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1" r:id="rId4"/>
    <p:sldId id="262" r:id="rId5"/>
    <p:sldId id="263" r:id="rId6"/>
    <p:sldId id="258" r:id="rId7"/>
    <p:sldId id="257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511" autoAdjust="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[Project.xlsx]Sheet2!PivotTable1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City</a:t>
            </a:r>
            <a:r>
              <a:rPr lang="en-US" baseline="0" dirty="0"/>
              <a:t> wise total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60103512077164E-2"/>
          <c:y val="0.12376165863909039"/>
          <c:w val="0.92216424855709422"/>
          <c:h val="0.8036085389285269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Sheet2!$D$4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Sheet2!$C$5:$C$12</c:f>
              <c:strCache>
                <c:ptCount val="7"/>
                <c:pt idx="0">
                  <c:v>Barishal</c:v>
                </c:pt>
                <c:pt idx="1">
                  <c:v>Chittagong</c:v>
                </c:pt>
                <c:pt idx="2">
                  <c:v>Dhaka</c:v>
                </c:pt>
                <c:pt idx="3">
                  <c:v>Dinajpur</c:v>
                </c:pt>
                <c:pt idx="4">
                  <c:v>Jeshore</c:v>
                </c:pt>
                <c:pt idx="5">
                  <c:v>khulna</c:v>
                </c:pt>
                <c:pt idx="6">
                  <c:v>Rajshahi</c:v>
                </c:pt>
              </c:strCache>
            </c:strRef>
          </c:cat>
          <c:val>
            <c:numRef>
              <c:f>Sheet2!$D$5:$D$12</c:f>
              <c:numCache>
                <c:formatCode>General</c:formatCode>
                <c:ptCount val="7"/>
                <c:pt idx="0">
                  <c:v>151</c:v>
                </c:pt>
                <c:pt idx="1">
                  <c:v>117</c:v>
                </c:pt>
                <c:pt idx="2">
                  <c:v>150</c:v>
                </c:pt>
                <c:pt idx="3">
                  <c:v>66</c:v>
                </c:pt>
                <c:pt idx="4">
                  <c:v>121</c:v>
                </c:pt>
                <c:pt idx="5">
                  <c:v>140</c:v>
                </c:pt>
                <c:pt idx="6">
                  <c:v>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9D-4C5B-A6D5-478C9C29BCC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18583936"/>
        <c:axId val="518583576"/>
        <c:axId val="0"/>
      </c:bar3DChart>
      <c:catAx>
        <c:axId val="518583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583576"/>
        <c:crosses val="autoZero"/>
        <c:auto val="1"/>
        <c:lblAlgn val="ctr"/>
        <c:lblOffset val="100"/>
        <c:noMultiLvlLbl val="0"/>
      </c:catAx>
      <c:valAx>
        <c:axId val="5185835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583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10000"/>
        <a:lumOff val="90000"/>
      </a:schemeClr>
    </a:solidFill>
    <a:ln w="6350" cap="flat" cmpd="sng" algn="ctr">
      <a:solidFill>
        <a:schemeClr val="accent3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[Project.xlsx]Sheet3!PivotTable2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dk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/>
              <a:t>Cause wise total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dk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/>
        <a:sp3d/>
      </c:spPr>
    </c:sideWall>
    <c:backWall>
      <c:thickness val="0"/>
      <c:spPr>
        <a:noFill/>
        <a:ln w="25400"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9247594050743664E-2"/>
          <c:y val="0.27458114610673667"/>
          <c:w val="0.89019685039370078"/>
          <c:h val="0.494109434237387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Sheet3!$C$3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dk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Sheet3!$B$4:$B$9</c:f>
              <c:strCache>
                <c:ptCount val="5"/>
                <c:pt idx="0">
                  <c:v>Bike Accident</c:v>
                </c:pt>
                <c:pt idx="1">
                  <c:v>Cancer</c:v>
                </c:pt>
                <c:pt idx="2">
                  <c:v>Heart Disease</c:v>
                </c:pt>
                <c:pt idx="3">
                  <c:v>Respiratory Illness</c:v>
                </c:pt>
                <c:pt idx="4">
                  <c:v>Stroke</c:v>
                </c:pt>
              </c:strCache>
            </c:strRef>
          </c:cat>
          <c:val>
            <c:numRef>
              <c:f>Sheet3!$C$4:$C$9</c:f>
              <c:numCache>
                <c:formatCode>General</c:formatCode>
                <c:ptCount val="5"/>
                <c:pt idx="0">
                  <c:v>150</c:v>
                </c:pt>
                <c:pt idx="1">
                  <c:v>158</c:v>
                </c:pt>
                <c:pt idx="2">
                  <c:v>243</c:v>
                </c:pt>
                <c:pt idx="3">
                  <c:v>198</c:v>
                </c:pt>
                <c:pt idx="4">
                  <c:v>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34-485F-AB16-D7E7BA3D5A7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97360960"/>
        <c:axId val="264991784"/>
        <c:axId val="0"/>
      </c:bar3DChart>
      <c:catAx>
        <c:axId val="397360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264991784"/>
        <c:crosses val="autoZero"/>
        <c:auto val="1"/>
        <c:lblAlgn val="ctr"/>
        <c:lblOffset val="100"/>
        <c:noMultiLvlLbl val="0"/>
      </c:catAx>
      <c:valAx>
        <c:axId val="264991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39736096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20000"/>
        <a:lumOff val="80000"/>
      </a:schemeClr>
    </a:solidFill>
    <a:ln w="6350" cap="flat" cmpd="sng" algn="ctr">
      <a:solidFill>
        <a:schemeClr val="accent4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[Project.xlsx]Sheet4!PivotTable3</c:name>
    <c:fmtId val="16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9308555748138978E-2"/>
          <c:y val="2.7402700014365646E-2"/>
          <c:w val="0.79560790842040041"/>
          <c:h val="0.90127754249231251"/>
        </c:manualLayout>
      </c:layout>
      <c:lineChart>
        <c:grouping val="stacked"/>
        <c:varyColors val="0"/>
        <c:ser>
          <c:idx val="0"/>
          <c:order val="0"/>
          <c:tx>
            <c:strRef>
              <c:f>Sheet4!$C$3:$C$4</c:f>
              <c:strCache>
                <c:ptCount val="1"/>
                <c:pt idx="0">
                  <c:v>January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Sheet4!$B$5:$B$10</c:f>
              <c:strCache>
                <c:ptCount val="5"/>
                <c:pt idx="0">
                  <c:v>Bike Accident</c:v>
                </c:pt>
                <c:pt idx="1">
                  <c:v>Cancer</c:v>
                </c:pt>
                <c:pt idx="2">
                  <c:v>Heart Disease</c:v>
                </c:pt>
                <c:pt idx="3">
                  <c:v>Respiratory Illness</c:v>
                </c:pt>
                <c:pt idx="4">
                  <c:v>Stroke</c:v>
                </c:pt>
              </c:strCache>
            </c:strRef>
          </c:cat>
          <c:val>
            <c:numRef>
              <c:f>Sheet4!$C$5:$C$10</c:f>
              <c:numCache>
                <c:formatCode>0</c:formatCode>
                <c:ptCount val="5"/>
                <c:pt idx="0">
                  <c:v>8.3333333333333339</c:v>
                </c:pt>
                <c:pt idx="1">
                  <c:v>7</c:v>
                </c:pt>
                <c:pt idx="2">
                  <c:v>14.5</c:v>
                </c:pt>
                <c:pt idx="3">
                  <c:v>10.5</c:v>
                </c:pt>
                <c:pt idx="4">
                  <c:v>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E8-4845-9677-02DC840DEA65}"/>
            </c:ext>
          </c:extLst>
        </c:ser>
        <c:ser>
          <c:idx val="1"/>
          <c:order val="1"/>
          <c:tx>
            <c:strRef>
              <c:f>Sheet4!$D$3:$D$4</c:f>
              <c:strCache>
                <c:ptCount val="1"/>
                <c:pt idx="0">
                  <c:v>February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Sheet4!$B$5:$B$10</c:f>
              <c:strCache>
                <c:ptCount val="5"/>
                <c:pt idx="0">
                  <c:v>Bike Accident</c:v>
                </c:pt>
                <c:pt idx="1">
                  <c:v>Cancer</c:v>
                </c:pt>
                <c:pt idx="2">
                  <c:v>Heart Disease</c:v>
                </c:pt>
                <c:pt idx="3">
                  <c:v>Respiratory Illness</c:v>
                </c:pt>
                <c:pt idx="4">
                  <c:v>Stroke</c:v>
                </c:pt>
              </c:strCache>
            </c:strRef>
          </c:cat>
          <c:val>
            <c:numRef>
              <c:f>Sheet4!$D$5:$D$10</c:f>
              <c:numCache>
                <c:formatCode>0</c:formatCode>
                <c:ptCount val="5"/>
                <c:pt idx="0">
                  <c:v>6.5</c:v>
                </c:pt>
                <c:pt idx="1">
                  <c:v>9</c:v>
                </c:pt>
                <c:pt idx="2">
                  <c:v>13.75</c:v>
                </c:pt>
                <c:pt idx="3">
                  <c:v>9.5</c:v>
                </c:pt>
                <c:pt idx="4">
                  <c:v>8.3333333333333339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E8-4845-9677-02DC840DEA65}"/>
            </c:ext>
          </c:extLst>
        </c:ser>
        <c:ser>
          <c:idx val="2"/>
          <c:order val="2"/>
          <c:tx>
            <c:strRef>
              <c:f>Sheet4!$E$3:$E$4</c:f>
              <c:strCache>
                <c:ptCount val="1"/>
                <c:pt idx="0">
                  <c:v>March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Sheet4!$B$5:$B$10</c:f>
              <c:strCache>
                <c:ptCount val="5"/>
                <c:pt idx="0">
                  <c:v>Bike Accident</c:v>
                </c:pt>
                <c:pt idx="1">
                  <c:v>Cancer</c:v>
                </c:pt>
                <c:pt idx="2">
                  <c:v>Heart Disease</c:v>
                </c:pt>
                <c:pt idx="3">
                  <c:v>Respiratory Illness</c:v>
                </c:pt>
                <c:pt idx="4">
                  <c:v>Stroke</c:v>
                </c:pt>
              </c:strCache>
            </c:strRef>
          </c:cat>
          <c:val>
            <c:numRef>
              <c:f>Sheet4!$E$5:$E$10</c:f>
              <c:numCache>
                <c:formatCode>0</c:formatCode>
                <c:ptCount val="5"/>
                <c:pt idx="0">
                  <c:v>8.7142857142857135</c:v>
                </c:pt>
                <c:pt idx="1">
                  <c:v>8.8571428571428577</c:v>
                </c:pt>
                <c:pt idx="2">
                  <c:v>12</c:v>
                </c:pt>
                <c:pt idx="3">
                  <c:v>10</c:v>
                </c:pt>
                <c:pt idx="4">
                  <c:v>10.75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E8-4845-9677-02DC840DEA65}"/>
            </c:ext>
          </c:extLst>
        </c:ser>
        <c:ser>
          <c:idx val="3"/>
          <c:order val="3"/>
          <c:tx>
            <c:strRef>
              <c:f>Sheet4!$F$3:$F$4</c:f>
              <c:strCache>
                <c:ptCount val="1"/>
                <c:pt idx="0">
                  <c:v>April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Sheet4!$B$5:$B$10</c:f>
              <c:strCache>
                <c:ptCount val="5"/>
                <c:pt idx="0">
                  <c:v>Bike Accident</c:v>
                </c:pt>
                <c:pt idx="1">
                  <c:v>Cancer</c:v>
                </c:pt>
                <c:pt idx="2">
                  <c:v>Heart Disease</c:v>
                </c:pt>
                <c:pt idx="3">
                  <c:v>Respiratory Illness</c:v>
                </c:pt>
                <c:pt idx="4">
                  <c:v>Stroke</c:v>
                </c:pt>
              </c:strCache>
            </c:strRef>
          </c:cat>
          <c:val>
            <c:numRef>
              <c:f>Sheet4!$F$5:$F$10</c:f>
              <c:numCache>
                <c:formatCode>0</c:formatCode>
                <c:ptCount val="5"/>
                <c:pt idx="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E8-4845-9677-02DC840DEA65}"/>
            </c:ext>
          </c:extLst>
        </c:ser>
        <c:ser>
          <c:idx val="4"/>
          <c:order val="4"/>
          <c:tx>
            <c:strRef>
              <c:f>Sheet4!$G$3:$G$4</c:f>
              <c:strCache>
                <c:ptCount val="1"/>
                <c:pt idx="0">
                  <c:v>July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Sheet4!$B$5:$B$10</c:f>
              <c:strCache>
                <c:ptCount val="5"/>
                <c:pt idx="0">
                  <c:v>Bike Accident</c:v>
                </c:pt>
                <c:pt idx="1">
                  <c:v>Cancer</c:v>
                </c:pt>
                <c:pt idx="2">
                  <c:v>Heart Disease</c:v>
                </c:pt>
                <c:pt idx="3">
                  <c:v>Respiratory Illness</c:v>
                </c:pt>
                <c:pt idx="4">
                  <c:v>Stroke</c:v>
                </c:pt>
              </c:strCache>
            </c:strRef>
          </c:cat>
          <c:val>
            <c:numRef>
              <c:f>Sheet4!$G$5:$G$10</c:f>
              <c:numCache>
                <c:formatCode>General</c:formatCode>
                <c:ptCount val="5"/>
                <c:pt idx="4" formatCode="0">
                  <c:v>9.6666666666666661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E8-4845-9677-02DC840DEA65}"/>
            </c:ext>
          </c:extLst>
        </c:ser>
        <c:ser>
          <c:idx val="5"/>
          <c:order val="5"/>
          <c:tx>
            <c:strRef>
              <c:f>Sheet4!$H$3:$H$4</c:f>
              <c:strCache>
                <c:ptCount val="1"/>
                <c:pt idx="0">
                  <c:v>August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Sheet4!$B$5:$B$10</c:f>
              <c:strCache>
                <c:ptCount val="5"/>
                <c:pt idx="0">
                  <c:v>Bike Accident</c:v>
                </c:pt>
                <c:pt idx="1">
                  <c:v>Cancer</c:v>
                </c:pt>
                <c:pt idx="2">
                  <c:v>Heart Disease</c:v>
                </c:pt>
                <c:pt idx="3">
                  <c:v>Respiratory Illness</c:v>
                </c:pt>
                <c:pt idx="4">
                  <c:v>Stroke</c:v>
                </c:pt>
              </c:strCache>
            </c:strRef>
          </c:cat>
          <c:val>
            <c:numRef>
              <c:f>Sheet4!$H$5:$H$10</c:f>
              <c:numCache>
                <c:formatCode>General</c:formatCode>
                <c:ptCount val="5"/>
                <c:pt idx="2" formatCode="0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E8-4845-9677-02DC840DEA65}"/>
            </c:ext>
          </c:extLst>
        </c:ser>
        <c:ser>
          <c:idx val="6"/>
          <c:order val="6"/>
          <c:tx>
            <c:strRef>
              <c:f>Sheet4!$I$3:$I$4</c:f>
              <c:strCache>
                <c:ptCount val="1"/>
                <c:pt idx="0">
                  <c:v>December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Sheet4!$B$5:$B$10</c:f>
              <c:strCache>
                <c:ptCount val="5"/>
                <c:pt idx="0">
                  <c:v>Bike Accident</c:v>
                </c:pt>
                <c:pt idx="1">
                  <c:v>Cancer</c:v>
                </c:pt>
                <c:pt idx="2">
                  <c:v>Heart Disease</c:v>
                </c:pt>
                <c:pt idx="3">
                  <c:v>Respiratory Illness</c:v>
                </c:pt>
                <c:pt idx="4">
                  <c:v>Stroke</c:v>
                </c:pt>
              </c:strCache>
            </c:strRef>
          </c:cat>
          <c:val>
            <c:numRef>
              <c:f>Sheet4!$I$5:$I$10</c:f>
              <c:numCache>
                <c:formatCode>General</c:formatCode>
                <c:ptCount val="5"/>
                <c:pt idx="3" formatCode="0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E8-4845-9677-02DC840DEA65}"/>
            </c:ext>
          </c:extLst>
        </c:ser>
        <c:ser>
          <c:idx val="7"/>
          <c:order val="7"/>
          <c:tx>
            <c:strRef>
              <c:f>Sheet4!$J$3:$J$4</c:f>
              <c:strCache>
                <c:ptCount val="1"/>
                <c:pt idx="0">
                  <c:v>Septembar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Sheet4!$B$5:$B$10</c:f>
              <c:strCache>
                <c:ptCount val="5"/>
                <c:pt idx="0">
                  <c:v>Bike Accident</c:v>
                </c:pt>
                <c:pt idx="1">
                  <c:v>Cancer</c:v>
                </c:pt>
                <c:pt idx="2">
                  <c:v>Heart Disease</c:v>
                </c:pt>
                <c:pt idx="3">
                  <c:v>Respiratory Illness</c:v>
                </c:pt>
                <c:pt idx="4">
                  <c:v>Stroke</c:v>
                </c:pt>
              </c:strCache>
            </c:strRef>
          </c:cat>
          <c:val>
            <c:numRef>
              <c:f>Sheet4!$J$5:$J$10</c:f>
              <c:numCache>
                <c:formatCode>General</c:formatCode>
                <c:ptCount val="5"/>
                <c:pt idx="2" formatCode="0">
                  <c:v>12</c:v>
                </c:pt>
                <c:pt idx="4" formatCode="0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E8-4845-9677-02DC840DEA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6771256"/>
        <c:axId val="396771976"/>
      </c:lineChart>
      <c:catAx>
        <c:axId val="396771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96771976"/>
        <c:crosses val="autoZero"/>
        <c:auto val="1"/>
        <c:lblAlgn val="ctr"/>
        <c:lblOffset val="100"/>
        <c:noMultiLvlLbl val="0"/>
      </c:catAx>
      <c:valAx>
        <c:axId val="396771976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96771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09-Oct-24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09-Oct-24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09-Oct-24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09-Oct-24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D698-1DB3-EBF0-42D5-35C1AE633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0651" y="812801"/>
            <a:ext cx="8574622" cy="2616199"/>
          </a:xfrm>
        </p:spPr>
        <p:txBody>
          <a:bodyPr/>
          <a:lstStyle/>
          <a:p>
            <a:r>
              <a:rPr lang="en-US" b="1" i="1" dirty="0"/>
              <a:t>Welcome to My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941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F0105-0337-B748-614A-2CB17F212D56}"/>
              </a:ext>
            </a:extLst>
          </p:cNvPr>
          <p:cNvSpPr txBox="1"/>
          <p:nvPr/>
        </p:nvSpPr>
        <p:spPr>
          <a:xfrm>
            <a:off x="1600200" y="441960"/>
            <a:ext cx="5349240" cy="236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Presented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9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Md Mahbub E 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Noor 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Lecturer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and Engineering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of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Barishal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602D4-6DAB-E5E3-02D9-9B449FD32F4C}"/>
              </a:ext>
            </a:extLst>
          </p:cNvPr>
          <p:cNvSpPr txBox="1"/>
          <p:nvPr/>
        </p:nvSpPr>
        <p:spPr>
          <a:xfrm>
            <a:off x="2606040" y="3049909"/>
            <a:ext cx="9723120" cy="396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695700" algn="l"/>
              </a:tabLst>
            </a:pP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Presented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695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Name: Mir.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Najmush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Sakib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695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Roll: 01-029-07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695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Batch No: 29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695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Course Name: Computer Fundamentals and Office Applications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695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Class Roll: 20 MTH 073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695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Session: 2019-20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695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Department of Mathematics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695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University of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Barishal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695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6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DD45-78C1-34CC-FF2A-AB9A90575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92353" y="342900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 Analyzing Demographic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Trends and Mortality Rates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Century" panose="020406040505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CCBCB9-EDB1-CC1F-51A1-87EEB47C1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281" y="44484"/>
            <a:ext cx="5022714" cy="67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3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D33D6F-5A50-0195-E95B-4B61CEE78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462299"/>
              </p:ext>
            </p:extLst>
          </p:nvPr>
        </p:nvGraphicFramePr>
        <p:xfrm>
          <a:off x="2850206" y="1371601"/>
          <a:ext cx="6673173" cy="4401510"/>
        </p:xfrm>
        <a:graphic>
          <a:graphicData uri="http://schemas.openxmlformats.org/drawingml/2006/table">
            <a:tbl>
              <a:tblPr/>
              <a:tblGrid>
                <a:gridCol w="1344648">
                  <a:extLst>
                    <a:ext uri="{9D8B030D-6E8A-4147-A177-3AD203B41FA5}">
                      <a16:colId xmlns:a16="http://schemas.microsoft.com/office/drawing/2014/main" val="214047359"/>
                    </a:ext>
                  </a:extLst>
                </a:gridCol>
                <a:gridCol w="1094314">
                  <a:extLst>
                    <a:ext uri="{9D8B030D-6E8A-4147-A177-3AD203B41FA5}">
                      <a16:colId xmlns:a16="http://schemas.microsoft.com/office/drawing/2014/main" val="18053912"/>
                    </a:ext>
                  </a:extLst>
                </a:gridCol>
                <a:gridCol w="1416172">
                  <a:extLst>
                    <a:ext uri="{9D8B030D-6E8A-4147-A177-3AD203B41FA5}">
                      <a16:colId xmlns:a16="http://schemas.microsoft.com/office/drawing/2014/main" val="1964511539"/>
                    </a:ext>
                  </a:extLst>
                </a:gridCol>
                <a:gridCol w="1566372">
                  <a:extLst>
                    <a:ext uri="{9D8B030D-6E8A-4147-A177-3AD203B41FA5}">
                      <a16:colId xmlns:a16="http://schemas.microsoft.com/office/drawing/2014/main" val="135169927"/>
                    </a:ext>
                  </a:extLst>
                </a:gridCol>
                <a:gridCol w="1251667">
                  <a:extLst>
                    <a:ext uri="{9D8B030D-6E8A-4147-A177-3AD203B41FA5}">
                      <a16:colId xmlns:a16="http://schemas.microsoft.com/office/drawing/2014/main" val="699991710"/>
                    </a:ext>
                  </a:extLst>
                </a:gridCol>
              </a:tblGrid>
              <a:tr h="29117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sng">
                          <a:solidFill>
                            <a:srgbClr val="FD5B58"/>
                          </a:solidFill>
                          <a:effectLst/>
                          <a:latin typeface="Arial" panose="020B0604020202020204" pitchFamily="34" charset="0"/>
                        </a:rPr>
                        <a:t>City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sng">
                          <a:solidFill>
                            <a:srgbClr val="FD5B58"/>
                          </a:solidFill>
                          <a:effectLst/>
                          <a:latin typeface="Arial" panose="020B0604020202020204" pitchFamily="34" charset="0"/>
                        </a:rPr>
                        <a:t>Year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sng">
                          <a:solidFill>
                            <a:srgbClr val="FD5B58"/>
                          </a:solidFill>
                          <a:effectLst/>
                          <a:latin typeface="Arial" panose="020B0604020202020204" pitchFamily="34" charset="0"/>
                        </a:rPr>
                        <a:t>Month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sng">
                          <a:solidFill>
                            <a:srgbClr val="FD5B58"/>
                          </a:solidFill>
                          <a:effectLst/>
                          <a:latin typeface="Arial" panose="020B0604020202020204" pitchFamily="34" charset="0"/>
                        </a:rPr>
                        <a:t>Cause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sng" dirty="0">
                          <a:solidFill>
                            <a:srgbClr val="FD5B58"/>
                          </a:solidFill>
                          <a:effectLst/>
                          <a:latin typeface="Arial" panose="020B0604020202020204" pitchFamily="34" charset="0"/>
                        </a:rPr>
                        <a:t>Deaths</a:t>
                      </a:r>
                      <a:endParaRPr lang="en-US" sz="1400" dirty="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786397"/>
                  </a:ext>
                </a:extLst>
              </a:tr>
              <a:tr h="40698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Dhaka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January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Bike Accident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455185"/>
                  </a:ext>
                </a:extLst>
              </a:tr>
              <a:tr h="40698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Dhaka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January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Stroke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204960"/>
                  </a:ext>
                </a:extLst>
              </a:tr>
              <a:tr h="40698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Dhaka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</a:t>
                      </a:r>
                      <a:endParaRPr lang="en-US" sz="1400" dirty="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January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Cancer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223139"/>
                  </a:ext>
                </a:extLst>
              </a:tr>
              <a:tr h="40698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Dhaka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January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Heart Disease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330920"/>
                  </a:ext>
                </a:extLst>
              </a:tr>
              <a:tr h="40698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Dhaka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January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Respiratory Illness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933664"/>
                  </a:ext>
                </a:extLst>
              </a:tr>
              <a:tr h="40698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khulna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January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Bike Accident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980946"/>
                  </a:ext>
                </a:extLst>
              </a:tr>
              <a:tr h="40698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khulna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February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Stroke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314092"/>
                  </a:ext>
                </a:extLst>
              </a:tr>
              <a:tr h="40698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khulna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Cancer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372065"/>
                  </a:ext>
                </a:extLst>
              </a:tr>
              <a:tr h="40698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khulna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August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Heart Disease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686512"/>
                  </a:ext>
                </a:extLst>
              </a:tr>
              <a:tr h="40698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khulna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January</a:t>
                      </a:r>
                      <a:endParaRPr lang="en-US" sz="1400" dirty="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Respiratory Illness</a:t>
                      </a:r>
                      <a:endParaRPr lang="en-US" sz="140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lang="en-US" sz="1400" dirty="0">
                        <a:effectLst/>
                      </a:endParaRPr>
                    </a:p>
                  </a:txBody>
                  <a:tcPr marL="59170" marR="59170" marT="59170" marB="591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599145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BB3A625E-B413-7B68-5481-499144766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930" y="183333"/>
            <a:ext cx="66463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PT Serif" panose="020F0502020204030204" pitchFamily="18" charset="0"/>
              </a:rPr>
              <a:t>Sample data from excel sheet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41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FB7DAC3-1AD4-0569-0D17-CEB00BA01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875606"/>
              </p:ext>
            </p:extLst>
          </p:nvPr>
        </p:nvGraphicFramePr>
        <p:xfrm>
          <a:off x="1819072" y="1245140"/>
          <a:ext cx="6400799" cy="4056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98DDC8F-7EC0-E89F-D266-7FAA7483E4FA}"/>
              </a:ext>
            </a:extLst>
          </p:cNvPr>
          <p:cNvSpPr txBox="1"/>
          <p:nvPr/>
        </p:nvSpPr>
        <p:spPr>
          <a:xfrm>
            <a:off x="8978631" y="2315183"/>
            <a:ext cx="2587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chart shows city wise total death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Mortarity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high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Rajshahi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Mortarity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 in Dinajpur city</a:t>
            </a:r>
          </a:p>
        </p:txBody>
      </p:sp>
    </p:spTree>
    <p:extLst>
      <p:ext uri="{BB962C8B-B14F-4D97-AF65-F5344CB8AC3E}">
        <p14:creationId xmlns:p14="http://schemas.microsoft.com/office/powerpoint/2010/main" val="254995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45AE4E2-C929-4A12-82C0-DFD24102B5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337663"/>
              </p:ext>
            </p:extLst>
          </p:nvPr>
        </p:nvGraphicFramePr>
        <p:xfrm>
          <a:off x="1460973" y="1645394"/>
          <a:ext cx="6667500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758B87-DB6B-7D14-33AB-ED3FEFC3A087}"/>
              </a:ext>
            </a:extLst>
          </p:cNvPr>
          <p:cNvSpPr txBox="1"/>
          <p:nvPr/>
        </p:nvSpPr>
        <p:spPr>
          <a:xfrm>
            <a:off x="8920264" y="4503907"/>
            <a:ext cx="2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people die from heart disease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75A65D-75C4-4845-EDF6-684314B0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619" y="1645394"/>
            <a:ext cx="3437309" cy="230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D902DCF-8E64-988A-B924-EB8602A0E4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972308"/>
              </p:ext>
            </p:extLst>
          </p:nvPr>
        </p:nvGraphicFramePr>
        <p:xfrm>
          <a:off x="1835152" y="1229308"/>
          <a:ext cx="7004180" cy="4399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77EE7B-16C4-B306-AA64-692DC4C0E024}"/>
              </a:ext>
            </a:extLst>
          </p:cNvPr>
          <p:cNvSpPr txBox="1"/>
          <p:nvPr/>
        </p:nvSpPr>
        <p:spPr>
          <a:xfrm>
            <a:off x="10000034" y="2959584"/>
            <a:ext cx="1789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September most of the people die from heart disease</a:t>
            </a:r>
          </a:p>
        </p:txBody>
      </p:sp>
    </p:spTree>
    <p:extLst>
      <p:ext uri="{BB962C8B-B14F-4D97-AF65-F5344CB8AC3E}">
        <p14:creationId xmlns:p14="http://schemas.microsoft.com/office/powerpoint/2010/main" val="150183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DAED7-82D9-165F-7B04-9EC656DDAB2D}"/>
              </a:ext>
            </a:extLst>
          </p:cNvPr>
          <p:cNvSpPr txBox="1"/>
          <p:nvPr/>
        </p:nvSpPr>
        <p:spPr>
          <a:xfrm>
            <a:off x="2755358" y="1977905"/>
            <a:ext cx="64470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Conclusion: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Analyzing demographic trends and mortality rates is crucial for understanding population health dynamics and informing evidence-based interventions. This project aims to provide valuable insights into factors influencing mortality rates across different demographic groups, ultimately contributing to improved public health outcomes</a:t>
            </a:r>
          </a:p>
        </p:txBody>
      </p:sp>
    </p:spTree>
    <p:extLst>
      <p:ext uri="{BB962C8B-B14F-4D97-AF65-F5344CB8AC3E}">
        <p14:creationId xmlns:p14="http://schemas.microsoft.com/office/powerpoint/2010/main" val="2321953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DAED7-82D9-165F-7B04-9EC656DDAB2D}"/>
              </a:ext>
            </a:extLst>
          </p:cNvPr>
          <p:cNvSpPr txBox="1"/>
          <p:nvPr/>
        </p:nvSpPr>
        <p:spPr>
          <a:xfrm>
            <a:off x="4325078" y="3075057"/>
            <a:ext cx="42245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83482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140</TotalTime>
  <Words>237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</vt:lpstr>
      <vt:lpstr>Corbel</vt:lpstr>
      <vt:lpstr>PT Serif</vt:lpstr>
      <vt:lpstr>Times New Roman</vt:lpstr>
      <vt:lpstr>Parallax</vt:lpstr>
      <vt:lpstr>Welcome to My Presentation</vt:lpstr>
      <vt:lpstr>PowerPoint Presentation</vt:lpstr>
      <vt:lpstr>Topic: Analyzing Demographic  Trends and Mortality Rates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mirnajmushsakib@gmail.com</dc:creator>
  <cp:lastModifiedBy>mirnajmushsakib@gmail.com</cp:lastModifiedBy>
  <cp:revision>9</cp:revision>
  <dcterms:created xsi:type="dcterms:W3CDTF">2024-10-08T12:51:36Z</dcterms:created>
  <dcterms:modified xsi:type="dcterms:W3CDTF">2024-10-09T08:34:57Z</dcterms:modified>
</cp:coreProperties>
</file>