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36"/>
  </p:notesMasterIdLst>
  <p:sldIdLst>
    <p:sldId id="256" r:id="rId3"/>
    <p:sldId id="31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38" r:id="rId14"/>
    <p:sldId id="317" r:id="rId15"/>
    <p:sldId id="319" r:id="rId16"/>
    <p:sldId id="339" r:id="rId17"/>
    <p:sldId id="321" r:id="rId18"/>
    <p:sldId id="323" r:id="rId19"/>
    <p:sldId id="326" r:id="rId20"/>
    <p:sldId id="327" r:id="rId21"/>
    <p:sldId id="340" r:id="rId22"/>
    <p:sldId id="328" r:id="rId23"/>
    <p:sldId id="329" r:id="rId24"/>
    <p:sldId id="330" r:id="rId25"/>
    <p:sldId id="331" r:id="rId26"/>
    <p:sldId id="333" r:id="rId27"/>
    <p:sldId id="341" r:id="rId28"/>
    <p:sldId id="332" r:id="rId29"/>
    <p:sldId id="342" r:id="rId30"/>
    <p:sldId id="334" r:id="rId31"/>
    <p:sldId id="335" r:id="rId32"/>
    <p:sldId id="336" r:id="rId33"/>
    <p:sldId id="337" r:id="rId34"/>
    <p:sldId id="28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704"/>
  </p:normalViewPr>
  <p:slideViewPr>
    <p:cSldViewPr snapToGrid="0" snapToObjects="1">
      <p:cViewPr varScale="1">
        <p:scale>
          <a:sx n="81" d="100"/>
          <a:sy n="81" d="100"/>
        </p:scale>
        <p:origin x="590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6T20:45:5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0 448 0 0,'-27'0'-448'0'0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5F12-04D4-4C2B-9937-B98083CD7BE8}" type="datetimeFigureOut">
              <a:rPr lang="fr-FR" smtClean="0"/>
              <a:t>16/03/2019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24B3-1124-4CC4-AFE7-938D7CBD3E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15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59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7C18-25ED-8C46-AD65-BC418FA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06AA07-CF27-4843-BB87-F61C9DD4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45C184-3363-D04C-8337-DA70721D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9C9C89-835E-A040-A851-FBB1588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0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B33C03-ECCC-5843-BF5F-F563DE42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BD7E9C-CEB9-2248-9F94-2A515417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CD97D1-E1DE-0D4E-9D17-CE43D465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99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BE222-2CEC-D045-88B5-275357F6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C5C26-7206-7D4C-8590-B0D2DECC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A3AE2E-546B-9A47-A059-BBBE3AB0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54EEDE-D966-D04E-83F7-763F343C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18C74F-DD85-E640-844A-7B34DBAD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9C7631-CF64-9C41-BAA3-F6DFD505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35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3D563-A63C-884C-A15F-3DB759DD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0C423C-4542-7E49-BB30-ECB67DC75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0FA7B8-E963-1345-8D6D-0A2A9CE6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20555D-B7C0-6C49-9B8F-96034BE7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8746E1-E34A-134A-AF3B-EEBDD281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FDB1C1-096D-CD45-8014-601746CF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4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78066-C519-A947-A918-78F73D31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2285A4-D585-F141-B278-5240AB4D9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7B9BCA-C388-934F-BE7F-2F5EC1CF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46DD3-CA53-8B46-81E3-946C0A0D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B9E3DC-EBA9-8C42-A018-F5997472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67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192B64-3B2A-B749-95ED-AD6394ADA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8A5C5B-539F-9C49-B8E6-EE2BBA281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6AB31-4B06-BE48-A728-5AACC818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811CC-60A6-504E-BF02-D980BA1F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EE487-071B-A04F-82E9-B86F7251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5393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539AB-9F78-F04C-98D3-E6DFE0D3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949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youtube logo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3" t="23709" r="14473" b="24687"/>
          <a:stretch/>
        </p:blipFill>
        <p:spPr bwMode="auto">
          <a:xfrm>
            <a:off x="6642322" y="4940037"/>
            <a:ext cx="882319" cy="4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vk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11" y="2958183"/>
            <a:ext cx="605739" cy="6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fb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11" y="3879972"/>
            <a:ext cx="605739" cy="6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result for instagram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69" y="3889169"/>
            <a:ext cx="605739" cy="6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seeking alpha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69" y="4903661"/>
            <a:ext cx="605739" cy="6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00845" y="4020297"/>
            <a:ext cx="246779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facebook.com/</a:t>
            </a:r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sfeducationru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0844" y="4982265"/>
            <a:ext cx="254749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Futura PT Light" charset="0"/>
                <a:ea typeface="Futura PT Light" charset="0"/>
                <a:cs typeface="Futura PT Light" charset="0"/>
              </a:rPr>
              <a:t>youtube.com/c/</a:t>
            </a:r>
            <a:r>
              <a:rPr lang="en-US" sz="1463" dirty="0" err="1">
                <a:latin typeface="Futura PT Light" charset="0"/>
                <a:ea typeface="Futura PT Light" charset="0"/>
                <a:cs typeface="Futura PT Light" charset="0"/>
              </a:rPr>
              <a:t>societefinanciers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0303" y="3047705"/>
            <a:ext cx="2001317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t.me/</a:t>
            </a:r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societe_financiers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0302" y="4020837"/>
            <a:ext cx="118013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sf_education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0845" y="3087234"/>
            <a:ext cx="173797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vk.com</a:t>
            </a:r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/</a:t>
            </a:r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sfeducation</a:t>
            </a:r>
            <a:endParaRPr lang="en-US" sz="1625" dirty="0">
              <a:latin typeface="Futura PT Light" charset="0"/>
              <a:ea typeface="Futura PT Light" charset="0"/>
              <a:cs typeface="Futura PT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0303" y="5053907"/>
            <a:ext cx="3700575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seekingalpha.com</a:t>
            </a:r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/author/</a:t>
            </a:r>
            <a:r>
              <a:rPr lang="en-US" sz="1625" dirty="0" err="1">
                <a:latin typeface="Futura PT Light" charset="0"/>
                <a:ea typeface="Futura PT Light" charset="0"/>
                <a:cs typeface="Futura PT Light" charset="0"/>
              </a:rPr>
              <a:t>societe</a:t>
            </a:r>
            <a:r>
              <a:rPr lang="en-US" sz="1625" dirty="0">
                <a:latin typeface="Futura PT Light" charset="0"/>
                <a:ea typeface="Futura PT Light" charset="0"/>
                <a:cs typeface="Futura PT Light" charset="0"/>
              </a:rPr>
              <a:t>-financiers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6409" r="8294" b="7323"/>
          <a:stretch/>
        </p:blipFill>
        <p:spPr>
          <a:xfrm>
            <a:off x="1530779" y="2873992"/>
            <a:ext cx="684319" cy="6992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1114" y="160116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Futura PT" charset="0"/>
                <a:ea typeface="Futura PT" charset="0"/>
                <a:cs typeface="Futura PT" charset="0"/>
              </a:rPr>
              <a:t>Контакты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1530778" y="1567177"/>
            <a:ext cx="1726114" cy="873912"/>
            <a:chOff x="1140627" y="810125"/>
            <a:chExt cx="1294586" cy="655434"/>
          </a:xfrm>
        </p:grpSpPr>
        <p:sp>
          <p:nvSpPr>
            <p:cNvPr id="22" name="TextBox 21"/>
            <p:cNvSpPr txBox="1"/>
            <p:nvPr/>
          </p:nvSpPr>
          <p:spPr>
            <a:xfrm>
              <a:off x="1140627" y="1150136"/>
              <a:ext cx="129458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solidFill>
                    <a:schemeClr val="tx2"/>
                  </a:solidFill>
                  <a:latin typeface="Futura PT Medium" charset="0"/>
                  <a:ea typeface="Futura PT Medium" charset="0"/>
                  <a:cs typeface="Futura PT Medium" charset="0"/>
                </a:rPr>
                <a:t>sfcourses.com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0627" y="810125"/>
              <a:ext cx="603771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133" dirty="0">
                  <a:latin typeface="Futura PT Medium" charset="0"/>
                  <a:ea typeface="Futura PT Medium" charset="0"/>
                  <a:cs typeface="Futura PT Medium" charset="0"/>
                </a:rPr>
                <a:t>Сайт:</a:t>
              </a:r>
            </a:p>
          </p:txBody>
        </p:sp>
      </p:grpSp>
      <p:grpSp>
        <p:nvGrpSpPr>
          <p:cNvPr id="24" name="Группа 23"/>
          <p:cNvGrpSpPr/>
          <p:nvPr userDrawn="1"/>
        </p:nvGrpSpPr>
        <p:grpSpPr>
          <a:xfrm>
            <a:off x="6780611" y="1567177"/>
            <a:ext cx="2332690" cy="873912"/>
            <a:chOff x="1140627" y="810125"/>
            <a:chExt cx="1749517" cy="655434"/>
          </a:xfrm>
        </p:grpSpPr>
        <p:sp>
          <p:nvSpPr>
            <p:cNvPr id="25" name="TextBox 24"/>
            <p:cNvSpPr txBox="1"/>
            <p:nvPr/>
          </p:nvSpPr>
          <p:spPr>
            <a:xfrm>
              <a:off x="1140627" y="1150136"/>
              <a:ext cx="1731147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solidFill>
                    <a:schemeClr val="tx2"/>
                  </a:solidFill>
                  <a:latin typeface="Futura PT Medium" charset="0"/>
                  <a:ea typeface="Futura PT Medium" charset="0"/>
                  <a:cs typeface="Futura PT Medium" charset="0"/>
                </a:rPr>
                <a:t>info@sflearning.org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0627" y="810125"/>
              <a:ext cx="1749517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133" dirty="0">
                  <a:latin typeface="Futura PT Medium" charset="0"/>
                  <a:ea typeface="Futura PT Medium" charset="0"/>
                  <a:cs typeface="Futura PT Medium" charset="0"/>
                </a:rPr>
                <a:t>По</a:t>
              </a:r>
              <a:r>
                <a:rPr lang="ru-RU" sz="2133" baseline="0" dirty="0">
                  <a:latin typeface="Futura PT Medium" charset="0"/>
                  <a:ea typeface="Futura PT Medium" charset="0"/>
                  <a:cs typeface="Futura PT Medium" charset="0"/>
                </a:rPr>
                <a:t> </a:t>
              </a:r>
              <a:r>
                <a:rPr lang="ru-RU" sz="2133" dirty="0">
                  <a:latin typeface="Futura PT Medium" charset="0"/>
                  <a:ea typeface="Futura PT Medium" charset="0"/>
                  <a:cs typeface="Futura PT Medium" charset="0"/>
                </a:rPr>
                <a:t>всем вопросам:</a:t>
              </a:r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E4EC-CF04-C343-AF6E-8EFB9DA6E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8290CD-8A0A-DD43-A8D6-22DFA6F35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6EDD3-D2A2-B748-BDFD-4EA1FE06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9A92C-4633-124A-BFFD-15E347EE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9CDBF-A2E8-C440-AA08-E103324D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3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A3886-E904-9343-AC06-5C3283B2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B8B65-BF10-2A4B-A69E-91FD4D4F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53B1D-0204-1B4D-9747-E1730010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5AEC9-F0A1-4B42-A5FF-755040FC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2586E3-88D7-4246-A3B4-4B896838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CA4E6-3DF8-A24B-98E8-3D80A2C4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658901-70B9-1D43-AC26-D130CF3B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04DFC-1A01-E845-BA2B-D60DF80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F29FF-6DA2-E844-B83C-33E39B7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1B15A-7721-9E4F-B16D-B56A70D7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48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33FFD-B56B-2A45-A10B-6284D5C4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38092-80FC-1847-B0F9-AF466D59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373EA0-872D-274C-A3F0-BEA7EB21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FC617D-995B-7040-886C-B90D1CAD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D2A6F7-C317-8F44-899A-D5401461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ECE06A-7606-B340-AA15-C688111F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9398-869D-5741-B015-50E31A73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05050D-7192-4740-BA17-96620AB9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4B157C-4857-8B45-9A75-602FC8EB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E65F27-F718-634A-973E-4CA1D8FC9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57BC22-BAF0-4B49-AA75-1AEBF1BC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CBE582-4E7A-FB47-9D60-125074A3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CBCC35-0CB1-D44D-874D-E7F467AF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D1DF6D-8682-C94E-B39F-BAFB93B3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533" y="253998"/>
            <a:ext cx="10515600" cy="55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5533" y="10854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628999"/>
            <a:ext cx="12192000" cy="229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132" y="135465"/>
            <a:ext cx="795869" cy="7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7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Futura PT Heavy" charset="0"/>
          <a:ea typeface="Futura PT Heavy" charset="0"/>
          <a:cs typeface="Futura PT Heav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b="0" i="0" kern="1200">
          <a:solidFill>
            <a:schemeClr val="tx1"/>
          </a:solidFill>
          <a:latin typeface="Futura PT Medium" charset="0"/>
          <a:ea typeface="Futura PT Medium" charset="0"/>
          <a:cs typeface="Futura PT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200" b="0" i="0" kern="1200">
          <a:solidFill>
            <a:schemeClr val="tx1"/>
          </a:solidFill>
          <a:latin typeface="Futura PT Light" charset="0"/>
          <a:ea typeface="Futura PT Light" charset="0"/>
          <a:cs typeface="Futura PT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5102E-9519-E54B-9EF2-7A032474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54B622-30CC-4F46-929D-6EADB72F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61430-918F-D94D-9DD9-56B27E9AB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74F5-9AA7-F349-ADBA-EC6AC7C96001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E2D4DB-7D27-A447-8F32-1A787BAC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D68B45-5F5D-7840-9779-D7CCD9AA0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00B6-C8D6-7C42-998C-22A99C137A92}" type="slidenum">
              <a:rPr lang="ru-RU" smtClean="0"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3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85F85-12B5-034A-86B1-0B47325BEA0A}"/>
              </a:ext>
            </a:extLst>
          </p:cNvPr>
          <p:cNvSpPr txBox="1"/>
          <p:nvPr/>
        </p:nvSpPr>
        <p:spPr>
          <a:xfrm>
            <a:off x="9357775" y="211911"/>
            <a:ext cx="21066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SF Education</a:t>
            </a:r>
            <a:endParaRPr lang="ru-RU" sz="2500" dirty="0">
              <a:latin typeface="Times New Roman" panose="02020603050405020304" pitchFamily="18" charset="0"/>
              <a:cs typeface="Futura Medium" panose="020B0602020204020303" pitchFamily="34" charset="-79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22A877-CE3E-6A4D-BA8B-86DAD47B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6" y="823870"/>
            <a:ext cx="5306786" cy="5306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1C8A7-B276-9D48-ABCB-A90A0F22C6BC}"/>
              </a:ext>
            </a:extLst>
          </p:cNvPr>
          <p:cNvSpPr txBox="1"/>
          <p:nvPr/>
        </p:nvSpPr>
        <p:spPr>
          <a:xfrm>
            <a:off x="5007912" y="1447790"/>
            <a:ext cx="4852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Futura PT Demi" panose="020B0502020204020303" pitchFamily="34" charset="0"/>
              </a:rPr>
              <a:t>Data Science</a:t>
            </a:r>
          </a:p>
          <a:p>
            <a:r>
              <a:rPr lang="ru-RU" sz="3600" b="1" dirty="0">
                <a:latin typeface="Futura PT Demi" panose="020B0502020204020303" pitchFamily="34" charset="0"/>
              </a:rPr>
              <a:t>Случайные леса </a:t>
            </a:r>
            <a:r>
              <a:rPr lang="fr-FR" sz="3600" b="1" dirty="0">
                <a:latin typeface="Futura PT Demi" panose="020B0502020204020303" pitchFamily="34" charset="0"/>
              </a:rPr>
              <a:t>(</a:t>
            </a:r>
            <a:r>
              <a:rPr lang="fr-FR" sz="3600" b="1" dirty="0" err="1">
                <a:latin typeface="Futura PT Demi" panose="020B0502020204020303" pitchFamily="34" charset="0"/>
              </a:rPr>
              <a:t>Random</a:t>
            </a:r>
            <a:r>
              <a:rPr lang="fr-FR" sz="3600" b="1" dirty="0">
                <a:latin typeface="Futura PT Demi" panose="020B0502020204020303" pitchFamily="34" charset="0"/>
              </a:rPr>
              <a:t> </a:t>
            </a:r>
            <a:r>
              <a:rPr lang="fr-FR" sz="3600" b="1" dirty="0" err="1">
                <a:latin typeface="Futura PT Demi" panose="020B0502020204020303" pitchFamily="34" charset="0"/>
              </a:rPr>
              <a:t>Forests</a:t>
            </a:r>
            <a:r>
              <a:rPr lang="fr-FR" sz="3600" b="1" dirty="0">
                <a:latin typeface="Futura PT Demi" panose="020B0502020204020303" pitchFamily="34" charset="0"/>
              </a:rPr>
              <a:t>)</a:t>
            </a:r>
            <a:endParaRPr lang="ru-RU" sz="3600" b="1" dirty="0">
              <a:latin typeface="Futura PT Demi" panose="020B0502020204020303" pitchFamily="34" charset="0"/>
            </a:endParaRPr>
          </a:p>
          <a:p>
            <a:endParaRPr lang="ru-RU" sz="3600" b="1" dirty="0">
              <a:latin typeface="Futura PT Demi" panose="020B0502020204020303" pitchFamily="34" charset="0"/>
            </a:endParaRPr>
          </a:p>
          <a:p>
            <a:r>
              <a:rPr lang="ru-RU" sz="3200" dirty="0">
                <a:latin typeface="Futura PT Demi" panose="020B0502020204020303" pitchFamily="34" charset="0"/>
              </a:rPr>
              <a:t>Домашнее задание: предсказать</a:t>
            </a:r>
            <a:r>
              <a:rPr lang="fr-FR" sz="3200" dirty="0">
                <a:latin typeface="Futura PT Demi" panose="020B0502020204020303" pitchFamily="34" charset="0"/>
              </a:rPr>
              <a:t> </a:t>
            </a:r>
            <a:r>
              <a:rPr lang="ru-RU" sz="3200" dirty="0">
                <a:latin typeface="Futura PT Demi" panose="020B0502020204020303" pitchFamily="34" charset="0"/>
              </a:rPr>
              <a:t>риск неявки в парикмахерской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25F96-E02D-1040-A50E-9959A6BE82D7}"/>
              </a:ext>
            </a:extLst>
          </p:cNvPr>
          <p:cNvSpPr txBox="1"/>
          <p:nvPr/>
        </p:nvSpPr>
        <p:spPr>
          <a:xfrm>
            <a:off x="7598833" y="6130656"/>
            <a:ext cx="4429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Futura PT Book" panose="020B0502020204020303" pitchFamily="34" charset="0"/>
              </a:rPr>
              <a:t>Кира </a:t>
            </a:r>
            <a:r>
              <a:rPr lang="ru-RU" sz="2500" dirty="0" err="1">
                <a:latin typeface="Futura PT Book" panose="020B0502020204020303" pitchFamily="34" charset="0"/>
              </a:rPr>
              <a:t>Киранова</a:t>
            </a:r>
            <a:endParaRPr lang="ru-RU" sz="2500" dirty="0">
              <a:latin typeface="Futura PT Book" panose="020B05020202040203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21F9E0A4-5951-409C-8E8F-7A06B1B32DF4}"/>
                  </a:ext>
                </a:extLst>
              </p14:cNvPr>
              <p14:cNvContentPartPr/>
              <p14:nvPr/>
            </p14:nvContentPartPr>
            <p14:xfrm>
              <a:off x="9119943" y="5504905"/>
              <a:ext cx="10080" cy="36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21F9E0A4-5951-409C-8E8F-7A06B1B32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0943" y="5495905"/>
                <a:ext cx="277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80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22217-90EC-4F02-A2B3-E5818E45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35" y="385973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br>
              <a:rPr lang="ru-RU" b="0" dirty="0">
                <a:solidFill>
                  <a:srgbClr val="000000"/>
                </a:solidFill>
                <a:latin typeface="Futura PT Book" panose="020B0502020204020303" pitchFamily="34" charset="0"/>
              </a:rPr>
            </a:b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759DCE-41AE-4735-AC6B-22F3533D7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7" y="1173385"/>
            <a:ext cx="849355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наблюдений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атрибутов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9A248-5703-443D-AF6D-696D9442EEE2}"/>
              </a:ext>
            </a:extLst>
          </p:cNvPr>
          <p:cNvSpPr/>
          <p:nvPr/>
        </p:nvSpPr>
        <p:spPr>
          <a:xfrm>
            <a:off x="744717" y="2260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Количество наблюдений:  1952</a:t>
            </a:r>
          </a:p>
          <a:p>
            <a:r>
              <a:rPr lang="ru-RU" dirty="0">
                <a:latin typeface="Futura PT Book" panose="020B0502020204020303" pitchFamily="34" charset="0"/>
              </a:rPr>
              <a:t>Количество атрибутов:  21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BE4688-7201-45D3-943E-4E6A1478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7" y="3775697"/>
            <a:ext cx="785252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pd.set_option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display.max_columns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Первые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пять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наблюдений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4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67A62-68B4-4619-BC0D-B041DA3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F2884F-AD0D-4639-A247-CBC05399A272}"/>
              </a:ext>
            </a:extLst>
          </p:cNvPr>
          <p:cNvSpPr txBox="1"/>
          <p:nvPr/>
        </p:nvSpPr>
        <p:spPr>
          <a:xfrm>
            <a:off x="245533" y="812800"/>
            <a:ext cx="11700934" cy="574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Futura PT Book" panose="020B0502020204020303" pitchFamily="34" charset="0"/>
              </a:rPr>
              <a:t>Значения столбцов:</a:t>
            </a:r>
            <a:endParaRPr lang="fr-FR" sz="2000" b="1" dirty="0">
              <a:latin typeface="Futura PT Book" panose="020B0502020204020303" pitchFamily="34" charset="0"/>
            </a:endParaRPr>
          </a:p>
          <a:p>
            <a:endParaRPr lang="ru-RU" sz="2000" b="1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noshow</a:t>
            </a:r>
            <a:r>
              <a:rPr lang="fr-FR" sz="2000" dirty="0">
                <a:latin typeface="Futura PT Book" panose="020B0502020204020303" pitchFamily="34" charset="0"/>
              </a:rPr>
              <a:t>: 0</a:t>
            </a:r>
            <a:r>
              <a:rPr lang="ru-RU" sz="2000" dirty="0">
                <a:latin typeface="Futura PT Book" panose="020B0502020204020303" pitchFamily="34" charset="0"/>
              </a:rPr>
              <a:t> если клиент явился по записи, 1 – если нет (значение, которое нам предстоит предсказать)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book_tod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время дня, на которое записан клиент (утро, день или вечер)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book_dow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день недели, на который записан клиент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book_category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тип услуги (стрижка или окраска), на которую записан клиент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book_staff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имя парикмахера, к которому записан клиент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last_category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тип услуги, на которую клиент приходил в прошлый раз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last_staff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имя парикмахера, который обслуживал клиента в прошлый визит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last_day_services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количество услуг, оказанных клиенту в прошлый визит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last_receipt_tot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сумма, заплаченная клиентом</a:t>
            </a:r>
            <a:r>
              <a:rPr lang="fr-FR" sz="2000" dirty="0">
                <a:latin typeface="Futura PT Book" panose="020B0502020204020303" pitchFamily="34" charset="0"/>
              </a:rPr>
              <a:t> </a:t>
            </a:r>
            <a:r>
              <a:rPr lang="ru-RU" sz="2000" dirty="0">
                <a:latin typeface="Futura PT Book" panose="020B0502020204020303" pitchFamily="34" charset="0"/>
              </a:rPr>
              <a:t>в прошлый визит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last_dow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день недели предыдущей записи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last_tod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время дня предыдущей записи</a:t>
            </a:r>
            <a:endParaRPr lang="fr-FR" sz="20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67A62-68B4-4619-BC0D-B041DA3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F2884F-AD0D-4639-A247-CBC05399A272}"/>
              </a:ext>
            </a:extLst>
          </p:cNvPr>
          <p:cNvSpPr txBox="1"/>
          <p:nvPr/>
        </p:nvSpPr>
        <p:spPr>
          <a:xfrm>
            <a:off x="245533" y="812800"/>
            <a:ext cx="11700934" cy="512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Futura PT Book" panose="020B0502020204020303" pitchFamily="34" charset="0"/>
              </a:rPr>
              <a:t>Значения столбцов:</a:t>
            </a:r>
            <a:endParaRPr lang="fr-FR" sz="2000" b="1" dirty="0">
              <a:latin typeface="Futura PT Book" panose="020B0502020204020303" pitchFamily="34" charset="0"/>
            </a:endParaRPr>
          </a:p>
          <a:p>
            <a:endParaRPr lang="ru-RU" sz="2000" b="1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last_noshow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явился ли клиент в прошлый раз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last_prod_flag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купил ли клиент какой-либо продукт в прошлый визит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last_cumrev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общий доход, который клиент принес парикмахерской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last_cumbook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сколько всего раз данный клиент записывался в парикмахерскую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last_cumstyle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сколько раз клиент был записан на стрижку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last_cumcolor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сколько раз клиент был записан на окраску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last_cumprod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сколько раз клиент что-то покупал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last_cumcancel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сколько раз клиент отменял запись заранее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last_cumnoshow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сколько раз клиент отменял запись в последний момент или просто не являлся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latin typeface="Futura PT Book" panose="020B0502020204020303" pitchFamily="34" charset="0"/>
              </a:rPr>
              <a:t>recency</a:t>
            </a:r>
            <a:r>
              <a:rPr lang="fr-FR" sz="2000" dirty="0">
                <a:latin typeface="Futura PT Book" panose="020B0502020204020303" pitchFamily="34" charset="0"/>
              </a:rPr>
              <a:t>: </a:t>
            </a:r>
            <a:r>
              <a:rPr lang="ru-RU" sz="2000" dirty="0">
                <a:latin typeface="Futura PT Book" panose="020B0502020204020303" pitchFamily="34" charset="0"/>
              </a:rPr>
              <a:t>сколько дней прошло с последней записи</a:t>
            </a:r>
            <a:endParaRPr lang="fr-FR" sz="20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7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7E9D5-42CC-4694-ADE7-545EB1E0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2E73E2-5654-4655-88EE-F02127A9615F}"/>
              </a:ext>
            </a:extLst>
          </p:cNvPr>
          <p:cNvSpPr txBox="1"/>
          <p:nvPr/>
        </p:nvSpPr>
        <p:spPr>
          <a:xfrm>
            <a:off x="1376313" y="1508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CD4AFA-8FCC-415F-ADBE-DCC673B53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87" y="1672193"/>
            <a:ext cx="7004116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=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Статистика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данным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30A512-D737-4284-B652-C6C599B5C5FB}"/>
              </a:ext>
            </a:extLst>
          </p:cNvPr>
          <p:cNvSpPr txBox="1"/>
          <p:nvPr/>
        </p:nvSpPr>
        <p:spPr>
          <a:xfrm>
            <a:off x="980387" y="2965270"/>
            <a:ext cx="959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Futura PT Book" panose="020B0502020204020303" pitchFamily="34" charset="0"/>
              </a:rPr>
              <a:t>Чтобы удобнее было смотреть, сохраним статистику в </a:t>
            </a:r>
            <a:r>
              <a:rPr lang="fr-FR" sz="2000" dirty="0">
                <a:latin typeface="Futura PT Book" panose="020B0502020204020303" pitchFamily="34" charset="0"/>
              </a:rPr>
              <a:t>Excel</a:t>
            </a:r>
            <a:r>
              <a:rPr lang="ru-RU" sz="2000" dirty="0">
                <a:latin typeface="Futura PT Book" panose="020B0502020204020303" pitchFamily="34" charset="0"/>
              </a:rPr>
              <a:t>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64B962-385A-44C1-B23E-488A0539B64C}"/>
              </a:ext>
            </a:extLst>
          </p:cNvPr>
          <p:cNvSpPr txBox="1"/>
          <p:nvPr/>
        </p:nvSpPr>
        <p:spPr>
          <a:xfrm>
            <a:off x="716438" y="4539046"/>
            <a:ext cx="83898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 PT Book" panose="020B0502020204020303" pitchFamily="34" charset="0"/>
              </a:rPr>
              <a:t>Все выглядит логично</a:t>
            </a:r>
            <a:endParaRPr lang="fr-FR" sz="20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 PT Book" panose="020B0502020204020303" pitchFamily="34" charset="0"/>
              </a:rPr>
              <a:t>Но видим, что во многих столбцах есть пустые значения (</a:t>
            </a:r>
            <a:r>
              <a:rPr lang="fr-FR" sz="2000" dirty="0">
                <a:latin typeface="Futura PT Book" panose="020B0502020204020303" pitchFamily="34" charset="0"/>
              </a:rPr>
              <a:t>count &lt; 1952)</a:t>
            </a:r>
            <a:endParaRPr lang="ru-RU" sz="20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Futura PT Book" panose="020B0502020204020303" pitchFamily="34" charset="0"/>
              </a:rPr>
              <a:t>Это нормально для атрибутов, касающихся прошлого визита: многие клиенты приходят в первый раз</a:t>
            </a:r>
            <a:endParaRPr lang="fr-FR" sz="2000" dirty="0">
              <a:latin typeface="Futura PT Book" panose="020B0502020204020303" pitchFamily="34" charset="0"/>
            </a:endParaRPr>
          </a:p>
          <a:p>
            <a:endParaRPr lang="ru-RU" sz="2000" dirty="0">
              <a:latin typeface="Futura PT Book" panose="020B0502020204020303" pitchFamily="34" charset="0"/>
            </a:endParaRPr>
          </a:p>
          <a:p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2736FA3-AC8C-43E7-9942-794ABAB1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87" y="3510380"/>
            <a:ext cx="6476215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description.to_excel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"../data/data_description.xlsx"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C9CF-ED80-4BFB-A7A4-CE9B6869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732F5A-F236-4CF0-AE68-11A32AB6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" y="1993902"/>
            <a:ext cx="494278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пустых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726A4-DBC1-4BA9-AF59-3A31D14928FD}"/>
              </a:ext>
            </a:extLst>
          </p:cNvPr>
          <p:cNvSpPr/>
          <p:nvPr/>
        </p:nvSpPr>
        <p:spPr>
          <a:xfrm>
            <a:off x="7365476" y="701349"/>
            <a:ext cx="40126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Futura PT Book" panose="020B0502020204020303" pitchFamily="34" charset="0"/>
              </a:rPr>
              <a:t>Количество пустых значений: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book_tod</a:t>
            </a:r>
            <a:r>
              <a:rPr lang="fr-FR" sz="1600" dirty="0">
                <a:latin typeface="Futura PT Book" panose="020B0502020204020303" pitchFamily="34" charset="0"/>
              </a:rPr>
              <a:t>              235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book_dow</a:t>
            </a:r>
            <a:r>
              <a:rPr lang="fr-FR" sz="1600" dirty="0">
                <a:latin typeface="Futura PT Book" panose="020B0502020204020303" pitchFamily="34" charset="0"/>
              </a:rPr>
              <a:t>     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book_category</a:t>
            </a:r>
            <a:r>
              <a:rPr lang="fr-FR" sz="1600" dirty="0">
                <a:latin typeface="Futura PT Book" panose="020B0502020204020303" pitchFamily="34" charset="0"/>
              </a:rPr>
              <a:t>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book_staff</a:t>
            </a:r>
            <a:r>
              <a:rPr lang="fr-FR" sz="1600" dirty="0">
                <a:latin typeface="Futura PT Book" panose="020B0502020204020303" pitchFamily="34" charset="0"/>
              </a:rPr>
              <a:t>   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last_category</a:t>
            </a:r>
            <a:r>
              <a:rPr lang="fr-FR" sz="1600" dirty="0">
                <a:latin typeface="Futura PT Book" panose="020B0502020204020303" pitchFamily="34" charset="0"/>
              </a:rPr>
              <a:t>         949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last_staff</a:t>
            </a:r>
            <a:r>
              <a:rPr lang="fr-FR" sz="1600" dirty="0">
                <a:latin typeface="Futura PT Book" panose="020B0502020204020303" pitchFamily="34" charset="0"/>
              </a:rPr>
              <a:t>            949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last_day_services</a:t>
            </a:r>
            <a:r>
              <a:rPr lang="fr-FR" sz="1600" dirty="0">
                <a:latin typeface="Futura PT Book" panose="020B0502020204020303" pitchFamily="34" charset="0"/>
              </a:rPr>
              <a:t>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last_receipt_tot</a:t>
            </a:r>
            <a:r>
              <a:rPr lang="fr-FR" sz="1600" dirty="0">
                <a:latin typeface="Futura PT Book" panose="020B0502020204020303" pitchFamily="34" charset="0"/>
              </a:rPr>
              <a:t>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last_dow</a:t>
            </a:r>
            <a:r>
              <a:rPr lang="fr-FR" sz="1600" dirty="0">
                <a:latin typeface="Futura PT Book" panose="020B0502020204020303" pitchFamily="34" charset="0"/>
              </a:rPr>
              <a:t>              949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last_tod</a:t>
            </a:r>
            <a:r>
              <a:rPr lang="fr-FR" sz="1600" dirty="0">
                <a:latin typeface="Futura PT Book" panose="020B0502020204020303" pitchFamily="34" charset="0"/>
              </a:rPr>
              <a:t>             1094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last_noshow</a:t>
            </a:r>
            <a:r>
              <a:rPr lang="fr-FR" sz="1600" dirty="0">
                <a:latin typeface="Futura PT Book" panose="020B0502020204020303" pitchFamily="34" charset="0"/>
              </a:rPr>
              <a:t>  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last_prod_flag</a:t>
            </a:r>
            <a:r>
              <a:rPr lang="fr-FR" sz="1600" dirty="0">
                <a:latin typeface="Futura PT Book" panose="020B0502020204020303" pitchFamily="34" charset="0"/>
              </a:rPr>
              <a:t>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last_cumrev</a:t>
            </a:r>
            <a:r>
              <a:rPr lang="fr-FR" sz="1600" dirty="0">
                <a:latin typeface="Futura PT Book" panose="020B0502020204020303" pitchFamily="34" charset="0"/>
              </a:rPr>
              <a:t>  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last_cumbook</a:t>
            </a:r>
            <a:r>
              <a:rPr lang="fr-FR" sz="1600" dirty="0">
                <a:latin typeface="Futura PT Book" panose="020B0502020204020303" pitchFamily="34" charset="0"/>
              </a:rPr>
              <a:t> 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last_cumstyle</a:t>
            </a:r>
            <a:r>
              <a:rPr lang="fr-FR" sz="1600" dirty="0">
                <a:latin typeface="Futura PT Book" panose="020B0502020204020303" pitchFamily="34" charset="0"/>
              </a:rPr>
              <a:t>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last_cumcolor</a:t>
            </a:r>
            <a:r>
              <a:rPr lang="fr-FR" sz="1600" dirty="0">
                <a:latin typeface="Futura PT Book" panose="020B0502020204020303" pitchFamily="34" charset="0"/>
              </a:rPr>
              <a:t>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last_cumprod</a:t>
            </a:r>
            <a:r>
              <a:rPr lang="fr-FR" sz="1600" dirty="0">
                <a:latin typeface="Futura PT Book" panose="020B0502020204020303" pitchFamily="34" charset="0"/>
              </a:rPr>
              <a:t> 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last_cumcancel</a:t>
            </a:r>
            <a:r>
              <a:rPr lang="fr-FR" sz="1600" dirty="0">
                <a:latin typeface="Futura PT Book" panose="020B0502020204020303" pitchFamily="34" charset="0"/>
              </a:rPr>
              <a:t>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last_cumnoshow</a:t>
            </a:r>
            <a:r>
              <a:rPr lang="fr-FR" sz="1600" dirty="0">
                <a:latin typeface="Futura PT Book" panose="020B0502020204020303" pitchFamily="34" charset="0"/>
              </a:rPr>
              <a:t>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noshow</a:t>
            </a:r>
            <a:r>
              <a:rPr lang="fr-FR" sz="1600" dirty="0">
                <a:latin typeface="Futura PT Book" panose="020B0502020204020303" pitchFamily="34" charset="0"/>
              </a:rPr>
              <a:t>                  0</a:t>
            </a:r>
          </a:p>
          <a:p>
            <a:r>
              <a:rPr lang="fr-FR" sz="1600" dirty="0" err="1">
                <a:latin typeface="Futura PT Book" panose="020B0502020204020303" pitchFamily="34" charset="0"/>
              </a:rPr>
              <a:t>recency</a:t>
            </a:r>
            <a:r>
              <a:rPr lang="fr-FR" sz="1600" dirty="0">
                <a:latin typeface="Futura PT Book" panose="020B0502020204020303" pitchFamily="34" charset="0"/>
              </a:rPr>
              <a:t>                 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7DDEF6-5F12-4162-BA2C-BC48A8D4C1FF}"/>
              </a:ext>
            </a:extLst>
          </p:cNvPr>
          <p:cNvSpPr txBox="1"/>
          <p:nvPr/>
        </p:nvSpPr>
        <p:spPr>
          <a:xfrm>
            <a:off x="716436" y="3280842"/>
            <a:ext cx="4942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Все атрибуты с пустыми значениями – категориальные, а не числовые</a:t>
            </a:r>
            <a:endParaRPr lang="fr-FR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Когда мы заменим их фиктивными переменными, у недостающих значений просто будет </a:t>
            </a:r>
            <a:r>
              <a:rPr lang="fr-FR" dirty="0">
                <a:latin typeface="Futura PT Book" panose="020B0502020204020303" pitchFamily="34" charset="0"/>
              </a:rPr>
              <a:t>0 </a:t>
            </a:r>
            <a:r>
              <a:rPr lang="ru-RU" dirty="0">
                <a:latin typeface="Futura PT Book" panose="020B0502020204020303" pitchFamily="34" charset="0"/>
              </a:rPr>
              <a:t>во всех столбцах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Поэтому заполнять их чем-либо нет надобности</a:t>
            </a:r>
            <a:endParaRPr lang="fr-FR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2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C9CF-ED80-4BFB-A7A4-CE9B6869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4FA965-45C0-4340-BB62-FE282CDE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85" y="1712501"/>
            <a:ext cx="1105764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pd.get_dummies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наблюдений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атрибутов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после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замены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категориальных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переменных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фиктивные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A55AB-9E58-453E-8007-6CD97C63E038}"/>
              </a:ext>
            </a:extLst>
          </p:cNvPr>
          <p:cNvSpPr/>
          <p:nvPr/>
        </p:nvSpPr>
        <p:spPr>
          <a:xfrm>
            <a:off x="572598" y="3626903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Проверим, что пустых значений не осталось: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3C39DC3-A2B8-4222-A1F2-FBF76CD7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79" y="4145226"/>
            <a:ext cx="1001440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пустых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после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замены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категориальных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переменных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фиктивные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6104F2A-2B75-4830-949E-E651B5B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79" y="5605277"/>
            <a:ext cx="1019116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description_after_preprocessing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'all'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description_after_preprocessing.to_excel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"../data/preprocessed_data_description.xlsx"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D6DB12-3EDA-4541-A569-A0545C4368EB}"/>
              </a:ext>
            </a:extLst>
          </p:cNvPr>
          <p:cNvSpPr/>
          <p:nvPr/>
        </p:nvSpPr>
        <p:spPr>
          <a:xfrm>
            <a:off x="569972" y="5117207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Чистые данные: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3FC71-B312-485E-97D9-B7E1D118B722}"/>
              </a:ext>
            </a:extLst>
          </p:cNvPr>
          <p:cNvSpPr/>
          <p:nvPr/>
        </p:nvSpPr>
        <p:spPr>
          <a:xfrm>
            <a:off x="572598" y="25627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Количество наблюдений и атрибутов после замены категориальных переменных на фиктивные: (1952, 53)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6068FD-BE7B-4C78-BA27-BEAAFAB80D16}"/>
              </a:ext>
            </a:extLst>
          </p:cNvPr>
          <p:cNvSpPr txBox="1"/>
          <p:nvPr/>
        </p:nvSpPr>
        <p:spPr>
          <a:xfrm>
            <a:off x="571285" y="1250984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Заменим категориальные переменные на фиктивные:</a:t>
            </a:r>
            <a:endParaRPr lang="fr-FR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5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0D303-EC15-47E4-9E28-03616A2E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9E60C5-1313-4ECB-9C48-9D1DF6CD8C53}"/>
              </a:ext>
            </a:extLst>
          </p:cNvPr>
          <p:cNvSpPr txBox="1"/>
          <p:nvPr/>
        </p:nvSpPr>
        <p:spPr>
          <a:xfrm>
            <a:off x="436141" y="1738525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Проверим, насколько сбалансированы классы: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45F546-9E9E-43C6-9700-EC4D5C6C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2" y="3720189"/>
            <a:ext cx="666475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"%f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процентов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клиентов не явились по записи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%((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df.noshow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noshow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].count()/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noshow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())*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96D320-51BC-4CFC-877D-F9108591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41" y="1087773"/>
            <a:ext cx="705124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fr-FR" i="0" u="none" strike="noStrike" cap="none" normalizeH="0" baseline="0" dirty="0">
                <a:ln>
                  <a:noFill/>
                </a:ln>
                <a:effectLst/>
                <a:latin typeface="Futura PT Book" panose="020B0502020204020303" pitchFamily="34" charset="0"/>
                <a:cs typeface="Courier New" panose="02070309020205020404" pitchFamily="49" charset="0"/>
              </a:rPr>
              <a:t>Добавим в начало файла: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461A59B-933A-4BD7-8A79-5BB044A8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41" y="2350120"/>
            <a:ext cx="523879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noshow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value_counts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().plot(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Неявки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709D08D-2C37-4EC3-A15D-7E11FBA4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69" y="1666090"/>
            <a:ext cx="5025251" cy="37689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4C4B224-9E50-4690-8B76-13A0BF4A40FD}"/>
              </a:ext>
            </a:extLst>
          </p:cNvPr>
          <p:cNvSpPr/>
          <p:nvPr/>
        </p:nvSpPr>
        <p:spPr>
          <a:xfrm>
            <a:off x="369112" y="4469886"/>
            <a:ext cx="512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Futura PT Book" panose="020B0502020204020303" pitchFamily="34" charset="0"/>
              </a:rPr>
              <a:t>11.475410 </a:t>
            </a:r>
            <a:r>
              <a:rPr lang="fr-FR" dirty="0" err="1">
                <a:latin typeface="Futura PT Book" panose="020B0502020204020303" pitchFamily="34" charset="0"/>
              </a:rPr>
              <a:t>процентов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клиентов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не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явились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по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записи</a:t>
            </a:r>
            <a:endParaRPr lang="fr-FR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4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strike="sngStrike" dirty="0" err="1">
                <a:latin typeface="Futura PT Book" panose="020B0502020204020303" pitchFamily="34" charset="0"/>
              </a:rPr>
              <a:t>PyCharm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strike="sngStrike" dirty="0">
                <a:latin typeface="Futura PT Book" panose="020B0502020204020303" pitchFamily="34" charset="0"/>
              </a:rPr>
              <a:t>dzRF.xlsx</a:t>
            </a:r>
            <a:r>
              <a:rPr lang="ru-RU" sz="2400" strike="sngStrike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Разделить данные на учебную и тестовую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dirty="0" err="1">
                <a:latin typeface="Futura PT Book" panose="020B0502020204020303" pitchFamily="34" charset="0"/>
              </a:rPr>
              <a:t>гиперпараметры</a:t>
            </a:r>
            <a:endParaRPr lang="ru-RU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Оценить, насколько хорошо модель предсказывает случаи неявки и поздней отмены записи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0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7317F-432F-4C91-A275-09B4DC24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D9A8A4-6DA5-4D5D-B547-6D762CBAB150}"/>
              </a:ext>
            </a:extLst>
          </p:cNvPr>
          <p:cNvSpPr txBox="1"/>
          <p:nvPr/>
        </p:nvSpPr>
        <p:spPr>
          <a:xfrm>
            <a:off x="509048" y="1116233"/>
            <a:ext cx="983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Проверим, есть ли корреляция между атрибутами. Сохраним корреляционную матрицу в </a:t>
            </a:r>
            <a:r>
              <a:rPr lang="fr-FR" dirty="0">
                <a:latin typeface="Futura PT Book" panose="020B0502020204020303" pitchFamily="34" charset="0"/>
              </a:rPr>
              <a:t>Excel-</a:t>
            </a:r>
            <a:r>
              <a:rPr lang="ru-RU" dirty="0">
                <a:latin typeface="Futura PT Book" panose="020B0502020204020303" pitchFamily="34" charset="0"/>
              </a:rPr>
              <a:t>файле: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8EFDE2-7E9C-46A1-986A-28CAB6F56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8" y="1703878"/>
            <a:ext cx="548954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df.corr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corr.to_excel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"../data/correlations.xlsx"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DF68F1-23CA-4214-B119-960F79B26CD2}"/>
              </a:ext>
            </a:extLst>
          </p:cNvPr>
          <p:cNvSpPr txBox="1"/>
          <p:nvPr/>
        </p:nvSpPr>
        <p:spPr>
          <a:xfrm>
            <a:off x="509048" y="2658358"/>
            <a:ext cx="9831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Файл появился в папке </a:t>
            </a:r>
            <a:r>
              <a:rPr lang="fr-FR" dirty="0">
                <a:latin typeface="Futura PT Book" panose="020B0502020204020303" pitchFamily="34" charset="0"/>
              </a:rPr>
              <a:t>data. </a:t>
            </a:r>
            <a:r>
              <a:rPr lang="ru-RU" dirty="0">
                <a:latin typeface="Futura PT Book" panose="020B0502020204020303" pitchFamily="34" charset="0"/>
              </a:rPr>
              <a:t>Чтобы посмотреть его, клик на папку правой кнопкой </a:t>
            </a:r>
            <a:r>
              <a:rPr lang="fr-FR" dirty="0">
                <a:latin typeface="Futura PT Book" panose="020B0502020204020303" pitchFamily="34" charset="0"/>
              </a:rPr>
              <a:t>-&gt; Show in Explorer (</a:t>
            </a:r>
            <a:r>
              <a:rPr lang="ru-RU" dirty="0">
                <a:latin typeface="Futura PT Book" panose="020B0502020204020303" pitchFamily="34" charset="0"/>
              </a:rPr>
              <a:t>на </a:t>
            </a:r>
            <a:r>
              <a:rPr lang="ru-RU" dirty="0" err="1">
                <a:latin typeface="Futura PT Book" panose="020B0502020204020303" pitchFamily="34" charset="0"/>
              </a:rPr>
              <a:t>Мас</a:t>
            </a:r>
            <a:r>
              <a:rPr lang="ru-RU" dirty="0">
                <a:latin typeface="Futura PT Book" panose="020B0502020204020303" pitchFamily="34" charset="0"/>
              </a:rPr>
              <a:t> </a:t>
            </a:r>
            <a:r>
              <a:rPr lang="fr-FR" dirty="0">
                <a:latin typeface="Futura PT Book" panose="020B0502020204020303" pitchFamily="34" charset="0"/>
              </a:rPr>
              <a:t>OS: Open in Finder)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Открываем файл </a:t>
            </a:r>
            <a:r>
              <a:rPr lang="fr-FR" dirty="0">
                <a:latin typeface="Futura PT Book" panose="020B0502020204020303" pitchFamily="34" charset="0"/>
              </a:rPr>
              <a:t>correlations.xlsx</a:t>
            </a:r>
            <a:r>
              <a:rPr lang="ru-RU" dirty="0">
                <a:latin typeface="Futura PT Book" panose="020B0502020204020303" pitchFamily="34" charset="0"/>
              </a:rPr>
              <a:t> в </a:t>
            </a:r>
            <a:r>
              <a:rPr lang="fr-FR" dirty="0">
                <a:latin typeface="Futura PT Book" panose="020B0502020204020303" pitchFamily="34" charset="0"/>
              </a:rPr>
              <a:t>Excel</a:t>
            </a:r>
            <a:endParaRPr lang="ru-RU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В </a:t>
            </a:r>
            <a:r>
              <a:rPr lang="fr-FR" dirty="0">
                <a:latin typeface="Futura PT Book" panose="020B0502020204020303" pitchFamily="34" charset="0"/>
              </a:rPr>
              <a:t>Excel </a:t>
            </a:r>
            <a:r>
              <a:rPr lang="ru-RU" dirty="0">
                <a:latin typeface="Futura PT Book" panose="020B0502020204020303" pitchFamily="34" charset="0"/>
              </a:rPr>
              <a:t>выделяем все ячейки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Futura PT Book" panose="020B0502020204020303" pitchFamily="34" charset="0"/>
              </a:rPr>
              <a:t>Conditional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Formatting</a:t>
            </a:r>
            <a:r>
              <a:rPr lang="fr-FR" dirty="0">
                <a:latin typeface="Futura PT Book" panose="020B0502020204020303" pitchFamily="34" charset="0"/>
              </a:rPr>
              <a:t> -&gt; </a:t>
            </a:r>
            <a:r>
              <a:rPr lang="fr-FR" dirty="0" err="1">
                <a:latin typeface="Futura PT Book" panose="020B0502020204020303" pitchFamily="34" charset="0"/>
              </a:rPr>
              <a:t>Color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Scales</a:t>
            </a:r>
            <a:endParaRPr lang="ru-RU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Futura PT Book" panose="020B0502020204020303" pitchFamily="34" charset="0"/>
              </a:rPr>
              <a:t>Выбираем любую цветовую схему</a:t>
            </a:r>
            <a:endParaRPr lang="fr-FR" dirty="0">
              <a:latin typeface="Futura PT Book" panose="020B0502020204020303" pitchFamily="34" charset="0"/>
            </a:endParaRPr>
          </a:p>
          <a:p>
            <a:r>
              <a:rPr lang="ru-RU" dirty="0">
                <a:latin typeface="Futura PT Book" panose="020B0502020204020303" pitchFamily="34" charset="0"/>
              </a:rPr>
              <a:t> </a:t>
            </a:r>
            <a:endParaRPr lang="fr-FR" dirty="0">
              <a:latin typeface="Futura PT Book" panose="020B05020202040203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FDFFC3-DFF9-4E52-AC3E-51736A5C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3044762"/>
            <a:ext cx="1718820" cy="33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4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FF209-F5AE-4FB7-BC28-3B6DBE37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E523F6-2995-4183-B70E-89B8F987ACF5}"/>
              </a:ext>
            </a:extLst>
          </p:cNvPr>
          <p:cNvSpPr txBox="1"/>
          <p:nvPr/>
        </p:nvSpPr>
        <p:spPr>
          <a:xfrm>
            <a:off x="245533" y="922174"/>
            <a:ext cx="107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Корреляционная матрица очень большая, ее неудобно смотреть в </a:t>
            </a:r>
            <a:r>
              <a:rPr lang="fr-FR" dirty="0">
                <a:latin typeface="Futura PT Book" panose="020B0502020204020303" pitchFamily="34" charset="0"/>
              </a:rPr>
              <a:t>Excel.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01EED5-7D75-4450-84CC-FA0A3CB07325}"/>
              </a:ext>
            </a:extLst>
          </p:cNvPr>
          <p:cNvSpPr txBox="1"/>
          <p:nvPr/>
        </p:nvSpPr>
        <p:spPr>
          <a:xfrm>
            <a:off x="245533" y="1425387"/>
            <a:ext cx="597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Другой способ посмотреть корреляцию между переменными: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12289D-931F-4921-8A80-F223F266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33" y="2474893"/>
            <a:ext cx="1043557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corr.abs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np.tril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corr.shape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Самая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сильная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корреляция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triangle.stack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B42B7B1-6B5D-4FDA-82BD-C185079E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33" y="1928600"/>
            <a:ext cx="705124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fr-FR" i="0" u="none" strike="noStrike" cap="none" normalizeH="0" baseline="0" dirty="0">
                <a:ln>
                  <a:noFill/>
                </a:ln>
                <a:effectLst/>
                <a:latin typeface="Futura PT Book" panose="020B0502020204020303" pitchFamily="34" charset="0"/>
                <a:cs typeface="Courier New" panose="02070309020205020404" pitchFamily="49" charset="0"/>
              </a:rPr>
              <a:t>Добавим в начало файла: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B8455-63B5-4613-9703-4B35053874E9}"/>
              </a:ext>
            </a:extLst>
          </p:cNvPr>
          <p:cNvSpPr/>
          <p:nvPr/>
        </p:nvSpPr>
        <p:spPr>
          <a:xfrm>
            <a:off x="1407736" y="3429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Самая сильная корреляция: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last_cumstyle</a:t>
            </a:r>
            <a:r>
              <a:rPr lang="fr-FR" dirty="0">
                <a:latin typeface="Futura PT Book" panose="020B0502020204020303" pitchFamily="34" charset="0"/>
              </a:rPr>
              <a:t>        </a:t>
            </a:r>
            <a:r>
              <a:rPr lang="fr-FR" dirty="0" err="1">
                <a:latin typeface="Futura PT Book" panose="020B0502020204020303" pitchFamily="34" charset="0"/>
              </a:rPr>
              <a:t>last_cumbook</a:t>
            </a:r>
            <a:r>
              <a:rPr lang="fr-FR" dirty="0">
                <a:latin typeface="Futura PT Book" panose="020B0502020204020303" pitchFamily="34" charset="0"/>
              </a:rPr>
              <a:t>           0.971779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last_cumbook</a:t>
            </a:r>
            <a:r>
              <a:rPr lang="fr-FR" dirty="0">
                <a:latin typeface="Futura PT Book" panose="020B0502020204020303" pitchFamily="34" charset="0"/>
              </a:rPr>
              <a:t>         </a:t>
            </a:r>
            <a:r>
              <a:rPr lang="fr-FR" dirty="0" err="1">
                <a:latin typeface="Futura PT Book" panose="020B0502020204020303" pitchFamily="34" charset="0"/>
              </a:rPr>
              <a:t>last_cumrev</a:t>
            </a:r>
            <a:r>
              <a:rPr lang="fr-FR" dirty="0">
                <a:latin typeface="Futura PT Book" panose="020B0502020204020303" pitchFamily="34" charset="0"/>
              </a:rPr>
              <a:t>            0.946657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last_cumstyle</a:t>
            </a:r>
            <a:r>
              <a:rPr lang="fr-FR" dirty="0">
                <a:latin typeface="Futura PT Book" panose="020B0502020204020303" pitchFamily="34" charset="0"/>
              </a:rPr>
              <a:t>        </a:t>
            </a:r>
            <a:r>
              <a:rPr lang="fr-FR" dirty="0" err="1">
                <a:latin typeface="Futura PT Book" panose="020B0502020204020303" pitchFamily="34" charset="0"/>
              </a:rPr>
              <a:t>last_cumrev</a:t>
            </a:r>
            <a:r>
              <a:rPr lang="fr-FR" dirty="0">
                <a:latin typeface="Futura PT Book" panose="020B0502020204020303" pitchFamily="34" charset="0"/>
              </a:rPr>
              <a:t>            0.942458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book_category_STYLE</a:t>
            </a:r>
            <a:r>
              <a:rPr lang="fr-FR" dirty="0">
                <a:latin typeface="Futura PT Book" panose="020B0502020204020303" pitchFamily="34" charset="0"/>
              </a:rPr>
              <a:t>  </a:t>
            </a:r>
            <a:r>
              <a:rPr lang="fr-FR" dirty="0" err="1">
                <a:latin typeface="Futura PT Book" panose="020B0502020204020303" pitchFamily="34" charset="0"/>
              </a:rPr>
              <a:t>book_category_COLOR</a:t>
            </a:r>
            <a:r>
              <a:rPr lang="fr-FR" dirty="0">
                <a:latin typeface="Futura PT Book" panose="020B0502020204020303" pitchFamily="34" charset="0"/>
              </a:rPr>
              <a:t>    0.886694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last_cumnoshow</a:t>
            </a:r>
            <a:r>
              <a:rPr lang="fr-FR" dirty="0">
                <a:latin typeface="Futura PT Book" panose="020B0502020204020303" pitchFamily="34" charset="0"/>
              </a:rPr>
              <a:t>       </a:t>
            </a:r>
            <a:r>
              <a:rPr lang="fr-FR" dirty="0" err="1">
                <a:latin typeface="Futura PT Book" panose="020B0502020204020303" pitchFamily="34" charset="0"/>
              </a:rPr>
              <a:t>last_cumstyle</a:t>
            </a:r>
            <a:r>
              <a:rPr lang="fr-FR" dirty="0">
                <a:latin typeface="Futura PT Book" panose="020B0502020204020303" pitchFamily="34" charset="0"/>
              </a:rPr>
              <a:t>          0.810319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last_cumprod</a:t>
            </a:r>
            <a:r>
              <a:rPr lang="fr-FR" dirty="0">
                <a:latin typeface="Futura PT Book" panose="020B0502020204020303" pitchFamily="34" charset="0"/>
              </a:rPr>
              <a:t>         </a:t>
            </a:r>
            <a:r>
              <a:rPr lang="fr-FR" dirty="0" err="1">
                <a:latin typeface="Futura PT Book" panose="020B0502020204020303" pitchFamily="34" charset="0"/>
              </a:rPr>
              <a:t>last_cumcolor</a:t>
            </a:r>
            <a:r>
              <a:rPr lang="fr-FR" dirty="0">
                <a:latin typeface="Futura PT Book" panose="020B0502020204020303" pitchFamily="34" charset="0"/>
              </a:rPr>
              <a:t>          0.803109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last_staff_JOANNE</a:t>
            </a:r>
            <a:r>
              <a:rPr lang="fr-FR" dirty="0">
                <a:latin typeface="Futura PT Book" panose="020B0502020204020303" pitchFamily="34" charset="0"/>
              </a:rPr>
              <a:t>    </a:t>
            </a:r>
            <a:r>
              <a:rPr lang="fr-FR" dirty="0" err="1">
                <a:latin typeface="Futura PT Book" panose="020B0502020204020303" pitchFamily="34" charset="0"/>
              </a:rPr>
              <a:t>last_category_COLOR</a:t>
            </a:r>
            <a:r>
              <a:rPr lang="fr-FR" dirty="0">
                <a:latin typeface="Futura PT Book" panose="020B0502020204020303" pitchFamily="34" charset="0"/>
              </a:rPr>
              <a:t>    0.782214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book_staff_JOANNE</a:t>
            </a:r>
            <a:r>
              <a:rPr lang="fr-FR" dirty="0">
                <a:latin typeface="Futura PT Book" panose="020B0502020204020303" pitchFamily="34" charset="0"/>
              </a:rPr>
              <a:t>    </a:t>
            </a:r>
            <a:r>
              <a:rPr lang="fr-FR" dirty="0" err="1">
                <a:latin typeface="Futura PT Book" panose="020B0502020204020303" pitchFamily="34" charset="0"/>
              </a:rPr>
              <a:t>book_category_COLOR</a:t>
            </a:r>
            <a:r>
              <a:rPr lang="fr-FR" dirty="0">
                <a:latin typeface="Futura PT Book" panose="020B0502020204020303" pitchFamily="34" charset="0"/>
              </a:rPr>
              <a:t>    0.772077</a:t>
            </a:r>
          </a:p>
          <a:p>
            <a:r>
              <a:rPr lang="fr-FR" dirty="0" err="1">
                <a:latin typeface="Futura PT Book" panose="020B0502020204020303" pitchFamily="34" charset="0"/>
              </a:rPr>
              <a:t>last_cumnoshow</a:t>
            </a:r>
            <a:r>
              <a:rPr lang="fr-FR" dirty="0">
                <a:latin typeface="Futura PT Book" panose="020B0502020204020303" pitchFamily="34" charset="0"/>
              </a:rPr>
              <a:t>       </a:t>
            </a:r>
            <a:r>
              <a:rPr lang="fr-FR" dirty="0" err="1">
                <a:latin typeface="Futura PT Book" panose="020B0502020204020303" pitchFamily="34" charset="0"/>
              </a:rPr>
              <a:t>last_cumbook</a:t>
            </a:r>
            <a:r>
              <a:rPr lang="fr-FR" dirty="0">
                <a:latin typeface="Futura PT Book" panose="020B0502020204020303" pitchFamily="34" charset="0"/>
              </a:rPr>
              <a:t>           0.766798</a:t>
            </a:r>
          </a:p>
          <a:p>
            <a:r>
              <a:rPr lang="fr-FR" dirty="0">
                <a:latin typeface="Futura PT Book" panose="020B0502020204020303" pitchFamily="34" charset="0"/>
              </a:rPr>
              <a:t>		</a:t>
            </a:r>
            <a:r>
              <a:rPr lang="fr-FR" dirty="0" err="1">
                <a:latin typeface="Futura PT Book" panose="020B0502020204020303" pitchFamily="34" charset="0"/>
              </a:rPr>
              <a:t>last_cumrev</a:t>
            </a:r>
            <a:r>
              <a:rPr lang="fr-FR" dirty="0">
                <a:latin typeface="Futura PT Book" panose="020B0502020204020303" pitchFamily="34" charset="0"/>
              </a:rPr>
              <a:t>            0.764871</a:t>
            </a:r>
          </a:p>
        </p:txBody>
      </p:sp>
    </p:spTree>
    <p:extLst>
      <p:ext uri="{BB962C8B-B14F-4D97-AF65-F5344CB8AC3E}">
        <p14:creationId xmlns:p14="http://schemas.microsoft.com/office/powerpoint/2010/main" val="415317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ED119-DCFE-4292-8F00-3A6170E2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6D0351-F17C-4EBE-AA50-63C0B36748EA}"/>
              </a:ext>
            </a:extLst>
          </p:cNvPr>
          <p:cNvSpPr txBox="1"/>
          <p:nvPr/>
        </p:nvSpPr>
        <p:spPr>
          <a:xfrm>
            <a:off x="735726" y="1605178"/>
            <a:ext cx="10199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Клиенты парикмахерской часто отменяют запись в последний момент (менее, чем за 48 часов) или просто не приходят вообще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Каждая отмененная запись = потерянные деньги, время и клиенты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Парикмахерская хочет предсказать, входит ли запись в «группу риска» - например, чтобы попросить у клиента залог заранее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1 наблюдение = 1 запись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Для каждой записи известно, явился ли клиент или нет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27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FF209-F5AE-4FB7-BC28-3B6DBE37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Исследовать данные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E523F6-2995-4183-B70E-89B8F987ACF5}"/>
              </a:ext>
            </a:extLst>
          </p:cNvPr>
          <p:cNvSpPr txBox="1"/>
          <p:nvPr/>
        </p:nvSpPr>
        <p:spPr>
          <a:xfrm>
            <a:off x="349227" y="2346761"/>
            <a:ext cx="107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Убираем сильно </a:t>
            </a:r>
            <a:r>
              <a:rPr lang="ru-RU" dirty="0" err="1">
                <a:latin typeface="Futura PT Book" panose="020B0502020204020303" pitchFamily="34" charset="0"/>
              </a:rPr>
              <a:t>скоррелированные</a:t>
            </a:r>
            <a:r>
              <a:rPr lang="ru-RU" dirty="0">
                <a:latin typeface="Futura PT Book" panose="020B0502020204020303" pitchFamily="34" charset="0"/>
              </a:rPr>
              <a:t> столбцы: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4FE2AC-67C7-49E3-8492-B2451D43D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27" y="3232394"/>
            <a:ext cx="1059529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to_drop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last_cumbook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last_cumstyle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book_category_COLOR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df.drop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to_drop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Количество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атрибутов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после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удаления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сильно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скоррелированных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атрибутов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EF216-A438-4C90-8324-6B3218649663}"/>
              </a:ext>
            </a:extLst>
          </p:cNvPr>
          <p:cNvSpPr/>
          <p:nvPr/>
        </p:nvSpPr>
        <p:spPr>
          <a:xfrm>
            <a:off x="349227" y="4887468"/>
            <a:ext cx="820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Futura PT Book" panose="020B0502020204020303" pitchFamily="34" charset="0"/>
              </a:rPr>
              <a:t>Количество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атрибутов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после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удаления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сильно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скоррелированных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fr-FR" dirty="0" err="1">
                <a:latin typeface="Futura PT Book" panose="020B0502020204020303" pitchFamily="34" charset="0"/>
              </a:rPr>
              <a:t>атрибутов</a:t>
            </a:r>
            <a:r>
              <a:rPr lang="fr-FR" dirty="0">
                <a:latin typeface="Futura PT Book" panose="020B0502020204020303" pitchFamily="34" charset="0"/>
              </a:rPr>
              <a:t>: 50</a:t>
            </a:r>
          </a:p>
        </p:txBody>
      </p:sp>
    </p:spTree>
    <p:extLst>
      <p:ext uri="{BB962C8B-B14F-4D97-AF65-F5344CB8AC3E}">
        <p14:creationId xmlns:p14="http://schemas.microsoft.com/office/powerpoint/2010/main" val="389039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strike="sngStrike" dirty="0" err="1">
                <a:latin typeface="Futura PT Book" panose="020B0502020204020303" pitchFamily="34" charset="0"/>
              </a:rPr>
              <a:t>PyCharm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strike="sngStrike" dirty="0">
                <a:latin typeface="Futura PT Book" panose="020B0502020204020303" pitchFamily="34" charset="0"/>
              </a:rPr>
              <a:t>dzRF.xlsx</a:t>
            </a:r>
            <a:r>
              <a:rPr lang="ru-RU" sz="2400" strike="sngStrike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Разделить данные на учебную и тестовую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dirty="0" err="1">
                <a:latin typeface="Futura PT Book" panose="020B0502020204020303" pitchFamily="34" charset="0"/>
              </a:rPr>
              <a:t>гиперпараметры</a:t>
            </a:r>
            <a:endParaRPr lang="ru-RU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Оценить, насколько хорошо модель предсказывает случаи неявки и поздней отмены записи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5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62DC0-56CC-4D3C-87B8-C42E2A4F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Разделить данные на учебную и тестовую выборки</a:t>
            </a:r>
            <a:endParaRPr lang="fr-FR" dirty="0">
              <a:latin typeface="Futura PT Bold" panose="020B090202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2845C1-D474-4F6E-ACA2-FEB41F925BEF}"/>
              </a:ext>
            </a:extLst>
          </p:cNvPr>
          <p:cNvSpPr txBox="1"/>
          <p:nvPr/>
        </p:nvSpPr>
        <p:spPr>
          <a:xfrm>
            <a:off x="490193" y="1074655"/>
            <a:ext cx="903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Сперва разделим данные на X (все атрибуты) и y (колонка </a:t>
            </a:r>
            <a:r>
              <a:rPr lang="fr-FR" dirty="0" err="1">
                <a:latin typeface="Futura PT Book" panose="020B0502020204020303" pitchFamily="34" charset="0"/>
              </a:rPr>
              <a:t>noshow</a:t>
            </a:r>
            <a:r>
              <a:rPr lang="ru-RU" dirty="0">
                <a:latin typeface="Futura PT Book" panose="020B0502020204020303" pitchFamily="34" charset="0"/>
              </a:rPr>
              <a:t>: то, что надо предсказать):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F19F38-CC42-4539-A09B-4AA35076C2AE}"/>
              </a:ext>
            </a:extLst>
          </p:cNvPr>
          <p:cNvSpPr txBox="1"/>
          <p:nvPr/>
        </p:nvSpPr>
        <p:spPr>
          <a:xfrm>
            <a:off x="490193" y="3549301"/>
            <a:ext cx="106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Теперь разделим данные на две части, на 70</a:t>
            </a:r>
            <a:r>
              <a:rPr lang="fr-FR" dirty="0">
                <a:latin typeface="Futura PT Book" panose="020B0502020204020303" pitchFamily="34" charset="0"/>
              </a:rPr>
              <a:t>% </a:t>
            </a:r>
            <a:r>
              <a:rPr lang="ru-RU" dirty="0">
                <a:latin typeface="Futura PT Book" panose="020B0502020204020303" pitchFamily="34" charset="0"/>
              </a:rPr>
              <a:t>данных будем обучать модель, 30% отложим для тестирования: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B8B279-80AF-4F48-B154-CBDB4CD61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4" y="4019129"/>
            <a:ext cx="10840826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X,y,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stratify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=y)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4D616-A392-4ED0-96DE-9DC45E3932A3}"/>
              </a:ext>
            </a:extLst>
          </p:cNvPr>
          <p:cNvSpPr txBox="1"/>
          <p:nvPr/>
        </p:nvSpPr>
        <p:spPr>
          <a:xfrm>
            <a:off x="974702" y="4482913"/>
            <a:ext cx="10840826" cy="33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Futura PT Book" panose="020B0502020204020303" pitchFamily="34" charset="0"/>
              </a:rPr>
              <a:t>(параметр </a:t>
            </a:r>
            <a:r>
              <a:rPr lang="fr-FR" sz="1600" dirty="0" err="1">
                <a:latin typeface="Futura PT Book" panose="020B0502020204020303" pitchFamily="34" charset="0"/>
              </a:rPr>
              <a:t>stratify</a:t>
            </a:r>
            <a:r>
              <a:rPr lang="fr-FR" sz="1600" dirty="0">
                <a:latin typeface="Futura PT Book" panose="020B0502020204020303" pitchFamily="34" charset="0"/>
              </a:rPr>
              <a:t> </a:t>
            </a:r>
            <a:r>
              <a:rPr lang="ru-RU" sz="1600" dirty="0">
                <a:latin typeface="Futura PT Book" panose="020B0502020204020303" pitchFamily="34" charset="0"/>
              </a:rPr>
              <a:t>гарантирует, что пропорции классов (</a:t>
            </a:r>
            <a:r>
              <a:rPr lang="fr-FR" sz="1600" dirty="0">
                <a:latin typeface="Futura PT Book" panose="020B0502020204020303" pitchFamily="34" charset="0"/>
              </a:rPr>
              <a:t>11% </a:t>
            </a:r>
            <a:r>
              <a:rPr lang="ru-RU" sz="1600" dirty="0">
                <a:latin typeface="Futura PT Book" panose="020B0502020204020303" pitchFamily="34" charset="0"/>
              </a:rPr>
              <a:t>неявок) будут одинаковыми в тестовой и в учебной выборках)</a:t>
            </a:r>
            <a:endParaRPr lang="fr-FR" sz="1600" dirty="0">
              <a:latin typeface="Futura PT Book" panose="020B05020202040203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7B707A-0939-4C08-9D3F-AB198137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000" y="2473994"/>
            <a:ext cx="7036510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48D918C-9430-4CF8-AB4F-EE18527B9DCD}"/>
              </a:ext>
            </a:extLst>
          </p:cNvPr>
          <p:cNvSpPr txBox="1"/>
          <p:nvPr/>
        </p:nvSpPr>
        <p:spPr>
          <a:xfrm>
            <a:off x="490193" y="2441097"/>
            <a:ext cx="271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Добавим в начало файла: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4A32D2F-9A59-4410-A6C0-BD2F911B4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76" y="1634067"/>
            <a:ext cx="4424313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df.noshow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df.drop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noshow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8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strike="sngStrike" dirty="0" err="1">
                <a:latin typeface="Futura PT Book" panose="020B0502020204020303" pitchFamily="34" charset="0"/>
              </a:rPr>
              <a:t>PyCharm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strike="sngStrike" dirty="0">
                <a:latin typeface="Futura PT Book" panose="020B0502020204020303" pitchFamily="34" charset="0"/>
              </a:rPr>
              <a:t>dzRF.xlsx</a:t>
            </a:r>
            <a:r>
              <a:rPr lang="ru-RU" sz="2400" strike="sngStrike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Разделить данные на учебную и тестовую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dirty="0" err="1">
                <a:latin typeface="Futura PT Book" panose="020B0502020204020303" pitchFamily="34" charset="0"/>
              </a:rPr>
              <a:t>гиперпараметры</a:t>
            </a:r>
            <a:endParaRPr lang="ru-RU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Оценить, насколько хорошо модель предсказывает случаи неявки и поздней отмены записи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01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D2B71-27E6-410B-809B-9EF4A202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401424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Подобрать оптимальные </a:t>
            </a:r>
            <a:r>
              <a:rPr lang="ru-RU" b="0" dirty="0" err="1">
                <a:solidFill>
                  <a:srgbClr val="000000"/>
                </a:solidFill>
                <a:latin typeface="Futura PT Bold" panose="020B0902020204020203" pitchFamily="34" charset="0"/>
              </a:rPr>
              <a:t>гиперпараметры</a:t>
            </a:r>
            <a:b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</a:br>
            <a:endParaRPr lang="fr-FR" dirty="0">
              <a:latin typeface="Futura PT Bold" panose="020B090202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4E020C-B84F-4B90-8371-967AF56A936C}"/>
              </a:ext>
            </a:extLst>
          </p:cNvPr>
          <p:cNvSpPr txBox="1"/>
          <p:nvPr/>
        </p:nvSpPr>
        <p:spPr>
          <a:xfrm>
            <a:off x="593886" y="1218837"/>
            <a:ext cx="271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Добавим в начало файла: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709F65-7F9E-4EC6-B139-F544CF56F1D0}"/>
              </a:ext>
            </a:extLst>
          </p:cNvPr>
          <p:cNvSpPr txBox="1"/>
          <p:nvPr/>
        </p:nvSpPr>
        <p:spPr>
          <a:xfrm>
            <a:off x="537780" y="2884964"/>
            <a:ext cx="28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Создание классификатора: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67FF7C-A813-4147-9BF2-13BAEE6547AF}"/>
              </a:ext>
            </a:extLst>
          </p:cNvPr>
          <p:cNvSpPr txBox="1"/>
          <p:nvPr/>
        </p:nvSpPr>
        <p:spPr>
          <a:xfrm>
            <a:off x="537780" y="4376532"/>
            <a:ext cx="94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Выбор </a:t>
            </a:r>
            <a:r>
              <a:rPr lang="ru-RU" dirty="0" err="1">
                <a:latin typeface="Futura PT Book" panose="020B0502020204020303" pitchFamily="34" charset="0"/>
              </a:rPr>
              <a:t>гиперпараметров</a:t>
            </a:r>
            <a:r>
              <a:rPr lang="ru-RU" dirty="0">
                <a:latin typeface="Futura PT Book" panose="020B0502020204020303" pitchFamily="34" charset="0"/>
              </a:rPr>
              <a:t>: пробуем </a:t>
            </a:r>
            <a:r>
              <a:rPr lang="fr-FR" dirty="0" err="1">
                <a:latin typeface="Futura PT Book" panose="020B0502020204020303" pitchFamily="34" charset="0"/>
              </a:rPr>
              <a:t>max_features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ru-RU" dirty="0">
                <a:latin typeface="Futura PT Book" panose="020B0502020204020303" pitchFamily="34" charset="0"/>
              </a:rPr>
              <a:t>от</a:t>
            </a:r>
            <a:r>
              <a:rPr lang="fr-FR" dirty="0">
                <a:latin typeface="Futura PT Book" panose="020B0502020204020303" pitchFamily="34" charset="0"/>
              </a:rPr>
              <a:t> 1 </a:t>
            </a:r>
            <a:r>
              <a:rPr lang="ru-RU" dirty="0">
                <a:latin typeface="Futura PT Book" panose="020B0502020204020303" pitchFamily="34" charset="0"/>
              </a:rPr>
              <a:t>до кол-ва атрибутов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ru-RU" dirty="0">
                <a:latin typeface="Futura PT Book" panose="020B0502020204020303" pitchFamily="34" charset="0"/>
              </a:rPr>
              <a:t>и </a:t>
            </a:r>
            <a:r>
              <a:rPr lang="fr-FR" dirty="0" err="1">
                <a:latin typeface="Futura PT Book" panose="020B0502020204020303" pitchFamily="34" charset="0"/>
              </a:rPr>
              <a:t>max_depth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ru-RU" dirty="0">
                <a:latin typeface="Futura PT Book" panose="020B0502020204020303" pitchFamily="34" charset="0"/>
              </a:rPr>
              <a:t>от </a:t>
            </a:r>
            <a:r>
              <a:rPr lang="fr-FR" dirty="0">
                <a:latin typeface="Futura PT Book" panose="020B0502020204020303" pitchFamily="34" charset="0"/>
              </a:rPr>
              <a:t>5 </a:t>
            </a:r>
            <a:r>
              <a:rPr lang="ru-RU" dirty="0">
                <a:latin typeface="Futura PT Book" panose="020B0502020204020303" pitchFamily="34" charset="0"/>
              </a:rPr>
              <a:t>до </a:t>
            </a:r>
            <a:r>
              <a:rPr lang="fr-FR" dirty="0">
                <a:latin typeface="Futura PT Book" panose="020B0502020204020303" pitchFamily="34" charset="0"/>
              </a:rPr>
              <a:t>30</a:t>
            </a:r>
            <a:r>
              <a:rPr lang="ru-RU" dirty="0">
                <a:latin typeface="Futura PT Book" panose="020B0502020204020303" pitchFamily="34" charset="0"/>
              </a:rPr>
              <a:t>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3AE9B9E-68AC-4BBE-9D14-1E348DA5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7" y="1870451"/>
            <a:ext cx="919113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sklearn.ensemble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RandomizedSearchCV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EA1025-07D8-4AE0-A6C5-6B90B91B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80" y="3349547"/>
            <a:ext cx="856896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n_jobs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class_weight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balanced_subsample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431F1E0D-9061-4D05-89C7-24DF36F4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79" y="5069778"/>
            <a:ext cx="918125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param_distributions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max_features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,X.shape[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])),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27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strike="sngStrike" dirty="0" err="1">
                <a:latin typeface="Futura PT Book" panose="020B0502020204020303" pitchFamily="34" charset="0"/>
              </a:rPr>
              <a:t>PyCharm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strike="sngStrike" dirty="0">
                <a:latin typeface="Futura PT Book" panose="020B0502020204020303" pitchFamily="34" charset="0"/>
              </a:rPr>
              <a:t>dzRF.xlsx</a:t>
            </a:r>
            <a:r>
              <a:rPr lang="ru-RU" sz="2400" strike="sngStrike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Разделить данные на учебную и тестовую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strike="sngStrike" dirty="0" err="1">
                <a:latin typeface="Futura PT Book" panose="020B0502020204020303" pitchFamily="34" charset="0"/>
              </a:rPr>
              <a:t>гиперпараметры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Оценить, насколько хорошо модель предсказывает случаи неявки и поздней отмены записи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50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B0324-1D26-4508-8C76-5CCC2D54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21" y="357693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Обучить модель</a:t>
            </a:r>
            <a:br>
              <a:rPr lang="ru-RU" dirty="0"/>
            </a:b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E690E-22BD-401D-ADEF-8D98C2DC2D37}"/>
              </a:ext>
            </a:extLst>
          </p:cNvPr>
          <p:cNvSpPr/>
          <p:nvPr/>
        </p:nvSpPr>
        <p:spPr>
          <a:xfrm>
            <a:off x="462064" y="4431897"/>
            <a:ext cx="9941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random_search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RandomizedSearchCV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param_distributions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param_distributions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n_iter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scoring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altLang="fr-FR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balanced_accuracy</a:t>
            </a:r>
            <a:r>
              <a:rPr lang="fr-FR" altLang="fr-FR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400" dirty="0" err="1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n_jobs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fr-FR" altLang="fr-F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altLang="fr-FR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9BC30B-D0ED-40F8-925F-C27D4BEECE5A}"/>
              </a:ext>
            </a:extLst>
          </p:cNvPr>
          <p:cNvSpPr txBox="1"/>
          <p:nvPr/>
        </p:nvSpPr>
        <p:spPr>
          <a:xfrm>
            <a:off x="462064" y="3484074"/>
            <a:ext cx="1070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Пробуем </a:t>
            </a:r>
            <a:r>
              <a:rPr lang="fr-FR" dirty="0">
                <a:latin typeface="Futura PT Book" panose="020B0502020204020303" pitchFamily="34" charset="0"/>
              </a:rPr>
              <a:t>5</a:t>
            </a:r>
            <a:r>
              <a:rPr lang="ru-RU" dirty="0">
                <a:latin typeface="Futura PT Book" panose="020B0502020204020303" pitchFamily="34" charset="0"/>
              </a:rPr>
              <a:t>0 разных сочетаний </a:t>
            </a:r>
            <a:r>
              <a:rPr lang="ru-RU" dirty="0" err="1">
                <a:latin typeface="Futura PT Book" panose="020B0502020204020303" pitchFamily="34" charset="0"/>
              </a:rPr>
              <a:t>гиперпараметров</a:t>
            </a:r>
            <a:r>
              <a:rPr lang="ru-RU" dirty="0">
                <a:latin typeface="Futura PT Book" panose="020B0502020204020303" pitchFamily="34" charset="0"/>
              </a:rPr>
              <a:t>, тестируем каждое сочетание </a:t>
            </a:r>
            <a:r>
              <a:rPr lang="fr-FR" dirty="0">
                <a:latin typeface="Futura PT Book" panose="020B0502020204020303" pitchFamily="34" charset="0"/>
              </a:rPr>
              <a:t>5</a:t>
            </a:r>
            <a:r>
              <a:rPr lang="ru-RU" dirty="0">
                <a:latin typeface="Futura PT Book" panose="020B0502020204020303" pitchFamily="34" charset="0"/>
              </a:rPr>
              <a:t> раз (перекрёстная проверка), оцениваем по количеству правильно классифицированных наблюдений в обоих классах: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EC21C8-545B-48FF-AFC8-D51F6BDB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64" y="5294915"/>
            <a:ext cx="552855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random_search.fit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D9D6A1-8256-4CAD-B70A-F30D53127B0C}"/>
              </a:ext>
            </a:extLst>
          </p:cNvPr>
          <p:cNvSpPr txBox="1"/>
          <p:nvPr/>
        </p:nvSpPr>
        <p:spPr>
          <a:xfrm>
            <a:off x="462064" y="1127504"/>
            <a:ext cx="861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Проверим, насколько хорошо классификатор работает без настройки </a:t>
            </a:r>
            <a:r>
              <a:rPr lang="ru-RU" dirty="0" err="1">
                <a:latin typeface="Futura PT Book" panose="020B0502020204020303" pitchFamily="34" charset="0"/>
              </a:rPr>
              <a:t>гиперпараметров</a:t>
            </a:r>
            <a:r>
              <a:rPr lang="ru-RU" dirty="0">
                <a:latin typeface="Futura PT Book" panose="020B0502020204020303" pitchFamily="34" charset="0"/>
              </a:rPr>
              <a:t>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D0285E-A58B-4896-9E6A-FA52632C3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64" y="1518669"/>
            <a:ext cx="8927033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Результат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тестовых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модель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умолчанию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%f"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metrics.balanced_accuracy_score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7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B0324-1D26-4508-8C76-5CCC2D54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21" y="357693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Обучить модель</a:t>
            </a:r>
            <a:br>
              <a:rPr lang="ru-RU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226323-5664-4658-B3C5-45335280E519}"/>
              </a:ext>
            </a:extLst>
          </p:cNvPr>
          <p:cNvSpPr txBox="1"/>
          <p:nvPr/>
        </p:nvSpPr>
        <p:spPr>
          <a:xfrm>
            <a:off x="525294" y="1079808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Сохраняем оптимальную модель и смотрим на ее параметры: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5A34E6-DE71-41EC-BDC6-2B0D5CC2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2143798"/>
            <a:ext cx="981520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random_search.best_estimator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kumimoji="0" lang="ru-RU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Оптимальные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параметры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%s,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оценка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учебных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%0.2f"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random_search.best_params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random_search.best_score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7CB961-390C-4CAE-B55A-B975E3C30747}"/>
              </a:ext>
            </a:extLst>
          </p:cNvPr>
          <p:cNvSpPr txBox="1"/>
          <p:nvPr/>
        </p:nvSpPr>
        <p:spPr>
          <a:xfrm>
            <a:off x="996687" y="4761703"/>
            <a:ext cx="1019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Futura PT Book" panose="020B0502020204020303" pitchFamily="34" charset="0"/>
              </a:rPr>
              <a:t>(</a:t>
            </a:r>
            <a:r>
              <a:rPr lang="ru-RU" dirty="0">
                <a:latin typeface="Futura PT Book" panose="020B0502020204020303" pitchFamily="34" charset="0"/>
              </a:rPr>
              <a:t>ограничение параметра </a:t>
            </a:r>
            <a:r>
              <a:rPr lang="fr-FR" dirty="0" err="1">
                <a:latin typeface="Futura PT Book" panose="020B0502020204020303" pitchFamily="34" charset="0"/>
              </a:rPr>
              <a:t>max_depth</a:t>
            </a:r>
            <a:r>
              <a:rPr lang="fr-FR" dirty="0">
                <a:latin typeface="Futura PT Book" panose="020B0502020204020303" pitchFamily="34" charset="0"/>
              </a:rPr>
              <a:t> </a:t>
            </a:r>
            <a:r>
              <a:rPr lang="ru-RU" dirty="0">
                <a:latin typeface="Futura PT Book" panose="020B0502020204020303" pitchFamily="34" charset="0"/>
              </a:rPr>
              <a:t>позволяет избежать переобучения, и потому дает лучшие результаты)</a:t>
            </a:r>
            <a:endParaRPr lang="fr-FR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2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B0324-1D26-4508-8C76-5CCC2D54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21" y="357693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dirty="0"/>
              <a:t>Обучить модель</a:t>
            </a:r>
            <a:br>
              <a:rPr lang="ru-RU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226323-5664-4658-B3C5-45335280E519}"/>
              </a:ext>
            </a:extLst>
          </p:cNvPr>
          <p:cNvSpPr txBox="1"/>
          <p:nvPr/>
        </p:nvSpPr>
        <p:spPr>
          <a:xfrm>
            <a:off x="525294" y="948479"/>
            <a:ext cx="940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По желанию можем сохранить обученную модель на диск, чтобы не обучать ее заново. Для этого: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7CB961-390C-4CAE-B55A-B975E3C30747}"/>
              </a:ext>
            </a:extLst>
          </p:cNvPr>
          <p:cNvSpPr txBox="1"/>
          <p:nvPr/>
        </p:nvSpPr>
        <p:spPr>
          <a:xfrm>
            <a:off x="626879" y="3567499"/>
            <a:ext cx="440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Когда нам нужно будет использовать модель, загружаем ее: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FFF392-4EB5-4863-8EC2-73708D202FCB}"/>
              </a:ext>
            </a:extLst>
          </p:cNvPr>
          <p:cNvSpPr/>
          <p:nvPr/>
        </p:nvSpPr>
        <p:spPr>
          <a:xfrm>
            <a:off x="525294" y="1719128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Добавить в начало файла: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50EA97-19D4-48A6-8F01-B4CD3D5C7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248" y="1734517"/>
            <a:ext cx="329309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pickle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8AE3AB-8073-4579-8FCC-33517EB6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2135834"/>
            <a:ext cx="526329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</a:t>
            </a:r>
            <a:r>
              <a:rPr lang="fr-FR" altLang="fr-FR" sz="14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RF_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model.sav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pickle.dump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166E951-4D68-4D92-9562-32D7CF63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78" y="4477153"/>
            <a:ext cx="727278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pickle.load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1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strike="sngStrike" dirty="0" err="1">
                <a:latin typeface="Futura PT Book" panose="020B0502020204020303" pitchFamily="34" charset="0"/>
              </a:rPr>
              <a:t>PyCharm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strike="sngStrike" dirty="0">
                <a:latin typeface="Futura PT Book" panose="020B0502020204020303" pitchFamily="34" charset="0"/>
              </a:rPr>
              <a:t>dzRF.xlsx</a:t>
            </a:r>
            <a:r>
              <a:rPr lang="ru-RU" sz="2400" strike="sngStrike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Разделить данные на учебную и тестовую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strike="sngStrike" dirty="0" err="1">
                <a:latin typeface="Futura PT Book" panose="020B0502020204020303" pitchFamily="34" charset="0"/>
              </a:rPr>
              <a:t>гиперпараметры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Оценить, насколько хорошо модель предсказывает случаи неявки и поздней отмены записи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4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dirty="0" err="1">
                <a:latin typeface="Futura PT Book" panose="020B0502020204020303" pitchFamily="34" charset="0"/>
              </a:rPr>
              <a:t>PyCharm</a:t>
            </a:r>
            <a:endParaRPr lang="ru-RU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dirty="0">
                <a:latin typeface="Futura PT Book" panose="020B0502020204020303" pitchFamily="34" charset="0"/>
              </a:rPr>
              <a:t>dzRF.xlsx</a:t>
            </a:r>
            <a:r>
              <a:rPr lang="ru-RU" sz="2400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Разделить данные на учебную и тестовую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dirty="0" err="1">
                <a:latin typeface="Futura PT Book" panose="020B0502020204020303" pitchFamily="34" charset="0"/>
              </a:rPr>
              <a:t>гиперпараметры</a:t>
            </a:r>
            <a:endParaRPr lang="ru-RU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Оценить, насколько хорошо модель предсказывает случаи неявки и поздней отмены записи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91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412F0-D089-48E9-BB50-2584D19C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6EDF10-4279-4068-A810-EAF469090C00}"/>
              </a:ext>
            </a:extLst>
          </p:cNvPr>
          <p:cNvSpPr txBox="1"/>
          <p:nvPr/>
        </p:nvSpPr>
        <p:spPr>
          <a:xfrm>
            <a:off x="404622" y="1282045"/>
            <a:ext cx="275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Добавить в начало файла: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F0EA1-6F68-4D84-8B54-BA6A1361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2" y="1859013"/>
            <a:ext cx="478253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9FB1EB-272E-486D-91C0-A34254D1F96F}"/>
              </a:ext>
            </a:extLst>
          </p:cNvPr>
          <p:cNvSpPr txBox="1"/>
          <p:nvPr/>
        </p:nvSpPr>
        <p:spPr>
          <a:xfrm>
            <a:off x="404622" y="2806128"/>
            <a:ext cx="433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Предсказание класса на тестовых данных: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2A1994-38F0-44F2-8137-6CF60D47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2" y="3291578"/>
            <a:ext cx="550839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F89DB1-550A-47D7-934E-F0D0836F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" y="4861011"/>
            <a:ext cx="919186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Результат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тестовых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%f"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metrics.balanced_accuracy_score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41A0141-A512-4D74-8D61-3B794FE034E8}"/>
                  </a:ext>
                </a:extLst>
              </p:cNvPr>
              <p:cNvSpPr txBox="1"/>
              <p:nvPr/>
            </p:nvSpPr>
            <p:spPr>
              <a:xfrm>
                <a:off x="404622" y="4011060"/>
                <a:ext cx="9415591" cy="475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Futura PT Book" panose="020B0502020204020303" pitchFamily="34" charset="0"/>
                  </a:rPr>
                  <a:t>balanced_accuracy_score </a:t>
                </a:r>
                <a:r>
                  <a:rPr lang="ru-RU" dirty="0">
                    <a:latin typeface="Futura PT Book" panose="020B0502020204020303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процент правильно предсказанных явок + процент правильно предсказанных не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явок</m:t>
                        </m:r>
                      </m:num>
                      <m:den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>
                  <a:latin typeface="Futura PT Book" panose="020B0502020204020303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41A0141-A512-4D74-8D61-3B794FE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22" y="4011060"/>
                <a:ext cx="9415591" cy="475195"/>
              </a:xfrm>
              <a:prstGeom prst="rect">
                <a:avLst/>
              </a:prstGeom>
              <a:blipFill>
                <a:blip r:embed="rId2"/>
                <a:stretch>
                  <a:fillRect l="-518" b="-89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6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BB2DF-FD8A-42EE-B87F-F98EE0F4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модели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529909-2350-4D03-873C-7AFF5B652386}"/>
              </a:ext>
            </a:extLst>
          </p:cNvPr>
          <p:cNvSpPr txBox="1"/>
          <p:nvPr/>
        </p:nvSpPr>
        <p:spPr>
          <a:xfrm>
            <a:off x="571827" y="1181458"/>
            <a:ext cx="1018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Посмотрим на конкретное количество наблюдений, записанных классификатором в тот или иной класс, для этого посчитаем матрицу неточностей: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A2F0B5-AD36-4860-8022-2E7A0988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27" y="1849731"/>
            <a:ext cx="901964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cnf_matrix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metrics.confusion_matrix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Матрица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неточностей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cnf_matrix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A50E43-F896-4F40-A7C3-0911F8D2E7B1}"/>
              </a:ext>
            </a:extLst>
          </p:cNvPr>
          <p:cNvSpPr txBox="1"/>
          <p:nvPr/>
        </p:nvSpPr>
        <p:spPr>
          <a:xfrm>
            <a:off x="571827" y="3171217"/>
            <a:ext cx="532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Для наглядности можно показать матрицу на графике:</a:t>
            </a: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588321-E637-40A6-B14A-73E531E3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27" y="3826607"/>
            <a:ext cx="10362062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sb.heatmap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cnf_matrix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'Blues'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xticklabels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явка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ru-RU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явк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yticklabels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явк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</a:t>
            </a:r>
            <a:r>
              <a:rPr kumimoji="0" lang="ru-RU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явк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Реальное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Предсказанное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56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strike="sngStrike" dirty="0" err="1">
                <a:latin typeface="Futura PT Book" panose="020B0502020204020303" pitchFamily="34" charset="0"/>
              </a:rPr>
              <a:t>PyCharm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strike="sngStrike" dirty="0">
                <a:latin typeface="Futura PT Book" panose="020B0502020204020303" pitchFamily="34" charset="0"/>
              </a:rPr>
              <a:t>dzRF.xlsx</a:t>
            </a:r>
            <a:r>
              <a:rPr lang="ru-RU" sz="2400" strike="sngStrike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Разделить данные на учебную и тестовую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strike="sngStrike" dirty="0" err="1">
                <a:latin typeface="Futura PT Book" panose="020B0502020204020303" pitchFamily="34" charset="0"/>
              </a:rPr>
              <a:t>гиперпараметры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Оценить, насколько хорошо модель предсказывает случаи неявки и поздней отмены записи</a:t>
            </a:r>
            <a:endParaRPr lang="fr-FR" sz="2400" strike="sngStrike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668C6-5739-CC4C-AD74-EE0BF07A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868" y="2141978"/>
            <a:ext cx="3608677" cy="2574043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4012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0260-6E38-4346-A474-5BF5449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54290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sz="2700" b="0" dirty="0">
                <a:latin typeface="Futura PT Bold" panose="020B0902020204020203" pitchFamily="34" charset="0"/>
              </a:rPr>
              <a:t>Создать проект в </a:t>
            </a:r>
            <a:r>
              <a:rPr lang="fr-FR" sz="2700" b="0" dirty="0" err="1">
                <a:latin typeface="Futura PT Bold" panose="020B0902020204020203" pitchFamily="34" charset="0"/>
              </a:rPr>
              <a:t>PyCharm</a:t>
            </a:r>
            <a:br>
              <a:rPr lang="ru-RU" dirty="0">
                <a:latin typeface="Futura PT Book" panose="020B0502020204020303" pitchFamily="34" charset="0"/>
              </a:rPr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A8034-ABAF-4A28-B5A2-231446EEDEB1}"/>
              </a:ext>
            </a:extLst>
          </p:cNvPr>
          <p:cNvSpPr txBox="1"/>
          <p:nvPr/>
        </p:nvSpPr>
        <p:spPr>
          <a:xfrm>
            <a:off x="801278" y="1070180"/>
            <a:ext cx="27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Меню </a:t>
            </a:r>
            <a:r>
              <a:rPr lang="fr-FR" dirty="0">
                <a:latin typeface="Futura PT Book" panose="020B0502020204020303" pitchFamily="34" charset="0"/>
              </a:rPr>
              <a:t>File -&gt; New </a:t>
            </a:r>
            <a:r>
              <a:rPr lang="fr-FR" dirty="0" err="1">
                <a:latin typeface="Futura PT Book" panose="020B0502020204020303" pitchFamily="34" charset="0"/>
              </a:rPr>
              <a:t>project</a:t>
            </a:r>
            <a:r>
              <a:rPr lang="fr-FR" dirty="0">
                <a:latin typeface="Futura PT Book" panose="020B0502020204020303" pitchFamily="34" charset="0"/>
              </a:rPr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434E63-A396-4E8B-93FE-0FFCA4A1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18" y="1596600"/>
            <a:ext cx="7524700" cy="471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4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0260-6E38-4346-A474-5BF5449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54290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sz="2700" b="0" dirty="0">
                <a:latin typeface="Futura PT Bold" panose="020B0902020204020203" pitchFamily="34" charset="0"/>
              </a:rPr>
              <a:t>Создать проект в </a:t>
            </a:r>
            <a:r>
              <a:rPr lang="fr-FR" sz="2700" b="0" dirty="0" err="1">
                <a:latin typeface="Futura PT Bold" panose="020B0902020204020203" pitchFamily="34" charset="0"/>
              </a:rPr>
              <a:t>PyCharm</a:t>
            </a:r>
            <a:br>
              <a:rPr lang="ru-RU" dirty="0">
                <a:latin typeface="Futura PT Book" panose="020B0502020204020303" pitchFamily="34" charset="0"/>
              </a:rPr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A8034-ABAF-4A28-B5A2-231446EEDEB1}"/>
              </a:ext>
            </a:extLst>
          </p:cNvPr>
          <p:cNvSpPr txBox="1"/>
          <p:nvPr/>
        </p:nvSpPr>
        <p:spPr>
          <a:xfrm>
            <a:off x="801278" y="1070180"/>
            <a:ext cx="575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latin typeface="Futura PT Book" panose="020B0502020204020303" pitchFamily="34" charset="0"/>
              </a:rPr>
              <a:t>Клик правой кнопкой по папке проекта </a:t>
            </a:r>
            <a:r>
              <a:rPr lang="fr-FR" dirty="0">
                <a:solidFill>
                  <a:srgbClr val="000000"/>
                </a:solidFill>
                <a:latin typeface="Futura PT Book" panose="020B0502020204020303" pitchFamily="34" charset="0"/>
              </a:rPr>
              <a:t>-&gt; New -&gt; Directory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6D818E-1F6C-4652-B7B5-21DD2DAA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08" y="1724418"/>
            <a:ext cx="4467225" cy="1504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EE658D-B646-4AA3-9408-36B3DF2D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08" y="4552361"/>
            <a:ext cx="4448175" cy="1524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D97D5B-FF5F-46DD-A5B0-31A367F8256D}"/>
              </a:ext>
            </a:extLst>
          </p:cNvPr>
          <p:cNvSpPr txBox="1"/>
          <p:nvPr/>
        </p:nvSpPr>
        <p:spPr>
          <a:xfrm>
            <a:off x="801278" y="3836709"/>
            <a:ext cx="395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Futura PT Book" panose="020B0502020204020303" pitchFamily="34" charset="0"/>
              </a:rPr>
              <a:t>Аналогично создаем директорию </a:t>
            </a:r>
            <a:r>
              <a:rPr lang="fr-FR" dirty="0">
                <a:latin typeface="Futura PT Book" panose="020B0502020204020303" pitchFamily="34" charset="0"/>
              </a:rPr>
              <a:t>« src »</a:t>
            </a:r>
          </a:p>
        </p:txBody>
      </p:sp>
    </p:spTree>
    <p:extLst>
      <p:ext uri="{BB962C8B-B14F-4D97-AF65-F5344CB8AC3E}">
        <p14:creationId xmlns:p14="http://schemas.microsoft.com/office/powerpoint/2010/main" val="97094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10260-6E38-4346-A474-5BF5449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54290"/>
            <a:ext cx="10515600" cy="558802"/>
          </a:xfrm>
        </p:spPr>
        <p:txBody>
          <a:bodyPr>
            <a:normAutofit fontScale="90000"/>
          </a:bodyPr>
          <a:lstStyle/>
          <a:p>
            <a:r>
              <a:rPr lang="ru-RU" sz="2700" b="0" dirty="0">
                <a:latin typeface="Futura PT Bold" panose="020B0902020204020203" pitchFamily="34" charset="0"/>
              </a:rPr>
              <a:t>Создать проект в </a:t>
            </a:r>
            <a:r>
              <a:rPr lang="fr-FR" sz="2700" b="0" dirty="0" err="1">
                <a:latin typeface="Futura PT Bold" panose="020B0902020204020203" pitchFamily="34" charset="0"/>
              </a:rPr>
              <a:t>PyCharm</a:t>
            </a:r>
            <a:br>
              <a:rPr lang="ru-RU" dirty="0">
                <a:latin typeface="Futura PT Book" panose="020B0502020204020303" pitchFamily="34" charset="0"/>
              </a:rPr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A8034-ABAF-4A28-B5A2-231446EEDEB1}"/>
              </a:ext>
            </a:extLst>
          </p:cNvPr>
          <p:cNvSpPr txBox="1"/>
          <p:nvPr/>
        </p:nvSpPr>
        <p:spPr>
          <a:xfrm>
            <a:off x="801278" y="1070180"/>
            <a:ext cx="700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latin typeface="Futura PT Book" panose="020B0502020204020303" pitchFamily="34" charset="0"/>
              </a:rPr>
              <a:t>Создаем новый файл в папке </a:t>
            </a:r>
            <a:r>
              <a:rPr lang="fr-FR" dirty="0">
                <a:solidFill>
                  <a:srgbClr val="000000"/>
                </a:solidFill>
                <a:latin typeface="Futura PT Book" panose="020B0502020204020303" pitchFamily="34" charset="0"/>
              </a:rPr>
              <a:t>src, </a:t>
            </a:r>
            <a:r>
              <a:rPr lang="ru-RU" dirty="0">
                <a:solidFill>
                  <a:srgbClr val="000000"/>
                </a:solidFill>
                <a:latin typeface="Futura PT Book" panose="020B0502020204020303" pitchFamily="34" charset="0"/>
              </a:rPr>
              <a:t>в котором будем писать основной код: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Клик правой кнопкой по папке «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src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»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PT Book" panose="020B0502020204020303" pitchFamily="34" charset="0"/>
                <a:ea typeface="+mn-ea"/>
                <a:cs typeface="+mn-cs"/>
              </a:rPr>
              <a:t>-&gt; New -&gt; Python file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F8CDC7-0048-4D14-BFCE-F82A4337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647950"/>
            <a:ext cx="4076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strike="sngStrike" dirty="0" err="1">
                <a:latin typeface="Futura PT Book" panose="020B0502020204020303" pitchFamily="34" charset="0"/>
              </a:rPr>
              <a:t>PyCharm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dirty="0">
                <a:latin typeface="Futura PT Book" panose="020B0502020204020303" pitchFamily="34" charset="0"/>
              </a:rPr>
              <a:t>dzRF.xlsx</a:t>
            </a:r>
            <a:r>
              <a:rPr lang="ru-RU" sz="2400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Разделить данные на учебную и тестовую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dirty="0" err="1">
                <a:latin typeface="Futura PT Book" panose="020B0502020204020303" pitchFamily="34" charset="0"/>
              </a:rPr>
              <a:t>гиперпараметры</a:t>
            </a:r>
            <a:endParaRPr lang="ru-RU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Оценить, насколько хорошо модель предсказывает случаи неявки и поздней отмены записи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6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0FCF8-4710-4542-90A5-3022CD12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rgbClr val="000000"/>
                </a:solidFill>
                <a:latin typeface="Futura PT Bold" panose="020B0902020204020203" pitchFamily="34" charset="0"/>
              </a:rPr>
              <a:t>Загрузить файл с данными</a:t>
            </a:r>
            <a:endParaRPr lang="fr-FR" dirty="0">
              <a:latin typeface="Futura PT Bold" panose="020B090202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295A1E-7A26-4FD5-8FC7-FA412AF0ACD6}"/>
              </a:ext>
            </a:extLst>
          </p:cNvPr>
          <p:cNvSpPr txBox="1"/>
          <p:nvPr/>
        </p:nvSpPr>
        <p:spPr>
          <a:xfrm>
            <a:off x="845403" y="1545595"/>
            <a:ext cx="107605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Открыть папку </a:t>
            </a:r>
            <a:r>
              <a:rPr lang="fr-FR" sz="2400" dirty="0">
                <a:latin typeface="Futura PT Book" panose="020B0502020204020303" pitchFamily="34" charset="0"/>
              </a:rPr>
              <a:t>« data » </a:t>
            </a:r>
            <a:r>
              <a:rPr lang="ru-RU" sz="2400" dirty="0">
                <a:latin typeface="Futura PT Book" panose="020B0502020204020303" pitchFamily="34" charset="0"/>
              </a:rPr>
              <a:t>в навигаторе: </a:t>
            </a:r>
            <a:endParaRPr lang="fr-FR" sz="2400" dirty="0">
              <a:latin typeface="Futura PT Book" panose="020B05020202040203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клик на папку правой кнопкой </a:t>
            </a:r>
            <a:r>
              <a:rPr lang="fr-FR" sz="2400" dirty="0">
                <a:latin typeface="Futura PT Book" panose="020B0502020204020303" pitchFamily="34" charset="0"/>
              </a:rPr>
              <a:t>-&gt; Show in Explorer (</a:t>
            </a:r>
            <a:r>
              <a:rPr lang="ru-RU" sz="2400" dirty="0">
                <a:latin typeface="Futura PT Book" panose="020B0502020204020303" pitchFamily="34" charset="0"/>
              </a:rPr>
              <a:t>на </a:t>
            </a:r>
            <a:r>
              <a:rPr lang="ru-RU" sz="2400" dirty="0" err="1">
                <a:latin typeface="Futura PT Book" panose="020B0502020204020303" pitchFamily="34" charset="0"/>
              </a:rPr>
              <a:t>Мас</a:t>
            </a:r>
            <a:r>
              <a:rPr lang="ru-RU" sz="2400" dirty="0">
                <a:latin typeface="Futura PT Book" panose="020B0502020204020303" pitchFamily="34" charset="0"/>
              </a:rPr>
              <a:t> </a:t>
            </a:r>
            <a:r>
              <a:rPr lang="fr-FR" sz="2400" dirty="0">
                <a:latin typeface="Futura PT Book" panose="020B0502020204020303" pitchFamily="34" charset="0"/>
              </a:rPr>
              <a:t>OS: Open in Finder)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 открывшуюся папку скопировать файл </a:t>
            </a:r>
            <a:r>
              <a:rPr lang="fr-FR" sz="2400" dirty="0">
                <a:latin typeface="Futura PT Book" panose="020B0502020204020303" pitchFamily="34" charset="0"/>
              </a:rPr>
              <a:t>dzRF.xlsx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Вернуться в </a:t>
            </a:r>
            <a:r>
              <a:rPr lang="fr-FR" sz="2400" dirty="0" err="1">
                <a:latin typeface="Futura PT Book" panose="020B0502020204020303" pitchFamily="34" charset="0"/>
              </a:rPr>
              <a:t>PyCharm</a:t>
            </a:r>
            <a:endParaRPr lang="fr-FR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 файле </a:t>
            </a:r>
            <a:r>
              <a:rPr lang="fr-FR" sz="2400" dirty="0">
                <a:latin typeface="Futura PT Book" panose="020B0502020204020303" pitchFamily="34" charset="0"/>
              </a:rPr>
              <a:t>hair_salon_cancellation.py </a:t>
            </a:r>
            <a:r>
              <a:rPr lang="ru-RU" sz="2400" dirty="0">
                <a:latin typeface="Futura PT Book" panose="020B0502020204020303" pitchFamily="34" charset="0"/>
              </a:rPr>
              <a:t>добавить строки: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Futura PT Book" panose="020B05020202040203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DF12DB-83BF-4A64-B85D-8E28E190A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537" y="4148889"/>
            <a:ext cx="255526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kumimoji="0" lang="ru-RU" altLang="fr-F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fr-FR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CDD41C-DACD-417F-9F0F-DC5A3406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537" y="4518221"/>
            <a:ext cx="434515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"../data/dzRF.xlsx"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2F607D-6D15-461B-BE1F-0ECF356C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38" y="2900853"/>
            <a:ext cx="3267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9E35-DD8D-4B0D-8FA3-93B5F98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действий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B3DFF9-547B-495B-A637-954A47F407DA}"/>
              </a:ext>
            </a:extLst>
          </p:cNvPr>
          <p:cNvSpPr txBox="1"/>
          <p:nvPr/>
        </p:nvSpPr>
        <p:spPr>
          <a:xfrm>
            <a:off x="987213" y="1229360"/>
            <a:ext cx="977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Создать проект в </a:t>
            </a:r>
            <a:r>
              <a:rPr lang="fr-FR" sz="2400" strike="sngStrike" dirty="0" err="1">
                <a:latin typeface="Futura PT Book" panose="020B0502020204020303" pitchFamily="34" charset="0"/>
              </a:rPr>
              <a:t>PyCharm</a:t>
            </a:r>
            <a:endParaRPr lang="ru-RU" sz="2400" strike="sngStrike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strike="sngStrike" dirty="0">
                <a:latin typeface="Futura PT Book" panose="020B0502020204020303" pitchFamily="34" charset="0"/>
              </a:rPr>
              <a:t>Загрузить файл с данными (</a:t>
            </a:r>
            <a:r>
              <a:rPr lang="fr-FR" sz="2400" strike="sngStrike" dirty="0">
                <a:latin typeface="Futura PT Book" panose="020B0502020204020303" pitchFamily="34" charset="0"/>
              </a:rPr>
              <a:t>dzRF.xlsx</a:t>
            </a:r>
            <a:r>
              <a:rPr lang="ru-RU" sz="2400" strike="sngStrike" dirty="0">
                <a:latin typeface="Futura PT Book" panose="020B05020202040203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Исследовать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Сколько классов? Атрибутов? Объектов?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Насколько сбалансированы классы?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Все ли атрибуты можно использовать?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Есть ли корреляция между атрибутами?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Разделить данные на учебную и тестовую выборки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Подобрать оптимальные </a:t>
            </a:r>
            <a:r>
              <a:rPr lang="ru-RU" sz="2400" dirty="0" err="1">
                <a:latin typeface="Futura PT Book" panose="020B0502020204020303" pitchFamily="34" charset="0"/>
              </a:rPr>
              <a:t>гиперпараметры</a:t>
            </a:r>
            <a:endParaRPr lang="ru-RU" sz="2400" dirty="0">
              <a:latin typeface="Futura PT Book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Обучить 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Futura PT Book" panose="020B0502020204020303" pitchFamily="34" charset="0"/>
              </a:rPr>
              <a:t>Оценить, насколько хорошо модель предсказывает случаи неявки и поздней отмены записи</a:t>
            </a:r>
            <a:endParaRPr lang="fr-FR" sz="2400" dirty="0">
              <a:latin typeface="Futura PT Book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5270"/>
      </p:ext>
    </p:extLst>
  </p:cSld>
  <p:clrMapOvr>
    <a:masterClrMapping/>
  </p:clrMapOvr>
</p:sld>
</file>

<file path=ppt/theme/theme1.xml><?xml version="1.0" encoding="utf-8"?>
<a:theme xmlns:a="http://schemas.openxmlformats.org/drawingml/2006/main" name="SF Theme">
  <a:themeElements>
    <a:clrScheme name="SF 1">
      <a:dk1>
        <a:srgbClr val="000000"/>
      </a:dk1>
      <a:lt1>
        <a:srgbClr val="FFFFFF"/>
      </a:lt1>
      <a:dk2>
        <a:srgbClr val="4E4E4E"/>
      </a:dk2>
      <a:lt2>
        <a:srgbClr val="FACF4B"/>
      </a:lt2>
      <a:accent1>
        <a:srgbClr val="FACF4A"/>
      </a:accent1>
      <a:accent2>
        <a:srgbClr val="FACF4B"/>
      </a:accent2>
      <a:accent3>
        <a:srgbClr val="FACF4A"/>
      </a:accent3>
      <a:accent4>
        <a:srgbClr val="4D4E4D"/>
      </a:accent4>
      <a:accent5>
        <a:srgbClr val="4D4E4D"/>
      </a:accent5>
      <a:accent6>
        <a:srgbClr val="4D4E4D"/>
      </a:accent6>
      <a:hlink>
        <a:srgbClr val="FEFB1C"/>
      </a:hlink>
      <a:folHlink>
        <a:srgbClr val="FF93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F Theme" id="{771EB6F0-438C-E740-B697-F962EEFD064B}" vid="{D6FB8A0D-986C-1043-9ACF-C571A8D6BA72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 Theme</Template>
  <TotalTime>9715</TotalTime>
  <Words>2230</Words>
  <Application>Microsoft Office PowerPoint</Application>
  <PresentationFormat>Grand écran</PresentationFormat>
  <Paragraphs>294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Futura Medium</vt:lpstr>
      <vt:lpstr>Futura PT</vt:lpstr>
      <vt:lpstr>Futura PT Bold</vt:lpstr>
      <vt:lpstr>Futura PT Book</vt:lpstr>
      <vt:lpstr>Futura PT Demi</vt:lpstr>
      <vt:lpstr>Futura PT Heavy</vt:lpstr>
      <vt:lpstr>Futura PT Light</vt:lpstr>
      <vt:lpstr>Futura PT Medium</vt:lpstr>
      <vt:lpstr>Times New Roman</vt:lpstr>
      <vt:lpstr>SF Theme</vt:lpstr>
      <vt:lpstr>Специальное оформление</vt:lpstr>
      <vt:lpstr>Présentation PowerPoint</vt:lpstr>
      <vt:lpstr>Контекст</vt:lpstr>
      <vt:lpstr>Порядок действий</vt:lpstr>
      <vt:lpstr>Создать проект в PyCharm </vt:lpstr>
      <vt:lpstr>Создать проект в PyCharm </vt:lpstr>
      <vt:lpstr>Создать проект в PyCharm </vt:lpstr>
      <vt:lpstr>Порядок действий</vt:lpstr>
      <vt:lpstr>Загрузить файл с данными</vt:lpstr>
      <vt:lpstr>Порядок действий</vt:lpstr>
      <vt:lpstr>Исследовать данные </vt:lpstr>
      <vt:lpstr>Исследовать данные</vt:lpstr>
      <vt:lpstr>Исследовать данные</vt:lpstr>
      <vt:lpstr>Исследовать данные</vt:lpstr>
      <vt:lpstr>Исследовать данные</vt:lpstr>
      <vt:lpstr>Исследовать данные</vt:lpstr>
      <vt:lpstr>Исследовать данные</vt:lpstr>
      <vt:lpstr>Порядок действий</vt:lpstr>
      <vt:lpstr>Исследовать данные</vt:lpstr>
      <vt:lpstr>Исследовать данные</vt:lpstr>
      <vt:lpstr>Исследовать данные</vt:lpstr>
      <vt:lpstr>Порядок действий</vt:lpstr>
      <vt:lpstr>Разделить данные на учебную и тестовую выборки</vt:lpstr>
      <vt:lpstr>Порядок действий</vt:lpstr>
      <vt:lpstr>Подобрать оптимальные гиперпараметры </vt:lpstr>
      <vt:lpstr>Порядок действий</vt:lpstr>
      <vt:lpstr>Обучить модель </vt:lpstr>
      <vt:lpstr>Обучить модель </vt:lpstr>
      <vt:lpstr>Обучить модель </vt:lpstr>
      <vt:lpstr>Порядок действий</vt:lpstr>
      <vt:lpstr>Оценка модели</vt:lpstr>
      <vt:lpstr>Оценка модели</vt:lpstr>
      <vt:lpstr>Порядок действий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Фозилов Алишер Саидакромович</dc:creator>
  <cp:lastModifiedBy>Kira Kiranova</cp:lastModifiedBy>
  <cp:revision>354</cp:revision>
  <cp:lastPrinted>2018-10-11T16:33:18Z</cp:lastPrinted>
  <dcterms:created xsi:type="dcterms:W3CDTF">2018-10-10T23:20:05Z</dcterms:created>
  <dcterms:modified xsi:type="dcterms:W3CDTF">2019-03-16T22:27:26Z</dcterms:modified>
</cp:coreProperties>
</file>