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8" r:id="rId2"/>
  </p:sldMasterIdLst>
  <p:notesMasterIdLst>
    <p:notesMasterId r:id="rId36"/>
  </p:notesMasterIdLst>
  <p:sldIdLst>
    <p:sldId id="256" r:id="rId3"/>
    <p:sldId id="31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7" r:id="rId14"/>
    <p:sldId id="318" r:id="rId15"/>
    <p:sldId id="319" r:id="rId16"/>
    <p:sldId id="320" r:id="rId17"/>
    <p:sldId id="321" r:id="rId18"/>
    <p:sldId id="323" r:id="rId19"/>
    <p:sldId id="322" r:id="rId20"/>
    <p:sldId id="324" r:id="rId21"/>
    <p:sldId id="325" r:id="rId22"/>
    <p:sldId id="326" r:id="rId23"/>
    <p:sldId id="327" r:id="rId24"/>
    <p:sldId id="328" r:id="rId25"/>
    <p:sldId id="329" r:id="rId26"/>
    <p:sldId id="330" r:id="rId27"/>
    <p:sldId id="331" r:id="rId28"/>
    <p:sldId id="333" r:id="rId29"/>
    <p:sldId id="332" r:id="rId30"/>
    <p:sldId id="334" r:id="rId31"/>
    <p:sldId id="335" r:id="rId32"/>
    <p:sldId id="336" r:id="rId33"/>
    <p:sldId id="337" r:id="rId34"/>
    <p:sldId id="281" r:id="rId3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41" autoAdjust="0"/>
    <p:restoredTop sz="94704"/>
  </p:normalViewPr>
  <p:slideViewPr>
    <p:cSldViewPr snapToGrid="0" snapToObjects="1">
      <p:cViewPr varScale="1">
        <p:scale>
          <a:sx n="81" d="100"/>
          <a:sy n="81" d="100"/>
        </p:scale>
        <p:origin x="538" y="67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AD5F12-04D4-4C2B-9937-B98083CD7BE8}" type="datetimeFigureOut">
              <a:rPr lang="fr-FR" smtClean="0"/>
              <a:t>10/03/2019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B624B3-1124-4CC4-AFE7-938D7CBD3E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5159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5590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FF7C18-25ED-8C46-AD65-BC418FABB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F06AA07-CF27-4843-BB87-F61C9DD4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C74F5-9AA7-F349-ADBA-EC6AC7C96001}" type="datetimeFigureOut">
              <a:rPr lang="ru-RU" smtClean="0"/>
              <a:t>10.03.2019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945C184-3363-D04C-8337-DA70721DF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A9C9C89-835E-A040-A851-FBB158832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B6-C8D6-7C42-998C-22A99C137A92}" type="slidenum">
              <a:rPr lang="ru-RU" smtClean="0"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8209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6B33C03-ECCC-5843-BF5F-F563DE429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C74F5-9AA7-F349-ADBA-EC6AC7C96001}" type="datetimeFigureOut">
              <a:rPr lang="ru-RU" smtClean="0"/>
              <a:t>10.03.2019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3BD7E9C-CEB9-2248-9F94-2A5154175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4CD97D1-E1DE-0D4E-9D17-CE43D465D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B6-C8D6-7C42-998C-22A99C137A92}" type="slidenum">
              <a:rPr lang="ru-RU" smtClean="0"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994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0BE222-2CEC-D045-88B5-275357F6C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5C5C26-7206-7D4C-8590-B0D2DECCC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0A3AE2E-546B-9A47-A059-BBBE3AB03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D54EEDE-D966-D04E-83F7-763F343C7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C74F5-9AA7-F349-ADBA-EC6AC7C96001}" type="datetimeFigureOut">
              <a:rPr lang="ru-RU" smtClean="0"/>
              <a:t>10.03.2019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818C74F-DD85-E640-844A-7B34DBADA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59C7631-CF64-9C41-BAA3-F6DFD5057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B6-C8D6-7C42-998C-22A99C137A92}" type="slidenum">
              <a:rPr lang="ru-RU" smtClean="0"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03599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63D563-A63C-884C-A15F-3DB759DD9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E0C423C-4542-7E49-BB30-ECB67DC753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40FA7B8-E963-1345-8D6D-0A2A9CE6B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F20555D-B7C0-6C49-9B8F-96034BE75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C74F5-9AA7-F349-ADBA-EC6AC7C96001}" type="datetimeFigureOut">
              <a:rPr lang="ru-RU" smtClean="0"/>
              <a:t>10.03.2019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B8746E1-E34A-134A-AF3B-EEBDD2815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FDB1C1-096D-CD45-8014-601746CF7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B6-C8D6-7C42-998C-22A99C137A92}" type="slidenum">
              <a:rPr lang="ru-RU" smtClean="0"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9043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578066-C519-A947-A918-78F73D31E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12285A4-D585-F141-B278-5240AB4D90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7B9BCA-C388-934F-BE7F-2F5EC1CFE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C74F5-9AA7-F349-ADBA-EC6AC7C96001}" type="datetimeFigureOut">
              <a:rPr lang="ru-RU" smtClean="0"/>
              <a:t>10.03.2019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446DD3-CA53-8B46-81E3-946C0A0D1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B9E3DC-EBA9-8C42-A018-F59974728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B6-C8D6-7C42-998C-22A99C137A92}" type="slidenum">
              <a:rPr lang="ru-RU" smtClean="0"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5670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4192B64-3B2A-B749-95ED-AD6394ADAB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E8A5C5B-539F-9C49-B8E6-EE2BBA281B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F6AB31-4B06-BE48-A728-5AACC8183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C74F5-9AA7-F349-ADBA-EC6AC7C96001}" type="datetimeFigureOut">
              <a:rPr lang="ru-RU" smtClean="0"/>
              <a:t>10.03.2019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4811CC-60A6-504E-BF02-D980BA1F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7EE487-071B-A04F-82E9-B86F7251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B6-C8D6-7C42-998C-22A99C137A92}" type="slidenum">
              <a:rPr lang="ru-RU" smtClean="0"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7618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753935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D539AB-9F78-F04C-98D3-E6DFE0D38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194925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онта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Image result for youtube logo 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73" t="23709" r="14473" b="24687"/>
          <a:stretch/>
        </p:blipFill>
        <p:spPr bwMode="auto">
          <a:xfrm>
            <a:off x="6642322" y="4940037"/>
            <a:ext cx="882319" cy="400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vk logo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611" y="2958183"/>
            <a:ext cx="605739" cy="605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fb logo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611" y="3879972"/>
            <a:ext cx="605739" cy="605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Image result for instagram logo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069" y="3889169"/>
            <a:ext cx="605739" cy="605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 descr="Image result for seeking alpha logo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069" y="4903661"/>
            <a:ext cx="605739" cy="605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700845" y="4020297"/>
            <a:ext cx="2467791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25" dirty="0">
                <a:latin typeface="Futura PT Light" charset="0"/>
                <a:ea typeface="Futura PT Light" charset="0"/>
                <a:cs typeface="Futura PT Light" charset="0"/>
              </a:rPr>
              <a:t>facebook.com/</a:t>
            </a:r>
            <a:r>
              <a:rPr lang="en-US" sz="1625" dirty="0" err="1">
                <a:latin typeface="Futura PT Light" charset="0"/>
                <a:ea typeface="Futura PT Light" charset="0"/>
                <a:cs typeface="Futura PT Light" charset="0"/>
              </a:rPr>
              <a:t>sfeducationru</a:t>
            </a:r>
            <a:endParaRPr lang="en-US" sz="1625" dirty="0">
              <a:latin typeface="Futura PT Light" charset="0"/>
              <a:ea typeface="Futura PT Light" charset="0"/>
              <a:cs typeface="Futura PT Light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700844" y="4982265"/>
            <a:ext cx="2547492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63" dirty="0">
                <a:latin typeface="Futura PT Light" charset="0"/>
                <a:ea typeface="Futura PT Light" charset="0"/>
                <a:cs typeface="Futura PT Light" charset="0"/>
              </a:rPr>
              <a:t>youtube.com/c/</a:t>
            </a:r>
            <a:r>
              <a:rPr lang="en-US" sz="1463" dirty="0" err="1">
                <a:latin typeface="Futura PT Light" charset="0"/>
                <a:ea typeface="Futura PT Light" charset="0"/>
                <a:cs typeface="Futura PT Light" charset="0"/>
              </a:rPr>
              <a:t>societefinanciers</a:t>
            </a:r>
            <a:endParaRPr lang="en-US" sz="1625" dirty="0">
              <a:latin typeface="Futura PT Light" charset="0"/>
              <a:ea typeface="Futura PT Light" charset="0"/>
              <a:cs typeface="Futura PT Light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90303" y="3047705"/>
            <a:ext cx="2001317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25" dirty="0">
                <a:latin typeface="Futura PT Light" charset="0"/>
                <a:ea typeface="Futura PT Light" charset="0"/>
                <a:cs typeface="Futura PT Light" charset="0"/>
              </a:rPr>
              <a:t>t.me/</a:t>
            </a:r>
            <a:r>
              <a:rPr lang="en-US" sz="1625" dirty="0" err="1">
                <a:latin typeface="Futura PT Light" charset="0"/>
                <a:ea typeface="Futura PT Light" charset="0"/>
                <a:cs typeface="Futura PT Light" charset="0"/>
              </a:rPr>
              <a:t>societe_financiers</a:t>
            </a:r>
            <a:endParaRPr lang="en-US" sz="1625" dirty="0">
              <a:latin typeface="Futura PT Light" charset="0"/>
              <a:ea typeface="Futura PT Light" charset="0"/>
              <a:cs typeface="Futura PT Light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90302" y="4020837"/>
            <a:ext cx="1180131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25" dirty="0" err="1">
                <a:latin typeface="Futura PT Light" charset="0"/>
                <a:ea typeface="Futura PT Light" charset="0"/>
                <a:cs typeface="Futura PT Light" charset="0"/>
              </a:rPr>
              <a:t>sf_education</a:t>
            </a:r>
            <a:endParaRPr lang="en-US" sz="1625" dirty="0">
              <a:latin typeface="Futura PT Light" charset="0"/>
              <a:ea typeface="Futura PT Light" charset="0"/>
              <a:cs typeface="Futura PT Light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700845" y="3087234"/>
            <a:ext cx="1737976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25" dirty="0" err="1">
                <a:latin typeface="Futura PT Light" charset="0"/>
                <a:ea typeface="Futura PT Light" charset="0"/>
                <a:cs typeface="Futura PT Light" charset="0"/>
              </a:rPr>
              <a:t>vk.com</a:t>
            </a:r>
            <a:r>
              <a:rPr lang="en-US" sz="1625" dirty="0">
                <a:latin typeface="Futura PT Light" charset="0"/>
                <a:ea typeface="Futura PT Light" charset="0"/>
                <a:cs typeface="Futura PT Light" charset="0"/>
              </a:rPr>
              <a:t>/</a:t>
            </a:r>
            <a:r>
              <a:rPr lang="en-US" sz="1625" dirty="0" err="1">
                <a:latin typeface="Futura PT Light" charset="0"/>
                <a:ea typeface="Futura PT Light" charset="0"/>
                <a:cs typeface="Futura PT Light" charset="0"/>
              </a:rPr>
              <a:t>sfeducation</a:t>
            </a:r>
            <a:endParaRPr lang="en-US" sz="1625" dirty="0">
              <a:latin typeface="Futura PT Light" charset="0"/>
              <a:ea typeface="Futura PT Light" charset="0"/>
              <a:cs typeface="Futura PT Light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90303" y="5053907"/>
            <a:ext cx="3700575" cy="34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25" dirty="0" err="1">
                <a:latin typeface="Futura PT Light" charset="0"/>
                <a:ea typeface="Futura PT Light" charset="0"/>
                <a:cs typeface="Futura PT Light" charset="0"/>
              </a:rPr>
              <a:t>seekingalpha.com</a:t>
            </a:r>
            <a:r>
              <a:rPr lang="en-US" sz="1625" dirty="0">
                <a:latin typeface="Futura PT Light" charset="0"/>
                <a:ea typeface="Futura PT Light" charset="0"/>
                <a:cs typeface="Futura PT Light" charset="0"/>
              </a:rPr>
              <a:t>/author/</a:t>
            </a:r>
            <a:r>
              <a:rPr lang="en-US" sz="1625" dirty="0" err="1">
                <a:latin typeface="Futura PT Light" charset="0"/>
                <a:ea typeface="Futura PT Light" charset="0"/>
                <a:cs typeface="Futura PT Light" charset="0"/>
              </a:rPr>
              <a:t>societe</a:t>
            </a:r>
            <a:r>
              <a:rPr lang="en-US" sz="1625" dirty="0">
                <a:latin typeface="Futura PT Light" charset="0"/>
                <a:ea typeface="Futura PT Light" charset="0"/>
                <a:cs typeface="Futura PT Light" charset="0"/>
              </a:rPr>
              <a:t>-financiers</a:t>
            </a:r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6" t="6409" r="8294" b="7323"/>
          <a:stretch/>
        </p:blipFill>
        <p:spPr>
          <a:xfrm>
            <a:off x="1530779" y="2873992"/>
            <a:ext cx="684319" cy="69929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01114" y="160116"/>
            <a:ext cx="1608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Futura PT" charset="0"/>
                <a:ea typeface="Futura PT" charset="0"/>
                <a:cs typeface="Futura PT" charset="0"/>
              </a:rPr>
              <a:t>Контакты</a:t>
            </a:r>
          </a:p>
        </p:txBody>
      </p:sp>
      <p:grpSp>
        <p:nvGrpSpPr>
          <p:cNvPr id="21" name="Группа 20"/>
          <p:cNvGrpSpPr/>
          <p:nvPr/>
        </p:nvGrpSpPr>
        <p:grpSpPr>
          <a:xfrm>
            <a:off x="1530778" y="1567177"/>
            <a:ext cx="1726114" cy="873912"/>
            <a:chOff x="1140627" y="810125"/>
            <a:chExt cx="1294586" cy="655434"/>
          </a:xfrm>
        </p:grpSpPr>
        <p:sp>
          <p:nvSpPr>
            <p:cNvPr id="22" name="TextBox 21"/>
            <p:cNvSpPr txBox="1"/>
            <p:nvPr/>
          </p:nvSpPr>
          <p:spPr>
            <a:xfrm>
              <a:off x="1140627" y="1150136"/>
              <a:ext cx="1294586" cy="3154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33" dirty="0">
                  <a:solidFill>
                    <a:schemeClr val="tx2"/>
                  </a:solidFill>
                  <a:latin typeface="Futura PT Medium" charset="0"/>
                  <a:ea typeface="Futura PT Medium" charset="0"/>
                  <a:cs typeface="Futura PT Medium" charset="0"/>
                </a:rPr>
                <a:t>sfcourses.com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40627" y="810125"/>
              <a:ext cx="603771" cy="3154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133" dirty="0">
                  <a:latin typeface="Futura PT Medium" charset="0"/>
                  <a:ea typeface="Futura PT Medium" charset="0"/>
                  <a:cs typeface="Futura PT Medium" charset="0"/>
                </a:rPr>
                <a:t>Сайт:</a:t>
              </a:r>
            </a:p>
          </p:txBody>
        </p:sp>
      </p:grpSp>
      <p:grpSp>
        <p:nvGrpSpPr>
          <p:cNvPr id="24" name="Группа 23"/>
          <p:cNvGrpSpPr/>
          <p:nvPr userDrawn="1"/>
        </p:nvGrpSpPr>
        <p:grpSpPr>
          <a:xfrm>
            <a:off x="6780611" y="1567177"/>
            <a:ext cx="2332690" cy="873912"/>
            <a:chOff x="1140627" y="810125"/>
            <a:chExt cx="1749517" cy="655434"/>
          </a:xfrm>
        </p:grpSpPr>
        <p:sp>
          <p:nvSpPr>
            <p:cNvPr id="25" name="TextBox 24"/>
            <p:cNvSpPr txBox="1"/>
            <p:nvPr/>
          </p:nvSpPr>
          <p:spPr>
            <a:xfrm>
              <a:off x="1140627" y="1150136"/>
              <a:ext cx="1731147" cy="3154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33" dirty="0">
                  <a:solidFill>
                    <a:schemeClr val="tx2"/>
                  </a:solidFill>
                  <a:latin typeface="Futura PT Medium" charset="0"/>
                  <a:ea typeface="Futura PT Medium" charset="0"/>
                  <a:cs typeface="Futura PT Medium" charset="0"/>
                </a:rPr>
                <a:t>info@sflearning.org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40627" y="810125"/>
              <a:ext cx="1749517" cy="3154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133" dirty="0">
                  <a:latin typeface="Futura PT Medium" charset="0"/>
                  <a:ea typeface="Futura PT Medium" charset="0"/>
                  <a:cs typeface="Futura PT Medium" charset="0"/>
                </a:rPr>
                <a:t>По</a:t>
              </a:r>
              <a:r>
                <a:rPr lang="ru-RU" sz="2133" baseline="0" dirty="0">
                  <a:latin typeface="Futura PT Medium" charset="0"/>
                  <a:ea typeface="Futura PT Medium" charset="0"/>
                  <a:cs typeface="Futura PT Medium" charset="0"/>
                </a:rPr>
                <a:t> </a:t>
              </a:r>
              <a:r>
                <a:rPr lang="ru-RU" sz="2133" dirty="0">
                  <a:latin typeface="Futura PT Medium" charset="0"/>
                  <a:ea typeface="Futura PT Medium" charset="0"/>
                  <a:cs typeface="Futura PT Medium" charset="0"/>
                </a:rPr>
                <a:t>всем вопросам:</a:t>
              </a:r>
            </a:p>
          </p:txBody>
        </p:sp>
      </p:grp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90E4EC-CF04-C343-AF6E-8EFB9DA6E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E8290CD-8A0A-DD43-A8D6-22DFA6F35B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46EDD3-D2A2-B748-BDFD-4EA1FE064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C74F5-9AA7-F349-ADBA-EC6AC7C96001}" type="datetimeFigureOut">
              <a:rPr lang="ru-RU" smtClean="0"/>
              <a:t>10.03.2019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59A92C-4633-124A-BFFD-15E347EEF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99CDBF-A2E8-C440-AA08-E103324D7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B6-C8D6-7C42-998C-22A99C137A92}" type="slidenum">
              <a:rPr lang="ru-RU" smtClean="0"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9738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1A3886-E904-9343-AC06-5C3283B20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AB8B65-BF10-2A4B-A69E-91FD4D4FA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E53B1D-0204-1B4D-9747-E17300102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C74F5-9AA7-F349-ADBA-EC6AC7C96001}" type="datetimeFigureOut">
              <a:rPr lang="ru-RU" smtClean="0"/>
              <a:t>10.03.2019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55AEC9-F0A1-4B42-A5FF-755040FC8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2586E3-88D7-4246-A3B4-4B8968381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B6-C8D6-7C42-998C-22A99C137A92}" type="slidenum">
              <a:rPr lang="ru-RU" smtClean="0"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3472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2CA4E6-3DF8-A24B-98E8-3D80A2C4D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658901-70B9-1D43-AC26-D130CF3BE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B04DFC-1A01-E845-BA2B-D60DF805B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C74F5-9AA7-F349-ADBA-EC6AC7C96001}" type="datetimeFigureOut">
              <a:rPr lang="ru-RU" smtClean="0"/>
              <a:t>10.03.2019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3F29FF-6DA2-E844-B83C-33E39B771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31B15A-7721-9E4F-B16D-B56A70D73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B6-C8D6-7C42-998C-22A99C137A92}" type="slidenum">
              <a:rPr lang="ru-RU" smtClean="0"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6487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A33FFD-B56B-2A45-A10B-6284D5C41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738092-80FC-1847-B0F9-AF466D599E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B373EA0-872D-274C-A3F0-BEA7EB215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BFC617D-995B-7040-886C-B90D1CAD3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C74F5-9AA7-F349-ADBA-EC6AC7C96001}" type="datetimeFigureOut">
              <a:rPr lang="ru-RU" smtClean="0"/>
              <a:t>10.03.2019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ED2A6F7-C317-8F44-899A-D54014619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EECE06A-7606-B340-AA15-C688111F8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B6-C8D6-7C42-998C-22A99C137A92}" type="slidenum">
              <a:rPr lang="ru-RU" smtClean="0"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6728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679398-869D-5741-B015-50E31A73C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05050D-7192-4740-BA17-96620AB95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54B157C-4857-8B45-9A75-602FC8EBBD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0E65F27-F718-634A-973E-4CA1D8FC95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557BC22-BAF0-4B49-AA75-1AEBF1BC6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BCBE582-4E7A-FB47-9D60-125074A3E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C74F5-9AA7-F349-ADBA-EC6AC7C96001}" type="datetimeFigureOut">
              <a:rPr lang="ru-RU" smtClean="0"/>
              <a:t>10.03.2019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DCBCC35-0CB1-D44D-874D-E7F467AF6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6D1DF6D-8682-C94E-B39F-BAFB93B30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B6-C8D6-7C42-998C-22A99C137A92}" type="slidenum">
              <a:rPr lang="ru-RU" smtClean="0"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2651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5533" y="253998"/>
            <a:ext cx="10515600" cy="558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45533" y="108544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6628999"/>
            <a:ext cx="12192000" cy="229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3132" y="135465"/>
            <a:ext cx="795869" cy="79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281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0" r:id="rId2"/>
    <p:sldLayoutId id="2147483657" r:id="rId3"/>
    <p:sldLayoutId id="214748365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chemeClr val="tx1"/>
          </a:solidFill>
          <a:latin typeface="Futura PT Heavy" charset="0"/>
          <a:ea typeface="Futura PT Heavy" charset="0"/>
          <a:cs typeface="Futura PT Heavy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1800" b="0" i="0" kern="1200">
          <a:solidFill>
            <a:schemeClr val="tx1"/>
          </a:solidFill>
          <a:latin typeface="Futura PT Medium" charset="0"/>
          <a:ea typeface="Futura PT Medium" charset="0"/>
          <a:cs typeface="Futura PT Medium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Futura PT Book" charset="0"/>
          <a:ea typeface="Futura PT Book" charset="0"/>
          <a:cs typeface="Futura PT Book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200" b="0" i="0" kern="1200">
          <a:solidFill>
            <a:schemeClr val="tx1"/>
          </a:solidFill>
          <a:latin typeface="Futura PT Light" charset="0"/>
          <a:ea typeface="Futura PT Light" charset="0"/>
          <a:cs typeface="Futura PT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Futura PT Book" charset="0"/>
          <a:ea typeface="Futura PT Book" charset="0"/>
          <a:cs typeface="Futura PT Book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Futura PT Book" charset="0"/>
          <a:ea typeface="Futura PT Book" charset="0"/>
          <a:cs typeface="Futura PT Book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15102E-9519-E54B-9EF2-7A0324745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054B622-30CC-4F46-929D-6EADB72F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A61430-918F-D94D-9DD9-56B27E9AB3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C74F5-9AA7-F349-ADBA-EC6AC7C96001}" type="datetimeFigureOut">
              <a:rPr lang="ru-RU" smtClean="0"/>
              <a:t>10.03.2019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E2D4DB-7D27-A447-8F32-1A787BAC90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D68B45-5F5D-7840-9779-D7CCD9AA07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800B6-C8D6-7C42-998C-22A99C137A92}" type="slidenum">
              <a:rPr lang="ru-RU" smtClean="0"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2633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585F85-12B5-034A-86B1-0B47325BEA0A}"/>
              </a:ext>
            </a:extLst>
          </p:cNvPr>
          <p:cNvSpPr txBox="1"/>
          <p:nvPr/>
        </p:nvSpPr>
        <p:spPr>
          <a:xfrm>
            <a:off x="9357775" y="211911"/>
            <a:ext cx="21066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SF Education</a:t>
            </a:r>
            <a:endParaRPr lang="ru-RU" sz="2500" dirty="0">
              <a:latin typeface="Times New Roman" panose="02020603050405020304" pitchFamily="18" charset="0"/>
              <a:cs typeface="Futura Medium" panose="020B0602020204020303" pitchFamily="34" charset="-79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822A877-CE3E-6A4D-BA8B-86DAD47BA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86" y="823870"/>
            <a:ext cx="5306786" cy="53067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61C8A7-B276-9D48-ABCB-A90A0F22C6BC}"/>
              </a:ext>
            </a:extLst>
          </p:cNvPr>
          <p:cNvSpPr txBox="1"/>
          <p:nvPr/>
        </p:nvSpPr>
        <p:spPr>
          <a:xfrm>
            <a:off x="5007911" y="1447790"/>
            <a:ext cx="645653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latin typeface="Futura PT Demi" panose="020B0502020204020303" pitchFamily="34" charset="0"/>
              </a:rPr>
              <a:t>Data Science</a:t>
            </a:r>
          </a:p>
          <a:p>
            <a:r>
              <a:rPr lang="ru-RU" sz="3600" b="1" dirty="0">
                <a:latin typeface="Futura PT Demi" panose="020B0502020204020303" pitchFamily="34" charset="0"/>
              </a:rPr>
              <a:t>Метод опорных векторов </a:t>
            </a:r>
            <a:r>
              <a:rPr lang="fr-FR" sz="3600" b="1" dirty="0">
                <a:latin typeface="Futura PT Demi" panose="020B0502020204020303" pitchFamily="34" charset="0"/>
              </a:rPr>
              <a:t>(SVM)</a:t>
            </a:r>
            <a:endParaRPr lang="ru-RU" sz="3600" b="1" dirty="0">
              <a:latin typeface="Futura PT Demi" panose="020B0502020204020303" pitchFamily="34" charset="0"/>
            </a:endParaRPr>
          </a:p>
          <a:p>
            <a:endParaRPr lang="ru-RU" sz="3600" b="1" dirty="0">
              <a:latin typeface="Futura PT Demi" panose="020B0502020204020303" pitchFamily="34" charset="0"/>
            </a:endParaRPr>
          </a:p>
          <a:p>
            <a:r>
              <a:rPr lang="ru-RU" sz="3200" dirty="0">
                <a:latin typeface="Futura PT Demi" panose="020B0502020204020303" pitchFamily="34" charset="0"/>
              </a:rPr>
              <a:t>Домашнее задание: предсказать, выплатит ли заемщик кредит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F25F96-E02D-1040-A50E-9959A6BE82D7}"/>
              </a:ext>
            </a:extLst>
          </p:cNvPr>
          <p:cNvSpPr txBox="1"/>
          <p:nvPr/>
        </p:nvSpPr>
        <p:spPr>
          <a:xfrm>
            <a:off x="7598833" y="6130656"/>
            <a:ext cx="442976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>
                <a:latin typeface="Futura PT Book" panose="020B0502020204020303" pitchFamily="34" charset="0"/>
              </a:rPr>
              <a:t>Кира </a:t>
            </a:r>
            <a:r>
              <a:rPr lang="ru-RU" sz="2500" dirty="0" err="1">
                <a:latin typeface="Futura PT Book" panose="020B0502020204020303" pitchFamily="34" charset="0"/>
              </a:rPr>
              <a:t>Киранова</a:t>
            </a:r>
            <a:endParaRPr lang="ru-RU" sz="2500" dirty="0">
              <a:latin typeface="Futura PT Book" panose="020B05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809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C22217-90EC-4F02-A2B3-E5818E453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935" y="385973"/>
            <a:ext cx="10515600" cy="558802"/>
          </a:xfrm>
        </p:spPr>
        <p:txBody>
          <a:bodyPr>
            <a:normAutofit fontScale="90000"/>
          </a:bodyPr>
          <a:lstStyle/>
          <a:p>
            <a:r>
              <a:rPr lang="ru-RU" b="0" dirty="0">
                <a:solidFill>
                  <a:srgbClr val="000000"/>
                </a:solidFill>
                <a:latin typeface="Futura PT Bold" panose="020B0902020204020203" pitchFamily="34" charset="0"/>
              </a:rPr>
              <a:t>Исследовать данные</a:t>
            </a:r>
            <a:br>
              <a:rPr lang="ru-RU" b="0" dirty="0">
                <a:solidFill>
                  <a:srgbClr val="000000"/>
                </a:solidFill>
                <a:latin typeface="Futura PT Book" panose="020B0502020204020303" pitchFamily="34" charset="0"/>
              </a:rPr>
            </a:br>
            <a:endParaRPr lang="fr-FR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F759DCE-41AE-4735-AC6B-22F3533D7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717" y="1173385"/>
            <a:ext cx="8493551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n_samples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n_features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df.shape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Количество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наблюдений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n_samples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Количество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атрибутов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n_features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69A248-5703-443D-AF6D-696D9442EEE2}"/>
              </a:ext>
            </a:extLst>
          </p:cNvPr>
          <p:cNvSpPr/>
          <p:nvPr/>
        </p:nvSpPr>
        <p:spPr>
          <a:xfrm>
            <a:off x="744717" y="226040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latin typeface="Futura PT Book" panose="020B0502020204020303" pitchFamily="34" charset="0"/>
              </a:rPr>
              <a:t>Количество наблюдений:  5960</a:t>
            </a:r>
          </a:p>
          <a:p>
            <a:r>
              <a:rPr lang="ru-RU" dirty="0">
                <a:latin typeface="Futura PT Book" panose="020B0502020204020303" pitchFamily="34" charset="0"/>
              </a:rPr>
              <a:t>Количество атрибутов:  13</a:t>
            </a:r>
            <a:endParaRPr lang="fr-FR" dirty="0">
              <a:latin typeface="Futura PT Book" panose="020B0502020204020303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5BE4688-7201-45D3-943E-4E6A14786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717" y="3775697"/>
            <a:ext cx="7852528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pd.set_option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display.max_columns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Первые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пять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наблюдений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df.head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545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067A62-68B4-4619-BC0D-B041DA36E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>
                <a:solidFill>
                  <a:srgbClr val="000000"/>
                </a:solidFill>
                <a:latin typeface="Futura PT Bold" panose="020B0902020204020203" pitchFamily="34" charset="0"/>
              </a:rPr>
              <a:t>Исследовать данные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3F2884F-AD0D-4639-A247-CBC05399A272}"/>
              </a:ext>
            </a:extLst>
          </p:cNvPr>
          <p:cNvSpPr txBox="1"/>
          <p:nvPr/>
        </p:nvSpPr>
        <p:spPr>
          <a:xfrm>
            <a:off x="720812" y="970961"/>
            <a:ext cx="11166388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latin typeface="Futura PT Book" panose="020B0502020204020303" pitchFamily="34" charset="0"/>
              </a:rPr>
              <a:t>Значения столбцов: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latin typeface="Futura PT Book" panose="020B0502020204020303" pitchFamily="34" charset="0"/>
              </a:rPr>
              <a:t>BAD: 0</a:t>
            </a:r>
            <a:r>
              <a:rPr lang="ru-RU" sz="2000" dirty="0">
                <a:latin typeface="Futura PT Book" panose="020B0502020204020303" pitchFamily="34" charset="0"/>
              </a:rPr>
              <a:t> если заемщик выплатил кредит, 1 – если нет (значение, которое нам предстоит предсказать)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latin typeface="Futura PT Book" panose="020B0502020204020303" pitchFamily="34" charset="0"/>
              </a:rPr>
              <a:t>LOAN</a:t>
            </a:r>
            <a:r>
              <a:rPr lang="ru-RU" sz="2000" dirty="0">
                <a:latin typeface="Futura PT Book" panose="020B0502020204020303" pitchFamily="34" charset="0"/>
              </a:rPr>
              <a:t>: запрашиваемая сумма кредита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latin typeface="Futura PT Book" panose="020B0502020204020303" pitchFamily="34" charset="0"/>
              </a:rPr>
              <a:t>MORTDUE: </a:t>
            </a:r>
            <a:r>
              <a:rPr lang="ru-RU" sz="2000" dirty="0">
                <a:latin typeface="Futura PT Book" panose="020B0502020204020303" pitchFamily="34" charset="0"/>
              </a:rPr>
              <a:t>сколько заемщик должен по ипотеке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latin typeface="Futura PT Book" panose="020B0502020204020303" pitchFamily="34" charset="0"/>
              </a:rPr>
              <a:t>VALUE: </a:t>
            </a:r>
            <a:r>
              <a:rPr lang="ru-RU" sz="2000" dirty="0">
                <a:latin typeface="Futura PT Book" panose="020B0502020204020303" pitchFamily="34" charset="0"/>
              </a:rPr>
              <a:t>стоимость имущества заемщика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latin typeface="Futura PT Book" panose="020B0502020204020303" pitchFamily="34" charset="0"/>
              </a:rPr>
              <a:t>REASON: </a:t>
            </a:r>
            <a:r>
              <a:rPr lang="ru-RU" sz="2000" dirty="0">
                <a:latin typeface="Futura PT Book" panose="020B0502020204020303" pitchFamily="34" charset="0"/>
              </a:rPr>
              <a:t>зачем заемщик просит кредит – для ликвидации долгов или для улучшения жилищных условий</a:t>
            </a:r>
            <a:endParaRPr lang="fr-FR" sz="2000" dirty="0">
              <a:latin typeface="Futura PT Book" panose="020B05020202040203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latin typeface="Futura PT Book" panose="020B0502020204020303" pitchFamily="34" charset="0"/>
              </a:rPr>
              <a:t>JOB: </a:t>
            </a:r>
            <a:r>
              <a:rPr lang="ru-RU" sz="2000" dirty="0">
                <a:latin typeface="Futura PT Book" panose="020B0502020204020303" pitchFamily="34" charset="0"/>
              </a:rPr>
              <a:t>область работы заемщика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latin typeface="Futura PT Book" panose="020B0502020204020303" pitchFamily="34" charset="0"/>
              </a:rPr>
              <a:t>YOJ: </a:t>
            </a:r>
            <a:r>
              <a:rPr lang="ru-RU" sz="2000" dirty="0">
                <a:latin typeface="Futura PT Book" panose="020B0502020204020303" pitchFamily="34" charset="0"/>
              </a:rPr>
              <a:t>стаж работы в данном месте (в годах)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latin typeface="Futura PT Book" panose="020B0502020204020303" pitchFamily="34" charset="0"/>
              </a:rPr>
              <a:t>DEROG: </a:t>
            </a:r>
            <a:r>
              <a:rPr lang="ru-RU" sz="2000" dirty="0">
                <a:latin typeface="Futura PT Book" panose="020B0502020204020303" pitchFamily="34" charset="0"/>
              </a:rPr>
              <a:t>количество неблагоприятных факторов в досье (судимости, банкротство, сильно просроченные задолженности)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latin typeface="Futura PT Book" panose="020B0502020204020303" pitchFamily="34" charset="0"/>
              </a:rPr>
              <a:t>DELINQ: </a:t>
            </a:r>
            <a:r>
              <a:rPr lang="ru-RU" sz="2000" dirty="0">
                <a:latin typeface="Futura PT Book" panose="020B0502020204020303" pitchFamily="34" charset="0"/>
              </a:rPr>
              <a:t>количество неоплаченных кредитов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latin typeface="Futura PT Book" panose="020B0502020204020303" pitchFamily="34" charset="0"/>
              </a:rPr>
              <a:t>CLAGE: </a:t>
            </a:r>
            <a:r>
              <a:rPr lang="ru-RU" sz="2000" dirty="0">
                <a:latin typeface="Futura PT Book" panose="020B0502020204020303" pitchFamily="34" charset="0"/>
              </a:rPr>
              <a:t>возраст самого старого кредита (в месяцах)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latin typeface="Futura PT Book" panose="020B0502020204020303" pitchFamily="34" charset="0"/>
              </a:rPr>
              <a:t>NINQ: </a:t>
            </a:r>
            <a:r>
              <a:rPr lang="ru-RU" sz="2000" dirty="0">
                <a:latin typeface="Futura PT Book" panose="020B0502020204020303" pitchFamily="34" charset="0"/>
              </a:rPr>
              <a:t>количество недавно открытых кредитов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latin typeface="Futura PT Book" panose="020B0502020204020303" pitchFamily="34" charset="0"/>
              </a:rPr>
              <a:t>CLNO: </a:t>
            </a:r>
            <a:r>
              <a:rPr lang="ru-RU" sz="2000" dirty="0">
                <a:latin typeface="Futura PT Book" panose="020B0502020204020303" pitchFamily="34" charset="0"/>
              </a:rPr>
              <a:t>общее количество кредитов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latin typeface="Futura PT Book" panose="020B0502020204020303" pitchFamily="34" charset="0"/>
              </a:rPr>
              <a:t>DEBTINC: </a:t>
            </a:r>
            <a:r>
              <a:rPr lang="fr-FR" sz="2000" dirty="0" err="1">
                <a:latin typeface="Futura PT Book" panose="020B0502020204020303" pitchFamily="34" charset="0"/>
              </a:rPr>
              <a:t>debt</a:t>
            </a:r>
            <a:r>
              <a:rPr lang="fr-FR" sz="2000" dirty="0">
                <a:latin typeface="Futura PT Book" panose="020B0502020204020303" pitchFamily="34" charset="0"/>
              </a:rPr>
              <a:t>-to-</a:t>
            </a:r>
            <a:r>
              <a:rPr lang="fr-FR" sz="2000" dirty="0" err="1">
                <a:latin typeface="Futura PT Book" panose="020B0502020204020303" pitchFamily="34" charset="0"/>
              </a:rPr>
              <a:t>income</a:t>
            </a:r>
            <a:r>
              <a:rPr lang="fr-FR" sz="2000" dirty="0">
                <a:latin typeface="Futura PT Book" panose="020B0502020204020303" pitchFamily="34" charset="0"/>
              </a:rPr>
              <a:t> ratio </a:t>
            </a:r>
            <a:r>
              <a:rPr lang="ru-RU" sz="2000" dirty="0">
                <a:latin typeface="Futura PT Book" panose="020B0502020204020303" pitchFamily="34" charset="0"/>
              </a:rPr>
              <a:t>(соотношение задолженности к доходу)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latin typeface="Futura PT Book" panose="020B05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501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77E9D5-42CC-4694-ADE7-545EB1E06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>
                <a:solidFill>
                  <a:srgbClr val="000000"/>
                </a:solidFill>
                <a:latin typeface="Futura PT Bold" panose="020B0902020204020203" pitchFamily="34" charset="0"/>
              </a:rPr>
              <a:t>Исследовать данные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C2E73E2-5654-4655-88EE-F02127A9615F}"/>
              </a:ext>
            </a:extLst>
          </p:cNvPr>
          <p:cNvSpPr txBox="1"/>
          <p:nvPr/>
        </p:nvSpPr>
        <p:spPr>
          <a:xfrm>
            <a:off x="1376313" y="15082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ECD4AFA-8FCC-415F-ADBE-DCC673B53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437" y="1069661"/>
            <a:ext cx="4132082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Статистика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по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данным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df.describe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'all'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030A512-D737-4284-B652-C6C599B5C5FB}"/>
              </a:ext>
            </a:extLst>
          </p:cNvPr>
          <p:cNvSpPr txBox="1"/>
          <p:nvPr/>
        </p:nvSpPr>
        <p:spPr>
          <a:xfrm>
            <a:off x="716437" y="2031509"/>
            <a:ext cx="9597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Futura PT Book" panose="020B0502020204020303" pitchFamily="34" charset="0"/>
              </a:rPr>
              <a:t>Максимальное значение </a:t>
            </a:r>
            <a:r>
              <a:rPr lang="fr-FR" dirty="0">
                <a:latin typeface="Futura PT Book" panose="020B0502020204020303" pitchFamily="34" charset="0"/>
              </a:rPr>
              <a:t>CLAGE: 1168.233561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Futura PT Book" panose="020B0502020204020303" pitchFamily="34" charset="0"/>
              </a:rPr>
              <a:t>1168 </a:t>
            </a:r>
            <a:r>
              <a:rPr lang="ru-RU" dirty="0">
                <a:latin typeface="Futura PT Book" panose="020B0502020204020303" pitchFamily="34" charset="0"/>
              </a:rPr>
              <a:t>месяцев </a:t>
            </a:r>
            <a:r>
              <a:rPr lang="fr-FR" dirty="0">
                <a:latin typeface="Futura PT Book" panose="020B0502020204020303" pitchFamily="34" charset="0"/>
              </a:rPr>
              <a:t>/12 =  </a:t>
            </a:r>
            <a:r>
              <a:rPr lang="ru-RU" dirty="0">
                <a:latin typeface="Futura PT Book" panose="020B0502020204020303" pitchFamily="34" charset="0"/>
              </a:rPr>
              <a:t>более 97 лет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latin typeface="Futura PT Book" panose="020B0502020204020303" pitchFamily="34" charset="0"/>
              </a:rPr>
              <a:t>Столетний кредит выглядит подозрительно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864B962-385A-44C1-B23E-488A0539B64C}"/>
              </a:ext>
            </a:extLst>
          </p:cNvPr>
          <p:cNvSpPr txBox="1"/>
          <p:nvPr/>
        </p:nvSpPr>
        <p:spPr>
          <a:xfrm>
            <a:off x="716437" y="3464390"/>
            <a:ext cx="78519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Futura PT Book" panose="020B0502020204020303" pitchFamily="34" charset="0"/>
              </a:rPr>
              <a:t>Чтобы посмотреть гистограмму переменной </a:t>
            </a:r>
            <a:r>
              <a:rPr lang="fr-FR" dirty="0">
                <a:latin typeface="Futura PT Book" panose="020B0502020204020303" pitchFamily="34" charset="0"/>
              </a:rPr>
              <a:t>CLAGE, </a:t>
            </a:r>
            <a:r>
              <a:rPr lang="ru-RU" dirty="0">
                <a:latin typeface="Futura PT Book" panose="020B0502020204020303" pitchFamily="34" charset="0"/>
              </a:rPr>
              <a:t>добавим в начало файла:</a:t>
            </a:r>
          </a:p>
          <a:p>
            <a:endParaRPr lang="fr-FR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0D9C473-74AA-44F8-941F-63DF0C5E5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216" y="4110721"/>
            <a:ext cx="4062954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409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820F9F-611B-417C-9412-098A15A35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>
                <a:solidFill>
                  <a:srgbClr val="000000"/>
                </a:solidFill>
                <a:latin typeface="Futura PT Bold" panose="020B0902020204020203" pitchFamily="34" charset="0"/>
              </a:rPr>
              <a:t>Исследовать данные</a:t>
            </a:r>
            <a:endParaRPr lang="fr-FR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3F821DC-2AD0-49F7-B2A1-AEC39B3FD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643" y="2389071"/>
            <a:ext cx="5260157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[~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np.isnan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'CLAGE'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])][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'CLAGE'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F18F1F1-41AE-4C1F-B754-6F98B9A1A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325" y="533399"/>
            <a:ext cx="5505253" cy="412894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B4DC83A-E1A6-4BC2-93C4-1CC0AE06BAE3}"/>
              </a:ext>
            </a:extLst>
          </p:cNvPr>
          <p:cNvSpPr/>
          <p:nvPr/>
        </p:nvSpPr>
        <p:spPr>
          <a:xfrm>
            <a:off x="378643" y="5214437"/>
            <a:ext cx="88863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Futura PT Book" panose="020B0502020204020303" pitchFamily="34" charset="0"/>
              </a:rPr>
              <a:t>0.035386 процентов значений CLAGE &gt;= 700 (кредит старше 58 лет), всего 2 наблюдений</a:t>
            </a:r>
          </a:p>
          <a:p>
            <a:endParaRPr lang="fr-FR" dirty="0">
              <a:latin typeface="Futura PT Book" panose="020B0502020204020303" pitchFamily="34" charset="0"/>
            </a:endParaRPr>
          </a:p>
          <a:p>
            <a:r>
              <a:rPr lang="ru-RU" dirty="0">
                <a:latin typeface="Futura PT Book" panose="020B0502020204020303" pitchFamily="34" charset="0"/>
              </a:rPr>
              <a:t>Уберем эти наблюдения:</a:t>
            </a:r>
            <a:endParaRPr lang="fr-FR" dirty="0">
              <a:latin typeface="Futura PT Book" panose="020B0502020204020303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FE2B117-AE8D-495B-99BA-D502DAF48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643" y="4488562"/>
            <a:ext cx="10792120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clage700orMore 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df.CLAGE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df.CLAGE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700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].count()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"%f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процентов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значений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CLAGE &gt;= 700 (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кредит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старше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58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лет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всего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%i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наблюдений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 ((clage700orMore/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df.CLAGE.count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())*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clage700orMore))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D1C720C7-03A1-481D-9548-EBA2FC3CA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643" y="6145754"/>
            <a:ext cx="6502924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df.drop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df.CLAGE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&gt;=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700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].index,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inplace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760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9FC9CF-ED80-4BFB-A7A4-CE9B6869C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>
                <a:solidFill>
                  <a:srgbClr val="000000"/>
                </a:solidFill>
                <a:latin typeface="Futura PT Bold" panose="020B0902020204020203" pitchFamily="34" charset="0"/>
              </a:rPr>
              <a:t>Исследовать данные</a:t>
            </a:r>
            <a:endParaRPr lang="fr-FR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E732F5A-F236-4CF0-AE68-11A32AB62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437" y="1993902"/>
            <a:ext cx="4942788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Количество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пустых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значений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df.isnull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6726A4-DBC1-4BA9-AF59-3A31D14928FD}"/>
              </a:ext>
            </a:extLst>
          </p:cNvPr>
          <p:cNvSpPr/>
          <p:nvPr/>
        </p:nvSpPr>
        <p:spPr>
          <a:xfrm>
            <a:off x="6177699" y="1501941"/>
            <a:ext cx="401267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Futura PT Book" panose="020B0502020204020303" pitchFamily="34" charset="0"/>
              </a:rPr>
              <a:t>Количество пустых значений:</a:t>
            </a:r>
          </a:p>
          <a:p>
            <a:r>
              <a:rPr lang="fr-FR" dirty="0">
                <a:latin typeface="Futura PT Book" panose="020B0502020204020303" pitchFamily="34" charset="0"/>
              </a:rPr>
              <a:t>BAD           0</a:t>
            </a:r>
          </a:p>
          <a:p>
            <a:r>
              <a:rPr lang="fr-FR" dirty="0">
                <a:latin typeface="Futura PT Book" panose="020B0502020204020303" pitchFamily="34" charset="0"/>
              </a:rPr>
              <a:t>LOAN          0</a:t>
            </a:r>
          </a:p>
          <a:p>
            <a:r>
              <a:rPr lang="fr-FR" dirty="0">
                <a:latin typeface="Futura PT Book" panose="020B0502020204020303" pitchFamily="34" charset="0"/>
              </a:rPr>
              <a:t>MORTDUE     518</a:t>
            </a:r>
          </a:p>
          <a:p>
            <a:r>
              <a:rPr lang="fr-FR" dirty="0">
                <a:latin typeface="Futura PT Book" panose="020B0502020204020303" pitchFamily="34" charset="0"/>
              </a:rPr>
              <a:t>VALUE       112</a:t>
            </a:r>
          </a:p>
          <a:p>
            <a:r>
              <a:rPr lang="fr-FR" dirty="0">
                <a:latin typeface="Futura PT Book" panose="020B0502020204020303" pitchFamily="34" charset="0"/>
              </a:rPr>
              <a:t>REASON      252</a:t>
            </a:r>
          </a:p>
          <a:p>
            <a:r>
              <a:rPr lang="fr-FR" dirty="0">
                <a:latin typeface="Futura PT Book" panose="020B0502020204020303" pitchFamily="34" charset="0"/>
              </a:rPr>
              <a:t>JOB         279</a:t>
            </a:r>
          </a:p>
          <a:p>
            <a:r>
              <a:rPr lang="fr-FR" dirty="0">
                <a:latin typeface="Futura PT Book" panose="020B0502020204020303" pitchFamily="34" charset="0"/>
              </a:rPr>
              <a:t>YOJ         515</a:t>
            </a:r>
          </a:p>
          <a:p>
            <a:r>
              <a:rPr lang="fr-FR" dirty="0">
                <a:latin typeface="Futura PT Book" panose="020B0502020204020303" pitchFamily="34" charset="0"/>
              </a:rPr>
              <a:t>DEROG       708</a:t>
            </a:r>
          </a:p>
          <a:p>
            <a:r>
              <a:rPr lang="fr-FR" dirty="0">
                <a:latin typeface="Futura PT Book" panose="020B0502020204020303" pitchFamily="34" charset="0"/>
              </a:rPr>
              <a:t>DELINQ      580</a:t>
            </a:r>
          </a:p>
          <a:p>
            <a:r>
              <a:rPr lang="fr-FR" dirty="0">
                <a:latin typeface="Futura PT Book" panose="020B0502020204020303" pitchFamily="34" charset="0"/>
              </a:rPr>
              <a:t>CLAGE       308</a:t>
            </a:r>
          </a:p>
          <a:p>
            <a:r>
              <a:rPr lang="fr-FR" dirty="0">
                <a:latin typeface="Futura PT Book" panose="020B0502020204020303" pitchFamily="34" charset="0"/>
              </a:rPr>
              <a:t>NINQ        510</a:t>
            </a:r>
          </a:p>
          <a:p>
            <a:r>
              <a:rPr lang="fr-FR" dirty="0">
                <a:latin typeface="Futura PT Book" panose="020B0502020204020303" pitchFamily="34" charset="0"/>
              </a:rPr>
              <a:t>CLNO        222</a:t>
            </a:r>
          </a:p>
          <a:p>
            <a:r>
              <a:rPr lang="fr-FR" dirty="0">
                <a:latin typeface="Futura PT Book" panose="020B0502020204020303" pitchFamily="34" charset="0"/>
              </a:rPr>
              <a:t>DEBTINC    1266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A3C871F-6D8F-4272-90D5-7E6F75420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436" y="4033102"/>
            <a:ext cx="3695307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df.fillna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df.median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47DDEF6-5F12-4162-BA2C-BC48A8D4C1FF}"/>
              </a:ext>
            </a:extLst>
          </p:cNvPr>
          <p:cNvSpPr txBox="1"/>
          <p:nvPr/>
        </p:nvSpPr>
        <p:spPr>
          <a:xfrm>
            <a:off x="622169" y="3225117"/>
            <a:ext cx="4942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Futura PT Book" panose="020B0502020204020303" pitchFamily="34" charset="0"/>
              </a:rPr>
              <a:t>Заполним пустые значения медианным значением каждого столбца:</a:t>
            </a:r>
            <a:endParaRPr lang="fr-FR" dirty="0">
              <a:latin typeface="Futura PT Book" panose="020B05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125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25992A-96E4-4447-8EBC-E2A1F9BF7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>
                <a:solidFill>
                  <a:srgbClr val="000000"/>
                </a:solidFill>
                <a:latin typeface="Futura PT Bold" panose="020B0902020204020203" pitchFamily="34" charset="0"/>
              </a:rPr>
              <a:t>Исследовать данные</a:t>
            </a:r>
            <a:endParaRPr lang="fr-FR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3B5F8BF-7B4C-4632-B892-AF3262FA5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632" y="1963661"/>
            <a:ext cx="6155703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Количество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пустых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значений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после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заполнения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df.isnull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09C5AA-2F7B-43EE-9423-20E7EFA4D508}"/>
              </a:ext>
            </a:extLst>
          </p:cNvPr>
          <p:cNvSpPr/>
          <p:nvPr/>
        </p:nvSpPr>
        <p:spPr>
          <a:xfrm>
            <a:off x="6667893" y="117989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latin typeface="Futura PT Book" panose="020B0502020204020303" pitchFamily="34" charset="0"/>
              </a:rPr>
              <a:t>Количество пустых значений после заполнения:</a:t>
            </a:r>
          </a:p>
          <a:p>
            <a:r>
              <a:rPr lang="fr-FR" dirty="0">
                <a:latin typeface="Futura PT Book" panose="020B0502020204020303" pitchFamily="34" charset="0"/>
              </a:rPr>
              <a:t>BAD          0</a:t>
            </a:r>
          </a:p>
          <a:p>
            <a:r>
              <a:rPr lang="fr-FR" dirty="0">
                <a:latin typeface="Futura PT Book" panose="020B0502020204020303" pitchFamily="34" charset="0"/>
              </a:rPr>
              <a:t>LOAN         0</a:t>
            </a:r>
          </a:p>
          <a:p>
            <a:r>
              <a:rPr lang="fr-FR" dirty="0">
                <a:latin typeface="Futura PT Book" panose="020B0502020204020303" pitchFamily="34" charset="0"/>
              </a:rPr>
              <a:t>MORTDUE      0</a:t>
            </a:r>
          </a:p>
          <a:p>
            <a:r>
              <a:rPr lang="fr-FR" dirty="0">
                <a:latin typeface="Futura PT Book" panose="020B0502020204020303" pitchFamily="34" charset="0"/>
              </a:rPr>
              <a:t>VALUE        0</a:t>
            </a:r>
          </a:p>
          <a:p>
            <a:r>
              <a:rPr lang="fr-FR" dirty="0">
                <a:latin typeface="Futura PT Book" panose="020B0502020204020303" pitchFamily="34" charset="0"/>
              </a:rPr>
              <a:t>REASON     252</a:t>
            </a:r>
          </a:p>
          <a:p>
            <a:r>
              <a:rPr lang="fr-FR" dirty="0">
                <a:latin typeface="Futura PT Book" panose="020B0502020204020303" pitchFamily="34" charset="0"/>
              </a:rPr>
              <a:t>JOB        279</a:t>
            </a:r>
          </a:p>
          <a:p>
            <a:r>
              <a:rPr lang="fr-FR" dirty="0">
                <a:latin typeface="Futura PT Book" panose="020B0502020204020303" pitchFamily="34" charset="0"/>
              </a:rPr>
              <a:t>YOJ          0</a:t>
            </a:r>
          </a:p>
          <a:p>
            <a:r>
              <a:rPr lang="fr-FR" dirty="0">
                <a:latin typeface="Futura PT Book" panose="020B0502020204020303" pitchFamily="34" charset="0"/>
              </a:rPr>
              <a:t>DEROG        0</a:t>
            </a:r>
          </a:p>
          <a:p>
            <a:r>
              <a:rPr lang="fr-FR" dirty="0">
                <a:latin typeface="Futura PT Book" panose="020B0502020204020303" pitchFamily="34" charset="0"/>
              </a:rPr>
              <a:t>DELINQ       0</a:t>
            </a:r>
          </a:p>
          <a:p>
            <a:r>
              <a:rPr lang="fr-FR" dirty="0">
                <a:latin typeface="Futura PT Book" panose="020B0502020204020303" pitchFamily="34" charset="0"/>
              </a:rPr>
              <a:t>CLAGE        0</a:t>
            </a:r>
          </a:p>
          <a:p>
            <a:r>
              <a:rPr lang="fr-FR" dirty="0">
                <a:latin typeface="Futura PT Book" panose="020B0502020204020303" pitchFamily="34" charset="0"/>
              </a:rPr>
              <a:t>NINQ         0</a:t>
            </a:r>
          </a:p>
          <a:p>
            <a:r>
              <a:rPr lang="fr-FR" dirty="0">
                <a:latin typeface="Futura PT Book" panose="020B0502020204020303" pitchFamily="34" charset="0"/>
              </a:rPr>
              <a:t>CLNO         0</a:t>
            </a:r>
          </a:p>
          <a:p>
            <a:r>
              <a:rPr lang="fr-FR" dirty="0">
                <a:latin typeface="Futura PT Book" panose="020B0502020204020303" pitchFamily="34" charset="0"/>
              </a:rPr>
              <a:t>DEBTINC      0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089D607-1641-4AA6-AF6E-D6A9A18B0FD7}"/>
              </a:ext>
            </a:extLst>
          </p:cNvPr>
          <p:cNvSpPr txBox="1"/>
          <p:nvPr/>
        </p:nvSpPr>
        <p:spPr>
          <a:xfrm>
            <a:off x="518475" y="2980382"/>
            <a:ext cx="5458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Futura PT Book" panose="020B0502020204020303" pitchFamily="34" charset="0"/>
              </a:rPr>
              <a:t>Остались категориальные атрибуты </a:t>
            </a:r>
            <a:r>
              <a:rPr lang="fr-FR" dirty="0">
                <a:latin typeface="Futura PT Book" panose="020B0502020204020303" pitchFamily="34" charset="0"/>
              </a:rPr>
              <a:t>JOB </a:t>
            </a:r>
            <a:r>
              <a:rPr lang="ru-RU" dirty="0">
                <a:latin typeface="Futura PT Book" panose="020B0502020204020303" pitchFamily="34" charset="0"/>
              </a:rPr>
              <a:t>и </a:t>
            </a:r>
            <a:r>
              <a:rPr lang="fr-FR" dirty="0">
                <a:latin typeface="Futura PT Book" panose="020B0502020204020303" pitchFamily="34" charset="0"/>
              </a:rPr>
              <a:t>REASON. </a:t>
            </a:r>
            <a:r>
              <a:rPr lang="ru-RU" dirty="0">
                <a:latin typeface="Futura PT Book" panose="020B0502020204020303" pitchFamily="34" charset="0"/>
              </a:rPr>
              <a:t>Заполним их самым частым значением:</a:t>
            </a:r>
            <a:endParaRPr lang="fr-FR" dirty="0">
              <a:latin typeface="Futura PT Book" panose="020B0502020204020303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19B21A8-E7B1-4621-984F-63A61560C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321" y="3891555"/>
            <a:ext cx="5395274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df.fillna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df.mode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iloc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DFACD6B-ED5C-482B-B7F1-D070F9D1CEC9}"/>
              </a:ext>
            </a:extLst>
          </p:cNvPr>
          <p:cNvSpPr txBox="1"/>
          <p:nvPr/>
        </p:nvSpPr>
        <p:spPr>
          <a:xfrm>
            <a:off x="518475" y="4464174"/>
            <a:ext cx="5458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Futura PT Book" panose="020B0502020204020303" pitchFamily="34" charset="0"/>
              </a:rPr>
              <a:t>Проверим, что пустых значений не осталось:</a:t>
            </a:r>
            <a:endParaRPr lang="fr-FR" dirty="0">
              <a:latin typeface="Futura PT Book" panose="020B0502020204020303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68A919E5-EE82-43E4-9294-231B1EFBD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893" y="5463460"/>
            <a:ext cx="9147142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Количество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пустых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значений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после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заполнения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категориальных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переменных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df.isnull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520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90D303-EC15-47E4-9E28-03616A2E1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>
                <a:solidFill>
                  <a:srgbClr val="000000"/>
                </a:solidFill>
                <a:latin typeface="Futura PT Bold" panose="020B0902020204020203" pitchFamily="34" charset="0"/>
              </a:rPr>
              <a:t>Исследовать данные</a:t>
            </a:r>
            <a:endParaRPr lang="fr-FR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259B1AA-732A-46DA-83DD-231FEA698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889" y="1412959"/>
            <a:ext cx="4506012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Чистые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данные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df.describe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'all'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99E60C5-1313-4ECB-9C48-9D1DF6CD8C53}"/>
              </a:ext>
            </a:extLst>
          </p:cNvPr>
          <p:cNvSpPr txBox="1"/>
          <p:nvPr/>
        </p:nvSpPr>
        <p:spPr>
          <a:xfrm>
            <a:off x="763571" y="2479249"/>
            <a:ext cx="4658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Futura PT Book" panose="020B0502020204020303" pitchFamily="34" charset="0"/>
              </a:rPr>
              <a:t>Проверим, насколько сбалансированы классы:</a:t>
            </a:r>
            <a:endParaRPr lang="fr-FR" dirty="0">
              <a:latin typeface="Futura PT Book" panose="020B0502020204020303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83A24DE-94F8-483D-A576-A9F718E04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889" y="3092677"/>
            <a:ext cx="5797484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'BAD'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value_counts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().plot(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kind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'bar'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plt.title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"BAD"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41DF8CC-C55F-49C4-BC28-D1EA22E54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3687" y="1111887"/>
            <a:ext cx="5852172" cy="4389129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2345F546-9E9E-43C6-9700-EC4D5C6CB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889" y="4977796"/>
            <a:ext cx="5502111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"%f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процентов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заем</a:t>
            </a:r>
            <a:r>
              <a:rPr kumimoji="0" lang="ru-RU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щ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иков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не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выплатили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кредит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%((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df.BAD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df.BAD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].count()/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df.BAD.count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())*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CE715E-4E80-433C-BB63-85724C7632CD}"/>
              </a:ext>
            </a:extLst>
          </p:cNvPr>
          <p:cNvSpPr/>
          <p:nvPr/>
        </p:nvSpPr>
        <p:spPr>
          <a:xfrm>
            <a:off x="698597" y="5748860"/>
            <a:ext cx="53452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Futura PT Book" panose="020B0502020204020303" pitchFamily="34" charset="0"/>
              </a:rPr>
              <a:t>19.922793 процентов заемщиков не выплатили кредит</a:t>
            </a:r>
            <a:endParaRPr lang="fr-FR" dirty="0">
              <a:latin typeface="Futura PT Book" panose="020B05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441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F19E35-DD8D-4B0D-8FA3-93B5F9876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Порядок действий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1B3DFF9-547B-495B-A637-954A47F407DA}"/>
              </a:ext>
            </a:extLst>
          </p:cNvPr>
          <p:cNvSpPr txBox="1"/>
          <p:nvPr/>
        </p:nvSpPr>
        <p:spPr>
          <a:xfrm>
            <a:off x="987213" y="1229360"/>
            <a:ext cx="97739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4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Создать проект в </a:t>
            </a:r>
            <a:r>
              <a:rPr kumimoji="0" lang="fr-FR" sz="2400" b="0" i="0" u="none" strike="sng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PyCharm</a:t>
            </a:r>
            <a:endParaRPr kumimoji="0" lang="ru-RU" sz="2400" b="0" i="0" u="none" strike="sng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PT Book" panose="020B0502020204020303" pitchFamily="34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4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Загрузить файл с данными (</a:t>
            </a:r>
            <a:r>
              <a:rPr kumimoji="0" lang="fr-FR" sz="24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dzSVM.csv</a:t>
            </a:r>
            <a:r>
              <a:rPr kumimoji="0" lang="ru-RU" sz="24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4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Исследовать данные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4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Сколько классов? Атрибутов? Объектов?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4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Насколько сбалансированы классы?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4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Все ли атрибуты можно использовать?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Есть ли корреляция между атрибутами?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Нормализовать данные: привести к виду от 0 до 1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Разделить данные на учебную и тестовую выборки (после нормализации!)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Подобрать оптимальные </a:t>
            </a:r>
            <a:r>
              <a:rPr kumimoji="0" 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гиперпараметры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PT Book" panose="020B0502020204020303" pitchFamily="34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Обучить модель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Оценить, насколько хорошо модель предсказывает выплату по займу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PT Book" panose="020B05020202040203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1400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7E6730-9546-400C-9D48-87B9718EF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>
                <a:solidFill>
                  <a:srgbClr val="000000"/>
                </a:solidFill>
                <a:latin typeface="Futura PT Bold" panose="020B0902020204020203" pitchFamily="34" charset="0"/>
              </a:rPr>
              <a:t>Нормализовать данные</a:t>
            </a:r>
            <a:endParaRPr lang="fr-FR" dirty="0">
              <a:latin typeface="Futura PT Bold" panose="020B0902020204020203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E18BAB4-F0A5-4F79-81D4-357A9FA9B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850" y="1769942"/>
            <a:ext cx="7471092" cy="11695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numeric_features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df.select_dtypes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np.number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Численные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атрибуты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numeric_features.columns.values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ru-RU" altLang="fr-FR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До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нормализации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numeric_features.describe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228A97-9563-440E-937C-891C75EF8727}"/>
              </a:ext>
            </a:extLst>
          </p:cNvPr>
          <p:cNvSpPr/>
          <p:nvPr/>
        </p:nvSpPr>
        <p:spPr>
          <a:xfrm>
            <a:off x="456849" y="3084646"/>
            <a:ext cx="111192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Futura PT Book" panose="020B0502020204020303" pitchFamily="34" charset="0"/>
              </a:rPr>
              <a:t>Численные атрибуты:  ['</a:t>
            </a:r>
            <a:r>
              <a:rPr lang="fr-FR" dirty="0">
                <a:latin typeface="Futura PT Book" panose="020B0502020204020303" pitchFamily="34" charset="0"/>
              </a:rPr>
              <a:t>BAD' 'LOAN' 'MORTDUE' 'VALUE' 'YOJ' 'DEROG' 'DELINQ' 'CLAGE' 'NINQ' 'CLNO' 'DEBTINC']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C45A1C6-DB4E-41E2-81CE-82DE16B0B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850" y="3519722"/>
            <a:ext cx="10657353" cy="11695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numeric_features_scaled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numeric_features-numeric_features.min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())/(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numeric_features.max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()-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numeric_features.min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kumimoji="0" lang="ru-RU" altLang="fr-FR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После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нормализации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numeric_features_scaled.describe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995F1CE-5A6A-4277-BCEB-B5A717DE9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849" y="5298637"/>
            <a:ext cx="10657353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numeric_features.columns.values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numeric_features_scaled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numeric_features.columns.values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Чистые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и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нормализованные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данные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df.describe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'all'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94F7319-4F85-4CF2-A91B-185903381C68}"/>
              </a:ext>
            </a:extLst>
          </p:cNvPr>
          <p:cNvSpPr txBox="1"/>
          <p:nvPr/>
        </p:nvSpPr>
        <p:spPr>
          <a:xfrm>
            <a:off x="456849" y="4809289"/>
            <a:ext cx="6821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Futura PT Book" panose="020B0502020204020303" pitchFamily="34" charset="0"/>
              </a:rPr>
              <a:t>Добавим нормализованные численные атрибуты к остальным данным:</a:t>
            </a:r>
            <a:endParaRPr lang="fr-FR" dirty="0">
              <a:latin typeface="Futura PT Book" panose="020B0502020204020303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BF86FBF1-D5B1-4EAB-81E8-28243C654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8807" y="1160578"/>
            <a:ext cx="5216165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EACC9BB-CB1A-4F3F-9F0E-A0238E4312B5}"/>
              </a:ext>
            </a:extLst>
          </p:cNvPr>
          <p:cNvSpPr txBox="1"/>
          <p:nvPr/>
        </p:nvSpPr>
        <p:spPr>
          <a:xfrm>
            <a:off x="456850" y="1121123"/>
            <a:ext cx="2754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Futura PT Book" panose="020B0502020204020303" pitchFamily="34" charset="0"/>
              </a:rPr>
              <a:t>Добавить в начало файла:</a:t>
            </a:r>
            <a:endParaRPr lang="fr-FR" dirty="0">
              <a:latin typeface="Futura PT Book" panose="020B05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915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A4CEFF-4A54-4D22-80D0-B6A7FAEE8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>
                <a:solidFill>
                  <a:srgbClr val="000000"/>
                </a:solidFill>
                <a:latin typeface="Futura PT Bold" panose="020B0902020204020203" pitchFamily="34" charset="0"/>
              </a:rPr>
              <a:t>Нормализовать данные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D912913-CA57-4969-A08A-6B7FB8AEFEDD}"/>
              </a:ext>
            </a:extLst>
          </p:cNvPr>
          <p:cNvSpPr txBox="1"/>
          <p:nvPr/>
        </p:nvSpPr>
        <p:spPr>
          <a:xfrm>
            <a:off x="490194" y="1216057"/>
            <a:ext cx="10191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Futura PT Book" panose="020B0502020204020303" pitchFamily="34" charset="0"/>
              </a:rPr>
              <a:t>Заменим категориальные атрибуты </a:t>
            </a:r>
            <a:r>
              <a:rPr lang="fr-FR" dirty="0">
                <a:latin typeface="Futura PT Book" panose="020B0502020204020303" pitchFamily="34" charset="0"/>
              </a:rPr>
              <a:t>JOB </a:t>
            </a:r>
            <a:r>
              <a:rPr lang="ru-RU" dirty="0">
                <a:latin typeface="Futura PT Book" panose="020B0502020204020303" pitchFamily="34" charset="0"/>
              </a:rPr>
              <a:t>и </a:t>
            </a:r>
            <a:r>
              <a:rPr lang="fr-FR" dirty="0">
                <a:latin typeface="Futura PT Book" panose="020B0502020204020303" pitchFamily="34" charset="0"/>
              </a:rPr>
              <a:t>REASON </a:t>
            </a:r>
            <a:r>
              <a:rPr lang="ru-RU" dirty="0">
                <a:latin typeface="Futura PT Book" panose="020B0502020204020303" pitchFamily="34" charset="0"/>
              </a:rPr>
              <a:t>на фиктивные переменные со значениями </a:t>
            </a:r>
            <a:r>
              <a:rPr lang="fr-FR" dirty="0">
                <a:latin typeface="Futura PT Book" panose="020B0502020204020303" pitchFamily="34" charset="0"/>
              </a:rPr>
              <a:t>0 </a:t>
            </a:r>
            <a:r>
              <a:rPr lang="ru-RU" dirty="0">
                <a:latin typeface="Futura PT Book" panose="020B0502020204020303" pitchFamily="34" charset="0"/>
              </a:rPr>
              <a:t>или 1</a:t>
            </a:r>
            <a:r>
              <a:rPr lang="ru-RU" dirty="0"/>
              <a:t>: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3929AA-E1C1-4996-8709-1E5CEBBC1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194" y="1723808"/>
            <a:ext cx="9360816" cy="16004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pd.get_dummies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df,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drop_first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ru-RU" altLang="fr-FR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Первые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пять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наблюдений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после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замены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категориальных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переменных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на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фиктивные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df.head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kumimoji="0" lang="ru-RU" altLang="fr-FR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Количество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наблюдений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и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атрибутов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после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замены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категориальных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переменных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на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фиктивные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df.shape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A43C3D-AB06-4F28-A8DE-A0AE266D6AD4}"/>
              </a:ext>
            </a:extLst>
          </p:cNvPr>
          <p:cNvSpPr/>
          <p:nvPr/>
        </p:nvSpPr>
        <p:spPr>
          <a:xfrm>
            <a:off x="490194" y="3652590"/>
            <a:ext cx="1051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Futura PT Book" panose="020B0502020204020303" pitchFamily="34" charset="0"/>
              </a:rPr>
              <a:t>Количество наблюдений и атрибутов после замены категориальных переменных на фиктивные: (5958, 17)</a:t>
            </a:r>
            <a:endParaRPr lang="fr-FR" dirty="0">
              <a:latin typeface="Futura PT Book" panose="020B0502020204020303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15BB61A-F25F-47B7-8D8C-5B2280965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194" y="4439859"/>
            <a:ext cx="10515600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Чистые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и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нормализованные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данные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с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фиктивными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переменными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вместо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категориальных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df.describe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'all'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123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6ED119-DCFE-4292-8F00-3A6170E27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Контекст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06D0351-F17C-4EBE-AA50-63C0B36748EA}"/>
              </a:ext>
            </a:extLst>
          </p:cNvPr>
          <p:cNvSpPr txBox="1"/>
          <p:nvPr/>
        </p:nvSpPr>
        <p:spPr>
          <a:xfrm>
            <a:off x="735726" y="1605178"/>
            <a:ext cx="101993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Futura PT Book" panose="020B0502020204020303" pitchFamily="34" charset="0"/>
              </a:rPr>
              <a:t>Отдел потребительских кредитов некоего банка хочет автоматизировать процесс принятия решений (выдавать ли кредит клиенту) на основании похожих случаев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Futura PT Book" panose="020B0502020204020303" pitchFamily="34" charset="0"/>
              </a:rPr>
              <a:t>1 наблюдение = 1 заемщик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Futura PT Book" panose="020B0502020204020303" pitchFamily="34" charset="0"/>
              </a:rPr>
              <a:t>Для каждого заемщика известно, выплатил ли он кредит или нет</a:t>
            </a:r>
            <a:endParaRPr lang="fr-FR" sz="2400" dirty="0">
              <a:latin typeface="Futura PT Book" panose="020B05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7270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F19E35-DD8D-4B0D-8FA3-93B5F9876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Порядок действий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1B3DFF9-547B-495B-A637-954A47F407DA}"/>
              </a:ext>
            </a:extLst>
          </p:cNvPr>
          <p:cNvSpPr txBox="1"/>
          <p:nvPr/>
        </p:nvSpPr>
        <p:spPr>
          <a:xfrm>
            <a:off x="987213" y="1229360"/>
            <a:ext cx="97739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4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Создать проект в </a:t>
            </a:r>
            <a:r>
              <a:rPr kumimoji="0" lang="fr-FR" sz="2400" b="0" i="0" u="none" strike="sng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PyCharm</a:t>
            </a:r>
            <a:endParaRPr kumimoji="0" lang="ru-RU" sz="2400" b="0" i="0" u="none" strike="sng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PT Book" panose="020B0502020204020303" pitchFamily="34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4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Загрузить файл с данными (</a:t>
            </a:r>
            <a:r>
              <a:rPr kumimoji="0" lang="fr-FR" sz="24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dzSVM.csv</a:t>
            </a:r>
            <a:r>
              <a:rPr kumimoji="0" lang="ru-RU" sz="24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4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Исследовать данные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4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Сколько классов? Атрибутов? Объектов?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4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Насколько сбалансированы классы?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4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Все ли атрибуты можно использовать?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Есть ли корреляция между атрибутами?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4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Нормализовать данные: привести к виду от 0 до 1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Разделить данные на учебную и тестовую выборки (после нормализации!)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Подобрать оптимальные </a:t>
            </a:r>
            <a:r>
              <a:rPr kumimoji="0" 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гиперпараметры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PT Book" panose="020B0502020204020303" pitchFamily="34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Обучить модель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Оценить, насколько хорошо модель предсказывает выплату по займу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PT Book" panose="020B05020202040203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439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97317F-432F-4C91-A275-09B4DC245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>
                <a:solidFill>
                  <a:srgbClr val="000000"/>
                </a:solidFill>
                <a:latin typeface="Futura PT Bold" panose="020B0902020204020203" pitchFamily="34" charset="0"/>
              </a:rPr>
              <a:t>Исследовать данные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ED9A8A4-6DA5-4D5D-B547-6D762CBAB150}"/>
              </a:ext>
            </a:extLst>
          </p:cNvPr>
          <p:cNvSpPr txBox="1"/>
          <p:nvPr/>
        </p:nvSpPr>
        <p:spPr>
          <a:xfrm>
            <a:off x="509048" y="1116233"/>
            <a:ext cx="983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Futura PT Book" panose="020B0502020204020303" pitchFamily="34" charset="0"/>
              </a:rPr>
              <a:t>Проверим, есть ли корреляция между атрибутами. Сохраним корреляционную матрицу в </a:t>
            </a:r>
            <a:r>
              <a:rPr lang="fr-FR" dirty="0">
                <a:latin typeface="Futura PT Book" panose="020B0502020204020303" pitchFamily="34" charset="0"/>
              </a:rPr>
              <a:t>Excel-</a:t>
            </a:r>
            <a:r>
              <a:rPr lang="ru-RU" dirty="0">
                <a:latin typeface="Futura PT Book" panose="020B0502020204020303" pitchFamily="34" charset="0"/>
              </a:rPr>
              <a:t>файле:</a:t>
            </a:r>
            <a:endParaRPr lang="fr-FR" dirty="0">
              <a:latin typeface="Futura PT Book" panose="020B0502020204020303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98EFDE2-7E9C-46A1-986A-28CAB6F56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048" y="1703878"/>
            <a:ext cx="5489542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corr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df.corr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corr.to_excel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"../data/correlations.xlsx"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FDF68F1-23CA-4214-B119-960F79B26CD2}"/>
              </a:ext>
            </a:extLst>
          </p:cNvPr>
          <p:cNvSpPr txBox="1"/>
          <p:nvPr/>
        </p:nvSpPr>
        <p:spPr>
          <a:xfrm>
            <a:off x="509048" y="2658358"/>
            <a:ext cx="98315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Futura PT Book" panose="020B0502020204020303" pitchFamily="34" charset="0"/>
              </a:rPr>
              <a:t>Файл появился в папке </a:t>
            </a:r>
            <a:r>
              <a:rPr lang="fr-FR" dirty="0">
                <a:latin typeface="Futura PT Book" panose="020B0502020204020303" pitchFamily="34" charset="0"/>
              </a:rPr>
              <a:t>data. </a:t>
            </a:r>
            <a:r>
              <a:rPr lang="ru-RU" dirty="0">
                <a:latin typeface="Futura PT Book" panose="020B0502020204020303" pitchFamily="34" charset="0"/>
              </a:rPr>
              <a:t>Чтобы посмотреть его, клик на папку правой кнопкой </a:t>
            </a:r>
            <a:r>
              <a:rPr lang="fr-FR" dirty="0">
                <a:latin typeface="Futura PT Book" panose="020B0502020204020303" pitchFamily="34" charset="0"/>
              </a:rPr>
              <a:t>-&gt; Show in Explorer (</a:t>
            </a:r>
            <a:r>
              <a:rPr lang="ru-RU" dirty="0">
                <a:latin typeface="Futura PT Book" panose="020B0502020204020303" pitchFamily="34" charset="0"/>
              </a:rPr>
              <a:t>на </a:t>
            </a:r>
            <a:r>
              <a:rPr lang="ru-RU" dirty="0" err="1">
                <a:latin typeface="Futura PT Book" panose="020B0502020204020303" pitchFamily="34" charset="0"/>
              </a:rPr>
              <a:t>Мас</a:t>
            </a:r>
            <a:r>
              <a:rPr lang="ru-RU" dirty="0">
                <a:latin typeface="Futura PT Book" panose="020B0502020204020303" pitchFamily="34" charset="0"/>
              </a:rPr>
              <a:t> </a:t>
            </a:r>
            <a:r>
              <a:rPr lang="fr-FR" dirty="0">
                <a:latin typeface="Futura PT Book" panose="020B0502020204020303" pitchFamily="34" charset="0"/>
              </a:rPr>
              <a:t>OS: Open in Finder)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Futura PT Book" panose="020B0502020204020303" pitchFamily="34" charset="0"/>
              </a:rPr>
              <a:t>Открываем файл </a:t>
            </a:r>
            <a:r>
              <a:rPr lang="fr-FR" dirty="0">
                <a:latin typeface="Futura PT Book" panose="020B0502020204020303" pitchFamily="34" charset="0"/>
              </a:rPr>
              <a:t>correlations.xlsx</a:t>
            </a:r>
            <a:r>
              <a:rPr lang="ru-RU" dirty="0">
                <a:latin typeface="Futura PT Book" panose="020B0502020204020303" pitchFamily="34" charset="0"/>
              </a:rPr>
              <a:t> в </a:t>
            </a:r>
            <a:r>
              <a:rPr lang="fr-FR" dirty="0">
                <a:latin typeface="Futura PT Book" panose="020B0502020204020303" pitchFamily="34" charset="0"/>
              </a:rPr>
              <a:t>Excel</a:t>
            </a:r>
            <a:endParaRPr lang="ru-RU" dirty="0">
              <a:latin typeface="Futura PT Book" panose="020B05020202040203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Futura PT Book" panose="020B0502020204020303" pitchFamily="34" charset="0"/>
              </a:rPr>
              <a:t>В </a:t>
            </a:r>
            <a:r>
              <a:rPr lang="fr-FR" dirty="0">
                <a:latin typeface="Futura PT Book" panose="020B0502020204020303" pitchFamily="34" charset="0"/>
              </a:rPr>
              <a:t>Excel </a:t>
            </a:r>
            <a:r>
              <a:rPr lang="ru-RU" dirty="0">
                <a:latin typeface="Futura PT Book" panose="020B0502020204020303" pitchFamily="34" charset="0"/>
              </a:rPr>
              <a:t>выделяем все ячейки с данными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>
                <a:latin typeface="Futura PT Book" panose="020B0502020204020303" pitchFamily="34" charset="0"/>
              </a:rPr>
              <a:t>Conditional</a:t>
            </a:r>
            <a:r>
              <a:rPr lang="fr-FR" dirty="0">
                <a:latin typeface="Futura PT Book" panose="020B0502020204020303" pitchFamily="34" charset="0"/>
              </a:rPr>
              <a:t> </a:t>
            </a:r>
            <a:r>
              <a:rPr lang="fr-FR" dirty="0" err="1">
                <a:latin typeface="Futura PT Book" panose="020B0502020204020303" pitchFamily="34" charset="0"/>
              </a:rPr>
              <a:t>Formatting</a:t>
            </a:r>
            <a:r>
              <a:rPr lang="fr-FR" dirty="0">
                <a:latin typeface="Futura PT Book" panose="020B0502020204020303" pitchFamily="34" charset="0"/>
              </a:rPr>
              <a:t> -&gt; </a:t>
            </a:r>
            <a:r>
              <a:rPr lang="fr-FR" dirty="0" err="1">
                <a:latin typeface="Futura PT Book" panose="020B0502020204020303" pitchFamily="34" charset="0"/>
              </a:rPr>
              <a:t>Color</a:t>
            </a:r>
            <a:r>
              <a:rPr lang="fr-FR" dirty="0">
                <a:latin typeface="Futura PT Book" panose="020B0502020204020303" pitchFamily="34" charset="0"/>
              </a:rPr>
              <a:t> </a:t>
            </a:r>
            <a:r>
              <a:rPr lang="fr-FR" dirty="0" err="1">
                <a:latin typeface="Futura PT Book" panose="020B0502020204020303" pitchFamily="34" charset="0"/>
              </a:rPr>
              <a:t>Scales</a:t>
            </a:r>
            <a:endParaRPr lang="ru-RU" dirty="0">
              <a:latin typeface="Futura PT Book" panose="020B05020202040203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Futura PT Book" panose="020B0502020204020303" pitchFamily="34" charset="0"/>
              </a:rPr>
              <a:t>Выбираем любую цветовую схему</a:t>
            </a:r>
            <a:endParaRPr lang="fr-FR" dirty="0">
              <a:latin typeface="Futura PT Book" panose="020B0502020204020303" pitchFamily="34" charset="0"/>
            </a:endParaRPr>
          </a:p>
          <a:p>
            <a:r>
              <a:rPr lang="ru-RU" dirty="0">
                <a:latin typeface="Futura PT Book" panose="020B0502020204020303" pitchFamily="34" charset="0"/>
              </a:rPr>
              <a:t> </a:t>
            </a:r>
            <a:endParaRPr lang="fr-FR" dirty="0">
              <a:latin typeface="Futura PT Book" panose="020B0502020204020303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1FDFFC3-DFF9-4E52-AC3E-51736A5C1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204" y="3044762"/>
            <a:ext cx="1718820" cy="339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9441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1FF209-F5AE-4FB7-BC28-3B6DBE372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>
                <a:solidFill>
                  <a:srgbClr val="000000"/>
                </a:solidFill>
                <a:latin typeface="Futura PT Bold" panose="020B0902020204020203" pitchFamily="34" charset="0"/>
              </a:rPr>
              <a:t>Исследовать данные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7E523F6-2995-4183-B70E-89B8F987ACF5}"/>
              </a:ext>
            </a:extLst>
          </p:cNvPr>
          <p:cNvSpPr txBox="1"/>
          <p:nvPr/>
        </p:nvSpPr>
        <p:spPr>
          <a:xfrm>
            <a:off x="245533" y="922174"/>
            <a:ext cx="107371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Futura PT Book" panose="020B0502020204020303" pitchFamily="34" charset="0"/>
              </a:rPr>
              <a:t>Из корреляционной матрицы видно, что: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Futura PT Book" panose="020B0502020204020303" pitchFamily="34" charset="0"/>
              </a:rPr>
              <a:t>С искомой переменной </a:t>
            </a:r>
            <a:r>
              <a:rPr lang="fr-FR" sz="2000" dirty="0">
                <a:latin typeface="Futura PT Book" panose="020B0502020204020303" pitchFamily="34" charset="0"/>
              </a:rPr>
              <a:t>BAD (</a:t>
            </a:r>
            <a:r>
              <a:rPr lang="ru-RU" sz="2000" dirty="0">
                <a:latin typeface="Futura PT Book" panose="020B0502020204020303" pitchFamily="34" charset="0"/>
              </a:rPr>
              <a:t>выплата</a:t>
            </a:r>
            <a:r>
              <a:rPr lang="fr-FR" sz="2000" dirty="0">
                <a:latin typeface="Futura PT Book" panose="020B0502020204020303" pitchFamily="34" charset="0"/>
              </a:rPr>
              <a:t>/</a:t>
            </a:r>
            <a:r>
              <a:rPr lang="ru-RU" sz="2000" dirty="0">
                <a:latin typeface="Futura PT Book" panose="020B0502020204020303" pitchFamily="34" charset="0"/>
              </a:rPr>
              <a:t>невыплата по кредиту</a:t>
            </a:r>
            <a:r>
              <a:rPr lang="fr-FR" sz="2000" dirty="0">
                <a:latin typeface="Futura PT Book" panose="020B0502020204020303" pitchFamily="34" charset="0"/>
              </a:rPr>
              <a:t>)</a:t>
            </a:r>
            <a:r>
              <a:rPr lang="ru-RU" sz="2000" dirty="0">
                <a:latin typeface="Futura PT Book" panose="020B0502020204020303" pitchFamily="34" charset="0"/>
              </a:rPr>
              <a:t> сильнее всего коррелируют переменные </a:t>
            </a:r>
            <a:r>
              <a:rPr lang="fr-FR" sz="2000" dirty="0">
                <a:latin typeface="Futura PT Book" panose="020B0502020204020303" pitchFamily="34" charset="0"/>
              </a:rPr>
              <a:t>DEROG </a:t>
            </a:r>
            <a:r>
              <a:rPr lang="ru-RU" sz="2000" dirty="0">
                <a:latin typeface="Futura PT Book" panose="020B0502020204020303" pitchFamily="34" charset="0"/>
              </a:rPr>
              <a:t>и </a:t>
            </a:r>
            <a:r>
              <a:rPr lang="fr-FR" sz="2000" dirty="0">
                <a:latin typeface="Futura PT Book" panose="020B0502020204020303" pitchFamily="34" charset="0"/>
              </a:rPr>
              <a:t>DELINQ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Futura PT Book" panose="020B0502020204020303" pitchFamily="34" charset="0"/>
              </a:rPr>
              <a:t>Коэффициент корреляции между атрибутами </a:t>
            </a:r>
            <a:r>
              <a:rPr lang="fr-FR" sz="2000" dirty="0">
                <a:latin typeface="Futura PT Book" panose="020B0502020204020303" pitchFamily="34" charset="0"/>
              </a:rPr>
              <a:t>VALUE </a:t>
            </a:r>
            <a:r>
              <a:rPr lang="ru-RU" sz="2000" dirty="0">
                <a:latin typeface="Futura PT Book" panose="020B0502020204020303" pitchFamily="34" charset="0"/>
              </a:rPr>
              <a:t>и </a:t>
            </a:r>
            <a:r>
              <a:rPr lang="fr-FR" sz="2000" dirty="0">
                <a:latin typeface="Futura PT Book" panose="020B0502020204020303" pitchFamily="34" charset="0"/>
              </a:rPr>
              <a:t>MORTDUE &gt; 78%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Futura PT Book" panose="020B0502020204020303" pitchFamily="34" charset="0"/>
              </a:rPr>
              <a:t>Остальные пары атрибутов имеют более низкий коэффициент корреляции</a:t>
            </a:r>
            <a:endParaRPr lang="fr-FR" sz="2000" dirty="0">
              <a:latin typeface="Futura PT Book" panose="020B0502020204020303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601EED5-7D75-4450-84CC-FA0A3CB07325}"/>
              </a:ext>
            </a:extLst>
          </p:cNvPr>
          <p:cNvSpPr txBox="1"/>
          <p:nvPr/>
        </p:nvSpPr>
        <p:spPr>
          <a:xfrm>
            <a:off x="245533" y="2756270"/>
            <a:ext cx="5979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Futura PT Book" panose="020B0502020204020303" pitchFamily="34" charset="0"/>
              </a:rPr>
              <a:t>Другой способ посмотреть корреляцию между переменными:</a:t>
            </a:r>
            <a:endParaRPr lang="fr-FR" dirty="0">
              <a:latin typeface="Futura PT Book" panose="020B0502020204020303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F12289D-931F-4921-8A80-F223F2665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43" y="3139743"/>
            <a:ext cx="10435579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triangle 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corr.abs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np.tril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np.ones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corr.shape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=-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astype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np.bool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Самая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сильная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корреляция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triangle.stack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sort_values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ascending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)[:</a:t>
            </a:r>
            <a:r>
              <a:rPr kumimoji="0" lang="ru-RU" altLang="fr-F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2AFA73-953D-4E64-916A-1CEF12415543}"/>
              </a:ext>
            </a:extLst>
          </p:cNvPr>
          <p:cNvSpPr/>
          <p:nvPr/>
        </p:nvSpPr>
        <p:spPr>
          <a:xfrm>
            <a:off x="1308245" y="4291806"/>
            <a:ext cx="385409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Futura PT Book" panose="020B0502020204020303" pitchFamily="34" charset="0"/>
              </a:rPr>
              <a:t>Самая сильная корреляция:</a:t>
            </a:r>
          </a:p>
          <a:p>
            <a:r>
              <a:rPr lang="fr-FR" dirty="0">
                <a:latin typeface="Futura PT Book" panose="020B0502020204020303" pitchFamily="34" charset="0"/>
              </a:rPr>
              <a:t>VALUE        MORTDUE       0.788746</a:t>
            </a:r>
          </a:p>
          <a:p>
            <a:r>
              <a:rPr lang="fr-FR" dirty="0" err="1">
                <a:latin typeface="Futura PT Book" panose="020B0502020204020303" pitchFamily="34" charset="0"/>
              </a:rPr>
              <a:t>JOB_ProfExe</a:t>
            </a:r>
            <a:r>
              <a:rPr lang="fr-FR" dirty="0">
                <a:latin typeface="Futura PT Book" panose="020B0502020204020303" pitchFamily="34" charset="0"/>
              </a:rPr>
              <a:t>  </a:t>
            </a:r>
            <a:r>
              <a:rPr lang="fr-FR" dirty="0" err="1">
                <a:latin typeface="Futura PT Book" panose="020B0502020204020303" pitchFamily="34" charset="0"/>
              </a:rPr>
              <a:t>JOB_Other</a:t>
            </a:r>
            <a:r>
              <a:rPr lang="fr-FR" dirty="0">
                <a:latin typeface="Futura PT Book" panose="020B0502020204020303" pitchFamily="34" charset="0"/>
              </a:rPr>
              <a:t>     0.469637</a:t>
            </a:r>
          </a:p>
          <a:p>
            <a:r>
              <a:rPr lang="fr-FR" dirty="0" err="1">
                <a:latin typeface="Futura PT Book" panose="020B0502020204020303" pitchFamily="34" charset="0"/>
              </a:rPr>
              <a:t>JOB_Other</a:t>
            </a:r>
            <a:r>
              <a:rPr lang="fr-FR" dirty="0">
                <a:latin typeface="Futura PT Book" panose="020B0502020204020303" pitchFamily="34" charset="0"/>
              </a:rPr>
              <a:t>    </a:t>
            </a:r>
            <a:r>
              <a:rPr lang="fr-FR" dirty="0" err="1">
                <a:latin typeface="Futura PT Book" panose="020B0502020204020303" pitchFamily="34" charset="0"/>
              </a:rPr>
              <a:t>JOB_Office</a:t>
            </a:r>
            <a:r>
              <a:rPr lang="fr-FR" dirty="0">
                <a:latin typeface="Futura PT Book" panose="020B0502020204020303" pitchFamily="34" charset="0"/>
              </a:rPr>
              <a:t>    0.391325</a:t>
            </a:r>
          </a:p>
          <a:p>
            <a:r>
              <a:rPr lang="fr-FR" dirty="0">
                <a:latin typeface="Futura PT Book" panose="020B0502020204020303" pitchFamily="34" charset="0"/>
              </a:rPr>
              <a:t>DELINQ       BAD           0.346998</a:t>
            </a:r>
          </a:p>
          <a:p>
            <a:r>
              <a:rPr lang="fr-FR" dirty="0">
                <a:latin typeface="Futura PT Book" panose="020B0502020204020303" pitchFamily="34" charset="0"/>
              </a:rPr>
              <a:t>VALUE        LOAN          0.331591</a:t>
            </a:r>
          </a:p>
          <a:p>
            <a:r>
              <a:rPr lang="fr-FR" dirty="0">
                <a:latin typeface="Futura PT Book" panose="020B0502020204020303" pitchFamily="34" charset="0"/>
              </a:rPr>
              <a:t>CLNO         MORTDUE       0.319095</a:t>
            </a:r>
          </a:p>
          <a:p>
            <a:r>
              <a:rPr lang="fr-FR" dirty="0">
                <a:latin typeface="Futura PT Book" panose="020B0502020204020303" pitchFamily="34" charset="0"/>
              </a:rPr>
              <a:t>DEROG        BAD           0.270296</a:t>
            </a:r>
          </a:p>
        </p:txBody>
      </p:sp>
    </p:spTree>
    <p:extLst>
      <p:ext uri="{BB962C8B-B14F-4D97-AF65-F5344CB8AC3E}">
        <p14:creationId xmlns:p14="http://schemas.microsoft.com/office/powerpoint/2010/main" val="41531744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F19E35-DD8D-4B0D-8FA3-93B5F9876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Порядок действий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1B3DFF9-547B-495B-A637-954A47F407DA}"/>
              </a:ext>
            </a:extLst>
          </p:cNvPr>
          <p:cNvSpPr txBox="1"/>
          <p:nvPr/>
        </p:nvSpPr>
        <p:spPr>
          <a:xfrm>
            <a:off x="987213" y="1229360"/>
            <a:ext cx="97739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4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Создать проект в </a:t>
            </a:r>
            <a:r>
              <a:rPr kumimoji="0" lang="fr-FR" sz="2400" b="0" i="0" u="none" strike="sng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PyCharm</a:t>
            </a:r>
            <a:endParaRPr kumimoji="0" lang="ru-RU" sz="2400" b="0" i="0" u="none" strike="sng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PT Book" panose="020B0502020204020303" pitchFamily="34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4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Загрузить файл с данными (</a:t>
            </a:r>
            <a:r>
              <a:rPr kumimoji="0" lang="fr-FR" sz="24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dzSVM.csv</a:t>
            </a:r>
            <a:r>
              <a:rPr kumimoji="0" lang="ru-RU" sz="24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4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Исследовать данные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4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Сколько классов? Атрибутов? Объектов?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4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Насколько сбалансированы классы?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4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Все ли атрибуты можно использовать?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4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Есть ли корреляция между атрибутами?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4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Нормализовать данные: привести к виду от 0 до 1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Разделить данные на учебную и тестовую выборки (после нормализации!)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Подобрать оптимальные </a:t>
            </a:r>
            <a:r>
              <a:rPr kumimoji="0" 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гиперпараметры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PT Book" panose="020B0502020204020303" pitchFamily="34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Обучить модель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Оценить, насколько хорошо модель предсказывает выплату по займу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PT Book" panose="020B05020202040203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79581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A62DC0-56CC-4D3C-87B8-C42E2A4F5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>
                <a:solidFill>
                  <a:srgbClr val="000000"/>
                </a:solidFill>
                <a:latin typeface="Futura PT Bold" panose="020B0902020204020203" pitchFamily="34" charset="0"/>
              </a:rPr>
              <a:t>Разделить данные на учебную и тестовую выборки</a:t>
            </a:r>
            <a:endParaRPr lang="fr-FR" dirty="0">
              <a:latin typeface="Futura PT Bold" panose="020B0902020204020203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72845C1-D474-4F6E-ACA2-FEB41F925BEF}"/>
              </a:ext>
            </a:extLst>
          </p:cNvPr>
          <p:cNvSpPr txBox="1"/>
          <p:nvPr/>
        </p:nvSpPr>
        <p:spPr>
          <a:xfrm>
            <a:off x="490193" y="1074655"/>
            <a:ext cx="886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Futura PT Book" panose="020B0502020204020303" pitchFamily="34" charset="0"/>
              </a:rPr>
              <a:t>Сперва разделим данные на X (все атрибуты) и y (колонка BAD: то, что надо предсказать):</a:t>
            </a:r>
            <a:endParaRPr lang="fr-FR" dirty="0">
              <a:latin typeface="Futura PT Book" panose="020B0502020204020303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A6C5E5D-E24D-4CB2-885C-3EAF95DBE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193" y="1548336"/>
            <a:ext cx="4254631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df.BAD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df.drop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BAD'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axis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7F19F38-CC42-4539-A09B-4AA35076C2AE}"/>
              </a:ext>
            </a:extLst>
          </p:cNvPr>
          <p:cNvSpPr txBox="1"/>
          <p:nvPr/>
        </p:nvSpPr>
        <p:spPr>
          <a:xfrm>
            <a:off x="490193" y="3549301"/>
            <a:ext cx="10613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Futura PT Book" panose="020B0502020204020303" pitchFamily="34" charset="0"/>
              </a:rPr>
              <a:t>Теперь разделим данные на две части, на 70</a:t>
            </a:r>
            <a:r>
              <a:rPr lang="fr-FR" dirty="0">
                <a:latin typeface="Futura PT Book" panose="020B0502020204020303" pitchFamily="34" charset="0"/>
              </a:rPr>
              <a:t>% </a:t>
            </a:r>
            <a:r>
              <a:rPr lang="ru-RU" dirty="0">
                <a:latin typeface="Futura PT Book" panose="020B0502020204020303" pitchFamily="34" charset="0"/>
              </a:rPr>
              <a:t>данных будем обучать модель, 30% отложим для тестирования: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9B8B279-80AF-4F48-B154-CBDB4CD61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034" y="4019129"/>
            <a:ext cx="10840826" cy="8002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X_test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y_test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train_test_split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X,y,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test_size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0.3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stratify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=y)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564D616-A392-4ED0-96DE-9DC45E3932A3}"/>
              </a:ext>
            </a:extLst>
          </p:cNvPr>
          <p:cNvSpPr txBox="1"/>
          <p:nvPr/>
        </p:nvSpPr>
        <p:spPr>
          <a:xfrm>
            <a:off x="974702" y="4482913"/>
            <a:ext cx="10840826" cy="336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Futura PT Book" panose="020B0502020204020303" pitchFamily="34" charset="0"/>
              </a:rPr>
              <a:t>(параметр </a:t>
            </a:r>
            <a:r>
              <a:rPr lang="fr-FR" sz="1600" dirty="0" err="1">
                <a:latin typeface="Futura PT Book" panose="020B0502020204020303" pitchFamily="34" charset="0"/>
              </a:rPr>
              <a:t>stratify</a:t>
            </a:r>
            <a:r>
              <a:rPr lang="fr-FR" sz="1600" dirty="0">
                <a:latin typeface="Futura PT Book" panose="020B0502020204020303" pitchFamily="34" charset="0"/>
              </a:rPr>
              <a:t> </a:t>
            </a:r>
            <a:r>
              <a:rPr lang="ru-RU" sz="1600" dirty="0">
                <a:latin typeface="Futura PT Book" panose="020B0502020204020303" pitchFamily="34" charset="0"/>
              </a:rPr>
              <a:t>гарантирует, что пропорции классов (</a:t>
            </a:r>
            <a:r>
              <a:rPr lang="fr-FR" sz="1600" dirty="0">
                <a:latin typeface="Futura PT Book" panose="020B0502020204020303" pitchFamily="34" charset="0"/>
              </a:rPr>
              <a:t>20% </a:t>
            </a:r>
            <a:r>
              <a:rPr lang="ru-RU" sz="1600" dirty="0">
                <a:latin typeface="Futura PT Book" panose="020B0502020204020303" pitchFamily="34" charset="0"/>
              </a:rPr>
              <a:t>невыплат) будут одинаковыми в тестовой и в учебной выборках)</a:t>
            </a:r>
            <a:endParaRPr lang="fr-FR" sz="1600" dirty="0">
              <a:latin typeface="Futura PT Book" panose="020B0502020204020303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17B707A-0939-4C08-9D3F-AB1981378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1000" y="2473994"/>
            <a:ext cx="7036510" cy="8002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sklearn.model_selection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train_test_split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48D918C-9430-4CF8-AB4F-EE18527B9DCD}"/>
              </a:ext>
            </a:extLst>
          </p:cNvPr>
          <p:cNvSpPr txBox="1"/>
          <p:nvPr/>
        </p:nvSpPr>
        <p:spPr>
          <a:xfrm>
            <a:off x="490193" y="2441097"/>
            <a:ext cx="2710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Futura PT Book" panose="020B0502020204020303" pitchFamily="34" charset="0"/>
              </a:rPr>
              <a:t>Добавим в начало файла:</a:t>
            </a:r>
            <a:endParaRPr lang="fr-FR" dirty="0">
              <a:latin typeface="Futura PT Book" panose="020B05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4856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F19E35-DD8D-4B0D-8FA3-93B5F9876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Порядок действий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1B3DFF9-547B-495B-A637-954A47F407DA}"/>
              </a:ext>
            </a:extLst>
          </p:cNvPr>
          <p:cNvSpPr txBox="1"/>
          <p:nvPr/>
        </p:nvSpPr>
        <p:spPr>
          <a:xfrm>
            <a:off x="987213" y="1229360"/>
            <a:ext cx="97739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4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Создать проект в </a:t>
            </a:r>
            <a:r>
              <a:rPr kumimoji="0" lang="fr-FR" sz="2400" b="0" i="0" u="none" strike="sng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PyCharm</a:t>
            </a:r>
            <a:endParaRPr kumimoji="0" lang="ru-RU" sz="2400" b="0" i="0" u="none" strike="sng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PT Book" panose="020B0502020204020303" pitchFamily="34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4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Загрузить файл с данными (</a:t>
            </a:r>
            <a:r>
              <a:rPr kumimoji="0" lang="fr-FR" sz="24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dzSVM.csv</a:t>
            </a:r>
            <a:r>
              <a:rPr kumimoji="0" lang="ru-RU" sz="24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4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Исследовать данные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4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Сколько классов? Атрибутов? Объектов?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4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Насколько сбалансированы классы?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4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Все ли атрибуты можно использовать?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4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Есть ли корреляция между атрибутами?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4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Нормализовать данные: привести к виду от 0 до 1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4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Разделить данные на учебную и тестовую выборки (после нормализации!)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Подобрать оптимальные </a:t>
            </a:r>
            <a:r>
              <a:rPr kumimoji="0" 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гиперпараметры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PT Book" panose="020B0502020204020303" pitchFamily="34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Обучить модель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Оценить, насколько хорошо модель предсказывает выплату по займу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PT Book" panose="020B05020202040203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91010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1D2B71-27E6-410B-809B-9EF4A202C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533" y="401424"/>
            <a:ext cx="10515600" cy="558802"/>
          </a:xfrm>
        </p:spPr>
        <p:txBody>
          <a:bodyPr>
            <a:normAutofit fontScale="90000"/>
          </a:bodyPr>
          <a:lstStyle/>
          <a:p>
            <a:r>
              <a:rPr lang="ru-RU" b="0" dirty="0">
                <a:solidFill>
                  <a:srgbClr val="000000"/>
                </a:solidFill>
                <a:latin typeface="Futura PT Bold" panose="020B0902020204020203" pitchFamily="34" charset="0"/>
              </a:rPr>
              <a:t>Подобрать оптимальные </a:t>
            </a:r>
            <a:r>
              <a:rPr lang="ru-RU" b="0" dirty="0" err="1">
                <a:solidFill>
                  <a:srgbClr val="000000"/>
                </a:solidFill>
                <a:latin typeface="Futura PT Bold" panose="020B0902020204020203" pitchFamily="34" charset="0"/>
              </a:rPr>
              <a:t>гиперпараметры</a:t>
            </a:r>
            <a:br>
              <a:rPr lang="ru-RU" b="0" dirty="0">
                <a:solidFill>
                  <a:srgbClr val="000000"/>
                </a:solidFill>
                <a:latin typeface="Futura PT Bold" panose="020B0902020204020203" pitchFamily="34" charset="0"/>
              </a:rPr>
            </a:br>
            <a:endParaRPr lang="fr-FR" dirty="0">
              <a:latin typeface="Futura PT Bold" panose="020B0902020204020203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FAE866D-9B3E-4F13-B924-89115FDE3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887" y="1780242"/>
            <a:ext cx="8682088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sklearn.svm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SVC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sklearn.model_selection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RandomizedSearchCV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F4E020C-B84F-4B90-8371-967AF56A936C}"/>
              </a:ext>
            </a:extLst>
          </p:cNvPr>
          <p:cNvSpPr txBox="1"/>
          <p:nvPr/>
        </p:nvSpPr>
        <p:spPr>
          <a:xfrm>
            <a:off x="593886" y="1218837"/>
            <a:ext cx="2710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Futura PT Book" panose="020B0502020204020303" pitchFamily="34" charset="0"/>
              </a:rPr>
              <a:t>Добавим в начало файла:</a:t>
            </a:r>
            <a:endParaRPr lang="fr-FR" dirty="0">
              <a:latin typeface="Futura PT Book" panose="020B0502020204020303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3709F65-7F9E-4EC6-B139-F544CF56F1D0}"/>
              </a:ext>
            </a:extLst>
          </p:cNvPr>
          <p:cNvSpPr txBox="1"/>
          <p:nvPr/>
        </p:nvSpPr>
        <p:spPr>
          <a:xfrm>
            <a:off x="593887" y="2969443"/>
            <a:ext cx="282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Futura PT Book" panose="020B0502020204020303" pitchFamily="34" charset="0"/>
              </a:rPr>
              <a:t>Создание классификатора: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D3D54D7-2312-4E15-9411-E894B211B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887" y="3491488"/>
            <a:ext cx="6089717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clf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SVC(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class_weight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balanced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kernel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rbf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3E73351-7745-409C-AEE8-D2EFF8AF1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886" y="5147749"/>
            <a:ext cx="10605157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param_distributions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sp.stats.uniform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0.5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5000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"gamma"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sp.stats.uniform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0.01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)}</a:t>
            </a:r>
            <a:endParaRPr kumimoji="0" lang="ru-RU" altLang="fr-FR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967FF7C-A813-4147-9BF2-13BAEE6547AF}"/>
              </a:ext>
            </a:extLst>
          </p:cNvPr>
          <p:cNvSpPr txBox="1"/>
          <p:nvPr/>
        </p:nvSpPr>
        <p:spPr>
          <a:xfrm>
            <a:off x="593887" y="4587181"/>
            <a:ext cx="7322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Futura PT Book" panose="020B0502020204020303" pitchFamily="34" charset="0"/>
              </a:rPr>
              <a:t>Выбор </a:t>
            </a:r>
            <a:r>
              <a:rPr lang="ru-RU" dirty="0" err="1">
                <a:latin typeface="Futura PT Book" panose="020B0502020204020303" pitchFamily="34" charset="0"/>
              </a:rPr>
              <a:t>гиперпараметров</a:t>
            </a:r>
            <a:r>
              <a:rPr lang="ru-RU" dirty="0">
                <a:latin typeface="Futura PT Book" panose="020B0502020204020303" pitchFamily="34" charset="0"/>
              </a:rPr>
              <a:t>: пробуем </a:t>
            </a:r>
            <a:r>
              <a:rPr lang="fr-FR" dirty="0">
                <a:latin typeface="Futura PT Book" panose="020B0502020204020303" pitchFamily="34" charset="0"/>
              </a:rPr>
              <a:t>C </a:t>
            </a:r>
            <a:r>
              <a:rPr lang="ru-RU" dirty="0">
                <a:latin typeface="Futura PT Book" panose="020B0502020204020303" pitchFamily="34" charset="0"/>
              </a:rPr>
              <a:t>от</a:t>
            </a:r>
            <a:r>
              <a:rPr lang="fr-FR" dirty="0">
                <a:latin typeface="Futura PT Book" panose="020B0502020204020303" pitchFamily="34" charset="0"/>
              </a:rPr>
              <a:t> 0,5 </a:t>
            </a:r>
            <a:r>
              <a:rPr lang="ru-RU" dirty="0">
                <a:latin typeface="Futura PT Book" panose="020B0502020204020303" pitchFamily="34" charset="0"/>
              </a:rPr>
              <a:t>до </a:t>
            </a:r>
            <a:r>
              <a:rPr lang="fr-FR" dirty="0">
                <a:latin typeface="Futura PT Book" panose="020B0502020204020303" pitchFamily="34" charset="0"/>
              </a:rPr>
              <a:t>5000 </a:t>
            </a:r>
            <a:r>
              <a:rPr lang="ru-RU" dirty="0">
                <a:latin typeface="Futura PT Book" panose="020B0502020204020303" pitchFamily="34" charset="0"/>
              </a:rPr>
              <a:t>и </a:t>
            </a:r>
            <a:r>
              <a:rPr lang="fr-FR" dirty="0">
                <a:latin typeface="Futura PT Book" panose="020B0502020204020303" pitchFamily="34" charset="0"/>
              </a:rPr>
              <a:t>gamma </a:t>
            </a:r>
            <a:r>
              <a:rPr lang="ru-RU" dirty="0">
                <a:latin typeface="Futura PT Book" panose="020B0502020204020303" pitchFamily="34" charset="0"/>
              </a:rPr>
              <a:t>от 0,01 до 1:</a:t>
            </a:r>
            <a:endParaRPr lang="fr-FR" dirty="0">
              <a:latin typeface="Futura PT Book" panose="020B05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9279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F19E35-DD8D-4B0D-8FA3-93B5F9876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Порядок действий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1B3DFF9-547B-495B-A637-954A47F407DA}"/>
              </a:ext>
            </a:extLst>
          </p:cNvPr>
          <p:cNvSpPr txBox="1"/>
          <p:nvPr/>
        </p:nvSpPr>
        <p:spPr>
          <a:xfrm>
            <a:off x="987213" y="1229360"/>
            <a:ext cx="97739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4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Создать проект в </a:t>
            </a:r>
            <a:r>
              <a:rPr kumimoji="0" lang="fr-FR" sz="2400" b="0" i="0" u="none" strike="sng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PyCharm</a:t>
            </a:r>
            <a:endParaRPr kumimoji="0" lang="ru-RU" sz="2400" b="0" i="0" u="none" strike="sng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PT Book" panose="020B0502020204020303" pitchFamily="34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4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Загрузить файл с данными (</a:t>
            </a:r>
            <a:r>
              <a:rPr kumimoji="0" lang="fr-FR" sz="24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dzSVM.csv</a:t>
            </a:r>
            <a:r>
              <a:rPr kumimoji="0" lang="ru-RU" sz="24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4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Исследовать данные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4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Сколько классов? Атрибутов? Объектов?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4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Насколько сбалансированы классы?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4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Все ли атрибуты можно использовать?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4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Есть ли корреляция между атрибутами?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4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Нормализовать данные: привести к виду от 0 до 1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4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Разделить данные на учебную и тестовую выборки (после нормализации!)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4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Подобрать оптимальные </a:t>
            </a:r>
            <a:r>
              <a:rPr kumimoji="0" lang="ru-RU" sz="2400" b="0" i="0" u="none" strike="sng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гиперпараметры</a:t>
            </a:r>
            <a:endParaRPr kumimoji="0" lang="ru-RU" sz="2400" b="0" i="0" u="none" strike="sng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PT Book" panose="020B0502020204020303" pitchFamily="34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Обучить модель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Оценить, насколько хорошо модель предсказывает выплату по займу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PT Book" panose="020B05020202040203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18506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3B0324-1D26-4508-8C76-5CCC2D54B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521" y="357693"/>
            <a:ext cx="10515600" cy="558802"/>
          </a:xfrm>
        </p:spPr>
        <p:txBody>
          <a:bodyPr>
            <a:normAutofit fontScale="90000"/>
          </a:bodyPr>
          <a:lstStyle/>
          <a:p>
            <a:r>
              <a:rPr lang="ru-RU" dirty="0"/>
              <a:t>Обучить модель</a:t>
            </a:r>
            <a:br>
              <a:rPr lang="ru-RU" dirty="0"/>
            </a:b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5E690E-22BD-401D-ADEF-8D98C2DC2D37}"/>
              </a:ext>
            </a:extLst>
          </p:cNvPr>
          <p:cNvSpPr/>
          <p:nvPr/>
        </p:nvSpPr>
        <p:spPr>
          <a:xfrm>
            <a:off x="525294" y="1850466"/>
            <a:ext cx="99416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random_search</a:t>
            </a: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altLang="fr-FR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RandomizedSearchCV</a:t>
            </a: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clf</a:t>
            </a: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altLang="fr-FR" sz="1400" dirty="0" err="1">
                <a:solidFill>
                  <a:srgbClr val="66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param_distributions</a:t>
            </a: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altLang="fr-FR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param_distributions</a:t>
            </a: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altLang="fr-FR" sz="1400" dirty="0" err="1">
                <a:solidFill>
                  <a:srgbClr val="66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n_iter</a:t>
            </a: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altLang="fr-F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altLang="fr-FR" sz="1400" dirty="0">
                <a:solidFill>
                  <a:srgbClr val="66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cv</a:t>
            </a: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altLang="fr-F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altLang="fr-FR" sz="1400" dirty="0" err="1">
                <a:solidFill>
                  <a:srgbClr val="66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scoring</a:t>
            </a: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altLang="fr-FR" sz="14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altLang="fr-FR" sz="1400" b="1" dirty="0" err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balanced_accuracy</a:t>
            </a:r>
            <a:r>
              <a:rPr lang="fr-FR" altLang="fr-FR" sz="14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altLang="fr-FR" sz="1400" dirty="0" err="1">
                <a:solidFill>
                  <a:srgbClr val="66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n_jobs</a:t>
            </a: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=-</a:t>
            </a:r>
            <a:r>
              <a:rPr lang="fr-FR" altLang="fr-F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FR" altLang="fr-FR" sz="3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89BC30B-D0ED-40F8-925F-C27D4BEECE5A}"/>
              </a:ext>
            </a:extLst>
          </p:cNvPr>
          <p:cNvSpPr txBox="1"/>
          <p:nvPr/>
        </p:nvSpPr>
        <p:spPr>
          <a:xfrm>
            <a:off x="525294" y="1060315"/>
            <a:ext cx="10700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Futura PT Book" panose="020B0502020204020303" pitchFamily="34" charset="0"/>
              </a:rPr>
              <a:t>Пробуем 40 разных сочетаний </a:t>
            </a:r>
            <a:r>
              <a:rPr lang="ru-RU" dirty="0" err="1">
                <a:latin typeface="Futura PT Book" panose="020B0502020204020303" pitchFamily="34" charset="0"/>
              </a:rPr>
              <a:t>гиперпараметров</a:t>
            </a:r>
            <a:r>
              <a:rPr lang="ru-RU" dirty="0">
                <a:latin typeface="Futura PT Book" panose="020B0502020204020303" pitchFamily="34" charset="0"/>
              </a:rPr>
              <a:t>, тестируем каждое сочетание 4 раза (перекрёстная проверка), оцениваем по количеству правильно классифицированных наблюдений в обоих классах:</a:t>
            </a:r>
            <a:endParaRPr lang="fr-FR" dirty="0">
              <a:latin typeface="Futura PT Book" panose="020B0502020204020303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BEC21C8-545B-48FF-AFC8-D51F6BDB2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294" y="2554307"/>
            <a:ext cx="5528553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random_search.fit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4226323-5664-4658-B3C5-45335280E519}"/>
              </a:ext>
            </a:extLst>
          </p:cNvPr>
          <p:cNvSpPr txBox="1"/>
          <p:nvPr/>
        </p:nvSpPr>
        <p:spPr>
          <a:xfrm>
            <a:off x="525294" y="3244334"/>
            <a:ext cx="6032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Futura PT Book" panose="020B0502020204020303" pitchFamily="34" charset="0"/>
              </a:rPr>
              <a:t>Сохраняем оптимальную модель и смотрим на ее параметры:</a:t>
            </a:r>
            <a:endParaRPr lang="fr-FR" dirty="0">
              <a:latin typeface="Futura PT Book" panose="020B0502020204020303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25A34E6-DE71-41EC-BDC6-2B0D5CC21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294" y="3752844"/>
            <a:ext cx="9815208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 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random_search.best_estimator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endParaRPr kumimoji="0" lang="ru-RU" altLang="fr-FR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Оптимальные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параметры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%s,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оценка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на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учебных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данных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%0.2f"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 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random_search.best_params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_,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random_search.best_score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_))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428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F19E35-DD8D-4B0D-8FA3-93B5F9876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Порядок действий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1B3DFF9-547B-495B-A637-954A47F407DA}"/>
              </a:ext>
            </a:extLst>
          </p:cNvPr>
          <p:cNvSpPr txBox="1"/>
          <p:nvPr/>
        </p:nvSpPr>
        <p:spPr>
          <a:xfrm>
            <a:off x="987213" y="1229360"/>
            <a:ext cx="97739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4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Создать проект в </a:t>
            </a:r>
            <a:r>
              <a:rPr kumimoji="0" lang="fr-FR" sz="2400" b="0" i="0" u="none" strike="sng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PyCharm</a:t>
            </a:r>
            <a:endParaRPr kumimoji="0" lang="ru-RU" sz="2400" b="0" i="0" u="none" strike="sng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PT Book" panose="020B0502020204020303" pitchFamily="34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4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Загрузить файл с данными (</a:t>
            </a:r>
            <a:r>
              <a:rPr kumimoji="0" lang="fr-FR" sz="24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dzSVM.csv</a:t>
            </a:r>
            <a:r>
              <a:rPr kumimoji="0" lang="ru-RU" sz="24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4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Исследовать данные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4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Сколько классов? Атрибутов? Объектов?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4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Насколько сбалансированы классы?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4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Все ли атрибуты можно использовать?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4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Есть ли корреляция между атрибутами?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4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Нормализовать данные: привести к виду от 0 до 1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4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Разделить данные на учебную и тестовую выборки (после нормализации!)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4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Подобрать оптимальные </a:t>
            </a:r>
            <a:r>
              <a:rPr kumimoji="0" lang="ru-RU" sz="2400" b="0" i="0" u="none" strike="sng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гиперпараметры</a:t>
            </a:r>
            <a:endParaRPr kumimoji="0" lang="ru-RU" sz="2400" b="0" i="0" u="none" strike="sng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PT Book" panose="020B0502020204020303" pitchFamily="34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4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Обучить модель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Оценить, насколько хорошо модель предсказывает выплату по займу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PT Book" panose="020B05020202040203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3646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F19E35-DD8D-4B0D-8FA3-93B5F9876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Порядок действий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1B3DFF9-547B-495B-A637-954A47F407DA}"/>
              </a:ext>
            </a:extLst>
          </p:cNvPr>
          <p:cNvSpPr txBox="1"/>
          <p:nvPr/>
        </p:nvSpPr>
        <p:spPr>
          <a:xfrm>
            <a:off x="987213" y="1229360"/>
            <a:ext cx="97739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Futura PT Book" panose="020B0502020204020303" pitchFamily="34" charset="0"/>
              </a:rPr>
              <a:t>Создать проект в </a:t>
            </a:r>
            <a:r>
              <a:rPr lang="fr-FR" sz="2400" dirty="0" err="1">
                <a:latin typeface="Futura PT Book" panose="020B0502020204020303" pitchFamily="34" charset="0"/>
              </a:rPr>
              <a:t>PyCharm</a:t>
            </a:r>
            <a:endParaRPr lang="ru-RU" sz="2400" dirty="0">
              <a:latin typeface="Futura PT Book" panose="020B05020202040203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Futura PT Book" panose="020B0502020204020303" pitchFamily="34" charset="0"/>
              </a:rPr>
              <a:t>Загрузить файл с данными (</a:t>
            </a:r>
            <a:r>
              <a:rPr lang="fr-FR" sz="2400" dirty="0">
                <a:latin typeface="Futura PT Book" panose="020B0502020204020303" pitchFamily="34" charset="0"/>
              </a:rPr>
              <a:t>dzSVM.csv</a:t>
            </a:r>
            <a:r>
              <a:rPr lang="ru-RU" sz="2400" dirty="0">
                <a:latin typeface="Futura PT Book" panose="020B0502020204020303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Futura PT Book" panose="020B0502020204020303" pitchFamily="34" charset="0"/>
              </a:rPr>
              <a:t>Исследовать данные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Futura PT Book" panose="020B0502020204020303" pitchFamily="34" charset="0"/>
              </a:rPr>
              <a:t>Сколько классов? Атрибутов? Объектов?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Futura PT Book" panose="020B0502020204020303" pitchFamily="34" charset="0"/>
              </a:rPr>
              <a:t>Насколько сбалансированы классы?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Futura PT Book" panose="020B0502020204020303" pitchFamily="34" charset="0"/>
              </a:rPr>
              <a:t>Все ли атрибуты можно использовать?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Futura PT Book" panose="020B0502020204020303" pitchFamily="34" charset="0"/>
              </a:rPr>
              <a:t>Есть ли корреляция между атрибутами?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Futura PT Book" panose="020B0502020204020303" pitchFamily="34" charset="0"/>
              </a:rPr>
              <a:t>Нормализовать данные: привести к виду от 0 до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Futura PT Book" panose="020B0502020204020303" pitchFamily="34" charset="0"/>
              </a:rPr>
              <a:t>Разделить данные на учебную и тестовую выборки (после нормализации!)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Futura PT Book" panose="020B0502020204020303" pitchFamily="34" charset="0"/>
              </a:rPr>
              <a:t>Подобрать оптимальные </a:t>
            </a:r>
            <a:r>
              <a:rPr lang="ru-RU" sz="2400" dirty="0" err="1">
                <a:latin typeface="Futura PT Book" panose="020B0502020204020303" pitchFamily="34" charset="0"/>
              </a:rPr>
              <a:t>гиперпараметры</a:t>
            </a:r>
            <a:endParaRPr lang="ru-RU" sz="2400" dirty="0">
              <a:latin typeface="Futura PT Book" panose="020B05020202040203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Futura PT Book" panose="020B0502020204020303" pitchFamily="34" charset="0"/>
              </a:rPr>
              <a:t>Обучить модель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Futura PT Book" panose="020B0502020204020303" pitchFamily="34" charset="0"/>
              </a:rPr>
              <a:t>Оценить, насколько хорошо модель предсказывает выплату по займу</a:t>
            </a:r>
            <a:endParaRPr lang="fr-FR" sz="2400" dirty="0">
              <a:latin typeface="Futura PT Book" panose="020B05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3915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2412F0-D089-48E9-BB50-2584D19CC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модели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C6EDF10-4279-4068-A810-EAF469090C00}"/>
              </a:ext>
            </a:extLst>
          </p:cNvPr>
          <p:cNvSpPr txBox="1"/>
          <p:nvPr/>
        </p:nvSpPr>
        <p:spPr>
          <a:xfrm>
            <a:off x="404622" y="1282045"/>
            <a:ext cx="2754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Futura PT Book" panose="020B0502020204020303" pitchFamily="34" charset="0"/>
              </a:rPr>
              <a:t>Добавить в начало файла:</a:t>
            </a:r>
            <a:endParaRPr lang="fr-FR" dirty="0">
              <a:latin typeface="Futura PT Book" panose="020B0502020204020303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57F0EA1-6F68-4D84-8B54-BA6A1361E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622" y="1859013"/>
            <a:ext cx="4782532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sklearn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metrics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seaborn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sb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C9FB1EB-272E-486D-91C0-A34254D1F96F}"/>
              </a:ext>
            </a:extLst>
          </p:cNvPr>
          <p:cNvSpPr txBox="1"/>
          <p:nvPr/>
        </p:nvSpPr>
        <p:spPr>
          <a:xfrm>
            <a:off x="404622" y="2806128"/>
            <a:ext cx="4334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Futura PT Book" panose="020B0502020204020303" pitchFamily="34" charset="0"/>
              </a:rPr>
              <a:t>Предсказание класса на тестовых данных:</a:t>
            </a:r>
            <a:endParaRPr lang="fr-FR" dirty="0">
              <a:latin typeface="Futura PT Book" panose="020B0502020204020303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42A1994-38F0-44F2-8137-6CF60D471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622" y="3291578"/>
            <a:ext cx="5508396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y_pred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model.predict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X_test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7F89DB1-550A-47D7-934E-F0D0836FA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63" y="4861011"/>
            <a:ext cx="9191865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Результат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на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тестовых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данных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%f"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 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metrics.balanced_accuracy_score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y_test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y_pred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D41A0141-A512-4D74-8D61-3B794FE034E8}"/>
                  </a:ext>
                </a:extLst>
              </p:cNvPr>
              <p:cNvSpPr txBox="1"/>
              <p:nvPr/>
            </p:nvSpPr>
            <p:spPr>
              <a:xfrm>
                <a:off x="404622" y="4011060"/>
                <a:ext cx="9841990" cy="4751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err="1">
                    <a:latin typeface="Futura PT Book" panose="020B0502020204020303" pitchFamily="34" charset="0"/>
                  </a:rPr>
                  <a:t>balanced_accuracy_score</a:t>
                </a:r>
                <a:r>
                  <a:rPr lang="fr-FR" dirty="0">
                    <a:latin typeface="Futura PT Book" panose="020B0502020204020303" pitchFamily="34" charset="0"/>
                  </a:rPr>
                  <a:t> </a:t>
                </a:r>
                <a:r>
                  <a:rPr lang="ru-RU" dirty="0">
                    <a:latin typeface="Futura PT Book" panose="020B0502020204020303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b="0" i="0" smtClean="0">
                            <a:latin typeface="Cambria Math" panose="02040503050406030204" pitchFamily="18" charset="0"/>
                          </a:rPr>
                          <m:t>процент правильно предсказанных выплат + процент правильно предсказанных невыплат</m:t>
                        </m:r>
                      </m:num>
                      <m:den>
                        <m:r>
                          <a:rPr lang="ru-RU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fr-FR" dirty="0">
                  <a:latin typeface="Futura PT Book" panose="020B0502020204020303" pitchFamily="34" charset="0"/>
                </a:endParaRPr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D41A0141-A512-4D74-8D61-3B794FE03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622" y="4011060"/>
                <a:ext cx="9841990" cy="475195"/>
              </a:xfrm>
              <a:prstGeom prst="rect">
                <a:avLst/>
              </a:prstGeom>
              <a:blipFill>
                <a:blip r:embed="rId2"/>
                <a:stretch>
                  <a:fillRect l="-495" b="-89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5460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BB2DF-FD8A-42EE-B87F-F98EE0F4C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модели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5529909-2350-4D03-873C-7AFF5B652386}"/>
              </a:ext>
            </a:extLst>
          </p:cNvPr>
          <p:cNvSpPr txBox="1"/>
          <p:nvPr/>
        </p:nvSpPr>
        <p:spPr>
          <a:xfrm>
            <a:off x="571827" y="1181458"/>
            <a:ext cx="10189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Futura PT Book" panose="020B0502020204020303" pitchFamily="34" charset="0"/>
              </a:rPr>
              <a:t>Посмотрим на конкретное количество наблюдений, записанных классификатором в тот или иной класс, для этого посчитаем матрицу неточностей:</a:t>
            </a:r>
            <a:endParaRPr lang="fr-FR" dirty="0">
              <a:latin typeface="Futura PT Book" panose="020B0502020204020303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DA2F0B5-AD36-4860-8022-2E7A09887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827" y="1849731"/>
            <a:ext cx="9019645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cnf_matrix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metrics.confusion_matrix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y_test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y_pred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Матрица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неточностей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cnf_matrix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1A50E43-F896-4F40-A7C3-0911F8D2E7B1}"/>
              </a:ext>
            </a:extLst>
          </p:cNvPr>
          <p:cNvSpPr txBox="1"/>
          <p:nvPr/>
        </p:nvSpPr>
        <p:spPr>
          <a:xfrm>
            <a:off x="571827" y="3171217"/>
            <a:ext cx="5322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Futura PT Book" panose="020B0502020204020303" pitchFamily="34" charset="0"/>
              </a:rPr>
              <a:t>Для наглядности можно показать матрицу на графике:</a:t>
            </a:r>
            <a:endParaRPr lang="fr-FR" dirty="0">
              <a:latin typeface="Futura PT Book" panose="020B0502020204020303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D588321-E637-40A6-B14A-73E531E3D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827" y="3826607"/>
            <a:ext cx="10362062" cy="11695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sb.heatmap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cnf_matrix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annot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'Blues'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'g'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xticklabels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выплата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невыплата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yticklabels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выплата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невыплата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Реальное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значение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Предсказанное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значение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6568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F19E35-DD8D-4B0D-8FA3-93B5F9876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Порядок действий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1B3DFF9-547B-495B-A637-954A47F407DA}"/>
              </a:ext>
            </a:extLst>
          </p:cNvPr>
          <p:cNvSpPr txBox="1"/>
          <p:nvPr/>
        </p:nvSpPr>
        <p:spPr>
          <a:xfrm>
            <a:off x="987213" y="1229360"/>
            <a:ext cx="97739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4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Создать проект в </a:t>
            </a:r>
            <a:r>
              <a:rPr kumimoji="0" lang="fr-FR" sz="2400" b="0" i="0" u="none" strike="sng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PyCharm</a:t>
            </a:r>
            <a:endParaRPr kumimoji="0" lang="ru-RU" sz="2400" b="0" i="0" u="none" strike="sng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PT Book" panose="020B0502020204020303" pitchFamily="34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4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Загрузить файл с данными (</a:t>
            </a:r>
            <a:r>
              <a:rPr kumimoji="0" lang="fr-FR" sz="24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dzSVM.csv</a:t>
            </a:r>
            <a:r>
              <a:rPr kumimoji="0" lang="ru-RU" sz="24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4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Исследовать данные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4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Сколько классов? Атрибутов? Объектов?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4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Насколько сбалансированы классы?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4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Все ли атрибуты можно использовать?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4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Есть ли корреляция между атрибутами?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4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Нормализовать данные: привести к виду от 0 до 1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4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Разделить данные на учебную и тестовую выборки (после нормализации!)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4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Подобрать оптимальные </a:t>
            </a:r>
            <a:r>
              <a:rPr kumimoji="0" lang="ru-RU" sz="2400" b="0" i="0" u="none" strike="sng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гиперпараметры</a:t>
            </a:r>
            <a:endParaRPr kumimoji="0" lang="ru-RU" sz="2400" b="0" i="0" u="none" strike="sng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PT Book" panose="020B0502020204020303" pitchFamily="34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4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Обучить модель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4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Оценить, насколько хорошо модель предсказывает выплату по займу</a:t>
            </a:r>
            <a:endParaRPr kumimoji="0" lang="fr-FR" sz="2400" b="0" i="0" u="none" strike="sng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PT Book" panose="020B05020202040203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09812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6668C6-5739-CC4C-AD74-EE0BF07AB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5868" y="2141978"/>
            <a:ext cx="3608677" cy="2574043"/>
          </a:xfrm>
        </p:spPr>
        <p:txBody>
          <a:bodyPr>
            <a:normAutofit/>
          </a:bodyPr>
          <a:lstStyle/>
          <a:p>
            <a:r>
              <a:rPr lang="ru-RU" sz="4400" dirty="0"/>
              <a:t>Спасибо!</a:t>
            </a:r>
          </a:p>
        </p:txBody>
      </p:sp>
    </p:spTree>
    <p:extLst>
      <p:ext uri="{BB962C8B-B14F-4D97-AF65-F5344CB8AC3E}">
        <p14:creationId xmlns:p14="http://schemas.microsoft.com/office/powerpoint/2010/main" val="401297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410260-6E38-4346-A474-5BF544960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533" y="354290"/>
            <a:ext cx="10515600" cy="558802"/>
          </a:xfrm>
        </p:spPr>
        <p:txBody>
          <a:bodyPr>
            <a:normAutofit fontScale="90000"/>
          </a:bodyPr>
          <a:lstStyle/>
          <a:p>
            <a:r>
              <a:rPr lang="ru-RU" sz="2700" b="0" dirty="0">
                <a:latin typeface="Futura PT Bold" panose="020B0902020204020203" pitchFamily="34" charset="0"/>
              </a:rPr>
              <a:t>Создать проект в </a:t>
            </a:r>
            <a:r>
              <a:rPr lang="fr-FR" sz="2700" b="0" dirty="0" err="1">
                <a:latin typeface="Futura PT Bold" panose="020B0902020204020203" pitchFamily="34" charset="0"/>
              </a:rPr>
              <a:t>PyCharm</a:t>
            </a:r>
            <a:br>
              <a:rPr lang="ru-RU" dirty="0">
                <a:latin typeface="Futura PT Book" panose="020B0502020204020303" pitchFamily="34" charset="0"/>
              </a:rPr>
            </a:b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0FA8034-ABAF-4A28-B5A2-231446EEDEB1}"/>
              </a:ext>
            </a:extLst>
          </p:cNvPr>
          <p:cNvSpPr txBox="1"/>
          <p:nvPr/>
        </p:nvSpPr>
        <p:spPr>
          <a:xfrm>
            <a:off x="801278" y="1070180"/>
            <a:ext cx="2778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Futura PT Book" panose="020B0502020204020303" pitchFamily="34" charset="0"/>
              </a:rPr>
              <a:t>Меню </a:t>
            </a:r>
            <a:r>
              <a:rPr lang="fr-FR" dirty="0">
                <a:latin typeface="Futura PT Book" panose="020B0502020204020303" pitchFamily="34" charset="0"/>
              </a:rPr>
              <a:t>File -&gt; New </a:t>
            </a:r>
            <a:r>
              <a:rPr lang="fr-FR" dirty="0" err="1">
                <a:latin typeface="Futura PT Book" panose="020B0502020204020303" pitchFamily="34" charset="0"/>
              </a:rPr>
              <a:t>project</a:t>
            </a:r>
            <a:r>
              <a:rPr lang="fr-FR" dirty="0">
                <a:latin typeface="Futura PT Book" panose="020B0502020204020303" pitchFamily="34" charset="0"/>
              </a:rPr>
              <a:t>…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C52D5CE-AE01-42AF-8693-89CAA8710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569" y="1600070"/>
            <a:ext cx="7581163" cy="478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841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410260-6E38-4346-A474-5BF544960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533" y="354290"/>
            <a:ext cx="10515600" cy="558802"/>
          </a:xfrm>
        </p:spPr>
        <p:txBody>
          <a:bodyPr>
            <a:normAutofit fontScale="90000"/>
          </a:bodyPr>
          <a:lstStyle/>
          <a:p>
            <a:r>
              <a:rPr lang="ru-RU" sz="2700" b="0" dirty="0">
                <a:latin typeface="Futura PT Bold" panose="020B0902020204020203" pitchFamily="34" charset="0"/>
              </a:rPr>
              <a:t>Создать проект в </a:t>
            </a:r>
            <a:r>
              <a:rPr lang="fr-FR" sz="2700" b="0" dirty="0" err="1">
                <a:latin typeface="Futura PT Bold" panose="020B0902020204020203" pitchFamily="34" charset="0"/>
              </a:rPr>
              <a:t>PyCharm</a:t>
            </a:r>
            <a:br>
              <a:rPr lang="ru-RU" dirty="0">
                <a:latin typeface="Futura PT Book" panose="020B0502020204020303" pitchFamily="34" charset="0"/>
              </a:rPr>
            </a:b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0FA8034-ABAF-4A28-B5A2-231446EEDEB1}"/>
              </a:ext>
            </a:extLst>
          </p:cNvPr>
          <p:cNvSpPr txBox="1"/>
          <p:nvPr/>
        </p:nvSpPr>
        <p:spPr>
          <a:xfrm>
            <a:off x="801278" y="1070180"/>
            <a:ext cx="5759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solidFill>
                  <a:srgbClr val="000000"/>
                </a:solidFill>
                <a:latin typeface="Futura PT Book" panose="020B0502020204020303" pitchFamily="34" charset="0"/>
              </a:rPr>
              <a:t>Клик правой кнопкой по папке проекта </a:t>
            </a:r>
            <a:r>
              <a:rPr lang="fr-FR" dirty="0">
                <a:solidFill>
                  <a:srgbClr val="000000"/>
                </a:solidFill>
                <a:latin typeface="Futura PT Book" panose="020B0502020204020303" pitchFamily="34" charset="0"/>
              </a:rPr>
              <a:t>-&gt; New -&gt; Directory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PT Book" panose="020B0502020204020303" pitchFamily="34" charset="0"/>
              <a:ea typeface="+mn-ea"/>
              <a:cs typeface="+mn-cs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E6D818E-1F6C-4652-B7B5-21DD2DAAD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108" y="1724418"/>
            <a:ext cx="4467225" cy="150495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1EE658D-B646-4AA3-9408-36B3DF2DB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108" y="4552361"/>
            <a:ext cx="4448175" cy="152400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9D97D5B-FF5F-46DD-A5B0-31A367F8256D}"/>
              </a:ext>
            </a:extLst>
          </p:cNvPr>
          <p:cNvSpPr txBox="1"/>
          <p:nvPr/>
        </p:nvSpPr>
        <p:spPr>
          <a:xfrm>
            <a:off x="801278" y="3836709"/>
            <a:ext cx="3957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Futura PT Book" panose="020B0502020204020303" pitchFamily="34" charset="0"/>
              </a:rPr>
              <a:t>Аналогично создаем директорию </a:t>
            </a:r>
            <a:r>
              <a:rPr lang="fr-FR" dirty="0">
                <a:latin typeface="Futura PT Book" panose="020B0502020204020303" pitchFamily="34" charset="0"/>
              </a:rPr>
              <a:t>« src »</a:t>
            </a:r>
          </a:p>
        </p:txBody>
      </p:sp>
    </p:spTree>
    <p:extLst>
      <p:ext uri="{BB962C8B-B14F-4D97-AF65-F5344CB8AC3E}">
        <p14:creationId xmlns:p14="http://schemas.microsoft.com/office/powerpoint/2010/main" val="970942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410260-6E38-4346-A474-5BF544960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533" y="354290"/>
            <a:ext cx="10515600" cy="558802"/>
          </a:xfrm>
        </p:spPr>
        <p:txBody>
          <a:bodyPr>
            <a:normAutofit fontScale="90000"/>
          </a:bodyPr>
          <a:lstStyle/>
          <a:p>
            <a:r>
              <a:rPr lang="ru-RU" sz="2700" b="0" dirty="0">
                <a:latin typeface="Futura PT Bold" panose="020B0902020204020203" pitchFamily="34" charset="0"/>
              </a:rPr>
              <a:t>Создать проект в </a:t>
            </a:r>
            <a:r>
              <a:rPr lang="fr-FR" sz="2700" b="0" dirty="0" err="1">
                <a:latin typeface="Futura PT Bold" panose="020B0902020204020203" pitchFamily="34" charset="0"/>
              </a:rPr>
              <a:t>PyCharm</a:t>
            </a:r>
            <a:br>
              <a:rPr lang="ru-RU" dirty="0">
                <a:latin typeface="Futura PT Book" panose="020B0502020204020303" pitchFamily="34" charset="0"/>
              </a:rPr>
            </a:b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0FA8034-ABAF-4A28-B5A2-231446EEDEB1}"/>
              </a:ext>
            </a:extLst>
          </p:cNvPr>
          <p:cNvSpPr txBox="1"/>
          <p:nvPr/>
        </p:nvSpPr>
        <p:spPr>
          <a:xfrm>
            <a:off x="801278" y="1070180"/>
            <a:ext cx="70079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solidFill>
                  <a:srgbClr val="000000"/>
                </a:solidFill>
                <a:latin typeface="Futura PT Book" panose="020B0502020204020303" pitchFamily="34" charset="0"/>
              </a:rPr>
              <a:t>Создаем новый файл в папке </a:t>
            </a:r>
            <a:r>
              <a:rPr lang="fr-FR" dirty="0">
                <a:solidFill>
                  <a:srgbClr val="000000"/>
                </a:solidFill>
                <a:latin typeface="Futura PT Book" panose="020B0502020204020303" pitchFamily="34" charset="0"/>
              </a:rPr>
              <a:t>src, </a:t>
            </a:r>
            <a:r>
              <a:rPr lang="ru-RU" dirty="0">
                <a:solidFill>
                  <a:srgbClr val="000000"/>
                </a:solidFill>
                <a:latin typeface="Futura PT Book" panose="020B0502020204020303" pitchFamily="34" charset="0"/>
              </a:rPr>
              <a:t>в котором будем писать основной код: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Клик правой кнопкой по папке «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src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»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-&gt; New -&gt; Python file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1CC1D10-5A6C-4170-83CE-2CAC9E134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2628900"/>
            <a:ext cx="41148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39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F19E35-DD8D-4B0D-8FA3-93B5F9876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Порядок действий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1B3DFF9-547B-495B-A637-954A47F407DA}"/>
              </a:ext>
            </a:extLst>
          </p:cNvPr>
          <p:cNvSpPr txBox="1"/>
          <p:nvPr/>
        </p:nvSpPr>
        <p:spPr>
          <a:xfrm>
            <a:off x="987213" y="1229360"/>
            <a:ext cx="97739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4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Создать проект в </a:t>
            </a:r>
            <a:r>
              <a:rPr kumimoji="0" lang="fr-FR" sz="2400" b="0" i="0" u="none" strike="sng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PyCharm</a:t>
            </a:r>
            <a:endParaRPr kumimoji="0" lang="ru-RU" sz="2400" b="0" i="0" u="none" strike="sng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PT Book" panose="020B0502020204020303" pitchFamily="34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Загрузить файл с данными (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dzSVM.csv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Исследовать данные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Сколько классов? Атрибутов? Объектов?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Насколько сбалансированы классы?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Все ли атрибуты можно использовать?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Есть ли корреляция между атрибутами?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Нормализовать данные: привести к виду от 0 до 1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Разделить данные на учебную и тестовую выборки (после нормализации!)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Подобрать оптимальные </a:t>
            </a:r>
            <a:r>
              <a:rPr kumimoji="0" 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гиперпараметры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PT Book" panose="020B0502020204020303" pitchFamily="34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Обучить модель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Оценить, насколько хорошо модель предсказывает выплату по займу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PT Book" panose="020B05020202040203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0361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60FCF8-4710-4542-90A5-3022CD125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>
                <a:solidFill>
                  <a:srgbClr val="000000"/>
                </a:solidFill>
                <a:latin typeface="Futura PT Bold" panose="020B0902020204020203" pitchFamily="34" charset="0"/>
              </a:rPr>
              <a:t>Загрузить файл с данными</a:t>
            </a:r>
            <a:endParaRPr lang="fr-FR" dirty="0">
              <a:latin typeface="Futura PT Bold" panose="020B0902020204020203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A295A1E-7A26-4FD5-8FC7-FA412AF0ACD6}"/>
              </a:ext>
            </a:extLst>
          </p:cNvPr>
          <p:cNvSpPr txBox="1"/>
          <p:nvPr/>
        </p:nvSpPr>
        <p:spPr>
          <a:xfrm>
            <a:off x="845403" y="1545595"/>
            <a:ext cx="10760510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Futura PT Book" panose="020B0502020204020303" pitchFamily="34" charset="0"/>
              </a:rPr>
              <a:t>Открыть папку </a:t>
            </a:r>
            <a:r>
              <a:rPr lang="fr-FR" sz="2400" dirty="0">
                <a:latin typeface="Futura PT Book" panose="020B0502020204020303" pitchFamily="34" charset="0"/>
              </a:rPr>
              <a:t>« data » </a:t>
            </a:r>
            <a:r>
              <a:rPr lang="ru-RU" sz="2400" dirty="0">
                <a:latin typeface="Futura PT Book" panose="020B0502020204020303" pitchFamily="34" charset="0"/>
              </a:rPr>
              <a:t>в навигаторе: </a:t>
            </a:r>
            <a:endParaRPr lang="fr-FR" sz="2400" dirty="0">
              <a:latin typeface="Futura PT Book" panose="020B05020202040203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Futura PT Book" panose="020B0502020204020303" pitchFamily="34" charset="0"/>
              </a:rPr>
              <a:t>клик на папку правой кнопкой </a:t>
            </a:r>
            <a:r>
              <a:rPr lang="fr-FR" sz="2400" dirty="0">
                <a:latin typeface="Futura PT Book" panose="020B0502020204020303" pitchFamily="34" charset="0"/>
              </a:rPr>
              <a:t>-&gt; Show in Explorer (</a:t>
            </a:r>
            <a:r>
              <a:rPr lang="ru-RU" sz="2400" dirty="0">
                <a:latin typeface="Futura PT Book" panose="020B0502020204020303" pitchFamily="34" charset="0"/>
              </a:rPr>
              <a:t>на </a:t>
            </a:r>
            <a:r>
              <a:rPr lang="ru-RU" sz="2400" dirty="0" err="1">
                <a:latin typeface="Futura PT Book" panose="020B0502020204020303" pitchFamily="34" charset="0"/>
              </a:rPr>
              <a:t>Мас</a:t>
            </a:r>
            <a:r>
              <a:rPr lang="ru-RU" sz="2400" dirty="0">
                <a:latin typeface="Futura PT Book" panose="020B0502020204020303" pitchFamily="34" charset="0"/>
              </a:rPr>
              <a:t> </a:t>
            </a:r>
            <a:r>
              <a:rPr lang="fr-FR" sz="2400" dirty="0">
                <a:latin typeface="Futura PT Book" panose="020B0502020204020303" pitchFamily="34" charset="0"/>
              </a:rPr>
              <a:t>OS: Open in Finder)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Futura PT Book" panose="020B0502020204020303" pitchFamily="34" charset="0"/>
              </a:rPr>
              <a:t>В открывшуюся папку скопировать файл </a:t>
            </a:r>
            <a:r>
              <a:rPr lang="fr-FR" sz="2400" dirty="0">
                <a:latin typeface="Futura PT Book" panose="020B0502020204020303" pitchFamily="34" charset="0"/>
              </a:rPr>
              <a:t>dzSVM.csv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Futura PT Book" panose="020B0502020204020303" pitchFamily="34" charset="0"/>
              </a:rPr>
              <a:t>Вернуться в </a:t>
            </a:r>
            <a:r>
              <a:rPr lang="fr-FR" sz="2400" dirty="0" err="1">
                <a:latin typeface="Futura PT Book" panose="020B0502020204020303" pitchFamily="34" charset="0"/>
              </a:rPr>
              <a:t>PyCharm</a:t>
            </a:r>
            <a:endParaRPr lang="fr-FR" sz="2400" dirty="0">
              <a:latin typeface="Futura PT Book" panose="020B05020202040203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Futura PT Book" panose="020B0502020204020303" pitchFamily="34" charset="0"/>
              </a:rPr>
              <a:t>В файле </a:t>
            </a:r>
            <a:r>
              <a:rPr lang="fr-FR" sz="2400" dirty="0">
                <a:latin typeface="Futura PT Book" panose="020B0502020204020303" pitchFamily="34" charset="0"/>
              </a:rPr>
              <a:t>credit_default.py </a:t>
            </a:r>
            <a:r>
              <a:rPr lang="ru-RU" sz="2400" dirty="0">
                <a:latin typeface="Futura PT Book" panose="020B0502020204020303" pitchFamily="34" charset="0"/>
              </a:rPr>
              <a:t>добавить строки: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latin typeface="Futura PT Book" panose="020B0502020204020303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0DF12DB-83BF-4A64-B85D-8E28E190A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6537" y="4118112"/>
            <a:ext cx="2555266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pandas 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endParaRPr kumimoji="0" lang="ru-RU" altLang="fr-FR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fr-FR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3CDD41C-DACD-417F-9F0F-DC5A34061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6537" y="4518221"/>
            <a:ext cx="4345157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"../data/dzSVM.csv"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E717774-776D-41D1-B206-D24687622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5782" y="2843607"/>
            <a:ext cx="3121400" cy="300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130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F19E35-DD8D-4B0D-8FA3-93B5F9876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Порядок действий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1B3DFF9-547B-495B-A637-954A47F407DA}"/>
              </a:ext>
            </a:extLst>
          </p:cNvPr>
          <p:cNvSpPr txBox="1"/>
          <p:nvPr/>
        </p:nvSpPr>
        <p:spPr>
          <a:xfrm>
            <a:off x="987213" y="1229360"/>
            <a:ext cx="97739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4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Создать проект в </a:t>
            </a:r>
            <a:r>
              <a:rPr kumimoji="0" lang="fr-FR" sz="2400" b="0" i="0" u="none" strike="sng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PyCharm</a:t>
            </a:r>
            <a:endParaRPr kumimoji="0" lang="ru-RU" sz="2400" b="0" i="0" u="none" strike="sng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PT Book" panose="020B0502020204020303" pitchFamily="34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4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Загрузить файл с данными (</a:t>
            </a:r>
            <a:r>
              <a:rPr kumimoji="0" lang="fr-FR" sz="24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dzSVM.csv</a:t>
            </a:r>
            <a:r>
              <a:rPr kumimoji="0" lang="ru-RU" sz="24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Исследовать данные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Сколько классов? Атрибутов? Объектов?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Насколько сбалансированы классы?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Все ли атрибуты можно использовать?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Есть ли корреляция между атрибутами?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Нормализовать данные: привести к виду от 0 до 1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Разделить данные на учебную и тестовую выборки (после нормализации!)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Подобрать оптимальные </a:t>
            </a:r>
            <a:r>
              <a:rPr kumimoji="0" 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гиперпараметры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PT Book" panose="020B0502020204020303" pitchFamily="34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Обучить модель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Оценить, насколько хорошо модель предсказывает выплату по займу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PT Book" panose="020B05020202040203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485270"/>
      </p:ext>
    </p:extLst>
  </p:cSld>
  <p:clrMapOvr>
    <a:masterClrMapping/>
  </p:clrMapOvr>
</p:sld>
</file>

<file path=ppt/theme/theme1.xml><?xml version="1.0" encoding="utf-8"?>
<a:theme xmlns:a="http://schemas.openxmlformats.org/drawingml/2006/main" name="SF Theme">
  <a:themeElements>
    <a:clrScheme name="SF 1">
      <a:dk1>
        <a:srgbClr val="000000"/>
      </a:dk1>
      <a:lt1>
        <a:srgbClr val="FFFFFF"/>
      </a:lt1>
      <a:dk2>
        <a:srgbClr val="4E4E4E"/>
      </a:dk2>
      <a:lt2>
        <a:srgbClr val="FACF4B"/>
      </a:lt2>
      <a:accent1>
        <a:srgbClr val="FACF4A"/>
      </a:accent1>
      <a:accent2>
        <a:srgbClr val="FACF4B"/>
      </a:accent2>
      <a:accent3>
        <a:srgbClr val="FACF4A"/>
      </a:accent3>
      <a:accent4>
        <a:srgbClr val="4D4E4D"/>
      </a:accent4>
      <a:accent5>
        <a:srgbClr val="4D4E4D"/>
      </a:accent5>
      <a:accent6>
        <a:srgbClr val="4D4E4D"/>
      </a:accent6>
      <a:hlink>
        <a:srgbClr val="FEFB1C"/>
      </a:hlink>
      <a:folHlink>
        <a:srgbClr val="FF93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F Theme" id="{771EB6F0-438C-E740-B697-F962EEFD064B}" vid="{D6FB8A0D-986C-1043-9ACF-C571A8D6BA72}"/>
    </a:ext>
  </a:extLst>
</a:theme>
</file>

<file path=ppt/theme/theme2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SF Theme</Template>
  <TotalTime>9407</TotalTime>
  <Words>2185</Words>
  <Application>Microsoft Office PowerPoint</Application>
  <PresentationFormat>Grand écran</PresentationFormat>
  <Paragraphs>310</Paragraphs>
  <Slides>33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33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Courier New</vt:lpstr>
      <vt:lpstr>Futura Medium</vt:lpstr>
      <vt:lpstr>Futura PT</vt:lpstr>
      <vt:lpstr>Futura PT Bold</vt:lpstr>
      <vt:lpstr>Futura PT Book</vt:lpstr>
      <vt:lpstr>Futura PT Demi</vt:lpstr>
      <vt:lpstr>Futura PT Heavy</vt:lpstr>
      <vt:lpstr>Futura PT Light</vt:lpstr>
      <vt:lpstr>Futura PT Medium</vt:lpstr>
      <vt:lpstr>Times New Roman</vt:lpstr>
      <vt:lpstr>SF Theme</vt:lpstr>
      <vt:lpstr>Специальное оформление</vt:lpstr>
      <vt:lpstr>Présentation PowerPoint</vt:lpstr>
      <vt:lpstr>Контекст</vt:lpstr>
      <vt:lpstr>Порядок действий</vt:lpstr>
      <vt:lpstr>Создать проект в PyCharm </vt:lpstr>
      <vt:lpstr>Создать проект в PyCharm </vt:lpstr>
      <vt:lpstr>Создать проект в PyCharm </vt:lpstr>
      <vt:lpstr>Порядок действий</vt:lpstr>
      <vt:lpstr>Загрузить файл с данными</vt:lpstr>
      <vt:lpstr>Порядок действий</vt:lpstr>
      <vt:lpstr>Исследовать данные </vt:lpstr>
      <vt:lpstr>Исследовать данные</vt:lpstr>
      <vt:lpstr>Исследовать данные</vt:lpstr>
      <vt:lpstr>Исследовать данные</vt:lpstr>
      <vt:lpstr>Исследовать данные</vt:lpstr>
      <vt:lpstr>Исследовать данные</vt:lpstr>
      <vt:lpstr>Исследовать данные</vt:lpstr>
      <vt:lpstr>Порядок действий</vt:lpstr>
      <vt:lpstr>Нормализовать данные</vt:lpstr>
      <vt:lpstr>Нормализовать данные</vt:lpstr>
      <vt:lpstr>Порядок действий</vt:lpstr>
      <vt:lpstr>Исследовать данные</vt:lpstr>
      <vt:lpstr>Исследовать данные</vt:lpstr>
      <vt:lpstr>Порядок действий</vt:lpstr>
      <vt:lpstr>Разделить данные на учебную и тестовую выборки</vt:lpstr>
      <vt:lpstr>Порядок действий</vt:lpstr>
      <vt:lpstr>Подобрать оптимальные гиперпараметры </vt:lpstr>
      <vt:lpstr>Порядок действий</vt:lpstr>
      <vt:lpstr>Обучить модель </vt:lpstr>
      <vt:lpstr>Порядок действий</vt:lpstr>
      <vt:lpstr>Оценка модели</vt:lpstr>
      <vt:lpstr>Оценка модели</vt:lpstr>
      <vt:lpstr>Порядок действий</vt:lpstr>
      <vt:lpstr>Спасибо!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Фозилов Алишер Саидакромович</dc:creator>
  <cp:lastModifiedBy>Kira Kiranova</cp:lastModifiedBy>
  <cp:revision>266</cp:revision>
  <cp:lastPrinted>2018-10-11T16:33:18Z</cp:lastPrinted>
  <dcterms:created xsi:type="dcterms:W3CDTF">2018-10-10T23:20:05Z</dcterms:created>
  <dcterms:modified xsi:type="dcterms:W3CDTF">2019-03-10T21:21:42Z</dcterms:modified>
</cp:coreProperties>
</file>