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5" r:id="rId12"/>
    <p:sldId id="267" r:id="rId13"/>
    <p:sldId id="271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83" r:id="rId22"/>
    <p:sldId id="284" r:id="rId23"/>
    <p:sldId id="285" r:id="rId24"/>
    <p:sldId id="286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7" r:id="rId41"/>
    <p:sldId id="295" r:id="rId42"/>
    <p:sldId id="296" r:id="rId43"/>
    <p:sldId id="298" r:id="rId44"/>
    <p:sldId id="299" r:id="rId45"/>
    <p:sldId id="300" r:id="rId46"/>
  </p:sldIdLst>
  <p:sldSz cx="12192000" cy="6858000"/>
  <p:notesSz cx="6858000" cy="9144000"/>
  <p:defaultTextStyle>
    <a:defPPr>
      <a:defRPr lang="en-B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703"/>
  </p:normalViewPr>
  <p:slideViewPr>
    <p:cSldViewPr snapToGrid="0">
      <p:cViewPr varScale="1">
        <p:scale>
          <a:sx n="123" d="100"/>
          <a:sy n="123" d="100"/>
        </p:scale>
        <p:origin x="2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1D0009-82B7-874E-9CC9-927B663FACA3}" type="datetimeFigureOut">
              <a:rPr lang="en-BD" smtClean="0"/>
              <a:t>9/7/24</a:t>
            </a:fld>
            <a:endParaRPr lang="en-B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E70912-42F5-FA48-9583-C59E75267620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933156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70912-42F5-FA48-9583-C59E75267620}" type="slidenum">
              <a:rPr lang="en-BD" smtClean="0"/>
              <a:t>5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4028121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70912-42F5-FA48-9583-C59E75267620}" type="slidenum">
              <a:rPr lang="en-BD" smtClean="0"/>
              <a:t>41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473969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099E9-D20F-5BE2-11E8-E017198A23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D92A76-5F23-FE60-F829-E3DCBE915C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37864-2D4A-4737-E6AB-2B1D7B2CE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8199-3EB3-A348-AAE4-45FD45DD41F2}" type="datetime1">
              <a:rPr lang="en-US" smtClean="0"/>
              <a:t>7/9/24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34087-491B-7882-4933-6D3975FCA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Rakib Mahmud</a:t>
            </a:r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990D8-7DC8-EE33-AE47-E0D26C8B6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785CD-758E-C745-8326-964A6D0E73B9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305465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1784F-8665-6941-68DD-5EA71CE94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03C744-173B-42D2-88DA-CB05CB995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99F4C-B199-B908-DFFE-DF78B54A1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0B828-5625-3B4E-BED4-904DF2A75371}" type="datetime1">
              <a:rPr lang="en-US" smtClean="0"/>
              <a:t>7/9/24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EA0A0-DB1E-E40A-CC19-C468746CB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Rakib Mahmud</a:t>
            </a:r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524FE-6F52-9E63-69C7-D4C9A8CAA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785CD-758E-C745-8326-964A6D0E73B9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555696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87EFCD-C219-AFCD-C2CA-28A1D1E546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2AB60F-7126-F885-4EDB-700D10FC1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2C280-B0BC-F266-4844-894B0B535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8CD0E-91B6-BB41-96E2-3ED845D16602}" type="datetime1">
              <a:rPr lang="en-US" smtClean="0"/>
              <a:t>7/9/24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579B8-61B1-1CE0-175B-5CB7FFD6B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Rakib Mahmud</a:t>
            </a:r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C7526-CF7D-6B1E-EED9-1EF8D7016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785CD-758E-C745-8326-964A6D0E73B9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13290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52CAD-BDE7-5F87-E807-2C831E283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A9222-EB36-55AC-E839-B38BAC58D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1400A-ADD0-190A-CCDE-00D02A60B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8782F-4726-514A-8D99-F687514F30CC}" type="datetime1">
              <a:rPr lang="en-US" smtClean="0"/>
              <a:t>7/9/24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28775-70AE-7089-6854-50AECF3E0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Rakib Mahmud</a:t>
            </a:r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07209-D5AA-0F9B-70FF-FA6822430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785CD-758E-C745-8326-964A6D0E73B9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632954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4B3FD-7E71-939A-A410-D02575B84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5A1F5-FE6F-4D39-386F-12C0768D0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75BE0-F0FA-D941-F576-D5E3A0911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C893B-8BDF-3C46-AE5A-4D404FCF2CED}" type="datetime1">
              <a:rPr lang="en-US" smtClean="0"/>
              <a:t>7/9/24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DF0EE-0F1C-9E54-8C48-511814D6B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Rakib Mahmud</a:t>
            </a:r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69BE-1838-C362-263E-AE7F6870C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785CD-758E-C745-8326-964A6D0E73B9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426417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4BCE0-86D9-8C0A-654C-371C51970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16E7A-B7B6-1CE7-B8A5-FF1496BC3B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D7924B-F7B1-8114-A0D4-76ED80794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F609CB-05E4-1BFB-39B8-EF827578C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F3805-A089-4A4C-87B8-C60DF0755643}" type="datetime1">
              <a:rPr lang="en-US" smtClean="0"/>
              <a:t>7/9/24</a:t>
            </a:fld>
            <a:endParaRPr lang="e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D97165-DB88-A701-BCFC-D952747B8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Rakib Mahmud</a:t>
            </a:r>
            <a:endParaRPr lang="en-B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E45642-DB27-292E-DDD9-81AAAA64C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785CD-758E-C745-8326-964A6D0E73B9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4187104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07589-538D-96E9-8768-A273E315B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12C68-277D-E125-BB43-FB9C0D31A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68556C-72E9-32C7-355F-BB3DCBC97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476DC0-1A55-4DBA-50C9-1E00609E48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3ACB96-685D-B3FF-70D7-6694DEA28C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4264BE-CA69-2DF8-4174-2DD19F352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FA651-85E7-C142-8493-54F21DAC28BA}" type="datetime1">
              <a:rPr lang="en-US" smtClean="0"/>
              <a:t>7/9/24</a:t>
            </a:fld>
            <a:endParaRPr lang="en-B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76ECA1-18CE-657A-8DC6-7CDF2E72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Rakib Mahmud</a:t>
            </a:r>
            <a:endParaRPr lang="en-B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1C0CC1-2AFC-6230-826B-710C8EE0A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785CD-758E-C745-8326-964A6D0E73B9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833557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7FFEB-3847-C5C4-845C-02B7F563D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FDB35C-5A6A-7BA7-1BCF-25A88D585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63228-45C8-9142-A164-691E628FFE60}" type="datetime1">
              <a:rPr lang="en-US" smtClean="0"/>
              <a:t>7/9/24</a:t>
            </a:fld>
            <a:endParaRPr lang="en-B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3A9B07-89A0-8B96-7268-08505BEFF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Rakib Mahmud</a:t>
            </a:r>
            <a:endParaRPr lang="en-B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6174BC-E325-68FB-1F76-A0464D338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785CD-758E-C745-8326-964A6D0E73B9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423355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D882F3-3741-EBC6-7003-1131F1BBB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F4C37-3E94-AE49-9016-1EDE29CE7ADC}" type="datetime1">
              <a:rPr lang="en-US" smtClean="0"/>
              <a:t>7/9/24</a:t>
            </a:fld>
            <a:endParaRPr lang="en-B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FA02DD-7764-F20E-AEF3-B3F9683FC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Rakib Mahmud</a:t>
            </a:r>
            <a:endParaRPr lang="en-B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CDB8C4-4523-BAF7-2BA2-85C46E049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785CD-758E-C745-8326-964A6D0E73B9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975684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46147-CCDF-71F5-D539-6F477DA0F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14229-D2E3-820C-CA18-597B96695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EAF9D0-DCAE-7320-A847-56919A82A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C9523-5514-9476-140F-C6F391A5A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D146-7F38-1C46-B4B0-CA547B1D1DBD}" type="datetime1">
              <a:rPr lang="en-US" smtClean="0"/>
              <a:t>7/9/24</a:t>
            </a:fld>
            <a:endParaRPr lang="e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6FDA2F-BA85-0264-B204-AE73DF961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Rakib Mahmud</a:t>
            </a:r>
            <a:endParaRPr lang="en-B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ACF006-D770-2BB6-9002-0397BE2AC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785CD-758E-C745-8326-964A6D0E73B9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740780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D916D-C161-5735-B0F7-FB2966206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847FA4-DB7A-BE90-67DC-FF615DC1FD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EF3D05-7723-148F-FB88-7AA9D7C9A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3428CB-2614-8C5A-FBEC-9BA9FE4BA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9A92-6DD8-0C4E-A92F-FFAB8EE14683}" type="datetime1">
              <a:rPr lang="en-US" smtClean="0"/>
              <a:t>7/9/24</a:t>
            </a:fld>
            <a:endParaRPr lang="e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06C538-F284-F2A7-1A2D-E0ADBA01D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Rakib Mahmud</a:t>
            </a:r>
            <a:endParaRPr lang="en-B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A2BB0-3DC7-61FA-B3D0-22FA11447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785CD-758E-C745-8326-964A6D0E73B9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64445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801A4A-ED9E-8E75-065A-C7BDFFCA8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7AD53-FAF7-97CB-36DB-2189CFE7F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6E76B-2C9A-971A-26E9-428142F7C5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30724B-2ECE-504D-8FEB-214DF2BEAB84}" type="datetime1">
              <a:rPr lang="en-US" smtClean="0"/>
              <a:t>7/9/24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12E01-DB31-3788-E89B-78950B99AD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GB"/>
              <a:t>Rakib Mahmud</a:t>
            </a:r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E777B-95BA-8796-4CA2-4B353118DE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C785CD-758E-C745-8326-964A6D0E73B9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871205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EFEA3-E5C2-F760-1A9F-D9B880196E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D" dirty="0"/>
              <a:t>Operators in 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51E3CC-12B5-7BB1-32B0-A2C82AF4D8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BD" dirty="0"/>
              <a:t>Rakib Mahmud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74FD6-23FC-8CFD-B8D2-1056594CE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C86B-A94E-9145-8A2B-68D53C314AEF}" type="datetime1">
              <a:rPr lang="en-US" smtClean="0"/>
              <a:t>7/9/24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42238-FE97-D0BA-2DA0-E66FFD744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Rakib Mahmud</a:t>
            </a:r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79CD1-5CF2-7F6A-7F6D-3FAC321E0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785CD-758E-C745-8326-964A6D0E73B9}" type="slidenum">
              <a:rPr lang="en-BD" smtClean="0"/>
              <a:t>1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489822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E9994-3798-2372-5418-8D2386E19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Assignment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43BEF-51C3-D315-BA18-A44261849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Assignment operators are used for assigning value to a variable.</a:t>
            </a:r>
            <a:endParaRPr lang="en-BD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A1683D2-EF36-89B7-FF77-CC53CF2AEC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774273"/>
              </p:ext>
            </p:extLst>
          </p:nvPr>
        </p:nvGraphicFramePr>
        <p:xfrm>
          <a:off x="1159163" y="2548465"/>
          <a:ext cx="9959109" cy="36284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319703">
                  <a:extLst>
                    <a:ext uri="{9D8B030D-6E8A-4147-A177-3AD203B41FA5}">
                      <a16:colId xmlns:a16="http://schemas.microsoft.com/office/drawing/2014/main" val="2621204507"/>
                    </a:ext>
                  </a:extLst>
                </a:gridCol>
                <a:gridCol w="3319703">
                  <a:extLst>
                    <a:ext uri="{9D8B030D-6E8A-4147-A177-3AD203B41FA5}">
                      <a16:colId xmlns:a16="http://schemas.microsoft.com/office/drawing/2014/main" val="3796908310"/>
                    </a:ext>
                  </a:extLst>
                </a:gridCol>
                <a:gridCol w="3319703">
                  <a:extLst>
                    <a:ext uri="{9D8B030D-6E8A-4147-A177-3AD203B41FA5}">
                      <a16:colId xmlns:a16="http://schemas.microsoft.com/office/drawing/2014/main" val="3272059405"/>
                    </a:ext>
                  </a:extLst>
                </a:gridCol>
              </a:tblGrid>
              <a:tr h="518357">
                <a:tc>
                  <a:txBody>
                    <a:bodyPr/>
                    <a:lstStyle/>
                    <a:p>
                      <a:r>
                        <a:rPr lang="en-BD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Full 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268136"/>
                  </a:ext>
                </a:extLst>
              </a:tr>
              <a:tr h="518357">
                <a:tc>
                  <a:txBody>
                    <a:bodyPr/>
                    <a:lstStyle/>
                    <a:p>
                      <a:r>
                        <a:rPr lang="en-BD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 = x+5</a:t>
                      </a:r>
                      <a:endParaRPr lang="en-B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902481"/>
                  </a:ext>
                </a:extLst>
              </a:tr>
              <a:tr h="518357">
                <a:tc>
                  <a:txBody>
                    <a:bodyPr/>
                    <a:lstStyle/>
                    <a:p>
                      <a:r>
                        <a:rPr lang="en-BD" dirty="0"/>
                        <a:t>+=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</a:t>
                      </a:r>
                      <a:r>
                        <a:rPr lang="en-BD" dirty="0"/>
                        <a:t> + =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 = x +5</a:t>
                      </a:r>
                      <a:endParaRPr lang="en-B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776473"/>
                  </a:ext>
                </a:extLst>
              </a:tr>
              <a:tr h="518357">
                <a:tc>
                  <a:txBody>
                    <a:bodyPr/>
                    <a:lstStyle/>
                    <a:p>
                      <a:r>
                        <a:rPr lang="en-BD" dirty="0"/>
                        <a:t>-=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x</a:t>
                      </a:r>
                      <a:r>
                        <a:rPr lang="en-BD" dirty="0"/>
                        <a:t> - =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 = x - 5</a:t>
                      </a:r>
                      <a:endParaRPr lang="en-B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568581"/>
                  </a:ext>
                </a:extLst>
              </a:tr>
              <a:tr h="518357">
                <a:tc>
                  <a:txBody>
                    <a:bodyPr/>
                    <a:lstStyle/>
                    <a:p>
                      <a:r>
                        <a:rPr lang="en-BD" dirty="0"/>
                        <a:t>*=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x</a:t>
                      </a:r>
                      <a:r>
                        <a:rPr lang="en-BD" dirty="0"/>
                        <a:t> * =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 = x * 5</a:t>
                      </a:r>
                      <a:endParaRPr lang="en-B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638714"/>
                  </a:ext>
                </a:extLst>
              </a:tr>
              <a:tr h="518357">
                <a:tc>
                  <a:txBody>
                    <a:bodyPr/>
                    <a:lstStyle/>
                    <a:p>
                      <a:r>
                        <a:rPr lang="en-BD" dirty="0"/>
                        <a:t>/=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x</a:t>
                      </a:r>
                      <a:r>
                        <a:rPr lang="en-BD" dirty="0"/>
                        <a:t> / =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 = x / 5</a:t>
                      </a:r>
                      <a:endParaRPr lang="en-B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468897"/>
                  </a:ext>
                </a:extLst>
              </a:tr>
              <a:tr h="518357">
                <a:tc>
                  <a:txBody>
                    <a:bodyPr/>
                    <a:lstStyle/>
                    <a:p>
                      <a:r>
                        <a:rPr lang="en-BD" dirty="0"/>
                        <a:t>%=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x</a:t>
                      </a:r>
                      <a:r>
                        <a:rPr lang="en-BD" dirty="0"/>
                        <a:t> % =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 = x % 5</a:t>
                      </a:r>
                      <a:endParaRPr lang="en-B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373977"/>
                  </a:ext>
                </a:extLst>
              </a:tr>
            </a:tbl>
          </a:graphicData>
        </a:graphic>
      </p:graphicFrame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8A0A5C5-3ECE-35EF-1003-2F85282C2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9EB2-2F85-B140-A5DB-FA2A8BDF6EE3}" type="datetime1">
              <a:rPr lang="en-US" smtClean="0"/>
              <a:t>7/9/24</a:t>
            </a:fld>
            <a:endParaRPr lang="en-BD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87A108C-F481-A0E3-EECF-B00878F95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Rakib Mahmud</a:t>
            </a:r>
            <a:endParaRPr lang="en-BD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1A2AEFF-2354-63C0-34FD-FCA9BE5ED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785CD-758E-C745-8326-964A6D0E73B9}" type="slidenum">
              <a:rPr lang="en-BD" smtClean="0"/>
              <a:t>10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050841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4605F-794E-C00A-B32A-1FA58EBDC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Example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8C9BEB09-9762-4629-1077-C12027070C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63895"/>
            <a:ext cx="10515600" cy="4274798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B1F0E69-2452-7052-C951-DE56A1932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9055-AE06-5E41-8561-E540E0F7FA5A}" type="datetime1">
              <a:rPr lang="en-US" smtClean="0"/>
              <a:t>7/9/24</a:t>
            </a:fld>
            <a:endParaRPr lang="en-BD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1CA3AAA-BE3C-6D73-84B2-3D21AEFA8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Rakib Mahmud</a:t>
            </a:r>
            <a:endParaRPr lang="en-BD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3369181-6AA8-13F9-5639-FFD9F57DE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785CD-758E-C745-8326-964A6D0E73B9}" type="slidenum">
              <a:rPr lang="en-BD" smtClean="0"/>
              <a:t>11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949304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65D7-C3E1-5D89-9035-2F10E626C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Unary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4256D-64EE-9ADF-F9F9-ED51A25EE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Unary operators are the operators that perform operations on a single operand to produce a new value.</a:t>
            </a:r>
            <a:endParaRPr lang="en-BD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4A726FB-26CA-6678-A2CD-F453227599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858443"/>
              </p:ext>
            </p:extLst>
          </p:nvPr>
        </p:nvGraphicFramePr>
        <p:xfrm>
          <a:off x="1865744" y="3074193"/>
          <a:ext cx="8784938" cy="251611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392469">
                  <a:extLst>
                    <a:ext uri="{9D8B030D-6E8A-4147-A177-3AD203B41FA5}">
                      <a16:colId xmlns:a16="http://schemas.microsoft.com/office/drawing/2014/main" val="4062073779"/>
                    </a:ext>
                  </a:extLst>
                </a:gridCol>
                <a:gridCol w="4392469">
                  <a:extLst>
                    <a:ext uri="{9D8B030D-6E8A-4147-A177-3AD203B41FA5}">
                      <a16:colId xmlns:a16="http://schemas.microsoft.com/office/drawing/2014/main" val="82002856"/>
                    </a:ext>
                  </a:extLst>
                </a:gridCol>
              </a:tblGrid>
              <a:tr h="419353">
                <a:tc>
                  <a:txBody>
                    <a:bodyPr/>
                    <a:lstStyle/>
                    <a:p>
                      <a:r>
                        <a:rPr lang="en-BD" dirty="0"/>
                        <a:t>Unary Opeator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804007"/>
                  </a:ext>
                </a:extLst>
              </a:tr>
              <a:tr h="419353">
                <a:tc>
                  <a:txBody>
                    <a:bodyPr/>
                    <a:lstStyle/>
                    <a:p>
                      <a:r>
                        <a:rPr lang="en-BD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Unary plus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821008"/>
                  </a:ext>
                </a:extLst>
              </a:tr>
              <a:tr h="419353">
                <a:tc>
                  <a:txBody>
                    <a:bodyPr/>
                    <a:lstStyle/>
                    <a:p>
                      <a:r>
                        <a:rPr lang="en-BD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Unary minus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801505"/>
                  </a:ext>
                </a:extLst>
              </a:tr>
              <a:tr h="419353">
                <a:tc>
                  <a:txBody>
                    <a:bodyPr/>
                    <a:lstStyle/>
                    <a:p>
                      <a:r>
                        <a:rPr lang="en-BD" dirty="0"/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Increment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992954"/>
                  </a:ext>
                </a:extLst>
              </a:tr>
              <a:tr h="419353">
                <a:tc>
                  <a:txBody>
                    <a:bodyPr/>
                    <a:lstStyle/>
                    <a:p>
                      <a:r>
                        <a:rPr lang="en-BD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Decrement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566904"/>
                  </a:ext>
                </a:extLst>
              </a:tr>
              <a:tr h="419353">
                <a:tc>
                  <a:txBody>
                    <a:bodyPr/>
                    <a:lstStyle/>
                    <a:p>
                      <a:r>
                        <a:rPr lang="en-BD" dirty="0"/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Logical Negation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77427"/>
                  </a:ext>
                </a:extLst>
              </a:tr>
            </a:tbl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A57D64-DDC4-F659-EEAC-12F34373B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A807E-EF9C-FB47-A186-D2CDC7C3E1CB}" type="datetime1">
              <a:rPr lang="en-US" smtClean="0"/>
              <a:t>7/9/24</a:t>
            </a:fld>
            <a:endParaRPr lang="e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0661C6-A8A1-1879-424E-F9EF199E8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Rakib Mahmud</a:t>
            </a:r>
            <a:endParaRPr lang="en-B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2083FE-718A-F4A3-E915-2E1400053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785CD-758E-C745-8326-964A6D0E73B9}" type="slidenum">
              <a:rPr lang="en-BD" smtClean="0"/>
              <a:t>12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461815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A4E4F-FAD4-01E9-014F-3DCAC56C4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Unary Plus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5B6CD-09E5-D334-FFBE-93816879C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ter-regular"/>
              </a:rPr>
              <a:t>The unary plus operator is represented as the "+" symbol, and it does not change to the operand value.</a:t>
            </a:r>
            <a:endParaRPr lang="en-BD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63CE5CD-0EFA-2E53-CDF1-56C50B4DA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528" y="3147677"/>
            <a:ext cx="10224654" cy="2899831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E511C0F-0007-60A6-6123-58CD3CECA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013E-8003-1B41-A5FC-93121957D8C9}" type="datetime1">
              <a:rPr lang="en-US" smtClean="0"/>
              <a:t>7/9/24</a:t>
            </a:fld>
            <a:endParaRPr lang="en-BD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88C961-5285-7729-3928-DEF28A983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Rakib Mahmud</a:t>
            </a:r>
            <a:endParaRPr lang="en-BD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B208089-44D3-EB8E-79DE-0FD7AB296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785CD-758E-C745-8326-964A6D0E73B9}" type="slidenum">
              <a:rPr lang="en-BD" smtClean="0"/>
              <a:t>13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006970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505B9-D136-A30C-6336-602399F77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Unary Minus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73031-2403-6CDA-2CFD-A49FB839A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 minus operator ( – ) changes the sign of its argument. A positive number becomes negative, and a negative number becomes positive.</a:t>
            </a:r>
            <a:endParaRPr lang="en-BD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200DFE5-6D19-356C-FCAD-D32ADA9F5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917" y="3429000"/>
            <a:ext cx="10089574" cy="2747963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E8001B4-D2A5-3CCF-EA9A-CB507FA00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79338-5597-B943-844E-34DAA5E6D096}" type="datetime1">
              <a:rPr lang="en-US" smtClean="0"/>
              <a:t>7/9/24</a:t>
            </a:fld>
            <a:endParaRPr lang="en-BD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74A5EE6-E437-E4C1-BC16-0CA8F67D6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Rakib Mahmud</a:t>
            </a:r>
            <a:endParaRPr lang="en-BD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3A32407-851A-2DDE-CF27-4CBBFF217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785CD-758E-C745-8326-964A6D0E73B9}" type="slidenum">
              <a:rPr lang="en-BD" smtClean="0"/>
              <a:t>14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74636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429AA-CE37-B916-20B1-BE4EEDEB7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Increment and Decrement Operator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AA93B0-176E-0B12-97D1-099C71E3CE63}"/>
              </a:ext>
            </a:extLst>
          </p:cNvPr>
          <p:cNvSpPr/>
          <p:nvPr/>
        </p:nvSpPr>
        <p:spPr>
          <a:xfrm>
            <a:off x="2088573" y="2348345"/>
            <a:ext cx="2535382" cy="4675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D" dirty="0"/>
              <a:t>Increment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E4DBD1-2F04-E81C-13E3-8BA35DAC53C9}"/>
              </a:ext>
            </a:extLst>
          </p:cNvPr>
          <p:cNvSpPr/>
          <p:nvPr/>
        </p:nvSpPr>
        <p:spPr>
          <a:xfrm>
            <a:off x="1049482" y="3716480"/>
            <a:ext cx="1828800" cy="4675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D" dirty="0"/>
              <a:t>Prefix Increment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C918F5-8029-8135-0462-81D46CAE4FB8}"/>
              </a:ext>
            </a:extLst>
          </p:cNvPr>
          <p:cNvSpPr/>
          <p:nvPr/>
        </p:nvSpPr>
        <p:spPr>
          <a:xfrm>
            <a:off x="3429002" y="3716480"/>
            <a:ext cx="2100694" cy="4675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D" dirty="0"/>
              <a:t>Postfix Increment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64AC62-2F88-BC42-4DA9-5DE128CE2FC2}"/>
              </a:ext>
            </a:extLst>
          </p:cNvPr>
          <p:cNvSpPr/>
          <p:nvPr/>
        </p:nvSpPr>
        <p:spPr>
          <a:xfrm>
            <a:off x="1626177" y="4949534"/>
            <a:ext cx="675409" cy="4675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D" dirty="0"/>
              <a:t>++a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B163F1-F64F-33A7-E26D-F02E0993970A}"/>
              </a:ext>
            </a:extLst>
          </p:cNvPr>
          <p:cNvSpPr/>
          <p:nvPr/>
        </p:nvSpPr>
        <p:spPr>
          <a:xfrm>
            <a:off x="4141644" y="4949534"/>
            <a:ext cx="675409" cy="4675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  <a:r>
              <a:rPr lang="en-BD" dirty="0"/>
              <a:t>++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68466AA-C482-3ACB-4A37-3EB6B7867EB8}"/>
              </a:ext>
            </a:extLst>
          </p:cNvPr>
          <p:cNvCxnSpPr>
            <a:stCxn id="4" idx="2"/>
          </p:cNvCxnSpPr>
          <p:nvPr/>
        </p:nvCxnSpPr>
        <p:spPr>
          <a:xfrm flipH="1">
            <a:off x="1891145" y="2815936"/>
            <a:ext cx="1465119" cy="900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94A53CA-30F9-5D32-3F15-F2CDE35777B5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3356264" y="2815936"/>
            <a:ext cx="1123085" cy="900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4D5F7A-30E4-A829-F0E9-AA52204F8B14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1963882" y="4184071"/>
            <a:ext cx="0" cy="76546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080D374-ADE5-4B5E-2093-A0EB05C67361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4479349" y="4184071"/>
            <a:ext cx="0" cy="76546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0D723CB-EE3F-ED3D-A37A-3F2DA62FFA92}"/>
              </a:ext>
            </a:extLst>
          </p:cNvPr>
          <p:cNvSpPr/>
          <p:nvPr/>
        </p:nvSpPr>
        <p:spPr>
          <a:xfrm>
            <a:off x="7406986" y="2348345"/>
            <a:ext cx="2535382" cy="4675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D" dirty="0"/>
              <a:t>Decrement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951430-672B-BEF1-46FF-C990F56AC9AD}"/>
              </a:ext>
            </a:extLst>
          </p:cNvPr>
          <p:cNvSpPr/>
          <p:nvPr/>
        </p:nvSpPr>
        <p:spPr>
          <a:xfrm>
            <a:off x="6227618" y="3716480"/>
            <a:ext cx="2109356" cy="4675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D" dirty="0"/>
              <a:t>Prefix Decrement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4A23633-D604-19BB-C3F0-DF70149ECA44}"/>
              </a:ext>
            </a:extLst>
          </p:cNvPr>
          <p:cNvSpPr/>
          <p:nvPr/>
        </p:nvSpPr>
        <p:spPr>
          <a:xfrm>
            <a:off x="8717971" y="3716480"/>
            <a:ext cx="2109356" cy="4675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D" dirty="0"/>
              <a:t>Postfix Decrement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371228-E0EB-CF34-DE38-722CEB86B8E1}"/>
              </a:ext>
            </a:extLst>
          </p:cNvPr>
          <p:cNvSpPr/>
          <p:nvPr/>
        </p:nvSpPr>
        <p:spPr>
          <a:xfrm>
            <a:off x="6944590" y="4949534"/>
            <a:ext cx="675409" cy="4675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D" dirty="0"/>
              <a:t>--a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A29F992-E70D-D05D-AC46-CA0BA763EACD}"/>
              </a:ext>
            </a:extLst>
          </p:cNvPr>
          <p:cNvSpPr/>
          <p:nvPr/>
        </p:nvSpPr>
        <p:spPr>
          <a:xfrm>
            <a:off x="9434944" y="4960606"/>
            <a:ext cx="675409" cy="4675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  <a:r>
              <a:rPr lang="en-BD" dirty="0"/>
              <a:t>--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C51A207-11D1-1F37-ACF9-BC927A57D01F}"/>
              </a:ext>
            </a:extLst>
          </p:cNvPr>
          <p:cNvCxnSpPr>
            <a:stCxn id="18" idx="2"/>
          </p:cNvCxnSpPr>
          <p:nvPr/>
        </p:nvCxnSpPr>
        <p:spPr>
          <a:xfrm flipH="1">
            <a:off x="7209558" y="2815936"/>
            <a:ext cx="1465119" cy="900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1974302-48C2-07EE-4A56-83C8773F177F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>
            <a:off x="8674677" y="2815936"/>
            <a:ext cx="1097972" cy="900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539879C-583F-D7C5-6700-C13F666223D2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 flipH="1">
            <a:off x="7282295" y="4184071"/>
            <a:ext cx="1" cy="76546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402E4FB-E5FC-1ADC-CA8D-764D6DA90A7B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>
            <a:off x="9772649" y="4184071"/>
            <a:ext cx="0" cy="77653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739D6BA-FB08-95F8-0D2A-666AA3A09049}"/>
              </a:ext>
            </a:extLst>
          </p:cNvPr>
          <p:cNvSpPr txBox="1"/>
          <p:nvPr/>
        </p:nvSpPr>
        <p:spPr>
          <a:xfrm>
            <a:off x="1049482" y="5586408"/>
            <a:ext cx="2190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</a:t>
            </a:r>
            <a:r>
              <a:rPr lang="en-BD" dirty="0"/>
              <a:t>ncrements a by one</a:t>
            </a:r>
          </a:p>
          <a:p>
            <a:r>
              <a:rPr lang="en-GB" dirty="0"/>
              <a:t>b</a:t>
            </a:r>
            <a:r>
              <a:rPr lang="en-BD" dirty="0"/>
              <a:t>efore it is used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F00045-7B8B-CE60-9F18-693369E568DC}"/>
              </a:ext>
            </a:extLst>
          </p:cNvPr>
          <p:cNvSpPr txBox="1"/>
          <p:nvPr/>
        </p:nvSpPr>
        <p:spPr>
          <a:xfrm>
            <a:off x="3548496" y="5586408"/>
            <a:ext cx="21901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I</a:t>
            </a:r>
            <a:r>
              <a:rPr lang="en-BD" dirty="0"/>
              <a:t>ncrements a by one</a:t>
            </a:r>
          </a:p>
          <a:p>
            <a:r>
              <a:rPr lang="en-GB" dirty="0"/>
              <a:t>aft</a:t>
            </a:r>
            <a:r>
              <a:rPr lang="en-BD" dirty="0"/>
              <a:t>er it is used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FDF1E89-5743-FA1D-BCDD-80104E9C33FE}"/>
              </a:ext>
            </a:extLst>
          </p:cNvPr>
          <p:cNvSpPr txBox="1"/>
          <p:nvPr/>
        </p:nvSpPr>
        <p:spPr>
          <a:xfrm>
            <a:off x="6453355" y="5586407"/>
            <a:ext cx="2284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</a:t>
            </a:r>
            <a:r>
              <a:rPr lang="en-BD" dirty="0"/>
              <a:t>crements a by one</a:t>
            </a:r>
          </a:p>
          <a:p>
            <a:r>
              <a:rPr lang="en-GB" dirty="0"/>
              <a:t>b</a:t>
            </a:r>
            <a:r>
              <a:rPr lang="en-BD" dirty="0"/>
              <a:t>efore it is used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ED5C303-1A39-741A-9320-5D57F44A2B9D}"/>
              </a:ext>
            </a:extLst>
          </p:cNvPr>
          <p:cNvSpPr txBox="1"/>
          <p:nvPr/>
        </p:nvSpPr>
        <p:spPr>
          <a:xfrm>
            <a:off x="8887231" y="5661993"/>
            <a:ext cx="2284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</a:t>
            </a:r>
            <a:r>
              <a:rPr lang="en-BD" dirty="0"/>
              <a:t>crements a by one</a:t>
            </a:r>
          </a:p>
          <a:p>
            <a:r>
              <a:rPr lang="en-GB" dirty="0"/>
              <a:t>after</a:t>
            </a:r>
            <a:r>
              <a:rPr lang="en-BD" dirty="0"/>
              <a:t> it is used</a:t>
            </a:r>
          </a:p>
        </p:txBody>
      </p:sp>
      <p:sp>
        <p:nvSpPr>
          <p:cNvPr id="44" name="Date Placeholder 43">
            <a:extLst>
              <a:ext uri="{FF2B5EF4-FFF2-40B4-BE49-F238E27FC236}">
                <a16:creationId xmlns:a16="http://schemas.microsoft.com/office/drawing/2014/main" id="{124EA8CB-0EF5-B522-91D1-69F345793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1A06B-B647-8D4E-837A-0E21E36623E5}" type="datetime1">
              <a:rPr lang="en-US" smtClean="0"/>
              <a:t>7/9/24</a:t>
            </a:fld>
            <a:endParaRPr lang="en-BD"/>
          </a:p>
        </p:txBody>
      </p:sp>
      <p:sp>
        <p:nvSpPr>
          <p:cNvPr id="45" name="Footer Placeholder 44">
            <a:extLst>
              <a:ext uri="{FF2B5EF4-FFF2-40B4-BE49-F238E27FC236}">
                <a16:creationId xmlns:a16="http://schemas.microsoft.com/office/drawing/2014/main" id="{98CAC1F2-2ABA-CE20-9BB8-EDBD9464C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Rakib Mahmud</a:t>
            </a:r>
            <a:endParaRPr lang="en-BD"/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80B00914-B094-B8AE-188D-869ADAC79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785CD-758E-C745-8326-964A6D0E73B9}" type="slidenum">
              <a:rPr lang="en-BD" smtClean="0"/>
              <a:t>15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400217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2664C-0912-98BD-DC1F-FE5B01B9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Prefix Increment</a:t>
            </a:r>
          </a:p>
        </p:txBody>
      </p:sp>
      <p:pic>
        <p:nvPicPr>
          <p:cNvPr id="10" name="Content Placeholder 9" descr="A screenshot of a computer&#10;&#10;Description automatically generated">
            <a:extLst>
              <a:ext uri="{FF2B5EF4-FFF2-40B4-BE49-F238E27FC236}">
                <a16:creationId xmlns:a16="http://schemas.microsoft.com/office/drawing/2014/main" id="{5F67A1F9-A7DE-7224-A1CE-60EC23FE58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62821"/>
            <a:ext cx="10515600" cy="4128545"/>
          </a:xfr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630D0570-F79C-9816-40A1-B4F2641AB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02A6B-28AB-A94B-B60A-6FA0A1193DAA}" type="datetime1">
              <a:rPr lang="en-US" smtClean="0"/>
              <a:t>7/9/24</a:t>
            </a:fld>
            <a:endParaRPr lang="en-BD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F06F51E6-3AD9-93AD-1F2E-89C27B338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Rakib Mahmud</a:t>
            </a:r>
            <a:endParaRPr lang="en-BD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83A467FF-FB58-6552-CA99-003F8DF53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785CD-758E-C745-8326-964A6D0E73B9}" type="slidenum">
              <a:rPr lang="en-BD" smtClean="0"/>
              <a:t>16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918445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D7CFB-B2AF-CF09-3B45-CD3BF84FF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Postfix Increment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E7AC7B9-DB6B-F0F9-E516-11EDC6B604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67980"/>
            <a:ext cx="10515600" cy="3453469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9659D-0A97-6113-90C0-DF973C11E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81B79-3527-7F45-82A9-93546CE9ACF7}" type="datetime1">
              <a:rPr lang="en-US" smtClean="0"/>
              <a:t>7/9/24</a:t>
            </a:fld>
            <a:endParaRPr lang="e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1E9395-B34B-3C91-C4CC-EC264BF9E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Rakib Mahmud</a:t>
            </a:r>
            <a:endParaRPr lang="en-B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7E8A4-3FD0-0FD3-8558-6CC9F3361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785CD-758E-C745-8326-964A6D0E73B9}" type="slidenum">
              <a:rPr lang="en-BD" smtClean="0"/>
              <a:t>17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13981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44B82-5210-7120-AE91-8AF39D355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Prefix Decrement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9A54DB0A-B2EC-95A4-814F-286B355471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2386"/>
            <a:ext cx="10515600" cy="3831049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D92B36E-B6BF-4426-53FF-13BCE9B46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56FD0-0693-9F46-8F3E-2058A5C16F1C}" type="datetime1">
              <a:rPr lang="en-US" smtClean="0"/>
              <a:t>7/9/24</a:t>
            </a:fld>
            <a:endParaRPr lang="en-BD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EF26428-1BC5-7736-1854-C44EF1E94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Rakib Mahmud</a:t>
            </a:r>
            <a:endParaRPr lang="en-BD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20CCD2-B75C-2CFD-C071-ECB584059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785CD-758E-C745-8326-964A6D0E73B9}" type="slidenum">
              <a:rPr lang="en-BD" smtClean="0"/>
              <a:t>18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682741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4036E-A102-2DA1-28E4-777BCA277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Postfix Decrement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85419D4F-B6D6-100E-0964-0092598CDB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47009"/>
            <a:ext cx="10515600" cy="3636817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51FD58C-8382-0039-6C85-B021C3B06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85B5-2494-F64E-BEFF-456B67BD2BBC}" type="datetime1">
              <a:rPr lang="en-US" smtClean="0"/>
              <a:t>7/9/24</a:t>
            </a:fld>
            <a:endParaRPr lang="en-BD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88E09F9-D086-590F-ADE5-85CC0D355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Rakib Mahmud</a:t>
            </a:r>
            <a:endParaRPr lang="en-BD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63AAE33-D290-8E3D-46F9-A51F4FDE2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785CD-758E-C745-8326-964A6D0E73B9}" type="slidenum">
              <a:rPr lang="en-BD" smtClean="0"/>
              <a:t>19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650209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49055-6BC9-4837-7D6F-0C3046E0B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Operator &amp; Operand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5CA2F-2FD5-0DC6-557F-01F31A706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operator in C can be defined as the symbol that helps us to perform some specific mathematical, relational, bitwise, conditional, or logical computations on values and variables.</a:t>
            </a:r>
          </a:p>
          <a:p>
            <a:endParaRPr lang="en-GB" dirty="0"/>
          </a:p>
          <a:p>
            <a:r>
              <a:rPr lang="en-GB" dirty="0"/>
              <a:t>The variable and constants on which the operation tag are known as operand.</a:t>
            </a:r>
            <a:endParaRPr lang="en-B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9B507-5B84-639C-A557-4180142F2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1E18-0286-0E42-A45C-1FCC0788FF36}" type="datetime1">
              <a:rPr lang="en-US" smtClean="0"/>
              <a:t>7/9/24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A3A87-F99B-2255-A72B-AEBA076EA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Rakib Mahmud</a:t>
            </a:r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8EB60-EF61-A5B3-A37A-9CEBA6577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785CD-758E-C745-8326-964A6D0E73B9}" type="slidenum">
              <a:rPr lang="en-BD" smtClean="0"/>
              <a:t>2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4082955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B34D2-FCE4-2B10-FC5D-B736140C7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Example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D115A02-D49C-5B88-6E62-3552004475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57400"/>
            <a:ext cx="10515600" cy="4031673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00E2A81-9C0F-C1E1-5EFF-4E844CD2D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9A801-6623-F548-8687-09F20DF02D2A}" type="datetime1">
              <a:rPr lang="en-US" smtClean="0"/>
              <a:t>7/9/24</a:t>
            </a:fld>
            <a:endParaRPr lang="en-BD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8334B0-E59A-19E7-17A2-E23BEEE2C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Rakib Mahmud</a:t>
            </a:r>
            <a:endParaRPr lang="en-BD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D6C455B-9547-E2EC-141B-9BE456C5E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785CD-758E-C745-8326-964A6D0E73B9}" type="slidenum">
              <a:rPr lang="en-BD" smtClean="0"/>
              <a:t>20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129486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85027-05E2-F9DB-4CB5-DEE769ED1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Relational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E223A-E23D-BAF8-423D-2CB4692C4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effectLst/>
                <a:highlight>
                  <a:srgbClr val="F9FAFC"/>
                </a:highlight>
                <a:latin typeface="euclid_circular_a"/>
              </a:rPr>
              <a:t>A relational operator checks the relationship between two operands.</a:t>
            </a:r>
          </a:p>
          <a:p>
            <a:r>
              <a:rPr lang="en-GB" b="0" i="0" dirty="0">
                <a:effectLst/>
                <a:highlight>
                  <a:srgbClr val="F9FAFC"/>
                </a:highlight>
                <a:latin typeface="euclid_circular_a"/>
              </a:rPr>
              <a:t>If the relation is true, it returns 1; if the relation is false, it returns value 0.</a:t>
            </a:r>
          </a:p>
          <a:p>
            <a:r>
              <a:rPr lang="en-GB" dirty="0"/>
              <a:t>Relational operators are used in </a:t>
            </a:r>
            <a:r>
              <a:rPr lang="en-GB" dirty="0">
                <a:highlight>
                  <a:srgbClr val="FFFF00"/>
                </a:highlight>
              </a:rPr>
              <a:t>decision making</a:t>
            </a:r>
            <a:r>
              <a:rPr lang="en-GB" dirty="0"/>
              <a:t> and </a:t>
            </a:r>
            <a:r>
              <a:rPr lang="en-GB" dirty="0">
                <a:highlight>
                  <a:srgbClr val="FFFF00"/>
                </a:highlight>
              </a:rPr>
              <a:t>loops.</a:t>
            </a:r>
            <a:endParaRPr lang="en-BD" dirty="0">
              <a:highlight>
                <a:srgbClr val="FFFF00"/>
              </a:highligh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1F3DF-0E28-8969-B28C-17FBAAC13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634F-2913-644E-91F7-6FE7A5F2093E}" type="datetime1">
              <a:rPr lang="en-US" smtClean="0"/>
              <a:t>7/9/24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8DC7F-A12B-8815-5847-B2E07996C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Rakib Mahmud</a:t>
            </a:r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E11F5-F473-1CCC-04B8-BB195D462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785CD-758E-C745-8326-964A6D0E73B9}" type="slidenum">
              <a:rPr lang="en-BD" smtClean="0"/>
              <a:t>21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3459403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8266A-431C-5888-ADAA-A9F7CCBBC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Relational Operators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1D05C62-9315-A627-8909-E9A2E53848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0397435"/>
              </p:ext>
            </p:extLst>
          </p:nvPr>
        </p:nvGraphicFramePr>
        <p:xfrm>
          <a:off x="838200" y="1825625"/>
          <a:ext cx="10515597" cy="3520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90310449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19182077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980063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b="0">
                          <a:effectLst/>
                        </a:rPr>
                        <a:t>Operator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0">
                          <a:effectLst/>
                        </a:rPr>
                        <a:t>Meaning of Operator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0">
                          <a:effectLst/>
                        </a:rPr>
                        <a:t>Example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497527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D">
                          <a:effectLst/>
                        </a:rPr>
                        <a:t>==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Equal to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5 == 3 is evaluated to 0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3631194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D">
                          <a:effectLst/>
                        </a:rPr>
                        <a:t>&gt;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Greater than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5 &gt; 3 is evaluated to 1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3117504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D">
                          <a:effectLst/>
                        </a:rPr>
                        <a:t>&lt;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Less than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5 &lt; 3 is evaluated to 0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2206549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D">
                          <a:effectLst/>
                        </a:rPr>
                        <a:t>!=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Not equal to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5 != 3 is evaluated to 1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380359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D">
                          <a:effectLst/>
                        </a:rPr>
                        <a:t>&gt;=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Greater than or equal to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5 &gt;= 3 is evaluated to 1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307470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D">
                          <a:effectLst/>
                        </a:rPr>
                        <a:t>&lt;=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Less than or equal to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5 &lt;= 3 is evaluated to 0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3954721623"/>
                  </a:ext>
                </a:extLst>
              </a:tr>
            </a:tbl>
          </a:graphicData>
        </a:graphic>
      </p:graphicFrame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6957A5-C54B-EB8F-4F29-FA73ED657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F9B31-1A60-1C49-9A54-126A6672B65F}" type="datetime1">
              <a:rPr lang="en-US" smtClean="0"/>
              <a:t>7/9/24</a:t>
            </a:fld>
            <a:endParaRPr lang="en-BD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F9AA13C-9B5D-4ADA-9A23-07CA1A217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Rakib Mahmud</a:t>
            </a:r>
            <a:endParaRPr lang="en-BD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1870870-CC01-1AD2-FB45-394A6D11D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785CD-758E-C745-8326-964A6D0E73B9}" type="slidenum">
              <a:rPr lang="en-BD" smtClean="0"/>
              <a:t>22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3130159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D8BB2-078B-C49C-C271-A75EA2F35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Relational Operators</a:t>
            </a:r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29D2072-6DBA-AC9D-F138-D482F25795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4236" y="1825625"/>
            <a:ext cx="10709564" cy="4450484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8C36FC1-9F21-98D4-0384-457B125F5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F090A-B3FC-3142-BA3B-2D344C0F5F27}" type="datetime1">
              <a:rPr lang="en-US" smtClean="0"/>
              <a:t>7/9/24</a:t>
            </a:fld>
            <a:endParaRPr lang="en-BD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3AAEF7C-6325-3739-13FD-C087B2531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Rakib Mahmud</a:t>
            </a:r>
            <a:endParaRPr lang="en-BD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8563ADA-3A07-BF7A-8E84-68241D306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785CD-758E-C745-8326-964A6D0E73B9}" type="slidenum">
              <a:rPr lang="en-BD" smtClean="0"/>
              <a:t>23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6612026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B81CB-317D-1576-E472-41377F4F4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Logical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078BE-F1DE-F6E4-CD6F-C8EA38A63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expression containing logical operator returns either 0 or 1 depending upon whether expression results true or false.</a:t>
            </a:r>
          </a:p>
          <a:p>
            <a:r>
              <a:rPr lang="en-GB" dirty="0"/>
              <a:t>Logical operators are commonly used in decision making in C programming.</a:t>
            </a:r>
            <a:br>
              <a:rPr lang="en-GB" dirty="0"/>
            </a:br>
            <a:endParaRPr lang="en-B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22BF1-6954-6240-FC45-C1E1EC729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C8C33-A210-4F42-A024-BE11EB4832D0}" type="datetime1">
              <a:rPr lang="en-US" smtClean="0"/>
              <a:t>7/9/24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D3E86-9958-987F-3D14-EAED0F5B3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Rakib Mahmud</a:t>
            </a:r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79B15-4FF2-94FC-F985-2D6C7B9EA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785CD-758E-C745-8326-964A6D0E73B9}" type="slidenum">
              <a:rPr lang="en-BD" smtClean="0"/>
              <a:t>24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8582844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76310-D781-6823-5E91-BCFC0CD10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Logical Operator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6DAF006-CDAF-CCF7-546A-38AFD3200C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0272851"/>
              </p:ext>
            </p:extLst>
          </p:nvPr>
        </p:nvGraphicFramePr>
        <p:xfrm>
          <a:off x="838200" y="1825625"/>
          <a:ext cx="10515597" cy="3383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90172611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389224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859799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b="0">
                          <a:effectLst/>
                        </a:rPr>
                        <a:t>Operator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0">
                          <a:effectLst/>
                        </a:rPr>
                        <a:t>Meaning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0">
                          <a:effectLst/>
                        </a:rPr>
                        <a:t>Example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534432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D">
                          <a:effectLst/>
                        </a:rPr>
                        <a:t>&amp;&amp;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Logical AND. True only if all operands are true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If c = 5 and d = 2 then, expression ((c==5) &amp;&amp; (d&gt;5)) equals to 0.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298690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D" dirty="0">
                          <a:effectLst/>
                        </a:rPr>
                        <a:t>||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Logical OR. True only if either one operand is true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If c = 5 and d = 2 then, expression ((c==5) || (d&gt;5)) equals to 1.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2696635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D" dirty="0">
                          <a:effectLst/>
                        </a:rPr>
                        <a:t>!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Logical NOT. True only if the operand is 0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If c = 5 then, expression !(c==5) equals to 0.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4063585194"/>
                  </a:ext>
                </a:extLst>
              </a:tr>
            </a:tbl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FB2FDC-A0F3-E412-4930-B48949D4E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29C26-694B-B14C-8253-104222D4B226}" type="datetime1">
              <a:rPr lang="en-US" smtClean="0"/>
              <a:t>7/9/24</a:t>
            </a:fld>
            <a:endParaRPr lang="e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C4342C-87F8-A81B-AEA5-D56091CA2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Rakib Mahmud</a:t>
            </a:r>
            <a:endParaRPr lang="en-B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7B327-5EBC-374E-2776-9B4B6A4F2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785CD-758E-C745-8326-964A6D0E73B9}" type="slidenum">
              <a:rPr lang="en-BD" smtClean="0"/>
              <a:t>25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5990346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1D72D-D807-FADB-1D11-D6F7C3A1C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D" dirty="0"/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85723E3F-998E-51DD-6D0F-A08920AB35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664536" cy="5952548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CD6F3FA-3D8A-3D44-8235-97BC01F83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8413A-1A6F-E442-A16E-2A0D579A9860}" type="datetime1">
              <a:rPr lang="en-US" smtClean="0"/>
              <a:t>7/9/24</a:t>
            </a:fld>
            <a:endParaRPr lang="en-BD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7AD884-7103-36BC-8149-E59482C99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Rakib Mahmud</a:t>
            </a:r>
            <a:endParaRPr lang="en-BD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2FAAAEB-371D-4EDB-45D4-C7C8D5B3C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785CD-758E-C745-8326-964A6D0E73B9}" type="slidenum">
              <a:rPr lang="en-BD" smtClean="0"/>
              <a:t>26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559587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5F126-6790-F85F-B688-01A5CE913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Conditional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9DB13-CB5E-D0EF-C679-4FC9A1C6C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conditional operator is also known as a </a:t>
            </a:r>
            <a:r>
              <a:rPr lang="en-GB" b="1" dirty="0"/>
              <a:t>ternary operator</a:t>
            </a:r>
            <a:r>
              <a:rPr lang="en-GB" dirty="0"/>
              <a:t>. </a:t>
            </a:r>
          </a:p>
          <a:p>
            <a:r>
              <a:rPr lang="en-GB" dirty="0"/>
              <a:t> It is represented by two symbols, i.e., </a:t>
            </a:r>
            <a:r>
              <a:rPr lang="en-GB" dirty="0">
                <a:highlight>
                  <a:srgbClr val="FFFF00"/>
                </a:highlight>
              </a:rPr>
              <a:t>'?'</a:t>
            </a:r>
            <a:r>
              <a:rPr lang="en-GB" dirty="0"/>
              <a:t> and </a:t>
            </a:r>
            <a:r>
              <a:rPr lang="en-GB" dirty="0">
                <a:highlight>
                  <a:srgbClr val="FFFF00"/>
                </a:highlight>
              </a:rPr>
              <a:t>':’</a:t>
            </a:r>
            <a:r>
              <a:rPr lang="en-GB" dirty="0"/>
              <a:t>.</a:t>
            </a:r>
          </a:p>
          <a:p>
            <a:r>
              <a:rPr lang="en-GB" dirty="0"/>
              <a:t>As conditional operator works on three operands, so it is also known as the ternary operator.</a:t>
            </a:r>
          </a:p>
          <a:p>
            <a:r>
              <a:rPr lang="en-GB" dirty="0"/>
              <a:t>The </a:t>
            </a:r>
            <a:r>
              <a:rPr lang="en-GB" dirty="0" err="1"/>
              <a:t>behavior</a:t>
            </a:r>
            <a:r>
              <a:rPr lang="en-GB" dirty="0"/>
              <a:t> of the conditional operator is similar to the 'if-else' statement as 'if-else' statement is also a decision-making statement.</a:t>
            </a:r>
          </a:p>
          <a:p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Syntax :              </a:t>
            </a:r>
            <a:r>
              <a:rPr lang="en-GB" b="1" i="0" dirty="0">
                <a:solidFill>
                  <a:srgbClr val="000000"/>
                </a:solidFill>
                <a:effectLst/>
                <a:latin typeface="inter-regular"/>
              </a:rPr>
              <a:t>Expression1? expression2: expression3; 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</a:p>
          <a:p>
            <a:endParaRPr lang="en-B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9D6F2-4215-1715-FC6A-96259F1AC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E363-7BBB-6241-A61D-4FCAA02D1B7B}" type="datetime1">
              <a:rPr lang="en-US" smtClean="0"/>
              <a:t>7/9/24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43956-364B-EAD7-0F48-8A6D2E4BD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Rakib Mahmud</a:t>
            </a:r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DCB20-8C75-3D8B-D7B0-C17CE7D95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785CD-758E-C745-8326-964A6D0E73B9}" type="slidenum">
              <a:rPr lang="en-BD" smtClean="0"/>
              <a:t>27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1077790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D9A0E-8B5B-7E8E-9D83-58B2177D1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Conditional Operator</a:t>
            </a:r>
          </a:p>
        </p:txBody>
      </p:sp>
      <p:pic>
        <p:nvPicPr>
          <p:cNvPr id="5" name="Content Placeholder 4" descr="A diagram of a problem&#10;&#10;Description automatically generated">
            <a:extLst>
              <a:ext uri="{FF2B5EF4-FFF2-40B4-BE49-F238E27FC236}">
                <a16:creationId xmlns:a16="http://schemas.microsoft.com/office/drawing/2014/main" id="{EB740475-EC45-165A-B015-272B96F372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4317" y="1992673"/>
            <a:ext cx="7005260" cy="3113449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44E1C80-3C2A-C0DC-C654-21CCF4092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E10A-4364-FA42-9732-13785ADA47D2}" type="datetime1">
              <a:rPr lang="en-US" smtClean="0"/>
              <a:t>7/9/24</a:t>
            </a:fld>
            <a:endParaRPr lang="en-BD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825E518-618F-2075-FD1B-4C3260753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Rakib Mahmud</a:t>
            </a:r>
            <a:endParaRPr lang="en-BD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8939C55-D332-80BA-3B18-C37BA462C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785CD-758E-C745-8326-964A6D0E73B9}" type="slidenum">
              <a:rPr lang="en-BD" smtClean="0"/>
              <a:t>28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0052984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89226-2ECC-2D1B-4F3A-835863AD0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Example</a:t>
            </a:r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CE9FCDE-1CE3-7FA4-F60A-B8344D790D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08018"/>
            <a:ext cx="10515600" cy="3617051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88200BB-075B-5F8C-AC15-3F3D4D038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E830D-2439-CF4C-B159-B4D673FF7168}" type="datetime1">
              <a:rPr lang="en-US" smtClean="0"/>
              <a:t>7/9/24</a:t>
            </a:fld>
            <a:endParaRPr lang="en-BD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3376E29-6E3D-19B0-8754-19827BEEF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Rakib Mahmud</a:t>
            </a:r>
            <a:endParaRPr lang="en-BD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5942467-A7F1-0F5B-2614-6B5112DF2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785CD-758E-C745-8326-964A6D0E73B9}" type="slidenum">
              <a:rPr lang="en-BD" smtClean="0"/>
              <a:t>29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444862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F0E6C3-352D-9EA8-02F7-417EC3D56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Example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A38742D-9DB8-4651-572C-9AF19CC44FF2}"/>
              </a:ext>
            </a:extLst>
          </p:cNvPr>
          <p:cNvSpPr/>
          <p:nvPr/>
        </p:nvSpPr>
        <p:spPr>
          <a:xfrm>
            <a:off x="3616037" y="2036618"/>
            <a:ext cx="4457700" cy="380307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D" dirty="0"/>
              <a:t>c = a + b;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99E6550-96E8-B77A-57F1-2E0F718BB106}"/>
              </a:ext>
            </a:extLst>
          </p:cNvPr>
          <p:cNvCxnSpPr>
            <a:cxnSpLocks/>
          </p:cNvCxnSpPr>
          <p:nvPr/>
        </p:nvCxnSpPr>
        <p:spPr>
          <a:xfrm flipH="1">
            <a:off x="4935682" y="4012623"/>
            <a:ext cx="510886" cy="597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1319D0C-81BF-57CA-19A5-374B81357DEC}"/>
              </a:ext>
            </a:extLst>
          </p:cNvPr>
          <p:cNvCxnSpPr>
            <a:cxnSpLocks/>
          </p:cNvCxnSpPr>
          <p:nvPr/>
        </p:nvCxnSpPr>
        <p:spPr>
          <a:xfrm flipH="1">
            <a:off x="5103668" y="4028663"/>
            <a:ext cx="741219" cy="640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EC95FFA-F64B-A25E-B4E8-A990272BDC17}"/>
              </a:ext>
            </a:extLst>
          </p:cNvPr>
          <p:cNvCxnSpPr>
            <a:cxnSpLocks/>
          </p:cNvCxnSpPr>
          <p:nvPr/>
        </p:nvCxnSpPr>
        <p:spPr>
          <a:xfrm flipH="1">
            <a:off x="5191125" y="4094018"/>
            <a:ext cx="966787" cy="675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AB46809-BF67-AEA3-5989-4893B8FDE8D3}"/>
              </a:ext>
            </a:extLst>
          </p:cNvPr>
          <p:cNvSpPr txBox="1"/>
          <p:nvPr/>
        </p:nvSpPr>
        <p:spPr>
          <a:xfrm>
            <a:off x="4057651" y="4834782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Operands (a,b,c)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DCF8E7E-A582-7904-8314-807C1C551219}"/>
              </a:ext>
            </a:extLst>
          </p:cNvPr>
          <p:cNvCxnSpPr/>
          <p:nvPr/>
        </p:nvCxnSpPr>
        <p:spPr>
          <a:xfrm flipV="1">
            <a:off x="5674518" y="3293918"/>
            <a:ext cx="570418" cy="540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33C354C-A86F-8551-07FC-EE1A6FB21201}"/>
              </a:ext>
            </a:extLst>
          </p:cNvPr>
          <p:cNvCxnSpPr/>
          <p:nvPr/>
        </p:nvCxnSpPr>
        <p:spPr>
          <a:xfrm flipV="1">
            <a:off x="5959727" y="3293918"/>
            <a:ext cx="368337" cy="540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8BC1AB0-432E-1CDB-6125-6D1EA814588C}"/>
              </a:ext>
            </a:extLst>
          </p:cNvPr>
          <p:cNvSpPr txBox="1"/>
          <p:nvPr/>
        </p:nvSpPr>
        <p:spPr>
          <a:xfrm>
            <a:off x="5336418" y="2891293"/>
            <a:ext cx="1817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Operators ( =, + 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F3F4446-D2BE-6351-662A-1CE01391AAFE}"/>
              </a:ext>
            </a:extLst>
          </p:cNvPr>
          <p:cNvCxnSpPr/>
          <p:nvPr/>
        </p:nvCxnSpPr>
        <p:spPr>
          <a:xfrm flipV="1">
            <a:off x="8001000" y="2891293"/>
            <a:ext cx="737755" cy="402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AD2F43C-B927-7893-4937-82F5F3C9760F}"/>
              </a:ext>
            </a:extLst>
          </p:cNvPr>
          <p:cNvSpPr txBox="1"/>
          <p:nvPr/>
        </p:nvSpPr>
        <p:spPr>
          <a:xfrm>
            <a:off x="8863445" y="2275609"/>
            <a:ext cx="1273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Expression</a:t>
            </a:r>
          </a:p>
        </p:txBody>
      </p:sp>
      <p:sp>
        <p:nvSpPr>
          <p:cNvPr id="25" name="Date Placeholder 24">
            <a:extLst>
              <a:ext uri="{FF2B5EF4-FFF2-40B4-BE49-F238E27FC236}">
                <a16:creationId xmlns:a16="http://schemas.microsoft.com/office/drawing/2014/main" id="{850FAA4A-BA4B-A389-1984-9CE35E0CC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8A0AC-9598-5F49-B4D4-BC7CB24584A3}" type="datetime1">
              <a:rPr lang="en-US" smtClean="0"/>
              <a:t>7/9/24</a:t>
            </a:fld>
            <a:endParaRPr lang="en-BD"/>
          </a:p>
        </p:txBody>
      </p: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755B57AA-FAD2-F69C-1C2B-DFFA5C28E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Rakib Mahmud</a:t>
            </a:r>
            <a:endParaRPr lang="en-BD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6199F45-DE22-7C60-7DE2-85A700D4D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785CD-758E-C745-8326-964A6D0E73B9}" type="slidenum">
              <a:rPr lang="en-BD" smtClean="0"/>
              <a:t>3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8884818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4BE4B-F1E3-68C6-A111-005042598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Example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8C8B7A2B-0325-BB69-E2FD-ECF4962452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1536"/>
            <a:ext cx="10515600" cy="3647209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2EC40EA-0D9A-A814-8F02-C1F9D3E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19E06-6384-544B-9A82-E4D9DE554E99}" type="datetime1">
              <a:rPr lang="en-US" smtClean="0"/>
              <a:t>7/9/24</a:t>
            </a:fld>
            <a:endParaRPr lang="en-BD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989B8F-040A-BB61-D352-55AEF788E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Rakib Mahmud</a:t>
            </a:r>
            <a:endParaRPr lang="en-BD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C62CF9C-CE6F-58A3-588C-ACE257399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785CD-758E-C745-8326-964A6D0E73B9}" type="slidenum">
              <a:rPr lang="en-BD" smtClean="0"/>
              <a:t>30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2862209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D0642-4C1A-0397-ECEF-52206C39E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Bitwise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99DD6-0373-7903-C8AA-AD6211831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D" dirty="0"/>
              <a:t>Bitwise operator works with binary data (bit/byte)</a:t>
            </a:r>
          </a:p>
          <a:p>
            <a:r>
              <a:rPr lang="en-BD" dirty="0"/>
              <a:t>With it we can do various logical operations such as AND, OR, NOT, EXOR, Left Shift, Right Shift.</a:t>
            </a:r>
          </a:p>
          <a:p>
            <a:r>
              <a:rPr lang="en-BD" dirty="0"/>
              <a:t>Can only be used on integrals, don’t work with float.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29743-428E-530B-C2CE-6F5C8D243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71E0-F846-684F-9941-1D8CC11C7CCC}" type="datetime1">
              <a:rPr lang="en-US" smtClean="0"/>
              <a:t>7/9/24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39D50-2A5F-FBC5-6832-A42B6F007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Rakib Mahmud</a:t>
            </a:r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7DFEC-C8F3-9298-004C-028D81312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785CD-758E-C745-8326-964A6D0E73B9}" type="slidenum">
              <a:rPr lang="en-BD" smtClean="0"/>
              <a:t>31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6636539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A7A99-C4BB-E572-69EB-D7CF56D72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Bitwise Operator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DED366B-0A21-3A11-EADF-4D6AA00A6A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7862554"/>
              </p:ext>
            </p:extLst>
          </p:nvPr>
        </p:nvGraphicFramePr>
        <p:xfrm>
          <a:off x="838200" y="1825625"/>
          <a:ext cx="10515600" cy="3520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8389189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2371444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b="0">
                          <a:effectLst/>
                        </a:rPr>
                        <a:t>Operators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0">
                          <a:effectLst/>
                        </a:rPr>
                        <a:t>Meaning of operators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253874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D">
                          <a:effectLst/>
                        </a:rPr>
                        <a:t>&amp;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Bitwise AND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2063977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D">
                          <a:effectLst/>
                        </a:rPr>
                        <a:t>|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Bitwise OR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2556973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D">
                          <a:effectLst/>
                        </a:rPr>
                        <a:t>^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Bitwise exclusive OR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3113860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D">
                          <a:effectLst/>
                        </a:rPr>
                        <a:t>~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Bitwise complement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3015605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D">
                          <a:effectLst/>
                        </a:rPr>
                        <a:t>&lt;&lt;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Left shift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4095450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D">
                          <a:effectLst/>
                        </a:rPr>
                        <a:t>&gt;&gt;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Right shift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1939269554"/>
                  </a:ext>
                </a:extLst>
              </a:tr>
            </a:tbl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3FFCC-F70C-BA11-CAFD-04BA8B972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66C6-615A-1040-9ABC-0A43EFA236A5}" type="datetime1">
              <a:rPr lang="en-US" smtClean="0"/>
              <a:t>7/9/24</a:t>
            </a:fld>
            <a:endParaRPr lang="e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ECA477-7DC3-C9B8-6C39-7A224E97B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Rakib Mahmud</a:t>
            </a:r>
            <a:endParaRPr lang="en-B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7918FE-292C-1F1A-DC99-19686FEB7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785CD-758E-C745-8326-964A6D0E73B9}" type="slidenum">
              <a:rPr lang="en-BD" smtClean="0"/>
              <a:t>32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3276074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62687-D9CD-3EBD-0C34-68FC86C69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Bitwise AND Operator &amp;</a:t>
            </a:r>
            <a:endParaRPr lang="en-B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47BAC-8622-FD96-3B26-C8F64FDCD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output of bitwise AND is 1 if the corresponding bits of two operands is 1. If either bit of an operand is 0, the result of corresponding bit is evaluated to 0.</a:t>
            </a:r>
          </a:p>
          <a:p>
            <a:endParaRPr lang="en-BD" dirty="0"/>
          </a:p>
        </p:txBody>
      </p:sp>
      <p:pic>
        <p:nvPicPr>
          <p:cNvPr id="5" name="Picture 4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20DEAF2A-51E6-5C5A-5792-3B486B3FB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718" y="3428999"/>
            <a:ext cx="6463145" cy="2747964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2663062-ADDC-E297-B072-0DC9C22A4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1F75B-918F-B547-924A-31736F4A5879}" type="datetime1">
              <a:rPr lang="en-US" smtClean="0"/>
              <a:t>7/9/24</a:t>
            </a:fld>
            <a:endParaRPr lang="en-BD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B028ABE-AE23-75FE-36AE-69C7C60B9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Rakib Mahmud</a:t>
            </a:r>
            <a:endParaRPr lang="en-BD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F352D7B-42C8-7EED-0CA0-DA5B1BE22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785CD-758E-C745-8326-964A6D0E73B9}" type="slidenum">
              <a:rPr lang="en-BD" smtClean="0"/>
              <a:t>33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851992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43BE8-6B8A-AED4-0720-2EC0A8E22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Bitwise AND Operator &amp;</a:t>
            </a:r>
            <a:endParaRPr lang="en-BD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34E615B7-46AB-D0AB-FECD-9711DF3F4F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85551"/>
            <a:ext cx="10515600" cy="3755440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9AB44E-B5FE-6C6A-5CC0-5C04B67E3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5044-0954-B14C-9C5C-33896E427BCC}" type="datetime1">
              <a:rPr lang="en-US" smtClean="0"/>
              <a:t>7/9/24</a:t>
            </a:fld>
            <a:endParaRPr lang="en-BD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22CAB04-3C97-116B-B7D6-11E5AC6DA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Rakib Mahmud</a:t>
            </a:r>
            <a:endParaRPr lang="en-BD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7A2417-1C88-04CB-6A83-95CD0AE9E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785CD-758E-C745-8326-964A6D0E73B9}" type="slidenum">
              <a:rPr lang="en-BD" smtClean="0"/>
              <a:t>34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8495675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B0234-B7F0-692F-B454-7203AF778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Bitwise OR Operator |</a:t>
            </a:r>
            <a:endParaRPr lang="en-B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51596-245D-639F-B29F-14024558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effectLst/>
                <a:highlight>
                  <a:srgbClr val="F9FAFC"/>
                </a:highlight>
                <a:latin typeface="euclid_circular_a"/>
              </a:rPr>
              <a:t>The output of bitwise OR is </a:t>
            </a:r>
            <a:r>
              <a:rPr lang="en-GB" b="1" i="0" dirty="0">
                <a:effectLst/>
                <a:highlight>
                  <a:srgbClr val="F9FAFC"/>
                </a:highlight>
                <a:latin typeface="euclid_circular_a"/>
              </a:rPr>
              <a:t>1</a:t>
            </a:r>
            <a:r>
              <a:rPr lang="en-GB" b="0" i="0" dirty="0">
                <a:effectLst/>
                <a:highlight>
                  <a:srgbClr val="F9FAFC"/>
                </a:highlight>
                <a:latin typeface="euclid_circular_a"/>
              </a:rPr>
              <a:t> if at least one corresponding bit of two operands is </a:t>
            </a:r>
            <a:r>
              <a:rPr lang="en-GB" b="1" i="0" dirty="0">
                <a:effectLst/>
                <a:highlight>
                  <a:srgbClr val="F9FAFC"/>
                </a:highlight>
                <a:latin typeface="euclid_circular_a"/>
              </a:rPr>
              <a:t>1</a:t>
            </a:r>
            <a:r>
              <a:rPr lang="en-GB" b="0" i="0" dirty="0">
                <a:effectLst/>
                <a:highlight>
                  <a:srgbClr val="F9FAFC"/>
                </a:highlight>
                <a:latin typeface="euclid_circular_a"/>
              </a:rPr>
              <a:t>.</a:t>
            </a:r>
          </a:p>
        </p:txBody>
      </p:sp>
      <p:pic>
        <p:nvPicPr>
          <p:cNvPr id="5" name="Picture 4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CC73F103-A4C9-95EF-8D74-15E9D9F11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426" y="3040495"/>
            <a:ext cx="7128165" cy="2871932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2F51C5C-DA6C-F4A2-1598-6DCBF0886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B16D4-7A95-C24A-8AD4-7A59CB4573AB}" type="datetime1">
              <a:rPr lang="en-US" smtClean="0"/>
              <a:t>7/9/24</a:t>
            </a:fld>
            <a:endParaRPr lang="en-BD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595094A-759F-2377-A378-8D514A9BE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Rakib Mahmud</a:t>
            </a:r>
            <a:endParaRPr lang="en-BD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2C7B8F1-C18A-D4E2-92B0-935EF2865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785CD-758E-C745-8326-964A6D0E73B9}" type="slidenum">
              <a:rPr lang="en-BD" smtClean="0"/>
              <a:t>35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42706573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AE3D8-3096-3B13-ECFB-A2E355B3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Bitwise OR Operator |</a:t>
            </a:r>
            <a:endParaRPr lang="en-BD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CBCB06D-F85E-CFDB-3DC8-8A1C1AC447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43100"/>
            <a:ext cx="10515600" cy="3699164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F4D8F53-ED78-8D47-DA0F-FFD045D81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8CF0E-8525-C748-A95A-A3B9C63561E6}" type="datetime1">
              <a:rPr lang="en-US" smtClean="0"/>
              <a:t>7/9/24</a:t>
            </a:fld>
            <a:endParaRPr lang="en-BD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0E4D9E0-8DE9-84DD-0732-D8FB80D79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Rakib Mahmud</a:t>
            </a:r>
            <a:endParaRPr lang="en-BD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0702F57-2F93-0881-F00F-F425F3B1A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785CD-758E-C745-8326-964A6D0E73B9}" type="slidenum">
              <a:rPr lang="en-BD" smtClean="0"/>
              <a:t>36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1341340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72ABA-E76D-0801-8222-C513EB486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Bitwise XOR (exclusive OR) Operator ^</a:t>
            </a:r>
            <a:endParaRPr lang="en-B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0ACBC-F902-112B-58F3-8FC6574E3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effectLst/>
                <a:highlight>
                  <a:srgbClr val="F9FAFC"/>
                </a:highlight>
                <a:latin typeface="euclid_circular_a"/>
              </a:rPr>
              <a:t>The result of bitwise XOR operator is </a:t>
            </a:r>
            <a:r>
              <a:rPr lang="en-GB" b="1" i="0" dirty="0">
                <a:effectLst/>
                <a:highlight>
                  <a:srgbClr val="F9FAFC"/>
                </a:highlight>
                <a:latin typeface="euclid_circular_a"/>
              </a:rPr>
              <a:t>1</a:t>
            </a:r>
            <a:r>
              <a:rPr lang="en-GB" b="0" i="0" dirty="0">
                <a:effectLst/>
                <a:highlight>
                  <a:srgbClr val="F9FAFC"/>
                </a:highlight>
                <a:latin typeface="euclid_circular_a"/>
              </a:rPr>
              <a:t> if the corresponding bits of two operands are opposite.</a:t>
            </a:r>
          </a:p>
          <a:p>
            <a:r>
              <a:rPr lang="en-GB" b="0" i="0" dirty="0">
                <a:effectLst/>
                <a:highlight>
                  <a:srgbClr val="F9FAFC"/>
                </a:highlight>
                <a:latin typeface="euclid_circular_a"/>
              </a:rPr>
              <a:t>It is denoted by </a:t>
            </a:r>
            <a:r>
              <a:rPr lang="en-GB" dirty="0"/>
              <a:t>^</a:t>
            </a:r>
            <a:r>
              <a:rPr lang="en-GB" b="0" i="0" dirty="0">
                <a:effectLst/>
                <a:highlight>
                  <a:srgbClr val="F9FAFC"/>
                </a:highlight>
                <a:latin typeface="euclid_circular_a"/>
              </a:rPr>
              <a:t>.</a:t>
            </a:r>
            <a:endParaRPr lang="en-BD" dirty="0"/>
          </a:p>
        </p:txBody>
      </p:sp>
      <p:pic>
        <p:nvPicPr>
          <p:cNvPr id="5" name="Picture 4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07180F12-D712-2F85-3D55-F52216F33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927" y="3429000"/>
            <a:ext cx="5434446" cy="2381973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4C5644B-003C-8BFD-14AF-A44CEEB41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304C1-1678-2140-9BE2-816995078C97}" type="datetime1">
              <a:rPr lang="en-US" smtClean="0"/>
              <a:t>7/9/24</a:t>
            </a:fld>
            <a:endParaRPr lang="en-BD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2EF1C1E-383A-D995-9092-D29CC4795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Rakib Mahmud</a:t>
            </a:r>
            <a:endParaRPr lang="en-BD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0D0337E-062F-B1AE-5EED-A58E59537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785CD-758E-C745-8326-964A6D0E73B9}" type="slidenum">
              <a:rPr lang="en-BD" smtClean="0"/>
              <a:t>37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40388700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CB837-403B-A91C-4FE8-C20E97D88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Bitwise XOR (exclusive OR) Operator ^</a:t>
            </a:r>
            <a:endParaRPr lang="en-BD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6C358F0-6BCD-97E0-FAAD-1BC96D5DC2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72347"/>
            <a:ext cx="10515600" cy="2756022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DFC395B-C42B-9220-0190-C440580A2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4A0FC-A665-CC4E-ADBA-9154CD6F4C41}" type="datetime1">
              <a:rPr lang="en-US" smtClean="0"/>
              <a:t>7/9/24</a:t>
            </a:fld>
            <a:endParaRPr lang="en-BD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2CE29FF-3C09-A7A0-AD11-2B68BD84C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Rakib Mahmud</a:t>
            </a:r>
            <a:endParaRPr lang="en-BD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DB1FBEB-DB69-52AC-9E44-62B7A00D9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785CD-758E-C745-8326-964A6D0E73B9}" type="slidenum">
              <a:rPr lang="en-BD" smtClean="0"/>
              <a:t>38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281568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31134-04B5-725C-6FCD-2C27B96C6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Bitwise Complement Operator ~</a:t>
            </a:r>
            <a:endParaRPr lang="en-B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E4B3B-4F4C-F902-88B3-7543B3E3C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15202"/>
          </a:xfrm>
        </p:spPr>
        <p:txBody>
          <a:bodyPr/>
          <a:lstStyle/>
          <a:p>
            <a:r>
              <a:rPr lang="en-GB" dirty="0"/>
              <a:t>Bitwise complement operator is a unary operator (works on only one operand). </a:t>
            </a:r>
          </a:p>
          <a:p>
            <a:r>
              <a:rPr lang="en-GB" dirty="0"/>
              <a:t>It changes 1 to 0 and 0 to 1. </a:t>
            </a:r>
          </a:p>
          <a:p>
            <a:r>
              <a:rPr lang="en-GB" dirty="0"/>
              <a:t>It is denoted by ~.</a:t>
            </a:r>
          </a:p>
          <a:p>
            <a:r>
              <a:rPr lang="en-GB" b="0" i="0" dirty="0">
                <a:effectLst/>
                <a:highlight>
                  <a:srgbClr val="F9FAFC"/>
                </a:highlight>
                <a:latin typeface="euclid_circular_a"/>
              </a:rPr>
              <a:t>For any integer </a:t>
            </a:r>
            <a:r>
              <a:rPr lang="en-GB" b="0" i="0" dirty="0">
                <a:effectLst/>
                <a:highlight>
                  <a:srgbClr val="F9FAFC"/>
                </a:highlight>
                <a:latin typeface="Droid Sans Mono"/>
              </a:rPr>
              <a:t>n</a:t>
            </a:r>
            <a:r>
              <a:rPr lang="en-GB" b="0" i="0" dirty="0">
                <a:effectLst/>
                <a:highlight>
                  <a:srgbClr val="F9FAFC"/>
                </a:highlight>
                <a:latin typeface="euclid_circular_a"/>
              </a:rPr>
              <a:t>, bitwise complement of </a:t>
            </a:r>
            <a:r>
              <a:rPr lang="en-GB" b="0" i="0" dirty="0">
                <a:effectLst/>
                <a:highlight>
                  <a:srgbClr val="F9FAFC"/>
                </a:highlight>
                <a:latin typeface="Droid Sans Mono"/>
              </a:rPr>
              <a:t>n</a:t>
            </a:r>
            <a:r>
              <a:rPr lang="en-GB" b="0" i="0" dirty="0">
                <a:effectLst/>
                <a:highlight>
                  <a:srgbClr val="F9FAFC"/>
                </a:highlight>
                <a:latin typeface="euclid_circular_a"/>
              </a:rPr>
              <a:t> will be </a:t>
            </a:r>
            <a:r>
              <a:rPr lang="en-GB" dirty="0"/>
              <a:t>-(n + 1)</a:t>
            </a:r>
            <a:endParaRPr lang="en-B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587FFD-DB0D-960A-0ADB-17E05213162C}"/>
              </a:ext>
            </a:extLst>
          </p:cNvPr>
          <p:cNvSpPr txBox="1"/>
          <p:nvPr/>
        </p:nvSpPr>
        <p:spPr>
          <a:xfrm>
            <a:off x="6941184" y="4862945"/>
            <a:ext cx="2853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35    = 00100011 ( In binary)</a:t>
            </a:r>
          </a:p>
          <a:p>
            <a:r>
              <a:rPr lang="en-BD" dirty="0"/>
              <a:t>~35 =  11011100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D565B-DFA8-AEE7-2CB1-322A5F6FD531}"/>
              </a:ext>
            </a:extLst>
          </p:cNvPr>
          <p:cNvSpPr txBox="1"/>
          <p:nvPr/>
        </p:nvSpPr>
        <p:spPr>
          <a:xfrm>
            <a:off x="2639291" y="5509276"/>
            <a:ext cx="21093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X </a:t>
            </a:r>
            <a:r>
              <a:rPr lang="en-BD" dirty="0"/>
              <a:t> =          b1</a:t>
            </a:r>
          </a:p>
          <a:p>
            <a:endParaRPr lang="en-BD" dirty="0"/>
          </a:p>
          <a:p>
            <a:r>
              <a:rPr lang="en-BD" dirty="0"/>
              <a:t>-X =          b2</a:t>
            </a:r>
          </a:p>
        </p:txBody>
      </p:sp>
      <p:sp>
        <p:nvSpPr>
          <p:cNvPr id="12" name="Curved Left Arrow 11">
            <a:extLst>
              <a:ext uri="{FF2B5EF4-FFF2-40B4-BE49-F238E27FC236}">
                <a16:creationId xmlns:a16="http://schemas.microsoft.com/office/drawing/2014/main" id="{066E2557-040E-2F59-D322-4DDD46CB3668}"/>
              </a:ext>
            </a:extLst>
          </p:cNvPr>
          <p:cNvSpPr/>
          <p:nvPr/>
        </p:nvSpPr>
        <p:spPr>
          <a:xfrm>
            <a:off x="3870613" y="5709074"/>
            <a:ext cx="426027" cy="498764"/>
          </a:xfrm>
          <a:prstGeom prst="curvedLeftArrow">
            <a:avLst>
              <a:gd name="adj1" fmla="val 25000"/>
              <a:gd name="adj2" fmla="val 36000"/>
              <a:gd name="adj3" fmla="val 25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D">
              <a:solidFill>
                <a:schemeClr val="tx1"/>
              </a:solidFill>
            </a:endParaRPr>
          </a:p>
        </p:txBody>
      </p:sp>
      <p:sp>
        <p:nvSpPr>
          <p:cNvPr id="13" name="Curved Down Arrow 12">
            <a:extLst>
              <a:ext uri="{FF2B5EF4-FFF2-40B4-BE49-F238E27FC236}">
                <a16:creationId xmlns:a16="http://schemas.microsoft.com/office/drawing/2014/main" id="{041159A7-ED09-2C5E-4048-02F4BBE7DF25}"/>
              </a:ext>
            </a:extLst>
          </p:cNvPr>
          <p:cNvSpPr/>
          <p:nvPr/>
        </p:nvSpPr>
        <p:spPr>
          <a:xfrm rot="16200000">
            <a:off x="2968180" y="5745442"/>
            <a:ext cx="667245" cy="426026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D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E63C13-9989-02C0-BC04-41A0DAACEA8C}"/>
              </a:ext>
            </a:extLst>
          </p:cNvPr>
          <p:cNvSpPr txBox="1"/>
          <p:nvPr/>
        </p:nvSpPr>
        <p:spPr>
          <a:xfrm>
            <a:off x="4225775" y="5572806"/>
            <a:ext cx="467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2’s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4FE6A6-0AF0-5751-C05B-6E73F1560FD6}"/>
              </a:ext>
            </a:extLst>
          </p:cNvPr>
          <p:cNvSpPr txBox="1"/>
          <p:nvPr/>
        </p:nvSpPr>
        <p:spPr>
          <a:xfrm>
            <a:off x="3171916" y="5808344"/>
            <a:ext cx="6099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D" dirty="0"/>
              <a:t>2’s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F38EC1-C7FA-A4B6-1BF9-C9DB65788F22}"/>
              </a:ext>
            </a:extLst>
          </p:cNvPr>
          <p:cNvSpPr txBox="1"/>
          <p:nvPr/>
        </p:nvSpPr>
        <p:spPr>
          <a:xfrm>
            <a:off x="5101300" y="5232277"/>
            <a:ext cx="21093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D" dirty="0"/>
              <a:t>00100011</a:t>
            </a:r>
          </a:p>
          <a:p>
            <a:r>
              <a:rPr lang="en-BD" dirty="0"/>
              <a:t>+                1</a:t>
            </a:r>
          </a:p>
          <a:p>
            <a:endParaRPr lang="en-BD" dirty="0"/>
          </a:p>
          <a:p>
            <a:r>
              <a:rPr lang="en-BD" dirty="0"/>
              <a:t>00100100 (36)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652FA4C-D728-9D7D-FED8-54AA9A14B56C}"/>
              </a:ext>
            </a:extLst>
          </p:cNvPr>
          <p:cNvCxnSpPr/>
          <p:nvPr/>
        </p:nvCxnSpPr>
        <p:spPr>
          <a:xfrm>
            <a:off x="4997212" y="5978614"/>
            <a:ext cx="17178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B33123D5-E17E-642F-62DA-A5DC52A0A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ED17A-0AA1-8840-9863-CDC3659CAF20}" type="datetime1">
              <a:rPr lang="en-US" smtClean="0"/>
              <a:t>7/9/24</a:t>
            </a:fld>
            <a:endParaRPr lang="en-BD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F112B6A5-4B7E-984A-4556-371FB7894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Rakib Mahmud</a:t>
            </a:r>
            <a:endParaRPr lang="en-BD"/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DE9C53F1-923A-DA5B-7429-45E9A74AB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785CD-758E-C745-8326-964A6D0E73B9}" type="slidenum">
              <a:rPr lang="en-BD" smtClean="0"/>
              <a:t>39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896118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CE0E6-1F32-E99F-19BF-EAC8F83BF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Types of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16AE7-8CC4-AE9B-AABE-93C36679D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BD" dirty="0"/>
              <a:t>Arithmetic operator</a:t>
            </a:r>
          </a:p>
          <a:p>
            <a:r>
              <a:rPr lang="en-BD" dirty="0"/>
              <a:t>Assignment operator</a:t>
            </a:r>
          </a:p>
          <a:p>
            <a:r>
              <a:rPr lang="en-BD" dirty="0"/>
              <a:t>Unary operator</a:t>
            </a:r>
          </a:p>
          <a:p>
            <a:r>
              <a:rPr lang="en-BD" dirty="0"/>
              <a:t>Relational operator</a:t>
            </a:r>
          </a:p>
          <a:p>
            <a:r>
              <a:rPr lang="en-BD" dirty="0"/>
              <a:t>Logical operator</a:t>
            </a:r>
          </a:p>
          <a:p>
            <a:r>
              <a:rPr lang="en-BD" dirty="0"/>
              <a:t>Conditional operator</a:t>
            </a:r>
          </a:p>
          <a:p>
            <a:r>
              <a:rPr lang="en-BD" dirty="0"/>
              <a:t>Bitwise operator</a:t>
            </a:r>
          </a:p>
          <a:p>
            <a:r>
              <a:rPr lang="en-BD" dirty="0"/>
              <a:t>Special operator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F65CD-8C9C-D18C-F08F-9A075783F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93FD7-C678-5E48-8728-B7547351FAF6}" type="datetime1">
              <a:rPr lang="en-US" smtClean="0"/>
              <a:t>7/9/24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E2611-7A59-0409-5C52-5D679B922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Rakib Mahmud</a:t>
            </a:r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E88A0-11A4-4214-A91F-B99B338B3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785CD-758E-C745-8326-964A6D0E73B9}" type="slidenum">
              <a:rPr lang="en-BD" smtClean="0"/>
              <a:t>4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444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31134-04B5-725C-6FCD-2C27B96C6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Bitwise Complement Operator ~</a:t>
            </a:r>
            <a:endParaRPr lang="en-BD" dirty="0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2B684500-3B23-7C1D-DEE9-E94EF76D63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67791"/>
            <a:ext cx="10515600" cy="3051224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FECFCA-AADA-90C2-C100-BC9AAB062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430C0-635E-D14F-8A9D-857215296897}" type="datetime1">
              <a:rPr lang="en-US" smtClean="0"/>
              <a:t>7/9/24</a:t>
            </a:fld>
            <a:endParaRPr lang="e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744B1-CA6E-107A-5764-76088521E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Rakib Mahmud</a:t>
            </a:r>
            <a:endParaRPr lang="en-B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F61079-8765-7A78-ED3A-2CD7C96CA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785CD-758E-C745-8326-964A6D0E73B9}" type="slidenum">
              <a:rPr lang="en-BD" smtClean="0"/>
              <a:t>40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355018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91F-AA17-B86D-CECA-C99B25519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Right Shift Operator</a:t>
            </a:r>
            <a:endParaRPr lang="en-B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70BD3-B000-CF87-5A8B-D7BD2F67A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Right shift operator shifts all bits towards right by certain number of specified bits. It is denoted by &gt;&gt;.</a:t>
            </a:r>
          </a:p>
          <a:p>
            <a:r>
              <a:rPr lang="en-GB" dirty="0"/>
              <a:t>If the value of a variable is right shifted one time, then its value becomes half the original value.</a:t>
            </a:r>
          </a:p>
          <a:p>
            <a:r>
              <a:rPr lang="en-GB" dirty="0"/>
              <a:t>For example, a = 10, then a&gt;&gt;1 = 5</a:t>
            </a:r>
            <a:endParaRPr lang="en-BD" dirty="0"/>
          </a:p>
        </p:txBody>
      </p:sp>
      <p:pic>
        <p:nvPicPr>
          <p:cNvPr id="7" name="Picture 6" descr="A diagram of a number&#10;&#10;Description automatically generated">
            <a:extLst>
              <a:ext uri="{FF2B5EF4-FFF2-40B4-BE49-F238E27FC236}">
                <a16:creationId xmlns:a16="http://schemas.microsoft.com/office/drawing/2014/main" id="{BA208A2A-1690-73C7-F893-CEC9DB135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008" y="4369666"/>
            <a:ext cx="6923809" cy="2019300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3678EE6-1CE4-E2DF-4343-34A52EED5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1A84-8198-5149-B7A9-ADA06DA6279F}" type="datetime1">
              <a:rPr lang="en-US" smtClean="0"/>
              <a:t>7/9/24</a:t>
            </a:fld>
            <a:endParaRPr lang="en-BD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9BF5519-17BC-E185-DED0-CDE26D0E5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Rakib Mahmud</a:t>
            </a:r>
            <a:endParaRPr lang="en-BD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B8CDD64-1661-3ACF-3310-A066E60E9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785CD-758E-C745-8326-964A6D0E73B9}" type="slidenum">
              <a:rPr lang="en-BD" smtClean="0"/>
              <a:t>41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493205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99FB6-1AC2-108A-6614-0A13D1054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Left Shift Operator</a:t>
            </a:r>
            <a:endParaRPr lang="en-B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3A14E-52B4-4E3A-2669-5A176B0E9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Left shift operator shifts all bits towards left by a certain number of specified bits.  It is denoted by &lt;&lt;.</a:t>
            </a:r>
          </a:p>
          <a:p>
            <a:r>
              <a:rPr lang="en-GB" dirty="0"/>
              <a:t>The bit positions that have been vacated by the left shift operator are filled with 0. </a:t>
            </a:r>
          </a:p>
          <a:p>
            <a:r>
              <a:rPr lang="en-GB" dirty="0"/>
              <a:t>If the value is left shifted one time, then its value gets doubled.</a:t>
            </a:r>
          </a:p>
          <a:p>
            <a:r>
              <a:rPr lang="en-GB" dirty="0"/>
              <a:t>For example, a = 10, then a&lt;&lt;1 = 20</a:t>
            </a:r>
          </a:p>
          <a:p>
            <a:pPr marL="0" indent="0">
              <a:buNone/>
            </a:pPr>
            <a:br>
              <a:rPr lang="en-GB" dirty="0"/>
            </a:br>
            <a:endParaRPr lang="en-GB" dirty="0"/>
          </a:p>
        </p:txBody>
      </p:sp>
      <p:pic>
        <p:nvPicPr>
          <p:cNvPr id="5" name="Picture 4" descr="A diagram of a number system&#10;&#10;Description automatically generated with medium confidence">
            <a:extLst>
              <a:ext uri="{FF2B5EF4-FFF2-40B4-BE49-F238E27FC236}">
                <a16:creationId xmlns:a16="http://schemas.microsoft.com/office/drawing/2014/main" id="{FDCA0BE2-A74F-725E-54C0-4C196EAA2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336" y="4561609"/>
            <a:ext cx="5715000" cy="2057400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30F84A7-8525-6199-6F42-F74EEEEB7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C0FA-90C9-C947-8650-C90DD7E9C9A0}" type="datetime1">
              <a:rPr lang="en-US" smtClean="0"/>
              <a:t>7/9/24</a:t>
            </a:fld>
            <a:endParaRPr lang="en-BD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18C643B-CED6-C1CB-A65D-5CBA1B327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Rakib Mahmud</a:t>
            </a:r>
            <a:endParaRPr lang="en-BD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5B98A93-2EC4-6EF0-331E-142F50459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785CD-758E-C745-8326-964A6D0E73B9}" type="slidenum">
              <a:rPr lang="en-BD" smtClean="0"/>
              <a:t>42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8911689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C1E4D-D8AD-553C-8D46-A5B5DF710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Example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1E3BB37-5DFA-FFFB-2D19-C8C38062AE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6097"/>
            <a:ext cx="10515600" cy="3142366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BAA0833-748F-FA83-632E-C661443A2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E0BBA-7D5C-DA4C-9593-D1D0DC92B3B4}" type="datetime1">
              <a:rPr lang="en-US" smtClean="0"/>
              <a:t>7/9/24</a:t>
            </a:fld>
            <a:endParaRPr lang="en-BD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30D29B-090D-052A-88FF-4A0BC8ADB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Rakib Mahmud</a:t>
            </a:r>
            <a:endParaRPr lang="en-BD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7420752-CB05-C754-5E31-7E2F19984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785CD-758E-C745-8326-964A6D0E73B9}" type="slidenum">
              <a:rPr lang="en-BD" smtClean="0"/>
              <a:t>43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648705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FF85E-94AF-EF50-67BB-F825E2DBF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Special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9B27A-F820-38E1-37C1-657E43B20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Comma ( , ) </a:t>
            </a:r>
            <a:r>
              <a:rPr lang="en-GB" dirty="0"/>
              <a:t>− It is used as separator for variables. For example; a=10, b=20</a:t>
            </a:r>
          </a:p>
          <a:p>
            <a:r>
              <a:rPr lang="en-GB" b="1" dirty="0"/>
              <a:t>Address (&amp;) </a:t>
            </a:r>
            <a:r>
              <a:rPr lang="en-GB" dirty="0"/>
              <a:t>− It get the address of a variables.</a:t>
            </a:r>
          </a:p>
          <a:p>
            <a:r>
              <a:rPr lang="en-GB" b="1" dirty="0"/>
              <a:t>Size of ( ) </a:t>
            </a:r>
            <a:r>
              <a:rPr lang="en-GB" dirty="0"/>
              <a:t>− It used to get the size of a data type of a variable in bytes.</a:t>
            </a:r>
          </a:p>
          <a:p>
            <a:endParaRPr lang="en-B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774E7-EA93-1C42-D01F-CFE2E2924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59EA8-98FB-6A40-AD80-FCA52F83B398}" type="datetime1">
              <a:rPr lang="en-US" smtClean="0"/>
              <a:t>7/9/24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EED09-E3DF-897A-7763-682F00EEF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Rakib Mahmud</a:t>
            </a:r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86158-71F3-18FF-A084-B263609E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785CD-758E-C745-8326-964A6D0E73B9}" type="slidenum">
              <a:rPr lang="en-BD" smtClean="0"/>
              <a:t>44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722646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A64D1-6DE8-F374-0CA8-0AA6FE5AF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Example</a:t>
            </a:r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5B1DE98D-52BC-4A1B-E7C5-AB03D2C360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54827"/>
            <a:ext cx="10515600" cy="3335482"/>
          </a:xfrm>
        </p:spPr>
      </p:pic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ABEBFE5-3F07-AE7D-5D75-8E2B35E83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54EC-C766-634A-B8C5-12ABAED807F5}" type="datetime1">
              <a:rPr lang="en-US" smtClean="0"/>
              <a:t>7/9/24</a:t>
            </a:fld>
            <a:endParaRPr lang="en-BD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B403B6D1-0D18-8696-3FA3-A325E15B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Rakib Mahmud</a:t>
            </a:r>
            <a:endParaRPr lang="en-BD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DE759C6-6E39-87BC-061D-2D3A6FEF3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785CD-758E-C745-8326-964A6D0E73B9}" type="slidenum">
              <a:rPr lang="en-BD" smtClean="0"/>
              <a:t>45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755596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D23AA-86F0-62D2-2E8D-F31BEB675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Arithmetic Operator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E93A170-D6F6-5286-8DC8-73A2D9C75C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8960883"/>
              </p:ext>
            </p:extLst>
          </p:nvPr>
        </p:nvGraphicFramePr>
        <p:xfrm>
          <a:off x="758536" y="1815233"/>
          <a:ext cx="10435936" cy="402445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8984">
                  <a:extLst>
                    <a:ext uri="{9D8B030D-6E8A-4147-A177-3AD203B41FA5}">
                      <a16:colId xmlns:a16="http://schemas.microsoft.com/office/drawing/2014/main" val="1234829895"/>
                    </a:ext>
                  </a:extLst>
                </a:gridCol>
                <a:gridCol w="2608984">
                  <a:extLst>
                    <a:ext uri="{9D8B030D-6E8A-4147-A177-3AD203B41FA5}">
                      <a16:colId xmlns:a16="http://schemas.microsoft.com/office/drawing/2014/main" val="2157671104"/>
                    </a:ext>
                  </a:extLst>
                </a:gridCol>
                <a:gridCol w="2608984">
                  <a:extLst>
                    <a:ext uri="{9D8B030D-6E8A-4147-A177-3AD203B41FA5}">
                      <a16:colId xmlns:a16="http://schemas.microsoft.com/office/drawing/2014/main" val="2264730521"/>
                    </a:ext>
                  </a:extLst>
                </a:gridCol>
                <a:gridCol w="2608984">
                  <a:extLst>
                    <a:ext uri="{9D8B030D-6E8A-4147-A177-3AD203B41FA5}">
                      <a16:colId xmlns:a16="http://schemas.microsoft.com/office/drawing/2014/main" val="4069656883"/>
                    </a:ext>
                  </a:extLst>
                </a:gridCol>
              </a:tblGrid>
              <a:tr h="580483">
                <a:tc>
                  <a:txBody>
                    <a:bodyPr/>
                    <a:lstStyle/>
                    <a:p>
                      <a:r>
                        <a:rPr lang="en-BD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448740"/>
                  </a:ext>
                </a:extLst>
              </a:tr>
              <a:tr h="700775">
                <a:tc>
                  <a:txBody>
                    <a:bodyPr/>
                    <a:lstStyle/>
                    <a:p>
                      <a:r>
                        <a:rPr lang="en-BD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Do addition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</a:t>
                      </a:r>
                      <a:r>
                        <a:rPr lang="en-BD" dirty="0"/>
                        <a:t> = 15 + 6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 = 21</a:t>
                      </a:r>
                      <a:endParaRPr lang="en-B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800550"/>
                  </a:ext>
                </a:extLst>
              </a:tr>
              <a:tr h="758536">
                <a:tc>
                  <a:txBody>
                    <a:bodyPr/>
                    <a:lstStyle/>
                    <a:p>
                      <a:r>
                        <a:rPr lang="en-BD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Do subtraction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x</a:t>
                      </a:r>
                      <a:r>
                        <a:rPr lang="en-BD" dirty="0"/>
                        <a:t> = 15 - 6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</a:t>
                      </a:r>
                      <a:r>
                        <a:rPr lang="en-BD" dirty="0"/>
                        <a:t> =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125283"/>
                  </a:ext>
                </a:extLst>
              </a:tr>
              <a:tr h="580483">
                <a:tc>
                  <a:txBody>
                    <a:bodyPr/>
                    <a:lstStyle/>
                    <a:p>
                      <a:r>
                        <a:rPr lang="en-BD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Do multiplication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x</a:t>
                      </a:r>
                      <a:r>
                        <a:rPr lang="en-BD" dirty="0"/>
                        <a:t> = 15 *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 = 90</a:t>
                      </a:r>
                      <a:endParaRPr lang="en-B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568050"/>
                  </a:ext>
                </a:extLst>
              </a:tr>
              <a:tr h="728772">
                <a:tc>
                  <a:txBody>
                    <a:bodyPr/>
                    <a:lstStyle/>
                    <a:p>
                      <a:r>
                        <a:rPr lang="en-BD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Do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x</a:t>
                      </a:r>
                      <a:r>
                        <a:rPr lang="en-BD" dirty="0"/>
                        <a:t> = 15 / 6</a:t>
                      </a:r>
                    </a:p>
                    <a:p>
                      <a:endParaRPr lang="en-B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 = 2</a:t>
                      </a:r>
                      <a:endParaRPr lang="en-B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22916"/>
                  </a:ext>
                </a:extLst>
              </a:tr>
              <a:tr h="675409">
                <a:tc>
                  <a:txBody>
                    <a:bodyPr/>
                    <a:lstStyle/>
                    <a:p>
                      <a:r>
                        <a:rPr lang="en-BD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Do modular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x</a:t>
                      </a:r>
                      <a:r>
                        <a:rPr lang="en-BD" dirty="0"/>
                        <a:t> = 15 % 6</a:t>
                      </a:r>
                    </a:p>
                    <a:p>
                      <a:endParaRPr lang="en-B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 = 3</a:t>
                      </a:r>
                      <a:endParaRPr lang="en-B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758174"/>
                  </a:ext>
                </a:extLst>
              </a:tr>
            </a:tbl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16C32E-A0FC-1469-7BF7-4D9741C6E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EF6B4-5157-5243-AB5B-66A362365ACE}" type="datetime1">
              <a:rPr lang="en-US" smtClean="0"/>
              <a:t>7/9/24</a:t>
            </a:fld>
            <a:endParaRPr lang="e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EC8C6-D76D-2C7E-8CE0-D81271151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Rakib Mahmud</a:t>
            </a:r>
            <a:endParaRPr lang="en-B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C1974-B975-9550-AB7D-AA8F5CCA0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785CD-758E-C745-8326-964A6D0E73B9}" type="slidenum">
              <a:rPr lang="en-BD" smtClean="0"/>
              <a:t>5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946963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87D96-412D-DC02-D8CB-E1192E181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Example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BC0B515-356B-046E-E5FD-250EF0D02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36AE-BCC1-944D-92A1-D7E31A41AB7A}" type="datetime1">
              <a:rPr lang="en-US" smtClean="0"/>
              <a:t>7/9/24</a:t>
            </a:fld>
            <a:endParaRPr lang="en-BD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99CFFCF-E975-6772-86D8-F8A87F31C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Rakib Mahmud</a:t>
            </a:r>
            <a:endParaRPr lang="en-BD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60CD547-C158-007C-28D2-6D649FFD5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785CD-758E-C745-8326-964A6D0E73B9}" type="slidenum">
              <a:rPr lang="en-BD" smtClean="0"/>
              <a:t>6</a:t>
            </a:fld>
            <a:endParaRPr lang="en-BD"/>
          </a:p>
        </p:txBody>
      </p:sp>
      <p:pic>
        <p:nvPicPr>
          <p:cNvPr id="10" name="Content Placeholder 9" descr="A screenshot of a computer&#10;&#10;Description automatically generated">
            <a:extLst>
              <a:ext uri="{FF2B5EF4-FFF2-40B4-BE49-F238E27FC236}">
                <a16:creationId xmlns:a16="http://schemas.microsoft.com/office/drawing/2014/main" id="{65350BF7-0C70-FE1D-DFE8-0D2EC5BB49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493362" cy="4491903"/>
          </a:xfrm>
        </p:spPr>
      </p:pic>
    </p:spTree>
    <p:extLst>
      <p:ext uri="{BB962C8B-B14F-4D97-AF65-F5344CB8AC3E}">
        <p14:creationId xmlns:p14="http://schemas.microsoft.com/office/powerpoint/2010/main" val="63681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FA0F9-5CD0-3B8E-8A91-344C19077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Mathematical formulla to expression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295A7262-B529-656C-CF21-7C9D07EAEA5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56270371"/>
                  </p:ext>
                </p:extLst>
              </p:nvPr>
            </p:nvGraphicFramePr>
            <p:xfrm>
              <a:off x="838200" y="1825625"/>
              <a:ext cx="10515600" cy="3795859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178927187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2931735192"/>
                        </a:ext>
                      </a:extLst>
                    </a:gridCol>
                  </a:tblGrid>
                  <a:tr h="628304">
                    <a:tc>
                      <a:txBody>
                        <a:bodyPr/>
                        <a:lstStyle/>
                        <a:p>
                          <a:r>
                            <a:rPr lang="en-BD" dirty="0"/>
                            <a:t>Mathematical Expression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BD" dirty="0"/>
                            <a:t>Equivalent C expression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8297273"/>
                      </a:ext>
                    </a:extLst>
                  </a:tr>
                  <a:tr h="628304">
                    <a:tc>
                      <a:txBody>
                        <a:bodyPr/>
                        <a:lstStyle/>
                        <a:p>
                          <a:r>
                            <a:rPr lang="en-BD" dirty="0"/>
                            <a:t>x = a</a:t>
                          </a:r>
                          <a:r>
                            <a:rPr lang="en-BD" baseline="30000" dirty="0"/>
                            <a:t>2</a:t>
                          </a:r>
                          <a:r>
                            <a:rPr lang="en-BD" baseline="0" dirty="0"/>
                            <a:t> – 2ab + b</a:t>
                          </a:r>
                          <a:r>
                            <a:rPr lang="en-BD" baseline="30000" dirty="0"/>
                            <a:t>2</a:t>
                          </a:r>
                          <a:endParaRPr lang="en-B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BD" dirty="0"/>
                            <a:t>x = a*a - 2*a*b + b*b;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18386354"/>
                      </a:ext>
                    </a:extLst>
                  </a:tr>
                  <a:tr h="628304">
                    <a:tc>
                      <a:txBody>
                        <a:bodyPr/>
                        <a:lstStyle/>
                        <a:p>
                          <a:r>
                            <a:rPr lang="en-BD" dirty="0"/>
                            <a:t>y = ab</a:t>
                          </a:r>
                          <a:r>
                            <a:rPr lang="en-BD" baseline="30000" dirty="0"/>
                            <a:t>2 </a:t>
                          </a:r>
                          <a:r>
                            <a:rPr lang="en-BD" baseline="0" dirty="0"/>
                            <a:t>+ c</a:t>
                          </a:r>
                          <a:endParaRPr lang="en-B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BD" dirty="0"/>
                            <a:t>y = a*b*b + c;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7301716"/>
                      </a:ext>
                    </a:extLst>
                  </a:tr>
                  <a:tr h="628304">
                    <a:tc>
                      <a:txBody>
                        <a:bodyPr/>
                        <a:lstStyle/>
                        <a:p>
                          <a:r>
                            <a:rPr lang="en-BD" dirty="0"/>
                            <a:t>x = 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BD" dirty="0"/>
                            <a:t>x == y;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6667825"/>
                      </a:ext>
                    </a:extLst>
                  </a:tr>
                  <a:tr h="628304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d = x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endParaRPr lang="en-B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d = x / y;</a:t>
                          </a:r>
                          <a:endParaRPr lang="en-B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9658435"/>
                      </a:ext>
                    </a:extLst>
                  </a:tr>
                  <a:tr h="654339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d = </a:t>
                          </a:r>
                          <a14:m>
                            <m:oMath xmlns:m="http://schemas.openxmlformats.org/officeDocument/2006/math">
                              <m:r>
                                <a:rPr lang="en-GB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oMath>
                          </a14:m>
                          <a:r>
                            <a:rPr lang="en-BD" baseline="30000" dirty="0"/>
                            <a:t> 2</a:t>
                          </a:r>
                          <a:r>
                            <a:rPr lang="en-BD" baseline="0" dirty="0"/>
                            <a:t> - 4ac) / 2a</a:t>
                          </a:r>
                          <a:endParaRPr lang="en-B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d = sqrt( b*b -4*a*c) / 2*a;</a:t>
                          </a:r>
                          <a:endParaRPr lang="en-B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35942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295A7262-B529-656C-CF21-7C9D07EAEA5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56270371"/>
                  </p:ext>
                </p:extLst>
              </p:nvPr>
            </p:nvGraphicFramePr>
            <p:xfrm>
              <a:off x="838200" y="1825625"/>
              <a:ext cx="10515600" cy="3795859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178927187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2931735192"/>
                        </a:ext>
                      </a:extLst>
                    </a:gridCol>
                  </a:tblGrid>
                  <a:tr h="628304">
                    <a:tc>
                      <a:txBody>
                        <a:bodyPr/>
                        <a:lstStyle/>
                        <a:p>
                          <a:r>
                            <a:rPr lang="en-BD" dirty="0"/>
                            <a:t>Mathematical Expression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BD" dirty="0"/>
                            <a:t>Equivalent C expression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8297273"/>
                      </a:ext>
                    </a:extLst>
                  </a:tr>
                  <a:tr h="628304">
                    <a:tc>
                      <a:txBody>
                        <a:bodyPr/>
                        <a:lstStyle/>
                        <a:p>
                          <a:r>
                            <a:rPr lang="en-BD" dirty="0"/>
                            <a:t>x = a</a:t>
                          </a:r>
                          <a:r>
                            <a:rPr lang="en-BD" baseline="30000" dirty="0"/>
                            <a:t>2</a:t>
                          </a:r>
                          <a:r>
                            <a:rPr lang="en-BD" baseline="0" dirty="0"/>
                            <a:t> – 2ab + b</a:t>
                          </a:r>
                          <a:r>
                            <a:rPr lang="en-BD" baseline="30000" dirty="0"/>
                            <a:t>2</a:t>
                          </a:r>
                          <a:endParaRPr lang="en-B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BD" dirty="0"/>
                            <a:t>x = a*a - 2*a*b + b*b;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18386354"/>
                      </a:ext>
                    </a:extLst>
                  </a:tr>
                  <a:tr h="628304">
                    <a:tc>
                      <a:txBody>
                        <a:bodyPr/>
                        <a:lstStyle/>
                        <a:p>
                          <a:r>
                            <a:rPr lang="en-BD" dirty="0"/>
                            <a:t>y = ab</a:t>
                          </a:r>
                          <a:r>
                            <a:rPr lang="en-BD" baseline="30000" dirty="0"/>
                            <a:t>2 </a:t>
                          </a:r>
                          <a:r>
                            <a:rPr lang="en-BD" baseline="0" dirty="0"/>
                            <a:t>+ c</a:t>
                          </a:r>
                          <a:endParaRPr lang="en-B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BD" dirty="0"/>
                            <a:t>y = a*b*b + c;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7301716"/>
                      </a:ext>
                    </a:extLst>
                  </a:tr>
                  <a:tr h="628304">
                    <a:tc>
                      <a:txBody>
                        <a:bodyPr/>
                        <a:lstStyle/>
                        <a:p>
                          <a:r>
                            <a:rPr lang="en-BD" dirty="0"/>
                            <a:t>x = 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BD" dirty="0"/>
                            <a:t>x == y;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6667825"/>
                      </a:ext>
                    </a:extLst>
                  </a:tr>
                  <a:tr h="628304">
                    <a:tc>
                      <a:txBody>
                        <a:bodyPr/>
                        <a:lstStyle/>
                        <a:p>
                          <a:endParaRPr lang="en-BD"/>
                        </a:p>
                      </a:txBody>
                      <a:tcPr>
                        <a:blipFill>
                          <a:blip r:embed="rId2"/>
                          <a:stretch>
                            <a:fillRect l="-242" t="-410204" r="-100725" b="-1102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d = x / y;</a:t>
                          </a:r>
                          <a:endParaRPr lang="en-B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9658435"/>
                      </a:ext>
                    </a:extLst>
                  </a:tr>
                  <a:tr h="654339">
                    <a:tc>
                      <a:txBody>
                        <a:bodyPr/>
                        <a:lstStyle/>
                        <a:p>
                          <a:endParaRPr lang="en-BD"/>
                        </a:p>
                      </a:txBody>
                      <a:tcPr>
                        <a:blipFill>
                          <a:blip r:embed="rId2"/>
                          <a:stretch>
                            <a:fillRect l="-242" t="-480769" r="-100725" b="-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d = sqrt( b*b -4*a*c) / 2*a;</a:t>
                          </a:r>
                          <a:endParaRPr lang="en-B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359424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46500A-092F-9580-2021-6826568BF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70ED-D4D7-214A-9896-5125C3F44077}" type="datetime1">
              <a:rPr lang="en-US" smtClean="0"/>
              <a:t>7/9/24</a:t>
            </a:fld>
            <a:endParaRPr lang="e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A28B70-E1A4-3FCF-7EF6-531A038D0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Rakib Mahmud</a:t>
            </a:r>
            <a:endParaRPr lang="en-B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91EA58-685B-C6BF-6EAB-8A33004B6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785CD-758E-C745-8326-964A6D0E73B9}" type="slidenum">
              <a:rPr lang="en-BD" smtClean="0"/>
              <a:t>7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616797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210AE-AF51-3AD5-798F-BC4F02146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Precedence and Associativity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3253B27-147F-A7D4-1A78-A266BA58E9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8819330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95199000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648769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D" dirty="0"/>
                        <a:t>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Priority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66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D" dirty="0"/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1</a:t>
                      </a:r>
                      <a:r>
                        <a:rPr lang="en-BD" baseline="30000" dirty="0"/>
                        <a:t>st</a:t>
                      </a:r>
                      <a:endParaRPr lang="en-B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184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D" dirty="0"/>
                        <a:t>* , / ,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2</a:t>
                      </a:r>
                      <a:r>
                        <a:rPr lang="en-BD" baseline="30000" dirty="0"/>
                        <a:t>nd</a:t>
                      </a:r>
                      <a:endParaRPr lang="en-B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214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D" dirty="0"/>
                        <a:t>+ ,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3</a:t>
                      </a:r>
                      <a:r>
                        <a:rPr lang="en-BD" baseline="30000" dirty="0"/>
                        <a:t>rd</a:t>
                      </a:r>
                      <a:endParaRPr lang="en-B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797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D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4</a:t>
                      </a:r>
                      <a:r>
                        <a:rPr lang="en-BD" baseline="30000" dirty="0"/>
                        <a:t>th</a:t>
                      </a:r>
                      <a:endParaRPr lang="en-B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516275"/>
                  </a:ext>
                </a:extLst>
              </a:tr>
            </a:tbl>
          </a:graphicData>
        </a:graphic>
      </p:graphicFrame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4F23BF8-9FBA-D9B7-8D9B-BAE85680E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16BD-9ACC-8C43-B3DC-641121169D37}" type="datetime1">
              <a:rPr lang="en-US" smtClean="0"/>
              <a:t>7/9/24</a:t>
            </a:fld>
            <a:endParaRPr lang="en-BD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2FC2D00-7263-1E78-138D-E383B37A8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Rakib Mahmud</a:t>
            </a:r>
            <a:endParaRPr lang="en-BD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58FEE2A-BC0E-62BE-A852-52F3DFFB2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785CD-758E-C745-8326-964A6D0E73B9}" type="slidenum">
              <a:rPr lang="en-BD" smtClean="0"/>
              <a:t>8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970659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0ADDF-D01F-F6B0-7E0D-5AC221E5C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B505A-BE8D-FFDB-DA41-2FAE6033D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x = 4 / 2 + 8 * 4 – </a:t>
            </a:r>
            <a:r>
              <a:rPr lang="en-GB" dirty="0">
                <a:highlight>
                  <a:srgbClr val="FFFF00"/>
                </a:highlight>
              </a:rPr>
              <a:t>( 5 +2 ) </a:t>
            </a:r>
            <a:r>
              <a:rPr lang="en-GB" dirty="0"/>
              <a:t>% 3</a:t>
            </a:r>
          </a:p>
          <a:p>
            <a:pPr marL="0" indent="0">
              <a:buNone/>
            </a:pPr>
            <a:r>
              <a:rPr lang="en-GB" dirty="0"/>
              <a:t>      = </a:t>
            </a:r>
            <a:r>
              <a:rPr lang="en-GB" dirty="0">
                <a:highlight>
                  <a:srgbClr val="FFFF00"/>
                </a:highlight>
              </a:rPr>
              <a:t>4 / 2 </a:t>
            </a:r>
            <a:r>
              <a:rPr lang="en-GB" dirty="0"/>
              <a:t>+ 8 * 4 – 7 % 3</a:t>
            </a:r>
          </a:p>
          <a:p>
            <a:pPr marL="457200" lvl="1" indent="0">
              <a:buNone/>
            </a:pPr>
            <a:r>
              <a:rPr lang="en-GB" dirty="0"/>
              <a:t>= 2 + </a:t>
            </a:r>
            <a:r>
              <a:rPr lang="en-GB" dirty="0">
                <a:highlight>
                  <a:srgbClr val="FFFF00"/>
                </a:highlight>
              </a:rPr>
              <a:t>8 * 4 </a:t>
            </a:r>
            <a:r>
              <a:rPr lang="en-GB" dirty="0"/>
              <a:t>– 7 % 3</a:t>
            </a:r>
          </a:p>
          <a:p>
            <a:pPr marL="457200" lvl="1" indent="0">
              <a:buNone/>
            </a:pPr>
            <a:r>
              <a:rPr lang="en-GB" dirty="0"/>
              <a:t>= 2 + 32 – </a:t>
            </a:r>
            <a:r>
              <a:rPr lang="en-GB" dirty="0">
                <a:highlight>
                  <a:srgbClr val="FFFF00"/>
                </a:highlight>
              </a:rPr>
              <a:t>7  % 3</a:t>
            </a:r>
          </a:p>
          <a:p>
            <a:pPr marL="457200" lvl="1" indent="0">
              <a:buNone/>
            </a:pPr>
            <a:r>
              <a:rPr lang="en-GB" dirty="0"/>
              <a:t>= </a:t>
            </a:r>
            <a:r>
              <a:rPr lang="en-GB" dirty="0">
                <a:highlight>
                  <a:srgbClr val="FFFF00"/>
                </a:highlight>
              </a:rPr>
              <a:t>2 + 32 </a:t>
            </a:r>
            <a:r>
              <a:rPr lang="en-GB" dirty="0"/>
              <a:t>– 1</a:t>
            </a:r>
          </a:p>
          <a:p>
            <a:pPr marL="457200" lvl="1" indent="0">
              <a:buNone/>
            </a:pPr>
            <a:r>
              <a:rPr lang="en-GB" dirty="0"/>
              <a:t>= </a:t>
            </a:r>
            <a:r>
              <a:rPr lang="en-GB" dirty="0">
                <a:highlight>
                  <a:srgbClr val="FFFF00"/>
                </a:highlight>
              </a:rPr>
              <a:t>34 – 1</a:t>
            </a:r>
          </a:p>
          <a:p>
            <a:pPr marL="457200" lvl="1" indent="0">
              <a:buNone/>
            </a:pPr>
            <a:r>
              <a:rPr lang="en-GB" dirty="0"/>
              <a:t>= 33</a:t>
            </a:r>
            <a:endParaRPr lang="en-B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46AE3-D497-6C16-76C4-AE712B48E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7BF6-5B6A-F14F-A8C7-CBE9EBBD1CE3}" type="datetime1">
              <a:rPr lang="en-US" smtClean="0"/>
              <a:t>7/9/24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5EADB-1788-8731-CAA0-D99BBCA08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Rakib Mahmud</a:t>
            </a:r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7C4BD-328C-1CE7-A6E4-0AB9FD97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785CD-758E-C745-8326-964A6D0E73B9}" type="slidenum">
              <a:rPr lang="en-BD" smtClean="0"/>
              <a:t>9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620506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1540</Words>
  <Application>Microsoft Macintosh PowerPoint</Application>
  <PresentationFormat>Widescreen</PresentationFormat>
  <Paragraphs>394</Paragraphs>
  <Slides>45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Aptos</vt:lpstr>
      <vt:lpstr>Aptos Display</vt:lpstr>
      <vt:lpstr>Arial</vt:lpstr>
      <vt:lpstr>Cambria Math</vt:lpstr>
      <vt:lpstr>Droid Sans Mono</vt:lpstr>
      <vt:lpstr>euclid_circular_a</vt:lpstr>
      <vt:lpstr>inter-regular</vt:lpstr>
      <vt:lpstr>Office Theme</vt:lpstr>
      <vt:lpstr>Operators in C</vt:lpstr>
      <vt:lpstr>Operator &amp; Operand</vt:lpstr>
      <vt:lpstr>Example</vt:lpstr>
      <vt:lpstr>Types of Operators</vt:lpstr>
      <vt:lpstr>Arithmetic Operator</vt:lpstr>
      <vt:lpstr>Example</vt:lpstr>
      <vt:lpstr>Mathematical formulla to expression</vt:lpstr>
      <vt:lpstr>Precedence and Associativity</vt:lpstr>
      <vt:lpstr>Example</vt:lpstr>
      <vt:lpstr>Assignment Operator</vt:lpstr>
      <vt:lpstr>Example</vt:lpstr>
      <vt:lpstr>Unary Operator</vt:lpstr>
      <vt:lpstr>Unary Plus</vt:lpstr>
      <vt:lpstr>Unary Minus</vt:lpstr>
      <vt:lpstr>Increment and Decrement Operator</vt:lpstr>
      <vt:lpstr>Prefix Increment</vt:lpstr>
      <vt:lpstr>Postfix Increment</vt:lpstr>
      <vt:lpstr>Prefix Decrement</vt:lpstr>
      <vt:lpstr>Postfix Decrement</vt:lpstr>
      <vt:lpstr>Example</vt:lpstr>
      <vt:lpstr>Relational Operators</vt:lpstr>
      <vt:lpstr>Relational Operators</vt:lpstr>
      <vt:lpstr>Relational Operators</vt:lpstr>
      <vt:lpstr>Logical Operators</vt:lpstr>
      <vt:lpstr>Logical Operator</vt:lpstr>
      <vt:lpstr>PowerPoint Presentation</vt:lpstr>
      <vt:lpstr>Conditional Operator</vt:lpstr>
      <vt:lpstr>Conditional Operator</vt:lpstr>
      <vt:lpstr>Example</vt:lpstr>
      <vt:lpstr>Example</vt:lpstr>
      <vt:lpstr>Bitwise Operator</vt:lpstr>
      <vt:lpstr>Bitwise Operator</vt:lpstr>
      <vt:lpstr>Bitwise AND Operator &amp;</vt:lpstr>
      <vt:lpstr>Bitwise AND Operator &amp;</vt:lpstr>
      <vt:lpstr>Bitwise OR Operator |</vt:lpstr>
      <vt:lpstr>Bitwise OR Operator |</vt:lpstr>
      <vt:lpstr>Bitwise XOR (exclusive OR) Operator ^</vt:lpstr>
      <vt:lpstr>Bitwise XOR (exclusive OR) Operator ^</vt:lpstr>
      <vt:lpstr>Bitwise Complement Operator ~</vt:lpstr>
      <vt:lpstr>Bitwise Complement Operator ~</vt:lpstr>
      <vt:lpstr>Right Shift Operator</vt:lpstr>
      <vt:lpstr>Left Shift Operator</vt:lpstr>
      <vt:lpstr>Example</vt:lpstr>
      <vt:lpstr>Special Operators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Rakib Mahmud</dc:creator>
  <cp:lastModifiedBy>Rakib Mahmud</cp:lastModifiedBy>
  <cp:revision>2</cp:revision>
  <dcterms:created xsi:type="dcterms:W3CDTF">2024-07-08T16:00:28Z</dcterms:created>
  <dcterms:modified xsi:type="dcterms:W3CDTF">2024-07-09T10:15:19Z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2024-07-08T21:24:58Z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e5b25513-649b-4fb5-9155-a9ebe9987495</vt:lpwstr>
  </property>
  <property fmtid="{D5CDD505-2E9C-101B-9397-08002B2CF9AE}" pid="7" name="MSIP_Label_defa4170-0d19-0005-0004-bc88714345d2_ActionId">
    <vt:lpwstr>2c825bfc-3ba4-4a72-a587-0184e29225d8</vt:lpwstr>
  </property>
  <property fmtid="{D5CDD505-2E9C-101B-9397-08002B2CF9AE}" pid="8" name="MSIP_Label_defa4170-0d19-0005-0004-bc88714345d2_ContentBits">
    <vt:lpwstr>0</vt:lpwstr>
  </property>
</Properties>
</file>