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70" r:id="rId11"/>
    <p:sldId id="272" r:id="rId12"/>
    <p:sldId id="273" r:id="rId13"/>
    <p:sldId id="274" r:id="rId14"/>
    <p:sldId id="275" r:id="rId15"/>
    <p:sldId id="276" r:id="rId16"/>
    <p:sldId id="283" r:id="rId17"/>
    <p:sldId id="277" r:id="rId18"/>
    <p:sldId id="285" r:id="rId19"/>
    <p:sldId id="286" r:id="rId20"/>
    <p:sldId id="278" r:id="rId21"/>
    <p:sldId id="279" r:id="rId22"/>
    <p:sldId id="280" r:id="rId23"/>
    <p:sldId id="281" r:id="rId24"/>
    <p:sldId id="282" r:id="rId25"/>
    <p:sldId id="284" r:id="rId26"/>
    <p:sldId id="287" r:id="rId27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719"/>
  </p:normalViewPr>
  <p:slideViewPr>
    <p:cSldViewPr snapToGrid="0">
      <p:cViewPr varScale="1">
        <p:scale>
          <a:sx n="147" d="100"/>
          <a:sy n="147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9E6D1-BFA0-1046-8E0B-A3B2F020A606}" type="datetimeFigureOut">
              <a:rPr lang="en-BD" smtClean="0"/>
              <a:t>3/10/24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CD0DB-012E-C640-9960-F49C089764A4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16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A500-409A-9AF3-BF4E-979702A09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F1EAE-4A3D-A11F-CB1F-6FEE3AD0D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DA3D0-18B2-83D2-6728-C5AEA917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7F3-10B3-D845-830E-9CB637596F24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6DBF-C544-D230-3F53-9D936332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16F7-655E-0557-4AA7-655553DB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4500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8CAF-099D-8E47-F8D1-2F1FC031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1084-7559-0567-19E7-88A484B6C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3364-7C10-55CB-D314-54873E8E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5C35-4F86-F841-898D-9CF92E60C111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460B-A1FD-A7B9-4A9F-16621CE2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6A3C6-ECD2-4668-9317-90420EE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30419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FFF0A-1166-C512-6FFB-1597984B3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F4A0-A861-1A79-D2B9-26264025A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B004-B4A6-6B71-3D1C-0FACDEC8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681F8-9F2A-3D43-929A-C805049ADD12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118D9-4CEE-9170-33B2-A08862A0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9083F-3153-EFFB-D4E4-830EE38E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7104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AB0-0497-82C0-AC1B-30ADD22F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18F5-C08F-B0ED-CB85-B6F4E4DB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BE62-D798-212F-E43B-767A79FB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7C14-BE4F-3E46-BF77-CCDE0F1F0B0D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C8C5-926B-4D3A-F912-5483755B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E869-E5F2-A5FA-2C88-A10CB71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0217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873-9D4F-84B4-C026-5F61455E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DAA5-3BCC-A8BE-1B85-EC2EE598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4D2E-9CC9-D54E-D583-6C743B40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06AD-1C1E-CE43-A54D-500963FD40B8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9036-11B2-BF3C-41C2-FE7AB35E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8C7A-B066-84D0-7B14-E0173ADA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4202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16EE-BEA7-95AE-5198-E36A91C7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14EA-FD23-F013-2014-5CE76137F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B3A45-6194-87D4-7B8C-CA8E67001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6BAB2-F381-7212-A8EC-D660419F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90EF-001F-4047-BF07-A268CD20F824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4B79E-CE65-0F96-7E05-C782F054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05B1F-BB8F-761B-D01A-69001B1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217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ACD4-1A22-1D0F-7CDC-DE875262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9B69-C263-C0BC-42F5-5A9745A1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43D56-142B-CB64-7C04-1D58E7BDD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A7A6-7548-FD68-8AEB-E1330453C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9E618-FDD8-4091-605A-A7065F59C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96FE6-1158-AC18-861A-EED11E8F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6653-D70E-7C47-A25E-1372EC5C2EE1}" type="datetime1">
              <a:rPr lang="en-US" smtClean="0"/>
              <a:t>10/3/24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7647D-A7E9-53A1-D1BB-70BCC5AC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D073A-AADE-FF3B-2A98-89243EEF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464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4912-4A14-3C64-D4F8-C12B0B6B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48671-B0EA-1E67-2AEF-711EE7BE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28C6-AF46-4E4A-B22A-E02B709D8C67}" type="datetime1">
              <a:rPr lang="en-US" smtClean="0"/>
              <a:t>10/3/24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15028-843F-A889-8D9C-8940D37C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02B9-17B5-0C63-39AE-1B7A462B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2694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C9F05-1354-0D82-5FEF-8440BD65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AC430-8100-FF40-9FA7-091BEE3DF2C5}" type="datetime1">
              <a:rPr lang="en-US" smtClean="0"/>
              <a:t>10/3/24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82CAF-F0D3-ADF6-DB6E-D3DC12B8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49D7C-6CE6-FF76-8B53-25F47DE1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4858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B945-B14B-3C70-A1F2-FC333AC4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99CB-6473-B4EF-EF0D-83424CDC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80034-D873-B503-74C4-37E3BF4F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6BA5-8930-1BC6-07EB-48BE5649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F648-D738-C749-9E71-94956AC7B064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9AA1-65A2-FA25-D6D2-BCD5DFE9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EB973-4E6D-0EFD-6BA5-C9164A5A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75329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08F5-FD16-4792-A792-23554FD4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06279-BE53-EB36-0942-76DD70A1D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FBE0D-44FB-61B2-CD4F-559075A9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5088-CA77-90B4-C514-ACCC7993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97F7-438D-A147-9C0C-2D4F02A123F2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A9FA0-ADA8-FE9B-4E80-D90C866D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1113D-8D68-7553-FCD6-79E9E18B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611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AD23A-85BC-5466-9FFC-0080CF27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8AD90-0435-EB70-0B0E-D868EF9D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DB5B-D2EA-5F6C-F118-14190356D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D49A7-C9C5-904A-ACE5-EC4BDB6F3C65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9C20-03ED-6691-4239-CDBBF21B6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04E2E-BEC2-B93D-6D30-06ED3E33D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21D4E-82AE-7948-9D57-A82031AE538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2292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9377-6143-11EE-23D8-CA512D895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D" dirty="0"/>
              <a:t>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94D94-C048-5FA5-F6A9-AB9E87328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D" dirty="0"/>
              <a:t>Rakib Mahmud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E7A2F-94BB-912C-3F6E-EB8EE6D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690-335F-F04A-B024-123CC7F60A42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D690A-72EC-3618-DCB6-340AD386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649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F0F-2000-142E-12AD-0707B9B9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(Cont’d)</a:t>
            </a:r>
            <a:endParaRPr lang="en-B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D07077-5FEE-8EE1-D197-F8EFA3394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114" y="2139465"/>
            <a:ext cx="6005286" cy="406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6A6FA0-E8AD-AC9F-5A29-AB5B6F610C1A}"/>
              </a:ext>
            </a:extLst>
          </p:cNvPr>
          <p:cNvSpPr txBox="1"/>
          <p:nvPr/>
        </p:nvSpPr>
        <p:spPr>
          <a:xfrm>
            <a:off x="838200" y="2017545"/>
            <a:ext cx="1289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b="1" u="sng" dirty="0"/>
              <a:t>Syntax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1C7DB0-43CC-3264-F9B8-E5407066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3452-3800-A44C-BFB1-640FFA5F10E0}" type="datetime1">
              <a:rPr lang="en-US" smtClean="0"/>
              <a:t>10/3/24</a:t>
            </a:fld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3F101-352F-2F15-3784-A7CB086C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0750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BCE3-1F23-0B75-1F13-ECC2AF5F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loop (Ex1) (Cont’d)</a:t>
            </a:r>
            <a:endParaRPr lang="en-B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CEFACA-C461-0568-750A-F1C879063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39" y="2095206"/>
            <a:ext cx="5181237" cy="3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47368-1F65-EFCA-92BE-25479B1C5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98" y="2559800"/>
            <a:ext cx="3787140" cy="1222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B4AF5-846F-5502-D390-AECAED67230E}"/>
              </a:ext>
            </a:extLst>
          </p:cNvPr>
          <p:cNvSpPr txBox="1"/>
          <p:nvPr/>
        </p:nvSpPr>
        <p:spPr>
          <a:xfrm>
            <a:off x="8064137" y="1863634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Output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1C4A5A5-D9AC-F6F2-9864-ED074E67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774B-2AF6-CE4A-9047-617F38CE4257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67FCD5-D688-97EA-4703-57DF0853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299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1129-B690-67FE-736C-8714B837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While loop 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8DD5-1C40-436E-237E-AE1A8CAA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b="1" u="sng" dirty="0"/>
              <a:t>Flowchart</a:t>
            </a:r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4AE18417-B1D9-B958-9A14-F662963F6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193" y="1759131"/>
            <a:ext cx="4439478" cy="441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1849-6B5A-BDC5-DA3F-3E2D6E0C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95FED-48D6-D44B-9CF6-766499A03F5A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4B06-76AB-F591-0041-587C62DB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2387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59A-536B-EF1E-4A88-6DA1E2D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While loop  (Cont’d)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F3D4-5DA9-902D-E094-DA51F82F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b="1" u="sng" dirty="0"/>
              <a:t>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2F650-F32C-354F-96E0-1A535CDC4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19" y="2445436"/>
            <a:ext cx="5786052" cy="373152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94D61-A9F2-9045-0865-2BD5ABAE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A290-6694-ED46-B94D-2429FD4BCD4B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D8BD-2239-588A-8B0A-249B692E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9800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60A0-E631-8004-ABF6-76E68450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While loop (Ex1) (Cont’d)</a:t>
            </a:r>
            <a:endParaRPr lang="en-B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E16FA4-FB7C-AB82-4EA9-25F2C1D14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30" y="1841499"/>
            <a:ext cx="5119469" cy="37581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AD71EC-5D06-7D49-1698-357FF1CBC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99" y="2999753"/>
            <a:ext cx="3743544" cy="122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971AA-490B-0120-E89F-ACC53BA37BCD}"/>
              </a:ext>
            </a:extLst>
          </p:cNvPr>
          <p:cNvSpPr txBox="1"/>
          <p:nvPr/>
        </p:nvSpPr>
        <p:spPr>
          <a:xfrm>
            <a:off x="8504011" y="2476533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Output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C15D0F-7FDD-D1D0-98F8-2BED5BB6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9876-456F-EE40-A151-A8772FEEC639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2926E-80E2-7ACE-FAAD-9A571EEF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61185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100A-755D-78E3-22B3-770551FD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While loop (Ex2)  (Cont’d)</a:t>
            </a:r>
            <a:endParaRPr lang="en-BD" dirty="0"/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53A584A-8161-1ED9-9293-C4882A7A6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682" y="2047671"/>
            <a:ext cx="5738587" cy="3639026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D7DF42E-1ACB-331F-F8ED-864124194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97" y="2203530"/>
            <a:ext cx="4066902" cy="160211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A0275D-CF8C-5D0F-C00E-73743A2D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AA459-8494-8C40-A298-7A2728ABFD3B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4B692-8A33-ACB3-98E1-2906B281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79560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09E-6255-3181-81D8-F1BB1507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vs do while loop</a:t>
            </a:r>
            <a:endParaRPr lang="en-B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F47370-284D-8B13-3152-AEFA7D6EC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198090"/>
              </p:ext>
            </p:extLst>
          </p:nvPr>
        </p:nvGraphicFramePr>
        <p:xfrm>
          <a:off x="838200" y="1825625"/>
          <a:ext cx="10515600" cy="3150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851856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936003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17140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Aspect</a:t>
                      </a:r>
                    </a:p>
                  </a:txBody>
                  <a:tcPr marL="76200" marR="76200" marT="3810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While Loop</a:t>
                      </a:r>
                    </a:p>
                  </a:txBody>
                  <a:tcPr marL="76200" marR="76200" marT="3810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Do-While Loop</a:t>
                      </a:r>
                    </a:p>
                  </a:txBody>
                  <a:tcPr marL="76200" marR="76200" marT="38100" marB="57150" anchor="ctr"/>
                </a:tc>
                <a:extLst>
                  <a:ext uri="{0D108BD9-81ED-4DB2-BD59-A6C34878D82A}">
                    <a16:rowId xmlns:a16="http://schemas.microsoft.com/office/drawing/2014/main" val="19303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Condition Check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Beginning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End</a:t>
                      </a:r>
                    </a:p>
                  </a:txBody>
                  <a:tcPr marL="76200" marR="76200" marT="19050" marB="57150" anchor="ctr"/>
                </a:tc>
                <a:extLst>
                  <a:ext uri="{0D108BD9-81ED-4DB2-BD59-A6C34878D82A}">
                    <a16:rowId xmlns:a16="http://schemas.microsoft.com/office/drawing/2014/main" val="227815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Minimum Executions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BD" sz="2400"/>
                        <a:t>0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BD" sz="2400" dirty="0"/>
                        <a:t>1</a:t>
                      </a:r>
                    </a:p>
                  </a:txBody>
                  <a:tcPr marL="76200" marR="76200" marT="19050" marB="57150" anchor="ctr"/>
                </a:tc>
                <a:extLst>
                  <a:ext uri="{0D108BD9-81ED-4DB2-BD59-A6C34878D82A}">
                    <a16:rowId xmlns:a16="http://schemas.microsoft.com/office/drawing/2014/main" val="53312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Execution Guarantee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No guarantee</a:t>
                      </a:r>
                    </a:p>
                  </a:txBody>
                  <a:tcPr marL="76200" marR="76200" marT="190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/>
                        <a:t>At least once</a:t>
                      </a:r>
                    </a:p>
                  </a:txBody>
                  <a:tcPr marL="76200" marR="76200" marT="19050" marB="57150" anchor="ctr"/>
                </a:tc>
                <a:extLst>
                  <a:ext uri="{0D108BD9-81ED-4DB2-BD59-A6C34878D82A}">
                    <a16:rowId xmlns:a16="http://schemas.microsoft.com/office/drawing/2014/main" val="174692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/>
                      <a:r>
                        <a:rPr lang="en-GB" sz="2400" dirty="0"/>
                        <a:t>Semicolon</a:t>
                      </a:r>
                    </a:p>
                  </a:txBody>
                  <a:tcPr marL="76200" marR="76200" marT="19050" marB="5715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/>
                        <a:t>No semicolon at the end of while.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while(condition)</a:t>
                      </a:r>
                    </a:p>
                  </a:txBody>
                  <a:tcPr marL="95250" marR="95250" marT="133350" marB="13335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/>
                        <a:t>Semicolon at the end of while.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while(condition);</a:t>
                      </a:r>
                    </a:p>
                  </a:txBody>
                  <a:tcPr marL="95250" marR="95250" marT="133350" marB="133350"/>
                </a:tc>
                <a:extLst>
                  <a:ext uri="{0D108BD9-81ED-4DB2-BD59-A6C34878D82A}">
                    <a16:rowId xmlns:a16="http://schemas.microsoft.com/office/drawing/2014/main" val="3475564099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A9676-C046-273F-7B61-DF438AEE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11D3-9EC7-494C-9C91-E6DFB20F820D}" type="datetime1">
              <a:rPr lang="en-US" smtClean="0"/>
              <a:t>10/3/24</a:t>
            </a:fld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96832-2DC7-5B9A-33FA-C1FD517C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52675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CA2D-EBFD-D9DB-0BAD-22613BCB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Printing (1 to 100) with various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115D-E1E3-D23C-EE20-CC1B50B3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f</a:t>
            </a:r>
            <a:r>
              <a:rPr lang="en-BD" dirty="0"/>
              <a:t>or loop</a:t>
            </a:r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F02D490B-78FF-C0DF-7D50-78E0E2068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26" y="2412274"/>
            <a:ext cx="3030646" cy="322217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D4EE61-8788-D76E-E48F-51F0CB58006C}"/>
              </a:ext>
            </a:extLst>
          </p:cNvPr>
          <p:cNvCxnSpPr/>
          <p:nvPr/>
        </p:nvCxnSpPr>
        <p:spPr>
          <a:xfrm>
            <a:off x="4291799" y="1690688"/>
            <a:ext cx="0" cy="4276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94AC4A-4AD7-2D06-541A-37A41E9E9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94" y="2412275"/>
            <a:ext cx="3010877" cy="32221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5662EF-998A-AD1E-A78D-554CBA34FBED}"/>
              </a:ext>
            </a:extLst>
          </p:cNvPr>
          <p:cNvCxnSpPr/>
          <p:nvPr/>
        </p:nvCxnSpPr>
        <p:spPr>
          <a:xfrm>
            <a:off x="7692496" y="1825625"/>
            <a:ext cx="0" cy="4276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04004A50-400F-EB6F-A003-FDD96C64E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721" y="2412273"/>
            <a:ext cx="3457073" cy="3222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8904BB-29E2-9484-9DC5-62BCF8AE82D5}"/>
              </a:ext>
            </a:extLst>
          </p:cNvPr>
          <p:cNvSpPr txBox="1"/>
          <p:nvPr/>
        </p:nvSpPr>
        <p:spPr>
          <a:xfrm>
            <a:off x="5074268" y="1754118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while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9B1EE-E5EA-DE38-1957-8C05A6367383}"/>
              </a:ext>
            </a:extLst>
          </p:cNvPr>
          <p:cNvSpPr txBox="1"/>
          <p:nvPr/>
        </p:nvSpPr>
        <p:spPr>
          <a:xfrm>
            <a:off x="8373438" y="1704736"/>
            <a:ext cx="2247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</a:t>
            </a:r>
            <a:r>
              <a:rPr lang="en-BD" sz="2800" dirty="0"/>
              <a:t>o while loop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E7F3B701-ED42-3B15-1272-187F754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B3F3-44B6-6D49-A396-DC33298D4AB6}" type="datetime1">
              <a:rPr lang="en-US" smtClean="0"/>
              <a:t>10/3/24</a:t>
            </a:fld>
            <a:endParaRPr lang="en-BD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1BA2590-2D98-4BAB-2CC9-9710B3B8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5577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8678-5210-769B-2FAF-8A6CAE95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Loops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16F6-6851-ABF0-3BDE-92DA76F5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also possible to place a loop inside another loop. This is called a nested loop.</a:t>
            </a:r>
          </a:p>
          <a:p>
            <a:r>
              <a:rPr lang="en-GB" dirty="0"/>
              <a:t>The "inner loop" will be executed one time for each iteration of the "outer loop”.</a:t>
            </a:r>
          </a:p>
          <a:p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BC4E-568A-BE5B-5F61-8B1858A0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C5B-80B7-A64E-AAE7-637249C7CE6F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A455-35EF-7972-7E8B-56131E99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2779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A116-F288-D74B-C592-C09B6359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Loops (Cont’d) 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8B86D1D-8F88-59E2-87E2-58391E4D6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6694714" cy="480218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01CED78-C281-05D5-33B8-78D932DD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389" y="1690687"/>
            <a:ext cx="3318039" cy="337770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960AD8-0AF1-2BC3-B19D-55FAFC00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3DA-FD85-4548-B861-C16C83DBC849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44006-B471-E55A-9A08-2320E1D6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19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0005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6E28-B3DE-727E-0BF0-5059974F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955E-ADA4-F5B6-CA2C-D6841B14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273239"/>
                </a:solidFill>
                <a:effectLst/>
              </a:rPr>
              <a:t>Loops in programming are used to repeat a block of code until the specified condition is met. </a:t>
            </a:r>
          </a:p>
          <a:p>
            <a:r>
              <a:rPr lang="en-US" sz="2800" b="0" i="0" dirty="0">
                <a:solidFill>
                  <a:srgbClr val="273239"/>
                </a:solidFill>
                <a:effectLst/>
              </a:rPr>
              <a:t>A loop statement allows programmers to execute a statement or group of statements multiple times without repetition of code.</a:t>
            </a:r>
          </a:p>
          <a:p>
            <a:endParaRPr lang="en-B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E172-1B56-4BA0-FD89-D4FFA7C1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B0B1-10C6-B645-BA6B-632E58E70204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67-0774-3831-7B4A-9249742D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85532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1CF2-E8C7-B682-1369-1138F11C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Loop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6BAF-9F94-05E8-EF9E-59A8CF2B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infinite loop is executed when the test expression never becomes false and the body of the loop is executed repeatedly.</a:t>
            </a:r>
          </a:p>
          <a:p>
            <a:r>
              <a:rPr lang="en-GB" dirty="0"/>
              <a:t>A program is stuck in an Infinite loop when the condition is always true.</a:t>
            </a:r>
            <a:endParaRPr lang="en-B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8ACE-BF41-B19B-6327-114E0FCB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B29-BC0E-3544-9820-5CB35047F607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4B949-7BE9-D60B-F2AD-45596ABD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9808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A652-D87C-2360-7FE7-35F1C947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Loop (Cont’d) </a:t>
            </a:r>
            <a:endParaRPr lang="en-B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F8847-8748-15D0-A651-09B20C27A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03" y="1875478"/>
            <a:ext cx="5980611" cy="4176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A9B2D-5073-DBFE-9E70-9DC44298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5" y="2429691"/>
            <a:ext cx="4545495" cy="3294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170BF-9A0A-5284-535D-B42AB7BB3AEB}"/>
              </a:ext>
            </a:extLst>
          </p:cNvPr>
          <p:cNvSpPr txBox="1"/>
          <p:nvPr/>
        </p:nvSpPr>
        <p:spPr>
          <a:xfrm>
            <a:off x="8351520" y="1906471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800" dirty="0"/>
              <a:t>Output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8702D-7982-5C5C-B32B-55135D86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F869-CD4B-154D-9A90-6924D17D02D4}" type="datetime1">
              <a:rPr lang="en-US" smtClean="0"/>
              <a:t>10/3/24</a:t>
            </a:fld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BA1F4-A36D-6A88-ABC2-35D1D7F0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563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3F00-5D01-617C-95CC-E5E3B5D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control statements</a:t>
            </a:r>
            <a:endParaRPr lang="en-B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23B9EB-88B5-2BFF-3B49-9CC3863CD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058952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6353265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81748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4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break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break statement is used to terminate the switch and loop statement. (loop terminate)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9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continue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statement skips the rest of the loop statement and starts the next iteration of the loop to take place. (bypass)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74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latin typeface="+mj-lt"/>
                        </a:rPr>
                        <a:t>goto</a:t>
                      </a:r>
                      <a:r>
                        <a:rPr lang="en-US" sz="2400" dirty="0">
                          <a:latin typeface="+mj-lt"/>
                        </a:rPr>
                        <a:t>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statement transfers the control to the labeled statement.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43613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4DD8-9A0A-12B6-7886-963D6AC2E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9F5A-8D40-B047-889E-3557DC13BE39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72333-1F42-7EC3-FA10-376751E3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085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E53A-2609-4AA8-FBB9-5C6106DF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break statement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11AEE7C-49FC-C2F7-08E9-26B58413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02" y="1912144"/>
            <a:ext cx="5941787" cy="409677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B185C4B-F454-ED4A-7AE2-68A3A49F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99" y="1912144"/>
            <a:ext cx="4246699" cy="261619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8CCD68-3452-1C9A-5CA3-69B523DA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DF78-B8FE-6447-9115-E145F0A31937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25C34-03C7-8B98-A1D6-257573A9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10726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B5C4-41AE-EF4C-8857-D14915E8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statement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59B899E-EA4A-5CF1-257D-05927D8E5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05" y="1938995"/>
            <a:ext cx="6253118" cy="4113462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49B2E6C-F936-67E7-9454-A3315E60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554" y="1938994"/>
            <a:ext cx="3004457" cy="411346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B649C2-5351-7EC1-3648-0453FED2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E2695-7CAF-4B4D-8869-3C32BCBC3CFC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48591-341A-F511-2891-DCEF426D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99010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FB23-D0FE-525B-73A9-C8651192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</a:rPr>
              <a:t>goto</a:t>
            </a:r>
            <a:r>
              <a:rPr lang="en-US" sz="4400" dirty="0">
                <a:latin typeface="+mj-lt"/>
              </a:rPr>
              <a:t> statement</a:t>
            </a:r>
            <a:endParaRPr lang="en-BD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EF58A3-1DEA-E1A1-2220-79C415DAC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209" y="1766210"/>
            <a:ext cx="5775641" cy="447783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B5BE2B-21F3-5900-7290-573AD2027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877" y="1766210"/>
            <a:ext cx="3789551" cy="296254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91D2C75-39BE-283E-678C-DD09D51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08C4-F615-5442-8822-820CC212A7FF}" type="datetime1">
              <a:rPr lang="en-US" smtClean="0"/>
              <a:t>10/3/24</a:t>
            </a:fld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A982A-8CE1-F9B0-586B-CF043F49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25284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647ED8-D23B-2C85-54D2-9906E7D31359}"/>
              </a:ext>
            </a:extLst>
          </p:cNvPr>
          <p:cNvSpPr txBox="1"/>
          <p:nvPr/>
        </p:nvSpPr>
        <p:spPr>
          <a:xfrm>
            <a:off x="3082835" y="2351314"/>
            <a:ext cx="5579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9600" dirty="0"/>
              <a:t>Thank You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7763-13E9-8755-4DF5-2B335444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62A0-C544-9140-91A5-308A35EEC814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5102-CD8A-31DE-FE22-BB5C7C8D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26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7925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6AF0-1442-D442-3013-114B4FF2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Introduction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4C54B71-38F1-6CE8-FFEF-DB9BD677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045" y="1824036"/>
            <a:ext cx="3533503" cy="2843757"/>
          </a:xfrm>
          <a:prstGeom prst="rect">
            <a:avLst/>
          </a:prstGeom>
        </p:spPr>
      </p:pic>
      <p:pic>
        <p:nvPicPr>
          <p:cNvPr id="11" name="Content Placeholder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E240CDCD-3390-5BF2-D6EC-70D1FAEBA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0452" y="1824036"/>
            <a:ext cx="6790508" cy="4062958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3D72A87-B98A-B6D7-44C4-EF2FA5EA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4D3-6083-3D4F-98EC-D62F66DDFE5F}" type="datetime1">
              <a:rPr lang="en-US" smtClean="0"/>
              <a:t>10/3/24</a:t>
            </a:fld>
            <a:endParaRPr lang="en-BD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454C21-1FC0-F655-42A5-F5EF0477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14165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B245-F4C3-E5AC-25BE-1394FF38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 Categories</a:t>
            </a:r>
            <a:endParaRPr lang="en-BD" dirty="0"/>
          </a:p>
        </p:txBody>
      </p:sp>
      <p:pic>
        <p:nvPicPr>
          <p:cNvPr id="4" name="Content Placeholder 3" descr="A diagram of a loop&#10;&#10;Description automatically generated with medium confidence">
            <a:extLst>
              <a:ext uri="{FF2B5EF4-FFF2-40B4-BE49-F238E27FC236}">
                <a16:creationId xmlns:a16="http://schemas.microsoft.com/office/drawing/2014/main" id="{7976F246-3121-E1BF-51D5-CC2CB3032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497" y="1802675"/>
            <a:ext cx="9518468" cy="41714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1B925-04C2-407E-23EA-EF092A5C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C2-325A-B747-835B-E335D0BABCBF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45FD-DCB8-7077-1B01-C0900E5D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87636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BA7A-9973-D3E9-1615-33184BFE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Categories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6A08-646C-ABF9-3D7D-4058ED5B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Entry Controlled loops:</a:t>
            </a:r>
          </a:p>
          <a:p>
            <a:pPr lvl="1"/>
            <a:r>
              <a:rPr lang="en-GB" dirty="0"/>
              <a:t> In Entry controlled loops the test condition is checked before entering the main body of the loop.</a:t>
            </a:r>
          </a:p>
          <a:p>
            <a:r>
              <a:rPr lang="en-GB" dirty="0"/>
              <a:t>Exit Controlled loops: </a:t>
            </a:r>
          </a:p>
          <a:p>
            <a:pPr lvl="1"/>
            <a:r>
              <a:rPr lang="en-GB" dirty="0"/>
              <a:t>In Exit controlled loops the test condition is evaluated at the end of the loop body. </a:t>
            </a:r>
          </a:p>
          <a:p>
            <a:pPr lvl="1"/>
            <a:r>
              <a:rPr lang="en-GB" dirty="0"/>
              <a:t>The loop body will execute at least once, irrespective of whether the condition is true or false.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8925-3CDB-FF83-D1EA-9B0FA016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B4C9-8EDC-414D-9414-6B353771FF35}" type="datetime1">
              <a:rPr lang="en-US" smtClean="0"/>
              <a:t>10/3/24</a:t>
            </a:fld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6DB05-2684-A130-09CA-1DE2A0F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489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FEF5-4D38-D907-1F63-E44135CE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342D-6931-2B47-AF8F-C890C1BA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b="1" u="sng" dirty="0"/>
              <a:t>Flow chart: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57FA16-1601-F575-9B7D-94E79CEE2425}"/>
              </a:ext>
            </a:extLst>
          </p:cNvPr>
          <p:cNvSpPr/>
          <p:nvPr/>
        </p:nvSpPr>
        <p:spPr>
          <a:xfrm>
            <a:off x="5207726" y="1968137"/>
            <a:ext cx="1262743" cy="635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788D05-4C34-0E40-F6C9-E8D8F7B10530}"/>
              </a:ext>
            </a:extLst>
          </p:cNvPr>
          <p:cNvSpPr/>
          <p:nvPr/>
        </p:nvSpPr>
        <p:spPr>
          <a:xfrm>
            <a:off x="4532811" y="2771457"/>
            <a:ext cx="2612571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Initialisation Expression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9C5BB6A-CB7F-0AEE-0518-5D69B07861BB}"/>
              </a:ext>
            </a:extLst>
          </p:cNvPr>
          <p:cNvSpPr/>
          <p:nvPr/>
        </p:nvSpPr>
        <p:spPr>
          <a:xfrm>
            <a:off x="4581795" y="3320051"/>
            <a:ext cx="2514601" cy="798059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Test Condition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82F4A1-28D0-D2B9-F2AC-1E159C32D542}"/>
              </a:ext>
            </a:extLst>
          </p:cNvPr>
          <p:cNvSpPr/>
          <p:nvPr/>
        </p:nvSpPr>
        <p:spPr>
          <a:xfrm>
            <a:off x="4531720" y="4361585"/>
            <a:ext cx="2612571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Block of Statements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DD5691-F294-B200-E610-D4E4958A8C93}"/>
              </a:ext>
            </a:extLst>
          </p:cNvPr>
          <p:cNvSpPr/>
          <p:nvPr/>
        </p:nvSpPr>
        <p:spPr>
          <a:xfrm>
            <a:off x="4531721" y="4949392"/>
            <a:ext cx="2612571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Update Expression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953102-B1F9-DE32-D2C6-2FAC134EC9AE}"/>
              </a:ext>
            </a:extLst>
          </p:cNvPr>
          <p:cNvSpPr/>
          <p:nvPr/>
        </p:nvSpPr>
        <p:spPr>
          <a:xfrm>
            <a:off x="5206633" y="5538148"/>
            <a:ext cx="1262743" cy="6357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D" dirty="0"/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244C28-10A8-54A0-F616-AEA123551B24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5839097" y="2603863"/>
            <a:ext cx="1" cy="167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1A8B-5B89-1AA8-6A56-1BCA5806AD5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5839096" y="3152457"/>
            <a:ext cx="1" cy="167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C7C37A-88DA-C085-D6B7-C95D58494A9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838006" y="4118110"/>
            <a:ext cx="1090" cy="24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342D9412-B098-20AD-580F-736D2B4444C1}"/>
              </a:ext>
            </a:extLst>
          </p:cNvPr>
          <p:cNvCxnSpPr>
            <a:stCxn id="7" idx="3"/>
            <a:endCxn id="10" idx="6"/>
          </p:cNvCxnSpPr>
          <p:nvPr/>
        </p:nvCxnSpPr>
        <p:spPr>
          <a:xfrm flipH="1">
            <a:off x="6469376" y="3719081"/>
            <a:ext cx="627020" cy="2136930"/>
          </a:xfrm>
          <a:prstGeom prst="bentConnector3">
            <a:avLst>
              <a:gd name="adj1" fmla="val -364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AD64CC-51C3-3797-E284-53CAAE4D27F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838006" y="4742585"/>
            <a:ext cx="1" cy="20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6D9EC6-756E-E620-79FB-C3F31F510AE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838005" y="5330392"/>
            <a:ext cx="2" cy="20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6AA490-21A4-8A14-D1C3-B9DD34DAE55E}"/>
              </a:ext>
            </a:extLst>
          </p:cNvPr>
          <p:cNvSpPr txBox="1"/>
          <p:nvPr/>
        </p:nvSpPr>
        <p:spPr>
          <a:xfrm>
            <a:off x="7096396" y="3359264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0558CF-2039-85A7-E17E-5E2F2BC0FB51}"/>
              </a:ext>
            </a:extLst>
          </p:cNvPr>
          <p:cNvSpPr txBox="1"/>
          <p:nvPr/>
        </p:nvSpPr>
        <p:spPr>
          <a:xfrm>
            <a:off x="6046956" y="4033202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True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4EE95D28-6B60-BFE6-83D4-A6245E098C2D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 flipH="1">
            <a:off x="4531721" y="3719082"/>
            <a:ext cx="50074" cy="1420811"/>
          </a:xfrm>
          <a:prstGeom prst="bentConnector3">
            <a:avLst>
              <a:gd name="adj1" fmla="val -4565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AFC7F80D-BAE3-0746-28CE-3C242A5E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685-8A54-EA47-890F-3CD8EBF84D62}" type="datetime1">
              <a:rPr lang="en-US" smtClean="0"/>
              <a:t>10/3/24</a:t>
            </a:fld>
            <a:endParaRPr lang="en-BD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9BDCC3E-A1B0-BED2-C5D2-B90DC1A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2162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9687-3528-E427-5D27-EA515A00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(Cont’d) 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00E1-6229-AD31-333C-A67FBD4D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b="1" u="sng" dirty="0"/>
              <a:t>Syntax: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D60FB-CF7D-6745-610A-A280D23C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99" y="2588526"/>
            <a:ext cx="9544398" cy="282553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5BFA1-5F82-B91A-FCD0-48AC2003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14DC5-27E3-B549-9774-B180A342DE21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C4FA-E4EA-2802-2EEB-54ED4053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7039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5AC5-3D3E-DB0C-18F3-FB66F108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loop (Ex1) (Cont’d)</a:t>
            </a:r>
            <a:endParaRPr lang="en-B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D895E8-7A79-C267-7078-D2F5A3632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034" y="1918873"/>
            <a:ext cx="5154011" cy="374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3AC86-E958-29BB-9D5C-23E84F1B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91" y="2794828"/>
            <a:ext cx="3679067" cy="1417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236EFE-8436-0837-02B7-E2C236D4BF7E}"/>
              </a:ext>
            </a:extLst>
          </p:cNvPr>
          <p:cNvSpPr txBox="1"/>
          <p:nvPr/>
        </p:nvSpPr>
        <p:spPr>
          <a:xfrm>
            <a:off x="7837588" y="2180491"/>
            <a:ext cx="26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21945-9D75-A2D3-9960-11B6E37B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A821-2682-0F44-BEA1-39BF26A5EDF1}" type="datetime1">
              <a:rPr lang="en-US" smtClean="0"/>
              <a:t>10/3/24</a:t>
            </a:fld>
            <a:endParaRPr lang="en-BD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6582F7-FE0B-333C-382D-A8468EF0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6603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A84B-6895-BCC1-E905-9C471383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BDFF-EE70-5383-69A5-1843F9F8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D" b="1" u="sng" dirty="0"/>
              <a:t>Flow Chart</a:t>
            </a:r>
          </a:p>
        </p:txBody>
      </p:sp>
      <p:pic>
        <p:nvPicPr>
          <p:cNvPr id="4" name="Picture 4" descr="Lightbox">
            <a:extLst>
              <a:ext uri="{FF2B5EF4-FFF2-40B4-BE49-F238E27FC236}">
                <a16:creationId xmlns:a16="http://schemas.microsoft.com/office/drawing/2014/main" id="{23B16084-34E4-5969-5BC2-AC579A1A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00" y="1536367"/>
            <a:ext cx="4697364" cy="506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FC89-2416-EA81-7D2A-CD478E7D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D2AB-6C5E-DD43-8AFA-BCDECD5F2AAB}" type="datetime1">
              <a:rPr lang="en-US" smtClean="0"/>
              <a:t>10/3/24</a:t>
            </a:fld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D4737-0227-35D0-2E1D-EA0D9746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21D4E-82AE-7948-9D57-A82031AE5380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65170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Macintosh PowerPoint</Application>
  <PresentationFormat>Widescreen</PresentationFormat>
  <Paragraphs>134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Loop</vt:lpstr>
      <vt:lpstr>Introduction</vt:lpstr>
      <vt:lpstr>Introduction</vt:lpstr>
      <vt:lpstr> Categories</vt:lpstr>
      <vt:lpstr>Categories</vt:lpstr>
      <vt:lpstr>for loop </vt:lpstr>
      <vt:lpstr>for loop (Cont’d) </vt:lpstr>
      <vt:lpstr>for loop (Ex1) (Cont’d)</vt:lpstr>
      <vt:lpstr>While loop</vt:lpstr>
      <vt:lpstr>While loop (Cont’d)</vt:lpstr>
      <vt:lpstr>While loop (Ex1) (Cont’d)</vt:lpstr>
      <vt:lpstr>Do While loop </vt:lpstr>
      <vt:lpstr>Do While loop  (Cont’d)</vt:lpstr>
      <vt:lpstr>Do While loop (Ex1) (Cont’d)</vt:lpstr>
      <vt:lpstr>Do While loop (Ex2)  (Cont’d)</vt:lpstr>
      <vt:lpstr>while vs do while loop</vt:lpstr>
      <vt:lpstr>Printing (1 to 100) with various loops</vt:lpstr>
      <vt:lpstr>Nested Loops</vt:lpstr>
      <vt:lpstr>Nested Loops (Cont’d) </vt:lpstr>
      <vt:lpstr>Infinite Loop</vt:lpstr>
      <vt:lpstr>Infinite Loop (Cont’d) </vt:lpstr>
      <vt:lpstr>Loop control statements</vt:lpstr>
      <vt:lpstr>break statement</vt:lpstr>
      <vt:lpstr>continue statement</vt:lpstr>
      <vt:lpstr>goto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Mahmud</dc:creator>
  <cp:lastModifiedBy>Rakib Mahmud</cp:lastModifiedBy>
  <cp:revision>2</cp:revision>
  <dcterms:created xsi:type="dcterms:W3CDTF">2024-10-02T06:02:55Z</dcterms:created>
  <dcterms:modified xsi:type="dcterms:W3CDTF">2024-10-02T20:28:22Z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2024-10-02T20:27:48Z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e5b25513-649b-4fb5-9155-a9ebe9987495</vt:lpwstr>
  </property>
  <property fmtid="{D5CDD505-2E9C-101B-9397-08002B2CF9AE}" pid="7" name="MSIP_Label_defa4170-0d19-0005-0004-bc88714345d2_ActionId">
    <vt:lpwstr>0bd51470-05a7-4e40-94cb-826e9bae32a5</vt:lpwstr>
  </property>
  <property fmtid="{D5CDD505-2E9C-101B-9397-08002B2CF9AE}" pid="8" name="MSIP_Label_defa4170-0d19-0005-0004-bc88714345d2_ContentBits">
    <vt:lpwstr>0</vt:lpwstr>
  </property>
</Properties>
</file>