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1" r:id="rId28"/>
    <p:sldId id="282" r:id="rId29"/>
    <p:sldId id="283" r:id="rId30"/>
    <p:sldId id="284" r:id="rId31"/>
    <p:sldId id="260" r:id="rId32"/>
    <p:sldId id="289" r:id="rId33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/>
    <p:restoredTop sz="91639"/>
  </p:normalViewPr>
  <p:slideViewPr>
    <p:cSldViewPr snapToGrid="0">
      <p:cViewPr varScale="1">
        <p:scale>
          <a:sx n="142" d="100"/>
          <a:sy n="142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777-20CE-13EA-8470-DB4DC636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DAB1-A15C-517C-0BE5-9D825B79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89D50-2E71-45F0-5D25-40A7ADA9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3B9C-0162-FEFC-6C3C-8A97417B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3995-5417-1AE0-8F34-49D3EBD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750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6CB0-1A7C-42D8-846C-CF2FEC0F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A58F-5C95-241E-5EF8-B6BC99EC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04B1-9FBB-27F6-C4B2-9F27FDB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730D-5CE4-D313-4190-0F3C4612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4048-50EE-3E5D-AEB4-3DCEEC2A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744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0BE30-861D-A3BC-8873-8CA7F4C7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286B-D800-01B3-13EB-AA1B20C2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CF38-0EF6-7087-86AE-8A424733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2AD1-E6BB-3709-EC15-25DD40DF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C7D1-FC18-AEFE-4A73-A98191E2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232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52F5-786E-A4B3-B138-F1199038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E75F-7613-DA61-08F2-002CF563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1E1-EE53-9F5A-76A6-BB2D2EA5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C91F-1266-00D7-B6CA-702ED5E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63F7-DBD0-E890-7367-75BE1ADD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4039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265-B836-B3BF-9C80-D4F15122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DC2-236A-A349-AF06-3DC594A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0828-4F88-7BFF-C0EA-9A0065D5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DB2D-57FA-CEC4-706F-63F7E411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76B-7C3B-A340-3460-C9DB270A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102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C68-0032-5A5D-D5DC-BFCE23B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C783-7264-913A-C2D2-EF21DEF92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1B890-196C-FCA1-41CA-CCF526AC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CB98-43CB-7DD0-C0D5-89D33342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0E851-C0A7-CB76-8B6C-86A218FC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75EE-14B5-8E9D-7714-F1D67CB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950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67D7-D3E6-1F69-BA23-97BBDD97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211C-9FCF-AE10-B6EF-E6EDFDD9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7EFD7-41F4-154A-48E5-84B5E12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FCA54-FC67-14CE-35B9-06FD4E1B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0CD95-B11C-3447-7164-AFADE1EC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002AB-67FF-50B8-B9FF-EC00AB2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FD3DC-612D-4610-3A95-34023144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98537-1751-9B1C-50F4-461502B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141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A73B-8F13-1189-9F6C-07F1E641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4A633-5AAA-87A0-5C57-E66285F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FA152-F612-7E76-A2A7-E18A7EAA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A4B1-3BBA-749F-2842-37D3B037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68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C67B1-9A1E-7846-FA4E-B9845DF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81F9-6E9D-5647-EAF1-E25C469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5B5D6-1CA7-BD18-992D-BCD1DF4B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9903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8064-A6EE-FC39-B0DD-F2EB97E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9D59-F5A7-6144-61A3-CC024BAE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01517-3D2F-AB68-B32D-A6DB5CB5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7F31-5EB0-D795-5E40-5108F91D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5775-F701-FDB3-65C4-6017C564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1FD4D-F631-4C86-2977-0CFA77C3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198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2BDC-9627-BC5A-4043-5FAAF7A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24D5B-0197-E69C-BC4B-337B72B49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6C0F1-BC11-35F1-ED8E-DB85DBC4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5FB6-E0BA-B0AB-27E5-498AB1E6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BBE0-0150-1E02-8160-1EEA0247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B1B9-AB65-6201-1916-6D76DB13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663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EA044-72DB-819F-50E1-AD73D11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152F4-61B7-31E5-6FAA-CF290286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7948-8B5C-CA27-05BD-325A0C4D4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FFCBF-6196-BB47-AEF3-4FC20A801D00}" type="datetimeFigureOut">
              <a:rPr lang="en-BD" smtClean="0"/>
              <a:t>29/10/24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A7F2-2F6B-2F30-7CE5-060214342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4703-B20A-66A6-B678-F13D6ED6E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6EFEF-60B9-DD4F-B3B4-526879608F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550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5C9-2071-6374-184D-BA4FE0A96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6B452-7F4C-5497-0551-C11AFF5E0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</p:spTree>
    <p:extLst>
      <p:ext uri="{BB962C8B-B14F-4D97-AF65-F5344CB8AC3E}">
        <p14:creationId xmlns:p14="http://schemas.microsoft.com/office/powerpoint/2010/main" val="188162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1AFE-938D-4E86-E639-E72167A3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</a:t>
            </a:r>
            <a:br>
              <a:rPr lang="en-GB" dirty="0"/>
            </a:br>
            <a:r>
              <a:rPr lang="en-GB" dirty="0"/>
              <a:t>1*2 + 2*3 + 3*4 +…+ N</a:t>
            </a:r>
            <a:r>
              <a:rPr lang="en-GB" baseline="-25000" dirty="0"/>
              <a:t>1</a:t>
            </a:r>
            <a:r>
              <a:rPr lang="en-GB" dirty="0"/>
              <a:t>*N</a:t>
            </a:r>
            <a:r>
              <a:rPr lang="en-GB" baseline="-25000" dirty="0"/>
              <a:t>2</a:t>
            </a:r>
            <a:endParaRPr lang="en-BD" baseline="-250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8D616C-7513-3DD4-DC6A-270F8016C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04" y="2090920"/>
            <a:ext cx="6012194" cy="412901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CEAAAC-6E95-50B3-D254-4414DE46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798" y="2090920"/>
            <a:ext cx="4069582" cy="27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24F7-0750-D7AE-F13F-AB64C417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</a:t>
            </a:r>
            <a:br>
              <a:rPr lang="en-GB" dirty="0"/>
            </a:br>
            <a:r>
              <a:rPr lang="en-GB" dirty="0"/>
              <a:t>1*3 + 2*5 + 3*7 +…+ N</a:t>
            </a:r>
            <a:r>
              <a:rPr lang="en-GB" baseline="-25000" dirty="0"/>
              <a:t>1</a:t>
            </a:r>
            <a:r>
              <a:rPr lang="en-GB" dirty="0"/>
              <a:t>*N</a:t>
            </a:r>
            <a:r>
              <a:rPr lang="en-GB" baseline="-25000" dirty="0"/>
              <a:t>2</a:t>
            </a:r>
            <a:endParaRPr lang="en-BD" dirty="0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3EA06F-4B2B-A8C7-07D4-BAD0A729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91" y="1942777"/>
            <a:ext cx="5622960" cy="4196766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48D10C-4CA4-6280-B873-1D07253D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0" y="1942776"/>
            <a:ext cx="4149969" cy="23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E4A-30FF-1416-A4CB-910134C8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</a:t>
            </a:r>
            <a:br>
              <a:rPr lang="en-GB" dirty="0"/>
            </a:br>
            <a:r>
              <a:rPr lang="en-GB" dirty="0"/>
              <a:t>1*3*4 + 2*5*6 + 3*7*8 +…+ N</a:t>
            </a:r>
            <a:r>
              <a:rPr lang="en-GB" baseline="-25000" dirty="0"/>
              <a:t>1</a:t>
            </a:r>
            <a:r>
              <a:rPr lang="en-GB" dirty="0"/>
              <a:t>*N</a:t>
            </a:r>
            <a:r>
              <a:rPr lang="en-GB" baseline="-25000" dirty="0"/>
              <a:t>2</a:t>
            </a:r>
            <a:r>
              <a:rPr lang="en-GB" dirty="0"/>
              <a:t>*N</a:t>
            </a:r>
            <a:r>
              <a:rPr lang="en-GB" baseline="-25000" dirty="0"/>
              <a:t>3</a:t>
            </a:r>
            <a:endParaRPr lang="en-BD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2B78EC1-7061-B611-C652-33F28AC6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34" y="1806749"/>
            <a:ext cx="6647124" cy="4523713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33962B4-ADB3-A735-A295-DD2CEC8E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102" y="1806749"/>
            <a:ext cx="4145713" cy="23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5E6E-CAC0-BCE6-7CC9-C9010FBD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</a:t>
            </a:r>
            <a:br>
              <a:rPr lang="en-GB" dirty="0"/>
            </a:br>
            <a:r>
              <a:rPr lang="en-GB" dirty="0"/>
              <a:t>1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2</a:t>
            </a:r>
            <a:r>
              <a:rPr lang="en-GB" dirty="0"/>
              <a:t>+3</a:t>
            </a:r>
            <a:r>
              <a:rPr lang="en-GB" baseline="30000" dirty="0"/>
              <a:t>2</a:t>
            </a:r>
            <a:r>
              <a:rPr lang="en-GB" dirty="0"/>
              <a:t>+4</a:t>
            </a:r>
            <a:r>
              <a:rPr lang="en-GB" baseline="30000" dirty="0"/>
              <a:t>2</a:t>
            </a:r>
            <a:r>
              <a:rPr lang="en-GB" dirty="0"/>
              <a:t>+5</a:t>
            </a:r>
            <a:r>
              <a:rPr lang="en-GB" baseline="30000" dirty="0"/>
              <a:t>2</a:t>
            </a:r>
            <a:r>
              <a:rPr lang="en-GB" dirty="0"/>
              <a:t>+…+N</a:t>
            </a:r>
            <a:r>
              <a:rPr lang="en-GB" baseline="30000" dirty="0"/>
              <a:t>2</a:t>
            </a:r>
            <a:endParaRPr lang="en-B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BA6A94-A2B9-77E9-E3F3-B26E833C0C40}"/>
              </a:ext>
            </a:extLst>
          </p:cNvPr>
          <p:cNvSpPr/>
          <p:nvPr/>
        </p:nvSpPr>
        <p:spPr>
          <a:xfrm>
            <a:off x="4762919" y="1919235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771D9-65B0-7C00-FFDC-B4FC4A0B98FB}"/>
              </a:ext>
            </a:extLst>
          </p:cNvPr>
          <p:cNvSpPr/>
          <p:nvPr/>
        </p:nvSpPr>
        <p:spPr>
          <a:xfrm>
            <a:off x="4853353" y="3231209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0</a:t>
            </a:r>
          </a:p>
          <a:p>
            <a:pPr algn="ctr"/>
            <a:r>
              <a:rPr lang="en-GB" dirty="0"/>
              <a:t>i</a:t>
            </a:r>
            <a:r>
              <a:rPr lang="en-BD" dirty="0"/>
              <a:t> = 1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4D5BED7F-1EC8-0272-8F82-41AA2D5FABC2}"/>
              </a:ext>
            </a:extLst>
          </p:cNvPr>
          <p:cNvSpPr/>
          <p:nvPr/>
        </p:nvSpPr>
        <p:spPr>
          <a:xfrm>
            <a:off x="4257151" y="2669635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863E8EBF-4B7E-BE57-CF13-D34C88C33BB7}"/>
              </a:ext>
            </a:extLst>
          </p:cNvPr>
          <p:cNvSpPr/>
          <p:nvPr/>
        </p:nvSpPr>
        <p:spPr>
          <a:xfrm>
            <a:off x="4651548" y="3996959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A3AE5C-AFC7-3925-62A7-7F9836E4B7DC}"/>
              </a:ext>
            </a:extLst>
          </p:cNvPr>
          <p:cNvSpPr/>
          <p:nvPr/>
        </p:nvSpPr>
        <p:spPr>
          <a:xfrm>
            <a:off x="4516399" y="4619496"/>
            <a:ext cx="1839855" cy="555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Sum+ pow(</a:t>
            </a:r>
            <a:r>
              <a:rPr lang="en-GB" dirty="0"/>
              <a:t>i,2)</a:t>
            </a:r>
            <a:endParaRPr lang="en-B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78420-9451-0AB1-FE04-C42B54D8EB5F}"/>
              </a:ext>
            </a:extLst>
          </p:cNvPr>
          <p:cNvSpPr/>
          <p:nvPr/>
        </p:nvSpPr>
        <p:spPr>
          <a:xfrm>
            <a:off x="4600471" y="5397188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93B84F3-3830-32B0-F561-9E651C122A54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 flipH="1">
            <a:off x="4600470" y="4189161"/>
            <a:ext cx="51077" cy="1363777"/>
          </a:xfrm>
          <a:prstGeom prst="bentConnector3">
            <a:avLst>
              <a:gd name="adj1" fmla="val -4475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555CE7-9B6B-64CF-21F6-9D7813DE1D61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429460" y="2532185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EFB9D-B5FD-42AA-4D08-12A36B1BEFAB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5436157" y="2981132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AD78CD-B24E-6C0A-D87F-F2021D2C32A5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436157" y="3844158"/>
            <a:ext cx="0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27F243-CFCA-1CBF-2D5D-D9EA55A3EFE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436157" y="4381361"/>
            <a:ext cx="170" cy="238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876727-5299-3832-618D-439F93725BD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436327" y="5175243"/>
            <a:ext cx="6362" cy="19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36D0B7-F599-BDA1-5C8D-3C1B69F907F3}"/>
              </a:ext>
            </a:extLst>
          </p:cNvPr>
          <p:cNvSpPr txBox="1"/>
          <p:nvPr/>
        </p:nvSpPr>
        <p:spPr>
          <a:xfrm>
            <a:off x="5526867" y="4292806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35" name="Data 34">
            <a:extLst>
              <a:ext uri="{FF2B5EF4-FFF2-40B4-BE49-F238E27FC236}">
                <a16:creationId xmlns:a16="http://schemas.microsoft.com/office/drawing/2014/main" id="{787D7F44-5179-16DB-EE11-9AB417A90E4E}"/>
              </a:ext>
            </a:extLst>
          </p:cNvPr>
          <p:cNvSpPr/>
          <p:nvPr/>
        </p:nvSpPr>
        <p:spPr>
          <a:xfrm>
            <a:off x="6993652" y="4056446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D7DCDC-5908-180E-ED6D-17515D2968E8}"/>
              </a:ext>
            </a:extLst>
          </p:cNvPr>
          <p:cNvSpPr/>
          <p:nvPr/>
        </p:nvSpPr>
        <p:spPr>
          <a:xfrm>
            <a:off x="7557200" y="4625610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376CDC-A10C-C1CD-E6B6-CF7A3256D7F8}"/>
              </a:ext>
            </a:extLst>
          </p:cNvPr>
          <p:cNvCxnSpPr>
            <a:cxnSpLocks/>
            <a:stCxn id="25" idx="3"/>
            <a:endCxn id="35" idx="2"/>
          </p:cNvCxnSpPr>
          <p:nvPr/>
        </p:nvCxnSpPr>
        <p:spPr>
          <a:xfrm>
            <a:off x="6220766" y="4189160"/>
            <a:ext cx="1006008" cy="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AB326-35A8-3DBC-7E9C-45180023ECCA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8159260" y="4381361"/>
            <a:ext cx="1" cy="24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6A4ECA-CAF7-9833-241C-3F53294D3DCC}"/>
              </a:ext>
            </a:extLst>
          </p:cNvPr>
          <p:cNvSpPr txBox="1"/>
          <p:nvPr/>
        </p:nvSpPr>
        <p:spPr>
          <a:xfrm>
            <a:off x="6260959" y="3849571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4974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097B-A965-449A-16DF-4C336332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2</a:t>
            </a:r>
            <a:r>
              <a:rPr lang="en-GB" dirty="0"/>
              <a:t>+3</a:t>
            </a:r>
            <a:r>
              <a:rPr lang="en-GB" baseline="30000" dirty="0"/>
              <a:t>2</a:t>
            </a:r>
            <a:r>
              <a:rPr lang="en-GB" dirty="0"/>
              <a:t>+4</a:t>
            </a:r>
            <a:r>
              <a:rPr lang="en-GB" baseline="30000" dirty="0"/>
              <a:t>2</a:t>
            </a:r>
            <a:r>
              <a:rPr lang="en-GB" dirty="0"/>
              <a:t>+5</a:t>
            </a:r>
            <a:r>
              <a:rPr lang="en-GB" baseline="30000" dirty="0"/>
              <a:t>2</a:t>
            </a:r>
            <a:r>
              <a:rPr lang="en-GB" dirty="0"/>
              <a:t>+…+N</a:t>
            </a:r>
            <a:r>
              <a:rPr lang="en-GB" baseline="30000" dirty="0"/>
              <a:t>2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78B9-88E1-F164-D888-EE159921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Sum=0,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Sum+pow(</a:t>
            </a:r>
            <a:r>
              <a:rPr lang="en-GB" dirty="0"/>
              <a:t>i,2), </a:t>
            </a:r>
            <a:r>
              <a:rPr lang="en-GB" dirty="0" err="1"/>
              <a:t>i</a:t>
            </a:r>
            <a:r>
              <a:rPr lang="en-BD" dirty="0"/>
              <a:t> = i+1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52722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1370-4B50-FC94-7F8B-742F73D9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1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2</a:t>
            </a:r>
            <a:r>
              <a:rPr lang="en-GB" dirty="0"/>
              <a:t>+3</a:t>
            </a:r>
            <a:r>
              <a:rPr lang="en-GB" baseline="30000" dirty="0"/>
              <a:t>2</a:t>
            </a:r>
            <a:r>
              <a:rPr lang="en-GB" dirty="0"/>
              <a:t>+4</a:t>
            </a:r>
            <a:r>
              <a:rPr lang="en-GB" baseline="30000" dirty="0"/>
              <a:t>2</a:t>
            </a:r>
            <a:r>
              <a:rPr lang="en-GB" dirty="0"/>
              <a:t>+5</a:t>
            </a:r>
            <a:r>
              <a:rPr lang="en-GB" baseline="30000" dirty="0"/>
              <a:t>2</a:t>
            </a:r>
            <a:r>
              <a:rPr lang="en-GB" dirty="0"/>
              <a:t>+…+N</a:t>
            </a:r>
            <a:r>
              <a:rPr lang="en-GB" baseline="30000" dirty="0"/>
              <a:t>2</a:t>
            </a:r>
            <a:endParaRPr lang="en-BD" baseline="300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DAA96B-CDA9-2A5A-BFC1-7176CD6B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30" y="2031187"/>
            <a:ext cx="5299738" cy="434951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202465-0B5A-D884-DD7B-D8159F2D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67" y="2031187"/>
            <a:ext cx="4481565" cy="21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E670F4-3FD9-6C74-0310-99DC4F93A2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Series Program: Flowchart</a:t>
                </a:r>
                <a:br>
                  <a:rPr lang="en-GB" dirty="0"/>
                </a:br>
                <a:r>
                  <a:rPr lang="en-GB" dirty="0"/>
                  <a:t>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E670F4-3FD9-6C74-0310-99DC4F93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7143" b="-1619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D30C3E0-E365-CD98-B5FF-E103C8D9955A}"/>
              </a:ext>
            </a:extLst>
          </p:cNvPr>
          <p:cNvSpPr/>
          <p:nvPr/>
        </p:nvSpPr>
        <p:spPr>
          <a:xfrm>
            <a:off x="4752528" y="2117026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627BA-55E8-5B64-82E3-90093EB04014}"/>
              </a:ext>
            </a:extLst>
          </p:cNvPr>
          <p:cNvSpPr/>
          <p:nvPr/>
        </p:nvSpPr>
        <p:spPr>
          <a:xfrm>
            <a:off x="4842962" y="3429000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0</a:t>
            </a:r>
          </a:p>
          <a:p>
            <a:pPr algn="ctr"/>
            <a:r>
              <a:rPr lang="en-GB" dirty="0"/>
              <a:t>i</a:t>
            </a:r>
            <a:r>
              <a:rPr lang="en-BD" dirty="0"/>
              <a:t> = 1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70F6480D-C765-F24D-8AAF-60E3E5F79776}"/>
              </a:ext>
            </a:extLst>
          </p:cNvPr>
          <p:cNvSpPr/>
          <p:nvPr/>
        </p:nvSpPr>
        <p:spPr>
          <a:xfrm>
            <a:off x="4246760" y="2867426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9E000BB-9EE3-0863-C706-C90B4CAE1C8F}"/>
              </a:ext>
            </a:extLst>
          </p:cNvPr>
          <p:cNvSpPr/>
          <p:nvPr/>
        </p:nvSpPr>
        <p:spPr>
          <a:xfrm>
            <a:off x="4641157" y="4194750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8CFFBA-675D-06D2-7D38-1CD2BF286CCE}"/>
              </a:ext>
            </a:extLst>
          </p:cNvPr>
          <p:cNvSpPr/>
          <p:nvPr/>
        </p:nvSpPr>
        <p:spPr>
          <a:xfrm>
            <a:off x="4590079" y="4885628"/>
            <a:ext cx="1660489" cy="573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Sum+(1.0/i)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8C2EDF-8723-2826-976F-AF9529F61C98}"/>
              </a:ext>
            </a:extLst>
          </p:cNvPr>
          <p:cNvSpPr/>
          <p:nvPr/>
        </p:nvSpPr>
        <p:spPr>
          <a:xfrm>
            <a:off x="4590080" y="5594979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E69FBE-3EAF-2EB6-D64C-01FB0FFE47C0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4590080" y="4401824"/>
            <a:ext cx="106344" cy="1348904"/>
          </a:xfrm>
          <a:prstGeom prst="bentConnector4">
            <a:avLst>
              <a:gd name="adj1" fmla="val -214963"/>
              <a:gd name="adj2" fmla="val 100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E56ECF-954E-950C-7038-418618B102F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5419069" y="2729976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D4B836-8E7D-F97E-EB17-5C84BB025DFA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flipH="1">
            <a:off x="5425766" y="3178923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251F0-B93E-C502-216A-119137414960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425766" y="4041949"/>
            <a:ext cx="0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96FDFF-D440-C591-BE73-4A50C8DF629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420324" y="4579152"/>
            <a:ext cx="5442" cy="306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47FD2-7329-A7F4-FD3F-BB91DFFDBC8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420324" y="5459450"/>
            <a:ext cx="5442" cy="117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B32DC6-612C-C653-FADD-8023110A8590}"/>
              </a:ext>
            </a:extLst>
          </p:cNvPr>
          <p:cNvSpPr txBox="1"/>
          <p:nvPr/>
        </p:nvSpPr>
        <p:spPr>
          <a:xfrm>
            <a:off x="5430747" y="4533565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36" name="Data 35">
            <a:extLst>
              <a:ext uri="{FF2B5EF4-FFF2-40B4-BE49-F238E27FC236}">
                <a16:creationId xmlns:a16="http://schemas.microsoft.com/office/drawing/2014/main" id="{74E9A957-BEB6-1923-BE74-3AE84AD67936}"/>
              </a:ext>
            </a:extLst>
          </p:cNvPr>
          <p:cNvSpPr/>
          <p:nvPr/>
        </p:nvSpPr>
        <p:spPr>
          <a:xfrm>
            <a:off x="6983261" y="4254237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52DCBD-547F-4309-99F3-6E69732437D2}"/>
              </a:ext>
            </a:extLst>
          </p:cNvPr>
          <p:cNvSpPr/>
          <p:nvPr/>
        </p:nvSpPr>
        <p:spPr>
          <a:xfrm>
            <a:off x="7546809" y="4823401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2B17C5-CCF9-504A-C195-BCA0D0D266C7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>
            <a:off x="6210375" y="4386951"/>
            <a:ext cx="1006008" cy="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46465E-0185-DA8A-60F3-D32D07F0D7F7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8148869" y="4579152"/>
            <a:ext cx="1" cy="24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33F3DB-F0AA-BD4F-EE87-C0D2FBDF42B8}"/>
              </a:ext>
            </a:extLst>
          </p:cNvPr>
          <p:cNvSpPr txBox="1"/>
          <p:nvPr/>
        </p:nvSpPr>
        <p:spPr>
          <a:xfrm>
            <a:off x="6250568" y="4047362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674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4FEFF7-AC8C-C35A-2150-72C9286AB8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Series Program: Algorithm</a:t>
                </a:r>
                <a:br>
                  <a:rPr lang="en-GB" dirty="0"/>
                </a:br>
                <a:r>
                  <a:rPr lang="en-GB" dirty="0"/>
                  <a:t>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4FEFF7-AC8C-C35A-2150-72C9286AB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7143" b="-1619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AE82-23ED-16CD-0B47-48DEA42C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Sum=0,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Sum+(1.0/</a:t>
            </a:r>
            <a:r>
              <a:rPr lang="en-GB" dirty="0" err="1"/>
              <a:t>i</a:t>
            </a:r>
            <a:r>
              <a:rPr lang="en-GB" dirty="0"/>
              <a:t>), </a:t>
            </a:r>
            <a:r>
              <a:rPr lang="en-GB" dirty="0" err="1"/>
              <a:t>i</a:t>
            </a:r>
            <a:r>
              <a:rPr lang="en-BD" dirty="0"/>
              <a:t> = i+1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343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9E2AC0-851F-5E80-8B03-A8209ED068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Series Program: Sum of Series in C </a:t>
                </a:r>
                <a:br>
                  <a:rPr lang="en-GB" dirty="0"/>
                </a:br>
                <a:r>
                  <a:rPr lang="en-GB" dirty="0"/>
                  <a:t>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9E2AC0-851F-5E80-8B03-A8209ED0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7143" b="-1619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623FAD-783D-37FF-61D3-02BF94357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8747"/>
            <a:ext cx="6738257" cy="421850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EE5CFE-2F0C-1221-12B8-9CF0128D1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7" y="2138747"/>
            <a:ext cx="377734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39EC-7E3B-C794-FC77-1615DBF6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 </a:t>
            </a:r>
            <a:br>
              <a:rPr lang="en-GB" dirty="0"/>
            </a:br>
            <a:r>
              <a:rPr lang="en-GB" dirty="0"/>
              <a:t>1*2*3*4*5*…*N</a:t>
            </a:r>
            <a:endParaRPr lang="en-B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95F490-2918-E53E-C279-2CDB164E4764}"/>
              </a:ext>
            </a:extLst>
          </p:cNvPr>
          <p:cNvSpPr/>
          <p:nvPr/>
        </p:nvSpPr>
        <p:spPr>
          <a:xfrm>
            <a:off x="4762919" y="1919235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99DC2-21A7-8422-B579-533D16DF1327}"/>
              </a:ext>
            </a:extLst>
          </p:cNvPr>
          <p:cNvSpPr/>
          <p:nvPr/>
        </p:nvSpPr>
        <p:spPr>
          <a:xfrm>
            <a:off x="4853353" y="3231209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1</a:t>
            </a:r>
          </a:p>
          <a:p>
            <a:pPr algn="ctr"/>
            <a:r>
              <a:rPr lang="en-GB" dirty="0"/>
              <a:t>i</a:t>
            </a:r>
            <a:r>
              <a:rPr lang="en-BD" dirty="0"/>
              <a:t> = 1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E37C48-E220-C89B-B9C1-8AE713602216}"/>
              </a:ext>
            </a:extLst>
          </p:cNvPr>
          <p:cNvSpPr/>
          <p:nvPr/>
        </p:nvSpPr>
        <p:spPr>
          <a:xfrm>
            <a:off x="4257151" y="2669635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E7BFC42-8DAD-AE86-6274-034DB5F4036B}"/>
              </a:ext>
            </a:extLst>
          </p:cNvPr>
          <p:cNvSpPr/>
          <p:nvPr/>
        </p:nvSpPr>
        <p:spPr>
          <a:xfrm>
            <a:off x="4651548" y="3996959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0A97-DD9B-70D1-9129-3DAC311E9669}"/>
              </a:ext>
            </a:extLst>
          </p:cNvPr>
          <p:cNvSpPr/>
          <p:nvPr/>
        </p:nvSpPr>
        <p:spPr>
          <a:xfrm>
            <a:off x="4644431" y="4869859"/>
            <a:ext cx="1583451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Sum*i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7A1202-9467-252C-55BC-399437E0A42C}"/>
              </a:ext>
            </a:extLst>
          </p:cNvPr>
          <p:cNvSpPr/>
          <p:nvPr/>
        </p:nvSpPr>
        <p:spPr>
          <a:xfrm>
            <a:off x="4600471" y="5397188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30F9467-21CC-01EE-BF0B-6C5C644A16CE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4600470" y="4189161"/>
            <a:ext cx="51077" cy="1363777"/>
          </a:xfrm>
          <a:prstGeom prst="bentConnector3">
            <a:avLst>
              <a:gd name="adj1" fmla="val -4475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B509B-8F3F-89B1-0ADF-D244CEF726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429460" y="2532185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8886A-9920-98CA-2AFD-B91D8C047AA4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5436157" y="2981132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A6130F-8F28-7B96-70E2-3331C51775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36157" y="3844158"/>
            <a:ext cx="0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ED0E06-32B2-1F08-94A2-939FAD0CB55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36157" y="4381361"/>
            <a:ext cx="0" cy="4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20FA55-9672-E64E-965F-5B282E42C6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6157" y="5181357"/>
            <a:ext cx="0" cy="19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17A31C-488F-98EC-F92B-4CF27F3EEA22}"/>
              </a:ext>
            </a:extLst>
          </p:cNvPr>
          <p:cNvSpPr txBox="1"/>
          <p:nvPr/>
        </p:nvSpPr>
        <p:spPr>
          <a:xfrm>
            <a:off x="5484101" y="4469362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3E1F38D7-A5AA-C90C-E0E7-4D5D5D19C188}"/>
              </a:ext>
            </a:extLst>
          </p:cNvPr>
          <p:cNvSpPr/>
          <p:nvPr/>
        </p:nvSpPr>
        <p:spPr>
          <a:xfrm>
            <a:off x="6993652" y="4056446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B8317-4861-58B3-6262-53A88959F170}"/>
              </a:ext>
            </a:extLst>
          </p:cNvPr>
          <p:cNvSpPr/>
          <p:nvPr/>
        </p:nvSpPr>
        <p:spPr>
          <a:xfrm>
            <a:off x="7557200" y="4625610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41CBA5-E762-2B76-5B59-15F8166D628D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6220766" y="4189160"/>
            <a:ext cx="1006008" cy="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66D136-B911-07F9-F57D-E53A7763B58C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8159260" y="4381361"/>
            <a:ext cx="1" cy="24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E36674-E2C6-F234-E49E-22075449B894}"/>
              </a:ext>
            </a:extLst>
          </p:cNvPr>
          <p:cNvSpPr txBox="1"/>
          <p:nvPr/>
        </p:nvSpPr>
        <p:spPr>
          <a:xfrm>
            <a:off x="6260959" y="3849571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93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4066-CE8C-D1E0-C719-3E86EA58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44C-DA43-4346-5611-2C757191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Series are number sequences formed by applying specific rules and patterns to the numbers. </a:t>
            </a:r>
          </a:p>
          <a:p>
            <a:r>
              <a:rPr lang="en-GB" dirty="0"/>
              <a:t>They can be increased or decreased depending on the operation used to create them. </a:t>
            </a:r>
          </a:p>
          <a:p>
            <a:r>
              <a:rPr lang="en-GB" dirty="0"/>
              <a:t>A sequence 1, 2, 3, 4, ...., n is an increasing sequence obtained by adding 1 to the previous number.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2226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2D43-CC2A-9950-3AE0-05020A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1*2*3*4*5*…*N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8BFB-3C98-CA37-E294-F917E990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Sum=1,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Sum*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BD" dirty="0"/>
              <a:t> = i+1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24270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5064-4AEB-5937-6761-1E469560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Series Program: Sum of Series in C/ Factorial of a number  (1*2*3*4*5*…*N)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3F6227-1F5C-D0BF-DB39-0B693B58A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04000" cy="4574940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E3E2462-8B9F-5BE4-E8FD-DDFC88CB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28" y="1690688"/>
            <a:ext cx="3945172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BC18-3080-657E-AF2F-A3B9FBC8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</a:t>
            </a:r>
            <a:br>
              <a:rPr lang="en-GB" dirty="0"/>
            </a:br>
            <a:r>
              <a:rPr lang="en-GB" dirty="0"/>
              <a:t>1</a:t>
            </a:r>
            <a:r>
              <a:rPr lang="en-GB" baseline="30000" dirty="0"/>
              <a:t>2  </a:t>
            </a:r>
            <a:r>
              <a:rPr lang="en-GB" dirty="0"/>
              <a:t>* 2</a:t>
            </a:r>
            <a:r>
              <a:rPr lang="en-GB" baseline="30000" dirty="0"/>
              <a:t>2 </a:t>
            </a:r>
            <a:r>
              <a:rPr lang="en-GB" dirty="0"/>
              <a:t>* 3</a:t>
            </a:r>
            <a:r>
              <a:rPr lang="en-GB" baseline="30000" dirty="0"/>
              <a:t>2 </a:t>
            </a:r>
            <a:r>
              <a:rPr lang="en-GB" dirty="0"/>
              <a:t>* 4</a:t>
            </a:r>
            <a:r>
              <a:rPr lang="en-GB" baseline="30000" dirty="0"/>
              <a:t>2 </a:t>
            </a:r>
            <a:r>
              <a:rPr lang="en-GB" dirty="0"/>
              <a:t>* 5</a:t>
            </a:r>
            <a:r>
              <a:rPr lang="en-GB" baseline="30000" dirty="0"/>
              <a:t>2</a:t>
            </a:r>
            <a:r>
              <a:rPr lang="en-GB" dirty="0"/>
              <a:t> *…* N</a:t>
            </a:r>
            <a:r>
              <a:rPr lang="en-GB" baseline="30000" dirty="0"/>
              <a:t>2</a:t>
            </a:r>
            <a:endParaRPr lang="en-B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70B958-9512-7B02-07D1-10F0EE478E1F}"/>
              </a:ext>
            </a:extLst>
          </p:cNvPr>
          <p:cNvSpPr/>
          <p:nvPr/>
        </p:nvSpPr>
        <p:spPr>
          <a:xfrm>
            <a:off x="4762919" y="1919235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628F5-4504-174C-5EC5-56B622E34474}"/>
              </a:ext>
            </a:extLst>
          </p:cNvPr>
          <p:cNvSpPr/>
          <p:nvPr/>
        </p:nvSpPr>
        <p:spPr>
          <a:xfrm>
            <a:off x="4853353" y="3231209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1</a:t>
            </a:r>
          </a:p>
          <a:p>
            <a:pPr algn="ctr"/>
            <a:r>
              <a:rPr lang="en-GB" dirty="0"/>
              <a:t>i</a:t>
            </a:r>
            <a:r>
              <a:rPr lang="en-BD" dirty="0"/>
              <a:t> = 1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1595378-680C-3CE6-1FEE-D50E53371FE1}"/>
              </a:ext>
            </a:extLst>
          </p:cNvPr>
          <p:cNvSpPr/>
          <p:nvPr/>
        </p:nvSpPr>
        <p:spPr>
          <a:xfrm>
            <a:off x="4257151" y="2669635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77DFD0-4015-E119-5E8E-4C062637CF15}"/>
              </a:ext>
            </a:extLst>
          </p:cNvPr>
          <p:cNvSpPr/>
          <p:nvPr/>
        </p:nvSpPr>
        <p:spPr>
          <a:xfrm>
            <a:off x="4651548" y="3996959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9078A-0844-CE5B-ECE6-46C232E3DCF5}"/>
              </a:ext>
            </a:extLst>
          </p:cNvPr>
          <p:cNvSpPr/>
          <p:nvPr/>
        </p:nvSpPr>
        <p:spPr>
          <a:xfrm>
            <a:off x="4476213" y="4572372"/>
            <a:ext cx="1915380" cy="60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Sum* pow(</a:t>
            </a:r>
            <a:r>
              <a:rPr lang="en-GB" dirty="0"/>
              <a:t>i,2)</a:t>
            </a:r>
            <a:endParaRPr lang="en-B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EE83C-53FD-5F4E-80F6-44ED7DDDA6FF}"/>
              </a:ext>
            </a:extLst>
          </p:cNvPr>
          <p:cNvSpPr/>
          <p:nvPr/>
        </p:nvSpPr>
        <p:spPr>
          <a:xfrm>
            <a:off x="4600471" y="5397188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09E09BD-7044-2236-7BFD-44E722113988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0810" y="4187970"/>
            <a:ext cx="51077" cy="1363777"/>
          </a:xfrm>
          <a:prstGeom prst="bentConnector3">
            <a:avLst>
              <a:gd name="adj1" fmla="val -4475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B2959-5AB5-0FD7-3914-D5FBD7DA8C0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429460" y="2532185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87F93-C160-9A04-AF76-4A22095D9FD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5436157" y="2981132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D31E1-CAF2-FD18-F116-65276AD2A0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36157" y="3844158"/>
            <a:ext cx="0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CFC8C9-E289-9E26-76AF-03BD83363B5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433903" y="4381361"/>
            <a:ext cx="2254" cy="19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F83E9-6347-8237-474B-8B9F773D0A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903" y="5181357"/>
            <a:ext cx="2254" cy="19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C8ABB6-066A-78C1-932A-CAB18256BCDA}"/>
              </a:ext>
            </a:extLst>
          </p:cNvPr>
          <p:cNvSpPr txBox="1"/>
          <p:nvPr/>
        </p:nvSpPr>
        <p:spPr>
          <a:xfrm>
            <a:off x="5562778" y="4279791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73C9D9EB-8C65-244B-5F81-001DC42CDCB3}"/>
              </a:ext>
            </a:extLst>
          </p:cNvPr>
          <p:cNvSpPr/>
          <p:nvPr/>
        </p:nvSpPr>
        <p:spPr>
          <a:xfrm>
            <a:off x="6993652" y="4056446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E79429-9EF8-31EC-0B26-74A632454381}"/>
              </a:ext>
            </a:extLst>
          </p:cNvPr>
          <p:cNvSpPr/>
          <p:nvPr/>
        </p:nvSpPr>
        <p:spPr>
          <a:xfrm>
            <a:off x="7557200" y="4625610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C0966-A6B3-132B-C95D-D6C3813B4817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6220766" y="4189160"/>
            <a:ext cx="1006008" cy="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08AEA-B44C-9C87-0F18-1F0DBB6E4511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8159260" y="4381361"/>
            <a:ext cx="1" cy="24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9E7634-F091-5E91-6CD3-FC86F5119EBA}"/>
              </a:ext>
            </a:extLst>
          </p:cNvPr>
          <p:cNvSpPr txBox="1"/>
          <p:nvPr/>
        </p:nvSpPr>
        <p:spPr>
          <a:xfrm>
            <a:off x="6260959" y="3849571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0748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94C-111A-F29D-BE82-B5A1EDA6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</a:t>
            </a:r>
            <a:r>
              <a:rPr lang="en-GB" baseline="30000" dirty="0"/>
              <a:t>2  </a:t>
            </a:r>
            <a:r>
              <a:rPr lang="en-GB" dirty="0"/>
              <a:t>* 2</a:t>
            </a:r>
            <a:r>
              <a:rPr lang="en-GB" baseline="30000" dirty="0"/>
              <a:t>2 </a:t>
            </a:r>
            <a:r>
              <a:rPr lang="en-GB" dirty="0"/>
              <a:t>* 3</a:t>
            </a:r>
            <a:r>
              <a:rPr lang="en-GB" baseline="30000" dirty="0"/>
              <a:t>2 </a:t>
            </a:r>
            <a:r>
              <a:rPr lang="en-GB" dirty="0"/>
              <a:t>* 4</a:t>
            </a:r>
            <a:r>
              <a:rPr lang="en-GB" baseline="30000" dirty="0"/>
              <a:t>2 </a:t>
            </a:r>
            <a:r>
              <a:rPr lang="en-GB" dirty="0"/>
              <a:t>* 5</a:t>
            </a:r>
            <a:r>
              <a:rPr lang="en-GB" baseline="30000" dirty="0"/>
              <a:t>2</a:t>
            </a:r>
            <a:r>
              <a:rPr lang="en-GB" dirty="0"/>
              <a:t> *…* N</a:t>
            </a:r>
            <a:r>
              <a:rPr lang="en-GB" baseline="30000" dirty="0"/>
              <a:t>2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9889-1984-3AD1-BFE8-F4B79AB2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Sum=1,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Sum*pow(</a:t>
            </a:r>
            <a:r>
              <a:rPr lang="en-GB" dirty="0"/>
              <a:t>i,2), </a:t>
            </a:r>
            <a:r>
              <a:rPr lang="en-GB" dirty="0" err="1"/>
              <a:t>i</a:t>
            </a:r>
            <a:r>
              <a:rPr lang="en-BD" dirty="0"/>
              <a:t> = i+1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71407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9970-F2B0-E683-F5EA-8C2DCCD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</a:t>
            </a:r>
            <a:br>
              <a:rPr lang="en-GB" dirty="0"/>
            </a:br>
            <a:r>
              <a:rPr lang="en-GB" dirty="0"/>
              <a:t>1</a:t>
            </a:r>
            <a:r>
              <a:rPr lang="en-GB" baseline="30000" dirty="0"/>
              <a:t>2  </a:t>
            </a:r>
            <a:r>
              <a:rPr lang="en-GB" dirty="0"/>
              <a:t>* 2</a:t>
            </a:r>
            <a:r>
              <a:rPr lang="en-GB" baseline="30000" dirty="0"/>
              <a:t>2 </a:t>
            </a:r>
            <a:r>
              <a:rPr lang="en-GB" dirty="0"/>
              <a:t>* 3</a:t>
            </a:r>
            <a:r>
              <a:rPr lang="en-GB" baseline="30000" dirty="0"/>
              <a:t>2 </a:t>
            </a:r>
            <a:r>
              <a:rPr lang="en-GB" dirty="0"/>
              <a:t>* 4</a:t>
            </a:r>
            <a:r>
              <a:rPr lang="en-GB" baseline="30000" dirty="0"/>
              <a:t>2 </a:t>
            </a:r>
            <a:r>
              <a:rPr lang="en-GB" dirty="0"/>
              <a:t>* 5</a:t>
            </a:r>
            <a:r>
              <a:rPr lang="en-GB" baseline="30000" dirty="0"/>
              <a:t>2</a:t>
            </a:r>
            <a:r>
              <a:rPr lang="en-GB" dirty="0"/>
              <a:t> *…* N</a:t>
            </a:r>
            <a:r>
              <a:rPr lang="en-GB" baseline="30000" dirty="0"/>
              <a:t>2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27CBE6-9F26-4262-8094-4E1A727B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52" y="1951238"/>
            <a:ext cx="6477000" cy="4378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845366-3DA5-BE81-1517-F247ABE8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52" y="1951238"/>
            <a:ext cx="3641696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D136-5B1C-A80E-0508-1C544278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</a:t>
            </a:r>
            <a:br>
              <a:rPr lang="en-GB" dirty="0"/>
            </a:br>
            <a:r>
              <a:rPr lang="en-GB" dirty="0"/>
              <a:t>1-2+3-4+5-…+N</a:t>
            </a:r>
            <a:endParaRPr lang="en-B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17C915-6CD3-1BF8-F92E-86957C72D1F5}"/>
              </a:ext>
            </a:extLst>
          </p:cNvPr>
          <p:cNvSpPr/>
          <p:nvPr/>
        </p:nvSpPr>
        <p:spPr>
          <a:xfrm>
            <a:off x="3937612" y="2012540"/>
            <a:ext cx="992777" cy="3659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7CCF9-A639-DB1B-F544-7A73155E337B}"/>
              </a:ext>
            </a:extLst>
          </p:cNvPr>
          <p:cNvSpPr/>
          <p:nvPr/>
        </p:nvSpPr>
        <p:spPr>
          <a:xfrm>
            <a:off x="3451272" y="2941407"/>
            <a:ext cx="1965459" cy="975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even =0, </a:t>
            </a:r>
            <a:r>
              <a:rPr lang="en-GB" dirty="0"/>
              <a:t>o</a:t>
            </a:r>
            <a:r>
              <a:rPr lang="en-BD" dirty="0"/>
              <a:t>dd =0</a:t>
            </a:r>
          </a:p>
          <a:p>
            <a:pPr algn="ctr"/>
            <a:r>
              <a:rPr lang="en-GB" dirty="0"/>
              <a:t>s</a:t>
            </a:r>
            <a:r>
              <a:rPr lang="en-BD" dirty="0"/>
              <a:t>um =0, </a:t>
            </a:r>
            <a:r>
              <a:rPr lang="en-GB" dirty="0" err="1"/>
              <a:t>i</a:t>
            </a:r>
            <a:r>
              <a:rPr lang="en-BD" dirty="0"/>
              <a:t> = 1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DDD3DA8-A3E1-630A-54A0-D5A0C0942C1A}"/>
              </a:ext>
            </a:extLst>
          </p:cNvPr>
          <p:cNvSpPr/>
          <p:nvPr/>
        </p:nvSpPr>
        <p:spPr>
          <a:xfrm>
            <a:off x="3254994" y="2508660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FF22F61-53D8-D3B2-FB20-928CBCE37B93}"/>
              </a:ext>
            </a:extLst>
          </p:cNvPr>
          <p:cNvSpPr/>
          <p:nvPr/>
        </p:nvSpPr>
        <p:spPr>
          <a:xfrm>
            <a:off x="3649888" y="4069393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E56EC-95DB-3D6B-D779-2C7B06DF3F9C}"/>
              </a:ext>
            </a:extLst>
          </p:cNvPr>
          <p:cNvSpPr/>
          <p:nvPr/>
        </p:nvSpPr>
        <p:spPr>
          <a:xfrm>
            <a:off x="7715795" y="4105844"/>
            <a:ext cx="2136084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odd-even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ECC7D-B3B4-F172-911A-BB991015154C}"/>
              </a:ext>
            </a:extLst>
          </p:cNvPr>
          <p:cNvSpPr/>
          <p:nvPr/>
        </p:nvSpPr>
        <p:spPr>
          <a:xfrm>
            <a:off x="4647699" y="6167649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28A61A3-8892-6828-9741-55796634A6BE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3649889" y="4261594"/>
            <a:ext cx="997811" cy="2061804"/>
          </a:xfrm>
          <a:prstGeom prst="bentConnector3">
            <a:avLst>
              <a:gd name="adj1" fmla="val 1480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737B4C-8049-2436-8EB1-FC4751EBAF8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434001" y="2378538"/>
            <a:ext cx="0" cy="13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6B486-BDC0-E129-235D-BEA7897703EB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434001" y="2820157"/>
            <a:ext cx="1" cy="12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69BBD-8306-6B5E-FEEB-F99AE88EE94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434002" y="3916593"/>
            <a:ext cx="495" cy="15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0BAC8E-A5D4-6D9D-8ECE-C17DF5572F8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79325" y="4417342"/>
            <a:ext cx="4512" cy="19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2911F1-F9EA-A884-070B-63A4136D5E67}"/>
              </a:ext>
            </a:extLst>
          </p:cNvPr>
          <p:cNvSpPr txBox="1"/>
          <p:nvPr/>
        </p:nvSpPr>
        <p:spPr>
          <a:xfrm>
            <a:off x="4693920" y="4333063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5DBDFEE4-52F0-0AD8-B570-0AA88EF086C4}"/>
              </a:ext>
            </a:extLst>
          </p:cNvPr>
          <p:cNvSpPr/>
          <p:nvPr/>
        </p:nvSpPr>
        <p:spPr>
          <a:xfrm>
            <a:off x="7520661" y="4601201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D1A949-5FF7-E919-6891-DC0A51B2F4CA}"/>
              </a:ext>
            </a:extLst>
          </p:cNvPr>
          <p:cNvSpPr/>
          <p:nvPr/>
        </p:nvSpPr>
        <p:spPr>
          <a:xfrm>
            <a:off x="8177263" y="5101597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10466-D33E-4C0A-822E-97C4B0C6A65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87472" y="4261593"/>
            <a:ext cx="25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14C321-D387-5879-524D-B4EC6372CBB3}"/>
              </a:ext>
            </a:extLst>
          </p:cNvPr>
          <p:cNvCxnSpPr>
            <a:cxnSpLocks/>
          </p:cNvCxnSpPr>
          <p:nvPr/>
        </p:nvCxnSpPr>
        <p:spPr>
          <a:xfrm flipH="1">
            <a:off x="8779323" y="4926116"/>
            <a:ext cx="1" cy="17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DD1FCF-A63B-E2BB-FA3B-7229F00659F6}"/>
              </a:ext>
            </a:extLst>
          </p:cNvPr>
          <p:cNvSpPr txBox="1"/>
          <p:nvPr/>
        </p:nvSpPr>
        <p:spPr>
          <a:xfrm>
            <a:off x="5187472" y="3921725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E9AEF014-68A7-F10C-3246-2336ADE2CE4A}"/>
              </a:ext>
            </a:extLst>
          </p:cNvPr>
          <p:cNvSpPr/>
          <p:nvPr/>
        </p:nvSpPr>
        <p:spPr>
          <a:xfrm>
            <a:off x="3473583" y="4617581"/>
            <a:ext cx="1920833" cy="3907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i%2==0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5782B6-2BF9-9A05-26B6-72B6939CB620}"/>
              </a:ext>
            </a:extLst>
          </p:cNvPr>
          <p:cNvSpPr/>
          <p:nvPr/>
        </p:nvSpPr>
        <p:spPr>
          <a:xfrm>
            <a:off x="3506726" y="5233101"/>
            <a:ext cx="1854548" cy="235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r>
              <a:rPr lang="en-BD" dirty="0"/>
              <a:t>ven = even+i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64DF7E-12DF-7B3B-C5B5-85405B7E4783}"/>
              </a:ext>
            </a:extLst>
          </p:cNvPr>
          <p:cNvSpPr/>
          <p:nvPr/>
        </p:nvSpPr>
        <p:spPr>
          <a:xfrm>
            <a:off x="5579333" y="5233101"/>
            <a:ext cx="1854548" cy="235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odd</a:t>
            </a:r>
            <a:r>
              <a:rPr lang="en-BD" dirty="0"/>
              <a:t> = odd+i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DB11AA-14F7-077F-0FA5-96ADF29803C7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4434000" y="5008357"/>
            <a:ext cx="0" cy="224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8AE09DF-E82F-070F-6EB6-E8A63CEC8381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>
            <a:off x="5394416" y="4812969"/>
            <a:ext cx="1112191" cy="4201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D637B73-D587-244D-4A4B-B3FB7EC01549}"/>
              </a:ext>
            </a:extLst>
          </p:cNvPr>
          <p:cNvSpPr/>
          <p:nvPr/>
        </p:nvSpPr>
        <p:spPr>
          <a:xfrm>
            <a:off x="5316915" y="5658031"/>
            <a:ext cx="296092" cy="2960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A5804EA-42FA-E4E9-1379-4337F7794F4D}"/>
              </a:ext>
            </a:extLst>
          </p:cNvPr>
          <p:cNvCxnSpPr>
            <a:stCxn id="48" idx="2"/>
            <a:endCxn id="55" idx="2"/>
          </p:cNvCxnSpPr>
          <p:nvPr/>
        </p:nvCxnSpPr>
        <p:spPr>
          <a:xfrm rot="16200000" flipH="1">
            <a:off x="4706535" y="5195697"/>
            <a:ext cx="337844" cy="8829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D452A7-91C7-AB1B-16EE-43A39F3E1A96}"/>
              </a:ext>
            </a:extLst>
          </p:cNvPr>
          <p:cNvCxnSpPr>
            <a:stCxn id="49" idx="2"/>
            <a:endCxn id="55" idx="6"/>
          </p:cNvCxnSpPr>
          <p:nvPr/>
        </p:nvCxnSpPr>
        <p:spPr>
          <a:xfrm rot="5400000">
            <a:off x="5890885" y="5190355"/>
            <a:ext cx="337844" cy="893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C90151-4002-FC17-C230-CA540063A28F}"/>
              </a:ext>
            </a:extLst>
          </p:cNvPr>
          <p:cNvCxnSpPr>
            <a:stCxn id="55" idx="4"/>
            <a:endCxn id="9" idx="0"/>
          </p:cNvCxnSpPr>
          <p:nvPr/>
        </p:nvCxnSpPr>
        <p:spPr>
          <a:xfrm>
            <a:off x="5464961" y="5954123"/>
            <a:ext cx="0" cy="21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6928B4-7CFD-E877-4513-8812F62F1A5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4434000" y="4453795"/>
            <a:ext cx="497" cy="16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BF712B9-5266-3649-0331-044B66BFD9BC}"/>
              </a:ext>
            </a:extLst>
          </p:cNvPr>
          <p:cNvSpPr txBox="1"/>
          <p:nvPr/>
        </p:nvSpPr>
        <p:spPr>
          <a:xfrm>
            <a:off x="4565179" y="4927139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9FD892-9D5D-68FA-B5D8-B48CB83906BB}"/>
              </a:ext>
            </a:extLst>
          </p:cNvPr>
          <p:cNvSpPr txBox="1"/>
          <p:nvPr/>
        </p:nvSpPr>
        <p:spPr>
          <a:xfrm>
            <a:off x="5582347" y="4517729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6903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D95E-FFB9-330F-30AE-40B3F3BB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1-2+3-4+5-…+N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985-931B-BC1E-C3AC-73DBF5E925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sum=0, even=0, odd=0,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 i%2==0:</a:t>
            </a:r>
          </a:p>
          <a:p>
            <a:pPr lvl="1"/>
            <a:r>
              <a:rPr lang="en-GB" dirty="0"/>
              <a:t>Yes, even = even + </a:t>
            </a:r>
            <a:r>
              <a:rPr lang="en-GB" dirty="0" err="1"/>
              <a:t>i</a:t>
            </a:r>
            <a:endParaRPr lang="en-GB" dirty="0"/>
          </a:p>
          <a:p>
            <a:pPr lvl="1"/>
            <a:r>
              <a:rPr lang="en-GB" dirty="0"/>
              <a:t>No, odd = odd + </a:t>
            </a:r>
            <a:r>
              <a:rPr lang="en-GB" dirty="0" err="1"/>
              <a:t>i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</a:t>
            </a:r>
            <a:r>
              <a:rPr lang="en-BD" dirty="0"/>
              <a:t>um = odd - even</a:t>
            </a:r>
          </a:p>
          <a:p>
            <a:endParaRPr lang="en-B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6AA09-A45D-7C04-D485-40BA6063F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9381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DA3-9F0D-E906-29E7-3C8B4202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</a:t>
            </a:r>
            <a:br>
              <a:rPr lang="en-GB" dirty="0"/>
            </a:br>
            <a:r>
              <a:rPr lang="en-GB" dirty="0"/>
              <a:t>1-2+3-4+5-…+N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ECC6146-C592-E24C-05B5-27F4191B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071" y="1816915"/>
            <a:ext cx="6047249" cy="481030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F8A183-F776-9988-6D82-D92A331D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1816915"/>
            <a:ext cx="422148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7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D90B-BFC7-2C5E-E76F-7E3918AC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Flowchart to Print Fibonacci Series</a:t>
            </a:r>
            <a:br>
              <a:rPr lang="en-GB" dirty="0"/>
            </a:br>
            <a:r>
              <a:rPr lang="en-BD" dirty="0"/>
              <a:t>0 1 1 2 3 5 8 ……..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0CE127-0E8B-E95C-3915-AB1BDA17D89F}"/>
              </a:ext>
            </a:extLst>
          </p:cNvPr>
          <p:cNvSpPr/>
          <p:nvPr/>
        </p:nvSpPr>
        <p:spPr>
          <a:xfrm>
            <a:off x="4833257" y="1919235"/>
            <a:ext cx="1262743" cy="31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85207-8F2A-BE50-84A1-34EAA6AA3D2F}"/>
              </a:ext>
            </a:extLst>
          </p:cNvPr>
          <p:cNvSpPr/>
          <p:nvPr/>
        </p:nvSpPr>
        <p:spPr>
          <a:xfrm>
            <a:off x="4236217" y="2691570"/>
            <a:ext cx="2456822" cy="53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first = 0, second =1, </a:t>
            </a:r>
          </a:p>
          <a:p>
            <a:pPr algn="ctr"/>
            <a:r>
              <a:rPr lang="en-BD" dirty="0"/>
              <a:t>fibo =0, </a:t>
            </a:r>
            <a:r>
              <a:rPr lang="en-GB" dirty="0" err="1"/>
              <a:t>i</a:t>
            </a:r>
            <a:r>
              <a:rPr lang="en-BD" dirty="0"/>
              <a:t> = 1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B628D9-975F-BF20-C774-90EDF4C53A35}"/>
              </a:ext>
            </a:extLst>
          </p:cNvPr>
          <p:cNvSpPr/>
          <p:nvPr/>
        </p:nvSpPr>
        <p:spPr>
          <a:xfrm>
            <a:off x="4319797" y="2339269"/>
            <a:ext cx="2289661" cy="21870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FEFBA13-B386-03BA-BD52-7731D50FEB04}"/>
              </a:ext>
            </a:extLst>
          </p:cNvPr>
          <p:cNvSpPr/>
          <p:nvPr/>
        </p:nvSpPr>
        <p:spPr>
          <a:xfrm>
            <a:off x="4680019" y="3343943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9A8333-F6BF-5749-EC45-15EFDEA809C8}"/>
              </a:ext>
            </a:extLst>
          </p:cNvPr>
          <p:cNvSpPr/>
          <p:nvPr/>
        </p:nvSpPr>
        <p:spPr>
          <a:xfrm>
            <a:off x="4377558" y="6337126"/>
            <a:ext cx="2173599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D6D9EE8-9C3E-CD26-929C-63C61D0E5396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H="1">
            <a:off x="4377557" y="3536145"/>
            <a:ext cx="302461" cy="2956731"/>
          </a:xfrm>
          <a:prstGeom prst="bentConnector3">
            <a:avLst>
              <a:gd name="adj1" fmla="val -755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ACA531-FCCF-E99B-32FD-BBA5D933971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464628" y="2230732"/>
            <a:ext cx="1" cy="108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B1826-6668-7221-7C54-5ABB707A1A0E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464628" y="2557978"/>
            <a:ext cx="0" cy="13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4BD4A5-4EAE-DA2E-CDAB-3A1B20A402B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464628" y="3225224"/>
            <a:ext cx="0" cy="118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C3B88-6428-0620-24AA-B6106F3E8D8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464627" y="3728345"/>
            <a:ext cx="1" cy="120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19CD11-E379-54B4-0266-2A94C5263023}"/>
              </a:ext>
            </a:extLst>
          </p:cNvPr>
          <p:cNvSpPr txBox="1"/>
          <p:nvPr/>
        </p:nvSpPr>
        <p:spPr>
          <a:xfrm>
            <a:off x="5650847" y="3603262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243532-8D4A-9CCA-D8B4-0F7F31C1D9E0}"/>
              </a:ext>
            </a:extLst>
          </p:cNvPr>
          <p:cNvSpPr/>
          <p:nvPr/>
        </p:nvSpPr>
        <p:spPr>
          <a:xfrm>
            <a:off x="7882609" y="3291895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C3B24-7560-C4C9-1F37-0D5EC1491361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>
            <a:off x="6249237" y="3536144"/>
            <a:ext cx="1633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AC2599-0358-2025-B01C-7BEBC0B61425}"/>
              </a:ext>
            </a:extLst>
          </p:cNvPr>
          <p:cNvSpPr txBox="1"/>
          <p:nvPr/>
        </p:nvSpPr>
        <p:spPr>
          <a:xfrm>
            <a:off x="6934871" y="3225157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75A9562-E964-FE17-CF4C-659E68C9BF0A}"/>
              </a:ext>
            </a:extLst>
          </p:cNvPr>
          <p:cNvSpPr/>
          <p:nvPr/>
        </p:nvSpPr>
        <p:spPr>
          <a:xfrm>
            <a:off x="4671644" y="3841704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i==1</a:t>
            </a:r>
          </a:p>
        </p:txBody>
      </p:sp>
      <p:sp>
        <p:nvSpPr>
          <p:cNvPr id="37" name="Data 36">
            <a:extLst>
              <a:ext uri="{FF2B5EF4-FFF2-40B4-BE49-F238E27FC236}">
                <a16:creationId xmlns:a16="http://schemas.microsoft.com/office/drawing/2014/main" id="{06AC7290-24A1-D3CE-8B1A-E9A2F958629E}"/>
              </a:ext>
            </a:extLst>
          </p:cNvPr>
          <p:cNvSpPr/>
          <p:nvPr/>
        </p:nvSpPr>
        <p:spPr>
          <a:xfrm>
            <a:off x="7295098" y="3877840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first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D904C45-A136-9548-5629-950A68D5896C}"/>
              </a:ext>
            </a:extLst>
          </p:cNvPr>
          <p:cNvSpPr/>
          <p:nvPr/>
        </p:nvSpPr>
        <p:spPr>
          <a:xfrm>
            <a:off x="4671644" y="4345813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i==2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3106E4-18C8-BFF6-9331-96764377EB58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5456253" y="4226106"/>
            <a:ext cx="0" cy="119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Data 43">
            <a:extLst>
              <a:ext uri="{FF2B5EF4-FFF2-40B4-BE49-F238E27FC236}">
                <a16:creationId xmlns:a16="http://schemas.microsoft.com/office/drawing/2014/main" id="{E2D92910-9267-743F-D997-DD5AB1CB9ACB}"/>
              </a:ext>
            </a:extLst>
          </p:cNvPr>
          <p:cNvSpPr/>
          <p:nvPr/>
        </p:nvSpPr>
        <p:spPr>
          <a:xfrm>
            <a:off x="7220494" y="4375600"/>
            <a:ext cx="252834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second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A71385-952B-B953-3E0E-56DC370DCF69}"/>
              </a:ext>
            </a:extLst>
          </p:cNvPr>
          <p:cNvSpPr/>
          <p:nvPr/>
        </p:nvSpPr>
        <p:spPr>
          <a:xfrm>
            <a:off x="4435430" y="4846329"/>
            <a:ext cx="2058394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r>
              <a:rPr lang="en-BD" dirty="0"/>
              <a:t>ibo=first+second</a:t>
            </a:r>
          </a:p>
        </p:txBody>
      </p:sp>
      <p:sp>
        <p:nvSpPr>
          <p:cNvPr id="70" name="Data 69">
            <a:extLst>
              <a:ext uri="{FF2B5EF4-FFF2-40B4-BE49-F238E27FC236}">
                <a16:creationId xmlns:a16="http://schemas.microsoft.com/office/drawing/2014/main" id="{540EBD49-D801-03E4-4096-588343BEA8CA}"/>
              </a:ext>
            </a:extLst>
          </p:cNvPr>
          <p:cNvSpPr/>
          <p:nvPr/>
        </p:nvSpPr>
        <p:spPr>
          <a:xfrm>
            <a:off x="4400385" y="5238623"/>
            <a:ext cx="2128484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fibo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DB0C9-B564-544F-E490-10602C3DF838}"/>
              </a:ext>
            </a:extLst>
          </p:cNvPr>
          <p:cNvSpPr/>
          <p:nvPr/>
        </p:nvSpPr>
        <p:spPr>
          <a:xfrm>
            <a:off x="4389777" y="5667578"/>
            <a:ext cx="2149162" cy="533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r>
              <a:rPr lang="en-BD" dirty="0"/>
              <a:t>irst = second </a:t>
            </a:r>
          </a:p>
          <a:p>
            <a:pPr algn="ctr"/>
            <a:r>
              <a:rPr lang="en-GB" dirty="0"/>
              <a:t>s</a:t>
            </a:r>
            <a:r>
              <a:rPr lang="en-BD" dirty="0"/>
              <a:t>econd = fibo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0DD6B3-1844-5811-2675-BCAC9BEA7A2D}"/>
              </a:ext>
            </a:extLst>
          </p:cNvPr>
          <p:cNvCxnSpPr>
            <a:stCxn id="39" idx="2"/>
            <a:endCxn id="51" idx="0"/>
          </p:cNvCxnSpPr>
          <p:nvPr/>
        </p:nvCxnSpPr>
        <p:spPr>
          <a:xfrm>
            <a:off x="5456253" y="4730215"/>
            <a:ext cx="8374" cy="11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A1FF5E-2408-9B94-B9C5-D8486BAF90D8}"/>
              </a:ext>
            </a:extLst>
          </p:cNvPr>
          <p:cNvCxnSpPr>
            <a:stCxn id="51" idx="2"/>
            <a:endCxn id="70" idx="1"/>
          </p:cNvCxnSpPr>
          <p:nvPr/>
        </p:nvCxnSpPr>
        <p:spPr>
          <a:xfrm>
            <a:off x="5464627" y="5157827"/>
            <a:ext cx="0" cy="8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4C2F58-FDA9-2121-007E-51AD7163EBFD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5464358" y="5563538"/>
            <a:ext cx="269" cy="10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B710DC-000B-292B-C756-0AB9EA380950}"/>
              </a:ext>
            </a:extLst>
          </p:cNvPr>
          <p:cNvCxnSpPr>
            <a:stCxn id="71" idx="2"/>
            <a:endCxn id="11" idx="0"/>
          </p:cNvCxnSpPr>
          <p:nvPr/>
        </p:nvCxnSpPr>
        <p:spPr>
          <a:xfrm>
            <a:off x="5464358" y="6201231"/>
            <a:ext cx="0" cy="13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26C300-68E8-64E6-334F-616FAACF51AB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>
            <a:off x="6240862" y="4033905"/>
            <a:ext cx="1287358" cy="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EF2F46-735D-E9F8-9DDB-00AF8EA992D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240862" y="4538014"/>
            <a:ext cx="12223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863654A-7815-D974-3D7E-C266B03DB0E6}"/>
              </a:ext>
            </a:extLst>
          </p:cNvPr>
          <p:cNvSpPr txBox="1"/>
          <p:nvPr/>
        </p:nvSpPr>
        <p:spPr>
          <a:xfrm>
            <a:off x="6693039" y="3730007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B4D617-9010-2792-CBBB-4B5F09EADC21}"/>
              </a:ext>
            </a:extLst>
          </p:cNvPr>
          <p:cNvSpPr txBox="1"/>
          <p:nvPr/>
        </p:nvSpPr>
        <p:spPr>
          <a:xfrm>
            <a:off x="6662726" y="4207952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EA4F23-1978-EE26-C1E8-1FC9E1626F1B}"/>
              </a:ext>
            </a:extLst>
          </p:cNvPr>
          <p:cNvSpPr txBox="1"/>
          <p:nvPr/>
        </p:nvSpPr>
        <p:spPr>
          <a:xfrm>
            <a:off x="5649997" y="4099836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21ECFE-FB90-1A5E-DBCA-A7C01973D69E}"/>
              </a:ext>
            </a:extLst>
          </p:cNvPr>
          <p:cNvSpPr txBox="1"/>
          <p:nvPr/>
        </p:nvSpPr>
        <p:spPr>
          <a:xfrm>
            <a:off x="5773370" y="4556240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4941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DFC2-165E-2D27-4A25-880BFEC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to Print Fibonacci Series</a:t>
            </a:r>
            <a:r>
              <a:rPr lang="en-BD" dirty="0"/>
              <a:t> </a:t>
            </a:r>
            <a:br>
              <a:rPr lang="en-BD" dirty="0"/>
            </a:br>
            <a:r>
              <a:rPr lang="en-BD" dirty="0"/>
              <a:t>0 1 1 2 3 5 8 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0579-E221-D52F-AD42-769BD1C6F8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first = 0, second =1, fibo =0, </a:t>
            </a:r>
            <a:r>
              <a:rPr lang="en-GB" dirty="0" err="1"/>
              <a:t>i</a:t>
            </a:r>
            <a:r>
              <a:rPr lang="en-BD" dirty="0"/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 to 9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 </a:t>
            </a:r>
            <a:r>
              <a:rPr lang="en-GB" dirty="0" err="1"/>
              <a:t>i</a:t>
            </a:r>
            <a:r>
              <a:rPr lang="en-GB" dirty="0"/>
              <a:t>==1:</a:t>
            </a:r>
          </a:p>
          <a:p>
            <a:pPr lvl="1"/>
            <a:r>
              <a:rPr lang="en-GB" dirty="0"/>
              <a:t>Yes, print first</a:t>
            </a:r>
          </a:p>
          <a:p>
            <a:pPr lvl="1"/>
            <a:r>
              <a:rPr lang="en-GB" dirty="0"/>
              <a:t>No, go to next step</a:t>
            </a:r>
          </a:p>
          <a:p>
            <a:endParaRPr lang="en-B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F3FE0-EF00-E403-3A9D-F4E8D7DF5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/>
              <a:t>Is </a:t>
            </a:r>
            <a:r>
              <a:rPr lang="en-GB" dirty="0" err="1"/>
              <a:t>i</a:t>
            </a:r>
            <a:r>
              <a:rPr lang="en-GB" dirty="0"/>
              <a:t>==2:</a:t>
            </a:r>
          </a:p>
          <a:p>
            <a:pPr lvl="1"/>
            <a:r>
              <a:rPr lang="en-GB" dirty="0"/>
              <a:t>Yes, print second</a:t>
            </a:r>
          </a:p>
          <a:p>
            <a:pPr lvl="1"/>
            <a:r>
              <a:rPr lang="en-GB" dirty="0"/>
              <a:t>No, go to next step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err="1"/>
              <a:t>fibo</a:t>
            </a:r>
            <a:r>
              <a:rPr lang="en-GB" dirty="0"/>
              <a:t>=</a:t>
            </a:r>
            <a:r>
              <a:rPr lang="en-GB" dirty="0" err="1"/>
              <a:t>first+second</a:t>
            </a:r>
            <a:endParaRPr lang="en-GB" dirty="0"/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Print </a:t>
            </a:r>
            <a:r>
              <a:rPr lang="en-GB" dirty="0" err="1"/>
              <a:t>fibo</a:t>
            </a:r>
            <a:endParaRPr lang="en-GB" dirty="0"/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first=second, second= </a:t>
            </a:r>
            <a:r>
              <a:rPr lang="en-GB" dirty="0" err="1"/>
              <a:t>fibo</a:t>
            </a:r>
            <a:endParaRPr lang="en-BD" dirty="0"/>
          </a:p>
          <a:p>
            <a:pPr marL="514350" indent="-514350">
              <a:buFont typeface="+mj-lt"/>
              <a:buAutoNum type="arabicPeriod" startAt="6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06336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7847-B7FC-3766-2D1C-7C40CFAD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 </a:t>
            </a:r>
            <a:br>
              <a:rPr lang="en-GB" dirty="0"/>
            </a:br>
            <a:r>
              <a:rPr lang="en-GB" dirty="0"/>
              <a:t>1+2+3+4+5+…+N</a:t>
            </a:r>
            <a:endParaRPr lang="en-B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73C67-64B6-D751-5782-6EFAAB6C7F4E}"/>
              </a:ext>
            </a:extLst>
          </p:cNvPr>
          <p:cNvSpPr/>
          <p:nvPr/>
        </p:nvSpPr>
        <p:spPr>
          <a:xfrm>
            <a:off x="4762919" y="1919235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F278-0187-7586-DE48-26028538569C}"/>
              </a:ext>
            </a:extLst>
          </p:cNvPr>
          <p:cNvSpPr/>
          <p:nvPr/>
        </p:nvSpPr>
        <p:spPr>
          <a:xfrm>
            <a:off x="4853353" y="3231209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0</a:t>
            </a:r>
          </a:p>
          <a:p>
            <a:pPr algn="ctr"/>
            <a:r>
              <a:rPr lang="en-GB" dirty="0"/>
              <a:t>i</a:t>
            </a:r>
            <a:r>
              <a:rPr lang="en-BD" dirty="0"/>
              <a:t> = 1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F5BB23-D5AB-D522-F3F9-D8991E21BBDE}"/>
              </a:ext>
            </a:extLst>
          </p:cNvPr>
          <p:cNvSpPr/>
          <p:nvPr/>
        </p:nvSpPr>
        <p:spPr>
          <a:xfrm>
            <a:off x="4257151" y="2669635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7A479F2-8DAA-F164-1F05-923F2FA792A3}"/>
              </a:ext>
            </a:extLst>
          </p:cNvPr>
          <p:cNvSpPr/>
          <p:nvPr/>
        </p:nvSpPr>
        <p:spPr>
          <a:xfrm>
            <a:off x="4651548" y="3996959"/>
            <a:ext cx="1569218" cy="3844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i&lt;=n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DFA9D-0831-95F4-7A5C-AA425CBC7AD5}"/>
              </a:ext>
            </a:extLst>
          </p:cNvPr>
          <p:cNvSpPr/>
          <p:nvPr/>
        </p:nvSpPr>
        <p:spPr>
          <a:xfrm>
            <a:off x="4644431" y="4869859"/>
            <a:ext cx="1583451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Sum+i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3534F-D234-1192-CCDB-51A002B3044A}"/>
              </a:ext>
            </a:extLst>
          </p:cNvPr>
          <p:cNvSpPr/>
          <p:nvPr/>
        </p:nvSpPr>
        <p:spPr>
          <a:xfrm>
            <a:off x="4600471" y="5397188"/>
            <a:ext cx="1634523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 = </a:t>
            </a:r>
            <a:r>
              <a:rPr lang="en-GB" dirty="0"/>
              <a:t>i</a:t>
            </a:r>
            <a:r>
              <a:rPr lang="en-BD" dirty="0"/>
              <a:t> + 1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2D42E4A-78B8-2CA9-1B04-4AAC63F70B93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4600470" y="4189161"/>
            <a:ext cx="51077" cy="1363777"/>
          </a:xfrm>
          <a:prstGeom prst="bentConnector3">
            <a:avLst>
              <a:gd name="adj1" fmla="val -4475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7A020E-42D7-0EBE-DF70-3C27C10FDD0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429460" y="2532185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A1057A-4720-CC89-04C9-F5D37E09791E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5436157" y="2981132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467F16-FAA3-B2DA-47F6-4B25CA4BADE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36157" y="3844158"/>
            <a:ext cx="0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1CC08-BEF0-E2C2-065E-92180140B7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36157" y="4381361"/>
            <a:ext cx="0" cy="4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8125A-E6EF-8086-E4E9-201D4C53B8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6157" y="5181357"/>
            <a:ext cx="0" cy="19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9BC6DC-38D4-7A48-9F1E-D961176CDB34}"/>
              </a:ext>
            </a:extLst>
          </p:cNvPr>
          <p:cNvSpPr txBox="1"/>
          <p:nvPr/>
        </p:nvSpPr>
        <p:spPr>
          <a:xfrm>
            <a:off x="5484101" y="4469362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43" name="Data 42">
            <a:extLst>
              <a:ext uri="{FF2B5EF4-FFF2-40B4-BE49-F238E27FC236}">
                <a16:creationId xmlns:a16="http://schemas.microsoft.com/office/drawing/2014/main" id="{36A6E4E7-8537-C410-DD7D-81BE5DC8842E}"/>
              </a:ext>
            </a:extLst>
          </p:cNvPr>
          <p:cNvSpPr/>
          <p:nvPr/>
        </p:nvSpPr>
        <p:spPr>
          <a:xfrm>
            <a:off x="6993652" y="4056446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B4714D-316F-7511-096F-E6D4A2595972}"/>
              </a:ext>
            </a:extLst>
          </p:cNvPr>
          <p:cNvSpPr/>
          <p:nvPr/>
        </p:nvSpPr>
        <p:spPr>
          <a:xfrm>
            <a:off x="7557200" y="4625610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6221-18C1-C1FB-B069-91DE263AA3BB}"/>
              </a:ext>
            </a:extLst>
          </p:cNvPr>
          <p:cNvCxnSpPr>
            <a:cxnSpLocks/>
            <a:stCxn id="7" idx="3"/>
            <a:endCxn id="43" idx="2"/>
          </p:cNvCxnSpPr>
          <p:nvPr/>
        </p:nvCxnSpPr>
        <p:spPr>
          <a:xfrm>
            <a:off x="6220766" y="4189160"/>
            <a:ext cx="1006008" cy="29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698BCB-373E-0CAB-A441-73731157296E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8159260" y="4381361"/>
            <a:ext cx="1" cy="24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257545-DDAC-AA5D-2D47-0022B5DCD9DE}"/>
              </a:ext>
            </a:extLst>
          </p:cNvPr>
          <p:cNvSpPr txBox="1"/>
          <p:nvPr/>
        </p:nvSpPr>
        <p:spPr>
          <a:xfrm>
            <a:off x="6260959" y="3849571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9955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8AEF-A116-55EA-6590-982B3A6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 to Print Fibonacci Series</a:t>
            </a:r>
            <a:br>
              <a:rPr lang="en-GB" dirty="0"/>
            </a:br>
            <a:r>
              <a:rPr lang="en-BD" dirty="0"/>
              <a:t>0 1 1 2 3 5 8 ……..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2F4F4B7-2B19-5E3E-DF48-4B00E7611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567" y="1799499"/>
            <a:ext cx="5656739" cy="4693375"/>
          </a:xfrm>
        </p:spPr>
      </p:pic>
      <p:pic>
        <p:nvPicPr>
          <p:cNvPr id="7" name="Picture 6" descr="A computer code with black and blue text&#10;&#10;Description automatically generated">
            <a:extLst>
              <a:ext uri="{FF2B5EF4-FFF2-40B4-BE49-F238E27FC236}">
                <a16:creationId xmlns:a16="http://schemas.microsoft.com/office/drawing/2014/main" id="{4006F8A7-C6F7-74D4-C7BD-9E6EFE3E8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05" y="1835557"/>
            <a:ext cx="4598127" cy="28321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382C097-5107-E351-C1D2-C95CDC2D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232" y="4812526"/>
            <a:ext cx="4521200" cy="16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B1A8-8B1A-A409-E918-8C7B9181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Exercises: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6DBE3-661F-6AD5-3098-927F4F887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BD" dirty="0"/>
                  <a:t>1.5 + 2.5 + 3.5 + ………….. + n</a:t>
                </a:r>
              </a:p>
              <a:p>
                <a:r>
                  <a:rPr lang="en-BD" dirty="0"/>
                  <a:t>1</a:t>
                </a:r>
                <a:r>
                  <a:rPr lang="en-BD" baseline="30000" dirty="0"/>
                  <a:t>4 </a:t>
                </a:r>
                <a:r>
                  <a:rPr lang="en-BD" dirty="0"/>
                  <a:t>+ 3</a:t>
                </a:r>
                <a:r>
                  <a:rPr lang="en-BD" baseline="30000" dirty="0"/>
                  <a:t>4 </a:t>
                </a:r>
                <a:r>
                  <a:rPr lang="en-BD" dirty="0"/>
                  <a:t>+ 5</a:t>
                </a:r>
                <a:r>
                  <a:rPr lang="en-BD" baseline="30000" dirty="0"/>
                  <a:t>4</a:t>
                </a:r>
                <a:r>
                  <a:rPr lang="en-BD" dirty="0"/>
                  <a:t> + ……… + n</a:t>
                </a:r>
                <a:r>
                  <a:rPr lang="en-BD" baseline="30000" dirty="0"/>
                  <a:t>4</a:t>
                </a:r>
              </a:p>
              <a:p>
                <a:r>
                  <a:rPr lang="en-GB" dirty="0"/>
                  <a:t>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BD" dirty="0"/>
              </a:p>
              <a:p>
                <a:r>
                  <a:rPr lang="en-BD" dirty="0"/>
                  <a:t>1*3*5*……*n</a:t>
                </a:r>
              </a:p>
              <a:p>
                <a:r>
                  <a:rPr lang="en-BD" dirty="0"/>
                  <a:t>2*4*6*……*n</a:t>
                </a:r>
              </a:p>
              <a:p>
                <a:r>
                  <a:rPr lang="en-BD" dirty="0"/>
                  <a:t>1</a:t>
                </a:r>
                <a:r>
                  <a:rPr lang="en-BD" baseline="30000" dirty="0"/>
                  <a:t>4  </a:t>
                </a:r>
                <a:r>
                  <a:rPr lang="en-BD" dirty="0"/>
                  <a:t>* 3</a:t>
                </a:r>
                <a:r>
                  <a:rPr lang="en-BD" baseline="30000" dirty="0"/>
                  <a:t>4 </a:t>
                </a:r>
                <a:r>
                  <a:rPr lang="en-BD" dirty="0"/>
                  <a:t>* 5</a:t>
                </a:r>
                <a:r>
                  <a:rPr lang="en-BD" baseline="30000" dirty="0"/>
                  <a:t>4</a:t>
                </a:r>
                <a:r>
                  <a:rPr lang="en-BD" dirty="0"/>
                  <a:t> * ……… * n</a:t>
                </a:r>
                <a:r>
                  <a:rPr lang="en-BD" baseline="30000" dirty="0"/>
                  <a:t>4</a:t>
                </a:r>
              </a:p>
              <a:p>
                <a:r>
                  <a:rPr lang="en-BD" dirty="0"/>
                  <a:t>2</a:t>
                </a:r>
                <a:r>
                  <a:rPr lang="en-BD" baseline="30000" dirty="0"/>
                  <a:t>3  </a:t>
                </a:r>
                <a:r>
                  <a:rPr lang="en-BD" dirty="0"/>
                  <a:t>* 4</a:t>
                </a:r>
                <a:r>
                  <a:rPr lang="en-BD" baseline="30000" dirty="0"/>
                  <a:t>3 </a:t>
                </a:r>
                <a:r>
                  <a:rPr lang="en-BD" dirty="0"/>
                  <a:t>* 6</a:t>
                </a:r>
                <a:r>
                  <a:rPr lang="en-BD" baseline="30000" dirty="0"/>
                  <a:t>3</a:t>
                </a:r>
                <a:r>
                  <a:rPr lang="en-BD" dirty="0"/>
                  <a:t> * ……… * 8</a:t>
                </a:r>
                <a:r>
                  <a:rPr lang="en-BD" baseline="30000" dirty="0"/>
                  <a:t>3</a:t>
                </a:r>
              </a:p>
              <a:p>
                <a:r>
                  <a:rPr lang="en-GB" dirty="0"/>
                  <a:t>1*3*4*9 + 2*5*6*18 + 3*7*8*27 +…+ N</a:t>
                </a:r>
                <a:r>
                  <a:rPr lang="en-GB" baseline="-25000" dirty="0"/>
                  <a:t>1</a:t>
                </a:r>
                <a:r>
                  <a:rPr lang="en-GB" dirty="0"/>
                  <a:t>*N</a:t>
                </a:r>
                <a:r>
                  <a:rPr lang="en-GB" baseline="-25000" dirty="0"/>
                  <a:t>2</a:t>
                </a:r>
                <a:r>
                  <a:rPr lang="en-GB" dirty="0"/>
                  <a:t>*N</a:t>
                </a:r>
                <a:r>
                  <a:rPr lang="en-GB" baseline="-25000" dirty="0"/>
                  <a:t>3</a:t>
                </a:r>
                <a:r>
                  <a:rPr lang="en-GB" dirty="0"/>
                  <a:t>*N</a:t>
                </a:r>
                <a:r>
                  <a:rPr lang="en-GB" baseline="-25000" dirty="0"/>
                  <a:t>4</a:t>
                </a:r>
                <a:endParaRPr lang="en-BD" baseline="30000" dirty="0"/>
              </a:p>
              <a:p>
                <a:endParaRPr lang="en-BD" baseline="30000" dirty="0"/>
              </a:p>
              <a:p>
                <a:endParaRPr lang="en-BD" baseline="30000" dirty="0"/>
              </a:p>
              <a:p>
                <a:endParaRPr lang="en-BD" dirty="0"/>
              </a:p>
              <a:p>
                <a:endParaRPr lang="en-B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6DBE3-661F-6AD5-3098-927F4F887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26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DBAF0-C312-4578-0412-23EEB115018D}"/>
              </a:ext>
            </a:extLst>
          </p:cNvPr>
          <p:cNvSpPr txBox="1"/>
          <p:nvPr/>
        </p:nvSpPr>
        <p:spPr>
          <a:xfrm>
            <a:off x="3306326" y="2412273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761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118-9703-F75A-9F7A-15B137C9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1+2+3+4+5+…+N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858C-9856-C690-EB09-803D01A8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Sum=0, i=1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i&lt;=n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Sum+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BD" dirty="0"/>
              <a:t> = i+1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841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23CE-37B2-A5E3-0592-88EDC0D9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Series Program: Sum of Series in C 1+2+3+4+5+…+N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AF29DD-9EAC-7A1B-7503-0FCC1D05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73" y="1799498"/>
            <a:ext cx="6381962" cy="451421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1A3D28-4173-C64B-53F8-C10C29A4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35" y="1799498"/>
            <a:ext cx="404366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F6F9-1D74-9D5B-D17E-0C253EA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1+3+5+…+N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18AA31-1E09-1767-296E-A3255C0C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654" y="1985804"/>
            <a:ext cx="6223000" cy="435403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3AFA83-3626-5F36-AF02-F7D2CF4E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54" y="4406787"/>
            <a:ext cx="3750855" cy="193305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BFBF944-72E9-2A96-9C7A-D825EE1C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1985803"/>
            <a:ext cx="3729809" cy="24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580C-84AF-90B9-CAE6-7A5B7B84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Sum of Series in C 2+4+6+…+N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5BF0A0-9C25-3B7E-D2AD-05B0856E5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31" y="2045493"/>
            <a:ext cx="6029570" cy="420458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3F055E-9349-2F88-A0EC-F155286A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00" y="2045493"/>
            <a:ext cx="3979147" cy="22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EDA-F0B0-2A89-5FAE-4CDE8AF3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Flowchart</a:t>
            </a:r>
            <a:br>
              <a:rPr lang="en-GB" dirty="0"/>
            </a:br>
            <a:r>
              <a:rPr lang="en-GB" dirty="0"/>
              <a:t>1*2 + 2*3 + 3*4 +…+ N</a:t>
            </a:r>
            <a:r>
              <a:rPr lang="en-GB" baseline="-25000" dirty="0"/>
              <a:t>1</a:t>
            </a:r>
            <a:r>
              <a:rPr lang="en-GB" dirty="0"/>
              <a:t>*N</a:t>
            </a:r>
            <a:r>
              <a:rPr lang="en-GB" baseline="-25000" dirty="0"/>
              <a:t>2</a:t>
            </a:r>
            <a:endParaRPr lang="en-B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AEC531-8155-FEE2-48D9-FF39AE69028E}"/>
              </a:ext>
            </a:extLst>
          </p:cNvPr>
          <p:cNvSpPr/>
          <p:nvPr/>
        </p:nvSpPr>
        <p:spPr>
          <a:xfrm>
            <a:off x="4762919" y="1919235"/>
            <a:ext cx="1333081" cy="612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D8962-4502-EFE6-875E-D741FC2453BF}"/>
              </a:ext>
            </a:extLst>
          </p:cNvPr>
          <p:cNvSpPr/>
          <p:nvPr/>
        </p:nvSpPr>
        <p:spPr>
          <a:xfrm>
            <a:off x="4853353" y="3231209"/>
            <a:ext cx="1165608" cy="612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0,</a:t>
            </a:r>
          </a:p>
          <a:p>
            <a:pPr algn="ctr"/>
            <a:r>
              <a:rPr lang="en-GB" dirty="0"/>
              <a:t>a</a:t>
            </a:r>
            <a:r>
              <a:rPr lang="en-BD" dirty="0"/>
              <a:t>= 1, b=2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794669C-6066-4C2D-38E4-80CFE4152D6C}"/>
              </a:ext>
            </a:extLst>
          </p:cNvPr>
          <p:cNvSpPr/>
          <p:nvPr/>
        </p:nvSpPr>
        <p:spPr>
          <a:xfrm>
            <a:off x="4257151" y="2669635"/>
            <a:ext cx="2358013" cy="31149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Input n1, n2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59F2618-5916-D284-FCDA-5161626FAF93}"/>
              </a:ext>
            </a:extLst>
          </p:cNvPr>
          <p:cNvSpPr/>
          <p:nvPr/>
        </p:nvSpPr>
        <p:spPr>
          <a:xfrm>
            <a:off x="3959052" y="3996959"/>
            <a:ext cx="2957557" cy="6864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a&lt;=n1 &amp;&amp; b&lt;=n2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D1AD9-8FE8-BDC4-701E-A5F8461ABE74}"/>
              </a:ext>
            </a:extLst>
          </p:cNvPr>
          <p:cNvSpPr/>
          <p:nvPr/>
        </p:nvSpPr>
        <p:spPr>
          <a:xfrm>
            <a:off x="4401679" y="4932452"/>
            <a:ext cx="2089555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Sum = Sum+a*b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21224-9D57-5E4E-2B03-60916FD6DE7A}"/>
              </a:ext>
            </a:extLst>
          </p:cNvPr>
          <p:cNvSpPr/>
          <p:nvPr/>
        </p:nvSpPr>
        <p:spPr>
          <a:xfrm>
            <a:off x="4401680" y="5397188"/>
            <a:ext cx="2089554" cy="311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= a+1, b= b+1</a:t>
            </a:r>
            <a:endParaRPr lang="en-BD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2F5FD5F-9154-0450-721E-94D8D7AF5414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3959052" y="4340197"/>
            <a:ext cx="442628" cy="1212741"/>
          </a:xfrm>
          <a:prstGeom prst="bentConnector3">
            <a:avLst>
              <a:gd name="adj1" fmla="val 1516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60B17-9800-70FB-6002-A76C57B8DEB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429460" y="2532185"/>
            <a:ext cx="6698" cy="137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8A4F1-8DE5-C17F-9D4F-A047325AAED8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5436157" y="2981132"/>
            <a:ext cx="1" cy="250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E3222A-CCCF-0F76-5EC3-8063815A28C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36157" y="3844158"/>
            <a:ext cx="1674" cy="15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6D8E5C-4B88-4CB3-D404-FA9F5D89A87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37831" y="4683432"/>
            <a:ext cx="8626" cy="24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7CAAF-D826-DBE1-9A0C-34D0E2BC37E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446457" y="5243950"/>
            <a:ext cx="0" cy="153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F403A5-FE13-141B-1E3F-8BB5ED26A3FC}"/>
              </a:ext>
            </a:extLst>
          </p:cNvPr>
          <p:cNvSpPr txBox="1"/>
          <p:nvPr/>
        </p:nvSpPr>
        <p:spPr>
          <a:xfrm>
            <a:off x="5576941" y="4592765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502557D0-5FFD-F223-69ED-FF5401381ED8}"/>
              </a:ext>
            </a:extLst>
          </p:cNvPr>
          <p:cNvSpPr/>
          <p:nvPr/>
        </p:nvSpPr>
        <p:spPr>
          <a:xfrm>
            <a:off x="7226774" y="4177737"/>
            <a:ext cx="2331217" cy="3249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BD" dirty="0"/>
              <a:t>rint sum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0DB5B2-D42B-6A38-32B0-5378048EC45A}"/>
              </a:ext>
            </a:extLst>
          </p:cNvPr>
          <p:cNvSpPr/>
          <p:nvPr/>
        </p:nvSpPr>
        <p:spPr>
          <a:xfrm>
            <a:off x="7790322" y="4675627"/>
            <a:ext cx="1204119" cy="488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EE19A3-7655-F851-F7C6-D316773C2369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6916609" y="4340195"/>
            <a:ext cx="543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A82EB2-025C-7DB8-D749-302CCFC3A7D9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8392382" y="4502652"/>
            <a:ext cx="1" cy="172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AFAA70-2054-FAED-87D6-0EBAF354576B}"/>
              </a:ext>
            </a:extLst>
          </p:cNvPr>
          <p:cNvSpPr txBox="1"/>
          <p:nvPr/>
        </p:nvSpPr>
        <p:spPr>
          <a:xfrm>
            <a:off x="6684663" y="3906509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4594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8630-1978-1836-64DB-F97ADFF1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Program: Algorithm</a:t>
            </a:r>
            <a:br>
              <a:rPr lang="en-GB" dirty="0"/>
            </a:br>
            <a:r>
              <a:rPr lang="en-GB" dirty="0"/>
              <a:t>1*2 + 2*3 + 3*4 +…+ N</a:t>
            </a:r>
            <a:r>
              <a:rPr lang="en-GB" baseline="-25000" dirty="0"/>
              <a:t>1</a:t>
            </a:r>
            <a:r>
              <a:rPr lang="en-GB" dirty="0"/>
              <a:t>*N</a:t>
            </a:r>
            <a:r>
              <a:rPr lang="en-GB" baseline="-25000" dirty="0"/>
              <a:t>2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FB20-5E13-64FB-3975-945DEB88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D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Input n1, n2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Sum=0, a=1, b=2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</a:t>
            </a:r>
            <a:r>
              <a:rPr lang="en-BD" dirty="0"/>
              <a:t>hile a&lt;=n1 AND b&lt;=n2:</a:t>
            </a:r>
          </a:p>
          <a:p>
            <a:pPr lvl="1"/>
            <a:r>
              <a:rPr lang="en-GB" dirty="0"/>
              <a:t>R</a:t>
            </a:r>
            <a:r>
              <a:rPr lang="en-BD" dirty="0"/>
              <a:t>epeat step 5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Sum = Sum+</a:t>
            </a:r>
            <a:r>
              <a:rPr lang="en-GB" dirty="0"/>
              <a:t>a*b, a</a:t>
            </a:r>
            <a:r>
              <a:rPr lang="en-BD" dirty="0"/>
              <a:t> = a+1, b= b+1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BD" dirty="0"/>
              <a:t>rint sum</a:t>
            </a:r>
          </a:p>
          <a:p>
            <a:pPr marL="514350" indent="-514350">
              <a:buFont typeface="+mj-lt"/>
              <a:buAutoNum type="arabicPeriod"/>
            </a:pPr>
            <a:r>
              <a:rPr lang="en-BD" dirty="0"/>
              <a:t>end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53028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1163</Words>
  <Application>Microsoft Macintosh PowerPoint</Application>
  <PresentationFormat>Widescreen</PresentationFormat>
  <Paragraphs>223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Office Theme</vt:lpstr>
      <vt:lpstr>Series</vt:lpstr>
      <vt:lpstr>Series</vt:lpstr>
      <vt:lpstr>Series Program: Flowchart  1+2+3+4+5+…+N</vt:lpstr>
      <vt:lpstr>Series Program: Algorithm 1+2+3+4+5+…+N</vt:lpstr>
      <vt:lpstr>Series Program: Sum of Series in C 1+2+3+4+5+…+N</vt:lpstr>
      <vt:lpstr>Series Program: Sum of Series in C 1+3+5+…+N</vt:lpstr>
      <vt:lpstr>Series Program: Sum of Series in C 2+4+6+…+N</vt:lpstr>
      <vt:lpstr>Series Program: Flowchart 1*2 + 2*3 + 3*4 +…+ N1*N2</vt:lpstr>
      <vt:lpstr>Series Program: Algorithm 1*2 + 2*3 + 3*4 +…+ N1*N2</vt:lpstr>
      <vt:lpstr>Series Program: Sum of Series in C  1*2 + 2*3 + 3*4 +…+ N1*N2</vt:lpstr>
      <vt:lpstr>Series Program: Sum of Series in C  1*3 + 2*5 + 3*7 +…+ N1*N2</vt:lpstr>
      <vt:lpstr>Series Program: Sum of Series in C  1*3*4 + 2*5*6 + 3*7*8 +…+ N1*N2*N3</vt:lpstr>
      <vt:lpstr>Series Program: Flowchart 12+22+32+42+52+…+N2</vt:lpstr>
      <vt:lpstr>Series Program: Algorithm 12+22+32+42+52+…+N2</vt:lpstr>
      <vt:lpstr>Series Program: Sum of Series in C 12+22+32+42+52+…+N2</vt:lpstr>
      <vt:lpstr>Series Program: Flowchart 1+ 1/2+1/3+…+1/n</vt:lpstr>
      <vt:lpstr>Series Program: Algorithm 1+ 1/2+1/3+…+1/n</vt:lpstr>
      <vt:lpstr>Series Program: Sum of Series in C  1+ 1/2+1/3+…+1/n</vt:lpstr>
      <vt:lpstr>Series Program: Flowchart  1*2*3*4*5*…*N</vt:lpstr>
      <vt:lpstr>Series Program: Algorithm 1*2*3*4*5*…*N</vt:lpstr>
      <vt:lpstr>Series Program: Sum of Series in C/ Factorial of a number  (1*2*3*4*5*…*N)</vt:lpstr>
      <vt:lpstr>Series Program: Flowchart 12  * 22 * 32 * 42 * 52 *…* N2</vt:lpstr>
      <vt:lpstr>Series Program: Algorithm 12  * 22 * 32 * 42 * 52 *…* N2</vt:lpstr>
      <vt:lpstr>Series Program: Sum of Series in C 12  * 22 * 32 * 42 * 52 *…* N2</vt:lpstr>
      <vt:lpstr>Series Program: Flowchart 1-2+3-4+5-…+N</vt:lpstr>
      <vt:lpstr>Series Program: Algorithm 1-2+3-4+5-…+N</vt:lpstr>
      <vt:lpstr>Series Program: Sum of Series in C 1-2+3-4+5-…+N</vt:lpstr>
      <vt:lpstr>Flowchart to Print Fibonacci Series 0 1 1 2 3 5 8 ……..</vt:lpstr>
      <vt:lpstr>Algorithm to Print Fibonacci Series  0 1 1 2 3 5 8 ……..</vt:lpstr>
      <vt:lpstr>C Program to Print Fibonacci Series 0 1 1 2 3 5 8 ……..</vt:lpstr>
      <vt:lpstr>Exercises: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8</cp:revision>
  <dcterms:created xsi:type="dcterms:W3CDTF">2024-10-19T04:09:47Z</dcterms:created>
  <dcterms:modified xsi:type="dcterms:W3CDTF">2024-10-28T19:23:50Z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2024-10-19T07:27:25Z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e5b25513-649b-4fb5-9155-a9ebe9987495</vt:lpwstr>
  </property>
  <property fmtid="{D5CDD505-2E9C-101B-9397-08002B2CF9AE}" pid="7" name="MSIP_Label_defa4170-0d19-0005-0004-bc88714345d2_ActionId">
    <vt:lpwstr>42087eb7-d8fe-40ba-bb44-7455451c176c</vt:lpwstr>
  </property>
  <property fmtid="{D5CDD505-2E9C-101B-9397-08002B2CF9AE}" pid="8" name="MSIP_Label_defa4170-0d19-0005-0004-bc88714345d2_ContentBits">
    <vt:lpwstr>0</vt:lpwstr>
  </property>
</Properties>
</file>