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5"/>
    <p:restoredTop sz="94703"/>
  </p:normalViewPr>
  <p:slideViewPr>
    <p:cSldViewPr snapToGrid="0">
      <p:cViewPr varScale="1">
        <p:scale>
          <a:sx n="123" d="100"/>
          <a:sy n="123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B0BD-A4B0-BE45-A70B-4FB1A909CC45}" type="datetimeFigureOut">
              <a:rPr lang="en-BD" smtClean="0"/>
              <a:t>10/11/24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E37F-5BFD-9A4C-8E40-C5613867CDA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2232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1E37F-5BFD-9A4C-8E40-C5613867CDA3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841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1E37F-5BFD-9A4C-8E40-C5613867CDA3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0674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1E37F-5BFD-9A4C-8E40-C5613867CDA3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9046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0405-DC36-1285-EBD6-0BAA28E1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2E59B-FEB2-65C6-440D-63559C1DD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670F-C8D5-6E90-4741-C5544E28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C96A-D5CE-384C-8E07-47EAD4A51D1A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043C-3019-5CAE-28F4-4D9782EA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C9D2-7A6A-D8EA-141A-00B215EF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380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8CB3-876C-F766-EA51-7C946DF5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F9D0-2FB9-F8B1-63E9-F985AA10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F0A2-A41E-4F15-447F-9BC9F6A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34CD-F45A-9847-8F17-386A75CDE10D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F9D6-DE16-7293-8682-3DC50D47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DAAA-862F-4B77-6D1A-A064EDE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957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1C561-81D6-32D1-4656-C8B1BA01E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B765-2E9F-349A-98D9-200268DF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1FED-9BDF-13E7-0486-C524D531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7F67-6236-C444-980A-D3DF89875883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15DA-6D57-927C-59CE-D03262D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A3CD-3E10-1087-E1A0-AE1690AA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5373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DE4-B342-4B69-B931-A41BD274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86-07E3-DDD3-1642-EBE5D726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7960-FBBB-C11C-DBFB-7921F7D4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A9B2-C724-E84C-B7EA-78C26575FB97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CDA24-E8C7-644E-7F2A-540642F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EB01-75FC-C2DC-B30C-191C78E1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7489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9D8-0267-8629-D0E5-BF6980D0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43BF-F860-4C2A-DC66-2E20EA98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4732-D788-0F2B-13A9-32CA9EB3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9E94-F004-0846-9A69-49C997E3D86E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BA40-F3C9-62A7-E388-6F4F7F21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8CA3-FF5F-B6C6-DEBE-27FCBB91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890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C484-9462-ECC3-E665-3404473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F3EC-C3A1-659D-0B62-64C13138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9FF69-D8D0-7338-FD7F-39338AD8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A6F8-F133-93C6-447E-DAE82585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A507-1E3A-8047-8F64-761FEBD8DF04}" type="datetime1">
              <a:rPr lang="en-US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32C96-08FD-6161-950A-4EA7784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A54D-A2D6-B433-A3D7-EBB9BC64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363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A98C-2ED2-62E4-F041-164C6147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E5F2-49FC-D434-46E5-6E3F5DA7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51B83-29B4-B8FA-2AD6-9B9B3BBA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3B43D-EF02-0534-837F-8288B9F3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9F5C0-C89C-92F3-F77A-C3AA68C8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5C313-6A95-7CD8-4546-97A153E3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9EA-02EE-5942-B4C3-69198360ADE5}" type="datetime1">
              <a:rPr lang="en-US" smtClean="0"/>
              <a:t>11/10/24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14977-6D09-F34F-61C9-EA4FABD0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167F2-0B5A-6576-6C17-505AD04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17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90FF-488C-9B2C-1A62-72C150EB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B3F4E-D91C-8DE1-9E48-E03984D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30-1BA7-9445-AF31-88550810C162}" type="datetime1">
              <a:rPr lang="en-US" smtClean="0"/>
              <a:t>11/10/24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678BA-AB6E-EB9D-6E27-315A8E1A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E794-05BF-CA71-E5EC-44327E13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734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9CA74-3CCD-D144-9268-64162A5E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A66E-BCCD-E94A-9766-3E6421CF797F}" type="datetime1">
              <a:rPr lang="en-US" smtClean="0"/>
              <a:t>11/10/24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7B5EF-F250-8FF4-2F3D-85EE1EF5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B9FC-EC43-B96C-7BD0-CB1100A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239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7D1-E8F6-9B73-4C72-BB384C5A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1856-056D-5E39-5321-D8F02F39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F51BB-6BD8-F409-C21E-E3CF2BEA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58CCF-F5FF-1342-900D-34F6C569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DCF-CECB-7244-9071-1C4B8011CEA5}" type="datetime1">
              <a:rPr lang="en-US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391-BB28-DFC7-D55D-1AA47627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FEE3-EB29-0FCE-6038-650D7E1D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658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40F-6F8B-D633-FF26-2090EFCF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1FFF8-B8F0-DB23-2E0E-62F28372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A079-F3D8-C7BB-F6CB-C85B09CC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D397-F149-245C-0AC5-B036DF38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4F14-E4F0-684E-99EA-87460B86FC53}" type="datetime1">
              <a:rPr lang="en-US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ACD48-C275-6DCE-5772-2F059E48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4A07-0374-9210-3DDA-FD0DA832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097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E893D-7B12-6106-F934-456787B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509A-261E-B8A3-43B6-B02391B6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543B-FF9B-F535-BFB4-2470649C0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10679-6B32-EB4A-819E-3BA0052E81FA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EACB-1195-4848-CFE9-A5E3956E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6828-830E-EAF8-5E3F-F74CC1D3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3A16E-9EEF-F945-A275-BA85A836CA8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246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24A-4166-CF54-1C93-65152AC89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Array 1</a:t>
            </a:r>
            <a:r>
              <a:rPr lang="en-BD" baseline="30000" dirty="0"/>
              <a:t>st</a:t>
            </a:r>
            <a:r>
              <a:rPr lang="en-BD" dirty="0"/>
              <a:t>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7290-A2AA-BEFF-02C8-1F069056D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/>
              <a:t>Rakib Mahmud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283B-FA75-CA41-158A-522825F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C320-5D21-E746-B190-13A41A66B6F1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420E-E86E-4012-06AA-4E13EC91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143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810-4E0E-617D-AB98-727A1E98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Sum of 1D Array (when array size is known)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D833539-7997-C07B-9460-4E7F2A3C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77" y="1803736"/>
            <a:ext cx="6365877" cy="390908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40F0B4-0FA0-202C-D406-8F123AE1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78" y="1803735"/>
            <a:ext cx="3431358" cy="25231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353B4-7A3A-6041-27A2-A335DCB9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1E9E-1AA1-9047-99DA-EC5369CCCE8A}" type="datetime1">
              <a:rPr lang="en-US" smtClean="0"/>
              <a:t>11/10/24</a:t>
            </a:fld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BE723-C997-2AC9-6555-4A3A019B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45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BE15-F2AA-6EF6-03B0-ECAA494E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Sum of 1D Array (when array size is unknown)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C855695-A7C3-1D96-FF08-7ED0381E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22" y="1979454"/>
            <a:ext cx="5551532" cy="402946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57DBD7-7BB9-985B-E0EE-BFA0ED40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3" y="1979453"/>
            <a:ext cx="4458789" cy="20613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84EBA-E404-648C-30F3-4C7E2BD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23D6-EF1B-E046-BD81-C831D474FF28}" type="datetime1">
              <a:rPr lang="en-US" smtClean="0"/>
              <a:t>11/10/24</a:t>
            </a:fld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E748-05CD-93AB-4321-05BB315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784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E700-BB15-3BFD-66E3-3A4F7863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Maximum of an Array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9927CD6-DF87-7979-B7A4-3AE84E84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877594" cy="4802187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4ACE25-B1D4-6134-9F8F-8315F589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794" y="1690685"/>
            <a:ext cx="3638006" cy="255909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0584C37-11AA-9C62-7FF6-0CC98B6C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0929-A898-9142-B9F8-54DF0F339DAC}" type="datetime1">
              <a:rPr lang="en-US" smtClean="0"/>
              <a:t>11/10/24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A092B-ADD3-930C-D7B4-FB9922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931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73AB-D6C4-0D01-997C-B3856A49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Minimum of an Array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592DE1D-5703-16C9-9646-DA7278437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67" y="1818889"/>
            <a:ext cx="6202862" cy="459062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E35C5E-BD26-6CF0-019A-E45187F1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9" y="1816711"/>
            <a:ext cx="4112804" cy="271174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91777E-0AB1-2AAC-7AFA-832BDBF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54B-1CC7-6B49-B6CE-243D31DCC1BE}" type="datetime1">
              <a:rPr lang="en-US" smtClean="0"/>
              <a:t>11/10/24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D4599-CF98-A532-3A02-C961603D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108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4C35-A155-468F-245F-ACF1265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Make Fibonacci Series Using Array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FF4D90-1A0D-B812-FDE1-C84C086F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33" y="1819252"/>
            <a:ext cx="6445795" cy="452058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6F6563-FC25-029F-CC3C-4B32AB83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7" y="1819252"/>
            <a:ext cx="3746139" cy="236086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DEED5C-02EE-3534-78D2-B27F90C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A68-B718-7148-BDEA-7FE4C8DB28B9}" type="datetime1">
              <a:rPr lang="en-US" smtClean="0"/>
              <a:t>11/10/24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7D5F1-0A8D-E8FF-958B-4C011DEA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9535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9F4-3592-ED59-8FCD-0D353C67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Searching a number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0FFB-F4FC-7C6B-5227-40FBEEB0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The searching algorithm searches for the specified element in the given list.</a:t>
            </a:r>
          </a:p>
          <a:p>
            <a:r>
              <a:rPr lang="en-BD" dirty="0"/>
              <a:t>Binary search and Linear search are the commonly used searching algorithm.</a:t>
            </a:r>
          </a:p>
          <a:p>
            <a:r>
              <a:rPr lang="en-BD" dirty="0"/>
              <a:t>The linear search is the algorithm of choice for short lists, because it’s simple and requires minimal code to implement.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1AD0-34B3-65E5-4365-94919668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B73-FA1D-8541-8D9A-8A6698E3C1AB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96F3B-79C8-7AF2-33D4-76E01786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1366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492-FBCE-6B8A-9790-AE93B8F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1E11-6F23-04A9-1902-D472CA0F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en-GB" dirty="0" err="1"/>
              <a:t>num</a:t>
            </a:r>
            <a:r>
              <a:rPr lang="en-GB" dirty="0"/>
              <a:t>[ ] = { 1, 2, 7, 5, 4, 9 }</a:t>
            </a:r>
          </a:p>
          <a:p>
            <a:r>
              <a:rPr lang="en-GB" dirty="0"/>
              <a:t>Search the value 5</a:t>
            </a:r>
          </a:p>
          <a:p>
            <a:pPr lvl="1"/>
            <a:r>
              <a:rPr lang="en-GB" dirty="0"/>
              <a:t>If the item found?</a:t>
            </a:r>
          </a:p>
          <a:p>
            <a:pPr lvl="1"/>
            <a:r>
              <a:rPr lang="en-GB" dirty="0"/>
              <a:t>If yes then what’s the position?</a:t>
            </a:r>
          </a:p>
          <a:p>
            <a:r>
              <a:rPr lang="en-GB" dirty="0"/>
              <a:t>Ans: Yes, 4</a:t>
            </a:r>
            <a:r>
              <a:rPr lang="en-GB" baseline="30000" dirty="0"/>
              <a:t>th</a:t>
            </a:r>
            <a:r>
              <a:rPr lang="en-GB" dirty="0"/>
              <a:t>  position.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F10B-AC5D-2880-B769-ED35A66A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1845-0FD0-1447-891E-C4D442787778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B8843-08D5-8C5B-ED4B-F17DE36B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12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45F8-3441-4E48-36B5-074F0EC8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Perform Linear Search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5126B1-BCC0-33DF-AAC1-359E64753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59" y="1690687"/>
            <a:ext cx="7424058" cy="464044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D1C081-CFDA-1EF3-046F-E1E80944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56" y="1690686"/>
            <a:ext cx="3091542" cy="2054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1E6DE7-80B6-26DC-1190-C2C5873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45C-858A-3F47-B1EC-0B7663729C74}" type="datetime1">
              <a:rPr lang="en-US" smtClean="0"/>
              <a:t>11/10/24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B893C-5B8C-5090-ECEF-2F756314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992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C9B-1ED0-1050-95EB-2BAE5318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All the Elements of One Array to Another Array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EA1B-1B9B-6DED-C66D-707D3743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Input: </a:t>
            </a:r>
          </a:p>
          <a:p>
            <a:pPr lvl="1"/>
            <a:r>
              <a:rPr lang="en-GB" dirty="0"/>
              <a:t>First Array: ara1[5] = {3, 6, 9, 2, 5}</a:t>
            </a:r>
          </a:p>
          <a:p>
            <a:r>
              <a:rPr lang="en-GB" b="1" dirty="0"/>
              <a:t>Output:</a:t>
            </a:r>
          </a:p>
          <a:p>
            <a:pPr lvl="1"/>
            <a:r>
              <a:rPr lang="en-GB" dirty="0"/>
              <a:t>First Array : ara1[5] = {3, 6, 9, 2, 5}</a:t>
            </a:r>
          </a:p>
          <a:p>
            <a:pPr lvl="1"/>
            <a:r>
              <a:rPr lang="en-GB" dirty="0"/>
              <a:t>Second Array : ara2[5] = {3, 6, 9, 2, 5}</a:t>
            </a:r>
            <a:endParaRPr lang="en-BD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F5B7-87B6-084A-2B01-637EA86E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30DB-7F53-BA4D-9088-D0EE7E71CBE4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0297-0E0A-027A-07D1-76A97481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8259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A60-0856-1D8E-43CC-AE6A136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 Program to Copy All the Elements of One Array to Another Array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E3AF895-A21F-0CBA-2D37-992485A34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22" y="2012949"/>
            <a:ext cx="7762058" cy="447992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1CCEF5-A5AB-0D8E-7651-F75DA78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0" y="1948724"/>
            <a:ext cx="2804160" cy="195271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3FEACA-FC00-89AF-9495-4CDBBAB6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A628-0528-9048-A675-4D3AA0DDFCDF}" type="datetime1">
              <a:rPr lang="en-US" smtClean="0"/>
              <a:t>11/10/24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F1CF-F177-7EBF-D025-CE30C724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554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58B4-4F9E-2CCA-B86D-9394DAAF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Scalar Variables versus Aggregate Variables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73A0-DF73-4548-E814-E3D8BD64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 far, the only variables we’ve seen are </a:t>
            </a:r>
            <a:r>
              <a:rPr lang="en-US" altLang="en-US" b="1" dirty="0"/>
              <a:t>scalar:</a:t>
            </a:r>
            <a:r>
              <a:rPr lang="en-US" altLang="en-US" dirty="0"/>
              <a:t> capable of holding a single data item.</a:t>
            </a:r>
          </a:p>
          <a:p>
            <a:r>
              <a:rPr lang="en-US" altLang="en-US" dirty="0"/>
              <a:t>C also supports </a:t>
            </a:r>
            <a:r>
              <a:rPr lang="en-US" altLang="en-US" b="1" dirty="0"/>
              <a:t>aggregate</a:t>
            </a:r>
            <a:r>
              <a:rPr lang="en-US" altLang="en-US" dirty="0"/>
              <a:t> variables, which can store collections of values.</a:t>
            </a:r>
          </a:p>
          <a:p>
            <a:r>
              <a:rPr lang="en-US" altLang="en-US" dirty="0"/>
              <a:t>There are two kinds of aggregates in C: </a:t>
            </a:r>
            <a:r>
              <a:rPr lang="en-US" altLang="en-US" b="1" dirty="0"/>
              <a:t>arrays</a:t>
            </a:r>
            <a:r>
              <a:rPr lang="en-US" altLang="en-US" dirty="0"/>
              <a:t> and </a:t>
            </a:r>
            <a:r>
              <a:rPr lang="en-US" altLang="en-US" b="1" dirty="0"/>
              <a:t>structures</a:t>
            </a:r>
            <a:r>
              <a:rPr lang="en-US" altLang="en-US" dirty="0"/>
              <a:t>.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910D-992F-1898-3F30-3C5A5AFD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DFC4-15F7-134F-A10F-836C5CCA866D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17E6C-D174-C86F-F10B-9CB88375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3792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0C6F8-3C4D-8EB9-B9E7-A03F6A513E04}"/>
              </a:ext>
            </a:extLst>
          </p:cNvPr>
          <p:cNvSpPr txBox="1"/>
          <p:nvPr/>
        </p:nvSpPr>
        <p:spPr>
          <a:xfrm>
            <a:off x="3378925" y="2386148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C85B-E2D1-0075-E49B-38C527D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4668-57D7-7D48-8A8E-DA3CC33B9868}" type="datetime1">
              <a:rPr lang="en-US" smtClean="0"/>
              <a:t>11/10/24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9543-CAE5-C3F1-13DF-E10A2D25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566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7C11-913E-AC3C-DF02-6AE8DC5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2317-BA82-397F-F301-FA2C80EB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BD" dirty="0"/>
              <a:t>nt roll1, roll2, roll3,…..,roll45     =&gt;    int roll[45]</a:t>
            </a:r>
          </a:p>
          <a:p>
            <a:r>
              <a:rPr lang="en-US" altLang="en-US" sz="2800" dirty="0"/>
              <a:t>An </a:t>
            </a:r>
            <a:r>
              <a:rPr lang="en-US" altLang="en-US" sz="2800" b="1" dirty="0"/>
              <a:t>array</a:t>
            </a:r>
            <a:r>
              <a:rPr lang="en-US" altLang="en-US" sz="2800" dirty="0"/>
              <a:t> is a data structure containing a number of data values, all of which have the same type.</a:t>
            </a:r>
          </a:p>
          <a:p>
            <a:r>
              <a:rPr lang="en-US" altLang="en-US" sz="2800" dirty="0"/>
              <a:t>The simplest kind of array has just one dimension.</a:t>
            </a:r>
          </a:p>
          <a:p>
            <a:r>
              <a:rPr lang="en-US" altLang="en-US" sz="2800" dirty="0"/>
              <a:t>The elements of a one-dimensional array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dirty="0"/>
              <a:t> are conceptually arranged one after another in a single row (or column):</a:t>
            </a:r>
          </a:p>
          <a:p>
            <a:endParaRPr lang="en-US" altLang="en-US" sz="2800" dirty="0"/>
          </a:p>
          <a:p>
            <a:endParaRPr lang="en-BD" dirty="0"/>
          </a:p>
          <a:p>
            <a:endParaRPr lang="en-BD" dirty="0"/>
          </a:p>
        </p:txBody>
      </p:sp>
      <p:pic>
        <p:nvPicPr>
          <p:cNvPr id="4" name="Picture 7" descr="c8-1-1.GIF">
            <a:extLst>
              <a:ext uri="{FF2B5EF4-FFF2-40B4-BE49-F238E27FC236}">
                <a16:creationId xmlns:a16="http://schemas.microsoft.com/office/drawing/2014/main" id="{4FE26D41-A342-BEAB-70E2-089B1917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3" y="5111931"/>
            <a:ext cx="5551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9C54-F28D-EC74-0080-1A2EC332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051-E8B3-B94C-B4F4-99EE1E126E6C}" type="datetime1">
              <a:rPr lang="en-US" smtClean="0"/>
              <a:t>11/10/24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EBB1-CE92-5832-7B67-0E3F978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046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8289-EBEE-B1A2-3282-3388559E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Defining Arrays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9F99-2E1F-2821-1547-5DE04E8F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When defining arrays, specify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Name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Type of array (Array can be defined over </a:t>
            </a:r>
            <a:r>
              <a:rPr lang="en-US" altLang="ko-KR" b="1" u="sng" dirty="0">
                <a:ea typeface="Gulim" panose="020B0600000101010101" pitchFamily="34" charset="-127"/>
              </a:rPr>
              <a:t>any</a:t>
            </a:r>
            <a:r>
              <a:rPr lang="en-US" altLang="ko-KR" u="sng" dirty="0">
                <a:ea typeface="Gulim" panose="020B0600000101010101" pitchFamily="34" charset="-127"/>
              </a:rPr>
              <a:t> type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Number of elements which is array size.</a:t>
            </a:r>
          </a:p>
          <a:p>
            <a:pPr lvl="2">
              <a:buFontTx/>
              <a:buNone/>
            </a:pPr>
            <a:r>
              <a:rPr lang="en-US" altLang="ko-KR" dirty="0" err="1">
                <a:solidFill>
                  <a:srgbClr val="FF0000"/>
                </a:solidFill>
                <a:ea typeface="Gulim" panose="020B0600000101010101" pitchFamily="34" charset="-127"/>
              </a:rPr>
              <a:t>arrayType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ea typeface="Gulim" panose="020B0600000101010101" pitchFamily="34" charset="-127"/>
              </a:rPr>
              <a:t>arrayName</a:t>
            </a:r>
            <a:r>
              <a:rPr lang="en-US" altLang="ko-KR" dirty="0">
                <a:ea typeface="Gulim" panose="020B0600000101010101" pitchFamily="34" charset="-127"/>
              </a:rPr>
              <a:t>[ </a:t>
            </a:r>
            <a:r>
              <a:rPr lang="en-US" altLang="ko-KR" dirty="0" err="1">
                <a:solidFill>
                  <a:srgbClr val="FF0000"/>
                </a:solidFill>
                <a:ea typeface="Gulim" panose="020B0600000101010101" pitchFamily="34" charset="-127"/>
              </a:rPr>
              <a:t>numberOfElements</a:t>
            </a:r>
            <a:r>
              <a:rPr lang="en-US" altLang="ko-KR" dirty="0">
                <a:ea typeface="Gulim" panose="020B0600000101010101" pitchFamily="34" charset="-127"/>
              </a:rPr>
              <a:t> ];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Examples:	</a:t>
            </a:r>
            <a:endParaRPr lang="en-US" altLang="ko-KR" sz="2000" dirty="0">
              <a:latin typeface="Lucida Console" panose="020B0609040504020204" pitchFamily="49" charset="0"/>
              <a:ea typeface="Gulim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float grade[ 7 ];</a:t>
            </a:r>
          </a:p>
          <a:p>
            <a:pPr lvl="2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int c[ 10 ];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Defining multiple arrays of same type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lvl="1"/>
            <a:r>
              <a:rPr lang="en-US" altLang="ko-KR" b="1" dirty="0">
                <a:ea typeface="Gulim" panose="020B0600000101010101" pitchFamily="34" charset="-127"/>
              </a:rPr>
              <a:t>Example:</a:t>
            </a:r>
          </a:p>
          <a:p>
            <a:pPr lvl="2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int b[ 100 ], x[ 27 ];</a:t>
            </a:r>
            <a:r>
              <a:rPr lang="en-US" altLang="ko-KR" b="1" dirty="0">
                <a:ea typeface="Gulim" panose="020B0600000101010101" pitchFamily="34" charset="-127"/>
              </a:rPr>
              <a:t> 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F3E4-0B0A-D633-E7F3-629D25C6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1F88-8D0F-E040-833C-3F8BEA35A420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345B-7E16-D9C9-AE2F-6247056A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9085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0030-C9EF-6C59-2940-3AE8BD27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E246-063B-8637-E73D-EF7B2E1A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52503"/>
            <a:ext cx="5157787" cy="3037160"/>
          </a:xfrm>
        </p:spPr>
        <p:txBody>
          <a:bodyPr>
            <a:normAutofit/>
          </a:bodyPr>
          <a:lstStyle/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r</a:t>
            </a:r>
            <a:r>
              <a:rPr lang="en-BD" sz="2000" dirty="0"/>
              <a:t>oll[0] = 8</a:t>
            </a:r>
          </a:p>
          <a:p>
            <a:pPr lvl="1"/>
            <a:r>
              <a:rPr lang="en-GB" sz="2000" dirty="0"/>
              <a:t>r</a:t>
            </a:r>
            <a:r>
              <a:rPr lang="en-BD" sz="2000" dirty="0"/>
              <a:t>oll[1] = 9</a:t>
            </a:r>
          </a:p>
          <a:p>
            <a:pPr lvl="1"/>
            <a:r>
              <a:rPr lang="en-BD" sz="2000" dirty="0"/>
              <a:t>roll[2] =7</a:t>
            </a:r>
          </a:p>
          <a:p>
            <a:pPr lvl="1"/>
            <a:r>
              <a:rPr lang="en-BD" sz="2000" dirty="0"/>
              <a:t>roll[3] =10</a:t>
            </a:r>
          </a:p>
          <a:p>
            <a:pPr lvl="1"/>
            <a:r>
              <a:rPr lang="en-BD" sz="2000" dirty="0"/>
              <a:t>roll [4] =6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B34E3-355C-7A90-8184-2D28C767E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3254" y="1681162"/>
            <a:ext cx="10418958" cy="132556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 err="1"/>
              <a:t>i</a:t>
            </a:r>
            <a:r>
              <a:rPr lang="en-BD" sz="2800" b="0" dirty="0"/>
              <a:t>nt roll[5];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D" sz="2400" b="0" dirty="0"/>
              <a:t>It means roll[0], roll[1], roll[2], roll[3], roll[4]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D" sz="2400" b="0" dirty="0"/>
              <a:t>0, 1, 2, 3, 4 these are indexes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7D673-7A76-C15C-0386-FD8C43B45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2891" y="3152501"/>
            <a:ext cx="6182497" cy="3037161"/>
          </a:xfrm>
        </p:spPr>
        <p:txBody>
          <a:bodyPr>
            <a:normAutofit/>
          </a:bodyPr>
          <a:lstStyle/>
          <a:p>
            <a:r>
              <a:rPr lang="en-BD" dirty="0"/>
              <a:t>Initialization array during declaration:</a:t>
            </a:r>
          </a:p>
          <a:p>
            <a:pPr lvl="1"/>
            <a:r>
              <a:rPr lang="en-GB" dirty="0" err="1"/>
              <a:t>i</a:t>
            </a:r>
            <a:r>
              <a:rPr lang="en-BD" dirty="0"/>
              <a:t>nt roll[5] = {8, 9, 7, 10, 6}</a:t>
            </a:r>
          </a:p>
          <a:p>
            <a:pPr lvl="1"/>
            <a:r>
              <a:rPr lang="en-GB" dirty="0" err="1"/>
              <a:t>i</a:t>
            </a:r>
            <a:r>
              <a:rPr lang="en-BD" dirty="0"/>
              <a:t>nt roll[ ] = {8, 9, 7, 10, 6}</a:t>
            </a:r>
          </a:p>
          <a:p>
            <a:pPr lvl="1"/>
            <a:endParaRPr lang="en-B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6F817-DCA7-3831-40A9-84303E3A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13029"/>
              </p:ext>
            </p:extLst>
          </p:nvPr>
        </p:nvGraphicFramePr>
        <p:xfrm>
          <a:off x="6075384" y="4805998"/>
          <a:ext cx="437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02">
                  <a:extLst>
                    <a:ext uri="{9D8B030D-6E8A-4147-A177-3AD203B41FA5}">
                      <a16:colId xmlns:a16="http://schemas.microsoft.com/office/drawing/2014/main" val="727406278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408284804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286930200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1781969192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9561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/>
                        <a:t>oll[2]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/>
                        <a:t>oll[3]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068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5EC8-3DFE-14E5-46F0-9EBF4695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2D23-8882-794C-A11B-0D76F7A4F57C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063F-9A5B-74E5-7B3A-DC3EFE1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359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DAAB95-2BC7-098F-598A-DD4560DF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Why array index starts from zero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C1435B-974C-7B56-6E25-211B832C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BD" dirty="0"/>
              <a:t>nt ara1[ ] = { 1, 2, 3, 4, 5};</a:t>
            </a:r>
          </a:p>
          <a:p>
            <a:r>
              <a:rPr lang="en-GB" dirty="0"/>
              <a:t>Elements in the array are stored in consecutive memory locations.</a:t>
            </a:r>
          </a:p>
          <a:p>
            <a:r>
              <a:rPr lang="en-GB" dirty="0"/>
              <a:t>ara1 represent base address (1000)</a:t>
            </a:r>
          </a:p>
          <a:p>
            <a:r>
              <a:rPr lang="en-GB" dirty="0"/>
              <a:t>If we want to find address of another element = Base Address + Position * Data type size;</a:t>
            </a:r>
            <a:endParaRPr lang="en-B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7B94A-E5BE-9022-0F44-E4DD67BF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9EA-02EE-5942-B4C3-69198360ADE5}" type="datetime1">
              <a:rPr lang="en-US" smtClean="0"/>
              <a:t>11/10/24</a:t>
            </a:fld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CA0387-83C8-788A-C874-6C6BABB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6</a:t>
            </a:fld>
            <a:endParaRPr lang="en-BD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93B7AD-E9F1-B746-F12B-7E26F57DD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8792"/>
              </p:ext>
            </p:extLst>
          </p:nvPr>
        </p:nvGraphicFramePr>
        <p:xfrm>
          <a:off x="2209800" y="426783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211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094499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41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1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2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7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EAF965-99FD-7458-EFEC-E3A5700A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Printing an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1F306-ABD5-1AA8-F099-1BADC502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i</a:t>
            </a:r>
            <a:r>
              <a:rPr lang="en-BD" dirty="0"/>
              <a:t>nt roll[5] = {8, 9, 7, 10, 6} </a:t>
            </a:r>
          </a:p>
          <a:p>
            <a:r>
              <a:rPr lang="en-BD" dirty="0"/>
              <a:t>We want to show this output: </a:t>
            </a:r>
            <a:r>
              <a:rPr lang="en-BD" dirty="0">
                <a:solidFill>
                  <a:srgbClr val="FF0000"/>
                </a:solidFill>
              </a:rPr>
              <a:t>8, 9,10, 7, 6</a:t>
            </a:r>
          </a:p>
          <a:p>
            <a:endParaRPr lang="en-BD" dirty="0"/>
          </a:p>
          <a:p>
            <a:endParaRPr lang="en-BD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p</a:t>
            </a:r>
            <a:r>
              <a:rPr lang="en-BD" sz="2000" dirty="0"/>
              <a:t>rintf(“%d\n”,roll[0]);</a:t>
            </a:r>
          </a:p>
          <a:p>
            <a:pPr marL="457200" lvl="1" indent="0">
              <a:buNone/>
            </a:pPr>
            <a:r>
              <a:rPr lang="en-GB" sz="2000" dirty="0"/>
              <a:t>p</a:t>
            </a:r>
            <a:r>
              <a:rPr lang="en-BD" sz="2000" dirty="0"/>
              <a:t>rintf(“%d\n”,roll[1]);</a:t>
            </a:r>
          </a:p>
          <a:p>
            <a:pPr marL="457200" lvl="1" indent="0">
              <a:buNone/>
            </a:pPr>
            <a:r>
              <a:rPr lang="en-GB" sz="2000" dirty="0"/>
              <a:t>p</a:t>
            </a:r>
            <a:r>
              <a:rPr lang="en-BD" sz="2000" dirty="0"/>
              <a:t>rintf(“%d\n”,roll[2]);</a:t>
            </a:r>
          </a:p>
          <a:p>
            <a:pPr marL="457200" lvl="1" indent="0">
              <a:buNone/>
            </a:pPr>
            <a:r>
              <a:rPr lang="en-GB" sz="2000" dirty="0"/>
              <a:t>p</a:t>
            </a:r>
            <a:r>
              <a:rPr lang="en-BD" sz="2000" dirty="0"/>
              <a:t>rintf(“%d\n”,roll[3]);</a:t>
            </a:r>
          </a:p>
          <a:p>
            <a:pPr marL="457200" lvl="1" indent="0">
              <a:buNone/>
            </a:pPr>
            <a:r>
              <a:rPr lang="en-GB" sz="2000" dirty="0"/>
              <a:t>p</a:t>
            </a:r>
            <a:r>
              <a:rPr lang="en-BD" sz="2000" dirty="0"/>
              <a:t>rintf(“%d\n”,roll[4]);</a:t>
            </a:r>
          </a:p>
          <a:p>
            <a:pPr marL="457200" lvl="1" indent="0">
              <a:buNone/>
            </a:pPr>
            <a:endParaRPr lang="en-BD" sz="2000" dirty="0"/>
          </a:p>
          <a:p>
            <a:pPr marL="0" indent="0">
              <a:buNone/>
            </a:pPr>
            <a:r>
              <a:rPr lang="en-US" altLang="en-US" sz="2800" dirty="0"/>
              <a:t>These values, known as </a:t>
            </a:r>
            <a:r>
              <a:rPr lang="en-US" altLang="en-US" sz="2800" b="1" i="1" dirty="0"/>
              <a:t>elements,</a:t>
            </a:r>
            <a:r>
              <a:rPr lang="en-US" altLang="en-US" sz="2800" dirty="0"/>
              <a:t> can be individually selected by their position within the array.</a:t>
            </a:r>
          </a:p>
          <a:p>
            <a:pPr marL="0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F6CE74-5ED8-3A14-2120-332BFBC00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56547"/>
              </p:ext>
            </p:extLst>
          </p:nvPr>
        </p:nvGraphicFramePr>
        <p:xfrm>
          <a:off x="3480230" y="2695356"/>
          <a:ext cx="437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02">
                  <a:extLst>
                    <a:ext uri="{9D8B030D-6E8A-4147-A177-3AD203B41FA5}">
                      <a16:colId xmlns:a16="http://schemas.microsoft.com/office/drawing/2014/main" val="727406278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408284804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286930200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1781969192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9561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/>
                        <a:t>oll[2]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06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5E7FA0-9675-2876-5272-BBAE4E31866B}"/>
              </a:ext>
            </a:extLst>
          </p:cNvPr>
          <p:cNvSpPr txBox="1"/>
          <p:nvPr/>
        </p:nvSpPr>
        <p:spPr>
          <a:xfrm>
            <a:off x="6714309" y="3645047"/>
            <a:ext cx="26343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for(int i=0;i&lt;=4;i++)</a:t>
            </a:r>
          </a:p>
          <a:p>
            <a:r>
              <a:rPr lang="en-BD" sz="2000" dirty="0"/>
              <a:t>{</a:t>
            </a:r>
          </a:p>
          <a:p>
            <a:r>
              <a:rPr lang="en-BD" sz="2000" dirty="0"/>
              <a:t>    printf(“%d\n”,roll[i]);</a:t>
            </a:r>
          </a:p>
          <a:p>
            <a:r>
              <a:rPr lang="en-BD" sz="2000" dirty="0"/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D0A92F-ADCA-A2BC-7DB5-48A0A85637D6}"/>
              </a:ext>
            </a:extLst>
          </p:cNvPr>
          <p:cNvCxnSpPr>
            <a:cxnSpLocks/>
          </p:cNvCxnSpPr>
          <p:nvPr/>
        </p:nvCxnSpPr>
        <p:spPr>
          <a:xfrm>
            <a:off x="5477692" y="3605349"/>
            <a:ext cx="0" cy="1497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F71D9-8CCA-F9EF-75F4-E492D19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25E9-6873-6941-8B0E-BC7CC9606B73}" type="datetime1">
              <a:rPr lang="en-US" smtClean="0"/>
              <a:t>11/10/24</a:t>
            </a:fld>
            <a:endParaRPr lang="en-B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21104-49AF-861A-1F7B-06F3C08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41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ED8B6932-2EA6-A06F-C622-031D36DC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D" dirty="0"/>
              <a:t>Getting user input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0B5A542-2B43-F977-3877-97307280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err="1"/>
              <a:t>i</a:t>
            </a:r>
            <a:r>
              <a:rPr lang="en-BD" dirty="0"/>
              <a:t>nt roll[5] = {8, 9, 7, 10, 6} </a:t>
            </a:r>
          </a:p>
          <a:p>
            <a:endParaRPr lang="en-BD" dirty="0"/>
          </a:p>
          <a:p>
            <a:endParaRPr lang="en-BD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f(“%d”,&amp;roll[0]);</a:t>
            </a:r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f(“%d”,&amp;roll[1]);</a:t>
            </a:r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f(“%d”,&amp;roll[2]);</a:t>
            </a:r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f(“%d”,&amp;roll[3]);</a:t>
            </a:r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f(“%d”,&amp;roll[4]);</a:t>
            </a:r>
          </a:p>
          <a:p>
            <a:pPr marL="457200" lvl="1" indent="0">
              <a:buNone/>
            </a:pPr>
            <a:endParaRPr lang="en-BD" sz="2000" dirty="0"/>
          </a:p>
          <a:p>
            <a:pPr marL="0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DD3E94-4D24-0501-00E9-C1BA0485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65051"/>
              </p:ext>
            </p:extLst>
          </p:nvPr>
        </p:nvGraphicFramePr>
        <p:xfrm>
          <a:off x="6745943" y="2416628"/>
          <a:ext cx="4401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203">
                  <a:extLst>
                    <a:ext uri="{9D8B030D-6E8A-4147-A177-3AD203B41FA5}">
                      <a16:colId xmlns:a16="http://schemas.microsoft.com/office/drawing/2014/main" val="727406278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3408284804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3286930200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1781969192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9561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06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564C83-A83E-FA8F-6D6F-4E5123AC5351}"/>
              </a:ext>
            </a:extLst>
          </p:cNvPr>
          <p:cNvSpPr txBox="1"/>
          <p:nvPr/>
        </p:nvSpPr>
        <p:spPr>
          <a:xfrm>
            <a:off x="7146455" y="3840480"/>
            <a:ext cx="2847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dirty="0"/>
              <a:t>for(int i=0;i&lt;=4;i++)</a:t>
            </a:r>
          </a:p>
          <a:p>
            <a:r>
              <a:rPr lang="en-BD" sz="2000" dirty="0"/>
              <a:t>{</a:t>
            </a:r>
          </a:p>
          <a:p>
            <a:pPr marL="457200" lvl="1" indent="0">
              <a:buNone/>
            </a:pPr>
            <a:r>
              <a:rPr lang="en-GB" sz="2000" dirty="0"/>
              <a:t>scan</a:t>
            </a:r>
            <a:r>
              <a:rPr lang="en-BD" sz="2000" dirty="0"/>
              <a:t>f(“%d”,&amp;roll[i]);</a:t>
            </a:r>
          </a:p>
          <a:p>
            <a:r>
              <a:rPr lang="en-BD" sz="2000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673BE-0758-2309-EDCC-5E189EA85EC0}"/>
              </a:ext>
            </a:extLst>
          </p:cNvPr>
          <p:cNvCxnSpPr>
            <a:cxnSpLocks/>
          </p:cNvCxnSpPr>
          <p:nvPr/>
        </p:nvCxnSpPr>
        <p:spPr>
          <a:xfrm>
            <a:off x="5573486" y="3509422"/>
            <a:ext cx="0" cy="1985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353891-DEB0-4E46-DBE8-71E47529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7692"/>
              </p:ext>
            </p:extLst>
          </p:nvPr>
        </p:nvGraphicFramePr>
        <p:xfrm>
          <a:off x="1172471" y="2455817"/>
          <a:ext cx="4401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203">
                  <a:extLst>
                    <a:ext uri="{9D8B030D-6E8A-4147-A177-3AD203B41FA5}">
                      <a16:colId xmlns:a16="http://schemas.microsoft.com/office/drawing/2014/main" val="727406278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3408284804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3286930200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1781969192"/>
                    </a:ext>
                  </a:extLst>
                </a:gridCol>
                <a:gridCol w="880203">
                  <a:extLst>
                    <a:ext uri="{9D8B030D-6E8A-4147-A177-3AD203B41FA5}">
                      <a16:colId xmlns:a16="http://schemas.microsoft.com/office/drawing/2014/main" val="9561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BD" dirty="0"/>
                        <a:t>oll[4]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0687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A4856D4B-9884-1CC3-3362-1BDC8A888439}"/>
              </a:ext>
            </a:extLst>
          </p:cNvPr>
          <p:cNvSpPr/>
          <p:nvPr/>
        </p:nvSpPr>
        <p:spPr>
          <a:xfrm>
            <a:off x="5878286" y="2717074"/>
            <a:ext cx="496388" cy="2351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96E9C-ACF4-3B48-1290-179A1054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DBCB-06BE-E54A-8A20-B05A139BC0BF}" type="datetime1">
              <a:rPr lang="en-US" smtClean="0"/>
              <a:t>11/10/24</a:t>
            </a:fld>
            <a:endParaRPr lang="en-B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5A242-3928-6F19-AEF0-58574E3E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220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D57C-8B6A-C694-8BEE-DCC67876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Types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CEFB-4D72-159E-45FD-5B94DA68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Array can of following types: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One dimensional (1-D) arrays or Linear arrays.</a:t>
            </a:r>
          </a:p>
          <a:p>
            <a:pPr lvl="1"/>
            <a:r>
              <a:rPr lang="en-BD" dirty="0"/>
              <a:t> Example:</a:t>
            </a:r>
          </a:p>
          <a:p>
            <a:pPr lvl="2"/>
            <a:r>
              <a:rPr lang="en-GB" dirty="0" err="1"/>
              <a:t>i</a:t>
            </a:r>
            <a:r>
              <a:rPr lang="en-BD" dirty="0"/>
              <a:t>nt roll[5];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Multi dimensional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Two dimensional (2-D) arrays or Matrix arrays. Example: </a:t>
            </a:r>
            <a:endParaRPr lang="en-GB" dirty="0"/>
          </a:p>
          <a:p>
            <a:pPr lvl="2"/>
            <a:r>
              <a:rPr lang="en-GB" dirty="0"/>
              <a:t>int roll[2][3];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Three dimensional arrays</a:t>
            </a:r>
            <a:r>
              <a:rPr lang="en-BD" dirty="0"/>
              <a:t>. Example:</a:t>
            </a:r>
          </a:p>
          <a:p>
            <a:pPr lvl="2"/>
            <a:r>
              <a:rPr lang="en-GB" dirty="0" err="1"/>
              <a:t>i</a:t>
            </a:r>
            <a:r>
              <a:rPr lang="en-BD" dirty="0"/>
              <a:t>nt marks[2][3][2];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EE33-7176-0ECA-DE44-CD4B6BB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06C4-E0D3-F34C-B804-43C0A565E2B5}" type="datetime1">
              <a:rPr lang="en-US" smtClean="0"/>
              <a:t>11/10/24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BEA7-2DF9-BFAA-E758-BC247FAC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A16E-9EEF-F945-A275-BA85A836CA83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7548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1061</Words>
  <Application>Microsoft Macintosh PowerPoint</Application>
  <PresentationFormat>Widescreen</PresentationFormat>
  <Paragraphs>207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Gulim</vt:lpstr>
      <vt:lpstr>Aptos</vt:lpstr>
      <vt:lpstr>Aptos Display</vt:lpstr>
      <vt:lpstr>Arial</vt:lpstr>
      <vt:lpstr>Courier New</vt:lpstr>
      <vt:lpstr>Lucida Console</vt:lpstr>
      <vt:lpstr>Office Theme</vt:lpstr>
      <vt:lpstr>Array 1st part</vt:lpstr>
      <vt:lpstr>Scalar Variables versus Aggregate Variables</vt:lpstr>
      <vt:lpstr>Introduction</vt:lpstr>
      <vt:lpstr>Defining Arrays</vt:lpstr>
      <vt:lpstr>Array Initialization</vt:lpstr>
      <vt:lpstr>Why array index starts from zero</vt:lpstr>
      <vt:lpstr>Printing an array</vt:lpstr>
      <vt:lpstr>Getting user input</vt:lpstr>
      <vt:lpstr>Types of Array</vt:lpstr>
      <vt:lpstr>C Program to Find Sum of 1D Array (when array size is known)</vt:lpstr>
      <vt:lpstr>C Program to Find Sum of 1D Array (when array size is unknown)</vt:lpstr>
      <vt:lpstr>C Program to Find Maximum of an Array</vt:lpstr>
      <vt:lpstr>C Program to Find Minimum of an Array</vt:lpstr>
      <vt:lpstr>C Program to Make Fibonacci Series Using Array</vt:lpstr>
      <vt:lpstr>Searching a number in array</vt:lpstr>
      <vt:lpstr>Linear Search</vt:lpstr>
      <vt:lpstr>C Program to Perform Linear Search</vt:lpstr>
      <vt:lpstr>Copy All the Elements of One Array to Another Array</vt:lpstr>
      <vt:lpstr>C Program to Copy All the Elements of One Array to Another Array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3</cp:revision>
  <dcterms:created xsi:type="dcterms:W3CDTF">2024-11-03T18:20:39Z</dcterms:created>
  <dcterms:modified xsi:type="dcterms:W3CDTF">2024-11-09T20:37:56Z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2024-11-03T21:53:17Z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e5b25513-649b-4fb5-9155-a9ebe9987495</vt:lpwstr>
  </property>
  <property fmtid="{D5CDD505-2E9C-101B-9397-08002B2CF9AE}" pid="7" name="MSIP_Label_defa4170-0d19-0005-0004-bc88714345d2_ActionId">
    <vt:lpwstr>905bc9b6-fa0c-42c6-a4f7-d11df428a8e0</vt:lpwstr>
  </property>
  <property fmtid="{D5CDD505-2E9C-101B-9397-08002B2CF9AE}" pid="8" name="MSIP_Label_defa4170-0d19-0005-0004-bc88714345d2_ContentBits">
    <vt:lpwstr>0</vt:lpwstr>
  </property>
</Properties>
</file>