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  <p:sldId id="279" r:id="rId25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/>
    <p:restoredTop sz="86240"/>
  </p:normalViewPr>
  <p:slideViewPr>
    <p:cSldViewPr snapToGrid="0">
      <p:cViewPr varScale="1">
        <p:scale>
          <a:sx n="111" d="100"/>
          <a:sy n="111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8AE9-78BA-FAC0-6955-E87DE016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2808A-EAD0-3D7E-82B9-F1219E3BA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2FB6-365E-DBA8-2F1F-A408BDD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1703-212C-55E9-FC6C-98DA4EEA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C4A7-1BEB-7389-4BF3-A9A25E1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6940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7186-53FB-0054-4B3E-26B1E3A5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5F4C-F45D-887D-8280-24B84F11A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DF1C-4DED-04FB-6337-5AAB2B0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795E-7FCE-0FD5-E3DD-C7389401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0EE5-EC4E-288E-B067-30D8E7D0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370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71D38-4959-5FE9-2D75-95F10AED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2436-E8B2-EDD8-8CA6-1DE500A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49F2-BC5E-EBF8-689E-0178872C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4876-FB98-17CA-F7D8-38B465E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598D-4D24-A18C-B8CF-6F0D82F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053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37DB-A519-C08E-EE3D-22819CC6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7803-B8A1-623B-39E9-1BE8CA6B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BE95A-ADF9-A7FD-BF36-608F3CD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53E8-5C9A-3076-6E39-A6BBA3AB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7B75-6E38-E77C-A679-23243D08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341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1ECE-2CD4-3F9B-EE7D-E2A6B037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D8A22-18F5-C0DD-72E3-749E6B64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F359-7348-6609-4A1E-4E5837A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2049-42A8-1D9A-F37C-437475B0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94B-E9BC-E7AC-C824-2428F336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2713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ED9-7EFB-9F22-878C-86D39844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21E1-CCF1-1388-A3D8-3105245B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A5B2-2326-4A13-9EA0-916800B9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813F-E052-39FB-9424-6A22F32D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BF8F5-9435-2050-764D-6FBA880A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A7E1-2838-68BE-1379-2996B0F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24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9277-A3E2-1243-1CBE-43289511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1CE47-8C40-A3D5-E0C5-5CB8F522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C69C2-8F49-F23D-9DA2-570116D6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08CE-A06A-4100-6EE6-72E38C1AD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C922-725B-020E-C8E9-35161C272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A285-D7CC-EE85-53DA-4A7C7C53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F371D-59C3-1C80-374E-CDFC6934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6FAE7-2DAB-5516-5236-C7426A9B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690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E672-895C-FEB9-1FF9-9F88166F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DCB4B-718C-8C85-F960-8FE53B81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337C-993A-05E3-FE70-7014B4E1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20E76-5B37-1C8A-F4D0-3A75AD1E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7866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C1838-F730-9830-B438-97578D93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148C3-1852-C968-2C8C-C7691243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144F-77BE-BEE7-69DF-F41EFD78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604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6F68-7762-8844-79FE-040A68DF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F891-3B47-870C-FE2B-8FD0479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2C64-A892-1A01-0D2C-698C73E5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88BA8-3E65-9D81-D1C1-398A8AA6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8D129-D1F0-51BA-31FC-E3976F36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6FA-9B5F-0247-56B0-CAE5956B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8449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543-EBE6-CAE8-469D-F572EE44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0FC71-D8B2-DF5C-3630-3278B9BFB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E09-968F-5B5E-543B-D8E158AA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3601-A7E6-81B6-197D-9BFBBC38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E6830-19BA-A131-A3DB-49141D65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A398-3F32-18CC-66F1-E7F20C16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2428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BBCA1-4E96-C1CC-65CF-AEB069AA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DC50-3A33-EDA4-CDCD-60C8B4AF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2531-FB4D-2115-D344-612E1184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ED61B-F5B1-7542-94E1-278E5F41FB9B}" type="datetimeFigureOut">
              <a:rPr lang="en-BD" smtClean="0"/>
              <a:t>23/11/24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FB1F-34AF-E064-BFF3-3DEE96E8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D304-69B1-F15F-07C0-18757F401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CEFEF-C008-2141-9E75-C3CE32E7CDA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878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3B30-BB57-94DA-D485-158F779E7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Array –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07E2-CADE-1D00-1DCD-9D95A3D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</p:spTree>
    <p:extLst>
      <p:ext uri="{BB962C8B-B14F-4D97-AF65-F5344CB8AC3E}">
        <p14:creationId xmlns:p14="http://schemas.microsoft.com/office/powerpoint/2010/main" val="141631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3E43-309F-A093-6542-8F18D4DE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Matrix Multiplication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8EF2D8-A2B6-86EC-93D6-DA42A9E55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09529"/>
              </p:ext>
            </p:extLst>
          </p:nvPr>
        </p:nvGraphicFramePr>
        <p:xfrm>
          <a:off x="1273629" y="2687320"/>
          <a:ext cx="337674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123642399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3888241020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2299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3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36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BD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62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72F1B-D186-B9D3-1783-610E6C65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2272"/>
              </p:ext>
            </p:extLst>
          </p:nvPr>
        </p:nvGraphicFramePr>
        <p:xfrm>
          <a:off x="6096000" y="2692400"/>
          <a:ext cx="4926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38">
                  <a:extLst>
                    <a:ext uri="{9D8B030D-6E8A-4147-A177-3AD203B41FA5}">
                      <a16:colId xmlns:a16="http://schemas.microsoft.com/office/drawing/2014/main" val="2498154678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2718966246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1391151528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264091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18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C12B91-1615-D420-313E-BA2F354BD647}"/>
              </a:ext>
            </a:extLst>
          </p:cNvPr>
          <p:cNvSpPr txBox="1"/>
          <p:nvPr/>
        </p:nvSpPr>
        <p:spPr>
          <a:xfrm>
            <a:off x="2473234" y="2133600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EAA31-C534-2330-2542-82440C859ECA}"/>
              </a:ext>
            </a:extLst>
          </p:cNvPr>
          <p:cNvSpPr txBox="1"/>
          <p:nvPr/>
        </p:nvSpPr>
        <p:spPr>
          <a:xfrm>
            <a:off x="7963988" y="2182223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5E19D-D9D8-0B75-CDFB-A2EF787DC5E2}"/>
              </a:ext>
            </a:extLst>
          </p:cNvPr>
          <p:cNvSpPr txBox="1"/>
          <p:nvPr/>
        </p:nvSpPr>
        <p:spPr>
          <a:xfrm>
            <a:off x="767056" y="4685937"/>
            <a:ext cx="1058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D" sz="2800" dirty="0"/>
              <a:t>For matix multiplication column of the first matrix must be equal </a:t>
            </a:r>
          </a:p>
          <a:p>
            <a:r>
              <a:rPr lang="en-BD" sz="2800" dirty="0"/>
              <a:t>      to the row of second.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D" sz="2800" dirty="0"/>
              <a:t>Otherwise matix multiplication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202355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599-2650-98AF-0F66-362700C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Matrix Multiplication (Cont’d)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965409-8792-260E-BEEC-97DC6DC99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570367"/>
              </p:ext>
            </p:extLst>
          </p:nvPr>
        </p:nvGraphicFramePr>
        <p:xfrm>
          <a:off x="1105293" y="2211510"/>
          <a:ext cx="337674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123642399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3888241020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2299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3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36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BD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62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7D871-D45D-8C70-4375-F9D81B6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37875"/>
              </p:ext>
            </p:extLst>
          </p:nvPr>
        </p:nvGraphicFramePr>
        <p:xfrm>
          <a:off x="5965371" y="2249488"/>
          <a:ext cx="4926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38">
                  <a:extLst>
                    <a:ext uri="{9D8B030D-6E8A-4147-A177-3AD203B41FA5}">
                      <a16:colId xmlns:a16="http://schemas.microsoft.com/office/drawing/2014/main" val="2498154678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2718966246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1391151528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264091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18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86B36F-7473-C128-4F7D-ED4041CF5CE3}"/>
              </a:ext>
            </a:extLst>
          </p:cNvPr>
          <p:cNvSpPr txBox="1"/>
          <p:nvPr/>
        </p:nvSpPr>
        <p:spPr>
          <a:xfrm>
            <a:off x="2342605" y="1690688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21454-297D-9453-0CB7-21A4465A8197}"/>
              </a:ext>
            </a:extLst>
          </p:cNvPr>
          <p:cNvSpPr txBox="1"/>
          <p:nvPr/>
        </p:nvSpPr>
        <p:spPr>
          <a:xfrm>
            <a:off x="7833359" y="1739311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CF2A7E-7615-E38B-E2E1-4E4B3709A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91460"/>
              </p:ext>
            </p:extLst>
          </p:nvPr>
        </p:nvGraphicFramePr>
        <p:xfrm>
          <a:off x="1105293" y="4740275"/>
          <a:ext cx="462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50">
                  <a:extLst>
                    <a:ext uri="{9D8B030D-6E8A-4147-A177-3AD203B41FA5}">
                      <a16:colId xmlns:a16="http://schemas.microsoft.com/office/drawing/2014/main" val="1664688295"/>
                    </a:ext>
                  </a:extLst>
                </a:gridCol>
                <a:gridCol w="1155450">
                  <a:extLst>
                    <a:ext uri="{9D8B030D-6E8A-4147-A177-3AD203B41FA5}">
                      <a16:colId xmlns:a16="http://schemas.microsoft.com/office/drawing/2014/main" val="4233492941"/>
                    </a:ext>
                  </a:extLst>
                </a:gridCol>
                <a:gridCol w="1155450">
                  <a:extLst>
                    <a:ext uri="{9D8B030D-6E8A-4147-A177-3AD203B41FA5}">
                      <a16:colId xmlns:a16="http://schemas.microsoft.com/office/drawing/2014/main" val="2908930200"/>
                    </a:ext>
                  </a:extLst>
                </a:gridCol>
                <a:gridCol w="1155450">
                  <a:extLst>
                    <a:ext uri="{9D8B030D-6E8A-4147-A177-3AD203B41FA5}">
                      <a16:colId xmlns:a16="http://schemas.microsoft.com/office/drawing/2014/main" val="548493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79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654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FB2C9B-9DF1-6D05-A3F9-776D8FC88BAA}"/>
              </a:ext>
            </a:extLst>
          </p:cNvPr>
          <p:cNvSpPr txBox="1"/>
          <p:nvPr/>
        </p:nvSpPr>
        <p:spPr>
          <a:xfrm>
            <a:off x="838200" y="3753188"/>
            <a:ext cx="1064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/>
              <a:t>New dimension of the matix will be = 1st matrix row_no * 2nd matrix column_no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236B39-B473-C01A-5241-D3D82294F70D}"/>
              </a:ext>
            </a:extLst>
          </p:cNvPr>
          <p:cNvSpPr/>
          <p:nvPr/>
        </p:nvSpPr>
        <p:spPr>
          <a:xfrm>
            <a:off x="7162750" y="2620653"/>
            <a:ext cx="425827" cy="8047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3F3FA4-47B6-3B63-48DA-FCF80D07BDE9}"/>
              </a:ext>
            </a:extLst>
          </p:cNvPr>
          <p:cNvSpPr/>
          <p:nvPr/>
        </p:nvSpPr>
        <p:spPr>
          <a:xfrm>
            <a:off x="1951348" y="2611225"/>
            <a:ext cx="1630838" cy="3525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EAFB-0C62-8991-992E-4D7B76AE2595}"/>
              </a:ext>
            </a:extLst>
          </p:cNvPr>
          <p:cNvSpPr txBox="1"/>
          <p:nvPr/>
        </p:nvSpPr>
        <p:spPr>
          <a:xfrm>
            <a:off x="2254515" y="4263757"/>
            <a:ext cx="132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903AD1-1D77-5935-F313-B0D3CDED0E7C}"/>
                  </a:ext>
                </a:extLst>
              </p:cNvPr>
              <p:cNvSpPr txBox="1"/>
              <p:nvPr/>
            </p:nvSpPr>
            <p:spPr>
              <a:xfrm>
                <a:off x="6292701" y="5009009"/>
                <a:ext cx="5264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D" sz="2400" dirty="0"/>
                  <a:t>C</a:t>
                </a:r>
                <a:r>
                  <a:rPr lang="en-BD" sz="2400" baseline="-25000" dirty="0"/>
                  <a:t>ij </a:t>
                </a:r>
                <a:r>
                  <a:rPr lang="en-BD" sz="2400" dirty="0"/>
                  <a:t>= a</a:t>
                </a:r>
                <a:r>
                  <a:rPr lang="en-BD" sz="2400" baseline="-25000" dirty="0"/>
                  <a:t>i0</a:t>
                </a:r>
                <a:r>
                  <a:rPr lang="en-BD" sz="2400" dirty="0"/>
                  <a:t>b</a:t>
                </a:r>
                <a:r>
                  <a:rPr lang="en-BD" sz="2400" baseline="-25000" dirty="0"/>
                  <a:t>0j</a:t>
                </a:r>
                <a:r>
                  <a:rPr lang="en-BD" sz="2400" dirty="0"/>
                  <a:t> + a</a:t>
                </a:r>
                <a:r>
                  <a:rPr lang="en-BD" sz="2400" baseline="-25000" dirty="0"/>
                  <a:t>i1</a:t>
                </a:r>
                <a:r>
                  <a:rPr lang="en-BD" sz="2400" dirty="0"/>
                  <a:t>b</a:t>
                </a:r>
                <a:r>
                  <a:rPr lang="en-BD" sz="2400" baseline="-25000" dirty="0"/>
                  <a:t>1j</a:t>
                </a:r>
                <a:r>
                  <a:rPr lang="en-BD" sz="2400" dirty="0"/>
                  <a:t> + a</a:t>
                </a:r>
                <a:r>
                  <a:rPr lang="en-BD" sz="2400" baseline="-25000" dirty="0"/>
                  <a:t>i2</a:t>
                </a:r>
                <a:r>
                  <a:rPr lang="en-BD" sz="2400" dirty="0"/>
                  <a:t>b</a:t>
                </a:r>
                <a:r>
                  <a:rPr lang="en-BD" sz="2400" baseline="-25000" dirty="0"/>
                  <a:t>2j</a:t>
                </a:r>
                <a:r>
                  <a:rPr lang="en-BD" sz="2400" dirty="0"/>
                  <a:t> + ….. + a</a:t>
                </a:r>
                <a:r>
                  <a:rPr lang="en-BD" sz="2400" baseline="-25000" dirty="0"/>
                  <a:t>in</a:t>
                </a:r>
                <a:r>
                  <a:rPr lang="en-BD" sz="2400" dirty="0"/>
                  <a:t>b</a:t>
                </a:r>
                <a:r>
                  <a:rPr lang="en-BD" sz="2400" baseline="-25000" dirty="0"/>
                  <a:t>nj</a:t>
                </a:r>
              </a:p>
              <a:p>
                <a:r>
                  <a:rPr lang="en-BD" sz="2400" dirty="0"/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BD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𝑏𝑘𝑗</m:t>
                        </m:r>
                      </m:e>
                    </m:nary>
                  </m:oMath>
                </a14:m>
                <a:endParaRPr lang="en-BD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903AD1-1D77-5935-F313-B0D3CDED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01" y="5009009"/>
                <a:ext cx="5264561" cy="830997"/>
              </a:xfrm>
              <a:prstGeom prst="rect">
                <a:avLst/>
              </a:prstGeom>
              <a:blipFill>
                <a:blip r:embed="rId2"/>
                <a:stretch>
                  <a:fillRect l="-1683" t="-28788" b="-10757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087A-E73C-C5C5-3360-0821BEC6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Matrix Multiplication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9402D-DD8C-2EAD-FEE1-2AE3FA8310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30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s</a:t>
            </a:r>
            <a:r>
              <a:rPr lang="en-BD" dirty="0"/>
              <a:t>um = 0;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BD" dirty="0"/>
              <a:t>um = matrix1[0][0] * matrix2[0][0] + matrix1[0][1]*matrix2[1][0];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BD" dirty="0"/>
              <a:t>um = sum + matrix1[i][k] * matrix2 [k] [j];</a:t>
            </a:r>
          </a:p>
          <a:p>
            <a:pPr marL="0" indent="0">
              <a:buNone/>
            </a:pPr>
            <a:r>
              <a:rPr lang="en-GB" dirty="0"/>
              <a:t>m</a:t>
            </a:r>
            <a:r>
              <a:rPr lang="en-BD" dirty="0"/>
              <a:t>atrix3[i][j] = sum</a:t>
            </a:r>
          </a:p>
        </p:txBody>
      </p:sp>
    </p:spTree>
    <p:extLst>
      <p:ext uri="{BB962C8B-B14F-4D97-AF65-F5344CB8AC3E}">
        <p14:creationId xmlns:p14="http://schemas.microsoft.com/office/powerpoint/2010/main" val="176523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2383-8732-351E-5DF6-3E657C7D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Matrix Multiplication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86F59F-0289-A55E-FD79-05B03F50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39" y="1690687"/>
            <a:ext cx="5769990" cy="4802187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8A1E83-28BB-C410-9283-F50AEB88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15" y="1690687"/>
            <a:ext cx="54991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B3B3-0030-2816-E9B8-37A321B1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Matrix Multiplication(Cont’d)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1A25EF8-AD22-2DF0-1A67-7A23D638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" r="13959"/>
          <a:stretch/>
        </p:blipFill>
        <p:spPr>
          <a:xfrm>
            <a:off x="838200" y="1690687"/>
            <a:ext cx="4246776" cy="2871885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076711-1094-449B-919D-99FE7698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77" y="1690686"/>
            <a:ext cx="6268824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C70C-4663-ABCE-4A72-7D681F67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Matrix Multiplication(Cont’d)</a:t>
            </a:r>
          </a:p>
        </p:txBody>
      </p:sp>
      <p:pic>
        <p:nvPicPr>
          <p:cNvPr id="12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A183E3-B476-1442-9C97-D067B162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19540" cy="4229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033CC7-6BAF-F97E-6724-408BE94522D5}"/>
              </a:ext>
            </a:extLst>
          </p:cNvPr>
          <p:cNvSpPr txBox="1"/>
          <p:nvPr/>
        </p:nvSpPr>
        <p:spPr>
          <a:xfrm>
            <a:off x="6693031" y="2450969"/>
            <a:ext cx="462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You would find the entire code here: </a:t>
            </a:r>
          </a:p>
          <a:p>
            <a:r>
              <a:rPr lang="en-GB" dirty="0">
                <a:solidFill>
                  <a:srgbClr val="FF0000"/>
                </a:solidFill>
              </a:rPr>
              <a:t>https://</a:t>
            </a:r>
            <a:r>
              <a:rPr lang="en-GB" dirty="0" err="1">
                <a:solidFill>
                  <a:srgbClr val="FF0000"/>
                </a:solidFill>
              </a:rPr>
              <a:t>smalldev.tools</a:t>
            </a:r>
            <a:r>
              <a:rPr lang="en-GB" dirty="0">
                <a:solidFill>
                  <a:srgbClr val="FF0000"/>
                </a:solidFill>
              </a:rPr>
              <a:t>/share-bin/</a:t>
            </a:r>
            <a:r>
              <a:rPr lang="en-GB" dirty="0" err="1">
                <a:solidFill>
                  <a:srgbClr val="FF0000"/>
                </a:solidFill>
              </a:rPr>
              <a:t>mCBCdvkO</a:t>
            </a:r>
            <a:endParaRPr lang="en-B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9524-ED21-D6F7-C5BF-F98C5734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Matrix Multiplication(Cont’d)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05B9D1-0A92-9653-60D1-BBBA6B72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64412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DA895C-EE97-793A-893D-D3BE9C0E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58" y="1690688"/>
            <a:ext cx="3657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D09-D384-1030-57A8-2C008A20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Transpose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A05FFF-C14E-300E-D16F-2CEB81234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364560"/>
              </p:ext>
            </p:extLst>
          </p:nvPr>
        </p:nvGraphicFramePr>
        <p:xfrm>
          <a:off x="1273629" y="2687320"/>
          <a:ext cx="337674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123642399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3888241020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2299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3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36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BD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62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1F2B14-8E57-7E89-1DDA-FE49362CB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7708"/>
              </p:ext>
            </p:extLst>
          </p:nvPr>
        </p:nvGraphicFramePr>
        <p:xfrm>
          <a:off x="6096000" y="2692400"/>
          <a:ext cx="4926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38">
                  <a:extLst>
                    <a:ext uri="{9D8B030D-6E8A-4147-A177-3AD203B41FA5}">
                      <a16:colId xmlns:a16="http://schemas.microsoft.com/office/drawing/2014/main" val="2498154678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2718966246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1391151528"/>
                    </a:ext>
                  </a:extLst>
                </a:gridCol>
                <a:gridCol w="1231538">
                  <a:extLst>
                    <a:ext uri="{9D8B030D-6E8A-4147-A177-3AD203B41FA5}">
                      <a16:colId xmlns:a16="http://schemas.microsoft.com/office/drawing/2014/main" val="264091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18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169018-3BF0-E0CE-EAAC-FBE6188EE8BD}"/>
              </a:ext>
            </a:extLst>
          </p:cNvPr>
          <p:cNvSpPr txBox="1"/>
          <p:nvPr/>
        </p:nvSpPr>
        <p:spPr>
          <a:xfrm>
            <a:off x="2473234" y="2133600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C8757-2DA3-26E9-5462-F671017E6F4A}"/>
              </a:ext>
            </a:extLst>
          </p:cNvPr>
          <p:cNvSpPr txBox="1"/>
          <p:nvPr/>
        </p:nvSpPr>
        <p:spPr>
          <a:xfrm>
            <a:off x="6282563" y="2203308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Matrix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5A2FD-5AC0-1B08-4DE9-557297CC0FEC}"/>
              </a:ext>
            </a:extLst>
          </p:cNvPr>
          <p:cNvSpPr txBox="1"/>
          <p:nvPr/>
        </p:nvSpPr>
        <p:spPr>
          <a:xfrm>
            <a:off x="7683972" y="2204014"/>
            <a:ext cx="301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(Transpose Matrix)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1D860-809B-EE28-63D8-2DD510F5E8D2}"/>
              </a:ext>
            </a:extLst>
          </p:cNvPr>
          <p:cNvSpPr txBox="1"/>
          <p:nvPr/>
        </p:nvSpPr>
        <p:spPr>
          <a:xfrm>
            <a:off x="2360023" y="4763589"/>
            <a:ext cx="6901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First matrix row = Second matrix column </a:t>
            </a:r>
          </a:p>
          <a:p>
            <a:r>
              <a:rPr lang="en-BD" sz="2800" dirty="0"/>
              <a:t>Or, First matrix column = Second matrix row</a:t>
            </a:r>
          </a:p>
        </p:txBody>
      </p:sp>
    </p:spTree>
    <p:extLst>
      <p:ext uri="{BB962C8B-B14F-4D97-AF65-F5344CB8AC3E}">
        <p14:creationId xmlns:p14="http://schemas.microsoft.com/office/powerpoint/2010/main" val="156212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A5C4-ACFD-4FBA-80B6-995A5AC6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Transpose Operation of a Matrix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BF066A1-A1EA-07D5-9639-856F8592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975"/>
            <a:ext cx="6223000" cy="4787900"/>
          </a:xfrm>
          <a:prstGeom prst="rect">
            <a:avLst/>
          </a:prstGeom>
        </p:spPr>
      </p:pic>
      <p:pic>
        <p:nvPicPr>
          <p:cNvPr id="11" name="Content Placeholder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E522193-BEBD-22BD-304A-97146F68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2186" y="1704975"/>
            <a:ext cx="4791100" cy="4787900"/>
          </a:xfrm>
        </p:spPr>
      </p:pic>
    </p:spTree>
    <p:extLst>
      <p:ext uri="{BB962C8B-B14F-4D97-AF65-F5344CB8AC3E}">
        <p14:creationId xmlns:p14="http://schemas.microsoft.com/office/powerpoint/2010/main" val="151855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B503-DCEF-5D47-9B22-90CFC13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Transpose Operation of a Matrix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F137569-825B-49E7-655A-333843A1D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76800" cy="375800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850B5-926B-5D1B-8BD6-D5956E85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42" y="1690687"/>
            <a:ext cx="5412557" cy="48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3392-A4CC-7C56-FF65-496F4EC4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 to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FFEE-EA30-23AC-2810-34035D67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 2D array is also known as a matrix (a table of rows and columns).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first dimension represents the number of rows, while the second dimension represents the number of columns.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values are placed in row-order.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03133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F69B-CD3B-FDBA-22D0-4894385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Sum of Diagonal, Upper &amp; Lower Triangle Elements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A5D483-42BF-D7D3-FF39-1A72927E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22815"/>
              </p:ext>
            </p:extLst>
          </p:nvPr>
        </p:nvGraphicFramePr>
        <p:xfrm>
          <a:off x="1053042" y="2354126"/>
          <a:ext cx="462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50">
                  <a:extLst>
                    <a:ext uri="{9D8B030D-6E8A-4147-A177-3AD203B41FA5}">
                      <a16:colId xmlns:a16="http://schemas.microsoft.com/office/drawing/2014/main" val="1664688295"/>
                    </a:ext>
                  </a:extLst>
                </a:gridCol>
                <a:gridCol w="1155450">
                  <a:extLst>
                    <a:ext uri="{9D8B030D-6E8A-4147-A177-3AD203B41FA5}">
                      <a16:colId xmlns:a16="http://schemas.microsoft.com/office/drawing/2014/main" val="4233492941"/>
                    </a:ext>
                  </a:extLst>
                </a:gridCol>
                <a:gridCol w="1155450">
                  <a:extLst>
                    <a:ext uri="{9D8B030D-6E8A-4147-A177-3AD203B41FA5}">
                      <a16:colId xmlns:a16="http://schemas.microsoft.com/office/drawing/2014/main" val="2908930200"/>
                    </a:ext>
                  </a:extLst>
                </a:gridCol>
                <a:gridCol w="1155450">
                  <a:extLst>
                    <a:ext uri="{9D8B030D-6E8A-4147-A177-3AD203B41FA5}">
                      <a16:colId xmlns:a16="http://schemas.microsoft.com/office/drawing/2014/main" val="548493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79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65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C05EF0-6A0C-0C93-C210-103E1D1731DF}"/>
              </a:ext>
            </a:extLst>
          </p:cNvPr>
          <p:cNvCxnSpPr/>
          <p:nvPr/>
        </p:nvCxnSpPr>
        <p:spPr>
          <a:xfrm>
            <a:off x="6096000" y="1985554"/>
            <a:ext cx="0" cy="4119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D9E838-031B-9A68-1F2C-3D434FFC7E56}"/>
              </a:ext>
            </a:extLst>
          </p:cNvPr>
          <p:cNvSpPr txBox="1"/>
          <p:nvPr/>
        </p:nvSpPr>
        <p:spPr>
          <a:xfrm>
            <a:off x="6574972" y="2307771"/>
            <a:ext cx="4778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BD" sz="2400" dirty="0"/>
              <a:t>When row index and column index are equal </a:t>
            </a:r>
            <a:r>
              <a:rPr lang="en-GB" sz="2400" dirty="0"/>
              <a:t>d</a:t>
            </a:r>
            <a:r>
              <a:rPr lang="en-BD" sz="2400" dirty="0"/>
              <a:t>iagonal elements are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D" sz="2400" dirty="0"/>
              <a:t>When row index is less than column index upper triangle elements are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D" sz="2400" dirty="0"/>
              <a:t>When row index is greater than column index lower triangle elements are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D" sz="2400" dirty="0"/>
          </a:p>
        </p:txBody>
      </p:sp>
    </p:spTree>
    <p:extLst>
      <p:ext uri="{BB962C8B-B14F-4D97-AF65-F5344CB8AC3E}">
        <p14:creationId xmlns:p14="http://schemas.microsoft.com/office/powerpoint/2010/main" val="367118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112-E583-6997-4DB6-A61C95F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Sum of Diagonal, Upper &amp; Lower Triangle Elements 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679FAB6-13D7-4EDC-8EB3-D7162F811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7807"/>
            <a:ext cx="5371011" cy="4595067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0DCA6B-AF99-4D4F-EF98-F7ACA3BD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11" y="1897808"/>
            <a:ext cx="5059680" cy="45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00A2-071B-87D3-CEB3-880E9740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Sum of Diagonal, Upper &amp; Lower Triangle Elements (Cont’d)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A53913-602E-32E1-213E-BFE34CCE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84935" cy="36576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1F2C4B8-B055-9A9A-E598-4C029687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35" y="1690688"/>
            <a:ext cx="4711678" cy="49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0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06F0-3B42-7A86-FFD7-82D4CC9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193C-A777-16F4-2413-9EBB6C94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Matrix Subtraction for 2D array,</a:t>
            </a:r>
          </a:p>
        </p:txBody>
      </p:sp>
    </p:spTree>
    <p:extLst>
      <p:ext uri="{BB962C8B-B14F-4D97-AF65-F5344CB8AC3E}">
        <p14:creationId xmlns:p14="http://schemas.microsoft.com/office/powerpoint/2010/main" val="212266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DD6C-DC7B-3EA7-C5C7-E5572156ECD9}"/>
              </a:ext>
            </a:extLst>
          </p:cNvPr>
          <p:cNvSpPr txBox="1"/>
          <p:nvPr/>
        </p:nvSpPr>
        <p:spPr>
          <a:xfrm>
            <a:off x="3306326" y="2483318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7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061D-2EFB-4781-F49E-BCEE327F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2D Array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F553-CA7C-ED19-56D8-013EF2F5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BD" dirty="0"/>
              <a:t>ata_type array_name [row_size] [col_size]</a:t>
            </a:r>
          </a:p>
          <a:p>
            <a:r>
              <a:rPr lang="en-BD" dirty="0"/>
              <a:t>Example: </a:t>
            </a:r>
          </a:p>
          <a:p>
            <a:pPr lvl="1"/>
            <a:r>
              <a:rPr lang="en-GB" dirty="0"/>
              <a:t>I</a:t>
            </a:r>
            <a:r>
              <a:rPr lang="en-BD" dirty="0"/>
              <a:t>nt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atrix[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2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][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3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];</a:t>
            </a:r>
          </a:p>
          <a:p>
            <a:pPr lvl="1"/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Number of variables= rows*columns</a:t>
            </a:r>
            <a:endParaRPr lang="en-B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5750AC-B64C-103F-11C8-81DA026C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70408"/>
              </p:ext>
            </p:extLst>
          </p:nvPr>
        </p:nvGraphicFramePr>
        <p:xfrm>
          <a:off x="2116840" y="3575987"/>
          <a:ext cx="8148948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37">
                  <a:extLst>
                    <a:ext uri="{9D8B030D-6E8A-4147-A177-3AD203B41FA5}">
                      <a16:colId xmlns:a16="http://schemas.microsoft.com/office/drawing/2014/main" val="2084159958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3790192788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2947697907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1708574278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2683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BD" dirty="0"/>
                        <a:t>atrix[0][0]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44831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Matrix[1][0]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8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02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B70F-ED38-CCCA-F101-DE395BB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2D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45D8-6D26-1AF8-FC17-F6F9C976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4775"/>
          </a:xfrm>
        </p:spPr>
        <p:txBody>
          <a:bodyPr/>
          <a:lstStyle/>
          <a:p>
            <a:r>
              <a:rPr lang="en-BD" dirty="0"/>
              <a:t>Initiazing 1</a:t>
            </a:r>
            <a:r>
              <a:rPr lang="en-BD" baseline="30000" dirty="0"/>
              <a:t>st  </a:t>
            </a:r>
            <a:r>
              <a:rPr lang="en-BD" dirty="0"/>
              <a:t>row</a:t>
            </a:r>
          </a:p>
          <a:p>
            <a:pPr lvl="1"/>
            <a:r>
              <a:rPr lang="en-BD" dirty="0"/>
              <a:t>Matrix[0][0] = 1</a:t>
            </a:r>
          </a:p>
          <a:p>
            <a:pPr lvl="1"/>
            <a:r>
              <a:rPr lang="en-BD" dirty="0"/>
              <a:t>Matrix[0][1] = 2</a:t>
            </a:r>
          </a:p>
          <a:p>
            <a:pPr lvl="1"/>
            <a:r>
              <a:rPr lang="en-BD" dirty="0"/>
              <a:t>Matrix[0][2] = 3</a:t>
            </a:r>
          </a:p>
          <a:p>
            <a:r>
              <a:rPr lang="en-BD" dirty="0"/>
              <a:t>Initiazing 2</a:t>
            </a:r>
            <a:r>
              <a:rPr lang="en-BD" baseline="30000" dirty="0"/>
              <a:t>nd  </a:t>
            </a:r>
            <a:r>
              <a:rPr lang="en-BD" dirty="0"/>
              <a:t>row</a:t>
            </a:r>
          </a:p>
          <a:p>
            <a:pPr lvl="1"/>
            <a:r>
              <a:rPr lang="en-BD" dirty="0"/>
              <a:t>Matrix[1][0] = 4</a:t>
            </a:r>
          </a:p>
          <a:p>
            <a:pPr lvl="1"/>
            <a:r>
              <a:rPr lang="en-BD" dirty="0"/>
              <a:t>Matrix[1][1] = 5</a:t>
            </a:r>
          </a:p>
          <a:p>
            <a:pPr lvl="1"/>
            <a:r>
              <a:rPr lang="en-BD" dirty="0"/>
              <a:t>Matrix[1][2] = 6</a:t>
            </a:r>
          </a:p>
          <a:p>
            <a:r>
              <a:rPr lang="en-BD" dirty="0"/>
              <a:t>This work can be done directly</a:t>
            </a:r>
          </a:p>
          <a:p>
            <a:pPr lvl="1"/>
            <a:r>
              <a:rPr lang="en-GB" dirty="0"/>
              <a:t>I</a:t>
            </a:r>
            <a:r>
              <a:rPr lang="en-BD" dirty="0"/>
              <a:t>nt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atrix[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2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][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3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 = { {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 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 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}, {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 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 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 };</a:t>
            </a:r>
          </a:p>
          <a:p>
            <a:endParaRPr lang="en-BD" dirty="0"/>
          </a:p>
          <a:p>
            <a:pPr marL="457200" lvl="1" indent="0">
              <a:buNone/>
            </a:pPr>
            <a:endParaRPr lang="en-BD" dirty="0"/>
          </a:p>
          <a:p>
            <a:pPr lvl="1"/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1596E2-4B02-0ED8-D534-D7AF88AE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56216"/>
              </p:ext>
            </p:extLst>
          </p:nvPr>
        </p:nvGraphicFramePr>
        <p:xfrm>
          <a:off x="6398623" y="2161962"/>
          <a:ext cx="4955177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31">
                  <a:extLst>
                    <a:ext uri="{9D8B030D-6E8A-4147-A177-3AD203B41FA5}">
                      <a16:colId xmlns:a16="http://schemas.microsoft.com/office/drawing/2014/main" val="2084159958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790192788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947697907"/>
                    </a:ext>
                  </a:extLst>
                </a:gridCol>
                <a:gridCol w="1375954">
                  <a:extLst>
                    <a:ext uri="{9D8B030D-6E8A-4147-A177-3AD203B41FA5}">
                      <a16:colId xmlns:a16="http://schemas.microsoft.com/office/drawing/2014/main" val="1708574278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2683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BD" dirty="0"/>
                        <a:t>atrix[0][0]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44831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Matrix[1][0]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BD" dirty="0"/>
                        <a:t>atrix[1][2]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827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83070F-BA06-8F91-96FE-2BF93C2B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38931"/>
              </p:ext>
            </p:extLst>
          </p:nvPr>
        </p:nvGraphicFramePr>
        <p:xfrm>
          <a:off x="6398622" y="4166726"/>
          <a:ext cx="4955176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94">
                  <a:extLst>
                    <a:ext uri="{9D8B030D-6E8A-4147-A177-3AD203B41FA5}">
                      <a16:colId xmlns:a16="http://schemas.microsoft.com/office/drawing/2014/main" val="2084159958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3790192788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2947697907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1708574278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2683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44831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82787"/>
                  </a:ext>
                </a:extLst>
              </a:tr>
            </a:tbl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F90E7E42-E09D-2FC1-48C9-CC98D5E12470}"/>
              </a:ext>
            </a:extLst>
          </p:cNvPr>
          <p:cNvSpPr/>
          <p:nvPr/>
        </p:nvSpPr>
        <p:spPr>
          <a:xfrm>
            <a:off x="8786949" y="3683726"/>
            <a:ext cx="278674" cy="4180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0548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3E78-C674-32F5-14A0-F371CFE8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2D Array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0BDF-94F4-4341-0E95-D4F76348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rintf(“%d ”,Matrix[0][0]);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rintf(“%d ”,Matrix[0][1]);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rintf(“%d ”,Matrix[0][2]);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rintf(“\n”);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rintf(“%d ”,Matrix[1][0]);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rintf(“%d ”,Matrix[1][1]);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BD" sz="2400" dirty="0"/>
              <a:t>rintf(“%d ”,Matrix[1][2]);</a:t>
            </a:r>
          </a:p>
          <a:p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3FEAF5-9170-03D1-A5A6-CAC38F39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36771"/>
              </p:ext>
            </p:extLst>
          </p:nvPr>
        </p:nvGraphicFramePr>
        <p:xfrm>
          <a:off x="6398624" y="1825625"/>
          <a:ext cx="4955176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94">
                  <a:extLst>
                    <a:ext uri="{9D8B030D-6E8A-4147-A177-3AD203B41FA5}">
                      <a16:colId xmlns:a16="http://schemas.microsoft.com/office/drawing/2014/main" val="2084159958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3790192788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2947697907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1708574278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2683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44831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827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A43826-618E-7B07-7C79-850BD12BABDE}"/>
              </a:ext>
            </a:extLst>
          </p:cNvPr>
          <p:cNvCxnSpPr>
            <a:cxnSpLocks/>
          </p:cNvCxnSpPr>
          <p:nvPr/>
        </p:nvCxnSpPr>
        <p:spPr>
          <a:xfrm>
            <a:off x="5965372" y="1690688"/>
            <a:ext cx="0" cy="4611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2E30FB-C30F-8699-FED3-CBB443379911}"/>
              </a:ext>
            </a:extLst>
          </p:cNvPr>
          <p:cNvSpPr txBox="1"/>
          <p:nvPr/>
        </p:nvSpPr>
        <p:spPr>
          <a:xfrm>
            <a:off x="6328980" y="3340124"/>
            <a:ext cx="46612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</a:t>
            </a:r>
            <a:r>
              <a:rPr lang="en-BD" sz="2400" dirty="0"/>
              <a:t>or(int i=0;i&lt;no_row;i++)</a:t>
            </a:r>
          </a:p>
          <a:p>
            <a:r>
              <a:rPr lang="en-BD" sz="2400" dirty="0"/>
              <a:t>{</a:t>
            </a:r>
          </a:p>
          <a:p>
            <a:r>
              <a:rPr lang="en-BD" sz="2400" dirty="0"/>
              <a:t>       for(int j=0;j&lt;no_col;j++)</a:t>
            </a:r>
          </a:p>
          <a:p>
            <a:r>
              <a:rPr lang="en-BD" sz="2400" dirty="0"/>
              <a:t>	{</a:t>
            </a:r>
          </a:p>
          <a:p>
            <a:r>
              <a:rPr lang="en-BD" sz="2400" dirty="0"/>
              <a:t>	       printf(“%d “,Matrix[i][j]);</a:t>
            </a:r>
          </a:p>
          <a:p>
            <a:r>
              <a:rPr lang="en-BD" sz="2400" dirty="0"/>
              <a:t>	}</a:t>
            </a:r>
          </a:p>
          <a:p>
            <a:r>
              <a:rPr lang="en-BD" sz="2400" dirty="0"/>
              <a:t>        printf(“\n”);</a:t>
            </a:r>
          </a:p>
          <a:p>
            <a:r>
              <a:rPr lang="en-BD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9B9E2-6FFB-B1B1-9BA8-AA099ABB64FD}"/>
              </a:ext>
            </a:extLst>
          </p:cNvPr>
          <p:cNvSpPr txBox="1"/>
          <p:nvPr/>
        </p:nvSpPr>
        <p:spPr>
          <a:xfrm>
            <a:off x="679268" y="5285291"/>
            <a:ext cx="5018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>
                <a:solidFill>
                  <a:srgbClr val="FF0000"/>
                </a:solidFill>
              </a:rPr>
              <a:t>A nested loop can be used here</a:t>
            </a:r>
          </a:p>
          <a:p>
            <a:endParaRPr lang="en-B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5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3E4B-712E-DBAD-F57E-666BD25C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2D Array (Getting User Input)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F67051-DE37-2F3A-8048-2AB78E22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scan</a:t>
            </a:r>
            <a:r>
              <a:rPr lang="en-BD" sz="2400" dirty="0"/>
              <a:t>f(“%d ”,&amp;Matrix[0][0]);</a:t>
            </a:r>
          </a:p>
          <a:p>
            <a:pPr marL="0" indent="0">
              <a:buNone/>
            </a:pPr>
            <a:r>
              <a:rPr lang="en-GB" sz="2400" dirty="0"/>
              <a:t>scan</a:t>
            </a:r>
            <a:r>
              <a:rPr lang="en-BD" sz="2400" dirty="0"/>
              <a:t>f(“%d ”,&amp;Matrix[0][1]);</a:t>
            </a:r>
          </a:p>
          <a:p>
            <a:pPr marL="0" indent="0">
              <a:buNone/>
            </a:pPr>
            <a:r>
              <a:rPr lang="en-GB" sz="2400" dirty="0"/>
              <a:t>scan</a:t>
            </a:r>
            <a:r>
              <a:rPr lang="en-BD" sz="2400" dirty="0"/>
              <a:t>f(“%d ”,&amp;Matrix[0][2]);</a:t>
            </a:r>
          </a:p>
          <a:p>
            <a:pPr marL="0" indent="0">
              <a:buNone/>
            </a:pPr>
            <a:r>
              <a:rPr lang="en-GB" sz="2400" dirty="0" err="1"/>
              <a:t>scanf</a:t>
            </a:r>
            <a:r>
              <a:rPr lang="en-BD" sz="2400" dirty="0"/>
              <a:t>(“\n”);</a:t>
            </a:r>
          </a:p>
          <a:p>
            <a:pPr marL="0" indent="0">
              <a:buNone/>
            </a:pPr>
            <a:r>
              <a:rPr lang="en-GB" sz="2400" dirty="0" err="1"/>
              <a:t>scanf</a:t>
            </a:r>
            <a:r>
              <a:rPr lang="en-BD" sz="2400" dirty="0"/>
              <a:t>(“%d ”,&amp;Matrix[1][0]);</a:t>
            </a:r>
          </a:p>
          <a:p>
            <a:pPr marL="0" indent="0">
              <a:buNone/>
            </a:pPr>
            <a:r>
              <a:rPr lang="en-GB" sz="2400" dirty="0" err="1"/>
              <a:t>scanf</a:t>
            </a:r>
            <a:r>
              <a:rPr lang="en-BD" sz="2400" dirty="0"/>
              <a:t>(“%d ”,&amp;Matrix[1][1]);</a:t>
            </a:r>
          </a:p>
          <a:p>
            <a:pPr marL="0" indent="0">
              <a:buNone/>
            </a:pPr>
            <a:r>
              <a:rPr lang="en-GB" sz="2400" dirty="0" err="1"/>
              <a:t>scanf</a:t>
            </a:r>
            <a:r>
              <a:rPr lang="en-BD" sz="2400" dirty="0"/>
              <a:t>(“%d ”,&amp;Matrix[1][2]);</a:t>
            </a:r>
          </a:p>
          <a:p>
            <a:endParaRPr lang="en-B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2FFFF-8933-E276-96CB-03B06291E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11124"/>
              </p:ext>
            </p:extLst>
          </p:nvPr>
        </p:nvGraphicFramePr>
        <p:xfrm>
          <a:off x="6398624" y="1825625"/>
          <a:ext cx="4955176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94">
                  <a:extLst>
                    <a:ext uri="{9D8B030D-6E8A-4147-A177-3AD203B41FA5}">
                      <a16:colId xmlns:a16="http://schemas.microsoft.com/office/drawing/2014/main" val="2084159958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3790192788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2947697907"/>
                    </a:ext>
                  </a:extLst>
                </a:gridCol>
                <a:gridCol w="1238794">
                  <a:extLst>
                    <a:ext uri="{9D8B030D-6E8A-4147-A177-3AD203B41FA5}">
                      <a16:colId xmlns:a16="http://schemas.microsoft.com/office/drawing/2014/main" val="1708574278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2683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44831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BD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827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D9CA00-F95E-4EB6-C719-AE26E4C5965C}"/>
              </a:ext>
            </a:extLst>
          </p:cNvPr>
          <p:cNvCxnSpPr>
            <a:cxnSpLocks/>
          </p:cNvCxnSpPr>
          <p:nvPr/>
        </p:nvCxnSpPr>
        <p:spPr>
          <a:xfrm>
            <a:off x="5965372" y="1690688"/>
            <a:ext cx="0" cy="4611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715D3C-451E-2949-0EB0-2303A97BF706}"/>
              </a:ext>
            </a:extLst>
          </p:cNvPr>
          <p:cNvSpPr txBox="1"/>
          <p:nvPr/>
        </p:nvSpPr>
        <p:spPr>
          <a:xfrm>
            <a:off x="6328980" y="3340124"/>
            <a:ext cx="48822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</a:t>
            </a:r>
            <a:r>
              <a:rPr lang="en-BD" sz="2400" dirty="0"/>
              <a:t>or(int i=0;i&lt;no_row;i++)</a:t>
            </a:r>
          </a:p>
          <a:p>
            <a:r>
              <a:rPr lang="en-BD" sz="2400" dirty="0"/>
              <a:t>{</a:t>
            </a:r>
          </a:p>
          <a:p>
            <a:r>
              <a:rPr lang="en-BD" sz="2400" dirty="0"/>
              <a:t>       for(int j=0;j&lt;no_col;j++)</a:t>
            </a:r>
          </a:p>
          <a:p>
            <a:r>
              <a:rPr lang="en-BD" sz="2400" dirty="0"/>
              <a:t>	{</a:t>
            </a:r>
          </a:p>
          <a:p>
            <a:r>
              <a:rPr lang="en-BD" sz="2400" dirty="0"/>
              <a:t>	       scanf(“%d “,&amp;Matrix[i][j]);</a:t>
            </a:r>
          </a:p>
          <a:p>
            <a:r>
              <a:rPr lang="en-BD" sz="2400" dirty="0"/>
              <a:t>	}</a:t>
            </a:r>
          </a:p>
          <a:p>
            <a:r>
              <a:rPr lang="en-BD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53494-E14B-E990-AFE6-022D847DFF5C}"/>
              </a:ext>
            </a:extLst>
          </p:cNvPr>
          <p:cNvSpPr txBox="1"/>
          <p:nvPr/>
        </p:nvSpPr>
        <p:spPr>
          <a:xfrm>
            <a:off x="679268" y="5285291"/>
            <a:ext cx="5018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>
                <a:solidFill>
                  <a:srgbClr val="FF0000"/>
                </a:solidFill>
              </a:rPr>
              <a:t>A nested loop can be used here</a:t>
            </a:r>
          </a:p>
          <a:p>
            <a:endParaRPr lang="en-B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FCD4-333C-0477-414A-3BEF1A6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Create a Simple Matrix and Display It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7AAD3E9-3BD8-4DF7-2848-8B36855E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07" y="1690688"/>
            <a:ext cx="6949933" cy="493653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C40F6D-E803-946C-F670-A56D9C7E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337" y="1690688"/>
            <a:ext cx="3187700" cy="37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3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DD1E-C7E1-D836-B6E9-07750FA2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Matrix Addition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45DD0D1-19E3-50FE-EA06-52893A19B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302" y="1538241"/>
            <a:ext cx="5187622" cy="4954633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FFFFF6-D9DA-F0B4-8367-1BB53972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241"/>
            <a:ext cx="5187621" cy="49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6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B946-3486-5488-EF92-C98667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Matrix Addition (Cont’d)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F8D82D-5AE2-A8A3-4588-69144EDA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28967" cy="2709348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DF7515-92DC-48B6-0826-60EE48973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06"/>
          <a:stretch/>
        </p:blipFill>
        <p:spPr>
          <a:xfrm>
            <a:off x="6315959" y="1690688"/>
            <a:ext cx="2984711" cy="39498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0AA64-B18D-A4A6-7FB1-C6638117C2AE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69130" cy="452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898145E-E88C-DF1B-0A01-381BB2AC7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349" r="45040"/>
          <a:stretch/>
        </p:blipFill>
        <p:spPr>
          <a:xfrm>
            <a:off x="9713399" y="2072640"/>
            <a:ext cx="1640401" cy="2582091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CA2CC6B-2589-BA21-0B29-85DCC53B87D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 flipH="1" flipV="1">
            <a:off x="7387017" y="2493937"/>
            <a:ext cx="3567879" cy="2725285"/>
          </a:xfrm>
          <a:prstGeom prst="bentConnector5">
            <a:avLst>
              <a:gd name="adj1" fmla="val -6407"/>
              <a:gd name="adj2" fmla="val 62332"/>
              <a:gd name="adj3" fmla="val 106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1062</Words>
  <Application>Microsoft Macintosh PowerPoint</Application>
  <PresentationFormat>Widescreen</PresentationFormat>
  <Paragraphs>251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Office Theme</vt:lpstr>
      <vt:lpstr>Array – Part2</vt:lpstr>
      <vt:lpstr>Introduction to 2D Array</vt:lpstr>
      <vt:lpstr>2D Array Declaration</vt:lpstr>
      <vt:lpstr>2D Array Initialization</vt:lpstr>
      <vt:lpstr>2D Array Display</vt:lpstr>
      <vt:lpstr>2D Array (Getting User Input)</vt:lpstr>
      <vt:lpstr>C Program to Create a Simple Matrix and Display It</vt:lpstr>
      <vt:lpstr>C Program to Do Matrix Addition</vt:lpstr>
      <vt:lpstr>C Program to Do Matrix Addition (Cont’d)</vt:lpstr>
      <vt:lpstr>Matrix Multiplication</vt:lpstr>
      <vt:lpstr>Matrix Multiplication (Cont’d)</vt:lpstr>
      <vt:lpstr>Matrix Multiplication (Cont’d)</vt:lpstr>
      <vt:lpstr>C Program to Do Matrix Multiplication</vt:lpstr>
      <vt:lpstr>C Program to Do Matrix Multiplication(Cont’d)</vt:lpstr>
      <vt:lpstr>C Program to Do Matrix Multiplication(Cont’d)</vt:lpstr>
      <vt:lpstr>C Program to Do Matrix Multiplication(Cont’d)</vt:lpstr>
      <vt:lpstr>Transpose Matrix</vt:lpstr>
      <vt:lpstr>C Program to Do Transpose Operation of a Matrix</vt:lpstr>
      <vt:lpstr>C Program to Do Transpose Operation of a Matrix</vt:lpstr>
      <vt:lpstr>Sum of Diagonal, Upper &amp; Lower Triangle Elements</vt:lpstr>
      <vt:lpstr>C Program to Do Sum of Diagonal, Upper &amp; Lower Triangle Elements </vt:lpstr>
      <vt:lpstr>C Program to Do Sum of Diagonal, Upper &amp; Lower Triangle Elements (Cont’d)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6</cp:revision>
  <dcterms:created xsi:type="dcterms:W3CDTF">2024-11-17T17:49:15Z</dcterms:created>
  <dcterms:modified xsi:type="dcterms:W3CDTF">2024-11-23T04:53:09Z</dcterms:modified>
</cp:coreProperties>
</file>