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1"/>
    <p:restoredTop sz="94694"/>
  </p:normalViewPr>
  <p:slideViewPr>
    <p:cSldViewPr snapToGrid="0">
      <p:cViewPr varScale="1">
        <p:scale>
          <a:sx n="106" d="100"/>
          <a:sy n="106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0B1C-201E-054C-8707-7E7974A45C95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850F1-BE31-8645-A3A5-EA4297F38DC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1684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850F1-BE31-8645-A3A5-EA4297F38DC9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7657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C7EB-3EF1-1E34-90D5-5CFCD87A7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CF463-5486-C1AA-6CA5-861E6F1BC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8D35A-C7FA-8109-A7E3-4D4C460A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25CC0-84CB-4C21-E587-33049158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B8DF-B79F-0D38-2FE4-EABCBA6F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5636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E2F2-BD71-D05F-1837-611717EA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AAF7E-369D-A501-30BF-51B927471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7991-14EC-33AE-05A1-43C1103B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B9B1-F675-CF91-6EFA-22C0A8D8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A129-9AD9-1C93-F644-84A3D5F8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3902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ED29C-604E-345B-0C33-4C6DAB407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7C266-3CC7-2313-7F97-85ED24225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CB99-3981-DB47-7FF4-FCB7AE6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4F958-59B1-214C-6F7C-97ABEDCE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8D847-409C-36FE-5243-F76C30D6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419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EF4B-B85C-DEF9-A121-151ED810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16E6-47C1-D2C9-E3BF-E9DA3E7C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43156-4F9F-13BD-365C-12BC2674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A8FC7-47DB-1585-FF76-A94F3C55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90FC-01AD-D7C3-6C5B-17B9DA52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8096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DAAA-03B3-F241-3CE8-46A8869B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2CB30-A6E3-3979-E703-79AE98C7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10580-EB61-210E-EAC0-9A566618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C5F4-7A8D-D775-832E-8CE44424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359A-35BC-2F41-87DD-CD8B7C98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4656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6E06-9497-E638-A56C-6190D1ED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24DD-395E-ADA9-A5F6-C1C5A9E46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D59E9-86F6-B922-F63C-45B96FF90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1ABD-C575-D522-9B58-E712550D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F4D90-CDED-27FE-792B-FBBB4313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D735C-D508-A3BF-3236-37A2EBAB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119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5C56-19F6-E2F2-EB16-1D98DCDF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C375-6E68-62AB-0EEE-A1141F914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50378-E27E-0AF0-6867-94A9E63E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EC17B-77D5-7417-FE96-459F2B94A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A8460-36B4-70AC-D845-311A099B9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DAD3E-9E01-339A-09A3-432F0BD5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CA67-F5F7-0628-B7C3-18400D51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D8A8A-76A0-13F8-355E-87169C5D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975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75F9-AC43-39F4-7029-19000FB1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85327-716A-7494-AA49-690C9A09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3FA48-4083-489A-FDD6-3ECE1FF8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4E241-5821-2C8B-089F-9ECAD8D8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9795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3E2FE-DF64-0800-962C-6CA7BF0E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1C446-D29A-A58B-EA50-559B3D7D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BD1C-F7AF-817D-CE84-9CF21732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8411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65F4-A512-5C43-C79B-FF5983C3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BBEA-BBF5-19EF-740C-656AE8663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EB9CC-1511-94B9-D1FE-FC2491EF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ADBBA-B636-CE32-22FD-AFDA7C26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EBE18-23E7-7722-C9C3-61363573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50830-5B41-1443-928E-D0179DD8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4350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E595-05C9-8E02-EC80-CD23D25E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62A93-67F8-3380-7D50-C8A6FA2A6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623A3-8B6E-CF07-88AA-5DDDBDEF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8F4C2-FD3C-E8E4-8938-87A8872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09893-79B6-4EB0-96C6-7FAB585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40158-0DBC-796F-DB4F-AEE65E54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9587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6E4CE-F558-2B2B-C363-6B02A77E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6F758-4488-1131-EBF4-6EAD7F1FD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D81FD-B0A5-63BF-2196-CC810455A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984B2-6D6C-1249-9435-5B3BE8374CBA}" type="datetimeFigureOut">
              <a:rPr lang="en-BD" smtClean="0"/>
              <a:t>30/11/24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DE2E8-17A5-78DA-7A22-D9009348D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96DA-46C1-2979-8B2E-C49271452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1D93C3-C279-F24F-BCB4-DB368688C402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8876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87A7-AF40-5A08-804C-6BB5CC591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96016-58E9-A82F-2840-018665972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Rakib Mahmud</a:t>
            </a:r>
          </a:p>
        </p:txBody>
      </p:sp>
    </p:spTree>
    <p:extLst>
      <p:ext uri="{BB962C8B-B14F-4D97-AF65-F5344CB8AC3E}">
        <p14:creationId xmlns:p14="http://schemas.microsoft.com/office/powerpoint/2010/main" val="410487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5E8D-EFE5-A4C0-A3B3-530C3F69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Display string character-wise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3081A4D-D6AA-2311-6BFA-C95B42FEF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890" y="1690688"/>
            <a:ext cx="5329464" cy="3996009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91E644-F0E4-E880-18A2-2015E6A5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46" y="1690687"/>
            <a:ext cx="4064000" cy="39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1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0A46-6728-BD94-0FA7-B8ADC7A4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String.h</a:t>
            </a:r>
            <a:r>
              <a:rPr lang="en-GB" dirty="0"/>
              <a:t>  Functions</a:t>
            </a:r>
            <a:endParaRPr lang="en-B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9DA7E6-3359-59F0-A9C3-4143DF0CF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658395"/>
              </p:ext>
            </p:extLst>
          </p:nvPr>
        </p:nvGraphicFramePr>
        <p:xfrm>
          <a:off x="838200" y="1825625"/>
          <a:ext cx="10515600" cy="425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val="39379347"/>
                    </a:ext>
                  </a:extLst>
                </a:gridCol>
                <a:gridCol w="6294120">
                  <a:extLst>
                    <a:ext uri="{9D8B030D-6E8A-4147-A177-3AD203B41FA5}">
                      <a16:colId xmlns:a16="http://schemas.microsoft.com/office/drawing/2014/main" val="295536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>
                          <a:effectLst/>
                        </a:rPr>
                        <a:t>Function Name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>
                          <a:effectLst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1717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 err="1"/>
                        <a:t>strlen</a:t>
                      </a:r>
                      <a:r>
                        <a:rPr lang="en-GB" dirty="0"/>
                        <a:t>(</a:t>
                      </a:r>
                      <a:r>
                        <a:rPr lang="en-GB" dirty="0" err="1"/>
                        <a:t>string_name</a:t>
                      </a:r>
                      <a:r>
                        <a:rPr lang="en-GB" dirty="0"/>
                        <a:t>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dirty="0">
                          <a:effectLst/>
                        </a:rPr>
                        <a:t>Returns the length of string name.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76847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b="0" u="none" dirty="0" err="1"/>
                        <a:t>strcpy</a:t>
                      </a:r>
                      <a:r>
                        <a:rPr lang="en-GB" b="0" u="none" dirty="0"/>
                        <a:t>(destination, source)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dirty="0">
                          <a:effectLst/>
                        </a:rPr>
                        <a:t>Copies the contents of string source to string destination.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76291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 err="1"/>
                        <a:t>strcmp</a:t>
                      </a:r>
                      <a:r>
                        <a:rPr lang="en-GB" dirty="0"/>
                        <a:t>(s1, s2)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dirty="0">
                          <a:effectLst/>
                        </a:rPr>
                        <a:t>Compares the first string with the second string. If strings are the same it returns 0.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89106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 err="1"/>
                        <a:t>strcat</a:t>
                      </a:r>
                      <a:r>
                        <a:rPr lang="en-GB" dirty="0"/>
                        <a:t>(s1, s2)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>
                          <a:effectLst/>
                        </a:rPr>
                        <a:t>Concat s1 string with s2 string and the result is stored in the first string.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29250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 err="1"/>
                        <a:t>strlwr</a:t>
                      </a:r>
                      <a:r>
                        <a:rPr lang="en-GB" dirty="0"/>
                        <a:t>( 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dirty="0">
                          <a:effectLst/>
                        </a:rPr>
                        <a:t>Converts string to lowercase. (Only works in older versions)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50188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 err="1"/>
                        <a:t>strupr</a:t>
                      </a:r>
                      <a:r>
                        <a:rPr lang="en-GB" dirty="0"/>
                        <a:t>( 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dirty="0">
                          <a:effectLst/>
                        </a:rPr>
                        <a:t>Converts string to uppercase. (Only works in older versions)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49846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3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6DAA-2D20-1858-79BD-377D37A4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Program for </a:t>
            </a:r>
            <a:r>
              <a:rPr lang="en-GB" dirty="0" err="1"/>
              <a:t>string.h</a:t>
            </a:r>
            <a:r>
              <a:rPr lang="en-GB" dirty="0"/>
              <a:t>  Functions( </a:t>
            </a:r>
            <a:r>
              <a:rPr lang="en-GB" dirty="0" err="1"/>
              <a:t>strlen</a:t>
            </a:r>
            <a:r>
              <a:rPr lang="en-GB" dirty="0"/>
              <a:t>(), </a:t>
            </a:r>
            <a:r>
              <a:rPr lang="en-GB" dirty="0" err="1"/>
              <a:t>strcpy</a:t>
            </a:r>
            <a:r>
              <a:rPr lang="en-GB" dirty="0"/>
              <a:t>(), </a:t>
            </a:r>
            <a:r>
              <a:rPr lang="en-GB" dirty="0" err="1"/>
              <a:t>strcat</a:t>
            </a:r>
            <a:r>
              <a:rPr lang="en-GB" dirty="0"/>
              <a:t>() )</a:t>
            </a:r>
            <a:endParaRPr lang="en-BD" dirty="0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9BB3A06-A29A-AA45-4DE8-F8E9DED80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4351338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01A46D3-26A6-890F-D6CB-2CB7A3F5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23" y="1690688"/>
            <a:ext cx="5353574" cy="3149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F2F24B-F0A6-7C40-0BFB-B75972BCB686}"/>
              </a:ext>
            </a:extLst>
          </p:cNvPr>
          <p:cNvCxnSpPr/>
          <p:nvPr/>
        </p:nvCxnSpPr>
        <p:spPr>
          <a:xfrm>
            <a:off x="6691745" y="3252355"/>
            <a:ext cx="3158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0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4FDB-798F-AB7B-0C57-B87DDC50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Program for </a:t>
            </a:r>
            <a:r>
              <a:rPr lang="en-GB" dirty="0" err="1"/>
              <a:t>String.h</a:t>
            </a:r>
            <a:r>
              <a:rPr lang="en-GB" dirty="0"/>
              <a:t>  Functions</a:t>
            </a:r>
            <a:endParaRPr lang="en-BD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460F23-FAC1-4C90-5620-13E1977D7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0" y="1690687"/>
            <a:ext cx="4953000" cy="435189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D75032-BDB7-5CC0-FAA0-D048C5543525}"/>
              </a:ext>
            </a:extLst>
          </p:cNvPr>
          <p:cNvCxnSpPr/>
          <p:nvPr/>
        </p:nvCxnSpPr>
        <p:spPr>
          <a:xfrm>
            <a:off x="3699164" y="5237018"/>
            <a:ext cx="22963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9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E5B3-66D9-1E40-D906-9F84EBB9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Finding The Length of The String Without The Help of strlen() functions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6FAE284-C015-90D1-74F6-899A47970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100"/>
            <a:ext cx="5943600" cy="425476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9B25AA1-AB7C-4C84-650F-301CABB76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816100"/>
            <a:ext cx="40513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4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5C46-879A-863A-33F3-99305076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Concatenating Strings without strcat()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710ABA5-9144-629F-1670-35E4D89A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531" y="1860460"/>
            <a:ext cx="3848100" cy="1828800"/>
          </a:xfrm>
          <a:prstGeom prst="rect">
            <a:avLst/>
          </a:prstGeom>
        </p:spPr>
      </p:pic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1B250AA-7033-8469-57D1-D039D919B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2369" y="1860459"/>
            <a:ext cx="6019162" cy="4275645"/>
          </a:xfrm>
        </p:spPr>
      </p:pic>
    </p:spTree>
    <p:extLst>
      <p:ext uri="{BB962C8B-B14F-4D97-AF65-F5344CB8AC3E}">
        <p14:creationId xmlns:p14="http://schemas.microsoft.com/office/powerpoint/2010/main" val="58816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5BB-4D86-657F-CB25-269EC7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Program for </a:t>
            </a:r>
            <a:r>
              <a:rPr lang="en-GB" dirty="0" err="1"/>
              <a:t>string.h</a:t>
            </a:r>
            <a:r>
              <a:rPr lang="en-GB" dirty="0"/>
              <a:t>  Functions (</a:t>
            </a:r>
            <a:r>
              <a:rPr lang="en-GB" dirty="0" err="1"/>
              <a:t>strcmp</a:t>
            </a:r>
            <a:r>
              <a:rPr lang="en-GB" dirty="0"/>
              <a:t>())</a:t>
            </a:r>
            <a:endParaRPr lang="en-BD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701F25B-32A4-8497-ECB6-97B0554F5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20435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C1972EB-BF4F-9C82-9568-66099A4C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768" y="1720477"/>
            <a:ext cx="3898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D8B0-3E4C-97EB-7E0F-F1DAAC21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String Reversing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7C89F6E-59DC-0822-4A5D-72ADC862E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80" y="1627934"/>
            <a:ext cx="5962102" cy="469218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3A0BB03-E492-A5A2-BB4D-B4918490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682" y="1627934"/>
            <a:ext cx="4127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7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817B-608E-9881-7181-96FA7BA5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Checking A String Is Palindrome or Not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EC9499E-F53D-AED7-C408-7AA13171E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53906"/>
            <a:ext cx="4890247" cy="4539317"/>
          </a:xfr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05FCF5E-1350-D1BB-16EE-FFF6D4A21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446" y="1753906"/>
            <a:ext cx="5334000" cy="3390900"/>
          </a:xfrm>
          <a:prstGeom prst="rect">
            <a:avLst/>
          </a:prstGeom>
        </p:spPr>
      </p:pic>
      <p:pic>
        <p:nvPicPr>
          <p:cNvPr id="9" name="Picture 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34D130A5-D3A0-CACC-6447-F0E4B376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973" y="5316071"/>
            <a:ext cx="4177180" cy="9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6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E01F-C0F5-BCF5-6561-05A40067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Do String Swapping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B9DA888-1127-B481-530A-DC7A38314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50" y="1690688"/>
            <a:ext cx="6565900" cy="43067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94782F3-9492-93B4-D1A9-B110C430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690687"/>
            <a:ext cx="3511550" cy="24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8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3277-AE83-9F45-A232-58839283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59F1-2C15-13B6-EFC5-E9639FE8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way a group of integers can be stored in an integer array, similarly a group of characters can be stored in a character array.</a:t>
            </a:r>
          </a:p>
          <a:p>
            <a:r>
              <a:rPr lang="en-GB" dirty="0"/>
              <a:t>A string is a one-dimensional array of characters terminated by a null character( ‘\0’ ). </a:t>
            </a:r>
          </a:p>
          <a:p>
            <a:endParaRPr lang="en-GB" dirty="0"/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761008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055B-E1F0-B580-AE1B-70495178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No of Capital, Small Letters and Digits in String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26727B4-1729-957C-408B-B3764CAB5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064624" cy="4802187"/>
          </a:xfrm>
        </p:spPr>
      </p:pic>
      <p:pic>
        <p:nvPicPr>
          <p:cNvPr id="7" name="Picture 6" descr="A white background with green text&#10;&#10;Description automatically generated">
            <a:extLst>
              <a:ext uri="{FF2B5EF4-FFF2-40B4-BE49-F238E27FC236}">
                <a16:creationId xmlns:a16="http://schemas.microsoft.com/office/drawing/2014/main" id="{312BA47C-10E5-E6AD-6FD4-99CC050D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56" y="1690686"/>
            <a:ext cx="5570444" cy="1626255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0156619-FF8F-27A0-7C3E-363B676C9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570" y="4220508"/>
            <a:ext cx="3530600" cy="197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F197E-8BDD-F715-483E-F02CAB31A2D1}"/>
              </a:ext>
            </a:extLst>
          </p:cNvPr>
          <p:cNvSpPr txBox="1"/>
          <p:nvPr/>
        </p:nvSpPr>
        <p:spPr>
          <a:xfrm>
            <a:off x="3306326" y="2530958"/>
            <a:ext cx="5579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447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0D33-233A-69BA-9755-03D9BD07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NULL character (‘\0’)?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7EB5-5503-DC6D-6295-B6F22B03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SLASH ZERO (‘\0’)</a:t>
            </a:r>
          </a:p>
          <a:p>
            <a:r>
              <a:rPr lang="en-GB" dirty="0"/>
              <a:t>This character is the only way to find where the string ends.</a:t>
            </a:r>
          </a:p>
          <a:p>
            <a:r>
              <a:rPr lang="en-GB" dirty="0"/>
              <a:t>An array that is not terminated by a ‘\0’ is not a string. It’s only a collection of characters (a character array)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46935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7C3A-2698-2BEA-2A5F-94C6BEAC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Variables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67C4-C4F7-0E26-565B-C5E9A27C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 string variable needs to hold 5 characters, it must be declared to have length 6: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char str[5+1];</a:t>
            </a:r>
            <a:endParaRPr lang="en-US" altLang="en-US" sz="2800" dirty="0"/>
          </a:p>
          <a:p>
            <a:pPr eaLnBrk="1" hangingPunct="1"/>
            <a:r>
              <a:rPr lang="en-US" altLang="en-US" dirty="0"/>
              <a:t>Adding 1 to the desired length allows room for the null character at the end of the string.</a:t>
            </a:r>
          </a:p>
          <a:p>
            <a:pPr eaLnBrk="1" hangingPunct="1"/>
            <a:r>
              <a:rPr lang="en-US" altLang="en-US" dirty="0"/>
              <a:t>Failing to do so may cause unpredictable results when the program is executed.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99438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5559898-2774-8981-1BC3-323EEEEB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BD" dirty="0"/>
              <a:t>String Initialization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C5B291-661A-38AF-BCE4-D8592742BD34}"/>
              </a:ext>
            </a:extLst>
          </p:cNvPr>
          <p:cNvSpPr txBox="1">
            <a:spLocks/>
          </p:cNvSpPr>
          <p:nvPr/>
        </p:nvSpPr>
        <p:spPr>
          <a:xfrm>
            <a:off x="839788" y="3152503"/>
            <a:ext cx="5157787" cy="30371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str</a:t>
            </a:r>
            <a:r>
              <a:rPr lang="en-BD" sz="2000" dirty="0"/>
              <a:t>[0] = ‘a’</a:t>
            </a:r>
          </a:p>
          <a:p>
            <a:pPr lvl="1"/>
            <a:r>
              <a:rPr lang="en-GB" sz="2000" dirty="0"/>
              <a:t>str</a:t>
            </a:r>
            <a:r>
              <a:rPr lang="en-BD" sz="2000" dirty="0"/>
              <a:t>[1] = ‘b’</a:t>
            </a:r>
          </a:p>
          <a:p>
            <a:pPr lvl="1"/>
            <a:r>
              <a:rPr lang="en-BD" sz="2000" dirty="0"/>
              <a:t>str[2] = ‘c’</a:t>
            </a:r>
          </a:p>
          <a:p>
            <a:pPr lvl="1"/>
            <a:r>
              <a:rPr lang="en-BD" sz="2000" dirty="0"/>
              <a:t>str[3] = ‘d’</a:t>
            </a:r>
          </a:p>
          <a:p>
            <a:pPr lvl="1"/>
            <a:r>
              <a:rPr lang="en-BD" sz="2000" dirty="0"/>
              <a:t>str[4] = ‘\0’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98EA7A1-9E6A-2ED6-EF0C-C97E0F7A90F9}"/>
              </a:ext>
            </a:extLst>
          </p:cNvPr>
          <p:cNvSpPr txBox="1">
            <a:spLocks/>
          </p:cNvSpPr>
          <p:nvPr/>
        </p:nvSpPr>
        <p:spPr>
          <a:xfrm>
            <a:off x="933254" y="1681162"/>
            <a:ext cx="10418958" cy="1325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dirty="0"/>
              <a:t>char</a:t>
            </a:r>
            <a:r>
              <a:rPr lang="en-BD" dirty="0"/>
              <a:t> str[5];</a:t>
            </a:r>
          </a:p>
          <a:p>
            <a:pPr marL="800100" lvl="1" indent="-342900"/>
            <a:r>
              <a:rPr lang="en-BD" dirty="0"/>
              <a:t>It means str[0], str[1], str[2], str[3], str[4]</a:t>
            </a:r>
          </a:p>
          <a:p>
            <a:pPr marL="800100" lvl="1" indent="-342900"/>
            <a:r>
              <a:rPr lang="en-BD" dirty="0"/>
              <a:t>0, 1, 2, 3, 4 these are indexes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AA45BD1-F203-4E00-7A36-0C9444D5F52A}"/>
              </a:ext>
            </a:extLst>
          </p:cNvPr>
          <p:cNvSpPr txBox="1">
            <a:spLocks/>
          </p:cNvSpPr>
          <p:nvPr/>
        </p:nvSpPr>
        <p:spPr>
          <a:xfrm>
            <a:off x="5172891" y="3152501"/>
            <a:ext cx="6182497" cy="3037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D" dirty="0"/>
              <a:t>Initialization string during declaration:</a:t>
            </a:r>
          </a:p>
          <a:p>
            <a:pPr lvl="1"/>
            <a:r>
              <a:rPr lang="en-GB" dirty="0"/>
              <a:t>char</a:t>
            </a:r>
            <a:r>
              <a:rPr lang="en-BD" dirty="0"/>
              <a:t> str[5] = {‘a’, ‘b’, ‘c’, ‘d’, ‘\0’}</a:t>
            </a:r>
          </a:p>
          <a:p>
            <a:pPr lvl="1"/>
            <a:r>
              <a:rPr lang="en-GB" dirty="0"/>
              <a:t>char</a:t>
            </a:r>
            <a:r>
              <a:rPr lang="en-BD" dirty="0"/>
              <a:t> str[ ] = {‘a’, ‘b’, ‘c’, ‘d’, ‘\0’}</a:t>
            </a:r>
          </a:p>
          <a:p>
            <a:pPr lvl="1"/>
            <a:r>
              <a:rPr lang="en-GB" dirty="0"/>
              <a:t>char str[ ] = “</a:t>
            </a:r>
            <a:r>
              <a:rPr lang="en-GB" dirty="0" err="1"/>
              <a:t>abcd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char str[ ] = “</a:t>
            </a:r>
            <a:r>
              <a:rPr lang="en-GB" dirty="0" err="1"/>
              <a:t>abcd</a:t>
            </a:r>
            <a:r>
              <a:rPr lang="en-GB" dirty="0"/>
              <a:t> \</a:t>
            </a:r>
          </a:p>
          <a:p>
            <a:pPr marL="2286000" lvl="5" indent="0">
              <a:buNone/>
            </a:pPr>
            <a:r>
              <a:rPr lang="en-GB" sz="2400" dirty="0" err="1"/>
              <a:t>ef</a:t>
            </a:r>
            <a:r>
              <a:rPr lang="en-GB" sz="2400" dirty="0"/>
              <a:t>”</a:t>
            </a:r>
            <a:endParaRPr lang="en-BD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B80EC3-9348-A355-1E7C-ED01236A3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92016"/>
              </p:ext>
            </p:extLst>
          </p:nvPr>
        </p:nvGraphicFramePr>
        <p:xfrm>
          <a:off x="6096000" y="5658399"/>
          <a:ext cx="437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02">
                  <a:extLst>
                    <a:ext uri="{9D8B030D-6E8A-4147-A177-3AD203B41FA5}">
                      <a16:colId xmlns:a16="http://schemas.microsoft.com/office/drawing/2014/main" val="727406278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3408284804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3286930200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1781969192"/>
                    </a:ext>
                  </a:extLst>
                </a:gridCol>
                <a:gridCol w="875502">
                  <a:extLst>
                    <a:ext uri="{9D8B030D-6E8A-4147-A177-3AD203B41FA5}">
                      <a16:colId xmlns:a16="http://schemas.microsoft.com/office/drawing/2014/main" val="95618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</a:t>
                      </a:r>
                      <a:r>
                        <a:rPr lang="en-BD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</a:t>
                      </a:r>
                      <a:r>
                        <a:rPr lang="en-BD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</a:t>
                      </a:r>
                      <a:r>
                        <a:rPr lang="en-BD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</a:t>
                      </a:r>
                      <a:r>
                        <a:rPr lang="en-BD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</a:t>
                      </a:r>
                      <a:r>
                        <a:rPr lang="en-BD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0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‘d’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0687"/>
                  </a:ext>
                </a:extLst>
              </a:tr>
            </a:tbl>
          </a:graphicData>
        </a:graphic>
      </p:graphicFrame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BEF5CD2-FEDD-F53F-F663-93F75EDD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9BD2D23-8882-794C-A11B-0D76F7A4F57C}" type="datetime1">
              <a:rPr lang="en-US" smtClean="0"/>
              <a:t>11/30/24</a:t>
            </a:fld>
            <a:endParaRPr lang="en-BD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14207A2C-8288-24E8-7544-E2000871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43A16E-9EEF-F945-A275-BA85A836CA83}" type="slidenum">
              <a:rPr lang="en-BD" smtClean="0"/>
              <a:t>5</a:t>
            </a:fld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775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8888-445C-422C-0572-62DE0A05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Printing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D1E2-0E39-4616-A6F6-058E21DE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Declare and initialize a string.</a:t>
            </a:r>
          </a:p>
          <a:p>
            <a:r>
              <a:rPr lang="en-GB" dirty="0"/>
              <a:t>Use the </a:t>
            </a:r>
            <a:r>
              <a:rPr lang="en-GB" dirty="0" err="1"/>
              <a:t>printf</a:t>
            </a:r>
            <a:r>
              <a:rPr lang="en-GB" dirty="0"/>
              <a:t> function to print the string.</a:t>
            </a:r>
          </a:p>
          <a:p>
            <a:pPr lvl="1"/>
            <a:r>
              <a:rPr lang="en-GB" dirty="0"/>
              <a:t>%s is the format specifier for strings in C.</a:t>
            </a:r>
          </a:p>
          <a:p>
            <a:pPr lvl="1"/>
            <a:r>
              <a:rPr lang="en-GB" dirty="0"/>
              <a:t>str is passed to </a:t>
            </a:r>
            <a:r>
              <a:rPr lang="en-GB" dirty="0" err="1"/>
              <a:t>printf</a:t>
            </a:r>
            <a:r>
              <a:rPr lang="en-GB" dirty="0"/>
              <a:t> to print the contents of the string.</a:t>
            </a:r>
            <a:endParaRPr lang="en-BD" dirty="0"/>
          </a:p>
        </p:txBody>
      </p:sp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F5443FC-FC8D-F379-7C51-3BB8BB16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68" y="4001293"/>
            <a:ext cx="5902161" cy="217566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FCE84A3-78D4-2B96-9558-BDB44C77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529" y="4066177"/>
            <a:ext cx="3898900" cy="17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0F-4D32-8E7A-E7AC-F44EA482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a String Input From the User and Display String</a:t>
            </a:r>
            <a:endParaRPr lang="en-BD" dirty="0"/>
          </a:p>
        </p:txBody>
      </p:sp>
      <p:pic>
        <p:nvPicPr>
          <p:cNvPr id="9" name="Content Placeholder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043FACB-1E3D-3D63-1DC1-564154B2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748" y="1995807"/>
            <a:ext cx="4559300" cy="3622568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FE0A0F9-2710-5B3F-AAE8-EA81A0A0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69" y="1995807"/>
            <a:ext cx="3835400" cy="1892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CDEDD7-89F2-EDAA-93D4-35C152733F2D}"/>
              </a:ext>
            </a:extLst>
          </p:cNvPr>
          <p:cNvSpPr txBox="1"/>
          <p:nvPr/>
        </p:nvSpPr>
        <p:spPr>
          <a:xfrm>
            <a:off x="6254785" y="4275908"/>
            <a:ext cx="4781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ighlight>
                  <a:srgbClr val="FFFF00"/>
                </a:highlight>
              </a:rPr>
              <a:t>NB: </a:t>
            </a:r>
            <a:r>
              <a:rPr lang="en-GB" sz="2400" dirty="0"/>
              <a:t>Here, the string is read only till </a:t>
            </a:r>
          </a:p>
          <a:p>
            <a:r>
              <a:rPr lang="en-GB" sz="2400" dirty="0"/>
              <a:t>the whitespace is encountered.</a:t>
            </a:r>
            <a:endParaRPr lang="en-BD" sz="2400" dirty="0"/>
          </a:p>
        </p:txBody>
      </p:sp>
    </p:spTree>
    <p:extLst>
      <p:ext uri="{BB962C8B-B14F-4D97-AF65-F5344CB8AC3E}">
        <p14:creationId xmlns:p14="http://schemas.microsoft.com/office/powerpoint/2010/main" val="216843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66C1-7F31-4E48-6085-DB15AFEF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Key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F7DD-34A5-8819-3DA5-30F59FEC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might be thinking that why ‘&amp;’ sign is not used with the string name ‘str’ in </a:t>
            </a:r>
            <a:r>
              <a:rPr lang="en-GB" dirty="0" err="1"/>
              <a:t>scanf</a:t>
            </a:r>
            <a:r>
              <a:rPr lang="en-GB" dirty="0"/>
              <a:t> statement! </a:t>
            </a:r>
          </a:p>
          <a:p>
            <a:r>
              <a:rPr lang="en-GB" dirty="0"/>
              <a:t>To understand this you will have to recall your knowledge of </a:t>
            </a:r>
            <a:r>
              <a:rPr lang="en-GB" dirty="0" err="1"/>
              <a:t>scanf</a:t>
            </a:r>
            <a:r>
              <a:rPr lang="en-GB" dirty="0"/>
              <a:t>.</a:t>
            </a:r>
          </a:p>
          <a:p>
            <a:r>
              <a:rPr lang="en-GB" dirty="0"/>
              <a:t> The ‘&amp;’ sign is used to provide the address of the variable to the </a:t>
            </a:r>
            <a:r>
              <a:rPr lang="en-GB" dirty="0" err="1"/>
              <a:t>scanf</a:t>
            </a:r>
            <a:r>
              <a:rPr lang="en-GB" dirty="0"/>
              <a:t>() function to store the value read in memory.</a:t>
            </a:r>
          </a:p>
          <a:p>
            <a:r>
              <a:rPr lang="en-GB" dirty="0"/>
              <a:t> As str[ ] is a character array so using str without braces ‘[’ and ‘]’ will give the base address of this string. That’s why ‘&amp;’ is not used in this case as we are already providing the base address of the string to </a:t>
            </a:r>
            <a:r>
              <a:rPr lang="en-GB" dirty="0" err="1"/>
              <a:t>scanf</a:t>
            </a:r>
            <a:r>
              <a:rPr lang="en-GB" dirty="0"/>
              <a:t>.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72857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6095-CE27-BB14-ABA8-A1CD8EF1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a String Input From the User and Display String (Cont’d)</a:t>
            </a:r>
            <a:endParaRPr lang="en-BD" dirty="0"/>
          </a:p>
        </p:txBody>
      </p:sp>
      <p:pic>
        <p:nvPicPr>
          <p:cNvPr id="5" name="Content Placeholder 4" descr="A computer code with text&#10;&#10;Description automatically generated">
            <a:extLst>
              <a:ext uri="{FF2B5EF4-FFF2-40B4-BE49-F238E27FC236}">
                <a16:creationId xmlns:a16="http://schemas.microsoft.com/office/drawing/2014/main" id="{DEBEEA6A-16C1-0569-74D4-B1B0AF5F6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904"/>
          <a:stretch/>
        </p:blipFill>
        <p:spPr>
          <a:xfrm>
            <a:off x="944154" y="2035697"/>
            <a:ext cx="5151845" cy="4251892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2724596-482A-04A7-F104-742F3D5A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35697"/>
            <a:ext cx="4937761" cy="2309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4B7B9F-1A38-5F8E-9119-129B2420540E}"/>
              </a:ext>
            </a:extLst>
          </p:cNvPr>
          <p:cNvSpPr txBox="1"/>
          <p:nvPr/>
        </p:nvSpPr>
        <p:spPr>
          <a:xfrm>
            <a:off x="6095999" y="4345577"/>
            <a:ext cx="4788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dirty="0">
                <a:highlight>
                  <a:srgbClr val="FFFF00"/>
                </a:highlight>
              </a:rPr>
              <a:t>NB:</a:t>
            </a:r>
            <a:r>
              <a:rPr lang="en-BD" sz="2400" dirty="0"/>
              <a:t> </a:t>
            </a:r>
            <a:r>
              <a:rPr lang="en-GB" sz="2400" dirty="0"/>
              <a:t> Use ‘</a:t>
            </a:r>
            <a:r>
              <a:rPr lang="en-GB" sz="2400" dirty="0" err="1"/>
              <a:t>fgets</a:t>
            </a:r>
            <a:r>
              <a:rPr lang="en-GB" sz="2400" dirty="0"/>
              <a:t>()’ instead of ‘gets()’. </a:t>
            </a:r>
          </a:p>
          <a:p>
            <a:r>
              <a:rPr lang="en-GB" sz="2400" dirty="0"/>
              <a:t>‘gets()’ is not safe to use because it</a:t>
            </a:r>
          </a:p>
          <a:p>
            <a:r>
              <a:rPr lang="en-GB" sz="2400" dirty="0"/>
              <a:t>does not check the array bound.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43710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767</Words>
  <Application>Microsoft Macintosh PowerPoint</Application>
  <PresentationFormat>Widescreen</PresentationFormat>
  <Paragraphs>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Office Theme</vt:lpstr>
      <vt:lpstr>String</vt:lpstr>
      <vt:lpstr>Introduction</vt:lpstr>
      <vt:lpstr>What is a NULL character (‘\0’)?</vt:lpstr>
      <vt:lpstr>String Variables</vt:lpstr>
      <vt:lpstr>String Initialization</vt:lpstr>
      <vt:lpstr>Printing a string</vt:lpstr>
      <vt:lpstr>Read a String Input From the User and Display String</vt:lpstr>
      <vt:lpstr>Key Note</vt:lpstr>
      <vt:lpstr>Read a String Input From the User and Display String (Cont’d)</vt:lpstr>
      <vt:lpstr>Display string character-wise</vt:lpstr>
      <vt:lpstr>String.h  Functions</vt:lpstr>
      <vt:lpstr>C Program for string.h  Functions( strlen(), strcpy(), strcat() )</vt:lpstr>
      <vt:lpstr>C Program for String.h  Functions</vt:lpstr>
      <vt:lpstr>Finding The Length of The String Without The Help of strlen() functions</vt:lpstr>
      <vt:lpstr>C Program for Concatenating Strings without strcat()</vt:lpstr>
      <vt:lpstr>C Program for string.h  Functions (strcmp())</vt:lpstr>
      <vt:lpstr>C Program to Do String Reversing</vt:lpstr>
      <vt:lpstr>C Program for Checking A String Is Palindrome or Not</vt:lpstr>
      <vt:lpstr>C Program to Do String Swapping</vt:lpstr>
      <vt:lpstr>No of Capital, Small Letters and Digits in String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Mahmud</dc:creator>
  <cp:lastModifiedBy>Rakib Mahmud</cp:lastModifiedBy>
  <cp:revision>6</cp:revision>
  <dcterms:created xsi:type="dcterms:W3CDTF">2024-11-12T18:35:51Z</dcterms:created>
  <dcterms:modified xsi:type="dcterms:W3CDTF">2024-11-29T19:34:26Z</dcterms:modified>
</cp:coreProperties>
</file>