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94703"/>
  </p:normalViewPr>
  <p:slideViewPr>
    <p:cSldViewPr snapToGrid="0">
      <p:cViewPr varScale="1">
        <p:scale>
          <a:sx n="123" d="100"/>
          <a:sy n="123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9A9B-7378-672B-1F8E-2220828BC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8B9AA-5FD9-F589-CED9-944BB104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CD069-4586-70FF-DF5E-DC4F244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BCA-EEA4-039A-321C-10D9A90F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3FE3-1D78-3618-2058-12FFD807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977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493-9DCD-14F5-F6B9-A853FCE5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BBAF-2FF9-A677-3AF7-BB9DE82A4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AD7A-04E9-B5FD-C52E-1756C16C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0F9C-49C7-A907-C51D-5EA53A5F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F512-6170-CB57-637D-C28C34D2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760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5460E-D275-E2F9-00DF-5A2C6A6A4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03185-F5DF-3AE7-7AF6-AB101C0AF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2A4E-96CD-181A-9A42-A67B49B9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2B7B-1071-E221-3C70-0EB0FE52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1F4E8-45D5-A468-6B90-9B78A160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033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F3C8-BC16-E1DE-8666-A90052C3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3784-8F83-2E89-B4B4-688D64BA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AA57-1078-8AEB-B984-600CDBEF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415D-B657-39FC-6590-49E226B1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E5DC-A17A-1662-41BD-845269EE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578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8652-E346-DB4B-EA6F-6ED84B5B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3248-25FB-E009-EC5F-10783FBE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B19E-0AE1-334A-5C3F-FBD8B1EE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916C-D8D5-53F2-4720-A1B3F8E1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8B72-6B67-C5BA-64E2-4B5F19F8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261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F5F-87F2-9ED8-79D1-B6130906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BEEF-DBC9-63D6-25C2-FBE6AC50C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FCA2-F9EB-C2C4-6C83-793E6D112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C546-047E-4996-E752-981BA24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EA92-754A-EDA6-E61F-97012C1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EBF8E-E399-9754-55F8-66DD4039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635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0B7C-1D37-F6D2-5033-80256FE7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4D7F-5851-DCD5-AE57-5161C302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9B48-3C2E-CFBD-E42A-569A06FD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04A3A-7C4D-B8BA-6498-C484B8E5D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0D78F9-39DA-2F65-545C-D53EFAD03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15C78-D0B4-F380-1684-7297E651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B88FA-CDFA-DCD0-3495-7ABD41C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40379-A748-E403-BA46-CB0ED9B5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5229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D051-B994-FBB2-52E2-D7E08D0D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CB79-2FED-4ED3-C3A2-B659505D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32513-FE72-1CA2-68A2-07A58E57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40FF8-2B56-BEDC-13D3-A84BEBED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592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6A349-E638-7E25-95F1-DDFCE215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9F3DD-1F81-68F5-5F2C-6D254B1A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42E8-EC5D-4C11-81FD-8E0A615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8493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A37-24C4-9327-5786-E9196141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EA7E-AA33-8DB2-42B4-981E4EBA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68C36-87BE-61B8-524C-B761A759F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62FED-7682-679A-330F-052EAEE2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B5A47-F9B3-74F4-97FC-B87CCCCE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D361A-7CBC-6889-7407-9A0CA8ED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486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4CEB-9ED8-821B-11DA-09B7AFFB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6020D-B5D3-2B89-391E-472BD9A18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7FCC7-B012-21F8-0BD8-D76CB5DFE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6068-A7A7-5C09-1FD1-6F1FAD0F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02F12-54AC-CBB1-FFEA-C20F3DF7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9B5A-F64C-C98D-4AC1-D6DF38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49893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C0E57-2B41-91EB-2490-C74A5723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927C3-261B-1399-D663-AFA2E552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3369-F09D-ADC1-2DE0-07C080AD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5CB862-9A85-4A4C-B0CE-6A133E0F7456}" type="datetimeFigureOut">
              <a:rPr lang="en-BD" smtClean="0"/>
              <a:t>26/11/24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EBE-0802-4E3D-2C6C-944D1C89B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D5007-DDF8-10F9-F47B-DF9B15062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6631F-F905-D84E-8DF7-DAAD2A2E587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795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04D9-693E-6615-726B-250F3D701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5EF8E-19F8-F53D-8961-D2E1E9FF5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</p:spTree>
    <p:extLst>
      <p:ext uri="{BB962C8B-B14F-4D97-AF65-F5344CB8AC3E}">
        <p14:creationId xmlns:p14="http://schemas.microsoft.com/office/powerpoint/2010/main" val="199039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ACC2-2DA2-F7B1-9959-82491A8D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 no parameters/argument list</a:t>
            </a:r>
            <a:endParaRPr lang="en-B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C0CA33-0BCB-BB45-CB68-443902E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588" y="1617617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printThis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 void )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int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for(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&lt;10;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("*");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DB3B4-AFED-3491-E9F1-6561AAACFA68}"/>
              </a:ext>
            </a:extLst>
          </p:cNvPr>
          <p:cNvCxnSpPr>
            <a:cxnSpLocks/>
          </p:cNvCxnSpPr>
          <p:nvPr/>
        </p:nvCxnSpPr>
        <p:spPr>
          <a:xfrm flipH="1" flipV="1">
            <a:off x="3258094" y="1985465"/>
            <a:ext cx="1981200" cy="15850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42D5FE-840D-03CC-607F-405C9AF97CEF}"/>
              </a:ext>
            </a:extLst>
          </p:cNvPr>
          <p:cNvSpPr/>
          <p:nvPr/>
        </p:nvSpPr>
        <p:spPr>
          <a:xfrm>
            <a:off x="2899954" y="1690688"/>
            <a:ext cx="635726" cy="268741"/>
          </a:xfrm>
          <a:prstGeom prst="roundRect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913F8-BE79-28CE-79B2-C7315202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293" y="3436892"/>
            <a:ext cx="560287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When a function has no parameters, the word </a:t>
            </a:r>
            <a:r>
              <a:rPr lang="en-US" altLang="en-US" sz="1800" b="1" dirty="0">
                <a:latin typeface="+mn-lt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+mn-lt"/>
              </a:rPr>
              <a:t> is placed in parentheses after the function’s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+mn-lt"/>
              </a:rPr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Keep the parameter list empty</a:t>
            </a:r>
          </a:p>
        </p:txBody>
      </p:sp>
    </p:spTree>
    <p:extLst>
      <p:ext uri="{BB962C8B-B14F-4D97-AF65-F5344CB8AC3E}">
        <p14:creationId xmlns:p14="http://schemas.microsoft.com/office/powerpoint/2010/main" val="401338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4CF9-634F-892F-5D92-80F2F89F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Function Works in C Programming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50ADC0B-6C47-F80B-3C9F-F32A20DE6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439"/>
          <a:stretch/>
        </p:blipFill>
        <p:spPr>
          <a:xfrm>
            <a:off x="4452257" y="1825625"/>
            <a:ext cx="3942806" cy="4522924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25CD05-444D-128A-4543-2AA184FB5CFB}"/>
              </a:ext>
            </a:extLst>
          </p:cNvPr>
          <p:cNvCxnSpPr>
            <a:cxnSpLocks/>
          </p:cNvCxnSpPr>
          <p:nvPr/>
        </p:nvCxnSpPr>
        <p:spPr>
          <a:xfrm>
            <a:off x="4447721" y="5116286"/>
            <a:ext cx="620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82DF365-8ABE-76EE-8088-758838E4BA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46980" y="4049487"/>
            <a:ext cx="1621969" cy="620486"/>
          </a:xfrm>
          <a:prstGeom prst="bentConnector3">
            <a:avLst>
              <a:gd name="adj1" fmla="val 963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B6E31C-1D92-DE04-02F4-9F3578D52DDE}"/>
              </a:ext>
            </a:extLst>
          </p:cNvPr>
          <p:cNvSpPr/>
          <p:nvPr/>
        </p:nvSpPr>
        <p:spPr>
          <a:xfrm>
            <a:off x="4180114" y="5377543"/>
            <a:ext cx="888093" cy="315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2951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3E6-9726-4AC9-00FE-0299C200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Function Works in C Programming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ECCA-4139-A8FF-AF9B-3203BF5C5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/>
              <a:t>The execution of a C program begins from the main() function.</a:t>
            </a:r>
          </a:p>
          <a:p>
            <a:pPr algn="l"/>
            <a:r>
              <a:rPr lang="en-GB" dirty="0"/>
              <a:t>When the compiler encounters </a:t>
            </a:r>
            <a:r>
              <a:rPr lang="en-GB" dirty="0" err="1"/>
              <a:t>functionName</a:t>
            </a:r>
            <a:r>
              <a:rPr lang="en-GB" dirty="0"/>
              <a:t>(); control of the program jumps to void </a:t>
            </a:r>
            <a:r>
              <a:rPr lang="en-GB" dirty="0" err="1"/>
              <a:t>functionName</a:t>
            </a:r>
            <a:r>
              <a:rPr lang="en-GB" dirty="0"/>
              <a:t>() and, the compiler starts executing the codes inside </a:t>
            </a:r>
            <a:r>
              <a:rPr lang="en-GB" dirty="0" err="1"/>
              <a:t>functionName</a:t>
            </a:r>
            <a:r>
              <a:rPr lang="en-GB" dirty="0"/>
              <a:t>().</a:t>
            </a:r>
          </a:p>
          <a:p>
            <a:pPr algn="l"/>
            <a:r>
              <a:rPr lang="en-GB" dirty="0"/>
              <a:t>The control of the program jumps back to the main() function once code inside the function definition is executed.</a:t>
            </a:r>
          </a:p>
          <a:p>
            <a:pPr marL="0" indent="0">
              <a:buNone/>
            </a:pPr>
            <a:br>
              <a:rPr lang="en-GB" dirty="0"/>
            </a:b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6554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F716-A75E-7BCE-DBDF-4D2D1454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Sum of 2 Numbers Using Function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AF76819-9961-E718-0AE9-5AFBEC0D0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082" y="1727200"/>
            <a:ext cx="5848351" cy="4456784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57B980-E75E-5E88-8348-5B07B9E21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434" y="1925161"/>
            <a:ext cx="3081255" cy="19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000-28AE-F9B8-3F02-CCB03005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to Find Area of Rectangle Using Function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E5B58F4-6DA7-5961-246F-EF27E2249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903" y="2012949"/>
            <a:ext cx="5812541" cy="3935363"/>
          </a:xfrm>
        </p:spPr>
      </p:pic>
      <p:pic>
        <p:nvPicPr>
          <p:cNvPr id="7" name="Picture 6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CC32F69-8717-2A0A-60E4-64C75361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146" y="2012948"/>
            <a:ext cx="3215326" cy="15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8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706-8D87-3BD7-6DBE-A6ACA8AE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Passing Array to Function</a:t>
            </a:r>
          </a:p>
        </p:txBody>
      </p:sp>
      <p:pic>
        <p:nvPicPr>
          <p:cNvPr id="5" name="Content Placeholder 4" descr="A computer code with blue and white text&#10;&#10;Description automatically generated">
            <a:extLst>
              <a:ext uri="{FF2B5EF4-FFF2-40B4-BE49-F238E27FC236}">
                <a16:creationId xmlns:a16="http://schemas.microsoft.com/office/drawing/2014/main" id="{63BF44E6-9103-8087-63C9-79685424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4139"/>
            <a:ext cx="3873500" cy="3028124"/>
          </a:xfr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5E15A5-6AD7-EEFB-10DE-A41186A0D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828" y="2014139"/>
            <a:ext cx="3746500" cy="424732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9FC705B-F004-D91F-0185-CC11F0075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412" y="2182500"/>
            <a:ext cx="1511300" cy="2729133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D33AAC77-1BE9-BBAA-F557-0207CAB771BA}"/>
              </a:ext>
            </a:extLst>
          </p:cNvPr>
          <p:cNvSpPr/>
          <p:nvPr/>
        </p:nvSpPr>
        <p:spPr>
          <a:xfrm>
            <a:off x="4711700" y="3429000"/>
            <a:ext cx="556986" cy="3766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6097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18DF-3AEE-125E-9B79-83A7DD18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Finding Maximum Value of an Array Using Function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354D764-4902-EA27-C5C6-48CF2F4A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07" y="1825624"/>
            <a:ext cx="6671512" cy="450918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64FA56-C095-940D-93DC-5E3BCDEB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164" y="1825625"/>
            <a:ext cx="233477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7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3120-DC14-4DEE-02A2-40536CC5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Passing String to Function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FE9E30A-8D7C-1BB8-E5CB-88A0F623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05" y="1759637"/>
            <a:ext cx="6893141" cy="4584602"/>
          </a:xfr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63E3E8B-021F-A57A-070D-8EB69BE0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192" y="1759637"/>
            <a:ext cx="15494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13CC-5C31-4E62-2BB3-2C4B0D82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30C-48A8-B8B8-02A7-FB2A05E4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Recursion is the process of a function calling itself repeatedly till the given condition is satisfied. </a:t>
            </a:r>
          </a:p>
          <a:p>
            <a:r>
              <a:rPr lang="en-GB" dirty="0"/>
              <a:t>A function that calls itself directly or indirectly is called a recursive function and such kind of function calls are called recursive calls.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64426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AB7C-1623-F413-1E1D-4044CCF5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Recursion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70BB-2CAC-4BA6-008D-68351FCB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V</a:t>
            </a:r>
            <a:r>
              <a:rPr lang="en-BD" dirty="0"/>
              <a:t>oid fun(int n)</a:t>
            </a:r>
          </a:p>
          <a:p>
            <a:pPr marL="0" indent="0">
              <a:buNone/>
            </a:pPr>
            <a:r>
              <a:rPr lang="en-BD" dirty="0"/>
              <a:t>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………</a:t>
            </a:r>
          </a:p>
          <a:p>
            <a:pPr marL="0" indent="0">
              <a:buNone/>
            </a:pPr>
            <a:r>
              <a:rPr lang="en-BD" dirty="0"/>
              <a:t>}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BD" dirty="0"/>
              <a:t>nt main( )</a:t>
            </a:r>
          </a:p>
          <a:p>
            <a:pPr marL="0" indent="0">
              <a:buNone/>
            </a:pPr>
            <a:r>
              <a:rPr lang="en-BD" dirty="0"/>
              <a:t>{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.....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</a:t>
            </a:r>
            <a:r>
              <a:rPr lang="en-BD" dirty="0"/>
              <a:t>un(x)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BD" dirty="0"/>
              <a:t>…..</a:t>
            </a:r>
          </a:p>
          <a:p>
            <a:pPr marL="0" indent="0">
              <a:buNone/>
            </a:pPr>
            <a:r>
              <a:rPr lang="en-BD" dirty="0"/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486133-8B7E-C710-272F-4225C7C13E98}"/>
              </a:ext>
            </a:extLst>
          </p:cNvPr>
          <p:cNvCxnSpPr/>
          <p:nvPr/>
        </p:nvCxnSpPr>
        <p:spPr>
          <a:xfrm>
            <a:off x="5399314" y="1825625"/>
            <a:ext cx="0" cy="4070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CFD14A-083A-B234-DEE0-79ADF4D755BB}"/>
              </a:ext>
            </a:extLst>
          </p:cNvPr>
          <p:cNvSpPr txBox="1"/>
          <p:nvPr/>
        </p:nvSpPr>
        <p:spPr>
          <a:xfrm>
            <a:off x="6792687" y="1759132"/>
            <a:ext cx="4312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General Form of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D88B1-D933-D835-5118-3BC690BB2A33}"/>
              </a:ext>
            </a:extLst>
          </p:cNvPr>
          <p:cNvSpPr txBox="1"/>
          <p:nvPr/>
        </p:nvSpPr>
        <p:spPr>
          <a:xfrm>
            <a:off x="6897189" y="2706502"/>
            <a:ext cx="30828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/>
              <a:t>Type fun(param)</a:t>
            </a:r>
          </a:p>
          <a:p>
            <a:r>
              <a:rPr lang="en-BD" sz="2400" dirty="0"/>
              <a:t>{</a:t>
            </a:r>
          </a:p>
          <a:p>
            <a:r>
              <a:rPr lang="en-BD" sz="2400" dirty="0"/>
              <a:t>    if(&lt;base condition&gt;)</a:t>
            </a:r>
          </a:p>
          <a:p>
            <a:r>
              <a:rPr lang="en-BD" sz="2400" dirty="0"/>
              <a:t>       {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BD" sz="2000" dirty="0"/>
              <a:t>……….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BD" sz="2000" dirty="0"/>
              <a:t>fun(param)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BD" sz="2000" dirty="0"/>
              <a:t>……….</a:t>
            </a:r>
          </a:p>
          <a:p>
            <a:r>
              <a:rPr lang="en-BD" sz="2400" dirty="0"/>
              <a:t>        }</a:t>
            </a:r>
          </a:p>
          <a:p>
            <a:r>
              <a:rPr lang="en-BD" sz="2400" dirty="0"/>
              <a:t>}</a:t>
            </a:r>
          </a:p>
          <a:p>
            <a:endParaRPr lang="en-BD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780A90-3AFC-F84F-26A0-4E1B59E24C56}"/>
              </a:ext>
            </a:extLst>
          </p:cNvPr>
          <p:cNvCxnSpPr/>
          <p:nvPr/>
        </p:nvCxnSpPr>
        <p:spPr>
          <a:xfrm>
            <a:off x="6365966" y="2429691"/>
            <a:ext cx="51990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AD8200-EF6A-7151-FDD5-DBCC57EC66D8}"/>
              </a:ext>
            </a:extLst>
          </p:cNvPr>
          <p:cNvSpPr txBox="1"/>
          <p:nvPr/>
        </p:nvSpPr>
        <p:spPr>
          <a:xfrm>
            <a:off x="5626100" y="5895703"/>
            <a:ext cx="656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There must be a base condition to terminate recursion</a:t>
            </a:r>
          </a:p>
        </p:txBody>
      </p:sp>
    </p:spTree>
    <p:extLst>
      <p:ext uri="{BB962C8B-B14F-4D97-AF65-F5344CB8AC3E}">
        <p14:creationId xmlns:p14="http://schemas.microsoft.com/office/powerpoint/2010/main" val="2228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E218-73AC-5BF8-5B25-0F5B4E66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BB3C-82E3-8987-9A70-9DAE000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function in C is a set of statements that when called perform some specific tasks. </a:t>
            </a:r>
          </a:p>
          <a:p>
            <a:r>
              <a:rPr lang="en-GB" dirty="0"/>
              <a:t>It is the basic building block of a C program that provides code reusability. </a:t>
            </a:r>
          </a:p>
          <a:p>
            <a:r>
              <a:rPr lang="en-GB" dirty="0"/>
              <a:t>The programming statements of a function are enclosed within { } braces, having certain meanings and performing certain operations. </a:t>
            </a:r>
          </a:p>
          <a:p>
            <a:r>
              <a:rPr lang="en-GB" dirty="0"/>
              <a:t>They are also called subroutines or procedures in other languages.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62370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EB38-C4EB-11FF-5099-761228AD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Recursion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FB72-0F91-C376-8EF5-B7E1A711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682" y="1825625"/>
            <a:ext cx="6612117" cy="4351338"/>
          </a:xfrm>
        </p:spPr>
        <p:txBody>
          <a:bodyPr>
            <a:normAutofit/>
          </a:bodyPr>
          <a:lstStyle/>
          <a:p>
            <a:r>
              <a:rPr lang="en-BD" dirty="0"/>
              <a:t>Recursive function is traced in the form of a tree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9CC61FD-A761-0E11-D6C2-67278149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903482" cy="4351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C2829-DE27-A6B1-35D6-5ECAE03CFFCB}"/>
              </a:ext>
            </a:extLst>
          </p:cNvPr>
          <p:cNvSpPr txBox="1"/>
          <p:nvPr/>
        </p:nvSpPr>
        <p:spPr>
          <a:xfrm>
            <a:off x="5667777" y="301367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2CC0A-BBC8-C9FA-2568-8DD5C59F1837}"/>
              </a:ext>
            </a:extLst>
          </p:cNvPr>
          <p:cNvSpPr txBox="1"/>
          <p:nvPr/>
        </p:nvSpPr>
        <p:spPr>
          <a:xfrm>
            <a:off x="6096000" y="363196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08116-DF0A-8615-2557-95E4F681FA72}"/>
              </a:ext>
            </a:extLst>
          </p:cNvPr>
          <p:cNvSpPr txBox="1"/>
          <p:nvPr/>
        </p:nvSpPr>
        <p:spPr>
          <a:xfrm>
            <a:off x="6681039" y="413623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0EEF0-DCEC-E5A5-0B41-C17D9CF678AA}"/>
              </a:ext>
            </a:extLst>
          </p:cNvPr>
          <p:cNvSpPr txBox="1"/>
          <p:nvPr/>
        </p:nvSpPr>
        <p:spPr>
          <a:xfrm>
            <a:off x="7305123" y="48748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E0A95C-9233-341F-D978-AF547BF37A8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11331" y="3383008"/>
            <a:ext cx="301440" cy="338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0EF954-162C-101F-6991-50400E0D710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112771" y="3383008"/>
            <a:ext cx="342383" cy="338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56B385-7BB5-740D-BEEF-80B256EC29A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540994" y="4001294"/>
            <a:ext cx="235865" cy="197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6AEFAA-3DA3-1642-4094-11F291CF0DB3}"/>
              </a:ext>
            </a:extLst>
          </p:cNvPr>
          <p:cNvCxnSpPr>
            <a:stCxn id="7" idx="2"/>
          </p:cNvCxnSpPr>
          <p:nvPr/>
        </p:nvCxnSpPr>
        <p:spPr>
          <a:xfrm flipH="1">
            <a:off x="6187001" y="4001294"/>
            <a:ext cx="353993" cy="254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304B5-1B1A-EA6B-0642-D742AC551D12}"/>
              </a:ext>
            </a:extLst>
          </p:cNvPr>
          <p:cNvCxnSpPr>
            <a:stCxn id="8" idx="2"/>
          </p:cNvCxnSpPr>
          <p:nvPr/>
        </p:nvCxnSpPr>
        <p:spPr>
          <a:xfrm flipH="1">
            <a:off x="6744446" y="4505563"/>
            <a:ext cx="381587" cy="479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EA467B-9AB0-34A5-2DDD-687A8CD8673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126033" y="4505563"/>
            <a:ext cx="431625" cy="433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9343FD-D098-2239-3400-1D812877C51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750117" y="5244227"/>
            <a:ext cx="0" cy="43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32EF125-6DA6-28B4-5CB9-62301023C343}"/>
              </a:ext>
            </a:extLst>
          </p:cNvPr>
          <p:cNvSpPr txBox="1"/>
          <p:nvPr/>
        </p:nvSpPr>
        <p:spPr>
          <a:xfrm>
            <a:off x="5601962" y="37044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7FDF6-CDAA-1BAC-1200-3DDE5BCB0104}"/>
              </a:ext>
            </a:extLst>
          </p:cNvPr>
          <p:cNvSpPr txBox="1"/>
          <p:nvPr/>
        </p:nvSpPr>
        <p:spPr>
          <a:xfrm>
            <a:off x="5987250" y="42298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D54AF8-A395-0F2D-764D-B167CCFBE2FF}"/>
              </a:ext>
            </a:extLst>
          </p:cNvPr>
          <p:cNvSpPr txBox="1"/>
          <p:nvPr/>
        </p:nvSpPr>
        <p:spPr>
          <a:xfrm>
            <a:off x="6552032" y="49392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p:sp>
        <p:nvSpPr>
          <p:cNvPr id="33" name="Multiply 32">
            <a:extLst>
              <a:ext uri="{FF2B5EF4-FFF2-40B4-BE49-F238E27FC236}">
                <a16:creationId xmlns:a16="http://schemas.microsoft.com/office/drawing/2014/main" id="{2D87B769-906E-10C1-BEC0-52DDEDC54C7E}"/>
              </a:ext>
            </a:extLst>
          </p:cNvPr>
          <p:cNvSpPr/>
          <p:nvPr/>
        </p:nvSpPr>
        <p:spPr>
          <a:xfrm>
            <a:off x="7537912" y="5680948"/>
            <a:ext cx="465911" cy="336442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6C78AAEE-F902-727E-65DB-92667893E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525" y="3495397"/>
            <a:ext cx="127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88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6E8F-79EE-2FBB-7BF1-29028365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How Recursion Works (Cont’d)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9486089-E1C8-E6D0-7A7B-55B29163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02238"/>
            <a:ext cx="4355969" cy="46288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64E0A-5772-AC4C-DE5B-215DB7167915}"/>
              </a:ext>
            </a:extLst>
          </p:cNvPr>
          <p:cNvSpPr txBox="1"/>
          <p:nvPr/>
        </p:nvSpPr>
        <p:spPr>
          <a:xfrm>
            <a:off x="6624470" y="211168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C5354-155F-4CB7-2049-44193D8BE48F}"/>
              </a:ext>
            </a:extLst>
          </p:cNvPr>
          <p:cNvSpPr txBox="1"/>
          <p:nvPr/>
        </p:nvSpPr>
        <p:spPr>
          <a:xfrm>
            <a:off x="6381481" y="27701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9521D-6BD3-8DDD-7E3C-AA8BF47F7059}"/>
              </a:ext>
            </a:extLst>
          </p:cNvPr>
          <p:cNvSpPr txBox="1"/>
          <p:nvPr/>
        </p:nvSpPr>
        <p:spPr>
          <a:xfrm>
            <a:off x="6027488" y="33993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7D499-F7A3-1D89-B65A-7312CDCCFE5A}"/>
              </a:ext>
            </a:extLst>
          </p:cNvPr>
          <p:cNvSpPr txBox="1"/>
          <p:nvPr/>
        </p:nvSpPr>
        <p:spPr>
          <a:xfrm>
            <a:off x="5583161" y="413711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BD" dirty="0"/>
              <a:t>un1(0)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15BB23-82F0-88D7-3B5A-9ECBE765A67A}"/>
              </a:ext>
            </a:extLst>
          </p:cNvPr>
          <p:cNvCxnSpPr>
            <a:cxnSpLocks/>
          </p:cNvCxnSpPr>
          <p:nvPr/>
        </p:nvCxnSpPr>
        <p:spPr>
          <a:xfrm flipH="1">
            <a:off x="6801275" y="2468355"/>
            <a:ext cx="301440" cy="338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F5C44-17D5-CDC8-2A06-843D8F53769A}"/>
              </a:ext>
            </a:extLst>
          </p:cNvPr>
          <p:cNvCxnSpPr>
            <a:cxnSpLocks/>
          </p:cNvCxnSpPr>
          <p:nvPr/>
        </p:nvCxnSpPr>
        <p:spPr>
          <a:xfrm>
            <a:off x="7102715" y="2468355"/>
            <a:ext cx="748801" cy="335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C96F6-FE58-5B68-5D86-512997B1850D}"/>
              </a:ext>
            </a:extLst>
          </p:cNvPr>
          <p:cNvCxnSpPr>
            <a:cxnSpLocks/>
          </p:cNvCxnSpPr>
          <p:nvPr/>
        </p:nvCxnSpPr>
        <p:spPr>
          <a:xfrm>
            <a:off x="6657722" y="3063372"/>
            <a:ext cx="787376" cy="380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68EFCB-086E-EE6A-FD2A-6EA5E4E1163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472482" y="3069243"/>
            <a:ext cx="176995" cy="330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9E2BEE-3327-805D-A847-47B272A3E5AC}"/>
              </a:ext>
            </a:extLst>
          </p:cNvPr>
          <p:cNvCxnSpPr>
            <a:cxnSpLocks/>
          </p:cNvCxnSpPr>
          <p:nvPr/>
        </p:nvCxnSpPr>
        <p:spPr>
          <a:xfrm flipH="1">
            <a:off x="6034153" y="3688055"/>
            <a:ext cx="381587" cy="479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DC0093-FE78-2DF9-A8FB-0E9AAABD94E4}"/>
              </a:ext>
            </a:extLst>
          </p:cNvPr>
          <p:cNvCxnSpPr>
            <a:cxnSpLocks/>
          </p:cNvCxnSpPr>
          <p:nvPr/>
        </p:nvCxnSpPr>
        <p:spPr>
          <a:xfrm>
            <a:off x="6454764" y="3703460"/>
            <a:ext cx="794296" cy="325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7178E4-F7A6-44E4-955E-D282AD11307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28155" y="4506443"/>
            <a:ext cx="0" cy="43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CE7F52-D421-7C77-0441-9A6AF76C4FEC}"/>
              </a:ext>
            </a:extLst>
          </p:cNvPr>
          <p:cNvSpPr txBox="1"/>
          <p:nvPr/>
        </p:nvSpPr>
        <p:spPr>
          <a:xfrm>
            <a:off x="7747653" y="27919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DD1D2-D148-C936-3991-8382A9919289}"/>
              </a:ext>
            </a:extLst>
          </p:cNvPr>
          <p:cNvSpPr txBox="1"/>
          <p:nvPr/>
        </p:nvSpPr>
        <p:spPr>
          <a:xfrm>
            <a:off x="7371252" y="341120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4F964-8F9B-F891-0952-FDD7D0CE251A}"/>
              </a:ext>
            </a:extLst>
          </p:cNvPr>
          <p:cNvSpPr txBox="1"/>
          <p:nvPr/>
        </p:nvSpPr>
        <p:spPr>
          <a:xfrm>
            <a:off x="7137000" y="4103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1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7D63F0B7-869E-682B-73C9-47D7E5C5C6EA}"/>
              </a:ext>
            </a:extLst>
          </p:cNvPr>
          <p:cNvSpPr/>
          <p:nvPr/>
        </p:nvSpPr>
        <p:spPr>
          <a:xfrm>
            <a:off x="5773181" y="4876786"/>
            <a:ext cx="465911" cy="336442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824A5F3-9FC2-992C-4445-0C0EFF44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246" y="3335408"/>
            <a:ext cx="1397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66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D080-2069-6411-E14B-7BFE590D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Understanding Recursion Using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F749-43DD-FF87-2020-760AE0A8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5! = 5*4*3*2*1</a:t>
            </a:r>
          </a:p>
          <a:p>
            <a:r>
              <a:rPr lang="en-BD" dirty="0"/>
              <a:t>4! = 4*3*2*1</a:t>
            </a:r>
          </a:p>
          <a:p>
            <a:r>
              <a:rPr lang="en-BD" dirty="0"/>
              <a:t>3! = 3*2*1</a:t>
            </a:r>
          </a:p>
          <a:p>
            <a:r>
              <a:rPr lang="en-BD" dirty="0"/>
              <a:t>2! = 2*1</a:t>
            </a:r>
          </a:p>
          <a:p>
            <a:r>
              <a:rPr lang="en-BD" dirty="0"/>
              <a:t>1! = 1</a:t>
            </a:r>
          </a:p>
          <a:p>
            <a:pPr marL="3657600" lvl="8" indent="0">
              <a:buNone/>
            </a:pPr>
            <a:r>
              <a:rPr lang="en-GB" sz="2800" dirty="0">
                <a:highlight>
                  <a:srgbClr val="FFFF00"/>
                </a:highlight>
              </a:rPr>
              <a:t>n! = n*(n-1)!</a:t>
            </a:r>
            <a:endParaRPr lang="en-BD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66616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C52C-0A90-CE45-AABC-4E32D11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C Program for Finding Factorial Using Recursion</a:t>
            </a:r>
          </a:p>
        </p:txBody>
      </p:sp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AB80EE6-4BB9-224D-BB2D-D85A70D3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996" y="1922750"/>
            <a:ext cx="2652598" cy="1092200"/>
          </a:xfrm>
          <a:prstGeom prst="rect">
            <a:avLst/>
          </a:prstGeom>
        </p:spPr>
      </p:pic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BF0058-8B2E-3F0A-6917-8E577E653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108" y="1825625"/>
            <a:ext cx="6485640" cy="4351338"/>
          </a:xfrm>
        </p:spPr>
      </p:pic>
    </p:spTree>
    <p:extLst>
      <p:ext uri="{BB962C8B-B14F-4D97-AF65-F5344CB8AC3E}">
        <p14:creationId xmlns:p14="http://schemas.microsoft.com/office/powerpoint/2010/main" val="179665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E3E81-A30E-C935-A208-8E3DA45856F1}"/>
              </a:ext>
            </a:extLst>
          </p:cNvPr>
          <p:cNvSpPr txBox="1"/>
          <p:nvPr/>
        </p:nvSpPr>
        <p:spPr>
          <a:xfrm>
            <a:off x="3431357" y="2545238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635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795D-1D41-8387-971C-4C76F7F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D582-9A88-32CE-6ED8-BBF7ADDD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Advantages of functions: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 program can be divided into small pieces that are easier to understand and modify.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We can avoid duplicating code that’s used more than once.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8236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69E5-251E-FF76-105F-6EB16C6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Types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B7B2-09DF-73B4-09C1-A26CA35F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types of function in C programming:</a:t>
            </a:r>
          </a:p>
          <a:p>
            <a:pPr lvl="1"/>
            <a:r>
              <a:rPr lang="en-GB" dirty="0"/>
              <a:t>Standard library functions</a:t>
            </a:r>
          </a:p>
          <a:p>
            <a:pPr lvl="1"/>
            <a:r>
              <a:rPr lang="en-GB" dirty="0"/>
              <a:t>User-defined functions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0134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409-AB91-C3E5-C3D2-8DE8FC91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Functions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91B20-8DDD-1D8A-BB0A-2715890B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standard library functions are built-in functions in C programming.</a:t>
            </a:r>
          </a:p>
          <a:p>
            <a:r>
              <a:rPr lang="en-GB" dirty="0"/>
              <a:t>These functions are defined in header files.</a:t>
            </a:r>
          </a:p>
          <a:p>
            <a:r>
              <a:rPr lang="en-GB" dirty="0"/>
              <a:t>Example: </a:t>
            </a:r>
          </a:p>
          <a:p>
            <a:pPr lvl="1"/>
            <a:r>
              <a:rPr lang="en-GB" dirty="0"/>
              <a:t>The </a:t>
            </a:r>
            <a:r>
              <a:rPr lang="en-GB" dirty="0" err="1"/>
              <a:t>printf</a:t>
            </a:r>
            <a:r>
              <a:rPr lang="en-GB" dirty="0"/>
              <a:t>() is a standard library function which displays output on the screen. This function is defined in the </a:t>
            </a:r>
            <a:r>
              <a:rPr lang="en-GB" dirty="0" err="1">
                <a:highlight>
                  <a:srgbClr val="FFFF00"/>
                </a:highlight>
              </a:rPr>
              <a:t>stdio.h</a:t>
            </a:r>
            <a:r>
              <a:rPr lang="en-GB" dirty="0"/>
              <a:t> header file.</a:t>
            </a:r>
          </a:p>
          <a:p>
            <a:pPr lvl="1"/>
            <a:r>
              <a:rPr lang="en-GB" dirty="0"/>
              <a:t>The sqrt() function calculates the square root of a number. The function is defined in the </a:t>
            </a:r>
            <a:r>
              <a:rPr lang="en-GB" dirty="0" err="1">
                <a:highlight>
                  <a:srgbClr val="FFFF00"/>
                </a:highlight>
              </a:rPr>
              <a:t>math.h</a:t>
            </a:r>
            <a:r>
              <a:rPr lang="en-GB" dirty="0"/>
              <a:t> header file.  </a:t>
            </a:r>
          </a:p>
          <a:p>
            <a:pPr marL="457200" lvl="1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51265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03D1-E756-C5E4-DDDA-72E84DAE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User-Defined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43BC-2B9F-8185-36CF-95D23768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create functions as per your need. </a:t>
            </a:r>
          </a:p>
          <a:p>
            <a:r>
              <a:rPr lang="en-GB" dirty="0"/>
              <a:t>Such functions created by the user are known as user-defined functions.</a:t>
            </a:r>
          </a:p>
          <a:p>
            <a:pPr marL="0" indent="0">
              <a:buNone/>
            </a:pPr>
            <a:br>
              <a:rPr lang="en-GB" dirty="0"/>
            </a:b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05463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9E52-6B65-224D-857C-D68BB95E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form of function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E4343-8BCF-5623-7FE5-8B089638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returnType</a:t>
            </a:r>
            <a:r>
              <a:rPr lang="en-GB" dirty="0"/>
              <a:t> </a:t>
            </a:r>
            <a:r>
              <a:rPr lang="en-GB" dirty="0" err="1"/>
              <a:t>functionName</a:t>
            </a:r>
            <a:r>
              <a:rPr lang="en-GB" dirty="0"/>
              <a:t> ( </a:t>
            </a:r>
            <a:r>
              <a:rPr lang="en-GB" dirty="0" err="1"/>
              <a:t>parameterList</a:t>
            </a:r>
            <a:r>
              <a:rPr lang="en-GB" dirty="0"/>
              <a:t> )</a:t>
            </a:r>
          </a:p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  </a:t>
            </a:r>
            <a:r>
              <a:rPr lang="en-GB" dirty="0" err="1"/>
              <a:t>VariableDeclarations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  Statements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94369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2BC9-4EAF-99CF-C97D-C1A0312B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function that computes maximum of two integers</a:t>
            </a:r>
            <a:endParaRPr lang="en-BD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9B4A244-B219-265E-36ED-3BFDB7D4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08" y="1966912"/>
            <a:ext cx="8229600" cy="4525963"/>
          </a:xfrm>
        </p:spPr>
        <p:txBody>
          <a:bodyPr rtlCol="0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maximum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if(a &gt; 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a;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return b;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6B9D52-8AD0-E627-2F1B-CA3725193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307" y="3786187"/>
            <a:ext cx="48768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Return type -&gt; </a:t>
            </a:r>
            <a:r>
              <a:rPr lang="en-US" altLang="en-US" sz="1800" b="1" dirty="0">
                <a:latin typeface="+mn-lt"/>
              </a:rPr>
              <a:t>int</a:t>
            </a:r>
            <a:r>
              <a:rPr lang="en-US" altLang="en-US" sz="1800" dirty="0">
                <a:latin typeface="+mn-lt"/>
              </a:rPr>
              <a:t> means this function returns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an integer value to its caller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8DCAE6-73F3-2C24-FDD4-C52D6C237C1A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1989908" y="2271712"/>
            <a:ext cx="4724399" cy="183764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02E81E1-7B23-8F89-8004-943D442527CF}"/>
              </a:ext>
            </a:extLst>
          </p:cNvPr>
          <p:cNvSpPr/>
          <p:nvPr/>
        </p:nvSpPr>
        <p:spPr>
          <a:xfrm>
            <a:off x="1380308" y="1997075"/>
            <a:ext cx="762000" cy="304800"/>
          </a:xfrm>
          <a:prstGeom prst="roundRect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8C558D-4E6B-447B-4A1A-AC63639ECDE4}"/>
              </a:ext>
            </a:extLst>
          </p:cNvPr>
          <p:cNvCxnSpPr/>
          <p:nvPr/>
        </p:nvCxnSpPr>
        <p:spPr>
          <a:xfrm flipH="1" flipV="1">
            <a:off x="2980508" y="2271712"/>
            <a:ext cx="3733800" cy="2819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36310DC-D5E1-B1E0-05F3-B1DECC043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4308" y="4786312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Function name -&gt; </a:t>
            </a:r>
            <a:r>
              <a:rPr lang="en-US" altLang="en-US" sz="1800" b="1" dirty="0">
                <a:latin typeface="+mn-lt"/>
              </a:rPr>
              <a:t>maximum </a:t>
            </a:r>
            <a:r>
              <a:rPr lang="en-US" altLang="en-US" sz="1800" dirty="0">
                <a:latin typeface="+mn-lt"/>
              </a:rPr>
              <a:t>means any caller can call this  function by its name “maximum”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CF2952E-86A0-6612-DD7D-9863CAE60CDA}"/>
              </a:ext>
            </a:extLst>
          </p:cNvPr>
          <p:cNvSpPr/>
          <p:nvPr/>
        </p:nvSpPr>
        <p:spPr>
          <a:xfrm>
            <a:off x="3575821" y="1936750"/>
            <a:ext cx="2743200" cy="457200"/>
          </a:xfrm>
          <a:prstGeom prst="roundRect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73DEBF-76D8-2DFB-8DD6-20401F15AD7E}"/>
              </a:ext>
            </a:extLst>
          </p:cNvPr>
          <p:cNvCxnSpPr/>
          <p:nvPr/>
        </p:nvCxnSpPr>
        <p:spPr>
          <a:xfrm flipH="1" flipV="1">
            <a:off x="5190308" y="2419350"/>
            <a:ext cx="1371600" cy="4619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77DB93-0BF3-8F63-B540-68808E79C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908" y="2424112"/>
            <a:ext cx="511628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Comma separated </a:t>
            </a:r>
            <a:r>
              <a:rPr lang="en-US" altLang="en-US" sz="1800" b="1" dirty="0">
                <a:latin typeface="+mn-lt"/>
              </a:rPr>
              <a:t>argument list </a:t>
            </a:r>
            <a:r>
              <a:rPr lang="en-US" altLang="en-US" sz="1800" dirty="0">
                <a:latin typeface="+mn-lt"/>
              </a:rPr>
              <a:t>or </a:t>
            </a:r>
            <a:r>
              <a:rPr lang="en-US" altLang="en-US" sz="1800" b="1" dirty="0">
                <a:latin typeface="+mn-lt"/>
              </a:rPr>
              <a:t>parameters</a:t>
            </a:r>
            <a:r>
              <a:rPr lang="en-US" altLang="en-US" sz="1800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These are supplied values by the caller during it calls “maximum”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5B3B59C-8EE0-281D-8B7E-EB64A5A64E67}"/>
              </a:ext>
            </a:extLst>
          </p:cNvPr>
          <p:cNvSpPr/>
          <p:nvPr/>
        </p:nvSpPr>
        <p:spPr>
          <a:xfrm>
            <a:off x="1761308" y="2686004"/>
            <a:ext cx="3429000" cy="3200400"/>
          </a:xfrm>
          <a:prstGeom prst="roundRect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713F9-6A7D-4246-15BD-B525EBDC61C7}"/>
              </a:ext>
            </a:extLst>
          </p:cNvPr>
          <p:cNvCxnSpPr/>
          <p:nvPr/>
        </p:nvCxnSpPr>
        <p:spPr>
          <a:xfrm flipH="1" flipV="1">
            <a:off x="5114108" y="5543550"/>
            <a:ext cx="1371600" cy="4619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EBAFE53-6281-5A49-00C3-94BD4E68D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621" y="5767387"/>
            <a:ext cx="4973819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Function “</a:t>
            </a:r>
            <a:r>
              <a:rPr lang="en-US" altLang="en-US" sz="1800" dirty="0" err="1">
                <a:latin typeface="+mn-lt"/>
              </a:rPr>
              <a:t>maximum”’s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body</a:t>
            </a:r>
            <a:r>
              <a:rPr lang="en-US" altLang="en-US" sz="1800" dirty="0">
                <a:latin typeface="+mn-lt"/>
              </a:rPr>
              <a:t>, which is enclosed in curly braces.</a:t>
            </a:r>
          </a:p>
        </p:txBody>
      </p:sp>
    </p:spTree>
    <p:extLst>
      <p:ext uri="{BB962C8B-B14F-4D97-AF65-F5344CB8AC3E}">
        <p14:creationId xmlns:p14="http://schemas.microsoft.com/office/powerpoint/2010/main" val="83899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 animBg="1"/>
      <p:bldP spid="40" grpId="0"/>
      <p:bldP spid="40" grpId="1"/>
      <p:bldP spid="41" grpId="0" animBg="1"/>
      <p:bldP spid="41" grpId="1" animBg="1"/>
      <p:bldP spid="43" grpId="0"/>
      <p:bldP spid="43" grpId="1"/>
      <p:bldP spid="44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FC54-F4A5-6B55-8A6B-5923442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Function’s returning no values</a:t>
            </a:r>
            <a:endParaRPr lang="en-BD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9D8172-DD5C-A475-252D-AE40DC5C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609725"/>
            <a:ext cx="10213754" cy="45259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void </a:t>
            </a:r>
            <a:r>
              <a:rPr lang="en-US" sz="2400" b="1" dirty="0" err="1">
                <a:cs typeface="Courier New" pitchFamily="49" charset="0"/>
              </a:rPr>
              <a:t>printMax</a:t>
            </a:r>
            <a:r>
              <a:rPr lang="en-US" sz="2400" b="1" dirty="0">
                <a:cs typeface="Courier New" pitchFamily="49" charset="0"/>
              </a:rPr>
              <a:t>(</a:t>
            </a:r>
            <a:r>
              <a:rPr lang="en-US" sz="2400" b="1" dirty="0" err="1">
                <a:cs typeface="Courier New" pitchFamily="49" charset="0"/>
              </a:rPr>
              <a:t>int</a:t>
            </a:r>
            <a:r>
              <a:rPr lang="en-US" sz="2400" b="1" dirty="0">
                <a:cs typeface="Courier New" pitchFamily="49" charset="0"/>
              </a:rPr>
              <a:t> a, </a:t>
            </a:r>
            <a:r>
              <a:rPr lang="en-US" sz="2400" b="1" dirty="0" err="1">
                <a:cs typeface="Courier New" pitchFamily="49" charset="0"/>
              </a:rPr>
              <a:t>int</a:t>
            </a:r>
            <a:r>
              <a:rPr lang="en-US" sz="2400" b="1" dirty="0">
                <a:cs typeface="Courier New" pitchFamily="49" charset="0"/>
              </a:rPr>
              <a:t> 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if(a &gt; b)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    </a:t>
            </a:r>
            <a:r>
              <a:rPr lang="en-US" sz="2400" b="1" dirty="0" err="1">
                <a:cs typeface="Courier New" pitchFamily="49" charset="0"/>
              </a:rPr>
              <a:t>printf</a:t>
            </a:r>
            <a:r>
              <a:rPr lang="en-US" sz="2400" b="1" dirty="0">
                <a:cs typeface="Courier New" pitchFamily="49" charset="0"/>
              </a:rPr>
              <a:t>("%d\</a:t>
            </a:r>
            <a:r>
              <a:rPr lang="en-US" sz="2400" b="1" dirty="0" err="1">
                <a:cs typeface="Courier New" pitchFamily="49" charset="0"/>
              </a:rPr>
              <a:t>n",a</a:t>
            </a:r>
            <a:r>
              <a:rPr lang="en-US" sz="2400" b="1" dirty="0">
                <a:cs typeface="Courier New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else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{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    </a:t>
            </a:r>
            <a:r>
              <a:rPr lang="en-US" sz="2400" b="1" dirty="0" err="1">
                <a:cs typeface="Courier New" pitchFamily="49" charset="0"/>
              </a:rPr>
              <a:t>printf</a:t>
            </a:r>
            <a:r>
              <a:rPr lang="en-US" sz="2400" b="1" dirty="0">
                <a:cs typeface="Courier New" pitchFamily="49" charset="0"/>
              </a:rPr>
              <a:t>("%d\</a:t>
            </a:r>
            <a:r>
              <a:rPr lang="en-US" sz="2400" b="1" dirty="0" err="1">
                <a:cs typeface="Courier New" pitchFamily="49" charset="0"/>
              </a:rPr>
              <a:t>n",b</a:t>
            </a:r>
            <a:r>
              <a:rPr lang="en-US" sz="2400" b="1" dirty="0">
                <a:cs typeface="Courier New" pitchFamily="49" charset="0"/>
              </a:rPr>
              <a:t>);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    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cs typeface="Courier New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cs typeface="Courier New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6F997B-9BF4-2E55-0771-987ED56200AA}"/>
              </a:ext>
            </a:extLst>
          </p:cNvPr>
          <p:cNvCxnSpPr/>
          <p:nvPr/>
        </p:nvCxnSpPr>
        <p:spPr>
          <a:xfrm flipH="1" flipV="1">
            <a:off x="1554480" y="1914525"/>
            <a:ext cx="4724400" cy="19764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E59F26-0A9B-9103-FAC6-021FD578A6E3}"/>
              </a:ext>
            </a:extLst>
          </p:cNvPr>
          <p:cNvSpPr/>
          <p:nvPr/>
        </p:nvSpPr>
        <p:spPr>
          <a:xfrm>
            <a:off x="944880" y="1639888"/>
            <a:ext cx="692331" cy="304800"/>
          </a:xfrm>
          <a:prstGeom prst="roundRect">
            <a:avLst/>
          </a:prstGeom>
          <a:solidFill>
            <a:srgbClr val="FF0000">
              <a:alpha val="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9BE40-8A08-8F39-459A-8DC3F635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880" y="3429000"/>
            <a:ext cx="472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To indicate that a function has no return value, we specify that its return type is </a:t>
            </a:r>
            <a:r>
              <a:rPr lang="en-US" altLang="en-US" sz="1800" b="1" dirty="0">
                <a:latin typeface="+mn-lt"/>
                <a:cs typeface="Courier New" panose="02070309020205020404" pitchFamily="49" charset="0"/>
              </a:rPr>
              <a:t>void.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+mn-lt"/>
                <a:cs typeface="Courier New" panose="02070309020205020404" pitchFamily="49" charset="0"/>
              </a:rPr>
              <a:t>void </a:t>
            </a:r>
            <a:r>
              <a:rPr lang="en-US" altLang="en-US" sz="1800" dirty="0">
                <a:latin typeface="+mn-lt"/>
                <a:cs typeface="Courier New" panose="02070309020205020404" pitchFamily="49" charset="0"/>
              </a:rPr>
              <a:t>means </a:t>
            </a:r>
            <a:r>
              <a:rPr lang="en-US" altLang="en-US" sz="1800" b="1" dirty="0">
                <a:latin typeface="+mn-lt"/>
                <a:cs typeface="Courier New" panose="02070309020205020404" pitchFamily="49" charset="0"/>
              </a:rPr>
              <a:t>nothing</a:t>
            </a:r>
            <a:endParaRPr lang="en-US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38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809</Words>
  <Application>Microsoft Macintosh PowerPoint</Application>
  <PresentationFormat>Widescreen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Courier New</vt:lpstr>
      <vt:lpstr>Office Theme</vt:lpstr>
      <vt:lpstr>Function</vt:lpstr>
      <vt:lpstr>Introduction</vt:lpstr>
      <vt:lpstr>Introduction (Cont’d)</vt:lpstr>
      <vt:lpstr>Types of Function</vt:lpstr>
      <vt:lpstr>Standard Library Functions</vt:lpstr>
      <vt:lpstr>User-Defined Function</vt:lpstr>
      <vt:lpstr>General form of function</vt:lpstr>
      <vt:lpstr>Example of a function that computes maximum of two integers</vt:lpstr>
      <vt:lpstr>Function’s returning no values</vt:lpstr>
      <vt:lpstr>Function with no parameters/argument list</vt:lpstr>
      <vt:lpstr>How Function Works in C Programming</vt:lpstr>
      <vt:lpstr>How Function Works in C Programming (Cont’d)</vt:lpstr>
      <vt:lpstr>C Program to Find Sum of 2 Numbers Using Function</vt:lpstr>
      <vt:lpstr>C Program to Find Area of Rectangle Using Function</vt:lpstr>
      <vt:lpstr>C Program for Passing Array to Function</vt:lpstr>
      <vt:lpstr>C Program for Finding Maximum Value of an Array Using Function</vt:lpstr>
      <vt:lpstr>C Program for Passing String to Function</vt:lpstr>
      <vt:lpstr>Recursion</vt:lpstr>
      <vt:lpstr>Recursion (Cont’d)</vt:lpstr>
      <vt:lpstr>How Recursion Works</vt:lpstr>
      <vt:lpstr>How Recursion Works (Cont’d)</vt:lpstr>
      <vt:lpstr>Understanding Recursion Using Factorial</vt:lpstr>
      <vt:lpstr>C Program for Finding Factorial Using Recursion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4</cp:revision>
  <dcterms:created xsi:type="dcterms:W3CDTF">2024-11-25T06:27:34Z</dcterms:created>
  <dcterms:modified xsi:type="dcterms:W3CDTF">2024-11-25T20:08:55Z</dcterms:modified>
</cp:coreProperties>
</file>