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1" r:id="rId5"/>
    <p:sldId id="272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3" r:id="rId18"/>
  </p:sldIdLst>
  <p:sldSz cx="12192000" cy="6858000"/>
  <p:notesSz cx="6858000" cy="9144000"/>
  <p:defaultTextStyle>
    <a:defPPr>
      <a:defRPr lang="e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/>
    <p:restoredTop sz="94694"/>
  </p:normalViewPr>
  <p:slideViewPr>
    <p:cSldViewPr snapToGrid="0">
      <p:cViewPr varScale="1">
        <p:scale>
          <a:sx n="117" d="100"/>
          <a:sy n="117" d="100"/>
        </p:scale>
        <p:origin x="9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77A26-E778-7845-A647-4A0632FE2AF8}" type="datetimeFigureOut">
              <a:rPr lang="en-BD" smtClean="0"/>
              <a:t>30/11/24</a:t>
            </a:fld>
            <a:endParaRPr lang="en-B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3B499-DA43-0D42-A741-CA87A27050A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50752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07BA-CAE3-BFF7-EEE7-0EF475E29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BFC59-22FE-0F82-38EB-A694D2F97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7D21C-919A-E0F0-9370-056405A31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3087-735F-D84A-AB92-4B186CF81833}" type="datetime1">
              <a:rPr lang="en-US" smtClean="0"/>
              <a:t>11/30/24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9295B-5703-CCE1-EAA7-C353B939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0D54D-F0CF-68F2-7AE8-27963E43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893D-288F-C44A-9353-0F40FC8DF7AD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51886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8447-21F3-1A6E-EFC6-B0EE7E273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4D12C-0BD7-CFE5-C837-56888408A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5FA36-34C4-9197-4F54-F31DBDF3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9878-B2CC-484D-91D9-95298EDD7C4F}" type="datetime1">
              <a:rPr lang="en-US" smtClean="0"/>
              <a:t>11/30/24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224C9-AC3D-7323-BF09-7B505621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CBDCD-A991-E052-D2E5-FA2ADDF2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893D-288F-C44A-9353-0F40FC8DF7AD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03232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10B6B-8E8A-30B9-752F-1D056DC49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1611C-661B-C41C-BE66-D1B937FF1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BA274-30EA-C0B6-383B-71B8BE83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297D-A70D-1847-BDEC-9079BCA7AF62}" type="datetime1">
              <a:rPr lang="en-US" smtClean="0"/>
              <a:t>11/30/24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CA643-4A57-26CC-621D-537C5AAD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EF001-160C-7282-5D1E-DC4661BB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893D-288F-C44A-9353-0F40FC8DF7AD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01411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92AA3-D3D4-21A0-2D89-57B044C0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E1621-7181-5D4E-7EBE-714201F9F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7BA0C-DA57-B37E-8F96-CFF58A43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7C97-9704-1F4A-A03A-908CB5FB02FC}" type="datetime1">
              <a:rPr lang="en-US" smtClean="0"/>
              <a:t>11/30/24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2250A-B07F-D50D-855D-43F01814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AB11D-8F7A-86FD-D57A-0FF76C1A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893D-288F-C44A-9353-0F40FC8DF7AD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22561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3A4F-1D84-1BA9-6B79-02153499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7BF89-1734-FE42-F61F-D87EDE24F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A5ACB-4F89-4D52-771F-3818D30D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6D94-7346-894A-B7CD-F3544F42E204}" type="datetime1">
              <a:rPr lang="en-US" smtClean="0"/>
              <a:t>11/30/24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F3EDD-DADD-6B64-940E-ABC927A4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BB618-CC37-D817-B9A6-9E82FECB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893D-288F-C44A-9353-0F40FC8DF7AD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43659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9716-14B5-50DF-7193-89CBA7E00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75562-CDB1-1B23-82EA-C232A7DD3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0B8C7-7322-FD67-864E-684C390CC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FD750-5C28-1D82-1BC0-5FF91B18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B602-7C10-7546-9378-A97568EEEDB2}" type="datetime1">
              <a:rPr lang="en-US" smtClean="0"/>
              <a:t>11/30/24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06AA4-3BD6-4031-E251-65488EC5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631A6-3D27-35C5-91DD-D9EB609F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893D-288F-C44A-9353-0F40FC8DF7AD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11037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D680-0761-34B0-A7E8-36C380C2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3D856-8B36-C5A3-92FA-71B43E41A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9AEE5-7035-7855-5BA3-20B96D866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602A2-E6E3-9354-946E-99D637364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8FE5E-C4E8-FFBC-4437-638E8165B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3FD0D-A010-537F-AE0A-D5E60564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820B-68CC-2D45-8630-363A0CFD74C5}" type="datetime1">
              <a:rPr lang="en-US" smtClean="0"/>
              <a:t>11/30/24</a:t>
            </a:fld>
            <a:endParaRPr lang="en-B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2793B-DA08-02B5-2B4B-2F7D4177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680AEE-70DB-8D44-100D-F43090A1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893D-288F-C44A-9353-0F40FC8DF7AD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50800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4D064-4878-0E51-363E-FEAE725A1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4A7ED-99A8-1010-181C-0AE219AA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E747-60B1-D74C-9842-5049D276EBF9}" type="datetime1">
              <a:rPr lang="en-US" smtClean="0"/>
              <a:t>11/30/24</a:t>
            </a:fld>
            <a:endParaRPr lang="en-B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E20E9-55C1-6BB8-1358-38E6D66B3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32DE1-F5A6-D28B-31AA-0FED94E1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893D-288F-C44A-9353-0F40FC8DF7AD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52425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C5F9B0-2B4D-D25A-7214-D313EA87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91E4-8C84-6A44-A1BA-D35A52DB6C64}" type="datetime1">
              <a:rPr lang="en-US" smtClean="0"/>
              <a:t>11/30/24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2BFFD7-9AA7-BB11-C065-E8B99F5D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0A0C1-2E0E-20FA-23D9-49F1A8FD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893D-288F-C44A-9353-0F40FC8DF7AD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96968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7E11-247F-D650-D1E7-3BB39550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11E91-72D1-B1F3-5328-6F198DF90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2B080-DFA5-FC7C-CE8E-394D95E1D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8B366-C625-9D7C-5D38-4CE35338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490A-23C6-0341-B3D2-312E968270C6}" type="datetime1">
              <a:rPr lang="en-US" smtClean="0"/>
              <a:t>11/30/24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4581B-F6D2-3E4F-1DD3-A1C28D02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77BDC-B2D3-1F84-AB35-5185328A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893D-288F-C44A-9353-0F40FC8DF7AD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85245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5AB5-75F1-F631-F030-99E42DB9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86DEBB-18EE-DAB8-F479-F3ACCA9F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102A4-1F1D-8BA4-25E7-B0246D764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0CACE-6A4B-E6C7-B9E5-D5A6ABFF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912A-F025-4C45-B471-CB2F3A6504E6}" type="datetime1">
              <a:rPr lang="en-US" smtClean="0"/>
              <a:t>11/30/24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A3E13-BB91-B517-3828-67797722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BDB13-F493-B9B2-0AEF-53DDAA28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893D-288F-C44A-9353-0F40FC8DF7AD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15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5DB71-C778-9F18-521D-004A657B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36696-3CBC-7CF6-7110-94D5D2EF3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D0D9F-E0DE-32EF-A8A4-E86A3C529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784306-C05D-434D-A484-4905C831856E}" type="datetime1">
              <a:rPr lang="en-US" smtClean="0"/>
              <a:t>11/30/24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EA00A-A970-2146-B642-73CF66CE6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41ACB-0C74-9379-6E96-C8AAA61F1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A5893D-288F-C44A-9353-0F40FC8DF7AD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75470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16D5-66E4-F0AA-41BA-AE6A25885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D" dirty="0"/>
              <a:t>Pointer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EADDD-4015-A10D-EA53-449BF4C8CC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D" dirty="0"/>
              <a:t>Rakib Mahmud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3E3CC-B299-171F-DB24-75602059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F7B1-5CFB-6549-99C2-E61FA56D4163}" type="datetime1">
              <a:rPr lang="en-US" smtClean="0"/>
              <a:t>11/30/24</a:t>
            </a:fld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BB731-E7A8-50AD-0A6D-1921C5AB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893D-288F-C44A-9353-0F40FC8DF7AD}" type="slidenum">
              <a:rPr lang="en-BD" smtClean="0"/>
              <a:t>1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03584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BE23-07CD-A7DD-7651-3C6E95D2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to Do All Those Three Steps at once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8F43B7F-F94D-7A4E-FE4C-935DBF7D6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514" y="1829109"/>
            <a:ext cx="6362700" cy="4326594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13000E6-CF06-ABF4-2B83-C51974637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0" y="1829109"/>
            <a:ext cx="4457700" cy="212090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B83A927-6C95-294D-3752-B3D81389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1920-56F6-C94A-AE86-23C1630CC544}" type="datetime1">
              <a:rPr lang="en-US" smtClean="0"/>
              <a:t>11/30/24</a:t>
            </a:fld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6C5CC5-0A66-F7C0-D3D7-C32DC8CA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893D-288F-C44A-9353-0F40FC8DF7AD}" type="slidenum">
              <a:rPr lang="en-BD" smtClean="0"/>
              <a:t>10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190118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0B8F-00CA-A8CC-8242-0905D485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for Printing Different Variable Values That The Pointer Points to</a:t>
            </a:r>
          </a:p>
        </p:txBody>
      </p:sp>
      <p:pic>
        <p:nvPicPr>
          <p:cNvPr id="13" name="Content Placeholder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F7EE6E2-B4F0-A00F-084B-8F86C6F46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598" y="2066311"/>
            <a:ext cx="6155639" cy="3919710"/>
          </a:xfr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D72D8A42-C555-FA4D-7E4A-724CF1977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775" y="2066311"/>
            <a:ext cx="3084463" cy="1836386"/>
          </a:xfrm>
          <a:prstGeom prst="rect">
            <a:avLst/>
          </a:pr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7C39C2EF-D5B8-CA57-290F-BECFD206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DFFB-11B4-AE43-B756-A6E6D46488A3}" type="datetime1">
              <a:rPr lang="en-US" smtClean="0"/>
              <a:t>11/30/24</a:t>
            </a:fld>
            <a:endParaRPr lang="en-BD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AEF689E-80A1-FB66-5C68-F94CAE67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893D-288F-C44A-9353-0F40FC8DF7AD}" type="slidenum">
              <a:rPr lang="en-BD" smtClean="0"/>
              <a:t>11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585952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8713-DDC3-8F97-451F-891887FF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559"/>
            <a:ext cx="10515600" cy="1325563"/>
          </a:xfrm>
        </p:spPr>
        <p:txBody>
          <a:bodyPr/>
          <a:lstStyle/>
          <a:p>
            <a:r>
              <a:rPr lang="en-BD" dirty="0"/>
              <a:t>C Program for Adding Two Numbers Using Pointer</a:t>
            </a:r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8F5C1BCB-4AFD-2218-E00C-30E13649F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465" y="2019300"/>
            <a:ext cx="5606133" cy="3467100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3C1DE58-2D51-4219-F0CB-B51D30BFD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676" y="2019300"/>
            <a:ext cx="3683244" cy="185601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61D775D-F981-CA36-E10E-76DFB9ADC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8155-4D9A-754C-9090-2A2FDC2FBBA9}" type="datetime1">
              <a:rPr lang="en-US" smtClean="0"/>
              <a:t>11/30/24</a:t>
            </a:fld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DF73E8-F1EA-3F05-BB9C-8D55B408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893D-288F-C44A-9353-0F40FC8DF7AD}" type="slidenum">
              <a:rPr lang="en-BD" smtClean="0"/>
              <a:t>12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76468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FAD78-5423-22C3-30C0-2E176B16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for Swapping Two Numbers Using Pointer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E960AE4-6A32-DBEA-5F60-422A1139D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644" y="2131710"/>
            <a:ext cx="6519945" cy="3778896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3A89A78-51B8-E64F-698B-183FF863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117" y="2131710"/>
            <a:ext cx="3586768" cy="1723853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5A3E304-A620-2A4C-7D9E-732911B2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968-1566-C440-A8CD-7A8D029C7984}" type="datetime1">
              <a:rPr lang="en-US" smtClean="0"/>
              <a:t>11/30/24</a:t>
            </a:fld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3A06A-5306-EC18-7173-4D8EAA45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893D-288F-C44A-9353-0F40FC8DF7AD}" type="slidenum">
              <a:rPr lang="en-BD" smtClean="0"/>
              <a:t>13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496279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680E-E64F-2631-CDEC-DF7B8D11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for Accessing Array Elements Using Pointer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D41B11F-56B5-D2BC-0DB0-EA650C70E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457" y="1970361"/>
            <a:ext cx="6072193" cy="40156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2573A8-58B2-8314-E15D-CEC9C816D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206" y="1970361"/>
            <a:ext cx="1955175" cy="183528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8DBC768-C091-87DE-134E-D649DB5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854C-D624-EE48-90FE-CB200A35AFB2}" type="datetime1">
              <a:rPr lang="en-US" smtClean="0"/>
              <a:t>11/30/24</a:t>
            </a:fld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8059F6-BB04-C2E9-93C4-6EAE858E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893D-288F-C44A-9353-0F40FC8DF7AD}" type="slidenum">
              <a:rPr lang="en-BD" smtClean="0"/>
              <a:t>14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309767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77B2-1282-9DDB-D175-0C954260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Call by Value vs Call by Reference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36077D2-90E1-B750-F3F1-C7EC0C0DC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14500"/>
            <a:ext cx="5128968" cy="3102598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8913422-79EB-6E12-3647-328F43E38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805313"/>
            <a:ext cx="3554692" cy="1510645"/>
          </a:xfrm>
          <a:prstGeom prst="rect">
            <a:avLst/>
          </a:prstGeom>
        </p:spPr>
      </p:pic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3F70006-1657-7EC9-AAE2-795FC3CE2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331" y="1690687"/>
            <a:ext cx="4888845" cy="3114625"/>
          </a:xfrm>
          <a:prstGeom prst="rect">
            <a:avLst/>
          </a:prstGeom>
        </p:spPr>
      </p:pic>
      <p:pic>
        <p:nvPicPr>
          <p:cNvPr id="11" name="Picture 10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B4EF793E-336E-B158-AFD0-41947368E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330" y="4849812"/>
            <a:ext cx="4521201" cy="146614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EEB92A-0D40-6549-18FF-96159239DA87}"/>
              </a:ext>
            </a:extLst>
          </p:cNvPr>
          <p:cNvCxnSpPr>
            <a:stCxn id="2" idx="2"/>
          </p:cNvCxnSpPr>
          <p:nvPr/>
        </p:nvCxnSpPr>
        <p:spPr>
          <a:xfrm>
            <a:off x="6096000" y="1690688"/>
            <a:ext cx="0" cy="4625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14E8870A-7E67-60DA-0199-A1440038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094F-AC70-474F-B701-27C934552E97}" type="datetime1">
              <a:rPr lang="en-US" smtClean="0"/>
              <a:t>11/30/24</a:t>
            </a:fld>
            <a:endParaRPr lang="en-BD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9A6AF69-356F-2DDA-6A16-1E289559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893D-288F-C44A-9353-0F40FC8DF7AD}" type="slidenum">
              <a:rPr lang="en-BD" smtClean="0"/>
              <a:t>15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820768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D635B-033E-0926-D52E-BD8D6778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Call by Value vs Call by Reference (Cont’d)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6304F8-6A4C-07D1-DCC6-47B4979752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045027"/>
              </p:ext>
            </p:extLst>
          </p:nvPr>
        </p:nvGraphicFramePr>
        <p:xfrm>
          <a:off x="838200" y="1493734"/>
          <a:ext cx="10515600" cy="4999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74394009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74456799"/>
                    </a:ext>
                  </a:extLst>
                </a:gridCol>
              </a:tblGrid>
              <a:tr h="366181">
                <a:tc>
                  <a:txBody>
                    <a:bodyPr/>
                    <a:lstStyle/>
                    <a:p>
                      <a:r>
                        <a:rPr lang="en-BD" dirty="0"/>
                        <a:t>Call by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Call by reference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134123"/>
                  </a:ext>
                </a:extLst>
              </a:tr>
              <a:tr h="134684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dirty="0">
                          <a:effectLst/>
                        </a:rPr>
                        <a:t>While calling a function, we pass the values of variables to it. Such functions are known as “Call By Values”.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dirty="0">
                          <a:effectLst/>
                        </a:rPr>
                        <a:t>While calling a function, instead of passing the values of variables, we pass the address of variables(location of variables) to the function known as “Call By References.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073126712"/>
                  </a:ext>
                </a:extLst>
              </a:tr>
              <a:tr h="107597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>
                          <a:effectLst/>
                        </a:rPr>
                        <a:t>In this method, the value of each variable in the calling function is copied into corresponding dummy variables of the called function.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dirty="0">
                          <a:effectLst/>
                        </a:rPr>
                        <a:t>In this method, the address of actual variables in the calling function is copied into the dummy variables of the called function.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3943317862"/>
                  </a:ext>
                </a:extLst>
              </a:tr>
              <a:tr h="134684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dirty="0">
                          <a:effectLst/>
                        </a:rPr>
                        <a:t>With this method, the changes made to the dummy variables in the called function have no effect on the values of actual variables in the calling function.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dirty="0">
                          <a:effectLst/>
                        </a:rPr>
                        <a:t>With this method, using addresses we would have access to the actual variables and hence we would be able to manipulate them.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615228843"/>
                  </a:ext>
                </a:extLst>
              </a:tr>
              <a:tr h="80509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dirty="0">
                          <a:effectLst/>
                        </a:rPr>
                        <a:t>Call by value is considered safer as original data is preserved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dirty="0">
                          <a:effectLst/>
                        </a:rPr>
                        <a:t>Call by reference is risky as it allows direct modification in original data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94053403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3BDE7-6269-631F-006A-64EA2AB017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24613"/>
            <a:ext cx="2743200" cy="365125"/>
          </a:xfrm>
        </p:spPr>
        <p:txBody>
          <a:bodyPr/>
          <a:lstStyle/>
          <a:p>
            <a:fld id="{46AAD7A7-02D3-8044-B19D-C485BCFB5CF3}" type="datetime1">
              <a:rPr lang="en-US" smtClean="0"/>
              <a:t>11/30/24</a:t>
            </a:fld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6699B-7466-7E21-1AA2-925B31F9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4440" y="6424612"/>
            <a:ext cx="2743200" cy="365125"/>
          </a:xfrm>
        </p:spPr>
        <p:txBody>
          <a:bodyPr/>
          <a:lstStyle/>
          <a:p>
            <a:fld id="{20A5893D-288F-C44A-9353-0F40FC8DF7AD}" type="slidenum">
              <a:rPr lang="en-BD" smtClean="0"/>
              <a:t>16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244246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4BDB23-FA5D-0F89-E39E-B33AEE8AFBF7}"/>
              </a:ext>
            </a:extLst>
          </p:cNvPr>
          <p:cNvSpPr txBox="1"/>
          <p:nvPr/>
        </p:nvSpPr>
        <p:spPr>
          <a:xfrm>
            <a:off x="3396343" y="2447108"/>
            <a:ext cx="55793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9600" dirty="0"/>
              <a:t>Thank You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48466-ED39-47E8-B3C7-93275C16D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2C8E-9CC5-F043-BD0E-BBE36A3A5E67}" type="datetime1">
              <a:rPr lang="en-US" smtClean="0"/>
              <a:t>11/30/24</a:t>
            </a:fld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BEF99-73C0-7DE7-A14F-DAA08ACB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893D-288F-C44A-9353-0F40FC8DF7AD}" type="slidenum">
              <a:rPr lang="en-BD" smtClean="0"/>
              <a:t>17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38918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93CC-694C-5E99-FFD9-C13D08C9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Pre-requisite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4BDD-846E-CBC0-D2BC-1CAA221E5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D" dirty="0"/>
              <a:t>int  x=5; </a:t>
            </a:r>
          </a:p>
          <a:p>
            <a:pPr marL="0" indent="0">
              <a:buNone/>
            </a:pPr>
            <a:endParaRPr lang="en-BD" dirty="0"/>
          </a:p>
          <a:p>
            <a:pPr marL="0" indent="0">
              <a:buNone/>
            </a:pPr>
            <a:endParaRPr lang="en-BD" dirty="0"/>
          </a:p>
          <a:p>
            <a:r>
              <a:rPr lang="en-BD" dirty="0"/>
              <a:t>When a program is run; a memory address is allocated for x variable.</a:t>
            </a:r>
          </a:p>
          <a:p>
            <a:r>
              <a:rPr lang="en-BD" dirty="0"/>
              <a:t>In that address, 5 value is stored.</a:t>
            </a:r>
          </a:p>
          <a:p>
            <a:endParaRPr lang="en-B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564141-557C-1D81-3074-B26CA8EE3167}"/>
              </a:ext>
            </a:extLst>
          </p:cNvPr>
          <p:cNvSpPr/>
          <p:nvPr/>
        </p:nvSpPr>
        <p:spPr>
          <a:xfrm>
            <a:off x="5129349" y="1956253"/>
            <a:ext cx="3283133" cy="11146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sz="2000" dirty="0"/>
              <a:t>Variable name -&gt; x</a:t>
            </a:r>
          </a:p>
          <a:p>
            <a:r>
              <a:rPr lang="en-BD" sz="2000" dirty="0"/>
              <a:t>Value -&gt; 10</a:t>
            </a:r>
          </a:p>
          <a:p>
            <a:r>
              <a:rPr lang="en-BD" sz="2000" dirty="0"/>
              <a:t>Variable address -&gt; 100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592503-8962-7352-6FED-6BEA509ED14C}"/>
              </a:ext>
            </a:extLst>
          </p:cNvPr>
          <p:cNvSpPr/>
          <p:nvPr/>
        </p:nvSpPr>
        <p:spPr>
          <a:xfrm>
            <a:off x="3322319" y="4869878"/>
            <a:ext cx="4288972" cy="930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000" dirty="0"/>
              <a:t>p</a:t>
            </a:r>
            <a:r>
              <a:rPr lang="en-BD" sz="2000" dirty="0"/>
              <a:t>rintf(“Value of x = %d\n”, x);</a:t>
            </a:r>
          </a:p>
          <a:p>
            <a:r>
              <a:rPr lang="en-GB" sz="2000" dirty="0"/>
              <a:t>p</a:t>
            </a:r>
            <a:r>
              <a:rPr lang="en-BD" sz="2000" dirty="0"/>
              <a:t>rintf(“Address of x = %d\n”, &amp;x);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E3CBE60-2B12-622A-3D20-4CBA64261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3A33-408F-564F-AC8F-95343CD4555E}" type="datetime1">
              <a:rPr lang="en-US" smtClean="0"/>
              <a:t>11/30/24</a:t>
            </a:fld>
            <a:endParaRPr lang="en-BD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048CF7-120C-41CD-6684-38E10CD6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893D-288F-C44A-9353-0F40FC8DF7AD}" type="slidenum">
              <a:rPr lang="en-BD" smtClean="0"/>
              <a:t>2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60183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822C-5784-26A5-3D99-4B9DE5F0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6680-C9A7-C963-2151-E1CA2B593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D" dirty="0"/>
              <a:t>Pointer is a variable that stores the address of another variable.</a:t>
            </a:r>
          </a:p>
          <a:p>
            <a:r>
              <a:rPr lang="en-BD" dirty="0"/>
              <a:t>We can store the address of x in a pointer.</a:t>
            </a:r>
          </a:p>
          <a:p>
            <a:r>
              <a:rPr lang="en-BD" dirty="0"/>
              <a:t>So pointer works with memory address.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9C113-7799-087D-4967-EAF393776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7DF4-7317-6A4B-9EE1-E9AAB96818A0}" type="datetime1">
              <a:rPr lang="en-US" smtClean="0"/>
              <a:t>11/30/24</a:t>
            </a:fld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B8EC2-476E-FADE-011D-72DE5694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893D-288F-C44A-9353-0F40FC8DF7AD}" type="slidenum">
              <a:rPr lang="en-BD" smtClean="0"/>
              <a:t>3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17662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BF31-EE36-44F9-719E-A8E01AAB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Why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1313A-5D0A-F2DB-3CD3-A567E6F7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D" dirty="0"/>
              <a:t>Using pointer makes the software more efficient cause it works with memory management.</a:t>
            </a:r>
          </a:p>
          <a:p>
            <a:r>
              <a:rPr lang="en-BD" dirty="0"/>
              <a:t>But excessave usage may make the application less understandable.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0E2E1-67CD-5D91-CF23-7B910D9A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03CB-52A9-FF4B-8B19-707EB853DCE4}" type="datetime1">
              <a:rPr lang="en-US" smtClean="0"/>
              <a:t>11/30/24</a:t>
            </a:fld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D7445-5850-E847-C53C-6E3AA132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893D-288F-C44A-9353-0F40FC8DF7AD}" type="slidenum">
              <a:rPr lang="en-BD" smtClean="0"/>
              <a:t>4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77618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7576-72C4-00E1-1F6B-C8883B7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Use Pointers?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F0411-2C91-4B4C-FC78-3BB518FDE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use of pointers in C can be divided into three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Pointer Declaration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Pointer Initialization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Pointer Dereferencing</a:t>
            </a:r>
          </a:p>
          <a:p>
            <a:endParaRPr lang="en-B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B68D6-EC03-A5C2-927A-88A5F6F5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018F-E0C1-7B4F-810F-4DC7CADE7771}" type="datetime1">
              <a:rPr lang="en-US" smtClean="0"/>
              <a:t>11/30/24</a:t>
            </a:fld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0A658-BEE5-2527-7811-250C7780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893D-288F-C44A-9353-0F40FC8DF7AD}" type="slidenum">
              <a:rPr lang="en-BD" smtClean="0"/>
              <a:t>5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9811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DA8F-83BA-23F2-60D0-0C3878E6B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Declaration of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6D72F-7144-FC95-D001-87F92AB9D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9655"/>
            <a:ext cx="10515600" cy="2947308"/>
          </a:xfrm>
        </p:spPr>
        <p:txBody>
          <a:bodyPr/>
          <a:lstStyle/>
          <a:p>
            <a:r>
              <a:rPr lang="en-BD" dirty="0"/>
              <a:t>Example:</a:t>
            </a:r>
          </a:p>
          <a:p>
            <a:pPr lvl="1"/>
            <a:r>
              <a:rPr lang="en-BD" dirty="0"/>
              <a:t>int *p, char *p</a:t>
            </a:r>
          </a:p>
          <a:p>
            <a:r>
              <a:rPr lang="en-GB" dirty="0"/>
              <a:t>The pointer declared here will point to some random memory address as it is not initialized. </a:t>
            </a:r>
          </a:p>
          <a:p>
            <a:r>
              <a:rPr lang="en-GB" dirty="0"/>
              <a:t>Such pointers are called wild pointers.</a:t>
            </a:r>
            <a:endParaRPr lang="en-B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A032EB-51E1-C173-C33E-B54A29F88D15}"/>
              </a:ext>
            </a:extLst>
          </p:cNvPr>
          <p:cNvSpPr/>
          <p:nvPr/>
        </p:nvSpPr>
        <p:spPr>
          <a:xfrm>
            <a:off x="4458788" y="2046515"/>
            <a:ext cx="3091543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sz="2000" dirty="0"/>
              <a:t>data_type *var_name;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0EBF6-41CF-A1D5-9C28-60E2DEE95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2930-0CFA-FD4C-9191-B46373E1ABAF}" type="datetime1">
              <a:rPr lang="en-US" smtClean="0"/>
              <a:t>11/30/24</a:t>
            </a:fld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ACC6-C572-7107-F20E-71F863C2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893D-288F-C44A-9353-0F40FC8DF7AD}" type="slidenum">
              <a:rPr lang="en-BD" smtClean="0"/>
              <a:t>6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03515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4D1E-A070-5B09-8778-E63FE279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 Initialization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DCF4B-1EC4-8C90-F2E5-8BC95B9AD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generally use the ( ‘&amp;’: ampersand ) </a:t>
            </a:r>
            <a:r>
              <a:rPr lang="en-GB" dirty="0" err="1"/>
              <a:t>addressof</a:t>
            </a:r>
            <a:r>
              <a:rPr lang="en-GB" dirty="0"/>
              <a:t> operator to get the memory address of a variable and then store it in the pointer variable.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Pointer must be the same data type as the variable it points to.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CCB82-E088-5602-661D-59D6C58B9581}"/>
              </a:ext>
            </a:extLst>
          </p:cNvPr>
          <p:cNvSpPr/>
          <p:nvPr/>
        </p:nvSpPr>
        <p:spPr>
          <a:xfrm>
            <a:off x="5303520" y="2896689"/>
            <a:ext cx="1837509" cy="9437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effectLst/>
              </a:rPr>
              <a:t>int x = 10;</a:t>
            </a:r>
            <a:br>
              <a:rPr lang="en-GB" sz="2000" dirty="0"/>
            </a:br>
            <a:r>
              <a:rPr lang="en-GB" sz="2000" dirty="0">
                <a:effectLst/>
              </a:rPr>
              <a:t>int * </a:t>
            </a:r>
            <a:r>
              <a:rPr lang="en-GB" sz="2000" b="1" dirty="0" err="1">
                <a:effectLst/>
              </a:rPr>
              <a:t>ptr</a:t>
            </a:r>
            <a:r>
              <a:rPr lang="en-GB" sz="2000" dirty="0">
                <a:effectLst/>
              </a:rPr>
              <a:t>;</a:t>
            </a:r>
            <a:br>
              <a:rPr lang="en-GB" sz="2000" dirty="0"/>
            </a:br>
            <a:r>
              <a:rPr lang="en-GB" sz="2000" dirty="0" err="1">
                <a:effectLst/>
              </a:rPr>
              <a:t>ptr</a:t>
            </a:r>
            <a:r>
              <a:rPr lang="en-GB" sz="2000" dirty="0">
                <a:effectLst/>
              </a:rPr>
              <a:t> = </a:t>
            </a:r>
            <a:r>
              <a:rPr lang="en-GB" sz="2000" b="1" dirty="0">
                <a:effectLst/>
              </a:rPr>
              <a:t>&amp;</a:t>
            </a:r>
            <a:r>
              <a:rPr lang="en-GB" sz="2000" b="1" dirty="0"/>
              <a:t>x</a:t>
            </a:r>
            <a:r>
              <a:rPr lang="en-GB" sz="2000" dirty="0">
                <a:effectLst/>
              </a:rPr>
              <a:t>;</a:t>
            </a:r>
            <a:endParaRPr lang="en-BD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71ECC9-850C-15CF-3602-83EDACD10906}"/>
              </a:ext>
            </a:extLst>
          </p:cNvPr>
          <p:cNvSpPr/>
          <p:nvPr/>
        </p:nvSpPr>
        <p:spPr>
          <a:xfrm>
            <a:off x="4079965" y="4911545"/>
            <a:ext cx="4820196" cy="10363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000" dirty="0"/>
              <a:t>p</a:t>
            </a:r>
            <a:r>
              <a:rPr lang="en-BD" sz="2000" dirty="0"/>
              <a:t>rintf(“Value of x = %d\n”, x);</a:t>
            </a:r>
          </a:p>
          <a:p>
            <a:r>
              <a:rPr lang="en-GB" sz="2000" dirty="0"/>
              <a:t>p</a:t>
            </a:r>
            <a:r>
              <a:rPr lang="en-BD" sz="2000" dirty="0"/>
              <a:t>rintf(“Address of x = %d\n”, &amp;x);</a:t>
            </a:r>
          </a:p>
          <a:p>
            <a:r>
              <a:rPr lang="en-GB" sz="2000" dirty="0"/>
              <a:t>p</a:t>
            </a:r>
            <a:r>
              <a:rPr lang="en-BD" sz="2000" dirty="0"/>
              <a:t>rintf(“Address is = %d\n”, ptr);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D830C14-E54B-DA88-4C39-096F0655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F3EB-C164-F841-9251-D4E1BCE9E328}" type="datetime1">
              <a:rPr lang="en-US" smtClean="0"/>
              <a:t>11/30/24</a:t>
            </a:fld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BB12C-92D9-7C97-26D6-777FFAB7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893D-288F-C44A-9353-0F40FC8DF7AD}" type="slidenum">
              <a:rPr lang="en-BD" smtClean="0"/>
              <a:t>7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80523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2BFB-232E-E397-02E4-26024153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 Dereferencing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BEE21-5AC3-FEEF-5217-F9C0DFB8C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823" y="1782082"/>
            <a:ext cx="10515600" cy="4351338"/>
          </a:xfrm>
        </p:spPr>
        <p:txBody>
          <a:bodyPr/>
          <a:lstStyle/>
          <a:p>
            <a:r>
              <a:rPr lang="en-GB" dirty="0"/>
              <a:t>Dereferencing a pointer is the process of accessing the value stored in the memory address specified in the pointer. </a:t>
            </a:r>
          </a:p>
          <a:p>
            <a:r>
              <a:rPr lang="en-GB" dirty="0"/>
              <a:t>We use the same ( * ) dereferencing operator that we used in the pointer declaration.</a:t>
            </a:r>
            <a:endParaRPr lang="en-B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3F7BD5-C1BF-7F24-9B5E-C3699E414988}"/>
              </a:ext>
            </a:extLst>
          </p:cNvPr>
          <p:cNvSpPr/>
          <p:nvPr/>
        </p:nvSpPr>
        <p:spPr>
          <a:xfrm>
            <a:off x="4406537" y="4040777"/>
            <a:ext cx="2420983" cy="461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sz="2000" dirty="0"/>
              <a:t>0x7fffa0757dd4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3AB403-7667-3860-1D99-8F3E528B0299}"/>
              </a:ext>
            </a:extLst>
          </p:cNvPr>
          <p:cNvSpPr/>
          <p:nvPr/>
        </p:nvSpPr>
        <p:spPr>
          <a:xfrm>
            <a:off x="4406537" y="5454002"/>
            <a:ext cx="2420983" cy="461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sz="2000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B95B02-614B-21B5-1D5F-2190C6F42CF3}"/>
              </a:ext>
            </a:extLst>
          </p:cNvPr>
          <p:cNvSpPr txBox="1"/>
          <p:nvPr/>
        </p:nvSpPr>
        <p:spPr>
          <a:xfrm>
            <a:off x="4722695" y="5907540"/>
            <a:ext cx="1903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000" dirty="0"/>
              <a:t>0x7fffa0757dd4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5AFDDE2E-4FFE-F3D5-528A-BCE0DD19B761}"/>
              </a:ext>
            </a:extLst>
          </p:cNvPr>
          <p:cNvCxnSpPr>
            <a:stCxn id="4" idx="1"/>
            <a:endCxn id="8" idx="1"/>
          </p:cNvCxnSpPr>
          <p:nvPr/>
        </p:nvCxnSpPr>
        <p:spPr>
          <a:xfrm rot="10800000" flipH="1" flipV="1">
            <a:off x="4406537" y="4271553"/>
            <a:ext cx="316158" cy="1836041"/>
          </a:xfrm>
          <a:prstGeom prst="bentConnector3">
            <a:avLst>
              <a:gd name="adj1" fmla="val -7230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FEB0AF-C9B9-332C-87BC-9185E9CF1748}"/>
              </a:ext>
            </a:extLst>
          </p:cNvPr>
          <p:cNvSpPr txBox="1"/>
          <p:nvPr/>
        </p:nvSpPr>
        <p:spPr>
          <a:xfrm>
            <a:off x="5367600" y="3640667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000" dirty="0"/>
              <a:t>ptr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1D27BD-C87D-0711-636C-B2D48403C39B}"/>
              </a:ext>
            </a:extLst>
          </p:cNvPr>
          <p:cNvSpPr txBox="1"/>
          <p:nvPr/>
        </p:nvSpPr>
        <p:spPr>
          <a:xfrm>
            <a:off x="4750443" y="4502331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1800" dirty="0"/>
              <a:t>0x7fff98b499e8</a:t>
            </a:r>
          </a:p>
          <a:p>
            <a:endParaRPr lang="en-B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FB385-1BCF-5673-C36F-1F5A496BAAB6}"/>
              </a:ext>
            </a:extLst>
          </p:cNvPr>
          <p:cNvSpPr txBox="1"/>
          <p:nvPr/>
        </p:nvSpPr>
        <p:spPr>
          <a:xfrm>
            <a:off x="5467786" y="5080606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000" dirty="0"/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1AF2AF-2AD2-3949-C8D2-CCE79197E2EB}"/>
              </a:ext>
            </a:extLst>
          </p:cNvPr>
          <p:cNvCxnSpPr>
            <a:cxnSpLocks/>
          </p:cNvCxnSpPr>
          <p:nvPr/>
        </p:nvCxnSpPr>
        <p:spPr>
          <a:xfrm flipH="1">
            <a:off x="5982789" y="3840722"/>
            <a:ext cx="18462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9986EC-B121-7425-8427-F9E1AFD00326}"/>
              </a:ext>
            </a:extLst>
          </p:cNvPr>
          <p:cNvCxnSpPr>
            <a:cxnSpLocks/>
          </p:cNvCxnSpPr>
          <p:nvPr/>
        </p:nvCxnSpPr>
        <p:spPr>
          <a:xfrm flipH="1">
            <a:off x="6483610" y="4663682"/>
            <a:ext cx="13453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5BF758-079A-9197-B10A-C8B51062168B}"/>
              </a:ext>
            </a:extLst>
          </p:cNvPr>
          <p:cNvCxnSpPr>
            <a:cxnSpLocks/>
          </p:cNvCxnSpPr>
          <p:nvPr/>
        </p:nvCxnSpPr>
        <p:spPr>
          <a:xfrm flipH="1">
            <a:off x="6625716" y="6107595"/>
            <a:ext cx="18303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3A1771-C8C1-D0E3-ABA1-063BA16518CB}"/>
              </a:ext>
            </a:extLst>
          </p:cNvPr>
          <p:cNvSpPr txBox="1"/>
          <p:nvPr/>
        </p:nvSpPr>
        <p:spPr>
          <a:xfrm>
            <a:off x="8443983" y="5753652"/>
            <a:ext cx="2589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000" dirty="0"/>
              <a:t>Address of variable ‘x’</a:t>
            </a:r>
          </a:p>
          <a:p>
            <a:r>
              <a:rPr lang="en-GB" sz="2000" dirty="0"/>
              <a:t>S</a:t>
            </a:r>
            <a:r>
              <a:rPr lang="en-BD" sz="2000" dirty="0"/>
              <a:t>tored at ptr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1C9D12-D9B3-8782-FE69-96A9BD6805B8}"/>
              </a:ext>
            </a:extLst>
          </p:cNvPr>
          <p:cNvSpPr txBox="1"/>
          <p:nvPr/>
        </p:nvSpPr>
        <p:spPr>
          <a:xfrm>
            <a:off x="7925383" y="3613116"/>
            <a:ext cx="350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000" dirty="0"/>
              <a:t>Address of pointer variable ptr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8A33CD-CBD4-E6CB-F28A-D7AC44E32946}"/>
              </a:ext>
            </a:extLst>
          </p:cNvPr>
          <p:cNvSpPr txBox="1"/>
          <p:nvPr/>
        </p:nvSpPr>
        <p:spPr>
          <a:xfrm>
            <a:off x="7829006" y="4494570"/>
            <a:ext cx="3032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000" dirty="0"/>
              <a:t>Value of variable var (*ptr)</a:t>
            </a:r>
          </a:p>
        </p:txBody>
      </p:sp>
      <p:sp>
        <p:nvSpPr>
          <p:cNvPr id="28" name="Date Placeholder 27">
            <a:extLst>
              <a:ext uri="{FF2B5EF4-FFF2-40B4-BE49-F238E27FC236}">
                <a16:creationId xmlns:a16="http://schemas.microsoft.com/office/drawing/2014/main" id="{4C44A33A-AF29-061B-54F2-1FD39095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6A00-82E0-8B4B-91EE-DF5145750609}" type="datetime1">
              <a:rPr lang="en-US" smtClean="0"/>
              <a:t>11/30/24</a:t>
            </a:fld>
            <a:endParaRPr lang="en-BD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B9662759-BCAA-2D78-E6CC-6A3B5E26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893D-288F-C44A-9353-0F40FC8DF7AD}" type="slidenum">
              <a:rPr lang="en-BD" smtClean="0"/>
              <a:t>8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934813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23D5-2F18-4CD3-C839-9A7A27B4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 Dereferencing (Cont’d)</a:t>
            </a:r>
            <a:endParaRPr lang="en-B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33E075-F4CE-F204-2A14-598D79607C2D}"/>
              </a:ext>
            </a:extLst>
          </p:cNvPr>
          <p:cNvSpPr/>
          <p:nvPr/>
        </p:nvSpPr>
        <p:spPr>
          <a:xfrm>
            <a:off x="3714204" y="3561777"/>
            <a:ext cx="5264333" cy="15396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000" dirty="0"/>
              <a:t>p</a:t>
            </a:r>
            <a:r>
              <a:rPr lang="en-BD" sz="2000" dirty="0"/>
              <a:t>rintf(“Value of x = %d\n”, x);</a:t>
            </a:r>
          </a:p>
          <a:p>
            <a:r>
              <a:rPr lang="en-GB" sz="2000" dirty="0"/>
              <a:t>p</a:t>
            </a:r>
            <a:r>
              <a:rPr lang="en-BD" sz="2000" dirty="0"/>
              <a:t>rintf(“Address of x = %d\n”, &amp;x);</a:t>
            </a:r>
          </a:p>
          <a:p>
            <a:r>
              <a:rPr lang="en-GB" sz="2000" dirty="0"/>
              <a:t>p</a:t>
            </a:r>
            <a:r>
              <a:rPr lang="en-BD" sz="2000" dirty="0"/>
              <a:t>rintf(“Address is = %d\n”, ptr);</a:t>
            </a:r>
          </a:p>
          <a:p>
            <a:r>
              <a:rPr lang="en-BD" sz="2000" dirty="0"/>
              <a:t>printf(“In that address value is = %d\n”, *ptr);</a:t>
            </a:r>
          </a:p>
          <a:p>
            <a:r>
              <a:rPr lang="en-BD" sz="2000" dirty="0"/>
              <a:t>printf(“Address of ptr variable is : %d\n”,&amp;ptr);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9AB827-5343-F521-BBC9-7149716B253D}"/>
              </a:ext>
            </a:extLst>
          </p:cNvPr>
          <p:cNvSpPr/>
          <p:nvPr/>
        </p:nvSpPr>
        <p:spPr>
          <a:xfrm>
            <a:off x="5427615" y="2260963"/>
            <a:ext cx="1837509" cy="9437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effectLst/>
              </a:rPr>
              <a:t>int x = 10;</a:t>
            </a:r>
            <a:br>
              <a:rPr lang="en-GB" sz="2000" dirty="0"/>
            </a:br>
            <a:r>
              <a:rPr lang="en-GB" sz="2000" dirty="0">
                <a:effectLst/>
              </a:rPr>
              <a:t>int * </a:t>
            </a:r>
            <a:r>
              <a:rPr lang="en-GB" sz="2000" b="1" dirty="0" err="1">
                <a:effectLst/>
              </a:rPr>
              <a:t>ptr</a:t>
            </a:r>
            <a:r>
              <a:rPr lang="en-GB" sz="2000" dirty="0">
                <a:effectLst/>
              </a:rPr>
              <a:t>;</a:t>
            </a:r>
            <a:br>
              <a:rPr lang="en-GB" sz="2000" dirty="0"/>
            </a:br>
            <a:r>
              <a:rPr lang="en-GB" sz="2000" dirty="0" err="1">
                <a:effectLst/>
              </a:rPr>
              <a:t>ptr</a:t>
            </a:r>
            <a:r>
              <a:rPr lang="en-GB" sz="2000" dirty="0">
                <a:effectLst/>
              </a:rPr>
              <a:t> = </a:t>
            </a:r>
            <a:r>
              <a:rPr lang="en-GB" sz="2000" b="1" dirty="0">
                <a:effectLst/>
              </a:rPr>
              <a:t>&amp;</a:t>
            </a:r>
            <a:r>
              <a:rPr lang="en-GB" sz="2000" b="1" dirty="0"/>
              <a:t>x</a:t>
            </a:r>
            <a:r>
              <a:rPr lang="en-GB" sz="2000" dirty="0">
                <a:effectLst/>
              </a:rPr>
              <a:t>;</a:t>
            </a:r>
            <a:endParaRPr lang="en-BD" sz="20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61CCF-1311-E9C9-86A5-4F376EDA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D12C-7CDA-5249-9D9E-26E8A80C5474}" type="datetime1">
              <a:rPr lang="en-US" smtClean="0"/>
              <a:t>11/30/24</a:t>
            </a:fld>
            <a:endParaRPr lang="en-BD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7745FAE-9502-1FE7-B6E6-1E034099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893D-288F-C44A-9353-0F40FC8DF7AD}" type="slidenum">
              <a:rPr lang="en-BD" smtClean="0"/>
              <a:t>9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92663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748</Words>
  <Application>Microsoft Macintosh PowerPoint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Pointer</vt:lpstr>
      <vt:lpstr>Pre-requisite</vt:lpstr>
      <vt:lpstr>Introduction</vt:lpstr>
      <vt:lpstr>Why Pointer</vt:lpstr>
      <vt:lpstr>How to Use Pointers?</vt:lpstr>
      <vt:lpstr>Declaration of Pointer</vt:lpstr>
      <vt:lpstr>Pointer Initialization</vt:lpstr>
      <vt:lpstr>Pointer Dereferencing</vt:lpstr>
      <vt:lpstr>Pointer Dereferencing (Cont’d)</vt:lpstr>
      <vt:lpstr>C Program to Do All Those Three Steps at once</vt:lpstr>
      <vt:lpstr>C Program for Printing Different Variable Values That The Pointer Points to</vt:lpstr>
      <vt:lpstr>C Program for Adding Two Numbers Using Pointer</vt:lpstr>
      <vt:lpstr>C Program for Swapping Two Numbers Using Pointer</vt:lpstr>
      <vt:lpstr>C Program for Accessing Array Elements Using Pointer</vt:lpstr>
      <vt:lpstr>Call by Value vs Call by Reference</vt:lpstr>
      <vt:lpstr>Call by Value vs Call by Reference (Cont’d)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Rakib Mahmud</dc:creator>
  <cp:lastModifiedBy>Rakib Mahmud</cp:lastModifiedBy>
  <cp:revision>1</cp:revision>
  <dcterms:created xsi:type="dcterms:W3CDTF">2024-11-29T15:51:22Z</dcterms:created>
  <dcterms:modified xsi:type="dcterms:W3CDTF">2024-11-30T06:33:04Z</dcterms:modified>
</cp:coreProperties>
</file>