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3069"/>
  </p:normalViewPr>
  <p:slideViewPr>
    <p:cSldViewPr snapToGrid="0">
      <p:cViewPr varScale="1">
        <p:scale>
          <a:sx n="133" d="100"/>
          <a:sy n="133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EF6F-A41F-EC49-81E2-C9CDE8A5BD46}" type="datetimeFigureOut">
              <a:rPr lang="en-BD" smtClean="0"/>
              <a:t>2/12/24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DC957-EFA3-5645-BF3C-D3FB2723CD2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152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“-&gt;” This sign is known as </a:t>
            </a:r>
            <a:r>
              <a:rPr lang="en-GB" b="0" i="0" dirty="0">
                <a:solidFill>
                  <a:srgbClr val="FFFFFF"/>
                </a:solidFill>
                <a:effectLst/>
                <a:latin typeface="Google Sans"/>
              </a:rPr>
              <a:t>arrow operator</a:t>
            </a:r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 in C/C++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C957-EFA3-5645-BF3C-D3FB2723CD2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274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call </a:t>
            </a:r>
            <a:r>
              <a:rPr lang="en-GB" dirty="0" err="1"/>
              <a:t>scanf</a:t>
            </a:r>
            <a:r>
              <a:rPr lang="en-GB" dirty="0"/>
              <a:t>() for consecutive inputs (e.g., integers or floats), </a:t>
            </a:r>
            <a:r>
              <a:rPr lang="en-GB" dirty="0" err="1"/>
              <a:t>scanf</a:t>
            </a:r>
            <a:r>
              <a:rPr lang="en-GB" dirty="0"/>
              <a:t>() skips any whitespace (including the leftover newline) and waits for the next valid input.</a:t>
            </a:r>
          </a:p>
          <a:p>
            <a:r>
              <a:rPr lang="en-GB" dirty="0" err="1"/>
              <a:t>fgets</a:t>
            </a:r>
            <a:r>
              <a:rPr lang="en-GB" dirty="0"/>
              <a:t>() does </a:t>
            </a:r>
            <a:r>
              <a:rPr lang="en-GB" b="1" dirty="0"/>
              <a:t>not</a:t>
            </a:r>
            <a:r>
              <a:rPr lang="en-GB" dirty="0"/>
              <a:t> skip whitespace or leftover characters in the input buffer. So, if there’s a newline left by </a:t>
            </a:r>
            <a:r>
              <a:rPr lang="en-GB" dirty="0" err="1"/>
              <a:t>scanf</a:t>
            </a:r>
            <a:r>
              <a:rPr lang="en-GB" dirty="0"/>
              <a:t>() and you then call </a:t>
            </a:r>
            <a:r>
              <a:rPr lang="en-GB" dirty="0" err="1"/>
              <a:t>fgets</a:t>
            </a:r>
            <a:r>
              <a:rPr lang="en-GB" dirty="0"/>
              <a:t>(), it will read that newline as input.</a:t>
            </a:r>
          </a:p>
          <a:p>
            <a:r>
              <a:rPr lang="en-GB" dirty="0"/>
              <a:t>Here, </a:t>
            </a:r>
            <a:r>
              <a:rPr lang="en-GB" dirty="0" err="1"/>
              <a:t>getchar</a:t>
            </a:r>
            <a:r>
              <a:rPr lang="en-GB" dirty="0"/>
              <a:t>() is needed to consume the leftover newline </a:t>
            </a:r>
            <a:r>
              <a:rPr lang="en-GB" b="1" dirty="0"/>
              <a:t>before calling </a:t>
            </a:r>
            <a:r>
              <a:rPr lang="en-GB" b="1" dirty="0" err="1"/>
              <a:t>fgets</a:t>
            </a:r>
            <a:r>
              <a:rPr lang="en-GB" b="1" dirty="0"/>
              <a:t>()</a:t>
            </a:r>
            <a:r>
              <a:rPr lang="en-GB" dirty="0"/>
              <a:t>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C957-EFA3-5645-BF3C-D3FB2723CD25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9246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9EA5-5204-8841-5A0E-58B29B99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0EEDA-9956-E9FD-0713-B4DB7C0CF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E658-38BF-7F52-D7B6-CBD02AC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9A93-4B58-2045-BF40-056D12869C97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9C4A-ABAE-EA70-565F-F42D6CA7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8B6A-FFAD-CD5F-D793-E2B38E3E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984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6417-3903-349E-4D93-3910ACD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561FC-E19D-3812-0F24-91680DDB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1651-E978-E604-0256-7415D71F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2ABC-D8F9-D444-9899-9082B6820A3D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7205-5D9A-26CD-1155-694470B2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0882-C193-8F7B-6638-B69B3951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21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061F9-427A-B44A-1B34-142B92BD2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D791-23A3-9BD8-AB7B-D7EC66E1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25D3-9A84-C8CE-22A5-A4506B15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2F36-3780-8840-A72E-CFE48FF73FFA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0057-8AA8-0DBE-2F36-F3754135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086F-4782-0AB9-5579-007DA54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5400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1E24-8648-62C9-60D9-3DACF1C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C89-57F9-85F0-0BEF-9D598C6F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0A1B-CC32-18D0-4FED-DBAF071D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39F9-FDE8-2C4A-A8C3-38D85EE48DF2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8683-5F4D-A975-49BD-F39AEBC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B0CD-E1FD-5161-0B1B-B472C3AC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967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B1BD-A789-10DC-3252-3589E5D1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ADD8-A6E5-17ED-5010-7D474D1A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7841-C93A-378A-70D2-B15B0F9B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0A5-C511-A046-BF01-F050CBA51AFF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D5BF-5B0E-FDA1-F442-DF141FF2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7B60-C13A-EDE1-19D4-A113B54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02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DAEE-505B-FC95-B435-2D235AA9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6F41-5A5A-07F9-62A7-0DA959A61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5907-CD37-EF31-DC53-9769E113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AEFDC-F7CE-7C3E-8EED-F0C1A516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1547-9A7A-E845-8E75-F86213D9C463}" type="datetime1">
              <a:rPr lang="en-US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32A63-1D72-26E2-0BBC-41ACD5B4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745C6-F173-2A1C-3EFA-207098E5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132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0DC-A5C2-2DE0-85E5-E2473749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7458-3702-4108-3022-4AF50362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83D7A-DBC8-65F1-458A-ABE91470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3F6C7-A6DE-D481-0D99-55D845AEC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2A2D2-2D8D-D4E4-EBF6-DCB47B1A6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609F0-7947-BB81-3719-56AA524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5B6-E1E5-A84A-B77A-8C8F8D702265}" type="datetime1">
              <a:rPr lang="en-US" smtClean="0"/>
              <a:t>12/2/24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344FB-337E-C61F-EB33-DB311BCA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AEA8C-564F-CBB3-8E24-D12D0751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428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FC9-3168-D30D-C7F8-E3EB7C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3799E-8762-0654-F0D2-74CF9E6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E9C6-9B2C-1A41-85A2-4DA90DD8BE8E}" type="datetime1">
              <a:rPr lang="en-US" smtClean="0"/>
              <a:t>12/2/24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1492B-D920-4CAE-58C2-C03E04E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B8C6-8C0B-77C4-9E82-16B4E80E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96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908EB-537E-EAE7-47BC-4504F4D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5AA-0420-2040-9BBF-2CD7DC8A443B}" type="datetime1">
              <a:rPr lang="en-US" smtClean="0"/>
              <a:t>12/2/24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73799-F6AC-37AE-9CD1-CC38953E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D3C8D-2B41-8A0F-194E-1732300B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6676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F0E7-3AEB-C436-F4A8-68AEEAD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6410-E23F-CCA7-0E7C-FB12A4A2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E89C-6770-3BB1-AE89-8543C4E1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B253-85AC-052E-5194-AFEB082D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7AE-3211-4C45-B54B-15175BE22F04}" type="datetime1">
              <a:rPr lang="en-US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13D4-EBB5-CB68-136C-0987D5C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0F13-E356-5728-282D-45159EB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05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1DCF-817F-4718-E521-0FE6234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871D9-3AFF-DF21-5668-57B5F032E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31DD-C071-0F85-D144-7FCEC497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8676-CCD9-89E9-1E6C-6446A1C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924F-71A6-2247-9E5D-2BCAF5A79E37}" type="datetime1">
              <a:rPr lang="en-US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5FB79-1536-3277-C6D4-75C4B43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844C-F3D9-A068-F66C-037A0BB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20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59C24-90D7-172F-E7C6-EDCA86B4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5D37-0866-5235-4A42-2CBF9A2F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C725-706B-A707-78CD-14ECFCF4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AFACF-336D-9343-80D4-ECB8EE3F400B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8D4D-0E40-D64E-7B69-1E6F450D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CE41-9EED-5E38-29E6-70751B5F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F476B-0AA7-CC44-9743-D72611ACA17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026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EF9F-59F1-3A8C-D4CF-30AEE13DD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0384-5800-CB73-5BE0-86BB0EE46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6ECD-3253-12F7-FBF6-446C681D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08F-7988-9446-AA24-FF9CEC161514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F1C3A-9AF6-E612-7B5B-29B1923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5981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F74-F994-EEE1-F9F0-EB8757AF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Structure in C (Cont’d)</a:t>
            </a:r>
            <a:endParaRPr lang="en-BD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D8971E4-D0CA-21A0-D0FA-54719338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41" y="1764038"/>
            <a:ext cx="6407366" cy="451421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84D9C9-0FED-294C-1AC8-4AFE81AA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6" y="1752254"/>
            <a:ext cx="3459637" cy="16767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4BFB06-4A82-52A6-FF74-BD70A287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E09B-4193-7C41-9BF5-F2D0AD027B36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CD638-DA78-D590-A548-27265A8D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5616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6ABD-AEF0-2D16-3EAC-6435CA4E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Initialize Structure Variables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D22321E-9E6A-3460-92B4-3949EC5D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96" y="1761242"/>
            <a:ext cx="6409638" cy="444159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2C6A06-1F81-9687-FE07-332370F5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09" y="1761242"/>
            <a:ext cx="3198829" cy="166775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B9F8F1-A87E-9927-B508-3A036CD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9204-D1F8-C148-BD7D-8636073D2F2C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1FBE9-E334-5A00-8FB0-FFE1003D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190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A22A-5467-1C0C-DAB2-C02FFA3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handling and assignment in C</a:t>
            </a:r>
            <a:endParaRPr lang="en-BD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E6FA257-7646-21BD-E971-D75892E2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74-24AB-5B42-9B79-D2227E85AC4F}" type="datetime1">
              <a:rPr lang="en-US" smtClean="0"/>
              <a:t>12/2/24</a:t>
            </a:fld>
            <a:endParaRPr lang="en-BD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3E2AE28-4FCB-FF70-AF75-ECBD6A0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12</a:t>
            </a:fld>
            <a:endParaRPr lang="en-BD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CC353E-A0A3-BE0F-B121-56975AB4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3" y="1663700"/>
            <a:ext cx="6200172" cy="46926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A2DCB-111B-0CBD-BC8A-0EC7C9C6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54" y="1690687"/>
            <a:ext cx="3826443" cy="2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12CB-A2AF-1FD1-4F24-B7C44E2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structure element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8A5824D-D175-8874-E956-58A624749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3550"/>
            <a:ext cx="7315986" cy="468610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62C805-4317-6718-7B7B-67B61E65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64" y="1733549"/>
            <a:ext cx="3668336" cy="219742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5D049F-B7C5-F8BF-7BE8-3D2D8626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1D92-8EFB-8B47-A0EE-656ACDF139E4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D041C-DD53-643A-DCC1-78BF53F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1402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17D8-C423-7D53-4D59-BB92FE15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Structure Comparison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80285E4-6FF4-DBD3-00B4-850C07DA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41" y="1690688"/>
            <a:ext cx="6474634" cy="4662978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3BC4E1B-0B29-C16E-15AC-FCD01F6F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87" y="1690687"/>
            <a:ext cx="3698188" cy="181608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42A9A3-5DFC-38E7-3225-DE321362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94D-A2C4-0547-95C8-B3EF5E8A19B5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4942-C24B-1126-9A97-B04FDE8E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4188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B43B-40AE-ECFF-ECF9-6AC47284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Array of Structure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0312331-B21F-B81F-A20A-2C1E7487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7"/>
            <a:ext cx="4846163" cy="4625272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7056E2-E2AB-AD56-8EB1-3C03709C3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60"/>
          <a:stretch/>
        </p:blipFill>
        <p:spPr>
          <a:xfrm>
            <a:off x="5754277" y="1690687"/>
            <a:ext cx="5599523" cy="415393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6D3345-42E1-09CB-FE10-4CE90C21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A17C-8E1A-1E46-9CE1-DA64A5A05ECA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0392E-54AF-1AFB-CE33-07CBA8F3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829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744F-2DCF-C2E7-871D-E1136F74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Array of Structure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5615B0-C26C-3E16-C451-4B13C0F1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136" y="1619193"/>
            <a:ext cx="4958499" cy="468734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0FDCD0-C316-0FB5-F7CA-1A374794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DD1-472B-344E-AC48-0924F1B747EE}" type="datetime1">
              <a:rPr lang="en-US" smtClean="0"/>
              <a:t>12/2/24</a:t>
            </a:fld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4A78E-5E4A-D0BA-8F9D-786AF50E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4390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4615-8E43-33BB-66C7-3CCAA622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Passing Structure Variable to Function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6CF417D-383E-BF02-50A3-3D5F5C22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74" y="1783890"/>
            <a:ext cx="4479172" cy="4418947"/>
          </a:xfr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7F5FD10D-4ED2-2734-9257-5E7265C7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85" y="1690687"/>
            <a:ext cx="4980494" cy="322067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4C9D60-08A6-7193-562A-77A612F01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62" y="4911364"/>
            <a:ext cx="4402317" cy="141402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6E55AC-2296-2BB5-C729-F91DE63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0A7-AB4E-C84F-81DF-C861589D421A}" type="datetime1">
              <a:rPr lang="en-US" smtClean="0"/>
              <a:t>12/2/24</a:t>
            </a:fld>
            <a:endParaRPr lang="en-BD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472470-2EBA-2051-9D81-9DC2116D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917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1AC6-B9A5-9954-A2D3-24513B32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Pointer in C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B18B-F33E-4167-FC66-D4F41C8F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a pointer that points to the structure like any other variable. </a:t>
            </a:r>
          </a:p>
          <a:p>
            <a:r>
              <a:rPr lang="en-GB" dirty="0"/>
              <a:t>Such pointers are generally called Structure Pointers. </a:t>
            </a:r>
          </a:p>
          <a:p>
            <a:r>
              <a:rPr lang="en-GB" dirty="0"/>
              <a:t>We can access the members of the structure pointed by the structure pointer using the ( -&gt; ) arrow operator.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E821-9559-09C0-CE91-A6B2C281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A570-8873-D244-8724-6B2853B08E47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FF0E-5AF6-7C12-63E5-851B7EC1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9175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CF6-4214-E533-097A-097E45AD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Pointer in C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8604C4-C23F-2AF4-6204-9F2B81BD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177" y="1775527"/>
            <a:ext cx="6153048" cy="419164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EE6C35C-5017-14F8-D403-3B1EF17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95" y="1775527"/>
            <a:ext cx="3024236" cy="140130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DB3B4B-2C57-779F-849F-791999B8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70D-C700-B042-AD40-4E75FA54C0D9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6967A-7BCB-DD05-8F14-6C64FD36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081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C41E-F096-C343-EBF2-AD6E99C2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8868-0979-6AD4-EC38-3E8B073B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GB" dirty="0"/>
              <a:t>All the elements stored in an array should be of the same data type. </a:t>
            </a:r>
          </a:p>
          <a:p>
            <a:r>
              <a:rPr lang="en-GB" dirty="0"/>
              <a:t>If we need to use a collection of different data type items, it is not possible using an array.</a:t>
            </a:r>
          </a:p>
          <a:p>
            <a:r>
              <a:rPr lang="en-GB" dirty="0"/>
              <a:t>That’s where </a:t>
            </a:r>
            <a:r>
              <a:rPr lang="en-US" dirty="0"/>
              <a:t>s</a:t>
            </a:r>
            <a:r>
              <a:rPr lang="en-US" altLang="en-US" dirty="0"/>
              <a:t>tructures are there to rescue you!</a:t>
            </a:r>
            <a:r>
              <a:rPr lang="en-GB" dirty="0"/>
              <a:t>.</a:t>
            </a:r>
          </a:p>
          <a:p>
            <a:r>
              <a:rPr lang="en-GB" dirty="0"/>
              <a:t>Basically, structure groups different variables together. </a:t>
            </a:r>
          </a:p>
          <a:p>
            <a:r>
              <a:rPr lang="en-GB" dirty="0"/>
              <a:t>So, Structure is a collection of variables of different types under a single name.</a:t>
            </a:r>
          </a:p>
          <a:p>
            <a:r>
              <a:rPr lang="en-GB" dirty="0"/>
              <a:t>Structure is a user defined data type.</a:t>
            </a:r>
          </a:p>
          <a:p>
            <a:endParaRPr lang="en-GB" dirty="0"/>
          </a:p>
          <a:p>
            <a:endParaRPr lang="en-GB" dirty="0"/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7F31-CC40-42FA-E3ED-C5EA0DC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3044-D79F-C64C-AC48-9862A8185DDD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C8322-ED8C-156F-902D-7FE7C7FC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5150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D8689-5BDE-30FE-2E17-AFC7801BC265}"/>
              </a:ext>
            </a:extLst>
          </p:cNvPr>
          <p:cNvSpPr txBox="1"/>
          <p:nvPr/>
        </p:nvSpPr>
        <p:spPr>
          <a:xfrm>
            <a:off x="3306326" y="2554664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2414-313E-777E-DA0A-7F89A203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903E-442E-4F44-8E4D-F10058478AA8}" type="datetime1">
              <a:rPr lang="en-US" smtClean="0"/>
              <a:t>12/2/24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73C8-6C84-15F0-DEB7-6D15D5DB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33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6194-3E89-71A3-E31B-2564EC9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Syntax with Examples</a:t>
            </a:r>
          </a:p>
        </p:txBody>
      </p:sp>
      <p:pic>
        <p:nvPicPr>
          <p:cNvPr id="5" name="Content Placeholder 4" descr="A close-up of a code&#10;&#10;Description automatically generated">
            <a:extLst>
              <a:ext uri="{FF2B5EF4-FFF2-40B4-BE49-F238E27FC236}">
                <a16:creationId xmlns:a16="http://schemas.microsoft.com/office/drawing/2014/main" id="{F1E662D6-46AF-116E-D285-EAD825A0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24" y="1778196"/>
            <a:ext cx="4015509" cy="2352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49641-8A58-8724-ACC5-6DDB03E29A49}"/>
              </a:ext>
            </a:extLst>
          </p:cNvPr>
          <p:cNvSpPr txBox="1"/>
          <p:nvPr/>
        </p:nvSpPr>
        <p:spPr>
          <a:xfrm>
            <a:off x="5486400" y="1690688"/>
            <a:ext cx="1784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b="1" u="sng" dirty="0"/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55FBE-35AD-6B4F-AED5-0B53F7D6A63A}"/>
              </a:ext>
            </a:extLst>
          </p:cNvPr>
          <p:cNvSpPr/>
          <p:nvPr/>
        </p:nvSpPr>
        <p:spPr>
          <a:xfrm>
            <a:off x="6662057" y="2213908"/>
            <a:ext cx="3161211" cy="1513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400" dirty="0"/>
              <a:t>struct  person {</a:t>
            </a:r>
          </a:p>
          <a:p>
            <a:pPr lvl="1"/>
            <a:r>
              <a:rPr lang="en-BD" sz="2400" dirty="0"/>
              <a:t>char name[20];</a:t>
            </a:r>
          </a:p>
          <a:p>
            <a:pPr lvl="1"/>
            <a:r>
              <a:rPr lang="en-BD" sz="2400" dirty="0"/>
              <a:t>float salary;</a:t>
            </a:r>
          </a:p>
          <a:p>
            <a:pPr lvl="1"/>
            <a:r>
              <a:rPr lang="en-GB" sz="2400" dirty="0"/>
              <a:t>int age; };</a:t>
            </a:r>
            <a:endParaRPr lang="en-BD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A0DBA-B27E-D34B-BB41-451E071EFD91}"/>
              </a:ext>
            </a:extLst>
          </p:cNvPr>
          <p:cNvSpPr txBox="1"/>
          <p:nvPr/>
        </p:nvSpPr>
        <p:spPr>
          <a:xfrm>
            <a:off x="914400" y="4615543"/>
            <a:ext cx="10789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>
                <a:highlight>
                  <a:srgbClr val="FFFF00"/>
                </a:highlight>
              </a:rPr>
              <a:t>Above one is template or blue print. In here, name, age, salary are the</a:t>
            </a:r>
          </a:p>
          <a:p>
            <a:r>
              <a:rPr lang="en-GB" sz="2800" dirty="0">
                <a:highlight>
                  <a:srgbClr val="FFFF00"/>
                </a:highlight>
              </a:rPr>
              <a:t>m</a:t>
            </a:r>
            <a:r>
              <a:rPr lang="en-BD" sz="2800" dirty="0">
                <a:highlight>
                  <a:srgbClr val="FFFF00"/>
                </a:highlight>
              </a:rPr>
              <a:t>embers of structure.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D3091E3-9579-B6D9-FA87-3D30E1C2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BA23-66CE-E74C-80E6-5A3510FD8C54}" type="datetime1">
              <a:rPr lang="en-US" smtClean="0"/>
              <a:t>12/2/24</a:t>
            </a:fld>
            <a:endParaRPr lang="en-B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B0552-D394-8F40-F14B-87E5A3D8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9546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0A88-10D7-BCE5-E7CC-C1B21A84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Structure Variable Declaration with Structure Template</a:t>
            </a:r>
            <a:br>
              <a:rPr lang="en-GB" dirty="0"/>
            </a:br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FCA3B-2471-4F0B-5800-A007B868613A}"/>
              </a:ext>
            </a:extLst>
          </p:cNvPr>
          <p:cNvSpPr/>
          <p:nvPr/>
        </p:nvSpPr>
        <p:spPr>
          <a:xfrm>
            <a:off x="5402197" y="1882834"/>
            <a:ext cx="6035039" cy="1513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400" dirty="0"/>
              <a:t>struct  person {</a:t>
            </a:r>
          </a:p>
          <a:p>
            <a:pPr lvl="1"/>
            <a:r>
              <a:rPr lang="en-BD" sz="2400" dirty="0"/>
              <a:t>char name[20];</a:t>
            </a:r>
          </a:p>
          <a:p>
            <a:pPr lvl="1"/>
            <a:r>
              <a:rPr lang="en-BD" sz="2400" dirty="0"/>
              <a:t>float salary;</a:t>
            </a:r>
          </a:p>
          <a:p>
            <a:pPr lvl="1"/>
            <a:r>
              <a:rPr lang="en-GB" sz="2400" dirty="0"/>
              <a:t>int age; }Person1, Person2, Person3;</a:t>
            </a:r>
            <a:endParaRPr lang="en-B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3CE16-F697-E238-9FA2-21B1AF6A9AF5}"/>
              </a:ext>
            </a:extLst>
          </p:cNvPr>
          <p:cNvSpPr/>
          <p:nvPr/>
        </p:nvSpPr>
        <p:spPr>
          <a:xfrm>
            <a:off x="3986511" y="5308509"/>
            <a:ext cx="2980347" cy="114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91DFD-0F0E-57E9-B28B-F62404F6CED0}"/>
              </a:ext>
            </a:extLst>
          </p:cNvPr>
          <p:cNvSpPr/>
          <p:nvPr/>
        </p:nvSpPr>
        <p:spPr>
          <a:xfrm>
            <a:off x="7608342" y="5308509"/>
            <a:ext cx="3216414" cy="1184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E99D7-C051-2941-E0AC-8140049CAB77}"/>
              </a:ext>
            </a:extLst>
          </p:cNvPr>
          <p:cNvSpPr txBox="1"/>
          <p:nvPr/>
        </p:nvSpPr>
        <p:spPr>
          <a:xfrm>
            <a:off x="1621268" y="4846844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E1F6-263C-0B6A-7D35-6C0CEFB28218}"/>
              </a:ext>
            </a:extLst>
          </p:cNvPr>
          <p:cNvSpPr txBox="1"/>
          <p:nvPr/>
        </p:nvSpPr>
        <p:spPr>
          <a:xfrm>
            <a:off x="5084275" y="4818471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04262-24BA-82BB-7455-69B7DFF17AAF}"/>
              </a:ext>
            </a:extLst>
          </p:cNvPr>
          <p:cNvSpPr txBox="1"/>
          <p:nvPr/>
        </p:nvSpPr>
        <p:spPr>
          <a:xfrm>
            <a:off x="8744776" y="4818470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7F06A-5B3C-3A54-CC60-7C4070542C97}"/>
              </a:ext>
            </a:extLst>
          </p:cNvPr>
          <p:cNvSpPr/>
          <p:nvPr/>
        </p:nvSpPr>
        <p:spPr>
          <a:xfrm>
            <a:off x="1227909" y="5308509"/>
            <a:ext cx="2360023" cy="11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0A379-AE8D-9AD1-2181-2D96C00FF8D2}"/>
              </a:ext>
            </a:extLst>
          </p:cNvPr>
          <p:cNvSpPr txBox="1"/>
          <p:nvPr/>
        </p:nvSpPr>
        <p:spPr>
          <a:xfrm>
            <a:off x="4345577" y="4167686"/>
            <a:ext cx="51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Person1, Person2, Person3 are structure variables</a:t>
            </a:r>
          </a:p>
        </p:txBody>
      </p:sp>
      <p:pic>
        <p:nvPicPr>
          <p:cNvPr id="13" name="Picture 12" descr="A close-up of a code&#10;&#10;Description automatically generated">
            <a:extLst>
              <a:ext uri="{FF2B5EF4-FFF2-40B4-BE49-F238E27FC236}">
                <a16:creationId xmlns:a16="http://schemas.microsoft.com/office/drawing/2014/main" id="{74E63959-FC8E-855B-09AE-8DC7175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88" y="1741414"/>
            <a:ext cx="3835400" cy="212090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E3FE903-5169-1A31-BA91-704AD67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F03-E473-2F40-89A2-0000BDF6E21A}" type="datetime1">
              <a:rPr lang="en-US" smtClean="0"/>
              <a:t>12/2/24</a:t>
            </a:fld>
            <a:endParaRPr lang="en-BD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88C19D-18D7-279C-3FBE-D203373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304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F4D7-7AFC-5898-1C2F-CEBA4A89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Structure Variable Declaration after Structure Template</a:t>
            </a:r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6C4B6-5BDB-1D93-4B0F-11A1DB0BCA06}"/>
              </a:ext>
            </a:extLst>
          </p:cNvPr>
          <p:cNvSpPr/>
          <p:nvPr/>
        </p:nvSpPr>
        <p:spPr>
          <a:xfrm>
            <a:off x="7710167" y="1655096"/>
            <a:ext cx="2899954" cy="1513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400" dirty="0"/>
              <a:t>struct  person {</a:t>
            </a:r>
          </a:p>
          <a:p>
            <a:pPr lvl="1"/>
            <a:r>
              <a:rPr lang="en-BD" sz="2400" dirty="0"/>
              <a:t>char name[20];</a:t>
            </a:r>
          </a:p>
          <a:p>
            <a:pPr lvl="1"/>
            <a:r>
              <a:rPr lang="en-BD" sz="2400" dirty="0"/>
              <a:t>float salary;</a:t>
            </a:r>
          </a:p>
          <a:p>
            <a:pPr lvl="1"/>
            <a:r>
              <a:rPr lang="en-GB" sz="2400" dirty="0"/>
              <a:t>int age; };</a:t>
            </a:r>
            <a:endParaRPr lang="en-B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A8ED6-FD9E-E300-E498-A96E83CC4395}"/>
              </a:ext>
            </a:extLst>
          </p:cNvPr>
          <p:cNvSpPr/>
          <p:nvPr/>
        </p:nvSpPr>
        <p:spPr>
          <a:xfrm>
            <a:off x="4088336" y="5393577"/>
            <a:ext cx="2980347" cy="114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FD8EB-10B3-2785-5234-C98879E6BF42}"/>
              </a:ext>
            </a:extLst>
          </p:cNvPr>
          <p:cNvSpPr/>
          <p:nvPr/>
        </p:nvSpPr>
        <p:spPr>
          <a:xfrm>
            <a:off x="7710167" y="5393577"/>
            <a:ext cx="3216414" cy="1184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E928-F7ED-274B-71C1-191579E7DE88}"/>
              </a:ext>
            </a:extLst>
          </p:cNvPr>
          <p:cNvSpPr txBox="1"/>
          <p:nvPr/>
        </p:nvSpPr>
        <p:spPr>
          <a:xfrm>
            <a:off x="1925294" y="4869031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Person1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87C7A-8A97-9F1B-3BF3-D60CEF9E18C4}"/>
              </a:ext>
            </a:extLst>
          </p:cNvPr>
          <p:cNvSpPr txBox="1"/>
          <p:nvPr/>
        </p:nvSpPr>
        <p:spPr>
          <a:xfrm>
            <a:off x="5186100" y="4903539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4EF0B-870B-A9DF-2A99-1A8CDEBBF00F}"/>
              </a:ext>
            </a:extLst>
          </p:cNvPr>
          <p:cNvSpPr txBox="1"/>
          <p:nvPr/>
        </p:nvSpPr>
        <p:spPr>
          <a:xfrm>
            <a:off x="8846601" y="4903538"/>
            <a:ext cx="143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Person3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E78F9-D4A3-92C6-1BE5-1F466ED287A0}"/>
              </a:ext>
            </a:extLst>
          </p:cNvPr>
          <p:cNvSpPr/>
          <p:nvPr/>
        </p:nvSpPr>
        <p:spPr>
          <a:xfrm>
            <a:off x="1325324" y="5321969"/>
            <a:ext cx="2360023" cy="11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char name[20];</a:t>
            </a:r>
          </a:p>
          <a:p>
            <a:pPr algn="ctr"/>
            <a:r>
              <a:rPr lang="en-BD" sz="2400" dirty="0"/>
              <a:t>float salary;</a:t>
            </a:r>
          </a:p>
          <a:p>
            <a:pPr algn="ctr"/>
            <a:r>
              <a:rPr lang="en-BD" sz="2400" dirty="0"/>
              <a:t>int age;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49D45-28A1-EA36-9AD7-6256476AA2B8}"/>
              </a:ext>
            </a:extLst>
          </p:cNvPr>
          <p:cNvSpPr txBox="1"/>
          <p:nvPr/>
        </p:nvSpPr>
        <p:spPr>
          <a:xfrm>
            <a:off x="8052883" y="3950190"/>
            <a:ext cx="361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Person1, Person2, Person3 are structure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BA326-5793-A717-1A43-856BDDB90381}"/>
              </a:ext>
            </a:extLst>
          </p:cNvPr>
          <p:cNvSpPr/>
          <p:nvPr/>
        </p:nvSpPr>
        <p:spPr>
          <a:xfrm>
            <a:off x="5731424" y="3328837"/>
            <a:ext cx="5849079" cy="39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struct person </a:t>
            </a:r>
            <a:r>
              <a:rPr lang="en-GB" sz="2400" dirty="0"/>
              <a:t>Person1, Person2, Person3;</a:t>
            </a:r>
            <a:endParaRPr lang="en-BD" sz="2400" dirty="0"/>
          </a:p>
        </p:txBody>
      </p:sp>
      <p:pic>
        <p:nvPicPr>
          <p:cNvPr id="13" name="Content Placeholder 4" descr="A close-up of a code&#10;&#10;Description automatically generated">
            <a:extLst>
              <a:ext uri="{FF2B5EF4-FFF2-40B4-BE49-F238E27FC236}">
                <a16:creationId xmlns:a16="http://schemas.microsoft.com/office/drawing/2014/main" id="{52EBE34B-5C7A-B9F2-F435-80A73B51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24" y="1778196"/>
            <a:ext cx="4015509" cy="2352520"/>
          </a:xfrm>
        </p:spPr>
      </p:pic>
      <p:pic>
        <p:nvPicPr>
          <p:cNvPr id="15" name="Picture 14" descr="A close-up of a sign&#10;&#10;Description automatically generated">
            <a:extLst>
              <a:ext uri="{FF2B5EF4-FFF2-40B4-BE49-F238E27FC236}">
                <a16:creationId xmlns:a16="http://schemas.microsoft.com/office/drawing/2014/main" id="{8BCCF260-32F6-E334-3097-F8ABBCD4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24" y="3915808"/>
            <a:ext cx="6819900" cy="8509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FBFC52D-26DE-E460-A4E5-1C219912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AC-207D-2242-86E1-740A46D4C08B}" type="datetime1">
              <a:rPr lang="en-US" smtClean="0"/>
              <a:t>12/2/24</a:t>
            </a:fld>
            <a:endParaRPr lang="en-BD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623C52F-2F45-AFBB-6FEF-AE0860C6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83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C5D-7443-94C2-7AC6-EBCA7D2A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Members of a Structure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11AE-AD04-EC35-885C-71A3356F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types of operators used for accessing members of a structure.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.  Member operator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-&gt;  Structure pointer operator (will be discussed later)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970-A66D-D79D-0000-3D30895248D1}"/>
              </a:ext>
            </a:extLst>
          </p:cNvPr>
          <p:cNvSpPr/>
          <p:nvPr/>
        </p:nvSpPr>
        <p:spPr>
          <a:xfrm>
            <a:off x="1067888" y="3818180"/>
            <a:ext cx="2899954" cy="1513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400" dirty="0"/>
              <a:t>struct  person {</a:t>
            </a:r>
          </a:p>
          <a:p>
            <a:pPr lvl="1"/>
            <a:r>
              <a:rPr lang="en-BD" sz="2400" dirty="0"/>
              <a:t>char name[20];</a:t>
            </a:r>
          </a:p>
          <a:p>
            <a:pPr lvl="1"/>
            <a:r>
              <a:rPr lang="en-BD" sz="2400" dirty="0"/>
              <a:t>float salary;</a:t>
            </a:r>
          </a:p>
          <a:p>
            <a:pPr lvl="1"/>
            <a:r>
              <a:rPr lang="en-GB" sz="2400" dirty="0"/>
              <a:t>int age; };</a:t>
            </a:r>
            <a:endParaRPr lang="en-B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D2DD1-9511-F991-D11C-298589681960}"/>
              </a:ext>
            </a:extLst>
          </p:cNvPr>
          <p:cNvSpPr/>
          <p:nvPr/>
        </p:nvSpPr>
        <p:spPr>
          <a:xfrm>
            <a:off x="1067888" y="5589508"/>
            <a:ext cx="3359331" cy="39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400" dirty="0"/>
              <a:t>struct person </a:t>
            </a:r>
            <a:r>
              <a:rPr lang="en-GB" sz="2400" dirty="0"/>
              <a:t>person1;</a:t>
            </a:r>
            <a:endParaRPr lang="en-BD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99C244-8CAC-760F-CE2F-0CB3FE9F9A9A}"/>
              </a:ext>
            </a:extLst>
          </p:cNvPr>
          <p:cNvCxnSpPr/>
          <p:nvPr/>
        </p:nvCxnSpPr>
        <p:spPr>
          <a:xfrm>
            <a:off x="5765074" y="3818180"/>
            <a:ext cx="0" cy="2077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7B4460-6B3F-BFCF-6086-1C870C9CB2EE}"/>
              </a:ext>
            </a:extLst>
          </p:cNvPr>
          <p:cNvSpPr txBox="1"/>
          <p:nvPr/>
        </p:nvSpPr>
        <p:spPr>
          <a:xfrm>
            <a:off x="6111239" y="3818180"/>
            <a:ext cx="516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Suppose, you want to access  the salary of person2. Here's how you can do it.</a:t>
            </a:r>
            <a:endParaRPr lang="en-B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AEE-F73A-8B1D-7F31-90DD8C21FA70}"/>
              </a:ext>
            </a:extLst>
          </p:cNvPr>
          <p:cNvSpPr/>
          <p:nvPr/>
        </p:nvSpPr>
        <p:spPr>
          <a:xfrm>
            <a:off x="6374674" y="5259977"/>
            <a:ext cx="2830286" cy="329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person1.salary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FB93D7B-7D8E-E5DE-280D-ABF71CAB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829-97BE-804C-ADD2-15FFD3E5D2AA}" type="datetime1">
              <a:rPr lang="en-US" smtClean="0"/>
              <a:t>12/2/24</a:t>
            </a:fld>
            <a:endParaRPr lang="en-BD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9AFC3-36BB-1D82-FA8B-269F682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640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BF00-4FE5-35A9-8D91-4E078961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Structure in C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9BC695-8AF1-4953-08CC-96010E158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87" y="1621132"/>
            <a:ext cx="6061602" cy="477966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3F61DC-6700-416A-5C7D-EFEF0D4E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9" y="1621131"/>
            <a:ext cx="3987538" cy="204589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CB3727-07BF-7617-D79E-A3AB11EB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617E-A40E-3649-A2B0-ABBD295FCF13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6919-4F58-D22C-AA86-BFC91620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5374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3ACD-BFA7-D795-82CF-88531342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Local Vs Global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A03B-1E72-59ED-BCB7-D4080F7D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local structure is defined inside a function or a block of code, and it can only be accessed within that function or block of code.</a:t>
            </a:r>
          </a:p>
          <a:p>
            <a:r>
              <a:rPr lang="en-GB" dirty="0"/>
              <a:t>A global structure is defined outside a function or a block of code, and it can only be accessed all over the program.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5842-C3E1-9203-6828-4EFD0AD3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C3BF-6203-C54C-AB61-8F507538A0FC}" type="datetime1">
              <a:rPr lang="en-US" smtClean="0"/>
              <a:t>12/2/24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228D-95D5-1FD4-91DC-3B84B67D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806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5A45-B2E7-C292-583D-B09890F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Structure in C (Cont’d)</a:t>
            </a:r>
            <a:endParaRPr lang="en-BD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4BD7D5-5C58-C8D6-2E52-72403FB78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10" y="1669478"/>
            <a:ext cx="5738848" cy="444851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0B6B11-6F03-EF6F-8C4E-EDDACB3E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57" y="1669477"/>
            <a:ext cx="3887165" cy="148302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9DDF29-ECB8-7CD2-BD07-46D676E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BBD-265C-334E-B130-050AC9245B06}" type="datetime1">
              <a:rPr lang="en-US" smtClean="0"/>
              <a:t>12/2/24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4F287-E80B-568F-ACF9-A6CDC1C0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476B-0AA7-CC44-9743-D72611ACA175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992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642</Words>
  <Application>Microsoft Macintosh PowerPoint</Application>
  <PresentationFormat>Widescreen</PresentationFormat>
  <Paragraphs>131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Google Sans</vt:lpstr>
      <vt:lpstr>Office Theme</vt:lpstr>
      <vt:lpstr>Structure</vt:lpstr>
      <vt:lpstr>Introduction</vt:lpstr>
      <vt:lpstr>Syntax with Examples</vt:lpstr>
      <vt:lpstr>Structure Variable Declaration with Structure Template </vt:lpstr>
      <vt:lpstr>Structure Variable Declaration after Structure Template</vt:lpstr>
      <vt:lpstr>Accessing Members of a Structure</vt:lpstr>
      <vt:lpstr>Example of Structure in C</vt:lpstr>
      <vt:lpstr>Local Vs Global Structure</vt:lpstr>
      <vt:lpstr>Example of Structure in C (Cont’d)</vt:lpstr>
      <vt:lpstr>Example of Structure in C (Cont’d)</vt:lpstr>
      <vt:lpstr>Initialize Structure Variables</vt:lpstr>
      <vt:lpstr>structure handling and assignment in C</vt:lpstr>
      <vt:lpstr>Input structure element</vt:lpstr>
      <vt:lpstr>Structure Comparison</vt:lpstr>
      <vt:lpstr>Array of Structure</vt:lpstr>
      <vt:lpstr>Array of Structure</vt:lpstr>
      <vt:lpstr>Passing Structure Variable to Function</vt:lpstr>
      <vt:lpstr>Structure Pointer in C</vt:lpstr>
      <vt:lpstr>Structure Pointer in 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6</cp:revision>
  <dcterms:created xsi:type="dcterms:W3CDTF">2024-12-02T05:11:01Z</dcterms:created>
  <dcterms:modified xsi:type="dcterms:W3CDTF">2024-12-02T17:38:03Z</dcterms:modified>
</cp:coreProperties>
</file>