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0"/>
              <a:buFont typeface="Trebuchet MS"/>
              <a:buNone/>
            </a:pPr>
            <a:r>
              <a:rPr lang="en-US" sz="4860">
                <a:solidFill>
                  <a:srgbClr val="000000"/>
                </a:solidFill>
              </a:rPr>
              <a:t>Knee MRI Bone Segmentation Using Machine Learning Model</a:t>
            </a:r>
            <a:br>
              <a:rPr lang="en-US" sz="4860">
                <a:solidFill>
                  <a:srgbClr val="000000"/>
                </a:solidFill>
              </a:rPr>
            </a:br>
            <a:endParaRPr sz="4860"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2741551" y="4158606"/>
            <a:ext cx="4272760" cy="1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By Reem AlRowaili, Mingming Qiu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CS 631T Computer Vision Final Project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Seidenberg School of CSIS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Pace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58730" y="87081"/>
            <a:ext cx="7264896" cy="962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First Experiment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42574" t="48065"/>
          <a:stretch/>
        </p:blipFill>
        <p:spPr>
          <a:xfrm>
            <a:off x="7764428" y="3145809"/>
            <a:ext cx="3399442" cy="96254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110" y="1251263"/>
            <a:ext cx="7109516" cy="2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109" y="4013624"/>
            <a:ext cx="7109517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64426" y="1608600"/>
            <a:ext cx="1876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0419" y="91909"/>
            <a:ext cx="8182181" cy="9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Second Experiment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18" y="1251803"/>
            <a:ext cx="9039298" cy="43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91" y="5349000"/>
            <a:ext cx="21812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95532" y="102360"/>
            <a:ext cx="8127591" cy="96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Second Experiment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40375" t="48227"/>
          <a:stretch/>
        </p:blipFill>
        <p:spPr>
          <a:xfrm>
            <a:off x="7867933" y="3046864"/>
            <a:ext cx="3336878" cy="96899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44" y="1071351"/>
            <a:ext cx="7218171" cy="26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744" y="3915071"/>
            <a:ext cx="7218171" cy="269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7915" y="1497144"/>
            <a:ext cx="1876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70324" y="99785"/>
            <a:ext cx="6105074" cy="98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Comparison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59" y="1277436"/>
            <a:ext cx="7109519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660" y="3942412"/>
            <a:ext cx="7109518" cy="2697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>
            <a:off x="7851716" y="2194990"/>
            <a:ext cx="1929000" cy="7338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7851777" y="4924367"/>
            <a:ext cx="1929000" cy="7338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40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677334" y="609600"/>
            <a:ext cx="3526176" cy="93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598558" y="1846691"/>
            <a:ext cx="7006356" cy="93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More Training data is needed to get more accurate prediction.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convergence will happen faster if there are more data.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499913" y="3549778"/>
            <a:ext cx="8937513" cy="400110"/>
          </a:xfrm>
          <a:prstGeom prst="rect">
            <a:avLst/>
          </a:prstGeom>
          <a:gradFill>
            <a:gsLst>
              <a:gs pos="0">
                <a:srgbClr val="FFFFFF"/>
              </a:gs>
              <a:gs pos="88000">
                <a:srgbClr val="E1E1E1"/>
              </a:gs>
              <a:gs pos="100000">
                <a:srgbClr val="E1E1E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850200" y="4317150"/>
            <a:ext cx="98712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more accurate labeling may enhance the accuracy of the prediction.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Enhancing the contrast of the original images could improve the accuracy.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other metrics for evaluations (cosine coefficient) might give better evaluation.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775" y="1737075"/>
            <a:ext cx="70675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775" y="3289625"/>
            <a:ext cx="66579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3635359" cy="90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Introduction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50" y="1830050"/>
            <a:ext cx="9232924" cy="42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029938" cy="925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Magnetic Resonance Imaging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46550" y="1358055"/>
            <a:ext cx="6547200" cy="4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•Atomic nuclei and hydrogen nuclei, </a:t>
            </a:r>
            <a:r>
              <a:rPr b="0" baseline="3000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H, in particular, have a magnetic moment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–Moments tend to become aligned to applied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–Creates magnetization, m(x,y,z) (a tissue property)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•MRI makes images of m(x,y,z)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88" y="4969713"/>
            <a:ext cx="2200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625" y="4751640"/>
            <a:ext cx="2286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5275" y="1929875"/>
            <a:ext cx="39243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674450" y="4132425"/>
            <a:ext cx="228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RF Excitation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(Energy into tissue)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9941750" y="4195375"/>
            <a:ext cx="1983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Magnetic fields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emitted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369325" y="5034450"/>
            <a:ext cx="56193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•The magnetization is excited into an observable state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Magnetization emits energy at a resonant frequency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7525" y="6179775"/>
            <a:ext cx="1139350" cy="5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59275" y="6267450"/>
            <a:ext cx="1922400" cy="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77334" y="609600"/>
            <a:ext cx="4126678" cy="100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Methodology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47" y="3520800"/>
            <a:ext cx="3631360" cy="291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1"/>
          <p:cNvGrpSpPr/>
          <p:nvPr/>
        </p:nvGrpSpPr>
        <p:grpSpPr>
          <a:xfrm>
            <a:off x="1664489" y="1926549"/>
            <a:ext cx="7827733" cy="729301"/>
            <a:chOff x="2771775" y="2476500"/>
            <a:chExt cx="6900938" cy="729301"/>
          </a:xfrm>
        </p:grpSpPr>
        <p:sp>
          <p:nvSpPr>
            <p:cNvPr id="172" name="Google Shape;172;p21"/>
            <p:cNvSpPr/>
            <p:nvPr/>
          </p:nvSpPr>
          <p:spPr>
            <a:xfrm>
              <a:off x="2771775" y="2476500"/>
              <a:ext cx="1333501" cy="729300"/>
            </a:xfrm>
            <a:prstGeom prst="flowChartAlternateProcess">
              <a:avLst/>
            </a:prstGeom>
            <a:solidFill>
              <a:schemeClr val="accent3"/>
            </a:solidFill>
            <a:ln cap="rnd" cmpd="sng" w="19050">
              <a:solidFill>
                <a:srgbClr val="6D6D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Image acquisition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606573" y="2476501"/>
              <a:ext cx="1333500" cy="729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6D6D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Pre-Processing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326108" y="2520000"/>
              <a:ext cx="1333500" cy="685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6D6D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 Extraction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8005013" y="2520001"/>
              <a:ext cx="1667700" cy="685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rnd" cmpd="sng" w="19050">
              <a:solidFill>
                <a:srgbClr val="6D6D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 output 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132897" y="2753520"/>
              <a:ext cx="438300" cy="180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88648" y="2732695"/>
              <a:ext cx="266700" cy="21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7698959" y="2755582"/>
              <a:ext cx="266700" cy="21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051" y="3038300"/>
            <a:ext cx="4915925" cy="3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7284795" y="2519351"/>
            <a:ext cx="4458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state of the 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Very popular in MICCAI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Works well with low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Influenced by the previous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Up-conv 2x2 = bilinear up-sampling then 2x2 convolution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2D slices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3x3 convolutions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video game&#10;&#10;Description automatically generated"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18" y="1629261"/>
            <a:ext cx="6421151" cy="406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05" y="5758510"/>
            <a:ext cx="5195500" cy="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4112" y="243764"/>
            <a:ext cx="3846800" cy="19875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2"/>
          <p:cNvSpPr txBox="1"/>
          <p:nvPr/>
        </p:nvSpPr>
        <p:spPr>
          <a:xfrm>
            <a:off x="0" y="4273725"/>
            <a:ext cx="1395900" cy="444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Construction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77175" y="6397900"/>
            <a:ext cx="4175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Sequence of up-convolutions and concatenation with high-resolution features from contracking path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5367750" y="3772900"/>
            <a:ext cx="1456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Expansion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86400" y="559500"/>
            <a:ext cx="4296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U-Net Model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Similarity Coefficients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774459" y="15779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metrics: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Tanimoto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range: [0,1]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is also known as Jaccard coefficient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is the most popular similarity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coefficient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–value range: [0,1]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–correlated with the Tanimoto coefficient but not strictly monotonic with 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224" y="2417125"/>
            <a:ext cx="52241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249" y="4788650"/>
            <a:ext cx="1714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00" y="4008209"/>
            <a:ext cx="1714500" cy="175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677334" y="609600"/>
            <a:ext cx="6631042" cy="74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Trebuchet MS"/>
              <a:buNone/>
            </a:pPr>
            <a:r>
              <a:rPr lang="en-US" sz="4300">
                <a:solidFill>
                  <a:schemeClr val="lt1"/>
                </a:solidFill>
              </a:rPr>
              <a:t>Dice Similarity Coefficient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56314" y="1686156"/>
            <a:ext cx="8817590" cy="845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similarity measure is a function which computes the degree of similarity between a pair of objects.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range: [0,1]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monotonic with the Tanimoto coefficient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close up of a logo&#10;&#10;Description automatically generated"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314" y="3608034"/>
            <a:ext cx="4589075" cy="25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608017"/>
            <a:ext cx="4333725" cy="1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677334" y="609600"/>
            <a:ext cx="3843375" cy="1048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Experiments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691841" y="1912116"/>
            <a:ext cx="3814200" cy="1584900"/>
          </a:xfrm>
          <a:prstGeom prst="rect">
            <a:avLst/>
          </a:prstGeom>
          <a:gradFill>
            <a:gsLst>
              <a:gs pos="0">
                <a:srgbClr val="B6B6B6"/>
              </a:gs>
              <a:gs pos="78000">
                <a:srgbClr val="A2A2A2"/>
              </a:gs>
              <a:gs pos="100000">
                <a:srgbClr val="A2A2A2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 cases experiment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Training: 7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Validation: 2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Testing: 1 cases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692273" y="3625064"/>
            <a:ext cx="2599800" cy="909000"/>
          </a:xfrm>
          <a:prstGeom prst="ellipse">
            <a:avLst/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Approximately 30 epochs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644683" y="1912062"/>
            <a:ext cx="3814200" cy="1584900"/>
          </a:xfrm>
          <a:prstGeom prst="rect">
            <a:avLst/>
          </a:prstGeom>
          <a:gradFill>
            <a:gsLst>
              <a:gs pos="0">
                <a:srgbClr val="B6B6B6"/>
              </a:gs>
              <a:gs pos="78000">
                <a:srgbClr val="A2A2A2"/>
              </a:gs>
              <a:gs pos="100000">
                <a:srgbClr val="A2A2A2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40 cases experiment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Training: 30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Validation: 8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Testing: 2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34" y="4877900"/>
            <a:ext cx="73056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3401" y="3732025"/>
            <a:ext cx="22002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126" y="3750938"/>
            <a:ext cx="22098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37651" y="0"/>
            <a:ext cx="7288105" cy="908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– First experiment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4" y="1289064"/>
            <a:ext cx="8439712" cy="388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2836" y="5171325"/>
            <a:ext cx="21907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Custom 2">
      <a:dk1>
        <a:srgbClr val="000000"/>
      </a:dk1>
      <a:lt1>
        <a:srgbClr val="000000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