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5" d="100"/>
          <a:sy n="55" d="100"/>
        </p:scale>
        <p:origin x="10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1143000" y="685800"/>
            <a:ext cx="4572000" cy="3429000"/>
          </a:xfrm>
          <a:prstGeom prst="rect">
            <a:avLst/>
          </a:prstGeom>
        </p:spPr>
        <p:txBody>
          <a:bodyPr/>
          <a:lstStyle/>
          <a:p>
            <a:endParaRPr/>
          </a:p>
        </p:txBody>
      </p:sp>
      <p:sp>
        <p:nvSpPr>
          <p:cNvPr id="71" name="Shape 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5435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75023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212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64395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487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73160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76515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73526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Only 0">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4156256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7633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918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8903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7642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9720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978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9599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4862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384958790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object 2"/>
          <p:cNvGrpSpPr/>
          <p:nvPr/>
        </p:nvGrpSpPr>
        <p:grpSpPr>
          <a:xfrm>
            <a:off x="876299" y="990600"/>
            <a:ext cx="1743076" cy="1333501"/>
            <a:chOff x="0" y="0"/>
            <a:chExt cx="1743075" cy="1333500"/>
          </a:xfrm>
          <a:solidFill>
            <a:schemeClr val="accent5">
              <a:lumMod val="40000"/>
              <a:lumOff val="60000"/>
            </a:schemeClr>
          </a:solidFill>
        </p:grpSpPr>
        <p:sp>
          <p:nvSpPr>
            <p:cNvPr id="73" name="object 3"/>
            <p:cNvSpPr/>
            <p:nvPr/>
          </p:nvSpPr>
          <p:spPr>
            <a:xfrm>
              <a:off x="-1" y="276225"/>
              <a:ext cx="1228727" cy="1057276"/>
            </a:xfrm>
            <a:custGeom>
              <a:avLst/>
              <a:gdLst/>
              <a:ahLst/>
              <a:cxnLst>
                <a:cxn ang="0">
                  <a:pos x="wd2" y="hd2"/>
                </a:cxn>
                <a:cxn ang="5400000">
                  <a:pos x="wd2" y="hd2"/>
                </a:cxn>
                <a:cxn ang="10800000">
                  <a:pos x="wd2" y="hd2"/>
                </a:cxn>
                <a:cxn ang="16200000">
                  <a:pos x="wd2" y="hd2"/>
                </a:cxn>
              </a:cxnLst>
              <a:rect l="0" t="0" r="r" b="b"/>
              <a:pathLst>
                <a:path w="21600" h="21600" extrusionOk="0">
                  <a:moveTo>
                    <a:pt x="16954" y="0"/>
                  </a:moveTo>
                  <a:lnTo>
                    <a:pt x="4646" y="0"/>
                  </a:lnTo>
                  <a:lnTo>
                    <a:pt x="0" y="10801"/>
                  </a:lnTo>
                  <a:lnTo>
                    <a:pt x="4646" y="21600"/>
                  </a:lnTo>
                  <a:lnTo>
                    <a:pt x="16954" y="21600"/>
                  </a:lnTo>
                  <a:lnTo>
                    <a:pt x="21600" y="10801"/>
                  </a:lnTo>
                  <a:lnTo>
                    <a:pt x="16954" y="0"/>
                  </a:lnTo>
                  <a:close/>
                </a:path>
              </a:pathLst>
            </a:custGeom>
            <a:grpFill/>
            <a:ln w="12700" cap="flat">
              <a:noFill/>
              <a:miter lim="400000"/>
            </a:ln>
            <a:effectLst/>
          </p:spPr>
          <p:txBody>
            <a:bodyPr wrap="square" lIns="45719" tIns="45719" rIns="45719" bIns="45719" numCol="1" anchor="t">
              <a:noAutofit/>
            </a:bodyPr>
            <a:lstStyle/>
            <a:p>
              <a:endParaRPr/>
            </a:p>
          </p:txBody>
        </p:sp>
        <p:sp>
          <p:nvSpPr>
            <p:cNvPr id="74" name="object 4"/>
            <p:cNvSpPr/>
            <p:nvPr/>
          </p:nvSpPr>
          <p:spPr>
            <a:xfrm>
              <a:off x="1095375" y="-1"/>
              <a:ext cx="647701" cy="561977"/>
            </a:xfrm>
            <a:custGeom>
              <a:avLst/>
              <a:gdLst/>
              <a:ahLst/>
              <a:cxnLst>
                <a:cxn ang="0">
                  <a:pos x="wd2" y="hd2"/>
                </a:cxn>
                <a:cxn ang="5400000">
                  <a:pos x="wd2" y="hd2"/>
                </a:cxn>
                <a:cxn ang="10800000">
                  <a:pos x="wd2" y="hd2"/>
                </a:cxn>
                <a:cxn ang="16200000">
                  <a:pos x="wd2" y="hd2"/>
                </a:cxn>
              </a:cxnLst>
              <a:rect l="0" t="0" r="r" b="b"/>
              <a:pathLst>
                <a:path w="21600" h="21600" extrusionOk="0">
                  <a:moveTo>
                    <a:pt x="16916" y="0"/>
                  </a:moveTo>
                  <a:lnTo>
                    <a:pt x="4684" y="0"/>
                  </a:lnTo>
                  <a:lnTo>
                    <a:pt x="0" y="10798"/>
                  </a:lnTo>
                  <a:lnTo>
                    <a:pt x="4684" y="21600"/>
                  </a:lnTo>
                  <a:lnTo>
                    <a:pt x="16916" y="21600"/>
                  </a:lnTo>
                  <a:lnTo>
                    <a:pt x="21600" y="10798"/>
                  </a:lnTo>
                  <a:lnTo>
                    <a:pt x="16916" y="0"/>
                  </a:lnTo>
                  <a:close/>
                </a:path>
              </a:pathLst>
            </a:custGeom>
            <a:grpFill/>
            <a:ln w="12700" cap="flat">
              <a:noFill/>
              <a:miter lim="400000"/>
            </a:ln>
            <a:effectLst/>
          </p:spPr>
          <p:txBody>
            <a:bodyPr wrap="square" lIns="45719" tIns="45719" rIns="45719" bIns="45719" numCol="1" anchor="t">
              <a:noAutofit/>
            </a:bodyPr>
            <a:lstStyle/>
            <a:p>
              <a:endParaRPr/>
            </a:p>
          </p:txBody>
        </p:sp>
      </p:grpSp>
      <p:sp>
        <p:nvSpPr>
          <p:cNvPr id="76" name="object 5"/>
          <p:cNvSpPr/>
          <p:nvPr/>
        </p:nvSpPr>
        <p:spPr>
          <a:xfrm>
            <a:off x="3752850" y="1190625"/>
            <a:ext cx="1666876" cy="1438276"/>
          </a:xfrm>
          <a:custGeom>
            <a:avLst/>
            <a:gdLst/>
            <a:ahLst/>
            <a:cxnLst>
              <a:cxn ang="0">
                <a:pos x="wd2" y="hd2"/>
              </a:cxn>
              <a:cxn ang="5400000">
                <a:pos x="wd2" y="hd2"/>
              </a:cxn>
              <a:cxn ang="10800000">
                <a:pos x="wd2" y="hd2"/>
              </a:cxn>
              <a:cxn ang="16200000">
                <a:pos x="wd2" y="hd2"/>
              </a:cxn>
            </a:cxnLst>
            <a:rect l="0" t="0" r="r" b="b"/>
            <a:pathLst>
              <a:path w="21600" h="21600" extrusionOk="0">
                <a:moveTo>
                  <a:pt x="16941" y="0"/>
                </a:moveTo>
                <a:lnTo>
                  <a:pt x="4659" y="0"/>
                </a:lnTo>
                <a:lnTo>
                  <a:pt x="0" y="10799"/>
                </a:lnTo>
                <a:lnTo>
                  <a:pt x="4659" y="21600"/>
                </a:lnTo>
                <a:lnTo>
                  <a:pt x="16941" y="21600"/>
                </a:lnTo>
                <a:lnTo>
                  <a:pt x="21600" y="10799"/>
                </a:lnTo>
                <a:lnTo>
                  <a:pt x="16941" y="0"/>
                </a:lnTo>
                <a:close/>
              </a:path>
            </a:pathLst>
          </a:custGeom>
          <a:solidFill>
            <a:schemeClr val="accent1">
              <a:lumMod val="60000"/>
              <a:lumOff val="40000"/>
            </a:schemeClr>
          </a:solidFill>
          <a:ln w="12700">
            <a:miter lim="400000"/>
          </a:ln>
        </p:spPr>
        <p:txBody>
          <a:bodyPr lIns="45719" rIns="45719"/>
          <a:lstStyle/>
          <a:p>
            <a:endParaRPr/>
          </a:p>
        </p:txBody>
      </p:sp>
      <p:sp>
        <p:nvSpPr>
          <p:cNvPr id="77" name="object 6"/>
          <p:cNvSpPr/>
          <p:nvPr/>
        </p:nvSpPr>
        <p:spPr>
          <a:xfrm>
            <a:off x="3800475" y="5229225"/>
            <a:ext cx="723901" cy="619126"/>
          </a:xfrm>
          <a:custGeom>
            <a:avLst/>
            <a:gdLst/>
            <a:ahLst/>
            <a:cxnLst>
              <a:cxn ang="0">
                <a:pos x="wd2" y="hd2"/>
              </a:cxn>
              <a:cxn ang="5400000">
                <a:pos x="wd2" y="hd2"/>
              </a:cxn>
              <a:cxn ang="10800000">
                <a:pos x="wd2" y="hd2"/>
              </a:cxn>
              <a:cxn ang="16200000">
                <a:pos x="wd2" y="hd2"/>
              </a:cxn>
            </a:cxnLst>
            <a:rect l="0" t="0" r="r" b="b"/>
            <a:pathLst>
              <a:path w="21600" h="21600" extrusionOk="0">
                <a:moveTo>
                  <a:pt x="16981" y="0"/>
                </a:moveTo>
                <a:lnTo>
                  <a:pt x="4619" y="0"/>
                </a:lnTo>
                <a:lnTo>
                  <a:pt x="0" y="10802"/>
                </a:lnTo>
                <a:lnTo>
                  <a:pt x="4619" y="21600"/>
                </a:lnTo>
                <a:lnTo>
                  <a:pt x="16981" y="21600"/>
                </a:lnTo>
                <a:lnTo>
                  <a:pt x="21600" y="10802"/>
                </a:lnTo>
                <a:lnTo>
                  <a:pt x="16981" y="0"/>
                </a:lnTo>
                <a:close/>
              </a:path>
            </a:pathLst>
          </a:custGeom>
          <a:solidFill>
            <a:schemeClr val="accent3">
              <a:lumMod val="40000"/>
              <a:lumOff val="60000"/>
            </a:schemeClr>
          </a:solidFill>
          <a:ln w="12700">
            <a:miter lim="400000"/>
          </a:ln>
        </p:spPr>
        <p:txBody>
          <a:bodyPr lIns="45719" rIns="45719"/>
          <a:lstStyle/>
          <a:p>
            <a:endParaRPr/>
          </a:p>
        </p:txBody>
      </p:sp>
      <p:sp>
        <p:nvSpPr>
          <p:cNvPr id="78" name="object 7"/>
          <p:cNvSpPr txBox="1">
            <a:spLocks noGrp="1"/>
          </p:cNvSpPr>
          <p:nvPr>
            <p:ph type="ctrTitle"/>
          </p:nvPr>
        </p:nvSpPr>
        <p:spPr>
          <a:xfrm>
            <a:off x="-828675" y="526225"/>
            <a:ext cx="9982201" cy="1001557"/>
          </a:xfrm>
          <a:prstGeom prst="rect">
            <a:avLst/>
          </a:prstGeom>
        </p:spPr>
        <p:txBody>
          <a:bodyPr/>
          <a:lstStyle/>
          <a:p>
            <a:pPr indent="3213735">
              <a:spcBef>
                <a:spcPts val="100"/>
              </a:spcBef>
              <a:defRPr b="1">
                <a:solidFill>
                  <a:srgbClr val="0F0F0F"/>
                </a:solidFill>
                <a:latin typeface="Times New Roman"/>
                <a:ea typeface="Times New Roman"/>
                <a:cs typeface="Times New Roman"/>
                <a:sym typeface="Times New Roman"/>
              </a:defRPr>
            </a:pPr>
            <a:r>
              <a:rPr dirty="0"/>
              <a:t>Employee Data Analysis using Excel </a:t>
            </a:r>
            <a:br>
              <a:rPr dirty="0"/>
            </a:br>
            <a:endParaRPr dirty="0"/>
          </a:p>
        </p:txBody>
      </p:sp>
      <p:sp>
        <p:nvSpPr>
          <p:cNvPr id="80" name="object 11"/>
          <p:cNvSpPr txBox="1">
            <a:spLocks noGrp="1"/>
          </p:cNvSpPr>
          <p:nvPr>
            <p:ph type="sldNum" sz="quarter" idx="1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pic>
        <p:nvPicPr>
          <p:cNvPr id="79" name="object 9" descr="object 9"/>
          <p:cNvPicPr>
            <a:picLocks noChangeAspect="1"/>
          </p:cNvPicPr>
          <p:nvPr/>
        </p:nvPicPr>
        <p:blipFill>
          <a:blip r:embed="rId2"/>
          <a:stretch>
            <a:fillRect/>
          </a:stretch>
        </p:blipFill>
        <p:spPr>
          <a:xfrm>
            <a:off x="676275" y="6467475"/>
            <a:ext cx="2143125" cy="200025"/>
          </a:xfrm>
          <a:prstGeom prst="rect">
            <a:avLst/>
          </a:prstGeom>
          <a:ln w="12700">
            <a:miter lim="400000"/>
          </a:ln>
        </p:spPr>
      </p:pic>
      <p:sp>
        <p:nvSpPr>
          <p:cNvPr id="81" name="TextBox 13"/>
          <p:cNvSpPr txBox="1"/>
          <p:nvPr/>
        </p:nvSpPr>
        <p:spPr>
          <a:xfrm>
            <a:off x="1747837" y="2973944"/>
            <a:ext cx="8519162"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rPr lang="en-IN" sz="2400" dirty="0">
                <a:latin typeface="Times New Roman" panose="02020603050405020304" pitchFamily="18" charset="0"/>
                <a:cs typeface="Times New Roman" panose="02020603050405020304" pitchFamily="18" charset="0"/>
              </a:rPr>
              <a:t>STUDENT NAME : MIRA DARSHINI S</a:t>
            </a:r>
          </a:p>
          <a:p>
            <a:pPr>
              <a:defRPr sz="2400"/>
            </a:pPr>
            <a:r>
              <a:rPr lang="en-IN" sz="2400" dirty="0">
                <a:latin typeface="Times New Roman" panose="02020603050405020304" pitchFamily="18" charset="0"/>
                <a:cs typeface="Times New Roman" panose="02020603050405020304" pitchFamily="18" charset="0"/>
              </a:rPr>
              <a:t>REGISTER NO      : 322200017</a:t>
            </a:r>
          </a:p>
          <a:p>
            <a:pPr>
              <a:defRPr sz="2400"/>
            </a:pPr>
            <a:r>
              <a:rPr lang="en-IN" sz="2400" dirty="0">
                <a:latin typeface="Times New Roman" panose="02020603050405020304" pitchFamily="18" charset="0"/>
                <a:cs typeface="Times New Roman" panose="02020603050405020304" pitchFamily="18" charset="0"/>
              </a:rPr>
              <a:t>NMID                     : A28D1D32B9E3F7AA53643CA9BBD9C3D3        DEPARTMENT     : BCOM(HONS)</a:t>
            </a:r>
          </a:p>
          <a:p>
            <a:pPr>
              <a:defRPr sz="2400"/>
            </a:pPr>
            <a:r>
              <a:rPr lang="en-IN" sz="2400" dirty="0">
                <a:latin typeface="Times New Roman" panose="02020603050405020304" pitchFamily="18" charset="0"/>
                <a:cs typeface="Times New Roman" panose="02020603050405020304" pitchFamily="18" charset="0"/>
              </a:rPr>
              <a:t>COLLEGE             :  ANNA ADARSH COLLEGE FOR WOMEN</a:t>
            </a:r>
          </a:p>
          <a:p>
            <a:pPr>
              <a:defRPr sz="2400"/>
            </a:pPr>
            <a:r>
              <a:rP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bject 5"/>
          <p:cNvSpPr/>
          <p:nvPr/>
        </p:nvSpPr>
        <p:spPr>
          <a:xfrm>
            <a:off x="9353550" y="5895975"/>
            <a:ext cx="180975" cy="180975"/>
          </a:xfrm>
          <a:prstGeom prst="rect">
            <a:avLst/>
          </a:prstGeom>
          <a:solidFill>
            <a:srgbClr val="2D936B"/>
          </a:solidFill>
          <a:ln w="12700">
            <a:miter lim="400000"/>
          </a:ln>
        </p:spPr>
        <p:txBody>
          <a:bodyPr lIns="45719" rIns="45719"/>
          <a:lstStyle/>
          <a:p>
            <a:endParaRPr/>
          </a:p>
        </p:txBody>
      </p:sp>
      <p:pic>
        <p:nvPicPr>
          <p:cNvPr id="179" name="object 6" descr="object 6"/>
          <p:cNvPicPr>
            <a:picLocks noChangeAspect="1"/>
          </p:cNvPicPr>
          <p:nvPr/>
        </p:nvPicPr>
        <p:blipFill>
          <a:blip r:embed="rId2"/>
          <a:stretch>
            <a:fillRect/>
          </a:stretch>
        </p:blipFill>
        <p:spPr>
          <a:xfrm>
            <a:off x="1666875" y="6467475"/>
            <a:ext cx="76200" cy="177800"/>
          </a:xfrm>
          <a:prstGeom prst="rect">
            <a:avLst/>
          </a:prstGeom>
          <a:ln w="12700">
            <a:miter lim="400000"/>
          </a:ln>
        </p:spPr>
      </p:pic>
      <p:sp>
        <p:nvSpPr>
          <p:cNvPr id="180" name="object 9"/>
          <p:cNvSpPr txBox="1">
            <a:spLocks noGrp="1"/>
          </p:cNvSpPr>
          <p:nvPr>
            <p:ph type="sldNum" sz="quarter" idx="12"/>
          </p:nvPr>
        </p:nvSpPr>
        <p:spPr>
          <a:xfrm>
            <a:off x="11277217" y="6473337"/>
            <a:ext cx="199863"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81" name="object 8"/>
          <p:cNvSpPr txBox="1"/>
          <p:nvPr/>
        </p:nvSpPr>
        <p:spPr>
          <a:xfrm>
            <a:off x="739774" y="304482"/>
            <a:ext cx="3303906"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4800" b="1" spc="15">
                <a:latin typeface="Trebuchet MS"/>
                <a:ea typeface="Trebuchet MS"/>
                <a:cs typeface="Trebuchet MS"/>
                <a:sym typeface="Trebuchet MS"/>
              </a:defRPr>
            </a:pPr>
            <a:r>
              <a:t>M</a:t>
            </a:r>
            <a:r>
              <a:rPr spc="0"/>
              <a:t>O</a:t>
            </a:r>
            <a:r>
              <a:rPr spc="-15"/>
              <a:t>D</a:t>
            </a:r>
            <a:r>
              <a:rPr spc="-35"/>
              <a:t>E</a:t>
            </a:r>
            <a:r>
              <a:rPr spc="-30"/>
              <a:t>LL</a:t>
            </a:r>
            <a:r>
              <a:rPr spc="-5"/>
              <a:t>I</a:t>
            </a:r>
            <a:r>
              <a:rPr spc="30"/>
              <a:t>N</a:t>
            </a:r>
            <a:r>
              <a:rPr spc="5"/>
              <a:t>G</a:t>
            </a:r>
          </a:p>
        </p:txBody>
      </p:sp>
      <p:sp>
        <p:nvSpPr>
          <p:cNvPr id="182" name="object 3"/>
          <p:cNvSpPr/>
          <p:nvPr/>
        </p:nvSpPr>
        <p:spPr>
          <a:xfrm>
            <a:off x="180462" y="431481"/>
            <a:ext cx="457201" cy="457201"/>
          </a:xfrm>
          <a:prstGeom prst="rect">
            <a:avLst/>
          </a:prstGeom>
          <a:solidFill>
            <a:srgbClr val="42AF51"/>
          </a:solidFill>
          <a:ln w="12700">
            <a:miter lim="400000"/>
          </a:ln>
        </p:spPr>
        <p:txBody>
          <a:bodyPr lIns="45719" rIns="45719"/>
          <a:lstStyle/>
          <a:p>
            <a:endParaRPr/>
          </a:p>
        </p:txBody>
      </p:sp>
      <p:sp>
        <p:nvSpPr>
          <p:cNvPr id="183" name="TextBox 10"/>
          <p:cNvSpPr txBox="1"/>
          <p:nvPr/>
        </p:nvSpPr>
        <p:spPr>
          <a:xfrm>
            <a:off x="587322" y="1281656"/>
            <a:ext cx="7833361" cy="3443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20842" indent="-320842">
              <a:buSzPct val="100000"/>
              <a:buAutoNum type="arabicPeriod"/>
              <a:defRPr sz="2400">
                <a:solidFill>
                  <a:srgbClr val="0D0D0D"/>
                </a:solidFill>
                <a:latin typeface="Times New Roman"/>
                <a:ea typeface="Times New Roman"/>
                <a:cs typeface="Times New Roman"/>
                <a:sym typeface="Times New Roman"/>
              </a:defRPr>
            </a:pPr>
            <a:r>
              <a:t>Data collection through Kaggle.</a:t>
            </a:r>
          </a:p>
          <a:p>
            <a:pPr marL="320842" indent="-320842">
              <a:buSzPct val="100000"/>
              <a:buAutoNum type="arabicPeriod"/>
              <a:defRPr sz="2400">
                <a:solidFill>
                  <a:srgbClr val="0D0D0D"/>
                </a:solidFill>
                <a:latin typeface="Times New Roman"/>
                <a:ea typeface="Times New Roman"/>
                <a:cs typeface="Times New Roman"/>
                <a:sym typeface="Times New Roman"/>
              </a:defRPr>
            </a:pPr>
            <a:r>
              <a:t>Feature selection/collection: employee-id, business unit, gender, performance score and employee type.</a:t>
            </a:r>
          </a:p>
          <a:p>
            <a:pPr marL="320842" indent="-320842">
              <a:buSzPct val="100000"/>
              <a:buAutoNum type="arabicPeriod"/>
              <a:defRPr sz="2400">
                <a:latin typeface="Times New Roman"/>
                <a:ea typeface="Times New Roman"/>
                <a:cs typeface="Times New Roman"/>
                <a:sym typeface="Times New Roman"/>
              </a:defRPr>
            </a:pPr>
            <a:r>
              <a:t>DATA CLEANING:</a:t>
            </a:r>
          </a:p>
          <a:p>
            <a:pPr>
              <a:defRPr sz="2400">
                <a:latin typeface="Times New Roman"/>
                <a:ea typeface="Times New Roman"/>
                <a:cs typeface="Times New Roman"/>
                <a:sym typeface="Times New Roman"/>
              </a:defRPr>
            </a:pPr>
            <a:r>
              <a:t>    Computation of performance level using formula:</a:t>
            </a:r>
          </a:p>
          <a:p>
            <a:pPr>
              <a:defRPr sz="1900">
                <a:latin typeface="Times New Roman"/>
                <a:ea typeface="Times New Roman"/>
                <a:cs typeface="Times New Roman"/>
                <a:sym typeface="Times New Roman"/>
              </a:defRPr>
            </a:pPr>
            <a:r>
              <a:t>    =IFS(</a:t>
            </a:r>
            <a:r>
              <a:rPr>
                <a:solidFill>
                  <a:srgbClr val="006CBE"/>
                </a:solidFill>
              </a:rPr>
              <a:t>Z8</a:t>
            </a:r>
            <a:r>
              <a:t>&gt;=5,"Very High”,</a:t>
            </a:r>
            <a:r>
              <a:rPr>
                <a:solidFill>
                  <a:srgbClr val="006CBE"/>
                </a:solidFill>
              </a:rPr>
              <a:t>Z8</a:t>
            </a:r>
            <a:r>
              <a:t>&gt;=4,"High",</a:t>
            </a:r>
            <a:r>
              <a:rPr>
                <a:solidFill>
                  <a:srgbClr val="006CBE"/>
                </a:solidFill>
              </a:rPr>
              <a:t>Z8</a:t>
            </a:r>
            <a:r>
              <a:t>&gt;=3,"Medium",TRUE,"Low")</a:t>
            </a:r>
          </a:p>
          <a:p>
            <a:pPr>
              <a:defRPr sz="1900">
                <a:latin typeface="Times New Roman"/>
                <a:ea typeface="Times New Roman"/>
                <a:cs typeface="Times New Roman"/>
                <a:sym typeface="Times New Roman"/>
              </a:defRPr>
            </a:pPr>
            <a:r>
              <a:t>4. </a:t>
            </a:r>
            <a:r>
              <a:rPr sz="2400"/>
              <a:t>The summary of the performance is represented through    Pivot Table.( business unit rows and gender filter)</a:t>
            </a:r>
          </a:p>
          <a:p>
            <a:pPr>
              <a:defRPr sz="1900">
                <a:latin typeface="Times New Roman"/>
                <a:ea typeface="Times New Roman"/>
                <a:cs typeface="Times New Roman"/>
                <a:sym typeface="Times New Roman"/>
              </a:defRPr>
            </a:pPr>
            <a:r>
              <a:rPr sz="2400"/>
              <a:t>5. Slicer is used for employee 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bject 3"/>
          <p:cNvSpPr/>
          <p:nvPr/>
        </p:nvSpPr>
        <p:spPr>
          <a:xfrm>
            <a:off x="177889" y="535939"/>
            <a:ext cx="457201" cy="457201"/>
          </a:xfrm>
          <a:prstGeom prst="rect">
            <a:avLst/>
          </a:prstGeom>
          <a:solidFill>
            <a:srgbClr val="42AF51"/>
          </a:solidFill>
          <a:ln w="12700">
            <a:miter lim="400000"/>
          </a:ln>
        </p:spPr>
        <p:txBody>
          <a:bodyPr lIns="45719" rIns="45719"/>
          <a:lstStyle/>
          <a:p>
            <a:endParaRPr/>
          </a:p>
        </p:txBody>
      </p:sp>
      <p:pic>
        <p:nvPicPr>
          <p:cNvPr id="186" name="object 6" descr="object 6"/>
          <p:cNvPicPr>
            <a:picLocks noChangeAspect="1"/>
          </p:cNvPicPr>
          <p:nvPr/>
        </p:nvPicPr>
        <p:blipFill>
          <a:blip r:embed="rId2"/>
          <a:stretch>
            <a:fillRect/>
          </a:stretch>
        </p:blipFill>
        <p:spPr>
          <a:xfrm>
            <a:off x="1666875" y="6467475"/>
            <a:ext cx="76200" cy="177800"/>
          </a:xfrm>
          <a:prstGeom prst="rect">
            <a:avLst/>
          </a:prstGeom>
          <a:ln w="12700">
            <a:miter lim="400000"/>
          </a:ln>
        </p:spPr>
      </p:pic>
      <p:sp>
        <p:nvSpPr>
          <p:cNvPr id="187" name="object 7"/>
          <p:cNvSpPr txBox="1">
            <a:spLocks noGrp="1"/>
          </p:cNvSpPr>
          <p:nvPr>
            <p:ph type="title"/>
          </p:nvPr>
        </p:nvSpPr>
        <p:spPr>
          <a:xfrm>
            <a:off x="755332" y="385444"/>
            <a:ext cx="2437130" cy="758191"/>
          </a:xfrm>
          <a:prstGeom prst="rect">
            <a:avLst/>
          </a:prstGeom>
        </p:spPr>
        <p:txBody>
          <a:bodyPr>
            <a:normAutofit/>
          </a:bodyPr>
          <a:lstStyle/>
          <a:p>
            <a:pPr indent="12700">
              <a:spcBef>
                <a:spcPts val="100"/>
              </a:spcBef>
            </a:pPr>
            <a:r>
              <a:t>R</a:t>
            </a:r>
            <a:r>
              <a:rPr spc="-100"/>
              <a:t>E</a:t>
            </a:r>
            <a:r>
              <a:t>S</a:t>
            </a:r>
            <a:r>
              <a:rPr spc="-100"/>
              <a:t>U</a:t>
            </a:r>
            <a:r>
              <a:rPr spc="-500"/>
              <a:t>L</a:t>
            </a:r>
            <a:r>
              <a:t>TS</a:t>
            </a:r>
          </a:p>
        </p:txBody>
      </p:sp>
      <p:sp>
        <p:nvSpPr>
          <p:cNvPr id="188" name="object 9"/>
          <p:cNvSpPr txBox="1">
            <a:spLocks noGrp="1"/>
          </p:cNvSpPr>
          <p:nvPr>
            <p:ph type="sldNum" sz="quarter" idx="12"/>
          </p:nvPr>
        </p:nvSpPr>
        <p:spPr>
          <a:xfrm>
            <a:off x="11277217" y="6473337"/>
            <a:ext cx="199863"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graphicFrame>
        <p:nvGraphicFramePr>
          <p:cNvPr id="189" name="Table 1"/>
          <p:cNvGraphicFramePr/>
          <p:nvPr/>
        </p:nvGraphicFramePr>
        <p:xfrm>
          <a:off x="2776934" y="1555750"/>
          <a:ext cx="6638130" cy="4547504"/>
        </p:xfrm>
        <a:graphic>
          <a:graphicData uri="http://schemas.openxmlformats.org/drawingml/2006/table">
            <a:tbl>
              <a:tblPr bandRow="1">
                <a:tableStyleId>{4C3C2611-4C71-4FC5-86AE-919BDF0F9419}</a:tableStyleId>
              </a:tblPr>
              <a:tblGrid>
                <a:gridCol w="1753592">
                  <a:extLst>
                    <a:ext uri="{9D8B030D-6E8A-4147-A177-3AD203B41FA5}">
                      <a16:colId xmlns:a16="http://schemas.microsoft.com/office/drawing/2014/main" val="20000"/>
                    </a:ext>
                  </a:extLst>
                </a:gridCol>
                <a:gridCol w="175002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754062">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1066006">
                  <a:extLst>
                    <a:ext uri="{9D8B030D-6E8A-4147-A177-3AD203B41FA5}">
                      <a16:colId xmlns:a16="http://schemas.microsoft.com/office/drawing/2014/main" val="20005"/>
                    </a:ext>
                  </a:extLst>
                </a:gridCol>
              </a:tblGrid>
              <a:tr h="279052">
                <a:tc>
                  <a:txBody>
                    <a:bodyPr/>
                    <a:lstStyle/>
                    <a:p>
                      <a:pPr indent="0" defTabSz="457200">
                        <a:defRPr sz="1800" spc="0"/>
                      </a:pPr>
                      <a:r>
                        <a:rPr sz="1466">
                          <a:latin typeface="+mj-lt"/>
                          <a:ea typeface="+mj-ea"/>
                          <a:cs typeface="+mj-cs"/>
                          <a:sym typeface="Helvetica"/>
                        </a:rPr>
                        <a:t>GenderCode</a:t>
                      </a:r>
                    </a:p>
                  </a:txBody>
                  <a:tcPr marL="12700" marR="12700" marT="12700" marB="12700" anchor="b" horzOverflow="overflow">
                    <a:solidFill>
                      <a:srgbClr val="D9E1F2"/>
                    </a:solidFill>
                  </a:tcPr>
                </a:tc>
                <a:tc>
                  <a:txBody>
                    <a:bodyPr/>
                    <a:lstStyle/>
                    <a:p>
                      <a:pPr indent="0" defTabSz="457200">
                        <a:defRPr sz="1800" spc="0"/>
                      </a:pPr>
                      <a:r>
                        <a:rPr sz="1466">
                          <a:latin typeface="+mj-lt"/>
                          <a:ea typeface="+mj-ea"/>
                          <a:cs typeface="+mj-cs"/>
                          <a:sym typeface="Helvetica"/>
                        </a:rPr>
                        <a:t>(All)</a:t>
                      </a:r>
                    </a:p>
                  </a:txBody>
                  <a:tcPr marL="12700" marR="12700" marT="12700" marB="12700" anchor="b" horzOverflow="overflow">
                    <a:solidFill>
                      <a:srgbClr val="D9E1F2"/>
                    </a:solidFill>
                  </a:tcPr>
                </a:tc>
                <a:tc gridSpan="2">
                  <a:txBody>
                    <a:bodyPr/>
                    <a:lstStyle/>
                    <a:p>
                      <a:pPr indent="0">
                        <a:defRPr sz="1800" spc="0">
                          <a:sym typeface="Calibri"/>
                        </a:defRPr>
                      </a:pPr>
                      <a:endParaRPr/>
                    </a:p>
                  </a:txBody>
                  <a:tcPr marL="12700" marR="12700" marT="12700" marB="12700" anchor="b" horzOverflow="overflow"/>
                </a:tc>
                <a:tc hMerge="1">
                  <a:txBody>
                    <a:bodyPr/>
                    <a:lstStyle/>
                    <a:p>
                      <a:endParaRPr lang="en-US"/>
                    </a:p>
                  </a:txBody>
                  <a:tcPr/>
                </a:tc>
                <a:tc>
                  <a:txBody>
                    <a:bodyPr/>
                    <a:lstStyle/>
                    <a:p>
                      <a:pPr indent="0">
                        <a:defRPr sz="1800" spc="0">
                          <a:sym typeface="Calibri"/>
                        </a:defRPr>
                      </a:pPr>
                      <a:endParaRPr/>
                    </a:p>
                  </a:txBody>
                  <a:tcPr marL="12700" marR="12700" marT="12700" marB="12700" anchor="b" horzOverflow="overflow"/>
                </a:tc>
                <a:tc>
                  <a:txBody>
                    <a:bodyPr/>
                    <a:lstStyle/>
                    <a:p>
                      <a:pPr indent="0">
                        <a:defRPr sz="1800" spc="0">
                          <a:sym typeface="Calibri"/>
                        </a:defRPr>
                      </a:pPr>
                      <a:endParaRPr/>
                    </a:p>
                  </a:txBody>
                  <a:tcPr marL="12700" marR="12700" marT="12700" marB="12700" anchor="b" horzOverflow="overflow"/>
                </a:tc>
                <a:extLst>
                  <a:ext uri="{0D108BD9-81ED-4DB2-BD59-A6C34878D82A}">
                    <a16:rowId xmlns:a16="http://schemas.microsoft.com/office/drawing/2014/main" val="10000"/>
                  </a:ext>
                </a:extLst>
              </a:tr>
              <a:tr h="279052">
                <a:tc>
                  <a:txBody>
                    <a:bodyPr/>
                    <a:lstStyle/>
                    <a:p>
                      <a:pPr indent="0" defTabSz="457200">
                        <a:defRPr sz="1800" spc="0"/>
                      </a:pPr>
                      <a:r>
                        <a:rPr sz="1466">
                          <a:latin typeface="+mj-lt"/>
                          <a:ea typeface="+mj-ea"/>
                          <a:cs typeface="+mj-cs"/>
                          <a:sym typeface="Helvetica"/>
                        </a:rPr>
                        <a:t>DepartmentType</a:t>
                      </a:r>
                    </a:p>
                  </a:txBody>
                  <a:tcPr marL="12700" marR="12700" marT="12700" marB="12700" anchor="b" horzOverflow="overflow">
                    <a:solidFill>
                      <a:srgbClr val="D9E1F2"/>
                    </a:solidFill>
                  </a:tcPr>
                </a:tc>
                <a:tc>
                  <a:txBody>
                    <a:bodyPr/>
                    <a:lstStyle/>
                    <a:p>
                      <a:pPr indent="0" defTabSz="457200">
                        <a:defRPr sz="1800" spc="0"/>
                      </a:pPr>
                      <a:r>
                        <a:rPr sz="1466">
                          <a:latin typeface="+mj-lt"/>
                          <a:ea typeface="+mj-ea"/>
                          <a:cs typeface="+mj-cs"/>
                          <a:sym typeface="Helvetica"/>
                        </a:rPr>
                        <a:t>(All)</a:t>
                      </a:r>
                    </a:p>
                  </a:txBody>
                  <a:tcPr marL="12700" marR="12700" marT="12700" marB="12700" anchor="b" horzOverflow="overflow">
                    <a:solidFill>
                      <a:srgbClr val="D9E1F2"/>
                    </a:solidFill>
                  </a:tcPr>
                </a:tc>
                <a:tc gridSpan="2">
                  <a:txBody>
                    <a:bodyPr/>
                    <a:lstStyle/>
                    <a:p>
                      <a:pPr indent="0">
                        <a:defRPr sz="1800" spc="0">
                          <a:sym typeface="Calibri"/>
                        </a:defRPr>
                      </a:pPr>
                      <a:endParaRPr/>
                    </a:p>
                  </a:txBody>
                  <a:tcPr marL="12700" marR="12700" marT="12700" marB="12700" anchor="b" horzOverflow="overflow"/>
                </a:tc>
                <a:tc hMerge="1">
                  <a:txBody>
                    <a:bodyPr/>
                    <a:lstStyle/>
                    <a:p>
                      <a:endParaRPr lang="en-US"/>
                    </a:p>
                  </a:txBody>
                  <a:tcPr/>
                </a:tc>
                <a:tc>
                  <a:txBody>
                    <a:bodyPr/>
                    <a:lstStyle/>
                    <a:p>
                      <a:pPr indent="0">
                        <a:defRPr sz="1800" spc="0">
                          <a:sym typeface="Calibri"/>
                        </a:defRPr>
                      </a:pPr>
                      <a:endParaRPr/>
                    </a:p>
                  </a:txBody>
                  <a:tcPr marL="12700" marR="12700" marT="12700" marB="12700" anchor="b" horzOverflow="overflow"/>
                </a:tc>
                <a:tc>
                  <a:txBody>
                    <a:bodyPr/>
                    <a:lstStyle/>
                    <a:p>
                      <a:pPr indent="0">
                        <a:defRPr sz="1800" spc="0">
                          <a:sym typeface="Calibri"/>
                        </a:defRPr>
                      </a:pPr>
                      <a:endParaRPr/>
                    </a:p>
                  </a:txBody>
                  <a:tcPr marL="12700" marR="12700" marT="12700" marB="12700" anchor="b" horzOverflow="overflow"/>
                </a:tc>
                <a:extLst>
                  <a:ext uri="{0D108BD9-81ED-4DB2-BD59-A6C34878D82A}">
                    <a16:rowId xmlns:a16="http://schemas.microsoft.com/office/drawing/2014/main" val="10001"/>
                  </a:ext>
                </a:extLst>
              </a:tr>
              <a:tr h="279052">
                <a:tc>
                  <a:txBody>
                    <a:bodyPr/>
                    <a:lstStyle/>
                    <a:p>
                      <a:pPr indent="0">
                        <a:defRPr sz="1800" spc="0">
                          <a:sym typeface="Calibri"/>
                        </a:defRPr>
                      </a:pPr>
                      <a:endParaRPr/>
                    </a:p>
                  </a:txBody>
                  <a:tcPr marL="12700" marR="12700" marT="12700" marB="12700" anchor="b" horzOverflow="overflow"/>
                </a:tc>
                <a:tc>
                  <a:txBody>
                    <a:bodyPr/>
                    <a:lstStyle/>
                    <a:p>
                      <a:pPr indent="0">
                        <a:defRPr sz="1800" spc="0">
                          <a:sym typeface="Calibri"/>
                        </a:defRPr>
                      </a:pPr>
                      <a:endParaRPr/>
                    </a:p>
                  </a:txBody>
                  <a:tcPr marL="12700" marR="12700" marT="12700" marB="12700" anchor="b" horzOverflow="overflow"/>
                </a:tc>
                <a:tc gridSpan="2">
                  <a:txBody>
                    <a:bodyPr/>
                    <a:lstStyle/>
                    <a:p>
                      <a:pPr indent="0">
                        <a:defRPr sz="1800" spc="0">
                          <a:sym typeface="Calibri"/>
                        </a:defRPr>
                      </a:pPr>
                      <a:endParaRPr/>
                    </a:p>
                  </a:txBody>
                  <a:tcPr marL="12700" marR="12700" marT="12700" marB="12700" anchor="b" horzOverflow="overflow"/>
                </a:tc>
                <a:tc hMerge="1">
                  <a:txBody>
                    <a:bodyPr/>
                    <a:lstStyle/>
                    <a:p>
                      <a:endParaRPr lang="en-US"/>
                    </a:p>
                  </a:txBody>
                  <a:tcPr/>
                </a:tc>
                <a:tc>
                  <a:txBody>
                    <a:bodyPr/>
                    <a:lstStyle/>
                    <a:p>
                      <a:pPr indent="0">
                        <a:defRPr sz="1800" spc="0">
                          <a:sym typeface="Calibri"/>
                        </a:defRPr>
                      </a:pPr>
                      <a:endParaRPr/>
                    </a:p>
                  </a:txBody>
                  <a:tcPr marL="12700" marR="12700" marT="12700" marB="12700" anchor="b" horzOverflow="overflow"/>
                </a:tc>
                <a:tc>
                  <a:txBody>
                    <a:bodyPr/>
                    <a:lstStyle/>
                    <a:p>
                      <a:pPr indent="0">
                        <a:defRPr sz="1800" spc="0">
                          <a:sym typeface="Calibri"/>
                        </a:defRPr>
                      </a:pPr>
                      <a:endParaRPr/>
                    </a:p>
                  </a:txBody>
                  <a:tcPr marL="12700" marR="12700" marT="12700" marB="12700" anchor="b" horzOverflow="overflow"/>
                </a:tc>
                <a:extLst>
                  <a:ext uri="{0D108BD9-81ED-4DB2-BD59-A6C34878D82A}">
                    <a16:rowId xmlns:a16="http://schemas.microsoft.com/office/drawing/2014/main" val="10002"/>
                  </a:ext>
                </a:extLst>
              </a:tr>
              <a:tr h="279052">
                <a:tc>
                  <a:txBody>
                    <a:bodyPr/>
                    <a:lstStyle/>
                    <a:p>
                      <a:pPr indent="0" defTabSz="457200">
                        <a:defRPr sz="1800" spc="0"/>
                      </a:pPr>
                      <a:r>
                        <a:rPr sz="1466" b="1">
                          <a:latin typeface="+mj-lt"/>
                          <a:ea typeface="+mj-ea"/>
                          <a:cs typeface="+mj-cs"/>
                          <a:sym typeface="Helvetica"/>
                        </a:rPr>
                        <a:t>Count of FirstName</a:t>
                      </a:r>
                    </a:p>
                  </a:txBody>
                  <a:tcPr marL="12700" marR="12700" marT="12700" marB="12700" anchor="b" horzOverflow="overflow">
                    <a:solidFill>
                      <a:srgbClr val="D9E1F2"/>
                    </a:solidFill>
                  </a:tcPr>
                </a:tc>
                <a:tc>
                  <a:txBody>
                    <a:bodyPr/>
                    <a:lstStyle/>
                    <a:p>
                      <a:pPr indent="0" defTabSz="457200">
                        <a:defRPr sz="1800" spc="0"/>
                      </a:pPr>
                      <a:r>
                        <a:rPr sz="1466" b="1">
                          <a:latin typeface="+mj-lt"/>
                          <a:ea typeface="+mj-ea"/>
                          <a:cs typeface="+mj-cs"/>
                          <a:sym typeface="Helvetica"/>
                        </a:rPr>
                        <a:t>Performance level</a:t>
                      </a:r>
                    </a:p>
                  </a:txBody>
                  <a:tcPr marL="12700" marR="12700" marT="12700" marB="12700" anchor="b" horzOverflow="overflow">
                    <a:solidFill>
                      <a:srgbClr val="D9E1F2"/>
                    </a:solidFill>
                  </a:tcPr>
                </a:tc>
                <a:tc gridSpan="2">
                  <a:txBody>
                    <a:bodyPr/>
                    <a:lstStyle/>
                    <a:p>
                      <a:pPr indent="0">
                        <a:defRPr sz="1800" spc="0">
                          <a:sym typeface="Calibri"/>
                        </a:defRPr>
                      </a:pPr>
                      <a:endParaRPr/>
                    </a:p>
                  </a:txBody>
                  <a:tcPr marL="12700" marR="12700" marT="12700" marB="12700" anchor="b" horzOverflow="overflow">
                    <a:solidFill>
                      <a:srgbClr val="D9E1F2"/>
                    </a:solidFill>
                  </a:tcPr>
                </a:tc>
                <a:tc hMerge="1">
                  <a:txBody>
                    <a:bodyPr/>
                    <a:lstStyle/>
                    <a:p>
                      <a:endParaRPr lang="en-US"/>
                    </a:p>
                  </a:txBody>
                  <a:tcPr/>
                </a:tc>
                <a:tc>
                  <a:txBody>
                    <a:bodyPr/>
                    <a:lstStyle/>
                    <a:p>
                      <a:pPr indent="0">
                        <a:defRPr sz="1800" spc="0">
                          <a:sym typeface="Calibri"/>
                        </a:defRPr>
                      </a:pPr>
                      <a:endParaRPr/>
                    </a:p>
                  </a:txBody>
                  <a:tcPr marL="12700" marR="12700" marT="12700" marB="12700" anchor="b" horzOverflow="overflow">
                    <a:solidFill>
                      <a:srgbClr val="D9E1F2"/>
                    </a:solidFill>
                  </a:tcPr>
                </a:tc>
                <a:tc>
                  <a:txBody>
                    <a:bodyPr/>
                    <a:lstStyle/>
                    <a:p>
                      <a:pPr indent="0">
                        <a:defRPr sz="1800" spc="0">
                          <a:sym typeface="Calibri"/>
                        </a:defRPr>
                      </a:pPr>
                      <a:endParaRPr/>
                    </a:p>
                  </a:txBody>
                  <a:tcPr marL="12700" marR="12700" marT="12700" marB="12700" anchor="b" horzOverflow="overflow">
                    <a:solidFill>
                      <a:srgbClr val="D9E1F2"/>
                    </a:solidFill>
                  </a:tcPr>
                </a:tc>
                <a:extLst>
                  <a:ext uri="{0D108BD9-81ED-4DB2-BD59-A6C34878D82A}">
                    <a16:rowId xmlns:a16="http://schemas.microsoft.com/office/drawing/2014/main" val="10003"/>
                  </a:ext>
                </a:extLst>
              </a:tr>
              <a:tr h="279052">
                <a:tc>
                  <a:txBody>
                    <a:bodyPr/>
                    <a:lstStyle/>
                    <a:p>
                      <a:pPr indent="0" defTabSz="457200">
                        <a:defRPr sz="1800" spc="0"/>
                      </a:pPr>
                      <a:r>
                        <a:rPr sz="1466" b="1">
                          <a:latin typeface="+mj-lt"/>
                          <a:ea typeface="+mj-ea"/>
                          <a:cs typeface="+mj-cs"/>
                          <a:sym typeface="Helvetica"/>
                        </a:rPr>
                        <a:t>BusinessUnit</a:t>
                      </a:r>
                    </a:p>
                  </a:txBody>
                  <a:tcPr marL="12700" marR="12700" marT="12700" marB="12700" anchor="b" horzOverflow="overflow">
                    <a:solidFill>
                      <a:srgbClr val="D9E1F2"/>
                    </a:solidFill>
                  </a:tcPr>
                </a:tc>
                <a:tc>
                  <a:txBody>
                    <a:bodyPr/>
                    <a:lstStyle/>
                    <a:p>
                      <a:pPr indent="0" defTabSz="457200">
                        <a:defRPr sz="1800" spc="0"/>
                      </a:pPr>
                      <a:r>
                        <a:rPr sz="1466" b="1">
                          <a:latin typeface="+mj-lt"/>
                          <a:ea typeface="+mj-ea"/>
                          <a:cs typeface="+mj-cs"/>
                          <a:sym typeface="Helvetica"/>
                        </a:rPr>
                        <a:t>High</a:t>
                      </a:r>
                    </a:p>
                  </a:txBody>
                  <a:tcPr marL="12700" marR="12700" marT="12700" marB="12700" anchor="b" horzOverflow="overflow">
                    <a:solidFill>
                      <a:srgbClr val="D9E1F2"/>
                    </a:solidFill>
                  </a:tcPr>
                </a:tc>
                <a:tc>
                  <a:txBody>
                    <a:bodyPr/>
                    <a:lstStyle/>
                    <a:p>
                      <a:pPr indent="0" defTabSz="457200">
                        <a:defRPr sz="1800" spc="0"/>
                      </a:pPr>
                      <a:r>
                        <a:rPr sz="1466" b="1">
                          <a:latin typeface="+mj-lt"/>
                          <a:ea typeface="+mj-ea"/>
                          <a:cs typeface="+mj-cs"/>
                          <a:sym typeface="Helvetica"/>
                        </a:rPr>
                        <a:t>Low</a:t>
                      </a:r>
                    </a:p>
                  </a:txBody>
                  <a:tcPr marL="12700" marR="12700" marT="12700" marB="12700" anchor="b" horzOverflow="overflow">
                    <a:solidFill>
                      <a:srgbClr val="D9E1F2"/>
                    </a:solidFill>
                  </a:tcPr>
                </a:tc>
                <a:tc>
                  <a:txBody>
                    <a:bodyPr/>
                    <a:lstStyle/>
                    <a:p>
                      <a:pPr indent="0" defTabSz="457200">
                        <a:defRPr sz="1800" spc="0"/>
                      </a:pPr>
                      <a:r>
                        <a:rPr sz="1466" b="1">
                          <a:latin typeface="+mj-lt"/>
                          <a:ea typeface="+mj-ea"/>
                          <a:cs typeface="+mj-cs"/>
                          <a:sym typeface="Helvetica"/>
                        </a:rPr>
                        <a:t>Medium</a:t>
                      </a:r>
                    </a:p>
                  </a:txBody>
                  <a:tcPr marL="12700" marR="12700" marT="12700" marB="12700" anchor="b" horzOverflow="overflow">
                    <a:solidFill>
                      <a:srgbClr val="D9E1F2"/>
                    </a:solidFill>
                  </a:tcPr>
                </a:tc>
                <a:tc>
                  <a:txBody>
                    <a:bodyPr/>
                    <a:lstStyle/>
                    <a:p>
                      <a:pPr indent="0" defTabSz="457200">
                        <a:defRPr sz="1800" spc="0"/>
                      </a:pPr>
                      <a:r>
                        <a:rPr sz="1466" b="1">
                          <a:latin typeface="+mj-lt"/>
                          <a:ea typeface="+mj-ea"/>
                          <a:cs typeface="+mj-cs"/>
                          <a:sym typeface="Helvetica"/>
                        </a:rPr>
                        <a:t>Very High</a:t>
                      </a:r>
                    </a:p>
                  </a:txBody>
                  <a:tcPr marL="12700" marR="12700" marT="12700" marB="12700" anchor="b" horzOverflow="overflow">
                    <a:solidFill>
                      <a:srgbClr val="D9E1F2"/>
                    </a:solidFill>
                  </a:tcPr>
                </a:tc>
                <a:tc>
                  <a:txBody>
                    <a:bodyPr/>
                    <a:lstStyle/>
                    <a:p>
                      <a:pPr indent="0" defTabSz="457200">
                        <a:defRPr sz="1800" spc="0"/>
                      </a:pPr>
                      <a:r>
                        <a:rPr sz="1466" b="1">
                          <a:latin typeface="+mj-lt"/>
                          <a:ea typeface="+mj-ea"/>
                          <a:cs typeface="+mj-cs"/>
                          <a:sym typeface="Helvetica"/>
                        </a:rPr>
                        <a:t>Grand Total</a:t>
                      </a:r>
                    </a:p>
                  </a:txBody>
                  <a:tcPr marL="12700" marR="12700" marT="12700" marB="12700" anchor="b" horzOverflow="overflow">
                    <a:solidFill>
                      <a:srgbClr val="D9E1F2"/>
                    </a:solidFill>
                  </a:tcPr>
                </a:tc>
                <a:extLst>
                  <a:ext uri="{0D108BD9-81ED-4DB2-BD59-A6C34878D82A}">
                    <a16:rowId xmlns:a16="http://schemas.microsoft.com/office/drawing/2014/main" val="10004"/>
                  </a:ext>
                </a:extLst>
              </a:tr>
              <a:tr h="279052">
                <a:tc>
                  <a:txBody>
                    <a:bodyPr/>
                    <a:lstStyle/>
                    <a:p>
                      <a:pPr indent="0" defTabSz="457200">
                        <a:defRPr sz="1800" spc="0"/>
                      </a:pPr>
                      <a:r>
                        <a:rPr sz="1466">
                          <a:latin typeface="+mj-lt"/>
                          <a:ea typeface="+mj-ea"/>
                          <a:cs typeface="+mj-cs"/>
                          <a:sym typeface="Helvetica"/>
                        </a:rPr>
                        <a:t>BPC</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16</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34</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85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150</a:t>
                      </a:r>
                    </a:p>
                  </a:txBody>
                  <a:tcPr marL="12700" marR="12700" marT="12700" marB="12700" anchor="b" horzOverflow="overflow"/>
                </a:tc>
                <a:extLst>
                  <a:ext uri="{0D108BD9-81ED-4DB2-BD59-A6C34878D82A}">
                    <a16:rowId xmlns:a16="http://schemas.microsoft.com/office/drawing/2014/main" val="10005"/>
                  </a:ext>
                </a:extLst>
              </a:tr>
              <a:tr h="279052">
                <a:tc>
                  <a:txBody>
                    <a:bodyPr/>
                    <a:lstStyle/>
                    <a:p>
                      <a:pPr indent="0" defTabSz="457200">
                        <a:defRPr sz="1800" spc="0"/>
                      </a:pPr>
                      <a:r>
                        <a:rPr sz="1466">
                          <a:latin typeface="+mj-lt"/>
                          <a:ea typeface="+mj-ea"/>
                          <a:cs typeface="+mj-cs"/>
                          <a:sym typeface="Helvetica"/>
                        </a:rPr>
                        <a:t>CCDR</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18</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47</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65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145</a:t>
                      </a:r>
                    </a:p>
                  </a:txBody>
                  <a:tcPr marL="12700" marR="12700" marT="12700" marB="12700" anchor="b" horzOverflow="overflow"/>
                </a:tc>
                <a:extLst>
                  <a:ext uri="{0D108BD9-81ED-4DB2-BD59-A6C34878D82A}">
                    <a16:rowId xmlns:a16="http://schemas.microsoft.com/office/drawing/2014/main" val="10006"/>
                  </a:ext>
                </a:extLst>
              </a:tr>
              <a:tr h="279052">
                <a:tc>
                  <a:txBody>
                    <a:bodyPr/>
                    <a:lstStyle/>
                    <a:p>
                      <a:pPr indent="0" defTabSz="457200">
                        <a:defRPr sz="1800" spc="0"/>
                      </a:pPr>
                      <a:r>
                        <a:rPr sz="1466">
                          <a:latin typeface="+mj-lt"/>
                          <a:ea typeface="+mj-ea"/>
                          <a:cs typeface="+mj-cs"/>
                          <a:sym typeface="Helvetica"/>
                        </a:rPr>
                        <a:t>EW</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41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78</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14</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154</a:t>
                      </a:r>
                    </a:p>
                  </a:txBody>
                  <a:tcPr marL="12700" marR="12700" marT="12700" marB="12700" anchor="b" horzOverflow="overflow"/>
                </a:tc>
                <a:extLst>
                  <a:ext uri="{0D108BD9-81ED-4DB2-BD59-A6C34878D82A}">
                    <a16:rowId xmlns:a16="http://schemas.microsoft.com/office/drawing/2014/main" val="10007"/>
                  </a:ext>
                </a:extLst>
              </a:tr>
              <a:tr h="279052">
                <a:tc>
                  <a:txBody>
                    <a:bodyPr/>
                    <a:lstStyle/>
                    <a:p>
                      <a:pPr indent="0" defTabSz="457200">
                        <a:defRPr sz="1800" spc="0"/>
                      </a:pPr>
                      <a:r>
                        <a:rPr sz="1466">
                          <a:latin typeface="+mj-lt"/>
                          <a:ea typeface="+mj-ea"/>
                          <a:cs typeface="+mj-cs"/>
                          <a:sym typeface="Helvetica"/>
                        </a:rPr>
                        <a:t>MSC</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17</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39</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92</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9</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157</a:t>
                      </a:r>
                    </a:p>
                  </a:txBody>
                  <a:tcPr marL="12700" marR="12700" marT="12700" marB="12700" anchor="b" horzOverflow="overflow"/>
                </a:tc>
                <a:extLst>
                  <a:ext uri="{0D108BD9-81ED-4DB2-BD59-A6C34878D82A}">
                    <a16:rowId xmlns:a16="http://schemas.microsoft.com/office/drawing/2014/main" val="10008"/>
                  </a:ext>
                </a:extLst>
              </a:tr>
              <a:tr h="279052">
                <a:tc>
                  <a:txBody>
                    <a:bodyPr/>
                    <a:lstStyle/>
                    <a:p>
                      <a:pPr indent="0" defTabSz="457200">
                        <a:defRPr sz="1800" spc="0"/>
                      </a:pPr>
                      <a:r>
                        <a:rPr sz="1466">
                          <a:latin typeface="+mj-lt"/>
                          <a:ea typeface="+mj-ea"/>
                          <a:cs typeface="+mj-cs"/>
                          <a:sym typeface="Helvetica"/>
                        </a:rPr>
                        <a:t>NEL</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41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77</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154</a:t>
                      </a:r>
                    </a:p>
                  </a:txBody>
                  <a:tcPr marL="12700" marR="12700" marT="12700" marB="12700" anchor="b" horzOverflow="overflow"/>
                </a:tc>
                <a:extLst>
                  <a:ext uri="{0D108BD9-81ED-4DB2-BD59-A6C34878D82A}">
                    <a16:rowId xmlns:a16="http://schemas.microsoft.com/office/drawing/2014/main" val="10009"/>
                  </a:ext>
                </a:extLst>
              </a:tr>
              <a:tr h="279052">
                <a:tc>
                  <a:txBody>
                    <a:bodyPr/>
                    <a:lstStyle/>
                    <a:p>
                      <a:pPr indent="0" defTabSz="457200">
                        <a:defRPr sz="1800" spc="0"/>
                      </a:pPr>
                      <a:r>
                        <a:rPr sz="1466">
                          <a:latin typeface="+mj-lt"/>
                          <a:ea typeface="+mj-ea"/>
                          <a:cs typeface="+mj-cs"/>
                          <a:sym typeface="Helvetica"/>
                        </a:rPr>
                        <a:t>PL</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29</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33</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69</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12</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143</a:t>
                      </a:r>
                    </a:p>
                  </a:txBody>
                  <a:tcPr marL="12700" marR="12700" marT="12700" marB="12700" anchor="b" horzOverflow="overflow"/>
                </a:tc>
                <a:extLst>
                  <a:ext uri="{0D108BD9-81ED-4DB2-BD59-A6C34878D82A}">
                    <a16:rowId xmlns:a16="http://schemas.microsoft.com/office/drawing/2014/main" val="10010"/>
                  </a:ext>
                </a:extLst>
              </a:tr>
              <a:tr h="279052">
                <a:tc>
                  <a:txBody>
                    <a:bodyPr/>
                    <a:lstStyle/>
                    <a:p>
                      <a:pPr indent="0" defTabSz="457200">
                        <a:defRPr sz="1800" spc="0"/>
                      </a:pPr>
                      <a:r>
                        <a:rPr sz="1466">
                          <a:latin typeface="+mj-lt"/>
                          <a:ea typeface="+mj-ea"/>
                          <a:cs typeface="+mj-cs"/>
                          <a:sym typeface="Helvetica"/>
                        </a:rPr>
                        <a:t>PYZ</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26</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41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75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157</a:t>
                      </a:r>
                    </a:p>
                  </a:txBody>
                  <a:tcPr marL="12700" marR="12700" marT="12700" marB="12700" anchor="b" horzOverflow="overflow"/>
                </a:tc>
                <a:extLst>
                  <a:ext uri="{0D108BD9-81ED-4DB2-BD59-A6C34878D82A}">
                    <a16:rowId xmlns:a16="http://schemas.microsoft.com/office/drawing/2014/main" val="10011"/>
                  </a:ext>
                </a:extLst>
              </a:tr>
              <a:tr h="279052">
                <a:tc>
                  <a:txBody>
                    <a:bodyPr/>
                    <a:lstStyle/>
                    <a:p>
                      <a:pPr indent="0" defTabSz="457200">
                        <a:defRPr sz="1800" spc="0"/>
                      </a:pPr>
                      <a:r>
                        <a:rPr sz="1466">
                          <a:latin typeface="+mj-lt"/>
                          <a:ea typeface="+mj-ea"/>
                          <a:cs typeface="+mj-cs"/>
                          <a:sym typeface="Helvetica"/>
                        </a:rPr>
                        <a:t>SVG</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26</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43</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82</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16</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167</a:t>
                      </a:r>
                    </a:p>
                  </a:txBody>
                  <a:tcPr marL="12700" marR="12700" marT="12700" marB="12700" anchor="b" horzOverflow="overflow"/>
                </a:tc>
                <a:extLst>
                  <a:ext uri="{0D108BD9-81ED-4DB2-BD59-A6C34878D82A}">
                    <a16:rowId xmlns:a16="http://schemas.microsoft.com/office/drawing/2014/main" val="10012"/>
                  </a:ext>
                </a:extLst>
              </a:tr>
              <a:tr h="279052">
                <a:tc>
                  <a:txBody>
                    <a:bodyPr/>
                    <a:lstStyle/>
                    <a:p>
                      <a:pPr indent="0" defTabSz="457200">
                        <a:defRPr sz="1800" spc="0"/>
                      </a:pPr>
                      <a:r>
                        <a:rPr sz="1466">
                          <a:latin typeface="+mj-lt"/>
                          <a:ea typeface="+mj-ea"/>
                          <a:cs typeface="+mj-cs"/>
                          <a:sym typeface="Helvetica"/>
                        </a:rPr>
                        <a:t>TNS</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45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71</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13</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150</a:t>
                      </a:r>
                    </a:p>
                  </a:txBody>
                  <a:tcPr marL="12700" marR="12700" marT="12700" marB="12700" anchor="b" horzOverflow="overflow"/>
                </a:tc>
                <a:extLst>
                  <a:ext uri="{0D108BD9-81ED-4DB2-BD59-A6C34878D82A}">
                    <a16:rowId xmlns:a16="http://schemas.microsoft.com/office/drawing/2014/main" val="10013"/>
                  </a:ext>
                </a:extLst>
              </a:tr>
              <a:tr h="279052">
                <a:tc>
                  <a:txBody>
                    <a:bodyPr/>
                    <a:lstStyle/>
                    <a:p>
                      <a:pPr indent="0" defTabSz="457200">
                        <a:defRPr sz="1800" spc="0"/>
                      </a:pPr>
                      <a:r>
                        <a:rPr sz="1466">
                          <a:latin typeface="+mj-lt"/>
                          <a:ea typeface="+mj-ea"/>
                          <a:cs typeface="+mj-cs"/>
                          <a:sym typeface="Helvetica"/>
                        </a:rPr>
                        <a:t>WBL</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25</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34</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84</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13</a:t>
                      </a:r>
                    </a:p>
                  </a:txBody>
                  <a:tcPr marL="12700" marR="12700" marT="12700" marB="12700" anchor="b" horzOverflow="overflow"/>
                </a:tc>
                <a:tc>
                  <a:txBody>
                    <a:bodyPr/>
                    <a:lstStyle/>
                    <a:p>
                      <a:pPr indent="0" algn="r" defTabSz="457200">
                        <a:defRPr sz="1800" spc="0"/>
                      </a:pPr>
                      <a:r>
                        <a:rPr sz="1466">
                          <a:latin typeface="+mj-lt"/>
                          <a:ea typeface="+mj-ea"/>
                          <a:cs typeface="+mj-cs"/>
                          <a:sym typeface="Helvetica"/>
                        </a:rPr>
                        <a:t>156</a:t>
                      </a:r>
                    </a:p>
                  </a:txBody>
                  <a:tcPr marL="12700" marR="12700" marT="12700" marB="12700" anchor="b" horzOverflow="overflow"/>
                </a:tc>
                <a:extLst>
                  <a:ext uri="{0D108BD9-81ED-4DB2-BD59-A6C34878D82A}">
                    <a16:rowId xmlns:a16="http://schemas.microsoft.com/office/drawing/2014/main" val="10014"/>
                  </a:ext>
                </a:extLst>
              </a:tr>
              <a:tr h="279052">
                <a:tc>
                  <a:txBody>
                    <a:bodyPr/>
                    <a:lstStyle/>
                    <a:p>
                      <a:pPr indent="0" defTabSz="457200">
                        <a:defRPr sz="1800" spc="0"/>
                      </a:pPr>
                      <a:r>
                        <a:rPr sz="1466" b="1">
                          <a:latin typeface="+mj-lt"/>
                          <a:ea typeface="+mj-ea"/>
                          <a:cs typeface="+mj-cs"/>
                          <a:sym typeface="Helvetica"/>
                        </a:rPr>
                        <a:t>Grand Total</a:t>
                      </a:r>
                    </a:p>
                  </a:txBody>
                  <a:tcPr marL="12700" marR="12700" marT="12700" marB="12700" anchor="b" horzOverflow="overflow">
                    <a:solidFill>
                      <a:srgbClr val="D9E1F2"/>
                    </a:solidFill>
                  </a:tcPr>
                </a:tc>
                <a:tc>
                  <a:txBody>
                    <a:bodyPr/>
                    <a:lstStyle/>
                    <a:p>
                      <a:pPr indent="0" algn="r" defTabSz="457200">
                        <a:defRPr sz="1800" spc="0"/>
                      </a:pPr>
                      <a:r>
                        <a:rPr sz="1466" b="1">
                          <a:latin typeface="+mj-lt"/>
                          <a:ea typeface="+mj-ea"/>
                          <a:cs typeface="+mj-cs"/>
                          <a:sym typeface="Helvetica"/>
                        </a:rPr>
                        <a:t>220</a:t>
                      </a:r>
                    </a:p>
                  </a:txBody>
                  <a:tcPr marL="12700" marR="12700" marT="12700" marB="12700" anchor="b" horzOverflow="overflow">
                    <a:solidFill>
                      <a:srgbClr val="D9E1F2"/>
                    </a:solidFill>
                  </a:tcPr>
                </a:tc>
                <a:tc>
                  <a:txBody>
                    <a:bodyPr/>
                    <a:lstStyle/>
                    <a:p>
                      <a:pPr indent="0" algn="r" defTabSz="457200">
                        <a:defRPr sz="1800" spc="0"/>
                      </a:pPr>
                      <a:r>
                        <a:rPr sz="1466" b="1">
                          <a:latin typeface="+mj-lt"/>
                          <a:ea typeface="+mj-ea"/>
                          <a:cs typeface="+mj-cs"/>
                          <a:sym typeface="Helvetica"/>
                        </a:rPr>
                        <a:t>398</a:t>
                      </a:r>
                    </a:p>
                  </a:txBody>
                  <a:tcPr marL="12700" marR="12700" marT="12700" marB="12700" anchor="b" horzOverflow="overflow">
                    <a:solidFill>
                      <a:srgbClr val="D9E1F2"/>
                    </a:solidFill>
                  </a:tcPr>
                </a:tc>
                <a:tc>
                  <a:txBody>
                    <a:bodyPr/>
                    <a:lstStyle/>
                    <a:p>
                      <a:pPr indent="0" algn="r" defTabSz="457200">
                        <a:defRPr sz="1800" spc="0"/>
                      </a:pPr>
                      <a:r>
                        <a:rPr sz="1466" b="1">
                          <a:latin typeface="+mj-lt"/>
                          <a:ea typeface="+mj-ea"/>
                          <a:cs typeface="+mj-cs"/>
                          <a:sym typeface="Helvetica"/>
                        </a:rPr>
                        <a:t>778</a:t>
                      </a:r>
                    </a:p>
                  </a:txBody>
                  <a:tcPr marL="12700" marR="12700" marT="12700" marB="12700" anchor="b" horzOverflow="overflow">
                    <a:solidFill>
                      <a:srgbClr val="D9E1F2"/>
                    </a:solidFill>
                  </a:tcPr>
                </a:tc>
                <a:tc>
                  <a:txBody>
                    <a:bodyPr/>
                    <a:lstStyle/>
                    <a:p>
                      <a:pPr indent="0" algn="r" defTabSz="457200">
                        <a:defRPr sz="1800" spc="0"/>
                      </a:pPr>
                      <a:r>
                        <a:rPr sz="1466" b="1">
                          <a:latin typeface="+mj-lt"/>
                          <a:ea typeface="+mj-ea"/>
                          <a:cs typeface="+mj-cs"/>
                          <a:sym typeface="Helvetica"/>
                        </a:rPr>
                        <a:t>137</a:t>
                      </a:r>
                    </a:p>
                  </a:txBody>
                  <a:tcPr marL="12700" marR="12700" marT="12700" marB="12700" anchor="b" horzOverflow="overflow">
                    <a:solidFill>
                      <a:srgbClr val="D9E1F2"/>
                    </a:solidFill>
                  </a:tcPr>
                </a:tc>
                <a:tc>
                  <a:txBody>
                    <a:bodyPr/>
                    <a:lstStyle/>
                    <a:p>
                      <a:pPr indent="0" algn="r" defTabSz="457200">
                        <a:defRPr sz="1800" spc="0"/>
                      </a:pPr>
                      <a:r>
                        <a:rPr sz="1466" b="1">
                          <a:latin typeface="+mj-lt"/>
                          <a:ea typeface="+mj-ea"/>
                          <a:cs typeface="+mj-cs"/>
                          <a:sym typeface="Helvetica"/>
                        </a:rPr>
                        <a:t>1533</a:t>
                      </a:r>
                    </a:p>
                  </a:txBody>
                  <a:tcPr marL="12700" marR="12700" marT="12700" marB="12700" anchor="b" horzOverflow="overflow">
                    <a:solidFill>
                      <a:srgbClr val="D9E1F2"/>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object 3"/>
          <p:cNvSpPr/>
          <p:nvPr/>
        </p:nvSpPr>
        <p:spPr>
          <a:xfrm>
            <a:off x="177889" y="535938"/>
            <a:ext cx="457201" cy="457201"/>
          </a:xfrm>
          <a:prstGeom prst="rect">
            <a:avLst/>
          </a:prstGeom>
          <a:solidFill>
            <a:srgbClr val="42AF51"/>
          </a:solidFill>
          <a:ln w="12700">
            <a:miter lim="400000"/>
          </a:ln>
        </p:spPr>
        <p:txBody>
          <a:bodyPr lIns="45719" rIns="45719"/>
          <a:lstStyle/>
          <a:p>
            <a:endParaRPr/>
          </a:p>
        </p:txBody>
      </p:sp>
      <p:pic>
        <p:nvPicPr>
          <p:cNvPr id="192" name="object 6" descr="object 6"/>
          <p:cNvPicPr>
            <a:picLocks noChangeAspect="1"/>
          </p:cNvPicPr>
          <p:nvPr/>
        </p:nvPicPr>
        <p:blipFill>
          <a:blip r:embed="rId2"/>
          <a:stretch>
            <a:fillRect/>
          </a:stretch>
        </p:blipFill>
        <p:spPr>
          <a:xfrm>
            <a:off x="1666875" y="6467475"/>
            <a:ext cx="76200" cy="177800"/>
          </a:xfrm>
          <a:prstGeom prst="rect">
            <a:avLst/>
          </a:prstGeom>
          <a:ln w="12700">
            <a:miter lim="400000"/>
          </a:ln>
        </p:spPr>
      </p:pic>
      <p:sp>
        <p:nvSpPr>
          <p:cNvPr id="193" name="object 7"/>
          <p:cNvSpPr txBox="1">
            <a:spLocks noGrp="1"/>
          </p:cNvSpPr>
          <p:nvPr>
            <p:ph type="title"/>
          </p:nvPr>
        </p:nvSpPr>
        <p:spPr>
          <a:xfrm>
            <a:off x="755332" y="385444"/>
            <a:ext cx="2437130" cy="758191"/>
          </a:xfrm>
          <a:prstGeom prst="rect">
            <a:avLst/>
          </a:prstGeom>
        </p:spPr>
        <p:txBody>
          <a:bodyPr>
            <a:normAutofit/>
          </a:bodyPr>
          <a:lstStyle/>
          <a:p>
            <a:pPr indent="12700">
              <a:spcBef>
                <a:spcPts val="100"/>
              </a:spcBef>
            </a:pPr>
            <a:r>
              <a:t>R</a:t>
            </a:r>
            <a:r>
              <a:rPr spc="-100"/>
              <a:t>E</a:t>
            </a:r>
            <a:r>
              <a:t>S</a:t>
            </a:r>
            <a:r>
              <a:rPr spc="-100"/>
              <a:t>U</a:t>
            </a:r>
            <a:r>
              <a:rPr spc="-500"/>
              <a:t>L</a:t>
            </a:r>
            <a:r>
              <a:t>TS</a:t>
            </a:r>
          </a:p>
        </p:txBody>
      </p:sp>
      <p:sp>
        <p:nvSpPr>
          <p:cNvPr id="194" name="object 9"/>
          <p:cNvSpPr txBox="1">
            <a:spLocks noGrp="1"/>
          </p:cNvSpPr>
          <p:nvPr>
            <p:ph type="sldNum" sz="quarter" idx="12"/>
          </p:nvPr>
        </p:nvSpPr>
        <p:spPr>
          <a:xfrm>
            <a:off x="11277217" y="6473337"/>
            <a:ext cx="199863"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195" name="unknown.png" descr="unknown.png"/>
          <p:cNvPicPr>
            <a:picLocks noChangeAspect="1"/>
          </p:cNvPicPr>
          <p:nvPr/>
        </p:nvPicPr>
        <p:blipFill>
          <a:blip r:embed="rId3"/>
          <a:stretch>
            <a:fillRect/>
          </a:stretch>
        </p:blipFill>
        <p:spPr>
          <a:xfrm>
            <a:off x="1047750" y="2178050"/>
            <a:ext cx="4356100" cy="2781300"/>
          </a:xfrm>
          <a:prstGeom prst="rect">
            <a:avLst/>
          </a:prstGeom>
          <a:ln w="12700">
            <a:miter lim="400000"/>
          </a:ln>
        </p:spPr>
      </p:pic>
      <p:sp>
        <p:nvSpPr>
          <p:cNvPr id="196" name="Text"/>
          <p:cNvSpPr txBox="1"/>
          <p:nvPr/>
        </p:nvSpPr>
        <p:spPr>
          <a:xfrm>
            <a:off x="1047750" y="2178050"/>
            <a:ext cx="127000" cy="447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200">
                <a:latin typeface="Times Roman"/>
                <a:ea typeface="Times Roman"/>
                <a:cs typeface="Times Roman"/>
                <a:sym typeface="Times Roman"/>
              </a:defRPr>
            </a:pPr>
            <a:endParaRPr/>
          </a:p>
        </p:txBody>
      </p:sp>
      <p:pic>
        <p:nvPicPr>
          <p:cNvPr id="197" name="Screenshot 2024-08-25 at 6.57.16 PM.png" descr="Screenshot 2024-08-25 at 6.57.16 PM.png"/>
          <p:cNvPicPr>
            <a:picLocks noChangeAspect="1"/>
          </p:cNvPicPr>
          <p:nvPr/>
        </p:nvPicPr>
        <p:blipFill>
          <a:blip r:embed="rId4"/>
          <a:stretch>
            <a:fillRect/>
          </a:stretch>
        </p:blipFill>
        <p:spPr>
          <a:xfrm>
            <a:off x="6563498" y="2406650"/>
            <a:ext cx="3213101" cy="2324100"/>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conclusion</a:t>
            </a:r>
          </a:p>
        </p:txBody>
      </p:sp>
      <p:sp>
        <p:nvSpPr>
          <p:cNvPr id="200" name="TextBox 10"/>
          <p:cNvSpPr txBox="1"/>
          <p:nvPr/>
        </p:nvSpPr>
        <p:spPr>
          <a:xfrm>
            <a:off x="774382" y="1434056"/>
            <a:ext cx="7833361"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100">
                <a:latin typeface="Times New Roman"/>
                <a:ea typeface="Times New Roman"/>
                <a:cs typeface="Times New Roman"/>
                <a:sym typeface="Times New Roman"/>
              </a:defRPr>
            </a:pPr>
            <a:r>
              <a:t>It is concluded that the higher the performance score leads to higher performance level and leading to employee satisfaction by motivating by fulfilling the organisation as well as the employees interests.</a:t>
            </a:r>
          </a:p>
          <a:p>
            <a:pPr>
              <a:defRPr sz="2100">
                <a:latin typeface="Times New Roman"/>
                <a:ea typeface="Times New Roman"/>
                <a:cs typeface="Times New Roman"/>
                <a:sym typeface="Times New Roman"/>
              </a:defRPr>
            </a:pPr>
            <a:endParaRPr/>
          </a:p>
          <a:p>
            <a:pPr defTabSz="457200">
              <a:defRPr sz="2100">
                <a:latin typeface="Times Roman"/>
                <a:ea typeface="Times Roman"/>
                <a:cs typeface="Times Roman"/>
                <a:sym typeface="Times Roman"/>
              </a:defRPr>
            </a:pPr>
            <a:r>
              <a:t>Ultimately, effective performance analysis contributes to the long-term success and competitiveness of the organization, ensuring that every stakeholder has the insights needed to make informed, impactful decisions.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2"/>
          <p:cNvSpPr/>
          <p:nvPr/>
        </p:nvSpPr>
        <p:spPr>
          <a:xfrm>
            <a:off x="0" y="0"/>
            <a:ext cx="12192000" cy="6858000"/>
          </a:xfrm>
          <a:prstGeom prst="rect">
            <a:avLst/>
          </a:prstGeom>
          <a:solidFill>
            <a:srgbClr val="F1F1F1"/>
          </a:solidFill>
          <a:ln w="12700">
            <a:miter lim="400000"/>
          </a:ln>
        </p:spPr>
        <p:txBody>
          <a:bodyPr lIns="45719" rIns="45719"/>
          <a:lstStyle/>
          <a:p>
            <a:pPr>
              <a:defRPr>
                <a:latin typeface="Times New Roman"/>
                <a:ea typeface="Times New Roman"/>
                <a:cs typeface="Times New Roman"/>
                <a:sym typeface="Times New Roman"/>
              </a:defRPr>
            </a:pPr>
            <a:endParaRPr/>
          </a:p>
        </p:txBody>
      </p:sp>
      <p:grpSp>
        <p:nvGrpSpPr>
          <p:cNvPr id="93" name="object 3"/>
          <p:cNvGrpSpPr/>
          <p:nvPr/>
        </p:nvGrpSpPr>
        <p:grpSpPr>
          <a:xfrm>
            <a:off x="7448611" y="0"/>
            <a:ext cx="4743389" cy="6858001"/>
            <a:chOff x="0" y="0"/>
            <a:chExt cx="4743388" cy="6858000"/>
          </a:xfrm>
        </p:grpSpPr>
        <p:sp>
          <p:nvSpPr>
            <p:cNvPr id="84" name="object 4"/>
            <p:cNvSpPr/>
            <p:nvPr/>
          </p:nvSpPr>
          <p:spPr>
            <a:xfrm>
              <a:off x="1928814" y="4824"/>
              <a:ext cx="1218353" cy="6853173"/>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85" name="object 5"/>
            <p:cNvSpPr/>
            <p:nvPr/>
          </p:nvSpPr>
          <p:spPr>
            <a:xfrm flipH="1">
              <a:off x="0" y="3694895"/>
              <a:ext cx="4743388" cy="3163103"/>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86"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endParaRPr/>
            </a:p>
          </p:txBody>
        </p:sp>
        <p:sp>
          <p:nvSpPr>
            <p:cNvPr id="87" name="object 7"/>
            <p:cNvSpPr/>
            <p:nvPr/>
          </p:nvSpPr>
          <p:spPr>
            <a:xfrm>
              <a:off x="2154266" y="0"/>
              <a:ext cx="2589122"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endParaRPr/>
            </a:p>
          </p:txBody>
        </p:sp>
        <p:sp>
          <p:nvSpPr>
            <p:cNvPr id="88" name="object 8"/>
            <p:cNvSpPr/>
            <p:nvPr/>
          </p:nvSpPr>
          <p:spPr>
            <a:xfrm>
              <a:off x="1485838" y="3048000"/>
              <a:ext cx="3257551" cy="3810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sp>
          <p:nvSpPr>
            <p:cNvPr id="89"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endParaRPr/>
            </a:p>
          </p:txBody>
        </p:sp>
        <p:sp>
          <p:nvSpPr>
            <p:cNvPr id="90" name="object 10"/>
            <p:cNvSpPr/>
            <p:nvPr/>
          </p:nvSpPr>
          <p:spPr>
            <a:xfrm>
              <a:off x="3447988" y="0"/>
              <a:ext cx="1295400"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endParaRPr/>
            </a:p>
          </p:txBody>
        </p:sp>
        <p:sp>
          <p:nvSpPr>
            <p:cNvPr id="91"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endParaRPr/>
            </a:p>
          </p:txBody>
        </p:sp>
        <p:sp>
          <p:nvSpPr>
            <p:cNvPr id="92" name="object 12"/>
            <p:cNvSpPr/>
            <p:nvPr/>
          </p:nvSpPr>
          <p:spPr>
            <a:xfrm>
              <a:off x="2924113" y="3590925"/>
              <a:ext cx="1819276" cy="3267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grpSp>
      <p:sp>
        <p:nvSpPr>
          <p:cNvPr id="94" name="object 13"/>
          <p:cNvSpPr/>
          <p:nvPr/>
        </p:nvSpPr>
        <p:spPr>
          <a:xfrm>
            <a:off x="0" y="4010025"/>
            <a:ext cx="447676" cy="284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endParaRPr/>
          </a:p>
        </p:txBody>
      </p:sp>
      <p:sp>
        <p:nvSpPr>
          <p:cNvPr id="95" name="object 14"/>
          <p:cNvSpPr/>
          <p:nvPr/>
        </p:nvSpPr>
        <p:spPr>
          <a:xfrm>
            <a:off x="9353550" y="5362575"/>
            <a:ext cx="457200" cy="457200"/>
          </a:xfrm>
          <a:prstGeom prst="rect">
            <a:avLst/>
          </a:prstGeom>
          <a:solidFill>
            <a:srgbClr val="42AF51"/>
          </a:solidFill>
          <a:ln w="12700">
            <a:miter lim="400000"/>
          </a:ln>
        </p:spPr>
        <p:txBody>
          <a:bodyPr lIns="45719" rIns="45719"/>
          <a:lstStyle/>
          <a:p>
            <a:endParaRPr/>
          </a:p>
        </p:txBody>
      </p:sp>
      <p:sp>
        <p:nvSpPr>
          <p:cNvPr id="96" name="object 15"/>
          <p:cNvSpPr/>
          <p:nvPr/>
        </p:nvSpPr>
        <p:spPr>
          <a:xfrm>
            <a:off x="6696075" y="1695450"/>
            <a:ext cx="314325" cy="323850"/>
          </a:xfrm>
          <a:prstGeom prst="rect">
            <a:avLst/>
          </a:prstGeom>
          <a:solidFill>
            <a:srgbClr val="2D83C3"/>
          </a:solidFill>
          <a:ln w="12700">
            <a:miter lim="400000"/>
          </a:ln>
        </p:spPr>
        <p:txBody>
          <a:bodyPr lIns="45719" rIns="45719"/>
          <a:lstStyle/>
          <a:p>
            <a:endParaRPr/>
          </a:p>
        </p:txBody>
      </p:sp>
      <p:sp>
        <p:nvSpPr>
          <p:cNvPr id="97" name="object 16"/>
          <p:cNvSpPr/>
          <p:nvPr/>
        </p:nvSpPr>
        <p:spPr>
          <a:xfrm>
            <a:off x="9353550" y="5895975"/>
            <a:ext cx="180975" cy="180975"/>
          </a:xfrm>
          <a:prstGeom prst="rect">
            <a:avLst/>
          </a:prstGeom>
          <a:solidFill>
            <a:srgbClr val="2D936B"/>
          </a:solidFill>
          <a:ln w="12700">
            <a:miter lim="400000"/>
          </a:ln>
        </p:spPr>
        <p:txBody>
          <a:bodyPr lIns="45719" rIns="45719"/>
          <a:lstStyle/>
          <a:p>
            <a:endParaRPr/>
          </a:p>
        </p:txBody>
      </p:sp>
      <p:sp>
        <p:nvSpPr>
          <p:cNvPr id="98" name="object 17"/>
          <p:cNvSpPr txBox="1">
            <a:spLocks noGrp="1"/>
          </p:cNvSpPr>
          <p:nvPr>
            <p:ph type="title"/>
          </p:nvPr>
        </p:nvSpPr>
        <p:spPr>
          <a:xfrm>
            <a:off x="739774" y="829626"/>
            <a:ext cx="3909697" cy="678181"/>
          </a:xfrm>
          <a:prstGeom prst="rect">
            <a:avLst/>
          </a:prstGeom>
        </p:spPr>
        <p:txBody>
          <a:bodyPr>
            <a:normAutofit fontScale="90000"/>
          </a:bodyPr>
          <a:lstStyle/>
          <a:p>
            <a:pPr indent="12700">
              <a:spcBef>
                <a:spcPts val="100"/>
              </a:spcBef>
              <a:defRPr sz="4200"/>
            </a:pPr>
            <a:r>
              <a:t>PROJECT</a:t>
            </a:r>
            <a:r>
              <a:rPr spc="-100"/>
              <a:t> </a:t>
            </a:r>
            <a:r>
              <a:t>TITLE</a:t>
            </a:r>
          </a:p>
        </p:txBody>
      </p:sp>
      <p:sp>
        <p:nvSpPr>
          <p:cNvPr id="102" name="object 22"/>
          <p:cNvSpPr txBox="1">
            <a:spLocks noGrp="1"/>
          </p:cNvSpPr>
          <p:nvPr>
            <p:ph type="sldNum" sz="quarter" idx="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pSp>
        <p:nvGrpSpPr>
          <p:cNvPr id="101" name="object 18"/>
          <p:cNvGrpSpPr/>
          <p:nvPr/>
        </p:nvGrpSpPr>
        <p:grpSpPr>
          <a:xfrm>
            <a:off x="466725" y="6410325"/>
            <a:ext cx="3705225" cy="295275"/>
            <a:chOff x="0" y="0"/>
            <a:chExt cx="3705225" cy="295275"/>
          </a:xfrm>
        </p:grpSpPr>
        <p:pic>
          <p:nvPicPr>
            <p:cNvPr id="99" name="object 19" descr="object 19"/>
            <p:cNvPicPr>
              <a:picLocks noChangeAspect="1"/>
            </p:cNvPicPr>
            <p:nvPr/>
          </p:nvPicPr>
          <p:blipFill>
            <a:blip r:embed="rId2"/>
            <a:stretch>
              <a:fillRect/>
            </a:stretch>
          </p:blipFill>
          <p:spPr>
            <a:xfrm>
              <a:off x="209549" y="57150"/>
              <a:ext cx="2143126" cy="200026"/>
            </a:xfrm>
            <a:prstGeom prst="rect">
              <a:avLst/>
            </a:prstGeom>
            <a:ln w="12700" cap="flat">
              <a:noFill/>
              <a:miter lim="400000"/>
            </a:ln>
            <a:effectLst/>
          </p:spPr>
        </p:pic>
        <p:pic>
          <p:nvPicPr>
            <p:cNvPr id="100" name="object 20" descr="object 20"/>
            <p:cNvPicPr>
              <a:picLocks noChangeAspect="1"/>
            </p:cNvPicPr>
            <p:nvPr/>
          </p:nvPicPr>
          <p:blipFill>
            <a:blip r:embed="rId3"/>
            <a:stretch>
              <a:fillRect/>
            </a:stretch>
          </p:blipFill>
          <p:spPr>
            <a:xfrm>
              <a:off x="0" y="0"/>
              <a:ext cx="3705225" cy="295275"/>
            </a:xfrm>
            <a:prstGeom prst="rect">
              <a:avLst/>
            </a:prstGeom>
            <a:ln w="12700" cap="flat">
              <a:noFill/>
              <a:miter lim="400000"/>
            </a:ln>
            <a:effectLst/>
          </p:spPr>
        </p:pic>
      </p:grpSp>
      <p:sp>
        <p:nvSpPr>
          <p:cNvPr id="103" name="TextBox 22"/>
          <p:cNvSpPr txBox="1"/>
          <p:nvPr/>
        </p:nvSpPr>
        <p:spPr>
          <a:xfrm>
            <a:off x="572477" y="2353525"/>
            <a:ext cx="8501789" cy="1363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solidFill>
                  <a:srgbClr val="0F0F0F"/>
                </a:solidFill>
                <a:latin typeface="Times New Roman"/>
                <a:ea typeface="Times New Roman"/>
                <a:cs typeface="Times New Roman"/>
                <a:sym typeface="Times New Roman"/>
              </a:defRPr>
            </a:lvl1pPr>
          </a:lstStyle>
          <a:p>
            <a:r>
              <a:t>Analysis of employee’s performance using Excel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object 2"/>
          <p:cNvSpPr/>
          <p:nvPr/>
        </p:nvSpPr>
        <p:spPr>
          <a:xfrm>
            <a:off x="-76200" y="28578"/>
            <a:ext cx="12481714" cy="6858001"/>
          </a:xfrm>
          <a:prstGeom prst="rect">
            <a:avLst/>
          </a:prstGeom>
          <a:solidFill>
            <a:srgbClr val="F1F1F1"/>
          </a:solidFill>
          <a:ln w="12700">
            <a:miter lim="400000"/>
          </a:ln>
        </p:spPr>
        <p:txBody>
          <a:bodyPr lIns="45719" rIns="45719"/>
          <a:lstStyle/>
          <a:p>
            <a:endParaRPr/>
          </a:p>
        </p:txBody>
      </p:sp>
      <p:grpSp>
        <p:nvGrpSpPr>
          <p:cNvPr id="115" name="object 3"/>
          <p:cNvGrpSpPr/>
          <p:nvPr/>
        </p:nvGrpSpPr>
        <p:grpSpPr>
          <a:xfrm>
            <a:off x="7448611" y="0"/>
            <a:ext cx="4743389" cy="6858001"/>
            <a:chOff x="0" y="0"/>
            <a:chExt cx="4743388" cy="6858000"/>
          </a:xfrm>
        </p:grpSpPr>
        <p:sp>
          <p:nvSpPr>
            <p:cNvPr id="106" name="object 4"/>
            <p:cNvSpPr/>
            <p:nvPr/>
          </p:nvSpPr>
          <p:spPr>
            <a:xfrm>
              <a:off x="1928814" y="4824"/>
              <a:ext cx="1218353" cy="6853173"/>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107" name="object 5"/>
            <p:cNvSpPr/>
            <p:nvPr/>
          </p:nvSpPr>
          <p:spPr>
            <a:xfrm flipH="1">
              <a:off x="0" y="3694895"/>
              <a:ext cx="4743388" cy="3163103"/>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108"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endParaRPr/>
            </a:p>
          </p:txBody>
        </p:sp>
        <p:sp>
          <p:nvSpPr>
            <p:cNvPr id="109" name="object 7"/>
            <p:cNvSpPr/>
            <p:nvPr/>
          </p:nvSpPr>
          <p:spPr>
            <a:xfrm>
              <a:off x="2154266" y="0"/>
              <a:ext cx="2589122"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endParaRPr/>
            </a:p>
          </p:txBody>
        </p:sp>
        <p:sp>
          <p:nvSpPr>
            <p:cNvPr id="110" name="object 8"/>
            <p:cNvSpPr/>
            <p:nvPr/>
          </p:nvSpPr>
          <p:spPr>
            <a:xfrm>
              <a:off x="1485838" y="3048000"/>
              <a:ext cx="3257551" cy="3810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sp>
          <p:nvSpPr>
            <p:cNvPr id="111"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endParaRPr/>
            </a:p>
          </p:txBody>
        </p:sp>
        <p:sp>
          <p:nvSpPr>
            <p:cNvPr id="112" name="object 10"/>
            <p:cNvSpPr/>
            <p:nvPr/>
          </p:nvSpPr>
          <p:spPr>
            <a:xfrm>
              <a:off x="3447988" y="0"/>
              <a:ext cx="1295400"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endParaRPr/>
            </a:p>
          </p:txBody>
        </p:sp>
        <p:sp>
          <p:nvSpPr>
            <p:cNvPr id="113"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endParaRPr/>
            </a:p>
          </p:txBody>
        </p:sp>
        <p:sp>
          <p:nvSpPr>
            <p:cNvPr id="114" name="object 12"/>
            <p:cNvSpPr/>
            <p:nvPr/>
          </p:nvSpPr>
          <p:spPr>
            <a:xfrm>
              <a:off x="2924113" y="3590925"/>
              <a:ext cx="1819276" cy="3267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grpSp>
      <p:sp>
        <p:nvSpPr>
          <p:cNvPr id="116" name="object 13"/>
          <p:cNvSpPr/>
          <p:nvPr/>
        </p:nvSpPr>
        <p:spPr>
          <a:xfrm>
            <a:off x="0" y="4010025"/>
            <a:ext cx="447676" cy="284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endParaRPr/>
          </a:p>
        </p:txBody>
      </p:sp>
      <p:sp>
        <p:nvSpPr>
          <p:cNvPr id="117" name="object 14"/>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1200"/>
              </a:lnSpc>
              <a:defRPr sz="1100" spc="19">
                <a:solidFill>
                  <a:srgbClr val="2D83C3"/>
                </a:solidFill>
                <a:latin typeface="Trebuchet MS"/>
                <a:ea typeface="Trebuchet MS"/>
                <a:cs typeface="Trebuchet MS"/>
                <a:sym typeface="Trebuchet MS"/>
              </a:defRPr>
            </a:pPr>
            <a:r>
              <a:t>3/21/202</a:t>
            </a:r>
            <a:r>
              <a:rPr spc="9"/>
              <a:t>4</a:t>
            </a:r>
            <a:r>
              <a:rPr spc="0"/>
              <a:t> </a:t>
            </a:r>
            <a:r>
              <a:rPr spc="130"/>
              <a:t> </a:t>
            </a:r>
            <a:r>
              <a:rPr b="1" spc="50"/>
              <a:t>A</a:t>
            </a:r>
            <a:r>
              <a:rPr b="1" spc="15"/>
              <a:t>nnu</a:t>
            </a:r>
            <a:r>
              <a:rPr b="1" spc="9"/>
              <a:t>al</a:t>
            </a:r>
            <a:r>
              <a:rPr b="1" spc="-140"/>
              <a:t> </a:t>
            </a:r>
            <a:r>
              <a:rPr b="1" spc="0"/>
              <a:t>R</a:t>
            </a:r>
            <a:r>
              <a:rPr b="1" spc="35"/>
              <a:t>e</a:t>
            </a:r>
            <a:r>
              <a:rPr b="1" spc="90"/>
              <a:t>v</a:t>
            </a:r>
            <a:r>
              <a:rPr b="1" spc="-35"/>
              <a:t>i</a:t>
            </a:r>
            <a:r>
              <a:rPr b="1" spc="35"/>
              <a:t>e</a:t>
            </a:r>
            <a:r>
              <a:rPr b="1" spc="15"/>
              <a:t>w</a:t>
            </a:r>
          </a:p>
        </p:txBody>
      </p:sp>
      <p:sp>
        <p:nvSpPr>
          <p:cNvPr id="118" name="object 15"/>
          <p:cNvSpPr/>
          <p:nvPr/>
        </p:nvSpPr>
        <p:spPr>
          <a:xfrm>
            <a:off x="7362825" y="447675"/>
            <a:ext cx="361951" cy="3619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7929" y="386"/>
                </a:lnTo>
                <a:lnTo>
                  <a:pt x="5349" y="1474"/>
                </a:lnTo>
                <a:lnTo>
                  <a:pt x="3163" y="3163"/>
                </a:lnTo>
                <a:lnTo>
                  <a:pt x="1474" y="5349"/>
                </a:lnTo>
                <a:lnTo>
                  <a:pt x="386" y="7929"/>
                </a:lnTo>
                <a:lnTo>
                  <a:pt x="0" y="10800"/>
                </a:lnTo>
                <a:lnTo>
                  <a:pt x="386" y="13671"/>
                </a:lnTo>
                <a:lnTo>
                  <a:pt x="1474" y="16251"/>
                </a:lnTo>
                <a:lnTo>
                  <a:pt x="3163" y="18437"/>
                </a:lnTo>
                <a:lnTo>
                  <a:pt x="5349" y="20125"/>
                </a:lnTo>
                <a:lnTo>
                  <a:pt x="7929" y="21214"/>
                </a:lnTo>
                <a:lnTo>
                  <a:pt x="10800" y="21600"/>
                </a:lnTo>
                <a:lnTo>
                  <a:pt x="13671" y="21214"/>
                </a:lnTo>
                <a:lnTo>
                  <a:pt x="16251" y="20125"/>
                </a:lnTo>
                <a:lnTo>
                  <a:pt x="18437" y="18437"/>
                </a:lnTo>
                <a:lnTo>
                  <a:pt x="20125" y="16251"/>
                </a:lnTo>
                <a:lnTo>
                  <a:pt x="21214" y="13671"/>
                </a:lnTo>
                <a:lnTo>
                  <a:pt x="21600" y="10800"/>
                </a:lnTo>
                <a:lnTo>
                  <a:pt x="21214" y="7929"/>
                </a:lnTo>
                <a:lnTo>
                  <a:pt x="20125" y="5349"/>
                </a:lnTo>
                <a:lnTo>
                  <a:pt x="18437" y="3163"/>
                </a:lnTo>
                <a:lnTo>
                  <a:pt x="16251" y="1474"/>
                </a:lnTo>
                <a:lnTo>
                  <a:pt x="13671" y="386"/>
                </a:lnTo>
                <a:lnTo>
                  <a:pt x="10800" y="0"/>
                </a:lnTo>
                <a:close/>
              </a:path>
            </a:pathLst>
          </a:custGeom>
          <a:solidFill>
            <a:srgbClr val="EBEBEB"/>
          </a:solidFill>
          <a:ln w="12700">
            <a:miter lim="400000"/>
          </a:ln>
        </p:spPr>
        <p:txBody>
          <a:bodyPr lIns="45719" rIns="45719"/>
          <a:lstStyle/>
          <a:p>
            <a:endParaRPr/>
          </a:p>
        </p:txBody>
      </p:sp>
      <p:sp>
        <p:nvSpPr>
          <p:cNvPr id="119" name="object 16"/>
          <p:cNvSpPr/>
          <p:nvPr/>
        </p:nvSpPr>
        <p:spPr>
          <a:xfrm>
            <a:off x="11010900" y="5610225"/>
            <a:ext cx="647701" cy="6477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204" y="117"/>
                </a:lnTo>
                <a:lnTo>
                  <a:pt x="7681" y="457"/>
                </a:lnTo>
                <a:lnTo>
                  <a:pt x="6248" y="1004"/>
                </a:lnTo>
                <a:lnTo>
                  <a:pt x="4920" y="1740"/>
                </a:lnTo>
                <a:lnTo>
                  <a:pt x="3715" y="2649"/>
                </a:lnTo>
                <a:lnTo>
                  <a:pt x="2649" y="3714"/>
                </a:lnTo>
                <a:lnTo>
                  <a:pt x="1740" y="4919"/>
                </a:lnTo>
                <a:lnTo>
                  <a:pt x="1004" y="6247"/>
                </a:lnTo>
                <a:lnTo>
                  <a:pt x="457" y="7681"/>
                </a:lnTo>
                <a:lnTo>
                  <a:pt x="117" y="9204"/>
                </a:lnTo>
                <a:lnTo>
                  <a:pt x="0" y="10800"/>
                </a:lnTo>
                <a:lnTo>
                  <a:pt x="117" y="12396"/>
                </a:lnTo>
                <a:lnTo>
                  <a:pt x="457" y="13919"/>
                </a:lnTo>
                <a:lnTo>
                  <a:pt x="1004" y="15353"/>
                </a:lnTo>
                <a:lnTo>
                  <a:pt x="1740" y="16681"/>
                </a:lnTo>
                <a:lnTo>
                  <a:pt x="2649" y="17886"/>
                </a:lnTo>
                <a:lnTo>
                  <a:pt x="3715" y="18951"/>
                </a:lnTo>
                <a:lnTo>
                  <a:pt x="4920" y="19860"/>
                </a:lnTo>
                <a:lnTo>
                  <a:pt x="6248" y="20596"/>
                </a:lnTo>
                <a:lnTo>
                  <a:pt x="7681" y="21143"/>
                </a:lnTo>
                <a:lnTo>
                  <a:pt x="9204" y="21483"/>
                </a:lnTo>
                <a:lnTo>
                  <a:pt x="10800" y="21600"/>
                </a:lnTo>
                <a:lnTo>
                  <a:pt x="12396" y="21483"/>
                </a:lnTo>
                <a:lnTo>
                  <a:pt x="13919" y="21143"/>
                </a:lnTo>
                <a:lnTo>
                  <a:pt x="15352" y="20596"/>
                </a:lnTo>
                <a:lnTo>
                  <a:pt x="16680" y="19860"/>
                </a:lnTo>
                <a:lnTo>
                  <a:pt x="17885" y="18951"/>
                </a:lnTo>
                <a:lnTo>
                  <a:pt x="18950" y="17886"/>
                </a:lnTo>
                <a:lnTo>
                  <a:pt x="19860" y="16681"/>
                </a:lnTo>
                <a:lnTo>
                  <a:pt x="20596" y="15353"/>
                </a:lnTo>
                <a:lnTo>
                  <a:pt x="21143" y="13919"/>
                </a:lnTo>
                <a:lnTo>
                  <a:pt x="21483" y="12396"/>
                </a:lnTo>
                <a:lnTo>
                  <a:pt x="21600" y="10800"/>
                </a:lnTo>
                <a:lnTo>
                  <a:pt x="21483" y="9204"/>
                </a:lnTo>
                <a:lnTo>
                  <a:pt x="21143" y="7681"/>
                </a:lnTo>
                <a:lnTo>
                  <a:pt x="20596" y="6247"/>
                </a:lnTo>
                <a:lnTo>
                  <a:pt x="19860" y="4919"/>
                </a:lnTo>
                <a:lnTo>
                  <a:pt x="18950" y="3714"/>
                </a:lnTo>
                <a:lnTo>
                  <a:pt x="17885" y="2649"/>
                </a:lnTo>
                <a:lnTo>
                  <a:pt x="16680" y="1740"/>
                </a:lnTo>
                <a:lnTo>
                  <a:pt x="15352" y="1004"/>
                </a:lnTo>
                <a:lnTo>
                  <a:pt x="13919" y="457"/>
                </a:lnTo>
                <a:lnTo>
                  <a:pt x="12396" y="117"/>
                </a:lnTo>
                <a:lnTo>
                  <a:pt x="10800" y="0"/>
                </a:lnTo>
                <a:close/>
              </a:path>
            </a:pathLst>
          </a:custGeom>
          <a:solidFill>
            <a:srgbClr val="2D83C3"/>
          </a:solidFill>
          <a:ln w="12700">
            <a:miter lim="400000"/>
          </a:ln>
        </p:spPr>
        <p:txBody>
          <a:bodyPr lIns="45719" rIns="45719"/>
          <a:lstStyle/>
          <a:p>
            <a:endParaRPr/>
          </a:p>
        </p:txBody>
      </p:sp>
      <p:pic>
        <p:nvPicPr>
          <p:cNvPr id="120" name="object 17" descr="object 17"/>
          <p:cNvPicPr>
            <a:picLocks noChangeAspect="1"/>
          </p:cNvPicPr>
          <p:nvPr/>
        </p:nvPicPr>
        <p:blipFill>
          <a:blip r:embed="rId2"/>
          <a:stretch>
            <a:fillRect/>
          </a:stretch>
        </p:blipFill>
        <p:spPr>
          <a:xfrm>
            <a:off x="10687050" y="6134100"/>
            <a:ext cx="247650" cy="247650"/>
          </a:xfrm>
          <a:prstGeom prst="rect">
            <a:avLst/>
          </a:prstGeom>
          <a:ln w="12700">
            <a:miter lim="400000"/>
          </a:ln>
        </p:spPr>
      </p:pic>
      <p:grpSp>
        <p:nvGrpSpPr>
          <p:cNvPr id="123" name="object 18"/>
          <p:cNvGrpSpPr/>
          <p:nvPr/>
        </p:nvGrpSpPr>
        <p:grpSpPr>
          <a:xfrm>
            <a:off x="47624" y="3819523"/>
            <a:ext cx="4124326" cy="3009899"/>
            <a:chOff x="0" y="0"/>
            <a:chExt cx="4124325" cy="3009898"/>
          </a:xfrm>
        </p:grpSpPr>
        <p:pic>
          <p:nvPicPr>
            <p:cNvPr id="121" name="object 19" descr="object 19"/>
            <p:cNvPicPr>
              <a:picLocks noChangeAspect="1"/>
            </p:cNvPicPr>
            <p:nvPr/>
          </p:nvPicPr>
          <p:blipFill>
            <a:blip r:embed="rId3"/>
            <a:stretch>
              <a:fillRect/>
            </a:stretch>
          </p:blipFill>
          <p:spPr>
            <a:xfrm>
              <a:off x="419100" y="2590802"/>
              <a:ext cx="3705226" cy="295276"/>
            </a:xfrm>
            <a:prstGeom prst="rect">
              <a:avLst/>
            </a:prstGeom>
            <a:ln w="12700" cap="flat">
              <a:noFill/>
              <a:miter lim="400000"/>
            </a:ln>
            <a:effectLst/>
          </p:spPr>
        </p:pic>
        <p:pic>
          <p:nvPicPr>
            <p:cNvPr id="122" name="object 20" descr="object 20"/>
            <p:cNvPicPr>
              <a:picLocks noChangeAspect="1"/>
            </p:cNvPicPr>
            <p:nvPr/>
          </p:nvPicPr>
          <p:blipFill>
            <a:blip r:embed="rId4"/>
            <a:stretch>
              <a:fillRect/>
            </a:stretch>
          </p:blipFill>
          <p:spPr>
            <a:xfrm>
              <a:off x="-1" y="-1"/>
              <a:ext cx="1733551" cy="3009900"/>
            </a:xfrm>
            <a:prstGeom prst="rect">
              <a:avLst/>
            </a:prstGeom>
            <a:ln w="12700" cap="flat">
              <a:noFill/>
              <a:miter lim="400000"/>
            </a:ln>
            <a:effectLst/>
          </p:spPr>
        </p:pic>
      </p:grpSp>
      <p:sp>
        <p:nvSpPr>
          <p:cNvPr id="124" name="object 21"/>
          <p:cNvSpPr txBox="1">
            <a:spLocks noGrp="1"/>
          </p:cNvSpPr>
          <p:nvPr>
            <p:ph type="title"/>
          </p:nvPr>
        </p:nvSpPr>
        <p:spPr>
          <a:xfrm>
            <a:off x="931227" y="433875"/>
            <a:ext cx="2357121" cy="758191"/>
          </a:xfrm>
          <a:prstGeom prst="rect">
            <a:avLst/>
          </a:prstGeom>
        </p:spPr>
        <p:txBody>
          <a:bodyPr>
            <a:normAutofit/>
          </a:bodyPr>
          <a:lstStyle/>
          <a:p>
            <a:pPr indent="12700">
              <a:spcBef>
                <a:spcPts val="100"/>
              </a:spcBef>
            </a:pPr>
            <a:r>
              <a:t>A</a:t>
            </a:r>
            <a:r>
              <a:rPr spc="-100"/>
              <a:t>GE</a:t>
            </a:r>
            <a:r>
              <a:t>NDA</a:t>
            </a:r>
          </a:p>
        </p:txBody>
      </p:sp>
      <p:sp>
        <p:nvSpPr>
          <p:cNvPr id="125" name="object 22"/>
          <p:cNvSpPr txBox="1">
            <a:spLocks noGrp="1"/>
          </p:cNvSpPr>
          <p:nvPr>
            <p:ph type="sldNum" sz="quarter" idx="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26" name="TextBox 22"/>
          <p:cNvSpPr txBox="1"/>
          <p:nvPr/>
        </p:nvSpPr>
        <p:spPr>
          <a:xfrm>
            <a:off x="2129555" y="1271787"/>
            <a:ext cx="4937761" cy="4140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800">
                <a:solidFill>
                  <a:srgbClr val="0D0D0D"/>
                </a:solidFill>
                <a:latin typeface="Times New Roman"/>
                <a:ea typeface="Times New Roman"/>
                <a:cs typeface="Times New Roman"/>
                <a:sym typeface="Times New Roman"/>
              </a:defRPr>
            </a:pPr>
            <a:endParaRPr/>
          </a:p>
          <a:p>
            <a:pPr>
              <a:buSzPct val="100000"/>
              <a:buAutoNum type="arabicPeriod"/>
              <a:defRPr sz="2800">
                <a:solidFill>
                  <a:srgbClr val="0D0D0D"/>
                </a:solidFill>
                <a:latin typeface="Times New Roman"/>
                <a:ea typeface="Times New Roman"/>
                <a:cs typeface="Times New Roman"/>
                <a:sym typeface="Times New Roman"/>
              </a:defRPr>
            </a:pPr>
            <a:r>
              <a:t>Problem Statement</a:t>
            </a:r>
          </a:p>
          <a:p>
            <a:pPr>
              <a:buSzPct val="100000"/>
              <a:buAutoNum type="arabicPeriod"/>
              <a:defRPr sz="2800">
                <a:solidFill>
                  <a:srgbClr val="0D0D0D"/>
                </a:solidFill>
                <a:latin typeface="Times New Roman"/>
                <a:ea typeface="Times New Roman"/>
                <a:cs typeface="Times New Roman"/>
                <a:sym typeface="Times New Roman"/>
              </a:defRPr>
            </a:pPr>
            <a:r>
              <a:t>Project Overview</a:t>
            </a:r>
          </a:p>
          <a:p>
            <a:pPr>
              <a:buSzPct val="100000"/>
              <a:buAutoNum type="arabicPeriod"/>
              <a:defRPr sz="2800">
                <a:solidFill>
                  <a:srgbClr val="0D0D0D"/>
                </a:solidFill>
                <a:latin typeface="Times New Roman"/>
                <a:ea typeface="Times New Roman"/>
                <a:cs typeface="Times New Roman"/>
                <a:sym typeface="Times New Roman"/>
              </a:defRPr>
            </a:pPr>
            <a:r>
              <a:t>End Users</a:t>
            </a:r>
          </a:p>
          <a:p>
            <a:pPr>
              <a:buSzPct val="100000"/>
              <a:buAutoNum type="arabicPeriod"/>
              <a:defRPr sz="2800">
                <a:solidFill>
                  <a:srgbClr val="0D0D0D"/>
                </a:solidFill>
                <a:latin typeface="Times New Roman"/>
                <a:ea typeface="Times New Roman"/>
                <a:cs typeface="Times New Roman"/>
                <a:sym typeface="Times New Roman"/>
              </a:defRPr>
            </a:pPr>
            <a:r>
              <a:t>Our Solution and Proposition</a:t>
            </a:r>
          </a:p>
          <a:p>
            <a:pPr>
              <a:buSzPct val="100000"/>
              <a:buAutoNum type="arabicPeriod"/>
              <a:defRPr sz="2800">
                <a:solidFill>
                  <a:srgbClr val="0D0D0D"/>
                </a:solidFill>
                <a:latin typeface="Times New Roman"/>
                <a:ea typeface="Times New Roman"/>
                <a:cs typeface="Times New Roman"/>
                <a:sym typeface="Times New Roman"/>
              </a:defRPr>
            </a:pPr>
            <a:r>
              <a:t>Dataset Description</a:t>
            </a:r>
          </a:p>
          <a:p>
            <a:pPr>
              <a:buSzPct val="100000"/>
              <a:buAutoNum type="arabicPeriod"/>
              <a:defRPr sz="2800">
                <a:solidFill>
                  <a:srgbClr val="0D0D0D"/>
                </a:solidFill>
                <a:latin typeface="Times New Roman"/>
                <a:ea typeface="Times New Roman"/>
                <a:cs typeface="Times New Roman"/>
                <a:sym typeface="Times New Roman"/>
              </a:defRPr>
            </a:pPr>
            <a:r>
              <a:t>Modelling Approach</a:t>
            </a:r>
          </a:p>
          <a:p>
            <a:pPr>
              <a:buSzPct val="100000"/>
              <a:buAutoNum type="arabicPeriod"/>
              <a:defRPr sz="2800">
                <a:solidFill>
                  <a:srgbClr val="0D0D0D"/>
                </a:solidFill>
                <a:latin typeface="Times New Roman"/>
                <a:ea typeface="Times New Roman"/>
                <a:cs typeface="Times New Roman"/>
                <a:sym typeface="Times New Roman"/>
              </a:defRPr>
            </a:pPr>
            <a:r>
              <a:t>Results and Discussion</a:t>
            </a:r>
          </a:p>
          <a:p>
            <a:pPr>
              <a:buSzPct val="100000"/>
              <a:buAutoNum type="arabicPeriod"/>
              <a:defRPr sz="2800">
                <a:solidFill>
                  <a:srgbClr val="0D0D0D"/>
                </a:solidFill>
                <a:latin typeface="Times New Roman"/>
                <a:ea typeface="Times New Roman"/>
                <a:cs typeface="Times New Roman"/>
                <a:sym typeface="Times New Roman"/>
              </a:defRPr>
            </a:pPr>
            <a:r>
              <a:t>Conclusion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object 2"/>
          <p:cNvGrpSpPr/>
          <p:nvPr/>
        </p:nvGrpSpPr>
        <p:grpSpPr>
          <a:xfrm>
            <a:off x="7991475" y="2933700"/>
            <a:ext cx="2762250" cy="3257550"/>
            <a:chOff x="0" y="0"/>
            <a:chExt cx="2762250" cy="3257550"/>
          </a:xfrm>
        </p:grpSpPr>
        <p:sp>
          <p:nvSpPr>
            <p:cNvPr id="128" name="object 3"/>
            <p:cNvSpPr/>
            <p:nvPr/>
          </p:nvSpPr>
          <p:spPr>
            <a:xfrm>
              <a:off x="1362075" y="2428875"/>
              <a:ext cx="457201" cy="457201"/>
            </a:xfrm>
            <a:prstGeom prst="rect">
              <a:avLst/>
            </a:prstGeom>
            <a:solidFill>
              <a:srgbClr val="42AF51"/>
            </a:solidFill>
            <a:ln w="12700" cap="flat">
              <a:noFill/>
              <a:miter lim="400000"/>
            </a:ln>
            <a:effectLst/>
          </p:spPr>
          <p:txBody>
            <a:bodyPr wrap="square" lIns="45719" tIns="45719" rIns="45719" bIns="45719" numCol="1" anchor="t">
              <a:noAutofit/>
            </a:bodyPr>
            <a:lstStyle/>
            <a:p>
              <a:endParaRPr/>
            </a:p>
          </p:txBody>
        </p:sp>
        <p:sp>
          <p:nvSpPr>
            <p:cNvPr id="129" name="object 4"/>
            <p:cNvSpPr/>
            <p:nvPr/>
          </p:nvSpPr>
          <p:spPr>
            <a:xfrm>
              <a:off x="1362075" y="2962275"/>
              <a:ext cx="180976" cy="180976"/>
            </a:xfrm>
            <a:prstGeom prst="rect">
              <a:avLst/>
            </a:prstGeom>
            <a:solidFill>
              <a:srgbClr val="2D936B"/>
            </a:solidFill>
            <a:ln w="12700" cap="flat">
              <a:noFill/>
              <a:miter lim="400000"/>
            </a:ln>
            <a:effectLst/>
          </p:spPr>
          <p:txBody>
            <a:bodyPr wrap="square" lIns="45719" tIns="45719" rIns="45719" bIns="45719" numCol="1" anchor="t">
              <a:noAutofit/>
            </a:bodyPr>
            <a:lstStyle/>
            <a:p>
              <a:endParaRPr/>
            </a:p>
          </p:txBody>
        </p:sp>
        <p:pic>
          <p:nvPicPr>
            <p:cNvPr id="130" name="object 5" descr="object 5"/>
            <p:cNvPicPr>
              <a:picLocks noChangeAspect="1"/>
            </p:cNvPicPr>
            <p:nvPr/>
          </p:nvPicPr>
          <p:blipFill>
            <a:blip r:embed="rId2"/>
            <a:stretch>
              <a:fillRect/>
            </a:stretch>
          </p:blipFill>
          <p:spPr>
            <a:xfrm>
              <a:off x="0" y="0"/>
              <a:ext cx="2762250" cy="3257550"/>
            </a:xfrm>
            <a:prstGeom prst="rect">
              <a:avLst/>
            </a:prstGeom>
            <a:ln w="12700" cap="flat">
              <a:noFill/>
              <a:miter lim="400000"/>
            </a:ln>
            <a:effectLst/>
          </p:spPr>
        </p:pic>
      </p:grpSp>
      <p:sp>
        <p:nvSpPr>
          <p:cNvPr id="132" name="object 6"/>
          <p:cNvSpPr/>
          <p:nvPr/>
        </p:nvSpPr>
        <p:spPr>
          <a:xfrm>
            <a:off x="434975" y="752220"/>
            <a:ext cx="314325" cy="323851"/>
          </a:xfrm>
          <a:prstGeom prst="rect">
            <a:avLst/>
          </a:prstGeom>
          <a:solidFill>
            <a:srgbClr val="2D83C3"/>
          </a:solidFill>
          <a:ln w="12700">
            <a:miter lim="400000"/>
          </a:ln>
        </p:spPr>
        <p:txBody>
          <a:bodyPr lIns="45719" rIns="45719"/>
          <a:lstStyle/>
          <a:p>
            <a:endParaRPr/>
          </a:p>
        </p:txBody>
      </p:sp>
      <p:sp>
        <p:nvSpPr>
          <p:cNvPr id="133" name="object 7"/>
          <p:cNvSpPr txBox="1">
            <a:spLocks noGrp="1"/>
          </p:cNvSpPr>
          <p:nvPr>
            <p:ph type="title"/>
          </p:nvPr>
        </p:nvSpPr>
        <p:spPr>
          <a:xfrm>
            <a:off x="834071" y="575055"/>
            <a:ext cx="5636896" cy="678181"/>
          </a:xfrm>
          <a:prstGeom prst="rect">
            <a:avLst/>
          </a:prstGeom>
        </p:spPr>
        <p:txBody>
          <a:bodyPr>
            <a:normAutofit fontScale="90000"/>
          </a:bodyPr>
          <a:lstStyle/>
          <a:p>
            <a:pPr indent="12700">
              <a:spcBef>
                <a:spcPts val="100"/>
              </a:spcBef>
              <a:tabLst>
                <a:tab pos="2717800" algn="l"/>
              </a:tabLst>
              <a:defRPr sz="4200" spc="-100"/>
            </a:pPr>
            <a:r>
              <a:t>P</a:t>
            </a:r>
            <a:r>
              <a:rPr spc="0"/>
              <a:t>ROBL</a:t>
            </a:r>
            <a:r>
              <a:t>E</a:t>
            </a:r>
            <a:r>
              <a:rPr spc="0"/>
              <a:t>M	S</a:t>
            </a:r>
            <a:r>
              <a:rPr spc="-400"/>
              <a:t>TA</a:t>
            </a:r>
            <a:r>
              <a:rPr spc="0"/>
              <a:t>T</a:t>
            </a:r>
            <a:r>
              <a:t>EME</a:t>
            </a:r>
            <a:r>
              <a:rPr spc="0"/>
              <a:t>NT</a:t>
            </a:r>
          </a:p>
        </p:txBody>
      </p:sp>
      <p:sp>
        <p:nvSpPr>
          <p:cNvPr id="135" name="object 10"/>
          <p:cNvSpPr txBox="1">
            <a:spLocks noGrp="1"/>
          </p:cNvSpPr>
          <p:nvPr>
            <p:ph type="sldNum" sz="quarter" idx="1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134" name="object 8" descr="object 8"/>
          <p:cNvPicPr>
            <a:picLocks noChangeAspect="1"/>
          </p:cNvPicPr>
          <p:nvPr/>
        </p:nvPicPr>
        <p:blipFill>
          <a:blip r:embed="rId3"/>
          <a:stretch>
            <a:fillRect/>
          </a:stretch>
        </p:blipFill>
        <p:spPr>
          <a:xfrm>
            <a:off x="676275" y="6467475"/>
            <a:ext cx="2143125" cy="200025"/>
          </a:xfrm>
          <a:prstGeom prst="rect">
            <a:avLst/>
          </a:prstGeom>
          <a:ln w="12700">
            <a:miter lim="400000"/>
          </a:ln>
        </p:spPr>
      </p:pic>
      <p:sp>
        <p:nvSpPr>
          <p:cNvPr id="136" name="TextBox 10"/>
          <p:cNvSpPr txBox="1"/>
          <p:nvPr/>
        </p:nvSpPr>
        <p:spPr>
          <a:xfrm>
            <a:off x="447622" y="1510153"/>
            <a:ext cx="7833361" cy="2821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20842" indent="-320842">
              <a:buSzPct val="100000"/>
              <a:buAutoNum type="arabicPeriod"/>
              <a:defRPr sz="2400">
                <a:solidFill>
                  <a:srgbClr val="0D0D0D"/>
                </a:solidFill>
                <a:latin typeface="Times New Roman"/>
                <a:ea typeface="Times New Roman"/>
                <a:cs typeface="Times New Roman"/>
                <a:sym typeface="Times New Roman"/>
              </a:defRPr>
            </a:pPr>
            <a:r>
              <a:t>By increasing the quality of work, the employees try to enhance the organisations reputation and customer satisfaction.</a:t>
            </a:r>
          </a:p>
          <a:p>
            <a:pPr marL="320842" indent="-320842">
              <a:buSzPct val="100000"/>
              <a:buAutoNum type="arabicPeriod"/>
              <a:defRPr sz="2400">
                <a:solidFill>
                  <a:srgbClr val="0D0D0D"/>
                </a:solidFill>
                <a:latin typeface="Times New Roman"/>
                <a:ea typeface="Times New Roman"/>
                <a:cs typeface="Times New Roman"/>
                <a:sym typeface="Times New Roman"/>
              </a:defRPr>
            </a:pPr>
            <a:r>
              <a:t>Better performance motivates the employees to work hard to get bonus, promotion, increments etc.</a:t>
            </a:r>
          </a:p>
          <a:p>
            <a:pPr marL="320842" indent="-320842">
              <a:buSzPct val="100000"/>
              <a:buAutoNum type="arabicPeriod"/>
              <a:defRPr sz="2400">
                <a:solidFill>
                  <a:srgbClr val="0D0D0D"/>
                </a:solidFill>
                <a:latin typeface="Times New Roman"/>
                <a:ea typeface="Times New Roman"/>
                <a:cs typeface="Times New Roman"/>
                <a:sym typeface="Times New Roman"/>
              </a:defRPr>
            </a:pPr>
            <a:r>
              <a:t>Monitoring and managing the performance of the employee helps in their growth and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object 2"/>
          <p:cNvGrpSpPr/>
          <p:nvPr/>
        </p:nvGrpSpPr>
        <p:grpSpPr>
          <a:xfrm>
            <a:off x="8658225" y="2647950"/>
            <a:ext cx="3533775" cy="3810000"/>
            <a:chOff x="0" y="0"/>
            <a:chExt cx="3533775" cy="3810000"/>
          </a:xfrm>
        </p:grpSpPr>
        <p:sp>
          <p:nvSpPr>
            <p:cNvPr id="138" name="object 3"/>
            <p:cNvSpPr/>
            <p:nvPr/>
          </p:nvSpPr>
          <p:spPr>
            <a:xfrm>
              <a:off x="695324" y="2714625"/>
              <a:ext cx="457201" cy="457201"/>
            </a:xfrm>
            <a:prstGeom prst="rect">
              <a:avLst/>
            </a:prstGeom>
            <a:solidFill>
              <a:srgbClr val="42AF51"/>
            </a:solidFill>
            <a:ln w="12700" cap="flat">
              <a:noFill/>
              <a:miter lim="400000"/>
            </a:ln>
            <a:effectLst/>
          </p:spPr>
          <p:txBody>
            <a:bodyPr wrap="square" lIns="45719" tIns="45719" rIns="45719" bIns="45719" numCol="1" anchor="t">
              <a:noAutofit/>
            </a:bodyPr>
            <a:lstStyle/>
            <a:p>
              <a:endParaRPr/>
            </a:p>
          </p:txBody>
        </p:sp>
        <p:sp>
          <p:nvSpPr>
            <p:cNvPr id="139" name="object 4"/>
            <p:cNvSpPr/>
            <p:nvPr/>
          </p:nvSpPr>
          <p:spPr>
            <a:xfrm>
              <a:off x="695324" y="3248025"/>
              <a:ext cx="180976" cy="180976"/>
            </a:xfrm>
            <a:prstGeom prst="rect">
              <a:avLst/>
            </a:prstGeom>
            <a:solidFill>
              <a:srgbClr val="2D936B"/>
            </a:solidFill>
            <a:ln w="12700" cap="flat">
              <a:noFill/>
              <a:miter lim="400000"/>
            </a:ln>
            <a:effectLst/>
          </p:spPr>
          <p:txBody>
            <a:bodyPr wrap="square" lIns="45719" tIns="45719" rIns="45719" bIns="45719" numCol="1" anchor="t">
              <a:noAutofit/>
            </a:bodyPr>
            <a:lstStyle/>
            <a:p>
              <a:endParaRPr/>
            </a:p>
          </p:txBody>
        </p:sp>
        <p:pic>
          <p:nvPicPr>
            <p:cNvPr id="140" name="object 5" descr="object 5"/>
            <p:cNvPicPr>
              <a:picLocks noChangeAspect="1"/>
            </p:cNvPicPr>
            <p:nvPr/>
          </p:nvPicPr>
          <p:blipFill>
            <a:blip r:embed="rId2"/>
            <a:stretch>
              <a:fillRect/>
            </a:stretch>
          </p:blipFill>
          <p:spPr>
            <a:xfrm>
              <a:off x="0" y="0"/>
              <a:ext cx="3533775" cy="3810000"/>
            </a:xfrm>
            <a:prstGeom prst="rect">
              <a:avLst/>
            </a:prstGeom>
            <a:ln w="12700" cap="flat">
              <a:noFill/>
              <a:miter lim="400000"/>
            </a:ln>
            <a:effectLst/>
          </p:spPr>
        </p:pic>
      </p:grpSp>
      <p:sp>
        <p:nvSpPr>
          <p:cNvPr id="142" name="object 6"/>
          <p:cNvSpPr/>
          <p:nvPr/>
        </p:nvSpPr>
        <p:spPr>
          <a:xfrm>
            <a:off x="352550" y="1006791"/>
            <a:ext cx="314326" cy="323851"/>
          </a:xfrm>
          <a:prstGeom prst="rect">
            <a:avLst/>
          </a:prstGeom>
          <a:solidFill>
            <a:srgbClr val="2D83C3"/>
          </a:solidFill>
          <a:ln w="12700">
            <a:miter lim="400000"/>
          </a:ln>
        </p:spPr>
        <p:txBody>
          <a:bodyPr lIns="45719" rIns="45719"/>
          <a:lstStyle/>
          <a:p>
            <a:endParaRPr/>
          </a:p>
        </p:txBody>
      </p:sp>
      <p:sp>
        <p:nvSpPr>
          <p:cNvPr id="143" name="object 7"/>
          <p:cNvSpPr txBox="1">
            <a:spLocks noGrp="1"/>
          </p:cNvSpPr>
          <p:nvPr>
            <p:ph type="title"/>
          </p:nvPr>
        </p:nvSpPr>
        <p:spPr>
          <a:xfrm>
            <a:off x="739774" y="829626"/>
            <a:ext cx="5263517" cy="678181"/>
          </a:xfrm>
          <a:prstGeom prst="rect">
            <a:avLst/>
          </a:prstGeom>
        </p:spPr>
        <p:txBody>
          <a:bodyPr>
            <a:normAutofit fontScale="90000"/>
          </a:bodyPr>
          <a:lstStyle/>
          <a:p>
            <a:pPr indent="12700">
              <a:spcBef>
                <a:spcPts val="100"/>
              </a:spcBef>
              <a:tabLst>
                <a:tab pos="2641600" algn="l"/>
              </a:tabLst>
              <a:defRPr sz="4200"/>
            </a:pPr>
            <a:r>
              <a:t>PROJECT	</a:t>
            </a:r>
            <a:r>
              <a:rPr spc="-100"/>
              <a:t>OVERVIEW</a:t>
            </a:r>
          </a:p>
        </p:txBody>
      </p:sp>
      <p:sp>
        <p:nvSpPr>
          <p:cNvPr id="145" name="object 10"/>
          <p:cNvSpPr txBox="1">
            <a:spLocks noGrp="1"/>
          </p:cNvSpPr>
          <p:nvPr>
            <p:ph type="sldNum" sz="quarter" idx="1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144" name="object 8" descr="object 8"/>
          <p:cNvPicPr>
            <a:picLocks noChangeAspect="1"/>
          </p:cNvPicPr>
          <p:nvPr/>
        </p:nvPicPr>
        <p:blipFill>
          <a:blip r:embed="rId3"/>
          <a:stretch>
            <a:fillRect/>
          </a:stretch>
        </p:blipFill>
        <p:spPr>
          <a:xfrm>
            <a:off x="676275" y="6467475"/>
            <a:ext cx="2143125" cy="200025"/>
          </a:xfrm>
          <a:prstGeom prst="rect">
            <a:avLst/>
          </a:prstGeom>
          <a:ln w="12700">
            <a:miter lim="400000"/>
          </a:ln>
        </p:spPr>
      </p:pic>
      <p:sp>
        <p:nvSpPr>
          <p:cNvPr id="146" name="TextBox 10"/>
          <p:cNvSpPr txBox="1"/>
          <p:nvPr/>
        </p:nvSpPr>
        <p:spPr>
          <a:xfrm>
            <a:off x="320622" y="1483944"/>
            <a:ext cx="7833361" cy="3890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100">
                <a:latin typeface="Times Roman"/>
                <a:ea typeface="Times Roman"/>
                <a:cs typeface="Times Roman"/>
                <a:sym typeface="Times Roman"/>
              </a:defRPr>
            </a:pPr>
            <a:r>
              <a:t>Employee performance analysis involves the systematic examination of individual and team performance within an organisation. By evaluating various metrics and key performance indicators (KPIs), organisations can gain insights into how effectively employees are fulfilling their roles, contributing to business objectives, and where improvements can be made.</a:t>
            </a:r>
          </a:p>
          <a:p>
            <a:pPr defTabSz="457200">
              <a:defRPr sz="2100">
                <a:latin typeface="Times Roman"/>
                <a:ea typeface="Times Roman"/>
                <a:cs typeface="Times Roman"/>
                <a:sym typeface="Times Roman"/>
              </a:defRPr>
            </a:pPr>
            <a:endParaRPr/>
          </a:p>
          <a:p>
            <a:pPr defTabSz="457200">
              <a:defRPr sz="2100">
                <a:latin typeface="Times Roman"/>
                <a:ea typeface="Times Roman"/>
                <a:cs typeface="Times Roman"/>
                <a:sym typeface="Times Roman"/>
              </a:defRPr>
            </a:pPr>
            <a:r>
              <a:t>Analysing the performance of the employee by considering various factors like gender, ratings, performance scores, achievements etc is done to identify the trends of different categories of employees like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object 2"/>
          <p:cNvSpPr/>
          <p:nvPr/>
        </p:nvSpPr>
        <p:spPr>
          <a:xfrm>
            <a:off x="9353550" y="5362575"/>
            <a:ext cx="457200" cy="457200"/>
          </a:xfrm>
          <a:prstGeom prst="rect">
            <a:avLst/>
          </a:prstGeom>
          <a:solidFill>
            <a:srgbClr val="42AF51"/>
          </a:solidFill>
          <a:ln w="12700">
            <a:miter lim="400000"/>
          </a:ln>
        </p:spPr>
        <p:txBody>
          <a:bodyPr lIns="45719" rIns="45719"/>
          <a:lstStyle/>
          <a:p>
            <a:endParaRPr/>
          </a:p>
        </p:txBody>
      </p:sp>
      <p:sp>
        <p:nvSpPr>
          <p:cNvPr id="149" name="object 3"/>
          <p:cNvSpPr/>
          <p:nvPr/>
        </p:nvSpPr>
        <p:spPr>
          <a:xfrm>
            <a:off x="371475" y="988947"/>
            <a:ext cx="314325" cy="323851"/>
          </a:xfrm>
          <a:prstGeom prst="rect">
            <a:avLst/>
          </a:prstGeom>
          <a:solidFill>
            <a:srgbClr val="2D83C3"/>
          </a:solidFill>
          <a:ln w="12700">
            <a:miter lim="400000"/>
          </a:ln>
        </p:spPr>
        <p:txBody>
          <a:bodyPr lIns="45719" rIns="45719"/>
          <a:lstStyle/>
          <a:p>
            <a:endParaRPr/>
          </a:p>
        </p:txBody>
      </p:sp>
      <p:sp>
        <p:nvSpPr>
          <p:cNvPr id="150" name="object 4"/>
          <p:cNvSpPr/>
          <p:nvPr/>
        </p:nvSpPr>
        <p:spPr>
          <a:xfrm>
            <a:off x="9353550" y="5895975"/>
            <a:ext cx="180975" cy="180975"/>
          </a:xfrm>
          <a:prstGeom prst="rect">
            <a:avLst/>
          </a:prstGeom>
          <a:solidFill>
            <a:srgbClr val="2D936B"/>
          </a:solidFill>
          <a:ln w="12700">
            <a:miter lim="400000"/>
          </a:ln>
        </p:spPr>
        <p:txBody>
          <a:bodyPr lIns="45719" rIns="45719"/>
          <a:lstStyle/>
          <a:p>
            <a:endParaRPr/>
          </a:p>
        </p:txBody>
      </p:sp>
      <p:sp>
        <p:nvSpPr>
          <p:cNvPr id="151" name="object 5"/>
          <p:cNvSpPr txBox="1">
            <a:spLocks noGrp="1"/>
          </p:cNvSpPr>
          <p:nvPr>
            <p:ph type="title"/>
          </p:nvPr>
        </p:nvSpPr>
        <p:spPr>
          <a:xfrm>
            <a:off x="699451" y="891793"/>
            <a:ext cx="5014597" cy="518160"/>
          </a:xfrm>
          <a:prstGeom prst="rect">
            <a:avLst/>
          </a:prstGeom>
        </p:spPr>
        <p:txBody>
          <a:bodyPr>
            <a:normAutofit fontScale="90000"/>
          </a:bodyPr>
          <a:lstStyle/>
          <a:p>
            <a:pPr indent="12700">
              <a:spcBef>
                <a:spcPts val="100"/>
              </a:spcBef>
              <a:defRPr sz="3200"/>
            </a:pPr>
            <a:r>
              <a:t>W</a:t>
            </a:r>
            <a:r>
              <a:rPr spc="-100"/>
              <a:t>H</a:t>
            </a:r>
            <a:r>
              <a:t>O</a:t>
            </a:r>
            <a:r>
              <a:rPr spc="-300"/>
              <a:t> </a:t>
            </a:r>
            <a:r>
              <a:rPr spc="-100"/>
              <a:t>AR</a:t>
            </a:r>
            <a:r>
              <a:t>E</a:t>
            </a:r>
            <a:r>
              <a:rPr spc="-100"/>
              <a:t> TH</a:t>
            </a:r>
            <a:r>
              <a:t>E</a:t>
            </a:r>
            <a:r>
              <a:rPr spc="-100"/>
              <a:t> E</a:t>
            </a:r>
            <a:r>
              <a:t>ND</a:t>
            </a:r>
            <a:r>
              <a:rPr spc="-100"/>
              <a:t> </a:t>
            </a:r>
            <a:r>
              <a:t>US</a:t>
            </a:r>
            <a:r>
              <a:rPr spc="-100"/>
              <a:t>ER</a:t>
            </a:r>
            <a:r>
              <a:t>S?</a:t>
            </a:r>
          </a:p>
        </p:txBody>
      </p:sp>
      <p:sp>
        <p:nvSpPr>
          <p:cNvPr id="153" name="object 8"/>
          <p:cNvSpPr txBox="1">
            <a:spLocks noGrp="1"/>
          </p:cNvSpPr>
          <p:nvPr>
            <p:ph type="sldNum" sz="quarter" idx="1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152" name="object 6" descr="object 6"/>
          <p:cNvPicPr>
            <a:picLocks noChangeAspect="1"/>
          </p:cNvPicPr>
          <p:nvPr/>
        </p:nvPicPr>
        <p:blipFill>
          <a:blip r:embed="rId2"/>
          <a:stretch>
            <a:fillRect/>
          </a:stretch>
        </p:blipFill>
        <p:spPr>
          <a:xfrm>
            <a:off x="723900" y="6172200"/>
            <a:ext cx="2181225" cy="485775"/>
          </a:xfrm>
          <a:prstGeom prst="rect">
            <a:avLst/>
          </a:prstGeom>
          <a:ln w="12700">
            <a:miter lim="400000"/>
          </a:ln>
        </p:spPr>
      </p:pic>
      <p:sp>
        <p:nvSpPr>
          <p:cNvPr id="154" name="TextBox 10"/>
          <p:cNvSpPr txBox="1"/>
          <p:nvPr/>
        </p:nvSpPr>
        <p:spPr>
          <a:xfrm>
            <a:off x="434340" y="1610944"/>
            <a:ext cx="7833361" cy="29376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10552" indent="-210552" defTabSz="457200">
              <a:buSzPct val="100000"/>
              <a:buChar char="•"/>
              <a:defRPr sz="2100">
                <a:latin typeface="Times Roman"/>
                <a:ea typeface="Times Roman"/>
                <a:cs typeface="Times Roman"/>
                <a:sym typeface="Times Roman"/>
              </a:defRPr>
            </a:pPr>
            <a:r>
              <a:t>Employees</a:t>
            </a:r>
          </a:p>
          <a:p>
            <a:pPr marL="210552" indent="-210552" defTabSz="457200">
              <a:buSzPct val="100000"/>
              <a:buChar char="•"/>
              <a:defRPr sz="2100">
                <a:latin typeface="Times Roman"/>
                <a:ea typeface="Times Roman"/>
                <a:cs typeface="Times Roman"/>
                <a:sym typeface="Times Roman"/>
              </a:defRPr>
            </a:pPr>
            <a:r>
              <a:t>Organisations</a:t>
            </a:r>
          </a:p>
          <a:p>
            <a:pPr marL="210552" indent="-210552" defTabSz="457200">
              <a:buSzPct val="100000"/>
              <a:buChar char="•"/>
              <a:defRPr sz="2100">
                <a:latin typeface="Times Roman"/>
                <a:ea typeface="Times Roman"/>
                <a:cs typeface="Times Roman"/>
                <a:sym typeface="Times Roman"/>
              </a:defRPr>
            </a:pPr>
            <a:r>
              <a:t>Managers</a:t>
            </a:r>
          </a:p>
          <a:p>
            <a:pPr marL="210552" indent="-210552" defTabSz="457200">
              <a:buSzPct val="100000"/>
              <a:buChar char="•"/>
              <a:defRPr sz="2100">
                <a:latin typeface="Times Roman"/>
                <a:ea typeface="Times Roman"/>
                <a:cs typeface="Times Roman"/>
                <a:sym typeface="Times Roman"/>
              </a:defRPr>
            </a:pPr>
            <a:r>
              <a:t>Employers</a:t>
            </a:r>
          </a:p>
          <a:p>
            <a:pPr marL="210552" indent="-210552" defTabSz="457200">
              <a:buSzPct val="100000"/>
              <a:buChar char="•"/>
              <a:defRPr sz="2100">
                <a:latin typeface="Times Roman"/>
                <a:ea typeface="Times Roman"/>
                <a:cs typeface="Times Roman"/>
                <a:sym typeface="Times Roman"/>
              </a:defRPr>
            </a:pPr>
            <a:r>
              <a:t>Board of directors</a:t>
            </a:r>
          </a:p>
          <a:p>
            <a:pPr marL="210552" indent="-210552" defTabSz="457200">
              <a:buSzPct val="100000"/>
              <a:buChar char="•"/>
              <a:defRPr sz="2100">
                <a:latin typeface="Times Roman"/>
                <a:ea typeface="Times Roman"/>
                <a:cs typeface="Times Roman"/>
                <a:sym typeface="Times Roman"/>
              </a:defRPr>
            </a:pPr>
            <a:r>
              <a:t>Directors</a:t>
            </a:r>
          </a:p>
          <a:p>
            <a:pPr defTabSz="457200">
              <a:defRPr sz="2100">
                <a:latin typeface="Times Roman"/>
                <a:ea typeface="Times Roman"/>
                <a:cs typeface="Times Roman"/>
                <a:sym typeface="Times Roman"/>
              </a:defRPr>
            </a:pPr>
            <a:endParaRPr/>
          </a:p>
          <a:p>
            <a:pPr marL="210552" indent="-210552" defTabSz="457200">
              <a:buSzPct val="100000"/>
              <a:buChar char="•"/>
              <a:defRPr sz="2100">
                <a:latin typeface="Times Roman"/>
                <a:ea typeface="Times Roman"/>
                <a:cs typeface="Times Roman"/>
                <a:sym typeface="Times Roman"/>
              </a:defRPr>
            </a:pPr>
            <a:endParaRPr/>
          </a:p>
        </p:txBody>
      </p:sp>
      <p:pic>
        <p:nvPicPr>
          <p:cNvPr id="155" name="pasted-movie.png" descr="pasted-movie.png"/>
          <p:cNvPicPr>
            <a:picLocks noChangeAspect="1"/>
          </p:cNvPicPr>
          <p:nvPr/>
        </p:nvPicPr>
        <p:blipFill>
          <a:blip r:embed="rId3"/>
          <a:stretch>
            <a:fillRect/>
          </a:stretch>
        </p:blipFill>
        <p:spPr>
          <a:xfrm>
            <a:off x="3647777" y="1508336"/>
            <a:ext cx="7478925" cy="4674328"/>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object 2" descr="object 2"/>
          <p:cNvPicPr>
            <a:picLocks noChangeAspect="1"/>
          </p:cNvPicPr>
          <p:nvPr/>
        </p:nvPicPr>
        <p:blipFill>
          <a:blip r:embed="rId2"/>
          <a:stretch>
            <a:fillRect/>
          </a:stretch>
        </p:blipFill>
        <p:spPr>
          <a:xfrm>
            <a:off x="0" y="1476375"/>
            <a:ext cx="2695575" cy="3248025"/>
          </a:xfrm>
          <a:prstGeom prst="rect">
            <a:avLst/>
          </a:prstGeom>
          <a:ln w="12700">
            <a:miter lim="400000"/>
          </a:ln>
        </p:spPr>
      </p:pic>
      <p:sp>
        <p:nvSpPr>
          <p:cNvPr id="158" name="object 3"/>
          <p:cNvSpPr/>
          <p:nvPr/>
        </p:nvSpPr>
        <p:spPr>
          <a:xfrm>
            <a:off x="9353550" y="5362575"/>
            <a:ext cx="457200" cy="457200"/>
          </a:xfrm>
          <a:prstGeom prst="rect">
            <a:avLst/>
          </a:prstGeom>
          <a:solidFill>
            <a:srgbClr val="42AF51"/>
          </a:solidFill>
          <a:ln w="12700">
            <a:miter lim="400000"/>
          </a:ln>
        </p:spPr>
        <p:txBody>
          <a:bodyPr lIns="45719" rIns="45719"/>
          <a:lstStyle/>
          <a:p>
            <a:endParaRPr/>
          </a:p>
        </p:txBody>
      </p:sp>
      <p:sp>
        <p:nvSpPr>
          <p:cNvPr id="159" name="object 4"/>
          <p:cNvSpPr/>
          <p:nvPr/>
        </p:nvSpPr>
        <p:spPr>
          <a:xfrm>
            <a:off x="231775" y="983615"/>
            <a:ext cx="314325" cy="323851"/>
          </a:xfrm>
          <a:prstGeom prst="rect">
            <a:avLst/>
          </a:prstGeom>
          <a:solidFill>
            <a:srgbClr val="2D83C3"/>
          </a:solidFill>
          <a:ln w="12700">
            <a:miter lim="400000"/>
          </a:ln>
        </p:spPr>
        <p:txBody>
          <a:bodyPr lIns="45719" rIns="45719"/>
          <a:lstStyle/>
          <a:p>
            <a:endParaRPr/>
          </a:p>
        </p:txBody>
      </p:sp>
      <p:sp>
        <p:nvSpPr>
          <p:cNvPr id="160" name="object 5"/>
          <p:cNvSpPr/>
          <p:nvPr/>
        </p:nvSpPr>
        <p:spPr>
          <a:xfrm>
            <a:off x="9353550" y="5895975"/>
            <a:ext cx="180975" cy="180975"/>
          </a:xfrm>
          <a:prstGeom prst="rect">
            <a:avLst/>
          </a:prstGeom>
          <a:solidFill>
            <a:srgbClr val="2D936B"/>
          </a:solidFill>
          <a:ln w="12700">
            <a:miter lim="400000"/>
          </a:ln>
        </p:spPr>
        <p:txBody>
          <a:bodyPr lIns="45719" rIns="45719"/>
          <a:lstStyle/>
          <a:p>
            <a:endParaRPr/>
          </a:p>
        </p:txBody>
      </p:sp>
      <p:sp>
        <p:nvSpPr>
          <p:cNvPr id="161" name="object 6"/>
          <p:cNvSpPr txBox="1">
            <a:spLocks noGrp="1"/>
          </p:cNvSpPr>
          <p:nvPr>
            <p:ph type="title"/>
          </p:nvPr>
        </p:nvSpPr>
        <p:spPr>
          <a:xfrm>
            <a:off x="558165" y="857885"/>
            <a:ext cx="9763126" cy="575311"/>
          </a:xfrm>
          <a:prstGeom prst="rect">
            <a:avLst/>
          </a:prstGeom>
        </p:spPr>
        <p:txBody>
          <a:bodyPr>
            <a:normAutofit fontScale="90000"/>
          </a:bodyPr>
          <a:lstStyle/>
          <a:p>
            <a:pPr indent="12700">
              <a:spcBef>
                <a:spcPts val="100"/>
              </a:spcBef>
              <a:defRPr sz="3600"/>
            </a:pPr>
            <a:r>
              <a:t>OUR SOLU</a:t>
            </a:r>
            <a:r>
              <a:rPr spc="-100"/>
              <a:t>TI</a:t>
            </a:r>
            <a:r>
              <a:t>ON</a:t>
            </a:r>
            <a:r>
              <a:rPr spc="-400"/>
              <a:t> </a:t>
            </a:r>
            <a:r>
              <a:rPr spc="-100"/>
              <a:t>AN</a:t>
            </a:r>
            <a:r>
              <a:t>D </a:t>
            </a:r>
            <a:r>
              <a:rPr spc="-100"/>
              <a:t>IT</a:t>
            </a:r>
            <a:r>
              <a:t>S </a:t>
            </a:r>
            <a:r>
              <a:rPr spc="-300"/>
              <a:t>V</a:t>
            </a:r>
            <a:r>
              <a:rPr spc="-100"/>
              <a:t>A</a:t>
            </a:r>
            <a:r>
              <a:t>LUE</a:t>
            </a:r>
            <a:r>
              <a:rPr spc="-100"/>
              <a:t> PR</a:t>
            </a:r>
            <a:r>
              <a:t>O</a:t>
            </a:r>
            <a:r>
              <a:rPr spc="-100"/>
              <a:t>P</a:t>
            </a:r>
            <a:r>
              <a:t>OS</a:t>
            </a:r>
            <a:r>
              <a:rPr spc="-100"/>
              <a:t>ITI</a:t>
            </a:r>
            <a:r>
              <a:t>ON</a:t>
            </a:r>
          </a:p>
        </p:txBody>
      </p:sp>
      <p:sp>
        <p:nvSpPr>
          <p:cNvPr id="163" name="object 9"/>
          <p:cNvSpPr txBox="1">
            <a:spLocks noGrp="1"/>
          </p:cNvSpPr>
          <p:nvPr>
            <p:ph type="sldNum" sz="quarter" idx="12"/>
          </p:nvPr>
        </p:nvSpPr>
        <p:spPr>
          <a:xfrm>
            <a:off x="113534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162" name="object 7" descr="object 7"/>
          <p:cNvPicPr>
            <a:picLocks noChangeAspect="1"/>
          </p:cNvPicPr>
          <p:nvPr/>
        </p:nvPicPr>
        <p:blipFill>
          <a:blip r:embed="rId3"/>
          <a:stretch>
            <a:fillRect/>
          </a:stretch>
        </p:blipFill>
        <p:spPr>
          <a:xfrm>
            <a:off x="676275" y="6467475"/>
            <a:ext cx="2143125" cy="200025"/>
          </a:xfrm>
          <a:prstGeom prst="rect">
            <a:avLst/>
          </a:prstGeom>
          <a:ln w="12700">
            <a:miter lim="400000"/>
          </a:ln>
        </p:spPr>
      </p:pic>
      <p:sp>
        <p:nvSpPr>
          <p:cNvPr id="164" name="object 6"/>
          <p:cNvSpPr txBox="1"/>
          <p:nvPr/>
        </p:nvSpPr>
        <p:spPr>
          <a:xfrm>
            <a:off x="3031067" y="1795780"/>
            <a:ext cx="6035805" cy="2739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marL="303195" indent="-303195" defTabSz="576072">
              <a:buSzPct val="100000"/>
              <a:buAutoNum type="arabicPeriod"/>
              <a:defRPr sz="2268">
                <a:latin typeface="Trebuchet MS"/>
                <a:ea typeface="Trebuchet MS"/>
                <a:cs typeface="Trebuchet MS"/>
                <a:sym typeface="Trebuchet MS"/>
              </a:defRPr>
            </a:pPr>
            <a:r>
              <a:t>Filtering to remove the missing values</a:t>
            </a:r>
          </a:p>
          <a:p>
            <a:pPr marL="303195" indent="-303195" defTabSz="576072">
              <a:buSzPct val="100000"/>
              <a:buAutoNum type="arabicPeriod"/>
              <a:defRPr sz="2268">
                <a:latin typeface="Trebuchet MS"/>
                <a:ea typeface="Trebuchet MS"/>
                <a:cs typeface="Trebuchet MS"/>
                <a:sym typeface="Trebuchet MS"/>
              </a:defRPr>
            </a:pPr>
            <a:r>
              <a:t>Using pivot table to create a summary about the performance of the employee.</a:t>
            </a:r>
          </a:p>
          <a:p>
            <a:pPr marL="303195" indent="-303195" defTabSz="576072">
              <a:buSzPct val="100000"/>
              <a:buAutoNum type="arabicPeriod"/>
              <a:defRPr sz="2268">
                <a:latin typeface="Trebuchet MS"/>
                <a:ea typeface="Trebuchet MS"/>
                <a:cs typeface="Trebuchet MS"/>
                <a:sym typeface="Trebuchet MS"/>
              </a:defRPr>
            </a:pPr>
            <a:r>
              <a:t>Using conditional formatting</a:t>
            </a:r>
          </a:p>
          <a:p>
            <a:pPr marL="303195" indent="-303195" defTabSz="576072">
              <a:buSzPct val="100000"/>
              <a:buAutoNum type="arabicPeriod"/>
              <a:defRPr sz="2268">
                <a:latin typeface="Trebuchet MS"/>
                <a:ea typeface="Trebuchet MS"/>
                <a:cs typeface="Trebuchet MS"/>
                <a:sym typeface="Trebuchet MS"/>
              </a:defRPr>
            </a:pPr>
            <a:r>
              <a:t>Applying the formula of IFS to analyse the performance.</a:t>
            </a:r>
          </a:p>
          <a:p>
            <a:pPr marL="303195" indent="-303195" defTabSz="576072">
              <a:buSzPct val="100000"/>
              <a:buAutoNum type="arabicPeriod"/>
              <a:defRPr sz="2268">
                <a:latin typeface="Trebuchet MS"/>
                <a:ea typeface="Trebuchet MS"/>
                <a:cs typeface="Trebuchet MS"/>
                <a:sym typeface="Trebuchet MS"/>
              </a:defRPr>
            </a:pPr>
            <a:r>
              <a:t>The graphs shows the final report and for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prstGeom prst="rect">
            <a:avLst/>
          </a:prstGeom>
        </p:spPr>
        <p:txBody>
          <a:bodyPr/>
          <a:lstStyle/>
          <a:p>
            <a:r>
              <a:t>Dataset Description</a:t>
            </a:r>
          </a:p>
        </p:txBody>
      </p:sp>
      <p:sp>
        <p:nvSpPr>
          <p:cNvPr id="167" name="object 6"/>
          <p:cNvSpPr txBox="1"/>
          <p:nvPr/>
        </p:nvSpPr>
        <p:spPr>
          <a:xfrm>
            <a:off x="783167" y="1732280"/>
            <a:ext cx="7629754" cy="2739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476450" indent="-476450" defTabSz="905255">
              <a:buSzPct val="100000"/>
              <a:buAutoNum type="arabicPeriod"/>
              <a:defRPr sz="2277">
                <a:latin typeface="Trebuchet MS"/>
                <a:ea typeface="Trebuchet MS"/>
                <a:cs typeface="Trebuchet MS"/>
                <a:sym typeface="Trebuchet MS"/>
              </a:defRPr>
            </a:pPr>
            <a:r>
              <a:t>Employee data set collected from- Kaggle, including total 26 features, where 9 features were considered.</a:t>
            </a:r>
          </a:p>
          <a:p>
            <a:pPr marL="476450" indent="-476450" defTabSz="905255">
              <a:buSzPct val="100000"/>
              <a:buAutoNum type="arabicPeriod"/>
              <a:defRPr sz="2277">
                <a:latin typeface="Trebuchet MS"/>
                <a:ea typeface="Trebuchet MS"/>
                <a:cs typeface="Trebuchet MS"/>
                <a:sym typeface="Trebuchet MS"/>
              </a:defRPr>
            </a:pPr>
            <a:r>
              <a:t>The features included: employee ID(numerical), name(text), employee type(text), performance level, gender(male, female), employee rating(numerical), business unit(text), department type(text) and performance score.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1200"/>
              </a:lnSpc>
              <a:defRPr sz="1100" spc="19">
                <a:solidFill>
                  <a:srgbClr val="2D83C3"/>
                </a:solidFill>
                <a:latin typeface="Trebuchet MS"/>
                <a:ea typeface="Trebuchet MS"/>
                <a:cs typeface="Trebuchet MS"/>
                <a:sym typeface="Trebuchet MS"/>
              </a:defRPr>
            </a:pPr>
            <a:r>
              <a:t>3/21/202</a:t>
            </a:r>
            <a:r>
              <a:rPr spc="9"/>
              <a:t>4</a:t>
            </a:r>
            <a:r>
              <a:rPr spc="0"/>
              <a:t> </a:t>
            </a:r>
            <a:r>
              <a:rPr spc="130"/>
              <a:t> </a:t>
            </a:r>
            <a:r>
              <a:rPr b="1" spc="50"/>
              <a:t>A</a:t>
            </a:r>
            <a:r>
              <a:rPr b="1" spc="15"/>
              <a:t>nnu</a:t>
            </a:r>
            <a:r>
              <a:rPr b="1" spc="9"/>
              <a:t>al</a:t>
            </a:r>
            <a:r>
              <a:rPr b="1" spc="-140"/>
              <a:t> </a:t>
            </a:r>
            <a:r>
              <a:rPr b="1" spc="0"/>
              <a:t>R</a:t>
            </a:r>
            <a:r>
              <a:rPr b="1" spc="35"/>
              <a:t>e</a:t>
            </a:r>
            <a:r>
              <a:rPr b="1" spc="90"/>
              <a:t>v</a:t>
            </a:r>
            <a:r>
              <a:rPr b="1" spc="-35"/>
              <a:t>i</a:t>
            </a:r>
            <a:r>
              <a:rPr b="1" spc="35"/>
              <a:t>e</a:t>
            </a:r>
            <a:r>
              <a:rPr b="1" spc="15"/>
              <a:t>w</a:t>
            </a:r>
          </a:p>
        </p:txBody>
      </p:sp>
      <p:sp>
        <p:nvSpPr>
          <p:cNvPr id="170" name="object 3"/>
          <p:cNvSpPr/>
          <p:nvPr/>
        </p:nvSpPr>
        <p:spPr>
          <a:xfrm>
            <a:off x="9353550" y="5362575"/>
            <a:ext cx="457200" cy="457200"/>
          </a:xfrm>
          <a:prstGeom prst="rect">
            <a:avLst/>
          </a:prstGeom>
          <a:solidFill>
            <a:srgbClr val="42AF51"/>
          </a:solidFill>
          <a:ln w="12700">
            <a:miter lim="400000"/>
          </a:ln>
        </p:spPr>
        <p:txBody>
          <a:bodyPr lIns="45719" rIns="45719"/>
          <a:lstStyle/>
          <a:p>
            <a:endParaRPr/>
          </a:p>
        </p:txBody>
      </p:sp>
      <p:sp>
        <p:nvSpPr>
          <p:cNvPr id="171" name="object 4"/>
          <p:cNvSpPr/>
          <p:nvPr/>
        </p:nvSpPr>
        <p:spPr>
          <a:xfrm>
            <a:off x="307719" y="828360"/>
            <a:ext cx="314326" cy="323851"/>
          </a:xfrm>
          <a:prstGeom prst="rect">
            <a:avLst/>
          </a:prstGeom>
          <a:solidFill>
            <a:srgbClr val="2D83C3"/>
          </a:solidFill>
          <a:ln w="12700">
            <a:miter lim="400000"/>
          </a:ln>
        </p:spPr>
        <p:txBody>
          <a:bodyPr lIns="45719" rIns="45719"/>
          <a:lstStyle/>
          <a:p>
            <a:endParaRPr/>
          </a:p>
        </p:txBody>
      </p:sp>
      <p:sp>
        <p:nvSpPr>
          <p:cNvPr id="172" name="object 5"/>
          <p:cNvSpPr/>
          <p:nvPr/>
        </p:nvSpPr>
        <p:spPr>
          <a:xfrm>
            <a:off x="9353550" y="5895975"/>
            <a:ext cx="180975" cy="180975"/>
          </a:xfrm>
          <a:prstGeom prst="rect">
            <a:avLst/>
          </a:prstGeom>
          <a:solidFill>
            <a:srgbClr val="2D936B"/>
          </a:solidFill>
          <a:ln w="12700">
            <a:miter lim="400000"/>
          </a:ln>
        </p:spPr>
        <p:txBody>
          <a:bodyPr lIns="45719" rIns="45719"/>
          <a:lstStyle/>
          <a:p>
            <a:endParaRPr/>
          </a:p>
        </p:txBody>
      </p:sp>
      <p:pic>
        <p:nvPicPr>
          <p:cNvPr id="173" name="object 6" descr="object 6"/>
          <p:cNvPicPr>
            <a:picLocks noChangeAspect="1"/>
          </p:cNvPicPr>
          <p:nvPr/>
        </p:nvPicPr>
        <p:blipFill>
          <a:blip r:embed="rId2"/>
          <a:stretch>
            <a:fillRect/>
          </a:stretch>
        </p:blipFill>
        <p:spPr>
          <a:xfrm>
            <a:off x="66675" y="3381373"/>
            <a:ext cx="2466975" cy="3419476"/>
          </a:xfrm>
          <a:prstGeom prst="rect">
            <a:avLst/>
          </a:prstGeom>
          <a:ln w="12700">
            <a:miter lim="400000"/>
          </a:ln>
        </p:spPr>
      </p:pic>
      <p:sp>
        <p:nvSpPr>
          <p:cNvPr id="174" name="object 7"/>
          <p:cNvSpPr txBox="1">
            <a:spLocks noGrp="1"/>
          </p:cNvSpPr>
          <p:nvPr>
            <p:ph type="title"/>
          </p:nvPr>
        </p:nvSpPr>
        <p:spPr>
          <a:xfrm>
            <a:off x="739775" y="654937"/>
            <a:ext cx="8480425" cy="670697"/>
          </a:xfrm>
          <a:prstGeom prst="rect">
            <a:avLst/>
          </a:prstGeom>
        </p:spPr>
        <p:txBody>
          <a:bodyPr>
            <a:normAutofit fontScale="90000"/>
          </a:bodyPr>
          <a:lstStyle/>
          <a:p>
            <a:pPr indent="12700">
              <a:spcBef>
                <a:spcPts val="100"/>
              </a:spcBef>
              <a:defRPr sz="4200"/>
            </a:pPr>
            <a:r>
              <a:t>THE "WOW" IN</a:t>
            </a:r>
            <a:r>
              <a:rPr spc="-100"/>
              <a:t> </a:t>
            </a:r>
            <a:r>
              <a:t>OUR</a:t>
            </a:r>
            <a:r>
              <a:rPr spc="-100"/>
              <a:t> </a:t>
            </a:r>
            <a:r>
              <a:t>SOLUTION</a:t>
            </a:r>
          </a:p>
        </p:txBody>
      </p:sp>
      <p:sp>
        <p:nvSpPr>
          <p:cNvPr id="175" name="object 8"/>
          <p:cNvSpPr txBox="1">
            <a:spLocks noGrp="1"/>
          </p:cNvSpPr>
          <p:nvPr>
            <p:ph type="sldNum" sz="quarter" idx="12"/>
          </p:nvPr>
        </p:nvSpPr>
        <p:spPr>
          <a:xfrm>
            <a:off x="11277217" y="6473337"/>
            <a:ext cx="127001"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76" name="object 6"/>
          <p:cNvSpPr txBox="1"/>
          <p:nvPr/>
        </p:nvSpPr>
        <p:spPr>
          <a:xfrm>
            <a:off x="740500" y="1529080"/>
            <a:ext cx="7629754" cy="2739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100"/>
              </a:spcBef>
              <a:defRPr sz="2300">
                <a:latin typeface="Trebuchet MS"/>
                <a:ea typeface="Trebuchet MS"/>
                <a:cs typeface="Trebuchet MS"/>
                <a:sym typeface="Trebuchet MS"/>
              </a:defRPr>
            </a:pPr>
            <a:r>
              <a:t>1.   Computation of performance level using formula:</a:t>
            </a:r>
          </a:p>
          <a:p>
            <a:pPr>
              <a:defRPr sz="1900">
                <a:latin typeface="Times New Roman"/>
                <a:ea typeface="Times New Roman"/>
                <a:cs typeface="Times New Roman"/>
                <a:sym typeface="Times New Roman"/>
              </a:defRPr>
            </a:pPr>
            <a:r>
              <a:t>    =IFS(</a:t>
            </a:r>
            <a:r>
              <a:rPr>
                <a:solidFill>
                  <a:srgbClr val="006CBE"/>
                </a:solidFill>
              </a:rPr>
              <a:t>Z8</a:t>
            </a:r>
            <a:r>
              <a:t>&gt;=5,"Very High”,</a:t>
            </a:r>
            <a:r>
              <a:rPr>
                <a:solidFill>
                  <a:srgbClr val="006CBE"/>
                </a:solidFill>
              </a:rPr>
              <a:t>Z8</a:t>
            </a:r>
            <a:r>
              <a:t>&gt;=4,"High",</a:t>
            </a:r>
            <a:r>
              <a:rPr>
                <a:solidFill>
                  <a:srgbClr val="006CBE"/>
                </a:solidFill>
              </a:rPr>
              <a:t>Z8</a:t>
            </a:r>
            <a:r>
              <a:t>&gt;=3,"Medium",TRUE,"Low")</a:t>
            </a:r>
          </a:p>
          <a:p>
            <a:pPr>
              <a:spcBef>
                <a:spcPts val="100"/>
              </a:spcBef>
              <a:defRPr sz="2300">
                <a:latin typeface="Trebuchet MS"/>
                <a:ea typeface="Trebuchet MS"/>
                <a:cs typeface="Trebuchet MS"/>
                <a:sym typeface="Trebuchet MS"/>
              </a:defRPr>
            </a:pPr>
            <a:r>
              <a:t>2. Data visualisation through graphs.</a:t>
            </a:r>
          </a:p>
          <a:p>
            <a:pPr>
              <a:spcBef>
                <a:spcPts val="100"/>
              </a:spcBef>
              <a:defRPr sz="2300">
                <a:latin typeface="Trebuchet MS"/>
                <a:ea typeface="Trebuchet MS"/>
                <a:cs typeface="Trebuchet MS"/>
                <a:sym typeface="Trebuchet MS"/>
              </a:defRPr>
            </a:pPr>
            <a:r>
              <a:t>3. Summary of the employees performance represented through pivot table.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9</TotalTime>
  <Words>660</Words>
  <Application>Microsoft Office PowerPoint</Application>
  <PresentationFormat>Widescreen</PresentationFormat>
  <Paragraphs>152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Srinivasan N</cp:lastModifiedBy>
  <cp:revision>1</cp:revision>
  <dcterms:modified xsi:type="dcterms:W3CDTF">2024-08-27T16:54:07Z</dcterms:modified>
</cp:coreProperties>
</file>