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
      <p:font typeface="Montserrat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Light-bold.fntdata"/><Relationship Id="rId25" Type="http://schemas.openxmlformats.org/officeDocument/2006/relationships/font" Target="fonts/MontserratLight-regular.fntdata"/><Relationship Id="rId28" Type="http://schemas.openxmlformats.org/officeDocument/2006/relationships/font" Target="fonts/MontserratLight-boldItalic.fntdata"/><Relationship Id="rId27" Type="http://schemas.openxmlformats.org/officeDocument/2006/relationships/font" Target="fonts/Montserrat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b50c8755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b50c8755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b50c8755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b50c8755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b5084a5bb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b5084a5b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b5084a5b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b5084a5b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b5084a5b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b5084a5b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7b5084a5b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5084a5b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b5084a5b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b5084a5b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7b50c875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7b50c875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b50c8755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b50c8755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b50c8755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b50c875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List_of_United_States_cities_by_population" TargetMode="External"/><Relationship Id="rId4" Type="http://schemas.openxmlformats.org/officeDocument/2006/relationships/hyperlink" Target="https://en.wikipedia.org/wiki/List_of_United_States_cities_by_population" TargetMode="External"/><Relationship Id="rId5" Type="http://schemas.openxmlformats.org/officeDocument/2006/relationships/hyperlink" Target="https://en.wikipedia.org/wiki/List_of_United_States_counties_by_per_capita_income" TargetMode="External"/><Relationship Id="rId6" Type="http://schemas.openxmlformats.org/officeDocument/2006/relationships/hyperlink" Target="https://en.wikipedia.org/wiki/List_of_United_States_counties_by_per_capita_inco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FFFFFF"/>
                </a:solidFill>
              </a:rPr>
              <a:t>FIND BEST LOCATION FOR NEW OFFICE</a:t>
            </a:r>
            <a:endParaRPr b="1">
              <a:solidFill>
                <a:srgbClr val="FFFFFF"/>
              </a:solidFill>
            </a:endParaRPr>
          </a:p>
        </p:txBody>
      </p:sp>
      <p:sp>
        <p:nvSpPr>
          <p:cNvPr id="135" name="Google Shape;135;p13"/>
          <p:cNvSpPr txBox="1"/>
          <p:nvPr>
            <p:ph idx="1" type="subTitle"/>
          </p:nvPr>
        </p:nvSpPr>
        <p:spPr>
          <a:xfrm>
            <a:off x="3537150" y="2724375"/>
            <a:ext cx="3470700" cy="506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Montserrat"/>
                <a:ea typeface="Montserrat"/>
                <a:cs typeface="Montserrat"/>
                <a:sym typeface="Montserrat"/>
              </a:rPr>
              <a:t>Created by </a:t>
            </a:r>
            <a:endParaRPr>
              <a:latin typeface="Montserrat"/>
              <a:ea typeface="Montserrat"/>
              <a:cs typeface="Montserrat"/>
              <a:sym typeface="Montserrat"/>
            </a:endParaRPr>
          </a:p>
          <a:p>
            <a:pPr indent="0" lvl="0" marL="0" rtl="0" algn="l">
              <a:lnSpc>
                <a:spcPct val="150000"/>
              </a:lnSpc>
              <a:spcBef>
                <a:spcPts val="0"/>
              </a:spcBef>
              <a:spcAft>
                <a:spcPts val="0"/>
              </a:spcAft>
              <a:buNone/>
            </a:pPr>
            <a:r>
              <a:rPr lang="en">
                <a:latin typeface="Montserrat"/>
                <a:ea typeface="Montserrat"/>
                <a:cs typeface="Montserrat"/>
                <a:sym typeface="Montserrat"/>
              </a:rPr>
              <a:t>Miraalfasa Sharma</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391875" y="489375"/>
            <a:ext cx="3036300" cy="66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200" name="Google Shape;200;p22"/>
          <p:cNvSpPr txBox="1"/>
          <p:nvPr>
            <p:ph idx="1" type="subTitle"/>
          </p:nvPr>
        </p:nvSpPr>
        <p:spPr>
          <a:xfrm>
            <a:off x="2972675" y="419625"/>
            <a:ext cx="5795700" cy="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Light"/>
                <a:ea typeface="Montserrat Light"/>
                <a:cs typeface="Montserrat Light"/>
                <a:sym typeface="Montserrat Light"/>
              </a:rPr>
              <a:t>Based on the given constraints, a new marketing office should be in a place closer to the center of the circle to attract a greater number of diverse and potential customers to get huge revenue.</a:t>
            </a:r>
            <a:endParaRPr>
              <a:latin typeface="Montserrat Light"/>
              <a:ea typeface="Montserrat Light"/>
              <a:cs typeface="Montserrat Light"/>
              <a:sym typeface="Montserrat Light"/>
            </a:endParaRPr>
          </a:p>
        </p:txBody>
      </p:sp>
      <p:pic>
        <p:nvPicPr>
          <p:cNvPr id="201" name="Google Shape;201;p22"/>
          <p:cNvPicPr preferRelativeResize="0"/>
          <p:nvPr/>
        </p:nvPicPr>
        <p:blipFill rotWithShape="1">
          <a:blip r:embed="rId3">
            <a:alphaModFix/>
          </a:blip>
          <a:srcRect b="2762" l="0" r="3147" t="15504"/>
          <a:stretch/>
        </p:blipFill>
        <p:spPr>
          <a:xfrm>
            <a:off x="1391875" y="1537950"/>
            <a:ext cx="7376501" cy="305522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INTRODUCTION</a:t>
            </a:r>
            <a:endParaRPr sz="2300">
              <a:solidFill>
                <a:srgbClr val="FFFFFF"/>
              </a:solidFill>
            </a:endParaRPr>
          </a:p>
          <a:p>
            <a:pPr indent="0" lvl="0" marL="0" rtl="0" algn="l">
              <a:spcBef>
                <a:spcPts val="600"/>
              </a:spcBef>
              <a:spcAft>
                <a:spcPts val="0"/>
              </a:spcAft>
              <a:buNone/>
            </a:pPr>
            <a:r>
              <a:t/>
            </a:r>
            <a:endParaRPr/>
          </a:p>
        </p:txBody>
      </p:sp>
      <p:sp>
        <p:nvSpPr>
          <p:cNvPr id="141" name="Google Shape;141;p14"/>
          <p:cNvSpPr txBox="1"/>
          <p:nvPr>
            <p:ph idx="1" type="body"/>
          </p:nvPr>
        </p:nvSpPr>
        <p:spPr>
          <a:xfrm>
            <a:off x="1297500" y="13389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600"/>
              </a:spcAft>
              <a:buNone/>
            </a:pPr>
            <a:r>
              <a:rPr lang="en" sz="1400">
                <a:solidFill>
                  <a:srgbClr val="FFFFFF"/>
                </a:solidFill>
                <a:latin typeface="Montserrat Light"/>
                <a:ea typeface="Montserrat Light"/>
                <a:cs typeface="Montserrat Light"/>
                <a:sym typeface="Montserrat Light"/>
              </a:rPr>
              <a:t>These days IT Services are much in demand, more and more new start-up companies arise. Most of the IT Service Companies in the Asia targets USA as Development Cost of Asian Companies are less than the US. Moreover, USA Business Persons are interested in getting IT Service done remotely at cheaper rates but as there are might Point of Contacts or Office in USA for support, sometimes they avoid dealing with which is ultimately loss to the Sales of IT Service. To increase their sales by having a new marketing office in USA we need to select the best place for their office where more people are exposed to the office and marketing team can get the potential targeted audience.</a:t>
            </a:r>
            <a:endParaRPr sz="1400">
              <a:solidFill>
                <a:srgbClr val="FFFFFF"/>
              </a:solidFill>
              <a:latin typeface="Montserrat Light"/>
              <a:ea typeface="Montserrat Light"/>
              <a:cs typeface="Montserrat Light"/>
              <a:sym typeface="Montserrat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PROBLEM</a:t>
            </a:r>
            <a:endParaRPr sz="2300">
              <a:solidFill>
                <a:srgbClr val="FFFFFF"/>
              </a:solidFill>
            </a:endParaRPr>
          </a:p>
          <a:p>
            <a:pPr indent="0" lvl="0" marL="0" rtl="0" algn="l">
              <a:spcBef>
                <a:spcPts val="600"/>
              </a:spcBef>
              <a:spcAft>
                <a:spcPts val="0"/>
              </a:spcAft>
              <a:buNone/>
            </a:pPr>
            <a:r>
              <a:t/>
            </a:r>
            <a:endParaRPr/>
          </a:p>
        </p:txBody>
      </p:sp>
      <p:sp>
        <p:nvSpPr>
          <p:cNvPr id="147" name="Google Shape;147;p15"/>
          <p:cNvSpPr txBox="1"/>
          <p:nvPr>
            <p:ph idx="1" type="body"/>
          </p:nvPr>
        </p:nvSpPr>
        <p:spPr>
          <a:xfrm>
            <a:off x="1297500" y="1355675"/>
            <a:ext cx="7168200" cy="2655600"/>
          </a:xfrm>
          <a:prstGeom prst="rect">
            <a:avLst/>
          </a:prstGeom>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 sz="1400">
                <a:solidFill>
                  <a:srgbClr val="FFFFFF"/>
                </a:solidFill>
                <a:latin typeface="Montserrat Light"/>
                <a:ea typeface="Montserrat Light"/>
                <a:cs typeface="Montserrat Light"/>
                <a:sym typeface="Montserrat Light"/>
              </a:rPr>
              <a:t>As we are looking for a perfect potential location in the USA, we need to know the high density areas where people spend more and where they spend more, so that, the people can marketing office and marketing team can contact them for the lead generation and can have a good sales conversion.</a:t>
            </a:r>
            <a:endParaRPr sz="1400">
              <a:solidFill>
                <a:srgbClr val="FFFFFF"/>
              </a:solidFill>
              <a:latin typeface="Montserrat Light"/>
              <a:ea typeface="Montserrat Light"/>
              <a:cs typeface="Montserrat Light"/>
              <a:sym typeface="Montserrat Light"/>
            </a:endParaRPr>
          </a:p>
          <a:p>
            <a:pPr indent="0" lvl="0" marL="0" rtl="0" algn="just">
              <a:lnSpc>
                <a:spcPct val="150000"/>
              </a:lnSpc>
              <a:spcBef>
                <a:spcPts val="1200"/>
              </a:spcBef>
              <a:spcAft>
                <a:spcPts val="1600"/>
              </a:spcAft>
              <a:buNone/>
            </a:pPr>
            <a:r>
              <a:rPr lang="en" sz="1400">
                <a:solidFill>
                  <a:srgbClr val="FFFFFF"/>
                </a:solidFill>
                <a:latin typeface="Montserrat Light"/>
                <a:ea typeface="Montserrat Light"/>
                <a:cs typeface="Montserrat Light"/>
                <a:sym typeface="Montserrat Light"/>
              </a:rPr>
              <a:t>So, to increase the ultimate lead generation and sales it is required to analyze the best place to start a Marketing Office.</a:t>
            </a:r>
            <a:endParaRPr sz="1400">
              <a:solidFill>
                <a:srgbClr val="FFFFFF"/>
              </a:solidFill>
              <a:latin typeface="Montserrat Light"/>
              <a:ea typeface="Montserrat Light"/>
              <a:cs typeface="Montserrat Light"/>
              <a:sym typeface="Montserrat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INTEREST</a:t>
            </a:r>
            <a:endParaRPr sz="2300">
              <a:solidFill>
                <a:srgbClr val="FFFFFF"/>
              </a:solidFill>
            </a:endParaRPr>
          </a:p>
          <a:p>
            <a:pPr indent="0" lvl="0" marL="0" rtl="0" algn="l">
              <a:spcBef>
                <a:spcPts val="600"/>
              </a:spcBef>
              <a:spcAft>
                <a:spcPts val="0"/>
              </a:spcAft>
              <a:buNone/>
            </a:pPr>
            <a:r>
              <a:t/>
            </a:r>
            <a:endParaRPr/>
          </a:p>
        </p:txBody>
      </p:sp>
      <p:sp>
        <p:nvSpPr>
          <p:cNvPr id="153" name="Google Shape;153;p16"/>
          <p:cNvSpPr txBox="1"/>
          <p:nvPr>
            <p:ph idx="1" type="body"/>
          </p:nvPr>
        </p:nvSpPr>
        <p:spPr>
          <a:xfrm>
            <a:off x="1297500" y="1231650"/>
            <a:ext cx="7038900" cy="3378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FFFFFF"/>
                </a:solidFill>
                <a:latin typeface="Montserrat Light"/>
                <a:ea typeface="Montserrat Light"/>
                <a:cs typeface="Montserrat Light"/>
                <a:sym typeface="Montserrat Light"/>
              </a:rPr>
              <a:t>The CEO of IT Company is interested in starting a new marketing office in the best locality of all the cities in United states. According to him, following constraints defines a best locality.</a:t>
            </a:r>
            <a:endParaRPr sz="1400">
              <a:solidFill>
                <a:srgbClr val="FFFFFF"/>
              </a:solidFill>
              <a:latin typeface="Montserrat Light"/>
              <a:ea typeface="Montserrat Light"/>
              <a:cs typeface="Montserrat Light"/>
              <a:sym typeface="Montserrat Light"/>
            </a:endParaRPr>
          </a:p>
          <a:p>
            <a:pPr indent="-317500" lvl="0" marL="457200" rtl="0" algn="l">
              <a:spcBef>
                <a:spcPts val="120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Population density of a locality</a:t>
            </a:r>
            <a:endParaRPr sz="1400">
              <a:solidFill>
                <a:srgbClr val="FFFFFF"/>
              </a:solidFill>
              <a:latin typeface="Montserrat Light"/>
              <a:ea typeface="Montserrat Light"/>
              <a:cs typeface="Montserrat Light"/>
              <a:sym typeface="Montserrat Light"/>
            </a:endParaRPr>
          </a:p>
          <a:p>
            <a:pPr indent="-317500" lvl="0" marL="457200" rtl="0" algn="l">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Per Capita income</a:t>
            </a:r>
            <a:endParaRPr sz="1400">
              <a:solidFill>
                <a:srgbClr val="FFFFFF"/>
              </a:solidFill>
              <a:latin typeface="Montserrat Light"/>
              <a:ea typeface="Montserrat Light"/>
              <a:cs typeface="Montserrat Light"/>
              <a:sym typeface="Montserrat Light"/>
            </a:endParaRPr>
          </a:p>
          <a:p>
            <a:pPr indent="-317500" lvl="0" marL="457200" rtl="0" algn="l">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Population of each location</a:t>
            </a:r>
            <a:endParaRPr sz="1400">
              <a:solidFill>
                <a:srgbClr val="FFFFFF"/>
              </a:solidFill>
              <a:latin typeface="Montserrat Light"/>
              <a:ea typeface="Montserrat Light"/>
              <a:cs typeface="Montserrat Light"/>
              <a:sym typeface="Montserrat Light"/>
            </a:endParaRPr>
          </a:p>
          <a:p>
            <a:pPr indent="-317500" lvl="0" marL="457200" rtl="0" algn="l">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Venues in each locality</a:t>
            </a:r>
            <a:endParaRPr sz="1400">
              <a:solidFill>
                <a:srgbClr val="FFFFFF"/>
              </a:solidFill>
              <a:latin typeface="Montserrat Light"/>
              <a:ea typeface="Montserrat Light"/>
              <a:cs typeface="Montserrat Light"/>
              <a:sym typeface="Montserrat Light"/>
            </a:endParaRPr>
          </a:p>
          <a:p>
            <a:pPr indent="0" lvl="0" marL="0" rtl="0" algn="l">
              <a:spcBef>
                <a:spcPts val="1200"/>
              </a:spcBef>
              <a:spcAft>
                <a:spcPts val="0"/>
              </a:spcAft>
              <a:buNone/>
            </a:pPr>
            <a:r>
              <a:rPr lang="en" sz="1400">
                <a:solidFill>
                  <a:srgbClr val="FFFFFF"/>
                </a:solidFill>
                <a:latin typeface="Montserrat Light"/>
                <a:ea typeface="Montserrat Light"/>
                <a:cs typeface="Montserrat Light"/>
                <a:sym typeface="Montserrat Light"/>
              </a:rPr>
              <a:t>The category of the venues that he's interested in are,</a:t>
            </a:r>
            <a:endParaRPr sz="1400">
              <a:solidFill>
                <a:srgbClr val="FFFFFF"/>
              </a:solidFill>
              <a:latin typeface="Montserrat Light"/>
              <a:ea typeface="Montserrat Light"/>
              <a:cs typeface="Montserrat Light"/>
              <a:sym typeface="Montserrat Light"/>
            </a:endParaRPr>
          </a:p>
          <a:p>
            <a:pPr indent="-317500" lvl="0" marL="457200" rtl="0" algn="l">
              <a:spcBef>
                <a:spcPts val="120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Shops &amp; Service</a:t>
            </a:r>
            <a:endParaRPr sz="1400">
              <a:solidFill>
                <a:srgbClr val="FFFFFF"/>
              </a:solidFill>
              <a:latin typeface="Montserrat Light"/>
              <a:ea typeface="Montserrat Light"/>
              <a:cs typeface="Montserrat Light"/>
              <a:sym typeface="Montserrat Light"/>
            </a:endParaRPr>
          </a:p>
          <a:p>
            <a:pPr indent="-317500" lvl="0" marL="457200" rtl="0" algn="l">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Professional &amp; Other places</a:t>
            </a:r>
            <a:endParaRPr sz="1400">
              <a:solidFill>
                <a:srgbClr val="FFFFFF"/>
              </a:solidFill>
              <a:latin typeface="Montserrat Light"/>
              <a:ea typeface="Montserrat Light"/>
              <a:cs typeface="Montserrat Light"/>
              <a:sym typeface="Montserrat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651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DATA</a:t>
            </a:r>
            <a:endParaRPr sz="2300">
              <a:solidFill>
                <a:srgbClr val="FFFFFF"/>
              </a:solidFill>
            </a:endParaRPr>
          </a:p>
          <a:p>
            <a:pPr indent="0" lvl="0" marL="0" rtl="0" algn="l">
              <a:spcBef>
                <a:spcPts val="600"/>
              </a:spcBef>
              <a:spcAft>
                <a:spcPts val="0"/>
              </a:spcAft>
              <a:buNone/>
            </a:pPr>
            <a:r>
              <a:t/>
            </a:r>
            <a:endParaRPr/>
          </a:p>
        </p:txBody>
      </p:sp>
      <p:sp>
        <p:nvSpPr>
          <p:cNvPr id="159" name="Google Shape;159;p17"/>
          <p:cNvSpPr txBox="1"/>
          <p:nvPr>
            <p:ph idx="1" type="body"/>
          </p:nvPr>
        </p:nvSpPr>
        <p:spPr>
          <a:xfrm>
            <a:off x="1297500" y="957950"/>
            <a:ext cx="7038900" cy="3965700"/>
          </a:xfrm>
          <a:prstGeom prst="rect">
            <a:avLst/>
          </a:prstGeom>
        </p:spPr>
        <p:txBody>
          <a:bodyPr anchorCtr="0" anchor="t" bIns="91425" lIns="91425" spcFirstLastPara="1" rIns="91425" wrap="square" tIns="91425">
            <a:noAutofit/>
          </a:bodyPr>
          <a:lstStyle/>
          <a:p>
            <a:pPr indent="0" lvl="0" marL="0" marR="266700" rtl="0" algn="l">
              <a:spcBef>
                <a:spcPts val="0"/>
              </a:spcBef>
              <a:spcAft>
                <a:spcPts val="0"/>
              </a:spcAft>
              <a:buNone/>
            </a:pPr>
            <a:r>
              <a:rPr lang="en" sz="1400">
                <a:solidFill>
                  <a:srgbClr val="FFFFFF"/>
                </a:solidFill>
                <a:latin typeface="Montserrat Light"/>
                <a:ea typeface="Montserrat Light"/>
                <a:cs typeface="Montserrat Light"/>
                <a:sym typeface="Montserrat Light"/>
              </a:rPr>
              <a:t>To find the best location for marketing office, we need to get the data from the following sources:</a:t>
            </a:r>
            <a:endParaRPr sz="1400">
              <a:solidFill>
                <a:srgbClr val="FFFFFF"/>
              </a:solidFill>
              <a:latin typeface="Montserrat Light"/>
              <a:ea typeface="Montserrat Light"/>
              <a:cs typeface="Montserrat Light"/>
              <a:sym typeface="Montserrat Light"/>
            </a:endParaRPr>
          </a:p>
          <a:p>
            <a:pPr indent="-317500" lvl="0" marL="457200" marR="266700" rtl="0" algn="l">
              <a:lnSpc>
                <a:spcPct val="150000"/>
              </a:lnSpc>
              <a:spcBef>
                <a:spcPts val="120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List of all the cities in United States with population density and coordinates:</a:t>
            </a:r>
            <a:r>
              <a:rPr lang="en" sz="1400">
                <a:solidFill>
                  <a:srgbClr val="FFFFFF"/>
                </a:solidFill>
                <a:uFill>
                  <a:noFill/>
                </a:uFill>
                <a:latin typeface="Montserrat Light"/>
                <a:ea typeface="Montserrat Light"/>
                <a:cs typeface="Montserrat Light"/>
                <a:sym typeface="Montserrat Light"/>
                <a:hlinkClick r:id="rId3"/>
              </a:rPr>
              <a:t> </a:t>
            </a:r>
            <a:r>
              <a:rPr lang="en" sz="1400" u="sng">
                <a:solidFill>
                  <a:srgbClr val="FFFFFF"/>
                </a:solidFill>
                <a:latin typeface="Montserrat Light"/>
                <a:ea typeface="Montserrat Light"/>
                <a:cs typeface="Montserrat Light"/>
                <a:sym typeface="Montserrat Light"/>
                <a:hlinkClick r:id="rId4"/>
              </a:rPr>
              <a:t>https://en.wikipedia.org/wiki/List_of_United_States_cities_by_population</a:t>
            </a:r>
            <a:endParaRPr sz="1400" u="sng">
              <a:solidFill>
                <a:srgbClr val="FFFFFF"/>
              </a:solidFill>
              <a:latin typeface="Montserrat Light"/>
              <a:ea typeface="Montserrat Light"/>
              <a:cs typeface="Montserrat Light"/>
              <a:sym typeface="Montserrat Light"/>
            </a:endParaRPr>
          </a:p>
          <a:p>
            <a:pPr indent="-317500" lvl="0" marL="457200" marR="266700" rtl="0" algn="l">
              <a:lnSpc>
                <a:spcPct val="150000"/>
              </a:lnSpc>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List of all the cities in United States with Per Capita Income:</a:t>
            </a:r>
            <a:r>
              <a:rPr lang="en" sz="1400">
                <a:solidFill>
                  <a:srgbClr val="FFFFFF"/>
                </a:solidFill>
                <a:uFill>
                  <a:noFill/>
                </a:uFill>
                <a:latin typeface="Montserrat Light"/>
                <a:ea typeface="Montserrat Light"/>
                <a:cs typeface="Montserrat Light"/>
                <a:sym typeface="Montserrat Light"/>
                <a:hlinkClick r:id="rId5"/>
              </a:rPr>
              <a:t> </a:t>
            </a:r>
            <a:r>
              <a:rPr lang="en" sz="1400" u="sng">
                <a:solidFill>
                  <a:srgbClr val="FFFFFF"/>
                </a:solidFill>
                <a:latin typeface="Montserrat Light"/>
                <a:ea typeface="Montserrat Light"/>
                <a:cs typeface="Montserrat Light"/>
                <a:sym typeface="Montserrat Light"/>
                <a:hlinkClick r:id="rId6"/>
              </a:rPr>
              <a:t>https://en.wikipedia.org/wiki/List_of_United_States_counties_by_per_capita_income</a:t>
            </a:r>
            <a:endParaRPr sz="1400" u="sng">
              <a:solidFill>
                <a:srgbClr val="FFFFFF"/>
              </a:solidFill>
              <a:latin typeface="Montserrat Light"/>
              <a:ea typeface="Montserrat Light"/>
              <a:cs typeface="Montserrat Light"/>
              <a:sym typeface="Montserrat Light"/>
            </a:endParaRPr>
          </a:p>
          <a:p>
            <a:pPr indent="-317500" lvl="0" marL="457200" marR="266700" rtl="0" algn="l">
              <a:lnSpc>
                <a:spcPct val="150000"/>
              </a:lnSpc>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Using FourSquare API to get the following:</a:t>
            </a:r>
            <a:endParaRPr sz="1400">
              <a:solidFill>
                <a:srgbClr val="FFFFFF"/>
              </a:solidFill>
              <a:latin typeface="Montserrat Light"/>
              <a:ea typeface="Montserrat Light"/>
              <a:cs typeface="Montserrat Light"/>
              <a:sym typeface="Montserrat Light"/>
            </a:endParaRPr>
          </a:p>
          <a:p>
            <a:pPr indent="-317500" lvl="1" marL="914400" marR="266700" rtl="0" algn="l">
              <a:lnSpc>
                <a:spcPct val="150000"/>
              </a:lnSpc>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List of all venues in each city.</a:t>
            </a:r>
            <a:endParaRPr sz="1400">
              <a:solidFill>
                <a:srgbClr val="FFFFFF"/>
              </a:solidFill>
              <a:latin typeface="Montserrat Light"/>
              <a:ea typeface="Montserrat Light"/>
              <a:cs typeface="Montserrat Light"/>
              <a:sym typeface="Montserrat Light"/>
            </a:endParaRPr>
          </a:p>
          <a:p>
            <a:pPr indent="-317500" lvl="1" marL="914400" marR="266700" rtl="0" algn="l">
              <a:lnSpc>
                <a:spcPct val="150000"/>
              </a:lnSpc>
              <a:spcBef>
                <a:spcPts val="0"/>
              </a:spcBef>
              <a:spcAft>
                <a:spcPts val="0"/>
              </a:spcAft>
              <a:buClr>
                <a:srgbClr val="FFFFFF"/>
              </a:buClr>
              <a:buSzPts val="1400"/>
              <a:buFont typeface="Montserrat Light"/>
              <a:buChar char="○"/>
            </a:pPr>
            <a:r>
              <a:rPr lang="en" sz="1400">
                <a:solidFill>
                  <a:srgbClr val="FFFFFF"/>
                </a:solidFill>
                <a:latin typeface="Montserrat Light"/>
                <a:ea typeface="Montserrat Light"/>
                <a:cs typeface="Montserrat Light"/>
                <a:sym typeface="Montserrat Light"/>
              </a:rPr>
              <a:t>List of all venues in each locality in the selected city.</a:t>
            </a:r>
            <a:endParaRPr sz="1400">
              <a:solidFill>
                <a:srgbClr val="FFFFFF"/>
              </a:solidFill>
              <a:latin typeface="Montserrat Light"/>
              <a:ea typeface="Montserrat Light"/>
              <a:cs typeface="Montserrat Light"/>
              <a:sym typeface="Montserrat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Google Shape;164;p18"/>
          <p:cNvPicPr preferRelativeResize="0"/>
          <p:nvPr/>
        </p:nvPicPr>
        <p:blipFill>
          <a:blip r:embed="rId3">
            <a:alphaModFix/>
          </a:blip>
          <a:stretch>
            <a:fillRect/>
          </a:stretch>
        </p:blipFill>
        <p:spPr>
          <a:xfrm>
            <a:off x="1221125" y="1625775"/>
            <a:ext cx="7398400" cy="2605725"/>
          </a:xfrm>
          <a:prstGeom prst="rect">
            <a:avLst/>
          </a:prstGeom>
          <a:noFill/>
          <a:ln>
            <a:noFill/>
          </a:ln>
        </p:spPr>
      </p:pic>
      <p:sp>
        <p:nvSpPr>
          <p:cNvPr id="165" name="Google Shape;165;p18"/>
          <p:cNvSpPr txBox="1"/>
          <p:nvPr>
            <p:ph type="title"/>
          </p:nvPr>
        </p:nvSpPr>
        <p:spPr>
          <a:xfrm>
            <a:off x="1145100" y="165150"/>
            <a:ext cx="76620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DATA AFTER CLEANING FOR POPULATION DENSITY</a:t>
            </a:r>
            <a:endParaRPr sz="2300">
              <a:solidFill>
                <a:srgbClr val="FFFFFF"/>
              </a:solidFill>
            </a:endParaRPr>
          </a:p>
          <a:p>
            <a:pPr indent="0" lvl="0" marL="0" rtl="0" algn="l">
              <a:spcBef>
                <a:spcPts val="6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45100" y="393750"/>
            <a:ext cx="76560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DATA AFTER CLEANING FOR PER CAPITA INCOME</a:t>
            </a:r>
            <a:endParaRPr sz="2300">
              <a:solidFill>
                <a:srgbClr val="FFFFFF"/>
              </a:solidFill>
            </a:endParaRPr>
          </a:p>
          <a:p>
            <a:pPr indent="0" lvl="0" marL="0" rtl="0" algn="l">
              <a:spcBef>
                <a:spcPts val="600"/>
              </a:spcBef>
              <a:spcAft>
                <a:spcPts val="0"/>
              </a:spcAft>
              <a:buNone/>
            </a:pPr>
            <a:r>
              <a:t/>
            </a:r>
            <a:endParaRPr/>
          </a:p>
        </p:txBody>
      </p:sp>
      <p:pic>
        <p:nvPicPr>
          <p:cNvPr id="171" name="Google Shape;171;p19"/>
          <p:cNvPicPr preferRelativeResize="0"/>
          <p:nvPr/>
        </p:nvPicPr>
        <p:blipFill>
          <a:blip r:embed="rId3">
            <a:alphaModFix/>
          </a:blip>
          <a:stretch>
            <a:fillRect/>
          </a:stretch>
        </p:blipFill>
        <p:spPr>
          <a:xfrm>
            <a:off x="1196375" y="1473000"/>
            <a:ext cx="7184300" cy="3224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145100" y="317550"/>
            <a:ext cx="76560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lang="en" sz="2300">
                <a:solidFill>
                  <a:srgbClr val="FFFFFF"/>
                </a:solidFill>
              </a:rPr>
              <a:t>VIEW NEIGHBOURS ON MAP</a:t>
            </a:r>
            <a:endParaRPr sz="2300">
              <a:solidFill>
                <a:srgbClr val="FFFFFF"/>
              </a:solidFill>
            </a:endParaRPr>
          </a:p>
          <a:p>
            <a:pPr indent="0" lvl="0" marL="0" rtl="0" algn="l">
              <a:spcBef>
                <a:spcPts val="600"/>
              </a:spcBef>
              <a:spcAft>
                <a:spcPts val="0"/>
              </a:spcAft>
              <a:buNone/>
            </a:pPr>
            <a:r>
              <a:t/>
            </a:r>
            <a:endParaRPr/>
          </a:p>
        </p:txBody>
      </p:sp>
      <p:pic>
        <p:nvPicPr>
          <p:cNvPr id="177" name="Google Shape;177;p20"/>
          <p:cNvPicPr preferRelativeResize="0"/>
          <p:nvPr/>
        </p:nvPicPr>
        <p:blipFill rotWithShape="1">
          <a:blip r:embed="rId3">
            <a:alphaModFix/>
          </a:blip>
          <a:srcRect b="768" l="0" r="1107" t="768"/>
          <a:stretch/>
        </p:blipFill>
        <p:spPr>
          <a:xfrm>
            <a:off x="1246950" y="1371500"/>
            <a:ext cx="7184651" cy="347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p:nvPr/>
        </p:nvSpPr>
        <p:spPr>
          <a:xfrm>
            <a:off x="596400" y="47913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1. </a:t>
            </a:r>
            <a:endParaRPr b="1" sz="1200">
              <a:latin typeface="Montserrat"/>
              <a:ea typeface="Montserrat"/>
              <a:cs typeface="Montserrat"/>
              <a:sym typeface="Montserra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Get Data from Wiki</a:t>
            </a:r>
            <a:endParaRPr sz="900">
              <a:latin typeface="Montserrat Light"/>
              <a:ea typeface="Montserrat Light"/>
              <a:cs typeface="Montserrat Light"/>
              <a:sym typeface="Montserrat Light"/>
            </a:endParaRPr>
          </a:p>
        </p:txBody>
      </p:sp>
      <p:sp>
        <p:nvSpPr>
          <p:cNvPr id="183" name="Google Shape;183;p21"/>
          <p:cNvSpPr/>
          <p:nvPr/>
        </p:nvSpPr>
        <p:spPr>
          <a:xfrm>
            <a:off x="2191506" y="47913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2</a:t>
            </a:r>
            <a:r>
              <a:rPr b="1" lang="en" sz="1200">
                <a:latin typeface="Montserrat"/>
                <a:ea typeface="Montserrat"/>
                <a:cs typeface="Montserrat"/>
                <a:sym typeface="Montserrat"/>
              </a:rPr>
              <a:t>. </a:t>
            </a:r>
            <a:endParaRPr b="1" sz="1200">
              <a:latin typeface="Montserrat"/>
              <a:ea typeface="Montserrat"/>
              <a:cs typeface="Montserrat"/>
              <a:sym typeface="Montserra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Get data from FourSquare API</a:t>
            </a:r>
            <a:endParaRPr sz="900">
              <a:latin typeface="Montserrat Light"/>
              <a:ea typeface="Montserrat Light"/>
              <a:cs typeface="Montserrat Light"/>
              <a:sym typeface="Montserrat Light"/>
            </a:endParaRPr>
          </a:p>
        </p:txBody>
      </p:sp>
      <p:sp>
        <p:nvSpPr>
          <p:cNvPr id="184" name="Google Shape;184;p21"/>
          <p:cNvSpPr/>
          <p:nvPr/>
        </p:nvSpPr>
        <p:spPr>
          <a:xfrm>
            <a:off x="3786613" y="47913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3</a:t>
            </a:r>
            <a:r>
              <a:rPr b="1" lang="en" sz="1200">
                <a:latin typeface="Montserrat"/>
                <a:ea typeface="Montserrat"/>
                <a:cs typeface="Montserrat"/>
                <a:sym typeface="Montserrat"/>
              </a:rPr>
              <a:t>. </a:t>
            </a:r>
            <a:endParaRPr b="1" sz="1200">
              <a:latin typeface="Montserrat"/>
              <a:ea typeface="Montserrat"/>
              <a:cs typeface="Montserrat"/>
              <a:sym typeface="Montserra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Remove Unwanted Properties</a:t>
            </a:r>
            <a:endParaRPr sz="900">
              <a:latin typeface="Montserrat Light"/>
              <a:ea typeface="Montserrat Light"/>
              <a:cs typeface="Montserrat Light"/>
              <a:sym typeface="Montserrat Light"/>
            </a:endParaRPr>
          </a:p>
        </p:txBody>
      </p:sp>
      <p:sp>
        <p:nvSpPr>
          <p:cNvPr id="185" name="Google Shape;185;p21"/>
          <p:cNvSpPr/>
          <p:nvPr/>
        </p:nvSpPr>
        <p:spPr>
          <a:xfrm>
            <a:off x="5381719" y="47913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4</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P</a:t>
            </a:r>
            <a:r>
              <a:rPr lang="en" sz="900">
                <a:latin typeface="Montserrat Light"/>
                <a:ea typeface="Montserrat Light"/>
                <a:cs typeface="Montserrat Light"/>
                <a:sym typeface="Montserrat Light"/>
              </a:rPr>
              <a:t>rioritize Venue Category</a:t>
            </a:r>
            <a:endParaRPr sz="900">
              <a:latin typeface="Montserrat Light"/>
              <a:ea typeface="Montserrat Light"/>
              <a:cs typeface="Montserrat Light"/>
              <a:sym typeface="Montserrat Light"/>
            </a:endParaRPr>
          </a:p>
        </p:txBody>
      </p:sp>
      <p:sp>
        <p:nvSpPr>
          <p:cNvPr id="186" name="Google Shape;186;p21"/>
          <p:cNvSpPr/>
          <p:nvPr/>
        </p:nvSpPr>
        <p:spPr>
          <a:xfrm>
            <a:off x="6976825" y="47913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5</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Normalize data using MinMaxScaler</a:t>
            </a:r>
            <a:endParaRPr sz="900">
              <a:latin typeface="Montserrat Light"/>
              <a:ea typeface="Montserrat Light"/>
              <a:cs typeface="Montserrat Light"/>
              <a:sym typeface="Montserrat Light"/>
            </a:endParaRPr>
          </a:p>
        </p:txBody>
      </p:sp>
      <p:sp>
        <p:nvSpPr>
          <p:cNvPr id="187" name="Google Shape;187;p21"/>
          <p:cNvSpPr/>
          <p:nvPr/>
        </p:nvSpPr>
        <p:spPr>
          <a:xfrm>
            <a:off x="596400" y="1913163"/>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6</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Get Best City &amp; State</a:t>
            </a:r>
            <a:endParaRPr sz="900">
              <a:latin typeface="Montserrat Light"/>
              <a:ea typeface="Montserrat Light"/>
              <a:cs typeface="Montserrat Light"/>
              <a:sym typeface="Montserrat Light"/>
            </a:endParaRPr>
          </a:p>
        </p:txBody>
      </p:sp>
      <p:sp>
        <p:nvSpPr>
          <p:cNvPr id="188" name="Google Shape;188;p21"/>
          <p:cNvSpPr/>
          <p:nvPr/>
        </p:nvSpPr>
        <p:spPr>
          <a:xfrm>
            <a:off x="2191506" y="1913163"/>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7</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Get Lat, Lng of Best City</a:t>
            </a:r>
            <a:endParaRPr sz="900">
              <a:latin typeface="Montserrat Light"/>
              <a:ea typeface="Montserrat Light"/>
              <a:cs typeface="Montserrat Light"/>
              <a:sym typeface="Montserrat Light"/>
            </a:endParaRPr>
          </a:p>
        </p:txBody>
      </p:sp>
      <p:sp>
        <p:nvSpPr>
          <p:cNvPr id="189" name="Google Shape;189;p21"/>
          <p:cNvSpPr/>
          <p:nvPr/>
        </p:nvSpPr>
        <p:spPr>
          <a:xfrm>
            <a:off x="3786613" y="1913163"/>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8</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 Find Best Venues in the city</a:t>
            </a:r>
            <a:endParaRPr sz="900">
              <a:latin typeface="Montserrat Light"/>
              <a:ea typeface="Montserrat Light"/>
              <a:cs typeface="Montserrat Light"/>
              <a:sym typeface="Montserrat Light"/>
            </a:endParaRPr>
          </a:p>
        </p:txBody>
      </p:sp>
      <p:sp>
        <p:nvSpPr>
          <p:cNvPr id="190" name="Google Shape;190;p21"/>
          <p:cNvSpPr/>
          <p:nvPr/>
        </p:nvSpPr>
        <p:spPr>
          <a:xfrm>
            <a:off x="5381719" y="1913163"/>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9</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Prioritize Venue Category</a:t>
            </a:r>
            <a:endParaRPr sz="900">
              <a:latin typeface="Montserrat Light"/>
              <a:ea typeface="Montserrat Light"/>
              <a:cs typeface="Montserrat Light"/>
              <a:sym typeface="Montserrat Light"/>
            </a:endParaRPr>
          </a:p>
        </p:txBody>
      </p:sp>
      <p:sp>
        <p:nvSpPr>
          <p:cNvPr id="191" name="Google Shape;191;p21"/>
          <p:cNvSpPr/>
          <p:nvPr/>
        </p:nvSpPr>
        <p:spPr>
          <a:xfrm>
            <a:off x="6976825" y="1913163"/>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10</a:t>
            </a:r>
            <a:r>
              <a:rPr b="1" lang="en" sz="1200">
                <a:latin typeface="Montserrat"/>
                <a:ea typeface="Montserrat"/>
                <a:cs typeface="Montserrat"/>
                <a:sym typeface="Montserrat"/>
              </a:rPr>
              <a:t>.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K-Means algorithm to cluster venues</a:t>
            </a:r>
            <a:endParaRPr sz="900">
              <a:latin typeface="Montserrat Light"/>
              <a:ea typeface="Montserrat Light"/>
              <a:cs typeface="Montserrat Light"/>
              <a:sym typeface="Montserrat Light"/>
            </a:endParaRPr>
          </a:p>
        </p:txBody>
      </p:sp>
      <p:sp>
        <p:nvSpPr>
          <p:cNvPr id="192" name="Google Shape;192;p21"/>
          <p:cNvSpPr/>
          <p:nvPr/>
        </p:nvSpPr>
        <p:spPr>
          <a:xfrm>
            <a:off x="596400" y="334718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11.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Group the list by cluster mean.</a:t>
            </a:r>
            <a:endParaRPr sz="900">
              <a:latin typeface="Montserrat Light"/>
              <a:ea typeface="Montserrat Light"/>
              <a:cs typeface="Montserrat Light"/>
              <a:sym typeface="Montserrat Light"/>
            </a:endParaRPr>
          </a:p>
        </p:txBody>
      </p:sp>
      <p:sp>
        <p:nvSpPr>
          <p:cNvPr id="193" name="Google Shape;193;p21"/>
          <p:cNvSpPr/>
          <p:nvPr/>
        </p:nvSpPr>
        <p:spPr>
          <a:xfrm>
            <a:off x="2191506" y="334718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12.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Get lat, lng with the mean weight </a:t>
            </a:r>
            <a:endParaRPr sz="900">
              <a:latin typeface="Montserrat Light"/>
              <a:ea typeface="Montserrat Light"/>
              <a:cs typeface="Montserrat Light"/>
              <a:sym typeface="Montserrat Light"/>
            </a:endParaRPr>
          </a:p>
        </p:txBody>
      </p:sp>
      <p:sp>
        <p:nvSpPr>
          <p:cNvPr id="194" name="Google Shape;194;p21"/>
          <p:cNvSpPr/>
          <p:nvPr/>
        </p:nvSpPr>
        <p:spPr>
          <a:xfrm>
            <a:off x="3786613" y="3347188"/>
            <a:ext cx="1371600" cy="1371600"/>
          </a:xfrm>
          <a:prstGeom prst="ellipse">
            <a:avLst/>
          </a:prstGeom>
          <a:solidFill>
            <a:srgbClr val="82C7A5"/>
          </a:solidFill>
          <a:ln cap="flat" cmpd="sng" w="9525">
            <a:solidFill>
              <a:schemeClr val="lt2"/>
            </a:solidFill>
            <a:prstDash val="solid"/>
            <a:round/>
            <a:headEnd len="sm" w="sm" type="none"/>
            <a:tailEnd len="sm" w="sm" type="none"/>
          </a:ln>
          <a:effectLst>
            <a:outerShdw blurRad="814388" rotWithShape="0" algn="bl" dir="2700000" dist="590550">
              <a:schemeClr val="dk2">
                <a:alpha val="22000"/>
              </a:schemeClr>
            </a:outerShdw>
          </a:effectLst>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200">
                <a:latin typeface="Montserrat"/>
                <a:ea typeface="Montserrat"/>
                <a:cs typeface="Montserrat"/>
                <a:sym typeface="Montserrat"/>
              </a:rPr>
              <a:t>13. </a:t>
            </a:r>
            <a:endParaRPr sz="900">
              <a:latin typeface="Montserrat Light"/>
              <a:ea typeface="Montserrat Light"/>
              <a:cs typeface="Montserrat Light"/>
              <a:sym typeface="Montserrat Light"/>
            </a:endParaRPr>
          </a:p>
          <a:p>
            <a:pPr indent="0" lvl="0" marL="0" rtl="0" algn="ctr">
              <a:lnSpc>
                <a:spcPct val="150000"/>
              </a:lnSpc>
              <a:spcBef>
                <a:spcPts val="0"/>
              </a:spcBef>
              <a:spcAft>
                <a:spcPts val="0"/>
              </a:spcAft>
              <a:buNone/>
            </a:pPr>
            <a:r>
              <a:rPr lang="en" sz="900">
                <a:latin typeface="Montserrat Light"/>
                <a:ea typeface="Montserrat Light"/>
                <a:cs typeface="Montserrat Light"/>
                <a:sym typeface="Montserrat Light"/>
              </a:rPr>
              <a:t>Plot the final map</a:t>
            </a:r>
            <a:endParaRPr sz="900">
              <a:latin typeface="Montserrat Light"/>
              <a:ea typeface="Montserrat Light"/>
              <a:cs typeface="Montserrat Light"/>
              <a:sym typeface="Montserrat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