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5" autoAdjust="0"/>
    <p:restoredTop sz="96327" autoAdjust="0"/>
  </p:normalViewPr>
  <p:slideViewPr>
    <p:cSldViewPr snapToGrid="0" snapToObjects="1">
      <p:cViewPr>
        <p:scale>
          <a:sx n="124" d="100"/>
          <a:sy n="124" d="100"/>
        </p:scale>
        <p:origin x="2168"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5/28/23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5/28/23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a:t>HEADLINE H1</a:t>
            </a:r>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Net ut volo volor repel ipsae nos comnima gnatur abore pere volupti aerunt</a:t>
            </a:r>
          </a:p>
          <a:p>
            <a:pPr lvl="0"/>
            <a:r>
              <a:rPr lang="de-DE"/>
              <a:t>odit, ut eatur, velenis perum am vendam quaiam rest occum etur sunttus.</a:t>
            </a:r>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a:t>Con pro molupta tiisto min earum quia sum aut as corione cestio eturiatem</a:t>
            </a:r>
          </a:p>
          <a:p>
            <a:pPr lvl="0"/>
            <a:r>
              <a:rPr lang="de-DE"/>
              <a:t>fuga. Et omnihilia essimagnam aut aut restiam re cus, numqui blant lisque</a:t>
            </a:r>
          </a:p>
          <a:p>
            <a:pPr lvl="0"/>
            <a:r>
              <a:rPr lang="de-DE"/>
              <a:t>eum exces dolorem qui cuptaspeles eos volupta pa prehenisquia nobit rem.</a:t>
            </a:r>
          </a:p>
          <a:p>
            <a:pPr lvl="0"/>
            <a:r>
              <a:rPr lang="de-DE"/>
              <a:t>Et rerianis evendis que ni odio. Obita cus.</a:t>
            </a:r>
          </a:p>
          <a:p>
            <a:pPr lvl="0"/>
            <a:r>
              <a:rPr lang="de-DE"/>
              <a:t>Mustotate verum utem faccabo. Itatiusamus, sanim quati cus ad modit voluptatem</a:t>
            </a:r>
          </a:p>
          <a:p>
            <a:pPr lvl="0"/>
            <a:r>
              <a:rPr lang="de-DE"/>
              <a:t>harchil im eaquam re peraeri berrovi ducitatet, sunt alique recto</a:t>
            </a:r>
          </a:p>
          <a:p>
            <a:pPr lvl="0"/>
            <a:r>
              <a:rPr lang="de-DE"/>
              <a:t>modici cum fugit esti iumque minction eaquatus et occabo. Pari occupta epellacearum</a:t>
            </a:r>
          </a:p>
          <a:p>
            <a:pPr lvl="0"/>
            <a:r>
              <a:rPr lang="de-DE"/>
              <a:t>qui que earit, aboremporum haribusam, con plabor ad utaquia aut</a:t>
            </a:r>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a:t>WITH OPTIONAL SUBLINE H2</a:t>
            </a:r>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a:t>INBETWEEN HEADLINE H3</a:t>
            </a:r>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28.05.23</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a:t>Project Title</a:t>
            </a:r>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oleObject" Target="../embeddings/oleObject1.bin"/><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9.jpe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jpeg"/><Relationship Id="rId4" Type="http://schemas.openxmlformats.org/officeDocument/2006/relationships/image" Target="../media/image13.jpeg"/><Relationship Id="rId9" Type="http://schemas.openxmlformats.org/officeDocument/2006/relationships/image" Target="../media/image17.png"/><Relationship Id="rId1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a:t>Alessio Ciullo</a:t>
            </a:r>
          </a:p>
          <a:p>
            <a:pPr algn="l"/>
            <a:r>
              <a:rPr lang="en-US" dirty="0">
                <a:latin typeface="Arial"/>
                <a:cs typeface="Arial"/>
              </a:rPr>
              <a:t>alessio.ciullo@deltares.nl</a:t>
            </a: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a:t>At each location, we now have a set of damages each associated to a different upstream high discharge, whose probability is </a:t>
            </a:r>
            <a:r>
              <a:rPr lang="en-US" i="1" dirty="0"/>
              <a:t>known. </a:t>
            </a:r>
            <a:r>
              <a:rPr lang="en-US" dirty="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panose="02040503050406030204" pitchFamily="18" charset="0"/>
                                <a:ea typeface="Cambria Math" panose="02040503050406030204" pitchFamily="18" charset="0"/>
                              </a:rPr>
                            </m:ctrlPr>
                          </m:naryPr>
                          <m:sub>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panose="02040503050406030204" pitchFamily="18" charset="0"/>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panose="02040503050406030204" pitchFamily="18" charset="0"/>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a:latin typeface="Cambria Math" panose="02040503050406030204" pitchFamily="18" charset="0"/>
                    <a:ea typeface="Cambria Math" panose="02040503050406030204" pitchFamily="18"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panose="02040503050406030204" pitchFamily="18" charset="0"/>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panose="02040503050406030204" pitchFamily="18" charset="0"/>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panose="02040503050406030204" pitchFamily="18" charset="0"/>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a:t>T = planning period</a:t>
              </a:r>
            </a:p>
            <a:p>
              <a:r>
                <a:rPr lang="en-US" dirty="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a:t>Dike heightening: (per location)</a:t>
                </a:r>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Early warning: </a:t>
                </a:r>
              </a:p>
              <a:p>
                <a:pPr marL="285750" indent="-285750">
                  <a:buFont typeface="Arial" panose="020B0604020202020204" pitchFamily="34" charset="0"/>
                  <a:buChar char="•"/>
                </a:pPr>
                <a:endParaRPr lang="en-US" sz="600" dirty="0"/>
              </a:p>
              <a:p>
                <a:pPr algn="ctr"/>
                <a:r>
                  <a:rPr lang="en-US" dirty="0"/>
                  <a:t>Cost = # of people evacuated*22 [</a:t>
                </a:r>
                <a:r>
                  <a:rPr lang="en-US" sz="900" dirty="0"/>
                  <a:t>euros/person/day</a:t>
                </a:r>
                <a:r>
                  <a:rPr lang="en-US" dirty="0"/>
                  <a:t>] *(warning time [</a:t>
                </a:r>
                <a:r>
                  <a:rPr lang="en-US" sz="900" dirty="0"/>
                  <a:t>days</a:t>
                </a:r>
                <a:r>
                  <a:rPr lang="en-US" dirty="0"/>
                  <a:t>] + 3) 		</a:t>
                </a:r>
                <a:r>
                  <a:rPr lang="en-US" sz="1200" dirty="0"/>
                  <a:t>(based on the 1995 event)</a:t>
                </a:r>
                <a:endParaRPr lang="en-US" dirty="0"/>
              </a:p>
              <a:p>
                <a:pPr algn="ctr"/>
                <a:endParaRPr lang="en-US" dirty="0"/>
              </a:p>
              <a:p>
                <a:pPr marL="285750" indent="-285750">
                  <a:buFont typeface="Arial" panose="020B0604020202020204" pitchFamily="34" charset="0"/>
                  <a:buChar char="•"/>
                </a:pPr>
                <a:r>
                  <a:rPr lang="en-US" dirty="0"/>
                  <a:t>Room for the River: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pics and data from </a:t>
            </a:r>
            <a:r>
              <a:rPr lang="en-US" sz="1400" dirty="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a:t>cost function from </a:t>
            </a:r>
            <a:r>
              <a:rPr lang="en-GB" sz="1400" dirty="0" err="1"/>
              <a:t>Eijgenraam</a:t>
            </a:r>
            <a:r>
              <a:rPr lang="en-GB" sz="1400" dirty="0"/>
              <a:t> (2017)</a:t>
            </a:r>
          </a:p>
        </p:txBody>
      </p:sp>
    </p:spTree>
    <p:extLst>
      <p:ext uri="{BB962C8B-B14F-4D97-AF65-F5344CB8AC3E}">
        <p14:creationId xmlns:p14="http://schemas.microsoft.com/office/powerpoint/2010/main" val="20852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a:t>17 Outcomes of interest:</a:t>
            </a:r>
          </a:p>
          <a:p>
            <a:pPr marL="0" indent="0">
              <a:buNone/>
            </a:pPr>
            <a:endParaRPr lang="en-US" sz="2600" dirty="0"/>
          </a:p>
          <a:p>
            <a:r>
              <a:rPr lang="en-US" sz="2600" dirty="0"/>
              <a:t>Expected Annual at each location</a:t>
            </a:r>
          </a:p>
          <a:p>
            <a:r>
              <a:rPr lang="en-US" sz="2600" dirty="0"/>
              <a:t>Expected Casualties at each location</a:t>
            </a:r>
          </a:p>
          <a:p>
            <a:r>
              <a:rPr lang="en-US" sz="2600" dirty="0"/>
              <a:t>Dike Investment costs at each location</a:t>
            </a:r>
          </a:p>
          <a:p>
            <a:r>
              <a:rPr lang="en-US" sz="2600" dirty="0"/>
              <a:t>Evacuation costs</a:t>
            </a:r>
          </a:p>
          <a:p>
            <a:r>
              <a:rPr lang="en-US" sz="2600" dirty="0"/>
              <a:t>Room for the river costs</a:t>
            </a:r>
          </a:p>
          <a:p>
            <a:pPr marL="0" indent="0">
              <a:buNone/>
            </a:pPr>
            <a:endParaRPr lang="en-US" sz="2600" dirty="0"/>
          </a:p>
          <a:p>
            <a:pPr marL="0" indent="0" algn="just">
              <a:buNone/>
            </a:pPr>
            <a:r>
              <a:rPr lang="en-US" sz="2600" dirty="0"/>
              <a:t>You should make your own PF, and it should be properly justified. If using direct search, do not use too many objectives (&lt;10).</a:t>
            </a:r>
            <a:endParaRPr lang="en-GB" dirty="0"/>
          </a:p>
        </p:txBody>
      </p:sp>
    </p:spTree>
    <p:extLst>
      <p:ext uri="{BB962C8B-B14F-4D97-AF65-F5344CB8AC3E}">
        <p14:creationId xmlns:p14="http://schemas.microsoft.com/office/powerpoint/2010/main" val="208521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What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a:t>Input functions in order to model:</a:t>
            </a:r>
          </a:p>
          <a:p>
            <a:pPr marL="285750" indent="-285750" algn="just">
              <a:buFont typeface="Arial" panose="020B0604020202020204" pitchFamily="34" charset="0"/>
              <a:buChar char="•"/>
            </a:pPr>
            <a:r>
              <a:rPr lang="en-US" dirty="0"/>
              <a:t>Dike failure occurrence and dynamic;</a:t>
            </a:r>
          </a:p>
          <a:p>
            <a:pPr marL="285750" indent="-285750" algn="just">
              <a:buFont typeface="Arial" panose="020B0604020202020204" pitchFamily="34" charset="0"/>
              <a:buChar char="•"/>
            </a:pPr>
            <a:r>
              <a:rPr lang="en-US" dirty="0"/>
              <a:t>Dike raising costs and discounting of EAD;</a:t>
            </a:r>
          </a:p>
          <a:p>
            <a:pPr marL="285750" indent="-285750" algn="just">
              <a:buFont typeface="Arial" panose="020B0604020202020204" pitchFamily="34" charset="0"/>
              <a:buChar char="•"/>
            </a:pPr>
            <a:r>
              <a:rPr lang="en-US" dirty="0"/>
              <a:t>Generate the network of locations containing all sort of info;</a:t>
            </a:r>
          </a:p>
          <a:p>
            <a:pPr marL="285750" indent="-285750" algn="just">
              <a:buFont typeface="Arial" panose="020B0604020202020204" pitchFamily="34" charset="0"/>
              <a:buChar char="•"/>
            </a:pPr>
            <a:r>
              <a:rPr lang="en-US" dirty="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a:t>Call the problem formulation and run with the EMA-workbench :</a:t>
            </a:r>
          </a:p>
          <a:p>
            <a:pPr marL="285750" indent="-285750" algn="just">
              <a:buFont typeface="Arial" panose="020B0604020202020204" pitchFamily="34" charset="0"/>
              <a:buChar char="•"/>
            </a:pPr>
            <a:r>
              <a:rPr lang="en-US" dirty="0"/>
              <a:t>search;</a:t>
            </a:r>
          </a:p>
          <a:p>
            <a:pPr marL="285750" indent="-285750" algn="just">
              <a:buFont typeface="Arial" panose="020B0604020202020204" pitchFamily="34" charset="0"/>
              <a:buChar char="•"/>
            </a:pPr>
            <a:r>
              <a:rPr lang="en-US" dirty="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a:t>4- Uniformly sample events within the selected boundaries, and order them in descending order. In this way we assure to have decreasing EADs. The GEV relates to high discharges of the Rhine @</a:t>
            </a:r>
            <a:r>
              <a:rPr lang="en-US" sz="1400" dirty="0" err="1"/>
              <a:t>Lobith</a:t>
            </a:r>
            <a:r>
              <a:rPr lang="en-US" sz="1400" dirty="0"/>
              <a:t>, and  approx. (this is uncertain) 1/6 of it reaches the </a:t>
            </a:r>
            <a:r>
              <a:rPr lang="en-US" sz="1400" dirty="0" err="1"/>
              <a:t>IJssel</a:t>
            </a:r>
            <a:r>
              <a:rPr lang="en-US" sz="1400" dirty="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a:t>2- Properties of the adopted </a:t>
            </a:r>
            <a:r>
              <a:rPr lang="en-US" sz="1400" dirty="0">
                <a:hlinkClick r:id="rId3"/>
              </a:rPr>
              <a:t>GEV </a:t>
            </a:r>
            <a:r>
              <a:rPr lang="en-US" sz="1400" dirty="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a:t>5- Find the probability of exceedance of each event, paramount to estimate risk (note: Its inverse is called </a:t>
            </a:r>
            <a:r>
              <a:rPr lang="en-US" sz="1400" dirty="0">
                <a:hlinkClick r:id="rId4"/>
              </a:rPr>
              <a:t>Return Period</a:t>
            </a:r>
            <a:r>
              <a:rPr lang="en-US" sz="1400" dirty="0"/>
              <a:t>). To give an idea, this stretch is designed to withstand events whose RP is 1250 years, which means a non-</a:t>
            </a:r>
            <a:r>
              <a:rPr lang="en-US" sz="1400" dirty="0" err="1"/>
              <a:t>exceedence</a:t>
            </a:r>
            <a:r>
              <a:rPr lang="en-US" sz="1400" dirty="0"/>
              <a:t> probability (like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a:latin typeface="Arial"/>
                <a:cs typeface="Arial"/>
              </a:rPr>
              <a:t>GOOD LUCK!</a:t>
            </a:r>
          </a:p>
        </p:txBody>
      </p:sp>
    </p:spTree>
    <p:extLst>
      <p:ext uri="{BB962C8B-B14F-4D97-AF65-F5344CB8AC3E}">
        <p14:creationId xmlns:p14="http://schemas.microsoft.com/office/powerpoint/2010/main" val="31369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a:t>Vrijling</a:t>
            </a:r>
            <a:r>
              <a:rPr lang="en-GB" sz="4400" dirty="0"/>
              <a:t>, The safety chain: A delusive concept, Safety Science, Volume 50, Issue 5, 2012, Pages 1299-1303, </a:t>
            </a:r>
          </a:p>
          <a:p>
            <a:r>
              <a:rPr lang="en-GB" sz="4400" dirty="0"/>
              <a:t>ISSN 0925-7535, https://doi.org/10.1016/j.ssci.2011.12.007.</a:t>
            </a:r>
          </a:p>
          <a:p>
            <a:r>
              <a:rPr lang="en-GB" sz="4400" dirty="0"/>
              <a:t>(http://www.sciencedirect.com/science/article/pii/S0925753511003201)</a:t>
            </a:r>
          </a:p>
          <a:p>
            <a:endParaRPr lang="en-US" dirty="0"/>
          </a:p>
          <a:p>
            <a:endParaRPr lang="en-GB" dirty="0"/>
          </a:p>
          <a:p>
            <a:endParaRPr lang="en-US" dirty="0"/>
          </a:p>
          <a:p>
            <a:endParaRPr lang="en-GB" dirty="0"/>
          </a:p>
          <a:p>
            <a:endParaRPr lang="en-US" dirty="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a:t>Aim of the project: </a:t>
            </a:r>
          </a:p>
          <a:p>
            <a:pPr algn="just"/>
            <a:r>
              <a:rPr lang="en-US" dirty="0"/>
              <a:t>Develop a flood risk management plan for the upper branch of the </a:t>
            </a:r>
            <a:r>
              <a:rPr lang="en-US" dirty="0" err="1"/>
              <a:t>IJssel</a:t>
            </a:r>
            <a:r>
              <a:rPr lang="en-US" dirty="0"/>
              <a:t> River applying the notions on decision-making under (deep) uncertainty acquired throughout the course.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ctr"/>
            <a:r>
              <a:rPr lang="en-US" b="1" dirty="0"/>
              <a:t>What is a flood?</a:t>
            </a:r>
          </a:p>
          <a:p>
            <a:pPr algn="just"/>
            <a:r>
              <a:rPr lang="en-US" sz="1600" dirty="0"/>
              <a:t>From Wikipedia: </a:t>
            </a:r>
            <a:r>
              <a:rPr lang="en-US" i="1" dirty="0"/>
              <a:t>A flood is an overflow of water that submerges land that is usually dry.</a:t>
            </a:r>
          </a:p>
          <a:p>
            <a:endParaRPr lang="en-US" dirty="0"/>
          </a:p>
          <a:p>
            <a:endParaRPr lang="en-US" dirty="0"/>
          </a:p>
          <a:p>
            <a:pPr algn="ctr"/>
            <a:r>
              <a:rPr lang="en-US" b="1" dirty="0"/>
              <a:t>What is flood risk management (FRM)?</a:t>
            </a:r>
          </a:p>
          <a:p>
            <a:pPr algn="just"/>
            <a:r>
              <a:rPr lang="en-US" sz="1600" dirty="0"/>
              <a:t>From Hall </a:t>
            </a:r>
            <a:r>
              <a:rPr lang="en-US" sz="1600" i="1" dirty="0"/>
              <a:t>et al. </a:t>
            </a:r>
            <a:r>
              <a:rPr lang="en-US" sz="1600" dirty="0"/>
              <a:t>(2003): </a:t>
            </a:r>
            <a:r>
              <a:rPr lang="en-US" dirty="0"/>
              <a:t>FRM </a:t>
            </a:r>
            <a:r>
              <a:rPr lang="en-US" i="1" dirty="0"/>
              <a:t>is the process of data and information gathering, risk assessment, appraisal of options, and making, implementing and reviewing decisions to reduce, control, accept or redistribute risks of </a:t>
            </a:r>
            <a:r>
              <a:rPr lang="en-GB" i="1" dirty="0"/>
              <a:t>flooding</a:t>
            </a:r>
            <a:r>
              <a:rPr lang="en-GB" dirty="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a:t>this is not a mere modelling project,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panose="02040503050406030204" pitchFamily="18" charset="0"/>
                            </a:rPr>
                          </m:ctrlPr>
                        </m:dPr>
                        <m:e>
                          <m:r>
                            <a:rPr lang="en-US" i="1">
                              <a:latin typeface="Cambria Math"/>
                            </a:rPr>
                            <m:t>𝑡</m:t>
                          </m:r>
                        </m:e>
                      </m:d>
                      <m:r>
                        <a:rPr lang="en-US" i="1">
                          <a:latin typeface="Cambria Math"/>
                        </a:rPr>
                        <m:t>= </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sub>
                        <m:sup>
                          <m:r>
                            <a:rPr lang="en-US" i="1">
                              <a:latin typeface="Cambria Math"/>
                            </a:rPr>
                            <m:t>∞</m:t>
                          </m:r>
                        </m:sup>
                        <m:e>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e>
                      </m:nary>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panose="02040503050406030204" pitchFamily="18" charset="0"/>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a:p>
              <a:p>
                <a:pPr marL="0" indent="0">
                  <a:buNone/>
                </a:pPr>
                <a:endParaRPr lang="en-US" i="1" dirty="0"/>
              </a:p>
              <a:p>
                <a:pPr marL="0" indent="0">
                  <a:buNone/>
                </a:pPr>
                <a:endParaRPr lang="en-US" i="1" dirty="0"/>
              </a:p>
              <a:p>
                <a:pPr marL="0" indent="0">
                  <a:buNone/>
                </a:pPr>
                <a:endParaRPr lang="en-US" i="1" dirty="0"/>
              </a:p>
              <a:p>
                <a:r>
                  <a:rPr lang="en-US" i="1" dirty="0"/>
                  <a:t>h</a:t>
                </a:r>
                <a:r>
                  <a:rPr lang="en-US" dirty="0"/>
                  <a:t> is the water level;</a:t>
                </a:r>
              </a:p>
              <a:p>
                <a:r>
                  <a:rPr lang="en-US" i="1" dirty="0"/>
                  <a:t>t</a:t>
                </a:r>
                <a:r>
                  <a:rPr lang="en-US" dirty="0"/>
                  <a:t> time;</a:t>
                </a:r>
              </a:p>
              <a:p>
                <a:r>
                  <a:rPr lang="en-US" i="1" dirty="0"/>
                  <a:t>R</a:t>
                </a:r>
                <a:r>
                  <a:rPr lang="en-US" dirty="0"/>
                  <a:t> is risk or, also, Expected Annual Damage (EAD);</a:t>
                </a:r>
              </a:p>
              <a:p>
                <a14:m>
                  <m:oMath xmlns:m="http://schemas.openxmlformats.org/officeDocument/2006/math">
                    <m:sSub>
                      <m:sSubPr>
                        <m:ctrlPr>
                          <a:rPr lang="en-GB" i="1">
                            <a:latin typeface="Cambria Math" panose="02040503050406030204" pitchFamily="18" charset="0"/>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is the probability density function of h;</a:t>
                </a:r>
              </a:p>
              <a:p>
                <a:r>
                  <a:rPr lang="en-US" i="1" dirty="0">
                    <a:latin typeface="Cambria Math" panose="02040503050406030204" pitchFamily="18" charset="0"/>
                    <a:ea typeface="Cambria Math" panose="02040503050406030204" pitchFamily="18" charset="0"/>
                  </a:rPr>
                  <a:t>D(h, t)  </a:t>
                </a:r>
                <a:r>
                  <a:rPr lang="en-US" dirty="0"/>
                  <a:t>is the estimated damage for a given </a:t>
                </a:r>
                <a:r>
                  <a:rPr lang="en-US" i="1" dirty="0"/>
                  <a:t>h, </a:t>
                </a:r>
                <a:r>
                  <a:rPr lang="en-US" dirty="0"/>
                  <a:t>at given </a:t>
                </a:r>
                <a:r>
                  <a:rPr lang="en-US" i="1" dirty="0"/>
                  <a:t>t</a:t>
                </a:r>
                <a:r>
                  <a:rPr lang="en-US" dirty="0"/>
                  <a:t>;</a:t>
                </a:r>
              </a:p>
              <a:p>
                <a14:m>
                  <m:oMath xmlns:m="http://schemas.openxmlformats.org/officeDocument/2006/math">
                    <m:sSub>
                      <m:sSubPr>
                        <m:ctrlPr>
                          <a:rPr lang="en-GB" i="1">
                            <a:latin typeface="Cambria Math" panose="02040503050406030204" pitchFamily="18" charset="0"/>
                          </a:rPr>
                        </m:ctrlPr>
                      </m:sSubPr>
                      <m:e>
                        <m:r>
                          <a:rPr lang="en-US" i="1">
                            <a:latin typeface="Cambria Math"/>
                          </a:rPr>
                          <m:t>h</m:t>
                        </m:r>
                      </m:e>
                      <m:sub>
                        <m:r>
                          <a:rPr lang="en-US" i="1">
                            <a:latin typeface="Cambria Math"/>
                          </a:rPr>
                          <m:t>𝐷</m:t>
                        </m:r>
                        <m:d>
                          <m:dPr>
                            <m:ctrlPr>
                              <a:rPr lang="en-GB" i="1">
                                <a:latin typeface="Cambria Math" panose="02040503050406030204" pitchFamily="18" charset="0"/>
                              </a:rPr>
                            </m:ctrlPr>
                          </m:dPr>
                          <m:e>
                            <m:r>
                              <a:rPr lang="en-US" i="1">
                                <a:latin typeface="Cambria Math"/>
                              </a:rPr>
                              <m:t>𝑡</m:t>
                            </m:r>
                          </m:e>
                        </m:d>
                      </m:sub>
                    </m:sSub>
                  </m:oMath>
                </a14:m>
                <a:r>
                  <a:rPr lang="en-US" dirty="0"/>
                  <a:t> is the water level above which flood damage occurs;</a:t>
                </a:r>
              </a:p>
              <a:p>
                <a:pPr marL="0" indent="0">
                  <a:buNone/>
                </a:pPr>
                <a:endParaRPr lang="en-US" dirty="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a:t>Flood </a:t>
              </a:r>
              <a:r>
                <a:rPr lang="en-US" b="1" dirty="0"/>
                <a:t>protection </a:t>
              </a:r>
            </a:p>
            <a:p>
              <a:pPr algn="ctr"/>
              <a:r>
                <a:rPr lang="en-US" dirty="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a:t>Flood </a:t>
              </a:r>
              <a:r>
                <a:rPr lang="en-US" b="1" dirty="0"/>
                <a:t>mitigation </a:t>
              </a:r>
            </a:p>
            <a:p>
              <a:pPr algn="ctr"/>
              <a:r>
                <a:rPr lang="en-US" dirty="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a:t>According to the scope of the measure in decreasing either </a:t>
            </a:r>
            <a:r>
              <a:rPr lang="en-US" i="1" dirty="0"/>
              <a:t>f</a:t>
            </a:r>
            <a:r>
              <a:rPr lang="en-US" dirty="0"/>
              <a:t> or </a:t>
            </a:r>
            <a:r>
              <a:rPr lang="en-US" i="1" dirty="0"/>
              <a:t>D</a:t>
            </a:r>
            <a:r>
              <a:rPr lang="en-US" dirty="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a:t>Build/raise dikes, dunes and dams. It prevents the occurrence of flood events by increasing the resistance of the embankment system;</a:t>
            </a:r>
          </a:p>
          <a:p>
            <a:endParaRPr lang="en-US" sz="2700" dirty="0"/>
          </a:p>
          <a:p>
            <a:r>
              <a:rPr lang="en-US" sz="2700" dirty="0"/>
              <a:t>Increase the capacity of the river bed (so-called room for the river). It prevents the occurrence of flood events by 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a:t>Early warning systems. It allows a timely communication of the threat;</a:t>
            </a:r>
          </a:p>
          <a:p>
            <a:endParaRPr lang="en-US" dirty="0"/>
          </a:p>
          <a:p>
            <a:r>
              <a:rPr lang="en-US" dirty="0"/>
              <a:t>Elevated buildings. It allows buildings to withstand higher water levels before experiencing damage;</a:t>
            </a:r>
          </a:p>
          <a:p>
            <a:endParaRPr lang="en-US" dirty="0"/>
          </a:p>
          <a:p>
            <a:r>
              <a:rPr lang="en-US" dirty="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a:t>Search</a:t>
            </a:r>
            <a:r>
              <a:rPr lang="en-US" dirty="0"/>
              <a:t> for the </a:t>
            </a:r>
            <a:r>
              <a:rPr lang="en-US" i="1" dirty="0"/>
              <a:t>optimal</a:t>
            </a:r>
            <a:r>
              <a:rPr lang="en-US" dirty="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a:t>Explore </a:t>
            </a:r>
            <a:r>
              <a:rPr lang="en-US" dirty="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a:t>For a description of the chain and much more, see </a:t>
              </a:r>
              <a:r>
                <a:rPr lang="en-US" b="1" dirty="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Case study: the </a:t>
            </a:r>
            <a:r>
              <a:rPr lang="en-US" dirty="0" err="1"/>
              <a:t>IJssel</a:t>
            </a:r>
            <a:r>
              <a:rPr lang="en-US" dirty="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a:t>. Assess flooding discharge through a weir formula</a:t>
            </a:r>
            <a:endParaRPr lang="en-GB"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a:t>If any of the </a:t>
            </a:r>
            <a:r>
              <a:rPr lang="en-US" sz="1300" dirty="0" err="1"/>
              <a:t>wl</a:t>
            </a:r>
            <a:r>
              <a:rPr lang="en-US" sz="1300" dirty="0"/>
              <a:t> from step 1 &gt; critical water level </a:t>
            </a:r>
            <a:r>
              <a:rPr lang="en-US" sz="1300" b="1" dirty="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name="Equation" r:id="rId7" imgW="977760" imgH="228600" progId="Equation.DSMT4">
                  <p:embed/>
                </p:oleObj>
              </mc:Choice>
              <mc:Fallback>
                <p:oleObj name="Equation" r:id="rId7" imgW="977760" imgH="228600" progId="Equation.DSMT4">
                  <p:embed/>
                  <p:pic>
                    <p:nvPicPr>
                      <p:cNvPr id="0" name=""/>
                      <p:cNvPicPr/>
                      <p:nvPr/>
                    </p:nvPicPr>
                    <p:blipFill>
                      <a:blip r:embed="rId8"/>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2"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a:t>. Translate discharges into water levels</a:t>
            </a:r>
            <a:endParaRPr lang="en-GB" sz="1600" dirty="0"/>
          </a:p>
        </p:txBody>
      </p:sp>
      <p:pic>
        <p:nvPicPr>
          <p:cNvPr id="6146" name="Picture 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extLst>
                    <a:ext uri="{9D8B030D-6E8A-4147-A177-3AD203B41FA5}">
                      <a16:colId xmlns:a16="http://schemas.microsoft.com/office/drawing/2014/main" val="20000"/>
                    </a:ext>
                  </a:extLst>
                </a:gridCol>
                <a:gridCol w="674714">
                  <a:extLst>
                    <a:ext uri="{9D8B030D-6E8A-4147-A177-3AD203B41FA5}">
                      <a16:colId xmlns:a16="http://schemas.microsoft.com/office/drawing/2014/main" val="20001"/>
                    </a:ext>
                  </a:extLst>
                </a:gridCol>
                <a:gridCol w="674714">
                  <a:extLst>
                    <a:ext uri="{9D8B030D-6E8A-4147-A177-3AD203B41FA5}">
                      <a16:colId xmlns:a16="http://schemas.microsoft.com/office/drawing/2014/main" val="20002"/>
                    </a:ext>
                  </a:extLst>
                </a:gridCol>
              </a:tblGrid>
              <a:tr h="456415">
                <a:tc>
                  <a:txBody>
                    <a:bodyPr/>
                    <a:lstStyle/>
                    <a:p>
                      <a:pPr algn="ctr"/>
                      <a:r>
                        <a:rPr lang="en-US" sz="800" dirty="0"/>
                        <a:t>Probability of the event</a:t>
                      </a:r>
                      <a:endParaRPr lang="en-GB" sz="800" dirty="0"/>
                    </a:p>
                  </a:txBody>
                  <a:tcPr/>
                </a:tc>
                <a:tc>
                  <a:txBody>
                    <a:bodyPr/>
                    <a:lstStyle/>
                    <a:p>
                      <a:pPr algn="ctr"/>
                      <a:r>
                        <a:rPr lang="en-US" sz="800" dirty="0"/>
                        <a:t>Water level</a:t>
                      </a:r>
                      <a:endParaRPr lang="en-GB" sz="800" dirty="0"/>
                    </a:p>
                  </a:txBody>
                  <a:tcPr/>
                </a:tc>
                <a:tc>
                  <a:txBody>
                    <a:bodyPr/>
                    <a:lstStyle/>
                    <a:p>
                      <a:pPr algn="ctr"/>
                      <a:r>
                        <a:rPr lang="en-US" sz="800" dirty="0"/>
                        <a:t>Damage</a:t>
                      </a:r>
                      <a:endParaRPr lang="en-GB" sz="800" dirty="0"/>
                    </a:p>
                  </a:txBody>
                  <a:tcPr/>
                </a:tc>
                <a:extLst>
                  <a:ext uri="{0D108BD9-81ED-4DB2-BD59-A6C34878D82A}">
                    <a16:rowId xmlns:a16="http://schemas.microsoft.com/office/drawing/2014/main" val="10000"/>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1"/>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2"/>
                  </a:ext>
                </a:extLst>
              </a:tr>
              <a:tr h="290445">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tc>
                  <a:txBody>
                    <a:bodyPr/>
                    <a:lstStyle/>
                    <a:p>
                      <a:pPr algn="ctr"/>
                      <a:r>
                        <a:rPr lang="en-US" sz="800" dirty="0"/>
                        <a:t>…….</a:t>
                      </a:r>
                      <a:endParaRPr lang="en-GB" sz="800" dirty="0"/>
                    </a:p>
                  </a:txBody>
                  <a:tcPr/>
                </a:tc>
                <a:extLst>
                  <a:ext uri="{0D108BD9-81ED-4DB2-BD59-A6C34878D82A}">
                    <a16:rowId xmlns:a16="http://schemas.microsoft.com/office/drawing/2014/main" val="10003"/>
                  </a:ext>
                </a:extLst>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995936" y="1530079"/>
            <a:ext cx="8349792" cy="2871762"/>
            <a:chOff x="3995936" y="1530079"/>
            <a:chExt cx="8349792" cy="2871762"/>
          </a:xfrm>
        </p:grpSpPr>
        <p:pic>
          <p:nvPicPr>
            <p:cNvPr id="6152"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73966" y="1530079"/>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a:t>For all locations &amp; more events</a:t>
              </a:r>
              <a:endParaRPr lang="en-GB" b="1" dirty="0"/>
            </a:p>
          </p:txBody>
        </p:sp>
      </p:grpSp>
      <p:pic>
        <p:nvPicPr>
          <p:cNvPr id="61"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368</TotalTime>
  <Words>1193</Words>
  <Application>Microsoft Macintosh PowerPoint</Application>
  <PresentationFormat>On-screen Show (4:3)</PresentationFormat>
  <Paragraphs>158</Paragraphs>
  <Slides>17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Cambria Math</vt:lpstr>
      <vt:lpstr>Tahoma</vt: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Kopp, Mira</cp:lastModifiedBy>
  <cp:revision>31</cp:revision>
  <dcterms:created xsi:type="dcterms:W3CDTF">2015-07-09T11:57:30Z</dcterms:created>
  <dcterms:modified xsi:type="dcterms:W3CDTF">2023-05-28T14:23:59Z</dcterms:modified>
</cp:coreProperties>
</file>