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Sarabun" charset="1" panose="00000500000000000000"/>
      <p:regular r:id="rId12"/>
    </p:embeddedFont>
    <p:embeddedFont>
      <p:font typeface="Arimo Bold" charset="1" panose="020B0704020202020204"/>
      <p:regular r:id="rId13"/>
    </p:embeddedFont>
    <p:embeddedFont>
      <p:font typeface="Sarabun Bold" charset="1" panose="00000800000000000000"/>
      <p:regular r:id="rId14"/>
    </p:embeddedFont>
    <p:embeddedFont>
      <p:font typeface="DejaVu Serif Bold" charset="1" panose="02060803050605020204"/>
      <p:regular r:id="rId15"/>
    </p:embeddedFon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3615" y="9864782"/>
            <a:ext cx="20681502" cy="3086100"/>
            <a:chOff x="0" y="0"/>
            <a:chExt cx="544698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46980" cy="812800"/>
            </a:xfrm>
            <a:custGeom>
              <a:avLst/>
              <a:gdLst/>
              <a:ahLst/>
              <a:cxnLst/>
              <a:rect r="r" b="b" t="t" l="l"/>
              <a:pathLst>
                <a:path h="812800" w="5446980">
                  <a:moveTo>
                    <a:pt x="0" y="0"/>
                  </a:moveTo>
                  <a:lnTo>
                    <a:pt x="5446980" y="0"/>
                  </a:lnTo>
                  <a:lnTo>
                    <a:pt x="544698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44698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1778" y="2256994"/>
            <a:ext cx="18775612" cy="0"/>
          </a:xfrm>
          <a:prstGeom prst="line">
            <a:avLst/>
          </a:prstGeom>
          <a:ln cap="flat" w="9525">
            <a:solidFill>
              <a:srgbClr val="2224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9163050" y="-4235246"/>
            <a:ext cx="0" cy="6492240"/>
          </a:xfrm>
          <a:prstGeom prst="line">
            <a:avLst/>
          </a:prstGeom>
          <a:ln cap="flat" w="9525">
            <a:solidFill>
              <a:srgbClr val="22242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97031" y="179943"/>
            <a:ext cx="5664936" cy="207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6"/>
              </a:lnSpc>
            </a:pPr>
            <a:r>
              <a:rPr lang="en-US" sz="2976">
                <a:solidFill>
                  <a:srgbClr val="010101"/>
                </a:solidFill>
                <a:latin typeface="Sarabun"/>
              </a:rPr>
              <a:t>ÖMER EMRE AY</a:t>
            </a:r>
          </a:p>
          <a:p>
            <a:pPr algn="just">
              <a:lnSpc>
                <a:spcPts val="4166"/>
              </a:lnSpc>
            </a:pPr>
            <a:r>
              <a:rPr lang="en-US" sz="2976">
                <a:solidFill>
                  <a:srgbClr val="010101"/>
                </a:solidFill>
                <a:latin typeface="Sarabun"/>
              </a:rPr>
              <a:t>ALP ÖZDEMİR</a:t>
            </a:r>
          </a:p>
          <a:p>
            <a:pPr algn="just">
              <a:lnSpc>
                <a:spcPts val="4166"/>
              </a:lnSpc>
            </a:pPr>
            <a:r>
              <a:rPr lang="en-US" sz="2976">
                <a:solidFill>
                  <a:srgbClr val="010101"/>
                </a:solidFill>
                <a:latin typeface="Sarabun"/>
              </a:rPr>
              <a:t>BORA KILINÇ</a:t>
            </a:r>
          </a:p>
          <a:p>
            <a:pPr algn="just">
              <a:lnSpc>
                <a:spcPts val="4166"/>
              </a:lnSpc>
            </a:pPr>
            <a:r>
              <a:rPr lang="en-US" sz="2976">
                <a:solidFill>
                  <a:srgbClr val="010101"/>
                </a:solidFill>
                <a:latin typeface="Sarabun"/>
              </a:rPr>
              <a:t>AHMET KAĞAN TAŞCI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4276" y="962025"/>
            <a:ext cx="6566909" cy="5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6"/>
              </a:lnSpc>
            </a:pPr>
            <a:r>
              <a:rPr lang="en-US" sz="3376">
                <a:solidFill>
                  <a:srgbClr val="010101"/>
                </a:solidFill>
                <a:latin typeface="Sarabun"/>
              </a:rPr>
              <a:t>ADA442 FINAL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64261" y="8913495"/>
            <a:ext cx="289503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Sarabun"/>
              </a:rPr>
              <a:t>2024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1297031" y="8650877"/>
            <a:ext cx="425496" cy="42549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1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2373947" y="8650877"/>
            <a:ext cx="425496" cy="425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3450863" y="8650877"/>
            <a:ext cx="425496" cy="4254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790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4527779" y="8650877"/>
            <a:ext cx="425496" cy="42549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80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0938" y="3734832"/>
            <a:ext cx="18167062" cy="323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mo Bold"/>
              </a:rPr>
              <a:t>Bank Term Deposit Subscription Prediction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8225" y="-9"/>
            <a:ext cx="0" cy="10287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7"/>
            <a:ext cx="17518696" cy="476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801888" y="8229296"/>
            <a:ext cx="1457307" cy="723354"/>
          </a:xfrm>
          <a:custGeom>
            <a:avLst/>
            <a:gdLst/>
            <a:ahLst/>
            <a:cxnLst/>
            <a:rect r="r" b="b" t="t" l="l"/>
            <a:pathLst>
              <a:path h="723354" w="1457307">
                <a:moveTo>
                  <a:pt x="0" y="0"/>
                </a:moveTo>
                <a:lnTo>
                  <a:pt x="1457307" y="0"/>
                </a:lnTo>
                <a:lnTo>
                  <a:pt x="1457307" y="723354"/>
                </a:lnTo>
                <a:lnTo>
                  <a:pt x="0" y="723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699" y="1019175"/>
            <a:ext cx="17518696" cy="476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259300" y="1028700"/>
            <a:ext cx="3086100" cy="8224837"/>
            <a:chOff x="0" y="0"/>
            <a:chExt cx="812800" cy="21662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166212"/>
            </a:xfrm>
            <a:custGeom>
              <a:avLst/>
              <a:gdLst/>
              <a:ahLst/>
              <a:cxnLst/>
              <a:rect r="r" b="b" t="t" l="l"/>
              <a:pathLst>
                <a:path h="21662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66212"/>
                  </a:lnTo>
                  <a:lnTo>
                    <a:pt x="0" y="2166212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2223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157624" y="2381103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6" y="0"/>
                </a:lnTo>
                <a:lnTo>
                  <a:pt x="5029316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2669" y="8800923"/>
            <a:ext cx="404756" cy="34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528">
                <a:solidFill>
                  <a:srgbClr val="010101"/>
                </a:solidFill>
                <a:latin typeface="Sarabun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2669" y="923925"/>
            <a:ext cx="4702969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0101"/>
                </a:solidFill>
                <a:latin typeface="DejaVu Serif Bold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8225" y="2323953"/>
            <a:ext cx="9047039" cy="503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2777" indent="-311388" lvl="1">
              <a:lnSpc>
                <a:spcPts val="4038"/>
              </a:lnSpc>
              <a:buFont typeface="Arial"/>
              <a:buChar char="•"/>
            </a:pPr>
            <a:r>
              <a:rPr lang="en-US" sz="2884">
                <a:solidFill>
                  <a:srgbClr val="010101"/>
                </a:solidFill>
                <a:latin typeface="Montserrat Bold"/>
              </a:rPr>
              <a:t>Project Objective:</a:t>
            </a:r>
            <a:r>
              <a:rPr lang="en-US" sz="2884">
                <a:solidFill>
                  <a:srgbClr val="010101"/>
                </a:solidFill>
                <a:latin typeface="Montserrat"/>
              </a:rPr>
              <a:t> Build a machine learning model to predict whether a bank client will subscribe to a term deposit.</a:t>
            </a:r>
          </a:p>
          <a:p>
            <a:pPr algn="ctr" marL="622777" indent="-311388" lvl="1">
              <a:lnSpc>
                <a:spcPts val="4038"/>
              </a:lnSpc>
              <a:buFont typeface="Arial"/>
              <a:buChar char="•"/>
            </a:pPr>
            <a:r>
              <a:rPr lang="en-US" sz="2884">
                <a:solidFill>
                  <a:srgbClr val="010101"/>
                </a:solidFill>
                <a:latin typeface="Montserrat Bold"/>
              </a:rPr>
              <a:t>Dataset:</a:t>
            </a:r>
            <a:r>
              <a:rPr lang="en-US" sz="2884">
                <a:solidFill>
                  <a:srgbClr val="010101"/>
                </a:solidFill>
                <a:latin typeface="Montserrat"/>
              </a:rPr>
              <a:t> Bank Marketing Data Set from UCI Machine Learning Repository, containing data from direct marketing campaigns of a Portuguese banking institution.</a:t>
            </a:r>
          </a:p>
          <a:p>
            <a:pPr algn="ctr" marL="622777" indent="-311388" lvl="1">
              <a:lnSpc>
                <a:spcPts val="4038"/>
              </a:lnSpc>
              <a:buFont typeface="Arial"/>
              <a:buChar char="•"/>
            </a:pPr>
            <a:r>
              <a:rPr lang="en-US" sz="2884">
                <a:solidFill>
                  <a:srgbClr val="010101"/>
                </a:solidFill>
                <a:latin typeface="Montserrat Bold"/>
              </a:rPr>
              <a:t>Classification Goal:</a:t>
            </a:r>
            <a:r>
              <a:rPr lang="en-US" sz="2884">
                <a:solidFill>
                  <a:srgbClr val="010101"/>
                </a:solidFill>
                <a:latin typeface="Montserrat"/>
              </a:rPr>
              <a:t> Determine the likelihood of subscription based on client interactions.</a:t>
            </a:r>
          </a:p>
          <a:p>
            <a:pPr algn="ctr">
              <a:lnSpc>
                <a:spcPts val="403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8225" y="-9"/>
            <a:ext cx="0" cy="10287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801888" y="8000369"/>
            <a:ext cx="1457307" cy="723354"/>
          </a:xfrm>
          <a:custGeom>
            <a:avLst/>
            <a:gdLst/>
            <a:ahLst/>
            <a:cxnLst/>
            <a:rect r="r" b="b" t="t" l="l"/>
            <a:pathLst>
              <a:path h="723354" w="1457307">
                <a:moveTo>
                  <a:pt x="0" y="0"/>
                </a:moveTo>
                <a:lnTo>
                  <a:pt x="1457307" y="0"/>
                </a:lnTo>
                <a:lnTo>
                  <a:pt x="1457307" y="723354"/>
                </a:lnTo>
                <a:lnTo>
                  <a:pt x="0" y="723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7259300" y="0"/>
            <a:ext cx="0" cy="92583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72669" y="8800923"/>
            <a:ext cx="404756" cy="34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528">
                <a:solidFill>
                  <a:srgbClr val="010101"/>
                </a:solidFill>
                <a:latin typeface="Sarabun Bold"/>
              </a:rPr>
              <a:t>3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696" y="9263062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-2047875" y="9272587"/>
            <a:ext cx="3086100" cy="3310359"/>
            <a:chOff x="0" y="0"/>
            <a:chExt cx="812800" cy="871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71864"/>
            </a:xfrm>
            <a:custGeom>
              <a:avLst/>
              <a:gdLst/>
              <a:ahLst/>
              <a:cxnLst/>
              <a:rect r="r" b="b" t="t" l="l"/>
              <a:pathLst>
                <a:path h="8718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71864"/>
                  </a:lnTo>
                  <a:lnTo>
                    <a:pt x="0" y="871864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92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3217377" y="322217"/>
            <a:ext cx="425496" cy="42549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1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294293" y="322217"/>
            <a:ext cx="425496" cy="425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5371209" y="322217"/>
            <a:ext cx="425496" cy="4254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790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6448125" y="322217"/>
            <a:ext cx="425496" cy="42549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80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028690" y="1014413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172669" y="909638"/>
            <a:ext cx="6369993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0101"/>
                </a:solidFill>
                <a:latin typeface="DejaVu Serif Bold"/>
              </a:rPr>
              <a:t>Data Preparation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2669" y="1967071"/>
            <a:ext cx="9437305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Data Cleaning: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Handle missing values by imputation or removal.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Detect and address outliers.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Correct inconsistencies in data.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Data Preprocessing: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Encode categorical variables using techniques like one-hot encoding.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Scale numerical features using standardization or normalization.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Split data into training and test sets.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Feature Selection: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Use techniques like correlation analysis, feature importance from models, and recursive feature elimination.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Select features that significantly contribute to the prediction outcome.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8225" y="-9"/>
            <a:ext cx="0" cy="10287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801888" y="8000369"/>
            <a:ext cx="1457307" cy="723354"/>
          </a:xfrm>
          <a:custGeom>
            <a:avLst/>
            <a:gdLst/>
            <a:ahLst/>
            <a:cxnLst/>
            <a:rect r="r" b="b" t="t" l="l"/>
            <a:pathLst>
              <a:path h="723354" w="1457307">
                <a:moveTo>
                  <a:pt x="0" y="0"/>
                </a:moveTo>
                <a:lnTo>
                  <a:pt x="1457307" y="0"/>
                </a:lnTo>
                <a:lnTo>
                  <a:pt x="1457307" y="723354"/>
                </a:lnTo>
                <a:lnTo>
                  <a:pt x="0" y="723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7259300" y="0"/>
            <a:ext cx="0" cy="92583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72669" y="8800923"/>
            <a:ext cx="404756" cy="34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528">
                <a:solidFill>
                  <a:srgbClr val="010101"/>
                </a:solidFill>
                <a:latin typeface="Sarabun Bold"/>
              </a:rPr>
              <a:t>4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696" y="9263062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-2047875" y="9272587"/>
            <a:ext cx="3086100" cy="3310359"/>
            <a:chOff x="0" y="0"/>
            <a:chExt cx="812800" cy="871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71864"/>
            </a:xfrm>
            <a:custGeom>
              <a:avLst/>
              <a:gdLst/>
              <a:ahLst/>
              <a:cxnLst/>
              <a:rect r="r" b="b" t="t" l="l"/>
              <a:pathLst>
                <a:path h="8718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71864"/>
                  </a:lnTo>
                  <a:lnTo>
                    <a:pt x="0" y="871864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92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3217377" y="322217"/>
            <a:ext cx="425496" cy="42549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1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294293" y="322217"/>
            <a:ext cx="425496" cy="425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5371209" y="322217"/>
            <a:ext cx="425496" cy="4254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790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6448125" y="322217"/>
            <a:ext cx="425496" cy="42549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80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028690" y="1014413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172669" y="923925"/>
            <a:ext cx="11562606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0101"/>
                </a:solidFill>
                <a:latin typeface="DejaVu Serif Bold"/>
              </a:rPr>
              <a:t>Model Selection and Evalution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2669" y="2058670"/>
            <a:ext cx="10664493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Models Compared: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Logistic Regression: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A simple, interpretable model for binary classification.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Random Forest: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An ensemble method that reduces overfitting and improves accuracy.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Neural Network: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A complex model capable of capturing non-linear relationships.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Evaluation Metrics: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Accuracy: 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Proportion of correctly predicted instances.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Precision: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Proportion of positive identifications that are actually correct.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Recall: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Proportion of actual positives that are correctly identified.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F1 Score: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 Harmonic mean of precision and recall.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Results: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Comparison of model performance based on metrics.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Analysis of strengths and weaknesses of each model.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8225" y="-9"/>
            <a:ext cx="0" cy="10287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801888" y="8000369"/>
            <a:ext cx="1457307" cy="723354"/>
          </a:xfrm>
          <a:custGeom>
            <a:avLst/>
            <a:gdLst/>
            <a:ahLst/>
            <a:cxnLst/>
            <a:rect r="r" b="b" t="t" l="l"/>
            <a:pathLst>
              <a:path h="723354" w="1457307">
                <a:moveTo>
                  <a:pt x="0" y="0"/>
                </a:moveTo>
                <a:lnTo>
                  <a:pt x="1457307" y="0"/>
                </a:lnTo>
                <a:lnTo>
                  <a:pt x="1457307" y="723354"/>
                </a:lnTo>
                <a:lnTo>
                  <a:pt x="0" y="723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7259300" y="0"/>
            <a:ext cx="0" cy="92583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72669" y="8800923"/>
            <a:ext cx="404756" cy="34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528">
                <a:solidFill>
                  <a:srgbClr val="010101"/>
                </a:solidFill>
                <a:latin typeface="Sarabun Bold"/>
              </a:rPr>
              <a:t>5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696" y="9263062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-2047875" y="9272587"/>
            <a:ext cx="3086100" cy="3310359"/>
            <a:chOff x="0" y="0"/>
            <a:chExt cx="812800" cy="871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71864"/>
            </a:xfrm>
            <a:custGeom>
              <a:avLst/>
              <a:gdLst/>
              <a:ahLst/>
              <a:cxnLst/>
              <a:rect r="r" b="b" t="t" l="l"/>
              <a:pathLst>
                <a:path h="8718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71864"/>
                  </a:lnTo>
                  <a:lnTo>
                    <a:pt x="0" y="871864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92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3217377" y="322217"/>
            <a:ext cx="425496" cy="42549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1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294293" y="322217"/>
            <a:ext cx="425496" cy="425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5371209" y="322217"/>
            <a:ext cx="425496" cy="4254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790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6448125" y="322217"/>
            <a:ext cx="425496" cy="42549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80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028690" y="1014413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172669" y="923925"/>
            <a:ext cx="15211425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0101"/>
                </a:solidFill>
                <a:latin typeface="DejaVu Serif Bold"/>
              </a:rPr>
              <a:t>Hyperparameter Tuning and Final Model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2669" y="1954441"/>
            <a:ext cx="9550603" cy="5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Hyperparameter Tuning: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Use GridSearchCV to systematically test different hyperparameter values.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Optimize parameters like regularization strength in Logistic Regression, number of trees in Random Forest, and layers/neurons in Neural Network.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Best Model: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Logistic Regression was the best model with 91 points.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Highlight the tuned hyperparameters and their impact on performance.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Performance: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Present final evaluation metrics on test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Discuss model reliability and robustness.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8225" y="-9"/>
            <a:ext cx="0" cy="10287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259300" y="0"/>
            <a:ext cx="0" cy="92583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72669" y="8800923"/>
            <a:ext cx="404756" cy="34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</a:pPr>
            <a:r>
              <a:rPr lang="en-US" sz="2528">
                <a:solidFill>
                  <a:srgbClr val="010101"/>
                </a:solidFill>
                <a:latin typeface="Sarabun Bold"/>
              </a:rPr>
              <a:t>6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696" y="9263062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2047875" y="9272587"/>
            <a:ext cx="3086100" cy="3310359"/>
            <a:chOff x="0" y="0"/>
            <a:chExt cx="812800" cy="8718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71864"/>
            </a:xfrm>
            <a:custGeom>
              <a:avLst/>
              <a:gdLst/>
              <a:ahLst/>
              <a:cxnLst/>
              <a:rect r="r" b="b" t="t" l="l"/>
              <a:pathLst>
                <a:path h="8718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71864"/>
                  </a:lnTo>
                  <a:lnTo>
                    <a:pt x="0" y="871864"/>
                  </a:ln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929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3217377" y="322217"/>
            <a:ext cx="425496" cy="42549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1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4294293" y="322217"/>
            <a:ext cx="425496" cy="42549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1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5371209" y="322217"/>
            <a:ext cx="425496" cy="42549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790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6448125" y="322217"/>
            <a:ext cx="425496" cy="42549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80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028690" y="1014413"/>
            <a:ext cx="1623060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172669" y="923925"/>
            <a:ext cx="4433739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10101"/>
                </a:solidFill>
                <a:latin typeface="DejaVu Serif Bold"/>
              </a:rPr>
              <a:t>Deployment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2669" y="1954441"/>
            <a:ext cx="8896057" cy="5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Deployment Tool: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Streamlit Framework: 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An open-source app framework for deploying machine learning models.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Web Interface: </a:t>
            </a:r>
            <a:r>
              <a:rPr lang="en-US" sz="2400">
                <a:solidFill>
                  <a:srgbClr val="010101"/>
                </a:solidFill>
                <a:latin typeface="Montserrat"/>
              </a:rPr>
              <a:t>User-friendly interface for model interaction.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Features: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Input fields for user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Real-time prediction display.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Explanation of prediction results.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10101"/>
                </a:solidFill>
                <a:latin typeface="Montserrat Bold"/>
              </a:rPr>
              <a:t>Access: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Provide the Streamlit cloud address for accessing the deployed model.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10101"/>
                </a:solidFill>
                <a:latin typeface="Montserrat"/>
              </a:rPr>
              <a:t>Instructions for using the web interface.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DAGGuk6uebU</dc:identifier>
  <dcterms:modified xsi:type="dcterms:W3CDTF">2011-08-01T06:04:30Z</dcterms:modified>
  <cp:revision>1</cp:revision>
  <dc:title>Tez Savunması</dc:title>
</cp:coreProperties>
</file>