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19"/>
  </p:notesMasterIdLst>
  <p:sldIdLst>
    <p:sldId id="256" r:id="rId2"/>
    <p:sldId id="257" r:id="rId3"/>
    <p:sldId id="258" r:id="rId4"/>
    <p:sldId id="259" r:id="rId5"/>
    <p:sldId id="282" r:id="rId6"/>
    <p:sldId id="284" r:id="rId7"/>
    <p:sldId id="283" r:id="rId8"/>
    <p:sldId id="260" r:id="rId9"/>
    <p:sldId id="261" r:id="rId10"/>
    <p:sldId id="263" r:id="rId11"/>
    <p:sldId id="264" r:id="rId12"/>
    <p:sldId id="265" r:id="rId13"/>
    <p:sldId id="280" r:id="rId14"/>
    <p:sldId id="287" r:id="rId15"/>
    <p:sldId id="281" r:id="rId16"/>
    <p:sldId id="286" r:id="rId17"/>
    <p:sldId id="275" r:id="rId18"/>
  </p:sldIdLst>
  <p:sldSz cx="12192000" cy="6858000"/>
  <p:notesSz cx="7010400" cy="9296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75FCD8-735E-4649-B52C-406F26EA3F58}">
  <a:tblStyle styleId="{EB75FCD8-735E-4649-B52C-406F26EA3F58}"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4372" autoAdjust="0"/>
  </p:normalViewPr>
  <p:slideViewPr>
    <p:cSldViewPr snapToGrid="0">
      <p:cViewPr varScale="1">
        <p:scale>
          <a:sx n="69" d="100"/>
          <a:sy n="69" d="100"/>
        </p:scale>
        <p:origin x="1238"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7" y="4415790"/>
            <a:ext cx="5608320" cy="4183365"/>
          </a:xfrm>
          <a:prstGeom prst="rect">
            <a:avLst/>
          </a:prstGeom>
          <a:noFill/>
          <a:ln>
            <a:noFill/>
          </a:ln>
        </p:spPr>
        <p:txBody>
          <a:bodyPr spcFirstLastPara="1" wrap="square" lIns="90593" tIns="90593" rIns="90593" bIns="90593"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82" name="Google Shape;82;p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75" name="Google Shape;175;p7: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96" name="Google Shape;196;p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217" name="Google Shape;217;p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a:p>
        </p:txBody>
      </p:sp>
      <p:sp>
        <p:nvSpPr>
          <p:cNvPr id="279" name="Google Shape;279;p1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345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279" name="Google Shape;279;p1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52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279" name="Google Shape;279;p1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087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8: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329" name="Google Shape;329;p1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624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341" name="Google Shape;341;p1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03" name="Google Shape;103;p2: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15" name="Google Shape;115;p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441ee6323_0_0:notes"/>
          <p:cNvSpPr txBox="1">
            <a:spLocks noGrp="1"/>
          </p:cNvSpPr>
          <p:nvPr>
            <p:ph type="body" idx="1"/>
          </p:nvPr>
        </p:nvSpPr>
        <p:spPr>
          <a:xfrm>
            <a:off x="701028" y="4415789"/>
            <a:ext cx="5608218" cy="4183481"/>
          </a:xfrm>
          <a:prstGeom prst="rect">
            <a:avLst/>
          </a:prstGeom>
        </p:spPr>
        <p:txBody>
          <a:bodyPr spcFirstLastPara="1" wrap="square" lIns="90593" tIns="90593" rIns="90593" bIns="90593" anchor="t" anchorCtr="0">
            <a:noAutofit/>
          </a:bodyPr>
          <a:lstStyle/>
          <a:p>
            <a:pPr marL="0" indent="0">
              <a:buNone/>
            </a:pPr>
            <a:endParaRPr dirty="0"/>
          </a:p>
        </p:txBody>
      </p:sp>
      <p:sp>
        <p:nvSpPr>
          <p:cNvPr id="127" name="Google Shape;127;ge441ee6323_0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51" name="Google Shape;151;p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74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51" name="Google Shape;151;p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078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51" name="Google Shape;151;p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02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39" name="Google Shape;139;p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701027" y="4415790"/>
            <a:ext cx="5608320" cy="4183365"/>
          </a:xfrm>
          <a:prstGeom prst="rect">
            <a:avLst/>
          </a:prstGeom>
        </p:spPr>
        <p:txBody>
          <a:bodyPr spcFirstLastPara="1" wrap="square" lIns="90593" tIns="90593" rIns="90593" bIns="90593" anchor="t" anchorCtr="0">
            <a:noAutofit/>
          </a:bodyPr>
          <a:lstStyle/>
          <a:p>
            <a:pPr marL="0" indent="0">
              <a:buNone/>
            </a:pPr>
            <a:endParaRPr dirty="0"/>
          </a:p>
        </p:txBody>
      </p:sp>
      <p:sp>
        <p:nvSpPr>
          <p:cNvPr id="151" name="Google Shape;151;p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7160F2-6905-47A4-922B-DACD2B4732E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1884E27-8DAB-4EBD-9003-B63239AA1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53E200D-D185-47CF-A7E0-821841EC49B7}"/>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542B3522-2469-49BB-BD7C-550E049433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1A4DF5-5A09-4D8A-90D9-64E28F6877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492779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1F732C-F493-454A-8E5D-A55D9E1201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9FA94F-033A-49D7-ABAE-ABEDBEBB6E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4ECD49-BB53-4445-B774-5FB0476DDA53}"/>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B7C0C1EA-39F3-4ECC-90BB-DF8A126FB6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00B78C-941F-45D8-8F83-D2A50B3C82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345467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60269B-8F27-4598-9411-37C44485F4A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831A5B0-B62E-45B4-8D0C-6EBD8CA3A7D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1BCF20-1FDE-479C-B4A3-63C9FFC9EACF}"/>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046467B3-119F-4013-AEB2-54066CFCF2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1B42BC-41B1-4899-8AF6-49BB0F7AF1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389563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919CA-14DE-47DA-9BEE-1F6AA6B88F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72A3542-7B2D-4063-A4A7-977F48CF285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398982-A926-487F-AE36-0CDDE4EDAD02}"/>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1390BE7E-ED55-4227-A031-77C6D18A8A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5A47D3-E725-4210-997C-B196455DCB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23601620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734BB6-6F45-4C66-9CA7-3F30D2F302C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0FFC424-FDD7-4B38-A0E4-13DA4C639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7DB904-EA64-43D3-9140-79AB4D0B174A}"/>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3C9E1FA7-E4E6-4438-8A82-C46BC463A4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2C7F36-F8B4-4720-9ED2-AB77E20DAC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4218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4F9DC-2699-4215-B683-09E84F1786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23C48B-C513-4652-BBE9-15CE398553D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1A77C44-2785-4E56-917C-69D6174A09E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FCFAFD4-501A-42A1-B190-5DE4761425CD}"/>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27715996-78CF-49C6-8525-56FBCC0E04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1DAFE3-8F0B-4CFD-9BF0-84FFC87322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64363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64D5CB-1907-49BD-926E-DB94AAA033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FA7BB25-D981-4014-BFA5-A0B52F881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92FE469-773F-4DBA-BDC7-810BF561F75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D3A6831-FD46-41D6-B7E0-B9DCA9135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CFA553E-238F-4608-B48C-55D8593A7DD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5C22718-3C4C-4724-9313-3D55594B9C54}"/>
              </a:ext>
            </a:extLst>
          </p:cNvPr>
          <p:cNvSpPr>
            <a:spLocks noGrp="1"/>
          </p:cNvSpPr>
          <p:nvPr>
            <p:ph type="dt" sz="half" idx="10"/>
          </p:nvPr>
        </p:nvSpPr>
        <p:spPr/>
        <p:txBody>
          <a:bodyPr/>
          <a:lstStyle/>
          <a:p>
            <a:endParaRPr lang="fr-FR"/>
          </a:p>
        </p:txBody>
      </p:sp>
      <p:sp>
        <p:nvSpPr>
          <p:cNvPr id="8" name="Espace réservé du pied de page 7">
            <a:extLst>
              <a:ext uri="{FF2B5EF4-FFF2-40B4-BE49-F238E27FC236}">
                <a16:creationId xmlns:a16="http://schemas.microsoft.com/office/drawing/2014/main" id="{A126E1C4-F00F-4E15-9ED3-76DC02F2BDD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D8B9F13-2444-4CCC-9CDF-BCCBA788BF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281498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C9870B-DBA4-44DF-8609-8981466A1E0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90011BF-F2A0-486C-AB7C-0F3CF3096C32}"/>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C1C1DFCA-448E-4275-8A76-46EFDEC7989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CD01511-FA6A-44E9-A708-B8A0862699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420619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D577E62-A5D6-4F24-9B83-645A36222511}"/>
              </a:ext>
            </a:extLst>
          </p:cNvPr>
          <p:cNvSpPr>
            <a:spLocks noGrp="1"/>
          </p:cNvSpPr>
          <p:nvPr>
            <p:ph type="dt" sz="half" idx="10"/>
          </p:nvPr>
        </p:nvSpPr>
        <p:spPr/>
        <p:txBody>
          <a:bodyPr/>
          <a:lstStyle/>
          <a:p>
            <a:endParaRPr lang="fr-FR"/>
          </a:p>
        </p:txBody>
      </p:sp>
      <p:sp>
        <p:nvSpPr>
          <p:cNvPr id="3" name="Espace réservé du pied de page 2">
            <a:extLst>
              <a:ext uri="{FF2B5EF4-FFF2-40B4-BE49-F238E27FC236}">
                <a16:creationId xmlns:a16="http://schemas.microsoft.com/office/drawing/2014/main" id="{A12D54CA-62E7-4D4A-8DE8-FB1A529423A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E7B4D63-F47E-4439-A5A1-7E4D8A089A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193367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DEC29-9451-4DCE-BC56-DCA3F1736F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308EFC1-92C9-4EB6-B48C-5E891521B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C818D27-127B-483B-B7E0-888DEB0DA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787875-F10A-423C-9935-73FBB2568DC4}"/>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6DC85936-EE00-425A-AFE7-646E40290A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60C7C9-9A39-4807-9785-5D7EBE4948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157257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162BC-99BD-44E6-9103-24CAFEC3B8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92085A4-46D1-4EEF-AE83-404009288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3DB69B0-6966-46FF-BA99-6F7D51738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6CB517-BB75-4A39-B756-F673F0F2E9A4}"/>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8D8F3D11-A928-4F02-A80F-497B2E1732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D10C4E-37F5-4624-909C-CDD3FC9504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19767510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A484397-367F-4302-ABAD-EBB8D2994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DC1215-9143-4936-9AD1-70606864C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040EBB-D3F1-4F96-B91D-B51CF99B7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14B29A2B-361B-4DD3-B106-8ECD1040F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FCC8A01-D80D-48B2-B6C1-47CF3FA47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fr-CI" smtClean="0"/>
              <a:t>‹N°›</a:t>
            </a:fld>
            <a:endParaRPr lang="fr-CI"/>
          </a:p>
        </p:txBody>
      </p:sp>
    </p:spTree>
    <p:extLst>
      <p:ext uri="{BB962C8B-B14F-4D97-AF65-F5344CB8AC3E}">
        <p14:creationId xmlns:p14="http://schemas.microsoft.com/office/powerpoint/2010/main" val="18406914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70">
              <a:schemeClr val="bg1"/>
            </a:gs>
            <a:gs pos="15649">
              <a:srgbClr val="7284A7"/>
            </a:gs>
            <a:gs pos="25200">
              <a:srgbClr val="B8C1D2"/>
            </a:gs>
            <a:gs pos="0">
              <a:srgbClr val="002060">
                <a:alpha val="85000"/>
              </a:srgbClr>
            </a:gs>
            <a:gs pos="35000">
              <a:schemeClr val="accent1">
                <a:lumMod val="0"/>
                <a:lumOff val="100000"/>
              </a:schemeClr>
            </a:gs>
            <a:gs pos="100000">
              <a:schemeClr val="accent1">
                <a:lumMod val="100000"/>
              </a:schemeClr>
            </a:gs>
          </a:gsLst>
          <a:path path="rect">
            <a:fillToRect l="100000" t="100000"/>
          </a:path>
        </a:gradFill>
        <a:effectLst/>
      </p:bgPr>
    </p:bg>
    <p:spTree>
      <p:nvGrpSpPr>
        <p:cNvPr id="1" name="Shape 83"/>
        <p:cNvGrpSpPr/>
        <p:nvPr/>
      </p:nvGrpSpPr>
      <p:grpSpPr>
        <a:xfrm>
          <a:off x="0" y="0"/>
          <a:ext cx="0" cy="0"/>
          <a:chOff x="0" y="0"/>
          <a:chExt cx="0" cy="0"/>
        </a:xfrm>
      </p:grpSpPr>
      <p:sp>
        <p:nvSpPr>
          <p:cNvPr id="89" name="Google Shape;89;p13"/>
          <p:cNvSpPr/>
          <p:nvPr/>
        </p:nvSpPr>
        <p:spPr>
          <a:xfrm>
            <a:off x="4192400" y="234512"/>
            <a:ext cx="3268413" cy="73866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Cambria"/>
              <a:buNone/>
            </a:pPr>
            <a:r>
              <a:rPr lang="fr-CI" sz="1800" b="1" i="0" u="none" strike="noStrike" cap="none" dirty="0">
                <a:solidFill>
                  <a:schemeClr val="dk1"/>
                </a:solidFill>
                <a:latin typeface="Gill Sans MT" panose="020B0502020104020203" pitchFamily="34" charset="0"/>
                <a:ea typeface="Cambria"/>
                <a:cs typeface="Cambria"/>
                <a:sym typeface="Cambria"/>
              </a:rPr>
              <a:t>République de Côte d’Ivoire</a:t>
            </a:r>
            <a:endParaRPr dirty="0">
              <a:latin typeface="Gill Sans MT" panose="020B0502020104020203" pitchFamily="34" charset="0"/>
            </a:endParaRPr>
          </a:p>
          <a:p>
            <a:pPr marL="0" marR="0" lvl="0" indent="0" algn="ctr" rtl="0">
              <a:lnSpc>
                <a:spcPct val="100000"/>
              </a:lnSpc>
              <a:spcBef>
                <a:spcPts val="1200"/>
              </a:spcBef>
              <a:spcAft>
                <a:spcPts val="0"/>
              </a:spcAft>
              <a:buClr>
                <a:schemeClr val="dk1"/>
              </a:buClr>
              <a:buSzPts val="1400"/>
              <a:buFont typeface="Cambria"/>
              <a:buNone/>
            </a:pPr>
            <a:r>
              <a:rPr lang="fr-CI" sz="1400" b="1" dirty="0">
                <a:solidFill>
                  <a:schemeClr val="dk1"/>
                </a:solidFill>
                <a:latin typeface="Gill Sans MT" panose="020B0502020104020203" pitchFamily="34" charset="0"/>
                <a:ea typeface="Cambria"/>
                <a:cs typeface="Cambria"/>
                <a:sym typeface="Cambria"/>
              </a:rPr>
              <a:t>Union-Discipline -Travail</a:t>
            </a:r>
            <a:endParaRPr sz="1400" b="1" i="0" u="none" strike="noStrike" cap="none" dirty="0">
              <a:solidFill>
                <a:schemeClr val="dk1"/>
              </a:solidFill>
              <a:latin typeface="Gill Sans MT" panose="020B0502020104020203" pitchFamily="34" charset="0"/>
              <a:ea typeface="Cambria"/>
              <a:cs typeface="Cambria"/>
              <a:sym typeface="Cambria"/>
            </a:endParaRPr>
          </a:p>
        </p:txBody>
      </p:sp>
      <p:pic>
        <p:nvPicPr>
          <p:cNvPr id="90" name="Google Shape;90;p13"/>
          <p:cNvPicPr preferRelativeResize="0"/>
          <p:nvPr/>
        </p:nvPicPr>
        <p:blipFill rotWithShape="1">
          <a:blip r:embed="rId3">
            <a:alphaModFix/>
          </a:blip>
          <a:srcRect/>
          <a:stretch/>
        </p:blipFill>
        <p:spPr>
          <a:xfrm>
            <a:off x="347527" y="279798"/>
            <a:ext cx="2170299" cy="697664"/>
          </a:xfrm>
          <a:prstGeom prst="rect">
            <a:avLst/>
          </a:prstGeom>
          <a:noFill/>
          <a:ln>
            <a:noFill/>
          </a:ln>
        </p:spPr>
      </p:pic>
      <p:sp>
        <p:nvSpPr>
          <p:cNvPr id="91" name="Google Shape;91;p13"/>
          <p:cNvSpPr txBox="1"/>
          <p:nvPr/>
        </p:nvSpPr>
        <p:spPr>
          <a:xfrm>
            <a:off x="52882" y="977462"/>
            <a:ext cx="2759591" cy="803368"/>
          </a:xfrm>
          <a:prstGeom prst="rect">
            <a:avLst/>
          </a:prstGeom>
          <a:noFill/>
          <a:ln>
            <a:noFill/>
          </a:ln>
        </p:spPr>
        <p:txBody>
          <a:bodyPr spcFirstLastPara="1" wrap="square" lIns="91425" tIns="45700" rIns="91425" bIns="45700" anchor="t" anchorCtr="0">
            <a:noAutofit/>
          </a:bodyPr>
          <a:lstStyle/>
          <a:p>
            <a:pPr lvl="0" algn="ctr"/>
            <a:r>
              <a:rPr lang="fr-FR" sz="1200" dirty="0">
                <a:solidFill>
                  <a:schemeClr val="dk1"/>
                </a:solidFill>
                <a:latin typeface="Times New Roman" panose="02020603050405020304" pitchFamily="18" charset="0"/>
                <a:ea typeface="Georgia"/>
                <a:cs typeface="Times New Roman" panose="02020603050405020304" pitchFamily="18" charset="0"/>
                <a:sym typeface="Georgia"/>
              </a:rPr>
              <a:t>Cocody Mermoz, Route Cité des Arts, entrée Ex-RTI Publicité</a:t>
            </a:r>
          </a:p>
          <a:p>
            <a:pPr lvl="0" algn="ctr"/>
            <a:r>
              <a:rPr lang="fr-FR" sz="1200" dirty="0">
                <a:solidFill>
                  <a:schemeClr val="dk1"/>
                </a:solidFill>
                <a:latin typeface="Times New Roman" panose="02020603050405020304" pitchFamily="18" charset="0"/>
                <a:ea typeface="Georgia"/>
                <a:cs typeface="Times New Roman" panose="02020603050405020304" pitchFamily="18" charset="0"/>
                <a:sym typeface="Georgia"/>
              </a:rPr>
              <a:t>17 BP 695 ABIDJAN 17</a:t>
            </a:r>
          </a:p>
          <a:p>
            <a:pPr lvl="0" algn="ctr"/>
            <a:r>
              <a:rPr lang="fr-FR" sz="1200" dirty="0">
                <a:solidFill>
                  <a:schemeClr val="dk1"/>
                </a:solidFill>
                <a:latin typeface="Times New Roman" panose="02020603050405020304" pitchFamily="18" charset="0"/>
                <a:ea typeface="Georgia"/>
                <a:cs typeface="Times New Roman" panose="02020603050405020304" pitchFamily="18" charset="0"/>
                <a:sym typeface="Georgia"/>
              </a:rPr>
              <a:t>Tel: 27 22 44 57 38 / 27 22 44 22 99</a:t>
            </a:r>
          </a:p>
        </p:txBody>
      </p:sp>
      <p:sp>
        <p:nvSpPr>
          <p:cNvPr id="94" name="Google Shape;94;p13"/>
          <p:cNvSpPr/>
          <p:nvPr/>
        </p:nvSpPr>
        <p:spPr>
          <a:xfrm>
            <a:off x="8660551" y="1754238"/>
            <a:ext cx="3107028" cy="33851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Georgia"/>
              <a:buNone/>
            </a:pPr>
            <a:r>
              <a:rPr lang="fr-CI" sz="1600" b="1" i="0" u="none" strike="noStrike" cap="none" dirty="0">
                <a:solidFill>
                  <a:schemeClr val="dk1"/>
                </a:solidFill>
                <a:latin typeface="Times New Roman" panose="02020603050405020304" pitchFamily="18" charset="0"/>
                <a:ea typeface="Georgia"/>
                <a:cs typeface="Times New Roman" panose="02020603050405020304" pitchFamily="18" charset="0"/>
                <a:sym typeface="Georgia"/>
              </a:rPr>
              <a:t>Année Académique 2022 - 2023</a:t>
            </a:r>
            <a:endParaRPr sz="2000" dirty="0">
              <a:latin typeface="Times New Roman" panose="02020603050405020304" pitchFamily="18" charset="0"/>
              <a:cs typeface="Times New Roman" panose="02020603050405020304" pitchFamily="18" charset="0"/>
            </a:endParaRPr>
          </a:p>
        </p:txBody>
      </p:sp>
      <p:sp>
        <p:nvSpPr>
          <p:cNvPr id="95" name="Google Shape;95;p13"/>
          <p:cNvSpPr/>
          <p:nvPr/>
        </p:nvSpPr>
        <p:spPr>
          <a:xfrm>
            <a:off x="847899" y="3031767"/>
            <a:ext cx="10677662" cy="1670488"/>
          </a:xfrm>
          <a:prstGeom prst="foldedCorner">
            <a:avLst>
              <a:gd name="adj" fmla="val 13722"/>
            </a:avLst>
          </a:prstGeom>
          <a:solidFill>
            <a:schemeClr val="accent1"/>
          </a:solidFill>
          <a:ln w="57150" cap="flat" cmpd="sng">
            <a:solidFill>
              <a:schemeClr val="bg1">
                <a:lumMod val="95000"/>
              </a:schemeClr>
            </a:solidFill>
            <a:prstDash val="solid"/>
            <a:miter lim="800000"/>
            <a:headEnd type="none" w="sm" len="sm"/>
            <a:tailEnd type="none" w="sm" len="sm"/>
          </a:ln>
        </p:spPr>
        <p:txBody>
          <a:bodyPr spcFirstLastPara="1" wrap="square" lIns="91425" tIns="45700" rIns="91425" bIns="45700" anchor="t" anchorCtr="0">
            <a:noAutofit/>
          </a:bodyPr>
          <a:lstStyle/>
          <a:p>
            <a:pPr lvl="0" algn="just">
              <a:lnSpc>
                <a:spcPct val="150000"/>
              </a:lnSpc>
            </a:pPr>
            <a:r>
              <a:rPr lang="fr-FR" sz="2400" b="1" dirty="0">
                <a:solidFill>
                  <a:schemeClr val="bg1"/>
                </a:solidFill>
                <a:latin typeface="Baskerville Old Face" panose="02020602080505020303" pitchFamily="18" charset="0"/>
                <a:ea typeface="Cambria"/>
                <a:cs typeface="Cambria"/>
                <a:sym typeface="Cambria"/>
              </a:rPr>
              <a:t>ÉVALUATION DE LA SITUATION FINANCIÈRE D’UNE ENTREPRISE COMMERCIALE À TRAVERS L’ANALYSE FINANCIÈRE : CAS DE SOCIÉTÉ CLIENTE DU CABINET  TAXCARE</a:t>
            </a:r>
          </a:p>
        </p:txBody>
      </p:sp>
      <p:sp>
        <p:nvSpPr>
          <p:cNvPr id="96" name="Google Shape;96;p13"/>
          <p:cNvSpPr/>
          <p:nvPr/>
        </p:nvSpPr>
        <p:spPr>
          <a:xfrm>
            <a:off x="4362306" y="5010349"/>
            <a:ext cx="3275100" cy="1603016"/>
          </a:xfrm>
          <a:prstGeom prst="rect">
            <a:avLst/>
          </a:prstGeom>
          <a:solidFill>
            <a:srgbClr val="FFFFFF"/>
          </a:solidFill>
          <a:ln w="9525" cap="flat" cmpd="sng">
            <a:solidFill>
              <a:schemeClr val="lt2"/>
            </a:solidFill>
            <a:prstDash val="solid"/>
            <a:miter lim="800000"/>
            <a:headEnd type="none" w="sm" len="sm"/>
            <a:tailEnd type="none" w="sm" len="sm"/>
          </a:ln>
          <a:scene3d>
            <a:camera prst="orthographicFront"/>
            <a:lightRig rig="threePt" dir="t"/>
          </a:scene3d>
          <a:sp3d>
            <a:bevelT w="152400" h="50800" prst="softRound"/>
          </a:sp3d>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Georgia"/>
              <a:buNone/>
            </a:pPr>
            <a:r>
              <a:rPr lang="fr-CI" sz="1400" b="1" strike="noStrike" cap="none" dirty="0">
                <a:solidFill>
                  <a:schemeClr val="dk1"/>
                </a:solidFill>
                <a:latin typeface="Georgia"/>
                <a:ea typeface="Georgia"/>
                <a:cs typeface="Georgia"/>
                <a:sym typeface="Georgia"/>
              </a:rPr>
              <a:t>Rédigé et Présenté par :</a:t>
            </a:r>
            <a:endParaRPr lang="fr-CI" dirty="0"/>
          </a:p>
          <a:p>
            <a:pPr marL="0" marR="0" lvl="0" indent="0" algn="ctr" rtl="0">
              <a:lnSpc>
                <a:spcPct val="100000"/>
              </a:lnSpc>
              <a:spcBef>
                <a:spcPts val="0"/>
              </a:spcBef>
              <a:spcAft>
                <a:spcPts val="0"/>
              </a:spcAft>
              <a:buClr>
                <a:schemeClr val="dk1"/>
              </a:buClr>
              <a:buSzPts val="1050"/>
              <a:buFont typeface="Calibri"/>
              <a:buNone/>
            </a:pPr>
            <a:endParaRPr lang="fr-CI" b="1" dirty="0">
              <a:latin typeface="Times New Roman" panose="02020603050405020304" pitchFamily="18" charset="0"/>
              <a:ea typeface="Calibri" panose="020F0502020204030204" pitchFamily="34" charset="0"/>
              <a:cs typeface="Times New Roman" panose="02020603050405020304" pitchFamily="18" charset="0"/>
              <a:sym typeface="Georgia"/>
            </a:endParaRPr>
          </a:p>
          <a:p>
            <a:pPr marL="0" marR="0" lvl="0" indent="0" algn="ctr" rtl="0">
              <a:lnSpc>
                <a:spcPct val="100000"/>
              </a:lnSpc>
              <a:spcBef>
                <a:spcPts val="0"/>
              </a:spcBef>
              <a:spcAft>
                <a:spcPts val="0"/>
              </a:spcAft>
              <a:buClr>
                <a:schemeClr val="dk1"/>
              </a:buClr>
              <a:buSzPts val="1050"/>
              <a:buFont typeface="Calibri"/>
              <a:buNone/>
            </a:pPr>
            <a:r>
              <a:rPr lang="fr-CI" b="1" dirty="0">
                <a:latin typeface="Times New Roman" panose="02020603050405020304" pitchFamily="18" charset="0"/>
                <a:ea typeface="Calibri" panose="020F0502020204030204" pitchFamily="34" charset="0"/>
                <a:cs typeface="Times New Roman" panose="02020603050405020304" pitchFamily="18" charset="0"/>
                <a:sym typeface="Georgia"/>
              </a:rPr>
              <a:t>COULIBALY</a:t>
            </a:r>
            <a:r>
              <a:rPr lang="fr-CI" sz="1050" dirty="0">
                <a:solidFill>
                  <a:schemeClr val="dk1"/>
                </a:solidFill>
                <a:latin typeface="Georgia"/>
                <a:ea typeface="Georgia"/>
                <a:cs typeface="Georgia"/>
                <a:sym typeface="Georgia"/>
              </a:rPr>
              <a:t> </a:t>
            </a:r>
          </a:p>
          <a:p>
            <a:pPr marL="0" marR="0" lvl="0" indent="0" algn="ctr" rtl="0">
              <a:lnSpc>
                <a:spcPct val="100000"/>
              </a:lnSpc>
              <a:spcBef>
                <a:spcPts val="0"/>
              </a:spcBef>
              <a:spcAft>
                <a:spcPts val="0"/>
              </a:spcAft>
              <a:buClr>
                <a:schemeClr val="dk1"/>
              </a:buClr>
              <a:buSzPts val="1050"/>
              <a:buFont typeface="Calibri"/>
              <a:buNone/>
            </a:pPr>
            <a:endParaRPr lang="fr-CI" sz="1050" b="0" u="none" strike="noStrike" cap="none" dirty="0">
              <a:solidFill>
                <a:schemeClr val="dk1"/>
              </a:solidFill>
              <a:latin typeface="Georgia"/>
              <a:ea typeface="Georgia"/>
              <a:cs typeface="Georgia"/>
              <a:sym typeface="Georgia"/>
            </a:endParaRPr>
          </a:p>
          <a:p>
            <a:pPr marL="0" marR="0" lvl="0" indent="0" algn="ctr" rtl="0">
              <a:lnSpc>
                <a:spcPct val="100000"/>
              </a:lnSpc>
              <a:spcBef>
                <a:spcPts val="0"/>
              </a:spcBef>
              <a:spcAft>
                <a:spcPts val="0"/>
              </a:spcAft>
              <a:buClr>
                <a:schemeClr val="dk1"/>
              </a:buClr>
              <a:buSzPts val="1050"/>
              <a:buFont typeface="Calibri"/>
              <a:buNone/>
            </a:pPr>
            <a:r>
              <a:rPr lang="fr-CI" b="1" dirty="0">
                <a:latin typeface="Times New Roman" panose="02020603050405020304" pitchFamily="18" charset="0"/>
                <a:ea typeface="Calibri" panose="020F0502020204030204" pitchFamily="34" charset="0"/>
                <a:cs typeface="Times New Roman" panose="02020603050405020304" pitchFamily="18" charset="0"/>
                <a:sym typeface="Georgia"/>
              </a:rPr>
              <a:t>Kassoum</a:t>
            </a:r>
          </a:p>
        </p:txBody>
      </p:sp>
      <p:sp>
        <p:nvSpPr>
          <p:cNvPr id="97" name="Google Shape;97;p13"/>
          <p:cNvSpPr/>
          <p:nvPr/>
        </p:nvSpPr>
        <p:spPr>
          <a:xfrm>
            <a:off x="7885361" y="5243313"/>
            <a:ext cx="3640200" cy="1370052"/>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endParaRPr sz="1200" dirty="0">
              <a:solidFill>
                <a:schemeClr val="dk1"/>
              </a:solidFill>
              <a:latin typeface="Georgia"/>
              <a:ea typeface="Georgia"/>
              <a:cs typeface="Georgia"/>
              <a:sym typeface="Georgia"/>
            </a:endParaRPr>
          </a:p>
        </p:txBody>
      </p:sp>
      <p:sp>
        <p:nvSpPr>
          <p:cNvPr id="98" name="Google Shape;98;p13"/>
          <p:cNvSpPr/>
          <p:nvPr/>
        </p:nvSpPr>
        <p:spPr>
          <a:xfrm>
            <a:off x="294681" y="5243313"/>
            <a:ext cx="3622627" cy="143400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Georgia"/>
              <a:buNone/>
            </a:pPr>
            <a:r>
              <a:rPr lang="fr-CI" sz="1600" b="1" strike="noStrike" cap="none" dirty="0">
                <a:solidFill>
                  <a:schemeClr val="dk1"/>
                </a:solidFill>
                <a:latin typeface="Georgia"/>
                <a:ea typeface="Georgia"/>
                <a:cs typeface="Georgia"/>
                <a:sym typeface="Georgia"/>
              </a:rPr>
              <a:t>Directeur de mémoire </a:t>
            </a:r>
            <a:endParaRPr sz="1600" dirty="0">
              <a:solidFill>
                <a:schemeClr val="dk1"/>
              </a:solidFill>
              <a:latin typeface="Georgia"/>
              <a:ea typeface="Georgia"/>
              <a:cs typeface="Georgia"/>
              <a:sym typeface="Georgia"/>
            </a:endParaRPr>
          </a:p>
          <a:p>
            <a:pPr marL="0" marR="0" lvl="0" indent="0" algn="l" rtl="0">
              <a:spcBef>
                <a:spcPts val="0"/>
              </a:spcBef>
              <a:spcAft>
                <a:spcPts val="0"/>
              </a:spcAft>
              <a:buNone/>
            </a:pPr>
            <a:endParaRPr sz="1600" b="1" dirty="0">
              <a:solidFill>
                <a:schemeClr val="dk1"/>
              </a:solidFill>
              <a:latin typeface="Georgia"/>
              <a:ea typeface="Georgia"/>
              <a:cs typeface="Georgia"/>
              <a:sym typeface="Georgia"/>
            </a:endParaRPr>
          </a:p>
          <a:p>
            <a:pPr marL="0" marR="0" lvl="0" indent="0" algn="ctr" rtl="0">
              <a:spcBef>
                <a:spcPts val="0"/>
              </a:spcBef>
              <a:spcAft>
                <a:spcPts val="0"/>
              </a:spcAft>
              <a:buNone/>
            </a:pPr>
            <a:r>
              <a:rPr lang="fr-CI" sz="1600" b="1" dirty="0">
                <a:solidFill>
                  <a:schemeClr val="dk1"/>
                </a:solidFill>
                <a:latin typeface="Georgia"/>
                <a:ea typeface="Georgia"/>
                <a:cs typeface="Georgia"/>
                <a:sym typeface="Georgia"/>
              </a:rPr>
              <a:t>Dr TOURÉ Ousmane Aboubakar</a:t>
            </a:r>
            <a:endParaRPr sz="1800" dirty="0"/>
          </a:p>
          <a:p>
            <a:pPr marL="0" marR="0" lvl="0" indent="0" algn="ctr" rtl="0">
              <a:spcBef>
                <a:spcPts val="0"/>
              </a:spcBef>
              <a:spcAft>
                <a:spcPts val="0"/>
              </a:spcAft>
              <a:buNone/>
            </a:pPr>
            <a:r>
              <a:rPr lang="fr-FR" sz="1600" dirty="0">
                <a:latin typeface="Georgia" panose="02040502050405020303" pitchFamily="18" charset="0"/>
              </a:rPr>
              <a:t>Professeur de Comptabilité à SUP’ELITE Business </a:t>
            </a:r>
            <a:r>
              <a:rPr lang="fr-FR" sz="1600" dirty="0" err="1">
                <a:latin typeface="Georgia" panose="02040502050405020303" pitchFamily="18" charset="0"/>
              </a:rPr>
              <a:t>School</a:t>
            </a:r>
            <a:endParaRPr sz="1600" dirty="0">
              <a:latin typeface="Georgia" panose="02040502050405020303" pitchFamily="18" charset="0"/>
            </a:endParaRPr>
          </a:p>
        </p:txBody>
      </p:sp>
      <p:sp>
        <p:nvSpPr>
          <p:cNvPr id="99" name="Google Shape;99;p13"/>
          <p:cNvSpPr/>
          <p:nvPr/>
        </p:nvSpPr>
        <p:spPr>
          <a:xfrm flipH="1">
            <a:off x="1847104" y="2201812"/>
            <a:ext cx="8679251" cy="7920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spAutoFit/>
          </a:bodyPr>
          <a:lstStyle/>
          <a:p>
            <a:pPr lvl="0" indent="449263" algn="ctr"/>
            <a:r>
              <a:rPr lang="fr-CI" sz="1800" b="1" u="none" dirty="0">
                <a:solidFill>
                  <a:schemeClr val="dk1"/>
                </a:solidFill>
                <a:latin typeface="Times New Roman" panose="02020603050405020304" pitchFamily="18" charset="0"/>
                <a:ea typeface="Cambria"/>
                <a:cs typeface="Times New Roman" panose="02020603050405020304" pitchFamily="18" charset="0"/>
                <a:sym typeface="Cambria"/>
              </a:rPr>
              <a:t>MÉMOIRE DE FIN DE CYCLE </a:t>
            </a:r>
            <a:r>
              <a:rPr lang="fr-FR" sz="1800" b="1" dirty="0">
                <a:solidFill>
                  <a:schemeClr val="dk1"/>
                </a:solidFill>
                <a:latin typeface="Times New Roman" panose="02020603050405020304" pitchFamily="18" charset="0"/>
                <a:ea typeface="Cambria"/>
                <a:cs typeface="Times New Roman" panose="02020603050405020304" pitchFamily="18" charset="0"/>
                <a:sym typeface="Cambria"/>
              </a:rPr>
              <a:t>EN VUE DE L’OBTENTION DU DIPLÔME DE </a:t>
            </a:r>
            <a:r>
              <a:rPr lang="fr-FR" b="1" dirty="0">
                <a:solidFill>
                  <a:schemeClr val="dk1"/>
                </a:solidFill>
                <a:latin typeface="Times New Roman" panose="02020603050405020304" pitchFamily="18" charset="0"/>
                <a:ea typeface="Cambria"/>
                <a:cs typeface="Times New Roman" panose="02020603050405020304" pitchFamily="18" charset="0"/>
                <a:sym typeface="Cambria"/>
              </a:rPr>
              <a:t>MASTER </a:t>
            </a:r>
            <a:r>
              <a:rPr lang="fr-FR" sz="1800" b="1" dirty="0">
                <a:solidFill>
                  <a:schemeClr val="dk1"/>
                </a:solidFill>
                <a:latin typeface="Times New Roman" panose="02020603050405020304" pitchFamily="18" charset="0"/>
                <a:ea typeface="Cambria"/>
                <a:cs typeface="Times New Roman" panose="02020603050405020304" pitchFamily="18" charset="0"/>
                <a:sym typeface="Cambria"/>
              </a:rPr>
              <a:t> PROFESSIONNEL EN </a:t>
            </a:r>
            <a:r>
              <a:rPr lang="fr-FR" b="1" dirty="0">
                <a:solidFill>
                  <a:schemeClr val="dk1"/>
                </a:solidFill>
                <a:latin typeface="Times New Roman" panose="02020603050405020304" pitchFamily="18" charset="0"/>
                <a:ea typeface="Cambria"/>
                <a:cs typeface="Times New Roman" panose="02020603050405020304" pitchFamily="18" charset="0"/>
                <a:sym typeface="Cambria"/>
              </a:rPr>
              <a:t>AUDIT ET CONTRÔLE DE GESTION</a:t>
            </a:r>
            <a:endParaRPr lang="fr-FR" sz="1800" b="1" dirty="0">
              <a:solidFill>
                <a:schemeClr val="dk1"/>
              </a:solidFill>
              <a:latin typeface="Times New Roman" panose="02020603050405020304" pitchFamily="18" charset="0"/>
              <a:ea typeface="Cambria"/>
              <a:cs typeface="Times New Roman" panose="02020603050405020304" pitchFamily="18" charset="0"/>
              <a:sym typeface="Cambria"/>
            </a:endParaRPr>
          </a:p>
        </p:txBody>
      </p:sp>
      <p:sp>
        <p:nvSpPr>
          <p:cNvPr id="15" name="ZoneTexte 14">
            <a:extLst>
              <a:ext uri="{FF2B5EF4-FFF2-40B4-BE49-F238E27FC236}">
                <a16:creationId xmlns:a16="http://schemas.microsoft.com/office/drawing/2014/main" id="{24E7F645-459A-4284-99BB-01F1C79716D7}"/>
              </a:ext>
            </a:extLst>
          </p:cNvPr>
          <p:cNvSpPr txBox="1"/>
          <p:nvPr/>
        </p:nvSpPr>
        <p:spPr>
          <a:xfrm>
            <a:off x="8357333" y="5086288"/>
            <a:ext cx="3396431" cy="1508105"/>
          </a:xfrm>
          <a:prstGeom prst="rect">
            <a:avLst/>
          </a:prstGeom>
          <a:solidFill>
            <a:schemeClr val="bg1"/>
          </a:solidFill>
        </p:spPr>
        <p:txBody>
          <a:bodyPr wrap="square">
            <a:spAutoFit/>
          </a:bodyPr>
          <a:lstStyle/>
          <a:p>
            <a:pPr marL="0" marR="0" lvl="0" indent="0" algn="ctr" defTabSz="914400" rtl="0" eaLnBrk="0" fontAlgn="base" latinLnBrk="0" hangingPunct="0">
              <a:lnSpc>
                <a:spcPct val="150000"/>
              </a:lnSpc>
              <a:spcBef>
                <a:spcPct val="0"/>
              </a:spcBef>
              <a:spcAft>
                <a:spcPts val="800"/>
              </a:spcAft>
              <a:buClrTx/>
              <a:buSzTx/>
              <a:buFontTx/>
              <a:buNone/>
              <a:tabLst/>
            </a:pPr>
            <a:r>
              <a:rPr kumimoji="0" lang="fr-CI" altLang="fr-FR" sz="1600" b="1" i="0" strike="noStrike" cap="none" normalizeH="0" baseline="0" dirty="0">
                <a:ln>
                  <a:noFill/>
                </a:ln>
                <a:solidFill>
                  <a:schemeClr val="tx1"/>
                </a:solidFill>
                <a:effectLst/>
                <a:latin typeface="Georgia" panose="02040502050405020303" pitchFamily="18" charset="0"/>
              </a:rPr>
              <a:t>Encadreur</a:t>
            </a:r>
            <a:r>
              <a:rPr kumimoji="0" lang="fr-CI" altLang="fr-FR" sz="1600" b="1" i="0" u="sng" strike="noStrike" cap="none" normalizeH="0" baseline="0" dirty="0">
                <a:ln>
                  <a:noFill/>
                </a:ln>
                <a:solidFill>
                  <a:schemeClr val="tx1"/>
                </a:solidFill>
                <a:effectLst/>
                <a:latin typeface="Georgia" panose="02040502050405020303" pitchFamily="18" charset="0"/>
              </a:rPr>
              <a:t> </a:t>
            </a:r>
            <a:r>
              <a:rPr kumimoji="0" lang="fr-CI" altLang="fr-FR" sz="1600" b="1" i="0" strike="noStrike" cap="none" normalizeH="0" baseline="0" dirty="0">
                <a:ln>
                  <a:noFill/>
                </a:ln>
                <a:solidFill>
                  <a:schemeClr val="tx1"/>
                </a:solidFill>
                <a:effectLst/>
                <a:latin typeface="Georgia" panose="02040502050405020303" pitchFamily="18" charset="0"/>
              </a:rPr>
              <a:t>Professionnel </a:t>
            </a:r>
            <a:endParaRPr lang="fr-CI" altLang="fr-FR" sz="1600" b="1" dirty="0">
              <a:latin typeface="Georgia" panose="02040502050405020303"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r>
              <a:rPr kumimoji="0" lang="fr-CI" altLang="fr-FR" sz="1600" b="1" i="0" strike="noStrike" cap="none" normalizeH="0" baseline="0" dirty="0">
                <a:ln>
                  <a:noFill/>
                </a:ln>
                <a:solidFill>
                  <a:schemeClr val="tx1"/>
                </a:solidFill>
                <a:effectLst/>
                <a:latin typeface="Georgia" panose="02040502050405020303" pitchFamily="18" charset="0"/>
              </a:rPr>
              <a:t> M. TOURÉ </a:t>
            </a:r>
            <a:r>
              <a:rPr kumimoji="0" lang="fr-CI" altLang="fr-FR" sz="1600" b="1" i="0" strike="noStrike" cap="none" normalizeH="0" baseline="0" dirty="0" err="1">
                <a:ln>
                  <a:noFill/>
                </a:ln>
                <a:solidFill>
                  <a:schemeClr val="tx1"/>
                </a:solidFill>
                <a:effectLst/>
                <a:latin typeface="Georgia" panose="02040502050405020303" pitchFamily="18" charset="0"/>
              </a:rPr>
              <a:t>Kamory</a:t>
            </a:r>
            <a:endParaRPr kumimoji="0" lang="fr-CI" altLang="fr-FR" sz="1600" b="1" i="0" strike="noStrike" cap="none" normalizeH="0" baseline="0" dirty="0">
              <a:ln>
                <a:noFill/>
              </a:ln>
              <a:solidFill>
                <a:schemeClr val="tx1"/>
              </a:solidFill>
              <a:effectLst/>
              <a:latin typeface="Georgia" panose="02040502050405020303"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r>
              <a:rPr kumimoji="0" lang="fr-CI" altLang="fr-FR" sz="1600" b="1" i="0" strike="noStrike" cap="none" normalizeH="0" baseline="0" dirty="0">
                <a:ln>
                  <a:noFill/>
                </a:ln>
                <a:solidFill>
                  <a:schemeClr val="tx1"/>
                </a:solidFill>
                <a:effectLst/>
                <a:latin typeface="Georgia" panose="02040502050405020303" pitchFamily="18" charset="0"/>
              </a:rPr>
              <a:t>   </a:t>
            </a:r>
            <a:r>
              <a:rPr kumimoji="0" lang="fr-CI" altLang="fr-FR" sz="1600" i="0" strike="noStrike" cap="none" normalizeH="0" baseline="0" dirty="0">
                <a:ln>
                  <a:noFill/>
                </a:ln>
                <a:solidFill>
                  <a:schemeClr val="tx1"/>
                </a:solidFill>
                <a:effectLst/>
                <a:latin typeface="Georgia" panose="02040502050405020303" pitchFamily="18" charset="0"/>
              </a:rPr>
              <a:t>Analyste  Financier</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fr-CI" altLang="fr-FR" sz="1600" b="1" i="0" strike="noStrike" cap="none" normalizeH="0" baseline="0" dirty="0">
              <a:ln>
                <a:noFill/>
              </a:ln>
              <a:solidFill>
                <a:schemeClr val="tx1"/>
              </a:solidFill>
              <a:effectLst/>
              <a:latin typeface="Georgia" panose="02040502050405020303" pitchFamily="18" charset="0"/>
            </a:endParaRPr>
          </a:p>
        </p:txBody>
      </p:sp>
      <p:pic>
        <p:nvPicPr>
          <p:cNvPr id="3" name="Image 2">
            <a:extLst>
              <a:ext uri="{FF2B5EF4-FFF2-40B4-BE49-F238E27FC236}">
                <a16:creationId xmlns:a16="http://schemas.microsoft.com/office/drawing/2014/main" id="{091A478D-5B5D-9334-D883-B11EA4E4CF44}"/>
              </a:ext>
            </a:extLst>
          </p:cNvPr>
          <p:cNvPicPr>
            <a:picLocks noChangeAspect="1"/>
          </p:cNvPicPr>
          <p:nvPr/>
        </p:nvPicPr>
        <p:blipFill>
          <a:blip r:embed="rId4"/>
          <a:stretch>
            <a:fillRect/>
          </a:stretch>
        </p:blipFill>
        <p:spPr>
          <a:xfrm>
            <a:off x="9046514" y="117030"/>
            <a:ext cx="2721065" cy="10610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p:nvPr/>
        </p:nvSpPr>
        <p:spPr>
          <a:xfrm>
            <a:off x="515160" y="1961845"/>
            <a:ext cx="4544705" cy="3715623"/>
          </a:xfrm>
          <a:prstGeom prst="rect">
            <a:avLst/>
          </a:prstGeom>
          <a:no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20"/>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20"/>
          <p:cNvSpPr txBox="1"/>
          <p:nvPr/>
        </p:nvSpPr>
        <p:spPr>
          <a:xfrm>
            <a:off x="0" y="19082"/>
            <a:ext cx="12186457" cy="936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400" dirty="0">
              <a:sym typeface="Calibri"/>
            </a:endParaRPr>
          </a:p>
        </p:txBody>
      </p:sp>
      <p:cxnSp>
        <p:nvCxnSpPr>
          <p:cNvPr id="182" name="Google Shape;182;p20"/>
          <p:cNvCxnSpPr>
            <a:endCxn id="183" idx="1"/>
          </p:cNvCxnSpPr>
          <p:nvPr/>
        </p:nvCxnSpPr>
        <p:spPr>
          <a:xfrm>
            <a:off x="75387" y="696677"/>
            <a:ext cx="2046000" cy="0"/>
          </a:xfrm>
          <a:prstGeom prst="straightConnector1">
            <a:avLst/>
          </a:prstGeom>
          <a:noFill/>
          <a:ln w="28575" cap="flat" cmpd="sng">
            <a:solidFill>
              <a:schemeClr val="accent1"/>
            </a:solidFill>
            <a:prstDash val="solid"/>
            <a:miter lim="800000"/>
            <a:headEnd type="none" w="sm" len="sm"/>
            <a:tailEnd type="none" w="sm" len="sm"/>
          </a:ln>
        </p:spPr>
      </p:cxnSp>
      <p:sp>
        <p:nvSpPr>
          <p:cNvPr id="183" name="Google Shape;183;p20"/>
          <p:cNvSpPr/>
          <p:nvPr/>
        </p:nvSpPr>
        <p:spPr>
          <a:xfrm>
            <a:off x="2121387" y="468077"/>
            <a:ext cx="7961161"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dirty="0">
                <a:solidFill>
                  <a:schemeClr val="lt1"/>
                </a:solidFill>
                <a:latin typeface="Cambria"/>
                <a:ea typeface="Cambria"/>
                <a:cs typeface="Cambria"/>
                <a:sym typeface="Cambria"/>
              </a:rPr>
              <a:t>IV. OBJECTIFS DE L’ÉTUDE</a:t>
            </a:r>
            <a:endParaRPr sz="2800" b="1" dirty="0">
              <a:solidFill>
                <a:schemeClr val="lt1"/>
              </a:solidFill>
              <a:latin typeface="Cambria"/>
              <a:ea typeface="Cambria"/>
              <a:cs typeface="Cambria"/>
              <a:sym typeface="Cambria"/>
            </a:endParaRPr>
          </a:p>
        </p:txBody>
      </p:sp>
      <p:sp>
        <p:nvSpPr>
          <p:cNvPr id="185" name="Google Shape;185;p20"/>
          <p:cNvSpPr/>
          <p:nvPr/>
        </p:nvSpPr>
        <p:spPr>
          <a:xfrm>
            <a:off x="191325" y="2545458"/>
            <a:ext cx="5065186" cy="2883612"/>
          </a:xfrm>
          <a:prstGeom prst="snip2DiagRect">
            <a:avLst>
              <a:gd name="adj1" fmla="val 0"/>
              <a:gd name="adj2" fmla="val 16667"/>
            </a:avLst>
          </a:prstGeom>
          <a:solidFill>
            <a:schemeClr val="accent1"/>
          </a:solidFill>
          <a:ln w="28575" cap="flat" cmpd="sng">
            <a:solidFill>
              <a:schemeClr val="lt2"/>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fr-FR" sz="2300" b="0" i="0" strike="noStrike" kern="1200" cap="none" spc="0" normalizeH="0" baseline="0" noProof="0" dirty="0">
                <a:ln>
                  <a:noFill/>
                </a:ln>
                <a:solidFill>
                  <a:schemeClr val="bg1"/>
                </a:solidFill>
                <a:effectLst/>
                <a:uLnTx/>
                <a:uFillTx/>
                <a:latin typeface="Times New Roman" panose="02020603050405020304" pitchFamily="18" charset="0"/>
                <a:ea typeface="Georgia"/>
                <a:cs typeface="Times New Roman" panose="02020603050405020304" pitchFamily="18" charset="0"/>
                <a:sym typeface="Georgia"/>
              </a:rPr>
              <a:t>L’objet de notre travail est de faire une analyse de la situation financière d’une société commerciale.</a:t>
            </a:r>
          </a:p>
        </p:txBody>
      </p:sp>
      <p:sp>
        <p:nvSpPr>
          <p:cNvPr id="186" name="Google Shape;186;p20"/>
          <p:cNvSpPr/>
          <p:nvPr/>
        </p:nvSpPr>
        <p:spPr>
          <a:xfrm rot="-5400000">
            <a:off x="5435850" y="2045432"/>
            <a:ext cx="723788" cy="1146169"/>
          </a:xfrm>
          <a:prstGeom prst="downArrow">
            <a:avLst>
              <a:gd name="adj1" fmla="val 50000"/>
              <a:gd name="adj2" fmla="val 50000"/>
            </a:avLst>
          </a:prstGeom>
          <a:solidFill>
            <a:schemeClr val="bg1"/>
          </a:solidFill>
          <a:ln>
            <a:solidFill>
              <a:schemeClr val="bg1"/>
            </a:solidFill>
          </a:ln>
          <a:effectLst>
            <a:outerShdw blurRad="63500" sx="102000" sy="102000" algn="ctr" rotWithShape="0">
              <a:prstClr val="black">
                <a:alpha val="40000"/>
              </a:prstClr>
            </a:outerShdw>
          </a:effectLst>
          <a:scene3d>
            <a:camera prst="orthographicFront"/>
            <a:lightRig rig="threePt" dir="t"/>
          </a:scene3d>
          <a:sp3d>
            <a:bevelT prst="slop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Georgia"/>
              <a:ea typeface="Georgia"/>
              <a:cs typeface="Georgia"/>
              <a:sym typeface="Georgia"/>
            </a:endParaRPr>
          </a:p>
        </p:txBody>
      </p:sp>
      <p:sp>
        <p:nvSpPr>
          <p:cNvPr id="187" name="Google Shape;187;p20"/>
          <p:cNvSpPr/>
          <p:nvPr/>
        </p:nvSpPr>
        <p:spPr>
          <a:xfrm>
            <a:off x="6560259" y="2221525"/>
            <a:ext cx="5176680" cy="1144264"/>
          </a:xfrm>
          <a:prstGeom prst="snip2DiagRect">
            <a:avLst>
              <a:gd name="adj1" fmla="val 0"/>
              <a:gd name="adj2" fmla="val 16667"/>
            </a:avLst>
          </a:prstGeom>
          <a:solidFill>
            <a:schemeClr val="accent1">
              <a:lumMod val="50000"/>
            </a:schemeClr>
          </a:solidFill>
          <a:ln w="12700" cap="flat" cmpd="sng">
            <a:solidFill>
              <a:schemeClr val="accent6">
                <a:lumMod val="50000"/>
              </a:schemeClr>
            </a:solidFill>
            <a:prstDash val="solid"/>
            <a:miter lim="800000"/>
            <a:headEnd type="none" w="sm" len="sm"/>
            <a:tailEnd type="none" w="sm" len="sm"/>
          </a:ln>
          <a:scene3d>
            <a:camera prst="orthographicFront"/>
            <a:lightRig rig="threePt" dir="t"/>
          </a:scene3d>
          <a:sp3d>
            <a:bevelT w="114300" prst="hardEdge"/>
          </a:sp3d>
        </p:spPr>
        <p:txBody>
          <a:bodyPr spcFirstLastPara="1" wrap="square" lIns="91425" tIns="45700" rIns="91425" bIns="45700" anchor="ctr" anchorCtr="0">
            <a:noAutofit/>
          </a:bodyPr>
          <a:lstStyle/>
          <a:p>
            <a:pPr lvl="0" algn="just">
              <a:lnSpc>
                <a:spcPct val="150000"/>
              </a:lnSpc>
            </a:pPr>
            <a:r>
              <a:rPr lang="fr-FR" sz="2400" dirty="0">
                <a:solidFill>
                  <a:schemeClr val="bg1"/>
                </a:solidFill>
                <a:latin typeface="Times New Roman" panose="02020603050405020304" pitchFamily="18" charset="0"/>
                <a:ea typeface="Georgia"/>
                <a:cs typeface="Times New Roman" panose="02020603050405020304" pitchFamily="18" charset="0"/>
                <a:sym typeface="Georgia"/>
              </a:rPr>
              <a:t>Identifier les forces et les faiblesses du diagnostic financier.</a:t>
            </a:r>
          </a:p>
        </p:txBody>
      </p:sp>
      <p:sp>
        <p:nvSpPr>
          <p:cNvPr id="188" name="Google Shape;188;p20"/>
          <p:cNvSpPr/>
          <p:nvPr/>
        </p:nvSpPr>
        <p:spPr>
          <a:xfrm>
            <a:off x="6470019" y="3587045"/>
            <a:ext cx="5449399" cy="1210115"/>
          </a:xfrm>
          <a:prstGeom prst="snip2DiagRect">
            <a:avLst>
              <a:gd name="adj1" fmla="val 0"/>
              <a:gd name="adj2" fmla="val 16667"/>
            </a:avLst>
          </a:prstGeom>
          <a:solidFill>
            <a:schemeClr val="bg1"/>
          </a:solidFill>
          <a:ln w="114300" cap="flat" cmpd="sng">
            <a:solidFill>
              <a:schemeClr val="bg1"/>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lvl="0" algn="just"/>
            <a:r>
              <a:rPr lang="fr-FR" sz="2400" dirty="0">
                <a:solidFill>
                  <a:srgbClr val="000000"/>
                </a:solidFill>
                <a:latin typeface="Times New Roman" panose="02020603050405020304" pitchFamily="18" charset="0"/>
                <a:ea typeface="Georgia"/>
                <a:cs typeface="Times New Roman" panose="02020603050405020304" pitchFamily="18" charset="0"/>
                <a:sym typeface="Georgia"/>
              </a:rPr>
              <a:t>Analyser l'évolution de la trésorerie de la société cliente en évaluant son cycle d'exploitation</a:t>
            </a:r>
            <a:r>
              <a:rPr lang="fr-FR" sz="2000" dirty="0">
                <a:solidFill>
                  <a:srgbClr val="000000"/>
                </a:solidFill>
                <a:latin typeface="Times New Roman" panose="02020603050405020304" pitchFamily="18" charset="0"/>
                <a:ea typeface="Georgia"/>
                <a:cs typeface="Times New Roman" panose="02020603050405020304" pitchFamily="18" charset="0"/>
                <a:sym typeface="Georgia"/>
              </a:rPr>
              <a:t>.</a:t>
            </a:r>
          </a:p>
        </p:txBody>
      </p:sp>
      <p:sp>
        <p:nvSpPr>
          <p:cNvPr id="189" name="Google Shape;189;p20"/>
          <p:cNvSpPr/>
          <p:nvPr/>
        </p:nvSpPr>
        <p:spPr>
          <a:xfrm rot="-5400000">
            <a:off x="5432571" y="3764333"/>
            <a:ext cx="723789" cy="948995"/>
          </a:xfrm>
          <a:prstGeom prst="downArrow">
            <a:avLst>
              <a:gd name="adj1" fmla="val 50000"/>
              <a:gd name="adj2" fmla="val 50000"/>
            </a:avLst>
          </a:prstGeom>
          <a:solidFill>
            <a:schemeClr val="accent1"/>
          </a:solidFill>
          <a:ln>
            <a:solidFill>
              <a:schemeClr val="bg1"/>
            </a:solidFill>
          </a:ln>
          <a:effectLst>
            <a:outerShdw blurRad="63500" sx="102000" sy="102000" algn="ctr" rotWithShape="0">
              <a:prstClr val="black">
                <a:alpha val="40000"/>
              </a:prstClr>
            </a:outerShdw>
          </a:effectLst>
          <a:scene3d>
            <a:camera prst="orthographicFront"/>
            <a:lightRig rig="threePt" dir="t"/>
          </a:scene3d>
          <a:sp3d>
            <a:bevelT w="165100" prst="coolSlant"/>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Georgia"/>
              <a:ea typeface="Georgia"/>
              <a:cs typeface="Georgia"/>
              <a:sym typeface="Georgia"/>
            </a:endParaRPr>
          </a:p>
        </p:txBody>
      </p:sp>
      <p:sp>
        <p:nvSpPr>
          <p:cNvPr id="190" name="Google Shape;190;p20"/>
          <p:cNvSpPr/>
          <p:nvPr/>
        </p:nvSpPr>
        <p:spPr>
          <a:xfrm>
            <a:off x="6750183" y="1961845"/>
            <a:ext cx="4544705" cy="371562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20"/>
          <p:cNvSpPr txBox="1"/>
          <p:nvPr/>
        </p:nvSpPr>
        <p:spPr>
          <a:xfrm>
            <a:off x="6858564" y="1667568"/>
            <a:ext cx="3872492" cy="553957"/>
          </a:xfrm>
          <a:prstGeom prst="rect">
            <a:avLst/>
          </a:prstGeom>
          <a:solidFill>
            <a:schemeClr val="lt1"/>
          </a:solid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fr-CI" sz="2000" b="1" dirty="0">
                <a:solidFill>
                  <a:schemeClr val="dk1"/>
                </a:solidFill>
                <a:latin typeface="Century Gothic" panose="020B0502020202020204" pitchFamily="34" charset="0"/>
                <a:ea typeface="Georgia"/>
                <a:cs typeface="Times New Roman" panose="02020603050405020304" pitchFamily="18" charset="0"/>
                <a:sym typeface="Georgia"/>
              </a:rPr>
              <a:t>OBJECTIFS</a:t>
            </a:r>
            <a:r>
              <a:rPr lang="fr-CI" sz="2000" dirty="0">
                <a:solidFill>
                  <a:schemeClr val="dk1"/>
                </a:solidFill>
                <a:latin typeface="Century Gothic" panose="020B0502020202020204" pitchFamily="34" charset="0"/>
                <a:ea typeface="Georgia"/>
                <a:cs typeface="Times New Roman" panose="02020603050405020304" pitchFamily="18" charset="0"/>
                <a:sym typeface="Georgia"/>
              </a:rPr>
              <a:t> </a:t>
            </a:r>
            <a:r>
              <a:rPr lang="fr-CI" sz="2000" b="1" dirty="0">
                <a:solidFill>
                  <a:schemeClr val="dk1"/>
                </a:solidFill>
                <a:latin typeface="Century Gothic" panose="020B0502020202020204" pitchFamily="34" charset="0"/>
                <a:ea typeface="Georgia"/>
                <a:cs typeface="Times New Roman" panose="02020603050405020304" pitchFamily="18" charset="0"/>
                <a:sym typeface="Georgia"/>
              </a:rPr>
              <a:t>SP</a:t>
            </a:r>
            <a:r>
              <a:rPr lang="fr-CI" sz="2000" b="1" dirty="0">
                <a:solidFill>
                  <a:schemeClr val="dk1"/>
                </a:solidFill>
                <a:latin typeface="Century Gothic" panose="020B0502020202020204" pitchFamily="34" charset="0"/>
                <a:ea typeface="Cambria" panose="02040503050406030204" pitchFamily="18" charset="0"/>
                <a:cs typeface="Times New Roman" panose="02020603050405020304" pitchFamily="18" charset="0"/>
                <a:sym typeface="Georgia"/>
              </a:rPr>
              <a:t>ÉCIFIQUES</a:t>
            </a:r>
            <a:endParaRPr sz="2000" b="1" dirty="0">
              <a:solidFill>
                <a:schemeClr val="dk1"/>
              </a:solidFill>
              <a:latin typeface="Century Gothic" panose="020B0502020202020204" pitchFamily="34" charset="0"/>
              <a:ea typeface="Georgia"/>
              <a:cs typeface="Times New Roman" panose="02020603050405020304" pitchFamily="18" charset="0"/>
              <a:sym typeface="Georgia"/>
            </a:endParaRPr>
          </a:p>
        </p:txBody>
      </p:sp>
      <p:sp>
        <p:nvSpPr>
          <p:cNvPr id="192" name="Google Shape;192;p20"/>
          <p:cNvSpPr txBox="1"/>
          <p:nvPr/>
        </p:nvSpPr>
        <p:spPr>
          <a:xfrm>
            <a:off x="820656" y="2007603"/>
            <a:ext cx="3367443" cy="553957"/>
          </a:xfrm>
          <a:prstGeom prst="rect">
            <a:avLst/>
          </a:prstGeom>
          <a:solidFill>
            <a:schemeClr val="lt1"/>
          </a:solid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fr-CI" sz="2000" b="1" dirty="0">
                <a:solidFill>
                  <a:schemeClr val="dk1"/>
                </a:solidFill>
                <a:latin typeface="Century Gothic" panose="020B0502020202020204" pitchFamily="34" charset="0"/>
                <a:ea typeface="Georgia"/>
                <a:cs typeface="Times New Roman" panose="02020603050405020304" pitchFamily="18" charset="0"/>
                <a:sym typeface="Georgia"/>
              </a:rPr>
              <a:t>OBJECTIF GÉNÉRAL</a:t>
            </a:r>
            <a:endParaRPr sz="2000" b="1" dirty="0">
              <a:solidFill>
                <a:schemeClr val="dk1"/>
              </a:solidFill>
              <a:latin typeface="Century Gothic" panose="020B0502020202020204" pitchFamily="34" charset="0"/>
              <a:ea typeface="Georgia"/>
              <a:cs typeface="Times New Roman" panose="02020603050405020304" pitchFamily="18" charset="0"/>
              <a:sym typeface="Georgia"/>
            </a:endParaRPr>
          </a:p>
        </p:txBody>
      </p:sp>
      <p:sp>
        <p:nvSpPr>
          <p:cNvPr id="193" name="Google Shape;193;p20"/>
          <p:cNvSpPr txBox="1"/>
          <p:nvPr/>
        </p:nvSpPr>
        <p:spPr>
          <a:xfrm>
            <a:off x="191324" y="1111480"/>
            <a:ext cx="3860127"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2060"/>
              </a:buClr>
              <a:buSzPts val="2000"/>
              <a:buFont typeface="Noto Sans Symbols"/>
              <a:buChar char="❑"/>
            </a:pPr>
            <a:r>
              <a:rPr lang="fr-CI" sz="2000" b="1" dirty="0">
                <a:solidFill>
                  <a:schemeClr val="accent1">
                    <a:lumMod val="50000"/>
                  </a:schemeClr>
                </a:solidFill>
                <a:latin typeface="Georgia"/>
                <a:ea typeface="Georgia"/>
                <a:cs typeface="Georgia"/>
                <a:sym typeface="Georgia"/>
              </a:rPr>
              <a:t>OBJECTIFS DE L’ÉTUDE</a:t>
            </a:r>
          </a:p>
        </p:txBody>
      </p:sp>
      <p:sp>
        <p:nvSpPr>
          <p:cNvPr id="4" name="Rectangle avec coins rognés en diagonale 3"/>
          <p:cNvSpPr/>
          <p:nvPr/>
        </p:nvSpPr>
        <p:spPr>
          <a:xfrm>
            <a:off x="6642650" y="4971352"/>
            <a:ext cx="5318703" cy="1404000"/>
          </a:xfrm>
          <a:prstGeom prst="snip2DiagRect">
            <a:avLst/>
          </a:prstGeom>
          <a:solidFill>
            <a:schemeClr val="bg1"/>
          </a:solidFill>
          <a:ln w="114300" cap="flat" cmpd="sng">
            <a:solidFill>
              <a:schemeClr val="accent1"/>
            </a:solidFill>
            <a:prstDash val="solid"/>
            <a:miter lim="800000"/>
            <a:headEnd type="none" w="sm" len="sm"/>
            <a:tailEnd type="none" w="sm" len="sm"/>
          </a:ln>
          <a:scene3d>
            <a:camera prst="orthographicFront"/>
            <a:lightRig rig="threePt" dir="t"/>
          </a:scene3d>
          <a:sp3d>
            <a:bevelT w="114300" prst="artDeco"/>
          </a:sp3d>
        </p:spPr>
        <p:txBody>
          <a:bodyPr spcFirstLastPara="1" wrap="square" lIns="91425" tIns="45700" rIns="91425" bIns="45700" anchor="ctr" anchorCtr="0">
            <a:noAutofit/>
          </a:bodyPr>
          <a:lstStyle/>
          <a:p>
            <a:pPr algn="just"/>
            <a:r>
              <a:rPr lang="fr-FR" sz="2400" dirty="0">
                <a:solidFill>
                  <a:srgbClr val="000000"/>
                </a:solidFill>
                <a:latin typeface="Times New Roman" panose="02020603050405020304" pitchFamily="18" charset="0"/>
                <a:cs typeface="Times New Roman" panose="02020603050405020304" pitchFamily="18" charset="0"/>
              </a:rPr>
              <a:t>Améliorer les outils de gestion actuelle en faisant des suggestions qui seront                       basées sur  l’analyse financière.</a:t>
            </a:r>
          </a:p>
        </p:txBody>
      </p:sp>
      <p:sp>
        <p:nvSpPr>
          <p:cNvPr id="2" name="Google Shape;111;p14">
            <a:extLst>
              <a:ext uri="{FF2B5EF4-FFF2-40B4-BE49-F238E27FC236}">
                <a16:creationId xmlns:a16="http://schemas.microsoft.com/office/drawing/2014/main" id="{CF997644-D7A6-1441-8580-F91BB91C8ADB}"/>
              </a:ext>
            </a:extLst>
          </p:cNvPr>
          <p:cNvSpPr/>
          <p:nvPr/>
        </p:nvSpPr>
        <p:spPr>
          <a:xfrm>
            <a:off x="5797743" y="0"/>
            <a:ext cx="590970" cy="45720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10</a:t>
            </a:r>
            <a:endParaRPr sz="1400" b="1" dirty="0">
              <a:solidFill>
                <a:schemeClr val="tx1"/>
              </a:solidFill>
              <a:latin typeface="Cambria"/>
              <a:ea typeface="Cambria"/>
              <a:cs typeface="Cambria"/>
              <a:sym typeface="Cambria"/>
            </a:endParaRPr>
          </a:p>
        </p:txBody>
      </p:sp>
      <p:sp>
        <p:nvSpPr>
          <p:cNvPr id="3" name="Google Shape;108;p14">
            <a:extLst>
              <a:ext uri="{FF2B5EF4-FFF2-40B4-BE49-F238E27FC236}">
                <a16:creationId xmlns:a16="http://schemas.microsoft.com/office/drawing/2014/main" id="{4E202B26-0254-250E-ABEA-9F082685AF94}"/>
              </a:ext>
            </a:extLst>
          </p:cNvPr>
          <p:cNvSpPr/>
          <p:nvPr/>
        </p:nvSpPr>
        <p:spPr>
          <a:xfrm flipH="1">
            <a:off x="59704" y="6679035"/>
            <a:ext cx="12084525" cy="360000"/>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5" name="Google Shape;106;p14">
            <a:extLst>
              <a:ext uri="{FF2B5EF4-FFF2-40B4-BE49-F238E27FC236}">
                <a16:creationId xmlns:a16="http://schemas.microsoft.com/office/drawing/2014/main" id="{1622990E-BBEF-A6B8-3A4E-3C48103407B8}"/>
              </a:ext>
            </a:extLst>
          </p:cNvPr>
          <p:cNvSpPr txBox="1"/>
          <p:nvPr/>
        </p:nvSpPr>
        <p:spPr>
          <a:xfrm>
            <a:off x="169012" y="998202"/>
            <a:ext cx="12070875" cy="6336000"/>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Google Shape;186;p20">
            <a:extLst>
              <a:ext uri="{FF2B5EF4-FFF2-40B4-BE49-F238E27FC236}">
                <a16:creationId xmlns:a16="http://schemas.microsoft.com/office/drawing/2014/main" id="{9A066739-1892-E95E-9436-4126DFA797E6}"/>
              </a:ext>
            </a:extLst>
          </p:cNvPr>
          <p:cNvSpPr/>
          <p:nvPr/>
        </p:nvSpPr>
        <p:spPr>
          <a:xfrm rot="-5400000">
            <a:off x="5542880" y="5165013"/>
            <a:ext cx="723788" cy="1146169"/>
          </a:xfrm>
          <a:prstGeom prst="downArrow">
            <a:avLst>
              <a:gd name="adj1" fmla="val 50000"/>
              <a:gd name="adj2" fmla="val 50000"/>
            </a:avLst>
          </a:prstGeom>
          <a:solidFill>
            <a:schemeClr val="bg1"/>
          </a:solidFill>
          <a:ln>
            <a:solidFill>
              <a:schemeClr val="accent1"/>
            </a:solidFill>
          </a:ln>
          <a:effectLst>
            <a:outerShdw blurRad="63500" sx="102000" sy="102000" algn="ctr" rotWithShape="0">
              <a:prstClr val="black">
                <a:alpha val="40000"/>
              </a:prstClr>
            </a:outerShdw>
          </a:effectLst>
          <a:scene3d>
            <a:camera prst="orthographicFront"/>
            <a:lightRig rig="threePt" dir="t"/>
          </a:scene3d>
          <a:sp3d>
            <a:bevelT prst="angle"/>
          </a:sp3d>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Georgia"/>
              <a:ea typeface="Georgia"/>
              <a:cs typeface="Georgia"/>
              <a:sym typeface="Georgia"/>
            </a:endParaRPr>
          </a:p>
        </p:txBody>
      </p:sp>
      <p:sp>
        <p:nvSpPr>
          <p:cNvPr id="7" name="Google Shape;106;p14">
            <a:extLst>
              <a:ext uri="{FF2B5EF4-FFF2-40B4-BE49-F238E27FC236}">
                <a16:creationId xmlns:a16="http://schemas.microsoft.com/office/drawing/2014/main" id="{B119DDF9-7A3C-12E5-1212-29A992D82FF3}"/>
              </a:ext>
            </a:extLst>
          </p:cNvPr>
          <p:cNvSpPr txBox="1"/>
          <p:nvPr/>
        </p:nvSpPr>
        <p:spPr>
          <a:xfrm>
            <a:off x="88832" y="-54435"/>
            <a:ext cx="11988000" cy="669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strips(downLeft)">
                                      <p:cBhvr>
                                        <p:cTn id="7" dur="500"/>
                                        <p:tgtEl>
                                          <p:spTgt spid="18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wheel(1)">
                                      <p:cBhvr>
                                        <p:cTn id="10" dur="2000"/>
                                        <p:tgtEl>
                                          <p:spTgt spid="18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box(in)">
                                      <p:cBhvr>
                                        <p:cTn id="15" dur="2000"/>
                                        <p:tgtEl>
                                          <p:spTgt spid="18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88"/>
                                        </p:tgtEl>
                                        <p:attrNameLst>
                                          <p:attrName>style.visibility</p:attrName>
                                        </p:attrNameLst>
                                      </p:cBhvr>
                                      <p:to>
                                        <p:strVal val="visible"/>
                                      </p:to>
                                    </p:set>
                                    <p:animEffect transition="in" filter="box(in)">
                                      <p:cBhvr>
                                        <p:cTn id="18" dur="2000"/>
                                        <p:tgtEl>
                                          <p:spTgt spid="18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par>
                                <p:cTn id="24" presetID="37"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900" decel="100000" fill="hold"/>
                                        <p:tgtEl>
                                          <p:spTgt spid="4"/>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p:nvPr/>
        </p:nvSpPr>
        <p:spPr>
          <a:xfrm>
            <a:off x="504967" y="1961845"/>
            <a:ext cx="4544705" cy="3715623"/>
          </a:xfrm>
          <a:prstGeom prst="rect">
            <a:avLst/>
          </a:prstGeom>
          <a:no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1"/>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21"/>
          <p:cNvSpPr txBox="1"/>
          <p:nvPr/>
        </p:nvSpPr>
        <p:spPr>
          <a:xfrm>
            <a:off x="28419" y="-89781"/>
            <a:ext cx="12070875" cy="972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000" dirty="0">
              <a:sym typeface="Calibri"/>
            </a:endParaRPr>
          </a:p>
        </p:txBody>
      </p:sp>
      <p:cxnSp>
        <p:nvCxnSpPr>
          <p:cNvPr id="201" name="Google Shape;201;p21"/>
          <p:cNvCxnSpPr/>
          <p:nvPr/>
        </p:nvCxnSpPr>
        <p:spPr>
          <a:xfrm rot="10800000" flipH="1">
            <a:off x="8751909" y="924636"/>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203" name="Google Shape;203;p21"/>
          <p:cNvCxnSpPr>
            <a:endCxn id="204" idx="1"/>
          </p:cNvCxnSpPr>
          <p:nvPr/>
        </p:nvCxnSpPr>
        <p:spPr>
          <a:xfrm>
            <a:off x="75251" y="924637"/>
            <a:ext cx="1446900" cy="0"/>
          </a:xfrm>
          <a:prstGeom prst="straightConnector1">
            <a:avLst/>
          </a:prstGeom>
          <a:noFill/>
          <a:ln w="28575" cap="flat" cmpd="sng">
            <a:solidFill>
              <a:schemeClr val="accent1"/>
            </a:solidFill>
            <a:prstDash val="solid"/>
            <a:miter lim="800000"/>
            <a:headEnd type="none" w="sm" len="sm"/>
            <a:tailEnd type="none" w="sm" len="sm"/>
          </a:ln>
        </p:spPr>
      </p:cxnSp>
      <p:sp>
        <p:nvSpPr>
          <p:cNvPr id="204" name="Google Shape;204;p21"/>
          <p:cNvSpPr/>
          <p:nvPr/>
        </p:nvSpPr>
        <p:spPr>
          <a:xfrm>
            <a:off x="1522151" y="696037"/>
            <a:ext cx="9172135"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dirty="0">
                <a:solidFill>
                  <a:schemeClr val="lt1"/>
                </a:solidFill>
                <a:latin typeface="Cambria"/>
                <a:ea typeface="Cambria"/>
                <a:cs typeface="Cambria"/>
                <a:sym typeface="Cambria"/>
              </a:rPr>
              <a:t>V. HYPOTHÈSES DE RECHERCHE</a:t>
            </a:r>
            <a:endParaRPr sz="2800" b="1" dirty="0">
              <a:solidFill>
                <a:schemeClr val="lt1"/>
              </a:solidFill>
              <a:latin typeface="Cambria"/>
              <a:ea typeface="Cambria"/>
              <a:cs typeface="Cambria"/>
              <a:sym typeface="Cambria"/>
            </a:endParaRPr>
          </a:p>
        </p:txBody>
      </p:sp>
      <p:sp>
        <p:nvSpPr>
          <p:cNvPr id="206" name="Google Shape;206;p21"/>
          <p:cNvSpPr/>
          <p:nvPr/>
        </p:nvSpPr>
        <p:spPr>
          <a:xfrm>
            <a:off x="601244" y="2624507"/>
            <a:ext cx="4288242" cy="3012042"/>
          </a:xfrm>
          <a:prstGeom prst="snip2DiagRect">
            <a:avLst>
              <a:gd name="adj1" fmla="val 0"/>
              <a:gd name="adj2" fmla="val 16667"/>
            </a:avLst>
          </a:prstGeom>
          <a:ln>
            <a:solidFill>
              <a:schemeClr val="accent1">
                <a:lumMod val="75000"/>
              </a:schemeClr>
            </a:solidFill>
            <a:headEnd type="none" w="sm" len="sm"/>
            <a:tailEnd type="none" w="sm" len="sm"/>
          </a:ln>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lvl="0" algn="just"/>
            <a:r>
              <a:rPr lang="fr-FR" sz="2900" dirty="0">
                <a:solidFill>
                  <a:srgbClr val="000000"/>
                </a:solidFill>
                <a:latin typeface="Times New Roman" panose="02020603050405020304" pitchFamily="18" charset="0"/>
                <a:ea typeface="Georgia"/>
                <a:cs typeface="Times New Roman" panose="02020603050405020304" pitchFamily="18" charset="0"/>
                <a:sym typeface="Georgia"/>
              </a:rPr>
              <a:t> La structure financière de la CK lui permet d’atteindre sa performance financière.</a:t>
            </a:r>
          </a:p>
        </p:txBody>
      </p:sp>
      <p:sp>
        <p:nvSpPr>
          <p:cNvPr id="207" name="Google Shape;207;p21"/>
          <p:cNvSpPr/>
          <p:nvPr/>
        </p:nvSpPr>
        <p:spPr>
          <a:xfrm rot="-5400000">
            <a:off x="5245468" y="4621350"/>
            <a:ext cx="864096" cy="1383505"/>
          </a:xfrm>
          <a:prstGeom prst="downArrow">
            <a:avLst>
              <a:gd name="adj1" fmla="val 50000"/>
              <a:gd name="adj2" fmla="val 50000"/>
            </a:avLst>
          </a:prstGeom>
          <a:solidFill>
            <a:schemeClr val="accent1"/>
          </a:solidFill>
          <a:ln>
            <a:solidFill>
              <a:schemeClr val="accent6"/>
            </a:solidFill>
          </a:ln>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algn="ctr"/>
            <a:endParaRPr>
              <a:solidFill>
                <a:srgbClr val="FFFFFF"/>
              </a:solidFill>
              <a:latin typeface="Georgia"/>
              <a:sym typeface="Georgia"/>
            </a:endParaRPr>
          </a:p>
        </p:txBody>
      </p:sp>
      <p:sp>
        <p:nvSpPr>
          <p:cNvPr id="208" name="Google Shape;208;p21"/>
          <p:cNvSpPr/>
          <p:nvPr/>
        </p:nvSpPr>
        <p:spPr>
          <a:xfrm>
            <a:off x="6841694" y="2427238"/>
            <a:ext cx="5128633" cy="1543628"/>
          </a:xfrm>
          <a:prstGeom prst="snip2DiagRect">
            <a:avLst>
              <a:gd name="adj1" fmla="val 0"/>
              <a:gd name="adj2" fmla="val 16667"/>
            </a:avLst>
          </a:prstGeom>
          <a:ln w="104775">
            <a:solidFill>
              <a:schemeClr val="accent1">
                <a:lumMod val="75000"/>
                <a:alpha val="85000"/>
              </a:schemeClr>
            </a:solidFill>
            <a:headEnd type="none" w="sm" len="sm"/>
            <a:tailEnd type="none" w="sm" len="sm"/>
          </a:ln>
          <a:effectLst>
            <a:glow rad="101600">
              <a:schemeClr val="accent5">
                <a:satMod val="175000"/>
                <a:alpha val="40000"/>
              </a:schemeClr>
            </a:glo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lvl="0" algn="just"/>
            <a:r>
              <a:rPr lang="fr-FR" sz="2400" dirty="0">
                <a:latin typeface="Times New Roman" panose="02020603050405020304" pitchFamily="18" charset="0"/>
                <a:cs typeface="Times New Roman" panose="02020603050405020304" pitchFamily="18" charset="0"/>
              </a:rPr>
              <a:t>La structure financière de la CK est saine. </a:t>
            </a:r>
          </a:p>
        </p:txBody>
      </p:sp>
      <p:sp>
        <p:nvSpPr>
          <p:cNvPr id="210" name="Google Shape;210;p21"/>
          <p:cNvSpPr/>
          <p:nvPr/>
        </p:nvSpPr>
        <p:spPr>
          <a:xfrm rot="-5400000">
            <a:off x="5393409" y="2121520"/>
            <a:ext cx="864096" cy="1714466"/>
          </a:xfrm>
          <a:prstGeom prst="downArrow">
            <a:avLst>
              <a:gd name="adj1" fmla="val 50000"/>
              <a:gd name="adj2" fmla="val 50000"/>
            </a:avLst>
          </a:prstGeom>
          <a:ln>
            <a:solidFill>
              <a:srgbClr val="7030A0"/>
            </a:solidFill>
          </a:ln>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eorgia"/>
              <a:ea typeface="Georgia"/>
              <a:cs typeface="Georgia"/>
              <a:sym typeface="Georgia"/>
            </a:endParaRPr>
          </a:p>
        </p:txBody>
      </p:sp>
      <p:sp>
        <p:nvSpPr>
          <p:cNvPr id="211" name="Google Shape;211;p21"/>
          <p:cNvSpPr/>
          <p:nvPr/>
        </p:nvSpPr>
        <p:spPr>
          <a:xfrm>
            <a:off x="6682690" y="2620354"/>
            <a:ext cx="4544705" cy="371562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21"/>
          <p:cNvSpPr txBox="1"/>
          <p:nvPr/>
        </p:nvSpPr>
        <p:spPr>
          <a:xfrm>
            <a:off x="6853704" y="1635685"/>
            <a:ext cx="4202679" cy="646290"/>
          </a:xfrm>
          <a:prstGeom prst="rect">
            <a:avLst/>
          </a:prstGeom>
          <a:solidFill>
            <a:schemeClr val="lt1"/>
          </a:solid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fr-CI" sz="2400" b="1" dirty="0">
                <a:solidFill>
                  <a:schemeClr val="dk1"/>
                </a:solidFill>
                <a:latin typeface="Century Gothic" panose="020B0502020202020204" pitchFamily="34" charset="0"/>
                <a:ea typeface="Georgia"/>
                <a:cs typeface="Times New Roman" panose="02020603050405020304" pitchFamily="18" charset="0"/>
                <a:sym typeface="Georgia"/>
              </a:rPr>
              <a:t>HYPOTHÈSES SECONDAIRES</a:t>
            </a:r>
            <a:endParaRPr sz="2400" b="1" dirty="0">
              <a:solidFill>
                <a:schemeClr val="dk1"/>
              </a:solidFill>
              <a:latin typeface="Century Gothic" panose="020B0502020202020204" pitchFamily="34" charset="0"/>
              <a:ea typeface="Georgia"/>
              <a:cs typeface="Times New Roman" panose="02020603050405020304" pitchFamily="18" charset="0"/>
              <a:sym typeface="Georgia"/>
            </a:endParaRPr>
          </a:p>
        </p:txBody>
      </p:sp>
      <p:sp>
        <p:nvSpPr>
          <p:cNvPr id="213" name="Google Shape;213;p21"/>
          <p:cNvSpPr txBox="1"/>
          <p:nvPr/>
        </p:nvSpPr>
        <p:spPr>
          <a:xfrm>
            <a:off x="750577" y="1784336"/>
            <a:ext cx="3778797" cy="646290"/>
          </a:xfrm>
          <a:prstGeom prst="rect">
            <a:avLst/>
          </a:prstGeom>
          <a:solidFill>
            <a:schemeClr val="lt1"/>
          </a:solid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fr-CI" sz="2400" b="1" dirty="0">
                <a:solidFill>
                  <a:schemeClr val="dk1"/>
                </a:solidFill>
                <a:latin typeface="Century Gothic" panose="020B0502020202020204" pitchFamily="34" charset="0"/>
                <a:ea typeface="Georgia"/>
                <a:cs typeface="Times New Roman" panose="02020603050405020304" pitchFamily="18" charset="0"/>
                <a:sym typeface="Georgia"/>
              </a:rPr>
              <a:t>HYPOTHÈSE PRINCIPALE</a:t>
            </a:r>
            <a:endParaRPr sz="2400" b="1" dirty="0">
              <a:solidFill>
                <a:schemeClr val="dk1"/>
              </a:solidFill>
              <a:latin typeface="Century Gothic" panose="020B0502020202020204" pitchFamily="34" charset="0"/>
              <a:ea typeface="Georgia"/>
              <a:cs typeface="Times New Roman" panose="02020603050405020304" pitchFamily="18" charset="0"/>
              <a:sym typeface="Georgia"/>
            </a:endParaRPr>
          </a:p>
        </p:txBody>
      </p:sp>
      <p:sp>
        <p:nvSpPr>
          <p:cNvPr id="214" name="Google Shape;214;p21"/>
          <p:cNvSpPr txBox="1"/>
          <p:nvPr/>
        </p:nvSpPr>
        <p:spPr>
          <a:xfrm>
            <a:off x="191325" y="1325781"/>
            <a:ext cx="4141524"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2060"/>
              </a:buClr>
              <a:buSzPts val="2000"/>
              <a:buFont typeface="Noto Sans Symbols"/>
              <a:buChar char="❑"/>
            </a:pPr>
            <a:r>
              <a:rPr lang="fr-CI" sz="2000" b="1" dirty="0">
                <a:solidFill>
                  <a:schemeClr val="accent1">
                    <a:lumMod val="50000"/>
                  </a:schemeClr>
                </a:solidFill>
                <a:latin typeface="Georgia"/>
                <a:ea typeface="Georgia"/>
                <a:cs typeface="Georgia"/>
                <a:sym typeface="Georgia"/>
              </a:rPr>
              <a:t>HYPOTHÈSES DE L’ÉTUDE</a:t>
            </a:r>
            <a:endParaRPr sz="2000" b="1" dirty="0">
              <a:solidFill>
                <a:schemeClr val="accent1">
                  <a:lumMod val="50000"/>
                </a:schemeClr>
              </a:solidFill>
              <a:latin typeface="Georgia"/>
              <a:ea typeface="Georgia"/>
              <a:cs typeface="Georgia"/>
              <a:sym typeface="Georgia"/>
            </a:endParaRPr>
          </a:p>
        </p:txBody>
      </p:sp>
      <p:sp>
        <p:nvSpPr>
          <p:cNvPr id="20" name="Rectangle avec coins rognés en diagonale 19"/>
          <p:cNvSpPr/>
          <p:nvPr/>
        </p:nvSpPr>
        <p:spPr>
          <a:xfrm>
            <a:off x="6548672" y="4399939"/>
            <a:ext cx="5421655" cy="1543627"/>
          </a:xfrm>
          <a:prstGeom prst="snip2DiagRect">
            <a:avLst/>
          </a:prstGeom>
          <a:ln w="44450">
            <a:solidFill>
              <a:srgbClr val="002060"/>
            </a:solidFill>
          </a:ln>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txBody>
          <a:bodyPr rtlCol="0" anchor="ctr"/>
          <a:lstStyle/>
          <a:p>
            <a:pPr algn="just"/>
            <a:r>
              <a:rPr lang="fr-FR" sz="2600" dirty="0">
                <a:ln w="0"/>
                <a:solidFill>
                  <a:schemeClr val="tx1"/>
                </a:solidFill>
                <a:latin typeface="Times New Roman" panose="02020603050405020304" pitchFamily="18" charset="0"/>
                <a:cs typeface="Times New Roman" panose="02020603050405020304" pitchFamily="18" charset="0"/>
              </a:rPr>
              <a:t>La rentabilité de la </a:t>
            </a:r>
            <a:r>
              <a:rPr lang="fr-FR" sz="2600" dirty="0" err="1">
                <a:ln w="0"/>
                <a:solidFill>
                  <a:schemeClr val="tx1"/>
                </a:solidFill>
                <a:latin typeface="Times New Roman" panose="02020603050405020304" pitchFamily="18" charset="0"/>
                <a:cs typeface="Times New Roman" panose="02020603050405020304" pitchFamily="18" charset="0"/>
              </a:rPr>
              <a:t>CK</a:t>
            </a:r>
            <a:r>
              <a:rPr lang="fr-FR" sz="2600" dirty="0">
                <a:ln w="0"/>
                <a:solidFill>
                  <a:schemeClr val="tx1"/>
                </a:solidFill>
                <a:latin typeface="Times New Roman" panose="02020603050405020304" pitchFamily="18" charset="0"/>
                <a:cs typeface="Times New Roman" panose="02020603050405020304" pitchFamily="18" charset="0"/>
              </a:rPr>
              <a:t> est suffisante pour assurer son autofinancement.</a:t>
            </a:r>
          </a:p>
        </p:txBody>
      </p:sp>
      <p:sp>
        <p:nvSpPr>
          <p:cNvPr id="2" name="Google Shape;111;p14">
            <a:extLst>
              <a:ext uri="{FF2B5EF4-FFF2-40B4-BE49-F238E27FC236}">
                <a16:creationId xmlns:a16="http://schemas.microsoft.com/office/drawing/2014/main" id="{27A1F392-B802-3383-4DDD-C19B080DCCB0}"/>
              </a:ext>
            </a:extLst>
          </p:cNvPr>
          <p:cNvSpPr/>
          <p:nvPr/>
        </p:nvSpPr>
        <p:spPr>
          <a:xfrm>
            <a:off x="5758447" y="225190"/>
            <a:ext cx="610821"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11</a:t>
            </a:r>
            <a:endParaRPr sz="1400" b="1" dirty="0">
              <a:solidFill>
                <a:schemeClr val="tx1"/>
              </a:solidFill>
              <a:latin typeface="Cambria"/>
              <a:ea typeface="Cambria"/>
              <a:cs typeface="Cambria"/>
              <a:sym typeface="Cambria"/>
            </a:endParaRPr>
          </a:p>
        </p:txBody>
      </p:sp>
      <p:sp>
        <p:nvSpPr>
          <p:cNvPr id="3" name="Google Shape;108;p14">
            <a:extLst>
              <a:ext uri="{FF2B5EF4-FFF2-40B4-BE49-F238E27FC236}">
                <a16:creationId xmlns:a16="http://schemas.microsoft.com/office/drawing/2014/main" id="{0925C86C-5413-1387-0516-DB0E1FB1DBC1}"/>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4" name="Google Shape;106;p14">
            <a:extLst>
              <a:ext uri="{FF2B5EF4-FFF2-40B4-BE49-F238E27FC236}">
                <a16:creationId xmlns:a16="http://schemas.microsoft.com/office/drawing/2014/main" id="{B1021CD9-4407-89C2-143B-9365027D15FE}"/>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 name="Google Shape;106;p14">
            <a:extLst>
              <a:ext uri="{FF2B5EF4-FFF2-40B4-BE49-F238E27FC236}">
                <a16:creationId xmlns:a16="http://schemas.microsoft.com/office/drawing/2014/main" id="{7D12CBFB-404E-D310-4330-052D6111E288}"/>
              </a:ext>
            </a:extLst>
          </p:cNvPr>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500"/>
                                        <p:tgtEl>
                                          <p:spTgt spid="2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7"/>
                                        </p:tgtEl>
                                        <p:attrNameLst>
                                          <p:attrName>style.visibility</p:attrName>
                                        </p:attrNameLst>
                                      </p:cBhvr>
                                      <p:to>
                                        <p:strVal val="visible"/>
                                      </p:to>
                                    </p:set>
                                    <p:animEffect transition="in" filter="fade">
                                      <p:cBhvr>
                                        <p:cTn id="17" dur="500"/>
                                        <p:tgtEl>
                                          <p:spTgt spid="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210"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p:nvPr/>
        </p:nvSpPr>
        <p:spPr>
          <a:xfrm>
            <a:off x="52882" y="4353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2"/>
          <p:cNvSpPr txBox="1"/>
          <p:nvPr/>
        </p:nvSpPr>
        <p:spPr>
          <a:xfrm>
            <a:off x="0" y="-84070"/>
            <a:ext cx="12192000" cy="830956"/>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800">
              <a:sym typeface="Calibri"/>
            </a:endParaRPr>
          </a:p>
        </p:txBody>
      </p:sp>
      <p:cxnSp>
        <p:nvCxnSpPr>
          <p:cNvPr id="221" name="Google Shape;221;p22"/>
          <p:cNvCxnSpPr/>
          <p:nvPr/>
        </p:nvCxnSpPr>
        <p:spPr>
          <a:xfrm rot="10800000" flipH="1">
            <a:off x="8859386" y="758419"/>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223" name="Google Shape;223;p22"/>
          <p:cNvCxnSpPr>
            <a:cxnSpLocks/>
          </p:cNvCxnSpPr>
          <p:nvPr/>
        </p:nvCxnSpPr>
        <p:spPr>
          <a:xfrm>
            <a:off x="75267" y="783843"/>
            <a:ext cx="2401800" cy="0"/>
          </a:xfrm>
          <a:prstGeom prst="straightConnector1">
            <a:avLst/>
          </a:prstGeom>
          <a:noFill/>
          <a:ln w="28575" cap="flat" cmpd="sng">
            <a:solidFill>
              <a:schemeClr val="accent1"/>
            </a:solidFill>
            <a:prstDash val="solid"/>
            <a:miter lim="800000"/>
            <a:headEnd type="none" w="sm" len="sm"/>
            <a:tailEnd type="none" w="sm" len="sm"/>
          </a:ln>
        </p:spPr>
      </p:cxnSp>
      <p:sp>
        <p:nvSpPr>
          <p:cNvPr id="224" name="Google Shape;224;p22"/>
          <p:cNvSpPr/>
          <p:nvPr/>
        </p:nvSpPr>
        <p:spPr>
          <a:xfrm>
            <a:off x="2492135" y="652847"/>
            <a:ext cx="7206016" cy="549746"/>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dirty="0">
                <a:solidFill>
                  <a:schemeClr val="lt1"/>
                </a:solidFill>
                <a:latin typeface="Cambria"/>
                <a:ea typeface="Cambria"/>
                <a:cs typeface="Cambria"/>
                <a:sym typeface="Cambria"/>
              </a:rPr>
              <a:t>VI. MÉTHODOLOGIE DE RECHERCHE</a:t>
            </a:r>
            <a:endParaRPr dirty="0"/>
          </a:p>
        </p:txBody>
      </p:sp>
      <p:sp>
        <p:nvSpPr>
          <p:cNvPr id="226" name="Google Shape;226;p22"/>
          <p:cNvSpPr txBox="1"/>
          <p:nvPr/>
        </p:nvSpPr>
        <p:spPr>
          <a:xfrm>
            <a:off x="-34124" y="974928"/>
            <a:ext cx="12151055" cy="525600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ctr">
              <a:lnSpc>
                <a:spcPct val="150000"/>
              </a:lnSpc>
              <a:buClr>
                <a:srgbClr val="002060"/>
              </a:buClr>
              <a:buSzPts val="1800"/>
            </a:pPr>
            <a:r>
              <a:rPr lang="fr-CI" sz="2400" b="1" dirty="0">
                <a:solidFill>
                  <a:schemeClr val="accent1">
                    <a:lumMod val="50000"/>
                  </a:schemeClr>
                </a:solidFill>
                <a:latin typeface="Georgia"/>
                <a:ea typeface="Georgia"/>
                <a:cs typeface="Georgia"/>
                <a:sym typeface="Georgia"/>
              </a:rPr>
              <a:t>MÉTHODES  ET OUTILS UTILISÉS</a:t>
            </a:r>
          </a:p>
          <a:p>
            <a:pPr lvl="0" algn="just">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just">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just">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just">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just">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just">
              <a:lnSpc>
                <a:spcPct val="150000"/>
              </a:lnSpc>
              <a:buClr>
                <a:srgbClr val="002060"/>
              </a:buClr>
              <a:buSzPts val="1800"/>
            </a:pPr>
            <a:endParaRPr lang="fr-CI" sz="2400" b="1" dirty="0">
              <a:solidFill>
                <a:schemeClr val="accent1">
                  <a:lumMod val="50000"/>
                </a:schemeClr>
              </a:solidFill>
              <a:latin typeface="Georgia"/>
              <a:ea typeface="Georgia"/>
              <a:cs typeface="Georgia"/>
              <a:sym typeface="Georgia"/>
            </a:endParaRPr>
          </a:p>
          <a:p>
            <a:pPr lvl="0" algn="just">
              <a:lnSpc>
                <a:spcPct val="150000"/>
              </a:lnSpc>
              <a:spcBef>
                <a:spcPts val="600"/>
              </a:spcBef>
              <a:buClr>
                <a:srgbClr val="002060"/>
              </a:buClr>
              <a:buSzPts val="1800"/>
            </a:pPr>
            <a:endParaRPr lang="fr-CI" sz="3200" dirty="0">
              <a:solidFill>
                <a:schemeClr val="tx1"/>
              </a:solidFill>
              <a:latin typeface="Times New Roman" panose="02020603050405020304" pitchFamily="18" charset="0"/>
              <a:cs typeface="Times New Roman" panose="02020603050405020304" pitchFamily="18" charset="0"/>
            </a:endParaRPr>
          </a:p>
          <a:p>
            <a:pPr lvl="0" algn="just">
              <a:spcBef>
                <a:spcPts val="600"/>
              </a:spcBef>
              <a:buClr>
                <a:srgbClr val="002060"/>
              </a:buClr>
              <a:buSzPts val="1800"/>
            </a:pPr>
            <a:endParaRPr lang="fr-CI" sz="3200" dirty="0">
              <a:solidFill>
                <a:schemeClr val="tx1"/>
              </a:solidFill>
              <a:latin typeface="Times New Roman" panose="02020603050405020304" pitchFamily="18" charset="0"/>
              <a:cs typeface="Times New Roman" panose="02020603050405020304" pitchFamily="18" charset="0"/>
            </a:endParaRPr>
          </a:p>
        </p:txBody>
      </p:sp>
      <p:sp>
        <p:nvSpPr>
          <p:cNvPr id="2" name="Google Shape;111;p14">
            <a:extLst>
              <a:ext uri="{FF2B5EF4-FFF2-40B4-BE49-F238E27FC236}">
                <a16:creationId xmlns:a16="http://schemas.microsoft.com/office/drawing/2014/main" id="{4BD40398-1776-6AB7-8308-2C079BE0BB4F}"/>
              </a:ext>
            </a:extLst>
          </p:cNvPr>
          <p:cNvSpPr/>
          <p:nvPr/>
        </p:nvSpPr>
        <p:spPr>
          <a:xfrm>
            <a:off x="5804168" y="-36274"/>
            <a:ext cx="609247"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12</a:t>
            </a:r>
            <a:endParaRPr sz="1400" b="1" dirty="0">
              <a:solidFill>
                <a:schemeClr val="tx1"/>
              </a:solidFill>
              <a:latin typeface="Cambria"/>
              <a:ea typeface="Cambria"/>
              <a:cs typeface="Cambria"/>
              <a:sym typeface="Cambria"/>
            </a:endParaRPr>
          </a:p>
        </p:txBody>
      </p:sp>
      <p:sp>
        <p:nvSpPr>
          <p:cNvPr id="3" name="Google Shape;108;p14">
            <a:extLst>
              <a:ext uri="{FF2B5EF4-FFF2-40B4-BE49-F238E27FC236}">
                <a16:creationId xmlns:a16="http://schemas.microsoft.com/office/drawing/2014/main" id="{7CBE09E0-A283-1916-8C47-93815D24564F}"/>
              </a:ext>
            </a:extLst>
          </p:cNvPr>
          <p:cNvSpPr/>
          <p:nvPr/>
        </p:nvSpPr>
        <p:spPr>
          <a:xfrm flipH="1">
            <a:off x="-40948" y="6336770"/>
            <a:ext cx="12192001" cy="400069"/>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a:t>
            </a:r>
            <a:r>
              <a:rPr lang="fr-FR" sz="2000" b="1" dirty="0">
                <a:solidFill>
                  <a:schemeClr val="lt1"/>
                </a:solidFill>
                <a:latin typeface="Cambria"/>
                <a:ea typeface="Cambria"/>
                <a:cs typeface="Cambria"/>
                <a:sym typeface="Cambria"/>
              </a:rPr>
              <a:t>ENTREPRISE</a:t>
            </a:r>
            <a:r>
              <a:rPr lang="fr-FR" sz="1600" b="1" dirty="0">
                <a:solidFill>
                  <a:schemeClr val="lt1"/>
                </a:solidFill>
                <a:latin typeface="Cambria"/>
                <a:ea typeface="Cambria"/>
                <a:cs typeface="Cambria"/>
                <a:sym typeface="Cambria"/>
              </a:rPr>
              <a:t> COMMERCIALE À TRAVERS L’ANALYSE  FINANCIÈRE </a:t>
            </a:r>
          </a:p>
        </p:txBody>
      </p:sp>
      <p:sp>
        <p:nvSpPr>
          <p:cNvPr id="4" name="Google Shape;106;p14">
            <a:extLst>
              <a:ext uri="{FF2B5EF4-FFF2-40B4-BE49-F238E27FC236}">
                <a16:creationId xmlns:a16="http://schemas.microsoft.com/office/drawing/2014/main" id="{1C04A66A-5345-7472-7154-E04960FC61A9}"/>
              </a:ext>
            </a:extLst>
          </p:cNvPr>
          <p:cNvSpPr txBox="1"/>
          <p:nvPr/>
        </p:nvSpPr>
        <p:spPr>
          <a:xfrm>
            <a:off x="80178" y="-32982"/>
            <a:ext cx="12070875" cy="707846"/>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4000" dirty="0">
              <a:solidFill>
                <a:schemeClr val="dk1"/>
              </a:solidFill>
              <a:latin typeface="Calibri"/>
              <a:ea typeface="Calibri"/>
              <a:cs typeface="Calibri"/>
              <a:sym typeface="Calibri"/>
            </a:endParaRPr>
          </a:p>
        </p:txBody>
      </p:sp>
      <p:sp>
        <p:nvSpPr>
          <p:cNvPr id="5" name="Google Shape;106;p14">
            <a:extLst>
              <a:ext uri="{FF2B5EF4-FFF2-40B4-BE49-F238E27FC236}">
                <a16:creationId xmlns:a16="http://schemas.microsoft.com/office/drawing/2014/main" id="{A1E7D381-4950-234B-9BBD-65924438DE21}"/>
              </a:ext>
            </a:extLst>
          </p:cNvPr>
          <p:cNvSpPr txBox="1"/>
          <p:nvPr/>
        </p:nvSpPr>
        <p:spPr>
          <a:xfrm>
            <a:off x="66530" y="-84070"/>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7" name="Rectangle : avec coins arrondis en haut 6">
            <a:extLst>
              <a:ext uri="{FF2B5EF4-FFF2-40B4-BE49-F238E27FC236}">
                <a16:creationId xmlns:a16="http://schemas.microsoft.com/office/drawing/2014/main" id="{7F92898C-2803-28F5-33F2-D881F1DE9A18}"/>
              </a:ext>
            </a:extLst>
          </p:cNvPr>
          <p:cNvSpPr/>
          <p:nvPr/>
        </p:nvSpPr>
        <p:spPr>
          <a:xfrm>
            <a:off x="232755" y="2448099"/>
            <a:ext cx="6783186" cy="980901"/>
          </a:xfrm>
          <a:prstGeom prst="round2Same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4400" b="1" dirty="0">
                <a:ln w="0"/>
                <a:solidFill>
                  <a:schemeClr val="bg1"/>
                </a:solidFill>
                <a:effectLst>
                  <a:outerShdw blurRad="38100" dist="19050" dir="2700000" algn="tl" rotWithShape="0">
                    <a:schemeClr val="dk1">
                      <a:alpha val="40000"/>
                    </a:schemeClr>
                  </a:outerShdw>
                </a:effectLst>
              </a:rPr>
              <a:t>Recherche documentaire </a:t>
            </a:r>
          </a:p>
        </p:txBody>
      </p:sp>
      <p:sp>
        <p:nvSpPr>
          <p:cNvPr id="8" name="Rectangle : avec coins rognés en diagonale 7">
            <a:extLst>
              <a:ext uri="{FF2B5EF4-FFF2-40B4-BE49-F238E27FC236}">
                <a16:creationId xmlns:a16="http://schemas.microsoft.com/office/drawing/2014/main" id="{870536FF-36DB-0EFC-37E5-EFA4C9FEFF32}"/>
              </a:ext>
            </a:extLst>
          </p:cNvPr>
          <p:cNvSpPr/>
          <p:nvPr/>
        </p:nvSpPr>
        <p:spPr>
          <a:xfrm>
            <a:off x="5875116" y="4846406"/>
            <a:ext cx="5968539" cy="980901"/>
          </a:xfrm>
          <a:prstGeom prst="snip2DiagRect">
            <a:avLst/>
          </a:prstGeom>
          <a:solidFill>
            <a:schemeClr val="bg1"/>
          </a:solidFill>
          <a:ln w="95250">
            <a:solidFill>
              <a:schemeClr val="accent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3600" b="1" dirty="0">
                <a:solidFill>
                  <a:schemeClr val="tx1"/>
                </a:solidFill>
              </a:rPr>
              <a:t>Entretien semi - directif</a:t>
            </a:r>
          </a:p>
        </p:txBody>
      </p:sp>
      <p:sp>
        <p:nvSpPr>
          <p:cNvPr id="6" name="Google Shape;106;p14">
            <a:extLst>
              <a:ext uri="{FF2B5EF4-FFF2-40B4-BE49-F238E27FC236}">
                <a16:creationId xmlns:a16="http://schemas.microsoft.com/office/drawing/2014/main" id="{1D092911-8AE6-B57C-ED5F-388819C1A511}"/>
              </a:ext>
            </a:extLst>
          </p:cNvPr>
          <p:cNvSpPr txBox="1"/>
          <p:nvPr/>
        </p:nvSpPr>
        <p:spPr>
          <a:xfrm>
            <a:off x="88832" y="-54435"/>
            <a:ext cx="11988000" cy="633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257;p25"/>
          <p:cNvSpPr txBox="1"/>
          <p:nvPr/>
        </p:nvSpPr>
        <p:spPr>
          <a:xfrm>
            <a:off x="32853" y="0"/>
            <a:ext cx="12070875" cy="707846"/>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000" dirty="0">
              <a:sym typeface="Calibri"/>
            </a:endParaRPr>
          </a:p>
        </p:txBody>
      </p:sp>
      <p:cxnSp>
        <p:nvCxnSpPr>
          <p:cNvPr id="14" name="Google Shape;258;p25"/>
          <p:cNvCxnSpPr/>
          <p:nvPr/>
        </p:nvCxnSpPr>
        <p:spPr>
          <a:xfrm rot="10800000" flipH="1">
            <a:off x="8806504" y="758844"/>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16" name="Google Shape;260;p25"/>
          <p:cNvCxnSpPr/>
          <p:nvPr/>
        </p:nvCxnSpPr>
        <p:spPr>
          <a:xfrm rot="10800000" flipH="1">
            <a:off x="66530" y="739086"/>
            <a:ext cx="2676600" cy="3300"/>
          </a:xfrm>
          <a:prstGeom prst="straightConnector1">
            <a:avLst/>
          </a:prstGeom>
          <a:noFill/>
          <a:ln w="28575" cap="flat" cmpd="sng">
            <a:solidFill>
              <a:schemeClr val="accent1"/>
            </a:solidFill>
            <a:prstDash val="solid"/>
            <a:miter lim="800000"/>
            <a:headEnd type="none" w="sm" len="sm"/>
            <a:tailEnd type="none" w="sm" len="sm"/>
          </a:ln>
        </p:spPr>
      </p:cxnSp>
      <p:sp>
        <p:nvSpPr>
          <p:cNvPr id="17" name="Google Shape;261;p25"/>
          <p:cNvSpPr/>
          <p:nvPr/>
        </p:nvSpPr>
        <p:spPr>
          <a:xfrm>
            <a:off x="1967345" y="479248"/>
            <a:ext cx="8201890" cy="457200"/>
          </a:xfrm>
          <a:prstGeom prst="foldedCorner">
            <a:avLst>
              <a:gd name="adj" fmla="val 16667"/>
            </a:avLst>
          </a:prstGeom>
          <a:solidFill>
            <a:schemeClr val="accen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dirty="0">
                <a:solidFill>
                  <a:schemeClr val="lt1"/>
                </a:solidFill>
                <a:latin typeface="Cambria"/>
                <a:ea typeface="Cambria"/>
                <a:cs typeface="Cambria"/>
                <a:sym typeface="Cambria"/>
              </a:rPr>
              <a:t>VII. PRÉSENTATION DES RÉSULTATS  </a:t>
            </a:r>
            <a:endParaRPr sz="2800" b="1" dirty="0">
              <a:solidFill>
                <a:schemeClr val="lt1"/>
              </a:solidFill>
              <a:latin typeface="Cambria"/>
              <a:ea typeface="Cambria"/>
              <a:cs typeface="Cambria"/>
              <a:sym typeface="Cambria"/>
            </a:endParaRPr>
          </a:p>
        </p:txBody>
      </p:sp>
      <p:sp>
        <p:nvSpPr>
          <p:cNvPr id="4" name="Google Shape;111;p14">
            <a:extLst>
              <a:ext uri="{FF2B5EF4-FFF2-40B4-BE49-F238E27FC236}">
                <a16:creationId xmlns:a16="http://schemas.microsoft.com/office/drawing/2014/main" id="{0E532C22-8169-B3CF-51E9-73A55CCEF106}"/>
              </a:ext>
            </a:extLst>
          </p:cNvPr>
          <p:cNvSpPr/>
          <p:nvPr/>
        </p:nvSpPr>
        <p:spPr>
          <a:xfrm>
            <a:off x="5298856" y="56168"/>
            <a:ext cx="559560"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13</a:t>
            </a:r>
            <a:endParaRPr sz="1400" b="1" dirty="0">
              <a:solidFill>
                <a:schemeClr val="tx1"/>
              </a:solidFill>
              <a:latin typeface="Cambria"/>
              <a:ea typeface="Cambria"/>
              <a:cs typeface="Cambria"/>
              <a:sym typeface="Cambria"/>
            </a:endParaRPr>
          </a:p>
        </p:txBody>
      </p:sp>
      <p:sp>
        <p:nvSpPr>
          <p:cNvPr id="2" name="Google Shape;108;p14">
            <a:extLst>
              <a:ext uri="{FF2B5EF4-FFF2-40B4-BE49-F238E27FC236}">
                <a16:creationId xmlns:a16="http://schemas.microsoft.com/office/drawing/2014/main" id="{66C5AF79-FD44-38ED-8915-FB2D3EE10555}"/>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5" name="Google Shape;106;p14">
            <a:extLst>
              <a:ext uri="{FF2B5EF4-FFF2-40B4-BE49-F238E27FC236}">
                <a16:creationId xmlns:a16="http://schemas.microsoft.com/office/drawing/2014/main" id="{C0173060-5A66-7234-1827-74491BC234A2}"/>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6" name="Image 5">
            <a:extLst>
              <a:ext uri="{FF2B5EF4-FFF2-40B4-BE49-F238E27FC236}">
                <a16:creationId xmlns:a16="http://schemas.microsoft.com/office/drawing/2014/main" id="{EF514C13-AFFE-D277-475F-BDECBE94BFDB}"/>
              </a:ext>
            </a:extLst>
          </p:cNvPr>
          <p:cNvPicPr>
            <a:picLocks noChangeAspect="1"/>
          </p:cNvPicPr>
          <p:nvPr/>
        </p:nvPicPr>
        <p:blipFill rotWithShape="1">
          <a:blip r:embed="rId3"/>
          <a:srcRect b="311"/>
          <a:stretch/>
        </p:blipFill>
        <p:spPr>
          <a:xfrm>
            <a:off x="401782" y="885266"/>
            <a:ext cx="11067992" cy="5580000"/>
          </a:xfrm>
          <a:prstGeom prst="rect">
            <a:avLst/>
          </a:prstGeom>
        </p:spPr>
      </p:pic>
      <p:sp>
        <p:nvSpPr>
          <p:cNvPr id="3" name="Google Shape;106;p14">
            <a:extLst>
              <a:ext uri="{FF2B5EF4-FFF2-40B4-BE49-F238E27FC236}">
                <a16:creationId xmlns:a16="http://schemas.microsoft.com/office/drawing/2014/main" id="{C15FDD3E-235D-69FE-13D1-59675B5FF919}"/>
              </a:ext>
            </a:extLst>
          </p:cNvPr>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74933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257;p25"/>
          <p:cNvSpPr txBox="1"/>
          <p:nvPr/>
        </p:nvSpPr>
        <p:spPr>
          <a:xfrm>
            <a:off x="6752" y="-35703"/>
            <a:ext cx="12185248" cy="936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800" dirty="0">
              <a:sym typeface="Calibri"/>
            </a:endParaRPr>
          </a:p>
        </p:txBody>
      </p:sp>
      <p:cxnSp>
        <p:nvCxnSpPr>
          <p:cNvPr id="14" name="Google Shape;258;p25"/>
          <p:cNvCxnSpPr/>
          <p:nvPr/>
        </p:nvCxnSpPr>
        <p:spPr>
          <a:xfrm rot="10800000" flipH="1">
            <a:off x="8751909" y="924636"/>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16" name="Google Shape;260;p25"/>
          <p:cNvCxnSpPr/>
          <p:nvPr/>
        </p:nvCxnSpPr>
        <p:spPr>
          <a:xfrm rot="10800000" flipH="1">
            <a:off x="63712" y="924638"/>
            <a:ext cx="2676600" cy="3300"/>
          </a:xfrm>
          <a:prstGeom prst="straightConnector1">
            <a:avLst/>
          </a:prstGeom>
          <a:noFill/>
          <a:ln w="28575" cap="flat" cmpd="sng">
            <a:solidFill>
              <a:schemeClr val="accent1"/>
            </a:solidFill>
            <a:prstDash val="solid"/>
            <a:miter lim="800000"/>
            <a:headEnd type="none" w="sm" len="sm"/>
            <a:tailEnd type="none" w="sm" len="sm"/>
          </a:ln>
        </p:spPr>
      </p:cxnSp>
      <p:sp>
        <p:nvSpPr>
          <p:cNvPr id="17" name="Google Shape;261;p25"/>
          <p:cNvSpPr/>
          <p:nvPr/>
        </p:nvSpPr>
        <p:spPr>
          <a:xfrm>
            <a:off x="2000596" y="464666"/>
            <a:ext cx="8201890" cy="457200"/>
          </a:xfrm>
          <a:prstGeom prst="foldedCorner">
            <a:avLst>
              <a:gd name="adj" fmla="val 16667"/>
            </a:avLst>
          </a:prstGeom>
          <a:solidFill>
            <a:schemeClr val="accen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dirty="0">
                <a:solidFill>
                  <a:schemeClr val="lt1"/>
                </a:solidFill>
                <a:latin typeface="Cambria"/>
                <a:ea typeface="Cambria"/>
                <a:cs typeface="Cambria"/>
                <a:sym typeface="Cambria"/>
              </a:rPr>
              <a:t>VIII. VÉRIFICATION DES HYPOTHÈSES </a:t>
            </a:r>
            <a:endParaRPr sz="2800" b="1" dirty="0">
              <a:solidFill>
                <a:schemeClr val="lt1"/>
              </a:solidFill>
              <a:latin typeface="Cambria"/>
              <a:ea typeface="Cambria"/>
              <a:cs typeface="Cambria"/>
              <a:sym typeface="Cambria"/>
            </a:endParaRPr>
          </a:p>
        </p:txBody>
      </p:sp>
      <p:sp>
        <p:nvSpPr>
          <p:cNvPr id="3" name="Google Shape;111;p14">
            <a:extLst>
              <a:ext uri="{FF2B5EF4-FFF2-40B4-BE49-F238E27FC236}">
                <a16:creationId xmlns:a16="http://schemas.microsoft.com/office/drawing/2014/main" id="{E60BEB8F-28BE-E0C2-9B69-A843FF418479}"/>
              </a:ext>
            </a:extLst>
          </p:cNvPr>
          <p:cNvSpPr/>
          <p:nvPr/>
        </p:nvSpPr>
        <p:spPr>
          <a:xfrm>
            <a:off x="5762234" y="-25222"/>
            <a:ext cx="612113"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14</a:t>
            </a:r>
            <a:endParaRPr sz="1400" b="1" dirty="0">
              <a:solidFill>
                <a:schemeClr val="tx1"/>
              </a:solidFill>
              <a:latin typeface="Cambria"/>
              <a:ea typeface="Cambria"/>
              <a:cs typeface="Cambria"/>
              <a:sym typeface="Cambria"/>
            </a:endParaRPr>
          </a:p>
        </p:txBody>
      </p:sp>
      <p:sp>
        <p:nvSpPr>
          <p:cNvPr id="4" name="Rectangle 3">
            <a:extLst>
              <a:ext uri="{FF2B5EF4-FFF2-40B4-BE49-F238E27FC236}">
                <a16:creationId xmlns:a16="http://schemas.microsoft.com/office/drawing/2014/main" id="{DA8C66F8-0036-2CF0-E8F4-E0844641726E}"/>
              </a:ext>
            </a:extLst>
          </p:cNvPr>
          <p:cNvSpPr/>
          <p:nvPr/>
        </p:nvSpPr>
        <p:spPr>
          <a:xfrm flipH="1">
            <a:off x="6916189" y="3663376"/>
            <a:ext cx="182880"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dirty="0">
                <a:solidFill>
                  <a:schemeClr val="tx1"/>
                </a:solidFill>
              </a:rPr>
              <a:t>.</a:t>
            </a:r>
          </a:p>
        </p:txBody>
      </p:sp>
      <p:sp>
        <p:nvSpPr>
          <p:cNvPr id="5" name="Rectangle 4">
            <a:extLst>
              <a:ext uri="{FF2B5EF4-FFF2-40B4-BE49-F238E27FC236}">
                <a16:creationId xmlns:a16="http://schemas.microsoft.com/office/drawing/2014/main" id="{DC17ED4E-6462-59B7-1894-232069327CEF}"/>
              </a:ext>
            </a:extLst>
          </p:cNvPr>
          <p:cNvSpPr/>
          <p:nvPr/>
        </p:nvSpPr>
        <p:spPr>
          <a:xfrm flipH="1" flipV="1">
            <a:off x="6348247" y="4987634"/>
            <a:ext cx="218809" cy="26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dirty="0">
                <a:solidFill>
                  <a:schemeClr val="tx1"/>
                </a:solidFill>
              </a:rPr>
              <a:t>.</a:t>
            </a:r>
          </a:p>
        </p:txBody>
      </p:sp>
      <p:sp>
        <p:nvSpPr>
          <p:cNvPr id="6" name="Google Shape;108;p14">
            <a:extLst>
              <a:ext uri="{FF2B5EF4-FFF2-40B4-BE49-F238E27FC236}">
                <a16:creationId xmlns:a16="http://schemas.microsoft.com/office/drawing/2014/main" id="{DF0EBAAA-CD03-AE3C-8749-E9222A87B063}"/>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7" name="Google Shape;106;p14">
            <a:extLst>
              <a:ext uri="{FF2B5EF4-FFF2-40B4-BE49-F238E27FC236}">
                <a16:creationId xmlns:a16="http://schemas.microsoft.com/office/drawing/2014/main" id="{304F913C-426E-C672-4B5B-39C062690DF9}"/>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aphicFrame>
        <p:nvGraphicFramePr>
          <p:cNvPr id="9" name="Tableau 8">
            <a:extLst>
              <a:ext uri="{FF2B5EF4-FFF2-40B4-BE49-F238E27FC236}">
                <a16:creationId xmlns:a16="http://schemas.microsoft.com/office/drawing/2014/main" id="{1CBD709D-58C1-F7DB-E474-0F6D7463C882}"/>
              </a:ext>
            </a:extLst>
          </p:cNvPr>
          <p:cNvGraphicFramePr>
            <a:graphicFrameLocks noGrp="1"/>
          </p:cNvGraphicFramePr>
          <p:nvPr>
            <p:extLst>
              <p:ext uri="{D42A27DB-BD31-4B8C-83A1-F6EECF244321}">
                <p14:modId xmlns:p14="http://schemas.microsoft.com/office/powerpoint/2010/main" val="4252101887"/>
              </p:ext>
            </p:extLst>
          </p:nvPr>
        </p:nvGraphicFramePr>
        <p:xfrm>
          <a:off x="83127" y="969141"/>
          <a:ext cx="11916000" cy="5536427"/>
        </p:xfrm>
        <a:graphic>
          <a:graphicData uri="http://schemas.openxmlformats.org/drawingml/2006/table">
            <a:tbl>
              <a:tblPr firstRow="1" firstCol="1" lastRow="1" lastCol="1" bandRow="1" bandCol="1">
                <a:tableStyleId>{EB75FCD8-735E-4649-B52C-406F26EA3F58}</a:tableStyleId>
              </a:tblPr>
              <a:tblGrid>
                <a:gridCol w="1855211">
                  <a:extLst>
                    <a:ext uri="{9D8B030D-6E8A-4147-A177-3AD203B41FA5}">
                      <a16:colId xmlns:a16="http://schemas.microsoft.com/office/drawing/2014/main" val="183339988"/>
                    </a:ext>
                  </a:extLst>
                </a:gridCol>
                <a:gridCol w="4005529">
                  <a:extLst>
                    <a:ext uri="{9D8B030D-6E8A-4147-A177-3AD203B41FA5}">
                      <a16:colId xmlns:a16="http://schemas.microsoft.com/office/drawing/2014/main" val="1563348937"/>
                    </a:ext>
                  </a:extLst>
                </a:gridCol>
                <a:gridCol w="4865332">
                  <a:extLst>
                    <a:ext uri="{9D8B030D-6E8A-4147-A177-3AD203B41FA5}">
                      <a16:colId xmlns:a16="http://schemas.microsoft.com/office/drawing/2014/main" val="3453908812"/>
                    </a:ext>
                  </a:extLst>
                </a:gridCol>
                <a:gridCol w="1189928">
                  <a:extLst>
                    <a:ext uri="{9D8B030D-6E8A-4147-A177-3AD203B41FA5}">
                      <a16:colId xmlns:a16="http://schemas.microsoft.com/office/drawing/2014/main" val="1240146656"/>
                    </a:ext>
                  </a:extLst>
                </a:gridCol>
              </a:tblGrid>
              <a:tr h="382610">
                <a:tc>
                  <a:txBody>
                    <a:bodyPr/>
                    <a:lstStyle/>
                    <a:p>
                      <a:pPr marL="59690" algn="ctr">
                        <a:spcBef>
                          <a:spcPts val="605"/>
                        </a:spcBef>
                        <a:spcAft>
                          <a:spcPts val="0"/>
                        </a:spcAft>
                      </a:pPr>
                      <a:r>
                        <a:rPr lang="fr-FR" sz="1800" dirty="0">
                          <a:effectLst/>
                        </a:rPr>
                        <a:t>Hypothèses</a:t>
                      </a:r>
                      <a:endParaRPr lang="fr-CI"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794385" marR="645160" algn="ctr">
                        <a:spcBef>
                          <a:spcPts val="605"/>
                        </a:spcBef>
                        <a:spcAft>
                          <a:spcPts val="0"/>
                        </a:spcAft>
                      </a:pPr>
                      <a:r>
                        <a:rPr lang="fr-FR" sz="2000" dirty="0">
                          <a:effectLst/>
                        </a:rPr>
                        <a:t>Libellés</a:t>
                      </a:r>
                      <a:endParaRPr lang="fr-CI"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776605" algn="ctr">
                        <a:spcBef>
                          <a:spcPts val="605"/>
                        </a:spcBef>
                        <a:spcAft>
                          <a:spcPts val="0"/>
                        </a:spcAft>
                      </a:pPr>
                      <a:r>
                        <a:rPr lang="fr-FR" sz="1800" dirty="0">
                          <a:effectLst/>
                        </a:rPr>
                        <a:t>Constats</a:t>
                      </a:r>
                      <a:endParaRPr lang="fr-CI"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120015" algn="ctr">
                        <a:spcBef>
                          <a:spcPts val="605"/>
                        </a:spcBef>
                        <a:spcAft>
                          <a:spcPts val="0"/>
                        </a:spcAft>
                      </a:pPr>
                      <a:r>
                        <a:rPr lang="fr-FR" sz="1800" dirty="0">
                          <a:effectLst/>
                        </a:rPr>
                        <a:t>Résultats</a:t>
                      </a:r>
                      <a:endParaRPr lang="fr-CI"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594693"/>
                  </a:ext>
                </a:extLst>
              </a:tr>
              <a:tr h="2005584">
                <a:tc>
                  <a:txBody>
                    <a:bodyPr/>
                    <a:lstStyle/>
                    <a:p>
                      <a:r>
                        <a:rPr lang="fr-FR" sz="2000" dirty="0">
                          <a:effectLst/>
                        </a:rPr>
                        <a:t> </a:t>
                      </a:r>
                      <a:endParaRPr lang="fr-CI" sz="1600" dirty="0">
                        <a:effectLst/>
                      </a:endParaRPr>
                    </a:p>
                    <a:p>
                      <a:r>
                        <a:rPr lang="fr-FR" sz="2000" dirty="0">
                          <a:effectLst/>
                        </a:rPr>
                        <a:t> </a:t>
                      </a:r>
                      <a:endParaRPr lang="fr-CI" sz="1600" dirty="0">
                        <a:effectLst/>
                      </a:endParaRPr>
                    </a:p>
                    <a:p>
                      <a:pPr marL="59690" marR="153670" algn="ctr">
                        <a:lnSpc>
                          <a:spcPct val="150000"/>
                        </a:lnSpc>
                        <a:spcBef>
                          <a:spcPts val="1205"/>
                        </a:spcBef>
                        <a:spcAft>
                          <a:spcPts val="0"/>
                        </a:spcAft>
                      </a:pPr>
                      <a:r>
                        <a:rPr lang="fr-FR" sz="2400" dirty="0">
                          <a:effectLst/>
                        </a:rPr>
                        <a:t>Hypothèse  </a:t>
                      </a:r>
                      <a:r>
                        <a:rPr lang="fr-FR" sz="2400" spc="-325" dirty="0">
                          <a:effectLst/>
                        </a:rPr>
                        <a:t> </a:t>
                      </a:r>
                      <a:r>
                        <a:rPr lang="fr-FR" sz="2400" dirty="0">
                          <a:effectLst/>
                        </a:rPr>
                        <a:t>principale</a:t>
                      </a:r>
                      <a:endParaRPr lang="fr-CI"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alpha val="20000"/>
                      </a:schemeClr>
                    </a:solidFill>
                  </a:tcPr>
                </a:tc>
                <a:tc>
                  <a:txBody>
                    <a:bodyPr/>
                    <a:lstStyle/>
                    <a:p>
                      <a:pPr marL="47625" marR="241935" algn="just">
                        <a:lnSpc>
                          <a:spcPct val="150000"/>
                        </a:lnSpc>
                        <a:spcAft>
                          <a:spcPts val="0"/>
                        </a:spcAft>
                      </a:pPr>
                      <a:r>
                        <a:rPr lang="fr-FR" sz="1900" b="0" dirty="0">
                          <a:effectLst/>
                        </a:rPr>
                        <a:t>La structure financière de la CK lui permet d’atteindre sa</a:t>
                      </a:r>
                      <a:r>
                        <a:rPr lang="fr-FR" sz="1900" b="0" spc="-330" dirty="0">
                          <a:effectLst/>
                        </a:rPr>
                        <a:t> </a:t>
                      </a:r>
                      <a:r>
                        <a:rPr lang="fr-FR" sz="1900" b="0" dirty="0">
                          <a:effectLst/>
                        </a:rPr>
                        <a:t>performance</a:t>
                      </a:r>
                      <a:r>
                        <a:rPr lang="fr-FR" sz="1900" b="0" spc="-20" dirty="0">
                          <a:effectLst/>
                        </a:rPr>
                        <a:t> </a:t>
                      </a:r>
                      <a:r>
                        <a:rPr lang="fr-FR" sz="1900" b="0" dirty="0">
                          <a:effectLst/>
                        </a:rPr>
                        <a:t>financière.</a:t>
                      </a:r>
                      <a:endParaRPr lang="fr-CI" sz="1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alpha val="20000"/>
                      </a:schemeClr>
                    </a:solidFill>
                  </a:tcPr>
                </a:tc>
                <a:tc>
                  <a:txBody>
                    <a:bodyPr/>
                    <a:lstStyle/>
                    <a:p>
                      <a:pPr marL="84455" marR="116205" algn="just">
                        <a:lnSpc>
                          <a:spcPct val="150000"/>
                        </a:lnSpc>
                        <a:spcAft>
                          <a:spcPts val="0"/>
                        </a:spcAft>
                      </a:pPr>
                      <a:r>
                        <a:rPr lang="fr-FR" sz="1900" b="0" dirty="0">
                          <a:effectLst/>
                        </a:rPr>
                        <a:t>Nous avons pu constater</a:t>
                      </a:r>
                      <a:r>
                        <a:rPr lang="fr-FR" sz="1900" b="0" spc="5" dirty="0">
                          <a:effectLst/>
                        </a:rPr>
                        <a:t> </a:t>
                      </a:r>
                      <a:r>
                        <a:rPr lang="fr-FR" sz="1900" b="0" dirty="0">
                          <a:effectLst/>
                        </a:rPr>
                        <a:t>que</a:t>
                      </a:r>
                      <a:r>
                        <a:rPr lang="fr-FR" sz="1900" b="0" spc="-55" dirty="0">
                          <a:effectLst/>
                        </a:rPr>
                        <a:t> </a:t>
                      </a:r>
                      <a:r>
                        <a:rPr lang="fr-FR" sz="1900" b="0" dirty="0">
                          <a:effectLst/>
                        </a:rPr>
                        <a:t>la</a:t>
                      </a:r>
                      <a:r>
                        <a:rPr lang="fr-FR" sz="1900" b="0" spc="-50" dirty="0">
                          <a:effectLst/>
                        </a:rPr>
                        <a:t> </a:t>
                      </a:r>
                      <a:r>
                        <a:rPr lang="fr-FR" sz="1900" b="0" dirty="0">
                          <a:effectLst/>
                        </a:rPr>
                        <a:t>structure</a:t>
                      </a:r>
                      <a:r>
                        <a:rPr lang="fr-FR" sz="1900" b="0" spc="-50" dirty="0">
                          <a:effectLst/>
                        </a:rPr>
                        <a:t> </a:t>
                      </a:r>
                      <a:r>
                        <a:rPr lang="fr-FR" sz="1900" b="0" dirty="0">
                          <a:effectLst/>
                        </a:rPr>
                        <a:t>financière</a:t>
                      </a:r>
                      <a:r>
                        <a:rPr lang="fr-FR" sz="1900" b="0" spc="-330" dirty="0">
                          <a:effectLst/>
                        </a:rPr>
                        <a:t> </a:t>
                      </a:r>
                      <a:r>
                        <a:rPr lang="fr-FR" sz="1900" b="0" dirty="0">
                          <a:effectLst/>
                        </a:rPr>
                        <a:t>de la </a:t>
                      </a:r>
                      <a:r>
                        <a:rPr lang="fr-FR" sz="1900" b="0" dirty="0" err="1">
                          <a:effectLst/>
                        </a:rPr>
                        <a:t>CK</a:t>
                      </a:r>
                      <a:r>
                        <a:rPr lang="fr-FR" sz="1900" b="0" dirty="0">
                          <a:effectLst/>
                        </a:rPr>
                        <a:t> est favorable et</a:t>
                      </a:r>
                      <a:r>
                        <a:rPr lang="fr-FR" sz="1900" b="0" spc="5" dirty="0">
                          <a:effectLst/>
                        </a:rPr>
                        <a:t> </a:t>
                      </a:r>
                      <a:r>
                        <a:rPr lang="fr-FR" sz="1900" b="0" dirty="0">
                          <a:effectLst/>
                        </a:rPr>
                        <a:t>lui</a:t>
                      </a:r>
                      <a:r>
                        <a:rPr lang="fr-FR" sz="1900" b="0" spc="100" dirty="0">
                          <a:effectLst/>
                        </a:rPr>
                        <a:t> </a:t>
                      </a:r>
                      <a:r>
                        <a:rPr lang="fr-FR" sz="1900" b="0" dirty="0">
                          <a:effectLst/>
                        </a:rPr>
                        <a:t>permet</a:t>
                      </a:r>
                      <a:r>
                        <a:rPr lang="fr-FR" sz="1900" b="0" spc="90" dirty="0">
                          <a:effectLst/>
                        </a:rPr>
                        <a:t> </a:t>
                      </a:r>
                      <a:r>
                        <a:rPr lang="fr-FR" sz="1900" b="0" dirty="0">
                          <a:effectLst/>
                        </a:rPr>
                        <a:t>d’être</a:t>
                      </a:r>
                      <a:r>
                        <a:rPr lang="fr-FR" sz="1900" b="0" spc="90" dirty="0">
                          <a:effectLst/>
                        </a:rPr>
                        <a:t> </a:t>
                      </a:r>
                      <a:r>
                        <a:rPr lang="fr-FR" sz="1900" b="0" dirty="0">
                          <a:effectLst/>
                        </a:rPr>
                        <a:t>plus</a:t>
                      </a:r>
                      <a:r>
                        <a:rPr lang="fr-CI" sz="1900" b="0" dirty="0">
                          <a:effectLst/>
                        </a:rPr>
                        <a:t>  </a:t>
                      </a:r>
                      <a:r>
                        <a:rPr lang="fr-FR" sz="1900" b="0" dirty="0">
                          <a:effectLst/>
                        </a:rPr>
                        <a:t>rentable.</a:t>
                      </a:r>
                      <a:endParaRPr lang="fr-CI" sz="1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fr-FR" sz="2000" dirty="0">
                          <a:effectLst/>
                        </a:rPr>
                        <a:t> </a:t>
                      </a:r>
                      <a:endParaRPr lang="fr-CI" sz="1600" dirty="0">
                        <a:effectLst/>
                      </a:endParaRPr>
                    </a:p>
                    <a:p>
                      <a:r>
                        <a:rPr lang="fr-FR" sz="2000" dirty="0">
                          <a:effectLst/>
                        </a:rPr>
                        <a:t> </a:t>
                      </a:r>
                      <a:endParaRPr lang="fr-CI" sz="1600" dirty="0">
                        <a:effectLst/>
                      </a:endParaRPr>
                    </a:p>
                    <a:p>
                      <a:endParaRPr lang="fr-CI" sz="1600" dirty="0">
                        <a:effectLst/>
                      </a:endParaRPr>
                    </a:p>
                    <a:p>
                      <a:r>
                        <a:rPr lang="fr-FR" sz="1800" dirty="0">
                          <a:effectLst/>
                        </a:rPr>
                        <a:t> Confirmée</a:t>
                      </a:r>
                      <a:endParaRPr lang="fr-CI"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04757770"/>
                  </a:ext>
                </a:extLst>
              </a:tr>
              <a:tr h="1731837">
                <a:tc>
                  <a:txBody>
                    <a:bodyPr/>
                    <a:lstStyle/>
                    <a:p>
                      <a:pPr>
                        <a:spcBef>
                          <a:spcPts val="25"/>
                        </a:spcBef>
                      </a:pPr>
                      <a:r>
                        <a:rPr lang="fr-FR" sz="3200" dirty="0">
                          <a:effectLst/>
                        </a:rPr>
                        <a:t> </a:t>
                      </a:r>
                      <a:endParaRPr lang="fr-CI" sz="1600" dirty="0">
                        <a:effectLst/>
                      </a:endParaRPr>
                    </a:p>
                    <a:p>
                      <a:pPr marL="22860" marR="71120" algn="ctr">
                        <a:lnSpc>
                          <a:spcPct val="150000"/>
                        </a:lnSpc>
                        <a:spcAft>
                          <a:spcPts val="0"/>
                        </a:spcAft>
                      </a:pPr>
                      <a:r>
                        <a:rPr lang="fr-FR" sz="2400" dirty="0">
                          <a:effectLst/>
                        </a:rPr>
                        <a:t>Hypothèse</a:t>
                      </a:r>
                      <a:r>
                        <a:rPr lang="fr-FR" sz="2400" spc="5" dirty="0">
                          <a:effectLst/>
                        </a:rPr>
                        <a:t> </a:t>
                      </a:r>
                      <a:r>
                        <a:rPr lang="fr-FR" sz="2400" dirty="0">
                          <a:effectLst/>
                        </a:rPr>
                        <a:t>secondaire</a:t>
                      </a:r>
                      <a:r>
                        <a:rPr lang="fr-FR" sz="2400" spc="-70" dirty="0">
                          <a:effectLst/>
                        </a:rPr>
                        <a:t> </a:t>
                      </a:r>
                      <a:r>
                        <a:rPr lang="fr-FR" sz="2400" dirty="0">
                          <a:effectLst/>
                        </a:rPr>
                        <a:t>1</a:t>
                      </a:r>
                      <a:endParaRPr lang="fr-CI"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47625" marR="156845">
                        <a:lnSpc>
                          <a:spcPct val="150000"/>
                        </a:lnSpc>
                        <a:spcAft>
                          <a:spcPts val="0"/>
                        </a:spcAft>
                      </a:pPr>
                      <a:r>
                        <a:rPr lang="fr-FR" sz="1900" b="0" dirty="0">
                          <a:effectLst/>
                        </a:rPr>
                        <a:t>La structure financière de</a:t>
                      </a:r>
                      <a:r>
                        <a:rPr lang="fr-FR" sz="1900" b="0" spc="-325" dirty="0">
                          <a:effectLst/>
                        </a:rPr>
                        <a:t> </a:t>
                      </a:r>
                      <a:r>
                        <a:rPr lang="fr-FR" sz="1900" b="0" dirty="0">
                          <a:effectLst/>
                        </a:rPr>
                        <a:t>la CK est saine.</a:t>
                      </a:r>
                      <a:endParaRPr lang="fr-CI" sz="1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alpha val="20000"/>
                      </a:schemeClr>
                    </a:solidFill>
                  </a:tcPr>
                </a:tc>
                <a:tc>
                  <a:txBody>
                    <a:bodyPr/>
                    <a:lstStyle/>
                    <a:p>
                      <a:pPr algn="just">
                        <a:lnSpc>
                          <a:spcPct val="150000"/>
                        </a:lnSpc>
                      </a:pPr>
                      <a:r>
                        <a:rPr lang="fr-FR" sz="1900" b="0" dirty="0">
                          <a:effectLst/>
                        </a:rPr>
                        <a:t> CK a une structure</a:t>
                      </a:r>
                      <a:r>
                        <a:rPr lang="fr-FR" sz="1900" b="0" spc="5" dirty="0">
                          <a:effectLst/>
                        </a:rPr>
                        <a:t> </a:t>
                      </a:r>
                      <a:r>
                        <a:rPr lang="fr-FR" sz="1900" b="0" dirty="0">
                          <a:effectLst/>
                        </a:rPr>
                        <a:t>financière saine qui lui</a:t>
                      </a:r>
                      <a:r>
                        <a:rPr lang="fr-FR" sz="1900" b="0" spc="-325" dirty="0">
                          <a:effectLst/>
                        </a:rPr>
                        <a:t>                                                              </a:t>
                      </a:r>
                      <a:r>
                        <a:rPr lang="fr-FR" sz="1900" b="0" dirty="0">
                          <a:effectLst/>
                        </a:rPr>
                        <a:t>permet</a:t>
                      </a:r>
                      <a:r>
                        <a:rPr lang="fr-FR" sz="1900" b="0" spc="300" dirty="0">
                          <a:effectLst/>
                        </a:rPr>
                        <a:t> </a:t>
                      </a:r>
                      <a:r>
                        <a:rPr lang="fr-FR" sz="1900" b="0" dirty="0">
                          <a:effectLst/>
                        </a:rPr>
                        <a:t>d’être</a:t>
                      </a:r>
                      <a:r>
                        <a:rPr lang="fr-FR" sz="1900" b="0" spc="-15" dirty="0">
                          <a:effectLst/>
                        </a:rPr>
                        <a:t> </a:t>
                      </a:r>
                      <a:r>
                        <a:rPr lang="fr-FR" sz="1900" b="0" dirty="0">
                          <a:effectLst/>
                        </a:rPr>
                        <a:t>solvable</a:t>
                      </a:r>
                      <a:r>
                        <a:rPr lang="fr-FR" sz="1900" b="0" spc="-325" dirty="0">
                          <a:effectLst/>
                        </a:rPr>
                        <a:t> </a:t>
                      </a:r>
                      <a:r>
                        <a:rPr lang="fr-FR" sz="1900" b="0" dirty="0">
                          <a:effectLst/>
                        </a:rPr>
                        <a:t>vis-à-vis</a:t>
                      </a:r>
                      <a:r>
                        <a:rPr lang="fr-FR" sz="1900" b="0" spc="-5" dirty="0">
                          <a:effectLst/>
                        </a:rPr>
                        <a:t> </a:t>
                      </a:r>
                      <a:r>
                        <a:rPr lang="fr-FR" sz="1900" b="0" dirty="0">
                          <a:effectLst/>
                        </a:rPr>
                        <a:t>des                fournisseurs.</a:t>
                      </a:r>
                      <a:endParaRPr lang="fr-CI" sz="1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nSpc>
                          <a:spcPct val="150000"/>
                        </a:lnSpc>
                        <a:spcBef>
                          <a:spcPts val="25"/>
                        </a:spcBef>
                      </a:pPr>
                      <a:r>
                        <a:rPr lang="fr-FR" sz="3200" dirty="0">
                          <a:effectLst/>
                        </a:rPr>
                        <a:t> </a:t>
                      </a:r>
                      <a:endParaRPr lang="fr-CI" sz="1600" dirty="0">
                        <a:effectLst/>
                      </a:endParaRPr>
                    </a:p>
                    <a:p>
                      <a:pPr marL="83185" algn="ctr">
                        <a:lnSpc>
                          <a:spcPct val="150000"/>
                        </a:lnSpc>
                      </a:pPr>
                      <a:r>
                        <a:rPr lang="fr-FR" sz="1800" dirty="0">
                          <a:effectLst/>
                        </a:rPr>
                        <a:t>Confirmée</a:t>
                      </a:r>
                      <a:endParaRPr lang="fr-CI"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118935"/>
                  </a:ext>
                </a:extLst>
              </a:tr>
              <a:tr h="1416396">
                <a:tc>
                  <a:txBody>
                    <a:bodyPr/>
                    <a:lstStyle/>
                    <a:p>
                      <a:pPr>
                        <a:spcBef>
                          <a:spcPts val="25"/>
                        </a:spcBef>
                      </a:pPr>
                      <a:endParaRPr lang="fr-CI" sz="1600" dirty="0">
                        <a:effectLst/>
                      </a:endParaRPr>
                    </a:p>
                    <a:p>
                      <a:pPr marL="22860" marR="71120" algn="ctr">
                        <a:lnSpc>
                          <a:spcPct val="150000"/>
                        </a:lnSpc>
                        <a:spcAft>
                          <a:spcPts val="0"/>
                        </a:spcAft>
                      </a:pPr>
                      <a:r>
                        <a:rPr lang="fr-FR" sz="2000" b="1" dirty="0">
                          <a:effectLst/>
                        </a:rPr>
                        <a:t>H</a:t>
                      </a:r>
                      <a:r>
                        <a:rPr lang="fr-FR" sz="2400" b="1" i="0" kern="1200" dirty="0">
                          <a:solidFill>
                            <a:schemeClr val="dk1"/>
                          </a:solidFill>
                          <a:effectLst/>
                          <a:latin typeface="Calibri"/>
                          <a:ea typeface="Calibri"/>
                          <a:cs typeface="Calibri"/>
                        </a:rPr>
                        <a:t>ypothèse secondaire 2</a:t>
                      </a:r>
                      <a:endParaRPr lang="fr-CI" sz="2400" b="1" i="0" kern="1200" dirty="0">
                        <a:solidFill>
                          <a:schemeClr val="dk1"/>
                        </a:solidFill>
                        <a:effectLst/>
                        <a:latin typeface="Calibri"/>
                        <a:ea typeface="Calibri"/>
                        <a:cs typeface="Calibri"/>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47625" marR="138430">
                        <a:lnSpc>
                          <a:spcPct val="150000"/>
                        </a:lnSpc>
                        <a:spcAft>
                          <a:spcPts val="0"/>
                        </a:spcAft>
                      </a:pPr>
                      <a:r>
                        <a:rPr lang="fr-FR" sz="1900" b="0" dirty="0">
                          <a:effectLst/>
                        </a:rPr>
                        <a:t>La</a:t>
                      </a:r>
                      <a:r>
                        <a:rPr lang="fr-FR" sz="1900" b="0" spc="45" dirty="0">
                          <a:effectLst/>
                        </a:rPr>
                        <a:t> </a:t>
                      </a:r>
                      <a:r>
                        <a:rPr lang="fr-FR" sz="1900" b="0" dirty="0">
                          <a:effectLst/>
                        </a:rPr>
                        <a:t>rentabilité</a:t>
                      </a:r>
                      <a:r>
                        <a:rPr lang="fr-FR" sz="1900" b="0" spc="50" dirty="0">
                          <a:effectLst/>
                        </a:rPr>
                        <a:t> </a:t>
                      </a:r>
                      <a:r>
                        <a:rPr lang="fr-FR" sz="1900" b="0" dirty="0">
                          <a:effectLst/>
                        </a:rPr>
                        <a:t>de</a:t>
                      </a:r>
                      <a:r>
                        <a:rPr lang="fr-FR" sz="1900" b="0" spc="50" dirty="0">
                          <a:effectLst/>
                        </a:rPr>
                        <a:t> </a:t>
                      </a:r>
                      <a:r>
                        <a:rPr lang="fr-FR" sz="1900" b="0" dirty="0">
                          <a:effectLst/>
                        </a:rPr>
                        <a:t>la</a:t>
                      </a:r>
                      <a:r>
                        <a:rPr lang="fr-FR" sz="1900" b="0" spc="60" dirty="0">
                          <a:effectLst/>
                        </a:rPr>
                        <a:t> </a:t>
                      </a:r>
                      <a:r>
                        <a:rPr lang="fr-FR" sz="1900" b="0" dirty="0" err="1">
                          <a:effectLst/>
                        </a:rPr>
                        <a:t>CK</a:t>
                      </a:r>
                      <a:r>
                        <a:rPr lang="fr-FR" sz="1900" b="0" spc="5" dirty="0">
                          <a:effectLst/>
                        </a:rPr>
                        <a:t> </a:t>
                      </a:r>
                      <a:r>
                        <a:rPr lang="fr-FR" sz="1900" b="0" dirty="0">
                          <a:effectLst/>
                        </a:rPr>
                        <a:t>est suffisante pour assurer</a:t>
                      </a:r>
                      <a:r>
                        <a:rPr lang="fr-FR" sz="1900" b="0" spc="-325" dirty="0">
                          <a:effectLst/>
                        </a:rPr>
                        <a:t>     </a:t>
                      </a:r>
                      <a:r>
                        <a:rPr lang="fr-FR" sz="1900" b="0" dirty="0">
                          <a:effectLst/>
                        </a:rPr>
                        <a:t>son</a:t>
                      </a:r>
                      <a:r>
                        <a:rPr lang="fr-FR" sz="1900" b="0" spc="-5" dirty="0">
                          <a:effectLst/>
                        </a:rPr>
                        <a:t> </a:t>
                      </a:r>
                      <a:r>
                        <a:rPr lang="fr-FR" sz="1900" b="0" dirty="0">
                          <a:effectLst/>
                        </a:rPr>
                        <a:t>autofinancement.</a:t>
                      </a:r>
                      <a:endParaRPr lang="fr-CI" sz="1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84455" marR="71755" algn="just">
                        <a:lnSpc>
                          <a:spcPct val="150000"/>
                        </a:lnSpc>
                        <a:spcAft>
                          <a:spcPts val="0"/>
                        </a:spcAft>
                      </a:pPr>
                      <a:r>
                        <a:rPr lang="fr-FR" sz="1900" b="0" dirty="0">
                          <a:effectLst/>
                        </a:rPr>
                        <a:t>La </a:t>
                      </a:r>
                      <a:r>
                        <a:rPr lang="fr-FR" sz="1900" b="0" dirty="0" err="1">
                          <a:effectLst/>
                        </a:rPr>
                        <a:t>CK</a:t>
                      </a:r>
                      <a:r>
                        <a:rPr lang="fr-FR" sz="1900" b="0" dirty="0">
                          <a:effectLst/>
                        </a:rPr>
                        <a:t> a une bonne</a:t>
                      </a:r>
                      <a:r>
                        <a:rPr lang="fr-FR" sz="1900" b="0" spc="5" dirty="0">
                          <a:effectLst/>
                        </a:rPr>
                        <a:t> </a:t>
                      </a:r>
                      <a:r>
                        <a:rPr lang="fr-FR" sz="1900" b="0" dirty="0">
                          <a:effectLst/>
                        </a:rPr>
                        <a:t>rentabilité qui lui permet</a:t>
                      </a:r>
                      <a:r>
                        <a:rPr lang="fr-FR" sz="1900" b="0" spc="-325" dirty="0">
                          <a:effectLst/>
                        </a:rPr>
                        <a:t> </a:t>
                      </a:r>
                      <a:r>
                        <a:rPr lang="fr-FR" sz="1900" b="0" dirty="0">
                          <a:effectLst/>
                        </a:rPr>
                        <a:t>de</a:t>
                      </a:r>
                      <a:r>
                        <a:rPr lang="fr-FR" sz="1900" b="0" spc="-10" dirty="0">
                          <a:effectLst/>
                        </a:rPr>
                        <a:t>  </a:t>
                      </a:r>
                      <a:r>
                        <a:rPr lang="fr-FR" sz="1900" b="0" dirty="0">
                          <a:effectLst/>
                        </a:rPr>
                        <a:t>s’autofinancer.</a:t>
                      </a:r>
                      <a:endParaRPr lang="fr-CI" sz="19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spcBef>
                          <a:spcPts val="25"/>
                        </a:spcBef>
                      </a:pPr>
                      <a:r>
                        <a:rPr lang="fr-FR" sz="3200" dirty="0">
                          <a:effectLst/>
                        </a:rPr>
                        <a:t> </a:t>
                      </a:r>
                      <a:endParaRPr lang="fr-CI" sz="1600" dirty="0">
                        <a:effectLst/>
                      </a:endParaRPr>
                    </a:p>
                    <a:p>
                      <a:pPr marL="83185" algn="ctr"/>
                      <a:r>
                        <a:rPr lang="fr-FR" sz="1800" dirty="0">
                          <a:effectLst/>
                        </a:rPr>
                        <a:t>Confirmée</a:t>
                      </a:r>
                      <a:endParaRPr lang="fr-CI"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614658"/>
                  </a:ext>
                </a:extLst>
              </a:tr>
            </a:tbl>
          </a:graphicData>
        </a:graphic>
      </p:graphicFrame>
      <p:sp>
        <p:nvSpPr>
          <p:cNvPr id="2" name="Google Shape;106;p14">
            <a:extLst>
              <a:ext uri="{FF2B5EF4-FFF2-40B4-BE49-F238E27FC236}">
                <a16:creationId xmlns:a16="http://schemas.microsoft.com/office/drawing/2014/main" id="{DCCD4440-E227-BFA6-E5BC-11587B095E21}"/>
              </a:ext>
            </a:extLst>
          </p:cNvPr>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71038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257;p25"/>
          <p:cNvSpPr txBox="1"/>
          <p:nvPr/>
        </p:nvSpPr>
        <p:spPr>
          <a:xfrm>
            <a:off x="59705" y="117926"/>
            <a:ext cx="12070875" cy="6328148"/>
          </a:xfrm>
          <a:prstGeom prst="rect">
            <a:avLst/>
          </a:prstGeom>
          <a:solidFill>
            <a:schemeClr val="bg1"/>
          </a:solidFill>
          <a:ln>
            <a:solidFill>
              <a:schemeClr val="bg1"/>
            </a:solid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dirty="0">
              <a:sym typeface="Calibri"/>
            </a:endParaRPr>
          </a:p>
        </p:txBody>
      </p:sp>
      <p:cxnSp>
        <p:nvCxnSpPr>
          <p:cNvPr id="14" name="Google Shape;258;p25"/>
          <p:cNvCxnSpPr/>
          <p:nvPr/>
        </p:nvCxnSpPr>
        <p:spPr>
          <a:xfrm rot="10800000" flipH="1">
            <a:off x="8713638" y="828297"/>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16" name="Google Shape;260;p25"/>
          <p:cNvCxnSpPr/>
          <p:nvPr/>
        </p:nvCxnSpPr>
        <p:spPr>
          <a:xfrm rot="10800000" flipH="1">
            <a:off x="66530" y="854744"/>
            <a:ext cx="2676600" cy="3300"/>
          </a:xfrm>
          <a:prstGeom prst="straightConnector1">
            <a:avLst/>
          </a:prstGeom>
          <a:noFill/>
          <a:ln w="28575" cap="flat" cmpd="sng">
            <a:solidFill>
              <a:srgbClr val="002060"/>
            </a:solidFill>
            <a:prstDash val="solid"/>
            <a:miter lim="800000"/>
            <a:headEnd type="none" w="sm" len="sm"/>
            <a:tailEnd type="none" w="sm" len="sm"/>
          </a:ln>
        </p:spPr>
      </p:cxnSp>
      <p:sp>
        <p:nvSpPr>
          <p:cNvPr id="3" name="Google Shape;111;p14">
            <a:extLst>
              <a:ext uri="{FF2B5EF4-FFF2-40B4-BE49-F238E27FC236}">
                <a16:creationId xmlns:a16="http://schemas.microsoft.com/office/drawing/2014/main" id="{DA57AF60-7E76-5D60-94E8-2F8B5B93571B}"/>
              </a:ext>
            </a:extLst>
          </p:cNvPr>
          <p:cNvSpPr/>
          <p:nvPr/>
        </p:nvSpPr>
        <p:spPr>
          <a:xfrm>
            <a:off x="5736135" y="225190"/>
            <a:ext cx="58058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15</a:t>
            </a:r>
            <a:endParaRPr sz="1400" b="1" dirty="0">
              <a:solidFill>
                <a:schemeClr val="tx1"/>
              </a:solidFill>
              <a:latin typeface="Cambria"/>
              <a:ea typeface="Cambria"/>
              <a:cs typeface="Cambria"/>
              <a:sym typeface="Cambria"/>
            </a:endParaRPr>
          </a:p>
        </p:txBody>
      </p:sp>
      <p:sp>
        <p:nvSpPr>
          <p:cNvPr id="2" name="Google Shape;108;p14">
            <a:extLst>
              <a:ext uri="{FF2B5EF4-FFF2-40B4-BE49-F238E27FC236}">
                <a16:creationId xmlns:a16="http://schemas.microsoft.com/office/drawing/2014/main" id="{0AB5EBE5-6E32-8895-D43E-E947A1B64F0D}"/>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4" name="Google Shape;106;p14">
            <a:extLst>
              <a:ext uri="{FF2B5EF4-FFF2-40B4-BE49-F238E27FC236}">
                <a16:creationId xmlns:a16="http://schemas.microsoft.com/office/drawing/2014/main" id="{9C18C190-0209-6FF5-EBAA-90A5B13F7FD0}"/>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aphicFrame>
        <p:nvGraphicFramePr>
          <p:cNvPr id="5" name="Tableau 4">
            <a:extLst>
              <a:ext uri="{FF2B5EF4-FFF2-40B4-BE49-F238E27FC236}">
                <a16:creationId xmlns:a16="http://schemas.microsoft.com/office/drawing/2014/main" id="{284C718C-E361-4701-859F-38BCC1B409F6}"/>
              </a:ext>
            </a:extLst>
          </p:cNvPr>
          <p:cNvGraphicFramePr>
            <a:graphicFrameLocks noGrp="1"/>
          </p:cNvGraphicFramePr>
          <p:nvPr>
            <p:extLst>
              <p:ext uri="{D42A27DB-BD31-4B8C-83A1-F6EECF244321}">
                <p14:modId xmlns:p14="http://schemas.microsoft.com/office/powerpoint/2010/main" val="1342745445"/>
              </p:ext>
            </p:extLst>
          </p:nvPr>
        </p:nvGraphicFramePr>
        <p:xfrm>
          <a:off x="740917" y="1416914"/>
          <a:ext cx="10630894" cy="4987290"/>
        </p:xfrm>
        <a:graphic>
          <a:graphicData uri="http://schemas.openxmlformats.org/drawingml/2006/table">
            <a:tbl>
              <a:tblPr>
                <a:tableStyleId>{EB75FCD8-735E-4649-B52C-406F26EA3F58}</a:tableStyleId>
              </a:tblPr>
              <a:tblGrid>
                <a:gridCol w="5089962">
                  <a:extLst>
                    <a:ext uri="{9D8B030D-6E8A-4147-A177-3AD203B41FA5}">
                      <a16:colId xmlns:a16="http://schemas.microsoft.com/office/drawing/2014/main" val="3937708786"/>
                    </a:ext>
                  </a:extLst>
                </a:gridCol>
                <a:gridCol w="5540932">
                  <a:extLst>
                    <a:ext uri="{9D8B030D-6E8A-4147-A177-3AD203B41FA5}">
                      <a16:colId xmlns:a16="http://schemas.microsoft.com/office/drawing/2014/main" val="1981475830"/>
                    </a:ext>
                  </a:extLst>
                </a:gridCol>
              </a:tblGrid>
              <a:tr h="1448965">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La réorganisation des tâches,  l’organisation du travail et le BFR.</a:t>
                      </a:r>
                      <a:endParaRPr lang="fr-CI"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just" fontAlgn="b"/>
                      <a:r>
                        <a:rPr lang="fr-FR" sz="2000" u="none" strike="noStrike" dirty="0">
                          <a:effectLst/>
                          <a:latin typeface="Times New Roman" panose="02020603050405020304" pitchFamily="18" charset="0"/>
                          <a:cs typeface="Times New Roman" panose="02020603050405020304" pitchFamily="18" charset="0"/>
                        </a:rPr>
                        <a:t>Mise en œuvre d’une organisation incontestable</a:t>
                      </a:r>
                      <a:br>
                        <a:rPr lang="fr-FR" sz="2000" u="none" strike="noStrike" dirty="0">
                          <a:effectLst/>
                          <a:latin typeface="Times New Roman" panose="02020603050405020304" pitchFamily="18" charset="0"/>
                          <a:cs typeface="Times New Roman" panose="02020603050405020304" pitchFamily="18" charset="0"/>
                        </a:rPr>
                      </a:br>
                      <a:r>
                        <a:rPr lang="fr-FR" sz="2000" u="none" strike="noStrike" dirty="0">
                          <a:effectLst/>
                          <a:latin typeface="Times New Roman" panose="02020603050405020304" pitchFamily="18" charset="0"/>
                          <a:cs typeface="Times New Roman" panose="02020603050405020304" pitchFamily="18" charset="0"/>
                        </a:rPr>
                        <a:t> et pertinente, fondée sur une définition claire et</a:t>
                      </a:r>
                      <a:br>
                        <a:rPr lang="fr-FR" sz="2000" u="none" strike="noStrike" dirty="0">
                          <a:effectLst/>
                          <a:latin typeface="Times New Roman" panose="02020603050405020304" pitchFamily="18" charset="0"/>
                          <a:cs typeface="Times New Roman" panose="02020603050405020304" pitchFamily="18" charset="0"/>
                        </a:rPr>
                      </a:br>
                      <a:r>
                        <a:rPr lang="fr-FR" sz="2000" u="none" strike="noStrike" dirty="0">
                          <a:effectLst/>
                          <a:latin typeface="Times New Roman" panose="02020603050405020304" pitchFamily="18" charset="0"/>
                          <a:cs typeface="Times New Roman" panose="02020603050405020304" pitchFamily="18" charset="0"/>
                        </a:rPr>
                        <a:t> précise des tâches. Pour améliorer le BFR, il</a:t>
                      </a:r>
                      <a:br>
                        <a:rPr lang="fr-FR" sz="2000" u="none" strike="noStrike" dirty="0">
                          <a:effectLst/>
                          <a:latin typeface="Times New Roman" panose="02020603050405020304" pitchFamily="18" charset="0"/>
                          <a:cs typeface="Times New Roman" panose="02020603050405020304" pitchFamily="18" charset="0"/>
                        </a:rPr>
                      </a:br>
                      <a:r>
                        <a:rPr lang="fr-FR" sz="2000" u="none" strike="noStrike" dirty="0">
                          <a:effectLst/>
                          <a:latin typeface="Times New Roman" panose="02020603050405020304" pitchFamily="18" charset="0"/>
                          <a:cs typeface="Times New Roman" panose="02020603050405020304" pitchFamily="18" charset="0"/>
                        </a:rPr>
                        <a:t> faut réviser les conditions de vente ainsi que les délais de règlement.</a:t>
                      </a:r>
                    </a:p>
                    <a:p>
                      <a:pPr algn="just" fontAlgn="b"/>
                      <a:endParaRPr lang="fr-CI"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780181700"/>
                  </a:ext>
                </a:extLst>
              </a:tr>
              <a:tr h="1291718">
                <a:tc>
                  <a:txBody>
                    <a:bodyPr/>
                    <a:lstStyle/>
                    <a:p>
                      <a:pPr algn="ctr" fontAlgn="ctr"/>
                      <a:r>
                        <a:rPr lang="fr-CI" sz="2000" u="none" strike="noStrike" dirty="0">
                          <a:effectLst/>
                          <a:latin typeface="Times New Roman" panose="02020603050405020304" pitchFamily="18" charset="0"/>
                          <a:cs typeface="Times New Roman" panose="02020603050405020304" pitchFamily="18" charset="0"/>
                        </a:rPr>
                        <a:t>Ressources humaines et le fonds de roulement.</a:t>
                      </a:r>
                      <a:endParaRPr lang="fr-CI"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just" fontAlgn="ctr"/>
                      <a:r>
                        <a:rPr lang="fr-FR" sz="2000" u="none" strike="noStrike" dirty="0">
                          <a:effectLst/>
                          <a:latin typeface="Times New Roman" panose="02020603050405020304" pitchFamily="18" charset="0"/>
                          <a:cs typeface="Times New Roman" panose="02020603050405020304" pitchFamily="18" charset="0"/>
                        </a:rPr>
                        <a:t>Renforcement du personnel au niveau des ressources humaines afin d’alléger le secrétariat et le service Comptabilité. Pour l’amélioration du FDR, il faut la fidélisation des clients existants.</a:t>
                      </a:r>
                    </a:p>
                    <a:p>
                      <a:pPr algn="just" fontAlgn="ctr"/>
                      <a:endParaRPr lang="fr-CI"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lumMod val="95000"/>
                          <a:lumOff val="5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926006401"/>
                  </a:ext>
                </a:extLst>
              </a:tr>
              <a:tr h="1676400">
                <a:tc>
                  <a:txBody>
                    <a:bodyPr/>
                    <a:lstStyle/>
                    <a:p>
                      <a:pPr algn="ctr" fontAlgn="ctr"/>
                      <a:r>
                        <a:rPr lang="fr-FR" sz="2000" u="none" strike="noStrike" dirty="0">
                          <a:effectLst/>
                          <a:latin typeface="Times New Roman" panose="02020603050405020304" pitchFamily="18" charset="0"/>
                          <a:cs typeface="Times New Roman" panose="02020603050405020304" pitchFamily="18" charset="0"/>
                        </a:rPr>
                        <a:t>Transmission de l’information et la capacité</a:t>
                      </a:r>
                      <a:br>
                        <a:rPr lang="fr-FR" sz="2000" u="none" strike="noStrike" dirty="0">
                          <a:effectLst/>
                          <a:latin typeface="Times New Roman" panose="02020603050405020304" pitchFamily="18" charset="0"/>
                          <a:cs typeface="Times New Roman" panose="02020603050405020304" pitchFamily="18" charset="0"/>
                        </a:rPr>
                      </a:br>
                      <a:r>
                        <a:rPr lang="fr-FR" sz="2000" u="none" strike="noStrike" dirty="0">
                          <a:effectLst/>
                          <a:latin typeface="Times New Roman" panose="02020603050405020304" pitchFamily="18" charset="0"/>
                          <a:cs typeface="Times New Roman" panose="02020603050405020304" pitchFamily="18" charset="0"/>
                        </a:rPr>
                        <a:t> d’autofinancement.</a:t>
                      </a:r>
                      <a:endParaRPr lang="fr-CI"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tcPr>
                </a:tc>
                <a:tc>
                  <a:txBody>
                    <a:bodyPr/>
                    <a:lstStyle/>
                    <a:p>
                      <a:pPr algn="just" fontAlgn="b"/>
                      <a:r>
                        <a:rPr lang="fr-FR" sz="1850" u="none" strike="noStrike" dirty="0">
                          <a:effectLst/>
                          <a:latin typeface="Times New Roman" panose="02020603050405020304" pitchFamily="18" charset="0"/>
                          <a:cs typeface="Times New Roman" panose="02020603050405020304" pitchFamily="18" charset="0"/>
                        </a:rPr>
                        <a:t>Définir des informations prioritaires à partager et le processus d’information à mettre en place. Pour améliorer la capacité d’autofinancement, il est nécessaire d’augmenter son chiffre d’affaires et de réduire les charges qui affectent la santé financière de l’entreprise.</a:t>
                      </a:r>
                      <a:endParaRPr lang="fr-CI" sz="18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lnB w="285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799777553"/>
                  </a:ext>
                </a:extLst>
              </a:tr>
            </a:tbl>
          </a:graphicData>
        </a:graphic>
      </p:graphicFrame>
      <p:sp>
        <p:nvSpPr>
          <p:cNvPr id="11" name="Google Shape;106;p14">
            <a:extLst>
              <a:ext uri="{FF2B5EF4-FFF2-40B4-BE49-F238E27FC236}">
                <a16:creationId xmlns:a16="http://schemas.microsoft.com/office/drawing/2014/main" id="{D3EEF3D8-3D4B-42BB-9893-6ACDCC38422A}"/>
              </a:ext>
            </a:extLst>
          </p:cNvPr>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Google Shape;257;p25">
            <a:extLst>
              <a:ext uri="{FF2B5EF4-FFF2-40B4-BE49-F238E27FC236}">
                <a16:creationId xmlns:a16="http://schemas.microsoft.com/office/drawing/2014/main" id="{44B4D372-7897-1604-9CD7-6D9AC393570A}"/>
              </a:ext>
            </a:extLst>
          </p:cNvPr>
          <p:cNvSpPr txBox="1"/>
          <p:nvPr/>
        </p:nvSpPr>
        <p:spPr>
          <a:xfrm>
            <a:off x="6752" y="-35704"/>
            <a:ext cx="12185248" cy="864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800" dirty="0">
              <a:sym typeface="Calibri"/>
            </a:endParaRPr>
          </a:p>
        </p:txBody>
      </p:sp>
      <p:sp>
        <p:nvSpPr>
          <p:cNvPr id="7" name="Google Shape;261;p25">
            <a:extLst>
              <a:ext uri="{FF2B5EF4-FFF2-40B4-BE49-F238E27FC236}">
                <a16:creationId xmlns:a16="http://schemas.microsoft.com/office/drawing/2014/main" id="{C95FBC2F-AD62-2B52-6BB1-65C27943D344}"/>
              </a:ext>
            </a:extLst>
          </p:cNvPr>
          <p:cNvSpPr/>
          <p:nvPr/>
        </p:nvSpPr>
        <p:spPr>
          <a:xfrm>
            <a:off x="1967345" y="479350"/>
            <a:ext cx="8201890" cy="457200"/>
          </a:xfrm>
          <a:prstGeom prst="foldedCorner">
            <a:avLst>
              <a:gd name="adj" fmla="val 16667"/>
            </a:avLst>
          </a:prstGeom>
          <a:solidFill>
            <a:schemeClr val="accen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algn="ctr"/>
            <a:r>
              <a:rPr lang="fr-CI" sz="2800" b="1" dirty="0">
                <a:solidFill>
                  <a:schemeClr val="lt1"/>
                </a:solidFill>
                <a:latin typeface="Cambria"/>
                <a:ea typeface="Cambria"/>
                <a:cs typeface="Cambria"/>
                <a:sym typeface="Cambria"/>
              </a:rPr>
              <a:t>IX. FAIBLESSES ET  RECOMMANDATIONS</a:t>
            </a:r>
          </a:p>
        </p:txBody>
      </p:sp>
      <p:sp>
        <p:nvSpPr>
          <p:cNvPr id="8" name="Google Shape;111;p14">
            <a:extLst>
              <a:ext uri="{FF2B5EF4-FFF2-40B4-BE49-F238E27FC236}">
                <a16:creationId xmlns:a16="http://schemas.microsoft.com/office/drawing/2014/main" id="{C527E580-2C61-331B-0F15-1A40D138C70B}"/>
              </a:ext>
            </a:extLst>
          </p:cNvPr>
          <p:cNvSpPr/>
          <p:nvPr/>
        </p:nvSpPr>
        <p:spPr>
          <a:xfrm>
            <a:off x="5762234" y="-25222"/>
            <a:ext cx="612113"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15</a:t>
            </a:r>
            <a:endParaRPr sz="1400" b="1" dirty="0">
              <a:solidFill>
                <a:schemeClr val="tx1"/>
              </a:solidFill>
              <a:latin typeface="Cambria"/>
              <a:ea typeface="Cambria"/>
              <a:cs typeface="Cambria"/>
              <a:sym typeface="Cambria"/>
            </a:endParaRPr>
          </a:p>
        </p:txBody>
      </p:sp>
      <p:sp>
        <p:nvSpPr>
          <p:cNvPr id="9" name="Rectangle 8">
            <a:extLst>
              <a:ext uri="{FF2B5EF4-FFF2-40B4-BE49-F238E27FC236}">
                <a16:creationId xmlns:a16="http://schemas.microsoft.com/office/drawing/2014/main" id="{64B571F8-C394-3FFD-865D-16CF04EF2B9F}"/>
              </a:ext>
            </a:extLst>
          </p:cNvPr>
          <p:cNvSpPr/>
          <p:nvPr/>
        </p:nvSpPr>
        <p:spPr>
          <a:xfrm>
            <a:off x="740917" y="934683"/>
            <a:ext cx="10571018" cy="45720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CI" b="1" dirty="0"/>
              <a:t>                               FAIBLESSES                                                                                    RECOMMANDATIONS</a:t>
            </a:r>
          </a:p>
        </p:txBody>
      </p:sp>
    </p:spTree>
    <p:extLst>
      <p:ext uri="{BB962C8B-B14F-4D97-AF65-F5344CB8AC3E}">
        <p14:creationId xmlns:p14="http://schemas.microsoft.com/office/powerpoint/2010/main" val="36719089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1"/>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33" name="Google Shape;333;p31"/>
          <p:cNvCxnSpPr/>
          <p:nvPr/>
        </p:nvCxnSpPr>
        <p:spPr>
          <a:xfrm rot="10800000" flipH="1">
            <a:off x="8779207" y="884380"/>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335" name="Google Shape;335;p31"/>
          <p:cNvCxnSpPr>
            <a:cxnSpLocks/>
          </p:cNvCxnSpPr>
          <p:nvPr/>
        </p:nvCxnSpPr>
        <p:spPr>
          <a:xfrm rot="10800000" flipH="1">
            <a:off x="101184" y="857909"/>
            <a:ext cx="2676600" cy="3300"/>
          </a:xfrm>
          <a:prstGeom prst="straightConnector1">
            <a:avLst/>
          </a:prstGeom>
          <a:noFill/>
          <a:ln w="28575" cap="flat" cmpd="sng">
            <a:solidFill>
              <a:schemeClr val="accent1"/>
            </a:solidFill>
            <a:prstDash val="solid"/>
            <a:miter lim="800000"/>
            <a:headEnd type="none" w="sm" len="sm"/>
            <a:tailEnd type="none" w="sm" len="sm"/>
          </a:ln>
        </p:spPr>
      </p:cxnSp>
      <p:sp>
        <p:nvSpPr>
          <p:cNvPr id="2" name="Google Shape;111;p14">
            <a:extLst>
              <a:ext uri="{FF2B5EF4-FFF2-40B4-BE49-F238E27FC236}">
                <a16:creationId xmlns:a16="http://schemas.microsoft.com/office/drawing/2014/main" id="{37ACFE79-6BD7-03DC-0781-6C71926B556C}"/>
              </a:ext>
            </a:extLst>
          </p:cNvPr>
          <p:cNvSpPr/>
          <p:nvPr/>
        </p:nvSpPr>
        <p:spPr>
          <a:xfrm>
            <a:off x="5736135" y="290797"/>
            <a:ext cx="55956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16</a:t>
            </a:r>
            <a:endParaRPr sz="1400" b="1" dirty="0">
              <a:solidFill>
                <a:schemeClr val="tx1"/>
              </a:solidFill>
              <a:latin typeface="Cambria"/>
              <a:ea typeface="Cambria"/>
              <a:cs typeface="Cambria"/>
              <a:sym typeface="Cambria"/>
            </a:endParaRPr>
          </a:p>
        </p:txBody>
      </p:sp>
      <p:sp>
        <p:nvSpPr>
          <p:cNvPr id="4" name="Google Shape;108;p14">
            <a:extLst>
              <a:ext uri="{FF2B5EF4-FFF2-40B4-BE49-F238E27FC236}">
                <a16:creationId xmlns:a16="http://schemas.microsoft.com/office/drawing/2014/main" id="{BEC78778-C16A-762D-2F71-F4800838AF80}"/>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5" name="Google Shape;106;p14">
            <a:extLst>
              <a:ext uri="{FF2B5EF4-FFF2-40B4-BE49-F238E27FC236}">
                <a16:creationId xmlns:a16="http://schemas.microsoft.com/office/drawing/2014/main" id="{6088B16B-1461-EE1E-91D8-632C5D752BA1}"/>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 name="Google Shape;106;p14">
            <a:extLst>
              <a:ext uri="{FF2B5EF4-FFF2-40B4-BE49-F238E27FC236}">
                <a16:creationId xmlns:a16="http://schemas.microsoft.com/office/drawing/2014/main" id="{2E8C5EC8-B45B-73B1-0DB8-27718BABC9A9}"/>
              </a:ext>
            </a:extLst>
          </p:cNvPr>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ZoneTexte 19">
            <a:extLst>
              <a:ext uri="{FF2B5EF4-FFF2-40B4-BE49-F238E27FC236}">
                <a16:creationId xmlns:a16="http://schemas.microsoft.com/office/drawing/2014/main" id="{B1A2554D-B57D-4E29-8BD1-9D41FF6C7219}"/>
              </a:ext>
            </a:extLst>
          </p:cNvPr>
          <p:cNvSpPr txBox="1"/>
          <p:nvPr/>
        </p:nvSpPr>
        <p:spPr>
          <a:xfrm>
            <a:off x="134756" y="1074334"/>
            <a:ext cx="11841305" cy="5366469"/>
          </a:xfrm>
          <a:prstGeom prst="rect">
            <a:avLst/>
          </a:prstGeom>
          <a:noFill/>
        </p:spPr>
        <p:txBody>
          <a:bodyPr wrap="square">
            <a:spAutoFit/>
          </a:bodyPr>
          <a:lstStyle/>
          <a:p>
            <a:pPr algn="just">
              <a:lnSpc>
                <a:spcPct val="150000"/>
              </a:lnSpc>
            </a:pPr>
            <a:r>
              <a:rPr lang="fr-FR" sz="2100" dirty="0">
                <a:latin typeface="Times New Roman" panose="02020603050405020304" pitchFamily="18" charset="0"/>
                <a:cs typeface="Times New Roman" panose="02020603050405020304" pitchFamily="18" charset="0"/>
              </a:rPr>
              <a:t>L’analyse financière se rapporte à l’évaluation méthodique de la situation financière d’une entreprise.</a:t>
            </a:r>
          </a:p>
          <a:p>
            <a:pPr algn="just">
              <a:lnSpc>
                <a:spcPct val="150000"/>
              </a:lnSpc>
            </a:pPr>
            <a:r>
              <a:rPr lang="fr-FR" sz="2100" dirty="0">
                <a:latin typeface="Times New Roman" panose="02020603050405020304" pitchFamily="18" charset="0"/>
                <a:cs typeface="Times New Roman" panose="02020603050405020304" pitchFamily="18" charset="0"/>
              </a:rPr>
              <a:t>Le but de cette analyse est de fournir, à partir des informations chiffrées, une vision synthétique qui fait ressortir la réalité de la situation financière devant aider les dirigeants, les investisseurs et les préteurs dans leur prise de décision. </a:t>
            </a:r>
          </a:p>
          <a:p>
            <a:pPr algn="just">
              <a:lnSpc>
                <a:spcPct val="150000"/>
              </a:lnSpc>
            </a:pPr>
            <a:r>
              <a:rPr lang="fr-FR" sz="2100" dirty="0">
                <a:latin typeface="Times New Roman" panose="02020603050405020304" pitchFamily="18" charset="0"/>
                <a:cs typeface="Times New Roman" panose="02020603050405020304" pitchFamily="18" charset="0"/>
              </a:rPr>
              <a:t>Les organisations doivent faire face à un environnement en constante évolution, marqué par des changements fréquents. Dans ce contexte, l’analyse financière demeure un outil indispensable pour toutes les entités afin de s’adapter à ces changements.</a:t>
            </a:r>
          </a:p>
          <a:p>
            <a:pPr algn="just">
              <a:lnSpc>
                <a:spcPct val="150000"/>
              </a:lnSpc>
            </a:pPr>
            <a:r>
              <a:rPr lang="fr-FR" sz="2100" dirty="0">
                <a:latin typeface="Times New Roman" panose="02020603050405020304" pitchFamily="18" charset="0"/>
                <a:cs typeface="Times New Roman" panose="02020603050405020304" pitchFamily="18" charset="0"/>
              </a:rPr>
              <a:t>Notre étude a porté sur l’: </a:t>
            </a:r>
            <a:r>
              <a:rPr lang="fr-FR" sz="2100" b="1" dirty="0">
                <a:latin typeface="Times New Roman" panose="02020603050405020304" pitchFamily="18" charset="0"/>
                <a:cs typeface="Times New Roman" panose="02020603050405020304" pitchFamily="18" charset="0"/>
              </a:rPr>
              <a:t>« Évaluation de la situation financière d’une entreprise commerciale à travers l’analyse financière : cas de société cliente du cabinet </a:t>
            </a:r>
            <a:r>
              <a:rPr lang="fr-FR" sz="2100" b="1" dirty="0" err="1">
                <a:latin typeface="Times New Roman" panose="02020603050405020304" pitchFamily="18" charset="0"/>
                <a:cs typeface="Times New Roman" panose="02020603050405020304" pitchFamily="18" charset="0"/>
              </a:rPr>
              <a:t>Taxcare</a:t>
            </a:r>
            <a:r>
              <a:rPr lang="fr-FR" sz="2100" b="1" dirty="0">
                <a:latin typeface="Times New Roman" panose="02020603050405020304" pitchFamily="18" charset="0"/>
                <a:cs typeface="Times New Roman" panose="02020603050405020304" pitchFamily="18" charset="0"/>
              </a:rPr>
              <a:t> ». </a:t>
            </a:r>
          </a:p>
          <a:p>
            <a:pPr algn="just">
              <a:lnSpc>
                <a:spcPct val="150000"/>
              </a:lnSpc>
            </a:pPr>
            <a:r>
              <a:rPr lang="fr-FR" sz="2100" dirty="0">
                <a:latin typeface="Times New Roman" panose="02020603050405020304" pitchFamily="18" charset="0"/>
                <a:cs typeface="Times New Roman" panose="02020603050405020304" pitchFamily="18" charset="0"/>
              </a:rPr>
              <a:t>Au total, notre immersion au sein de CK nous a permis de perfectionner nos connaissances théoriques, et nous espérons que notre recherche aidera l’entité à maximiser sa rentabilité.</a:t>
            </a:r>
            <a:endParaRPr lang="fr-CI" sz="2100" dirty="0">
              <a:latin typeface="Times New Roman" panose="02020603050405020304" pitchFamily="18" charset="0"/>
              <a:cs typeface="Times New Roman" panose="02020603050405020304" pitchFamily="18" charset="0"/>
            </a:endParaRPr>
          </a:p>
        </p:txBody>
      </p:sp>
      <p:sp>
        <p:nvSpPr>
          <p:cNvPr id="8" name="Google Shape;257;p25">
            <a:extLst>
              <a:ext uri="{FF2B5EF4-FFF2-40B4-BE49-F238E27FC236}">
                <a16:creationId xmlns:a16="http://schemas.microsoft.com/office/drawing/2014/main" id="{CF1D7C2A-6DAB-3808-9027-1037CD6C5CA2}"/>
              </a:ext>
            </a:extLst>
          </p:cNvPr>
          <p:cNvSpPr txBox="1"/>
          <p:nvPr/>
        </p:nvSpPr>
        <p:spPr>
          <a:xfrm>
            <a:off x="6752" y="-35703"/>
            <a:ext cx="12185248" cy="864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800" dirty="0">
              <a:sym typeface="Calibri"/>
            </a:endParaRPr>
          </a:p>
        </p:txBody>
      </p:sp>
      <p:sp>
        <p:nvSpPr>
          <p:cNvPr id="9" name="Google Shape;336;p31">
            <a:extLst>
              <a:ext uri="{FF2B5EF4-FFF2-40B4-BE49-F238E27FC236}">
                <a16:creationId xmlns:a16="http://schemas.microsoft.com/office/drawing/2014/main" id="{55668D41-25AA-309C-143C-6538BBE8F806}"/>
              </a:ext>
            </a:extLst>
          </p:cNvPr>
          <p:cNvSpPr/>
          <p:nvPr/>
        </p:nvSpPr>
        <p:spPr>
          <a:xfrm>
            <a:off x="2777784" y="670837"/>
            <a:ext cx="6636432" cy="457200"/>
          </a:xfrm>
          <a:prstGeom prst="foldedCorner">
            <a:avLst>
              <a:gd name="adj" fmla="val 16667"/>
            </a:avLst>
          </a:prstGeom>
          <a:solidFill>
            <a:schemeClr val="accent1"/>
          </a:solidFill>
          <a:ln w="1905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a:solidFill>
                  <a:schemeClr val="lt1"/>
                </a:solidFill>
                <a:latin typeface="Cambria"/>
                <a:ea typeface="Cambria"/>
                <a:cs typeface="Cambria"/>
                <a:sym typeface="Cambria"/>
              </a:rPr>
              <a:t>CONCLUSION</a:t>
            </a:r>
            <a:endParaRPr sz="2800" b="1">
              <a:solidFill>
                <a:schemeClr val="lt1"/>
              </a:solidFill>
              <a:latin typeface="Cambria"/>
              <a:ea typeface="Cambria"/>
              <a:cs typeface="Cambria"/>
              <a:sym typeface="Cambria"/>
            </a:endParaRPr>
          </a:p>
        </p:txBody>
      </p:sp>
      <p:sp>
        <p:nvSpPr>
          <p:cNvPr id="6" name="Google Shape;111;p14">
            <a:extLst>
              <a:ext uri="{FF2B5EF4-FFF2-40B4-BE49-F238E27FC236}">
                <a16:creationId xmlns:a16="http://schemas.microsoft.com/office/drawing/2014/main" id="{776806EF-9C17-9DCD-1C4D-DE5E7337E1C7}"/>
              </a:ext>
            </a:extLst>
          </p:cNvPr>
          <p:cNvSpPr/>
          <p:nvPr/>
        </p:nvSpPr>
        <p:spPr>
          <a:xfrm>
            <a:off x="5762234" y="-25222"/>
            <a:ext cx="612113"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16</a:t>
            </a:r>
            <a:endParaRPr sz="1400" b="1" dirty="0">
              <a:solidFill>
                <a:schemeClr val="tx1"/>
              </a:solidFill>
              <a:latin typeface="Cambria"/>
              <a:ea typeface="Cambria"/>
              <a:cs typeface="Cambria"/>
              <a:sym typeface="Cambria"/>
            </a:endParaRPr>
          </a:p>
        </p:txBody>
      </p:sp>
    </p:spTree>
    <p:extLst>
      <p:ext uri="{BB962C8B-B14F-4D97-AF65-F5344CB8AC3E}">
        <p14:creationId xmlns:p14="http://schemas.microsoft.com/office/powerpoint/2010/main" val="37641919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5" name="Google Shape;345;p32"/>
          <p:cNvPicPr preferRelativeResize="0"/>
          <p:nvPr/>
        </p:nvPicPr>
        <p:blipFill rotWithShape="1">
          <a:blip r:embed="rId3">
            <a:alphaModFix/>
          </a:blip>
          <a:srcRect/>
          <a:stretch/>
        </p:blipFill>
        <p:spPr>
          <a:xfrm>
            <a:off x="5542776" y="4682571"/>
            <a:ext cx="1532261" cy="1685487"/>
          </a:xfrm>
          <a:prstGeom prst="rect">
            <a:avLst/>
          </a:prstGeom>
          <a:noFill/>
          <a:ln>
            <a:solidFill>
              <a:schemeClr val="bg1"/>
            </a:solidFill>
          </a:ln>
          <a:effectLst>
            <a:glow rad="101600">
              <a:schemeClr val="accent1">
                <a:satMod val="175000"/>
                <a:alpha val="40000"/>
              </a:schemeClr>
            </a:glow>
          </a:effectLst>
        </p:spPr>
      </p:pic>
      <p:pic>
        <p:nvPicPr>
          <p:cNvPr id="7" name="Google Shape;345;p32">
            <a:extLst>
              <a:ext uri="{FF2B5EF4-FFF2-40B4-BE49-F238E27FC236}">
                <a16:creationId xmlns:a16="http://schemas.microsoft.com/office/drawing/2014/main" id="{83DB190F-80A1-46C9-9F74-F1DA873146C2}"/>
              </a:ext>
            </a:extLst>
          </p:cNvPr>
          <p:cNvPicPr preferRelativeResize="0"/>
          <p:nvPr/>
        </p:nvPicPr>
        <p:blipFill rotWithShape="1">
          <a:blip r:embed="rId3">
            <a:alphaModFix/>
          </a:blip>
          <a:srcRect/>
          <a:stretch/>
        </p:blipFill>
        <p:spPr>
          <a:xfrm>
            <a:off x="198278" y="4667597"/>
            <a:ext cx="1532261" cy="1685487"/>
          </a:xfrm>
          <a:prstGeom prst="rect">
            <a:avLst/>
          </a:prstGeom>
          <a:noFill/>
          <a:ln>
            <a:noFill/>
          </a:ln>
        </p:spPr>
      </p:pic>
      <p:pic>
        <p:nvPicPr>
          <p:cNvPr id="2" name="Google Shape;349;p32">
            <a:extLst>
              <a:ext uri="{FF2B5EF4-FFF2-40B4-BE49-F238E27FC236}">
                <a16:creationId xmlns:a16="http://schemas.microsoft.com/office/drawing/2014/main" id="{4125C29D-A01E-49E1-1C69-92789B497A5C}"/>
              </a:ext>
            </a:extLst>
          </p:cNvPr>
          <p:cNvPicPr preferRelativeResize="0"/>
          <p:nvPr/>
        </p:nvPicPr>
        <p:blipFill rotWithShape="1">
          <a:blip r:embed="rId3">
            <a:alphaModFix/>
          </a:blip>
          <a:srcRect/>
          <a:stretch/>
        </p:blipFill>
        <p:spPr>
          <a:xfrm>
            <a:off x="-66961" y="202841"/>
            <a:ext cx="2277790" cy="1861486"/>
          </a:xfrm>
          <a:prstGeom prst="blockArc">
            <a:avLst/>
          </a:prstGeom>
          <a:noFill/>
          <a:ln>
            <a:noFill/>
          </a:ln>
        </p:spPr>
      </p:pic>
      <p:sp>
        <p:nvSpPr>
          <p:cNvPr id="4" name="ZoneTexte 3">
            <a:extLst>
              <a:ext uri="{FF2B5EF4-FFF2-40B4-BE49-F238E27FC236}">
                <a16:creationId xmlns:a16="http://schemas.microsoft.com/office/drawing/2014/main" id="{809BEAF1-3BEC-932E-41D2-D0B19D778091}"/>
              </a:ext>
            </a:extLst>
          </p:cNvPr>
          <p:cNvSpPr txBox="1"/>
          <p:nvPr/>
        </p:nvSpPr>
        <p:spPr>
          <a:xfrm>
            <a:off x="2933681" y="1906646"/>
            <a:ext cx="7047491" cy="2123658"/>
          </a:xfrm>
          <a:prstGeom prst="rect">
            <a:avLst/>
          </a:prstGeom>
          <a:noFill/>
          <a:ln>
            <a:solidFill>
              <a:schemeClr val="accent1"/>
            </a:solidFill>
          </a:ln>
          <a:effectLst>
            <a:glow rad="228600">
              <a:schemeClr val="accent3">
                <a:satMod val="175000"/>
                <a:alpha val="40000"/>
              </a:schemeClr>
            </a:glow>
            <a:outerShdw blurRad="44450" dist="27940" dir="5400000" sx="108000" sy="108000" algn="ctr">
              <a:srgbClr val="000000">
                <a:alpha val="25000"/>
              </a:srgbClr>
            </a:outerShdw>
          </a:effectLst>
          <a:scene3d>
            <a:camera prst="orthographicFront">
              <a:rot lat="0" lon="0" rev="0"/>
            </a:camera>
            <a:lightRig rig="balanced" dir="t">
              <a:rot lat="0" lon="0" rev="8700000"/>
            </a:lightRig>
          </a:scene3d>
          <a:sp3d>
            <a:bevelT w="190500" h="38100" prst="angle"/>
          </a:sp3d>
        </p:spPr>
        <p:txBody>
          <a:bodyPr wrap="square">
            <a:spAutoFit/>
          </a:bodyPr>
          <a:lstStyle/>
          <a:p>
            <a:pPr marL="0" marR="0" lvl="0" indent="0" algn="ctr" rtl="0">
              <a:spcBef>
                <a:spcPts val="0"/>
              </a:spcBef>
              <a:spcAft>
                <a:spcPts val="0"/>
              </a:spcAft>
              <a:buClr>
                <a:srgbClr val="548135"/>
              </a:buClr>
              <a:buSzPts val="6000"/>
              <a:buFont typeface="Cambria"/>
              <a:buNone/>
            </a:pPr>
            <a:r>
              <a:rPr lang="fr-FR" sz="4400" b="1" i="1" dirty="0">
                <a:solidFill>
                  <a:schemeClr val="accent1">
                    <a:lumMod val="75000"/>
                  </a:schemeClr>
                </a:solidFill>
                <a:latin typeface="Times New Roman" panose="02020603050405020304" pitchFamily="18" charset="0"/>
                <a:ea typeface="Cambria"/>
                <a:cs typeface="Times New Roman" panose="02020603050405020304" pitchFamily="18" charset="0"/>
                <a:sym typeface="Cambria"/>
              </a:rPr>
              <a:t>MERCI CHERS MEMBRES DU JURY POUR VOTRE AIMABLE ATTENTION</a:t>
            </a:r>
            <a:r>
              <a:rPr lang="fr-FR" sz="4400" b="1" i="1" dirty="0">
                <a:solidFill>
                  <a:schemeClr val="accent1"/>
                </a:solidFill>
                <a:latin typeface="Times New Roman" panose="02020603050405020304" pitchFamily="18" charset="0"/>
                <a:ea typeface="Cambria"/>
                <a:cs typeface="Times New Roman" panose="02020603050405020304" pitchFamily="18" charset="0"/>
                <a:sym typeface="Cambria"/>
              </a:rPr>
              <a:t>.</a:t>
            </a:r>
          </a:p>
        </p:txBody>
      </p:sp>
      <p:pic>
        <p:nvPicPr>
          <p:cNvPr id="12" name="Google Shape;349;p32">
            <a:extLst>
              <a:ext uri="{FF2B5EF4-FFF2-40B4-BE49-F238E27FC236}">
                <a16:creationId xmlns:a16="http://schemas.microsoft.com/office/drawing/2014/main" id="{78EB2C7F-95A3-4A8E-C1D5-368931D1A41A}"/>
              </a:ext>
            </a:extLst>
          </p:cNvPr>
          <p:cNvPicPr preferRelativeResize="0"/>
          <p:nvPr/>
        </p:nvPicPr>
        <p:blipFill rotWithShape="1">
          <a:blip r:embed="rId3">
            <a:alphaModFix/>
          </a:blip>
          <a:srcRect/>
          <a:stretch/>
        </p:blipFill>
        <p:spPr>
          <a:xfrm>
            <a:off x="10726060" y="-193640"/>
            <a:ext cx="1186011" cy="1767773"/>
          </a:xfrm>
          <a:prstGeom prst="corner">
            <a:avLst>
              <a:gd name="adj1" fmla="val 50000"/>
              <a:gd name="adj2" fmla="val 50000"/>
            </a:avLst>
          </a:prstGeom>
          <a:noFill/>
          <a:ln>
            <a:noFill/>
          </a:ln>
        </p:spPr>
      </p:pic>
      <p:pic>
        <p:nvPicPr>
          <p:cNvPr id="15" name="Google Shape;349;p32">
            <a:extLst>
              <a:ext uri="{FF2B5EF4-FFF2-40B4-BE49-F238E27FC236}">
                <a16:creationId xmlns:a16="http://schemas.microsoft.com/office/drawing/2014/main" id="{A8BC8D2F-8C66-3728-EC3E-4584F3D78EBB}"/>
              </a:ext>
            </a:extLst>
          </p:cNvPr>
          <p:cNvPicPr preferRelativeResize="0"/>
          <p:nvPr/>
        </p:nvPicPr>
        <p:blipFill rotWithShape="1">
          <a:blip r:embed="rId3">
            <a:alphaModFix/>
          </a:blip>
          <a:srcRect/>
          <a:stretch/>
        </p:blipFill>
        <p:spPr>
          <a:xfrm>
            <a:off x="10804399" y="4351165"/>
            <a:ext cx="1144063" cy="1767773"/>
          </a:xfrm>
          <a:prstGeom prst="rect">
            <a:avLst/>
          </a:prstGeom>
          <a:ln>
            <a:solidFill>
              <a:srgbClr val="0070C0"/>
            </a:solidFill>
          </a:ln>
          <a:effectLst>
            <a:glow rad="63500">
              <a:schemeClr val="accent2">
                <a:satMod val="175000"/>
                <a:alpha val="40000"/>
              </a:schemeClr>
            </a:glow>
            <a:outerShdw blurRad="50800" dist="38100" dir="16200000" rotWithShape="0">
              <a:prstClr val="black">
                <a:alpha val="40000"/>
              </a:prstClr>
            </a:outerShdw>
            <a:softEdge rad="31750"/>
          </a:effectLst>
        </p:spPr>
      </p:pic>
      <p:pic>
        <p:nvPicPr>
          <p:cNvPr id="18" name="Google Shape;345;p32">
            <a:extLst>
              <a:ext uri="{FF2B5EF4-FFF2-40B4-BE49-F238E27FC236}">
                <a16:creationId xmlns:a16="http://schemas.microsoft.com/office/drawing/2014/main" id="{82005FBE-8596-1177-06AB-165E440EC63B}"/>
              </a:ext>
            </a:extLst>
          </p:cNvPr>
          <p:cNvPicPr preferRelativeResize="0"/>
          <p:nvPr/>
        </p:nvPicPr>
        <p:blipFill rotWithShape="1">
          <a:blip r:embed="rId3">
            <a:alphaModFix/>
          </a:blip>
          <a:srcRect/>
          <a:stretch/>
        </p:blipFill>
        <p:spPr>
          <a:xfrm>
            <a:off x="5307418" y="268098"/>
            <a:ext cx="1532261" cy="1685487"/>
          </a:xfrm>
          <a:prstGeom prst="rect">
            <a:avLst/>
          </a:prstGeom>
          <a:noFill/>
          <a:ln>
            <a:noFill/>
          </a:ln>
        </p:spPr>
      </p:pic>
      <p:sp>
        <p:nvSpPr>
          <p:cNvPr id="3" name="Google Shape;108;p14">
            <a:extLst>
              <a:ext uri="{FF2B5EF4-FFF2-40B4-BE49-F238E27FC236}">
                <a16:creationId xmlns:a16="http://schemas.microsoft.com/office/drawing/2014/main" id="{67A5B3C1-F297-F434-9F70-BC4DF72F81C2}"/>
              </a:ext>
            </a:extLst>
          </p:cNvPr>
          <p:cNvSpPr/>
          <p:nvPr/>
        </p:nvSpPr>
        <p:spPr>
          <a:xfrm flipH="1">
            <a:off x="0" y="6416083"/>
            <a:ext cx="12192000" cy="468000"/>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7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20" name="Google Shape;106;p14">
            <a:extLst>
              <a:ext uri="{FF2B5EF4-FFF2-40B4-BE49-F238E27FC236}">
                <a16:creationId xmlns:a16="http://schemas.microsoft.com/office/drawing/2014/main" id="{DF94AA61-9476-EA7A-75F5-50292D6EB717}"/>
              </a:ext>
            </a:extLst>
          </p:cNvPr>
          <p:cNvSpPr txBox="1"/>
          <p:nvPr/>
        </p:nvSpPr>
        <p:spPr>
          <a:xfrm>
            <a:off x="38110" y="68058"/>
            <a:ext cx="12070875" cy="6300000"/>
          </a:xfrm>
          <a:prstGeom prst="rect">
            <a:avLst/>
          </a:prstGeom>
          <a:noFill/>
          <a:ln w="82550"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3" name="Ellipse 22">
            <a:extLst>
              <a:ext uri="{FF2B5EF4-FFF2-40B4-BE49-F238E27FC236}">
                <a16:creationId xmlns:a16="http://schemas.microsoft.com/office/drawing/2014/main" id="{35327E00-21A8-3811-42AF-619408BE1F54}"/>
              </a:ext>
            </a:extLst>
          </p:cNvPr>
          <p:cNvSpPr/>
          <p:nvPr/>
        </p:nvSpPr>
        <p:spPr>
          <a:xfrm>
            <a:off x="2905004" y="5364052"/>
            <a:ext cx="697177" cy="521653"/>
          </a:xfrm>
          <a:prstGeom prst="ellipse">
            <a:avLst/>
          </a:prstGeom>
          <a:solidFill>
            <a:schemeClr val="bg1"/>
          </a:solidFill>
          <a:ln>
            <a:solidFill>
              <a:schemeClr val="accent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dirty="0"/>
          </a:p>
        </p:txBody>
      </p:sp>
      <p:pic>
        <p:nvPicPr>
          <p:cNvPr id="5" name="Google Shape;345;p32">
            <a:extLst>
              <a:ext uri="{FF2B5EF4-FFF2-40B4-BE49-F238E27FC236}">
                <a16:creationId xmlns:a16="http://schemas.microsoft.com/office/drawing/2014/main" id="{32185931-9739-DA84-5DB1-45809C400611}"/>
              </a:ext>
            </a:extLst>
          </p:cNvPr>
          <p:cNvPicPr preferRelativeResize="0"/>
          <p:nvPr/>
        </p:nvPicPr>
        <p:blipFill rotWithShape="1">
          <a:blip r:embed="rId3">
            <a:alphaModFix/>
          </a:blip>
          <a:srcRect/>
          <a:stretch/>
        </p:blipFill>
        <p:spPr>
          <a:xfrm>
            <a:off x="5459818" y="420498"/>
            <a:ext cx="1532261" cy="1685487"/>
          </a:xfrm>
          <a:prstGeom prst="rect">
            <a:avLst/>
          </a:prstGeom>
          <a:noFill/>
          <a:ln>
            <a:noFill/>
          </a:ln>
        </p:spPr>
      </p:pic>
      <p:pic>
        <p:nvPicPr>
          <p:cNvPr id="6" name="Google Shape;345;p32">
            <a:extLst>
              <a:ext uri="{FF2B5EF4-FFF2-40B4-BE49-F238E27FC236}">
                <a16:creationId xmlns:a16="http://schemas.microsoft.com/office/drawing/2014/main" id="{5E59F6D0-6101-E69F-0F6C-61BE911A2E8C}"/>
              </a:ext>
            </a:extLst>
          </p:cNvPr>
          <p:cNvPicPr preferRelativeResize="0"/>
          <p:nvPr/>
        </p:nvPicPr>
        <p:blipFill rotWithShape="1">
          <a:blip r:embed="rId3">
            <a:alphaModFix/>
          </a:blip>
          <a:srcRect/>
          <a:stretch/>
        </p:blipFill>
        <p:spPr>
          <a:xfrm>
            <a:off x="5612218" y="572898"/>
            <a:ext cx="1532261" cy="1685487"/>
          </a:xfrm>
          <a:prstGeom prst="rect">
            <a:avLst/>
          </a:prstGeom>
          <a:noFill/>
          <a:ln>
            <a:noFill/>
          </a:ln>
        </p:spPr>
      </p:pic>
      <p:pic>
        <p:nvPicPr>
          <p:cNvPr id="11" name="Image 10">
            <a:extLst>
              <a:ext uri="{FF2B5EF4-FFF2-40B4-BE49-F238E27FC236}">
                <a16:creationId xmlns:a16="http://schemas.microsoft.com/office/drawing/2014/main" id="{FEDE27BA-6B18-D783-427B-A52FDA0B169D}"/>
              </a:ext>
            </a:extLst>
          </p:cNvPr>
          <p:cNvPicPr>
            <a:picLocks noChangeAspect="1"/>
          </p:cNvPicPr>
          <p:nvPr/>
        </p:nvPicPr>
        <p:blipFill>
          <a:blip r:embed="rId4"/>
          <a:stretch>
            <a:fillRect/>
          </a:stretch>
        </p:blipFill>
        <p:spPr>
          <a:xfrm>
            <a:off x="83015" y="1638267"/>
            <a:ext cx="2457650" cy="2516389"/>
          </a:xfrm>
          <a:prstGeom prst="rect">
            <a:avLst/>
          </a:prstGeom>
        </p:spPr>
      </p:pic>
      <p:sp>
        <p:nvSpPr>
          <p:cNvPr id="13" name="Ellipse 12">
            <a:extLst>
              <a:ext uri="{FF2B5EF4-FFF2-40B4-BE49-F238E27FC236}">
                <a16:creationId xmlns:a16="http://schemas.microsoft.com/office/drawing/2014/main" id="{E5CB4AEE-3A2C-BFDD-1A79-A0A585DAD04C}"/>
              </a:ext>
            </a:extLst>
          </p:cNvPr>
          <p:cNvSpPr/>
          <p:nvPr/>
        </p:nvSpPr>
        <p:spPr>
          <a:xfrm>
            <a:off x="9525335" y="5223402"/>
            <a:ext cx="440672" cy="662303"/>
          </a:xfrm>
          <a:prstGeom prst="ellipse">
            <a:avLst/>
          </a:prstGeom>
          <a:solidFill>
            <a:schemeClr val="bg1">
              <a:lumMod val="65000"/>
            </a:schemeClr>
          </a:solidFill>
          <a:ln w="28575">
            <a:solidFill>
              <a:schemeClr val="accent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dirty="0"/>
          </a:p>
        </p:txBody>
      </p:sp>
      <p:sp>
        <p:nvSpPr>
          <p:cNvPr id="14" name="Ellipse 13">
            <a:extLst>
              <a:ext uri="{FF2B5EF4-FFF2-40B4-BE49-F238E27FC236}">
                <a16:creationId xmlns:a16="http://schemas.microsoft.com/office/drawing/2014/main" id="{32C7A8B3-4598-E57B-EA11-D897A676DA87}"/>
              </a:ext>
            </a:extLst>
          </p:cNvPr>
          <p:cNvSpPr/>
          <p:nvPr/>
        </p:nvSpPr>
        <p:spPr>
          <a:xfrm>
            <a:off x="9365816" y="508846"/>
            <a:ext cx="440672" cy="362800"/>
          </a:xfrm>
          <a:prstGeom prst="ellipse">
            <a:avLst/>
          </a:prstGeom>
          <a:solidFill>
            <a:schemeClr val="bg1"/>
          </a:solidFill>
          <a:ln>
            <a:solidFill>
              <a:schemeClr val="accent1"/>
            </a:solidFill>
          </a:ln>
          <a:effectLst>
            <a:glow rad="63500">
              <a:schemeClr val="accent2">
                <a:satMod val="175000"/>
                <a:alpha val="40000"/>
              </a:schemeClr>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dirty="0"/>
          </a:p>
        </p:txBody>
      </p:sp>
      <p:sp>
        <p:nvSpPr>
          <p:cNvPr id="16" name="Ellipse 15">
            <a:extLst>
              <a:ext uri="{FF2B5EF4-FFF2-40B4-BE49-F238E27FC236}">
                <a16:creationId xmlns:a16="http://schemas.microsoft.com/office/drawing/2014/main" id="{1B65FE8A-2549-F0BA-E1A0-B6F6B935A232}"/>
              </a:ext>
            </a:extLst>
          </p:cNvPr>
          <p:cNvSpPr/>
          <p:nvPr/>
        </p:nvSpPr>
        <p:spPr>
          <a:xfrm>
            <a:off x="2933681" y="572897"/>
            <a:ext cx="557664" cy="535467"/>
          </a:xfrm>
          <a:prstGeom prst="ellipse">
            <a:avLst/>
          </a:prstGeom>
          <a:solidFill>
            <a:schemeClr val="accent1"/>
          </a:solidFill>
          <a:ln>
            <a:solidFill>
              <a:schemeClr val="accent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I"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250" fill="hold"/>
                                        <p:tgtEl>
                                          <p:spTgt spid="345"/>
                                        </p:tgtEl>
                                        <p:attrNameLst>
                                          <p:attrName>style.color</p:attrName>
                                        </p:attrNameLst>
                                      </p:cBhvr>
                                      <p:to>
                                        <a:srgbClr val="4472C4"/>
                                      </p:to>
                                    </p:animClr>
                                    <p:animClr clrSpc="rgb" dir="cw">
                                      <p:cBhvr>
                                        <p:cTn id="7" dur="250" fill="hold"/>
                                        <p:tgtEl>
                                          <p:spTgt spid="345"/>
                                        </p:tgtEl>
                                        <p:attrNameLst>
                                          <p:attrName>fillcolor</p:attrName>
                                        </p:attrNameLst>
                                      </p:cBhvr>
                                      <p:to>
                                        <a:srgbClr val="4472C4"/>
                                      </p:to>
                                    </p:animClr>
                                    <p:set>
                                      <p:cBhvr>
                                        <p:cTn id="8" dur="250" fill="hold"/>
                                        <p:tgtEl>
                                          <p:spTgt spid="345"/>
                                        </p:tgtEl>
                                        <p:attrNameLst>
                                          <p:attrName>fill.type</p:attrName>
                                        </p:attrNameLst>
                                      </p:cBhvr>
                                      <p:to>
                                        <p:strVal val="solid"/>
                                      </p:to>
                                    </p:set>
                                    <p:set>
                                      <p:cBhvr>
                                        <p:cTn id="9" dur="250" fill="hold"/>
                                        <p:tgtEl>
                                          <p:spTgt spid="345"/>
                                        </p:tgtEl>
                                        <p:attrNameLst>
                                          <p:attrName>fill.on</p:attrName>
                                        </p:attrNameLst>
                                      </p:cBhvr>
                                      <p:to>
                                        <p:strVal val="true"/>
                                      </p:to>
                                    </p:set>
                                  </p:childTnLst>
                                </p:cTn>
                              </p:par>
                              <p:par>
                                <p:cTn id="10" presetID="1" presetClass="path" presetSubtype="0" accel="50000" decel="50000" fill="hold" nodeType="withEffect">
                                  <p:stCondLst>
                                    <p:cond delay="0"/>
                                  </p:stCondLst>
                                  <p:childTnLst>
                                    <p:animMotion origin="layout" path="M 3.54167E-6 -2.22222E-6 C 0.06901 -2.22222E-6 0.125 0.03565 0.125 0.07986 C 0.125 0.12408 0.06901 0.15996 3.54167E-6 0.15996 C -0.06901 0.15996 -0.125 0.12408 -0.125 0.07986 C -0.125 0.03565 -0.06901 -2.22222E-6 3.54167E-6 -2.22222E-6 Z " pathEditMode="relative" rAng="0" ptsTypes="AAAAA">
                                      <p:cBhvr>
                                        <p:cTn id="11" dur="250" fill="hold"/>
                                        <p:tgtEl>
                                          <p:spTgt spid="7"/>
                                        </p:tgtEl>
                                        <p:attrNameLst>
                                          <p:attrName>ppt_x</p:attrName>
                                          <p:attrName>ppt_y</p:attrName>
                                        </p:attrNameLst>
                                      </p:cBhvr>
                                      <p:rCtr x="0" y="7986"/>
                                    </p:animMotion>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50"/>
                                        <p:tgtEl>
                                          <p:spTgt spid="2"/>
                                        </p:tgtEl>
                                      </p:cBhvr>
                                    </p:animEffect>
                                  </p:childTnLst>
                                </p:cTn>
                              </p:par>
                            </p:childTnLst>
                          </p:cTn>
                        </p:par>
                        <p:par>
                          <p:cTn id="15" fill="hold">
                            <p:stCondLst>
                              <p:cond delay="25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50"/>
                                        <p:tgtEl>
                                          <p:spTgt spid="1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grpId="0" nodeType="clickEffect">
                                  <p:stCondLst>
                                    <p:cond delay="0"/>
                                  </p:stCondLst>
                                  <p:childTnLst>
                                    <p:animClr clrSpc="rgb" dir="cw">
                                      <p:cBhvr>
                                        <p:cTn id="29" dur="2000" fill="hold"/>
                                        <p:tgtEl>
                                          <p:spTgt spid="4"/>
                                        </p:tgtEl>
                                        <p:attrNameLst>
                                          <p:attrName>stroke.color</p:attrName>
                                        </p:attrNameLst>
                                      </p:cBhvr>
                                      <p:to>
                                        <a:schemeClr val="accent2"/>
                                      </p:to>
                                    </p:animClr>
                                    <p:set>
                                      <p:cBhvr>
                                        <p:cTn id="30" dur="2000" fill="hold"/>
                                        <p:tgtEl>
                                          <p:spTgt spid="4"/>
                                        </p:tgtEl>
                                        <p:attrNameLst>
                                          <p:attrName>stroke.on</p:attrName>
                                        </p:attrNameLst>
                                      </p:cBhvr>
                                      <p:to>
                                        <p:strVal val="true"/>
                                      </p:to>
                                    </p:set>
                                  </p:childTnLst>
                                </p:cTn>
                              </p:par>
                              <p:par>
                                <p:cTn id="31" presetID="5"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heckerboard(across)">
                                      <p:cBhvr>
                                        <p:cTn id="33" dur="25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25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250"/>
                                        <p:tgtEl>
                                          <p:spTgt spid="6"/>
                                        </p:tgtEl>
                                      </p:cBhvr>
                                    </p:animEffect>
                                  </p:childTnLst>
                                </p:cTn>
                              </p:par>
                              <p:par>
                                <p:cTn id="40" presetID="4" presetClass="path" presetSubtype="0" accel="50000" decel="50000" fill="hold" nodeType="withEffect">
                                  <p:stCondLst>
                                    <p:cond delay="0"/>
                                  </p:stCondLst>
                                  <p:childTnLst>
                                    <p:animMotion origin="layout" path="M 0 0 L 0.125 0 L 0.188 0.109 L 0.125 0.217 L 0 0.217 L -0.063 0.109 L 0 0 Z" pathEditMode="relative" ptsTypes="">
                                      <p:cBhvr>
                                        <p:cTn id="41" dur="250" fill="hold"/>
                                        <p:tgtEl>
                                          <p:spTgt spid="11"/>
                                        </p:tgtEl>
                                        <p:attrNameLst>
                                          <p:attrName>ppt_x</p:attrName>
                                          <p:attrName>ppt_y</p:attrName>
                                        </p:attrNameLst>
                                      </p:cBhvr>
                                    </p:animMotion>
                                  </p:childTnLst>
                                </p:cTn>
                              </p:par>
                              <p:par>
                                <p:cTn id="42" presetID="5"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checkerboard(across)">
                                      <p:cBhvr>
                                        <p:cTn id="44" dur="10"/>
                                        <p:tgtEl>
                                          <p:spTgt spid="1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heckerboard(across)">
                                      <p:cBhvr>
                                        <p:cTn id="47" dur="250"/>
                                        <p:tgtEl>
                                          <p:spTgt spid="14"/>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checkerboard(across)">
                                      <p:cBhvr>
                                        <p:cTn id="50"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13" grpId="0" animBg="1"/>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p:nvPr/>
        </p:nvSpPr>
        <p:spPr>
          <a:xfrm>
            <a:off x="37813" y="-54435"/>
            <a:ext cx="12084523" cy="74721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6" name="Google Shape;106;p14"/>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107" name="Google Shape;107;p14"/>
          <p:cNvCxnSpPr/>
          <p:nvPr/>
        </p:nvCxnSpPr>
        <p:spPr>
          <a:xfrm rot="10800000" flipH="1">
            <a:off x="8736840" y="690997"/>
            <a:ext cx="3385496" cy="3412"/>
          </a:xfrm>
          <a:prstGeom prst="straightConnector1">
            <a:avLst/>
          </a:prstGeom>
          <a:noFill/>
          <a:ln w="28575" cap="flat" cmpd="sng">
            <a:solidFill>
              <a:schemeClr val="accent1"/>
            </a:solidFill>
            <a:prstDash val="solid"/>
            <a:miter lim="800000"/>
            <a:headEnd type="none" w="sm" len="sm"/>
            <a:tailEnd type="none" w="sm" len="sm"/>
          </a:ln>
        </p:spPr>
      </p:cxnSp>
      <p:sp>
        <p:nvSpPr>
          <p:cNvPr id="108" name="Google Shape;108;p14"/>
          <p:cNvSpPr/>
          <p:nvPr/>
        </p:nvSpPr>
        <p:spPr>
          <a:xfrm flipH="1">
            <a:off x="3754" y="6519486"/>
            <a:ext cx="12154189"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109" name="Google Shape;109;p14"/>
          <p:cNvSpPr/>
          <p:nvPr/>
        </p:nvSpPr>
        <p:spPr>
          <a:xfrm>
            <a:off x="2714413" y="416494"/>
            <a:ext cx="6912000"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CI" sz="2800" b="1" dirty="0">
                <a:solidFill>
                  <a:schemeClr val="lt1"/>
                </a:solidFill>
                <a:latin typeface="Cambria"/>
                <a:ea typeface="Cambria"/>
                <a:cs typeface="Cambria"/>
                <a:sym typeface="Cambria"/>
              </a:rPr>
              <a:t>PLAN DE SOUTENANCE</a:t>
            </a:r>
            <a:endParaRPr dirty="0"/>
          </a:p>
        </p:txBody>
      </p:sp>
      <p:cxnSp>
        <p:nvCxnSpPr>
          <p:cNvPr id="110" name="Google Shape;110;p14"/>
          <p:cNvCxnSpPr>
            <a:cxnSpLocks/>
          </p:cNvCxnSpPr>
          <p:nvPr/>
        </p:nvCxnSpPr>
        <p:spPr>
          <a:xfrm rot="10800000" flipH="1">
            <a:off x="37813" y="717577"/>
            <a:ext cx="2676600" cy="3300"/>
          </a:xfrm>
          <a:prstGeom prst="straightConnector1">
            <a:avLst/>
          </a:prstGeom>
          <a:noFill/>
          <a:ln w="28575" cap="flat" cmpd="sng">
            <a:solidFill>
              <a:schemeClr val="accent1"/>
            </a:solidFill>
            <a:prstDash val="solid"/>
            <a:miter lim="800000"/>
            <a:headEnd type="none" w="sm" len="sm"/>
            <a:tailEnd type="none" w="sm" len="sm"/>
          </a:ln>
        </p:spPr>
      </p:cxnSp>
      <p:sp>
        <p:nvSpPr>
          <p:cNvPr id="111" name="Google Shape;111;p14"/>
          <p:cNvSpPr/>
          <p:nvPr/>
        </p:nvSpPr>
        <p:spPr>
          <a:xfrm>
            <a:off x="5692741" y="-8216"/>
            <a:ext cx="47767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2</a:t>
            </a:r>
            <a:endParaRPr sz="1400" b="1" dirty="0">
              <a:solidFill>
                <a:schemeClr val="tx1"/>
              </a:solidFill>
              <a:latin typeface="Cambria"/>
              <a:ea typeface="Cambria"/>
              <a:cs typeface="Cambria"/>
              <a:sym typeface="Cambria"/>
            </a:endParaRPr>
          </a:p>
        </p:txBody>
      </p:sp>
      <p:sp>
        <p:nvSpPr>
          <p:cNvPr id="112" name="Google Shape;112;p14"/>
          <p:cNvSpPr txBox="1"/>
          <p:nvPr/>
        </p:nvSpPr>
        <p:spPr>
          <a:xfrm>
            <a:off x="239185" y="721749"/>
            <a:ext cx="11814808" cy="655560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fr-CI" sz="2000" b="1" dirty="0">
                <a:solidFill>
                  <a:schemeClr val="dk1"/>
                </a:solidFill>
                <a:latin typeface="Century Gothic" panose="020B0502020202020204" pitchFamily="34" charset="0"/>
                <a:ea typeface="Cambria"/>
                <a:cs typeface="Cambria"/>
                <a:sym typeface="Cambria"/>
              </a:rPr>
              <a:t> </a:t>
            </a:r>
            <a:r>
              <a:rPr lang="fr-CI" sz="2000" b="1" dirty="0">
                <a:solidFill>
                  <a:schemeClr val="dk1"/>
                </a:solidFill>
                <a:latin typeface="Times New Roman" panose="02020603050405020304" pitchFamily="18" charset="0"/>
                <a:ea typeface="Cambria"/>
                <a:cs typeface="Times New Roman" panose="02020603050405020304" pitchFamily="18" charset="0"/>
                <a:sym typeface="Cambria"/>
              </a:rPr>
              <a:t>INTRODUCTION</a:t>
            </a:r>
            <a:endParaRPr lang="fr-CI" dirty="0">
              <a:latin typeface="Times New Roman" panose="02020603050405020304" pitchFamily="18" charset="0"/>
              <a:ea typeface="Cambria"/>
              <a:cs typeface="Times New Roman" panose="02020603050405020304" pitchFamily="18" charset="0"/>
            </a:endParaRP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LA PR</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SENTATION DE L’ENTREPRISE</a:t>
            </a:r>
          </a:p>
          <a:p>
            <a:pPr marL="514350" marR="0" lvl="0" indent="-514350" algn="l" rtl="0">
              <a:lnSpc>
                <a:spcPct val="150000"/>
              </a:lnSpc>
              <a:spcBef>
                <a:spcPts val="0"/>
              </a:spcBef>
              <a:spcAft>
                <a:spcPts val="0"/>
              </a:spcAft>
              <a:buAutoNum type="romanUcPeriod"/>
            </a:pPr>
            <a:r>
              <a:rPr lang="fr-FR" sz="2000" dirty="0">
                <a:solidFill>
                  <a:schemeClr val="dk1"/>
                </a:solidFill>
                <a:latin typeface="Times New Roman" panose="02020603050405020304" pitchFamily="18" charset="0"/>
                <a:ea typeface="Cambria"/>
                <a:cs typeface="Times New Roman" panose="02020603050405020304" pitchFamily="18" charset="0"/>
                <a:sym typeface="Cambria"/>
              </a:rPr>
              <a:t>LA  JUSTIFICATION DU CHOIX DU SUJET</a:t>
            </a:r>
            <a:endParaRPr lang="fr-CI" sz="2000" dirty="0">
              <a:solidFill>
                <a:schemeClr val="dk1"/>
              </a:solidFill>
              <a:latin typeface="Times New Roman" panose="02020603050405020304" pitchFamily="18" charset="0"/>
              <a:ea typeface="Cambria"/>
              <a:cs typeface="Times New Roman" panose="02020603050405020304" pitchFamily="18" charset="0"/>
              <a:sym typeface="Cambria"/>
            </a:endParaRP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LA  PROBL</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MATIQUE ET LES QUESTIONS DE RECHERCHE</a:t>
            </a: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LES OBJECTIFS DE L’</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TUDE</a:t>
            </a: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LES HYPOTH</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È</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SES DE RECHERCHE </a:t>
            </a: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LA M</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THODOLOGIE DE RECHERCHE</a:t>
            </a: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 LA PR</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SENTATION DES R</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SULTATS</a:t>
            </a: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 LA V</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É</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RIFICATION DES HYPOTH</a:t>
            </a:r>
            <a:r>
              <a:rPr lang="fr-CI"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È</a:t>
            </a: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SES</a:t>
            </a:r>
          </a:p>
          <a:p>
            <a:pPr marL="514350" marR="0" lvl="0" indent="-514350" algn="l" rtl="0">
              <a:lnSpc>
                <a:spcPct val="150000"/>
              </a:lnSpc>
              <a:spcBef>
                <a:spcPts val="0"/>
              </a:spcBef>
              <a:spcAft>
                <a:spcPts val="0"/>
              </a:spcAft>
              <a:buAutoNum type="romanUcPeriod"/>
            </a:pPr>
            <a:r>
              <a:rPr lang="fr-CI" sz="2000" dirty="0">
                <a:solidFill>
                  <a:schemeClr val="dk1"/>
                </a:solidFill>
                <a:latin typeface="Times New Roman" panose="02020603050405020304" pitchFamily="18" charset="0"/>
                <a:ea typeface="Cambria"/>
                <a:cs typeface="Times New Roman" panose="02020603050405020304" pitchFamily="18" charset="0"/>
                <a:sym typeface="Cambria"/>
              </a:rPr>
              <a:t>LES FAIBLESSES ET LES RECOMMANDATIONS</a:t>
            </a:r>
          </a:p>
          <a:p>
            <a:pPr marR="0" lvl="0" algn="l" rtl="0">
              <a:lnSpc>
                <a:spcPct val="150000"/>
              </a:lnSpc>
              <a:spcBef>
                <a:spcPts val="0"/>
              </a:spcBef>
              <a:spcAft>
                <a:spcPts val="0"/>
              </a:spcAft>
            </a:pPr>
            <a:endParaRPr sz="2000" dirty="0">
              <a:solidFill>
                <a:schemeClr val="dk1"/>
              </a:solidFill>
              <a:latin typeface="Times New Roman" panose="02020603050405020304" pitchFamily="18" charset="0"/>
              <a:ea typeface="Cambria"/>
              <a:cs typeface="Times New Roman" panose="02020603050405020304" pitchFamily="18" charset="0"/>
              <a:sym typeface="Cambria"/>
            </a:endParaRPr>
          </a:p>
          <a:p>
            <a:pPr marL="0" marR="0" lvl="0" indent="0" algn="ctr" rtl="0">
              <a:lnSpc>
                <a:spcPct val="150000"/>
              </a:lnSpc>
              <a:spcBef>
                <a:spcPts val="0"/>
              </a:spcBef>
              <a:spcAft>
                <a:spcPts val="0"/>
              </a:spcAft>
              <a:buNone/>
            </a:pPr>
            <a:r>
              <a:rPr lang="fr-CI" sz="2000" b="1" dirty="0">
                <a:solidFill>
                  <a:schemeClr val="dk1"/>
                </a:solidFill>
                <a:latin typeface="Times New Roman" panose="02020603050405020304" pitchFamily="18" charset="0"/>
                <a:ea typeface="Cambria"/>
                <a:cs typeface="Times New Roman" panose="02020603050405020304" pitchFamily="18" charset="0"/>
                <a:sym typeface="Cambria"/>
              </a:rPr>
              <a:t> CONCLUSION</a:t>
            </a:r>
          </a:p>
          <a:p>
            <a:pPr marL="0" marR="0" lvl="0" indent="0" algn="ctr" rtl="0">
              <a:lnSpc>
                <a:spcPct val="150000"/>
              </a:lnSpc>
              <a:spcBef>
                <a:spcPts val="0"/>
              </a:spcBef>
              <a:spcAft>
                <a:spcPts val="0"/>
              </a:spcAft>
              <a:buNone/>
            </a:pPr>
            <a:endParaRPr lang="fr-CI" sz="2000" b="1" dirty="0">
              <a:solidFill>
                <a:schemeClr val="dk1"/>
              </a:solidFill>
              <a:latin typeface="Times New Roman" panose="02020603050405020304" pitchFamily="18" charset="0"/>
              <a:ea typeface="Cambria"/>
              <a:cs typeface="Times New Roman" panose="02020603050405020304" pitchFamily="18" charset="0"/>
              <a:sym typeface="Cambria"/>
            </a:endParaRPr>
          </a:p>
          <a:p>
            <a:pPr marL="0" marR="0" lvl="0" indent="0" algn="ctr" rtl="0">
              <a:lnSpc>
                <a:spcPct val="150000"/>
              </a:lnSpc>
              <a:spcBef>
                <a:spcPts val="0"/>
              </a:spcBef>
              <a:spcAft>
                <a:spcPts val="0"/>
              </a:spcAft>
              <a:buNone/>
            </a:pPr>
            <a:endParaRPr sz="2000" b="1" dirty="0">
              <a:solidFill>
                <a:schemeClr val="dk1"/>
              </a:solidFill>
              <a:latin typeface="Times New Roman" panose="02020603050405020304" pitchFamily="18" charset="0"/>
              <a:ea typeface="Cambria"/>
              <a:cs typeface="Times New Roman" panose="02020603050405020304" pitchFamily="18" charset="0"/>
              <a:sym typeface="Cambria"/>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4" name="Google Shape;124;p15"/>
          <p:cNvSpPr txBox="1"/>
          <p:nvPr/>
        </p:nvSpPr>
        <p:spPr>
          <a:xfrm>
            <a:off x="50176" y="788668"/>
            <a:ext cx="11970915" cy="586310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algn="just">
              <a:lnSpc>
                <a:spcPct val="150000"/>
              </a:lnSpc>
            </a:pPr>
            <a:r>
              <a:rPr lang="fr-FR" sz="2500" dirty="0">
                <a:effectLst/>
                <a:latin typeface="Times New Roman" panose="02020603050405020304" pitchFamily="18" charset="0"/>
                <a:ea typeface="Calibri" panose="020F0502020204030204" pitchFamily="34" charset="0"/>
                <a:cs typeface="Times New Roman" panose="02020603050405020304" pitchFamily="18" charset="0"/>
              </a:rPr>
              <a:t>Dans un monde en perpétuelles mutations technologiques, économiques et socioculturelles, dans un environnement complexe et incertain où la concurrence est rude, l’entreprise est plus que jamais condamnée à être performante pour assurer sa survie. C’est la raison pour laquelle la performance se retrouve au centre des préoccupations des dirigeants. Pour atteindre cet objectif, l’analyse financière s’impose comme un outil fondamental dans l’étude de la santé financière de l’entreprise. Elle recouvre les savoirs et les savoirs faire déployés pour exploiter l’information comptable et financière relative à une société. Elle permet la compréhension de l’entreprise à travers ses états financiers. C’est une méthode qui a pour objet de porter un jugement global sur le niveau de performance financière actuelle et future.</a:t>
            </a:r>
          </a:p>
        </p:txBody>
      </p:sp>
      <p:sp>
        <p:nvSpPr>
          <p:cNvPr id="15" name="Google Shape;106;p14"/>
          <p:cNvSpPr txBox="1"/>
          <p:nvPr/>
        </p:nvSpPr>
        <p:spPr>
          <a:xfrm>
            <a:off x="52879" y="-111915"/>
            <a:ext cx="12084526" cy="64629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lang="fr-FR" dirty="0">
              <a:sym typeface="Calibri"/>
            </a:endParaRPr>
          </a:p>
          <a:p>
            <a:endParaRPr dirty="0">
              <a:sym typeface="Calibri"/>
            </a:endParaRPr>
          </a:p>
        </p:txBody>
      </p:sp>
      <p:sp>
        <p:nvSpPr>
          <p:cNvPr id="18" name="Google Shape;109;p14"/>
          <p:cNvSpPr/>
          <p:nvPr/>
        </p:nvSpPr>
        <p:spPr>
          <a:xfrm>
            <a:off x="2454814" y="432922"/>
            <a:ext cx="6701051"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algn="ctr"/>
            <a:r>
              <a:rPr lang="fr-CI" sz="2800" b="1" dirty="0">
                <a:solidFill>
                  <a:schemeClr val="lt1"/>
                </a:solidFill>
                <a:latin typeface="Cambria"/>
                <a:ea typeface="Cambria"/>
                <a:sym typeface="Cambria"/>
              </a:rPr>
              <a:t>INTRODUCTION</a:t>
            </a:r>
            <a:endParaRPr sz="2800" b="1" dirty="0">
              <a:solidFill>
                <a:schemeClr val="lt1"/>
              </a:solidFill>
              <a:latin typeface="Cambria"/>
              <a:ea typeface="Cambria"/>
            </a:endParaRPr>
          </a:p>
        </p:txBody>
      </p:sp>
      <p:sp>
        <p:nvSpPr>
          <p:cNvPr id="2" name="Google Shape;111;p14">
            <a:extLst>
              <a:ext uri="{FF2B5EF4-FFF2-40B4-BE49-F238E27FC236}">
                <a16:creationId xmlns:a16="http://schemas.microsoft.com/office/drawing/2014/main" id="{878464B3-9982-D6ED-714B-210F6A87F9E9}"/>
              </a:ext>
            </a:extLst>
          </p:cNvPr>
          <p:cNvSpPr/>
          <p:nvPr/>
        </p:nvSpPr>
        <p:spPr>
          <a:xfrm>
            <a:off x="5594255" y="32648"/>
            <a:ext cx="47767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3</a:t>
            </a:r>
            <a:endParaRPr sz="1400" b="1" dirty="0">
              <a:solidFill>
                <a:schemeClr val="tx1"/>
              </a:solidFill>
              <a:latin typeface="Cambria"/>
              <a:ea typeface="Cambria"/>
              <a:cs typeface="Cambria"/>
              <a:sym typeface="Cambria"/>
            </a:endParaRPr>
          </a:p>
        </p:txBody>
      </p:sp>
      <p:cxnSp>
        <p:nvCxnSpPr>
          <p:cNvPr id="7" name="Google Shape;107;p14">
            <a:extLst>
              <a:ext uri="{FF2B5EF4-FFF2-40B4-BE49-F238E27FC236}">
                <a16:creationId xmlns:a16="http://schemas.microsoft.com/office/drawing/2014/main" id="{2CBA6419-AB10-77C5-0385-D3000272FBFF}"/>
              </a:ext>
            </a:extLst>
          </p:cNvPr>
          <p:cNvCxnSpPr>
            <a:cxnSpLocks/>
          </p:cNvCxnSpPr>
          <p:nvPr/>
        </p:nvCxnSpPr>
        <p:spPr>
          <a:xfrm flipH="1">
            <a:off x="12151055" y="823711"/>
            <a:ext cx="3934" cy="5644552"/>
          </a:xfrm>
          <a:prstGeom prst="straightConnector1">
            <a:avLst/>
          </a:prstGeom>
          <a:noFill/>
          <a:ln w="28575" cap="flat" cmpd="sng">
            <a:solidFill>
              <a:schemeClr val="accent1"/>
            </a:solidFill>
            <a:prstDash val="solid"/>
            <a:miter lim="800000"/>
            <a:headEnd type="none" w="sm" len="sm"/>
            <a:tailEnd type="none" w="sm" len="sm"/>
          </a:ln>
        </p:spPr>
      </p:cxnSp>
      <p:sp>
        <p:nvSpPr>
          <p:cNvPr id="4" name="Google Shape;108;p14">
            <a:extLst>
              <a:ext uri="{FF2B5EF4-FFF2-40B4-BE49-F238E27FC236}">
                <a16:creationId xmlns:a16="http://schemas.microsoft.com/office/drawing/2014/main" id="{37B29784-5704-0E7F-8007-0322A1A73F69}"/>
              </a:ext>
            </a:extLst>
          </p:cNvPr>
          <p:cNvSpPr/>
          <p:nvPr/>
        </p:nvSpPr>
        <p:spPr>
          <a:xfrm flipH="1">
            <a:off x="52880" y="6569187"/>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9" name="Google Shape;106;p14">
            <a:extLst>
              <a:ext uri="{FF2B5EF4-FFF2-40B4-BE49-F238E27FC236}">
                <a16:creationId xmlns:a16="http://schemas.microsoft.com/office/drawing/2014/main" id="{516DCE02-F446-406E-AC39-A47C666DF0ED}"/>
              </a:ext>
            </a:extLst>
          </p:cNvPr>
          <p:cNvSpPr txBox="1"/>
          <p:nvPr/>
        </p:nvSpPr>
        <p:spPr>
          <a:xfrm>
            <a:off x="50176" y="-54813"/>
            <a:ext cx="12043502" cy="6624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p:nvPr/>
        </p:nvSpPr>
        <p:spPr>
          <a:xfrm>
            <a:off x="-1" y="20001"/>
            <a:ext cx="12172335" cy="64629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3600" dirty="0">
              <a:sym typeface="Calibri"/>
            </a:endParaRPr>
          </a:p>
        </p:txBody>
      </p:sp>
      <p:cxnSp>
        <p:nvCxnSpPr>
          <p:cNvPr id="131" name="Google Shape;131;p16"/>
          <p:cNvCxnSpPr/>
          <p:nvPr/>
        </p:nvCxnSpPr>
        <p:spPr>
          <a:xfrm rot="10800000" flipH="1">
            <a:off x="8672911" y="679514"/>
            <a:ext cx="3385500" cy="3300"/>
          </a:xfrm>
          <a:prstGeom prst="straightConnector1">
            <a:avLst/>
          </a:prstGeom>
          <a:noFill/>
          <a:ln w="28575" cap="flat" cmpd="sng">
            <a:solidFill>
              <a:schemeClr val="accent1"/>
            </a:solidFill>
            <a:prstDash val="solid"/>
            <a:miter lim="800000"/>
            <a:headEnd type="none" w="sm" len="sm"/>
            <a:tailEnd type="none" w="sm" len="sm"/>
          </a:ln>
        </p:spPr>
      </p:cxnSp>
      <p:sp>
        <p:nvSpPr>
          <p:cNvPr id="133" name="Google Shape;133;p16"/>
          <p:cNvSpPr/>
          <p:nvPr/>
        </p:nvSpPr>
        <p:spPr>
          <a:xfrm>
            <a:off x="2685723" y="485784"/>
            <a:ext cx="6701100"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algn="ctr"/>
            <a:r>
              <a:rPr lang="fr-CI" sz="2800" b="1" dirty="0">
                <a:solidFill>
                  <a:schemeClr val="lt1"/>
                </a:solidFill>
                <a:latin typeface="Cambria"/>
                <a:ea typeface="Cambria"/>
                <a:sym typeface="Cambria"/>
              </a:rPr>
              <a:t>I. PRÉSENTATION DE L’ENTREPRISE</a:t>
            </a:r>
            <a:endParaRPr sz="2800" b="1" dirty="0">
              <a:solidFill>
                <a:schemeClr val="lt1"/>
              </a:solidFill>
              <a:latin typeface="Cambria"/>
              <a:ea typeface="Cambria"/>
              <a:sym typeface="Cambria"/>
            </a:endParaRPr>
          </a:p>
        </p:txBody>
      </p:sp>
      <p:cxnSp>
        <p:nvCxnSpPr>
          <p:cNvPr id="134" name="Google Shape;134;p16"/>
          <p:cNvCxnSpPr>
            <a:cxnSpLocks/>
          </p:cNvCxnSpPr>
          <p:nvPr/>
        </p:nvCxnSpPr>
        <p:spPr>
          <a:xfrm rot="10800000" flipH="1">
            <a:off x="128577" y="684084"/>
            <a:ext cx="2676600" cy="3300"/>
          </a:xfrm>
          <a:prstGeom prst="straightConnector1">
            <a:avLst/>
          </a:prstGeom>
          <a:noFill/>
          <a:ln w="28575" cap="flat" cmpd="sng">
            <a:solidFill>
              <a:schemeClr val="accent1"/>
            </a:solidFill>
            <a:prstDash val="solid"/>
            <a:miter lim="800000"/>
            <a:headEnd type="none" w="sm" len="sm"/>
            <a:tailEnd type="none" w="sm" len="sm"/>
          </a:ln>
        </p:spPr>
      </p:cxnSp>
      <p:sp>
        <p:nvSpPr>
          <p:cNvPr id="136" name="Google Shape;136;p16"/>
          <p:cNvSpPr txBox="1"/>
          <p:nvPr/>
        </p:nvSpPr>
        <p:spPr>
          <a:xfrm>
            <a:off x="72013" y="1005169"/>
            <a:ext cx="11928520" cy="5078273"/>
          </a:xfrm>
          <a:prstGeom prst="rect">
            <a:avLst/>
          </a:prstGeom>
          <a:solidFill>
            <a:schemeClr val="bg1"/>
          </a:solidFill>
          <a:ln w="9525" cap="flat" cmpd="sng">
            <a:noFill/>
            <a:prstDash val="solid"/>
            <a:round/>
            <a:headEnd type="none" w="sm" len="sm"/>
            <a:tailEnd type="none" w="sm" len="sm"/>
          </a:ln>
        </p:spPr>
        <p:txBody>
          <a:bodyPr spcFirstLastPara="1" wrap="square" lIns="91425" tIns="45700" rIns="91425" bIns="45700" anchor="t" anchorCtr="0">
            <a:spAutoFit/>
          </a:bodyPr>
          <a:lstStyle/>
          <a:p>
            <a:pPr marL="342900" lvl="0" indent="-342900">
              <a:lnSpc>
                <a:spcPct val="150000"/>
              </a:lnSpc>
              <a:buFontTx/>
              <a:buChar char="-"/>
            </a:pPr>
            <a:r>
              <a:rPr lang="fr-FR" sz="2400" dirty="0">
                <a:latin typeface="Times New Roman" panose="02020603050405020304" pitchFamily="18" charset="0"/>
                <a:ea typeface="Calibri" panose="020F0502020204030204" pitchFamily="34" charset="0"/>
                <a:cs typeface="Times New Roman" panose="02020603050405020304" pitchFamily="18" charset="0"/>
              </a:rPr>
              <a:t>forme juridique: </a:t>
            </a:r>
            <a:r>
              <a:rPr lang="fr-FR" sz="2400" b="1" dirty="0" err="1">
                <a:effectLst/>
                <a:latin typeface="Times New Roman" panose="02020603050405020304" pitchFamily="18" charset="0"/>
                <a:ea typeface="Calibri" panose="020F0502020204030204" pitchFamily="34" charset="0"/>
                <a:cs typeface="Times New Roman" panose="02020603050405020304" pitchFamily="18" charset="0"/>
              </a:rPr>
              <a:t>SUARL</a:t>
            </a: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buFontTx/>
              <a:buChar char="-"/>
            </a:pPr>
            <a:r>
              <a:rPr lang="fr-FR" sz="2400" dirty="0">
                <a:latin typeface="Times New Roman" panose="02020603050405020304" pitchFamily="18" charset="0"/>
                <a:ea typeface="Calibri" panose="020F0502020204030204" pitchFamily="34" charset="0"/>
                <a:cs typeface="Times New Roman" panose="02020603050405020304" pitchFamily="18" charset="0"/>
              </a:rPr>
              <a:t>d</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ate de création :10 Janvier  2020;</a:t>
            </a:r>
          </a:p>
          <a:p>
            <a:pPr marL="342900" lvl="0" indent="-342900">
              <a:lnSpc>
                <a:spcPct val="150000"/>
              </a:lnSpc>
              <a:buFontTx/>
              <a:buChar char="-"/>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localisation : Abidjan plus précisément à Cocody riviera </a:t>
            </a:r>
            <a:r>
              <a:rPr lang="fr-FR" sz="2400" dirty="0" err="1">
                <a:effectLst/>
                <a:latin typeface="Times New Roman" panose="02020603050405020304" pitchFamily="18" charset="0"/>
                <a:ea typeface="Calibri" panose="020F0502020204030204" pitchFamily="34" charset="0"/>
                <a:cs typeface="Times New Roman" panose="02020603050405020304" pitchFamily="18" charset="0"/>
              </a:rPr>
              <a:t>Faya</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50000"/>
              </a:lnSpc>
              <a:buFontTx/>
              <a:buChar char="-"/>
            </a:pPr>
            <a:r>
              <a:rPr lang="fr-FR" sz="2400" dirty="0">
                <a:latin typeface="Times New Roman" panose="02020603050405020304" pitchFamily="18" charset="0"/>
                <a:ea typeface="Calibri" panose="020F0502020204030204" pitchFamily="34" charset="0"/>
                <a:cs typeface="Times New Roman" panose="02020603050405020304" pitchFamily="18" charset="0"/>
              </a:rPr>
              <a:t>immatriculation (</a:t>
            </a:r>
            <a:r>
              <a:rPr lang="fr-FR" sz="2400" dirty="0" err="1">
                <a:latin typeface="Times New Roman" panose="02020603050405020304" pitchFamily="18" charset="0"/>
                <a:ea typeface="Calibri" panose="020F0502020204030204" pitchFamily="34" charset="0"/>
                <a:cs typeface="Times New Roman" panose="02020603050405020304" pitchFamily="18" charset="0"/>
              </a:rPr>
              <a:t>RCCM</a:t>
            </a:r>
            <a:r>
              <a:rPr lang="fr-FR" sz="2400" dirty="0">
                <a:latin typeface="Times New Roman" panose="02020603050405020304" pitchFamily="18" charset="0"/>
                <a:ea typeface="Calibri" panose="020F0502020204030204" pitchFamily="34" charset="0"/>
                <a:cs typeface="Times New Roman" panose="02020603050405020304" pitchFamily="18" charset="0"/>
              </a:rPr>
              <a:t>): CI - </a:t>
            </a:r>
            <a:r>
              <a:rPr lang="fr-FR" sz="2400" dirty="0" err="1">
                <a:latin typeface="Times New Roman" panose="02020603050405020304" pitchFamily="18" charset="0"/>
                <a:ea typeface="Calibri" panose="020F0502020204030204" pitchFamily="34" charset="0"/>
                <a:cs typeface="Times New Roman" panose="02020603050405020304" pitchFamily="18" charset="0"/>
              </a:rPr>
              <a:t>ABJ</a:t>
            </a:r>
            <a:r>
              <a:rPr lang="fr-FR" sz="2400" dirty="0">
                <a:latin typeface="Times New Roman" panose="02020603050405020304" pitchFamily="18" charset="0"/>
                <a:ea typeface="Calibri" panose="020F0502020204030204" pitchFamily="34" charset="0"/>
                <a:cs typeface="Times New Roman" panose="02020603050405020304" pitchFamily="18" charset="0"/>
              </a:rPr>
              <a:t>-2020 - B - 00555;</a:t>
            </a:r>
          </a:p>
          <a:p>
            <a:pPr marL="342900" lvl="0" indent="-342900">
              <a:lnSpc>
                <a:spcPct val="150000"/>
              </a:lnSpc>
              <a:buFontTx/>
              <a:buChar char="-"/>
            </a:pPr>
            <a:r>
              <a:rPr lang="fr-FR" sz="2400" dirty="0">
                <a:latin typeface="Times New Roman" panose="02020603050405020304" pitchFamily="18" charset="0"/>
                <a:ea typeface="Calibri" panose="020F0502020204030204" pitchFamily="34" charset="0"/>
                <a:cs typeface="Times New Roman" panose="02020603050405020304" pitchFamily="18" charset="0"/>
              </a:rPr>
              <a:t>adresse postale :  30 BP 693 Abidjan 30.</a:t>
            </a:r>
          </a:p>
          <a:p>
            <a:pPr lvl="0">
              <a:lnSpc>
                <a:spcPct val="150000"/>
              </a:lnSpc>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Les activités de la société </a:t>
            </a:r>
            <a:r>
              <a:rPr lang="fr-FR" sz="2400" dirty="0" err="1">
                <a:effectLst/>
                <a:latin typeface="Times New Roman" panose="02020603050405020304" pitchFamily="18" charset="0"/>
                <a:ea typeface="Calibri" panose="020F0502020204030204" pitchFamily="34" charset="0"/>
                <a:cs typeface="Times New Roman" panose="02020603050405020304" pitchFamily="18" charset="0"/>
              </a:rPr>
              <a:t>Taxcare</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sont : les conseils juridiques, sociaux, comptables et fiscaux, les formations, l'accompagnement auprès des particuliers, des entreprises, des collectivités et autres organismes publics ou privés, l‘intermédiation en affaire, la création d'entreprise, les procédures de gestion et de déclaration des impôts, les cessations d'activités, etc.</a:t>
            </a:r>
            <a:endParaRPr lang="fr-CI"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Google Shape;111;p14">
            <a:extLst>
              <a:ext uri="{FF2B5EF4-FFF2-40B4-BE49-F238E27FC236}">
                <a16:creationId xmlns:a16="http://schemas.microsoft.com/office/drawing/2014/main" id="{A4D90725-52B3-60C6-A4B9-7D4A1CBB5F15}"/>
              </a:ext>
            </a:extLst>
          </p:cNvPr>
          <p:cNvSpPr/>
          <p:nvPr/>
        </p:nvSpPr>
        <p:spPr>
          <a:xfrm>
            <a:off x="5435258" y="38282"/>
            <a:ext cx="47767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CI" sz="1400" b="1" dirty="0">
                <a:solidFill>
                  <a:schemeClr val="tx1"/>
                </a:solidFill>
                <a:latin typeface="Cambria"/>
                <a:ea typeface="Cambria"/>
                <a:cs typeface="Cambria"/>
                <a:sym typeface="Cambria"/>
              </a:rPr>
              <a:t>4</a:t>
            </a:r>
            <a:endParaRPr sz="1400" b="1" dirty="0">
              <a:solidFill>
                <a:schemeClr val="tx1"/>
              </a:solidFill>
              <a:latin typeface="Cambria"/>
              <a:ea typeface="Cambria"/>
              <a:cs typeface="Cambria"/>
              <a:sym typeface="Cambria"/>
            </a:endParaRPr>
          </a:p>
        </p:txBody>
      </p:sp>
      <p:sp>
        <p:nvSpPr>
          <p:cNvPr id="3" name="Google Shape;108;p14">
            <a:extLst>
              <a:ext uri="{FF2B5EF4-FFF2-40B4-BE49-F238E27FC236}">
                <a16:creationId xmlns:a16="http://schemas.microsoft.com/office/drawing/2014/main" id="{99889A6A-859A-6616-A73C-3C2CF4FA1ABE}"/>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4" name="Google Shape;106;p14">
            <a:extLst>
              <a:ext uri="{FF2B5EF4-FFF2-40B4-BE49-F238E27FC236}">
                <a16:creationId xmlns:a16="http://schemas.microsoft.com/office/drawing/2014/main" id="{82E05134-BB6D-FDC0-81EC-D9725A56510C}"/>
              </a:ext>
            </a:extLst>
          </p:cNvPr>
          <p:cNvSpPr txBox="1"/>
          <p:nvPr/>
        </p:nvSpPr>
        <p:spPr>
          <a:xfrm>
            <a:off x="31601" y="-43643"/>
            <a:ext cx="12009345" cy="6624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18"/>
          <p:cNvSpPr txBox="1"/>
          <p:nvPr/>
        </p:nvSpPr>
        <p:spPr>
          <a:xfrm>
            <a:off x="85373" y="-440841"/>
            <a:ext cx="11988000" cy="830956"/>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157" name="Google Shape;157;p18"/>
          <p:cNvCxnSpPr/>
          <p:nvPr/>
        </p:nvCxnSpPr>
        <p:spPr>
          <a:xfrm>
            <a:off x="118627" y="428074"/>
            <a:ext cx="746442" cy="0"/>
          </a:xfrm>
          <a:prstGeom prst="straightConnector1">
            <a:avLst/>
          </a:prstGeom>
          <a:noFill/>
          <a:ln w="28575" cap="flat" cmpd="sng">
            <a:solidFill>
              <a:schemeClr val="accent1"/>
            </a:solidFill>
            <a:prstDash val="solid"/>
            <a:miter lim="800000"/>
            <a:headEnd type="none" w="sm" len="sm"/>
            <a:tailEnd type="none" w="sm" len="sm"/>
          </a:ln>
        </p:spPr>
      </p:cxnSp>
      <p:sp>
        <p:nvSpPr>
          <p:cNvPr id="158" name="Google Shape;158;p18"/>
          <p:cNvSpPr/>
          <p:nvPr/>
        </p:nvSpPr>
        <p:spPr>
          <a:xfrm>
            <a:off x="716676" y="323246"/>
            <a:ext cx="10534200" cy="457200"/>
          </a:xfrm>
          <a:prstGeom prst="foldedCorner">
            <a:avLst>
              <a:gd name="adj" fmla="val 16667"/>
            </a:avLst>
          </a:prstGeom>
          <a:solidFill>
            <a:schemeClr val="accen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Cambria"/>
                <a:ea typeface="Cambria"/>
                <a:cs typeface="Cambria"/>
                <a:sym typeface="Cambria"/>
              </a:rPr>
              <a:t>II. JUSTIFICATION DU </a:t>
            </a:r>
            <a:r>
              <a:rPr kumimoji="0" lang="fr-FR" sz="2800" b="1" i="0" u="none" strike="noStrike" kern="1200" cap="none" spc="0" normalizeH="0" baseline="0" noProof="0" dirty="0">
                <a:ln>
                  <a:noFill/>
                </a:ln>
                <a:solidFill>
                  <a:prstClr val="white"/>
                </a:solidFill>
                <a:effectLst/>
                <a:uLnTx/>
                <a:uFillTx/>
                <a:latin typeface="Cambria"/>
                <a:ea typeface="Cambria"/>
                <a:cs typeface="+mn-cs"/>
                <a:sym typeface="Cambria"/>
              </a:rPr>
              <a:t>CHOIX</a:t>
            </a:r>
            <a:r>
              <a:rPr kumimoji="0" lang="fr-FR" sz="2800" b="1" i="0" u="none" strike="noStrike" kern="1200" cap="none" spc="0" normalizeH="0" baseline="0" noProof="0" dirty="0">
                <a:ln>
                  <a:noFill/>
                </a:ln>
                <a:solidFill>
                  <a:prstClr val="white"/>
                </a:solidFill>
                <a:effectLst/>
                <a:uLnTx/>
                <a:uFillTx/>
                <a:latin typeface="Cambria"/>
                <a:ea typeface="Cambria"/>
                <a:cs typeface="Cambria"/>
                <a:sym typeface="Cambria"/>
              </a:rPr>
              <a:t> DU SUJET(1)</a:t>
            </a:r>
          </a:p>
        </p:txBody>
      </p:sp>
      <p:sp>
        <p:nvSpPr>
          <p:cNvPr id="160" name="Google Shape;160;p18"/>
          <p:cNvSpPr txBox="1"/>
          <p:nvPr/>
        </p:nvSpPr>
        <p:spPr>
          <a:xfrm>
            <a:off x="118627" y="1031072"/>
            <a:ext cx="11772000" cy="558610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714375" marR="0" lvl="1" indent="-257175" algn="l" defTabSz="914400" rtl="0" eaLnBrk="1" fontAlgn="auto" latinLnBrk="0" hangingPunct="1">
              <a:lnSpc>
                <a:spcPct val="150000"/>
              </a:lnSpc>
              <a:spcBef>
                <a:spcPts val="0"/>
              </a:spcBef>
              <a:spcAft>
                <a:spcPts val="0"/>
              </a:spcAft>
              <a:buClr>
                <a:srgbClr val="002060"/>
              </a:buClr>
              <a:buSzPts val="1800"/>
              <a:buFont typeface="Noto Sans Symbols"/>
              <a:buChar char="❑"/>
              <a:tabLst/>
              <a:defRPr/>
            </a:pPr>
            <a:r>
              <a:rPr kumimoji="0" lang="fr-FR" sz="2000" b="1" i="0" u="none" strike="noStrike" kern="1200" cap="none" spc="0" normalizeH="0" baseline="0" noProof="0" dirty="0">
                <a:ln>
                  <a:noFill/>
                </a:ln>
                <a:solidFill>
                  <a:srgbClr val="002060"/>
                </a:solidFill>
                <a:effectLst/>
                <a:uLnTx/>
                <a:uFillTx/>
                <a:latin typeface="Times New Roman" panose="02020603050405020304" pitchFamily="18" charset="0"/>
                <a:ea typeface="Georgia"/>
                <a:cs typeface="Times New Roman" panose="02020603050405020304" pitchFamily="18" charset="0"/>
                <a:sym typeface="Georgia"/>
              </a:rPr>
              <a:t>INTÉRÊT PERSONNEL</a:t>
            </a:r>
            <a:endParaRPr kumimoji="0" lang="fr-FR" sz="2000" b="1" i="0" u="none" strike="noStrike" kern="1200" cap="none" spc="0" normalizeH="0" baseline="0" noProof="0" dirty="0">
              <a:ln>
                <a:noFill/>
              </a:ln>
              <a:solidFill>
                <a:srgbClr val="002060"/>
              </a:solidFill>
              <a:effectLst/>
              <a:uLnTx/>
              <a:uFillTx/>
              <a:latin typeface="Georgia"/>
              <a:ea typeface="Georgia"/>
              <a:cs typeface="Georgia"/>
              <a:sym typeface="Georgia"/>
            </a:endParaRP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800" b="0" i="0" u="none" strike="noStrike" kern="120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C’est un plaisir pour nous de traiter un sujet portant sur l’analyse financière dans                              la mesure où cette étude nous permet de mettre en pratique les connaissances théoriques acquises en analyse financière au cours de notre formation à SUP’ÉLITE.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800" b="0" i="0" u="none" strike="noStrike" kern="120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Elle traduit également l’élargissement de notre champ de connaissances sur l’importance de l’analyse financière comme outil d’évaluation de la performance de la société </a:t>
            </a:r>
            <a:r>
              <a:rPr kumimoji="0" lang="fr-FR" sz="2800" b="0" i="0" u="none" strike="noStrike" kern="1200" cap="none" spc="0" normalizeH="0" baseline="0" noProof="0" dirty="0" err="1">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CK</a:t>
            </a:r>
            <a:r>
              <a:rPr kumimoji="0" lang="fr-FR" sz="2800" b="0" i="0" u="none" strike="noStrike" kern="120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endParaRPr kumimoji="0" lang="fr-FR" sz="1800" b="1" i="0" u="none" strike="noStrike" kern="1200" cap="none" spc="0" normalizeH="0" baseline="0" noProof="0" dirty="0">
              <a:ln>
                <a:noFill/>
              </a:ln>
              <a:solidFill>
                <a:srgbClr val="002060"/>
              </a:solidFill>
              <a:effectLst/>
              <a:uLnTx/>
              <a:uFillTx/>
              <a:latin typeface="Georgia"/>
              <a:ea typeface="Georgia"/>
              <a:cs typeface="Georgia"/>
              <a:sym typeface="Georgia"/>
            </a:endParaRPr>
          </a:p>
        </p:txBody>
      </p:sp>
      <p:sp>
        <p:nvSpPr>
          <p:cNvPr id="2" name="Google Shape;111;p14">
            <a:extLst>
              <a:ext uri="{FF2B5EF4-FFF2-40B4-BE49-F238E27FC236}">
                <a16:creationId xmlns:a16="http://schemas.microsoft.com/office/drawing/2014/main" id="{BEC0EA66-FFAC-EF18-6588-9C4A4BA94C51}"/>
              </a:ext>
            </a:extLst>
          </p:cNvPr>
          <p:cNvSpPr/>
          <p:nvPr/>
        </p:nvSpPr>
        <p:spPr>
          <a:xfrm>
            <a:off x="5622172" y="-219339"/>
            <a:ext cx="501537" cy="52596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a:solidFill>
                  <a:prstClr val="black"/>
                </a:solidFill>
                <a:latin typeface="Cambria"/>
                <a:ea typeface="Cambria"/>
                <a:cs typeface="Cambria"/>
                <a:sym typeface="Cambria"/>
              </a:rPr>
              <a:t>5</a:t>
            </a:r>
            <a:endParaRPr kumimoji="0" sz="1400" b="1" i="0" u="none" strike="noStrike" kern="1200" cap="none" spc="0" normalizeH="0" baseline="0" noProof="0" dirty="0">
              <a:ln>
                <a:noFill/>
              </a:ln>
              <a:solidFill>
                <a:prstClr val="black"/>
              </a:solidFill>
              <a:effectLst/>
              <a:uLnTx/>
              <a:uFillTx/>
              <a:latin typeface="Cambria"/>
              <a:ea typeface="Cambria"/>
              <a:cs typeface="Cambria"/>
              <a:sym typeface="Cambria"/>
            </a:endParaRPr>
          </a:p>
        </p:txBody>
      </p:sp>
      <p:sp>
        <p:nvSpPr>
          <p:cNvPr id="3" name="Google Shape;108;p14">
            <a:extLst>
              <a:ext uri="{FF2B5EF4-FFF2-40B4-BE49-F238E27FC236}">
                <a16:creationId xmlns:a16="http://schemas.microsoft.com/office/drawing/2014/main" id="{B41E5080-09D0-1517-F89A-FDA26F9D9533}"/>
              </a:ext>
            </a:extLst>
          </p:cNvPr>
          <p:cNvSpPr/>
          <p:nvPr/>
        </p:nvSpPr>
        <p:spPr>
          <a:xfrm flipH="1">
            <a:off x="66529" y="6538119"/>
            <a:ext cx="12153179"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marL="0" marR="0" lvl="0" indent="449263"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white"/>
                </a:solidFill>
                <a:effectLst/>
                <a:uLnTx/>
                <a:uFillTx/>
                <a:latin typeface="Cambria"/>
                <a:ea typeface="Cambria"/>
                <a:cs typeface="Cambria"/>
                <a:sym typeface="Cambria"/>
              </a:rPr>
              <a:t>ÉVALUATION DE LA SITUATION FINANCIÈRE D’UNE  ENTREPRISE COMMERCIALE À TRAVERS L’ANALYSE  FINANCIÈRE </a:t>
            </a:r>
          </a:p>
        </p:txBody>
      </p:sp>
      <p:sp>
        <p:nvSpPr>
          <p:cNvPr id="6" name="Google Shape;106;p14">
            <a:extLst>
              <a:ext uri="{FF2B5EF4-FFF2-40B4-BE49-F238E27FC236}">
                <a16:creationId xmlns:a16="http://schemas.microsoft.com/office/drawing/2014/main" id="{1E23772C-1053-D1A4-EE49-67549B8C0687}"/>
              </a:ext>
            </a:extLst>
          </p:cNvPr>
          <p:cNvSpPr txBox="1"/>
          <p:nvPr/>
        </p:nvSpPr>
        <p:spPr>
          <a:xfrm>
            <a:off x="85373" y="-430701"/>
            <a:ext cx="11988000" cy="6912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453595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155" name="Google Shape;155;p18"/>
          <p:cNvCxnSpPr/>
          <p:nvPr/>
        </p:nvCxnSpPr>
        <p:spPr>
          <a:xfrm rot="10800000" flipH="1">
            <a:off x="8751909" y="924636"/>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157" name="Google Shape;157;p18"/>
          <p:cNvCxnSpPr/>
          <p:nvPr/>
        </p:nvCxnSpPr>
        <p:spPr>
          <a:xfrm>
            <a:off x="66533" y="924650"/>
            <a:ext cx="746442" cy="0"/>
          </a:xfrm>
          <a:prstGeom prst="straightConnector1">
            <a:avLst/>
          </a:prstGeom>
          <a:noFill/>
          <a:ln w="28575" cap="flat" cmpd="sng">
            <a:solidFill>
              <a:schemeClr val="accent1"/>
            </a:solidFill>
            <a:prstDash val="solid"/>
            <a:miter lim="800000"/>
            <a:headEnd type="none" w="sm" len="sm"/>
            <a:tailEnd type="none" w="sm" len="sm"/>
          </a:ln>
        </p:spPr>
      </p:cxnSp>
      <p:sp>
        <p:nvSpPr>
          <p:cNvPr id="160" name="Google Shape;160;p18"/>
          <p:cNvSpPr txBox="1"/>
          <p:nvPr/>
        </p:nvSpPr>
        <p:spPr>
          <a:xfrm>
            <a:off x="-13647" y="1023693"/>
            <a:ext cx="12139117" cy="5355272"/>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257175" marR="0" lvl="0" indent="-257175" algn="just" defTabSz="914400" rtl="0" eaLnBrk="1" fontAlgn="auto" latinLnBrk="0" hangingPunct="1">
              <a:lnSpc>
                <a:spcPct val="150000"/>
              </a:lnSpc>
              <a:spcBef>
                <a:spcPts val="0"/>
              </a:spcBef>
              <a:spcAft>
                <a:spcPts val="0"/>
              </a:spcAft>
              <a:buClr>
                <a:srgbClr val="002060"/>
              </a:buClr>
              <a:buSzPts val="1800"/>
              <a:buFont typeface="Noto Sans Symbols"/>
              <a:buChar char="❑"/>
              <a:tabLst/>
              <a:defRPr/>
            </a:pPr>
            <a:r>
              <a:rPr kumimoji="0" lang="fr-FR" sz="1800" b="1" i="0" u="none" strike="noStrike" kern="0" cap="none" spc="0" normalizeH="0" baseline="0" noProof="0" dirty="0">
                <a:ln>
                  <a:noFill/>
                </a:ln>
                <a:solidFill>
                  <a:srgbClr val="002060"/>
                </a:solidFill>
                <a:effectLst/>
                <a:uLnTx/>
                <a:uFillTx/>
                <a:latin typeface="Times New Roman" panose="02020603050405020304" pitchFamily="18" charset="0"/>
                <a:ea typeface="Georgia"/>
                <a:cs typeface="Times New Roman" panose="02020603050405020304" pitchFamily="18" charset="0"/>
                <a:sym typeface="Georgia"/>
              </a:rPr>
              <a:t>INTÉRÊT SOCIAL</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L’entreprise CK met avant tout à la disposition de la population qui a pour spécialité l’achat et la vente de biens et services en adéquation avec la demande du marché.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L’entreprise </a:t>
            </a:r>
            <a:r>
              <a:rPr kumimoji="0" lang="fr-FR" sz="2400" b="0" i="0" u="none" strike="noStrike" kern="0" cap="none" spc="0" normalizeH="0" baseline="0" noProof="0" dirty="0" err="1">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CK</a:t>
            </a: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 est constituée de ressources humaines telles que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 des salariés qui assurent les tâches nécessaires à l’exploitation de  l’entreprise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 des clients qui décaissent de  l’argent dans l’espoir de satisfaire leurs besoins de  papeterie, de librairie, etc.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 un fournisseur qui fournit des biens ou des services à une entité ou à une personne.</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Georgia"/>
              </a:rPr>
              <a:t>Cette étude permet à </a:t>
            </a:r>
            <a:r>
              <a:rPr kumimoji="0" lang="fr-FR" sz="2400" b="0"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sym typeface="Georgia"/>
              </a:rPr>
              <a:t>CK</a:t>
            </a:r>
            <a:r>
              <a:rPr kumimoji="0" lang="fr-FR" sz="2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Georgia"/>
              </a:rPr>
              <a:t> d’avoir une bonne visibilité sur sa rentabilité et sa performance.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endParaRPr kumimoji="0" lang="fr-FR" sz="1800" b="1" i="0" u="none" strike="noStrike" kern="0" cap="none" spc="0" normalizeH="0" baseline="0" noProof="0" dirty="0">
              <a:ln>
                <a:noFill/>
              </a:ln>
              <a:solidFill>
                <a:srgbClr val="002060"/>
              </a:solidFill>
              <a:effectLst/>
              <a:uLnTx/>
              <a:uFillTx/>
              <a:latin typeface="Georgia"/>
              <a:ea typeface="Georgia"/>
              <a:cs typeface="Georgia"/>
              <a:sym typeface="Georgia"/>
            </a:endParaRPr>
          </a:p>
        </p:txBody>
      </p:sp>
      <p:sp>
        <p:nvSpPr>
          <p:cNvPr id="3" name="Google Shape;108;p14">
            <a:extLst>
              <a:ext uri="{FF2B5EF4-FFF2-40B4-BE49-F238E27FC236}">
                <a16:creationId xmlns:a16="http://schemas.microsoft.com/office/drawing/2014/main" id="{6F9775A7-AC6D-DD31-BE5C-8624C97FF670}"/>
              </a:ext>
            </a:extLst>
          </p:cNvPr>
          <p:cNvSpPr/>
          <p:nvPr/>
        </p:nvSpPr>
        <p:spPr>
          <a:xfrm flipH="1">
            <a:off x="0" y="6594449"/>
            <a:ext cx="12221886"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marL="0" marR="0" lvl="0" indent="449263"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white"/>
                </a:solidFill>
                <a:effectLst/>
                <a:uLnTx/>
                <a:uFillTx/>
                <a:latin typeface="Cambria"/>
                <a:ea typeface="Cambria"/>
                <a:cs typeface="Cambria"/>
                <a:sym typeface="Cambria"/>
              </a:rPr>
              <a:t>ÉVALUATION DE LA SITUATION FINANCIÈRE D’UNE  ENTREPRISE COMMERCIALE À TRAVERS L’ANALYSE  FINANCIÈRE </a:t>
            </a:r>
          </a:p>
        </p:txBody>
      </p:sp>
      <p:sp>
        <p:nvSpPr>
          <p:cNvPr id="4" name="Google Shape;106;p14">
            <a:extLst>
              <a:ext uri="{FF2B5EF4-FFF2-40B4-BE49-F238E27FC236}">
                <a16:creationId xmlns:a16="http://schemas.microsoft.com/office/drawing/2014/main" id="{7E6918A0-6FEE-FEB0-511E-BEB634817E9A}"/>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5" name="Google Shape;106;p14">
            <a:extLst>
              <a:ext uri="{FF2B5EF4-FFF2-40B4-BE49-F238E27FC236}">
                <a16:creationId xmlns:a16="http://schemas.microsoft.com/office/drawing/2014/main" id="{335CD60C-FC99-FD91-9FFD-04F15C4957A5}"/>
              </a:ext>
            </a:extLst>
          </p:cNvPr>
          <p:cNvSpPr txBox="1"/>
          <p:nvPr/>
        </p:nvSpPr>
        <p:spPr>
          <a:xfrm>
            <a:off x="19125" y="-125593"/>
            <a:ext cx="12070875" cy="6660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6" name="Google Shape;154;p18">
            <a:extLst>
              <a:ext uri="{FF2B5EF4-FFF2-40B4-BE49-F238E27FC236}">
                <a16:creationId xmlns:a16="http://schemas.microsoft.com/office/drawing/2014/main" id="{D9FDE21E-A930-AADC-AB68-4A30DD2140F5}"/>
              </a:ext>
            </a:extLst>
          </p:cNvPr>
          <p:cNvSpPr txBox="1"/>
          <p:nvPr/>
        </p:nvSpPr>
        <p:spPr>
          <a:xfrm>
            <a:off x="19125" y="-119298"/>
            <a:ext cx="12070875" cy="1224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4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7" name="Google Shape;158;p18">
            <a:extLst>
              <a:ext uri="{FF2B5EF4-FFF2-40B4-BE49-F238E27FC236}">
                <a16:creationId xmlns:a16="http://schemas.microsoft.com/office/drawing/2014/main" id="{4B4D8371-7CC8-9F38-253C-E306AAE10990}"/>
              </a:ext>
            </a:extLst>
          </p:cNvPr>
          <p:cNvSpPr/>
          <p:nvPr/>
        </p:nvSpPr>
        <p:spPr>
          <a:xfrm>
            <a:off x="843843" y="464288"/>
            <a:ext cx="10534200" cy="457200"/>
          </a:xfrm>
          <a:prstGeom prst="foldedCorner">
            <a:avLst>
              <a:gd name="adj" fmla="val 16667"/>
            </a:avLst>
          </a:prstGeom>
          <a:solidFill>
            <a:schemeClr val="accen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Cambria"/>
                <a:ea typeface="Cambria"/>
                <a:cs typeface="Cambria"/>
                <a:sym typeface="Cambria"/>
              </a:rPr>
              <a:t>II. </a:t>
            </a:r>
            <a:r>
              <a:rPr kumimoji="0" lang="fr-FR" sz="2800" b="1" i="0" u="none" strike="noStrike" kern="1200" cap="none" spc="0" normalizeH="0" baseline="0" noProof="0" dirty="0">
                <a:ln>
                  <a:noFill/>
                </a:ln>
                <a:solidFill>
                  <a:prstClr val="white"/>
                </a:solidFill>
                <a:effectLst/>
                <a:uLnTx/>
                <a:uFillTx/>
                <a:latin typeface="Cambria"/>
                <a:ea typeface="Cambria"/>
                <a:cs typeface="+mn-cs"/>
                <a:sym typeface="Cambria"/>
              </a:rPr>
              <a:t>JUSTIFICATION</a:t>
            </a:r>
            <a:r>
              <a:rPr kumimoji="0" lang="fr-FR" sz="2800" b="1" i="0" u="none" strike="noStrike" kern="1200" cap="none" spc="0" normalizeH="0" baseline="0" noProof="0" dirty="0">
                <a:ln>
                  <a:noFill/>
                </a:ln>
                <a:solidFill>
                  <a:prstClr val="white"/>
                </a:solidFill>
                <a:effectLst/>
                <a:uLnTx/>
                <a:uFillTx/>
                <a:latin typeface="Cambria"/>
                <a:ea typeface="Cambria"/>
                <a:cs typeface="Cambria"/>
                <a:sym typeface="Cambria"/>
              </a:rPr>
              <a:t> DU CHOIX DU SUJET(2)</a:t>
            </a:r>
          </a:p>
        </p:txBody>
      </p:sp>
      <p:sp>
        <p:nvSpPr>
          <p:cNvPr id="8" name="Google Shape;111;p14">
            <a:extLst>
              <a:ext uri="{FF2B5EF4-FFF2-40B4-BE49-F238E27FC236}">
                <a16:creationId xmlns:a16="http://schemas.microsoft.com/office/drawing/2014/main" id="{0D1159BD-97A6-661C-E98D-B45F6FFB37D0}"/>
              </a:ext>
            </a:extLst>
          </p:cNvPr>
          <p:cNvSpPr/>
          <p:nvPr/>
        </p:nvSpPr>
        <p:spPr>
          <a:xfrm>
            <a:off x="5389418" y="-48573"/>
            <a:ext cx="484909" cy="423981"/>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a:solidFill>
                  <a:prstClr val="black"/>
                </a:solidFill>
                <a:latin typeface="Cambria"/>
                <a:ea typeface="Cambria"/>
                <a:cs typeface="Cambria"/>
                <a:sym typeface="Cambria"/>
              </a:rPr>
              <a:t>6</a:t>
            </a:r>
            <a:endParaRPr kumimoji="0" sz="1400" b="1" i="0" u="none" strike="noStrike" kern="1200" cap="none" spc="0" normalizeH="0" baseline="0" noProof="0" dirty="0">
              <a:ln>
                <a:noFill/>
              </a:ln>
              <a:solidFill>
                <a:prstClr val="black"/>
              </a:solidFill>
              <a:effectLst/>
              <a:uLnTx/>
              <a:uFillTx/>
              <a:latin typeface="Cambria"/>
              <a:ea typeface="Cambria"/>
              <a:cs typeface="Cambria"/>
              <a:sym typeface="Cambria"/>
            </a:endParaRPr>
          </a:p>
        </p:txBody>
      </p:sp>
    </p:spTree>
    <p:extLst>
      <p:ext uri="{BB962C8B-B14F-4D97-AF65-F5344CB8AC3E}">
        <p14:creationId xmlns:p14="http://schemas.microsoft.com/office/powerpoint/2010/main" val="23822816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154" name="Google Shape;154;p18"/>
          <p:cNvSpPr txBox="1"/>
          <p:nvPr/>
        </p:nvSpPr>
        <p:spPr>
          <a:xfrm>
            <a:off x="121125" y="-13398"/>
            <a:ext cx="12070875" cy="936000"/>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40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155" name="Google Shape;155;p18"/>
          <p:cNvCxnSpPr/>
          <p:nvPr/>
        </p:nvCxnSpPr>
        <p:spPr>
          <a:xfrm rot="10800000" flipH="1">
            <a:off x="8751909" y="924636"/>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157" name="Google Shape;157;p18"/>
          <p:cNvCxnSpPr/>
          <p:nvPr/>
        </p:nvCxnSpPr>
        <p:spPr>
          <a:xfrm>
            <a:off x="66533" y="924635"/>
            <a:ext cx="746442" cy="0"/>
          </a:xfrm>
          <a:prstGeom prst="straightConnector1">
            <a:avLst/>
          </a:prstGeom>
          <a:noFill/>
          <a:ln w="28575" cap="flat" cmpd="sng">
            <a:solidFill>
              <a:schemeClr val="accent1"/>
            </a:solidFill>
            <a:prstDash val="solid"/>
            <a:miter lim="800000"/>
            <a:headEnd type="none" w="sm" len="sm"/>
            <a:tailEnd type="none" w="sm" len="sm"/>
          </a:ln>
        </p:spPr>
      </p:cxnSp>
      <p:sp>
        <p:nvSpPr>
          <p:cNvPr id="158" name="Google Shape;158;p18"/>
          <p:cNvSpPr/>
          <p:nvPr/>
        </p:nvSpPr>
        <p:spPr>
          <a:xfrm>
            <a:off x="812975" y="696050"/>
            <a:ext cx="10534200" cy="457200"/>
          </a:xfrm>
          <a:prstGeom prst="foldedCorner">
            <a:avLst>
              <a:gd name="adj" fmla="val 16667"/>
            </a:avLst>
          </a:prstGeom>
          <a:solidFill>
            <a:schemeClr val="accen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Cambria"/>
                <a:ea typeface="Cambria"/>
                <a:cs typeface="Cambria"/>
                <a:sym typeface="Cambria"/>
              </a:rPr>
              <a:t>II. </a:t>
            </a:r>
            <a:r>
              <a:rPr kumimoji="0" lang="fr-FR" sz="2800" b="1" i="0" u="none" strike="noStrike" kern="1200" cap="none" spc="0" normalizeH="0" baseline="0" noProof="0" dirty="0">
                <a:ln>
                  <a:noFill/>
                </a:ln>
                <a:solidFill>
                  <a:prstClr val="white"/>
                </a:solidFill>
                <a:effectLst/>
                <a:uLnTx/>
                <a:uFillTx/>
                <a:latin typeface="Cambria"/>
                <a:ea typeface="Cambria"/>
                <a:cs typeface="+mn-cs"/>
                <a:sym typeface="Cambria"/>
              </a:rPr>
              <a:t>JUSTIFICATION</a:t>
            </a:r>
            <a:r>
              <a:rPr kumimoji="0" lang="fr-FR" sz="2800" b="1" i="0" u="none" strike="noStrike" kern="1200" cap="none" spc="0" normalizeH="0" baseline="0" noProof="0" dirty="0">
                <a:ln>
                  <a:noFill/>
                </a:ln>
                <a:solidFill>
                  <a:prstClr val="white"/>
                </a:solidFill>
                <a:effectLst/>
                <a:uLnTx/>
                <a:uFillTx/>
                <a:latin typeface="Cambria"/>
                <a:ea typeface="Cambria"/>
                <a:cs typeface="Cambria"/>
                <a:sym typeface="Cambria"/>
              </a:rPr>
              <a:t> DU CHOIX DU SUJET(3 ET FIN)</a:t>
            </a:r>
          </a:p>
        </p:txBody>
      </p:sp>
      <p:sp>
        <p:nvSpPr>
          <p:cNvPr id="159" name="Google Shape;159;p18"/>
          <p:cNvSpPr/>
          <p:nvPr/>
        </p:nvSpPr>
        <p:spPr>
          <a:xfrm>
            <a:off x="5841239" y="225190"/>
            <a:ext cx="477672" cy="423080"/>
          </a:xfrm>
          <a:prstGeom prst="ellipse">
            <a:avLst/>
          </a:prstGeom>
          <a:solidFill>
            <a:schemeClr val="tx2">
              <a:lumMod val="75000"/>
            </a:schemeClr>
          </a:solidFill>
          <a:ln w="28575"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400" b="1" i="0" u="none" strike="noStrike" kern="1200" cap="none" spc="0" normalizeH="0" baseline="0" noProof="0" dirty="0">
                <a:ln>
                  <a:noFill/>
                </a:ln>
                <a:solidFill>
                  <a:prstClr val="white"/>
                </a:solidFill>
                <a:effectLst/>
                <a:uLnTx/>
                <a:uFillTx/>
                <a:latin typeface="Cambria"/>
                <a:ea typeface="Cambria"/>
                <a:cs typeface="Cambria"/>
                <a:sym typeface="Cambria"/>
              </a:rPr>
              <a:t>9</a:t>
            </a:r>
            <a:endParaRPr kumimoji="0" sz="1400" b="1" i="0" u="none" strike="noStrike" kern="1200" cap="none" spc="0" normalizeH="0" baseline="0" noProof="0" dirty="0">
              <a:ln>
                <a:noFill/>
              </a:ln>
              <a:solidFill>
                <a:prstClr val="white"/>
              </a:solidFill>
              <a:effectLst/>
              <a:uLnTx/>
              <a:uFillTx/>
              <a:latin typeface="Cambria"/>
              <a:ea typeface="Cambria"/>
              <a:cs typeface="Cambria"/>
              <a:sym typeface="Cambria"/>
            </a:endParaRPr>
          </a:p>
        </p:txBody>
      </p:sp>
      <p:sp>
        <p:nvSpPr>
          <p:cNvPr id="160" name="Google Shape;160;p18"/>
          <p:cNvSpPr txBox="1"/>
          <p:nvPr/>
        </p:nvSpPr>
        <p:spPr>
          <a:xfrm>
            <a:off x="253194" y="1443265"/>
            <a:ext cx="11697552" cy="406261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257175" marR="0" lvl="0" indent="-257175" algn="just" defTabSz="914400" rtl="0" eaLnBrk="1" fontAlgn="auto" latinLnBrk="0" hangingPunct="1">
              <a:lnSpc>
                <a:spcPct val="150000"/>
              </a:lnSpc>
              <a:spcBef>
                <a:spcPts val="0"/>
              </a:spcBef>
              <a:spcAft>
                <a:spcPts val="0"/>
              </a:spcAft>
              <a:buClr>
                <a:srgbClr val="002060"/>
              </a:buClr>
              <a:buSzPts val="1800"/>
              <a:buFont typeface="Noto Sans Symbols"/>
              <a:buChar char="❑"/>
              <a:tabLst/>
              <a:defRPr/>
            </a:pPr>
            <a:r>
              <a:rPr kumimoji="0" lang="fr-CI" sz="1800" b="1" i="0" u="none" strike="noStrike" kern="0" cap="none" spc="0" normalizeH="0" baseline="0" noProof="0" dirty="0">
                <a:ln>
                  <a:noFill/>
                </a:ln>
                <a:solidFill>
                  <a:srgbClr val="002060"/>
                </a:solidFill>
                <a:effectLst/>
                <a:uLnTx/>
                <a:uFillTx/>
                <a:latin typeface="Georgia"/>
                <a:ea typeface="Georgia"/>
                <a:cs typeface="Georgia"/>
                <a:sym typeface="Georgia"/>
              </a:rPr>
              <a:t>INTÉRÊT </a:t>
            </a:r>
            <a:r>
              <a:rPr kumimoji="0" lang="fr-FR" sz="1800" b="1" i="0" u="none" strike="noStrike" kern="0" cap="none" spc="0" normalizeH="0" baseline="0" noProof="0" dirty="0">
                <a:ln>
                  <a:noFill/>
                </a:ln>
                <a:solidFill>
                  <a:srgbClr val="002060"/>
                </a:solidFill>
                <a:effectLst/>
                <a:uLnTx/>
                <a:uFillTx/>
                <a:latin typeface="Georgia"/>
                <a:ea typeface="Georgia"/>
                <a:cs typeface="Georgia"/>
                <a:sym typeface="Georgia"/>
              </a:rPr>
              <a:t>ÉCONOMIQUE</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endParaRPr kumimoji="0" lang="fr-FR" sz="1200" b="1" i="0" u="none" strike="noStrike" kern="0" cap="none" spc="0" normalizeH="0" baseline="0" noProof="0" dirty="0">
              <a:ln>
                <a:noFill/>
              </a:ln>
              <a:solidFill>
                <a:srgbClr val="002060"/>
              </a:solidFill>
              <a:effectLst/>
              <a:uLnTx/>
              <a:uFillTx/>
              <a:latin typeface="Georgia"/>
              <a:ea typeface="Georgia"/>
              <a:cs typeface="Georgia"/>
              <a:sym typeface="Georgia"/>
            </a:endParaRP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endParaRPr kumimoji="0" lang="fr-FR" sz="1200" b="1" i="0" u="none" strike="noStrike" kern="0" cap="none" spc="0" normalizeH="0" baseline="0" noProof="0" dirty="0">
              <a:ln>
                <a:noFill/>
              </a:ln>
              <a:solidFill>
                <a:srgbClr val="002060"/>
              </a:solidFill>
              <a:effectLst/>
              <a:uLnTx/>
              <a:uFillTx/>
              <a:latin typeface="Georgia"/>
              <a:ea typeface="Georgia"/>
              <a:cs typeface="Georgia"/>
              <a:sym typeface="Georgia"/>
            </a:endParaRP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6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Notre étude permet à CK d’être compétitive, productive et rentable, car la performance de sa gestion contribuera à l’accroissement de la satisfaction des actionnaires, des employés, des banques ou des institutions financières, des fournisseurs et des clients. </a:t>
            </a:r>
          </a:p>
          <a:p>
            <a:pPr marL="0" marR="0" lvl="0" indent="0" algn="just" defTabSz="914400" rtl="0" eaLnBrk="1" fontAlgn="auto" latinLnBrk="0" hangingPunct="1">
              <a:lnSpc>
                <a:spcPct val="150000"/>
              </a:lnSpc>
              <a:spcBef>
                <a:spcPts val="0"/>
              </a:spcBef>
              <a:spcAft>
                <a:spcPts val="0"/>
              </a:spcAft>
              <a:buClr>
                <a:srgbClr val="002060"/>
              </a:buClr>
              <a:buSzPts val="1800"/>
              <a:buFontTx/>
              <a:buNone/>
              <a:tabLst/>
              <a:defRPr/>
            </a:pPr>
            <a:r>
              <a:rPr kumimoji="0" lang="fr-FR" sz="2600" b="0" i="0" u="none" strike="noStrike" kern="0" cap="none" spc="0" normalizeH="0" baseline="0" noProof="0" dirty="0">
                <a:ln>
                  <a:noFill/>
                </a:ln>
                <a:solidFill>
                  <a:prstClr val="black"/>
                </a:solidFill>
                <a:effectLst/>
                <a:uLnTx/>
                <a:uFillTx/>
                <a:latin typeface="Times New Roman" panose="02020603050405020304" pitchFamily="18" charset="0"/>
                <a:ea typeface="Georgia"/>
                <a:cs typeface="Times New Roman" panose="02020603050405020304" pitchFamily="18" charset="0"/>
                <a:sym typeface="Georgia"/>
              </a:rPr>
              <a:t>De même, elle facilitera le processus de prise de décision et permettra à l’entreprise de faire face à ses concurrents.</a:t>
            </a:r>
          </a:p>
        </p:txBody>
      </p:sp>
      <p:sp>
        <p:nvSpPr>
          <p:cNvPr id="2" name="Google Shape;111;p14">
            <a:extLst>
              <a:ext uri="{FF2B5EF4-FFF2-40B4-BE49-F238E27FC236}">
                <a16:creationId xmlns:a16="http://schemas.microsoft.com/office/drawing/2014/main" id="{2FBAE771-90C5-B4B4-D25E-25A4A5A16120}"/>
              </a:ext>
            </a:extLst>
          </p:cNvPr>
          <p:cNvSpPr/>
          <p:nvPr/>
        </p:nvSpPr>
        <p:spPr>
          <a:xfrm>
            <a:off x="5736135" y="225190"/>
            <a:ext cx="47767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a:solidFill>
                  <a:prstClr val="black"/>
                </a:solidFill>
                <a:latin typeface="Cambria"/>
                <a:ea typeface="Cambria"/>
                <a:cs typeface="Cambria"/>
                <a:sym typeface="Cambria"/>
              </a:rPr>
              <a:t>7</a:t>
            </a:r>
            <a:endParaRPr kumimoji="0" sz="1400" b="1" i="0" u="none" strike="noStrike" kern="1200" cap="none" spc="0" normalizeH="0" baseline="0" noProof="0" dirty="0">
              <a:ln>
                <a:noFill/>
              </a:ln>
              <a:solidFill>
                <a:prstClr val="black"/>
              </a:solidFill>
              <a:effectLst/>
              <a:uLnTx/>
              <a:uFillTx/>
              <a:latin typeface="Cambria"/>
              <a:ea typeface="Cambria"/>
              <a:cs typeface="Cambria"/>
              <a:sym typeface="Cambria"/>
            </a:endParaRPr>
          </a:p>
        </p:txBody>
      </p:sp>
      <p:sp>
        <p:nvSpPr>
          <p:cNvPr id="3" name="Google Shape;108;p14">
            <a:extLst>
              <a:ext uri="{FF2B5EF4-FFF2-40B4-BE49-F238E27FC236}">
                <a16:creationId xmlns:a16="http://schemas.microsoft.com/office/drawing/2014/main" id="{138BA8F3-05A5-EE49-546B-E33DAB785830}"/>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marL="0" marR="0" lvl="0" indent="449263"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white"/>
                </a:solidFill>
                <a:effectLst/>
                <a:uLnTx/>
                <a:uFillTx/>
                <a:latin typeface="Cambria"/>
                <a:ea typeface="Cambria"/>
                <a:cs typeface="Cambria"/>
                <a:sym typeface="Cambria"/>
              </a:rPr>
              <a:t>ÉVALUATION DE LA SITUATION FINANCIÈRE D’UNE  ENTREPRISE COMMERCIALE À TRAVERS L’ANALYSE  FINANCIÈRE </a:t>
            </a:r>
          </a:p>
        </p:txBody>
      </p:sp>
      <p:sp>
        <p:nvSpPr>
          <p:cNvPr id="4" name="Google Shape;106;p14">
            <a:extLst>
              <a:ext uri="{FF2B5EF4-FFF2-40B4-BE49-F238E27FC236}">
                <a16:creationId xmlns:a16="http://schemas.microsoft.com/office/drawing/2014/main" id="{5745FD55-46DB-E225-AA4C-6F03E8DEC8B8}"/>
              </a:ext>
            </a:extLst>
          </p:cNvPr>
          <p:cNvSpPr txBox="1"/>
          <p:nvPr/>
        </p:nvSpPr>
        <p:spPr>
          <a:xfrm>
            <a:off x="66530" y="177421"/>
            <a:ext cx="12070875" cy="6328148"/>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5" name="Google Shape;106;p14">
            <a:extLst>
              <a:ext uri="{FF2B5EF4-FFF2-40B4-BE49-F238E27FC236}">
                <a16:creationId xmlns:a16="http://schemas.microsoft.com/office/drawing/2014/main" id="{B3E5711E-853C-765A-8586-247D7F5AE457}"/>
              </a:ext>
            </a:extLst>
          </p:cNvPr>
          <p:cNvSpPr txBox="1"/>
          <p:nvPr/>
        </p:nvSpPr>
        <p:spPr>
          <a:xfrm>
            <a:off x="88832" y="-54435"/>
            <a:ext cx="1198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6088711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
        <p:nvSpPr>
          <p:cNvPr id="141" name="Google Shape;141;p17"/>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7"/>
          <p:cNvSpPr txBox="1"/>
          <p:nvPr/>
        </p:nvSpPr>
        <p:spPr>
          <a:xfrm>
            <a:off x="-40683" y="-45426"/>
            <a:ext cx="12192000" cy="830956"/>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4800" dirty="0">
              <a:sym typeface="Calibri"/>
            </a:endParaRPr>
          </a:p>
        </p:txBody>
      </p:sp>
      <p:cxnSp>
        <p:nvCxnSpPr>
          <p:cNvPr id="143" name="Google Shape;143;p17"/>
          <p:cNvCxnSpPr/>
          <p:nvPr/>
        </p:nvCxnSpPr>
        <p:spPr>
          <a:xfrm rot="10800000" flipH="1">
            <a:off x="8751909" y="923761"/>
            <a:ext cx="3385496" cy="3412"/>
          </a:xfrm>
          <a:prstGeom prst="straightConnector1">
            <a:avLst/>
          </a:prstGeom>
          <a:noFill/>
          <a:ln w="28575" cap="flat" cmpd="sng">
            <a:solidFill>
              <a:schemeClr val="accent1"/>
            </a:solidFill>
            <a:prstDash val="solid"/>
            <a:miter lim="800000"/>
            <a:headEnd type="none" w="sm" len="sm"/>
            <a:tailEnd type="none" w="sm" len="sm"/>
          </a:ln>
        </p:spPr>
      </p:cxnSp>
      <p:sp>
        <p:nvSpPr>
          <p:cNvPr id="145" name="Google Shape;145;p17"/>
          <p:cNvSpPr/>
          <p:nvPr/>
        </p:nvSpPr>
        <p:spPr>
          <a:xfrm>
            <a:off x="1316935" y="464022"/>
            <a:ext cx="9717300"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algn="ctr"/>
            <a:r>
              <a:rPr lang="fr-FR" sz="2800" b="1" dirty="0">
                <a:solidFill>
                  <a:schemeClr val="lt1"/>
                </a:solidFill>
                <a:latin typeface="Cambria"/>
                <a:ea typeface="Cambria"/>
                <a:sym typeface="Cambria"/>
              </a:rPr>
              <a:t>III. PROBLÉMATIQUE ET QUESTIONS DE RECHERCHE (1)</a:t>
            </a:r>
          </a:p>
        </p:txBody>
      </p:sp>
      <p:cxnSp>
        <p:nvCxnSpPr>
          <p:cNvPr id="146" name="Google Shape;146;p17"/>
          <p:cNvCxnSpPr>
            <a:cxnSpLocks/>
          </p:cNvCxnSpPr>
          <p:nvPr/>
        </p:nvCxnSpPr>
        <p:spPr>
          <a:xfrm rot="10800000" flipH="1">
            <a:off x="11935" y="549528"/>
            <a:ext cx="1305000" cy="1500"/>
          </a:xfrm>
          <a:prstGeom prst="straightConnector1">
            <a:avLst/>
          </a:prstGeom>
          <a:noFill/>
          <a:ln w="28575" cap="flat" cmpd="sng">
            <a:solidFill>
              <a:schemeClr val="accent1"/>
            </a:solidFill>
            <a:prstDash val="solid"/>
            <a:miter lim="800000"/>
            <a:headEnd type="none" w="sm" len="sm"/>
            <a:tailEnd type="none" w="sm" len="sm"/>
          </a:ln>
        </p:spPr>
      </p:cxnSp>
      <p:sp>
        <p:nvSpPr>
          <p:cNvPr id="148" name="Google Shape;148;p17"/>
          <p:cNvSpPr txBox="1"/>
          <p:nvPr/>
        </p:nvSpPr>
        <p:spPr>
          <a:xfrm>
            <a:off x="40683" y="678426"/>
            <a:ext cx="12043842" cy="6163185"/>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257179" marR="0" lvl="0" indent="-257179" algn="just" defTabSz="914400" rtl="0" eaLnBrk="1" fontAlgn="auto" latinLnBrk="0" hangingPunct="1">
              <a:lnSpc>
                <a:spcPct val="250000"/>
              </a:lnSpc>
              <a:spcBef>
                <a:spcPts val="0"/>
              </a:spcBef>
              <a:spcAft>
                <a:spcPts val="0"/>
              </a:spcAft>
              <a:buClr>
                <a:srgbClr val="002060"/>
              </a:buClr>
              <a:buSzPts val="2000"/>
              <a:buFont typeface="Courier New"/>
              <a:buChar char="o"/>
              <a:tabLst/>
              <a:defRPr/>
            </a:pPr>
            <a:r>
              <a:rPr kumimoji="0" lang="fr-CI" b="1" i="0" u="none" strike="noStrike" kern="0" cap="none" spc="0" normalizeH="0" baseline="0" noProof="0" dirty="0">
                <a:ln>
                  <a:noFill/>
                </a:ln>
                <a:solidFill>
                  <a:srgbClr val="002060"/>
                </a:solidFill>
                <a:effectLst/>
                <a:uLnTx/>
                <a:uFillTx/>
                <a:latin typeface="Georgia"/>
                <a:ea typeface="Georgia"/>
                <a:cs typeface="Georgia"/>
                <a:sym typeface="Georgia"/>
              </a:rPr>
              <a:t>PROBLÉMATIQUE</a:t>
            </a:r>
          </a:p>
          <a:p>
            <a:pPr marR="0" lvl="0" algn="just" defTabSz="914400" rtl="0" eaLnBrk="1" fontAlgn="auto" latinLnBrk="0" hangingPunct="1">
              <a:lnSpc>
                <a:spcPct val="150000"/>
              </a:lnSpc>
              <a:spcBef>
                <a:spcPts val="0"/>
              </a:spcBef>
              <a:spcAft>
                <a:spcPts val="0"/>
              </a:spcAft>
              <a:buClr>
                <a:srgbClr val="002060"/>
              </a:buClr>
              <a:buSzPts val="2000"/>
              <a:tabLst/>
              <a:defRPr/>
            </a:pPr>
            <a:r>
              <a:rPr kumimoji="0" lang="fr-FR" sz="2150" i="0" u="none" strike="noStrike" kern="0" cap="none" spc="0" normalizeH="0" baseline="0" noProof="0" dirty="0">
                <a:ln>
                  <a:noFill/>
                </a:ln>
                <a:effectLst/>
                <a:uLnTx/>
                <a:uFillTx/>
                <a:latin typeface="Times New Roman" panose="02020603050405020304" pitchFamily="18" charset="0"/>
                <a:ea typeface="Georgia"/>
                <a:cs typeface="Times New Roman" panose="02020603050405020304" pitchFamily="18" charset="0"/>
                <a:sym typeface="Georgia"/>
              </a:rPr>
              <a:t>Lors de notre travail sur la société CK, nous avons constaté des dysfonctionnements au sein de celle-ci, notamment des difficultés à concilier la croissance et la qualité. En effet, comme la plupart des entreprises, elles rencontrent des difficultés au cours de leur existence, sans que cela puisse être considéré comme problématique</a:t>
            </a:r>
            <a:r>
              <a:rPr lang="fr-FR" sz="2150" kern="0" dirty="0">
                <a:latin typeface="Times New Roman" panose="02020603050405020304" pitchFamily="18" charset="0"/>
                <a:ea typeface="Georgia"/>
                <a:cs typeface="Times New Roman" panose="02020603050405020304" pitchFamily="18" charset="0"/>
                <a:sym typeface="Georgia"/>
              </a:rPr>
              <a:t>. M</a:t>
            </a:r>
            <a:r>
              <a:rPr kumimoji="0" lang="fr-FR" sz="2150" i="0" u="none" strike="noStrike" kern="0" cap="none" spc="0" normalizeH="0" baseline="0" noProof="0" dirty="0">
                <a:ln>
                  <a:noFill/>
                </a:ln>
                <a:effectLst/>
                <a:uLnTx/>
                <a:uFillTx/>
                <a:latin typeface="Times New Roman" panose="02020603050405020304" pitchFamily="18" charset="0"/>
                <a:ea typeface="Georgia"/>
                <a:cs typeface="Times New Roman" panose="02020603050405020304" pitchFamily="18" charset="0"/>
                <a:sym typeface="Georgia"/>
              </a:rPr>
              <a:t>ais il y a un risque pour la santé de l’entreprise dès lors que les difficultés deviennent chroniques. Il existe alors plusieurs solutions procédurales afin de stabiliser la situation, ou le cas échéant, cesser l’activité. Nous avons entrepris de montrer la place de l’analyse financière comme l’instrument d’évaluation dont l’objectif est de pallier les préoccupations de l’entreprise. C’est dans cette approche que l’idée nous est venue de procéder à l’étude de l’analyse financière comme outil d’évaluation de la performance d’une entreprise commerciale. Il en résulte que l’évaluation de la performance reste prépondérante pour toute entreprise évoluant dans une atmosphère concurrentielle.</a:t>
            </a:r>
          </a:p>
          <a:p>
            <a:pPr marR="0" lvl="0" algn="just" defTabSz="914400" rtl="0" eaLnBrk="1" fontAlgn="auto" latinLnBrk="0" hangingPunct="1">
              <a:lnSpc>
                <a:spcPct val="150000"/>
              </a:lnSpc>
              <a:spcBef>
                <a:spcPts val="0"/>
              </a:spcBef>
              <a:spcAft>
                <a:spcPts val="0"/>
              </a:spcAft>
              <a:buClr>
                <a:srgbClr val="002060"/>
              </a:buClr>
              <a:buSzPts val="2000"/>
              <a:tabLst/>
              <a:defRPr/>
            </a:pPr>
            <a:endParaRPr kumimoji="0" lang="fr-CI" b="1" i="0" u="none" strike="noStrike" kern="0" cap="none" spc="0" normalizeH="0" baseline="0" noProof="0" dirty="0">
              <a:ln>
                <a:noFill/>
              </a:ln>
              <a:solidFill>
                <a:srgbClr val="002060"/>
              </a:solidFill>
              <a:effectLst/>
              <a:uLnTx/>
              <a:uFillTx/>
              <a:latin typeface="Georgia"/>
              <a:ea typeface="Georgia"/>
              <a:cs typeface="Georgia"/>
              <a:sym typeface="Georgia"/>
            </a:endParaRPr>
          </a:p>
        </p:txBody>
      </p:sp>
      <p:sp>
        <p:nvSpPr>
          <p:cNvPr id="2" name="Google Shape;111;p14">
            <a:extLst>
              <a:ext uri="{FF2B5EF4-FFF2-40B4-BE49-F238E27FC236}">
                <a16:creationId xmlns:a16="http://schemas.microsoft.com/office/drawing/2014/main" id="{4DD01B24-9645-CB3B-4181-1AEF766D8413}"/>
              </a:ext>
            </a:extLst>
          </p:cNvPr>
          <p:cNvSpPr/>
          <p:nvPr/>
        </p:nvSpPr>
        <p:spPr>
          <a:xfrm>
            <a:off x="5821694" y="16389"/>
            <a:ext cx="477672" cy="423080"/>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FR" sz="1400" b="1" dirty="0">
                <a:solidFill>
                  <a:schemeClr val="tx1"/>
                </a:solidFill>
                <a:latin typeface="Cambria"/>
                <a:ea typeface="Cambria"/>
                <a:cs typeface="Cambria"/>
                <a:sym typeface="Cambria"/>
              </a:rPr>
              <a:t>8</a:t>
            </a:r>
            <a:endParaRPr sz="1400" b="1" dirty="0">
              <a:solidFill>
                <a:schemeClr val="tx1"/>
              </a:solidFill>
              <a:latin typeface="Cambria"/>
              <a:ea typeface="Cambria"/>
              <a:cs typeface="Cambria"/>
              <a:sym typeface="Cambria"/>
            </a:endParaRPr>
          </a:p>
        </p:txBody>
      </p:sp>
      <p:sp>
        <p:nvSpPr>
          <p:cNvPr id="3" name="Google Shape;108;p14">
            <a:extLst>
              <a:ext uri="{FF2B5EF4-FFF2-40B4-BE49-F238E27FC236}">
                <a16:creationId xmlns:a16="http://schemas.microsoft.com/office/drawing/2014/main" id="{7075D2EE-8FBC-FEAE-03F3-24D20ADCB538}"/>
              </a:ext>
            </a:extLst>
          </p:cNvPr>
          <p:cNvSpPr/>
          <p:nvPr/>
        </p:nvSpPr>
        <p:spPr>
          <a:xfrm flipH="1">
            <a:off x="-1" y="6564912"/>
            <a:ext cx="12192000"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5" name="Google Shape;106;p14">
            <a:extLst>
              <a:ext uri="{FF2B5EF4-FFF2-40B4-BE49-F238E27FC236}">
                <a16:creationId xmlns:a16="http://schemas.microsoft.com/office/drawing/2014/main" id="{2736448E-CABC-6905-37E1-F7897C5CF6B5}"/>
              </a:ext>
            </a:extLst>
          </p:cNvPr>
          <p:cNvSpPr txBox="1"/>
          <p:nvPr/>
        </p:nvSpPr>
        <p:spPr>
          <a:xfrm>
            <a:off x="0" y="16389"/>
            <a:ext cx="1216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p:nvPr/>
        </p:nvSpPr>
        <p:spPr>
          <a:xfrm>
            <a:off x="52882" y="177421"/>
            <a:ext cx="12084523" cy="74721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8"/>
          <p:cNvSpPr txBox="1"/>
          <p:nvPr/>
        </p:nvSpPr>
        <p:spPr>
          <a:xfrm>
            <a:off x="0" y="-14997"/>
            <a:ext cx="12192000" cy="923289"/>
          </a:xfrm>
          <a:prstGeom prst="rect">
            <a:avLst/>
          </a:prstGeom>
          <a:solidFill>
            <a:schemeClr val="accent1"/>
          </a:solidFill>
          <a:ln>
            <a:noFill/>
          </a:ln>
        </p:spPr>
        <p:txBody>
          <a:bodyPr spcFirstLastPara="1" wrap="square" lIns="91425" tIns="45700" rIns="91425" bIns="45700" anchor="t" anchorCtr="0">
            <a:spAutoFit/>
          </a:bodyPr>
          <a:lstStyle>
            <a:defPPr>
              <a:defRPr lang="fr-FR"/>
            </a:defPPr>
            <a:lvl1pPr marR="0" lvl="0" indent="0">
              <a:spcBef>
                <a:spcPts val="0"/>
              </a:spcBef>
              <a:spcAft>
                <a:spcPts val="0"/>
              </a:spcAft>
              <a:buNone/>
              <a:defRPr>
                <a:solidFill>
                  <a:schemeClr val="dk1"/>
                </a:solidFill>
                <a:latin typeface="Calibri"/>
                <a:ea typeface="Calibri"/>
                <a:cs typeface="Calibri"/>
              </a:defRPr>
            </a:lvl1pPr>
          </a:lstStyle>
          <a:p>
            <a:endParaRPr sz="5400">
              <a:sym typeface="Calibri"/>
            </a:endParaRPr>
          </a:p>
        </p:txBody>
      </p:sp>
      <p:cxnSp>
        <p:nvCxnSpPr>
          <p:cNvPr id="155" name="Google Shape;155;p18"/>
          <p:cNvCxnSpPr/>
          <p:nvPr/>
        </p:nvCxnSpPr>
        <p:spPr>
          <a:xfrm rot="10800000" flipH="1">
            <a:off x="8751909" y="924636"/>
            <a:ext cx="3385496" cy="3412"/>
          </a:xfrm>
          <a:prstGeom prst="straightConnector1">
            <a:avLst/>
          </a:prstGeom>
          <a:noFill/>
          <a:ln w="28575" cap="flat" cmpd="sng">
            <a:solidFill>
              <a:schemeClr val="accent1"/>
            </a:solidFill>
            <a:prstDash val="solid"/>
            <a:miter lim="800000"/>
            <a:headEnd type="none" w="sm" len="sm"/>
            <a:tailEnd type="none" w="sm" len="sm"/>
          </a:ln>
        </p:spPr>
      </p:cxnSp>
      <p:cxnSp>
        <p:nvCxnSpPr>
          <p:cNvPr id="157" name="Google Shape;157;p18"/>
          <p:cNvCxnSpPr/>
          <p:nvPr/>
        </p:nvCxnSpPr>
        <p:spPr>
          <a:xfrm>
            <a:off x="66533" y="924635"/>
            <a:ext cx="746442" cy="0"/>
          </a:xfrm>
          <a:prstGeom prst="straightConnector1">
            <a:avLst/>
          </a:prstGeom>
          <a:noFill/>
          <a:ln w="28575" cap="flat" cmpd="sng">
            <a:solidFill>
              <a:schemeClr val="accent1"/>
            </a:solidFill>
            <a:prstDash val="solid"/>
            <a:miter lim="800000"/>
            <a:headEnd type="none" w="sm" len="sm"/>
            <a:tailEnd type="none" w="sm" len="sm"/>
          </a:ln>
        </p:spPr>
      </p:cxnSp>
      <p:sp>
        <p:nvSpPr>
          <p:cNvPr id="158" name="Google Shape;158;p18"/>
          <p:cNvSpPr/>
          <p:nvPr/>
        </p:nvSpPr>
        <p:spPr>
          <a:xfrm>
            <a:off x="740284" y="551028"/>
            <a:ext cx="10534200" cy="457200"/>
          </a:xfrm>
          <a:prstGeom prst="foldedCorner">
            <a:avLst>
              <a:gd name="adj" fmla="val 16667"/>
            </a:avLst>
          </a:prstGeom>
          <a:solidFill>
            <a:schemeClr val="accent1"/>
          </a:soli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pPr algn="ctr"/>
            <a:r>
              <a:rPr lang="fr-FR" sz="2800" b="1" dirty="0">
                <a:solidFill>
                  <a:schemeClr val="lt1"/>
                </a:solidFill>
                <a:latin typeface="Cambria"/>
                <a:ea typeface="Cambria"/>
                <a:cs typeface="Cambria"/>
                <a:sym typeface="Cambria"/>
              </a:rPr>
              <a:t>III. PROBLÉMATIQUE ET </a:t>
            </a:r>
            <a:r>
              <a:rPr lang="fr-FR" sz="2800" b="1" dirty="0">
                <a:solidFill>
                  <a:schemeClr val="lt1"/>
                </a:solidFill>
                <a:latin typeface="Cambria"/>
                <a:ea typeface="Cambria"/>
                <a:sym typeface="Cambria"/>
              </a:rPr>
              <a:t>QUESTIONS</a:t>
            </a:r>
            <a:r>
              <a:rPr lang="fr-FR" sz="2800" b="1" dirty="0">
                <a:solidFill>
                  <a:schemeClr val="lt1"/>
                </a:solidFill>
                <a:latin typeface="Cambria"/>
                <a:ea typeface="Cambria"/>
                <a:cs typeface="Cambria"/>
                <a:sym typeface="Cambria"/>
              </a:rPr>
              <a:t> DE RECHERCHE (2) </a:t>
            </a:r>
          </a:p>
        </p:txBody>
      </p:sp>
      <p:sp>
        <p:nvSpPr>
          <p:cNvPr id="160" name="Google Shape;160;p18"/>
          <p:cNvSpPr txBox="1"/>
          <p:nvPr/>
        </p:nvSpPr>
        <p:spPr>
          <a:xfrm>
            <a:off x="66529" y="871027"/>
            <a:ext cx="12060000" cy="802800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algn="just">
              <a:lnSpc>
                <a:spcPct val="150000"/>
              </a:lnSpc>
              <a:buClr>
                <a:srgbClr val="002060"/>
              </a:buClr>
              <a:buSzPts val="2000"/>
            </a:pPr>
            <a:endParaRPr lang="fr-FR" b="1" dirty="0">
              <a:solidFill>
                <a:srgbClr val="002060"/>
              </a:solidFill>
              <a:latin typeface="Georgia"/>
              <a:ea typeface="Georgia"/>
              <a:cs typeface="Georgia"/>
              <a:sym typeface="Georgia"/>
            </a:endParaRPr>
          </a:p>
          <a:p>
            <a:pPr marL="285750" indent="-285750" algn="just">
              <a:lnSpc>
                <a:spcPct val="150000"/>
              </a:lnSpc>
              <a:buClr>
                <a:srgbClr val="002060"/>
              </a:buClr>
              <a:buSzPts val="2000"/>
              <a:buFont typeface="Wingdings" panose="05000000000000000000" pitchFamily="2" charset="2"/>
              <a:buChar char="v"/>
            </a:pPr>
            <a:r>
              <a:rPr lang="fr-FR" b="1" dirty="0">
                <a:solidFill>
                  <a:srgbClr val="002060"/>
                </a:solidFill>
                <a:latin typeface="Georgia"/>
                <a:sym typeface="Georgia"/>
              </a:rPr>
              <a:t>QUESTION</a:t>
            </a:r>
            <a:r>
              <a:rPr lang="fr-FR" b="1" dirty="0">
                <a:solidFill>
                  <a:srgbClr val="002060"/>
                </a:solidFill>
                <a:latin typeface="Georgia"/>
                <a:ea typeface="Georgia"/>
                <a:cs typeface="Georgia"/>
                <a:sym typeface="Georgia"/>
              </a:rPr>
              <a:t> PRINCIPALE</a:t>
            </a:r>
          </a:p>
          <a:p>
            <a:pPr algn="just">
              <a:lnSpc>
                <a:spcPct val="150000"/>
              </a:lnSpc>
              <a:buClr>
                <a:srgbClr val="002060"/>
              </a:buClr>
              <a:buSzPts val="2000"/>
            </a:pPr>
            <a:r>
              <a:rPr lang="fr-FR" sz="2800" dirty="0">
                <a:latin typeface="Times New Roman" panose="02020603050405020304" pitchFamily="18" charset="0"/>
                <a:ea typeface="Georgia"/>
                <a:cs typeface="Times New Roman" panose="02020603050405020304" pitchFamily="18" charset="0"/>
                <a:sym typeface="Georgia"/>
              </a:rPr>
              <a:t>Quel est l’état de la situation financière de l’entreprise commerciale CK ?</a:t>
            </a:r>
          </a:p>
          <a:p>
            <a:pPr algn="just">
              <a:lnSpc>
                <a:spcPct val="150000"/>
              </a:lnSpc>
              <a:buClr>
                <a:srgbClr val="002060"/>
              </a:buClr>
              <a:buSzPts val="2000"/>
            </a:pPr>
            <a:endParaRPr lang="fr-FR" b="1" dirty="0">
              <a:solidFill>
                <a:srgbClr val="002060"/>
              </a:solidFill>
              <a:latin typeface="Georgia"/>
              <a:ea typeface="Georgia"/>
              <a:cs typeface="Georgia"/>
              <a:sym typeface="Georgia"/>
            </a:endParaRPr>
          </a:p>
          <a:p>
            <a:pPr marL="285750" indent="-285750" algn="just">
              <a:lnSpc>
                <a:spcPct val="150000"/>
              </a:lnSpc>
              <a:buClr>
                <a:srgbClr val="002060"/>
              </a:buClr>
              <a:buSzPts val="2000"/>
              <a:buFont typeface="Wingdings" panose="05000000000000000000" pitchFamily="2" charset="2"/>
              <a:buChar char="v"/>
            </a:pPr>
            <a:r>
              <a:rPr lang="fr-FR" b="1" dirty="0">
                <a:solidFill>
                  <a:srgbClr val="002060"/>
                </a:solidFill>
                <a:latin typeface="Georgia"/>
                <a:ea typeface="Georgia"/>
                <a:cs typeface="Georgia"/>
                <a:sym typeface="Georgia"/>
              </a:rPr>
              <a:t>QUESTIONS SECONDAIRES</a:t>
            </a:r>
          </a:p>
          <a:p>
            <a:pPr algn="just">
              <a:lnSpc>
                <a:spcPct val="150000"/>
              </a:lnSpc>
              <a:buClr>
                <a:srgbClr val="002060"/>
              </a:buClr>
              <a:buSzPts val="2000"/>
            </a:pPr>
            <a:endParaRPr lang="fr-FR" b="1" dirty="0">
              <a:solidFill>
                <a:srgbClr val="002060"/>
              </a:solidFill>
              <a:latin typeface="Georgia"/>
              <a:ea typeface="Georgia"/>
              <a:cs typeface="Georgia"/>
              <a:sym typeface="Georgia"/>
            </a:endParaRPr>
          </a:p>
          <a:p>
            <a:pPr lvl="0" algn="just">
              <a:lnSpc>
                <a:spcPct val="150000"/>
              </a:lnSpc>
            </a:pPr>
            <a:r>
              <a:rPr lang="fr-FR" sz="2400" dirty="0">
                <a:latin typeface="Century Gothic" panose="020B0502020202020204" pitchFamily="34" charset="0"/>
                <a:ea typeface="Calibri" panose="020F0502020204030204" pitchFamily="34" charset="0"/>
                <a:cs typeface="Times New Roman" panose="02020603050405020304" pitchFamily="18" charset="0"/>
              </a:rPr>
              <a:t>- </a:t>
            </a:r>
            <a:r>
              <a:rPr lang="fr-FR" sz="2600" dirty="0">
                <a:latin typeface="Times New Roman" panose="02020603050405020304" pitchFamily="18" charset="0"/>
                <a:ea typeface="Calibri" panose="020F0502020204030204" pitchFamily="34" charset="0"/>
                <a:cs typeface="Times New Roman" panose="02020603050405020304" pitchFamily="18" charset="0"/>
              </a:rPr>
              <a:t>Quelles sont les forces et les faiblesses de l’entreprise commerciale ?</a:t>
            </a:r>
          </a:p>
          <a:p>
            <a:pPr lvl="0" algn="just">
              <a:lnSpc>
                <a:spcPct val="150000"/>
              </a:lnSpc>
            </a:pPr>
            <a:r>
              <a:rPr lang="fr-FR" sz="2600" dirty="0">
                <a:latin typeface="Times New Roman" panose="02020603050405020304" pitchFamily="18" charset="0"/>
                <a:ea typeface="Calibri" panose="020F0502020204030204" pitchFamily="34" charset="0"/>
                <a:cs typeface="Times New Roman" panose="02020603050405020304" pitchFamily="18" charset="0"/>
              </a:rPr>
              <a:t>- Quels sont les principaux ratios financiers utilisés pour évaluer la santé financière d'une entreprise commerciale ?</a:t>
            </a:r>
          </a:p>
          <a:p>
            <a:pPr lvl="0" algn="just">
              <a:lnSpc>
                <a:spcPct val="150000"/>
              </a:lnSpc>
            </a:pPr>
            <a:r>
              <a:rPr lang="fr-FR" sz="2600" dirty="0">
                <a:latin typeface="Times New Roman" panose="02020603050405020304" pitchFamily="18" charset="0"/>
                <a:ea typeface="Calibri" panose="020F0502020204030204" pitchFamily="34" charset="0"/>
                <a:cs typeface="Times New Roman" panose="02020603050405020304" pitchFamily="18" charset="0"/>
              </a:rPr>
              <a:t>- Quelles améliorations pouvons-nous apporter à l’entreprise </a:t>
            </a:r>
            <a:r>
              <a:rPr lang="fr-FR" sz="2600" dirty="0" err="1">
                <a:latin typeface="Times New Roman" panose="02020603050405020304" pitchFamily="18" charset="0"/>
                <a:ea typeface="Calibri" panose="020F0502020204030204" pitchFamily="34" charset="0"/>
                <a:cs typeface="Times New Roman" panose="02020603050405020304" pitchFamily="18" charset="0"/>
              </a:rPr>
              <a:t>CK</a:t>
            </a:r>
            <a:r>
              <a:rPr lang="fr-FR" sz="2600" dirty="0">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pPr>
            <a:endParaRPr lang="fr-FR" sz="2400" dirty="0">
              <a:latin typeface="Century Gothic" panose="020B0502020202020204" pitchFamily="34" charset="0"/>
              <a:ea typeface="Calibri" panose="020F0502020204030204" pitchFamily="34" charset="0"/>
              <a:cs typeface="Times New Roman" panose="02020603050405020304" pitchFamily="18" charset="0"/>
            </a:endParaRPr>
          </a:p>
          <a:p>
            <a:pPr lvl="0" algn="just">
              <a:lnSpc>
                <a:spcPct val="150000"/>
              </a:lnSpc>
            </a:pPr>
            <a:endParaRPr lang="fr-FR"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11;p14">
            <a:extLst>
              <a:ext uri="{FF2B5EF4-FFF2-40B4-BE49-F238E27FC236}">
                <a16:creationId xmlns:a16="http://schemas.microsoft.com/office/drawing/2014/main" id="{67AD624F-893C-4A23-A2E3-C8C85EE4A80D}"/>
              </a:ext>
            </a:extLst>
          </p:cNvPr>
          <p:cNvSpPr/>
          <p:nvPr/>
        </p:nvSpPr>
        <p:spPr>
          <a:xfrm>
            <a:off x="5685905" y="-63613"/>
            <a:ext cx="604059" cy="548521"/>
          </a:xfrm>
          <a:prstGeom prst="ellipse">
            <a:avLst/>
          </a:prstGeom>
          <a:ln>
            <a:solidFill>
              <a:schemeClr val="accent5"/>
            </a:solidFill>
            <a:headEnd type="none" w="sm" len="sm"/>
            <a:tailEnd type="none" w="sm" len="sm"/>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fr-FR" sz="1400" b="1" dirty="0">
                <a:solidFill>
                  <a:schemeClr val="tx1"/>
                </a:solidFill>
                <a:latin typeface="Cambria"/>
                <a:ea typeface="Cambria"/>
                <a:cs typeface="Cambria"/>
                <a:sym typeface="Cambria"/>
              </a:rPr>
              <a:t>9</a:t>
            </a:r>
            <a:endParaRPr sz="1400" b="1" dirty="0">
              <a:solidFill>
                <a:schemeClr val="tx1"/>
              </a:solidFill>
              <a:latin typeface="Cambria"/>
              <a:ea typeface="Cambria"/>
              <a:cs typeface="Cambria"/>
              <a:sym typeface="Cambria"/>
            </a:endParaRPr>
          </a:p>
        </p:txBody>
      </p:sp>
      <p:sp>
        <p:nvSpPr>
          <p:cNvPr id="3" name="Google Shape;108;p14">
            <a:extLst>
              <a:ext uri="{FF2B5EF4-FFF2-40B4-BE49-F238E27FC236}">
                <a16:creationId xmlns:a16="http://schemas.microsoft.com/office/drawing/2014/main" id="{E1768B37-DB38-9273-3E41-6EBC2E107027}"/>
              </a:ext>
            </a:extLst>
          </p:cNvPr>
          <p:cNvSpPr/>
          <p:nvPr/>
        </p:nvSpPr>
        <p:spPr>
          <a:xfrm flipH="1">
            <a:off x="66530" y="6565064"/>
            <a:ext cx="12084525" cy="338514"/>
          </a:xfrm>
          <a:prstGeom prst="rect">
            <a:avLst/>
          </a:prstGeom>
          <a:solidFill>
            <a:schemeClr val="accent1"/>
          </a:solidFill>
          <a:ln w="9525" cap="flat" cmpd="sng">
            <a:solidFill>
              <a:srgbClr val="002060"/>
            </a:solidFill>
            <a:prstDash val="solid"/>
            <a:miter lim="800000"/>
            <a:headEnd type="none" w="sm" len="sm"/>
            <a:tailEnd type="none" w="sm" len="sm"/>
          </a:ln>
          <a:scene3d>
            <a:camera prst="orthographicFront"/>
            <a:lightRig rig="threePt" dir="t"/>
          </a:scene3d>
          <a:sp3d>
            <a:bevelT/>
          </a:sp3d>
        </p:spPr>
        <p:txBody>
          <a:bodyPr spcFirstLastPara="1" wrap="square" lIns="91425" tIns="45700" rIns="91425" bIns="45700" anchor="ctr" anchorCtr="0">
            <a:spAutoFit/>
          </a:bodyPr>
          <a:lstStyle/>
          <a:p>
            <a:pPr indent="449263"/>
            <a:r>
              <a:rPr lang="fr-FR" sz="1600" b="1" dirty="0">
                <a:solidFill>
                  <a:schemeClr val="lt1"/>
                </a:solidFill>
                <a:latin typeface="Cambria"/>
                <a:ea typeface="Cambria"/>
                <a:cs typeface="Cambria"/>
                <a:sym typeface="Cambria"/>
              </a:rPr>
              <a:t>ÉVALUATION DE LA SITUATION FINANCIÈRE D’UNE  ENTREPRISE COMMERCIALE À TRAVERS L’ANALYSE  FINANCIÈRE </a:t>
            </a:r>
          </a:p>
        </p:txBody>
      </p:sp>
      <p:sp>
        <p:nvSpPr>
          <p:cNvPr id="4" name="Google Shape;106;p14">
            <a:extLst>
              <a:ext uri="{FF2B5EF4-FFF2-40B4-BE49-F238E27FC236}">
                <a16:creationId xmlns:a16="http://schemas.microsoft.com/office/drawing/2014/main" id="{2E6277EF-7753-0E25-0B7F-71BBF86BC221}"/>
              </a:ext>
            </a:extLst>
          </p:cNvPr>
          <p:cNvSpPr txBox="1"/>
          <p:nvPr/>
        </p:nvSpPr>
        <p:spPr>
          <a:xfrm>
            <a:off x="-28054" y="-55301"/>
            <a:ext cx="12132000" cy="6588000"/>
          </a:xfrm>
          <a:prstGeom prst="rect">
            <a:avLst/>
          </a:prstGeom>
          <a:noFill/>
          <a:ln w="28575" cap="flat" cmpd="sng">
            <a:solidFill>
              <a:schemeClr val="accent1"/>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lang="fr-CI" sz="1800" dirty="0">
              <a:solidFill>
                <a:schemeClr val="dk1"/>
              </a:solidFill>
              <a:latin typeface="Calibri"/>
              <a:ea typeface="Calibri"/>
              <a:cs typeface="Calibri"/>
              <a:sym typeface="Calibri"/>
            </a:endParaRPr>
          </a:p>
        </p:txBody>
      </p:sp>
      <p:sp>
        <p:nvSpPr>
          <p:cNvPr id="6" name="Google Shape;106;p14">
            <a:extLst>
              <a:ext uri="{FF2B5EF4-FFF2-40B4-BE49-F238E27FC236}">
                <a16:creationId xmlns:a16="http://schemas.microsoft.com/office/drawing/2014/main" id="{FF47E26A-E2B2-3581-C83E-6E6DAFD3DAA5}"/>
              </a:ext>
            </a:extLst>
          </p:cNvPr>
          <p:cNvSpPr txBox="1"/>
          <p:nvPr/>
        </p:nvSpPr>
        <p:spPr>
          <a:xfrm>
            <a:off x="0" y="16389"/>
            <a:ext cx="12168000" cy="6516000"/>
          </a:xfrm>
          <a:prstGeom prst="rect">
            <a:avLst/>
          </a:prstGeom>
          <a:noFill/>
          <a:ln w="117475" cap="flat" cmpd="sng">
            <a:solidFill>
              <a:srgbClr val="00B0F0">
                <a:alpha val="97000"/>
              </a:srgbClr>
            </a:solidFill>
            <a:prstDash val="solid"/>
            <a:round/>
            <a:headEnd type="none" w="sm" len="sm"/>
            <a:tailEnd type="none" w="sm" len="sm"/>
          </a:ln>
          <a:scene3d>
            <a:camera prst="orthographicFront"/>
            <a:lightRig rig="threePt" dir="t"/>
          </a:scene3d>
          <a:sp3d>
            <a:bevelT/>
          </a:sp3d>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10713</TotalTime>
  <Words>1705</Words>
  <Application>Microsoft Office PowerPoint</Application>
  <PresentationFormat>Grand écran</PresentationFormat>
  <Paragraphs>177</Paragraphs>
  <Slides>17</Slides>
  <Notes>17</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17</vt:i4>
      </vt:variant>
    </vt:vector>
  </HeadingPairs>
  <TitlesOfParts>
    <vt:vector size="30" baseType="lpstr">
      <vt:lpstr>Arial</vt:lpstr>
      <vt:lpstr>Baskerville Old Face</vt:lpstr>
      <vt:lpstr>Calibri</vt:lpstr>
      <vt:lpstr>Calibri Light</vt:lpstr>
      <vt:lpstr>Cambria</vt:lpstr>
      <vt:lpstr>Century Gothic</vt:lpstr>
      <vt:lpstr>Courier New</vt:lpstr>
      <vt:lpstr>Georgia</vt:lpstr>
      <vt:lpstr>Gill Sans MT</vt:lpstr>
      <vt:lpstr>Noto Sans Symbols</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SERVEUR</dc:creator>
  <cp:lastModifiedBy>MIRABELLE ASSEKA</cp:lastModifiedBy>
  <cp:revision>383</cp:revision>
  <cp:lastPrinted>2021-08-19T20:02:39Z</cp:lastPrinted>
  <dcterms:created xsi:type="dcterms:W3CDTF">2015-04-16T15:30:02Z</dcterms:created>
  <dcterms:modified xsi:type="dcterms:W3CDTF">2023-07-21T19:43:51Z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996bdc-5a68-4a7d-a025-b12209773aa1_Enabled">
    <vt:lpwstr>True</vt:lpwstr>
  </property>
  <property fmtid="{D5CDD505-2E9C-101B-9397-08002B2CF9AE}" pid="3" name="MSIP_Label_ad996bdc-5a68-4a7d-a025-b12209773aa1_SiteId">
    <vt:lpwstr>f785f332-917c-4e6b-99af-a10f8d7b335a</vt:lpwstr>
  </property>
  <property fmtid="{D5CDD505-2E9C-101B-9397-08002B2CF9AE}" pid="4" name="MSIP_Label_ad996bdc-5a68-4a7d-a025-b12209773aa1_Owner">
    <vt:lpwstr>nouria.diabate@nsiabanque.com</vt:lpwstr>
  </property>
  <property fmtid="{D5CDD505-2E9C-101B-9397-08002B2CF9AE}" pid="5" name="MSIP_Label_ad996bdc-5a68-4a7d-a025-b12209773aa1_SetDate">
    <vt:lpwstr>2021-07-09T17:09:39.8369082Z</vt:lpwstr>
  </property>
  <property fmtid="{D5CDD505-2E9C-101B-9397-08002B2CF9AE}" pid="6" name="MSIP_Label_ad996bdc-5a68-4a7d-a025-b12209773aa1_Name">
    <vt:lpwstr>Personnel</vt:lpwstr>
  </property>
  <property fmtid="{D5CDD505-2E9C-101B-9397-08002B2CF9AE}" pid="7" name="MSIP_Label_ad996bdc-5a68-4a7d-a025-b12209773aa1_Application">
    <vt:lpwstr>Microsoft Azure Information Protection</vt:lpwstr>
  </property>
  <property fmtid="{D5CDD505-2E9C-101B-9397-08002B2CF9AE}" pid="8" name="MSIP_Label_ad996bdc-5a68-4a7d-a025-b12209773aa1_ActionId">
    <vt:lpwstr>71e6e9a1-3e71-46f1-9ef6-0a6b88bf5ef5</vt:lpwstr>
  </property>
  <property fmtid="{D5CDD505-2E9C-101B-9397-08002B2CF9AE}" pid="9" name="MSIP_Label_ad996bdc-5a68-4a7d-a025-b12209773aa1_Extended_MSFT_Method">
    <vt:lpwstr>Manual</vt:lpwstr>
  </property>
  <property fmtid="{D5CDD505-2E9C-101B-9397-08002B2CF9AE}" pid="10" name="Sensitivity">
    <vt:lpwstr>Personnel</vt:lpwstr>
  </property>
</Properties>
</file>