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verag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055be8342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055be8342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14329e701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14329e701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14329e701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14329e701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14329e701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14329e701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14329e701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14329e701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14329e701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14329e701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55be8342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55be8342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14329e701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14329e701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14329e701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14329e701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094585d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094585d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704fce2b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704fce2b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f99e5804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f99e580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14329e70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14329e70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14329e701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14329e70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14329e701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14329e701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14329e701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14329e701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4329e701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4329e701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14329e701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14329e701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Miracle-Aligner/air_quality_dt" TargetMode="External"/><Relationship Id="rId4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S9zVFYMuoAdsl6DBUO461WAry60q26Dm/view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qIKLcWrNYJ7XIfiE-xMTQ_XYs8Sv2ETH/view" TargetMode="External"/><Relationship Id="rId4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apidapi.com/weatherbit/api/air-quality" TargetMode="External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45900" y="630975"/>
            <a:ext cx="7852200" cy="24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Звіт по виконанню лабораторної роботи з дисціпліни “Проєктування ПЗ технології ЦД”</a:t>
            </a:r>
            <a:endParaRPr/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3871275" y="3669125"/>
            <a:ext cx="4897200" cy="8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Arial"/>
                <a:ea typeface="Arial"/>
                <a:cs typeface="Arial"/>
                <a:sym typeface="Arial"/>
              </a:rPr>
              <a:t>Доповідач: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   аспірант групи КП-21ф,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                        Ільїн Максим Олександрович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/>
              <a:t>‹#›</a:t>
            </a:fld>
            <a:endParaRPr sz="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84293" y="649856"/>
            <a:ext cx="8095200" cy="6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Візуальна репрезентація</a:t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0" name="Google Shape;140;p22"/>
          <p:cNvSpPr txBox="1"/>
          <p:nvPr>
            <p:ph idx="4294967295" type="subTitle"/>
          </p:nvPr>
        </p:nvSpPr>
        <p:spPr>
          <a:xfrm>
            <a:off x="494725" y="203181"/>
            <a:ext cx="77157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запропоноване рішення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2"/>
          <p:cNvSpPr txBox="1"/>
          <p:nvPr>
            <p:ph idx="4294967295" type="subTitle"/>
          </p:nvPr>
        </p:nvSpPr>
        <p:spPr>
          <a:xfrm>
            <a:off x="7396875" y="3751400"/>
            <a:ext cx="19680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ru" sz="1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Рис. 5. 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Візуальна репрезентація двійників у Azure Digital Twins.</a:t>
            </a:r>
            <a:endParaRPr sz="1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1050"/>
            <a:ext cx="7273626" cy="369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484293" y="649856"/>
            <a:ext cx="8095200" cy="6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Моделювання взаємодії</a:t>
            </a:r>
            <a:endParaRPr/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9" name="Google Shape;149;p23"/>
          <p:cNvSpPr txBox="1"/>
          <p:nvPr>
            <p:ph idx="4294967295" type="subTitle"/>
          </p:nvPr>
        </p:nvSpPr>
        <p:spPr>
          <a:xfrm>
            <a:off x="494725" y="203181"/>
            <a:ext cx="77157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запропоноване рішення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 txBox="1"/>
          <p:nvPr>
            <p:ph idx="4294967295" type="subTitle"/>
          </p:nvPr>
        </p:nvSpPr>
        <p:spPr>
          <a:xfrm>
            <a:off x="3425640" y="4351965"/>
            <a:ext cx="53208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ru" sz="1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Рис. 6. 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Сцена, що відображає актуальний стан двійників у Azure Digital Twins 3D Scenes</a:t>
            </a:r>
            <a:endParaRPr sz="1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 txBox="1"/>
          <p:nvPr>
            <p:ph idx="4294967295" type="subTitle"/>
          </p:nvPr>
        </p:nvSpPr>
        <p:spPr>
          <a:xfrm>
            <a:off x="506700" y="1391200"/>
            <a:ext cx="2901000" cy="12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Візуальне моделювання взаємодії було реалізовано у Azure Digital Twins 3D Scenes.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0" y="1353279"/>
            <a:ext cx="56197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84293" y="649856"/>
            <a:ext cx="8095200" cy="6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Модуль аналітики</a:t>
            </a:r>
            <a:endParaRPr/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9" name="Google Shape;159;p24"/>
          <p:cNvSpPr txBox="1"/>
          <p:nvPr>
            <p:ph idx="4294967295" type="subTitle"/>
          </p:nvPr>
        </p:nvSpPr>
        <p:spPr>
          <a:xfrm>
            <a:off x="494725" y="203181"/>
            <a:ext cx="77157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запропоноване рішення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4"/>
          <p:cNvSpPr txBox="1"/>
          <p:nvPr>
            <p:ph idx="4294967295" type="subTitle"/>
          </p:nvPr>
        </p:nvSpPr>
        <p:spPr>
          <a:xfrm>
            <a:off x="5166947" y="4351975"/>
            <a:ext cx="35796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ru" sz="1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Рис. 7. 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Відображення наявних сенсорів на Azure Maps</a:t>
            </a:r>
            <a:endParaRPr sz="1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4"/>
          <p:cNvSpPr txBox="1"/>
          <p:nvPr>
            <p:ph idx="4294967295" type="subTitle"/>
          </p:nvPr>
        </p:nvSpPr>
        <p:spPr>
          <a:xfrm>
            <a:off x="506700" y="1391200"/>
            <a:ext cx="41337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реалізації модулю аналітики було використано сервіс Azure Maps.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Серверну частину було реалізовано за допомогою python-фреймворку Flask та інтерфейсу, реалізованому із використанням HTML/CSS/JS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957" y="864888"/>
            <a:ext cx="3332550" cy="33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84293" y="649856"/>
            <a:ext cx="8095200" cy="6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Модуль аналітики</a:t>
            </a:r>
            <a:endParaRPr/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69" name="Google Shape;169;p25"/>
          <p:cNvSpPr txBox="1"/>
          <p:nvPr>
            <p:ph idx="4294967295" type="subTitle"/>
          </p:nvPr>
        </p:nvSpPr>
        <p:spPr>
          <a:xfrm>
            <a:off x="494725" y="203181"/>
            <a:ext cx="77157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запропоноване рішення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>
            <p:ph idx="4294967295" type="subTitle"/>
          </p:nvPr>
        </p:nvSpPr>
        <p:spPr>
          <a:xfrm>
            <a:off x="6634925" y="3473412"/>
            <a:ext cx="24039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ru" sz="1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Рис. 8. 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Відображення актуальних значень показників забруднень та інтерактивного графіку історичних даних</a:t>
            </a:r>
            <a:endParaRPr sz="1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25" y="1396225"/>
            <a:ext cx="59436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484293" y="649856"/>
            <a:ext cx="8095200" cy="6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 роботи</a:t>
            </a:r>
            <a:endParaRPr/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78" name="Google Shape;178;p26"/>
          <p:cNvSpPr txBox="1"/>
          <p:nvPr>
            <p:ph idx="4294967295" type="subTitle"/>
          </p:nvPr>
        </p:nvSpPr>
        <p:spPr>
          <a:xfrm>
            <a:off x="494725" y="203181"/>
            <a:ext cx="77157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запропоноване рішення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/>
          <p:cNvSpPr txBox="1"/>
          <p:nvPr>
            <p:ph idx="4294967295" type="subTitle"/>
          </p:nvPr>
        </p:nvSpPr>
        <p:spPr>
          <a:xfrm>
            <a:off x="506700" y="1391200"/>
            <a:ext cx="41337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Результат роботи, документація, відеопрезентація і всі супутні матеріали знаходяться </a:t>
            </a:r>
            <a:r>
              <a:rPr lang="ru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за посиланням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2900" y="1476975"/>
            <a:ext cx="4192101" cy="209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Демо</a:t>
            </a:r>
            <a:endParaRPr sz="6000"/>
          </a:p>
        </p:txBody>
      </p:sp>
      <p:sp>
        <p:nvSpPr>
          <p:cNvPr id="186" name="Google Shape;186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92" name="Google Shape;192;p28" title="Part 1 - 3D Visualisation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647" y="0"/>
            <a:ext cx="68579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 txBox="1"/>
          <p:nvPr>
            <p:ph idx="4294967295" type="subTitle"/>
          </p:nvPr>
        </p:nvSpPr>
        <p:spPr>
          <a:xfrm>
            <a:off x="6976425" y="4041902"/>
            <a:ext cx="21675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Відео</a:t>
            </a: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1. Демонстрація реалізації Цифрового Двійника у </a:t>
            </a: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 Digital Twins 3D Scenes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9" name="Google Shape;199;p29"/>
          <p:cNvSpPr txBox="1"/>
          <p:nvPr>
            <p:ph idx="4294967295" type="subTitle"/>
          </p:nvPr>
        </p:nvSpPr>
        <p:spPr>
          <a:xfrm>
            <a:off x="115000" y="4617750"/>
            <a:ext cx="7536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ru" sz="1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Відео 2. Демонстрація модулю аналітики</a:t>
            </a:r>
            <a:endParaRPr sz="1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9" title="Part 2 - 2D Analytics Module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647" y="0"/>
            <a:ext cx="8237102" cy="44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Дякую за увагу</a:t>
            </a:r>
            <a:endParaRPr sz="6000"/>
          </a:p>
        </p:txBody>
      </p:sp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952500" y="376350"/>
            <a:ext cx="8095200" cy="8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Основні відомості</a:t>
            </a:r>
            <a:endParaRPr/>
          </a:p>
        </p:txBody>
      </p:sp>
      <p:sp>
        <p:nvSpPr>
          <p:cNvPr id="67" name="Google Shape;67;p14"/>
          <p:cNvSpPr txBox="1"/>
          <p:nvPr>
            <p:ph idx="4294967295" type="subTitle"/>
          </p:nvPr>
        </p:nvSpPr>
        <p:spPr>
          <a:xfrm>
            <a:off x="866775" y="1485175"/>
            <a:ext cx="71622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1" i="1" lang="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Тематика: </a:t>
            </a:r>
            <a:r>
              <a:rPr lang="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Система моніторингу якості повітря в містах.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1" i="1" lang="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Мета: </a:t>
            </a:r>
            <a:r>
              <a:rPr lang="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Створення комплексної системи для моніторингу та аналізу якості повітря в містах, що дозволить населенню та владі оцінювати стан навколишнього середовища та вживати відповідних заходів для його покращення.</a:t>
            </a:r>
            <a:endParaRPr b="1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84293" y="649856"/>
            <a:ext cx="8095200" cy="6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ДЖЕРЕЛО</a:t>
            </a:r>
            <a:endParaRPr/>
          </a:p>
        </p:txBody>
      </p:sp>
      <p:sp>
        <p:nvSpPr>
          <p:cNvPr id="74" name="Google Shape;74;p15"/>
          <p:cNvSpPr txBox="1"/>
          <p:nvPr>
            <p:ph idx="4294967295" type="subTitle"/>
          </p:nvPr>
        </p:nvSpPr>
        <p:spPr>
          <a:xfrm>
            <a:off x="506700" y="1391200"/>
            <a:ext cx="48282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якості джерела даних було використано </a:t>
            </a:r>
            <a:r>
              <a:rPr lang="ru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Air Quality API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Даний API надає дані стосовно якості повітря, поточну якість повітря для будь-якої точки світу за її координатами або назвою міста та країни за період 72 годин.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Дані оновлюються щогодинно.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Безкоштовна версія API обмежена 25 викликами на день.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6" name="Google Shape;76;p15"/>
          <p:cNvSpPr txBox="1"/>
          <p:nvPr>
            <p:ph idx="4294967295" type="subTitle"/>
          </p:nvPr>
        </p:nvSpPr>
        <p:spPr>
          <a:xfrm>
            <a:off x="494725" y="203181"/>
            <a:ext cx="77157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дані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901" y="1391200"/>
            <a:ext cx="3256225" cy="3174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84293" y="649856"/>
            <a:ext cx="8095200" cy="6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ГЕНЕРАТОР</a:t>
            </a:r>
            <a:endParaRPr/>
          </a:p>
        </p:txBody>
      </p:sp>
      <p:sp>
        <p:nvSpPr>
          <p:cNvPr id="83" name="Google Shape;83;p16"/>
          <p:cNvSpPr txBox="1"/>
          <p:nvPr>
            <p:ph idx="4294967295" type="subTitle"/>
          </p:nvPr>
        </p:nvSpPr>
        <p:spPr>
          <a:xfrm>
            <a:off x="506700" y="1391200"/>
            <a:ext cx="77157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Генератор даних було реалізовано за допомогою Azure Functions: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Тригером виклику функції є таймер, що спрацьовує раз на годину. Це пов’язано із частотою оновлення даних у API.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Функція робить звернення до API, виконує збереження даних для історичного аналізу, перевіряє, чи не є перевищеними норми забруднення та оновлює дані у цифрових двійниках.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Звернення виконується для 10 сенсорів – по одному на кожен район міста Київ.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5" name="Google Shape;85;p16"/>
          <p:cNvSpPr txBox="1"/>
          <p:nvPr>
            <p:ph idx="4294967295" type="subTitle"/>
          </p:nvPr>
        </p:nvSpPr>
        <p:spPr>
          <a:xfrm>
            <a:off x="418525" y="203181"/>
            <a:ext cx="77157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дані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84293" y="649856"/>
            <a:ext cx="8095200" cy="6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ТЕСТУВАННЯ</a:t>
            </a:r>
            <a:endParaRPr/>
          </a:p>
        </p:txBody>
      </p:sp>
      <p:sp>
        <p:nvSpPr>
          <p:cNvPr id="91" name="Google Shape;91;p17"/>
          <p:cNvSpPr txBox="1"/>
          <p:nvPr>
            <p:ph idx="4294967295" type="subTitle"/>
          </p:nvPr>
        </p:nvSpPr>
        <p:spPr>
          <a:xfrm>
            <a:off x="506700" y="1391200"/>
            <a:ext cx="42792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зв’язку із обмеженням API для отримання інформації про забруднення з датчиків у кількості 25 викликів на день, для тестування був розроблений програмний генератор даних, що виконує симуляцію реальних даних та оновлює показники забруднення кожні 10 секунд.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3" name="Google Shape;93;p17"/>
          <p:cNvSpPr txBox="1"/>
          <p:nvPr>
            <p:ph idx="4294967295" type="subTitle"/>
          </p:nvPr>
        </p:nvSpPr>
        <p:spPr>
          <a:xfrm>
            <a:off x="494725" y="203181"/>
            <a:ext cx="77157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дані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900" y="1391200"/>
            <a:ext cx="4343624" cy="27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4294967295" type="subTitle"/>
          </p:nvPr>
        </p:nvSpPr>
        <p:spPr>
          <a:xfrm>
            <a:off x="4785900" y="4248800"/>
            <a:ext cx="40119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ru" sz="1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Рис. 1. Функція генерації симульованих даних</a:t>
            </a:r>
            <a:endParaRPr sz="1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84293" y="649856"/>
            <a:ext cx="8095200" cy="6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СХОВИЩЕ</a:t>
            </a:r>
            <a:endParaRPr/>
          </a:p>
        </p:txBody>
      </p:sp>
      <p:sp>
        <p:nvSpPr>
          <p:cNvPr id="101" name="Google Shape;101;p18"/>
          <p:cNvSpPr txBox="1"/>
          <p:nvPr>
            <p:ph idx="4294967295" type="subTitle"/>
          </p:nvPr>
        </p:nvSpPr>
        <p:spPr>
          <a:xfrm>
            <a:off x="506700" y="1391200"/>
            <a:ext cx="42792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збереження історичних даних було використано MongoDB.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Було реалізовано CRUD інтерфейс для роботи з історичними даними.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4294967295" type="subTitle"/>
          </p:nvPr>
        </p:nvSpPr>
        <p:spPr>
          <a:xfrm>
            <a:off x="494725" y="203181"/>
            <a:ext cx="77157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дані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300" y="1108526"/>
            <a:ext cx="3594259" cy="307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4294967295" type="subTitle"/>
          </p:nvPr>
        </p:nvSpPr>
        <p:spPr>
          <a:xfrm>
            <a:off x="4886753" y="4187488"/>
            <a:ext cx="40119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ru" sz="1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Рис. 2. Фрагмент модулю, що реалізовує CRUD-інтерфейс для роботи з історичними даними</a:t>
            </a:r>
            <a:endParaRPr sz="1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84293" y="649856"/>
            <a:ext cx="8095200" cy="6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Azure Digital Twins</a:t>
            </a:r>
            <a:endParaRPr/>
          </a:p>
        </p:txBody>
      </p:sp>
      <p:sp>
        <p:nvSpPr>
          <p:cNvPr id="111" name="Google Shape;111;p19"/>
          <p:cNvSpPr txBox="1"/>
          <p:nvPr>
            <p:ph idx="4294967295" type="subTitle"/>
          </p:nvPr>
        </p:nvSpPr>
        <p:spPr>
          <a:xfrm>
            <a:off x="506700" y="1391200"/>
            <a:ext cx="55680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Реалізацію візуальної репрезентації було розділено на дві частини в зв’язку із обмеженнями платформи Azure Digital Twins: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 Digital Twins 3D Scenes використовувалась для візуального моделювання взаємодії датчиків забруднення повітря із сервером міського додатку, який виконує сповіщення кінцевих користувачів про забруднення повітря.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Flask server + HTML/CSS/JS використовувались для реалізації аналітичного модулю системи, що надає доступ до історичних даних у вигляді JSON-файлу, або графіків зміни відповідних забруднюючих факторів у часі.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3" name="Google Shape;113;p19"/>
          <p:cNvSpPr txBox="1"/>
          <p:nvPr>
            <p:ph idx="4294967295" type="subTitle"/>
          </p:nvPr>
        </p:nvSpPr>
        <p:spPr>
          <a:xfrm>
            <a:off x="494725" y="203181"/>
            <a:ext cx="77157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запропоноване рішення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 txBox="1"/>
          <p:nvPr>
            <p:ph idx="4294967295" type="subTitle"/>
          </p:nvPr>
        </p:nvSpPr>
        <p:spPr>
          <a:xfrm>
            <a:off x="6018600" y="3232775"/>
            <a:ext cx="28800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ru" sz="1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Рис. 3. </a:t>
            </a:r>
            <a:r>
              <a:rPr lang="ru" sz="1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3D модель, що репрезентує 10 сенсорів забруднення, сервер додатку і телефон кінцевого користувача, створена у форматі .glb для відтворення у Azure Digital Twins 3D Scenes</a:t>
            </a:r>
            <a:endParaRPr sz="1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700" y="726050"/>
            <a:ext cx="3283249" cy="24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484293" y="649856"/>
            <a:ext cx="8095200" cy="6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Моделі двійників</a:t>
            </a:r>
            <a:endParaRPr/>
          </a:p>
        </p:txBody>
      </p:sp>
      <p:sp>
        <p:nvSpPr>
          <p:cNvPr id="121" name="Google Shape;121;p20"/>
          <p:cNvSpPr txBox="1"/>
          <p:nvPr>
            <p:ph idx="4294967295" type="subTitle"/>
          </p:nvPr>
        </p:nvSpPr>
        <p:spPr>
          <a:xfrm>
            <a:off x="506700" y="1391200"/>
            <a:ext cx="8095200" cy="31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Було створено наступні моделі двійників, визначені відповідними JSON-файлами схем: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DistrictSensor – цифровий двійник сенсору забруднення повітря, містить в схемі координати знаходження, назву району міста та показники забруднення.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CoordinatesModel – модель координат географічної точки.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СityApp – цифровий двійник застосунку Київ Цифровий.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UserPhone – цифровий двійник телефону користувача із встановленим застосунком Київ Цифровий.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3" name="Google Shape;123;p20"/>
          <p:cNvSpPr txBox="1"/>
          <p:nvPr>
            <p:ph idx="4294967295" type="subTitle"/>
          </p:nvPr>
        </p:nvSpPr>
        <p:spPr>
          <a:xfrm>
            <a:off x="494725" y="203181"/>
            <a:ext cx="77157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запропоноване рішення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484293" y="649856"/>
            <a:ext cx="8095200" cy="6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Візуальна репрезентація</a:t>
            </a:r>
            <a:endParaRPr/>
          </a:p>
        </p:txBody>
      </p:sp>
      <p:sp>
        <p:nvSpPr>
          <p:cNvPr id="129" name="Google Shape;129;p21"/>
          <p:cNvSpPr txBox="1"/>
          <p:nvPr>
            <p:ph idx="4294967295" type="subTitle"/>
          </p:nvPr>
        </p:nvSpPr>
        <p:spPr>
          <a:xfrm>
            <a:off x="506700" y="1391200"/>
            <a:ext cx="43017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Цифрових двійників було створено за допомогою платформи Azure Digital Twins.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Моделі пов’язані наступним зв’язком: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Дані на датчиках оновлюються із інтервалом раз на 10 секунд;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перевищенні допустимих значень забруднення, до серверу  застосунку відправляється alert із вказаним рівнем небезпеки.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Якщо рівень небезпеки становить 2 і більше, то на мобільному телефоні кінцевого користувача активується нотифікація із повідомленням про існуюче забруднення повітря.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1" name="Google Shape;131;p21"/>
          <p:cNvSpPr txBox="1"/>
          <p:nvPr>
            <p:ph idx="4294967295" type="subTitle"/>
          </p:nvPr>
        </p:nvSpPr>
        <p:spPr>
          <a:xfrm>
            <a:off x="494725" y="203181"/>
            <a:ext cx="77157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запропоноване рішення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 txBox="1"/>
          <p:nvPr>
            <p:ph idx="4294967295" type="subTitle"/>
          </p:nvPr>
        </p:nvSpPr>
        <p:spPr>
          <a:xfrm>
            <a:off x="4781506" y="4216224"/>
            <a:ext cx="44253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ru" sz="1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Рис. 4. 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Граф зв’язків моделей у Azure Digital Twins.</a:t>
            </a:r>
            <a:endParaRPr sz="1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529" y="1388161"/>
            <a:ext cx="4301699" cy="2718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