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04" r:id="rId3"/>
    <p:sldId id="256" r:id="rId4"/>
    <p:sldId id="290" r:id="rId5"/>
    <p:sldId id="289" r:id="rId6"/>
    <p:sldId id="288" r:id="rId7"/>
    <p:sldId id="292" r:id="rId8"/>
    <p:sldId id="322" r:id="rId9"/>
    <p:sldId id="295" r:id="rId10"/>
    <p:sldId id="291" r:id="rId11"/>
    <p:sldId id="302" r:id="rId12"/>
    <p:sldId id="299" r:id="rId13"/>
    <p:sldId id="294" r:id="rId14"/>
    <p:sldId id="259" r:id="rId15"/>
    <p:sldId id="260" r:id="rId16"/>
    <p:sldId id="306" r:id="rId17"/>
    <p:sldId id="275" r:id="rId18"/>
    <p:sldId id="311" r:id="rId19"/>
    <p:sldId id="265" r:id="rId20"/>
    <p:sldId id="312" r:id="rId21"/>
    <p:sldId id="309" r:id="rId22"/>
    <p:sldId id="310" r:id="rId23"/>
    <p:sldId id="318" r:id="rId24"/>
    <p:sldId id="279" r:id="rId25"/>
    <p:sldId id="303" r:id="rId26"/>
    <p:sldId id="321" r:id="rId27"/>
    <p:sldId id="319" r:id="rId28"/>
    <p:sldId id="286" r:id="rId29"/>
    <p:sldId id="320" r:id="rId30"/>
    <p:sldId id="317" r:id="rId31"/>
    <p:sldId id="316" r:id="rId32"/>
    <p:sldId id="314" r:id="rId33"/>
    <p:sldId id="313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21"/>
    <a:srgbClr val="5B7397"/>
    <a:srgbClr val="7E8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5277" autoAdjust="0"/>
  </p:normalViewPr>
  <p:slideViewPr>
    <p:cSldViewPr>
      <p:cViewPr>
        <p:scale>
          <a:sx n="125" d="100"/>
          <a:sy n="125" d="100"/>
        </p:scale>
        <p:origin x="-24" y="7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2514C-A7CE-4FD7-B32D-5A86C44F7012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FC14B-77B5-494E-AF94-6138467E696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29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E – </a:t>
            </a:r>
            <a:r>
              <a:rPr lang="en-SG" dirty="0" err="1" smtClean="0"/>
              <a:t>perfers</a:t>
            </a:r>
            <a:r>
              <a:rPr lang="en-SG" dirty="0" smtClean="0"/>
              <a:t> talking and working out ideas by talking</a:t>
            </a:r>
          </a:p>
          <a:p>
            <a:r>
              <a:rPr lang="en-SG" dirty="0" smtClean="0"/>
              <a:t>I – communicate in </a:t>
            </a:r>
            <a:r>
              <a:rPr lang="en-SG" dirty="0" err="1" smtClean="0"/>
              <a:t>wriing</a:t>
            </a:r>
            <a:r>
              <a:rPr lang="en-SG" dirty="0" smtClean="0"/>
              <a:t> and reflect</a:t>
            </a:r>
            <a:r>
              <a:rPr lang="en-SG" baseline="0" dirty="0" smtClean="0"/>
              <a:t> ideas </a:t>
            </a:r>
          </a:p>
          <a:p>
            <a:endParaRPr lang="en-SG" baseline="0" dirty="0" smtClean="0"/>
          </a:p>
          <a:p>
            <a:r>
              <a:rPr lang="en-SG" baseline="0" dirty="0" smtClean="0"/>
              <a:t>S – realities focus on real and actual</a:t>
            </a:r>
          </a:p>
          <a:p>
            <a:r>
              <a:rPr lang="en-SG" baseline="0" dirty="0" smtClean="0"/>
              <a:t>N – possibilities. focus patterns, meaning, </a:t>
            </a:r>
          </a:p>
          <a:p>
            <a:endParaRPr lang="en-SG" baseline="0" dirty="0" smtClean="0"/>
          </a:p>
          <a:p>
            <a:r>
              <a:rPr lang="en-SG" baseline="0" dirty="0" smtClean="0"/>
              <a:t>T – analytical. Solve problem with logic</a:t>
            </a:r>
          </a:p>
          <a:p>
            <a:r>
              <a:rPr lang="en-SG" baseline="0" dirty="0" smtClean="0"/>
              <a:t>F – empathic, personal values</a:t>
            </a:r>
          </a:p>
          <a:p>
            <a:endParaRPr lang="en-SG" baseline="0" dirty="0" smtClean="0"/>
          </a:p>
          <a:p>
            <a:r>
              <a:rPr lang="en-SG" baseline="0" dirty="0" smtClean="0"/>
              <a:t>J – lifestyle systematic</a:t>
            </a:r>
          </a:p>
          <a:p>
            <a:r>
              <a:rPr lang="en-SG" baseline="0" dirty="0" smtClean="0"/>
              <a:t>P – flexible, spontaneous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90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introvert people prefer messages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from the perspective of an introvert individual. If the personality of a user can be predicted from their social media profile, online marketing among other applications can use it to personalize their messages and their presentation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interactions with them as a service provider?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156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introvert people prefer messages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from the perspective of an introvert individual. If the personality of a user can be predicted from their social media profile, online marketing among other applications can use it to personalize their messages and their presentation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interactions with them as a service provider?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15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introvert people prefer messages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presented from the perspective of an introvert individual. If the personality of a user can be predicted from their social media profile, online marketing among other applications can use it to personalize their messages and their presentation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of interactions with them as a service provider?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9FC14B-77B5-494E-AF94-6138467E6969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715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503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032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650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966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978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24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28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618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0734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15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525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chemeClr val="accent1">
                <a:lumMod val="50000"/>
              </a:schemeClr>
            </a:gs>
            <a:gs pos="100000">
              <a:srgbClr val="5B739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B2C3C-3530-494D-A91C-B153908102A1}" type="datetimeFigureOut">
              <a:rPr lang="en-SG" smtClean="0"/>
              <a:t>5/9/2019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BC62-EC8B-451C-852A-7223E1B9AB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53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capstone slides\Ocean-deep-sil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0512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63031"/>
            <a:ext cx="5400600" cy="1470025"/>
          </a:xfrm>
        </p:spPr>
        <p:txBody>
          <a:bodyPr>
            <a:noAutofit/>
          </a:bodyPr>
          <a:lstStyle/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You are what you eat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27584" y="2463031"/>
            <a:ext cx="777686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Who you are is how you write ? 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764704"/>
            <a:ext cx="78488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ENFJ</a:t>
            </a:r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If we all work together, we can finished together ! 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ENTJ: 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Homework’s done. Now, to do important things.</a:t>
            </a:r>
          </a:p>
          <a:p>
            <a:endParaRPr lang="en-US" sz="1600" b="1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ESFP</a:t>
            </a:r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What homework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?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ESFJ: 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Hmm…maybe someone else needs help </a:t>
            </a: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ESTJ: 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No such thing as a lot of homework. I worked ahead. 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ESTP</a:t>
            </a:r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 is for losers. </a:t>
            </a:r>
          </a:p>
          <a:p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ENFP: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 my books are too sad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ENTP:  …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but I have better things to do.”</a:t>
            </a:r>
          </a:p>
          <a:p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INFP: 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 want to do the creative analysis parts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INTP: 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 …but I just don’t want to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.”</a:t>
            </a:r>
          </a:p>
          <a:p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INFJ:  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*looks at homework* *turns on introspective music* *goes on </a:t>
            </a:r>
            <a:r>
              <a:rPr lang="en-US" sz="1600" dirty="0" err="1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Tumblr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</a:t>
            </a:r>
          </a:p>
          <a:p>
            <a:r>
              <a:rPr lang="en-US" sz="1600" b="1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INTJ:   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I’ll do the homework if it helps me in the long run…</a:t>
            </a:r>
          </a:p>
          <a:p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ISFP</a:t>
            </a:r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*plays with pencil* *draws all over paper*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ISFJ</a:t>
            </a:r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If I do my homework, my teacher will know I respect them. </a:t>
            </a: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ISTP</a:t>
            </a:r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 isn’t important…well, maybe that one part </a:t>
            </a: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ISTJ</a:t>
            </a:r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:   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*quietly finishes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homework*</a:t>
            </a: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842019" y="2924944"/>
            <a:ext cx="7078353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436096" y="2463279"/>
            <a:ext cx="2716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1"/>
                </a:solidFill>
              </a:rPr>
              <a:t>That’s the Majority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4990331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chemeClr val="bg1"/>
                </a:solidFill>
              </a:rPr>
              <a:t>That’s Me</a:t>
            </a:r>
            <a:endParaRPr lang="en-SG" sz="24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42019" y="4725144"/>
            <a:ext cx="707835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587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/>
      <p:bldP spid="4" grpId="1"/>
      <p:bldP spid="9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Uses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3736032" cy="44561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Personal Understanding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Career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Relationships 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Organization Development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Team building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Communication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Leadership 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Business Analysis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Customer profiling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Business relationship</a:t>
            </a:r>
          </a:p>
        </p:txBody>
      </p:sp>
      <p:pic>
        <p:nvPicPr>
          <p:cNvPr id="4100" name="Picture 4" descr="Image result for team build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717032"/>
            <a:ext cx="423972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friendship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97" t="-45066" r="4597" b="45066"/>
          <a:stretch/>
        </p:blipFill>
        <p:spPr bwMode="auto">
          <a:xfrm>
            <a:off x="3275856" y="188640"/>
            <a:ext cx="55149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88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Limitation of MBTI Test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5760640" cy="4168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35968" y="1925216"/>
            <a:ext cx="6904384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Understanding of the question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Answer according to what he/she likes to be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Answer according how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it should be </a:t>
            </a:r>
          </a:p>
          <a:p>
            <a:pPr marL="28575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Hypothetical </a:t>
            </a:r>
            <a:r>
              <a:rPr lang="en-US" sz="2000" dirty="0" err="1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vs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reality</a:t>
            </a:r>
          </a:p>
          <a:p>
            <a:pPr marL="285750" indent="-285750" algn="l">
              <a:spcBef>
                <a:spcPts val="0"/>
              </a:spcBef>
              <a:buFont typeface="Arial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  <p:pic>
        <p:nvPicPr>
          <p:cNvPr id="6146" name="Picture 2" descr="Image result for mbti questionnair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793"/>
          <a:stretch/>
        </p:blipFill>
        <p:spPr bwMode="auto">
          <a:xfrm>
            <a:off x="835968" y="3657601"/>
            <a:ext cx="6934200" cy="28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4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get started…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2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Work Process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6314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Work Process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06450" y="2710314"/>
            <a:ext cx="7920000" cy="1728000"/>
            <a:chOff x="806450" y="2541588"/>
            <a:chExt cx="10579100" cy="2382837"/>
          </a:xfrm>
          <a:solidFill>
            <a:srgbClr val="FFC000"/>
          </a:solidFill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806450" y="2541588"/>
              <a:ext cx="10579100" cy="2382837"/>
              <a:chOff x="790769" y="2598149"/>
              <a:chExt cx="7706992" cy="1735215"/>
            </a:xfrm>
            <a:grpFill/>
          </p:grpSpPr>
          <p:grpSp>
            <p:nvGrpSpPr>
              <p:cNvPr id="28" name="Group 27"/>
              <p:cNvGrpSpPr/>
              <p:nvPr/>
            </p:nvGrpSpPr>
            <p:grpSpPr>
              <a:xfrm>
                <a:off x="6641083" y="2598150"/>
                <a:ext cx="1856678" cy="1147931"/>
                <a:chOff x="8854778" y="2035850"/>
                <a:chExt cx="2475570" cy="1530575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1" name="Freeform 13"/>
                <p:cNvSpPr>
                  <a:spLocks/>
                </p:cNvSpPr>
                <p:nvPr/>
              </p:nvSpPr>
              <p:spPr bwMode="auto">
                <a:xfrm>
                  <a:off x="8854778" y="2035850"/>
                  <a:ext cx="2304635" cy="1153066"/>
                </a:xfrm>
                <a:custGeom>
                  <a:avLst/>
                  <a:gdLst>
                    <a:gd name="T0" fmla="*/ 115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5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5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6" y="166"/>
                        <a:pt x="579" y="0"/>
                        <a:pt x="373" y="0"/>
                      </a:cubicBezTo>
                      <a:cubicBezTo>
                        <a:pt x="168" y="0"/>
                        <a:pt x="1" y="166"/>
                        <a:pt x="0" y="372"/>
                      </a:cubicBezTo>
                      <a:lnTo>
                        <a:pt x="115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42" name="Isosceles Triangle 41"/>
                <p:cNvSpPr/>
                <p:nvPr/>
              </p:nvSpPr>
              <p:spPr>
                <a:xfrm rot="10800000">
                  <a:off x="10651765" y="3126889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5177662" y="3184411"/>
                <a:ext cx="1863874" cy="1148953"/>
                <a:chOff x="6903549" y="2817532"/>
                <a:chExt cx="2485165" cy="1531937"/>
              </a:xfrm>
              <a:grpFill/>
              <a:effectLst>
                <a:outerShdw blurRad="50800" dist="38100" dir="16200000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9" name="Freeform 11"/>
                <p:cNvSpPr>
                  <a:spLocks/>
                </p:cNvSpPr>
                <p:nvPr/>
              </p:nvSpPr>
              <p:spPr bwMode="auto">
                <a:xfrm>
                  <a:off x="6903549" y="3196403"/>
                  <a:ext cx="2306132" cy="1153066"/>
                </a:xfrm>
                <a:custGeom>
                  <a:avLst/>
                  <a:gdLst>
                    <a:gd name="T0" fmla="*/ 631 w 746"/>
                    <a:gd name="T1" fmla="*/ 0 h 372"/>
                    <a:gd name="T2" fmla="*/ 373 w 746"/>
                    <a:gd name="T3" fmla="*/ 258 h 372"/>
                    <a:gd name="T4" fmla="*/ 114 w 746"/>
                    <a:gd name="T5" fmla="*/ 0 h 372"/>
                    <a:gd name="T6" fmla="*/ 0 w 746"/>
                    <a:gd name="T7" fmla="*/ 0 h 372"/>
                    <a:gd name="T8" fmla="*/ 373 w 746"/>
                    <a:gd name="T9" fmla="*/ 372 h 372"/>
                    <a:gd name="T10" fmla="*/ 746 w 746"/>
                    <a:gd name="T11" fmla="*/ 0 h 372"/>
                    <a:gd name="T12" fmla="*/ 631 w 746"/>
                    <a:gd name="T13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631" y="0"/>
                      </a:moveTo>
                      <a:cubicBezTo>
                        <a:pt x="631" y="142"/>
                        <a:pt x="515" y="258"/>
                        <a:pt x="373" y="258"/>
                      </a:cubicBezTo>
                      <a:cubicBezTo>
                        <a:pt x="230" y="258"/>
                        <a:pt x="115" y="142"/>
                        <a:pt x="1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6"/>
                        <a:pt x="167" y="372"/>
                        <a:pt x="373" y="372"/>
                      </a:cubicBezTo>
                      <a:cubicBezTo>
                        <a:pt x="578" y="372"/>
                        <a:pt x="745" y="206"/>
                        <a:pt x="746" y="0"/>
                      </a:cubicBezTo>
                      <a:lnTo>
                        <a:pt x="6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>
                  <a:off x="8710131" y="2817532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3713118" y="2598149"/>
                <a:ext cx="1859144" cy="1147931"/>
                <a:chOff x="4950824" y="2035850"/>
                <a:chExt cx="2478858" cy="1530574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7" name="Freeform 36"/>
                <p:cNvSpPr>
                  <a:spLocks/>
                </p:cNvSpPr>
                <p:nvPr/>
              </p:nvSpPr>
              <p:spPr bwMode="auto">
                <a:xfrm>
                  <a:off x="4950824" y="2035850"/>
                  <a:ext cx="2306132" cy="1153066"/>
                </a:xfrm>
                <a:custGeom>
                  <a:avLst/>
                  <a:gdLst>
                    <a:gd name="T0" fmla="*/ 114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4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4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5" y="166"/>
                        <a:pt x="579" y="0"/>
                        <a:pt x="373" y="0"/>
                      </a:cubicBezTo>
                      <a:cubicBezTo>
                        <a:pt x="167" y="0"/>
                        <a:pt x="1" y="166"/>
                        <a:pt x="0" y="372"/>
                      </a:cubicBezTo>
                      <a:lnTo>
                        <a:pt x="114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8" name="Isosceles Triangle 37"/>
                <p:cNvSpPr/>
                <p:nvPr/>
              </p:nvSpPr>
              <p:spPr>
                <a:xfrm rot="10800000">
                  <a:off x="6751099" y="3126888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2255314" y="3184410"/>
                <a:ext cx="1867793" cy="1148954"/>
                <a:chOff x="3007084" y="2817531"/>
                <a:chExt cx="2490391" cy="1531938"/>
              </a:xfrm>
              <a:grpFill/>
              <a:effectLst>
                <a:outerShdw blurRad="50800" dist="38100" dir="16200000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5" name="Freeform 34"/>
                <p:cNvSpPr>
                  <a:spLocks/>
                </p:cNvSpPr>
                <p:nvPr/>
              </p:nvSpPr>
              <p:spPr bwMode="auto">
                <a:xfrm>
                  <a:off x="3007084" y="3196403"/>
                  <a:ext cx="2306132" cy="1153066"/>
                </a:xfrm>
                <a:custGeom>
                  <a:avLst/>
                  <a:gdLst>
                    <a:gd name="T0" fmla="*/ 631 w 746"/>
                    <a:gd name="T1" fmla="*/ 0 h 372"/>
                    <a:gd name="T2" fmla="*/ 373 w 746"/>
                    <a:gd name="T3" fmla="*/ 258 h 372"/>
                    <a:gd name="T4" fmla="*/ 114 w 746"/>
                    <a:gd name="T5" fmla="*/ 0 h 372"/>
                    <a:gd name="T6" fmla="*/ 0 w 746"/>
                    <a:gd name="T7" fmla="*/ 0 h 372"/>
                    <a:gd name="T8" fmla="*/ 373 w 746"/>
                    <a:gd name="T9" fmla="*/ 372 h 372"/>
                    <a:gd name="T10" fmla="*/ 746 w 746"/>
                    <a:gd name="T11" fmla="*/ 0 h 372"/>
                    <a:gd name="T12" fmla="*/ 631 w 746"/>
                    <a:gd name="T13" fmla="*/ 0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631" y="0"/>
                      </a:moveTo>
                      <a:cubicBezTo>
                        <a:pt x="631" y="142"/>
                        <a:pt x="515" y="258"/>
                        <a:pt x="373" y="258"/>
                      </a:cubicBezTo>
                      <a:cubicBezTo>
                        <a:pt x="230" y="258"/>
                        <a:pt x="115" y="142"/>
                        <a:pt x="1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6"/>
                        <a:pt x="167" y="372"/>
                        <a:pt x="373" y="372"/>
                      </a:cubicBezTo>
                      <a:cubicBezTo>
                        <a:pt x="578" y="372"/>
                        <a:pt x="745" y="206"/>
                        <a:pt x="746" y="0"/>
                      </a:cubicBezTo>
                      <a:lnTo>
                        <a:pt x="6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6" name="Isosceles Triangle 35"/>
                <p:cNvSpPr/>
                <p:nvPr/>
              </p:nvSpPr>
              <p:spPr>
                <a:xfrm>
                  <a:off x="4818892" y="2817531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790769" y="2598149"/>
                <a:ext cx="1852337" cy="1147931"/>
                <a:chOff x="1054359" y="2035850"/>
                <a:chExt cx="2469782" cy="1530574"/>
              </a:xfrm>
              <a:grpFill/>
              <a:effectLst>
                <a:outerShdw blurRad="50800" dist="3810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3" name="Freeform 5"/>
                <p:cNvSpPr>
                  <a:spLocks/>
                </p:cNvSpPr>
                <p:nvPr/>
              </p:nvSpPr>
              <p:spPr bwMode="auto">
                <a:xfrm>
                  <a:off x="1054359" y="2035850"/>
                  <a:ext cx="2304635" cy="1153066"/>
                </a:xfrm>
                <a:custGeom>
                  <a:avLst/>
                  <a:gdLst>
                    <a:gd name="T0" fmla="*/ 114 w 746"/>
                    <a:gd name="T1" fmla="*/ 372 h 372"/>
                    <a:gd name="T2" fmla="*/ 373 w 746"/>
                    <a:gd name="T3" fmla="*/ 114 h 372"/>
                    <a:gd name="T4" fmla="*/ 632 w 746"/>
                    <a:gd name="T5" fmla="*/ 372 h 372"/>
                    <a:gd name="T6" fmla="*/ 746 w 746"/>
                    <a:gd name="T7" fmla="*/ 372 h 372"/>
                    <a:gd name="T8" fmla="*/ 373 w 746"/>
                    <a:gd name="T9" fmla="*/ 0 h 372"/>
                    <a:gd name="T10" fmla="*/ 0 w 746"/>
                    <a:gd name="T11" fmla="*/ 372 h 372"/>
                    <a:gd name="T12" fmla="*/ 114 w 746"/>
                    <a:gd name="T13" fmla="*/ 372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6" h="372">
                      <a:moveTo>
                        <a:pt x="114" y="372"/>
                      </a:moveTo>
                      <a:cubicBezTo>
                        <a:pt x="115" y="230"/>
                        <a:pt x="231" y="114"/>
                        <a:pt x="373" y="114"/>
                      </a:cubicBezTo>
                      <a:cubicBezTo>
                        <a:pt x="515" y="114"/>
                        <a:pt x="631" y="230"/>
                        <a:pt x="632" y="372"/>
                      </a:cubicBezTo>
                      <a:cubicBezTo>
                        <a:pt x="746" y="372"/>
                        <a:pt x="746" y="372"/>
                        <a:pt x="746" y="372"/>
                      </a:cubicBezTo>
                      <a:cubicBezTo>
                        <a:pt x="745" y="166"/>
                        <a:pt x="579" y="0"/>
                        <a:pt x="373" y="0"/>
                      </a:cubicBezTo>
                      <a:cubicBezTo>
                        <a:pt x="167" y="0"/>
                        <a:pt x="1" y="166"/>
                        <a:pt x="0" y="372"/>
                      </a:cubicBezTo>
                      <a:lnTo>
                        <a:pt x="114" y="37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lIns="68580" tIns="34290" rIns="68580" bIns="34290"/>
                <a:lstStyle/>
                <a:p>
                  <a:pPr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  <p:sp>
              <p:nvSpPr>
                <p:cNvPr id="34" name="Isosceles Triangle 33"/>
                <p:cNvSpPr/>
                <p:nvPr/>
              </p:nvSpPr>
              <p:spPr>
                <a:xfrm rot="10800000">
                  <a:off x="2845558" y="3126888"/>
                  <a:ext cx="678583" cy="43953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914377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id-ID" sz="135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endParaRPr>
                </a:p>
              </p:txBody>
            </p:sp>
          </p:grpSp>
        </p:grpSp>
        <p:sp>
          <p:nvSpPr>
            <p:cNvPr id="43" name="Oval 42"/>
            <p:cNvSpPr/>
            <p:nvPr/>
          </p:nvSpPr>
          <p:spPr>
            <a:xfrm>
              <a:off x="3413125" y="3205163"/>
              <a:ext cx="1189038" cy="11890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5410200" y="3135313"/>
              <a:ext cx="1189038" cy="11874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1377950" y="3070225"/>
              <a:ext cx="1189038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6" name="Oval 45"/>
            <p:cNvSpPr/>
            <p:nvPr/>
          </p:nvSpPr>
          <p:spPr>
            <a:xfrm>
              <a:off x="7434263" y="3184525"/>
              <a:ext cx="1189037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47" name="Oval 46"/>
            <p:cNvSpPr/>
            <p:nvPr/>
          </p:nvSpPr>
          <p:spPr>
            <a:xfrm>
              <a:off x="9431338" y="3070225"/>
              <a:ext cx="1189037" cy="11890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pic>
          <p:nvPicPr>
            <p:cNvPr id="48" name="Picture 2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9275" y="35274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6475" y="3505200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6700" y="36417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9688" y="36417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1050" y="3565525"/>
              <a:ext cx="304800" cy="304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539552" y="4275093"/>
            <a:ext cx="21796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Collection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 collection of posts from over 8,000 users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2123728" y="1772816"/>
            <a:ext cx="218122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Cleaning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Transforming users' posts into appropriate format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3635896" y="4275093"/>
            <a:ext cx="217963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Pre-Processing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Deriving useful information by means of NLP for downstream analytics </a:t>
            </a: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6660232" y="4275093"/>
            <a:ext cx="2181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Predictive Modelling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Classify the personalities and solving with two different approaches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4932040" y="1772816"/>
            <a:ext cx="25922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SG" sz="1600" b="1" u="sng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Exploration</a:t>
            </a: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Visual and data representation relationship between posts and users’ personalities</a:t>
            </a:r>
            <a:endParaRPr lang="en-SG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05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Data set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63147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Data Collection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683568" y="1700808"/>
            <a:ext cx="3168352" cy="41764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Source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Taken Kaggle.com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Original data from personalitycafe.com forum </a:t>
            </a:r>
          </a:p>
          <a:p>
            <a:pPr algn="l"/>
            <a:endParaRPr lang="en-US" sz="14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 Info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8645 Users and their types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Over 400,000 post entries </a:t>
            </a:r>
          </a:p>
          <a:p>
            <a:pPr algn="l"/>
            <a:endParaRPr lang="en-US" sz="14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4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Content</a:t>
            </a:r>
          </a:p>
          <a:p>
            <a:pPr marL="285750" indent="-28575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social media, images, videos,</a:t>
            </a:r>
            <a:endParaRPr lang="en-US" sz="14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73021"/>
              </p:ext>
            </p:extLst>
          </p:nvPr>
        </p:nvGraphicFramePr>
        <p:xfrm>
          <a:off x="4316018" y="1212304"/>
          <a:ext cx="464847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694"/>
                <a:gridCol w="3694776"/>
              </a:tblGrid>
              <a:tr h="54322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 smtClean="0">
                          <a:solidFill>
                            <a:schemeClr val="bg1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+mj-cs"/>
                        </a:rPr>
                        <a:t>Type</a:t>
                      </a:r>
                    </a:p>
                    <a:p>
                      <a:pPr algn="l" fontAlgn="b"/>
                      <a:endParaRPr lang="en-SG" sz="1400" kern="1200" dirty="0">
                        <a:solidFill>
                          <a:schemeClr val="bg1"/>
                        </a:solidFill>
                        <a:latin typeface="Adobe Myungjo Std M" pitchFamily="18" charset="-128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kern="1200" dirty="0" smtClean="0">
                          <a:solidFill>
                            <a:schemeClr val="bg1"/>
                          </a:solidFill>
                          <a:latin typeface="Adobe Myungjo Std M" pitchFamily="18" charset="-128"/>
                          <a:ea typeface="Adobe Myungjo Std M" pitchFamily="18" charset="-128"/>
                          <a:cs typeface="+mj-cs"/>
                        </a:rPr>
                        <a:t>Posts</a:t>
                      </a:r>
                    </a:p>
                    <a:p>
                      <a:pPr algn="l" fontAlgn="b"/>
                      <a:endParaRPr lang="en-SG" sz="1400" kern="1200" dirty="0">
                        <a:solidFill>
                          <a:schemeClr val="bg1"/>
                        </a:solidFill>
                        <a:latin typeface="Adobe Myungjo Std M" pitchFamily="18" charset="-128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INFJ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'http://www.youtube.com/watch?v=qsXHcwe3krw|||http://41.media.tumblr.com/tumblr_lfouy03PMA1qa1rooo1_500.jpg|||enfp and </a:t>
                      </a:r>
                      <a:r>
                        <a:rPr lang="en-US" sz="1400" kern="1200" dirty="0" err="1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intj</a:t>
                      </a:r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moments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ENTP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'I'm finding the lack of me in these posts very alarming.|||Sex can be boring if it's in the same position often. For example me and my girlfriend 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are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INTP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'Good one  _____   https://www.youtube.com/watch?v=fHiGbolFFGw|||Of course, to which I say I know; that's my blessing and my curse</a:t>
                      </a:r>
                      <a:r>
                        <a:rPr lang="en-US" sz="1400" kern="1200" dirty="0" smtClean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.|||</a:t>
                      </a:r>
                    </a:p>
                    <a:p>
                      <a:pPr algn="l" fontAlgn="b"/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INTJ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'Dear INTP,   I enjoyed our conversation the other day.  Esoteric gabbing about the nature of the universe and the idea that every rule and social </a:t>
                      </a:r>
                      <a:endParaRPr lang="en-US" sz="1400" kern="1200" dirty="0" smtClean="0">
                        <a:solidFill>
                          <a:schemeClr val="bg1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  <a:p>
                      <a:pPr algn="l" fontAlgn="b"/>
                      <a:endParaRPr lang="en-US" sz="1400" kern="1200" dirty="0">
                        <a:solidFill>
                          <a:schemeClr val="bg1"/>
                        </a:solidFill>
                        <a:latin typeface="+mn-lt"/>
                        <a:ea typeface="Adobe Myungjo Std M" pitchFamily="18" charset="-128"/>
                        <a:cs typeface="+mj-cs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ENTJ</a:t>
                      </a: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kern="1200" dirty="0">
                          <a:solidFill>
                            <a:schemeClr val="bg1"/>
                          </a:solidFill>
                          <a:latin typeface="+mn-lt"/>
                          <a:ea typeface="Adobe Myungjo Std M" pitchFamily="18" charset="-128"/>
                          <a:cs typeface="+mj-cs"/>
                        </a:rPr>
                        <a:t>'You're fired.|||That's another silly misconception. That approaching is logically is going to be the key to unlocking whatever it is you think you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6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The approach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3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Feature Extraction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Libraries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NLTK and </a:t>
            </a:r>
            <a:r>
              <a:rPr lang="en-US" sz="1600" dirty="0" err="1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Textblob</a:t>
            </a:r>
            <a:endParaRPr lang="en-US" sz="16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algn="l">
              <a:defRPr/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>
              <a:defRPr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Tokenization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Word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count. Count </a:t>
            </a:r>
            <a:r>
              <a:rPr lang="en-US" sz="1600" dirty="0" err="1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Vectorization</a:t>
            </a: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Word frequency. TFIDF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transformation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Base </a:t>
            </a: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form of a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word. Lemmatization</a:t>
            </a: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lvl="0" algn="l">
              <a:spcBef>
                <a:spcPts val="0"/>
              </a:spcBef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Pronoun Extractions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Conjunction / Coordinating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(e.g</a:t>
            </a: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. and, or,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but)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Determiner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(e.g</a:t>
            </a: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. the, a,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these)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Pronouns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(e.g</a:t>
            </a: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. I, you, me,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they)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Verbs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(e.g</a:t>
            </a: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. action </a:t>
            </a:r>
            <a:r>
              <a:rPr lang="en-US" sz="16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words)</a:t>
            </a:r>
            <a:endParaRPr lang="en-US" sz="16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Perform Sentiment Analysis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Polarity (positivity / negativity)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  <a:defRPr/>
            </a:pPr>
            <a:r>
              <a:rPr lang="en-US" sz="1600" dirty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Subjectivity (subjective / objective)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  <a:p>
            <a:pPr lvl="0" algn="l">
              <a:spcBef>
                <a:spcPts val="0"/>
              </a:spcBef>
            </a:pP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892225"/>
            <a:ext cx="2300541" cy="3408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3707904" y="1979380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513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explore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869603"/>
            <a:ext cx="7644889" cy="371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Personality types 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Exploration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3602929" y="2852936"/>
            <a:ext cx="3473057" cy="43204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 smtClean="0">
                <a:latin typeface="Adobe Myungjo Std M" pitchFamily="18" charset="-128"/>
                <a:ea typeface="Adobe Myungjo Std M" pitchFamily="18" charset="-128"/>
              </a:rPr>
              <a:t>Approx. 80% above the mean value</a:t>
            </a:r>
          </a:p>
        </p:txBody>
      </p:sp>
    </p:spTree>
    <p:extLst>
      <p:ext uri="{BB962C8B-B14F-4D97-AF65-F5344CB8AC3E}">
        <p14:creationId xmlns:p14="http://schemas.microsoft.com/office/powerpoint/2010/main" val="13362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2463031"/>
            <a:ext cx="5400600" cy="1470025"/>
          </a:xfrm>
        </p:spPr>
        <p:txBody>
          <a:bodyPr>
            <a:noAutofit/>
          </a:bodyPr>
          <a:lstStyle/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The Challenge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1520" y="2708920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Can we predict personality from text alone?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920" y="3615159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Without context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4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49" y="1869602"/>
            <a:ext cx="7662823" cy="40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Type Dichotomies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Exploration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439167" y="2066645"/>
            <a:ext cx="5236043" cy="3594603"/>
            <a:chOff x="1619672" y="2420888"/>
            <a:chExt cx="4931952" cy="3641347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4815096" y="2492897"/>
              <a:ext cx="1736528" cy="4320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smtClean="0">
                  <a:solidFill>
                    <a:srgbClr val="FF0000"/>
                  </a:solidFill>
                  <a:latin typeface="Adobe Myungjo Std M" pitchFamily="18" charset="-128"/>
                  <a:ea typeface="Adobe Myungjo Std M" pitchFamily="18" charset="-128"/>
                </a:rPr>
                <a:t>Imbalance ratio 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19672" y="2420888"/>
              <a:ext cx="3168352" cy="36413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1014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Modeling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Models &amp; Target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Classification Models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Logistic Regression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Random </a:t>
            </a: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Forest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Naïve </a:t>
            </a: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Bayes (Gaussian, Multinomial, Bernoulli)</a:t>
            </a:r>
          </a:p>
          <a:p>
            <a:pPr marL="285750" lvl="0" indent="-28575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K-Nearest </a:t>
            </a: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Neighbor</a:t>
            </a: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Target prediction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</a:rPr>
              <a:t>16 personality types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83568" y="2708920"/>
            <a:ext cx="60486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29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Prediction Approach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7488832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Multi-class approach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Set numerical label to the personality type 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from 0 to 15 </a:t>
            </a:r>
          </a:p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    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e.g. </a:t>
            </a:r>
            <a:r>
              <a:rPr lang="en-US" sz="20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ENFJ = 0, ENFP = 1, … ISTP = 15</a:t>
            </a: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Binary approach</a:t>
            </a: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Predict each type dichotomy 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marL="342900" lvl="0" indent="-342900" algn="l">
              <a:spcBef>
                <a:spcPts val="0"/>
              </a:spcBef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Match the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4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outcomes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449132"/>
              </p:ext>
            </p:extLst>
          </p:nvPr>
        </p:nvGraphicFramePr>
        <p:xfrm>
          <a:off x="770014" y="4221088"/>
          <a:ext cx="7508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388"/>
                <a:gridCol w="686224"/>
                <a:gridCol w="686224"/>
                <a:gridCol w="686224"/>
                <a:gridCol w="686224"/>
                <a:gridCol w="686224"/>
                <a:gridCol w="686224"/>
                <a:gridCol w="686224"/>
                <a:gridCol w="686224"/>
                <a:gridCol w="1205072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/>
                        <a:t>Type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SG" dirty="0" smtClean="0"/>
                        <a:t>Actual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SG" dirty="0" smtClean="0"/>
                        <a:t>Prediction</a:t>
                      </a:r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Correct</a:t>
                      </a:r>
                      <a:endParaRPr lang="en-S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E or I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S or 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T or 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J or 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E or I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S or N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T or F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J or 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INFJ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No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ENTP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Yes</a:t>
                      </a:r>
                      <a:endParaRPr lang="en-SG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 smtClean="0"/>
                        <a:t>INTP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1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0</a:t>
                      </a:r>
                      <a:endParaRPr lang="en-SG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dirty="0" smtClean="0"/>
                        <a:t>Yes</a:t>
                      </a:r>
                      <a:endParaRPr lang="en-SG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141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Handling Imbalance Data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3568" y="2132857"/>
            <a:ext cx="4248472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Library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- SMOTE (Synthetic Minority Over-sampling Technique).</a:t>
            </a:r>
          </a:p>
          <a:p>
            <a:pPr algn="l"/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Technique</a:t>
            </a:r>
          </a:p>
          <a:p>
            <a:pPr marL="285750" indent="-28575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Adding copies of minority classes.</a:t>
            </a:r>
          </a:p>
          <a:p>
            <a:pPr marL="285750" indent="-28575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Resample so that we can have exact same observation in both train and test sets.</a:t>
            </a: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854" y="2420888"/>
            <a:ext cx="386715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21" y="1700808"/>
            <a:ext cx="7236296" cy="469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Results </a:t>
            </a:r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by Personality Type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755181" y="2204864"/>
            <a:ext cx="201622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923928" y="2524532"/>
            <a:ext cx="3939530" cy="688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u="sng" dirty="0" smtClean="0">
                <a:latin typeface="Candara" pitchFamily="34" charset="0"/>
                <a:ea typeface="Adobe Myungjo Std M" pitchFamily="18" charset="-128"/>
              </a:rPr>
              <a:t>Before resampling: </a:t>
            </a:r>
          </a:p>
          <a:p>
            <a:pPr algn="l"/>
            <a:r>
              <a:rPr lang="en-US" sz="1600" dirty="0" smtClean="0">
                <a:latin typeface="Candara" pitchFamily="34" charset="0"/>
                <a:ea typeface="Adobe Myungjo Std M" pitchFamily="18" charset="-128"/>
              </a:rPr>
              <a:t>Model predict towards the majority count</a:t>
            </a:r>
          </a:p>
          <a:p>
            <a:pPr algn="l"/>
            <a:endParaRPr lang="en-US" sz="1600" dirty="0" smtClean="0"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1600" u="sng" dirty="0" smtClean="0">
                <a:latin typeface="Candara" pitchFamily="34" charset="0"/>
                <a:ea typeface="Adobe Myungjo Std M" pitchFamily="18" charset="-128"/>
              </a:rPr>
              <a:t>After resampling:</a:t>
            </a:r>
            <a:r>
              <a:rPr lang="en-US" sz="1600" dirty="0" smtClean="0">
                <a:latin typeface="Candara" pitchFamily="34" charset="0"/>
                <a:ea typeface="Adobe Myungjo Std M" pitchFamily="18" charset="-128"/>
              </a:rPr>
              <a:t> </a:t>
            </a:r>
          </a:p>
          <a:p>
            <a:pPr algn="l"/>
            <a:r>
              <a:rPr lang="en-US" sz="1600" dirty="0" smtClean="0">
                <a:latin typeface="Candara" pitchFamily="34" charset="0"/>
                <a:ea typeface="Adobe Myungjo Std M" pitchFamily="18" charset="-128"/>
              </a:rPr>
              <a:t>Though Accuracy reduced after resampling</a:t>
            </a:r>
            <a:endParaRPr lang="en-US" sz="1600" dirty="0" smtClean="0">
              <a:latin typeface="Candara" pitchFamily="34" charset="0"/>
              <a:ea typeface="Adobe Myungjo Std M" pitchFamily="18" charset="-128"/>
            </a:endParaRPr>
          </a:p>
          <a:p>
            <a:pPr algn="l"/>
            <a:r>
              <a:rPr lang="en-US" sz="1600" dirty="0" smtClean="0">
                <a:latin typeface="Candara" pitchFamily="34" charset="0"/>
                <a:ea typeface="Adobe Myungjo Std M" pitchFamily="18" charset="-128"/>
              </a:rPr>
              <a:t>More data points are picked </a:t>
            </a:r>
            <a:r>
              <a:rPr lang="en-US" sz="1600" dirty="0" smtClean="0">
                <a:latin typeface="Candara" pitchFamily="34" charset="0"/>
                <a:ea typeface="Adobe Myungjo Std M" pitchFamily="18" charset="-128"/>
              </a:rPr>
              <a:t>up</a:t>
            </a:r>
            <a:endParaRPr lang="en-US" sz="1600" dirty="0" smtClean="0"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19673" y="2204864"/>
            <a:ext cx="5838760" cy="1181110"/>
            <a:chOff x="1619673" y="2060848"/>
            <a:chExt cx="5838760" cy="1181110"/>
          </a:xfrm>
          <a:noFill/>
        </p:grpSpPr>
        <p:sp>
          <p:nvSpPr>
            <p:cNvPr id="16" name="Title 1"/>
            <p:cNvSpPr txBox="1">
              <a:spLocks/>
            </p:cNvSpPr>
            <p:nvPr/>
          </p:nvSpPr>
          <p:spPr>
            <a:xfrm>
              <a:off x="3923928" y="2377862"/>
              <a:ext cx="3534505" cy="8640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 smtClean="0">
                  <a:latin typeface="Candara" pitchFamily="34" charset="0"/>
                  <a:ea typeface="Adobe Myungjo Std M" pitchFamily="18" charset="-128"/>
                </a:rPr>
                <a:t>Baseline : 21% (based on majority)</a:t>
              </a:r>
            </a:p>
            <a:p>
              <a:pPr algn="l"/>
              <a:r>
                <a:rPr lang="en-US" sz="1600" dirty="0" smtClean="0">
                  <a:latin typeface="Candara" pitchFamily="34" charset="0"/>
                  <a:ea typeface="Adobe Myungjo Std M" pitchFamily="18" charset="-128"/>
                </a:rPr>
                <a:t>Accuracy before resampling : 24.5%</a:t>
              </a:r>
            </a:p>
            <a:p>
              <a:pPr algn="l"/>
              <a:r>
                <a:rPr lang="en-US" sz="1600" dirty="0" smtClean="0">
                  <a:latin typeface="Candara" pitchFamily="34" charset="0"/>
                  <a:ea typeface="Adobe Myungjo Std M" pitchFamily="18" charset="-128"/>
                </a:rPr>
                <a:t>Accuracy after resampling : 9.5%</a:t>
              </a:r>
              <a:endParaRPr lang="en-US" sz="1600" dirty="0" smtClean="0">
                <a:latin typeface="Candara" pitchFamily="34" charset="0"/>
                <a:ea typeface="Adobe Myungjo Std M" pitchFamily="18" charset="-128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1619673" y="2060848"/>
              <a:ext cx="2304255" cy="432048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71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Results </a:t>
            </a:r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by Type Dichotomy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683568" y="2132857"/>
            <a:ext cx="4248472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4556"/>
              </p:ext>
            </p:extLst>
          </p:nvPr>
        </p:nvGraphicFramePr>
        <p:xfrm>
          <a:off x="685478" y="2940144"/>
          <a:ext cx="62631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10"/>
                <a:gridCol w="1728574"/>
                <a:gridCol w="1656184"/>
              </a:tblGrid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Recall Score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Precision Score</a:t>
                      </a:r>
                      <a:endParaRPr lang="en-SG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</a:rPr>
                        <a:t>Extroversion - Introversion </a:t>
                      </a:r>
                      <a:endParaRPr lang="en-SG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20%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28%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Sensing – Intuition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13%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25%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Thinking – Feeling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45%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47%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Judging - Perceiving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57%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 smtClean="0">
                          <a:solidFill>
                            <a:schemeClr val="bg1"/>
                          </a:solidFill>
                          <a:latin typeface="Candara" pitchFamily="34" charset="0"/>
                          <a:ea typeface="Adobe Myungjo Std M" pitchFamily="18" charset="-128"/>
                          <a:cs typeface="+mn-cs"/>
                        </a:rPr>
                        <a:t>61%</a:t>
                      </a:r>
                      <a:endParaRPr lang="en-SG" sz="1800" kern="1200" dirty="0">
                        <a:solidFill>
                          <a:schemeClr val="bg1"/>
                        </a:solidFill>
                        <a:latin typeface="Candara" pitchFamily="34" charset="0"/>
                        <a:ea typeface="Adobe Myungjo Std M" pitchFamily="18" charset="-128"/>
                        <a:cs typeface="+mn-cs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683568" y="2060848"/>
            <a:ext cx="5760640" cy="4320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spcBef>
                <a:spcPts val="0"/>
              </a:spcBef>
            </a:pPr>
            <a:r>
              <a:rPr lang="en-US" sz="2000" dirty="0" smtClean="0">
                <a:solidFill>
                  <a:prstClr val="white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Overall Accuracy : 14%</a:t>
            </a:r>
            <a:endParaRPr lang="en-US" sz="1600" dirty="0">
              <a:solidFill>
                <a:prstClr val="white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marL="342900" indent="-342900" algn="l">
              <a:buFontTx/>
              <a:buChar char="-"/>
            </a:pPr>
            <a:endParaRPr lang="en-US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957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51520" y="2708920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Can we predict personality from text alone without context?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51520" y="3687167"/>
            <a:ext cx="87849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Not really</a:t>
            </a:r>
            <a:endParaRPr lang="en-US" sz="24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6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7"/>
          <a:stretch/>
        </p:blipFill>
        <p:spPr bwMode="auto">
          <a:xfrm>
            <a:off x="4878624" y="2060848"/>
            <a:ext cx="3967124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Moving forward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Concluding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683568" y="2132857"/>
            <a:ext cx="4032448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Topic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Demographic details</a:t>
            </a: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Accuracy / </a:t>
            </a:r>
            <a:r>
              <a:rPr lang="en-US" sz="2000" dirty="0" err="1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recency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of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dataset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Culture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and level of language of users </a:t>
            </a: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Utilize </a:t>
            </a:r>
            <a:r>
              <a:rPr lang="en-US" sz="20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other classification models and deep </a:t>
            </a:r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learning</a:t>
            </a:r>
            <a:endParaRPr lang="en-US" sz="20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8"/>
          <a:stretch/>
        </p:blipFill>
        <p:spPr bwMode="auto">
          <a:xfrm>
            <a:off x="4881328" y="2060847"/>
            <a:ext cx="2066936" cy="337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72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Initial Result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7" name="Title 1"/>
          <p:cNvSpPr txBox="1">
            <a:spLocks/>
          </p:cNvSpPr>
          <p:nvPr/>
        </p:nvSpPr>
        <p:spPr>
          <a:xfrm>
            <a:off x="6755181" y="2204864"/>
            <a:ext cx="2016224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855404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164288" y="3933056"/>
            <a:ext cx="1446692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537538" y="1556792"/>
            <a:ext cx="2073442" cy="3600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Confusion Matrix</a:t>
            </a:r>
            <a:endParaRPr lang="en-US" sz="14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606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2535039"/>
            <a:ext cx="5832648" cy="1470025"/>
          </a:xfrm>
        </p:spPr>
        <p:txBody>
          <a:bodyPr>
            <a:normAutofit/>
          </a:bodyPr>
          <a:lstStyle/>
          <a:p>
            <a:pPr algn="l"/>
            <a:r>
              <a:rPr lang="en-SG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Personality Prediction  </a:t>
            </a:r>
            <a: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/>
            </a:r>
            <a:b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</a:br>
            <a: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/>
            </a:r>
            <a:br>
              <a:rPr lang="en-SG" sz="14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</a:br>
            <a:r>
              <a:rPr lang="en-SG" sz="16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A </a:t>
            </a:r>
            <a:r>
              <a:rPr lang="en-SG" sz="1600" dirty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text inference to predict </a:t>
            </a:r>
            <a:r>
              <a:rPr lang="en-SG" sz="16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type </a:t>
            </a:r>
            <a:r>
              <a:rPr lang="en-SG" sz="1600" dirty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  <a:cs typeface="+mn-cs"/>
              </a:rPr>
              <a:t>personalities</a:t>
            </a:r>
          </a:p>
        </p:txBody>
      </p:sp>
    </p:spTree>
    <p:extLst>
      <p:ext uri="{BB962C8B-B14F-4D97-AF65-F5344CB8AC3E}">
        <p14:creationId xmlns:p14="http://schemas.microsoft.com/office/powerpoint/2010/main" val="292970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Data Cleaning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872" y="2079098"/>
            <a:ext cx="5612532" cy="3183402"/>
          </a:xfrm>
          <a:prstGeom prst="rect">
            <a:avLst/>
          </a:prstGeom>
          <a:noFill/>
          <a:ln w="3810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075986" y="1764776"/>
            <a:ext cx="1956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  <a:cs typeface="Nirmala UI Semilight" pitchFamily="34" charset="0"/>
              </a:rPr>
              <a:t>Post from one user</a:t>
            </a:r>
            <a:endParaRPr lang="en-US" sz="1600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Nirmala UI Semilight" pitchFamily="34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683568" y="1772816"/>
            <a:ext cx="2736304" cy="38884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With Regex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URLs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Digits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Punctuations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Character case</a:t>
            </a:r>
          </a:p>
          <a:p>
            <a:pPr marL="342900" indent="-342900" algn="l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Separate the posts into entries</a:t>
            </a:r>
            <a:endParaRPr lang="en-US" sz="1600" dirty="0" smtClean="0">
              <a:solidFill>
                <a:srgbClr val="FFC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89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MBTI Today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5968" y="1925216"/>
            <a:ext cx="6904384" cy="40960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Over 80 years of research.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Most widely used instrument for understanding personality. 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More than two million assessment administered in US alone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r>
              <a: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Translated to over 30 languages.</a:t>
            </a: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marL="342900" indent="-342900" algn="l">
              <a:spcBef>
                <a:spcPts val="0"/>
              </a:spcBef>
              <a:buFontTx/>
              <a:buChar char="-"/>
            </a:pPr>
            <a:endParaRPr lang="en-SG" sz="2000" dirty="0">
              <a:solidFill>
                <a:schemeClr val="bg1"/>
              </a:solidFill>
              <a:latin typeface="Candara" pitchFamily="34" charset="0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  <a:p>
            <a:pPr lvl="0" algn="l">
              <a:spcBef>
                <a:spcPts val="0"/>
              </a:spcBef>
            </a:pPr>
            <a:endParaRPr lang="en-US" sz="20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34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4752528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Target Formulation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Pre-processing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789986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83568" y="1844824"/>
            <a:ext cx="4106418" cy="19442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Target Formulation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Label Encoding </a:t>
            </a: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for Multi-class targets of 16 personality types. </a:t>
            </a:r>
          </a:p>
          <a:p>
            <a:pPr marL="342900" indent="-342900" algn="l"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Dummify binary targets of 4 type dichotomies</a:t>
            </a:r>
          </a:p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98331" y="4533478"/>
            <a:ext cx="5369536" cy="1847850"/>
            <a:chOff x="3903786" y="4352925"/>
            <a:chExt cx="5369536" cy="184785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44"/>
            <a:stretch/>
          </p:blipFill>
          <p:spPr bwMode="auto">
            <a:xfrm>
              <a:off x="4932485" y="4352925"/>
              <a:ext cx="4340837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81" r="85036"/>
            <a:stretch/>
          </p:blipFill>
          <p:spPr bwMode="auto">
            <a:xfrm>
              <a:off x="3903786" y="4352925"/>
              <a:ext cx="1028699" cy="184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2"/>
          <a:srcRect r="70298"/>
          <a:stretch/>
        </p:blipFill>
        <p:spPr bwMode="auto">
          <a:xfrm>
            <a:off x="6743830" y="2118856"/>
            <a:ext cx="1824037" cy="18478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98462" y="1808063"/>
            <a:ext cx="16724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Label Encoding</a:t>
            </a:r>
            <a:endParaRPr lang="en-SG" sz="1600" b="1" dirty="0">
              <a:solidFill>
                <a:schemeClr val="bg1"/>
              </a:solidFill>
              <a:latin typeface="Candara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62827" y="4225701"/>
            <a:ext cx="10136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Dummify</a:t>
            </a:r>
            <a:endParaRPr lang="en-SG" sz="1600" b="1" dirty="0">
              <a:solidFill>
                <a:schemeClr val="bg1"/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3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Results Comparison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Predictive Modeling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83568" y="1700808"/>
            <a:ext cx="7801320" cy="4176464"/>
            <a:chOff x="683568" y="2173983"/>
            <a:chExt cx="7128792" cy="3816424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2606030"/>
              <a:ext cx="6912768" cy="1296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itle 1"/>
            <p:cNvSpPr txBox="1">
              <a:spLocks/>
            </p:cNvSpPr>
            <p:nvPr/>
          </p:nvSpPr>
          <p:spPr>
            <a:xfrm>
              <a:off x="683568" y="2173983"/>
              <a:ext cx="5544616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Prediction on Original Data</a:t>
              </a:r>
              <a:endParaRPr lang="en-US" sz="14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sp>
          <p:nvSpPr>
            <p:cNvPr id="16" name="Title 1"/>
            <p:cNvSpPr txBox="1">
              <a:spLocks/>
            </p:cNvSpPr>
            <p:nvPr/>
          </p:nvSpPr>
          <p:spPr>
            <a:xfrm>
              <a:off x="683568" y="4091621"/>
              <a:ext cx="6624736" cy="36004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Prediction on Oversampling Data from Cross Val</a:t>
              </a:r>
              <a:endParaRPr lang="en-US" sz="1400" dirty="0" smtClean="0">
                <a:solidFill>
                  <a:srgbClr val="FFC000"/>
                </a:solidFill>
                <a:latin typeface="Candara" pitchFamily="34" charset="0"/>
                <a:ea typeface="Adobe Myungjo Std M" pitchFamily="18" charset="-128"/>
              </a:endParaRP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896"/>
            <a:stretch/>
          </p:blipFill>
          <p:spPr bwMode="auto">
            <a:xfrm>
              <a:off x="899592" y="4475793"/>
              <a:ext cx="6912768" cy="1514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Straight Connector 4"/>
          <p:cNvCxnSpPr/>
          <p:nvPr/>
        </p:nvCxnSpPr>
        <p:spPr>
          <a:xfrm>
            <a:off x="899592" y="3140968"/>
            <a:ext cx="7585296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64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Let’s dive in</a:t>
            </a:r>
            <a:endParaRPr lang="en-US" sz="4800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3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  <a:cs typeface="Arial" pitchFamily="34" charset="0"/>
              </a:rPr>
              <a:t>MBTI personality test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3568" y="1772816"/>
            <a:ext cx="5184576" cy="3096344"/>
          </a:xfrm>
          <a:prstGeom prst="rect">
            <a:avLst/>
          </a:prstGeom>
        </p:spPr>
        <p:txBody>
          <a:bodyPr vert="horz" lIns="10800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MBTI or Myer-Briggs Type Indicator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Developed by Katherine Cook Briggs &amp; Isabel Briggs Myers in 1940s'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Based on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Carl </a:t>
            </a:r>
            <a:r>
              <a:rPr lang="en-US" sz="2000" dirty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G Jung’s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Theory of Psychological Types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Produce</a:t>
            </a:r>
            <a:r>
              <a:rPr lang="en-US" sz="2000" b="1" dirty="0" smtClean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4 type dichotomies </a:t>
            </a:r>
            <a:r>
              <a:rPr lang="en-US" sz="2000" dirty="0" smtClean="0">
                <a:solidFill>
                  <a:prstClr val="white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to develop</a:t>
            </a:r>
          </a:p>
          <a:p>
            <a:pPr lvl="0" algn="l">
              <a:spcBef>
                <a:spcPts val="0"/>
              </a:spcBef>
            </a:pPr>
            <a:r>
              <a:rPr lang="en-US" sz="2000" b="1" dirty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  <a:latin typeface="HelvLight" pitchFamily="2" charset="0"/>
                <a:ea typeface="Adobe Myungjo Std M" pitchFamily="18" charset="-128"/>
                <a:cs typeface="Arial" pitchFamily="34" charset="0"/>
              </a:rPr>
              <a:t>    16 personality types</a:t>
            </a: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endParaRPr lang="en-US" sz="2000" dirty="0" smtClean="0">
              <a:solidFill>
                <a:prstClr val="white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  <a:p>
            <a:pPr marL="342900" lvl="0" indent="-342900" algn="l">
              <a:spcBef>
                <a:spcPts val="0"/>
              </a:spcBef>
              <a:buFont typeface="Arial" pitchFamily="34" charset="0"/>
              <a:buChar char="•"/>
            </a:pPr>
            <a:endParaRPr lang="en-US" sz="2000" dirty="0">
              <a:solidFill>
                <a:prstClr val="white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  <a:p>
            <a:pPr marL="342900" indent="-342900" algn="l">
              <a:buFont typeface="Arial" pitchFamily="34" charset="0"/>
              <a:buChar char="•"/>
            </a:pPr>
            <a:endParaRPr lang="en-US" sz="1400" dirty="0" smtClean="0">
              <a:solidFill>
                <a:srgbClr val="FFC000"/>
              </a:solidFill>
              <a:latin typeface="HelvLight" pitchFamily="2" charset="0"/>
              <a:ea typeface="Adobe Myungjo Std M" pitchFamily="18" charset="-128"/>
              <a:cs typeface="Arial" pitchFamily="34" charset="0"/>
            </a:endParaRPr>
          </a:p>
        </p:txBody>
      </p:sp>
      <p:pic>
        <p:nvPicPr>
          <p:cNvPr id="1026" name="Picture 2" descr="Katherine Briggs &amp; Isabel Briggs-My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6174276" y="4149080"/>
            <a:ext cx="19626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Katherine Briggs &amp; Isabel Briggs-Myer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209784" y="1412776"/>
            <a:ext cx="1962616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60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Type Dichotomies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fontAlgn="auto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9552" y="2558495"/>
            <a:ext cx="2520280" cy="3391157"/>
            <a:chOff x="539552" y="2558495"/>
            <a:chExt cx="2520280" cy="3391157"/>
          </a:xfrm>
        </p:grpSpPr>
        <p:sp>
          <p:nvSpPr>
            <p:cNvPr id="3" name="TextBox 2"/>
            <p:cNvSpPr txBox="1"/>
            <p:nvPr/>
          </p:nvSpPr>
          <p:spPr>
            <a:xfrm>
              <a:off x="539552" y="2780928"/>
              <a:ext cx="2520280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E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xtroversion 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I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ntroversion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899592" y="2558495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 dirty="0">
                <a:latin typeface="Candara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1560" y="4088646"/>
              <a:ext cx="2304256" cy="1861006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Where they prefer to focus their attention and get energy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680012" y="4088646"/>
            <a:ext cx="2304256" cy="15147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The way they prefer to make decision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68245" y="4088646"/>
            <a:ext cx="2304256" cy="151477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SG" sz="1600" dirty="0" smtClean="0">
              <a:solidFill>
                <a:schemeClr val="bg1"/>
              </a:solidFill>
              <a:latin typeface="Candara" pitchFamily="34" charset="0"/>
              <a:ea typeface="Adobe Myungjo Std M" pitchFamily="18" charset="-128"/>
            </a:endParaRPr>
          </a:p>
          <a:p>
            <a:pPr algn="ctr"/>
            <a:r>
              <a: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rPr>
              <a:t>How they deal with the outer world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27592" y="2558495"/>
            <a:ext cx="2304256" cy="3044924"/>
            <a:chOff x="2627592" y="2558495"/>
            <a:chExt cx="2304256" cy="3044924"/>
          </a:xfrm>
        </p:grpSpPr>
        <p:sp>
          <p:nvSpPr>
            <p:cNvPr id="46" name="TextBox 45"/>
            <p:cNvSpPr txBox="1"/>
            <p:nvPr/>
          </p:nvSpPr>
          <p:spPr>
            <a:xfrm>
              <a:off x="2627592" y="4088646"/>
              <a:ext cx="2304256" cy="151477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SG" sz="16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16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The way they prefer to take in information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807612" y="2558495"/>
              <a:ext cx="1944216" cy="1728000"/>
              <a:chOff x="1655484" y="2060848"/>
              <a:chExt cx="1944216" cy="1728000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1655484" y="2348880"/>
                <a:ext cx="1944216" cy="1428214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 smtClean="0">
                    <a:solidFill>
                      <a:srgbClr val="FFC000"/>
                    </a:solidFill>
                    <a:latin typeface="Candara" pitchFamily="34" charset="0"/>
                    <a:ea typeface="Adobe Myungjo Std M" pitchFamily="18" charset="-128"/>
                  </a:rPr>
                  <a:t>S</a:t>
                </a:r>
                <a:r>
                  <a:rPr lang="en-SG" sz="2000" dirty="0" smtClean="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rPr>
                  <a:t>ensing </a:t>
                </a:r>
              </a:p>
              <a:p>
                <a:pPr algn="ctr"/>
                <a:r>
                  <a:rPr lang="en-SG" sz="2000" dirty="0" err="1" smtClean="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rPr>
                  <a:t>vs</a:t>
                </a:r>
                <a:endPara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endParaRPr>
              </a:p>
              <a:p>
                <a:pPr algn="ctr"/>
                <a:r>
                  <a:rPr lang="en-SG" sz="2000" dirty="0" err="1" smtClean="0">
                    <a:solidFill>
                      <a:schemeClr val="bg1"/>
                    </a:solidFill>
                    <a:latin typeface="Candara" pitchFamily="34" charset="0"/>
                    <a:ea typeface="Adobe Myungjo Std M" pitchFamily="18" charset="-128"/>
                  </a:rPr>
                  <a:t>Intuitio</a:t>
                </a:r>
                <a:r>
                  <a:rPr lang="en-SG" sz="2000" b="1" dirty="0" err="1" smtClean="0">
                    <a:solidFill>
                      <a:srgbClr val="FFC000"/>
                    </a:solidFill>
                    <a:latin typeface="Candara" pitchFamily="34" charset="0"/>
                    <a:ea typeface="Adobe Myungjo Std M" pitchFamily="18" charset="-128"/>
                  </a:rPr>
                  <a:t>N</a:t>
                </a:r>
                <a:endPara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763688" y="2060848"/>
                <a:ext cx="1728000" cy="1728000"/>
              </a:xfrm>
              <a:prstGeom prst="ellipse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2000">
                  <a:latin typeface="Candara" pitchFamily="34" charset="0"/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4823932" y="2558495"/>
            <a:ext cx="1944216" cy="1728000"/>
            <a:chOff x="1655580" y="2060848"/>
            <a:chExt cx="1944216" cy="1728000"/>
          </a:xfrm>
        </p:grpSpPr>
        <p:sp>
          <p:nvSpPr>
            <p:cNvPr id="39" name="TextBox 38"/>
            <p:cNvSpPr txBox="1"/>
            <p:nvPr/>
          </p:nvSpPr>
          <p:spPr>
            <a:xfrm>
              <a:off x="1655580" y="2348880"/>
              <a:ext cx="1944216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T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hinking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F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eeling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1763688" y="2060848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Candara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840156" y="2558495"/>
            <a:ext cx="1944216" cy="1728000"/>
            <a:chOff x="1655580" y="2060848"/>
            <a:chExt cx="1944216" cy="1728000"/>
          </a:xfrm>
        </p:grpSpPr>
        <p:sp>
          <p:nvSpPr>
            <p:cNvPr id="42" name="TextBox 41"/>
            <p:cNvSpPr txBox="1"/>
            <p:nvPr/>
          </p:nvSpPr>
          <p:spPr>
            <a:xfrm>
              <a:off x="1655580" y="2348880"/>
              <a:ext cx="1944216" cy="14282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J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udging </a:t>
              </a:r>
            </a:p>
            <a:p>
              <a:pPr algn="ctr"/>
              <a:r>
                <a:rPr lang="en-SG" sz="2000" dirty="0" err="1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vs</a:t>
              </a:r>
              <a:endParaRPr lang="en-SG" sz="2000" dirty="0" smtClean="0">
                <a:solidFill>
                  <a:schemeClr val="bg1"/>
                </a:solidFill>
                <a:latin typeface="Candara" pitchFamily="34" charset="0"/>
                <a:ea typeface="Adobe Myungjo Std M" pitchFamily="18" charset="-128"/>
              </a:endParaRPr>
            </a:p>
            <a:p>
              <a:pPr algn="ctr"/>
              <a:r>
                <a:rPr lang="en-SG" sz="2000" b="1" dirty="0" smtClean="0">
                  <a:solidFill>
                    <a:srgbClr val="FFC000"/>
                  </a:solidFill>
                  <a:latin typeface="Candara" pitchFamily="34" charset="0"/>
                  <a:ea typeface="Adobe Myungjo Std M" pitchFamily="18" charset="-128"/>
                </a:rPr>
                <a:t>P</a:t>
              </a:r>
              <a:r>
                <a:rPr lang="en-SG" sz="2000" dirty="0" smtClean="0">
                  <a:solidFill>
                    <a:schemeClr val="bg1"/>
                  </a:solidFill>
                  <a:latin typeface="Candara" pitchFamily="34" charset="0"/>
                  <a:ea typeface="Adobe Myungjo Std M" pitchFamily="18" charset="-128"/>
                </a:rPr>
                <a:t>erceiving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1763688" y="2060848"/>
              <a:ext cx="1728000" cy="1728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2000">
                <a:latin typeface="Candar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7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Putting them together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5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590823"/>
            <a:ext cx="6840760" cy="1470025"/>
          </a:xfrm>
        </p:spPr>
        <p:txBody>
          <a:bodyPr>
            <a:noAutofit/>
          </a:bodyPr>
          <a:lstStyle/>
          <a:p>
            <a:pPr algn="l"/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Personality Types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6732241" y="188640"/>
            <a:ext cx="2376264" cy="432048"/>
            <a:chOff x="347362" y="2129153"/>
            <a:chExt cx="1518722" cy="738699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67057" y="2129153"/>
              <a:ext cx="1083213" cy="738699"/>
            </a:xfrm>
            <a:prstGeom prst="flowChartAlternateProcess">
              <a:avLst/>
            </a:prstGeom>
            <a:solidFill>
              <a:schemeClr val="tx1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914400" eaLnBrk="1" hangingPunct="1"/>
              <a:endParaRPr lang="en-US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47362" y="2158535"/>
              <a:ext cx="1518722" cy="55834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827213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50000"/>
                </a:lnSpc>
                <a:defRPr/>
              </a:pPr>
              <a:r>
                <a:rPr lang="en-US" sz="1200" kern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latin typeface="Adobe Myungjo Std M" pitchFamily="18" charset="-128"/>
                  <a:ea typeface="Adobe Myungjo Std M" pitchFamily="18" charset="-128"/>
                </a:rPr>
                <a:t>Introduction</a:t>
              </a:r>
              <a:endParaRPr lang="en-US" sz="1200" kern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latin typeface="Adobe Myungjo Std M" pitchFamily="18" charset="-128"/>
                <a:ea typeface="Adobe Myungjo Std M" pitchFamily="18" charset="-128"/>
              </a:endParaRP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83568" y="1772816"/>
            <a:ext cx="5760640" cy="48965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600" dirty="0" smtClean="0">
              <a:solidFill>
                <a:srgbClr val="FFC000"/>
              </a:solidFill>
              <a:latin typeface="Candara" pitchFamily="34" charset="0"/>
              <a:ea typeface="Adobe Myungjo Std M" pitchFamily="18" charset="-128"/>
            </a:endParaRPr>
          </a:p>
        </p:txBody>
      </p:sp>
      <p:pic>
        <p:nvPicPr>
          <p:cNvPr id="5122" name="Picture 2" descr="Image result for MBT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75" y="1934667"/>
            <a:ext cx="5714284" cy="47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29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751063"/>
            <a:ext cx="6840760" cy="147002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Candara" pitchFamily="34" charset="0"/>
                <a:ea typeface="Adobe Gothic Std B" pitchFamily="34" charset="-128"/>
              </a:rPr>
              <a:t>Reacting to homework…</a:t>
            </a:r>
            <a:endParaRPr lang="en-US" dirty="0">
              <a:solidFill>
                <a:srgbClr val="FFC000"/>
              </a:solidFill>
              <a:latin typeface="Candara" pitchFamily="34" charset="0"/>
              <a:ea typeface="Adobe Gothic Std B" pitchFamily="34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5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1116</Words>
  <Application>Microsoft Office PowerPoint</Application>
  <PresentationFormat>On-screen Show (4:3)</PresentationFormat>
  <Paragraphs>321</Paragraphs>
  <Slides>33</Slides>
  <Notes>4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You are what you eat</vt:lpstr>
      <vt:lpstr>The Challenge</vt:lpstr>
      <vt:lpstr>Personality Prediction    A text inference to predict type personalities</vt:lpstr>
      <vt:lpstr>Let’s dive in</vt:lpstr>
      <vt:lpstr>MBTI personality test</vt:lpstr>
      <vt:lpstr>Type Dichotomies</vt:lpstr>
      <vt:lpstr>Putting them together</vt:lpstr>
      <vt:lpstr>Personality Types</vt:lpstr>
      <vt:lpstr>Reacting to homework…</vt:lpstr>
      <vt:lpstr>PowerPoint Presentation</vt:lpstr>
      <vt:lpstr>Uses</vt:lpstr>
      <vt:lpstr>Limitation of MBTI Test</vt:lpstr>
      <vt:lpstr>Let’s get started…</vt:lpstr>
      <vt:lpstr>Work Process</vt:lpstr>
      <vt:lpstr>Data set</vt:lpstr>
      <vt:lpstr>The approach</vt:lpstr>
      <vt:lpstr>Feature Extraction</vt:lpstr>
      <vt:lpstr>Let’s explore</vt:lpstr>
      <vt:lpstr>Personality types </vt:lpstr>
      <vt:lpstr>Type Dichotomies</vt:lpstr>
      <vt:lpstr>Modeling</vt:lpstr>
      <vt:lpstr>Models &amp; Target</vt:lpstr>
      <vt:lpstr>Prediction Approach</vt:lpstr>
      <vt:lpstr>Handling Imbalance Data</vt:lpstr>
      <vt:lpstr>Results by Personality Type</vt:lpstr>
      <vt:lpstr>Results by Type Dichotomy</vt:lpstr>
      <vt:lpstr>PowerPoint Presentation</vt:lpstr>
      <vt:lpstr>Moving forward</vt:lpstr>
      <vt:lpstr>Initial Result</vt:lpstr>
      <vt:lpstr>Data Cleaning</vt:lpstr>
      <vt:lpstr>MBTI Today</vt:lpstr>
      <vt:lpstr>Target Formulation</vt:lpstr>
      <vt:lpstr>Results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Personality analysis   A data driven approach with Myer-Briggs  methodology in predicting personalities</dc:title>
  <dc:creator>User</dc:creator>
  <cp:lastModifiedBy>User</cp:lastModifiedBy>
  <cp:revision>185</cp:revision>
  <dcterms:created xsi:type="dcterms:W3CDTF">2019-08-31T03:42:40Z</dcterms:created>
  <dcterms:modified xsi:type="dcterms:W3CDTF">2019-09-05T16:13:53Z</dcterms:modified>
</cp:coreProperties>
</file>