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
  </p:notesMasterIdLst>
  <p:handoutMasterIdLst>
    <p:handoutMasterId r:id="rId15"/>
  </p:handoutMasterIdLst>
  <p:sldIdLst>
    <p:sldId id="258" r:id="rId2"/>
    <p:sldId id="322" r:id="rId3"/>
    <p:sldId id="326" r:id="rId4"/>
    <p:sldId id="327" r:id="rId5"/>
    <p:sldId id="328" r:id="rId6"/>
    <p:sldId id="329" r:id="rId7"/>
    <p:sldId id="342" r:id="rId8"/>
    <p:sldId id="324" r:id="rId9"/>
    <p:sldId id="323" r:id="rId10"/>
    <p:sldId id="330" r:id="rId11"/>
    <p:sldId id="331" r:id="rId12"/>
    <p:sldId id="332" r:id="rId13"/>
  </p:sldIdLst>
  <p:sldSz cx="9144000" cy="6858000" type="screen4x3"/>
  <p:notesSz cx="9942513"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snapToGrid="0">
      <p:cViewPr varScale="1">
        <p:scale>
          <a:sx n="81" d="100"/>
          <a:sy n="81" d="100"/>
        </p:scale>
        <p:origin x="152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2022/10/27</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26961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2022/10/27</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extLst>
      <p:ext uri="{BB962C8B-B14F-4D97-AF65-F5344CB8AC3E}">
        <p14:creationId xmlns:p14="http://schemas.microsoft.com/office/powerpoint/2010/main" val="111304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582631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704207"/>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wnload.qemu.org/qemu-7.1.0.tar.x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4345" y="5586395"/>
            <a:ext cx="1595309" cy="1048172"/>
          </a:xfrm>
          <a:prstGeom prst="rect">
            <a:avLst/>
          </a:prstGeom>
        </p:spPr>
        <p:txBody>
          <a:bodyPr wrap="none">
            <a:spAutoFit/>
          </a:bodyPr>
          <a:lstStyle/>
          <a:p>
            <a:pPr algn="ctr">
              <a:lnSpc>
                <a:spcPct val="150000"/>
              </a:lnSpc>
            </a:pPr>
            <a:r>
              <a:rPr lang="zh-CN" altLang="en-US" sz="2200" b="1" dirty="0">
                <a:solidFill>
                  <a:srgbClr val="B83314"/>
                </a:solidFill>
              </a:rPr>
              <a:t>计算机学院</a:t>
            </a:r>
            <a:endParaRPr lang="en-US" altLang="zh-CN" sz="2200" b="1" dirty="0">
              <a:solidFill>
                <a:srgbClr val="B83314"/>
              </a:solidFill>
            </a:endParaRPr>
          </a:p>
          <a:p>
            <a:pPr algn="ctr">
              <a:lnSpc>
                <a:spcPct val="150000"/>
              </a:lnSpc>
            </a:pPr>
            <a:r>
              <a:rPr lang="zh-CN" altLang="en-US" sz="2200" b="1" dirty="0">
                <a:solidFill>
                  <a:srgbClr val="B83314"/>
                </a:solidFill>
              </a:rPr>
              <a:t>王龙翔</a:t>
            </a:r>
            <a:endParaRPr lang="en-US" altLang="zh-CN" sz="2200" b="1" dirty="0">
              <a:solidFill>
                <a:srgbClr val="B83314"/>
              </a:solidFill>
            </a:endParaRPr>
          </a:p>
        </p:txBody>
      </p:sp>
      <p:sp>
        <p:nvSpPr>
          <p:cNvPr id="3" name="文本框 2"/>
          <p:cNvSpPr txBox="1"/>
          <p:nvPr/>
        </p:nvSpPr>
        <p:spPr>
          <a:xfrm>
            <a:off x="613955" y="2093081"/>
            <a:ext cx="7916091" cy="938719"/>
          </a:xfrm>
          <a:prstGeom prst="rect">
            <a:avLst/>
          </a:prstGeom>
          <a:noFill/>
        </p:spPr>
        <p:txBody>
          <a:bodyPr wrap="square" rtlCol="0">
            <a:spAutoFit/>
          </a:bodyPr>
          <a:lstStyle/>
          <a:p>
            <a:pPr algn="ctr"/>
            <a:r>
              <a:rPr lang="zh-CN" altLang="en-US" sz="5500" b="1" dirty="0">
                <a:solidFill>
                  <a:schemeClr val="bg1"/>
                </a:solidFill>
              </a:rPr>
              <a:t>计算机系统综合设计实验</a:t>
            </a:r>
          </a:p>
        </p:txBody>
      </p:sp>
    </p:spTree>
    <p:extLst>
      <p:ext uri="{BB962C8B-B14F-4D97-AF65-F5344CB8AC3E}">
        <p14:creationId xmlns:p14="http://schemas.microsoft.com/office/powerpoint/2010/main" val="372773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AA59BA-B21B-4927-9AB8-5478972ABA69}"/>
              </a:ext>
            </a:extLst>
          </p:cNvPr>
          <p:cNvSpPr txBox="1"/>
          <p:nvPr/>
        </p:nvSpPr>
        <p:spPr>
          <a:xfrm>
            <a:off x="1" y="265653"/>
            <a:ext cx="9144000" cy="6691384"/>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再创建一块虚拟盘用于模拟</a:t>
            </a:r>
            <a:r>
              <a:rPr lang="en-US" altLang="zh-CN" dirty="0"/>
              <a:t>NVME ZNS SSD</a:t>
            </a:r>
            <a:r>
              <a:rPr lang="zh-CN" altLang="en-US" dirty="0"/>
              <a:t>：</a:t>
            </a:r>
            <a:r>
              <a:rPr lang="en-US" altLang="zh-CN" dirty="0" err="1"/>
              <a:t>qemu-img</a:t>
            </a:r>
            <a:r>
              <a:rPr lang="en-US" altLang="zh-CN" dirty="0"/>
              <a:t> create -f qcow2 znsssd.qcow2 10G</a:t>
            </a:r>
          </a:p>
          <a:p>
            <a:pPr>
              <a:lnSpc>
                <a:spcPct val="150000"/>
              </a:lnSpc>
            </a:pPr>
            <a:r>
              <a:rPr lang="en-US" altLang="zh-CN" sz="1600" dirty="0"/>
              <a:t>qemu-system-x86_64 -name </a:t>
            </a:r>
            <a:r>
              <a:rPr lang="en-US" altLang="zh-CN" sz="1600" dirty="0" err="1"/>
              <a:t>znstest</a:t>
            </a:r>
            <a:r>
              <a:rPr lang="en-US" altLang="zh-CN" sz="1600" dirty="0"/>
              <a:t> -m 8G --enable-</a:t>
            </a:r>
            <a:r>
              <a:rPr lang="en-US" altLang="zh-CN" sz="1600" dirty="0" err="1"/>
              <a:t>kvm</a:t>
            </a:r>
            <a:r>
              <a:rPr lang="en-US" altLang="zh-CN" sz="1600" dirty="0"/>
              <a:t> -</a:t>
            </a:r>
            <a:r>
              <a:rPr lang="en-US" altLang="zh-CN" sz="1600" dirty="0" err="1"/>
              <a:t>cpu</a:t>
            </a:r>
            <a:r>
              <a:rPr lang="en-US" altLang="zh-CN" sz="1600" dirty="0"/>
              <a:t> host -</a:t>
            </a:r>
            <a:r>
              <a:rPr lang="en-US" altLang="zh-CN" sz="1600" dirty="0" err="1"/>
              <a:t>smp</a:t>
            </a:r>
            <a:r>
              <a:rPr lang="en-US" altLang="zh-CN" sz="1600" dirty="0"/>
              <a:t> 4 \</a:t>
            </a:r>
          </a:p>
          <a:p>
            <a:pPr>
              <a:lnSpc>
                <a:spcPct val="150000"/>
              </a:lnSpc>
            </a:pPr>
            <a:r>
              <a:rPr lang="en-US" altLang="zh-CN" sz="1600" dirty="0"/>
              <a:t>-</a:t>
            </a:r>
            <a:r>
              <a:rPr lang="en-US" altLang="zh-CN" sz="1600" dirty="0" err="1"/>
              <a:t>hda</a:t>
            </a:r>
            <a:r>
              <a:rPr lang="en-US" altLang="zh-CN" sz="1600" dirty="0"/>
              <a:t> ./ubuntu.qcow2 \</a:t>
            </a:r>
          </a:p>
          <a:p>
            <a:pPr>
              <a:lnSpc>
                <a:spcPct val="150000"/>
              </a:lnSpc>
            </a:pPr>
            <a:r>
              <a:rPr lang="en-US" altLang="zh-CN" sz="1600" dirty="0"/>
              <a:t>-net </a:t>
            </a:r>
            <a:r>
              <a:rPr lang="en-US" altLang="zh-CN" sz="1600" dirty="0" err="1"/>
              <a:t>user,hostfwd</a:t>
            </a:r>
            <a:r>
              <a:rPr lang="en-US" altLang="zh-CN" sz="1600" dirty="0"/>
              <a:t>=tcp:127.0.0.1:7777-:22,hostfwd=tcp:127.0.0.1:2222-:2000 -net </a:t>
            </a:r>
            <a:r>
              <a:rPr lang="en-US" altLang="zh-CN" sz="1600" dirty="0" err="1"/>
              <a:t>nic</a:t>
            </a:r>
            <a:r>
              <a:rPr lang="en-US" altLang="zh-CN" sz="1600" dirty="0"/>
              <a:t> \</a:t>
            </a:r>
          </a:p>
          <a:p>
            <a:pPr>
              <a:lnSpc>
                <a:spcPct val="150000"/>
              </a:lnSpc>
            </a:pPr>
            <a:r>
              <a:rPr lang="en-US" altLang="zh-CN" sz="1600" dirty="0"/>
              <a:t>-drive file=./</a:t>
            </a:r>
            <a:r>
              <a:rPr lang="en-US" altLang="zh-CN" sz="1600" dirty="0" err="1"/>
              <a:t>znsssd.img,id</a:t>
            </a:r>
            <a:r>
              <a:rPr lang="en-US" altLang="zh-CN" sz="1600" dirty="0"/>
              <a:t>=</a:t>
            </a:r>
            <a:r>
              <a:rPr lang="en-US" altLang="zh-CN" sz="1600" dirty="0" err="1"/>
              <a:t>mynvme,format</a:t>
            </a:r>
            <a:r>
              <a:rPr lang="en-US" altLang="zh-CN" sz="1600" dirty="0"/>
              <a:t>=</a:t>
            </a:r>
            <a:r>
              <a:rPr lang="en-US" altLang="zh-CN" sz="1600" dirty="0" err="1"/>
              <a:t>raw,if</a:t>
            </a:r>
            <a:r>
              <a:rPr lang="en-US" altLang="zh-CN" sz="1600" dirty="0"/>
              <a:t>=none \</a:t>
            </a:r>
          </a:p>
          <a:p>
            <a:pPr>
              <a:lnSpc>
                <a:spcPct val="150000"/>
              </a:lnSpc>
            </a:pPr>
            <a:r>
              <a:rPr lang="en-US" altLang="zh-CN" sz="1600" dirty="0"/>
              <a:t>-device </a:t>
            </a:r>
            <a:r>
              <a:rPr lang="en-US" altLang="zh-CN" sz="1600" dirty="0" err="1"/>
              <a:t>nvme,serial</a:t>
            </a:r>
            <a:r>
              <a:rPr lang="en-US" altLang="zh-CN" sz="1600" dirty="0"/>
              <a:t>=</a:t>
            </a:r>
            <a:r>
              <a:rPr lang="en-US" altLang="zh-CN" sz="1600" dirty="0" err="1"/>
              <a:t>baz,id</a:t>
            </a:r>
            <a:r>
              <a:rPr lang="en-US" altLang="zh-CN" sz="1600" dirty="0"/>
              <a:t>=nvme2 \</a:t>
            </a:r>
          </a:p>
          <a:p>
            <a:pPr>
              <a:lnSpc>
                <a:spcPct val="150000"/>
              </a:lnSpc>
            </a:pPr>
            <a:r>
              <a:rPr lang="en-US" altLang="zh-CN" sz="1600" dirty="0"/>
              <a:t>-device </a:t>
            </a:r>
            <a:r>
              <a:rPr lang="en-US" altLang="zh-CN" sz="1600" dirty="0" err="1"/>
              <a:t>nvme-ns,id</a:t>
            </a:r>
            <a:r>
              <a:rPr lang="en-US" altLang="zh-CN" sz="1600" dirty="0"/>
              <a:t>=ns2,drive=</a:t>
            </a:r>
            <a:r>
              <a:rPr lang="en-US" altLang="zh-CN" sz="1600" dirty="0" err="1"/>
              <a:t>mynvme,nsid</a:t>
            </a:r>
            <a:r>
              <a:rPr lang="en-US" altLang="zh-CN" sz="1600" dirty="0"/>
              <a:t>=2,logical_block_size=4096,\</a:t>
            </a:r>
          </a:p>
          <a:p>
            <a:pPr>
              <a:lnSpc>
                <a:spcPct val="150000"/>
              </a:lnSpc>
            </a:pPr>
            <a:r>
              <a:rPr lang="en-US" altLang="zh-CN" sz="1600" dirty="0" err="1"/>
              <a:t>physical_block_size</a:t>
            </a:r>
            <a:r>
              <a:rPr lang="en-US" altLang="zh-CN" sz="1600" dirty="0"/>
              <a:t>=4096,zoned=</a:t>
            </a:r>
            <a:r>
              <a:rPr lang="en-US" altLang="zh-CN" sz="1600" dirty="0" err="1"/>
              <a:t>true,zoned.zone_size</a:t>
            </a:r>
            <a:r>
              <a:rPr lang="en-US" altLang="zh-CN" sz="1600" dirty="0"/>
              <a:t>=131072,zoned.zone_capacity=131072,\</a:t>
            </a:r>
          </a:p>
          <a:p>
            <a:pPr>
              <a:lnSpc>
                <a:spcPct val="150000"/>
              </a:lnSpc>
            </a:pPr>
            <a:r>
              <a:rPr lang="en-US" altLang="zh-CN" sz="1600" dirty="0" err="1"/>
              <a:t>zoned.max_open</a:t>
            </a:r>
            <a:r>
              <a:rPr lang="en-US" altLang="zh-CN" sz="1600" dirty="0"/>
              <a:t>=0,zoned.max_active=0,bus=nvme2</a:t>
            </a:r>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r>
              <a:rPr lang="en-US" altLang="zh-CN" dirty="0"/>
              <a:t>--enable-</a:t>
            </a:r>
            <a:r>
              <a:rPr lang="en-US" altLang="zh-CN" dirty="0" err="1"/>
              <a:t>kvm</a:t>
            </a:r>
            <a:r>
              <a:rPr lang="en-US" altLang="zh-CN" dirty="0"/>
              <a:t> </a:t>
            </a:r>
            <a:r>
              <a:rPr lang="zh-CN" altLang="en-US" dirty="0"/>
              <a:t>可能会出错，该选项会打开</a:t>
            </a:r>
            <a:r>
              <a:rPr lang="en-US" altLang="zh-CN" dirty="0"/>
              <a:t>KVM</a:t>
            </a:r>
            <a:r>
              <a:rPr lang="zh-CN" altLang="en-US" dirty="0"/>
              <a:t>，提升虚拟机性能，但是如果在</a:t>
            </a:r>
            <a:r>
              <a:rPr lang="en-US" altLang="zh-CN" dirty="0" err="1"/>
              <a:t>vmware</a:t>
            </a:r>
            <a:r>
              <a:rPr lang="zh-CN" altLang="en-US" dirty="0"/>
              <a:t>中安装</a:t>
            </a:r>
            <a:r>
              <a:rPr lang="en-US" altLang="zh-CN" dirty="0"/>
              <a:t>ubuntu</a:t>
            </a:r>
            <a:r>
              <a:rPr lang="zh-CN" altLang="en-US" dirty="0"/>
              <a:t>，再安装</a:t>
            </a:r>
            <a:r>
              <a:rPr lang="en-US" altLang="zh-CN" dirty="0"/>
              <a:t>QEMU</a:t>
            </a:r>
            <a:r>
              <a:rPr lang="zh-CN" altLang="en-US" dirty="0"/>
              <a:t>可能无法支持该选项，如果报错可删除该选项。</a:t>
            </a:r>
            <a:endParaRPr lang="en-US" altLang="zh-CN" dirty="0"/>
          </a:p>
          <a:p>
            <a:pPr marL="285750" indent="-285750">
              <a:lnSpc>
                <a:spcPct val="150000"/>
              </a:lnSpc>
              <a:buFont typeface="Wingdings" panose="05000000000000000000" pitchFamily="2" charset="2"/>
              <a:buChar char="p"/>
            </a:pPr>
            <a:r>
              <a:rPr lang="en-US" altLang="zh-CN" dirty="0"/>
              <a:t>-net </a:t>
            </a:r>
            <a:r>
              <a:rPr lang="en-US" altLang="zh-CN" dirty="0" err="1"/>
              <a:t>user,hostfwd</a:t>
            </a:r>
            <a:r>
              <a:rPr lang="en-US" altLang="zh-CN" dirty="0"/>
              <a:t>=tcp:127.0.0.1:7777-:22 </a:t>
            </a:r>
            <a:r>
              <a:rPr lang="zh-CN" altLang="en-US" dirty="0"/>
              <a:t>代表将虚拟机中</a:t>
            </a:r>
            <a:r>
              <a:rPr lang="en-US" altLang="zh-CN" dirty="0"/>
              <a:t>22</a:t>
            </a:r>
            <a:r>
              <a:rPr lang="zh-CN" altLang="en-US" dirty="0"/>
              <a:t>端口映射为物理机</a:t>
            </a:r>
            <a:r>
              <a:rPr lang="en-US" altLang="zh-CN" dirty="0"/>
              <a:t>7777</a:t>
            </a:r>
            <a:r>
              <a:rPr lang="zh-CN" altLang="en-US" dirty="0"/>
              <a:t>端口。</a:t>
            </a:r>
            <a:endParaRPr lang="en-US" altLang="zh-CN" dirty="0"/>
          </a:p>
          <a:p>
            <a:pPr marL="285750" indent="-285750">
              <a:lnSpc>
                <a:spcPct val="150000"/>
              </a:lnSpc>
              <a:buFont typeface="Wingdings" panose="05000000000000000000" pitchFamily="2" charset="2"/>
              <a:buChar char="p"/>
            </a:pPr>
            <a:r>
              <a:rPr lang="zh-CN" altLang="en-US" dirty="0"/>
              <a:t>自行查阅资料在实验报告中分析上述启动</a:t>
            </a:r>
            <a:r>
              <a:rPr lang="en-US" altLang="zh-CN" dirty="0" err="1"/>
              <a:t>qemu</a:t>
            </a:r>
            <a:r>
              <a:rPr lang="zh-CN" altLang="en-US" dirty="0"/>
              <a:t>命令中每一个选项含义</a:t>
            </a:r>
          </a:p>
        </p:txBody>
      </p:sp>
    </p:spTree>
    <p:extLst>
      <p:ext uri="{BB962C8B-B14F-4D97-AF65-F5344CB8AC3E}">
        <p14:creationId xmlns:p14="http://schemas.microsoft.com/office/powerpoint/2010/main" val="345526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1F8CE-858A-4D43-9EF2-E211CFFEEFF7}"/>
              </a:ext>
            </a:extLst>
          </p:cNvPr>
          <p:cNvPicPr>
            <a:picLocks noChangeAspect="1"/>
          </p:cNvPicPr>
          <p:nvPr/>
        </p:nvPicPr>
        <p:blipFill>
          <a:blip r:embed="rId2"/>
          <a:stretch>
            <a:fillRect/>
          </a:stretch>
        </p:blipFill>
        <p:spPr>
          <a:xfrm>
            <a:off x="160256" y="1653333"/>
            <a:ext cx="9144000" cy="3325091"/>
          </a:xfrm>
          <a:prstGeom prst="rect">
            <a:avLst/>
          </a:prstGeom>
        </p:spPr>
      </p:pic>
      <p:sp>
        <p:nvSpPr>
          <p:cNvPr id="3" name="文本框 2">
            <a:extLst>
              <a:ext uri="{FF2B5EF4-FFF2-40B4-BE49-F238E27FC236}">
                <a16:creationId xmlns:a16="http://schemas.microsoft.com/office/drawing/2014/main" id="{F6EB9858-CE8A-4F39-988F-19645A79D487}"/>
              </a:ext>
            </a:extLst>
          </p:cNvPr>
          <p:cNvSpPr txBox="1"/>
          <p:nvPr/>
        </p:nvSpPr>
        <p:spPr>
          <a:xfrm>
            <a:off x="1" y="265653"/>
            <a:ext cx="9144000" cy="128990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观察</a:t>
            </a:r>
            <a:r>
              <a:rPr lang="en-US" altLang="zh-CN" dirty="0"/>
              <a:t>QEMU</a:t>
            </a:r>
            <a:r>
              <a:rPr lang="zh-CN" altLang="en-US" dirty="0"/>
              <a:t>窗口是否启动虚拟机成功。要将鼠标焦点从该窗口离开可以按</a:t>
            </a:r>
            <a:r>
              <a:rPr lang="en-US" altLang="zh-CN" dirty="0"/>
              <a:t>Ctrl-Alt-G</a:t>
            </a:r>
            <a:r>
              <a:rPr lang="zh-CN" altLang="en-US" dirty="0"/>
              <a:t>。一般不要直接在该窗口中直接登录，可以打开一个终端，输入 </a:t>
            </a:r>
            <a:r>
              <a:rPr lang="en-US" altLang="zh-CN" dirty="0" err="1"/>
              <a:t>ssh</a:t>
            </a:r>
            <a:r>
              <a:rPr lang="en-US" altLang="zh-CN" dirty="0"/>
              <a:t> </a:t>
            </a:r>
            <a:r>
              <a:rPr lang="zh-CN" altLang="en-US" dirty="0"/>
              <a:t>登录名</a:t>
            </a:r>
            <a:r>
              <a:rPr lang="en-US" altLang="zh-CN" dirty="0"/>
              <a:t>@localhost –p 7777</a:t>
            </a:r>
            <a:endParaRPr lang="zh-CN" altLang="en-US" dirty="0"/>
          </a:p>
        </p:txBody>
      </p:sp>
      <p:pic>
        <p:nvPicPr>
          <p:cNvPr id="4" name="图片 3">
            <a:extLst>
              <a:ext uri="{FF2B5EF4-FFF2-40B4-BE49-F238E27FC236}">
                <a16:creationId xmlns:a16="http://schemas.microsoft.com/office/drawing/2014/main" id="{88223741-7E90-4D46-8EDC-8CCEF41E523B}"/>
              </a:ext>
            </a:extLst>
          </p:cNvPr>
          <p:cNvPicPr>
            <a:picLocks noChangeAspect="1"/>
          </p:cNvPicPr>
          <p:nvPr/>
        </p:nvPicPr>
        <p:blipFill>
          <a:blip r:embed="rId3"/>
          <a:stretch>
            <a:fillRect/>
          </a:stretch>
        </p:blipFill>
        <p:spPr>
          <a:xfrm>
            <a:off x="160256" y="5468849"/>
            <a:ext cx="4206605" cy="746825"/>
          </a:xfrm>
          <a:prstGeom prst="rect">
            <a:avLst/>
          </a:prstGeom>
        </p:spPr>
      </p:pic>
    </p:spTree>
    <p:extLst>
      <p:ext uri="{BB962C8B-B14F-4D97-AF65-F5344CB8AC3E}">
        <p14:creationId xmlns:p14="http://schemas.microsoft.com/office/powerpoint/2010/main" val="9344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602B7F-07A3-4083-9FE7-216DFF92115C}"/>
              </a:ext>
            </a:extLst>
          </p:cNvPr>
          <p:cNvSpPr txBox="1"/>
          <p:nvPr/>
        </p:nvSpPr>
        <p:spPr>
          <a:xfrm>
            <a:off x="1" y="265653"/>
            <a:ext cx="914400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查看</a:t>
            </a:r>
            <a:r>
              <a:rPr lang="en-US" altLang="zh-CN" dirty="0" err="1"/>
              <a:t>nvme</a:t>
            </a:r>
            <a:r>
              <a:rPr lang="zh-CN" altLang="en-US" dirty="0"/>
              <a:t>设备是否已识别到</a:t>
            </a:r>
          </a:p>
        </p:txBody>
      </p:sp>
      <p:pic>
        <p:nvPicPr>
          <p:cNvPr id="3" name="图片 2">
            <a:extLst>
              <a:ext uri="{FF2B5EF4-FFF2-40B4-BE49-F238E27FC236}">
                <a16:creationId xmlns:a16="http://schemas.microsoft.com/office/drawing/2014/main" id="{6655E87D-C5E9-45EB-BBE4-FE5652A0BB54}"/>
              </a:ext>
            </a:extLst>
          </p:cNvPr>
          <p:cNvPicPr>
            <a:picLocks noChangeAspect="1"/>
          </p:cNvPicPr>
          <p:nvPr/>
        </p:nvPicPr>
        <p:blipFill>
          <a:blip r:embed="rId2"/>
          <a:stretch>
            <a:fillRect/>
          </a:stretch>
        </p:blipFill>
        <p:spPr>
          <a:xfrm>
            <a:off x="226631" y="1049857"/>
            <a:ext cx="2827265" cy="327688"/>
          </a:xfrm>
          <a:prstGeom prst="rect">
            <a:avLst/>
          </a:prstGeom>
        </p:spPr>
      </p:pic>
      <p:sp>
        <p:nvSpPr>
          <p:cNvPr id="4" name="文本框 3">
            <a:extLst>
              <a:ext uri="{FF2B5EF4-FFF2-40B4-BE49-F238E27FC236}">
                <a16:creationId xmlns:a16="http://schemas.microsoft.com/office/drawing/2014/main" id="{0BC14698-DF33-4666-9EC2-D4D008CA9407}"/>
              </a:ext>
            </a:extLst>
          </p:cNvPr>
          <p:cNvSpPr txBox="1"/>
          <p:nvPr/>
        </p:nvSpPr>
        <p:spPr>
          <a:xfrm>
            <a:off x="0" y="1558696"/>
            <a:ext cx="9144000" cy="170540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用</a:t>
            </a:r>
            <a:r>
              <a:rPr lang="en-US" altLang="zh-CN" dirty="0" err="1"/>
              <a:t>nvme</a:t>
            </a:r>
            <a:r>
              <a:rPr lang="en-US" altLang="zh-CN" dirty="0"/>
              <a:t> cli</a:t>
            </a:r>
            <a:r>
              <a:rPr lang="zh-CN" altLang="en-US" dirty="0"/>
              <a:t>命令查看</a:t>
            </a:r>
            <a:r>
              <a:rPr lang="en-US" altLang="zh-CN" dirty="0" err="1"/>
              <a:t>zns</a:t>
            </a:r>
            <a:r>
              <a:rPr lang="en-US" altLang="zh-CN" dirty="0"/>
              <a:t> </a:t>
            </a:r>
            <a:r>
              <a:rPr lang="en-US" altLang="zh-CN" dirty="0" err="1"/>
              <a:t>ssd</a:t>
            </a:r>
            <a:r>
              <a:rPr lang="zh-CN" altLang="en-US" dirty="0"/>
              <a:t>设备信息</a:t>
            </a:r>
            <a:endParaRPr lang="en-US" altLang="zh-CN" dirty="0"/>
          </a:p>
          <a:p>
            <a:pPr marL="285750" indent="-285750">
              <a:lnSpc>
                <a:spcPct val="150000"/>
              </a:lnSpc>
              <a:buFont typeface="Wingdings" panose="05000000000000000000" pitchFamily="2" charset="2"/>
              <a:buChar char="p"/>
            </a:pPr>
            <a:r>
              <a:rPr lang="zh-CN" altLang="en-US" dirty="0"/>
              <a:t>💡提示</a:t>
            </a:r>
            <a:r>
              <a:rPr lang="en-US" altLang="zh-CN" dirty="0" err="1"/>
              <a:t>nvme</a:t>
            </a:r>
            <a:r>
              <a:rPr lang="en-US" altLang="zh-CN" dirty="0"/>
              <a:t>-cli</a:t>
            </a:r>
            <a:r>
              <a:rPr lang="zh-CN" altLang="en-US" dirty="0"/>
              <a:t>命令可能需要安装</a:t>
            </a:r>
            <a:r>
              <a:rPr lang="en-US" altLang="zh-CN" dirty="0" err="1"/>
              <a:t>sudo</a:t>
            </a:r>
            <a:r>
              <a:rPr lang="en-US" altLang="zh-CN" dirty="0"/>
              <a:t> apt install </a:t>
            </a:r>
            <a:r>
              <a:rPr lang="en-US" altLang="zh-CN" dirty="0" err="1"/>
              <a:t>nvme</a:t>
            </a:r>
            <a:r>
              <a:rPr lang="en-US" altLang="zh-CN" dirty="0"/>
              <a:t>-cli.</a:t>
            </a:r>
            <a:r>
              <a:rPr lang="zh-CN" altLang="en-US" dirty="0"/>
              <a:t>如果</a:t>
            </a:r>
            <a:r>
              <a:rPr lang="en-US" altLang="zh-CN" dirty="0"/>
              <a:t>ubuntu</a:t>
            </a:r>
            <a:r>
              <a:rPr lang="zh-CN" altLang="en-US" dirty="0"/>
              <a:t>版本太低，</a:t>
            </a:r>
            <a:r>
              <a:rPr lang="en-US" altLang="zh-CN" dirty="0" err="1"/>
              <a:t>nvme</a:t>
            </a:r>
            <a:r>
              <a:rPr lang="en-US" altLang="zh-CN" dirty="0"/>
              <a:t>-cli</a:t>
            </a:r>
            <a:r>
              <a:rPr lang="zh-CN" altLang="en-US" dirty="0"/>
              <a:t>通过</a:t>
            </a:r>
            <a:r>
              <a:rPr lang="en-US" altLang="zh-CN" dirty="0"/>
              <a:t>apt</a:t>
            </a:r>
            <a:r>
              <a:rPr lang="zh-CN" altLang="en-US" dirty="0"/>
              <a:t>命令安装版本也会较低，可能不支持</a:t>
            </a:r>
            <a:r>
              <a:rPr lang="en-US" altLang="zh-CN" dirty="0" err="1"/>
              <a:t>zns</a:t>
            </a:r>
            <a:r>
              <a:rPr lang="zh-CN" altLang="en-US" dirty="0"/>
              <a:t>选项，需要通过源码编译安装最新版本</a:t>
            </a:r>
          </a:p>
        </p:txBody>
      </p:sp>
      <p:pic>
        <p:nvPicPr>
          <p:cNvPr id="6" name="图片 5">
            <a:extLst>
              <a:ext uri="{FF2B5EF4-FFF2-40B4-BE49-F238E27FC236}">
                <a16:creationId xmlns:a16="http://schemas.microsoft.com/office/drawing/2014/main" id="{F7CAB5AD-3BE3-4A60-9262-82DB95A09035}"/>
              </a:ext>
            </a:extLst>
          </p:cNvPr>
          <p:cNvPicPr>
            <a:picLocks noChangeAspect="1"/>
          </p:cNvPicPr>
          <p:nvPr/>
        </p:nvPicPr>
        <p:blipFill>
          <a:blip r:embed="rId3"/>
          <a:stretch>
            <a:fillRect/>
          </a:stretch>
        </p:blipFill>
        <p:spPr>
          <a:xfrm>
            <a:off x="226631" y="3429000"/>
            <a:ext cx="7643522" cy="3101609"/>
          </a:xfrm>
          <a:prstGeom prst="rect">
            <a:avLst/>
          </a:prstGeom>
        </p:spPr>
      </p:pic>
    </p:spTree>
    <p:extLst>
      <p:ext uri="{BB962C8B-B14F-4D97-AF65-F5344CB8AC3E}">
        <p14:creationId xmlns:p14="http://schemas.microsoft.com/office/powerpoint/2010/main" val="420889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4A38DE-0641-4E14-A513-7B8DDF8D9C8F}"/>
              </a:ext>
            </a:extLst>
          </p:cNvPr>
          <p:cNvSpPr/>
          <p:nvPr/>
        </p:nvSpPr>
        <p:spPr>
          <a:xfrm>
            <a:off x="0" y="370430"/>
            <a:ext cx="2706172" cy="707886"/>
          </a:xfrm>
          <a:prstGeom prst="rect">
            <a:avLst/>
          </a:prstGeom>
          <a:noFill/>
        </p:spPr>
        <p:txBody>
          <a:bodyPr wrap="none" lIns="324000" rIns="324000">
            <a:spAutoFit/>
          </a:bodyPr>
          <a:lstStyle/>
          <a:p>
            <a:r>
              <a:rPr lang="zh-CN" altLang="en-US" sz="4000" b="1" dirty="0">
                <a:solidFill>
                  <a:srgbClr val="0070C0"/>
                </a:solidFill>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实验目的</a:t>
            </a:r>
            <a:endParaRPr lang="zh-CN" altLang="en-US" sz="4000" b="1" dirty="0">
              <a:solidFill>
                <a:srgbClr val="0070C0"/>
              </a:solidFill>
              <a:latin typeface="Tahoma" panose="020B0604030504040204" pitchFamily="34" charset="0"/>
              <a:cs typeface="Tahoma" panose="020B0604030504040204" pitchFamily="34" charset="0"/>
            </a:endParaRPr>
          </a:p>
        </p:txBody>
      </p:sp>
      <p:sp>
        <p:nvSpPr>
          <p:cNvPr id="3" name="文本框 2">
            <a:extLst>
              <a:ext uri="{FF2B5EF4-FFF2-40B4-BE49-F238E27FC236}">
                <a16:creationId xmlns:a16="http://schemas.microsoft.com/office/drawing/2014/main" id="{247109C0-0E0E-40EF-86F8-57F7CE543ADD}"/>
              </a:ext>
            </a:extLst>
          </p:cNvPr>
          <p:cNvSpPr txBox="1"/>
          <p:nvPr/>
        </p:nvSpPr>
        <p:spPr>
          <a:xfrm>
            <a:off x="240383" y="2215299"/>
            <a:ext cx="8663233" cy="336739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本实验涉及到计算机组成原理、操作系统、程序设计等多门课程知识，锻炼同学们对业界最新软硬件技术全栈开发能力和学习能力。</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协议已成为最新</a:t>
            </a:r>
            <a:r>
              <a:rPr lang="en-US" altLang="zh-CN" dirty="0"/>
              <a:t>SSD</a:t>
            </a:r>
            <a:r>
              <a:rPr lang="zh-CN" altLang="en-US" dirty="0"/>
              <a:t>访问协议，</a:t>
            </a:r>
            <a:r>
              <a:rPr lang="en-US" altLang="zh-CN" dirty="0"/>
              <a:t>ZNS SSD</a:t>
            </a:r>
            <a:r>
              <a:rPr lang="zh-CN" altLang="en-US" dirty="0"/>
              <a:t>是最新</a:t>
            </a:r>
            <a:r>
              <a:rPr lang="en-US" altLang="zh-CN" dirty="0"/>
              <a:t>SSD</a:t>
            </a:r>
            <a:r>
              <a:rPr lang="zh-CN" altLang="en-US" dirty="0"/>
              <a:t>技术发展成果，</a:t>
            </a:r>
            <a:r>
              <a:rPr lang="en-US" altLang="zh-CN" dirty="0" err="1"/>
              <a:t>NVMe</a:t>
            </a:r>
            <a:r>
              <a:rPr lang="zh-CN" altLang="en-US" dirty="0"/>
              <a:t>最新协议已增加对</a:t>
            </a:r>
            <a:r>
              <a:rPr lang="en-US" altLang="zh-CN" dirty="0"/>
              <a:t>ZNS SSD</a:t>
            </a:r>
            <a:r>
              <a:rPr lang="zh-CN" altLang="en-US" dirty="0"/>
              <a:t>支持，</a:t>
            </a:r>
            <a:r>
              <a:rPr lang="en-US" altLang="zh-CN" dirty="0"/>
              <a:t> ZNS SSD</a:t>
            </a:r>
            <a:r>
              <a:rPr lang="zh-CN" altLang="en-US" dirty="0"/>
              <a:t>对于存储系统性能提升有重要意义。本实验通过使用</a:t>
            </a:r>
            <a:r>
              <a:rPr lang="en-US" altLang="zh-CN" dirty="0"/>
              <a:t>QEMU</a:t>
            </a:r>
            <a:r>
              <a:rPr lang="zh-CN" altLang="en-US" dirty="0"/>
              <a:t>模拟</a:t>
            </a:r>
            <a:r>
              <a:rPr lang="en-US" altLang="zh-CN" dirty="0"/>
              <a:t>ZNS SSD</a:t>
            </a:r>
            <a:r>
              <a:rPr lang="zh-CN" altLang="en-US" dirty="0"/>
              <a:t>设备，基于</a:t>
            </a:r>
            <a:r>
              <a:rPr lang="en-US" altLang="zh-CN" dirty="0"/>
              <a:t>Intel SPDK</a:t>
            </a:r>
            <a:r>
              <a:rPr lang="zh-CN" altLang="en-US" dirty="0"/>
              <a:t>框架，在应用中使用</a:t>
            </a:r>
            <a:r>
              <a:rPr lang="en-US" altLang="zh-CN" dirty="0"/>
              <a:t>ZNS SSD</a:t>
            </a:r>
            <a:r>
              <a:rPr lang="zh-CN" altLang="en-US" dirty="0"/>
              <a:t>作为底层存储并实现</a:t>
            </a:r>
            <a:r>
              <a:rPr lang="en-US" altLang="zh-CN" dirty="0"/>
              <a:t>I/O</a:t>
            </a:r>
            <a:r>
              <a:rPr lang="zh-CN" altLang="en-US" dirty="0"/>
              <a:t>访问，理解从应用层到物理存储设备之间数据读写原理。</a:t>
            </a:r>
            <a:endParaRPr lang="en-US" altLang="zh-CN" dirty="0"/>
          </a:p>
          <a:p>
            <a:pPr marL="285750" indent="-285750">
              <a:lnSpc>
                <a:spcPct val="150000"/>
              </a:lnSpc>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289657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6" y="997613"/>
            <a:ext cx="8554825" cy="502939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err="1"/>
              <a:t>NVMe</a:t>
            </a:r>
            <a:r>
              <a:rPr lang="zh-CN" altLang="en-US" dirty="0"/>
              <a:t>协议标准由</a:t>
            </a:r>
            <a:r>
              <a:rPr lang="en-US" altLang="zh-CN" dirty="0"/>
              <a:t>NVM Express</a:t>
            </a:r>
            <a:r>
              <a:rPr lang="zh-CN" altLang="en-US" dirty="0"/>
              <a:t>公司监管，这是一个由</a:t>
            </a:r>
            <a:r>
              <a:rPr lang="en-US" altLang="zh-CN" dirty="0"/>
              <a:t>100</a:t>
            </a:r>
            <a:r>
              <a:rPr lang="zh-CN" altLang="en-US" dirty="0"/>
              <a:t>多个组织组成的联盟，这些组织致力于开发更快的协议以提高非易失性存储的性能。该组织由一个</a:t>
            </a:r>
            <a:r>
              <a:rPr lang="en-US" altLang="zh-CN" dirty="0"/>
              <a:t>13</a:t>
            </a:r>
            <a:r>
              <a:rPr lang="zh-CN" altLang="en-US" dirty="0"/>
              <a:t>家公司组成的董事会领导，其中包括</a:t>
            </a:r>
            <a:r>
              <a:rPr lang="en-US" altLang="zh-CN" dirty="0"/>
              <a:t>Cavium</a:t>
            </a:r>
            <a:r>
              <a:rPr lang="zh-CN" altLang="en-US" dirty="0"/>
              <a:t>、</a:t>
            </a:r>
            <a:r>
              <a:rPr lang="en-US" altLang="zh-CN" dirty="0"/>
              <a:t>Cisco</a:t>
            </a:r>
            <a:r>
              <a:rPr lang="zh-CN" altLang="en-US" dirty="0"/>
              <a:t>、</a:t>
            </a:r>
            <a:r>
              <a:rPr lang="en-US" altLang="zh-CN" dirty="0"/>
              <a:t>Dell EMC</a:t>
            </a:r>
            <a:r>
              <a:rPr lang="zh-CN" altLang="en-US" dirty="0"/>
              <a:t>、</a:t>
            </a:r>
            <a:r>
              <a:rPr lang="en-US" altLang="zh-CN" dirty="0"/>
              <a:t>Facebook</a:t>
            </a:r>
            <a:r>
              <a:rPr lang="zh-CN" altLang="en-US" dirty="0"/>
              <a:t>、英特尔、</a:t>
            </a:r>
            <a:r>
              <a:rPr lang="en-US" altLang="zh-CN" dirty="0"/>
              <a:t>Micron</a:t>
            </a:r>
            <a:r>
              <a:rPr lang="zh-CN" altLang="en-US" dirty="0"/>
              <a:t>、</a:t>
            </a:r>
            <a:r>
              <a:rPr lang="en-US" altLang="zh-CN" dirty="0"/>
              <a:t>Microsemi</a:t>
            </a:r>
            <a:r>
              <a:rPr lang="zh-CN" altLang="en-US" dirty="0"/>
              <a:t>、微软、</a:t>
            </a:r>
            <a:r>
              <a:rPr lang="en-US" altLang="zh-CN" dirty="0"/>
              <a:t>NetApp</a:t>
            </a:r>
            <a:r>
              <a:rPr lang="zh-CN" altLang="en-US" dirty="0"/>
              <a:t>、三星、希捷、东芝内存和</a:t>
            </a:r>
            <a:r>
              <a:rPr lang="en-US" altLang="zh-CN" dirty="0"/>
              <a:t>Western Digital</a:t>
            </a:r>
            <a:r>
              <a:rPr lang="zh-CN" altLang="en-US" dirty="0"/>
              <a:t>。</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是一种高性能、高度可扩展的存储协议，用于连接主机和内存子系统。</a:t>
            </a:r>
            <a:r>
              <a:rPr lang="en-US" altLang="zh-CN" dirty="0" err="1"/>
              <a:t>NVMe</a:t>
            </a:r>
            <a:r>
              <a:rPr lang="zh-CN" altLang="en-US" dirty="0"/>
              <a:t>是专门为闪存等非易失性存储设计，建立在高速</a:t>
            </a:r>
            <a:r>
              <a:rPr lang="en-US" altLang="zh-CN" dirty="0"/>
              <a:t>PCIe</a:t>
            </a:r>
            <a:r>
              <a:rPr lang="zh-CN" altLang="en-US" dirty="0"/>
              <a:t>通道上。</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的本质是建立了多个计算机与存储设备的通路。</a:t>
            </a:r>
            <a:r>
              <a:rPr lang="en-US" altLang="zh-CN" dirty="0" err="1"/>
              <a:t>NVMe</a:t>
            </a:r>
            <a:r>
              <a:rPr lang="zh-CN" altLang="en-US" dirty="0"/>
              <a:t>在单个消息队列中支持</a:t>
            </a:r>
            <a:r>
              <a:rPr lang="en-US" altLang="zh-CN" dirty="0"/>
              <a:t>64000</a:t>
            </a:r>
            <a:r>
              <a:rPr lang="zh-CN" altLang="en-US" dirty="0"/>
              <a:t>个命令，最多支持</a:t>
            </a:r>
            <a:r>
              <a:rPr lang="en-US" altLang="zh-CN" dirty="0"/>
              <a:t>65535</a:t>
            </a:r>
            <a:r>
              <a:rPr lang="zh-CN" altLang="en-US" dirty="0"/>
              <a:t>个</a:t>
            </a:r>
            <a:r>
              <a:rPr lang="en-US" altLang="zh-CN" dirty="0"/>
              <a:t>I/O</a:t>
            </a:r>
            <a:r>
              <a:rPr lang="zh-CN" altLang="en-US" dirty="0"/>
              <a:t>队列。相比之下，</a:t>
            </a:r>
            <a:r>
              <a:rPr lang="en-US" altLang="zh-CN" dirty="0"/>
              <a:t>SAS</a:t>
            </a:r>
            <a:r>
              <a:rPr lang="zh-CN" altLang="en-US" dirty="0"/>
              <a:t>设备的队列深度通常在一个队列中最多支持</a:t>
            </a:r>
            <a:r>
              <a:rPr lang="en-US" altLang="zh-CN" dirty="0"/>
              <a:t>256</a:t>
            </a:r>
            <a:r>
              <a:rPr lang="zh-CN" altLang="en-US" dirty="0"/>
              <a:t>个命令，而</a:t>
            </a:r>
            <a:r>
              <a:rPr lang="en-US" altLang="zh-CN" dirty="0"/>
              <a:t>SATA</a:t>
            </a:r>
            <a:r>
              <a:rPr lang="zh-CN" altLang="en-US" dirty="0"/>
              <a:t>驱动器最多支持</a:t>
            </a:r>
            <a:r>
              <a:rPr lang="en-US" altLang="zh-CN" dirty="0"/>
              <a:t>32</a:t>
            </a:r>
            <a:r>
              <a:rPr lang="zh-CN" altLang="en-US" dirty="0"/>
              <a:t>个命令。类比来说，如果</a:t>
            </a:r>
            <a:r>
              <a:rPr lang="en-US" altLang="zh-CN" dirty="0"/>
              <a:t>SATA</a:t>
            </a:r>
            <a:r>
              <a:rPr lang="zh-CN" altLang="en-US" dirty="0"/>
              <a:t>是一条普通的小道，每次只能通过</a:t>
            </a:r>
            <a:r>
              <a:rPr lang="en-US" altLang="zh-CN" dirty="0"/>
              <a:t>32</a:t>
            </a:r>
            <a:r>
              <a:rPr lang="zh-CN" altLang="en-US" dirty="0"/>
              <a:t>辆车的话，那</a:t>
            </a:r>
            <a:r>
              <a:rPr lang="en-US" altLang="zh-CN" dirty="0" err="1"/>
              <a:t>NVMe</a:t>
            </a:r>
            <a:r>
              <a:rPr lang="zh-CN" altLang="en-US" dirty="0"/>
              <a:t>就是一条拥有</a:t>
            </a:r>
            <a:r>
              <a:rPr lang="en-US" altLang="zh-CN" dirty="0"/>
              <a:t>65535</a:t>
            </a:r>
            <a:r>
              <a:rPr lang="zh-CN" altLang="en-US" dirty="0"/>
              <a:t>条车道的高速公路，每条车道能通过</a:t>
            </a:r>
            <a:r>
              <a:rPr lang="en-US" altLang="zh-CN" dirty="0"/>
              <a:t>64000</a:t>
            </a:r>
            <a:r>
              <a:rPr lang="zh-CN" altLang="en-US" dirty="0"/>
              <a:t>辆车。</a:t>
            </a:r>
          </a:p>
        </p:txBody>
      </p:sp>
      <p:sp>
        <p:nvSpPr>
          <p:cNvPr id="3" name="文本框 2">
            <a:extLst>
              <a:ext uri="{FF2B5EF4-FFF2-40B4-BE49-F238E27FC236}">
                <a16:creationId xmlns:a16="http://schemas.microsoft.com/office/drawing/2014/main" id="{9F3BD83A-2335-4B60-898E-35E368147ADE}"/>
              </a:ext>
            </a:extLst>
          </p:cNvPr>
          <p:cNvSpPr txBox="1"/>
          <p:nvPr/>
        </p:nvSpPr>
        <p:spPr>
          <a:xfrm>
            <a:off x="575035" y="150829"/>
            <a:ext cx="5043340" cy="1077218"/>
          </a:xfrm>
          <a:prstGeom prst="rect">
            <a:avLst/>
          </a:prstGeom>
          <a:noFill/>
        </p:spPr>
        <p:txBody>
          <a:bodyPr wrap="square" rtlCol="0">
            <a:spAutoFit/>
          </a:bodyPr>
          <a:lstStyle/>
          <a:p>
            <a:r>
              <a:rPr lang="zh-CN" altLang="en-US" sz="3200" b="1" dirty="0">
                <a:solidFill>
                  <a:srgbClr val="0070C0"/>
                </a:solidFill>
                <a:latin typeface="+mn-ea"/>
              </a:rPr>
              <a:t>背景知识</a:t>
            </a:r>
            <a:r>
              <a:rPr lang="en-US" altLang="zh-CN" sz="3200" b="1" dirty="0">
                <a:solidFill>
                  <a:srgbClr val="0070C0"/>
                </a:solidFill>
                <a:latin typeface="+mn-ea"/>
              </a:rPr>
              <a:t>-</a:t>
            </a:r>
            <a:r>
              <a:rPr lang="en-US" altLang="zh-CN" sz="3200" b="1" dirty="0" err="1">
                <a:solidFill>
                  <a:srgbClr val="0070C0"/>
                </a:solidFill>
                <a:latin typeface="+mn-ea"/>
              </a:rPr>
              <a:t>NVMe</a:t>
            </a:r>
            <a:endParaRPr lang="en-US" altLang="zh-CN" sz="3200" b="1" dirty="0">
              <a:solidFill>
                <a:srgbClr val="0070C0"/>
              </a:solidFill>
              <a:latin typeface="+mn-ea"/>
            </a:endParaRPr>
          </a:p>
          <a:p>
            <a:endParaRPr lang="zh-CN" altLang="en-US" sz="3200" b="1" dirty="0">
              <a:solidFill>
                <a:srgbClr val="0070C0"/>
              </a:solidFill>
              <a:latin typeface="+mn-ea"/>
            </a:endParaRPr>
          </a:p>
        </p:txBody>
      </p:sp>
    </p:spTree>
    <p:extLst>
      <p:ext uri="{BB962C8B-B14F-4D97-AF65-F5344CB8AC3E}">
        <p14:creationId xmlns:p14="http://schemas.microsoft.com/office/powerpoint/2010/main" val="405979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7" y="997613"/>
            <a:ext cx="8210746" cy="253640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QEMU: </a:t>
            </a:r>
            <a:r>
              <a:rPr lang="zh-CN" altLang="en-US" dirty="0"/>
              <a:t>是一个通用的开源模拟器，由 </a:t>
            </a:r>
            <a:r>
              <a:rPr lang="en-US" altLang="zh-CN" dirty="0"/>
              <a:t>Fabrice </a:t>
            </a:r>
            <a:r>
              <a:rPr lang="en-US" altLang="zh-CN" dirty="0" err="1"/>
              <a:t>Bellard</a:t>
            </a:r>
            <a:r>
              <a:rPr lang="en-US" altLang="zh-CN" dirty="0"/>
              <a:t> </a:t>
            </a:r>
            <a:r>
              <a:rPr lang="zh-CN" altLang="en-US" dirty="0"/>
              <a:t>编写。它可以独立模拟出整台计算机，包括 </a:t>
            </a:r>
            <a:r>
              <a:rPr lang="en-US" altLang="zh-CN" dirty="0"/>
              <a:t>CPU</a:t>
            </a:r>
            <a:r>
              <a:rPr lang="zh-CN" altLang="en-US" dirty="0"/>
              <a:t>，内存，</a:t>
            </a:r>
            <a:r>
              <a:rPr lang="en-US" altLang="zh-CN" dirty="0"/>
              <a:t>IO </a:t>
            </a:r>
            <a:r>
              <a:rPr lang="zh-CN" altLang="en-US" dirty="0"/>
              <a:t>设备。</a:t>
            </a:r>
            <a:endParaRPr lang="en-US" altLang="zh-CN" dirty="0"/>
          </a:p>
          <a:p>
            <a:pPr marL="285750" indent="-285750">
              <a:lnSpc>
                <a:spcPct val="150000"/>
              </a:lnSpc>
              <a:buFont typeface="Wingdings" panose="05000000000000000000" pitchFamily="2" charset="2"/>
              <a:buChar char="p"/>
            </a:pPr>
            <a:r>
              <a:rPr lang="en-US" altLang="zh-CN" dirty="0"/>
              <a:t>QEMU+KVM </a:t>
            </a:r>
            <a:r>
              <a:rPr lang="zh-CN" altLang="en-US" dirty="0"/>
              <a:t>则可以通过 </a:t>
            </a:r>
            <a:r>
              <a:rPr lang="en-US" altLang="zh-CN" dirty="0"/>
              <a:t>KVM </a:t>
            </a:r>
            <a:r>
              <a:rPr lang="zh-CN" altLang="en-US" dirty="0"/>
              <a:t>模块提供的虚拟化技术，提高 </a:t>
            </a:r>
            <a:r>
              <a:rPr lang="en-US" altLang="zh-CN" dirty="0"/>
              <a:t>CPU </a:t>
            </a:r>
            <a:r>
              <a:rPr lang="zh-CN" altLang="en-US" dirty="0"/>
              <a:t>和内存性能，并为虚拟机提供加速功能。</a:t>
            </a:r>
            <a:endParaRPr lang="en-US" altLang="zh-CN" dirty="0"/>
          </a:p>
          <a:p>
            <a:pPr marL="285750" indent="-285750">
              <a:lnSpc>
                <a:spcPct val="150000"/>
              </a:lnSpc>
              <a:buFont typeface="Wingdings" panose="05000000000000000000" pitchFamily="2" charset="2"/>
              <a:buChar char="p"/>
            </a:pPr>
            <a:r>
              <a:rPr lang="en-US" altLang="zh-CN" dirty="0"/>
              <a:t>QEMU</a:t>
            </a:r>
            <a:r>
              <a:rPr lang="zh-CN" altLang="en-US" dirty="0"/>
              <a:t>对最新硬件设备支持较好，最新版本可支持</a:t>
            </a:r>
            <a:r>
              <a:rPr lang="en-US" altLang="zh-CN" dirty="0"/>
              <a:t>ZNS SSD</a:t>
            </a:r>
            <a:r>
              <a:rPr lang="zh-CN" altLang="en-US" dirty="0"/>
              <a:t>。</a:t>
            </a:r>
            <a:endParaRPr lang="en-US" altLang="zh-CN" dirty="0"/>
          </a:p>
          <a:p>
            <a:pPr marL="285750" indent="-285750">
              <a:lnSpc>
                <a:spcPct val="150000"/>
              </a:lnSpc>
              <a:buFont typeface="Wingdings" panose="05000000000000000000" pitchFamily="2" charset="2"/>
              <a:buChar char="p"/>
            </a:pPr>
            <a:r>
              <a:rPr lang="en-US" altLang="zh-CN" dirty="0"/>
              <a:t>QEMU</a:t>
            </a:r>
            <a:r>
              <a:rPr lang="zh-CN" altLang="en-US" dirty="0"/>
              <a:t>可以模拟</a:t>
            </a:r>
            <a:r>
              <a:rPr lang="en-US" altLang="zh-CN" dirty="0"/>
              <a:t>ARM</a:t>
            </a:r>
            <a:r>
              <a:rPr lang="zh-CN" altLang="en-US" dirty="0"/>
              <a:t>、</a:t>
            </a:r>
            <a:r>
              <a:rPr lang="en-US" altLang="zh-CN" dirty="0"/>
              <a:t>RISC-V</a:t>
            </a:r>
            <a:r>
              <a:rPr lang="zh-CN" altLang="en-US" dirty="0"/>
              <a:t>等多种处理器架构。</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-QEMU</a:t>
            </a:r>
          </a:p>
          <a:p>
            <a:endParaRPr lang="zh-CN" altLang="en-US" sz="3200" b="1" dirty="0">
              <a:solidFill>
                <a:srgbClr val="0070C0"/>
              </a:solidFill>
            </a:endParaRPr>
          </a:p>
        </p:txBody>
      </p:sp>
    </p:spTree>
    <p:extLst>
      <p:ext uri="{BB962C8B-B14F-4D97-AF65-F5344CB8AC3E}">
        <p14:creationId xmlns:p14="http://schemas.microsoft.com/office/powerpoint/2010/main" val="399438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6" y="997613"/>
            <a:ext cx="8677373" cy="544488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ZNS SSD</a:t>
            </a:r>
            <a:r>
              <a:rPr lang="zh-CN" altLang="en-US" dirty="0"/>
              <a:t>是在</a:t>
            </a:r>
            <a:r>
              <a:rPr lang="en-US" altLang="zh-CN" dirty="0"/>
              <a:t>Open Channel SSD</a:t>
            </a:r>
            <a:r>
              <a:rPr lang="zh-CN" altLang="en-US" dirty="0"/>
              <a:t>基础上发展而来的，因此它继承了</a:t>
            </a:r>
            <a:r>
              <a:rPr lang="en-US" altLang="zh-CN" dirty="0"/>
              <a:t>Open Channel SSD I/O</a:t>
            </a:r>
            <a:r>
              <a:rPr lang="zh-CN" altLang="en-US" dirty="0"/>
              <a:t>分离、可预测性延迟等优势；另一方面，</a:t>
            </a:r>
            <a:r>
              <a:rPr lang="en-US" altLang="zh-CN" dirty="0"/>
              <a:t>ZNS</a:t>
            </a:r>
            <a:r>
              <a:rPr lang="zh-CN" altLang="en-US" dirty="0"/>
              <a:t>协议将</a:t>
            </a:r>
            <a:r>
              <a:rPr lang="en-US" altLang="zh-CN" dirty="0" err="1"/>
              <a:t>NVMe</a:t>
            </a:r>
            <a:r>
              <a:rPr lang="en-US" altLang="zh-CN" dirty="0"/>
              <a:t> 2.0</a:t>
            </a:r>
            <a:r>
              <a:rPr lang="zh-CN" altLang="en-US" dirty="0"/>
              <a:t>中的一部分进行了标准化处理，简化了软件架构，化解了</a:t>
            </a:r>
            <a:r>
              <a:rPr lang="en-US" altLang="zh-CN" dirty="0"/>
              <a:t>Open Channel</a:t>
            </a:r>
            <a:r>
              <a:rPr lang="zh-CN" altLang="en-US" dirty="0"/>
              <a:t>过于灵活发散、不利于规范化、标准化的难题，使得企业更加易于根据自身场景需进行特定软件开发。</a:t>
            </a:r>
          </a:p>
          <a:p>
            <a:pPr marL="285750" indent="-285750">
              <a:lnSpc>
                <a:spcPct val="150000"/>
              </a:lnSpc>
              <a:buFont typeface="Wingdings" panose="05000000000000000000" pitchFamily="2" charset="2"/>
              <a:buChar char="p"/>
            </a:pPr>
            <a:endParaRPr lang="zh-CN" altLang="en-US" dirty="0"/>
          </a:p>
          <a:p>
            <a:pPr marL="285750" indent="-285750">
              <a:lnSpc>
                <a:spcPct val="150000"/>
              </a:lnSpc>
              <a:buFont typeface="Wingdings" panose="05000000000000000000" pitchFamily="2" charset="2"/>
              <a:buChar char="p"/>
            </a:pPr>
            <a:r>
              <a:rPr lang="zh-CN" altLang="en-US" dirty="0"/>
              <a:t>相比普通</a:t>
            </a:r>
            <a:r>
              <a:rPr lang="en-US" altLang="zh-CN" dirty="0"/>
              <a:t>SSD</a:t>
            </a:r>
            <a:r>
              <a:rPr lang="zh-CN" altLang="en-US" dirty="0"/>
              <a:t>，新一代</a:t>
            </a:r>
            <a:r>
              <a:rPr lang="en-US" altLang="zh-CN" dirty="0"/>
              <a:t>ZNS SSD</a:t>
            </a:r>
            <a:r>
              <a:rPr lang="zh-CN" altLang="en-US" dirty="0"/>
              <a:t>具有三大优势</a:t>
            </a:r>
            <a:endParaRPr lang="en-US" altLang="zh-CN" dirty="0"/>
          </a:p>
          <a:p>
            <a:pPr marL="742950" lvl="1" indent="-285750">
              <a:lnSpc>
                <a:spcPct val="150000"/>
              </a:lnSpc>
              <a:buFont typeface="Wingdings" panose="05000000000000000000" pitchFamily="2" charset="2"/>
              <a:buChar char="ü"/>
            </a:pPr>
            <a:r>
              <a:rPr lang="zh-CN" altLang="en-US" dirty="0"/>
              <a:t>一是采用顺序写入方式大幅缩减了整盘的写放大，提升了</a:t>
            </a:r>
            <a:r>
              <a:rPr lang="en-US" altLang="zh-CN" dirty="0"/>
              <a:t>SSD</a:t>
            </a:r>
            <a:r>
              <a:rPr lang="zh-CN" altLang="en-US" dirty="0"/>
              <a:t>使用寿命</a:t>
            </a:r>
            <a:endParaRPr lang="en-US" altLang="zh-CN" dirty="0"/>
          </a:p>
          <a:p>
            <a:pPr marL="742950" lvl="1" indent="-285750">
              <a:lnSpc>
                <a:spcPct val="150000"/>
              </a:lnSpc>
              <a:buFont typeface="Wingdings" panose="05000000000000000000" pitchFamily="2" charset="2"/>
              <a:buChar char="ü"/>
            </a:pPr>
            <a:r>
              <a:rPr lang="zh-CN" altLang="en-US" dirty="0"/>
              <a:t>二是</a:t>
            </a:r>
            <a:r>
              <a:rPr lang="en-US" altLang="zh-CN" dirty="0"/>
              <a:t>NAND</a:t>
            </a:r>
            <a:r>
              <a:rPr lang="zh-CN" altLang="en-US" dirty="0"/>
              <a:t>闪存颗粒控制机制对应用透明化，有效提升读写性能、降低了延迟</a:t>
            </a:r>
            <a:endParaRPr lang="en-US" altLang="zh-CN" dirty="0"/>
          </a:p>
          <a:p>
            <a:pPr marL="742950" lvl="1" indent="-285750">
              <a:lnSpc>
                <a:spcPct val="150000"/>
              </a:lnSpc>
              <a:buFont typeface="Wingdings" panose="05000000000000000000" pitchFamily="2" charset="2"/>
              <a:buChar char="ü"/>
            </a:pPr>
            <a:r>
              <a:rPr lang="zh-CN" altLang="en-US" dirty="0"/>
              <a:t>三是普通</a:t>
            </a:r>
            <a:r>
              <a:rPr lang="en-US" altLang="zh-CN" dirty="0"/>
              <a:t>SSD</a:t>
            </a:r>
            <a:r>
              <a:rPr lang="zh-CN" altLang="en-US" dirty="0"/>
              <a:t>保存每</a:t>
            </a:r>
            <a:r>
              <a:rPr lang="en-US" altLang="zh-CN" dirty="0"/>
              <a:t>TB</a:t>
            </a:r>
            <a:r>
              <a:rPr lang="zh-CN" altLang="en-US" dirty="0"/>
              <a:t>数据需要提供</a:t>
            </a:r>
            <a:r>
              <a:rPr lang="en-US" altLang="zh-CN" dirty="0"/>
              <a:t>1GB</a:t>
            </a:r>
            <a:r>
              <a:rPr lang="zh-CN" altLang="en-US" dirty="0"/>
              <a:t>预留空间作为</a:t>
            </a:r>
            <a:r>
              <a:rPr lang="en-US" altLang="zh-CN" dirty="0"/>
              <a:t>FTL</a:t>
            </a:r>
            <a:r>
              <a:rPr lang="zh-CN" altLang="en-US" dirty="0"/>
              <a:t>（</a:t>
            </a:r>
            <a:r>
              <a:rPr lang="en-US" altLang="zh-CN" dirty="0"/>
              <a:t>Flash Translation Layer</a:t>
            </a:r>
            <a:r>
              <a:rPr lang="zh-CN" altLang="en-US" dirty="0"/>
              <a:t>）闪存转换层，这就好比每本字典需要留几页作为目录，</a:t>
            </a:r>
            <a:r>
              <a:rPr lang="en-US" altLang="zh-CN" dirty="0"/>
              <a:t>ZNS SSD</a:t>
            </a:r>
            <a:r>
              <a:rPr lang="zh-CN" altLang="en-US" dirty="0"/>
              <a:t>基于顺序写入技术降低了整盘的预留空间需求</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-ZNS SSD</a:t>
            </a:r>
          </a:p>
          <a:p>
            <a:endParaRPr lang="zh-CN" altLang="en-US" sz="3200" b="1" dirty="0">
              <a:solidFill>
                <a:srgbClr val="0070C0"/>
              </a:solidFill>
            </a:endParaRPr>
          </a:p>
        </p:txBody>
      </p:sp>
    </p:spTree>
    <p:extLst>
      <p:ext uri="{BB962C8B-B14F-4D97-AF65-F5344CB8AC3E}">
        <p14:creationId xmlns:p14="http://schemas.microsoft.com/office/powerpoint/2010/main" val="395598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img2.baidu.com/image_search/src=http%3A%2F%2Fwww.zyiz.net%2Fupload%2F202104%2F26%2F202104261030165572.png&amp;refer=http%3A%2F%2Fwww.zyiz.net&amp;app=2002&amp;size=f9999,10000&amp;q=a80&amp;n=0&amp;g=0n&amp;fmt=auto?sec=1669638134&amp;t=6a120ed68427bded0d472bd0772571d1">
            <a:extLst>
              <a:ext uri="{FF2B5EF4-FFF2-40B4-BE49-F238E27FC236}">
                <a16:creationId xmlns:a16="http://schemas.microsoft.com/office/drawing/2014/main" id="{EB496F3B-A1FE-4A85-97A5-F083748CD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94" y="3182317"/>
            <a:ext cx="7098383" cy="36756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8B3C099-F868-49EF-A7CE-0DAC324DDDA8}"/>
              </a:ext>
            </a:extLst>
          </p:cNvPr>
          <p:cNvSpPr txBox="1"/>
          <p:nvPr/>
        </p:nvSpPr>
        <p:spPr>
          <a:xfrm>
            <a:off x="466626" y="695955"/>
            <a:ext cx="8799921" cy="253640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 </a:t>
            </a:r>
            <a:r>
              <a:rPr lang="en-US" altLang="zh-CN" dirty="0"/>
              <a:t>SPDK</a:t>
            </a:r>
            <a:r>
              <a:rPr lang="zh-CN" altLang="en-US" dirty="0"/>
              <a:t>是一套存储开发套件，专门为专用设备</a:t>
            </a:r>
            <a:r>
              <a:rPr lang="en-US" altLang="zh-CN" dirty="0"/>
              <a:t>(NVME)</a:t>
            </a:r>
            <a:r>
              <a:rPr lang="zh-CN" altLang="en-US" dirty="0"/>
              <a:t>设计。全称是</a:t>
            </a:r>
            <a:r>
              <a:rPr lang="en-US" altLang="zh-CN" dirty="0"/>
              <a:t>The Storage Performance Development Kit</a:t>
            </a:r>
            <a:r>
              <a:rPr lang="zh-CN" altLang="en-US" dirty="0"/>
              <a:t>。</a:t>
            </a:r>
            <a:r>
              <a:rPr lang="en-US" altLang="zh-CN" dirty="0"/>
              <a:t>SPDK</a:t>
            </a:r>
            <a:r>
              <a:rPr lang="zh-CN" altLang="en-US" dirty="0"/>
              <a:t>提供了一系列的高性能、可扩展、用户态下面的工具和库。在</a:t>
            </a:r>
            <a:r>
              <a:rPr lang="en-US" altLang="zh-CN" dirty="0"/>
              <a:t>SPDK</a:t>
            </a:r>
            <a:r>
              <a:rPr lang="zh-CN" altLang="en-US" dirty="0"/>
              <a:t>中，存储设备的驱动代码运行在用户态，不会运行在内核态，避免了内核的上下文切换节省了大量的处理开销，节省下来的</a:t>
            </a:r>
            <a:r>
              <a:rPr lang="en-US" altLang="zh-CN" dirty="0"/>
              <a:t>CPU</a:t>
            </a:r>
            <a:r>
              <a:rPr lang="zh-CN" altLang="en-US" dirty="0"/>
              <a:t>时间片可以用于实际的数据处理，比如重复数据删除、压缩、加密。</a:t>
            </a:r>
            <a:r>
              <a:rPr lang="en-US" altLang="zh-CN" dirty="0"/>
              <a:t>SPDK</a:t>
            </a:r>
            <a:r>
              <a:rPr lang="zh-CN" altLang="en-US" dirty="0"/>
              <a:t>的原则是通过消除每一处额外的软件开销来提供最少的延迟和最高的效率。</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-SPDK</a:t>
            </a:r>
          </a:p>
          <a:p>
            <a:endParaRPr lang="zh-CN" altLang="en-US" sz="3200" b="1" dirty="0">
              <a:solidFill>
                <a:srgbClr val="0070C0"/>
              </a:solidFill>
            </a:endParaRPr>
          </a:p>
        </p:txBody>
      </p:sp>
    </p:spTree>
    <p:extLst>
      <p:ext uri="{BB962C8B-B14F-4D97-AF65-F5344CB8AC3E}">
        <p14:creationId xmlns:p14="http://schemas.microsoft.com/office/powerpoint/2010/main" val="63910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4E5660-A346-43CF-8806-923176D428DE}"/>
              </a:ext>
            </a:extLst>
          </p:cNvPr>
          <p:cNvSpPr txBox="1"/>
          <p:nvPr/>
        </p:nvSpPr>
        <p:spPr>
          <a:xfrm>
            <a:off x="424206" y="101620"/>
            <a:ext cx="7126663" cy="584775"/>
          </a:xfrm>
          <a:prstGeom prst="rect">
            <a:avLst/>
          </a:prstGeom>
          <a:noFill/>
        </p:spPr>
        <p:txBody>
          <a:bodyPr wrap="square" rtlCol="0">
            <a:spAutoFit/>
          </a:bodyPr>
          <a:lstStyle/>
          <a:p>
            <a:r>
              <a:rPr lang="zh-CN" altLang="en-US" sz="3200" b="1" dirty="0">
                <a:solidFill>
                  <a:srgbClr val="0070C0"/>
                </a:solidFill>
              </a:rPr>
              <a:t>实验一</a:t>
            </a:r>
            <a:r>
              <a:rPr lang="en-US" altLang="zh-CN" sz="3200" b="1" dirty="0">
                <a:solidFill>
                  <a:srgbClr val="0070C0"/>
                </a:solidFill>
              </a:rPr>
              <a:t> </a:t>
            </a:r>
            <a:r>
              <a:rPr lang="zh-CN" altLang="en-US" sz="3200" b="1" dirty="0">
                <a:solidFill>
                  <a:srgbClr val="0070C0"/>
                </a:solidFill>
              </a:rPr>
              <a:t>基本环境安装</a:t>
            </a:r>
          </a:p>
        </p:txBody>
      </p:sp>
      <p:sp>
        <p:nvSpPr>
          <p:cNvPr id="3" name="文本框 2">
            <a:extLst>
              <a:ext uri="{FF2B5EF4-FFF2-40B4-BE49-F238E27FC236}">
                <a16:creationId xmlns:a16="http://schemas.microsoft.com/office/drawing/2014/main" id="{F9B3736A-DB40-4773-8682-8FB3683A03DD}"/>
              </a:ext>
            </a:extLst>
          </p:cNvPr>
          <p:cNvSpPr txBox="1"/>
          <p:nvPr/>
        </p:nvSpPr>
        <p:spPr>
          <a:xfrm>
            <a:off x="235670" y="886120"/>
            <a:ext cx="8371002" cy="18846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下载</a:t>
            </a:r>
            <a:r>
              <a:rPr lang="en-US" altLang="zh-CN" sz="2000" dirty="0"/>
              <a:t>QEMU</a:t>
            </a:r>
            <a:r>
              <a:rPr lang="zh-CN" altLang="en-US" sz="2000" dirty="0"/>
              <a:t>源代码并编译安装</a:t>
            </a:r>
            <a:endParaRPr lang="en-US" altLang="zh-CN" sz="2000" dirty="0"/>
          </a:p>
          <a:p>
            <a:pPr marL="285750" indent="-285750">
              <a:lnSpc>
                <a:spcPct val="150000"/>
              </a:lnSpc>
              <a:buFont typeface="Wingdings" panose="05000000000000000000" pitchFamily="2" charset="2"/>
              <a:buChar char="p"/>
            </a:pPr>
            <a:r>
              <a:rPr lang="zh-CN" altLang="en-US" sz="2000" dirty="0"/>
              <a:t>下载</a:t>
            </a:r>
            <a:r>
              <a:rPr lang="en-US" altLang="zh-CN" sz="2000" dirty="0"/>
              <a:t>ubuntu 22</a:t>
            </a:r>
            <a:r>
              <a:rPr lang="zh-CN" altLang="en-US" sz="2000" dirty="0"/>
              <a:t>镜像并在</a:t>
            </a:r>
            <a:r>
              <a:rPr lang="en-US" altLang="zh-CN" sz="2000" dirty="0"/>
              <a:t>QEMU</a:t>
            </a:r>
            <a:r>
              <a:rPr lang="zh-CN" altLang="en-US" sz="2000" dirty="0"/>
              <a:t>中安装</a:t>
            </a:r>
            <a:endParaRPr lang="en-US" altLang="zh-CN" sz="2000" dirty="0"/>
          </a:p>
          <a:p>
            <a:pPr marL="285750" indent="-285750">
              <a:lnSpc>
                <a:spcPct val="150000"/>
              </a:lnSpc>
              <a:buFont typeface="Wingdings" panose="05000000000000000000" pitchFamily="2" charset="2"/>
              <a:buChar char="p"/>
            </a:pPr>
            <a:r>
              <a:rPr lang="zh-CN" altLang="en-US" sz="2000" dirty="0"/>
              <a:t>在</a:t>
            </a:r>
            <a:r>
              <a:rPr lang="en-US" altLang="zh-CN" sz="2000" dirty="0"/>
              <a:t>QEMU</a:t>
            </a:r>
            <a:r>
              <a:rPr lang="zh-CN" altLang="en-US" sz="2000" dirty="0"/>
              <a:t>中模拟</a:t>
            </a:r>
            <a:r>
              <a:rPr lang="en-US" altLang="zh-CN" sz="2000" dirty="0" err="1"/>
              <a:t>zns</a:t>
            </a:r>
            <a:r>
              <a:rPr lang="en-US" altLang="zh-CN" sz="2000" dirty="0"/>
              <a:t> </a:t>
            </a:r>
            <a:r>
              <a:rPr lang="en-US" altLang="zh-CN" sz="2000" dirty="0" err="1"/>
              <a:t>ssd</a:t>
            </a:r>
            <a:endParaRPr lang="en-US" altLang="zh-CN" sz="2000" dirty="0"/>
          </a:p>
          <a:p>
            <a:pPr marL="285750" indent="-285750">
              <a:lnSpc>
                <a:spcPct val="150000"/>
              </a:lnSpc>
              <a:buFont typeface="Wingdings" panose="05000000000000000000" pitchFamily="2" charset="2"/>
              <a:buChar char="p"/>
            </a:pPr>
            <a:r>
              <a:rPr lang="zh-CN" altLang="en-US" sz="2000" dirty="0"/>
              <a:t>启动</a:t>
            </a:r>
            <a:r>
              <a:rPr lang="en-US" altLang="zh-CN" sz="2000" dirty="0"/>
              <a:t>QEMU</a:t>
            </a:r>
            <a:r>
              <a:rPr lang="zh-CN" altLang="en-US" sz="2000" dirty="0"/>
              <a:t>的</a:t>
            </a:r>
            <a:r>
              <a:rPr lang="en-US" altLang="zh-CN" sz="2000" dirty="0"/>
              <a:t>ubuntu</a:t>
            </a:r>
            <a:r>
              <a:rPr lang="zh-CN" altLang="en-US" sz="2000" dirty="0"/>
              <a:t>操作系统，观察</a:t>
            </a:r>
            <a:r>
              <a:rPr lang="en-US" altLang="zh-CN" sz="2000" dirty="0" err="1"/>
              <a:t>zns</a:t>
            </a:r>
            <a:r>
              <a:rPr lang="en-US" altLang="zh-CN" sz="2000" dirty="0"/>
              <a:t> </a:t>
            </a:r>
            <a:r>
              <a:rPr lang="en-US" altLang="zh-CN" sz="2000" dirty="0" err="1"/>
              <a:t>ssd</a:t>
            </a:r>
            <a:r>
              <a:rPr lang="zh-CN" altLang="en-US" sz="2000" dirty="0"/>
              <a:t>是否安装成功</a:t>
            </a:r>
            <a:endParaRPr lang="en-US" altLang="zh-CN" sz="2000" dirty="0"/>
          </a:p>
        </p:txBody>
      </p:sp>
    </p:spTree>
    <p:extLst>
      <p:ext uri="{BB962C8B-B14F-4D97-AF65-F5344CB8AC3E}">
        <p14:creationId xmlns:p14="http://schemas.microsoft.com/office/powerpoint/2010/main" val="3312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811F8E-1413-4509-8D35-F6166FC63220}"/>
              </a:ext>
            </a:extLst>
          </p:cNvPr>
          <p:cNvSpPr txBox="1"/>
          <p:nvPr/>
        </p:nvSpPr>
        <p:spPr>
          <a:xfrm>
            <a:off x="235670" y="886120"/>
            <a:ext cx="8371002" cy="557793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不要通过</a:t>
            </a:r>
            <a:r>
              <a:rPr lang="en-US" altLang="zh-CN" sz="2000" dirty="0"/>
              <a:t>apt</a:t>
            </a:r>
            <a:r>
              <a:rPr lang="zh-CN" altLang="en-US" sz="2000" dirty="0"/>
              <a:t>，</a:t>
            </a:r>
            <a:r>
              <a:rPr lang="en-US" altLang="zh-CN" sz="2000" dirty="0"/>
              <a:t>yum</a:t>
            </a:r>
            <a:r>
              <a:rPr lang="zh-CN" altLang="en-US" sz="2000" dirty="0"/>
              <a:t>等方式安装，否则版本过低，很多新功能不支持</a:t>
            </a:r>
            <a:endParaRPr lang="en-US" altLang="zh-CN" sz="2000" dirty="0"/>
          </a:p>
          <a:p>
            <a:pPr marL="285750" indent="-285750">
              <a:lnSpc>
                <a:spcPct val="150000"/>
              </a:lnSpc>
              <a:buFont typeface="Wingdings" panose="05000000000000000000" pitchFamily="2" charset="2"/>
              <a:buChar char="p"/>
            </a:pPr>
            <a:r>
              <a:rPr lang="en-US" altLang="zh-CN" sz="2000" dirty="0" err="1"/>
              <a:t>wget</a:t>
            </a:r>
            <a:r>
              <a:rPr lang="en-US" altLang="zh-CN" sz="2000" dirty="0"/>
              <a:t> </a:t>
            </a:r>
            <a:r>
              <a:rPr lang="en-US" altLang="zh-CN" sz="2000" dirty="0">
                <a:hlinkClick r:id="rId2"/>
              </a:rPr>
              <a:t>https://download.qemu.org/qemu-7.1.0.tar.xz</a:t>
            </a:r>
            <a:endParaRPr lang="en-US" altLang="zh-CN" sz="2000" dirty="0"/>
          </a:p>
          <a:p>
            <a:pPr marL="285750" indent="-285750">
              <a:lnSpc>
                <a:spcPct val="150000"/>
              </a:lnSpc>
              <a:buFont typeface="Wingdings" panose="05000000000000000000" pitchFamily="2" charset="2"/>
              <a:buChar char="p"/>
            </a:pPr>
            <a:r>
              <a:rPr lang="en-US" altLang="zh-CN" sz="2000" dirty="0"/>
              <a:t>tar -</a:t>
            </a:r>
            <a:r>
              <a:rPr lang="en-US" altLang="zh-CN" sz="2000" dirty="0" err="1"/>
              <a:t>xvJf</a:t>
            </a:r>
            <a:r>
              <a:rPr lang="en-US" altLang="zh-CN" sz="2000" dirty="0"/>
              <a:t> qemu-7.1.0.tar.xz</a:t>
            </a:r>
          </a:p>
          <a:p>
            <a:pPr marL="285750" indent="-285750">
              <a:lnSpc>
                <a:spcPct val="150000"/>
              </a:lnSpc>
              <a:buFont typeface="Wingdings" panose="05000000000000000000" pitchFamily="2" charset="2"/>
              <a:buChar char="p"/>
            </a:pPr>
            <a:r>
              <a:rPr lang="en-US" altLang="zh-CN" sz="2000" dirty="0"/>
              <a:t>cd qemu-7.1.0</a:t>
            </a:r>
          </a:p>
          <a:p>
            <a:pPr marL="285750" indent="-285750">
              <a:lnSpc>
                <a:spcPct val="150000"/>
              </a:lnSpc>
              <a:buFont typeface="Wingdings" panose="05000000000000000000" pitchFamily="2" charset="2"/>
              <a:buChar char="p"/>
            </a:pPr>
            <a:r>
              <a:rPr lang="en-US" altLang="zh-CN" sz="2000" dirty="0"/>
              <a:t>./configure</a:t>
            </a:r>
          </a:p>
          <a:p>
            <a:pPr marL="285750" indent="-285750">
              <a:lnSpc>
                <a:spcPct val="150000"/>
              </a:lnSpc>
              <a:buFont typeface="Wingdings" panose="05000000000000000000" pitchFamily="2" charset="2"/>
              <a:buChar char="p"/>
            </a:pPr>
            <a:r>
              <a:rPr lang="en-US" altLang="zh-CN" sz="2000" dirty="0"/>
              <a:t>make</a:t>
            </a:r>
          </a:p>
          <a:p>
            <a:pPr marL="285750" indent="-285750">
              <a:lnSpc>
                <a:spcPct val="150000"/>
              </a:lnSpc>
              <a:buFont typeface="Wingdings" panose="05000000000000000000" pitchFamily="2" charset="2"/>
              <a:buChar char="p"/>
            </a:pPr>
            <a:r>
              <a:rPr lang="en-US" altLang="zh-CN" sz="2000" dirty="0" err="1"/>
              <a:t>sudo</a:t>
            </a:r>
            <a:r>
              <a:rPr lang="en-US" altLang="zh-CN" sz="2000" dirty="0"/>
              <a:t> make install</a:t>
            </a:r>
          </a:p>
          <a:p>
            <a:pPr marL="285750" indent="-285750">
              <a:lnSpc>
                <a:spcPct val="150000"/>
              </a:lnSpc>
              <a:buFont typeface="Wingdings" panose="05000000000000000000" pitchFamily="2" charset="2"/>
              <a:buChar char="p"/>
            </a:pPr>
            <a:r>
              <a:rPr lang="en-US" altLang="zh-CN" sz="2000" dirty="0"/>
              <a:t>qemu-system-x86_64 --version </a:t>
            </a:r>
            <a:r>
              <a:rPr lang="zh-CN" altLang="en-US" sz="2000" dirty="0"/>
              <a:t>查看 </a:t>
            </a:r>
            <a:r>
              <a:rPr lang="en-US" altLang="zh-CN" sz="2000" dirty="0" err="1"/>
              <a:t>qemu</a:t>
            </a:r>
            <a:r>
              <a:rPr lang="zh-CN" altLang="en-US" sz="2000" dirty="0"/>
              <a:t>是否安装成功，版本号是否为</a:t>
            </a:r>
            <a:r>
              <a:rPr lang="en-US" altLang="zh-CN" sz="2000" dirty="0"/>
              <a:t>7.1.0</a:t>
            </a:r>
          </a:p>
          <a:p>
            <a:pPr marL="285750" indent="-285750">
              <a:lnSpc>
                <a:spcPct val="150000"/>
              </a:lnSpc>
              <a:buFont typeface="Wingdings" panose="05000000000000000000" pitchFamily="2" charset="2"/>
              <a:buChar char="p"/>
            </a:pPr>
            <a:endParaRPr lang="en-US" altLang="zh-CN" sz="2000" dirty="0"/>
          </a:p>
          <a:p>
            <a:pPr marL="285750" indent="-285750">
              <a:lnSpc>
                <a:spcPct val="150000"/>
              </a:lnSpc>
              <a:buFont typeface="Wingdings" panose="05000000000000000000" pitchFamily="2" charset="2"/>
              <a:buChar char="p"/>
            </a:pPr>
            <a:endParaRPr lang="en-US" altLang="zh-CN" sz="2000" dirty="0"/>
          </a:p>
          <a:p>
            <a:pPr marL="285750" indent="-285750">
              <a:lnSpc>
                <a:spcPct val="150000"/>
              </a:lnSpc>
              <a:buFont typeface="Wingdings" panose="05000000000000000000" pitchFamily="2" charset="2"/>
              <a:buChar char="p"/>
            </a:pPr>
            <a:r>
              <a:rPr lang="zh-CN" altLang="en-US" sz="2000" dirty="0"/>
              <a:t>如安装过程中遇到找不到</a:t>
            </a:r>
            <a:r>
              <a:rPr lang="en-US" altLang="zh-CN" sz="2000" dirty="0"/>
              <a:t>xx</a:t>
            </a:r>
            <a:r>
              <a:rPr lang="zh-CN" altLang="en-US" sz="2000" dirty="0"/>
              <a:t>库之类自行上网搜索安装相应库，自行解决</a:t>
            </a:r>
            <a:endParaRPr lang="en-US" altLang="zh-CN" sz="2000" dirty="0"/>
          </a:p>
        </p:txBody>
      </p:sp>
      <p:pic>
        <p:nvPicPr>
          <p:cNvPr id="3" name="图片 2">
            <a:extLst>
              <a:ext uri="{FF2B5EF4-FFF2-40B4-BE49-F238E27FC236}">
                <a16:creationId xmlns:a16="http://schemas.microsoft.com/office/drawing/2014/main" id="{FD732077-624C-4131-80DF-613AE2FA9260}"/>
              </a:ext>
            </a:extLst>
          </p:cNvPr>
          <p:cNvPicPr>
            <a:picLocks noChangeAspect="1"/>
          </p:cNvPicPr>
          <p:nvPr/>
        </p:nvPicPr>
        <p:blipFill>
          <a:blip r:embed="rId3"/>
          <a:stretch>
            <a:fillRect/>
          </a:stretch>
        </p:blipFill>
        <p:spPr>
          <a:xfrm>
            <a:off x="424207" y="5138095"/>
            <a:ext cx="5898391" cy="541067"/>
          </a:xfrm>
          <a:prstGeom prst="rect">
            <a:avLst/>
          </a:prstGeom>
        </p:spPr>
      </p:pic>
      <p:sp>
        <p:nvSpPr>
          <p:cNvPr id="4" name="文本框 3">
            <a:extLst>
              <a:ext uri="{FF2B5EF4-FFF2-40B4-BE49-F238E27FC236}">
                <a16:creationId xmlns:a16="http://schemas.microsoft.com/office/drawing/2014/main" id="{A59DC211-AB89-49CA-B4F5-EDCC9ED6952A}"/>
              </a:ext>
            </a:extLst>
          </p:cNvPr>
          <p:cNvSpPr txBox="1"/>
          <p:nvPr/>
        </p:nvSpPr>
        <p:spPr>
          <a:xfrm>
            <a:off x="424207" y="101620"/>
            <a:ext cx="5043340" cy="584775"/>
          </a:xfrm>
          <a:prstGeom prst="rect">
            <a:avLst/>
          </a:prstGeom>
          <a:noFill/>
        </p:spPr>
        <p:txBody>
          <a:bodyPr wrap="square" rtlCol="0">
            <a:spAutoFit/>
          </a:bodyPr>
          <a:lstStyle/>
          <a:p>
            <a:r>
              <a:rPr lang="zh-CN" altLang="en-US" sz="3200" b="1" dirty="0">
                <a:solidFill>
                  <a:srgbClr val="0070C0"/>
                </a:solidFill>
              </a:rPr>
              <a:t>安装</a:t>
            </a:r>
            <a:r>
              <a:rPr lang="en-US" altLang="zh-CN" sz="3200" b="1" dirty="0">
                <a:solidFill>
                  <a:srgbClr val="0070C0"/>
                </a:solidFill>
              </a:rPr>
              <a:t>QEMU</a:t>
            </a:r>
            <a:endParaRPr lang="zh-CN" altLang="en-US" sz="3200" b="1" dirty="0">
              <a:solidFill>
                <a:srgbClr val="0070C0"/>
              </a:solidFill>
            </a:endParaRPr>
          </a:p>
        </p:txBody>
      </p:sp>
    </p:spTree>
    <p:extLst>
      <p:ext uri="{BB962C8B-B14F-4D97-AF65-F5344CB8AC3E}">
        <p14:creationId xmlns:p14="http://schemas.microsoft.com/office/powerpoint/2010/main" val="310452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31A25F-9191-44AF-82A8-8F353000C5A0}"/>
              </a:ext>
            </a:extLst>
          </p:cNvPr>
          <p:cNvSpPr txBox="1"/>
          <p:nvPr/>
        </p:nvSpPr>
        <p:spPr>
          <a:xfrm>
            <a:off x="141402" y="727566"/>
            <a:ext cx="9191134" cy="461389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创建一块虚拟盘：</a:t>
            </a:r>
            <a:r>
              <a:rPr lang="en-US" altLang="zh-CN" dirty="0" err="1"/>
              <a:t>qemu-img</a:t>
            </a:r>
            <a:r>
              <a:rPr lang="en-US" altLang="zh-CN" dirty="0"/>
              <a:t> create -f qcow2 ubuntu.qcow2 100G</a:t>
            </a:r>
          </a:p>
          <a:p>
            <a:pPr marL="285750" indent="-285750">
              <a:lnSpc>
                <a:spcPct val="150000"/>
              </a:lnSpc>
              <a:buFont typeface="Wingdings" panose="05000000000000000000" pitchFamily="2" charset="2"/>
              <a:buChar char="p"/>
            </a:pPr>
            <a:r>
              <a:rPr lang="zh-CN" altLang="en-US" dirty="0"/>
              <a:t>下载好</a:t>
            </a:r>
            <a:r>
              <a:rPr lang="en-US" altLang="zh-CN" dirty="0"/>
              <a:t>ubuntu</a:t>
            </a:r>
            <a:r>
              <a:rPr lang="zh-CN" altLang="en-US" dirty="0"/>
              <a:t>镜像 </a:t>
            </a:r>
            <a:r>
              <a:rPr lang="en-US" altLang="zh-CN" dirty="0" err="1"/>
              <a:t>wget</a:t>
            </a:r>
            <a:r>
              <a:rPr lang="en-US" altLang="zh-CN" dirty="0"/>
              <a:t> https://releases.ubuntu.com/22.04.1/ubuntu-22.04.1-live-server-amd64.iso?_ga=2.249765638.127158225.1667049654-537563179.1663841658</a:t>
            </a:r>
          </a:p>
          <a:p>
            <a:pPr marL="285750" indent="-285750">
              <a:lnSpc>
                <a:spcPct val="150000"/>
              </a:lnSpc>
              <a:buFont typeface="Wingdings" panose="05000000000000000000" pitchFamily="2" charset="2"/>
              <a:buChar char="p"/>
            </a:pPr>
            <a:r>
              <a:rPr lang="zh-CN" altLang="en-US" dirty="0"/>
              <a:t>启动</a:t>
            </a:r>
            <a:r>
              <a:rPr lang="en-US" altLang="zh-CN" dirty="0" err="1"/>
              <a:t>qemu</a:t>
            </a:r>
            <a:endParaRPr lang="en-US" altLang="zh-CN" dirty="0"/>
          </a:p>
          <a:p>
            <a:pPr marL="285750" indent="-285750">
              <a:lnSpc>
                <a:spcPct val="150000"/>
              </a:lnSpc>
              <a:buFont typeface="Wingdings" panose="05000000000000000000" pitchFamily="2" charset="2"/>
              <a:buChar char="p"/>
            </a:pPr>
            <a:r>
              <a:rPr lang="en-US" altLang="zh-CN" dirty="0"/>
              <a:t>qemu-system-x86_64 --enable-</a:t>
            </a:r>
            <a:r>
              <a:rPr lang="en-US" altLang="zh-CN" dirty="0" err="1"/>
              <a:t>kvm</a:t>
            </a:r>
            <a:r>
              <a:rPr lang="en-US" altLang="zh-CN" dirty="0"/>
              <a:t> -m 8G -</a:t>
            </a:r>
            <a:r>
              <a:rPr lang="en-US" altLang="zh-CN" dirty="0" err="1"/>
              <a:t>smp</a:t>
            </a:r>
            <a:r>
              <a:rPr lang="en-US" altLang="zh-CN" dirty="0"/>
              <a:t> 2 -boot order=dc -</a:t>
            </a:r>
            <a:r>
              <a:rPr lang="en-US" altLang="zh-CN" dirty="0" err="1"/>
              <a:t>hda</a:t>
            </a:r>
            <a:r>
              <a:rPr lang="en-US" altLang="zh-CN" dirty="0"/>
              <a:t> ubuntu.qcow2 -</a:t>
            </a:r>
            <a:r>
              <a:rPr lang="en-US" altLang="zh-CN" dirty="0" err="1"/>
              <a:t>cdrom</a:t>
            </a:r>
            <a:r>
              <a:rPr lang="en-US" altLang="zh-CN" dirty="0"/>
              <a:t> /home/</a:t>
            </a:r>
            <a:r>
              <a:rPr lang="en-US" altLang="zh-CN" dirty="0" err="1"/>
              <a:t>wlx</a:t>
            </a:r>
            <a:r>
              <a:rPr lang="en-US" altLang="zh-CN" dirty="0"/>
              <a:t>/download/ubuntu-22.04.1-live-server-amd64.iso</a:t>
            </a:r>
          </a:p>
          <a:p>
            <a:pPr marL="285750" indent="-285750">
              <a:lnSpc>
                <a:spcPct val="150000"/>
              </a:lnSpc>
              <a:buFont typeface="Wingdings" panose="05000000000000000000" pitchFamily="2" charset="2"/>
              <a:buChar char="p"/>
            </a:pPr>
            <a:r>
              <a:rPr lang="zh-CN" altLang="en-US" dirty="0"/>
              <a:t>按照提示安装完成</a:t>
            </a:r>
            <a:r>
              <a:rPr lang="en-US" altLang="zh-CN" dirty="0"/>
              <a:t>ubuntu</a:t>
            </a:r>
            <a:endParaRPr lang="zh-CN" altLang="en-US" dirty="0"/>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endParaRPr lang="zh-CN" altLang="en-US" dirty="0"/>
          </a:p>
        </p:txBody>
      </p:sp>
      <p:pic>
        <p:nvPicPr>
          <p:cNvPr id="5" name="图片 4">
            <a:extLst>
              <a:ext uri="{FF2B5EF4-FFF2-40B4-BE49-F238E27FC236}">
                <a16:creationId xmlns:a16="http://schemas.microsoft.com/office/drawing/2014/main" id="{3182FA7E-ADC6-4AC8-A513-0D0D4B446C71}"/>
              </a:ext>
            </a:extLst>
          </p:cNvPr>
          <p:cNvPicPr>
            <a:picLocks noChangeAspect="1"/>
          </p:cNvPicPr>
          <p:nvPr/>
        </p:nvPicPr>
        <p:blipFill>
          <a:blip r:embed="rId2"/>
          <a:stretch>
            <a:fillRect/>
          </a:stretch>
        </p:blipFill>
        <p:spPr>
          <a:xfrm>
            <a:off x="3582184" y="3626920"/>
            <a:ext cx="5128182" cy="2965427"/>
          </a:xfrm>
          <a:prstGeom prst="rect">
            <a:avLst/>
          </a:prstGeom>
        </p:spPr>
      </p:pic>
      <p:sp>
        <p:nvSpPr>
          <p:cNvPr id="6" name="文本框 5">
            <a:extLst>
              <a:ext uri="{FF2B5EF4-FFF2-40B4-BE49-F238E27FC236}">
                <a16:creationId xmlns:a16="http://schemas.microsoft.com/office/drawing/2014/main" id="{C6E2ED94-31AA-4A08-9AF2-2D8EE802F1AB}"/>
              </a:ext>
            </a:extLst>
          </p:cNvPr>
          <p:cNvSpPr txBox="1"/>
          <p:nvPr/>
        </p:nvSpPr>
        <p:spPr>
          <a:xfrm>
            <a:off x="424207" y="101620"/>
            <a:ext cx="5043340" cy="584775"/>
          </a:xfrm>
          <a:prstGeom prst="rect">
            <a:avLst/>
          </a:prstGeom>
          <a:noFill/>
        </p:spPr>
        <p:txBody>
          <a:bodyPr wrap="square" rtlCol="0">
            <a:spAutoFit/>
          </a:bodyPr>
          <a:lstStyle/>
          <a:p>
            <a:r>
              <a:rPr lang="zh-CN" altLang="en-US" sz="3200" b="1" dirty="0">
                <a:solidFill>
                  <a:srgbClr val="0070C0"/>
                </a:solidFill>
              </a:rPr>
              <a:t>安装</a:t>
            </a:r>
            <a:r>
              <a:rPr lang="en-US" altLang="zh-CN" sz="3200" b="1" dirty="0">
                <a:solidFill>
                  <a:srgbClr val="0070C0"/>
                </a:solidFill>
              </a:rPr>
              <a:t>ubuntu</a:t>
            </a:r>
            <a:endParaRPr lang="zh-CN" altLang="en-US" sz="3200" b="1" dirty="0">
              <a:solidFill>
                <a:srgbClr val="0070C0"/>
              </a:solidFill>
            </a:endParaRPr>
          </a:p>
        </p:txBody>
      </p:sp>
    </p:spTree>
    <p:extLst>
      <p:ext uri="{BB962C8B-B14F-4D97-AF65-F5344CB8AC3E}">
        <p14:creationId xmlns:p14="http://schemas.microsoft.com/office/powerpoint/2010/main" val="3529710180"/>
      </p:ext>
    </p:extLst>
  </p:cSld>
  <p:clrMapOvr>
    <a:masterClrMapping/>
  </p:clrMapOvr>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6872</TotalTime>
  <Words>1300</Words>
  <Application>Microsoft Office PowerPoint</Application>
  <PresentationFormat>全屏显示(4:3)</PresentationFormat>
  <Paragraphs>64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华文隶书</vt:lpstr>
      <vt:lpstr>宋体</vt:lpstr>
      <vt:lpstr>微软雅黑</vt:lpstr>
      <vt:lpstr>Arial</vt:lpstr>
      <vt:lpstr>Calibri</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longxiang wang</cp:lastModifiedBy>
  <cp:revision>134</cp:revision>
  <cp:lastPrinted>2015-03-12T14:31:09Z</cp:lastPrinted>
  <dcterms:created xsi:type="dcterms:W3CDTF">2014-12-22T06:08:09Z</dcterms:created>
  <dcterms:modified xsi:type="dcterms:W3CDTF">2022-10-31T07:52:05Z</dcterms:modified>
</cp:coreProperties>
</file>