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343" r:id="rId3"/>
    <p:sldId id="334" r:id="rId4"/>
    <p:sldId id="345" r:id="rId5"/>
    <p:sldId id="335" r:id="rId6"/>
    <p:sldId id="336" r:id="rId7"/>
    <p:sldId id="337" r:id="rId8"/>
    <p:sldId id="346" r:id="rId9"/>
    <p:sldId id="347" r:id="rId10"/>
    <p:sldId id="338" r:id="rId11"/>
    <p:sldId id="339" r:id="rId12"/>
    <p:sldId id="340" r:id="rId13"/>
  </p:sldIdLst>
  <p:sldSz cx="9144000" cy="6858000" type="screen4x3"/>
  <p:notesSz cx="9942195" cy="676084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snapToGrid="0">
      <p:cViewPr varScale="1">
        <p:scale>
          <a:sx n="81" d="100"/>
          <a:sy n="81" d="100"/>
        </p:scale>
        <p:origin x="152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206" y="101620"/>
            <a:ext cx="7126663" cy="584775"/>
          </a:xfrm>
          <a:prstGeom prst="rect">
            <a:avLst/>
          </a:prstGeom>
          <a:noFill/>
        </p:spPr>
        <p:txBody>
          <a:bodyPr wrap="square" rtlCol="0">
            <a:spAutoFit/>
          </a:bodyPr>
          <a:lstStyle/>
          <a:p>
            <a:r>
              <a:rPr lang="zh-CN" altLang="en-US" sz="3200" b="1" dirty="0">
                <a:solidFill>
                  <a:srgbClr val="0070C0"/>
                </a:solidFill>
              </a:rPr>
              <a:t>实验二</a:t>
            </a:r>
            <a:r>
              <a:rPr lang="en-US" altLang="zh-CN" sz="3200" b="1" dirty="0">
                <a:solidFill>
                  <a:srgbClr val="0070C0"/>
                </a:solidFill>
              </a:rPr>
              <a:t> SPDK</a:t>
            </a:r>
            <a:r>
              <a:rPr lang="zh-CN" altLang="en-US" sz="3200" b="1" dirty="0">
                <a:solidFill>
                  <a:srgbClr val="0070C0"/>
                </a:solidFill>
              </a:rPr>
              <a:t>安装和使用</a:t>
            </a:r>
            <a:endParaRPr lang="zh-CN" altLang="en-US" sz="3200" b="1" dirty="0">
              <a:solidFill>
                <a:srgbClr val="0070C0"/>
              </a:solidFill>
            </a:endParaRPr>
          </a:p>
        </p:txBody>
      </p:sp>
      <p:sp>
        <p:nvSpPr>
          <p:cNvPr id="3" name="文本框 2"/>
          <p:cNvSpPr txBox="1"/>
          <p:nvPr/>
        </p:nvSpPr>
        <p:spPr>
          <a:xfrm>
            <a:off x="235670" y="886120"/>
            <a:ext cx="8371002" cy="18846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dirty="0"/>
              <a:t>下载</a:t>
            </a:r>
            <a:r>
              <a:rPr lang="en-US" altLang="zh-CN" sz="2000" dirty="0"/>
              <a:t>SPDK</a:t>
            </a:r>
            <a:r>
              <a:rPr lang="zh-CN" altLang="en-US" sz="2000" dirty="0"/>
              <a:t>源代码并编译安装</a:t>
            </a:r>
            <a:endParaRPr lang="en-US" altLang="zh-CN" sz="2000" dirty="0"/>
          </a:p>
          <a:p>
            <a:pPr marL="285750" indent="-285750">
              <a:lnSpc>
                <a:spcPct val="150000"/>
              </a:lnSpc>
              <a:buFont typeface="Wingdings" panose="05000000000000000000" pitchFamily="2" charset="2"/>
              <a:buChar char="p"/>
            </a:pPr>
            <a:r>
              <a:rPr lang="zh-CN" altLang="en-US" sz="2000" dirty="0"/>
              <a:t>运行</a:t>
            </a:r>
            <a:r>
              <a:rPr lang="en-US" altLang="zh-CN" sz="2000" dirty="0"/>
              <a:t>NVME hello world</a:t>
            </a:r>
            <a:r>
              <a:rPr lang="zh-CN" altLang="en-US" sz="2000" dirty="0"/>
              <a:t>程序</a:t>
            </a:r>
            <a:endParaRPr lang="en-US" altLang="zh-CN" sz="2000" dirty="0"/>
          </a:p>
          <a:p>
            <a:pPr marL="285750" indent="-285750">
              <a:lnSpc>
                <a:spcPct val="150000"/>
              </a:lnSpc>
              <a:buFont typeface="Wingdings" panose="05000000000000000000" pitchFamily="2" charset="2"/>
              <a:buChar char="p"/>
            </a:pPr>
            <a:r>
              <a:rPr lang="zh-CN" altLang="en-US" sz="2000" dirty="0"/>
              <a:t>通过分析</a:t>
            </a:r>
            <a:r>
              <a:rPr lang="en-US" altLang="zh-CN" sz="2000" dirty="0"/>
              <a:t>NVME hello world</a:t>
            </a:r>
            <a:r>
              <a:rPr lang="zh-CN" altLang="en-US" sz="2000" dirty="0"/>
              <a:t>源码学习</a:t>
            </a:r>
            <a:r>
              <a:rPr lang="en-US" altLang="zh-CN" sz="2000" dirty="0"/>
              <a:t>SPDK</a:t>
            </a:r>
            <a:r>
              <a:rPr lang="zh-CN" altLang="en-US" sz="2000" dirty="0"/>
              <a:t>基本原理</a:t>
            </a:r>
            <a:endParaRPr lang="en-US" altLang="zh-CN" sz="2000" dirty="0"/>
          </a:p>
          <a:p>
            <a:pPr marL="285750" indent="-285750">
              <a:lnSpc>
                <a:spcPct val="150000"/>
              </a:lnSpc>
              <a:buFont typeface="Wingdings" panose="05000000000000000000" pitchFamily="2" charset="2"/>
              <a:buChar char="p"/>
            </a:pPr>
            <a:r>
              <a:rPr lang="zh-CN" altLang="en-US" sz="2000" dirty="0"/>
              <a:t>修改</a:t>
            </a:r>
            <a:r>
              <a:rPr lang="en-US" altLang="zh-CN" sz="2000" dirty="0"/>
              <a:t>hello world</a:t>
            </a:r>
            <a:r>
              <a:rPr lang="zh-CN" altLang="en-US" sz="2000" dirty="0"/>
              <a:t>，实现</a:t>
            </a:r>
            <a:r>
              <a:rPr lang="en-US" altLang="zh-CN" sz="2000" dirty="0" err="1"/>
              <a:t>zns</a:t>
            </a:r>
            <a:r>
              <a:rPr lang="zh-CN" altLang="en-US" sz="2000" dirty="0"/>
              <a:t>命令</a:t>
            </a:r>
            <a:r>
              <a:rPr lang="en-US" altLang="zh-CN" sz="2000" dirty="0"/>
              <a:t>I/O</a:t>
            </a:r>
            <a:r>
              <a:rPr lang="zh-CN" altLang="en-US" sz="2000" dirty="0"/>
              <a:t>读写</a:t>
            </a:r>
            <a:endParaRPr lang="en-US" altLang="zh-C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08190" y="384723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将数据写入缓存</a:t>
            </a:r>
            <a:endParaRPr lang="en-US" altLang="zh-CN" dirty="0">
              <a:latin typeface="Roboto"/>
            </a:endParaRPr>
          </a:p>
        </p:txBody>
      </p:sp>
      <p:pic>
        <p:nvPicPr>
          <p:cNvPr id="5" name="图片 4"/>
          <p:cNvPicPr>
            <a:picLocks noChangeAspect="1"/>
          </p:cNvPicPr>
          <p:nvPr/>
        </p:nvPicPr>
        <p:blipFill>
          <a:blip r:embed="rId1"/>
          <a:stretch>
            <a:fillRect/>
          </a:stretch>
        </p:blipFill>
        <p:spPr>
          <a:xfrm>
            <a:off x="103695" y="1041171"/>
            <a:ext cx="6322280" cy="5184412"/>
          </a:xfrm>
          <a:prstGeom prst="rect">
            <a:avLst/>
          </a:prstGeom>
        </p:spPr>
      </p:pic>
      <p:sp>
        <p:nvSpPr>
          <p:cNvPr id="6" name="矩形 5"/>
          <p:cNvSpPr/>
          <p:nvPr/>
        </p:nvSpPr>
        <p:spPr>
          <a:xfrm>
            <a:off x="6608190" y="4716071"/>
            <a:ext cx="3068422" cy="872034"/>
          </a:xfrm>
          <a:prstGeom prst="rect">
            <a:avLst/>
          </a:prstGeom>
        </p:spPr>
        <p:txBody>
          <a:bodyPr wrap="square">
            <a:spAutoFit/>
          </a:bodyPr>
          <a:lstStyle/>
          <a:p>
            <a:pPr>
              <a:lnSpc>
                <a:spcPct val="150000"/>
              </a:lnSpc>
            </a:pPr>
            <a:r>
              <a:rPr lang="zh-CN" altLang="en-US" dirty="0">
                <a:solidFill>
                  <a:srgbClr val="212529"/>
                </a:solidFill>
                <a:latin typeface="Roboto"/>
              </a:rPr>
              <a:t>调用</a:t>
            </a:r>
            <a:r>
              <a:rPr lang="en-US" altLang="zh-CN" dirty="0">
                <a:solidFill>
                  <a:srgbClr val="212529"/>
                </a:solidFill>
                <a:latin typeface="Roboto"/>
              </a:rPr>
              <a:t>ZNS </a:t>
            </a:r>
            <a:r>
              <a:rPr lang="zh-CN" altLang="en-US" dirty="0">
                <a:solidFill>
                  <a:srgbClr val="212529"/>
                </a:solidFill>
                <a:latin typeface="Roboto"/>
              </a:rPr>
              <a:t>驱动函数将缓存数据</a:t>
            </a:r>
            <a:r>
              <a:rPr lang="en-US" altLang="zh-CN" dirty="0">
                <a:solidFill>
                  <a:srgbClr val="212529"/>
                </a:solidFill>
                <a:latin typeface="Roboto"/>
              </a:rPr>
              <a:t>append</a:t>
            </a:r>
            <a:r>
              <a:rPr lang="zh-CN" altLang="en-US" dirty="0">
                <a:solidFill>
                  <a:srgbClr val="212529"/>
                </a:solidFill>
                <a:latin typeface="Roboto"/>
              </a:rPr>
              <a:t>到</a:t>
            </a:r>
            <a:r>
              <a:rPr lang="en-US" altLang="zh-CN" dirty="0">
                <a:solidFill>
                  <a:srgbClr val="212529"/>
                </a:solidFill>
                <a:latin typeface="Roboto"/>
              </a:rPr>
              <a:t>zone</a:t>
            </a:r>
            <a:r>
              <a:rPr lang="zh-CN" altLang="en-US" dirty="0">
                <a:solidFill>
                  <a:srgbClr val="212529"/>
                </a:solidFill>
                <a:latin typeface="Roboto"/>
              </a:rPr>
              <a:t>中</a:t>
            </a:r>
            <a:endParaRPr lang="en-US" altLang="zh-CN" dirty="0">
              <a:latin typeface="Roboto"/>
            </a:endParaRPr>
          </a:p>
        </p:txBody>
      </p:sp>
      <p:sp>
        <p:nvSpPr>
          <p:cNvPr id="7" name="矩形 6"/>
          <p:cNvSpPr/>
          <p:nvPr/>
        </p:nvSpPr>
        <p:spPr>
          <a:xfrm>
            <a:off x="6608190" y="5588105"/>
            <a:ext cx="3068422" cy="456535"/>
          </a:xfrm>
          <a:prstGeom prst="rect">
            <a:avLst/>
          </a:prstGeom>
        </p:spPr>
        <p:txBody>
          <a:bodyPr wrap="square">
            <a:spAutoFit/>
          </a:bodyPr>
          <a:lstStyle/>
          <a:p>
            <a:pPr>
              <a:lnSpc>
                <a:spcPct val="150000"/>
              </a:lnSpc>
            </a:pPr>
            <a:r>
              <a:rPr lang="zh-CN" altLang="en-US" dirty="0">
                <a:solidFill>
                  <a:srgbClr val="212529"/>
                </a:solidFill>
                <a:latin typeface="Roboto"/>
              </a:rPr>
              <a:t>等待队列完成</a:t>
            </a:r>
            <a:endParaRPr lang="en-US" altLang="zh-CN" dirty="0">
              <a:latin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83160" y="1628766"/>
            <a:ext cx="5372566" cy="4298052"/>
          </a:xfrm>
          <a:prstGeom prst="rect">
            <a:avLst/>
          </a:prstGeom>
        </p:spPr>
      </p:pic>
      <p:sp>
        <p:nvSpPr>
          <p:cNvPr id="4" name="矩形 3"/>
          <p:cNvSpPr/>
          <p:nvPr/>
        </p:nvSpPr>
        <p:spPr>
          <a:xfrm>
            <a:off x="5976594" y="222582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从</a:t>
            </a:r>
            <a:r>
              <a:rPr lang="en-US" altLang="zh-CN" dirty="0" err="1">
                <a:solidFill>
                  <a:srgbClr val="212529"/>
                </a:solidFill>
                <a:latin typeface="Roboto"/>
              </a:rPr>
              <a:t>ssd</a:t>
            </a:r>
            <a:r>
              <a:rPr lang="zh-CN" altLang="en-US" dirty="0">
                <a:solidFill>
                  <a:srgbClr val="212529"/>
                </a:solidFill>
                <a:latin typeface="Roboto"/>
              </a:rPr>
              <a:t>中读取数据到缓存</a:t>
            </a:r>
            <a:endParaRPr lang="en-US" altLang="zh-CN" dirty="0">
              <a:latin typeface="Roboto"/>
            </a:endParaRPr>
          </a:p>
        </p:txBody>
      </p:sp>
      <p:sp>
        <p:nvSpPr>
          <p:cNvPr id="5" name="矩形 4"/>
          <p:cNvSpPr/>
          <p:nvPr/>
        </p:nvSpPr>
        <p:spPr>
          <a:xfrm>
            <a:off x="6075578" y="447097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等待操作完成</a:t>
            </a:r>
            <a:endParaRPr lang="en-US" altLang="zh-CN" dirty="0">
              <a:latin typeface="Roboto"/>
            </a:endParaRPr>
          </a:p>
        </p:txBody>
      </p:sp>
      <p:sp>
        <p:nvSpPr>
          <p:cNvPr id="6" name="矩形 5"/>
          <p:cNvSpPr/>
          <p:nvPr/>
        </p:nvSpPr>
        <p:spPr>
          <a:xfrm>
            <a:off x="6075578" y="533038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输出读取结果</a:t>
            </a:r>
            <a:endParaRPr lang="en-US" altLang="zh-CN" dirty="0">
              <a:latin typeface="Roboto"/>
            </a:endParaRPr>
          </a:p>
        </p:txBody>
      </p:sp>
      <p:sp>
        <p:nvSpPr>
          <p:cNvPr id="2" name="矩形 1"/>
          <p:cNvSpPr/>
          <p:nvPr/>
        </p:nvSpPr>
        <p:spPr>
          <a:xfrm>
            <a:off x="589175" y="6189794"/>
            <a:ext cx="7461316" cy="646331"/>
          </a:xfrm>
          <a:prstGeom prst="rect">
            <a:avLst/>
          </a:prstGeom>
        </p:spPr>
        <p:txBody>
          <a:bodyPr wrap="square">
            <a:spAutoFit/>
          </a:bodyPr>
          <a:lstStyle/>
          <a:p>
            <a:r>
              <a:rPr lang="zh-CN" altLang="en-US" dirty="0">
                <a:solidFill>
                  <a:srgbClr val="212529"/>
                </a:solidFill>
                <a:latin typeface="Roboto"/>
              </a:rPr>
              <a:t>通过以上分析和代码修改实现可帮助我们理解</a:t>
            </a:r>
            <a:r>
              <a:rPr lang="en-US" altLang="zh-CN" dirty="0">
                <a:solidFill>
                  <a:srgbClr val="212529"/>
                </a:solidFill>
                <a:latin typeface="Roboto"/>
              </a:rPr>
              <a:t>SPDK ZNS</a:t>
            </a:r>
            <a:r>
              <a:rPr lang="zh-CN" altLang="en-US" dirty="0">
                <a:solidFill>
                  <a:srgbClr val="212529"/>
                </a:solidFill>
                <a:latin typeface="Roboto"/>
              </a:rPr>
              <a:t>基本读写操作原理</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340" y="801279"/>
            <a:ext cx="8578391" cy="419839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下载</a:t>
            </a:r>
            <a:r>
              <a:rPr lang="en-US" altLang="zh-CN" dirty="0" err="1"/>
              <a:t>spdk</a:t>
            </a:r>
            <a:r>
              <a:rPr lang="zh-CN" altLang="en-US" dirty="0"/>
              <a:t>代码 </a:t>
            </a:r>
            <a:r>
              <a:rPr lang="fr-FR" altLang="zh-CN" dirty="0"/>
              <a:t>git clone https://github.com/spdk/spdk --recursive</a:t>
            </a:r>
            <a:endParaRPr lang="en-US" altLang="zh-CN" dirty="0"/>
          </a:p>
          <a:p>
            <a:pPr marL="285750" indent="-285750">
              <a:lnSpc>
                <a:spcPct val="150000"/>
              </a:lnSpc>
              <a:buFont typeface="Wingdings" panose="05000000000000000000" pitchFamily="2" charset="2"/>
              <a:buChar char="p"/>
            </a:pPr>
            <a:r>
              <a:rPr lang="en-US" altLang="zh-CN" dirty="0"/>
              <a:t>Installing Prerequisites</a:t>
            </a:r>
            <a:endParaRPr lang="en-US" altLang="zh-CN" dirty="0"/>
          </a:p>
          <a:p>
            <a:pPr marL="285750" indent="-285750">
              <a:lnSpc>
                <a:spcPct val="150000"/>
              </a:lnSpc>
              <a:buFont typeface="Wingdings" panose="05000000000000000000" pitchFamily="2" charset="2"/>
              <a:buChar char="p"/>
            </a:pPr>
            <a:r>
              <a:rPr lang="en-US" altLang="zh-CN" dirty="0"/>
              <a:t>The scripts/pkgdep.sh script will automatically install the bare minimum dependencies required to build SPDK. Use --help to see information on installing dependencies for optional components.</a:t>
            </a:r>
            <a:endParaRPr lang="en-US" altLang="zh-CN" dirty="0"/>
          </a:p>
          <a:p>
            <a:pPr marL="285750" indent="-285750">
              <a:lnSpc>
                <a:spcPct val="150000"/>
              </a:lnSpc>
              <a:buFont typeface="Wingdings" panose="05000000000000000000" pitchFamily="2" charset="2"/>
              <a:buChar char="p"/>
            </a:pPr>
            <a:r>
              <a:rPr lang="en-US" altLang="zh-CN" dirty="0"/>
              <a:t>Option –all will install all dependencies needed by SPDK features.</a:t>
            </a:r>
            <a:endParaRPr lang="en-US" altLang="zh-CN" dirty="0"/>
          </a:p>
          <a:p>
            <a:pPr marL="285750" indent="-285750">
              <a:lnSpc>
                <a:spcPct val="150000"/>
              </a:lnSpc>
              <a:buFont typeface="Wingdings" panose="05000000000000000000" pitchFamily="2" charset="2"/>
              <a:buChar char="p"/>
            </a:pPr>
            <a:r>
              <a:rPr lang="en-US" altLang="zh-CN" dirty="0" err="1">
                <a:solidFill>
                  <a:srgbClr val="FF0000"/>
                </a:solidFill>
              </a:rPr>
              <a:t>sudo</a:t>
            </a:r>
            <a:r>
              <a:rPr lang="en-US" altLang="zh-CN" dirty="0">
                <a:solidFill>
                  <a:srgbClr val="FF0000"/>
                </a:solidFill>
              </a:rPr>
              <a:t> scripts/pkgdep.sh –all</a:t>
            </a:r>
            <a:endParaRPr lang="en-US" altLang="zh-CN" dirty="0">
              <a:solidFill>
                <a:srgbClr val="FF0000"/>
              </a:solidFill>
            </a:endParaRPr>
          </a:p>
          <a:p>
            <a:pPr marL="285750" indent="-285750">
              <a:lnSpc>
                <a:spcPct val="150000"/>
              </a:lnSpc>
              <a:buFont typeface="Wingdings" panose="05000000000000000000" pitchFamily="2" charset="2"/>
              <a:buChar char="p"/>
            </a:pPr>
            <a:r>
              <a:rPr lang="en-US" altLang="zh-CN" dirty="0">
                <a:solidFill>
                  <a:srgbClr val="FF0000"/>
                </a:solidFill>
              </a:rPr>
              <a:t>./configure</a:t>
            </a:r>
            <a:endParaRPr lang="en-US" altLang="zh-CN" dirty="0">
              <a:solidFill>
                <a:srgbClr val="FF0000"/>
              </a:solidFill>
            </a:endParaRPr>
          </a:p>
          <a:p>
            <a:pPr marL="285750" indent="-285750">
              <a:lnSpc>
                <a:spcPct val="150000"/>
              </a:lnSpc>
              <a:buFont typeface="Wingdings" panose="05000000000000000000" pitchFamily="2" charset="2"/>
              <a:buChar char="p"/>
            </a:pPr>
            <a:r>
              <a:rPr lang="en-US" altLang="zh-CN" dirty="0">
                <a:solidFill>
                  <a:srgbClr val="FF0000"/>
                </a:solidFill>
              </a:rPr>
              <a:t>make</a:t>
            </a:r>
            <a:endParaRPr lang="en-US" altLang="zh-CN" dirty="0">
              <a:solidFill>
                <a:srgbClr val="FF0000"/>
              </a:solidFill>
            </a:endParaRPr>
          </a:p>
          <a:p>
            <a:pPr marL="285750" indent="-285750">
              <a:lnSpc>
                <a:spcPct val="150000"/>
              </a:lnSpc>
              <a:buFont typeface="Wingdings" panose="05000000000000000000" pitchFamily="2" charset="2"/>
              <a:buChar char="p"/>
            </a:pPr>
            <a:endParaRPr lang="zh-CN" alt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74552" y="728474"/>
            <a:ext cx="4633362" cy="2309060"/>
          </a:xfrm>
          <a:prstGeom prst="rect">
            <a:avLst/>
          </a:prstGeom>
        </p:spPr>
      </p:pic>
      <p:sp>
        <p:nvSpPr>
          <p:cNvPr id="3" name="文本框 2"/>
          <p:cNvSpPr txBox="1"/>
          <p:nvPr/>
        </p:nvSpPr>
        <p:spPr>
          <a:xfrm>
            <a:off x="179109" y="3199546"/>
            <a:ext cx="8578391"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遇到提示框直接按回车跳过，如需重启服务可等待所有依赖库安装完成后进行重启</a:t>
            </a:r>
            <a:endParaRPr lang="zh-CN" altLang="en-US" dirty="0">
              <a:solidFill>
                <a:srgbClr val="FF0000"/>
              </a:solidFill>
            </a:endParaRPr>
          </a:p>
        </p:txBody>
      </p:sp>
      <p:pic>
        <p:nvPicPr>
          <p:cNvPr id="4" name="图片 3"/>
          <p:cNvPicPr>
            <a:picLocks noChangeAspect="1"/>
          </p:cNvPicPr>
          <p:nvPr/>
        </p:nvPicPr>
        <p:blipFill>
          <a:blip r:embed="rId2"/>
          <a:stretch>
            <a:fillRect/>
          </a:stretch>
        </p:blipFill>
        <p:spPr>
          <a:xfrm>
            <a:off x="1117100" y="4402630"/>
            <a:ext cx="4892464" cy="937341"/>
          </a:xfrm>
          <a:prstGeom prst="rect">
            <a:avLst/>
          </a:prstGeom>
        </p:spPr>
      </p:pic>
      <p:sp>
        <p:nvSpPr>
          <p:cNvPr id="5" name="文本框 4"/>
          <p:cNvSpPr txBox="1"/>
          <p:nvPr/>
        </p:nvSpPr>
        <p:spPr>
          <a:xfrm>
            <a:off x="76985" y="5668648"/>
            <a:ext cx="8578391"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如遇到以上问题，</a:t>
            </a:r>
            <a:r>
              <a:rPr lang="en-US" altLang="zh-CN" dirty="0"/>
              <a:t> </a:t>
            </a:r>
            <a:r>
              <a:rPr lang="zh-CN" altLang="en-US" dirty="0"/>
              <a:t>执行</a:t>
            </a:r>
            <a:r>
              <a:rPr lang="en-US" altLang="zh-CN" dirty="0"/>
              <a:t>git submodule update --</a:t>
            </a:r>
            <a:r>
              <a:rPr lang="en-US" altLang="zh-CN" dirty="0" err="1"/>
              <a:t>init</a:t>
            </a:r>
            <a:endParaRPr lang="en-US" altLang="zh-CN" dirty="0"/>
          </a:p>
          <a:p>
            <a:pPr marL="285750" indent="-285750">
              <a:lnSpc>
                <a:spcPct val="150000"/>
              </a:lnSpc>
              <a:buFont typeface="Wingdings" panose="05000000000000000000" pitchFamily="2" charset="2"/>
              <a:buChar char="p"/>
            </a:pP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340" y="801279"/>
            <a:ext cx="8578391"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endParaRPr lang="zh-CN" altLang="en-US" dirty="0">
              <a:solidFill>
                <a:srgbClr val="FF0000"/>
              </a:solidFill>
            </a:endParaRPr>
          </a:p>
        </p:txBody>
      </p:sp>
      <p:sp>
        <p:nvSpPr>
          <p:cNvPr id="4" name="矩形 3"/>
          <p:cNvSpPr/>
          <p:nvPr/>
        </p:nvSpPr>
        <p:spPr>
          <a:xfrm>
            <a:off x="0" y="1030733"/>
            <a:ext cx="9172279" cy="5908040"/>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a:solidFill>
                  <a:srgbClr val="212529"/>
                </a:solidFill>
                <a:latin typeface="Roboto"/>
              </a:rPr>
              <a:t>Running the Unit Tests</a:t>
            </a:r>
            <a:endParaRPr lang="en-US" altLang="zh-CN" dirty="0">
              <a:solidFill>
                <a:srgbClr val="212529"/>
              </a:solidFill>
              <a:latin typeface="Roboto"/>
            </a:endParaRPr>
          </a:p>
          <a:p>
            <a:pPr marL="742950" lvl="1" indent="-285750">
              <a:lnSpc>
                <a:spcPct val="150000"/>
              </a:lnSpc>
              <a:buFont typeface="Wingdings" panose="05000000000000000000" pitchFamily="2" charset="2"/>
              <a:buChar char="ü"/>
            </a:pPr>
            <a:r>
              <a:rPr lang="en-US" altLang="zh-CN" dirty="0">
                <a:solidFill>
                  <a:srgbClr val="212529"/>
                </a:solidFill>
                <a:latin typeface="Roboto"/>
              </a:rPr>
              <a:t>It's always a good idea to confirm your build worked by running the unit tests.</a:t>
            </a:r>
            <a:endParaRPr lang="en-US" altLang="zh-CN" dirty="0">
              <a:solidFill>
                <a:srgbClr val="212529"/>
              </a:solidFill>
              <a:latin typeface="Roboto"/>
            </a:endParaRPr>
          </a:p>
          <a:p>
            <a:pPr marL="742950" lvl="1" indent="-285750">
              <a:lnSpc>
                <a:spcPct val="150000"/>
              </a:lnSpc>
              <a:buFont typeface="Wingdings" panose="05000000000000000000" pitchFamily="2" charset="2"/>
              <a:buChar char="ü"/>
            </a:pPr>
            <a:r>
              <a:rPr lang="en-US" altLang="zh-CN" dirty="0">
                <a:solidFill>
                  <a:srgbClr val="FF0000"/>
                </a:solidFill>
                <a:latin typeface="Courier New" panose="02070309020205020404" pitchFamily="49" charset="0"/>
              </a:rPr>
              <a:t>./test/unit/unittest.sh</a:t>
            </a:r>
            <a:endParaRPr lang="en-US" altLang="zh-CN" dirty="0">
              <a:solidFill>
                <a:srgbClr val="FF0000"/>
              </a:solidFill>
              <a:latin typeface="Courier New" panose="02070309020205020404" pitchFamily="49" charset="0"/>
            </a:endParaRPr>
          </a:p>
          <a:p>
            <a:pPr marL="742950" lvl="1" indent="-285750">
              <a:lnSpc>
                <a:spcPct val="150000"/>
              </a:lnSpc>
              <a:buFont typeface="Wingdings" panose="05000000000000000000" pitchFamily="2" charset="2"/>
              <a:buChar char="ü"/>
            </a:pPr>
            <a:r>
              <a:rPr lang="en-US" altLang="zh-CN" dirty="0">
                <a:solidFill>
                  <a:srgbClr val="212529"/>
                </a:solidFill>
                <a:latin typeface="Roboto"/>
              </a:rPr>
              <a:t>You will see several error messages when running the unit tests, but they are part of the test suite. The final message at the end of the script indicates success or failure.</a:t>
            </a:r>
            <a:endParaRPr lang="en-US" altLang="zh-CN" dirty="0">
              <a:solidFill>
                <a:srgbClr val="212529"/>
              </a:solidFill>
              <a:latin typeface="Roboto"/>
            </a:endParaRPr>
          </a:p>
          <a:p>
            <a:pPr marL="285750" indent="-285750">
              <a:lnSpc>
                <a:spcPct val="150000"/>
              </a:lnSpc>
              <a:buFont typeface="Wingdings" panose="05000000000000000000" pitchFamily="2" charset="2"/>
              <a:buChar char="p"/>
            </a:pPr>
            <a:r>
              <a:rPr lang="en-US" altLang="zh-CN" dirty="0">
                <a:solidFill>
                  <a:srgbClr val="212529"/>
                </a:solidFill>
                <a:latin typeface="Roboto"/>
              </a:rPr>
              <a:t>Running the Example Applications</a:t>
            </a:r>
            <a:endParaRPr lang="en-US" altLang="zh-CN" dirty="0">
              <a:solidFill>
                <a:srgbClr val="212529"/>
              </a:solidFill>
              <a:latin typeface="Roboto"/>
            </a:endParaRPr>
          </a:p>
          <a:p>
            <a:pPr marL="742950" lvl="1" indent="-285750">
              <a:lnSpc>
                <a:spcPct val="150000"/>
              </a:lnSpc>
              <a:buFont typeface="Wingdings" panose="05000000000000000000" pitchFamily="2" charset="2"/>
              <a:buChar char="ü"/>
            </a:pPr>
            <a:r>
              <a:rPr lang="en-US" altLang="zh-CN" dirty="0">
                <a:solidFill>
                  <a:srgbClr val="212529"/>
                </a:solidFill>
                <a:latin typeface="Roboto"/>
              </a:rPr>
              <a:t>Before running an SPDK application, some </a:t>
            </a:r>
            <a:r>
              <a:rPr lang="en-US" altLang="zh-CN" dirty="0" err="1">
                <a:solidFill>
                  <a:srgbClr val="212529"/>
                </a:solidFill>
                <a:latin typeface="Roboto"/>
              </a:rPr>
              <a:t>hugepages</a:t>
            </a:r>
            <a:r>
              <a:rPr lang="en-US" altLang="zh-CN" dirty="0">
                <a:solidFill>
                  <a:srgbClr val="212529"/>
                </a:solidFill>
                <a:latin typeface="Roboto"/>
              </a:rPr>
              <a:t> must be allocated and any </a:t>
            </a:r>
            <a:r>
              <a:rPr lang="en-US" altLang="zh-CN" dirty="0" err="1">
                <a:solidFill>
                  <a:srgbClr val="212529"/>
                </a:solidFill>
                <a:latin typeface="Roboto"/>
              </a:rPr>
              <a:t>NVMe</a:t>
            </a:r>
            <a:r>
              <a:rPr lang="en-US" altLang="zh-CN" dirty="0">
                <a:solidFill>
                  <a:srgbClr val="212529"/>
                </a:solidFill>
                <a:latin typeface="Roboto"/>
              </a:rPr>
              <a:t> and I/OAT devices must be unbound from the native kernel drivers. SPDK includes a script to automate this process on both Linux and FreeBSD. This script should be run as root. It only needs to be run once on the system.</a:t>
            </a:r>
            <a:endParaRPr lang="en-US" altLang="zh-CN" dirty="0">
              <a:solidFill>
                <a:srgbClr val="212529"/>
              </a:solidFill>
              <a:latin typeface="Roboto"/>
            </a:endParaRPr>
          </a:p>
          <a:p>
            <a:pPr marL="742950" lvl="1" indent="-285750">
              <a:lnSpc>
                <a:spcPct val="150000"/>
              </a:lnSpc>
              <a:buFont typeface="Wingdings" panose="05000000000000000000" pitchFamily="2" charset="2"/>
              <a:buChar char="ü"/>
            </a:pPr>
            <a:r>
              <a:rPr lang="en-US" altLang="zh-CN" dirty="0" err="1">
                <a:solidFill>
                  <a:srgbClr val="FF0000"/>
                </a:solidFill>
                <a:latin typeface="Courier New" panose="02070309020205020404" pitchFamily="49" charset="0"/>
              </a:rPr>
              <a:t>sudo</a:t>
            </a:r>
            <a:r>
              <a:rPr lang="en-US" altLang="zh-CN" dirty="0">
                <a:solidFill>
                  <a:srgbClr val="FF0000"/>
                </a:solidFill>
                <a:latin typeface="Courier New" panose="02070309020205020404" pitchFamily="49" charset="0"/>
              </a:rPr>
              <a:t> scripts/setup.sh</a:t>
            </a:r>
            <a:endParaRPr lang="en-US" altLang="zh-CN" dirty="0">
              <a:solidFill>
                <a:srgbClr val="FF0000"/>
              </a:solidFill>
              <a:latin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395" y="1030733"/>
            <a:ext cx="9172279" cy="50673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进入</a:t>
            </a:r>
            <a:r>
              <a:rPr lang="en-US" altLang="zh-CN" dirty="0" err="1">
                <a:solidFill>
                  <a:srgbClr val="212529"/>
                </a:solidFill>
                <a:latin typeface="Roboto"/>
              </a:rPr>
              <a:t>spdk</a:t>
            </a:r>
            <a:r>
              <a:rPr lang="en-US" altLang="zh-CN" dirty="0">
                <a:solidFill>
                  <a:srgbClr val="212529"/>
                </a:solidFill>
                <a:latin typeface="Roboto"/>
              </a:rPr>
              <a:t>/build/</a:t>
            </a:r>
            <a:r>
              <a:rPr lang="zh-CN" altLang="en-US" dirty="0">
                <a:solidFill>
                  <a:srgbClr val="212529"/>
                </a:solidFill>
                <a:latin typeface="Roboto"/>
              </a:rPr>
              <a:t>，运行</a:t>
            </a:r>
            <a:r>
              <a:rPr lang="en-US" altLang="zh-CN" dirty="0" err="1">
                <a:solidFill>
                  <a:srgbClr val="212529"/>
                </a:solidFill>
                <a:latin typeface="Roboto"/>
              </a:rPr>
              <a:t>sudo</a:t>
            </a:r>
            <a:r>
              <a:rPr lang="en-US" altLang="zh-CN" dirty="0">
                <a:solidFill>
                  <a:srgbClr val="212529"/>
                </a:solidFill>
                <a:latin typeface="Roboto"/>
              </a:rPr>
              <a:t> ./</a:t>
            </a:r>
            <a:r>
              <a:rPr lang="en-US" altLang="zh-CN" dirty="0" err="1">
                <a:solidFill>
                  <a:srgbClr val="212529"/>
                </a:solidFill>
                <a:latin typeface="Roboto"/>
              </a:rPr>
              <a:t>hello_world</a:t>
            </a:r>
            <a:r>
              <a:rPr lang="zh-CN" altLang="en-US" dirty="0">
                <a:solidFill>
                  <a:srgbClr val="212529"/>
                </a:solidFill>
                <a:latin typeface="Roboto"/>
              </a:rPr>
              <a:t>查</a:t>
            </a:r>
            <a:r>
              <a:rPr lang="en-US" altLang="zh-CN" dirty="0">
                <a:solidFill>
                  <a:srgbClr val="212529"/>
                </a:solidFill>
                <a:latin typeface="Roboto"/>
              </a:rPr>
              <a:t>	</a:t>
            </a:r>
            <a:r>
              <a:rPr lang="zh-CN" altLang="en-US" dirty="0">
                <a:solidFill>
                  <a:srgbClr val="212529"/>
                </a:solidFill>
                <a:latin typeface="Roboto"/>
              </a:rPr>
              <a:t>看结果</a:t>
            </a:r>
            <a:endParaRPr lang="en-US" altLang="zh-CN" dirty="0">
              <a:solidFill>
                <a:srgbClr val="212529"/>
              </a:solidFill>
              <a:latin typeface="Roboto"/>
            </a:endParaRPr>
          </a:p>
        </p:txBody>
      </p:sp>
      <p:sp>
        <p:nvSpPr>
          <p:cNvPr id="4" name="矩形 3"/>
          <p:cNvSpPr/>
          <p:nvPr/>
        </p:nvSpPr>
        <p:spPr>
          <a:xfrm>
            <a:off x="174395" y="3547064"/>
            <a:ext cx="8168326" cy="47224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对应源码在</a:t>
            </a:r>
            <a:r>
              <a:rPr lang="en-US" altLang="zh-CN" dirty="0" err="1">
                <a:solidFill>
                  <a:srgbClr val="212529"/>
                </a:solidFill>
                <a:latin typeface="Roboto"/>
              </a:rPr>
              <a:t>spdk</a:t>
            </a:r>
            <a:r>
              <a:rPr lang="en-US" altLang="zh-CN" dirty="0">
                <a:solidFill>
                  <a:srgbClr val="212529"/>
                </a:solidFill>
                <a:latin typeface="Roboto"/>
              </a:rPr>
              <a:t>/examples/</a:t>
            </a:r>
            <a:r>
              <a:rPr lang="en-US" altLang="zh-CN" dirty="0" err="1">
                <a:solidFill>
                  <a:srgbClr val="212529"/>
                </a:solidFill>
                <a:latin typeface="Roboto"/>
              </a:rPr>
              <a:t>nvme</a:t>
            </a:r>
            <a:r>
              <a:rPr lang="en-US" altLang="zh-CN" dirty="0">
                <a:solidFill>
                  <a:srgbClr val="212529"/>
                </a:solidFill>
                <a:latin typeface="Roboto"/>
              </a:rPr>
              <a:t>/</a:t>
            </a:r>
            <a:r>
              <a:rPr lang="en-US" altLang="zh-CN" dirty="0" err="1">
                <a:solidFill>
                  <a:srgbClr val="212529"/>
                </a:solidFill>
                <a:latin typeface="Roboto"/>
              </a:rPr>
              <a:t>hello_world</a:t>
            </a:r>
            <a:r>
              <a:rPr lang="en-US" altLang="zh-CN" dirty="0">
                <a:solidFill>
                  <a:srgbClr val="212529"/>
                </a:solidFill>
                <a:latin typeface="Roboto"/>
              </a:rPr>
              <a:t>/</a:t>
            </a:r>
            <a:r>
              <a:rPr lang="en-US" altLang="zh-CN" dirty="0" err="1">
                <a:solidFill>
                  <a:srgbClr val="212529"/>
                </a:solidFill>
                <a:latin typeface="Roboto"/>
              </a:rPr>
              <a:t>hello_world.c</a:t>
            </a:r>
            <a:endParaRPr lang="en-US" altLang="zh-CN" dirty="0">
              <a:solidFill>
                <a:srgbClr val="FF0000"/>
              </a:solidFill>
              <a:latin typeface="Courier New" panose="02070309020205020404" pitchFamily="49" charset="0"/>
            </a:endParaRPr>
          </a:p>
        </p:txBody>
      </p:sp>
      <p:pic>
        <p:nvPicPr>
          <p:cNvPr id="5" name="图片 4"/>
          <p:cNvPicPr>
            <a:picLocks noChangeAspect="1"/>
          </p:cNvPicPr>
          <p:nvPr/>
        </p:nvPicPr>
        <p:blipFill>
          <a:blip r:embed="rId1"/>
          <a:stretch>
            <a:fillRect/>
          </a:stretch>
        </p:blipFill>
        <p:spPr>
          <a:xfrm>
            <a:off x="289742" y="1870632"/>
            <a:ext cx="4831499" cy="14403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9488" y="327343"/>
            <a:ext cx="5730737" cy="5486875"/>
          </a:xfrm>
          <a:prstGeom prst="rect">
            <a:avLst/>
          </a:prstGeom>
        </p:spPr>
      </p:pic>
      <p:sp>
        <p:nvSpPr>
          <p:cNvPr id="3" name="矩形 2"/>
          <p:cNvSpPr/>
          <p:nvPr/>
        </p:nvSpPr>
        <p:spPr>
          <a:xfrm>
            <a:off x="6075687" y="971043"/>
            <a:ext cx="3068422" cy="2549737"/>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该示例通过</a:t>
            </a:r>
            <a:r>
              <a:rPr lang="en-US" altLang="zh-CN" dirty="0" err="1">
                <a:solidFill>
                  <a:srgbClr val="212529"/>
                </a:solidFill>
                <a:latin typeface="Roboto"/>
              </a:rPr>
              <a:t>spdk</a:t>
            </a:r>
            <a:r>
              <a:rPr lang="zh-CN" altLang="en-US" dirty="0">
                <a:solidFill>
                  <a:srgbClr val="212529"/>
                </a:solidFill>
                <a:latin typeface="Roboto"/>
              </a:rPr>
              <a:t>向</a:t>
            </a:r>
            <a:r>
              <a:rPr lang="en-US" altLang="zh-CN" dirty="0" err="1">
                <a:solidFill>
                  <a:srgbClr val="212529"/>
                </a:solidFill>
                <a:latin typeface="Roboto"/>
              </a:rPr>
              <a:t>ssd</a:t>
            </a:r>
            <a:r>
              <a:rPr lang="zh-CN" altLang="en-US" dirty="0">
                <a:solidFill>
                  <a:srgbClr val="212529"/>
                </a:solidFill>
                <a:latin typeface="Roboto"/>
              </a:rPr>
              <a:t>写入并读取了“</a:t>
            </a:r>
            <a:r>
              <a:rPr lang="en-US" altLang="zh-CN" dirty="0">
                <a:solidFill>
                  <a:srgbClr val="212529"/>
                </a:solidFill>
                <a:latin typeface="Roboto"/>
              </a:rPr>
              <a:t>hello world</a:t>
            </a:r>
            <a:r>
              <a:rPr lang="zh-CN" altLang="en-US" dirty="0">
                <a:solidFill>
                  <a:srgbClr val="212529"/>
                </a:solidFill>
                <a:latin typeface="Roboto"/>
              </a:rPr>
              <a:t>”字符串</a:t>
            </a:r>
            <a:endParaRPr lang="en-US" altLang="zh-CN" dirty="0">
              <a:solidFill>
                <a:srgbClr val="212529"/>
              </a:solidFill>
              <a:latin typeface="Roboto"/>
            </a:endParaRPr>
          </a:p>
          <a:p>
            <a:pPr marL="285750" indent="-285750">
              <a:lnSpc>
                <a:spcPct val="150000"/>
              </a:lnSpc>
              <a:buFont typeface="Wingdings" panose="05000000000000000000" pitchFamily="2" charset="2"/>
              <a:buChar char="p"/>
            </a:pPr>
            <a:r>
              <a:rPr lang="en-US" altLang="zh-CN" dirty="0" err="1">
                <a:solidFill>
                  <a:srgbClr val="212529"/>
                </a:solidFill>
                <a:latin typeface="Roboto"/>
              </a:rPr>
              <a:t>Hello_world</a:t>
            </a:r>
            <a:r>
              <a:rPr lang="en-US" altLang="zh-CN" dirty="0">
                <a:solidFill>
                  <a:srgbClr val="212529"/>
                </a:solidFill>
                <a:latin typeface="Roboto"/>
              </a:rPr>
              <a:t>()</a:t>
            </a:r>
            <a:r>
              <a:rPr lang="zh-CN" altLang="en-US" dirty="0">
                <a:solidFill>
                  <a:srgbClr val="212529"/>
                </a:solidFill>
                <a:latin typeface="Roboto"/>
              </a:rPr>
              <a:t>是其主体代码</a:t>
            </a:r>
            <a:r>
              <a:rPr lang="zh-CN" altLang="en-US" dirty="0">
                <a:latin typeface="Courier New" panose="02070309020205020404" pitchFamily="49" charset="0"/>
              </a:rPr>
              <a:t>，打开该函数进一步分析</a:t>
            </a:r>
            <a:endParaRPr lang="en-US" altLang="zh-CN" dirty="0">
              <a:latin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18982" y="1069027"/>
            <a:ext cx="7186283" cy="2080440"/>
          </a:xfrm>
          <a:prstGeom prst="rect">
            <a:avLst/>
          </a:prstGeom>
        </p:spPr>
      </p:pic>
      <p:sp>
        <p:nvSpPr>
          <p:cNvPr id="3" name="矩形 2"/>
          <p:cNvSpPr/>
          <p:nvPr/>
        </p:nvSpPr>
        <p:spPr>
          <a:xfrm>
            <a:off x="744717" y="3429000"/>
            <a:ext cx="7777113" cy="458459"/>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通过向</a:t>
            </a:r>
            <a:r>
              <a:rPr lang="en-US" altLang="zh-CN" dirty="0">
                <a:solidFill>
                  <a:srgbClr val="212529"/>
                </a:solidFill>
                <a:latin typeface="Roboto"/>
              </a:rPr>
              <a:t>NVME</a:t>
            </a:r>
            <a:r>
              <a:rPr lang="zh-CN" altLang="en-US" dirty="0">
                <a:solidFill>
                  <a:srgbClr val="212529"/>
                </a:solidFill>
                <a:latin typeface="Roboto"/>
              </a:rPr>
              <a:t>设备发送</a:t>
            </a:r>
            <a:r>
              <a:rPr lang="en-US" altLang="zh-CN" dirty="0">
                <a:solidFill>
                  <a:srgbClr val="212529"/>
                </a:solidFill>
                <a:latin typeface="Roboto"/>
              </a:rPr>
              <a:t>I/O</a:t>
            </a:r>
            <a:r>
              <a:rPr lang="zh-CN" altLang="en-US" dirty="0">
                <a:solidFill>
                  <a:srgbClr val="212529"/>
                </a:solidFill>
                <a:latin typeface="Roboto"/>
              </a:rPr>
              <a:t>命令进行数据写入</a:t>
            </a:r>
            <a:endParaRPr lang="en-US" altLang="zh-CN" dirty="0">
              <a:latin typeface="Roboto"/>
            </a:endParaRPr>
          </a:p>
        </p:txBody>
      </p:sp>
      <p:pic>
        <p:nvPicPr>
          <p:cNvPr id="4" name="图片 3"/>
          <p:cNvPicPr>
            <a:picLocks noChangeAspect="1"/>
          </p:cNvPicPr>
          <p:nvPr/>
        </p:nvPicPr>
        <p:blipFill>
          <a:blip r:embed="rId2"/>
          <a:stretch>
            <a:fillRect/>
          </a:stretch>
        </p:blipFill>
        <p:spPr>
          <a:xfrm>
            <a:off x="744717" y="4589557"/>
            <a:ext cx="4679085" cy="883997"/>
          </a:xfrm>
          <a:prstGeom prst="rect">
            <a:avLst/>
          </a:prstGeom>
        </p:spPr>
      </p:pic>
      <p:sp>
        <p:nvSpPr>
          <p:cNvPr id="6" name="矩形 5"/>
          <p:cNvSpPr/>
          <p:nvPr/>
        </p:nvSpPr>
        <p:spPr>
          <a:xfrm>
            <a:off x="622170" y="5788973"/>
            <a:ext cx="7777113" cy="458459"/>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等待</a:t>
            </a:r>
            <a:r>
              <a:rPr lang="en-US" altLang="zh-CN" dirty="0">
                <a:solidFill>
                  <a:srgbClr val="212529"/>
                </a:solidFill>
                <a:latin typeface="Roboto"/>
              </a:rPr>
              <a:t>I/O</a:t>
            </a:r>
            <a:r>
              <a:rPr lang="zh-CN" altLang="en-US" dirty="0">
                <a:solidFill>
                  <a:srgbClr val="212529"/>
                </a:solidFill>
                <a:latin typeface="Roboto"/>
              </a:rPr>
              <a:t>命令完成</a:t>
            </a:r>
            <a:endParaRPr lang="en-US" altLang="zh-CN" dirty="0">
              <a:latin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498" y="506691"/>
            <a:ext cx="7777113" cy="872034"/>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下一步我们需要调用</a:t>
            </a:r>
            <a:r>
              <a:rPr lang="en-US" altLang="zh-CN" dirty="0">
                <a:solidFill>
                  <a:srgbClr val="212529"/>
                </a:solidFill>
                <a:latin typeface="Roboto"/>
              </a:rPr>
              <a:t>ZNS</a:t>
            </a:r>
            <a:r>
              <a:rPr lang="zh-CN" altLang="en-US" dirty="0">
                <a:solidFill>
                  <a:srgbClr val="212529"/>
                </a:solidFill>
                <a:latin typeface="Roboto"/>
              </a:rPr>
              <a:t>相关函数修改</a:t>
            </a:r>
            <a:r>
              <a:rPr lang="en-US" altLang="zh-CN" dirty="0">
                <a:solidFill>
                  <a:srgbClr val="212529"/>
                </a:solidFill>
                <a:latin typeface="Roboto"/>
              </a:rPr>
              <a:t>hello world</a:t>
            </a:r>
            <a:r>
              <a:rPr lang="zh-CN" altLang="en-US" dirty="0">
                <a:solidFill>
                  <a:srgbClr val="212529"/>
                </a:solidFill>
                <a:latin typeface="Roboto"/>
              </a:rPr>
              <a:t>文件实现数据读写</a:t>
            </a:r>
            <a:endParaRPr lang="en-US" altLang="zh-CN" dirty="0">
              <a:solidFill>
                <a:srgbClr val="212529"/>
              </a:solidFill>
              <a:latin typeface="Roboto"/>
            </a:endParaRPr>
          </a:p>
          <a:p>
            <a:pPr marL="285750" indent="-285750">
              <a:lnSpc>
                <a:spcPct val="150000"/>
              </a:lnSpc>
              <a:buFont typeface="Wingdings" panose="05000000000000000000" pitchFamily="2" charset="2"/>
              <a:buChar char="p"/>
            </a:pPr>
            <a:r>
              <a:rPr lang="zh-CN" altLang="en-US" dirty="0">
                <a:solidFill>
                  <a:srgbClr val="212529"/>
                </a:solidFill>
                <a:latin typeface="Roboto"/>
              </a:rPr>
              <a:t>打开</a:t>
            </a:r>
            <a:r>
              <a:rPr lang="en-US" altLang="zh-CN" dirty="0">
                <a:solidFill>
                  <a:srgbClr val="212529"/>
                </a:solidFill>
                <a:latin typeface="Roboto"/>
              </a:rPr>
              <a:t>include\</a:t>
            </a:r>
            <a:r>
              <a:rPr lang="en-US" altLang="zh-CN" dirty="0" err="1">
                <a:solidFill>
                  <a:srgbClr val="212529"/>
                </a:solidFill>
                <a:latin typeface="Roboto"/>
              </a:rPr>
              <a:t>nvme_zns.h</a:t>
            </a:r>
            <a:r>
              <a:rPr lang="zh-CN" altLang="en-US" dirty="0">
                <a:solidFill>
                  <a:srgbClr val="212529"/>
                </a:solidFill>
                <a:latin typeface="Roboto"/>
              </a:rPr>
              <a:t>文件，浏览</a:t>
            </a:r>
            <a:r>
              <a:rPr lang="en-US" altLang="zh-CN" dirty="0">
                <a:solidFill>
                  <a:srgbClr val="212529"/>
                </a:solidFill>
                <a:latin typeface="Roboto"/>
              </a:rPr>
              <a:t>SPDK</a:t>
            </a:r>
            <a:r>
              <a:rPr lang="zh-CN" altLang="en-US" dirty="0">
                <a:solidFill>
                  <a:srgbClr val="212529"/>
                </a:solidFill>
                <a:latin typeface="Roboto"/>
              </a:rPr>
              <a:t>提供的</a:t>
            </a:r>
            <a:r>
              <a:rPr lang="en-US" altLang="zh-CN" dirty="0">
                <a:solidFill>
                  <a:srgbClr val="212529"/>
                </a:solidFill>
                <a:latin typeface="Roboto"/>
              </a:rPr>
              <a:t>ZNS </a:t>
            </a:r>
            <a:r>
              <a:rPr lang="zh-CN" altLang="en-US" dirty="0">
                <a:solidFill>
                  <a:srgbClr val="212529"/>
                </a:solidFill>
                <a:latin typeface="Roboto"/>
              </a:rPr>
              <a:t>驱动接口函数</a:t>
            </a:r>
            <a:endParaRPr lang="en-US" altLang="zh-CN" dirty="0">
              <a:latin typeface="Roboto"/>
            </a:endParaRPr>
          </a:p>
        </p:txBody>
      </p:sp>
      <p:pic>
        <p:nvPicPr>
          <p:cNvPr id="3" name="图片 2"/>
          <p:cNvPicPr>
            <a:picLocks noChangeAspect="1"/>
          </p:cNvPicPr>
          <p:nvPr/>
        </p:nvPicPr>
        <p:blipFill>
          <a:blip r:embed="rId1"/>
          <a:stretch>
            <a:fillRect/>
          </a:stretch>
        </p:blipFill>
        <p:spPr>
          <a:xfrm>
            <a:off x="229848" y="1871486"/>
            <a:ext cx="2933954" cy="47552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36471" y="1605768"/>
            <a:ext cx="3068422" cy="872034"/>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可用此部分代码输出</a:t>
            </a:r>
            <a:r>
              <a:rPr lang="en-US" altLang="zh-CN" dirty="0" err="1">
                <a:solidFill>
                  <a:srgbClr val="212529"/>
                </a:solidFill>
                <a:latin typeface="Roboto"/>
              </a:rPr>
              <a:t>NVMe</a:t>
            </a:r>
            <a:r>
              <a:rPr lang="en-US" altLang="zh-CN" dirty="0">
                <a:solidFill>
                  <a:srgbClr val="212529"/>
                </a:solidFill>
                <a:latin typeface="Roboto"/>
              </a:rPr>
              <a:t> ZNS</a:t>
            </a:r>
            <a:r>
              <a:rPr lang="zh-CN" altLang="en-US" dirty="0">
                <a:solidFill>
                  <a:srgbClr val="212529"/>
                </a:solidFill>
                <a:latin typeface="Roboto"/>
              </a:rPr>
              <a:t>信息</a:t>
            </a:r>
            <a:endParaRPr lang="en-US" altLang="zh-CN" dirty="0">
              <a:latin typeface="Roboto"/>
            </a:endParaRPr>
          </a:p>
        </p:txBody>
      </p:sp>
      <p:pic>
        <p:nvPicPr>
          <p:cNvPr id="4" name="图片 3"/>
          <p:cNvPicPr>
            <a:picLocks noChangeAspect="1"/>
          </p:cNvPicPr>
          <p:nvPr/>
        </p:nvPicPr>
        <p:blipFill>
          <a:blip r:embed="rId1"/>
          <a:stretch>
            <a:fillRect/>
          </a:stretch>
        </p:blipFill>
        <p:spPr>
          <a:xfrm>
            <a:off x="0" y="1301298"/>
            <a:ext cx="6561389" cy="5273497"/>
          </a:xfrm>
          <a:prstGeom prst="rect">
            <a:avLst/>
          </a:prstGeom>
        </p:spPr>
      </p:pic>
    </p:spTree>
  </p:cSld>
  <p:clrMapOvr>
    <a:masterClrMapping/>
  </p:clrMapOvr>
</p:sld>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1595</Words>
  <Application>WPS 演示</Application>
  <PresentationFormat>全屏显示(4:3)</PresentationFormat>
  <Paragraphs>59</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宋体</vt:lpstr>
      <vt:lpstr>Wingdings</vt:lpstr>
      <vt:lpstr>DejaVu Sans</vt:lpstr>
      <vt:lpstr>Tahoma</vt:lpstr>
      <vt:lpstr>华文隶书</vt:lpstr>
      <vt:lpstr>微软雅黑</vt:lpstr>
      <vt:lpstr>Droid Sans Fallback</vt:lpstr>
      <vt:lpstr>微软雅黑</vt:lpstr>
      <vt:lpstr>宋体</vt:lpstr>
      <vt:lpstr>Arial Unicode MS</vt:lpstr>
      <vt:lpstr>Calibri</vt:lpstr>
      <vt:lpstr>Roboto</vt:lpstr>
      <vt:lpstr>Gubbi</vt:lpstr>
      <vt:lpstr>Courier New</vt:lpstr>
      <vt:lpstr>Phetsarath OT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miracle</cp:lastModifiedBy>
  <cp:revision>153</cp:revision>
  <cp:lastPrinted>2022-11-23T02:38:52Z</cp:lastPrinted>
  <dcterms:created xsi:type="dcterms:W3CDTF">2022-11-23T02:38:52Z</dcterms:created>
  <dcterms:modified xsi:type="dcterms:W3CDTF">2022-11-23T02:38:52Z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2052-11.1.0.11664</vt:lpwstr>
  </property>
</Properties>
</file>