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7" r:id="rId2"/>
  </p:sldMasterIdLst>
  <p:notesMasterIdLst>
    <p:notesMasterId r:id="rId26"/>
  </p:notesMasterIdLst>
  <p:handoutMasterIdLst>
    <p:handoutMasterId r:id="rId27"/>
  </p:handoutMasterIdLst>
  <p:sldIdLst>
    <p:sldId id="3185" r:id="rId3"/>
    <p:sldId id="3186" r:id="rId4"/>
    <p:sldId id="3248" r:id="rId5"/>
    <p:sldId id="3227" r:id="rId6"/>
    <p:sldId id="3249" r:id="rId7"/>
    <p:sldId id="3234" r:id="rId8"/>
    <p:sldId id="3241" r:id="rId9"/>
    <p:sldId id="3240" r:id="rId10"/>
    <p:sldId id="3219" r:id="rId11"/>
    <p:sldId id="3250" r:id="rId12"/>
    <p:sldId id="3236" r:id="rId13"/>
    <p:sldId id="3237" r:id="rId14"/>
    <p:sldId id="3242" r:id="rId15"/>
    <p:sldId id="3222" r:id="rId16"/>
    <p:sldId id="3243" r:id="rId17"/>
    <p:sldId id="3244" r:id="rId18"/>
    <p:sldId id="3238" r:id="rId19"/>
    <p:sldId id="3246" r:id="rId20"/>
    <p:sldId id="3239" r:id="rId21"/>
    <p:sldId id="3254" r:id="rId22"/>
    <p:sldId id="3251" r:id="rId23"/>
    <p:sldId id="3224" r:id="rId24"/>
    <p:sldId id="3235" r:id="rId25"/>
  </p:sldIdLst>
  <p:sldSz cx="12858750" cy="7232650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7" userDrawn="1">
          <p15:clr>
            <a:srgbClr val="A4A3A4"/>
          </p15:clr>
        </p15:guide>
        <p15:guide id="2" pos="4005" userDrawn="1">
          <p15:clr>
            <a:srgbClr val="A4A3A4"/>
          </p15:clr>
        </p15:guide>
        <p15:guide id="3" pos="5683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96DBDE"/>
    <a:srgbClr val="28C7D4"/>
    <a:srgbClr val="F89324"/>
    <a:srgbClr val="26C8D2"/>
    <a:srgbClr val="FFD961"/>
    <a:srgbClr val="F94D4D"/>
    <a:srgbClr val="FFD653"/>
    <a:srgbClr val="FEFE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6387" autoAdjust="0"/>
  </p:normalViewPr>
  <p:slideViewPr>
    <p:cSldViewPr>
      <p:cViewPr varScale="1">
        <p:scale>
          <a:sx n="105" d="100"/>
          <a:sy n="105" d="100"/>
        </p:scale>
        <p:origin x="594" y="108"/>
      </p:cViewPr>
      <p:guideLst>
        <p:guide orient="horz" pos="3457"/>
        <p:guide pos="4005"/>
        <p:guide pos="5683"/>
        <p:guide orient="horz" pos="4183"/>
        <p:guide pos="7588"/>
        <p:guide pos="376"/>
        <p:guide pos="132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2CF73E-87BB-4C49-BDCA-7D0F64F78DC7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65A28021-CA11-496C-B801-591DE7FC81BB}">
      <dgm:prSet phldrT="[文本]" custT="1"/>
      <dgm:spPr/>
      <dgm:t>
        <a:bodyPr/>
        <a:lstStyle/>
        <a:p>
          <a:r>
            <a:rPr lang="zh-CN" altLang="en-US" sz="1800" dirty="0" smtClean="0"/>
            <a:t>对于还有</a:t>
          </a:r>
          <a:r>
            <a:rPr lang="en-US" altLang="zh-CN" sz="1800" dirty="0" smtClean="0"/>
            <a:t>21</a:t>
          </a:r>
          <a:r>
            <a:rPr lang="zh-CN" altLang="en-US" sz="1800" dirty="0" smtClean="0"/>
            <a:t>、</a:t>
          </a:r>
          <a:r>
            <a:rPr lang="en-US" altLang="zh-CN" sz="1800" dirty="0" smtClean="0"/>
            <a:t>22</a:t>
          </a:r>
          <a:r>
            <a:rPr lang="zh-CN" altLang="en-US" sz="1800" dirty="0" smtClean="0"/>
            <a:t>、</a:t>
          </a:r>
          <a:r>
            <a:rPr lang="en-US" altLang="zh-CN" sz="1800" dirty="0" smtClean="0"/>
            <a:t>23</a:t>
          </a:r>
          <a:r>
            <a:rPr lang="zh-CN" altLang="en-US" sz="1800" dirty="0" smtClean="0"/>
            <a:t>异常日的特征区间，对统计</a:t>
          </a:r>
          <a:r>
            <a:rPr lang="en-US" altLang="zh-CN" sz="1800" dirty="0" smtClean="0"/>
            <a:t>count</a:t>
          </a:r>
          <a:r>
            <a:rPr lang="zh-CN" altLang="en-US" sz="1800" dirty="0" smtClean="0"/>
            <a:t>特征进行归一化，有效地解决异常日与正常日量纲不同问题</a:t>
          </a:r>
          <a:r>
            <a:rPr lang="zh-CN" altLang="en-US" sz="2000" dirty="0" smtClean="0"/>
            <a:t>。</a:t>
          </a:r>
          <a:endParaRPr lang="zh-CN" altLang="en-US" sz="2000" dirty="0"/>
        </a:p>
      </dgm:t>
    </dgm:pt>
    <dgm:pt modelId="{3C3C0A4A-0F1F-4F1D-9DA9-916EEBEF5474}" type="parTrans" cxnId="{9FE78EDD-82B3-4203-BCF4-1BE0D1481D2D}">
      <dgm:prSet/>
      <dgm:spPr/>
      <dgm:t>
        <a:bodyPr/>
        <a:lstStyle/>
        <a:p>
          <a:endParaRPr lang="zh-CN" altLang="en-US"/>
        </a:p>
      </dgm:t>
    </dgm:pt>
    <dgm:pt modelId="{4B996F57-411E-466B-9657-4878129A45B3}" type="sibTrans" cxnId="{9FE78EDD-82B3-4203-BCF4-1BE0D1481D2D}">
      <dgm:prSet/>
      <dgm:spPr/>
      <dgm:t>
        <a:bodyPr/>
        <a:lstStyle/>
        <a:p>
          <a:endParaRPr lang="zh-CN" altLang="en-US"/>
        </a:p>
      </dgm:t>
    </dgm:pt>
    <dgm:pt modelId="{3D3209E5-1FB1-449F-9B8A-8662A013BACA}">
      <dgm:prSet phldrT="[文本]" custT="1"/>
      <dgm:spPr/>
      <dgm:t>
        <a:bodyPr/>
        <a:lstStyle/>
        <a:p>
          <a:r>
            <a:rPr lang="zh-CN" altLang="en-US" sz="1800" dirty="0" smtClean="0"/>
            <a:t>对于时间粒度</a:t>
          </a:r>
          <a:r>
            <a:rPr lang="en-US" altLang="zh-CN" sz="1800" dirty="0" smtClean="0"/>
            <a:t>&gt;7</a:t>
          </a:r>
          <a:r>
            <a:rPr lang="zh-CN" altLang="en-US" sz="1800" dirty="0" smtClean="0"/>
            <a:t>的统计特征区间，统计</a:t>
          </a:r>
          <a:r>
            <a:rPr lang="en-US" altLang="zh-CN" sz="1800" dirty="0" smtClean="0"/>
            <a:t>count</a:t>
          </a:r>
          <a:r>
            <a:rPr lang="zh-CN" altLang="en-US" sz="1800" dirty="0" smtClean="0"/>
            <a:t>特征除以用户注册日的天数与预测区间最小值的时间距离，有效地解决数据截断问题以及新用户</a:t>
          </a:r>
          <a:r>
            <a:rPr lang="en-US" altLang="zh-CN" sz="1800" dirty="0" smtClean="0"/>
            <a:t>count</a:t>
          </a:r>
          <a:r>
            <a:rPr lang="zh-CN" altLang="en-US" sz="1800" dirty="0" smtClean="0"/>
            <a:t>偏少问题。</a:t>
          </a:r>
          <a:endParaRPr lang="zh-CN" altLang="en-US" sz="1800" dirty="0"/>
        </a:p>
      </dgm:t>
    </dgm:pt>
    <dgm:pt modelId="{53B554D7-02BD-42A5-8B15-752E35777256}" type="parTrans" cxnId="{55A7F01B-1759-42A4-AE7A-741448CDD947}">
      <dgm:prSet/>
      <dgm:spPr/>
      <dgm:t>
        <a:bodyPr/>
        <a:lstStyle/>
        <a:p>
          <a:endParaRPr lang="zh-CN" altLang="en-US"/>
        </a:p>
      </dgm:t>
    </dgm:pt>
    <dgm:pt modelId="{FE7DD654-E53D-442D-A17A-423B560AA443}" type="sibTrans" cxnId="{55A7F01B-1759-42A4-AE7A-741448CDD947}">
      <dgm:prSet/>
      <dgm:spPr/>
      <dgm:t>
        <a:bodyPr/>
        <a:lstStyle/>
        <a:p>
          <a:endParaRPr lang="zh-CN" altLang="en-US"/>
        </a:p>
      </dgm:t>
    </dgm:pt>
    <dgm:pt modelId="{16BB0508-F537-4C88-9F99-0CD0349F9777}">
      <dgm:prSet phldrT="[文本]" custT="1"/>
      <dgm:spPr/>
      <dgm:t>
        <a:bodyPr/>
        <a:lstStyle/>
        <a:p>
          <a:r>
            <a:rPr lang="zh-CN" altLang="en-US" sz="1800" dirty="0" smtClean="0"/>
            <a:t>对</a:t>
          </a:r>
          <a:r>
            <a:rPr lang="en-US" altLang="zh-CN" sz="1800" dirty="0" smtClean="0"/>
            <a:t>count</a:t>
          </a:r>
          <a:r>
            <a:rPr lang="zh-CN" altLang="en-US" sz="1800" dirty="0" smtClean="0"/>
            <a:t>特征增设时序权重，有效地在模型中体现出不同时间段对预测区间活跃影响力的差异性。</a:t>
          </a:r>
          <a:endParaRPr lang="zh-CN" altLang="en-US" sz="1800" dirty="0"/>
        </a:p>
      </dgm:t>
    </dgm:pt>
    <dgm:pt modelId="{9B4012C8-A420-410A-A3BC-7AD8F553AC50}" type="parTrans" cxnId="{6B47876C-BA9D-4EAD-B978-DCB249F83EDF}">
      <dgm:prSet/>
      <dgm:spPr/>
      <dgm:t>
        <a:bodyPr/>
        <a:lstStyle/>
        <a:p>
          <a:endParaRPr lang="zh-CN" altLang="en-US"/>
        </a:p>
      </dgm:t>
    </dgm:pt>
    <dgm:pt modelId="{17BFC43F-6932-4313-8004-B97B9C100380}" type="sibTrans" cxnId="{6B47876C-BA9D-4EAD-B978-DCB249F83EDF}">
      <dgm:prSet/>
      <dgm:spPr/>
      <dgm:t>
        <a:bodyPr/>
        <a:lstStyle/>
        <a:p>
          <a:endParaRPr lang="zh-CN" altLang="en-US"/>
        </a:p>
      </dgm:t>
    </dgm:pt>
    <dgm:pt modelId="{CD295D3A-5CEE-43F1-8484-6F6DC94A1454}" type="pres">
      <dgm:prSet presAssocID="{F72CF73E-87BB-4C49-BDCA-7D0F64F78DC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B347044-CCDF-41B5-AF0D-FF14E488B448}" type="pres">
      <dgm:prSet presAssocID="{F72CF73E-87BB-4C49-BDCA-7D0F64F78DC7}" presName="Name1" presStyleCnt="0"/>
      <dgm:spPr/>
    </dgm:pt>
    <dgm:pt modelId="{6F45CC9D-3210-4967-B5EE-4FBF308B9B10}" type="pres">
      <dgm:prSet presAssocID="{F72CF73E-87BB-4C49-BDCA-7D0F64F78DC7}" presName="cycle" presStyleCnt="0"/>
      <dgm:spPr/>
    </dgm:pt>
    <dgm:pt modelId="{36F117C5-EC55-4BAF-B202-B87D290CEAAC}" type="pres">
      <dgm:prSet presAssocID="{F72CF73E-87BB-4C49-BDCA-7D0F64F78DC7}" presName="srcNode" presStyleLbl="node1" presStyleIdx="0" presStyleCnt="3"/>
      <dgm:spPr/>
    </dgm:pt>
    <dgm:pt modelId="{B75B19C9-7C90-44E1-A20A-4DACA665165D}" type="pres">
      <dgm:prSet presAssocID="{F72CF73E-87BB-4C49-BDCA-7D0F64F78DC7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FAFB0FF5-8EBB-4CDF-B6E4-95F971F3FCEE}" type="pres">
      <dgm:prSet presAssocID="{F72CF73E-87BB-4C49-BDCA-7D0F64F78DC7}" presName="extraNode" presStyleLbl="node1" presStyleIdx="0" presStyleCnt="3"/>
      <dgm:spPr/>
    </dgm:pt>
    <dgm:pt modelId="{7ECA7C0B-DCED-47E4-B647-7FCE81FC451E}" type="pres">
      <dgm:prSet presAssocID="{F72CF73E-87BB-4C49-BDCA-7D0F64F78DC7}" presName="dstNode" presStyleLbl="node1" presStyleIdx="0" presStyleCnt="3"/>
      <dgm:spPr/>
    </dgm:pt>
    <dgm:pt modelId="{5C94E29E-ECDD-468C-8171-54FC411460DA}" type="pres">
      <dgm:prSet presAssocID="{65A28021-CA11-496C-B801-591DE7FC81B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A4A20C-6E4D-4B11-819F-52884B1BAEC7}" type="pres">
      <dgm:prSet presAssocID="{65A28021-CA11-496C-B801-591DE7FC81BB}" presName="accent_1" presStyleCnt="0"/>
      <dgm:spPr/>
    </dgm:pt>
    <dgm:pt modelId="{8ABF286C-E657-415B-9D8D-CC6202EC6EDF}" type="pres">
      <dgm:prSet presAssocID="{65A28021-CA11-496C-B801-591DE7FC81BB}" presName="accentRepeatNode" presStyleLbl="solidFgAcc1" presStyleIdx="0" presStyleCnt="3"/>
      <dgm:spPr/>
    </dgm:pt>
    <dgm:pt modelId="{6E0F7BB9-800B-4891-9929-B95421F28755}" type="pres">
      <dgm:prSet presAssocID="{3D3209E5-1FB1-449F-9B8A-8662A013BAC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F3A90C-857A-4EF5-A280-30EBEEEE3207}" type="pres">
      <dgm:prSet presAssocID="{3D3209E5-1FB1-449F-9B8A-8662A013BACA}" presName="accent_2" presStyleCnt="0"/>
      <dgm:spPr/>
    </dgm:pt>
    <dgm:pt modelId="{3BA731B8-5263-431D-B766-357BACAFCDCD}" type="pres">
      <dgm:prSet presAssocID="{3D3209E5-1FB1-449F-9B8A-8662A013BACA}" presName="accentRepeatNode" presStyleLbl="solidFgAcc1" presStyleIdx="1" presStyleCnt="3"/>
      <dgm:spPr/>
    </dgm:pt>
    <dgm:pt modelId="{8741175F-83F8-402C-8ED5-F51BA17732EF}" type="pres">
      <dgm:prSet presAssocID="{16BB0508-F537-4C88-9F99-0CD0349F977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E0D3CA-6621-4445-9401-B1132614B8E6}" type="pres">
      <dgm:prSet presAssocID="{16BB0508-F537-4C88-9F99-0CD0349F9777}" presName="accent_3" presStyleCnt="0"/>
      <dgm:spPr/>
    </dgm:pt>
    <dgm:pt modelId="{5256CB9D-2933-4D3D-8B72-04E8C2071AA1}" type="pres">
      <dgm:prSet presAssocID="{16BB0508-F537-4C88-9F99-0CD0349F9777}" presName="accentRepeatNode" presStyleLbl="solidFgAcc1" presStyleIdx="2" presStyleCnt="3"/>
      <dgm:spPr/>
    </dgm:pt>
  </dgm:ptLst>
  <dgm:cxnLst>
    <dgm:cxn modelId="{1E8EE353-DA0A-4CAD-BA02-139DBE32D354}" type="presOf" srcId="{3D3209E5-1FB1-449F-9B8A-8662A013BACA}" destId="{6E0F7BB9-800B-4891-9929-B95421F28755}" srcOrd="0" destOrd="0" presId="urn:microsoft.com/office/officeart/2008/layout/VerticalCurvedList"/>
    <dgm:cxn modelId="{55A7F01B-1759-42A4-AE7A-741448CDD947}" srcId="{F72CF73E-87BB-4C49-BDCA-7D0F64F78DC7}" destId="{3D3209E5-1FB1-449F-9B8A-8662A013BACA}" srcOrd="1" destOrd="0" parTransId="{53B554D7-02BD-42A5-8B15-752E35777256}" sibTransId="{FE7DD654-E53D-442D-A17A-423B560AA443}"/>
    <dgm:cxn modelId="{CAC629C0-EDD3-47F5-B201-8C36657B6A9C}" type="presOf" srcId="{65A28021-CA11-496C-B801-591DE7FC81BB}" destId="{5C94E29E-ECDD-468C-8171-54FC411460DA}" srcOrd="0" destOrd="0" presId="urn:microsoft.com/office/officeart/2008/layout/VerticalCurvedList"/>
    <dgm:cxn modelId="{9FE78EDD-82B3-4203-BCF4-1BE0D1481D2D}" srcId="{F72CF73E-87BB-4C49-BDCA-7D0F64F78DC7}" destId="{65A28021-CA11-496C-B801-591DE7FC81BB}" srcOrd="0" destOrd="0" parTransId="{3C3C0A4A-0F1F-4F1D-9DA9-916EEBEF5474}" sibTransId="{4B996F57-411E-466B-9657-4878129A45B3}"/>
    <dgm:cxn modelId="{4D5B17E7-AA30-4AF2-A612-06C407C36FA4}" type="presOf" srcId="{16BB0508-F537-4C88-9F99-0CD0349F9777}" destId="{8741175F-83F8-402C-8ED5-F51BA17732EF}" srcOrd="0" destOrd="0" presId="urn:microsoft.com/office/officeart/2008/layout/VerticalCurvedList"/>
    <dgm:cxn modelId="{34688143-6AD2-4957-A13A-6B38FD0D74C0}" type="presOf" srcId="{4B996F57-411E-466B-9657-4878129A45B3}" destId="{B75B19C9-7C90-44E1-A20A-4DACA665165D}" srcOrd="0" destOrd="0" presId="urn:microsoft.com/office/officeart/2008/layout/VerticalCurvedList"/>
    <dgm:cxn modelId="{6B47876C-BA9D-4EAD-B978-DCB249F83EDF}" srcId="{F72CF73E-87BB-4C49-BDCA-7D0F64F78DC7}" destId="{16BB0508-F537-4C88-9F99-0CD0349F9777}" srcOrd="2" destOrd="0" parTransId="{9B4012C8-A420-410A-A3BC-7AD8F553AC50}" sibTransId="{17BFC43F-6932-4313-8004-B97B9C100380}"/>
    <dgm:cxn modelId="{0E04D88A-7930-4F86-A31B-70771A8747F1}" type="presOf" srcId="{F72CF73E-87BB-4C49-BDCA-7D0F64F78DC7}" destId="{CD295D3A-5CEE-43F1-8484-6F6DC94A1454}" srcOrd="0" destOrd="0" presId="urn:microsoft.com/office/officeart/2008/layout/VerticalCurvedList"/>
    <dgm:cxn modelId="{3DCAB01B-D057-4935-913B-A2BF5D4AA711}" type="presParOf" srcId="{CD295D3A-5CEE-43F1-8484-6F6DC94A1454}" destId="{0B347044-CCDF-41B5-AF0D-FF14E488B448}" srcOrd="0" destOrd="0" presId="urn:microsoft.com/office/officeart/2008/layout/VerticalCurvedList"/>
    <dgm:cxn modelId="{6EB1382D-ACA6-4D98-943F-8770C507C5FC}" type="presParOf" srcId="{0B347044-CCDF-41B5-AF0D-FF14E488B448}" destId="{6F45CC9D-3210-4967-B5EE-4FBF308B9B10}" srcOrd="0" destOrd="0" presId="urn:microsoft.com/office/officeart/2008/layout/VerticalCurvedList"/>
    <dgm:cxn modelId="{D39BC41E-FA9E-4AEA-B1BA-88929547C734}" type="presParOf" srcId="{6F45CC9D-3210-4967-B5EE-4FBF308B9B10}" destId="{36F117C5-EC55-4BAF-B202-B87D290CEAAC}" srcOrd="0" destOrd="0" presId="urn:microsoft.com/office/officeart/2008/layout/VerticalCurvedList"/>
    <dgm:cxn modelId="{4140C13D-9D45-46E0-85B1-575ED0AEF80C}" type="presParOf" srcId="{6F45CC9D-3210-4967-B5EE-4FBF308B9B10}" destId="{B75B19C9-7C90-44E1-A20A-4DACA665165D}" srcOrd="1" destOrd="0" presId="urn:microsoft.com/office/officeart/2008/layout/VerticalCurvedList"/>
    <dgm:cxn modelId="{B4535058-050A-41D4-B8A9-9BD09571178F}" type="presParOf" srcId="{6F45CC9D-3210-4967-B5EE-4FBF308B9B10}" destId="{FAFB0FF5-8EBB-4CDF-B6E4-95F971F3FCEE}" srcOrd="2" destOrd="0" presId="urn:microsoft.com/office/officeart/2008/layout/VerticalCurvedList"/>
    <dgm:cxn modelId="{8E8F6B1F-C953-4797-B316-51E09BFA0C04}" type="presParOf" srcId="{6F45CC9D-3210-4967-B5EE-4FBF308B9B10}" destId="{7ECA7C0B-DCED-47E4-B647-7FCE81FC451E}" srcOrd="3" destOrd="0" presId="urn:microsoft.com/office/officeart/2008/layout/VerticalCurvedList"/>
    <dgm:cxn modelId="{FF7AFEEC-DBF4-4866-B629-0F8EB3547CCC}" type="presParOf" srcId="{0B347044-CCDF-41B5-AF0D-FF14E488B448}" destId="{5C94E29E-ECDD-468C-8171-54FC411460DA}" srcOrd="1" destOrd="0" presId="urn:microsoft.com/office/officeart/2008/layout/VerticalCurvedList"/>
    <dgm:cxn modelId="{851C81E1-59F7-4EFD-A7E5-06393CECBC09}" type="presParOf" srcId="{0B347044-CCDF-41B5-AF0D-FF14E488B448}" destId="{00A4A20C-6E4D-4B11-819F-52884B1BAEC7}" srcOrd="2" destOrd="0" presId="urn:microsoft.com/office/officeart/2008/layout/VerticalCurvedList"/>
    <dgm:cxn modelId="{33BF41DA-4763-472C-BD42-778A04663C43}" type="presParOf" srcId="{00A4A20C-6E4D-4B11-819F-52884B1BAEC7}" destId="{8ABF286C-E657-415B-9D8D-CC6202EC6EDF}" srcOrd="0" destOrd="0" presId="urn:microsoft.com/office/officeart/2008/layout/VerticalCurvedList"/>
    <dgm:cxn modelId="{E1815FDB-AA09-476F-A416-601D9A357971}" type="presParOf" srcId="{0B347044-CCDF-41B5-AF0D-FF14E488B448}" destId="{6E0F7BB9-800B-4891-9929-B95421F28755}" srcOrd="3" destOrd="0" presId="urn:microsoft.com/office/officeart/2008/layout/VerticalCurvedList"/>
    <dgm:cxn modelId="{7D108244-6F94-4AD2-A7B4-21E4F64838A3}" type="presParOf" srcId="{0B347044-CCDF-41B5-AF0D-FF14E488B448}" destId="{D4F3A90C-857A-4EF5-A280-30EBEEEE3207}" srcOrd="4" destOrd="0" presId="urn:microsoft.com/office/officeart/2008/layout/VerticalCurvedList"/>
    <dgm:cxn modelId="{4EE8B426-00C5-4A08-BE7E-937976C0BEE4}" type="presParOf" srcId="{D4F3A90C-857A-4EF5-A280-30EBEEEE3207}" destId="{3BA731B8-5263-431D-B766-357BACAFCDCD}" srcOrd="0" destOrd="0" presId="urn:microsoft.com/office/officeart/2008/layout/VerticalCurvedList"/>
    <dgm:cxn modelId="{F72B4F8C-CC37-4556-AA52-AC9861E215C8}" type="presParOf" srcId="{0B347044-CCDF-41B5-AF0D-FF14E488B448}" destId="{8741175F-83F8-402C-8ED5-F51BA17732EF}" srcOrd="5" destOrd="0" presId="urn:microsoft.com/office/officeart/2008/layout/VerticalCurvedList"/>
    <dgm:cxn modelId="{6D8E61E8-393E-4ABD-8EAB-5BAEE2BA64D9}" type="presParOf" srcId="{0B347044-CCDF-41B5-AF0D-FF14E488B448}" destId="{77E0D3CA-6621-4445-9401-B1132614B8E6}" srcOrd="6" destOrd="0" presId="urn:microsoft.com/office/officeart/2008/layout/VerticalCurvedList"/>
    <dgm:cxn modelId="{6E303ACE-63C3-4ED8-869A-2DACF92D9667}" type="presParOf" srcId="{77E0D3CA-6621-4445-9401-B1132614B8E6}" destId="{5256CB9D-2933-4D3D-8B72-04E8C2071AA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B19C9-7C90-44E1-A20A-4DACA665165D}">
      <dsp:nvSpPr>
        <dsp:cNvPr id="0" name=""/>
        <dsp:cNvSpPr/>
      </dsp:nvSpPr>
      <dsp:spPr>
        <a:xfrm>
          <a:off x="-4542440" y="-696518"/>
          <a:ext cx="5411168" cy="5411168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4E29E-ECDD-468C-8171-54FC411460DA}">
      <dsp:nvSpPr>
        <dsp:cNvPr id="0" name=""/>
        <dsp:cNvSpPr/>
      </dsp:nvSpPr>
      <dsp:spPr>
        <a:xfrm>
          <a:off x="558704" y="401813"/>
          <a:ext cx="7450772" cy="8036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787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对于还有</a:t>
          </a:r>
          <a:r>
            <a:rPr lang="en-US" altLang="zh-CN" sz="1800" kern="1200" dirty="0" smtClean="0"/>
            <a:t>21</a:t>
          </a:r>
          <a:r>
            <a:rPr lang="zh-CN" altLang="en-US" sz="1800" kern="1200" dirty="0" smtClean="0"/>
            <a:t>、</a:t>
          </a:r>
          <a:r>
            <a:rPr lang="en-US" altLang="zh-CN" sz="1800" kern="1200" dirty="0" smtClean="0"/>
            <a:t>22</a:t>
          </a:r>
          <a:r>
            <a:rPr lang="zh-CN" altLang="en-US" sz="1800" kern="1200" dirty="0" smtClean="0"/>
            <a:t>、</a:t>
          </a:r>
          <a:r>
            <a:rPr lang="en-US" altLang="zh-CN" sz="1800" kern="1200" dirty="0" smtClean="0"/>
            <a:t>23</a:t>
          </a:r>
          <a:r>
            <a:rPr lang="zh-CN" altLang="en-US" sz="1800" kern="1200" dirty="0" smtClean="0"/>
            <a:t>异常日的特征区间，对统计</a:t>
          </a:r>
          <a:r>
            <a:rPr lang="en-US" altLang="zh-CN" sz="1800" kern="1200" dirty="0" smtClean="0"/>
            <a:t>count</a:t>
          </a:r>
          <a:r>
            <a:rPr lang="zh-CN" altLang="en-US" sz="1800" kern="1200" dirty="0" smtClean="0"/>
            <a:t>特征进行归一化，有效地解决异常日与正常日量纲不同问题</a:t>
          </a:r>
          <a:r>
            <a:rPr lang="zh-CN" altLang="en-US" sz="2000" kern="1200" dirty="0" smtClean="0"/>
            <a:t>。</a:t>
          </a:r>
          <a:endParaRPr lang="zh-CN" altLang="en-US" sz="2000" kern="1200" dirty="0"/>
        </a:p>
      </dsp:txBody>
      <dsp:txXfrm>
        <a:off x="558704" y="401813"/>
        <a:ext cx="7450772" cy="803626"/>
      </dsp:txXfrm>
    </dsp:sp>
    <dsp:sp modelId="{8ABF286C-E657-415B-9D8D-CC6202EC6EDF}">
      <dsp:nvSpPr>
        <dsp:cNvPr id="0" name=""/>
        <dsp:cNvSpPr/>
      </dsp:nvSpPr>
      <dsp:spPr>
        <a:xfrm>
          <a:off x="56438" y="301359"/>
          <a:ext cx="1004532" cy="10045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F7BB9-800B-4891-9929-B95421F28755}">
      <dsp:nvSpPr>
        <dsp:cNvPr id="0" name=""/>
        <dsp:cNvSpPr/>
      </dsp:nvSpPr>
      <dsp:spPr>
        <a:xfrm>
          <a:off x="850822" y="1607252"/>
          <a:ext cx="7158654" cy="803626"/>
        </a:xfrm>
        <a:prstGeom prst="rect">
          <a:avLst/>
        </a:prstGeom>
        <a:solidFill>
          <a:schemeClr val="accent4">
            <a:hueOff val="2868693"/>
            <a:satOff val="23663"/>
            <a:lumOff val="-70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787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对于时间粒度</a:t>
          </a:r>
          <a:r>
            <a:rPr lang="en-US" altLang="zh-CN" sz="1800" kern="1200" dirty="0" smtClean="0"/>
            <a:t>&gt;7</a:t>
          </a:r>
          <a:r>
            <a:rPr lang="zh-CN" altLang="en-US" sz="1800" kern="1200" dirty="0" smtClean="0"/>
            <a:t>的统计特征区间，统计</a:t>
          </a:r>
          <a:r>
            <a:rPr lang="en-US" altLang="zh-CN" sz="1800" kern="1200" dirty="0" smtClean="0"/>
            <a:t>count</a:t>
          </a:r>
          <a:r>
            <a:rPr lang="zh-CN" altLang="en-US" sz="1800" kern="1200" dirty="0" smtClean="0"/>
            <a:t>特征除以用户注册日的天数与预测区间最小值的时间距离，有效地解决数据截断问题以及新用户</a:t>
          </a:r>
          <a:r>
            <a:rPr lang="en-US" altLang="zh-CN" sz="1800" kern="1200" dirty="0" smtClean="0"/>
            <a:t>count</a:t>
          </a:r>
          <a:r>
            <a:rPr lang="zh-CN" altLang="en-US" sz="1800" kern="1200" dirty="0" smtClean="0"/>
            <a:t>偏少问题。</a:t>
          </a:r>
          <a:endParaRPr lang="zh-CN" altLang="en-US" sz="1800" kern="1200" dirty="0"/>
        </a:p>
      </dsp:txBody>
      <dsp:txXfrm>
        <a:off x="850822" y="1607252"/>
        <a:ext cx="7158654" cy="803626"/>
      </dsp:txXfrm>
    </dsp:sp>
    <dsp:sp modelId="{3BA731B8-5263-431D-B766-357BACAFCDCD}">
      <dsp:nvSpPr>
        <dsp:cNvPr id="0" name=""/>
        <dsp:cNvSpPr/>
      </dsp:nvSpPr>
      <dsp:spPr>
        <a:xfrm>
          <a:off x="348556" y="1506799"/>
          <a:ext cx="1004532" cy="10045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868693"/>
              <a:satOff val="23663"/>
              <a:lumOff val="-70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1175F-83F8-402C-8ED5-F51BA17732EF}">
      <dsp:nvSpPr>
        <dsp:cNvPr id="0" name=""/>
        <dsp:cNvSpPr/>
      </dsp:nvSpPr>
      <dsp:spPr>
        <a:xfrm>
          <a:off x="558704" y="2812691"/>
          <a:ext cx="7450772" cy="803626"/>
        </a:xfrm>
        <a:prstGeom prst="rect">
          <a:avLst/>
        </a:prstGeom>
        <a:solidFill>
          <a:schemeClr val="accent4">
            <a:hueOff val="5737386"/>
            <a:satOff val="47325"/>
            <a:lumOff val="-14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787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对</a:t>
          </a:r>
          <a:r>
            <a:rPr lang="en-US" altLang="zh-CN" sz="1800" kern="1200" dirty="0" smtClean="0"/>
            <a:t>count</a:t>
          </a:r>
          <a:r>
            <a:rPr lang="zh-CN" altLang="en-US" sz="1800" kern="1200" dirty="0" smtClean="0"/>
            <a:t>特征增设时序权重，有效地在模型中体现出不同时间段对预测区间活跃影响力的差异性。</a:t>
          </a:r>
          <a:endParaRPr lang="zh-CN" altLang="en-US" sz="1800" kern="1200" dirty="0"/>
        </a:p>
      </dsp:txBody>
      <dsp:txXfrm>
        <a:off x="558704" y="2812691"/>
        <a:ext cx="7450772" cy="803626"/>
      </dsp:txXfrm>
    </dsp:sp>
    <dsp:sp modelId="{5256CB9D-2933-4D3D-8B72-04E8C2071AA1}">
      <dsp:nvSpPr>
        <dsp:cNvPr id="0" name=""/>
        <dsp:cNvSpPr/>
      </dsp:nvSpPr>
      <dsp:spPr>
        <a:xfrm>
          <a:off x="56438" y="2712238"/>
          <a:ext cx="1004532" cy="10045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737386"/>
              <a:satOff val="47325"/>
              <a:lumOff val="-141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5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696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55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15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69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244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438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564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0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44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fld id="{6E04176C-C04A-754D-9F30-5B828169C1F2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 panose="020F0502020204030204"/>
                <a:ea typeface="DengXian" panose="02010600030101010101" pitchFamily="2" charset="-122"/>
              </a:rPr>
              <a:pPr defTabSz="964326" fontAlgn="auto">
                <a:spcBef>
                  <a:spcPts val="0"/>
                </a:spcBef>
                <a:spcAft>
                  <a:spcPts val="0"/>
                </a:spcAft>
              </a:pPr>
              <a:t>2018/12/6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fld id="{007D892F-76AB-A74B-9863-D3008C779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 panose="020F0502020204030204"/>
                <a:ea typeface="DengXian" panose="02010600030101010101" pitchFamily="2" charset="-122"/>
              </a:rPr>
              <a:pPr defTabSz="9643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41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fld id="{6E04176C-C04A-754D-9F30-5B828169C1F2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 panose="020F0502020204030204"/>
                <a:ea typeface="DengXian" panose="02010600030101010101" pitchFamily="2" charset="-122"/>
              </a:rPr>
              <a:pPr defTabSz="964326" fontAlgn="auto">
                <a:spcBef>
                  <a:spcPts val="0"/>
                </a:spcBef>
                <a:spcAft>
                  <a:spcPts val="0"/>
                </a:spcAft>
              </a:pPr>
              <a:t>2018/12/6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fld id="{007D892F-76AB-A74B-9863-D3008C779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 panose="020F0502020204030204"/>
                <a:ea typeface="DengXian" panose="02010600030101010101" pitchFamily="2" charset="-122"/>
              </a:rPr>
              <a:pPr defTabSz="9643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3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fld id="{6E04176C-C04A-754D-9F30-5B828169C1F2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 panose="020F0502020204030204"/>
                <a:ea typeface="DengXian" panose="02010600030101010101" pitchFamily="2" charset="-122"/>
              </a:rPr>
              <a:pPr defTabSz="964326" fontAlgn="auto">
                <a:spcBef>
                  <a:spcPts val="0"/>
                </a:spcBef>
                <a:spcAft>
                  <a:spcPts val="0"/>
                </a:spcAft>
              </a:pPr>
              <a:t>2018/12/6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fld id="{007D892F-76AB-A74B-9863-D3008C779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 panose="020F0502020204030204"/>
                <a:ea typeface="DengXian" panose="02010600030101010101" pitchFamily="2" charset="-122"/>
              </a:rPr>
              <a:pPr defTabSz="9643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2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fld id="{6E04176C-C04A-754D-9F30-5B828169C1F2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 panose="020F0502020204030204"/>
                <a:ea typeface="DengXian" panose="02010600030101010101" pitchFamily="2" charset="-122"/>
              </a:rPr>
              <a:pPr defTabSz="964326" fontAlgn="auto">
                <a:spcBef>
                  <a:spcPts val="0"/>
                </a:spcBef>
                <a:spcAft>
                  <a:spcPts val="0"/>
                </a:spcAft>
              </a:pPr>
              <a:t>2018/12/6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fld id="{007D892F-76AB-A74B-9863-D3008C779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 panose="020F0502020204030204"/>
                <a:ea typeface="DengXian" panose="02010600030101010101" pitchFamily="2" charset="-122"/>
              </a:rPr>
              <a:pPr defTabSz="9643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761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fld id="{6E04176C-C04A-754D-9F30-5B828169C1F2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 panose="020F0502020204030204"/>
                <a:ea typeface="DengXian" panose="02010600030101010101" pitchFamily="2" charset="-122"/>
              </a:rPr>
              <a:pPr defTabSz="964326" fontAlgn="auto">
                <a:spcBef>
                  <a:spcPts val="0"/>
                </a:spcBef>
                <a:spcAft>
                  <a:spcPts val="0"/>
                </a:spcAft>
              </a:pPr>
              <a:t>2018/12/6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fld id="{007D892F-76AB-A74B-9863-D3008C779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 panose="020F0502020204030204"/>
                <a:ea typeface="DengXian" panose="02010600030101010101" pitchFamily="2" charset="-122"/>
              </a:rPr>
              <a:pPr defTabSz="9643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56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166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69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2A9B70C-F3AA-40A8-85F3-88ADBA288E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58750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0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A2156E1-47C5-4DAF-8809-3CB1BC95B6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58750" cy="722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5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fld id="{6E04176C-C04A-754D-9F30-5B828169C1F2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 panose="020F0502020204030204"/>
                <a:ea typeface="DengXian" panose="02010600030101010101" pitchFamily="2" charset="-122"/>
              </a:rPr>
              <a:pPr defTabSz="964326" fontAlgn="auto">
                <a:spcBef>
                  <a:spcPts val="0"/>
                </a:spcBef>
                <a:spcAft>
                  <a:spcPts val="0"/>
                </a:spcAft>
              </a:pPr>
              <a:t>2018/12/6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fld id="{007D892F-76AB-A74B-9863-D3008C779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 panose="020F0502020204030204"/>
                <a:ea typeface="DengXian" panose="02010600030101010101" pitchFamily="2" charset="-122"/>
              </a:rPr>
              <a:pPr defTabSz="9643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17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fld id="{6E04176C-C04A-754D-9F30-5B828169C1F2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 panose="020F0502020204030204"/>
                <a:ea typeface="DengXian" panose="02010600030101010101" pitchFamily="2" charset="-122"/>
              </a:rPr>
              <a:pPr defTabSz="964326" fontAlgn="auto">
                <a:spcBef>
                  <a:spcPts val="0"/>
                </a:spcBef>
                <a:spcAft>
                  <a:spcPts val="0"/>
                </a:spcAft>
              </a:pPr>
              <a:t>2018/12/6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fld id="{007D892F-76AB-A74B-9863-D3008C779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 panose="020F0502020204030204"/>
                <a:ea typeface="DengXian" panose="02010600030101010101" pitchFamily="2" charset="-122"/>
              </a:rPr>
              <a:pPr defTabSz="9643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88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fld id="{6E04176C-C04A-754D-9F30-5B828169C1F2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 panose="020F0502020204030204"/>
                <a:ea typeface="DengXian" panose="02010600030101010101" pitchFamily="2" charset="-122"/>
              </a:rPr>
              <a:pPr defTabSz="964326" fontAlgn="auto">
                <a:spcBef>
                  <a:spcPts val="0"/>
                </a:spcBef>
                <a:spcAft>
                  <a:spcPts val="0"/>
                </a:spcAft>
              </a:pPr>
              <a:t>2018/12/6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fld id="{007D892F-76AB-A74B-9863-D3008C779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 panose="020F0502020204030204"/>
                <a:ea typeface="DengXian" panose="02010600030101010101" pitchFamily="2" charset="-122"/>
              </a:rPr>
              <a:pPr defTabSz="9643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56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fld id="{6E04176C-C04A-754D-9F30-5B828169C1F2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 panose="020F0502020204030204"/>
                <a:ea typeface="DengXian" panose="02010600030101010101" pitchFamily="2" charset="-122"/>
              </a:rPr>
              <a:pPr defTabSz="964326" fontAlgn="auto">
                <a:spcBef>
                  <a:spcPts val="0"/>
                </a:spcBef>
                <a:spcAft>
                  <a:spcPts val="0"/>
                </a:spcAft>
              </a:pPr>
              <a:t>2018/12/6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fld id="{007D892F-76AB-A74B-9863-D3008C779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 panose="020F0502020204030204"/>
                <a:ea typeface="DengXian" panose="02010600030101010101" pitchFamily="2" charset="-122"/>
              </a:rPr>
              <a:pPr defTabSz="9643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07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fld id="{6E04176C-C04A-754D-9F30-5B828169C1F2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 panose="020F0502020204030204"/>
                <a:ea typeface="DengXian" panose="02010600030101010101" pitchFamily="2" charset="-122"/>
              </a:rPr>
              <a:pPr defTabSz="964326" fontAlgn="auto">
                <a:spcBef>
                  <a:spcPts val="0"/>
                </a:spcBef>
                <a:spcAft>
                  <a:spcPts val="0"/>
                </a:spcAft>
              </a:pPr>
              <a:t>2018/12/6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</a:pPr>
            <a:fld id="{007D892F-76AB-A74B-9863-D3008C779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 panose="020F0502020204030204"/>
                <a:ea typeface="DengXian" panose="02010600030101010101" pitchFamily="2" charset="-122"/>
              </a:rPr>
              <a:pPr defTabSz="96432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17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58750" cy="72326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01566" y="1384077"/>
            <a:ext cx="9721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中国高校计算机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大赛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数据挑战赛</a:t>
            </a:r>
          </a:p>
        </p:txBody>
      </p:sp>
      <p:sp>
        <p:nvSpPr>
          <p:cNvPr id="56" name="文本框 135"/>
          <p:cNvSpPr txBox="1">
            <a:spLocks noChangeArrowheads="1"/>
          </p:cNvSpPr>
          <p:nvPr/>
        </p:nvSpPr>
        <p:spPr bwMode="auto">
          <a:xfrm>
            <a:off x="3518087" y="3400301"/>
            <a:ext cx="5888038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赛题答辩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发粉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 —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闵子剑 余薇 许景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" y="12650"/>
            <a:ext cx="723355" cy="72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1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864117" cy="7232649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4989215" y="2032149"/>
            <a:ext cx="2747223" cy="267476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03</a:t>
            </a:r>
            <a:endParaRPr lang="zh-CN" altLang="en-US" sz="48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69335" y="2984809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 smtClean="0">
                <a:latin typeface="Franklin Gothic Medium" panose="020B0603020102020204" pitchFamily="34" charset="0"/>
                <a:ea typeface="微软雅黑" panose="020B0503020204020204" pitchFamily="34" charset="-122"/>
              </a:rPr>
              <a:t>算法设计</a:t>
            </a:r>
            <a:endParaRPr lang="zh-CN" altLang="en-US" sz="4800" dirty="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7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1481E-6 5.61896E-7 L -0.14037 0.004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25" y="2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63" y="1083"/>
            <a:ext cx="12863675" cy="723048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marL="0" marR="0" lvl="0" indent="0" algn="ctr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69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算法设计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973" y="654957"/>
            <a:ext cx="1015489" cy="343597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数据划分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029769" y="315509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Training</a:t>
            </a:r>
            <a:r>
              <a:rPr kumimoji="0" lang="en-US" altLang="zh-CN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Data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778294" y="577426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Testing Data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右箭头 68"/>
          <p:cNvSpPr/>
          <p:nvPr/>
        </p:nvSpPr>
        <p:spPr>
          <a:xfrm>
            <a:off x="8289638" y="1457381"/>
            <a:ext cx="360040" cy="305537"/>
          </a:xfrm>
          <a:prstGeom prst="rightArrow">
            <a:avLst/>
          </a:prstGeom>
          <a:solidFill>
            <a:srgbClr val="96DBDE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738955" y="1407800"/>
            <a:ext cx="41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右箭头 70"/>
          <p:cNvSpPr/>
          <p:nvPr/>
        </p:nvSpPr>
        <p:spPr>
          <a:xfrm>
            <a:off x="8295632" y="2125071"/>
            <a:ext cx="360040" cy="305537"/>
          </a:xfrm>
          <a:prstGeom prst="rightArrow">
            <a:avLst/>
          </a:prstGeom>
          <a:solidFill>
            <a:srgbClr val="96DBDE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740251" y="2117133"/>
            <a:ext cx="41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右箭头 72"/>
          <p:cNvSpPr/>
          <p:nvPr/>
        </p:nvSpPr>
        <p:spPr>
          <a:xfrm>
            <a:off x="8308420" y="2814811"/>
            <a:ext cx="360040" cy="305537"/>
          </a:xfrm>
          <a:prstGeom prst="rightArrow">
            <a:avLst/>
          </a:prstGeom>
          <a:solidFill>
            <a:srgbClr val="96DBDE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726146" y="2933120"/>
            <a:ext cx="41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右箭头 74"/>
          <p:cNvSpPr/>
          <p:nvPr/>
        </p:nvSpPr>
        <p:spPr>
          <a:xfrm>
            <a:off x="8308420" y="3525838"/>
            <a:ext cx="360040" cy="305537"/>
          </a:xfrm>
          <a:prstGeom prst="rightArrow">
            <a:avLst/>
          </a:prstGeom>
          <a:solidFill>
            <a:srgbClr val="96DBDE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8734508" y="3502207"/>
            <a:ext cx="41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右箭头 76"/>
          <p:cNvSpPr/>
          <p:nvPr/>
        </p:nvSpPr>
        <p:spPr>
          <a:xfrm>
            <a:off x="8308420" y="4183238"/>
            <a:ext cx="360040" cy="305537"/>
          </a:xfrm>
          <a:prstGeom prst="rightArrow">
            <a:avLst/>
          </a:prstGeom>
          <a:solidFill>
            <a:srgbClr val="96DBDE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734508" y="4182389"/>
            <a:ext cx="41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右大括号 78"/>
          <p:cNvSpPr/>
          <p:nvPr/>
        </p:nvSpPr>
        <p:spPr>
          <a:xfrm>
            <a:off x="9499051" y="1397067"/>
            <a:ext cx="272087" cy="388538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890B2C9-8BD9-4263-A798-ABF4FDEFEF39}"/>
              </a:ext>
            </a:extLst>
          </p:cNvPr>
          <p:cNvSpPr/>
          <p:nvPr/>
        </p:nvSpPr>
        <p:spPr>
          <a:xfrm>
            <a:off x="5493721" y="5745742"/>
            <a:ext cx="2590960" cy="4572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13---30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5525979-C13A-43C5-8975-2FF8B352BB34}"/>
              </a:ext>
            </a:extLst>
          </p:cNvPr>
          <p:cNvSpPr/>
          <p:nvPr/>
        </p:nvSpPr>
        <p:spPr>
          <a:xfrm>
            <a:off x="8084681" y="5743413"/>
            <a:ext cx="1902198" cy="4572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31---37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3517FA1-1102-4177-B983-88C212EF30AA}"/>
              </a:ext>
            </a:extLst>
          </p:cNvPr>
          <p:cNvSpPr/>
          <p:nvPr/>
        </p:nvSpPr>
        <p:spPr>
          <a:xfrm>
            <a:off x="4280285" y="4825255"/>
            <a:ext cx="1902198" cy="4572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6---23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C245B4D-64AD-4F7F-9074-AC2C9E4F2F46}"/>
              </a:ext>
            </a:extLst>
          </p:cNvPr>
          <p:cNvSpPr/>
          <p:nvPr/>
        </p:nvSpPr>
        <p:spPr>
          <a:xfrm>
            <a:off x="6182483" y="4825255"/>
            <a:ext cx="1902198" cy="4572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24---30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47D7B2F-97E3-4078-8901-129E22FE4FB6}"/>
              </a:ext>
            </a:extLst>
          </p:cNvPr>
          <p:cNvSpPr/>
          <p:nvPr/>
        </p:nvSpPr>
        <p:spPr>
          <a:xfrm>
            <a:off x="3906213" y="4141764"/>
            <a:ext cx="1902198" cy="4572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5---22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F05100F-CD9C-4529-9F1E-78DCFFF22C29}"/>
              </a:ext>
            </a:extLst>
          </p:cNvPr>
          <p:cNvSpPr/>
          <p:nvPr/>
        </p:nvSpPr>
        <p:spPr>
          <a:xfrm>
            <a:off x="5808411" y="4141764"/>
            <a:ext cx="1902198" cy="4572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23---29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C917F8C-1B72-49FE-8E03-0B5DDB8B49DD}"/>
              </a:ext>
            </a:extLst>
          </p:cNvPr>
          <p:cNvSpPr/>
          <p:nvPr/>
        </p:nvSpPr>
        <p:spPr>
          <a:xfrm>
            <a:off x="3518286" y="3458273"/>
            <a:ext cx="1902198" cy="4572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4---21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3A7F6FB-1097-4980-9FC1-E11BD244445B}"/>
              </a:ext>
            </a:extLst>
          </p:cNvPr>
          <p:cNvSpPr/>
          <p:nvPr/>
        </p:nvSpPr>
        <p:spPr>
          <a:xfrm>
            <a:off x="5420805" y="3466669"/>
            <a:ext cx="1902198" cy="4572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22---28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1DD5BBE-B5E2-433E-B7E2-BAC9B0E6184B}"/>
              </a:ext>
            </a:extLst>
          </p:cNvPr>
          <p:cNvSpPr/>
          <p:nvPr/>
        </p:nvSpPr>
        <p:spPr>
          <a:xfrm>
            <a:off x="3065704" y="2774782"/>
            <a:ext cx="1902198" cy="4572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3---20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FCD2C1E-C861-44DB-A2D6-56DB606FE489}"/>
              </a:ext>
            </a:extLst>
          </p:cNvPr>
          <p:cNvSpPr/>
          <p:nvPr/>
        </p:nvSpPr>
        <p:spPr>
          <a:xfrm>
            <a:off x="4967902" y="2774782"/>
            <a:ext cx="1902198" cy="4572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21---27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ACA7AF6-6FD4-40B5-9D1C-DEA576231327}"/>
              </a:ext>
            </a:extLst>
          </p:cNvPr>
          <p:cNvSpPr/>
          <p:nvPr/>
        </p:nvSpPr>
        <p:spPr>
          <a:xfrm>
            <a:off x="2530488" y="2091291"/>
            <a:ext cx="1902199" cy="4572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2---19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596E0FED-E809-4979-BE13-1539A318D1F1}"/>
              </a:ext>
            </a:extLst>
          </p:cNvPr>
          <p:cNvSpPr/>
          <p:nvPr/>
        </p:nvSpPr>
        <p:spPr>
          <a:xfrm>
            <a:off x="4432687" y="2091291"/>
            <a:ext cx="1902198" cy="4572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20---26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7741744-ADC1-461E-98FC-418D6CE3B948}"/>
              </a:ext>
            </a:extLst>
          </p:cNvPr>
          <p:cNvSpPr/>
          <p:nvPr/>
        </p:nvSpPr>
        <p:spPr>
          <a:xfrm>
            <a:off x="2004015" y="1407800"/>
            <a:ext cx="1902198" cy="4572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1---18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923D5CC-4BDD-4A3A-8AEF-F2B483B7A600}"/>
              </a:ext>
            </a:extLst>
          </p:cNvPr>
          <p:cNvSpPr/>
          <p:nvPr/>
        </p:nvSpPr>
        <p:spPr>
          <a:xfrm>
            <a:off x="3906213" y="1407800"/>
            <a:ext cx="1902198" cy="4572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19---25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8" name="右箭头 97"/>
          <p:cNvSpPr/>
          <p:nvPr/>
        </p:nvSpPr>
        <p:spPr>
          <a:xfrm>
            <a:off x="8308420" y="4924866"/>
            <a:ext cx="360040" cy="305537"/>
          </a:xfrm>
          <a:prstGeom prst="rightArrow">
            <a:avLst/>
          </a:prstGeom>
          <a:solidFill>
            <a:srgbClr val="96DBDE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751911" y="4883243"/>
            <a:ext cx="41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右箭头 99"/>
          <p:cNvSpPr/>
          <p:nvPr/>
        </p:nvSpPr>
        <p:spPr>
          <a:xfrm>
            <a:off x="10336144" y="5819244"/>
            <a:ext cx="360040" cy="305537"/>
          </a:xfrm>
          <a:prstGeom prst="rightArrow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11386" y="587406"/>
            <a:ext cx="9076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数据划分方式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训练集扩充有效，却无法覆盖更加完整的用户，削弱预测结果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 flipV="1">
            <a:off x="2579781" y="4182389"/>
            <a:ext cx="570636" cy="535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443372" y="481037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遗失部分用户信息！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2865099" y="5423987"/>
            <a:ext cx="1992213" cy="534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43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" y="0"/>
            <a:ext cx="12863675" cy="723048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marL="0" marR="0" lvl="0" indent="0" algn="ctr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69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算法设计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973" y="654957"/>
            <a:ext cx="1015489" cy="343597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数据划分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866217" y="322155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Training Data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右箭头 68"/>
          <p:cNvSpPr/>
          <p:nvPr/>
        </p:nvSpPr>
        <p:spPr>
          <a:xfrm>
            <a:off x="8126086" y="1523841"/>
            <a:ext cx="360040" cy="305537"/>
          </a:xfrm>
          <a:prstGeom prst="rightArrow">
            <a:avLst/>
          </a:prstGeom>
          <a:solidFill>
            <a:srgbClr val="96DBDE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575403" y="1474260"/>
            <a:ext cx="41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右箭头 70"/>
          <p:cNvSpPr/>
          <p:nvPr/>
        </p:nvSpPr>
        <p:spPr>
          <a:xfrm>
            <a:off x="8132080" y="2191531"/>
            <a:ext cx="360040" cy="305537"/>
          </a:xfrm>
          <a:prstGeom prst="rightArrow">
            <a:avLst/>
          </a:prstGeom>
          <a:solidFill>
            <a:srgbClr val="96DBDE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576699" y="2183593"/>
            <a:ext cx="41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右箭头 72"/>
          <p:cNvSpPr/>
          <p:nvPr/>
        </p:nvSpPr>
        <p:spPr>
          <a:xfrm>
            <a:off x="8144868" y="2881271"/>
            <a:ext cx="360040" cy="305537"/>
          </a:xfrm>
          <a:prstGeom prst="rightArrow">
            <a:avLst/>
          </a:prstGeom>
          <a:solidFill>
            <a:srgbClr val="96DBDE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562594" y="2999580"/>
            <a:ext cx="41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右箭头 74"/>
          <p:cNvSpPr/>
          <p:nvPr/>
        </p:nvSpPr>
        <p:spPr>
          <a:xfrm>
            <a:off x="8144868" y="3592298"/>
            <a:ext cx="360040" cy="305537"/>
          </a:xfrm>
          <a:prstGeom prst="rightArrow">
            <a:avLst/>
          </a:prstGeom>
          <a:solidFill>
            <a:srgbClr val="96DBDE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8570956" y="3568667"/>
            <a:ext cx="41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右箭头 76"/>
          <p:cNvSpPr/>
          <p:nvPr/>
        </p:nvSpPr>
        <p:spPr>
          <a:xfrm>
            <a:off x="8144868" y="4249698"/>
            <a:ext cx="360040" cy="305537"/>
          </a:xfrm>
          <a:prstGeom prst="rightArrow">
            <a:avLst/>
          </a:prstGeom>
          <a:solidFill>
            <a:srgbClr val="96DBDE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570956" y="4248849"/>
            <a:ext cx="41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右大括号 78"/>
          <p:cNvSpPr/>
          <p:nvPr/>
        </p:nvSpPr>
        <p:spPr>
          <a:xfrm>
            <a:off x="9335499" y="1463527"/>
            <a:ext cx="272087" cy="388538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890B2C9-8BD9-4263-A798-ABF4FDEFEF39}"/>
              </a:ext>
            </a:extLst>
          </p:cNvPr>
          <p:cNvSpPr/>
          <p:nvPr/>
        </p:nvSpPr>
        <p:spPr>
          <a:xfrm>
            <a:off x="1840463" y="5812202"/>
            <a:ext cx="6080666" cy="4572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1---30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3517FA1-1102-4177-B983-88C212EF30AA}"/>
              </a:ext>
            </a:extLst>
          </p:cNvPr>
          <p:cNvSpPr/>
          <p:nvPr/>
        </p:nvSpPr>
        <p:spPr>
          <a:xfrm>
            <a:off x="1840463" y="4891715"/>
            <a:ext cx="4178468" cy="4572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1---23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C245B4D-64AD-4F7F-9074-AC2C9E4F2F46}"/>
              </a:ext>
            </a:extLst>
          </p:cNvPr>
          <p:cNvSpPr/>
          <p:nvPr/>
        </p:nvSpPr>
        <p:spPr>
          <a:xfrm>
            <a:off x="6018931" y="4891715"/>
            <a:ext cx="1902198" cy="4572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24---30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47D7B2F-97E3-4078-8901-129E22FE4FB6}"/>
              </a:ext>
            </a:extLst>
          </p:cNvPr>
          <p:cNvSpPr/>
          <p:nvPr/>
        </p:nvSpPr>
        <p:spPr>
          <a:xfrm>
            <a:off x="1840463" y="4208224"/>
            <a:ext cx="3804396" cy="4572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1---22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F05100F-CD9C-4529-9F1E-78DCFFF22C29}"/>
              </a:ext>
            </a:extLst>
          </p:cNvPr>
          <p:cNvSpPr/>
          <p:nvPr/>
        </p:nvSpPr>
        <p:spPr>
          <a:xfrm>
            <a:off x="5644859" y="4208224"/>
            <a:ext cx="1902198" cy="4572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23---29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C917F8C-1B72-49FE-8E03-0B5DDB8B49DD}"/>
              </a:ext>
            </a:extLst>
          </p:cNvPr>
          <p:cNvSpPr/>
          <p:nvPr/>
        </p:nvSpPr>
        <p:spPr>
          <a:xfrm>
            <a:off x="1840463" y="3524733"/>
            <a:ext cx="3416469" cy="4572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1---21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3A7F6FB-1097-4980-9FC1-E11BD244445B}"/>
              </a:ext>
            </a:extLst>
          </p:cNvPr>
          <p:cNvSpPr/>
          <p:nvPr/>
        </p:nvSpPr>
        <p:spPr>
          <a:xfrm>
            <a:off x="5256932" y="3524733"/>
            <a:ext cx="1902198" cy="4572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22---28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1DD5BBE-B5E2-433E-B7E2-BAC9B0E6184B}"/>
              </a:ext>
            </a:extLst>
          </p:cNvPr>
          <p:cNvSpPr/>
          <p:nvPr/>
        </p:nvSpPr>
        <p:spPr>
          <a:xfrm>
            <a:off x="1840463" y="2841242"/>
            <a:ext cx="2963887" cy="4572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1---20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FCD2C1E-C861-44DB-A2D6-56DB606FE489}"/>
              </a:ext>
            </a:extLst>
          </p:cNvPr>
          <p:cNvSpPr/>
          <p:nvPr/>
        </p:nvSpPr>
        <p:spPr>
          <a:xfrm>
            <a:off x="4804350" y="2841242"/>
            <a:ext cx="1902198" cy="4572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21---27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ACA7AF6-6FD4-40B5-9D1C-DEA576231327}"/>
              </a:ext>
            </a:extLst>
          </p:cNvPr>
          <p:cNvSpPr/>
          <p:nvPr/>
        </p:nvSpPr>
        <p:spPr>
          <a:xfrm>
            <a:off x="1840464" y="2157751"/>
            <a:ext cx="2428672" cy="4572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1---19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596E0FED-E809-4979-BE13-1539A318D1F1}"/>
              </a:ext>
            </a:extLst>
          </p:cNvPr>
          <p:cNvSpPr/>
          <p:nvPr/>
        </p:nvSpPr>
        <p:spPr>
          <a:xfrm>
            <a:off x="4269135" y="2157751"/>
            <a:ext cx="1902198" cy="4572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20---26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7741744-ADC1-461E-98FC-418D6CE3B948}"/>
              </a:ext>
            </a:extLst>
          </p:cNvPr>
          <p:cNvSpPr/>
          <p:nvPr/>
        </p:nvSpPr>
        <p:spPr>
          <a:xfrm>
            <a:off x="1840463" y="1474260"/>
            <a:ext cx="1902198" cy="4572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1---18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923D5CC-4BDD-4A3A-8AEF-F2B483B7A600}"/>
              </a:ext>
            </a:extLst>
          </p:cNvPr>
          <p:cNvSpPr/>
          <p:nvPr/>
        </p:nvSpPr>
        <p:spPr>
          <a:xfrm>
            <a:off x="3742661" y="1474260"/>
            <a:ext cx="1902198" cy="4572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19---25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8" name="右箭头 97"/>
          <p:cNvSpPr/>
          <p:nvPr/>
        </p:nvSpPr>
        <p:spPr>
          <a:xfrm>
            <a:off x="8144868" y="4991326"/>
            <a:ext cx="360040" cy="305537"/>
          </a:xfrm>
          <a:prstGeom prst="rightArrow">
            <a:avLst/>
          </a:prstGeom>
          <a:solidFill>
            <a:srgbClr val="96DBDE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588359" y="4949703"/>
            <a:ext cx="41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411386" y="587406"/>
            <a:ext cx="9076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数据划分方式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训练集扩充有效，且覆盖更加完整的用户，增强模型预测结果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5273" y="104068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                               …      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0614742" y="584072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Testing Data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5525979-C13A-43C5-8975-2FF8B352BB34}"/>
              </a:ext>
            </a:extLst>
          </p:cNvPr>
          <p:cNvSpPr/>
          <p:nvPr/>
        </p:nvSpPr>
        <p:spPr>
          <a:xfrm>
            <a:off x="7921129" y="5809873"/>
            <a:ext cx="1902198" cy="4572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31---37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右箭头 47"/>
          <p:cNvSpPr/>
          <p:nvPr/>
        </p:nvSpPr>
        <p:spPr>
          <a:xfrm>
            <a:off x="10172592" y="5885704"/>
            <a:ext cx="360040" cy="305537"/>
          </a:xfrm>
          <a:prstGeom prst="rightArrow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5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061" y="0"/>
            <a:ext cx="12863675" cy="723048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marL="0" marR="0" lvl="0" indent="0" algn="ctr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69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算法设计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973" y="654957"/>
            <a:ext cx="1015489" cy="343597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数据划分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823327" y="290218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Training Data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919513" y="1366775"/>
            <a:ext cx="41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右箭头 76"/>
          <p:cNvSpPr/>
          <p:nvPr/>
        </p:nvSpPr>
        <p:spPr>
          <a:xfrm>
            <a:off x="8439709" y="1430570"/>
            <a:ext cx="360040" cy="305537"/>
          </a:xfrm>
          <a:prstGeom prst="rightArrow">
            <a:avLst/>
          </a:prstGeom>
          <a:solidFill>
            <a:srgbClr val="96DBDE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右大括号 78"/>
          <p:cNvSpPr/>
          <p:nvPr/>
        </p:nvSpPr>
        <p:spPr>
          <a:xfrm>
            <a:off x="9337750" y="1536476"/>
            <a:ext cx="297272" cy="27279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890B2C9-8BD9-4263-A798-ABF4FDEFEF39}"/>
              </a:ext>
            </a:extLst>
          </p:cNvPr>
          <p:cNvSpPr/>
          <p:nvPr/>
        </p:nvSpPr>
        <p:spPr>
          <a:xfrm>
            <a:off x="2109665" y="5334344"/>
            <a:ext cx="6080666" cy="4572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1---30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3517FA1-1102-4177-B983-88C212EF30AA}"/>
              </a:ext>
            </a:extLst>
          </p:cNvPr>
          <p:cNvSpPr/>
          <p:nvPr/>
        </p:nvSpPr>
        <p:spPr>
          <a:xfrm>
            <a:off x="2109665" y="1342305"/>
            <a:ext cx="4178468" cy="4572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1---23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C245B4D-64AD-4F7F-9074-AC2C9E4F2F46}"/>
              </a:ext>
            </a:extLst>
          </p:cNvPr>
          <p:cNvSpPr/>
          <p:nvPr/>
        </p:nvSpPr>
        <p:spPr>
          <a:xfrm>
            <a:off x="6291358" y="1342305"/>
            <a:ext cx="1902198" cy="4572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24---30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7741744-ADC1-461E-98FC-418D6CE3B948}"/>
              </a:ext>
            </a:extLst>
          </p:cNvPr>
          <p:cNvSpPr/>
          <p:nvPr/>
        </p:nvSpPr>
        <p:spPr>
          <a:xfrm>
            <a:off x="2109665" y="4035797"/>
            <a:ext cx="1902198" cy="4572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1---16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923D5CC-4BDD-4A3A-8AEF-F2B483B7A600}"/>
              </a:ext>
            </a:extLst>
          </p:cNvPr>
          <p:cNvSpPr/>
          <p:nvPr/>
        </p:nvSpPr>
        <p:spPr>
          <a:xfrm>
            <a:off x="4017048" y="4035797"/>
            <a:ext cx="1902198" cy="4572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17---23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8" name="右箭头 97"/>
          <p:cNvSpPr/>
          <p:nvPr/>
        </p:nvSpPr>
        <p:spPr>
          <a:xfrm>
            <a:off x="8439709" y="4115037"/>
            <a:ext cx="360040" cy="305537"/>
          </a:xfrm>
          <a:prstGeom prst="rightArrow">
            <a:avLst/>
          </a:prstGeom>
          <a:solidFill>
            <a:srgbClr val="96DBDE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411386" y="587406"/>
            <a:ext cx="9634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数据划分方式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训练集无重叠式扩充，提高样本之间的差异性，增强模型泛化能力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881135" y="536075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Testing Data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5525979-C13A-43C5-8975-2FF8B352BB34}"/>
              </a:ext>
            </a:extLst>
          </p:cNvPr>
          <p:cNvSpPr/>
          <p:nvPr/>
        </p:nvSpPr>
        <p:spPr>
          <a:xfrm>
            <a:off x="8198346" y="5326500"/>
            <a:ext cx="1902198" cy="4572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31---37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右箭头 47"/>
          <p:cNvSpPr/>
          <p:nvPr/>
        </p:nvSpPr>
        <p:spPr>
          <a:xfrm>
            <a:off x="10363387" y="5402331"/>
            <a:ext cx="360040" cy="305537"/>
          </a:xfrm>
          <a:prstGeom prst="rightArrow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940327" y="4079731"/>
            <a:ext cx="41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09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3" y="1083"/>
            <a:ext cx="12863675" cy="723048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marL="0" marR="0" lvl="0" indent="0" algn="ctr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69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算法设计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973" y="654957"/>
            <a:ext cx="1015489" cy="343597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特征工程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6839" y="1917895"/>
            <a:ext cx="3676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lang="en-US" altLang="zh-CN" b="1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b="1" kern="100" dirty="0">
              <a:latin typeface="等线" panose="02010600030101010101" pitchFamily="2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5"/>
          <p:cNvCxnSpPr/>
          <p:nvPr/>
        </p:nvCxnSpPr>
        <p:spPr>
          <a:xfrm>
            <a:off x="2883475" y="929280"/>
            <a:ext cx="3170" cy="5242857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" name="矩形 6"/>
          <p:cNvSpPr/>
          <p:nvPr/>
        </p:nvSpPr>
        <p:spPr>
          <a:xfrm>
            <a:off x="766278" y="2821527"/>
            <a:ext cx="1943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defTabSz="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启动日志</a:t>
            </a:r>
            <a:endParaRPr lang="en-US" altLang="zh-CN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19153" y="2903206"/>
            <a:ext cx="867954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6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</a:t>
            </a:r>
          </a:p>
        </p:txBody>
      </p:sp>
      <p:sp>
        <p:nvSpPr>
          <p:cNvPr id="16" name="矩形 15"/>
          <p:cNvSpPr/>
          <p:nvPr/>
        </p:nvSpPr>
        <p:spPr>
          <a:xfrm>
            <a:off x="4825204" y="1007956"/>
            <a:ext cx="1453609" cy="533400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离散特征</a:t>
            </a:r>
          </a:p>
        </p:txBody>
      </p:sp>
      <p:sp>
        <p:nvSpPr>
          <p:cNvPr id="17" name="矩形 16"/>
          <p:cNvSpPr/>
          <p:nvPr/>
        </p:nvSpPr>
        <p:spPr>
          <a:xfrm>
            <a:off x="4783196" y="2912352"/>
            <a:ext cx="1453609" cy="533400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行为特征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68537" y="4757690"/>
            <a:ext cx="1453609" cy="533400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时间特征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4453094" y="1297604"/>
            <a:ext cx="209517" cy="376289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73389" y="1120767"/>
            <a:ext cx="50405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device_type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register_type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one-hot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离散</a:t>
            </a:r>
          </a:p>
        </p:txBody>
      </p:sp>
      <p:sp>
        <p:nvSpPr>
          <p:cNvPr id="15" name="矩形 14"/>
          <p:cNvSpPr/>
          <p:nvPr/>
        </p:nvSpPr>
        <p:spPr>
          <a:xfrm>
            <a:off x="6573389" y="2154243"/>
            <a:ext cx="56166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对进行操作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行为天数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用户行为平均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最大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最小值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关注页、个人主页、发现页、同城页、其他页的活动次数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用户播放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、关注、点赞、转发、举报、减少此类作品次数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用户浏览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拍客次数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行为在不同天数粒度下的统计（粒度：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14,10,7,5,4,3,2,1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），其中对于大于等于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天的时间粒度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除以用户注册日的天数与预测区间最小值的时间距离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46839" y="3821375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defTabSz="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拍摄日志</a:t>
            </a:r>
            <a:endParaRPr lang="en-US" altLang="zh-CN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6277" y="4919164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defTabSz="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活动日志</a:t>
            </a:r>
            <a:endParaRPr lang="en-US" altLang="zh-CN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73389" y="4264397"/>
            <a:ext cx="534800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用户当前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行为时间，距离预测区间天数的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最小值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行为时间，距离预测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区间天数的最大值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当前行为时间，距离用户注册日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的天数的最大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最大连续行为天数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互动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行为的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天数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互动行为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相距最长天数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互动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行为相距最短天数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第一次互动距离预测区间的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天数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最后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一次行为距离预测日的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天数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82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3" y="1083"/>
            <a:ext cx="12863675" cy="723048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marL="0" marR="0" lvl="0" indent="0" algn="ctr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69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算法设计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973" y="654957"/>
            <a:ext cx="1015489" cy="343597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特征工程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6839" y="1917895"/>
            <a:ext cx="3676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lang="en-US" altLang="zh-CN" b="1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b="1" kern="100" dirty="0">
              <a:latin typeface="等线" panose="02010600030101010101" pitchFamily="2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5"/>
          <p:cNvCxnSpPr/>
          <p:nvPr/>
        </p:nvCxnSpPr>
        <p:spPr>
          <a:xfrm>
            <a:off x="2883475" y="929280"/>
            <a:ext cx="3170" cy="5242857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" name="矩形 6"/>
          <p:cNvSpPr/>
          <p:nvPr/>
        </p:nvSpPr>
        <p:spPr>
          <a:xfrm>
            <a:off x="766278" y="2821527"/>
            <a:ext cx="1943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defTabSz="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启动日志</a:t>
            </a:r>
            <a:endParaRPr lang="en-US" altLang="zh-CN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19153" y="2903206"/>
            <a:ext cx="867954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6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拍客</a:t>
            </a:r>
          </a:p>
        </p:txBody>
      </p:sp>
      <p:sp>
        <p:nvSpPr>
          <p:cNvPr id="17" name="矩形 16"/>
          <p:cNvSpPr/>
          <p:nvPr/>
        </p:nvSpPr>
        <p:spPr>
          <a:xfrm>
            <a:off x="4775451" y="1096045"/>
            <a:ext cx="1453609" cy="533400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热度特征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68537" y="4757690"/>
            <a:ext cx="1453609" cy="533400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时间特征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4453094" y="1297604"/>
            <a:ext cx="209517" cy="376289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02260" y="1094810"/>
            <a:ext cx="56166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拍客拍的视频在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关注页、个人主页、发现页、同城页、其他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页与其他用户的互动次数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拍客拍的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视频被播放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、关注、点赞、转发、举报、减少此类作品次数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客拍摄不同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视频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客互动不同用户次数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行为在不同天数粒度下的统计（粒度：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14,10,7,5,4,3,2,1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），其中对于大于等于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天的粒度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除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以用户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注册日的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天数与预测区间最小值的时间距离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73389" y="4264397"/>
            <a:ext cx="534800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拍客当前行为时间，距离预测区间天数的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最小值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拍客当前行为时间，距离预测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区间天数的最大值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拍客当前行为时间，距离用户注册日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的天数的最大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拍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最大连续行为天数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客互动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行为的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天数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互动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相距最长天数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互动行为相距最短天数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拍客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第一次互动距离预测区间的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天数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拍客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最后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一次行为距离预测日的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天数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46839" y="3821375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defTabSz="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拍摄日志</a:t>
            </a:r>
            <a:endParaRPr lang="en-US" altLang="zh-CN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6277" y="4919164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defTabSz="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活动日志</a:t>
            </a:r>
            <a:endParaRPr lang="en-US" altLang="zh-CN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27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3" y="1083"/>
            <a:ext cx="12863675" cy="723048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marL="0" marR="0" lvl="0" indent="0" algn="ctr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69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算法设计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973" y="654957"/>
            <a:ext cx="1015489" cy="343597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特征工程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6839" y="1917895"/>
            <a:ext cx="3676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lang="en-US" altLang="zh-CN" b="1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b="1" kern="100" dirty="0">
              <a:latin typeface="等线" panose="02010600030101010101" pitchFamily="2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5"/>
          <p:cNvCxnSpPr/>
          <p:nvPr/>
        </p:nvCxnSpPr>
        <p:spPr>
          <a:xfrm>
            <a:off x="2883475" y="929280"/>
            <a:ext cx="3170" cy="5242857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" name="矩形 6"/>
          <p:cNvSpPr/>
          <p:nvPr/>
        </p:nvSpPr>
        <p:spPr>
          <a:xfrm>
            <a:off x="766278" y="2821527"/>
            <a:ext cx="1943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defTabSz="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启动日志</a:t>
            </a:r>
            <a:endParaRPr lang="en-US" altLang="zh-CN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46839" y="3821375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defTabSz="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拍摄日志</a:t>
            </a:r>
            <a:endParaRPr lang="en-US" altLang="zh-CN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6277" y="4919164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defTabSz="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活动日志</a:t>
            </a:r>
            <a:endParaRPr lang="en-US" altLang="zh-CN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410801200"/>
              </p:ext>
            </p:extLst>
          </p:nvPr>
        </p:nvGraphicFramePr>
        <p:xfrm>
          <a:off x="4054068" y="1456085"/>
          <a:ext cx="8063939" cy="4018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/>
          <p:cNvSpPr/>
          <p:nvPr/>
        </p:nvSpPr>
        <p:spPr>
          <a:xfrm>
            <a:off x="5462640" y="333148"/>
            <a:ext cx="39604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特征细节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742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25" y="2167"/>
            <a:ext cx="12863675" cy="723048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marL="0" marR="0" lvl="0" indent="0" algn="ctr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69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算法设计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973" y="654957"/>
            <a:ext cx="1015489" cy="343597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</a:t>
            </a:r>
            <a:r>
              <a:rPr lang="zh-CN" altLang="en-US" sz="16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选择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TextBox 7"/>
          <p:cNvSpPr txBox="1"/>
          <p:nvPr/>
        </p:nvSpPr>
        <p:spPr>
          <a:xfrm>
            <a:off x="740743" y="1538832"/>
            <a:ext cx="5400600" cy="4016484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特征选择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</a:t>
            </a:r>
          </a:p>
          <a:p>
            <a:pPr marL="628650" marR="0" lvl="1" indent="-285750" defTabSz="6858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rPr>
              <a:t>基于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rPr>
              <a:t>XGB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rPr>
              <a:t>的特征重要性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  <a:p>
            <a:pPr marL="685800" marR="0" lvl="2" indent="0" defTabSz="6858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rPr>
              <a:t>先训练一个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rPr>
              <a:t>XGBoost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rPr>
              <a:t>模型，输出其特征重要性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  <a:p>
            <a:pPr marL="628650" marR="0" lvl="1" indent="-285750" defTabSz="6858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rPr>
              <a:t>基于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rPr>
              <a:t>wrapper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rPr>
              <a:t>的方式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  <a:p>
            <a:pPr marL="685800" marR="0" lvl="2" indent="0" defTabSz="6858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rPr>
              <a:t>构造两个特征集，基于贪心算法，寻找最优特征子集，如右图所示。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  <a:p>
            <a:pPr marL="0" marR="0" lvl="0" indent="0" defTabSz="6858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0" defTabSz="6858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目的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</a:t>
            </a:r>
          </a:p>
          <a:p>
            <a:pPr marL="628650" marR="0" lvl="1" indent="-285750" defTabSz="6858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rPr>
              <a:t>降维，使模型泛化能力更强，减少过拟合。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  <a:p>
            <a:pPr marL="0" marR="0" lvl="0" indent="0" defTabSz="6858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761" y="763818"/>
            <a:ext cx="5522570" cy="502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6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" y="2167"/>
            <a:ext cx="12863675" cy="723048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marL="0" marR="0" lvl="0" indent="0" algn="ctr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69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算法设计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973" y="654957"/>
            <a:ext cx="1015489" cy="343597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</a:t>
            </a:r>
            <a:r>
              <a:rPr lang="zh-CN" altLang="en-US" sz="1600" noProof="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099098"/>
              </p:ext>
            </p:extLst>
          </p:nvPr>
        </p:nvGraphicFramePr>
        <p:xfrm>
          <a:off x="524719" y="2104157"/>
          <a:ext cx="37101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93">
                  <a:extLst>
                    <a:ext uri="{9D8B030D-6E8A-4147-A177-3AD203B41FA5}">
                      <a16:colId xmlns:a16="http://schemas.microsoft.com/office/drawing/2014/main" val="1015976838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947124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parameter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8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booster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gbtree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8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max_depth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6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41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rank:pairwise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608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081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colsample_bytree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32725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585391"/>
              </p:ext>
            </p:extLst>
          </p:nvPr>
        </p:nvGraphicFramePr>
        <p:xfrm>
          <a:off x="4665179" y="2115375"/>
          <a:ext cx="37101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93">
                  <a:extLst>
                    <a:ext uri="{9D8B030D-6E8A-4147-A177-3AD203B41FA5}">
                      <a16:colId xmlns:a16="http://schemas.microsoft.com/office/drawing/2014/main" val="1015976838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947124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parameter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8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booster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gbtree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8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max_depth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6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41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binary:logistic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608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081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colsample_bytree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3272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82030"/>
              </p:ext>
            </p:extLst>
          </p:nvPr>
        </p:nvGraphicFramePr>
        <p:xfrm>
          <a:off x="8805639" y="2114338"/>
          <a:ext cx="37101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93">
                  <a:extLst>
                    <a:ext uri="{9D8B030D-6E8A-4147-A177-3AD203B41FA5}">
                      <a16:colId xmlns:a16="http://schemas.microsoft.com/office/drawing/2014/main" val="1015976838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947124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parameter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8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booster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gbtree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8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max_depth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6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41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rank:pairwise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608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081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colsample_bytree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3272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820863" y="1456085"/>
            <a:ext cx="1224136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908204" y="1456085"/>
            <a:ext cx="1224136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048664" y="1456085"/>
            <a:ext cx="1224136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09400" y="193292"/>
            <a:ext cx="2621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XGBoost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50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63" y="1083"/>
            <a:ext cx="12863675" cy="723048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marL="0" marR="0" lvl="0" indent="0" algn="ctr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69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算法设计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973" y="654957"/>
            <a:ext cx="1015489" cy="343597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模型融合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58862"/>
              </p:ext>
            </p:extLst>
          </p:nvPr>
        </p:nvGraphicFramePr>
        <p:xfrm>
          <a:off x="864599" y="1520746"/>
          <a:ext cx="2592288" cy="18722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7659">
                  <a:extLst>
                    <a:ext uri="{9D8B030D-6E8A-4147-A177-3AD203B41FA5}">
                      <a16:colId xmlns:a16="http://schemas.microsoft.com/office/drawing/2014/main" val="1811879069"/>
                    </a:ext>
                  </a:extLst>
                </a:gridCol>
                <a:gridCol w="1584629">
                  <a:extLst>
                    <a:ext uri="{9D8B030D-6E8A-4147-A177-3AD203B41FA5}">
                      <a16:colId xmlns:a16="http://schemas.microsoft.com/office/drawing/2014/main" val="3258808115"/>
                    </a:ext>
                  </a:extLst>
                </a:gridCol>
              </a:tblGrid>
              <a:tr h="468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kern="1200" dirty="0" err="1" smtClean="0"/>
                        <a:t>user_id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 err="1" smtClean="0"/>
                        <a:t>prob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304911"/>
                  </a:ext>
                </a:extLst>
              </a:tr>
              <a:tr h="468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1391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0.8613208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827921"/>
                  </a:ext>
                </a:extLst>
              </a:tr>
              <a:tr h="468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3679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0.4235010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532812"/>
                  </a:ext>
                </a:extLst>
              </a:tr>
              <a:tr h="468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4176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0.5986956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84776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156124"/>
              </p:ext>
            </p:extLst>
          </p:nvPr>
        </p:nvGraphicFramePr>
        <p:xfrm>
          <a:off x="852062" y="4185042"/>
          <a:ext cx="2592288" cy="18722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7659">
                  <a:extLst>
                    <a:ext uri="{9D8B030D-6E8A-4147-A177-3AD203B41FA5}">
                      <a16:colId xmlns:a16="http://schemas.microsoft.com/office/drawing/2014/main" val="1811879069"/>
                    </a:ext>
                  </a:extLst>
                </a:gridCol>
                <a:gridCol w="1584629">
                  <a:extLst>
                    <a:ext uri="{9D8B030D-6E8A-4147-A177-3AD203B41FA5}">
                      <a16:colId xmlns:a16="http://schemas.microsoft.com/office/drawing/2014/main" val="3258808115"/>
                    </a:ext>
                  </a:extLst>
                </a:gridCol>
              </a:tblGrid>
              <a:tr h="468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kern="1200" dirty="0" err="1" smtClean="0"/>
                        <a:t>user_id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 err="1" smtClean="0"/>
                        <a:t>prob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304911"/>
                  </a:ext>
                </a:extLst>
              </a:tr>
              <a:tr h="468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1391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0.813208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827921"/>
                  </a:ext>
                </a:extLst>
              </a:tr>
              <a:tr h="468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3679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0.9035010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532812"/>
                  </a:ext>
                </a:extLst>
              </a:tr>
              <a:tr h="468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4176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0. 6386956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847767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74367"/>
              </p:ext>
            </p:extLst>
          </p:nvPr>
        </p:nvGraphicFramePr>
        <p:xfrm>
          <a:off x="4809021" y="1539423"/>
          <a:ext cx="2592288" cy="18722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7659">
                  <a:extLst>
                    <a:ext uri="{9D8B030D-6E8A-4147-A177-3AD203B41FA5}">
                      <a16:colId xmlns:a16="http://schemas.microsoft.com/office/drawing/2014/main" val="1811879069"/>
                    </a:ext>
                  </a:extLst>
                </a:gridCol>
                <a:gridCol w="1584629">
                  <a:extLst>
                    <a:ext uri="{9D8B030D-6E8A-4147-A177-3AD203B41FA5}">
                      <a16:colId xmlns:a16="http://schemas.microsoft.com/office/drawing/2014/main" val="3258808115"/>
                    </a:ext>
                  </a:extLst>
                </a:gridCol>
              </a:tblGrid>
              <a:tr h="468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kern="1200" dirty="0" err="1" smtClean="0"/>
                        <a:t>user_id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 smtClean="0"/>
                        <a:t>rank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304911"/>
                  </a:ext>
                </a:extLst>
              </a:tr>
              <a:tr h="468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1391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827921"/>
                  </a:ext>
                </a:extLst>
              </a:tr>
              <a:tr h="468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3679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532812"/>
                  </a:ext>
                </a:extLst>
              </a:tr>
              <a:tr h="468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4176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847767"/>
                  </a:ext>
                </a:extLst>
              </a:tr>
            </a:tbl>
          </a:graphicData>
        </a:graphic>
      </p:graphicFrame>
      <p:sp>
        <p:nvSpPr>
          <p:cNvPr id="13" name="TextBox 3"/>
          <p:cNvSpPr txBox="1"/>
          <p:nvPr/>
        </p:nvSpPr>
        <p:spPr>
          <a:xfrm>
            <a:off x="1820863" y="864809"/>
            <a:ext cx="1025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dirty="0" smtClean="0">
                <a:solidFill>
                  <a:prstClr val="black"/>
                </a:solidFill>
                <a:latin typeface="Arial"/>
                <a:ea typeface="微软雅黑"/>
              </a:rPr>
              <a:t>比赛</a:t>
            </a:r>
            <a:r>
              <a:rPr lang="zh-CN" altLang="zh-CN" dirty="0">
                <a:solidFill>
                  <a:prstClr val="black"/>
                </a:solidFill>
                <a:latin typeface="Arial"/>
                <a:ea typeface="微软雅黑"/>
              </a:rPr>
              <a:t>评价</a:t>
            </a:r>
            <a:r>
              <a:rPr lang="zh-CN" altLang="zh-CN" dirty="0" smtClean="0">
                <a:solidFill>
                  <a:prstClr val="black"/>
                </a:solidFill>
                <a:latin typeface="Arial"/>
                <a:ea typeface="微软雅黑"/>
              </a:rPr>
              <a:t>标准</a:t>
            </a:r>
            <a:r>
              <a:rPr lang="zh-CN" altLang="en-US" dirty="0" smtClean="0">
                <a:solidFill>
                  <a:prstClr val="black"/>
                </a:solidFill>
                <a:latin typeface="Arial"/>
                <a:ea typeface="微软雅黑"/>
              </a:rPr>
              <a:t>：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ea typeface="微软雅黑"/>
              </a:rPr>
              <a:t>AUC</a:t>
            </a:r>
            <a:r>
              <a:rPr lang="zh-CN" altLang="zh-CN" dirty="0" smtClean="0">
                <a:solidFill>
                  <a:prstClr val="black"/>
                </a:solidFill>
                <a:latin typeface="Arial"/>
                <a:ea typeface="微软雅黑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微软雅黑"/>
              </a:rPr>
              <a:t>ROC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曲线下方的面积</a:t>
            </a:r>
            <a:r>
              <a:rPr lang="zh-CN" altLang="en-US" dirty="0" smtClean="0">
                <a:solidFill>
                  <a:prstClr val="black"/>
                </a:solidFill>
                <a:latin typeface="Arial"/>
                <a:ea typeface="微软雅黑"/>
              </a:rPr>
              <a:t>大小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ea typeface="微软雅黑"/>
              </a:rPr>
              <a:t>,</a:t>
            </a:r>
            <a:r>
              <a:rPr lang="zh-CN" altLang="zh-CN" dirty="0" smtClean="0">
                <a:solidFill>
                  <a:prstClr val="black"/>
                </a:solidFill>
                <a:latin typeface="Arial"/>
                <a:ea typeface="微软雅黑"/>
              </a:rPr>
              <a:t>其</a:t>
            </a:r>
            <a:r>
              <a:rPr lang="zh-CN" altLang="zh-CN" dirty="0">
                <a:solidFill>
                  <a:prstClr val="black"/>
                </a:solidFill>
                <a:latin typeface="Arial"/>
                <a:ea typeface="微软雅黑"/>
              </a:rPr>
              <a:t>本质为</a:t>
            </a:r>
            <a:r>
              <a:rPr lang="zh-CN" altLang="zh-CN" dirty="0">
                <a:solidFill>
                  <a:srgbClr val="FF0000"/>
                </a:solidFill>
                <a:latin typeface="Arial"/>
                <a:ea typeface="微软雅黑"/>
              </a:rPr>
              <a:t>排序优化</a:t>
            </a:r>
            <a:r>
              <a:rPr lang="zh-CN" altLang="zh-CN" dirty="0" smtClean="0">
                <a:solidFill>
                  <a:srgbClr val="FF0000"/>
                </a:solidFill>
                <a:latin typeface="Arial"/>
                <a:ea typeface="微软雅黑"/>
              </a:rPr>
              <a:t>问题</a:t>
            </a:r>
            <a:r>
              <a:rPr lang="zh-CN" altLang="en-US" dirty="0" smtClean="0">
                <a:solidFill>
                  <a:srgbClr val="FF0000"/>
                </a:solidFill>
                <a:latin typeface="微软雅黑"/>
                <a:ea typeface="微软雅黑" panose="020B0503020204020204" pitchFamily="34" charset="-122"/>
              </a:rPr>
              <a:t>概率得分线性加权</a:t>
            </a:r>
            <a:r>
              <a:rPr lang="zh-CN" altLang="en-US" dirty="0" smtClean="0">
                <a:solidFill>
                  <a:prstClr val="black"/>
                </a:solidFill>
                <a:latin typeface="微软雅黑"/>
                <a:ea typeface="微软雅黑" panose="020B0503020204020204" pitchFamily="34" charset="-122"/>
              </a:rPr>
              <a:t>存在问题</a:t>
            </a:r>
            <a:endParaRPr lang="en-US" altLang="zh-CN" dirty="0" smtClean="0">
              <a:solidFill>
                <a:prstClr val="black"/>
              </a:solidFill>
              <a:latin typeface="微软雅黑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50059" y="2324398"/>
            <a:ext cx="381807" cy="26490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395450"/>
              </p:ext>
            </p:extLst>
          </p:nvPr>
        </p:nvGraphicFramePr>
        <p:xfrm>
          <a:off x="4786140" y="4185042"/>
          <a:ext cx="2592288" cy="18722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7659">
                  <a:extLst>
                    <a:ext uri="{9D8B030D-6E8A-4147-A177-3AD203B41FA5}">
                      <a16:colId xmlns:a16="http://schemas.microsoft.com/office/drawing/2014/main" val="1811879069"/>
                    </a:ext>
                  </a:extLst>
                </a:gridCol>
                <a:gridCol w="1584629">
                  <a:extLst>
                    <a:ext uri="{9D8B030D-6E8A-4147-A177-3AD203B41FA5}">
                      <a16:colId xmlns:a16="http://schemas.microsoft.com/office/drawing/2014/main" val="3258808115"/>
                    </a:ext>
                  </a:extLst>
                </a:gridCol>
              </a:tblGrid>
              <a:tr h="468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kern="1200" dirty="0" err="1" smtClean="0"/>
                        <a:t>user_id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 smtClean="0"/>
                        <a:t>rank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304911"/>
                  </a:ext>
                </a:extLst>
              </a:tr>
              <a:tr h="468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1391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827921"/>
                  </a:ext>
                </a:extLst>
              </a:tr>
              <a:tr h="468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3679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532812"/>
                  </a:ext>
                </a:extLst>
              </a:tr>
              <a:tr h="468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4176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847767"/>
                  </a:ext>
                </a:extLst>
              </a:tr>
            </a:tbl>
          </a:graphicData>
        </a:graphic>
      </p:graphicFrame>
      <p:sp>
        <p:nvSpPr>
          <p:cNvPr id="16" name="右箭头 15"/>
          <p:cNvSpPr/>
          <p:nvPr/>
        </p:nvSpPr>
        <p:spPr>
          <a:xfrm>
            <a:off x="3924341" y="5079755"/>
            <a:ext cx="381807" cy="26490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72273"/>
              </p:ext>
            </p:extLst>
          </p:nvPr>
        </p:nvGraphicFramePr>
        <p:xfrm>
          <a:off x="7765426" y="3268853"/>
          <a:ext cx="1719973" cy="347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" name="Equation" r:id="rId4" imgW="1257120" imgH="253800" progId="Equation.DSMT4">
                  <p:embed/>
                </p:oleObj>
              </mc:Choice>
              <mc:Fallback>
                <p:oleObj name="Equation" r:id="rId4" imgW="1257120" imgH="2538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65426" y="3268853"/>
                        <a:ext cx="1719973" cy="347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燕尾形箭头 20"/>
          <p:cNvSpPr/>
          <p:nvPr/>
        </p:nvSpPr>
        <p:spPr>
          <a:xfrm>
            <a:off x="7680309" y="3614422"/>
            <a:ext cx="1933598" cy="354605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42932"/>
              </p:ext>
            </p:extLst>
          </p:nvPr>
        </p:nvGraphicFramePr>
        <p:xfrm>
          <a:off x="9847278" y="3012051"/>
          <a:ext cx="2592288" cy="17699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7659">
                  <a:extLst>
                    <a:ext uri="{9D8B030D-6E8A-4147-A177-3AD203B41FA5}">
                      <a16:colId xmlns:a16="http://schemas.microsoft.com/office/drawing/2014/main" val="1811879069"/>
                    </a:ext>
                  </a:extLst>
                </a:gridCol>
                <a:gridCol w="1584629">
                  <a:extLst>
                    <a:ext uri="{9D8B030D-6E8A-4147-A177-3AD203B41FA5}">
                      <a16:colId xmlns:a16="http://schemas.microsoft.com/office/drawing/2014/main" val="3258808115"/>
                    </a:ext>
                  </a:extLst>
                </a:gridCol>
              </a:tblGrid>
              <a:tr h="1228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kern="1200" dirty="0" err="1" smtClean="0"/>
                        <a:t>user_id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 smtClean="0"/>
                        <a:t>rank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304911"/>
                  </a:ext>
                </a:extLst>
              </a:tr>
              <a:tr h="468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1391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827921"/>
                  </a:ext>
                </a:extLst>
              </a:tr>
              <a:tr h="468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3679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532812"/>
                  </a:ext>
                </a:extLst>
              </a:tr>
              <a:tr h="468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4176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84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8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864117" cy="7232649"/>
          </a:xfrm>
          <a:prstGeom prst="rect">
            <a:avLst/>
          </a:prstGeom>
        </p:spPr>
      </p:pic>
      <p:sp>
        <p:nvSpPr>
          <p:cNvPr id="119" name="文本框 118"/>
          <p:cNvSpPr txBox="1"/>
          <p:nvPr/>
        </p:nvSpPr>
        <p:spPr>
          <a:xfrm>
            <a:off x="2176920" y="2630757"/>
            <a:ext cx="2274523" cy="1323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7999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  <a:sym typeface="+mn-lt"/>
              </a:rPr>
              <a:t>目录</a:t>
            </a:r>
            <a:endParaRPr lang="zh-CN" altLang="en-US" sz="7999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066001" y="3668955"/>
            <a:ext cx="2496360" cy="68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cap="all" dirty="0">
                <a:solidFill>
                  <a:srgbClr val="000000"/>
                </a:solidFill>
                <a:latin typeface="Franklin Gothic Book" panose="020B0503020102020204" pitchFamily="34" charset="0"/>
                <a:ea typeface="Cambria Math" panose="02040503050406030204" pitchFamily="18" charset="0"/>
                <a:cs typeface="+mn-ea"/>
                <a:sym typeface="+mn-lt"/>
              </a:rPr>
              <a:t>contents</a:t>
            </a:r>
            <a:endParaRPr lang="zh-CN" altLang="en-US" sz="3200" cap="all" dirty="0">
              <a:solidFill>
                <a:srgbClr val="000000"/>
              </a:solidFill>
              <a:latin typeface="Franklin Gothic Book" panose="020B0503020102020204" pitchFamily="34" charset="0"/>
              <a:cs typeface="+mn-ea"/>
              <a:sym typeface="+mn-lt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6069336" y="2777624"/>
            <a:ext cx="3899322" cy="615936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solidFill>
                <a:srgbClr val="70308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937058" y="2870413"/>
            <a:ext cx="1415772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Franklin Gothic Medium" panose="020B0603020102020204" pitchFamily="34" charset="0"/>
                <a:ea typeface="微软雅黑" panose="020B0503020204020204" pitchFamily="34" charset="-122"/>
              </a:rPr>
              <a:t>赛题</a:t>
            </a:r>
            <a:r>
              <a:rPr lang="zh-CN" altLang="en-US" sz="2400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分析</a:t>
            </a:r>
            <a:endParaRPr lang="zh-CN" altLang="en-US" sz="2800" dirty="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6285332" y="2839165"/>
            <a:ext cx="492857" cy="4928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069336" y="3549054"/>
            <a:ext cx="3899322" cy="615936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solidFill>
                <a:srgbClr val="BD2D39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937058" y="3641843"/>
            <a:ext cx="1415772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算法设计</a:t>
            </a:r>
            <a:endParaRPr lang="zh-CN" altLang="en-US" sz="2800" dirty="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6285332" y="3610594"/>
            <a:ext cx="492857" cy="4928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6069336" y="4330008"/>
            <a:ext cx="3899322" cy="615936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solidFill>
                <a:srgbClr val="70308C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937058" y="4422797"/>
            <a:ext cx="800219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致谢</a:t>
            </a:r>
            <a:endParaRPr lang="zh-CN" altLang="en-US" sz="2800" dirty="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6285332" y="4391548"/>
            <a:ext cx="492857" cy="4928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069335" y="2014821"/>
            <a:ext cx="3899322" cy="615936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solidFill>
                <a:srgbClr val="70308C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37057" y="2107610"/>
            <a:ext cx="1415772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Franklin Gothic Medium" panose="020B0603020102020204" pitchFamily="34" charset="0"/>
                <a:ea typeface="微软雅黑" panose="020B0503020204020204" pitchFamily="34" charset="-122"/>
              </a:rPr>
              <a:t>团队介绍</a:t>
            </a:r>
            <a:endParaRPr lang="zh-CN" altLang="en-US" sz="2800" dirty="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285331" y="2076362"/>
            <a:ext cx="492857" cy="49285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5050332" y="2440358"/>
            <a:ext cx="0" cy="196041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97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3" y="1083"/>
            <a:ext cx="12863675" cy="723048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marL="0" marR="0" lvl="0" indent="0" algn="ctr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69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算法设计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973" y="654957"/>
            <a:ext cx="1015489" cy="343597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模型融合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7" y="371808"/>
            <a:ext cx="5931721" cy="555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864117" cy="7232649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4989215" y="2032149"/>
            <a:ext cx="2747223" cy="267476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04</a:t>
            </a:r>
            <a:endParaRPr lang="zh-CN" altLang="en-US" sz="48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73391" y="2984809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 smtClean="0">
                <a:latin typeface="Franklin Gothic Medium" panose="020B0603020102020204" pitchFamily="34" charset="0"/>
                <a:ea typeface="微软雅黑" panose="020B0503020204020204" pitchFamily="34" charset="-122"/>
              </a:rPr>
              <a:t>致谢</a:t>
            </a:r>
            <a:endParaRPr lang="zh-CN" altLang="en-US" sz="4800" dirty="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60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1481E-6 5.61896E-7 L -0.14037 0.004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25" y="2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3" y="1083"/>
            <a:ext cx="12863675" cy="723048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marL="0" marR="0" lvl="0" indent="0" algn="ctr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69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912897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致谢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3549055" y="2248173"/>
            <a:ext cx="60324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感谢组委会等相关工作人员的辛勤付出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感谢快手公司给予的宝贵数据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感谢发粉漏丝全员一直以来坚持不懈的努力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感谢王进老师的悉心指导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32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" y="0"/>
            <a:ext cx="12858044" cy="72326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3" y="2664231"/>
            <a:ext cx="12858044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4326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9280" b="1" dirty="0">
                <a:solidFill>
                  <a:srgbClr val="ED7D3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16250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864117" cy="7232649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4989215" y="2032149"/>
            <a:ext cx="2747223" cy="267476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01</a:t>
            </a:r>
            <a:endParaRPr lang="zh-CN" altLang="en-US" sz="48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69335" y="2984809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团队介绍</a:t>
            </a:r>
            <a:endParaRPr lang="zh-CN" altLang="en-US" sz="4800" dirty="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61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1481E-6 5.61896E-7 L -0.14037 0.004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25" y="2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3" y="1083"/>
            <a:ext cx="12863675" cy="7230483"/>
          </a:xfrm>
          <a:prstGeom prst="rect">
            <a:avLst/>
          </a:prstGeom>
        </p:spPr>
      </p:pic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643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Click On Add Related Title Words</a:t>
            </a:r>
          </a:p>
          <a:p>
            <a:pPr marL="0" marR="0" lvl="0" indent="0" algn="l" defTabSz="9643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点击添加相关标题文字</a:t>
            </a:r>
            <a:endParaRPr kumimoji="0" lang="en-GB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marL="0" marR="0" lvl="0" indent="0" algn="ctr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69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团队介绍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973" y="654957"/>
            <a:ext cx="1836226" cy="343597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团队任务分工设置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407787" y="1409923"/>
            <a:ext cx="2911679" cy="252607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756" y="1407808"/>
            <a:ext cx="1949740" cy="2526077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lumMod val="40000"/>
                <a:lumOff val="6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46103" y="1409923"/>
            <a:ext cx="2911679" cy="252607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17212" y="1409922"/>
            <a:ext cx="2914141" cy="252396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2482" y="1407808"/>
            <a:ext cx="1965225" cy="252607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348" y="1381185"/>
            <a:ext cx="1934297" cy="257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864117" cy="7232649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4989215" y="2032149"/>
            <a:ext cx="2747223" cy="267476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02</a:t>
            </a:r>
            <a:endParaRPr lang="zh-CN" altLang="en-US" sz="48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69335" y="2984809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 smtClean="0">
                <a:latin typeface="Franklin Gothic Medium" panose="020B0603020102020204" pitchFamily="34" charset="0"/>
                <a:ea typeface="微软雅黑" panose="020B0503020204020204" pitchFamily="34" charset="-122"/>
              </a:rPr>
              <a:t>赛题分析</a:t>
            </a:r>
            <a:endParaRPr lang="zh-CN" altLang="en-US" sz="4800" dirty="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58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1481E-6 5.61896E-7 L -0.14037 0.004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25" y="2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" y="7772"/>
            <a:ext cx="12863675" cy="723048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marL="0" marR="0" lvl="0" indent="0" algn="ctr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69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赛题分析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973" y="654957"/>
            <a:ext cx="1220673" cy="343597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二分类问题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93646" y="946953"/>
            <a:ext cx="10009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“在未来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天（即第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天至第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天）内使用过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（在上述任一类型日志中出现过）的用户定义为“活跃用户”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从“注册日志”中预测出这些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用户，即转化为活跃</a:t>
            </a:r>
            <a:r>
              <a:rPr lang="en-US" altLang="zh-CN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非活跃的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二分类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81678" y="2804290"/>
            <a:ext cx="9804281" cy="10893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day1~day30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天用户的行为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记录预测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day31~day37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的活跃用户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909095" y="4839552"/>
            <a:ext cx="1584176" cy="43361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注册日志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7639733" y="4839552"/>
            <a:ext cx="1584176" cy="43361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APP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启动日志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333031" y="5702864"/>
            <a:ext cx="1584176" cy="43361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拍摄日志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271547" y="5702863"/>
            <a:ext cx="1584176" cy="43361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行为日志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6351770" y="2223758"/>
            <a:ext cx="432048" cy="5040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0800000">
            <a:off x="6351770" y="4046573"/>
            <a:ext cx="432048" cy="5040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890316" y="4703582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可用历史信息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417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marL="0" marR="0" lvl="0" indent="0" algn="ctr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69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赛题分析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973" y="654957"/>
            <a:ext cx="1425858" cy="343597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>
              <a:defRPr/>
            </a:pPr>
            <a:r>
              <a:rPr lang="zh-CN" altLang="en-US" sz="16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活跃率</a:t>
            </a:r>
            <a:r>
              <a:rPr lang="zh-CN" altLang="en-US" sz="1600" dirty="0" smtClean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可视化</a:t>
            </a:r>
            <a:endParaRPr lang="zh-CN" altLang="en-US" sz="160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51" y="1705183"/>
            <a:ext cx="5390004" cy="27363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383" y="1563632"/>
            <a:ext cx="5472821" cy="28778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47513" y="4793847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24</a:t>
            </a:r>
            <a:r>
              <a:rPr lang="zh-CN" altLang="en-US" dirty="0" smtClean="0">
                <a:solidFill>
                  <a:srgbClr val="7030A0"/>
                </a:solidFill>
              </a:rPr>
              <a:t>日</a:t>
            </a:r>
            <a:r>
              <a:rPr lang="en-US" altLang="zh-CN" dirty="0" smtClean="0">
                <a:solidFill>
                  <a:srgbClr val="7030A0"/>
                </a:solidFill>
              </a:rPr>
              <a:t>~30</a:t>
            </a:r>
            <a:r>
              <a:rPr lang="zh-CN" altLang="en-US" dirty="0" smtClean="0">
                <a:solidFill>
                  <a:srgbClr val="7030A0"/>
                </a:solidFill>
              </a:rPr>
              <a:t>日的注册用户在</a:t>
            </a:r>
            <a:r>
              <a:rPr lang="en-US" altLang="zh-CN" dirty="0" smtClean="0">
                <a:solidFill>
                  <a:srgbClr val="7030A0"/>
                </a:solidFill>
              </a:rPr>
              <a:t>1~23</a:t>
            </a:r>
            <a:r>
              <a:rPr lang="zh-CN" altLang="en-US" dirty="0" smtClean="0">
                <a:solidFill>
                  <a:srgbClr val="7030A0"/>
                </a:solidFill>
              </a:rPr>
              <a:t>日的活跃率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21463" y="4843095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13</a:t>
            </a:r>
            <a:r>
              <a:rPr lang="zh-CN" altLang="en-US" dirty="0" smtClean="0">
                <a:solidFill>
                  <a:srgbClr val="7030A0"/>
                </a:solidFill>
              </a:rPr>
              <a:t>日</a:t>
            </a:r>
            <a:r>
              <a:rPr lang="en-US" altLang="zh-CN" dirty="0" smtClean="0">
                <a:solidFill>
                  <a:srgbClr val="7030A0"/>
                </a:solidFill>
              </a:rPr>
              <a:t>~19</a:t>
            </a:r>
            <a:r>
              <a:rPr lang="zh-CN" altLang="en-US" dirty="0" smtClean="0">
                <a:solidFill>
                  <a:srgbClr val="7030A0"/>
                </a:solidFill>
              </a:rPr>
              <a:t>日的注册用户在</a:t>
            </a:r>
            <a:r>
              <a:rPr lang="en-US" altLang="zh-CN" dirty="0" smtClean="0">
                <a:solidFill>
                  <a:srgbClr val="7030A0"/>
                </a:solidFill>
              </a:rPr>
              <a:t>1~12</a:t>
            </a:r>
            <a:r>
              <a:rPr lang="zh-CN" altLang="en-US" dirty="0" smtClean="0">
                <a:solidFill>
                  <a:srgbClr val="7030A0"/>
                </a:solidFill>
              </a:rPr>
              <a:t>日的活跃率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68935" y="564957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每天注册用户在规定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天的活跃率都约为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，即正负样本比例约为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88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25" y="2167"/>
            <a:ext cx="12863675" cy="723048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marL="0" marR="0" lvl="0" indent="0" algn="ctr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69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赛题分析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973" y="654957"/>
            <a:ext cx="2246595" cy="343597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分析时序最要性可视化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60823" y="5352151"/>
            <a:ext cx="11184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launch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video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activity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历史行为数均呈现随天数上升趋势，越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靠近预测天数的数据越重要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26" y="1192659"/>
            <a:ext cx="8572387" cy="38392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92871" y="504131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24</a:t>
            </a:r>
            <a:r>
              <a:rPr lang="zh-CN" altLang="en-US" dirty="0" smtClean="0">
                <a:solidFill>
                  <a:srgbClr val="FF0000"/>
                </a:solidFill>
              </a:rPr>
              <a:t>日</a:t>
            </a:r>
            <a:r>
              <a:rPr lang="en-US" altLang="zh-CN" dirty="0" smtClean="0">
                <a:solidFill>
                  <a:srgbClr val="FF0000"/>
                </a:solidFill>
              </a:rPr>
              <a:t>~30</a:t>
            </a:r>
            <a:r>
              <a:rPr lang="zh-CN" altLang="en-US" dirty="0" smtClean="0">
                <a:solidFill>
                  <a:srgbClr val="FF0000"/>
                </a:solidFill>
              </a:rPr>
              <a:t>日活跃用户在</a:t>
            </a:r>
            <a:r>
              <a:rPr lang="en-US" altLang="zh-CN" dirty="0" smtClean="0">
                <a:solidFill>
                  <a:srgbClr val="FF0000"/>
                </a:solidFill>
              </a:rPr>
              <a:t>1~23</a:t>
            </a:r>
            <a:r>
              <a:rPr lang="zh-CN" altLang="en-US" dirty="0" smtClean="0">
                <a:solidFill>
                  <a:srgbClr val="FF0000"/>
                </a:solidFill>
              </a:rPr>
              <a:t>日的出现情况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0229" y="5041314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13</a:t>
            </a:r>
            <a:r>
              <a:rPr lang="zh-CN" altLang="en-US" dirty="0" smtClean="0">
                <a:solidFill>
                  <a:srgbClr val="FF0000"/>
                </a:solidFill>
              </a:rPr>
              <a:t>日</a:t>
            </a:r>
            <a:r>
              <a:rPr lang="en-US" altLang="zh-CN" dirty="0" smtClean="0">
                <a:solidFill>
                  <a:srgbClr val="FF0000"/>
                </a:solidFill>
              </a:rPr>
              <a:t>~19</a:t>
            </a:r>
            <a:r>
              <a:rPr lang="zh-CN" altLang="en-US" dirty="0" smtClean="0">
                <a:solidFill>
                  <a:srgbClr val="FF0000"/>
                </a:solidFill>
              </a:rPr>
              <a:t>日</a:t>
            </a:r>
            <a:r>
              <a:rPr lang="zh-CN" altLang="en-US" dirty="0">
                <a:solidFill>
                  <a:srgbClr val="FF0000"/>
                </a:solidFill>
              </a:rPr>
              <a:t>活跃用户在</a:t>
            </a:r>
            <a:r>
              <a:rPr lang="en-US" altLang="zh-CN" dirty="0" smtClean="0">
                <a:solidFill>
                  <a:srgbClr val="FF0000"/>
                </a:solidFill>
              </a:rPr>
              <a:t>1~12</a:t>
            </a:r>
            <a:r>
              <a:rPr lang="zh-CN" altLang="en-US" dirty="0" smtClean="0">
                <a:solidFill>
                  <a:srgbClr val="FF0000"/>
                </a:solidFill>
              </a:rPr>
              <a:t>日</a:t>
            </a:r>
            <a:r>
              <a:rPr lang="zh-CN" altLang="en-US" dirty="0">
                <a:solidFill>
                  <a:srgbClr val="FF0000"/>
                </a:solidFill>
              </a:rPr>
              <a:t>的出现情况</a:t>
            </a:r>
          </a:p>
        </p:txBody>
      </p:sp>
    </p:spTree>
    <p:extLst>
      <p:ext uri="{BB962C8B-B14F-4D97-AF65-F5344CB8AC3E}">
        <p14:creationId xmlns:p14="http://schemas.microsoft.com/office/powerpoint/2010/main" val="137262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3" y="1083"/>
            <a:ext cx="12863675" cy="723048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marL="0" marR="0" lvl="0" indent="0" algn="ctr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69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marL="0" marR="0" lvl="0" indent="0" algn="l" defTabSz="96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赛题分析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973" y="654957"/>
            <a:ext cx="1836226" cy="343597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>
              <a:defRPr/>
            </a:pPr>
            <a:r>
              <a:rPr lang="zh-CN" altLang="en-US" sz="16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行为数</a:t>
            </a:r>
            <a:r>
              <a:rPr lang="zh-CN" altLang="en-US" sz="1600" dirty="0" smtClean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分布可视化</a:t>
            </a:r>
            <a:endParaRPr lang="zh-CN" altLang="en-US" sz="160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BE2F2B-AB1E-402A-A552-CD9ECF3E2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59" y="1060280"/>
            <a:ext cx="3714286" cy="25333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1317C6-0A38-400B-B594-36E68A7CE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59" y="3937401"/>
            <a:ext cx="3665438" cy="22420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9EA41A-081A-4E47-B2F4-CBF73C75A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0991" y="3909479"/>
            <a:ext cx="3756750" cy="24329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AEEA5C0-CDDD-40C3-B51B-5CA289C399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5559" y="1060280"/>
            <a:ext cx="3756751" cy="243290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21626" y="1709612"/>
            <a:ext cx="2376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、所有分布与初赛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榜分布一致，虽然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可用历史数据陡增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，但仍能表现出历史数据的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、注册天数的历史数量中可以看出，有异常天数的存在，</a:t>
            </a:r>
            <a:r>
              <a:rPr lang="zh-CN" altLang="en-US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推测为节假日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3" name="右箭头 12"/>
          <p:cNvSpPr/>
          <p:nvPr/>
        </p:nvSpPr>
        <p:spPr>
          <a:xfrm>
            <a:off x="4405364" y="3578058"/>
            <a:ext cx="453446" cy="313699"/>
          </a:xfrm>
          <a:prstGeom prst="rightArrow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右箭头 13"/>
          <p:cNvSpPr/>
          <p:nvPr/>
        </p:nvSpPr>
        <p:spPr>
          <a:xfrm flipH="1">
            <a:off x="7859952" y="3587329"/>
            <a:ext cx="422078" cy="313699"/>
          </a:xfrm>
          <a:prstGeom prst="rightArrow">
            <a:avLst/>
          </a:prstGeom>
          <a:gradFill rotWithShape="1">
            <a:gsLst>
              <a:gs pos="0">
                <a:srgbClr val="9BBB59">
                  <a:tint val="100000"/>
                  <a:shade val="100000"/>
                  <a:satMod val="130000"/>
                </a:srgbClr>
              </a:gs>
              <a:gs pos="100000">
                <a:srgbClr val="9BBB5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05039" y="1384077"/>
            <a:ext cx="360040" cy="20323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47926" y="4042236"/>
            <a:ext cx="345145" cy="20323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05839" y="1383970"/>
            <a:ext cx="406557" cy="20323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893871" y="4120381"/>
            <a:ext cx="140059" cy="20590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15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3" grpId="0" animBg="1"/>
      <p:bldP spid="15" grpId="0" animBg="1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3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7FD6"/>
      </a:accent1>
      <a:accent2>
        <a:srgbClr val="78C16A"/>
      </a:accent2>
      <a:accent3>
        <a:srgbClr val="0D7FD6"/>
      </a:accent3>
      <a:accent4>
        <a:srgbClr val="78C16A"/>
      </a:accent4>
      <a:accent5>
        <a:srgbClr val="0D7FD6"/>
      </a:accent5>
      <a:accent6>
        <a:srgbClr val="78C16A"/>
      </a:accent6>
      <a:hlink>
        <a:srgbClr val="0D7FD6"/>
      </a:hlink>
      <a:folHlink>
        <a:srgbClr val="78C16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1274</Words>
  <Application>Microsoft Office PowerPoint</Application>
  <PresentationFormat>自定义</PresentationFormat>
  <Paragraphs>306</Paragraphs>
  <Slides>23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2" baseType="lpstr">
      <vt:lpstr>Franklin Gothic Book</vt:lpstr>
      <vt:lpstr>DengXian</vt:lpstr>
      <vt:lpstr>DengXian</vt:lpstr>
      <vt:lpstr>DengXian Light</vt:lpstr>
      <vt:lpstr>方正稚艺简体</vt:lpstr>
      <vt:lpstr>宋体</vt:lpstr>
      <vt:lpstr>Microsoft YaHei</vt:lpstr>
      <vt:lpstr>Microsoft YaHei</vt:lpstr>
      <vt:lpstr>Arial</vt:lpstr>
      <vt:lpstr>Calibri</vt:lpstr>
      <vt:lpstr>Calibri Light</vt:lpstr>
      <vt:lpstr>Cambria Math</vt:lpstr>
      <vt:lpstr>Franklin Gothic Medium</vt:lpstr>
      <vt:lpstr>Impact</vt:lpstr>
      <vt:lpstr>Times New Roman</vt:lpstr>
      <vt:lpstr>Wingdings</vt:lpstr>
      <vt:lpstr>第一PPT，www.1ppt.com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蓝绿商务模板</dc:title>
  <dc:creator/>
  <cp:keywords>第一PPT模板网：www.1ppt.com</cp:keywords>
  <cp:lastModifiedBy/>
  <cp:revision>1</cp:revision>
  <dcterms:created xsi:type="dcterms:W3CDTF">2016-10-17T14:00:15Z</dcterms:created>
  <dcterms:modified xsi:type="dcterms:W3CDTF">2018-12-06T02:38:27Z</dcterms:modified>
</cp:coreProperties>
</file>