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6" r:id="rId2"/>
    <p:sldId id="280" r:id="rId3"/>
    <p:sldId id="277" r:id="rId4"/>
    <p:sldId id="278" r:id="rId5"/>
    <p:sldId id="279" r:id="rId6"/>
    <p:sldId id="273" r:id="rId7"/>
    <p:sldId id="274" r:id="rId8"/>
    <p:sldId id="266" r:id="rId9"/>
    <p:sldId id="260" r:id="rId10"/>
    <p:sldId id="268" r:id="rId11"/>
    <p:sldId id="269" r:id="rId12"/>
    <p:sldId id="270" r:id="rId13"/>
    <p:sldId id="271" r:id="rId14"/>
    <p:sldId id="28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28">
          <p15:clr>
            <a:srgbClr val="A4A3A4"/>
          </p15:clr>
        </p15:guide>
        <p15:guide id="4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048"/>
    <a:srgbClr val="232527"/>
    <a:srgbClr val="2468A0"/>
    <a:srgbClr val="00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1" autoAdjust="0"/>
    <p:restoredTop sz="94687"/>
  </p:normalViewPr>
  <p:slideViewPr>
    <p:cSldViewPr snapToGrid="0" snapToObjects="1">
      <p:cViewPr>
        <p:scale>
          <a:sx n="75" d="100"/>
          <a:sy n="75" d="100"/>
        </p:scale>
        <p:origin x="2480" y="944"/>
      </p:cViewPr>
      <p:guideLst>
        <p:guide orient="horz" pos="2160"/>
        <p:guide pos="3840"/>
        <p:guide orient="horz" pos="3428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43550-39BC-43AC-A422-3FA203393319}" type="datetimeFigureOut">
              <a:rPr lang="en-US" smtClean="0"/>
              <a:pPr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D5BD-2B68-4B9D-A9F2-4A1FF34D7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-12095" y="-36285"/>
            <a:ext cx="12301631" cy="1741714"/>
          </a:xfrm>
          <a:custGeom>
            <a:avLst/>
            <a:gdLst>
              <a:gd name="connsiteX0" fmla="*/ 0 w 9180285"/>
              <a:gd name="connsiteY0" fmla="*/ 1741714 h 1741714"/>
              <a:gd name="connsiteX1" fmla="*/ 9180285 w 9180285"/>
              <a:gd name="connsiteY1" fmla="*/ 870857 h 1741714"/>
              <a:gd name="connsiteX2" fmla="*/ 9168190 w 9180285"/>
              <a:gd name="connsiteY2" fmla="*/ 0 h 1741714"/>
              <a:gd name="connsiteX3" fmla="*/ 0 w 9180285"/>
              <a:gd name="connsiteY3" fmla="*/ 36285 h 1741714"/>
              <a:gd name="connsiteX4" fmla="*/ 0 w 9180285"/>
              <a:gd name="connsiteY4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0285" h="1741714">
                <a:moveTo>
                  <a:pt x="0" y="1741714"/>
                </a:moveTo>
                <a:lnTo>
                  <a:pt x="9180285" y="870857"/>
                </a:lnTo>
                <a:lnTo>
                  <a:pt x="9168190" y="0"/>
                </a:lnTo>
                <a:lnTo>
                  <a:pt x="0" y="36285"/>
                </a:lnTo>
                <a:cubicBezTo>
                  <a:pt x="4032" y="608793"/>
                  <a:pt x="8063" y="1181301"/>
                  <a:pt x="0" y="1741714"/>
                </a:cubicBezTo>
                <a:close/>
              </a:path>
            </a:pathLst>
          </a:cu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7132" y="1888521"/>
            <a:ext cx="11296228" cy="1316718"/>
          </a:xfrm>
        </p:spPr>
        <p:txBody>
          <a:bodyPr>
            <a:noAutofit/>
          </a:bodyPr>
          <a:lstStyle>
            <a:lvl1pPr algn="l">
              <a:lnSpc>
                <a:spcPct val="110000"/>
              </a:lnSpc>
              <a:defRPr sz="4400" b="1" baseline="0"/>
            </a:lvl1pPr>
          </a:lstStyle>
          <a:p>
            <a:r>
              <a:rPr lang="en-US" dirty="0" smtClean="0"/>
              <a:t>Presentation Title Goes here in 2 line Format/Adjust Size if needed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132" y="3421749"/>
            <a:ext cx="11296228" cy="375251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 can add the sub-title here in 1 line format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7908549" y="5067529"/>
            <a:ext cx="3734811" cy="43656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rgbClr val="00AAE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7920645" y="5588756"/>
            <a:ext cx="3666089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000"/>
            </a:lvl1pPr>
          </a:lstStyle>
          <a:p>
            <a:pPr lvl="0"/>
            <a:r>
              <a:rPr lang="en-US" dirty="0" smtClean="0"/>
              <a:t>Speaker Designation	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7920644" y="5904063"/>
            <a:ext cx="3666089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000"/>
            </a:lvl1pPr>
          </a:lstStyle>
          <a:p>
            <a:pPr lvl="0"/>
            <a:r>
              <a:rPr lang="en-US" dirty="0" smtClean="0"/>
              <a:t>Miracle Software Systems, Inc.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2096" y="6421061"/>
            <a:ext cx="12204095" cy="447522"/>
          </a:xfrm>
          <a:prstGeom prst="rect">
            <a:avLst/>
          </a:prstGeom>
          <a:solidFill>
            <a:schemeClr val="tx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66244" y="6491819"/>
            <a:ext cx="1593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www.miraclesoft.com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  <p:pic>
        <p:nvPicPr>
          <p:cNvPr id="14" name="Picture 13" descr="miraclesoft_l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5" y="323306"/>
            <a:ext cx="3422784" cy="944662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94735" y="6491819"/>
            <a:ext cx="2678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©</a:t>
            </a:r>
            <a:r>
              <a:rPr lang="en-US" sz="1200" b="1" baseline="0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 2017 Miracle Software Systems, Inc. 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-12095" y="834571"/>
            <a:ext cx="12204095" cy="858762"/>
          </a:xfrm>
          <a:custGeom>
            <a:avLst/>
            <a:gdLst>
              <a:gd name="connsiteX0" fmla="*/ 0 w 9180285"/>
              <a:gd name="connsiteY0" fmla="*/ 858762 h 858762"/>
              <a:gd name="connsiteX1" fmla="*/ 9180285 w 9180285"/>
              <a:gd name="connsiteY1" fmla="*/ 0 h 85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80285" h="858762">
                <a:moveTo>
                  <a:pt x="0" y="858762"/>
                </a:moveTo>
                <a:lnTo>
                  <a:pt x="9180285" y="0"/>
                </a:lnTo>
              </a:path>
            </a:pathLst>
          </a:cu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-10584" y="6413500"/>
            <a:ext cx="12198065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Two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-12095" y="-36285"/>
            <a:ext cx="12301631" cy="1741714"/>
          </a:xfrm>
          <a:custGeom>
            <a:avLst/>
            <a:gdLst>
              <a:gd name="connsiteX0" fmla="*/ 0 w 9180285"/>
              <a:gd name="connsiteY0" fmla="*/ 1741714 h 1741714"/>
              <a:gd name="connsiteX1" fmla="*/ 9180285 w 9180285"/>
              <a:gd name="connsiteY1" fmla="*/ 870857 h 1741714"/>
              <a:gd name="connsiteX2" fmla="*/ 9168190 w 9180285"/>
              <a:gd name="connsiteY2" fmla="*/ 0 h 1741714"/>
              <a:gd name="connsiteX3" fmla="*/ 0 w 9180285"/>
              <a:gd name="connsiteY3" fmla="*/ 36285 h 1741714"/>
              <a:gd name="connsiteX4" fmla="*/ 0 w 9180285"/>
              <a:gd name="connsiteY4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0285" h="1741714">
                <a:moveTo>
                  <a:pt x="0" y="1741714"/>
                </a:moveTo>
                <a:lnTo>
                  <a:pt x="9180285" y="870857"/>
                </a:lnTo>
                <a:lnTo>
                  <a:pt x="9168190" y="0"/>
                </a:lnTo>
                <a:lnTo>
                  <a:pt x="0" y="36285"/>
                </a:lnTo>
                <a:cubicBezTo>
                  <a:pt x="4032" y="608793"/>
                  <a:pt x="8063" y="1181301"/>
                  <a:pt x="0" y="1741714"/>
                </a:cubicBezTo>
                <a:close/>
              </a:path>
            </a:pathLst>
          </a:cu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7132" y="1888521"/>
            <a:ext cx="11296228" cy="1316718"/>
          </a:xfrm>
        </p:spPr>
        <p:txBody>
          <a:bodyPr>
            <a:noAutofit/>
          </a:bodyPr>
          <a:lstStyle>
            <a:lvl1pPr algn="l">
              <a:lnSpc>
                <a:spcPct val="110000"/>
              </a:lnSpc>
              <a:defRPr sz="4400" b="1" baseline="0"/>
            </a:lvl1pPr>
          </a:lstStyle>
          <a:p>
            <a:r>
              <a:rPr lang="en-US" dirty="0" smtClean="0"/>
              <a:t>Presentation Title Goes here in 2 line Format/Adjust Size if needed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132" y="3421749"/>
            <a:ext cx="11296228" cy="375251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 can add the sub-title here in 1 line format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7908549" y="5067529"/>
            <a:ext cx="3734811" cy="43656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rgbClr val="00AAE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7920645" y="5588756"/>
            <a:ext cx="3666089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000"/>
            </a:lvl1pPr>
          </a:lstStyle>
          <a:p>
            <a:pPr lvl="0"/>
            <a:r>
              <a:rPr lang="en-US" dirty="0" smtClean="0"/>
              <a:t>Speaker Designation	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7920644" y="5904063"/>
            <a:ext cx="3666089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000"/>
            </a:lvl1pPr>
          </a:lstStyle>
          <a:p>
            <a:pPr lvl="0"/>
            <a:r>
              <a:rPr lang="en-US" dirty="0" smtClean="0"/>
              <a:t>Miracle Software Systems, Inc.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2096" y="6421061"/>
            <a:ext cx="12204095" cy="447522"/>
          </a:xfrm>
          <a:prstGeom prst="rect">
            <a:avLst/>
          </a:prstGeom>
          <a:solidFill>
            <a:schemeClr val="tx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66244" y="6491819"/>
            <a:ext cx="1593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www.miraclesoft.com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  <p:pic>
        <p:nvPicPr>
          <p:cNvPr id="14" name="Picture 13" descr="miraclesoft_l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5" y="323306"/>
            <a:ext cx="3422784" cy="944662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94735" y="6491819"/>
            <a:ext cx="2678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©</a:t>
            </a:r>
            <a:r>
              <a:rPr lang="en-US" sz="1200" b="1" baseline="0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 2017 Miracle Software Systems, Inc. 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-12095" y="834571"/>
            <a:ext cx="12204095" cy="858762"/>
          </a:xfrm>
          <a:custGeom>
            <a:avLst/>
            <a:gdLst>
              <a:gd name="connsiteX0" fmla="*/ 0 w 9180285"/>
              <a:gd name="connsiteY0" fmla="*/ 858762 h 858762"/>
              <a:gd name="connsiteX1" fmla="*/ 9180285 w 9180285"/>
              <a:gd name="connsiteY1" fmla="*/ 0 h 85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80285" h="858762">
                <a:moveTo>
                  <a:pt x="0" y="858762"/>
                </a:moveTo>
                <a:lnTo>
                  <a:pt x="9180285" y="0"/>
                </a:lnTo>
              </a:path>
            </a:pathLst>
          </a:cu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-10584" y="6413500"/>
            <a:ext cx="12198065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7132" y="5067529"/>
            <a:ext cx="3734811" cy="43656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rgbClr val="00AAE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359228" y="5588756"/>
            <a:ext cx="3666089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000"/>
            </a:lvl1pPr>
          </a:lstStyle>
          <a:p>
            <a:pPr lvl="0"/>
            <a:r>
              <a:rPr lang="en-US" dirty="0" smtClean="0"/>
              <a:t>Speaker Designation	</a:t>
            </a:r>
          </a:p>
        </p:txBody>
      </p:sp>
      <p:sp>
        <p:nvSpPr>
          <p:cNvPr id="20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359227" y="5904063"/>
            <a:ext cx="3666089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000"/>
            </a:lvl1pPr>
          </a:lstStyle>
          <a:p>
            <a:pPr lvl="0"/>
            <a:r>
              <a:rPr lang="en-US" dirty="0" smtClean="0"/>
              <a:t>Miracle Software Systems, Inc. </a:t>
            </a:r>
          </a:p>
        </p:txBody>
      </p:sp>
    </p:spTree>
    <p:extLst>
      <p:ext uri="{BB962C8B-B14F-4D97-AF65-F5344CB8AC3E}">
        <p14:creationId xmlns:p14="http://schemas.microsoft.com/office/powerpoint/2010/main" val="4604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Thre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-12095" y="-36285"/>
            <a:ext cx="12301631" cy="1741714"/>
          </a:xfrm>
          <a:custGeom>
            <a:avLst/>
            <a:gdLst>
              <a:gd name="connsiteX0" fmla="*/ 0 w 9180285"/>
              <a:gd name="connsiteY0" fmla="*/ 1741714 h 1741714"/>
              <a:gd name="connsiteX1" fmla="*/ 9180285 w 9180285"/>
              <a:gd name="connsiteY1" fmla="*/ 870857 h 1741714"/>
              <a:gd name="connsiteX2" fmla="*/ 9168190 w 9180285"/>
              <a:gd name="connsiteY2" fmla="*/ 0 h 1741714"/>
              <a:gd name="connsiteX3" fmla="*/ 0 w 9180285"/>
              <a:gd name="connsiteY3" fmla="*/ 36285 h 1741714"/>
              <a:gd name="connsiteX4" fmla="*/ 0 w 9180285"/>
              <a:gd name="connsiteY4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0285" h="1741714">
                <a:moveTo>
                  <a:pt x="0" y="1741714"/>
                </a:moveTo>
                <a:lnTo>
                  <a:pt x="9180285" y="870857"/>
                </a:lnTo>
                <a:lnTo>
                  <a:pt x="9168190" y="0"/>
                </a:lnTo>
                <a:lnTo>
                  <a:pt x="0" y="36285"/>
                </a:lnTo>
                <a:cubicBezTo>
                  <a:pt x="4032" y="608793"/>
                  <a:pt x="8063" y="1181301"/>
                  <a:pt x="0" y="1741714"/>
                </a:cubicBezTo>
                <a:close/>
              </a:path>
            </a:pathLst>
          </a:cu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7132" y="1888521"/>
            <a:ext cx="11296228" cy="1316718"/>
          </a:xfrm>
        </p:spPr>
        <p:txBody>
          <a:bodyPr>
            <a:noAutofit/>
          </a:bodyPr>
          <a:lstStyle>
            <a:lvl1pPr algn="l">
              <a:lnSpc>
                <a:spcPct val="110000"/>
              </a:lnSpc>
              <a:defRPr sz="4400" b="1" baseline="0"/>
            </a:lvl1pPr>
          </a:lstStyle>
          <a:p>
            <a:r>
              <a:rPr lang="en-US" dirty="0" smtClean="0"/>
              <a:t>Presentation Title Goes here in 2 line Format/Adjust Size if needed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132" y="3421749"/>
            <a:ext cx="11296228" cy="375251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 can add the sub-title here in 1 line format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8225075" y="5067529"/>
            <a:ext cx="3418286" cy="436562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00AAE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8225075" y="5588756"/>
            <a:ext cx="3355388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US" dirty="0" smtClean="0"/>
              <a:t>Speaker Designation	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8225074" y="5904063"/>
            <a:ext cx="3355388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US" dirty="0" smtClean="0"/>
              <a:t>Miracle Software Systems, Inc.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2096" y="6421061"/>
            <a:ext cx="12204095" cy="447522"/>
          </a:xfrm>
          <a:prstGeom prst="rect">
            <a:avLst/>
          </a:prstGeom>
          <a:solidFill>
            <a:schemeClr val="tx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66244" y="6491819"/>
            <a:ext cx="1593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www.miraclesoft.com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  <p:pic>
        <p:nvPicPr>
          <p:cNvPr id="14" name="Picture 13" descr="miraclesoft_l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5" y="323306"/>
            <a:ext cx="3422784" cy="944662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94735" y="6491819"/>
            <a:ext cx="2678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©</a:t>
            </a:r>
            <a:r>
              <a:rPr lang="en-US" sz="1200" b="1" baseline="0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 2017 Miracle Software Systems, Inc. 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-12095" y="834571"/>
            <a:ext cx="12204095" cy="858762"/>
          </a:xfrm>
          <a:custGeom>
            <a:avLst/>
            <a:gdLst>
              <a:gd name="connsiteX0" fmla="*/ 0 w 9180285"/>
              <a:gd name="connsiteY0" fmla="*/ 858762 h 858762"/>
              <a:gd name="connsiteX1" fmla="*/ 9180285 w 9180285"/>
              <a:gd name="connsiteY1" fmla="*/ 0 h 85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80285" h="858762">
                <a:moveTo>
                  <a:pt x="0" y="858762"/>
                </a:moveTo>
                <a:lnTo>
                  <a:pt x="9180285" y="0"/>
                </a:lnTo>
              </a:path>
            </a:pathLst>
          </a:cu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-10584" y="6413500"/>
            <a:ext cx="12198065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7132" y="5067529"/>
            <a:ext cx="3418286" cy="436562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00AAE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25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347132" y="5588756"/>
            <a:ext cx="3355388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US" dirty="0" smtClean="0"/>
              <a:t>Speaker Designation	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347131" y="5904063"/>
            <a:ext cx="3355388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US" dirty="0" smtClean="0"/>
              <a:t>Miracle Software Systems, Inc. 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248572" y="5067529"/>
            <a:ext cx="3418286" cy="436562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00AAE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28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248572" y="5588756"/>
            <a:ext cx="3355388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US" dirty="0" smtClean="0"/>
              <a:t>Speaker Designation	</a:t>
            </a:r>
          </a:p>
        </p:txBody>
      </p:sp>
      <p:sp>
        <p:nvSpPr>
          <p:cNvPr id="29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4248571" y="5904063"/>
            <a:ext cx="3355388" cy="35000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US" dirty="0" smtClean="0"/>
              <a:t>Miracle Software Systems, Inc. </a:t>
            </a:r>
          </a:p>
        </p:txBody>
      </p:sp>
    </p:spTree>
    <p:extLst>
      <p:ext uri="{BB962C8B-B14F-4D97-AF65-F5344CB8AC3E}">
        <p14:creationId xmlns:p14="http://schemas.microsoft.com/office/powerpoint/2010/main" val="18245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561681" y="642658"/>
            <a:ext cx="5625800" cy="5872158"/>
            <a:chOff x="6653056" y="642658"/>
            <a:chExt cx="5625800" cy="5872158"/>
          </a:xfrm>
        </p:grpSpPr>
        <p:sp>
          <p:nvSpPr>
            <p:cNvPr id="30" name="Freeform 29"/>
            <p:cNvSpPr/>
            <p:nvPr userDrawn="1"/>
          </p:nvSpPr>
          <p:spPr>
            <a:xfrm>
              <a:off x="6653056" y="642658"/>
              <a:ext cx="5625800" cy="5872158"/>
            </a:xfrm>
            <a:custGeom>
              <a:avLst/>
              <a:gdLst>
                <a:gd name="connsiteX0" fmla="*/ 2314222 w 3302000"/>
                <a:gd name="connsiteY0" fmla="*/ 127000 h 5404556"/>
                <a:gd name="connsiteX1" fmla="*/ 0 w 3302000"/>
                <a:gd name="connsiteY1" fmla="*/ 5404556 h 5404556"/>
                <a:gd name="connsiteX2" fmla="*/ 3302000 w 3302000"/>
                <a:gd name="connsiteY2" fmla="*/ 5390445 h 5404556"/>
                <a:gd name="connsiteX3" fmla="*/ 3302000 w 3302000"/>
                <a:gd name="connsiteY3" fmla="*/ 0 h 5404556"/>
                <a:gd name="connsiteX4" fmla="*/ 2314222 w 3302000"/>
                <a:gd name="connsiteY4" fmla="*/ 127000 h 540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5404556">
                  <a:moveTo>
                    <a:pt x="2314222" y="127000"/>
                  </a:moveTo>
                  <a:lnTo>
                    <a:pt x="0" y="5404556"/>
                  </a:lnTo>
                  <a:lnTo>
                    <a:pt x="3302000" y="5390445"/>
                  </a:lnTo>
                  <a:lnTo>
                    <a:pt x="3302000" y="0"/>
                  </a:lnTo>
                  <a:lnTo>
                    <a:pt x="2314222" y="127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6653056" y="790221"/>
              <a:ext cx="3945063" cy="5701597"/>
            </a:xfrm>
            <a:custGeom>
              <a:avLst/>
              <a:gdLst>
                <a:gd name="connsiteX0" fmla="*/ 0 w 2384778"/>
                <a:gd name="connsiteY0" fmla="*/ 5404556 h 5404556"/>
                <a:gd name="connsiteX1" fmla="*/ 2384778 w 2384778"/>
                <a:gd name="connsiteY1" fmla="*/ 0 h 540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4778" h="5404556">
                  <a:moveTo>
                    <a:pt x="0" y="5404556"/>
                  </a:moveTo>
                  <a:lnTo>
                    <a:pt x="2384778" y="0"/>
                  </a:lnTo>
                </a:path>
              </a:pathLst>
            </a:custGeom>
            <a:ln w="38100" cmpd="sng">
              <a:solidFill>
                <a:srgbClr val="23252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33436" y="2439685"/>
            <a:ext cx="6716003" cy="1143000"/>
          </a:xfrm>
        </p:spPr>
        <p:txBody>
          <a:bodyPr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 smtClean="0"/>
              <a:t>This is a Section Title Page/2 Line Format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230" y="3896178"/>
            <a:ext cx="5961062" cy="1187886"/>
          </a:xfrm>
        </p:spPr>
        <p:txBody>
          <a:bodyPr>
            <a:noAutofit/>
          </a:bodyPr>
          <a:lstStyle>
            <a:lvl1pPr marL="0" indent="0" algn="l">
              <a:buNone/>
              <a:defRPr sz="32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is the sub-title for the above title line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249333" y="642658"/>
            <a:ext cx="5625800" cy="5872158"/>
            <a:chOff x="6653056" y="642658"/>
            <a:chExt cx="5625800" cy="5872158"/>
          </a:xfrm>
        </p:grpSpPr>
        <p:sp>
          <p:nvSpPr>
            <p:cNvPr id="19" name="Freeform 18"/>
            <p:cNvSpPr/>
            <p:nvPr userDrawn="1"/>
          </p:nvSpPr>
          <p:spPr>
            <a:xfrm>
              <a:off x="6653056" y="642658"/>
              <a:ext cx="5625800" cy="5872158"/>
            </a:xfrm>
            <a:custGeom>
              <a:avLst/>
              <a:gdLst>
                <a:gd name="connsiteX0" fmla="*/ 2314222 w 3302000"/>
                <a:gd name="connsiteY0" fmla="*/ 127000 h 5404556"/>
                <a:gd name="connsiteX1" fmla="*/ 0 w 3302000"/>
                <a:gd name="connsiteY1" fmla="*/ 5404556 h 5404556"/>
                <a:gd name="connsiteX2" fmla="*/ 3302000 w 3302000"/>
                <a:gd name="connsiteY2" fmla="*/ 5390445 h 5404556"/>
                <a:gd name="connsiteX3" fmla="*/ 3302000 w 3302000"/>
                <a:gd name="connsiteY3" fmla="*/ 0 h 5404556"/>
                <a:gd name="connsiteX4" fmla="*/ 2314222 w 3302000"/>
                <a:gd name="connsiteY4" fmla="*/ 127000 h 540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5404556">
                  <a:moveTo>
                    <a:pt x="2314222" y="127000"/>
                  </a:moveTo>
                  <a:lnTo>
                    <a:pt x="0" y="5404556"/>
                  </a:lnTo>
                  <a:lnTo>
                    <a:pt x="3302000" y="5390445"/>
                  </a:lnTo>
                  <a:lnTo>
                    <a:pt x="3302000" y="0"/>
                  </a:lnTo>
                  <a:lnTo>
                    <a:pt x="2314222" y="127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6653056" y="790221"/>
              <a:ext cx="3945063" cy="5701597"/>
            </a:xfrm>
            <a:custGeom>
              <a:avLst/>
              <a:gdLst>
                <a:gd name="connsiteX0" fmla="*/ 0 w 2384778"/>
                <a:gd name="connsiteY0" fmla="*/ 5404556 h 5404556"/>
                <a:gd name="connsiteX1" fmla="*/ 2384778 w 2384778"/>
                <a:gd name="connsiteY1" fmla="*/ 0 h 540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4778" h="5404556">
                  <a:moveTo>
                    <a:pt x="0" y="5404556"/>
                  </a:moveTo>
                  <a:lnTo>
                    <a:pt x="2384778" y="0"/>
                  </a:lnTo>
                </a:path>
              </a:pathLst>
            </a:custGeom>
            <a:ln w="38100" cmpd="sng">
              <a:solidFill>
                <a:srgbClr val="23252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 userDrawn="1"/>
        </p:nvSpPr>
        <p:spPr>
          <a:xfrm>
            <a:off x="-12095" y="-48380"/>
            <a:ext cx="12289439" cy="2080380"/>
          </a:xfrm>
          <a:custGeom>
            <a:avLst/>
            <a:gdLst>
              <a:gd name="connsiteX0" fmla="*/ 0 w 9180285"/>
              <a:gd name="connsiteY0" fmla="*/ 1741714 h 1741714"/>
              <a:gd name="connsiteX1" fmla="*/ 9180285 w 9180285"/>
              <a:gd name="connsiteY1" fmla="*/ 870857 h 1741714"/>
              <a:gd name="connsiteX2" fmla="*/ 9168190 w 9180285"/>
              <a:gd name="connsiteY2" fmla="*/ 0 h 1741714"/>
              <a:gd name="connsiteX3" fmla="*/ 0 w 9180285"/>
              <a:gd name="connsiteY3" fmla="*/ 36285 h 1741714"/>
              <a:gd name="connsiteX4" fmla="*/ 0 w 9180285"/>
              <a:gd name="connsiteY4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0285" h="1741714">
                <a:moveTo>
                  <a:pt x="0" y="1741714"/>
                </a:moveTo>
                <a:lnTo>
                  <a:pt x="9180285" y="870857"/>
                </a:lnTo>
                <a:lnTo>
                  <a:pt x="9168190" y="0"/>
                </a:lnTo>
                <a:lnTo>
                  <a:pt x="0" y="36285"/>
                </a:lnTo>
                <a:cubicBezTo>
                  <a:pt x="4032" y="608793"/>
                  <a:pt x="8063" y="1181301"/>
                  <a:pt x="0" y="1741714"/>
                </a:cubicBezTo>
                <a:close/>
              </a:path>
            </a:pathLst>
          </a:cu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>
            <a:off x="-12095" y="1000113"/>
            <a:ext cx="12289439" cy="1025743"/>
          </a:xfrm>
          <a:custGeom>
            <a:avLst/>
            <a:gdLst>
              <a:gd name="connsiteX0" fmla="*/ 0 w 9180285"/>
              <a:gd name="connsiteY0" fmla="*/ 858762 h 858762"/>
              <a:gd name="connsiteX1" fmla="*/ 9180285 w 9180285"/>
              <a:gd name="connsiteY1" fmla="*/ 0 h 85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80285" h="858762">
                <a:moveTo>
                  <a:pt x="0" y="858762"/>
                </a:moveTo>
                <a:lnTo>
                  <a:pt x="9180285" y="0"/>
                </a:lnTo>
              </a:path>
            </a:pathLst>
          </a:cu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-12096" y="6421061"/>
            <a:ext cx="12204095" cy="447522"/>
          </a:xfrm>
          <a:prstGeom prst="rect">
            <a:avLst/>
          </a:prstGeom>
          <a:solidFill>
            <a:schemeClr val="tx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94735" y="6491819"/>
            <a:ext cx="2678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©</a:t>
            </a:r>
            <a:r>
              <a:rPr lang="en-US" sz="1200" b="1" baseline="0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 2017 Miracle Software Systems, Inc. 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  <p:sp>
        <p:nvSpPr>
          <p:cNvPr id="26" name="Freeform 25"/>
          <p:cNvSpPr/>
          <p:nvPr userDrawn="1"/>
        </p:nvSpPr>
        <p:spPr>
          <a:xfrm>
            <a:off x="-10584" y="6413500"/>
            <a:ext cx="12198065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miraclesoft_l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5" y="323305"/>
            <a:ext cx="3736920" cy="1031361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10366244" y="6491819"/>
            <a:ext cx="1593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www.miraclesoft.com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35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 userDrawn="1"/>
        </p:nvSpPr>
        <p:spPr>
          <a:xfrm>
            <a:off x="8888941" y="642658"/>
            <a:ext cx="3400778" cy="5686270"/>
          </a:xfrm>
          <a:custGeom>
            <a:avLst/>
            <a:gdLst>
              <a:gd name="connsiteX0" fmla="*/ 2314222 w 3302000"/>
              <a:gd name="connsiteY0" fmla="*/ 127000 h 5404556"/>
              <a:gd name="connsiteX1" fmla="*/ 0 w 3302000"/>
              <a:gd name="connsiteY1" fmla="*/ 5404556 h 5404556"/>
              <a:gd name="connsiteX2" fmla="*/ 3302000 w 3302000"/>
              <a:gd name="connsiteY2" fmla="*/ 5390445 h 5404556"/>
              <a:gd name="connsiteX3" fmla="*/ 3302000 w 3302000"/>
              <a:gd name="connsiteY3" fmla="*/ 0 h 5404556"/>
              <a:gd name="connsiteX4" fmla="*/ 2314222 w 3302000"/>
              <a:gd name="connsiteY4" fmla="*/ 127000 h 540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0" h="5404556">
                <a:moveTo>
                  <a:pt x="2314222" y="127000"/>
                </a:moveTo>
                <a:lnTo>
                  <a:pt x="0" y="5404556"/>
                </a:lnTo>
                <a:lnTo>
                  <a:pt x="3302000" y="5390445"/>
                </a:lnTo>
                <a:lnTo>
                  <a:pt x="3302000" y="0"/>
                </a:lnTo>
                <a:lnTo>
                  <a:pt x="2314222" y="127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>
            <a:off x="8888941" y="790222"/>
            <a:ext cx="2384778" cy="5521108"/>
          </a:xfrm>
          <a:custGeom>
            <a:avLst/>
            <a:gdLst>
              <a:gd name="connsiteX0" fmla="*/ 0 w 2384778"/>
              <a:gd name="connsiteY0" fmla="*/ 5404556 h 5404556"/>
              <a:gd name="connsiteX1" fmla="*/ 2384778 w 2384778"/>
              <a:gd name="connsiteY1" fmla="*/ 0 h 540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4778" h="5404556">
                <a:moveTo>
                  <a:pt x="0" y="5404556"/>
                </a:moveTo>
                <a:lnTo>
                  <a:pt x="2384778" y="0"/>
                </a:lnTo>
              </a:path>
            </a:pathLst>
          </a:custGeom>
          <a:ln w="28575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>
            <a:off x="8060302" y="642658"/>
            <a:ext cx="3400778" cy="5686270"/>
          </a:xfrm>
          <a:custGeom>
            <a:avLst/>
            <a:gdLst>
              <a:gd name="connsiteX0" fmla="*/ 2314222 w 3302000"/>
              <a:gd name="connsiteY0" fmla="*/ 127000 h 5404556"/>
              <a:gd name="connsiteX1" fmla="*/ 0 w 3302000"/>
              <a:gd name="connsiteY1" fmla="*/ 5404556 h 5404556"/>
              <a:gd name="connsiteX2" fmla="*/ 3302000 w 3302000"/>
              <a:gd name="connsiteY2" fmla="*/ 5390445 h 5404556"/>
              <a:gd name="connsiteX3" fmla="*/ 3302000 w 3302000"/>
              <a:gd name="connsiteY3" fmla="*/ 0 h 5404556"/>
              <a:gd name="connsiteX4" fmla="*/ 2314222 w 3302000"/>
              <a:gd name="connsiteY4" fmla="*/ 127000 h 540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0" h="5404556">
                <a:moveTo>
                  <a:pt x="2314222" y="127000"/>
                </a:moveTo>
                <a:lnTo>
                  <a:pt x="0" y="5404556"/>
                </a:lnTo>
                <a:lnTo>
                  <a:pt x="3302000" y="5390445"/>
                </a:lnTo>
                <a:lnTo>
                  <a:pt x="3302000" y="0"/>
                </a:lnTo>
                <a:lnTo>
                  <a:pt x="2314222" y="127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8060302" y="790222"/>
            <a:ext cx="2384778" cy="5521108"/>
          </a:xfrm>
          <a:custGeom>
            <a:avLst/>
            <a:gdLst>
              <a:gd name="connsiteX0" fmla="*/ 0 w 2384778"/>
              <a:gd name="connsiteY0" fmla="*/ 5404556 h 5404556"/>
              <a:gd name="connsiteX1" fmla="*/ 2384778 w 2384778"/>
              <a:gd name="connsiteY1" fmla="*/ 0 h 540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4778" h="5404556">
                <a:moveTo>
                  <a:pt x="0" y="5404556"/>
                </a:moveTo>
                <a:lnTo>
                  <a:pt x="2384778" y="0"/>
                </a:lnTo>
              </a:path>
            </a:pathLst>
          </a:custGeom>
          <a:ln w="28575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63538" y="254000"/>
            <a:ext cx="3240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4000" b="1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0"/>
          </p:nvPr>
        </p:nvSpPr>
        <p:spPr>
          <a:xfrm>
            <a:off x="242584" y="1595966"/>
            <a:ext cx="7630357" cy="4427463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>
            <a:off x="-12095" y="-23806"/>
            <a:ext cx="12313823" cy="1428524"/>
          </a:xfrm>
          <a:custGeom>
            <a:avLst/>
            <a:gdLst>
              <a:gd name="connsiteX0" fmla="*/ 0 w 9180285"/>
              <a:gd name="connsiteY0" fmla="*/ 1741714 h 1741714"/>
              <a:gd name="connsiteX1" fmla="*/ 9180285 w 9180285"/>
              <a:gd name="connsiteY1" fmla="*/ 870857 h 1741714"/>
              <a:gd name="connsiteX2" fmla="*/ 9168190 w 9180285"/>
              <a:gd name="connsiteY2" fmla="*/ 0 h 1741714"/>
              <a:gd name="connsiteX3" fmla="*/ 0 w 9180285"/>
              <a:gd name="connsiteY3" fmla="*/ 36285 h 1741714"/>
              <a:gd name="connsiteX4" fmla="*/ 0 w 9180285"/>
              <a:gd name="connsiteY4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0285" h="1741714">
                <a:moveTo>
                  <a:pt x="0" y="1741714"/>
                </a:moveTo>
                <a:lnTo>
                  <a:pt x="9180285" y="870857"/>
                </a:lnTo>
                <a:lnTo>
                  <a:pt x="9168190" y="0"/>
                </a:lnTo>
                <a:lnTo>
                  <a:pt x="0" y="36285"/>
                </a:lnTo>
                <a:cubicBezTo>
                  <a:pt x="4032" y="608793"/>
                  <a:pt x="8063" y="1181301"/>
                  <a:pt x="0" y="1741714"/>
                </a:cubicBezTo>
                <a:close/>
              </a:path>
            </a:pathLst>
          </a:cu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-12095" y="708689"/>
            <a:ext cx="12313823" cy="704342"/>
          </a:xfrm>
          <a:custGeom>
            <a:avLst/>
            <a:gdLst>
              <a:gd name="connsiteX0" fmla="*/ 0 w 9180285"/>
              <a:gd name="connsiteY0" fmla="*/ 858762 h 858762"/>
              <a:gd name="connsiteX1" fmla="*/ 9180285 w 9180285"/>
              <a:gd name="connsiteY1" fmla="*/ 0 h 85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80285" h="858762">
                <a:moveTo>
                  <a:pt x="0" y="858762"/>
                </a:moveTo>
                <a:lnTo>
                  <a:pt x="9180285" y="0"/>
                </a:lnTo>
              </a:path>
            </a:pathLst>
          </a:cu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87355" y="336026"/>
            <a:ext cx="163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</a:rPr>
              <a:t>Agenda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12096" y="6202406"/>
            <a:ext cx="12204095" cy="662214"/>
          </a:xfrm>
          <a:prstGeom prst="rect">
            <a:avLst/>
          </a:prstGeom>
          <a:solidFill>
            <a:schemeClr val="tx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-10583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3016249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miraclesoft_l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" y="6311330"/>
            <a:ext cx="1717526" cy="474024"/>
          </a:xfrm>
          <a:prstGeom prst="rect">
            <a:avLst/>
          </a:prstGeom>
        </p:spPr>
      </p:pic>
      <p:sp>
        <p:nvSpPr>
          <p:cNvPr id="32" name="Freeform 31"/>
          <p:cNvSpPr/>
          <p:nvPr userDrawn="1"/>
        </p:nvSpPr>
        <p:spPr>
          <a:xfrm>
            <a:off x="2120259" y="6194778"/>
            <a:ext cx="326572" cy="680761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 userDrawn="1"/>
        </p:nvSpPr>
        <p:spPr>
          <a:xfrm>
            <a:off x="2229563" y="6189371"/>
            <a:ext cx="326572" cy="683716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9077924" y="6410461"/>
            <a:ext cx="2678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©</a:t>
            </a:r>
            <a:r>
              <a:rPr lang="en-US" sz="1200" b="1" baseline="0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 2017 Miracle Software Systems, Inc. 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715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738188" y="162303"/>
            <a:ext cx="11174376" cy="895350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lvl="0"/>
            <a:r>
              <a:rPr lang="en-US" dirty="0" smtClean="0"/>
              <a:t>Click for Main Heading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1"/>
          </p:nvPr>
        </p:nvSpPr>
        <p:spPr>
          <a:xfrm>
            <a:off x="254000" y="1366762"/>
            <a:ext cx="11658564" cy="4632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 rot="21430210">
            <a:off x="-10583" y="303238"/>
            <a:ext cx="582083" cy="423333"/>
          </a:xfrm>
          <a:custGeom>
            <a:avLst/>
            <a:gdLst>
              <a:gd name="connsiteX0" fmla="*/ 10583 w 582083"/>
              <a:gd name="connsiteY0" fmla="*/ 0 h 423333"/>
              <a:gd name="connsiteX1" fmla="*/ 370416 w 582083"/>
              <a:gd name="connsiteY1" fmla="*/ 0 h 423333"/>
              <a:gd name="connsiteX2" fmla="*/ 582083 w 582083"/>
              <a:gd name="connsiteY2" fmla="*/ 317500 h 423333"/>
              <a:gd name="connsiteX3" fmla="*/ 0 w 582083"/>
              <a:gd name="connsiteY3" fmla="*/ 423333 h 423333"/>
              <a:gd name="connsiteX4" fmla="*/ 10583 w 582083"/>
              <a:gd name="connsiteY4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083" h="423333">
                <a:moveTo>
                  <a:pt x="10583" y="0"/>
                </a:moveTo>
                <a:lnTo>
                  <a:pt x="370416" y="0"/>
                </a:lnTo>
                <a:lnTo>
                  <a:pt x="582083" y="317500"/>
                </a:lnTo>
                <a:lnTo>
                  <a:pt x="0" y="423333"/>
                </a:lnTo>
                <a:lnTo>
                  <a:pt x="10583" y="0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0" y="514905"/>
            <a:ext cx="635000" cy="444500"/>
          </a:xfrm>
          <a:custGeom>
            <a:avLst/>
            <a:gdLst>
              <a:gd name="connsiteX0" fmla="*/ 0 w 635000"/>
              <a:gd name="connsiteY0" fmla="*/ 0 h 444500"/>
              <a:gd name="connsiteX1" fmla="*/ 423333 w 635000"/>
              <a:gd name="connsiteY1" fmla="*/ 0 h 444500"/>
              <a:gd name="connsiteX2" fmla="*/ 635000 w 635000"/>
              <a:gd name="connsiteY2" fmla="*/ 306917 h 444500"/>
              <a:gd name="connsiteX3" fmla="*/ 0 w 635000"/>
              <a:gd name="connsiteY3" fmla="*/ 444500 h 444500"/>
              <a:gd name="connsiteX4" fmla="*/ 0 w 635000"/>
              <a:gd name="connsiteY4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444500">
                <a:moveTo>
                  <a:pt x="0" y="0"/>
                </a:moveTo>
                <a:lnTo>
                  <a:pt x="423333" y="0"/>
                </a:lnTo>
                <a:lnTo>
                  <a:pt x="635000" y="306917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2096" y="6202406"/>
            <a:ext cx="12204095" cy="662214"/>
          </a:xfrm>
          <a:prstGeom prst="rect">
            <a:avLst/>
          </a:prstGeom>
          <a:solidFill>
            <a:schemeClr val="tx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>
            <a:off x="-10583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 userDrawn="1"/>
        </p:nvSpPr>
        <p:spPr>
          <a:xfrm>
            <a:off x="3016249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miraclesoft_l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" y="6311330"/>
            <a:ext cx="1717526" cy="474024"/>
          </a:xfrm>
          <a:prstGeom prst="rect">
            <a:avLst/>
          </a:prstGeom>
        </p:spPr>
      </p:pic>
      <p:sp>
        <p:nvSpPr>
          <p:cNvPr id="28" name="Freeform 27"/>
          <p:cNvSpPr/>
          <p:nvPr userDrawn="1"/>
        </p:nvSpPr>
        <p:spPr>
          <a:xfrm>
            <a:off x="2120259" y="6194778"/>
            <a:ext cx="326572" cy="680761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2229563" y="6189371"/>
            <a:ext cx="326572" cy="683716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9077924" y="6410461"/>
            <a:ext cx="2678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©</a:t>
            </a:r>
            <a:r>
              <a:rPr lang="en-US" sz="1200" b="1" baseline="0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 2017 Miracle Software Systems, Inc. 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9474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89951" y="1838325"/>
            <a:ext cx="0" cy="368935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738188" y="162303"/>
            <a:ext cx="11174376" cy="895350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lvl="0"/>
            <a:r>
              <a:rPr lang="en-US" dirty="0" smtClean="0"/>
              <a:t>Click for Main Heading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1"/>
          </p:nvPr>
        </p:nvSpPr>
        <p:spPr>
          <a:xfrm>
            <a:off x="254000" y="1366762"/>
            <a:ext cx="5159248" cy="4632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 rot="21430210">
            <a:off x="-10583" y="303238"/>
            <a:ext cx="582083" cy="423333"/>
          </a:xfrm>
          <a:custGeom>
            <a:avLst/>
            <a:gdLst>
              <a:gd name="connsiteX0" fmla="*/ 10583 w 582083"/>
              <a:gd name="connsiteY0" fmla="*/ 0 h 423333"/>
              <a:gd name="connsiteX1" fmla="*/ 370416 w 582083"/>
              <a:gd name="connsiteY1" fmla="*/ 0 h 423333"/>
              <a:gd name="connsiteX2" fmla="*/ 582083 w 582083"/>
              <a:gd name="connsiteY2" fmla="*/ 317500 h 423333"/>
              <a:gd name="connsiteX3" fmla="*/ 0 w 582083"/>
              <a:gd name="connsiteY3" fmla="*/ 423333 h 423333"/>
              <a:gd name="connsiteX4" fmla="*/ 10583 w 582083"/>
              <a:gd name="connsiteY4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083" h="423333">
                <a:moveTo>
                  <a:pt x="10583" y="0"/>
                </a:moveTo>
                <a:lnTo>
                  <a:pt x="370416" y="0"/>
                </a:lnTo>
                <a:lnTo>
                  <a:pt x="582083" y="317500"/>
                </a:lnTo>
                <a:lnTo>
                  <a:pt x="0" y="423333"/>
                </a:lnTo>
                <a:lnTo>
                  <a:pt x="10583" y="0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0" y="514905"/>
            <a:ext cx="635000" cy="444500"/>
          </a:xfrm>
          <a:custGeom>
            <a:avLst/>
            <a:gdLst>
              <a:gd name="connsiteX0" fmla="*/ 0 w 635000"/>
              <a:gd name="connsiteY0" fmla="*/ 0 h 444500"/>
              <a:gd name="connsiteX1" fmla="*/ 423333 w 635000"/>
              <a:gd name="connsiteY1" fmla="*/ 0 h 444500"/>
              <a:gd name="connsiteX2" fmla="*/ 635000 w 635000"/>
              <a:gd name="connsiteY2" fmla="*/ 306917 h 444500"/>
              <a:gd name="connsiteX3" fmla="*/ 0 w 635000"/>
              <a:gd name="connsiteY3" fmla="*/ 444500 h 444500"/>
              <a:gd name="connsiteX4" fmla="*/ 0 w 635000"/>
              <a:gd name="connsiteY4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444500">
                <a:moveTo>
                  <a:pt x="0" y="0"/>
                </a:moveTo>
                <a:lnTo>
                  <a:pt x="423333" y="0"/>
                </a:lnTo>
                <a:lnTo>
                  <a:pt x="635000" y="306917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2096" y="6202406"/>
            <a:ext cx="12204095" cy="662214"/>
          </a:xfrm>
          <a:prstGeom prst="rect">
            <a:avLst/>
          </a:prstGeom>
          <a:solidFill>
            <a:schemeClr val="tx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>
            <a:off x="-10583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 userDrawn="1"/>
        </p:nvSpPr>
        <p:spPr>
          <a:xfrm>
            <a:off x="3016249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miraclesoft_l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" y="6311330"/>
            <a:ext cx="1717526" cy="474024"/>
          </a:xfrm>
          <a:prstGeom prst="rect">
            <a:avLst/>
          </a:prstGeom>
        </p:spPr>
      </p:pic>
      <p:sp>
        <p:nvSpPr>
          <p:cNvPr id="28" name="Freeform 27"/>
          <p:cNvSpPr/>
          <p:nvPr userDrawn="1"/>
        </p:nvSpPr>
        <p:spPr>
          <a:xfrm>
            <a:off x="2120259" y="6194778"/>
            <a:ext cx="326572" cy="680761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2229563" y="6189371"/>
            <a:ext cx="326572" cy="683716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9077924" y="6410461"/>
            <a:ext cx="2678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©</a:t>
            </a:r>
            <a:r>
              <a:rPr lang="en-US" sz="1200" b="1" baseline="0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 2017 Miracle Software Systems, Inc. 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  <p:sp>
        <p:nvSpPr>
          <p:cNvPr id="31" name="Content Placeholder 10"/>
          <p:cNvSpPr>
            <a:spLocks noGrp="1"/>
          </p:cNvSpPr>
          <p:nvPr>
            <p:ph sz="quarter" idx="13"/>
          </p:nvPr>
        </p:nvSpPr>
        <p:spPr>
          <a:xfrm>
            <a:off x="6753316" y="1366762"/>
            <a:ext cx="5159248" cy="4632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89951" y="1838325"/>
            <a:ext cx="0" cy="368935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738188" y="162303"/>
            <a:ext cx="11174376" cy="895350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lvl="0"/>
            <a:r>
              <a:rPr lang="en-US" dirty="0" smtClean="0"/>
              <a:t>Click for Main Heading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1"/>
          </p:nvPr>
        </p:nvSpPr>
        <p:spPr>
          <a:xfrm>
            <a:off x="254000" y="2218944"/>
            <a:ext cx="5159248" cy="37802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 rot="21430210">
            <a:off x="-10583" y="303238"/>
            <a:ext cx="582083" cy="423333"/>
          </a:xfrm>
          <a:custGeom>
            <a:avLst/>
            <a:gdLst>
              <a:gd name="connsiteX0" fmla="*/ 10583 w 582083"/>
              <a:gd name="connsiteY0" fmla="*/ 0 h 423333"/>
              <a:gd name="connsiteX1" fmla="*/ 370416 w 582083"/>
              <a:gd name="connsiteY1" fmla="*/ 0 h 423333"/>
              <a:gd name="connsiteX2" fmla="*/ 582083 w 582083"/>
              <a:gd name="connsiteY2" fmla="*/ 317500 h 423333"/>
              <a:gd name="connsiteX3" fmla="*/ 0 w 582083"/>
              <a:gd name="connsiteY3" fmla="*/ 423333 h 423333"/>
              <a:gd name="connsiteX4" fmla="*/ 10583 w 582083"/>
              <a:gd name="connsiteY4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083" h="423333">
                <a:moveTo>
                  <a:pt x="10583" y="0"/>
                </a:moveTo>
                <a:lnTo>
                  <a:pt x="370416" y="0"/>
                </a:lnTo>
                <a:lnTo>
                  <a:pt x="582083" y="317500"/>
                </a:lnTo>
                <a:lnTo>
                  <a:pt x="0" y="423333"/>
                </a:lnTo>
                <a:lnTo>
                  <a:pt x="10583" y="0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0" y="514905"/>
            <a:ext cx="635000" cy="444500"/>
          </a:xfrm>
          <a:custGeom>
            <a:avLst/>
            <a:gdLst>
              <a:gd name="connsiteX0" fmla="*/ 0 w 635000"/>
              <a:gd name="connsiteY0" fmla="*/ 0 h 444500"/>
              <a:gd name="connsiteX1" fmla="*/ 423333 w 635000"/>
              <a:gd name="connsiteY1" fmla="*/ 0 h 444500"/>
              <a:gd name="connsiteX2" fmla="*/ 635000 w 635000"/>
              <a:gd name="connsiteY2" fmla="*/ 306917 h 444500"/>
              <a:gd name="connsiteX3" fmla="*/ 0 w 635000"/>
              <a:gd name="connsiteY3" fmla="*/ 444500 h 444500"/>
              <a:gd name="connsiteX4" fmla="*/ 0 w 635000"/>
              <a:gd name="connsiteY4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444500">
                <a:moveTo>
                  <a:pt x="0" y="0"/>
                </a:moveTo>
                <a:lnTo>
                  <a:pt x="423333" y="0"/>
                </a:lnTo>
                <a:lnTo>
                  <a:pt x="635000" y="306917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2096" y="6202406"/>
            <a:ext cx="12204095" cy="662214"/>
          </a:xfrm>
          <a:prstGeom prst="rect">
            <a:avLst/>
          </a:prstGeom>
          <a:solidFill>
            <a:schemeClr val="tx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>
            <a:off x="-10583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 userDrawn="1"/>
        </p:nvSpPr>
        <p:spPr>
          <a:xfrm>
            <a:off x="3016249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miraclesoft_l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" y="6311330"/>
            <a:ext cx="1717526" cy="474024"/>
          </a:xfrm>
          <a:prstGeom prst="rect">
            <a:avLst/>
          </a:prstGeom>
        </p:spPr>
      </p:pic>
      <p:sp>
        <p:nvSpPr>
          <p:cNvPr id="28" name="Freeform 27"/>
          <p:cNvSpPr/>
          <p:nvPr userDrawn="1"/>
        </p:nvSpPr>
        <p:spPr>
          <a:xfrm>
            <a:off x="2120259" y="6194778"/>
            <a:ext cx="326572" cy="680761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2229563" y="6189371"/>
            <a:ext cx="326572" cy="683716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9077924" y="6410461"/>
            <a:ext cx="2678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©</a:t>
            </a:r>
            <a:r>
              <a:rPr lang="en-US" sz="1200" b="1" baseline="0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 2017 Miracle Software Systems, Inc. 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  <p:sp>
        <p:nvSpPr>
          <p:cNvPr id="31" name="Content Placeholder 10"/>
          <p:cNvSpPr>
            <a:spLocks noGrp="1"/>
          </p:cNvSpPr>
          <p:nvPr>
            <p:ph sz="quarter" idx="13"/>
          </p:nvPr>
        </p:nvSpPr>
        <p:spPr>
          <a:xfrm>
            <a:off x="6753316" y="2218944"/>
            <a:ext cx="5159248" cy="37802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254000" y="1336472"/>
            <a:ext cx="5159248" cy="652462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for Heading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766655" y="1336472"/>
            <a:ext cx="5159248" cy="652462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for Heading</a:t>
            </a:r>
          </a:p>
        </p:txBody>
      </p:sp>
    </p:spTree>
    <p:extLst>
      <p:ext uri="{BB962C8B-B14F-4D97-AF65-F5344CB8AC3E}">
        <p14:creationId xmlns:p14="http://schemas.microsoft.com/office/powerpoint/2010/main" val="107754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6561681" y="642658"/>
            <a:ext cx="5625800" cy="5872158"/>
            <a:chOff x="6653056" y="642658"/>
            <a:chExt cx="5625800" cy="5872158"/>
          </a:xfrm>
        </p:grpSpPr>
        <p:sp>
          <p:nvSpPr>
            <p:cNvPr id="25" name="Freeform 24"/>
            <p:cNvSpPr/>
            <p:nvPr userDrawn="1"/>
          </p:nvSpPr>
          <p:spPr>
            <a:xfrm>
              <a:off x="6653056" y="642658"/>
              <a:ext cx="5625800" cy="5872158"/>
            </a:xfrm>
            <a:custGeom>
              <a:avLst/>
              <a:gdLst>
                <a:gd name="connsiteX0" fmla="*/ 2314222 w 3302000"/>
                <a:gd name="connsiteY0" fmla="*/ 127000 h 5404556"/>
                <a:gd name="connsiteX1" fmla="*/ 0 w 3302000"/>
                <a:gd name="connsiteY1" fmla="*/ 5404556 h 5404556"/>
                <a:gd name="connsiteX2" fmla="*/ 3302000 w 3302000"/>
                <a:gd name="connsiteY2" fmla="*/ 5390445 h 5404556"/>
                <a:gd name="connsiteX3" fmla="*/ 3302000 w 3302000"/>
                <a:gd name="connsiteY3" fmla="*/ 0 h 5404556"/>
                <a:gd name="connsiteX4" fmla="*/ 2314222 w 3302000"/>
                <a:gd name="connsiteY4" fmla="*/ 127000 h 540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5404556">
                  <a:moveTo>
                    <a:pt x="2314222" y="127000"/>
                  </a:moveTo>
                  <a:lnTo>
                    <a:pt x="0" y="5404556"/>
                  </a:lnTo>
                  <a:lnTo>
                    <a:pt x="3302000" y="5390445"/>
                  </a:lnTo>
                  <a:lnTo>
                    <a:pt x="3302000" y="0"/>
                  </a:lnTo>
                  <a:lnTo>
                    <a:pt x="2314222" y="127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6653056" y="790221"/>
              <a:ext cx="3945063" cy="5701597"/>
            </a:xfrm>
            <a:custGeom>
              <a:avLst/>
              <a:gdLst>
                <a:gd name="connsiteX0" fmla="*/ 0 w 2384778"/>
                <a:gd name="connsiteY0" fmla="*/ 5404556 h 5404556"/>
                <a:gd name="connsiteX1" fmla="*/ 2384778 w 2384778"/>
                <a:gd name="connsiteY1" fmla="*/ 0 h 540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4778" h="5404556">
                  <a:moveTo>
                    <a:pt x="0" y="5404556"/>
                  </a:moveTo>
                  <a:lnTo>
                    <a:pt x="2384778" y="0"/>
                  </a:lnTo>
                </a:path>
              </a:pathLst>
            </a:custGeom>
            <a:ln w="38100" cmpd="sng">
              <a:solidFill>
                <a:srgbClr val="23252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249333" y="642658"/>
            <a:ext cx="5625800" cy="5872158"/>
            <a:chOff x="6653056" y="642658"/>
            <a:chExt cx="5625800" cy="5872158"/>
          </a:xfrm>
        </p:grpSpPr>
        <p:sp>
          <p:nvSpPr>
            <p:cNvPr id="28" name="Freeform 27"/>
            <p:cNvSpPr/>
            <p:nvPr userDrawn="1"/>
          </p:nvSpPr>
          <p:spPr>
            <a:xfrm>
              <a:off x="6653056" y="642658"/>
              <a:ext cx="5625800" cy="5872158"/>
            </a:xfrm>
            <a:custGeom>
              <a:avLst/>
              <a:gdLst>
                <a:gd name="connsiteX0" fmla="*/ 2314222 w 3302000"/>
                <a:gd name="connsiteY0" fmla="*/ 127000 h 5404556"/>
                <a:gd name="connsiteX1" fmla="*/ 0 w 3302000"/>
                <a:gd name="connsiteY1" fmla="*/ 5404556 h 5404556"/>
                <a:gd name="connsiteX2" fmla="*/ 3302000 w 3302000"/>
                <a:gd name="connsiteY2" fmla="*/ 5390445 h 5404556"/>
                <a:gd name="connsiteX3" fmla="*/ 3302000 w 3302000"/>
                <a:gd name="connsiteY3" fmla="*/ 0 h 5404556"/>
                <a:gd name="connsiteX4" fmla="*/ 2314222 w 3302000"/>
                <a:gd name="connsiteY4" fmla="*/ 127000 h 540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5404556">
                  <a:moveTo>
                    <a:pt x="2314222" y="127000"/>
                  </a:moveTo>
                  <a:lnTo>
                    <a:pt x="0" y="5404556"/>
                  </a:lnTo>
                  <a:lnTo>
                    <a:pt x="3302000" y="5390445"/>
                  </a:lnTo>
                  <a:lnTo>
                    <a:pt x="3302000" y="0"/>
                  </a:lnTo>
                  <a:lnTo>
                    <a:pt x="2314222" y="127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6653056" y="790221"/>
              <a:ext cx="3945063" cy="5701597"/>
            </a:xfrm>
            <a:custGeom>
              <a:avLst/>
              <a:gdLst>
                <a:gd name="connsiteX0" fmla="*/ 0 w 2384778"/>
                <a:gd name="connsiteY0" fmla="*/ 5404556 h 5404556"/>
                <a:gd name="connsiteX1" fmla="*/ 2384778 w 2384778"/>
                <a:gd name="connsiteY1" fmla="*/ 0 h 540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4778" h="5404556">
                  <a:moveTo>
                    <a:pt x="0" y="5404556"/>
                  </a:moveTo>
                  <a:lnTo>
                    <a:pt x="2384778" y="0"/>
                  </a:lnTo>
                </a:path>
              </a:pathLst>
            </a:custGeom>
            <a:ln w="38100" cmpd="sng">
              <a:solidFill>
                <a:srgbClr val="23252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3538" y="1534432"/>
            <a:ext cx="6437312" cy="290898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>
              <a:lnSpc>
                <a:spcPct val="110000"/>
              </a:lnSpc>
            </a:pPr>
            <a:r>
              <a:rPr lang="en-US" dirty="0" smtClean="0"/>
              <a:t>Our teams are dedicated to innovating with IT and redefining solutions for customer excellence. </a:t>
            </a:r>
          </a:p>
          <a:p>
            <a:pPr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70000"/>
              </a:lnSpc>
            </a:pPr>
            <a:r>
              <a:rPr lang="en-US" dirty="0" smtClean="0"/>
              <a:t>To learn more visit, </a:t>
            </a:r>
          </a:p>
          <a:p>
            <a:pPr>
              <a:lnSpc>
                <a:spcPct val="70000"/>
              </a:lnSpc>
            </a:pPr>
            <a:r>
              <a:rPr lang="en-US" sz="3600" b="1" dirty="0" err="1" smtClean="0">
                <a:solidFill>
                  <a:schemeClr val="tx2"/>
                </a:solidFill>
              </a:rPr>
              <a:t>www.miraclesoft.com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-11842" y="-36285"/>
            <a:ext cx="12313823" cy="1455517"/>
          </a:xfrm>
          <a:custGeom>
            <a:avLst/>
            <a:gdLst>
              <a:gd name="connsiteX0" fmla="*/ 0 w 9180285"/>
              <a:gd name="connsiteY0" fmla="*/ 1741714 h 1741714"/>
              <a:gd name="connsiteX1" fmla="*/ 9180285 w 9180285"/>
              <a:gd name="connsiteY1" fmla="*/ 870857 h 1741714"/>
              <a:gd name="connsiteX2" fmla="*/ 9168190 w 9180285"/>
              <a:gd name="connsiteY2" fmla="*/ 0 h 1741714"/>
              <a:gd name="connsiteX3" fmla="*/ 0 w 9180285"/>
              <a:gd name="connsiteY3" fmla="*/ 36285 h 1741714"/>
              <a:gd name="connsiteX4" fmla="*/ 0 w 9180285"/>
              <a:gd name="connsiteY4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0285" h="1741714">
                <a:moveTo>
                  <a:pt x="0" y="1741714"/>
                </a:moveTo>
                <a:lnTo>
                  <a:pt x="9180285" y="870857"/>
                </a:lnTo>
                <a:lnTo>
                  <a:pt x="9168190" y="0"/>
                </a:lnTo>
                <a:lnTo>
                  <a:pt x="0" y="36285"/>
                </a:lnTo>
                <a:cubicBezTo>
                  <a:pt x="4032" y="608793"/>
                  <a:pt x="8063" y="1181301"/>
                  <a:pt x="0" y="1741714"/>
                </a:cubicBezTo>
                <a:close/>
              </a:path>
            </a:pathLst>
          </a:cu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-12095" y="695380"/>
            <a:ext cx="12313823" cy="717651"/>
          </a:xfrm>
          <a:custGeom>
            <a:avLst/>
            <a:gdLst>
              <a:gd name="connsiteX0" fmla="*/ 0 w 9180285"/>
              <a:gd name="connsiteY0" fmla="*/ 858762 h 858762"/>
              <a:gd name="connsiteX1" fmla="*/ 9180285 w 9180285"/>
              <a:gd name="connsiteY1" fmla="*/ 0 h 85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80285" h="858762">
                <a:moveTo>
                  <a:pt x="0" y="858762"/>
                </a:moveTo>
                <a:lnTo>
                  <a:pt x="9180285" y="0"/>
                </a:lnTo>
              </a:path>
            </a:pathLst>
          </a:cu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363538" y="254000"/>
            <a:ext cx="3240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7" name="Picture 16" descr="fb-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7" y="5412643"/>
            <a:ext cx="620141" cy="620141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1040158" y="5532591"/>
            <a:ext cx="173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/miracle45625</a:t>
            </a:r>
            <a:endParaRPr lang="en-US" sz="2000" b="1" dirty="0"/>
          </a:p>
        </p:txBody>
      </p:sp>
      <p:pic>
        <p:nvPicPr>
          <p:cNvPr id="19" name="Picture 18" descr="tw-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7" y="4562920"/>
            <a:ext cx="614748" cy="614748"/>
          </a:xfrm>
          <a:prstGeom prst="rect">
            <a:avLst/>
          </a:prstGeom>
        </p:spPr>
      </p:pic>
      <p:pic>
        <p:nvPicPr>
          <p:cNvPr id="20" name="Picture 19" descr="youtube(2)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22" y="4562920"/>
            <a:ext cx="620141" cy="620141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84052" y="4647124"/>
            <a:ext cx="160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@Team_MSS</a:t>
            </a:r>
            <a:endParaRPr lang="en-US" sz="2000" b="1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3727963" y="4647124"/>
            <a:ext cx="173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/miracle45625</a:t>
            </a:r>
            <a:endParaRPr lang="en-US" sz="2000" b="1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2096" y="6202406"/>
            <a:ext cx="12204095" cy="662214"/>
          </a:xfrm>
          <a:prstGeom prst="rect">
            <a:avLst/>
          </a:prstGeom>
          <a:solidFill>
            <a:schemeClr val="tx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 userDrawn="1"/>
        </p:nvSpPr>
        <p:spPr>
          <a:xfrm>
            <a:off x="-10583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 userDrawn="1"/>
        </p:nvSpPr>
        <p:spPr>
          <a:xfrm>
            <a:off x="3016249" y="6201230"/>
            <a:ext cx="9175750" cy="10583"/>
          </a:xfrm>
          <a:custGeom>
            <a:avLst/>
            <a:gdLst>
              <a:gd name="connsiteX0" fmla="*/ 0 w 9175750"/>
              <a:gd name="connsiteY0" fmla="*/ 0 h 10583"/>
              <a:gd name="connsiteX1" fmla="*/ 9175750 w 9175750"/>
              <a:gd name="connsiteY1" fmla="*/ 10583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5750" h="10583">
                <a:moveTo>
                  <a:pt x="0" y="0"/>
                </a:moveTo>
                <a:lnTo>
                  <a:pt x="9175750" y="10583"/>
                </a:ln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miraclesoft_ligh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" y="6311330"/>
            <a:ext cx="1717526" cy="474024"/>
          </a:xfrm>
          <a:prstGeom prst="rect">
            <a:avLst/>
          </a:prstGeom>
        </p:spPr>
      </p:pic>
      <p:sp>
        <p:nvSpPr>
          <p:cNvPr id="35" name="Freeform 34"/>
          <p:cNvSpPr/>
          <p:nvPr userDrawn="1"/>
        </p:nvSpPr>
        <p:spPr>
          <a:xfrm>
            <a:off x="2120259" y="6194778"/>
            <a:ext cx="326572" cy="680761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 userDrawn="1"/>
        </p:nvSpPr>
        <p:spPr>
          <a:xfrm>
            <a:off x="2229563" y="6189371"/>
            <a:ext cx="326572" cy="683716"/>
          </a:xfrm>
          <a:custGeom>
            <a:avLst/>
            <a:gdLst>
              <a:gd name="connsiteX0" fmla="*/ 0 w 532191"/>
              <a:gd name="connsiteY0" fmla="*/ 665238 h 665238"/>
              <a:gd name="connsiteX1" fmla="*/ 326572 w 532191"/>
              <a:gd name="connsiteY1" fmla="*/ 0 h 665238"/>
              <a:gd name="connsiteX2" fmla="*/ 532191 w 532191"/>
              <a:gd name="connsiteY2" fmla="*/ 0 h 665238"/>
              <a:gd name="connsiteX3" fmla="*/ 217715 w 532191"/>
              <a:gd name="connsiteY3" fmla="*/ 665238 h 665238"/>
              <a:gd name="connsiteX4" fmla="*/ 0 w 532191"/>
              <a:gd name="connsiteY4" fmla="*/ 665238 h 6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91" h="665238">
                <a:moveTo>
                  <a:pt x="0" y="665238"/>
                </a:moveTo>
                <a:lnTo>
                  <a:pt x="326572" y="0"/>
                </a:lnTo>
                <a:lnTo>
                  <a:pt x="532191" y="0"/>
                </a:lnTo>
                <a:lnTo>
                  <a:pt x="217715" y="665238"/>
                </a:lnTo>
                <a:lnTo>
                  <a:pt x="0" y="6652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9077924" y="6410461"/>
            <a:ext cx="2678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©</a:t>
            </a:r>
            <a:r>
              <a:rPr lang="en-US" sz="1200" b="1" baseline="0" dirty="0" smtClean="0">
                <a:solidFill>
                  <a:schemeClr val="bg1"/>
                </a:solidFill>
                <a:latin typeface="Calibri" pitchFamily="34" charset="0"/>
                <a:cs typeface="Lato Medium"/>
              </a:rPr>
              <a:t> 2017 Miracle Software Systems, Inc. 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La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379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6289-F9CC-774B-9903-ADB2B4F79503}" type="datetimeFigureOut">
              <a:rPr lang="en-US" smtClean="0"/>
              <a:pPr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52EC-F6D1-9A4A-8764-23AAD7E56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6" r:id="rId7"/>
    <p:sldLayoutId id="2147483664" r:id="rId8"/>
    <p:sldLayoutId id="2147483665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9" Type="http://schemas.openxmlformats.org/officeDocument/2006/relationships/image" Target="../media/image4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image" Target="../media/image21.emf"/><Relationship Id="rId13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image" Target="../media/image21.emf"/><Relationship Id="rId13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your </a:t>
            </a:r>
            <a:r>
              <a:rPr lang="en-US" dirty="0" err="1" smtClean="0">
                <a:solidFill>
                  <a:srgbClr val="00AAE7"/>
                </a:solidFill>
              </a:rPr>
              <a:t>RPi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EF4048"/>
                </a:solidFill>
              </a:rPr>
              <a:t>IBM Watson IoT Foundation</a:t>
            </a:r>
            <a:r>
              <a:rPr lang="en-US" dirty="0" smtClean="0"/>
              <a:t>(</a:t>
            </a:r>
            <a:r>
              <a:rPr lang="en-US" dirty="0" err="1" smtClean="0"/>
              <a:t>NodeRed</a:t>
            </a:r>
            <a:r>
              <a:rPr lang="en-US" dirty="0" smtClean="0"/>
              <a:t> and Cloudant!)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09</a:t>
            </a:r>
            <a:r>
              <a:rPr lang="en-US" baseline="30000" dirty="0" smtClean="0"/>
              <a:t>th</a:t>
            </a:r>
            <a:r>
              <a:rPr lang="en-US" dirty="0" smtClean="0"/>
              <a:t>, 2017 | IoT Training Workshop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AP Cloud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920645" y="5588756"/>
            <a:ext cx="3931920" cy="350005"/>
          </a:xfrm>
        </p:spPr>
        <p:txBody>
          <a:bodyPr/>
          <a:lstStyle/>
          <a:p>
            <a:r>
              <a:rPr lang="en-US" dirty="0" smtClean="0"/>
              <a:t>Leadership Members and Trainers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Miracle Software Systems, Inc.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" y="5092547"/>
            <a:ext cx="3566160" cy="992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60" y="4830279"/>
            <a:ext cx="2194560" cy="14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197355" y="4449365"/>
            <a:ext cx="3438144" cy="1554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D416B"/>
                </a:solidFill>
                <a:cs typeface="Arial" charset="0"/>
                <a:sym typeface="Helvetica Neue"/>
              </a:rPr>
              <a:t>Flexible Pricing </a:t>
            </a:r>
            <a:endParaRPr lang="en-US" sz="1600" dirty="0" smtClean="0">
              <a:solidFill>
                <a:srgbClr val="0D416B"/>
              </a:solidFill>
              <a:cs typeface="Arial" charset="0"/>
              <a:sym typeface="Helvetica Neue"/>
            </a:endParaRPr>
          </a:p>
          <a:p>
            <a:r>
              <a:rPr lang="en-US" sz="1600" dirty="0" smtClean="0">
                <a:solidFill>
                  <a:prstClr val="black"/>
                </a:solidFill>
                <a:ea typeface="Helvetica Neue Light"/>
                <a:cs typeface="Helvetica Neue Light"/>
                <a:sym typeface="Helvetica Neue Light"/>
              </a:rPr>
              <a:t>Try compute options and services for free and, when you’re ready, pay only for what you use. Pay as you go and subscription models offer choice and flexibility</a:t>
            </a:r>
            <a:endParaRPr lang="en-US" sz="1600" dirty="0">
              <a:solidFill>
                <a:prstClr val="black"/>
              </a:solidFill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98725" y="3061286"/>
            <a:ext cx="3434475" cy="128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D416B"/>
                </a:solidFill>
                <a:cs typeface="Arial" charset="0"/>
                <a:sym typeface="Helvetica Neue"/>
              </a:rPr>
              <a:t>Scale more than just instances</a:t>
            </a:r>
            <a:endParaRPr lang="en-US" sz="1600" dirty="0" smtClean="0">
              <a:solidFill>
                <a:srgbClr val="0D416B"/>
              </a:solidFill>
              <a:cs typeface="Arial" charset="0"/>
              <a:sym typeface="Helvetica Neue"/>
            </a:endParaRPr>
          </a:p>
          <a:p>
            <a:r>
              <a:rPr lang="en-US" sz="1600" dirty="0" smtClean="0">
                <a:solidFill>
                  <a:prstClr val="black"/>
                </a:solidFill>
                <a:ea typeface="Helvetica Neue Light"/>
                <a:cs typeface="Helvetica Neue Light"/>
                <a:sym typeface="Helvetica Neue Light"/>
              </a:rPr>
              <a:t>Development, monitoring, deployment, and logging tools allow the developer to run and manage the entire application</a:t>
            </a:r>
            <a:endParaRPr lang="en-US" sz="1600" dirty="0">
              <a:solidFill>
                <a:prstClr val="black"/>
              </a:solidFill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97356" y="1543819"/>
            <a:ext cx="3435844" cy="14279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D416B"/>
                </a:solidFill>
                <a:cs typeface="Arial" charset="0"/>
                <a:sym typeface="Helvetica Neue"/>
              </a:rPr>
              <a:t>Deploy and manage hybrid apps seamlessly</a:t>
            </a:r>
            <a:endParaRPr lang="en-US" sz="1600" dirty="0" smtClean="0">
              <a:solidFill>
                <a:srgbClr val="0D416B"/>
              </a:solidFill>
              <a:cs typeface="Arial" charset="0"/>
              <a:sym typeface="Helvetica Neue"/>
            </a:endParaRPr>
          </a:p>
          <a:p>
            <a:r>
              <a:rPr lang="en-US" sz="1600" dirty="0" smtClean="0">
                <a:solidFill>
                  <a:prstClr val="black"/>
                </a:solidFill>
                <a:ea typeface="Helvetica Neue Light"/>
                <a:cs typeface="Helvetica Neue Light"/>
                <a:sym typeface="Helvetica Neue Light"/>
              </a:rPr>
              <a:t>Get a seamless dev and management experience across a number of hybrid implementations options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92550" y="4430895"/>
            <a:ext cx="3277703" cy="128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D416B"/>
                </a:solidFill>
                <a:cs typeface="Arial" charset="0"/>
                <a:sym typeface="Helvetica Neue"/>
              </a:rPr>
              <a:t>Extend apps with services</a:t>
            </a:r>
            <a:endParaRPr lang="en-US" sz="1600" dirty="0" smtClean="0">
              <a:solidFill>
                <a:srgbClr val="0D416B"/>
              </a:solidFill>
              <a:cs typeface="Arial" charset="0"/>
              <a:sym typeface="Helvetica Neue"/>
            </a:endParaRPr>
          </a:p>
          <a:p>
            <a:r>
              <a:rPr lang="en-US" sz="1600" dirty="0" smtClean="0">
                <a:solidFill>
                  <a:prstClr val="black"/>
                </a:solidFill>
                <a:ea typeface="Helvetica Neue Light"/>
                <a:cs typeface="Helvetica Neue Light"/>
                <a:sym typeface="Helvetica Neue Light"/>
              </a:rPr>
              <a:t>A catalog of IBM, third party, and open source services allow the developer to stitch an application together quickly</a:t>
            </a:r>
            <a:endParaRPr lang="en-US" sz="1600" dirty="0">
              <a:solidFill>
                <a:prstClr val="black"/>
              </a:solidFill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4137" y="3093036"/>
            <a:ext cx="3277703" cy="1211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D416B"/>
                </a:solidFill>
                <a:cs typeface="Arial" charset="0"/>
                <a:sym typeface="Helvetica Neue"/>
              </a:rPr>
              <a:t>Scale more than just instances</a:t>
            </a:r>
            <a:endParaRPr lang="en-US" sz="1600" dirty="0" smtClean="0">
              <a:solidFill>
                <a:srgbClr val="0D416B"/>
              </a:solidFill>
              <a:cs typeface="Arial" charset="0"/>
              <a:sym typeface="Helvetica Neue"/>
            </a:endParaRPr>
          </a:p>
          <a:p>
            <a:r>
              <a:rPr lang="en-US" sz="1600" dirty="0" smtClean="0">
                <a:solidFill>
                  <a:prstClr val="black"/>
                </a:solidFill>
                <a:ea typeface="Helvetica Neue Light"/>
                <a:cs typeface="Helvetica Neue Light"/>
                <a:sym typeface="Helvetica Neue Light"/>
              </a:rPr>
              <a:t>Development, monitoring, deployment, and logging tools allow the developer to run and manage the entire application</a:t>
            </a:r>
            <a:endParaRPr lang="en-US" sz="1600" dirty="0">
              <a:solidFill>
                <a:prstClr val="black"/>
              </a:solidFill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88300" y="1759979"/>
            <a:ext cx="3277703" cy="1211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chemeClr val="accent3"/>
                </a:solidFill>
                <a:cs typeface="Arial" charset="0"/>
                <a:sym typeface="Helvetica Neue"/>
              </a:rPr>
              <a:t>Build your apps, your way</a:t>
            </a:r>
            <a:endParaRPr lang="en-US" sz="1600" dirty="0" smtClean="0">
              <a:solidFill>
                <a:schemeClr val="accent3"/>
              </a:solidFill>
              <a:cs typeface="Arial" charset="0"/>
              <a:sym typeface="Helvetica Neue"/>
            </a:endParaRPr>
          </a:p>
          <a:p>
            <a:r>
              <a:rPr lang="en-US" sz="1600" dirty="0" smtClean="0">
                <a:solidFill>
                  <a:prstClr val="black"/>
                </a:solidFill>
                <a:ea typeface="Helvetica Neue Light"/>
                <a:cs typeface="Helvetica Neue Light"/>
                <a:sym typeface="Helvetica Neue Light"/>
              </a:rPr>
              <a:t>Use the most prominent compute technologies to power your app: Cloud Foundry, Docker, OpenStack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563665"/>
            <a:ext cx="4253364" cy="1231777"/>
          </a:xfrm>
          <a:prstGeom prst="rect">
            <a:avLst/>
          </a:prstGeom>
          <a:solidFill>
            <a:schemeClr val="tx2"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dirty="0" smtClean="0">
                <a:solidFill>
                  <a:schemeClr val="tx2"/>
                </a:solidFill>
              </a:rPr>
              <a:t>Bluemix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EF4048"/>
                </a:solidFill>
              </a:rPr>
              <a:t>Innovation</a:t>
            </a:r>
            <a:endParaRPr lang="en-US" dirty="0">
              <a:solidFill>
                <a:srgbClr val="EF404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3080336"/>
            <a:ext cx="4253364" cy="1231777"/>
          </a:xfrm>
          <a:prstGeom prst="rect">
            <a:avLst/>
          </a:prstGeom>
          <a:solidFill>
            <a:schemeClr val="tx2"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1637395"/>
            <a:ext cx="4253364" cy="1231777"/>
          </a:xfrm>
          <a:prstGeom prst="rect">
            <a:avLst/>
          </a:prstGeom>
          <a:solidFill>
            <a:schemeClr val="tx2"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10922" y="185903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Rapidly bring new products and services to market at lower cost</a:t>
            </a:r>
            <a:endParaRPr lang="en-US" sz="1600" b="1" dirty="0"/>
          </a:p>
        </p:txBody>
      </p:sp>
      <p:pic>
        <p:nvPicPr>
          <p:cNvPr id="21" name="cloudcode6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3" y="1817168"/>
            <a:ext cx="9144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3" y="3331591"/>
            <a:ext cx="731520" cy="731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hexIcon_6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3" y="4821184"/>
            <a:ext cx="73152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Box 27"/>
          <p:cNvSpPr txBox="1"/>
          <p:nvPr/>
        </p:nvSpPr>
        <p:spPr>
          <a:xfrm>
            <a:off x="1312317" y="3228679"/>
            <a:ext cx="24688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1" dirty="0" smtClean="0">
                <a:solidFill>
                  <a:srgbClr val="232527"/>
                </a:solidFill>
              </a:rPr>
              <a:t>Balance agility with quality, security and governance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0716" y="4754502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00" b="1" dirty="0" smtClean="0">
                <a:solidFill>
                  <a:srgbClr val="232527"/>
                </a:solidFill>
              </a:rPr>
              <a:t>Extend existing IT investments into cloud business and delivery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Watson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93319" y="1180194"/>
            <a:ext cx="2286000" cy="2286000"/>
          </a:xfrm>
          <a:prstGeom prst="ellipse">
            <a:avLst/>
          </a:prstGeom>
          <a:solidFill>
            <a:srgbClr val="54C5BA"/>
          </a:solidFill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93319" y="3783694"/>
            <a:ext cx="2286000" cy="2286000"/>
          </a:xfrm>
          <a:prstGeom prst="ellipse">
            <a:avLst/>
          </a:prstGeom>
          <a:solidFill>
            <a:srgbClr val="54C5BA"/>
          </a:solidFill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92555" y="3783694"/>
            <a:ext cx="2286000" cy="2286000"/>
          </a:xfrm>
          <a:prstGeom prst="ellipse">
            <a:avLst/>
          </a:prstGeom>
          <a:solidFill>
            <a:srgbClr val="54C5BA"/>
          </a:solidFill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92555" y="1180194"/>
            <a:ext cx="2286000" cy="2286000"/>
          </a:xfrm>
          <a:prstGeom prst="ellipse">
            <a:avLst/>
          </a:prstGeom>
          <a:solidFill>
            <a:srgbClr val="54C5BA"/>
          </a:solidFill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510138" y="1754878"/>
            <a:ext cx="1900731" cy="1099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Device</a:t>
            </a:r>
          </a:p>
          <a:p>
            <a:pPr algn="ctr"/>
            <a:r>
              <a:rPr lang="en-US" sz="2400" b="1" dirty="0" smtClean="0"/>
              <a:t>Management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437931" y="4381662"/>
            <a:ext cx="2045151" cy="1099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Storage and </a:t>
            </a:r>
          </a:p>
          <a:p>
            <a:pPr algn="ctr"/>
            <a:r>
              <a:rPr lang="en-US" sz="2400" b="1" dirty="0" smtClean="0"/>
              <a:t>Access to Data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470792" y="1754878"/>
            <a:ext cx="1780956" cy="1099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Responsive</a:t>
            </a:r>
          </a:p>
          <a:p>
            <a:pPr algn="ctr"/>
            <a:r>
              <a:rPr lang="en-US" sz="2400" b="1" dirty="0" smtClean="0"/>
              <a:t>Connectivity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255666" y="4381662"/>
            <a:ext cx="2211212" cy="1099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Secure</a:t>
            </a:r>
          </a:p>
          <a:p>
            <a:pPr algn="ctr"/>
            <a:r>
              <a:rPr lang="en-US" sz="2400" b="1" dirty="0" smtClean="0"/>
              <a:t>Communication</a:t>
            </a:r>
            <a:endParaRPr lang="en-US" sz="24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81021" y="1087563"/>
            <a:ext cx="0" cy="4949365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86179" y="4287641"/>
            <a:ext cx="2398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IBM Bluemix</a:t>
            </a:r>
            <a:endParaRPr lang="en-US" sz="2400" b="1" dirty="0"/>
          </a:p>
        </p:txBody>
      </p:sp>
      <p:pic>
        <p:nvPicPr>
          <p:cNvPr id="21" name="Picture 20" descr="Responsiv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23" y="1688231"/>
            <a:ext cx="1280160" cy="1268627"/>
          </a:xfrm>
          <a:prstGeom prst="rect">
            <a:avLst/>
          </a:prstGeom>
        </p:spPr>
      </p:pic>
      <p:pic>
        <p:nvPicPr>
          <p:cNvPr id="22" name="Picture 21" descr="Pa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66" y="1571625"/>
            <a:ext cx="1005840" cy="1496787"/>
          </a:xfrm>
          <a:prstGeom prst="rect">
            <a:avLst/>
          </a:prstGeom>
        </p:spPr>
      </p:pic>
      <p:pic>
        <p:nvPicPr>
          <p:cNvPr id="23" name="Picture 22" descr="Secur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59" y="4155623"/>
            <a:ext cx="1188720" cy="1524000"/>
          </a:xfrm>
          <a:prstGeom prst="rect">
            <a:avLst/>
          </a:prstGeom>
        </p:spPr>
      </p:pic>
      <p:pic>
        <p:nvPicPr>
          <p:cNvPr id="24" name="Picture 23" descr="Storage and access to data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64" y="4324108"/>
            <a:ext cx="1188720" cy="1206202"/>
          </a:xfrm>
          <a:prstGeom prst="rect">
            <a:avLst/>
          </a:prstGeom>
        </p:spPr>
      </p:pic>
      <p:pic>
        <p:nvPicPr>
          <p:cNvPr id="25" name="Picture 24" descr="Logo-2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36" y="2492905"/>
            <a:ext cx="1737360" cy="173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smtClean="0">
                <a:solidFill>
                  <a:srgbClr val="00AAE7"/>
                </a:solidFill>
              </a:rPr>
              <a:t>Things</a:t>
            </a:r>
            <a:r>
              <a:rPr lang="en-US" dirty="0" smtClean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Gatewa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04" y="1085847"/>
            <a:ext cx="2743200" cy="170979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09295" y="1363579"/>
            <a:ext cx="0" cy="828842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30416" y="1363579"/>
            <a:ext cx="0" cy="828842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15282" y="2837717"/>
            <a:ext cx="1941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Your device or gateway</a:t>
            </a:r>
            <a:endParaRPr lang="en-US" sz="1400" b="1" dirty="0"/>
          </a:p>
        </p:txBody>
      </p:sp>
      <p:pic>
        <p:nvPicPr>
          <p:cNvPr id="9" name="Picture 8" descr="IBM Internet of Things Foundati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17" y="3431525"/>
            <a:ext cx="731520" cy="749506"/>
          </a:xfrm>
          <a:prstGeom prst="rect">
            <a:avLst/>
          </a:prstGeom>
        </p:spPr>
      </p:pic>
      <p:pic>
        <p:nvPicPr>
          <p:cNvPr id="10" name="Picture 9" descr="Clou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76" y="3470220"/>
            <a:ext cx="914400" cy="681318"/>
          </a:xfrm>
          <a:prstGeom prst="rect">
            <a:avLst/>
          </a:prstGeom>
        </p:spPr>
      </p:pic>
      <p:pic>
        <p:nvPicPr>
          <p:cNvPr id="11" name="Picture 10" descr="Clou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51" y="3470220"/>
            <a:ext cx="914400" cy="68131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109295" y="3413070"/>
            <a:ext cx="0" cy="828842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30416" y="3413070"/>
            <a:ext cx="0" cy="828842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PI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93" y="3398918"/>
            <a:ext cx="822960" cy="8229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35433" y="4344182"/>
            <a:ext cx="2063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IBM Watson </a:t>
            </a:r>
            <a:r>
              <a:rPr lang="en-US" sz="1400" b="1" dirty="0" err="1" smtClean="0"/>
              <a:t>IoT</a:t>
            </a:r>
            <a:r>
              <a:rPr lang="en-US" sz="1400" b="1" dirty="0" smtClean="0"/>
              <a:t> Platform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33981" y="4293382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REST and Real-Time APIs</a:t>
            </a:r>
            <a:endParaRPr lang="en-US" sz="1400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160136" y="3806658"/>
            <a:ext cx="948824" cy="0"/>
          </a:xfrm>
          <a:prstGeom prst="line">
            <a:avLst/>
          </a:prstGeom>
          <a:ln w="19050" cmpd="sng">
            <a:solidFill>
              <a:srgbClr val="8C8C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030416" y="3806658"/>
            <a:ext cx="948824" cy="0"/>
          </a:xfrm>
          <a:prstGeom prst="line">
            <a:avLst/>
          </a:prstGeom>
          <a:ln w="19050" cmpd="sng">
            <a:solidFill>
              <a:srgbClr val="8C8C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79240" y="3413070"/>
            <a:ext cx="0" cy="406958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030416" y="1791369"/>
            <a:ext cx="948824" cy="0"/>
          </a:xfrm>
          <a:prstGeom prst="line">
            <a:avLst/>
          </a:prstGeom>
          <a:ln w="19050" cmpd="sng">
            <a:solidFill>
              <a:srgbClr val="8C8C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79240" y="1785462"/>
            <a:ext cx="0" cy="406958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MQTT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19" y="2352129"/>
            <a:ext cx="914400" cy="8936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5400000">
            <a:off x="9360172" y="263698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MQTT</a:t>
            </a:r>
            <a:endParaRPr lang="en-US" sz="1400" b="1" dirty="0"/>
          </a:p>
        </p:txBody>
      </p:sp>
      <p:pic>
        <p:nvPicPr>
          <p:cNvPr id="24" name="Picture 23" descr="Logo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06" y="5055274"/>
            <a:ext cx="731520" cy="725103"/>
          </a:xfrm>
          <a:prstGeom prst="rect">
            <a:avLst/>
          </a:prstGeom>
        </p:spPr>
      </p:pic>
      <p:pic>
        <p:nvPicPr>
          <p:cNvPr id="25" name="Picture 24" descr="Server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12" y="5054667"/>
            <a:ext cx="731520" cy="731520"/>
          </a:xfrm>
          <a:prstGeom prst="rect">
            <a:avLst/>
          </a:prstGeom>
        </p:spPr>
      </p:pic>
      <p:pic>
        <p:nvPicPr>
          <p:cNvPr id="26" name="Picture 25" descr="Your Application and analytics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99" y="5102899"/>
            <a:ext cx="914400" cy="665019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471575" y="4989547"/>
            <a:ext cx="0" cy="828842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21174" y="5027647"/>
            <a:ext cx="0" cy="828842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546526" y="5427584"/>
            <a:ext cx="1911681" cy="0"/>
          </a:xfrm>
          <a:prstGeom prst="line">
            <a:avLst/>
          </a:prstGeom>
          <a:ln w="19050" cmpd="sng">
            <a:solidFill>
              <a:srgbClr val="8C8C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33158" y="4601862"/>
            <a:ext cx="0" cy="828842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92006" y="5843789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Your application and analytics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>
                <a:solidFill>
                  <a:srgbClr val="EF4048"/>
                </a:solidFill>
              </a:rPr>
              <a:t>NodeRed</a:t>
            </a:r>
            <a:endParaRPr lang="en-US" dirty="0">
              <a:solidFill>
                <a:srgbClr val="EF404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1511300" y="5503727"/>
            <a:ext cx="9144000" cy="62970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Visual Tool for </a:t>
            </a:r>
            <a:r>
              <a:rPr lang="en-US" b="1" dirty="0" smtClean="0">
                <a:solidFill>
                  <a:srgbClr val="EF4048"/>
                </a:solidFill>
              </a:rPr>
              <a:t>WIRING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tx2"/>
                </a:solidFill>
              </a:rPr>
              <a:t>Internet of Things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6" name="Picture 5" descr="Node-Red-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30" y="1087561"/>
            <a:ext cx="7863840" cy="431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go </a:t>
            </a:r>
            <a:r>
              <a:rPr lang="en-US" dirty="0" smtClean="0">
                <a:solidFill>
                  <a:schemeClr val="tx2"/>
                </a:solidFill>
              </a:rPr>
              <a:t>Hands On </a:t>
            </a:r>
            <a:r>
              <a:rPr lang="en-US" dirty="0" smtClean="0"/>
              <a:t>with </a:t>
            </a:r>
            <a:r>
              <a:rPr lang="en-US" dirty="0" err="1" smtClean="0"/>
              <a:t>IoT</a:t>
            </a:r>
            <a:r>
              <a:rPr lang="en-US" dirty="0"/>
              <a:t> </a:t>
            </a:r>
            <a:r>
              <a:rPr lang="en-US" dirty="0" smtClean="0"/>
              <a:t>and Devices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30" y="3819978"/>
            <a:ext cx="5961062" cy="1187886"/>
          </a:xfrm>
        </p:spPr>
        <p:txBody>
          <a:bodyPr/>
          <a:lstStyle/>
          <a:p>
            <a:r>
              <a:rPr lang="en-US" dirty="0" smtClean="0"/>
              <a:t>Storing data from your OBD Simulator to a Cloud 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Our teams are dedicated to innovating with IT and redefining solutions for customer excellence. To learn more visit, </a:t>
            </a:r>
            <a:r>
              <a:rPr lang="en-US" b="1" dirty="0" smtClean="0">
                <a:solidFill>
                  <a:schemeClr val="tx2"/>
                </a:solidFill>
              </a:rPr>
              <a:t>www.miraclesoft.com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1078" y="1109305"/>
            <a:ext cx="2123722" cy="535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30689" y="1109305"/>
            <a:ext cx="8599311" cy="53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1078" y="1644520"/>
            <a:ext cx="2123722" cy="5352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30689" y="1644520"/>
            <a:ext cx="8599311" cy="535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1078" y="2179735"/>
            <a:ext cx="2123722" cy="535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30689" y="2179735"/>
            <a:ext cx="8599311" cy="53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1078" y="2714950"/>
            <a:ext cx="2123722" cy="5352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30689" y="2714950"/>
            <a:ext cx="8599311" cy="535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1078" y="3250165"/>
            <a:ext cx="2123722" cy="535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30689" y="3250165"/>
            <a:ext cx="8599311" cy="53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1078" y="4285290"/>
            <a:ext cx="2123722" cy="535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30689" y="4285290"/>
            <a:ext cx="8599311" cy="53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1078" y="4820505"/>
            <a:ext cx="2123722" cy="535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30689" y="4820505"/>
            <a:ext cx="8599311" cy="535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6978" y="1115122"/>
            <a:ext cx="16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9:30 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6978" y="1620127"/>
            <a:ext cx="16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9:45 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78" y="2161786"/>
            <a:ext cx="16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10:15 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6978" y="2716765"/>
            <a:ext cx="16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10:30 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6978" y="3258424"/>
            <a:ext cx="16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11:00 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6978" y="4308856"/>
            <a:ext cx="16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1:45 </a:t>
            </a:r>
            <a:r>
              <a:rPr lang="en-US" sz="28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6978" y="4825115"/>
            <a:ext cx="16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2:00 </a:t>
            </a:r>
            <a:r>
              <a:rPr lang="en-US" sz="28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29467" y="1103430"/>
            <a:ext cx="819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Introducing AP </a:t>
            </a:r>
            <a:r>
              <a:rPr lang="en-US" sz="2800" b="1" dirty="0" smtClean="0"/>
              <a:t>Cloud, </a:t>
            </a:r>
            <a:r>
              <a:rPr lang="en-US" sz="2800" b="1" dirty="0" err="1" smtClean="0"/>
              <a:t>ViBUG</a:t>
            </a:r>
            <a:r>
              <a:rPr lang="en-US" sz="2800" b="1" dirty="0" smtClean="0"/>
              <a:t> and Workshop Agenda 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929468" y="2719305"/>
            <a:ext cx="81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Watson </a:t>
            </a:r>
            <a:r>
              <a:rPr lang="en-US" sz="2800" b="1" dirty="0" smtClean="0"/>
              <a:t>IoT Foundation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29468" y="4823872"/>
            <a:ext cx="81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Lab #2 - Node Red to Cloudant</a:t>
            </a:r>
            <a:endParaRPr lang="en-US" sz="2800" b="1" dirty="0">
              <a:solidFill>
                <a:srgbClr val="EF4048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21078" y="5347598"/>
            <a:ext cx="2123722" cy="535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36978" y="5353415"/>
            <a:ext cx="16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3:45 </a:t>
            </a:r>
            <a:r>
              <a:rPr lang="en-US" sz="28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29468" y="4296156"/>
            <a:ext cx="81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 to Node Red</a:t>
            </a:r>
            <a:endParaRPr lang="en-US" sz="2800" b="1" dirty="0">
              <a:solidFill>
                <a:srgbClr val="EF4048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35077" y="1645527"/>
            <a:ext cx="849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Setup and Installation</a:t>
            </a:r>
            <a:endParaRPr 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929468" y="3267647"/>
            <a:ext cx="81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Lab #1 - </a:t>
            </a:r>
            <a:r>
              <a:rPr lang="en-US" sz="2800" b="1" dirty="0" smtClean="0"/>
              <a:t>Connect OBD Simulator</a:t>
            </a:r>
            <a:endParaRPr lang="en-US" sz="2800" b="1" dirty="0">
              <a:solidFill>
                <a:srgbClr val="EF4048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29468" y="2186320"/>
            <a:ext cx="81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Introductions to </a:t>
            </a:r>
            <a:r>
              <a:rPr lang="en-US" sz="2800" b="1" dirty="0" smtClean="0">
                <a:solidFill>
                  <a:srgbClr val="EF4048"/>
                </a:solidFill>
              </a:rPr>
              <a:t>IoT</a:t>
            </a:r>
            <a:endParaRPr lang="en-US" sz="2800" b="1" dirty="0">
              <a:solidFill>
                <a:srgbClr val="EF404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30689" y="5349338"/>
            <a:ext cx="8599311" cy="53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929468" y="5357002"/>
            <a:ext cx="81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Recap, Q&amp;A and Interaction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1078" y="3752678"/>
            <a:ext cx="2123722" cy="535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30689" y="3752678"/>
            <a:ext cx="8599311" cy="535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36978" y="3748237"/>
            <a:ext cx="16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1:00 PM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9468" y="3770160"/>
            <a:ext cx="81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Interactive Lunch with </a:t>
            </a:r>
            <a:r>
              <a:rPr lang="en-US" sz="2800" b="1" dirty="0" smtClean="0">
                <a:solidFill>
                  <a:schemeClr val="accent2"/>
                </a:solidFill>
              </a:rPr>
              <a:t>Innovative</a:t>
            </a:r>
            <a:r>
              <a:rPr lang="en-US" sz="2800" b="1" dirty="0" smtClean="0"/>
              <a:t> Conversation</a:t>
            </a:r>
            <a:endParaRPr lang="en-US" sz="2800" b="1" dirty="0">
              <a:solidFill>
                <a:srgbClr val="EF404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AP Cloud and Our Goal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50" y="1175206"/>
            <a:ext cx="3474720" cy="333658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53200" y="1366957"/>
            <a:ext cx="0" cy="3094031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3438" y="1127667"/>
            <a:ext cx="4846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Delivering knowledge around </a:t>
            </a:r>
            <a:r>
              <a:rPr lang="en-US" sz="2800" b="1" dirty="0" smtClean="0">
                <a:solidFill>
                  <a:schemeClr val="tx2"/>
                </a:solidFill>
              </a:rPr>
              <a:t>SMAC Technologies </a:t>
            </a:r>
            <a:r>
              <a:rPr lang="en-US" sz="2800" dirty="0" smtClean="0"/>
              <a:t>to students across AP through the network of </a:t>
            </a:r>
            <a:r>
              <a:rPr lang="en-US" sz="2800" b="1" dirty="0" smtClean="0"/>
              <a:t>50 associated </a:t>
            </a:r>
            <a:r>
              <a:rPr lang="en-US" sz="2800" dirty="0" smtClean="0"/>
              <a:t>Universities and Colleges and industry knowledge coming from affiliated US Based IT Organizations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0" y="4767252"/>
            <a:ext cx="12192000" cy="1341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177" y="4922822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100,000</a:t>
            </a:r>
            <a:r>
              <a:rPr lang="en-US" sz="3200" dirty="0" smtClean="0"/>
              <a:t> Digital Transformation Skills Professionals enabled in </a:t>
            </a:r>
            <a:r>
              <a:rPr lang="en-US" sz="3200" b="1" dirty="0" smtClean="0"/>
              <a:t>Andhra Pradesh </a:t>
            </a:r>
            <a:r>
              <a:rPr lang="en-US" sz="3200" dirty="0" smtClean="0"/>
              <a:t>in the next 24 months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Vi</a:t>
            </a:r>
            <a:r>
              <a:rPr lang="en-US" dirty="0" smtClean="0"/>
              <a:t>zag </a:t>
            </a:r>
            <a:r>
              <a:rPr lang="en-US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luemix </a:t>
            </a:r>
            <a:r>
              <a:rPr lang="en-US" dirty="0" smtClean="0">
                <a:solidFill>
                  <a:schemeClr val="tx2"/>
                </a:solidFill>
              </a:rPr>
              <a:t>U</a:t>
            </a:r>
            <a:r>
              <a:rPr lang="en-US" dirty="0" smtClean="0"/>
              <a:t>ser </a:t>
            </a:r>
            <a:r>
              <a:rPr lang="en-US" dirty="0" smtClean="0">
                <a:solidFill>
                  <a:schemeClr val="tx2"/>
                </a:solidFill>
              </a:rPr>
              <a:t>G</a:t>
            </a:r>
            <a:r>
              <a:rPr lang="en-US" dirty="0" smtClean="0"/>
              <a:t>roup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quarter" idx="11"/>
          </p:nvPr>
        </p:nvSpPr>
        <p:spPr>
          <a:xfrm>
            <a:off x="254000" y="1218847"/>
            <a:ext cx="9235440" cy="3181703"/>
          </a:xfrm>
        </p:spPr>
        <p:txBody>
          <a:bodyPr/>
          <a:lstStyle/>
          <a:p>
            <a:r>
              <a:rPr lang="en-US" dirty="0" smtClean="0"/>
              <a:t>Vizag-based User group focused on </a:t>
            </a:r>
            <a:r>
              <a:rPr lang="en-US" b="1" dirty="0" smtClean="0">
                <a:solidFill>
                  <a:schemeClr val="tx2"/>
                </a:solidFill>
              </a:rPr>
              <a:t>IBM Bluemix </a:t>
            </a:r>
            <a:r>
              <a:rPr lang="en-US" dirty="0" smtClean="0"/>
              <a:t>with topics including, </a:t>
            </a:r>
          </a:p>
          <a:p>
            <a:pPr lvl="1"/>
            <a:r>
              <a:rPr lang="en-US" dirty="0" smtClean="0"/>
              <a:t>Cloud Infrastructure Provisioning </a:t>
            </a:r>
          </a:p>
          <a:p>
            <a:pPr lvl="1"/>
            <a:r>
              <a:rPr lang="en-US" dirty="0" smtClean="0"/>
              <a:t>Cloud Application Architecture </a:t>
            </a:r>
          </a:p>
          <a:p>
            <a:pPr lvl="1"/>
            <a:r>
              <a:rPr lang="en-US" dirty="0" smtClean="0"/>
              <a:t>Cognitive Services and Applications </a:t>
            </a:r>
          </a:p>
          <a:p>
            <a:pPr lvl="1"/>
            <a:r>
              <a:rPr lang="en-US" dirty="0" smtClean="0"/>
              <a:t>IoT Platform and Devices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95" y="2305040"/>
            <a:ext cx="2468880" cy="164942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0" y="4572000"/>
            <a:ext cx="12192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89" y="4745415"/>
            <a:ext cx="1737360" cy="12312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5064577"/>
            <a:ext cx="2834640" cy="78233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57" y="5051877"/>
            <a:ext cx="2834640" cy="78884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98" y="4569506"/>
            <a:ext cx="1297411" cy="303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25" y="4534860"/>
            <a:ext cx="130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Sponsored By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ViBUG</a:t>
            </a:r>
            <a:r>
              <a:rPr lang="en-US" dirty="0" smtClean="0"/>
              <a:t> – Introduction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itchFamily="34" charset="0"/>
              <a:buChar char="•"/>
            </a:pPr>
            <a:r>
              <a:rPr lang="en-US" b="1" dirty="0" smtClean="0"/>
              <a:t>Spread Digital Technology </a:t>
            </a:r>
            <a:r>
              <a:rPr lang="en-US" dirty="0" smtClean="0"/>
              <a:t>with platforms such as IBM Bluemix and Watson </a:t>
            </a:r>
          </a:p>
          <a:p>
            <a:pPr>
              <a:buFont typeface="Calibri" pitchFamily="34" charset="0"/>
              <a:buChar char="•"/>
            </a:pPr>
            <a:r>
              <a:rPr lang="en-US" b="1" dirty="0" smtClean="0"/>
              <a:t>Meet every month </a:t>
            </a:r>
            <a:r>
              <a:rPr lang="en-US" dirty="0" smtClean="0"/>
              <a:t>and deliver hands-on workshops from a variety of speakers</a:t>
            </a:r>
          </a:p>
          <a:p>
            <a:pPr>
              <a:buFont typeface="Calibri" pitchFamily="34" charset="0"/>
              <a:buChar char="•"/>
            </a:pPr>
            <a:r>
              <a:rPr lang="en-US" dirty="0" smtClean="0"/>
              <a:t>Ensure that </a:t>
            </a:r>
            <a:r>
              <a:rPr lang="en-US" b="1" dirty="0" smtClean="0">
                <a:solidFill>
                  <a:srgbClr val="EF4048"/>
                </a:solidFill>
              </a:rPr>
              <a:t>Vizag </a:t>
            </a:r>
            <a:r>
              <a:rPr lang="en-US" dirty="0" smtClean="0"/>
              <a:t>can become a hub for the skills required for digital transformation</a:t>
            </a:r>
          </a:p>
          <a:p>
            <a:pPr>
              <a:buFont typeface="Calibri" pitchFamily="34" charset="0"/>
              <a:buChar char="•"/>
            </a:pPr>
            <a:r>
              <a:rPr lang="en-US" dirty="0" smtClean="0"/>
              <a:t>Focus on </a:t>
            </a:r>
            <a:r>
              <a:rPr lang="en-US" b="1" dirty="0" smtClean="0"/>
              <a:t>student</a:t>
            </a:r>
            <a:r>
              <a:rPr lang="en-US" dirty="0" smtClean="0"/>
              <a:t> and </a:t>
            </a:r>
            <a:r>
              <a:rPr lang="en-US" b="1" dirty="0" smtClean="0"/>
              <a:t>IT professional </a:t>
            </a:r>
            <a:r>
              <a:rPr lang="en-US" dirty="0" smtClean="0"/>
              <a:t>enablement around IBM Bluemix </a:t>
            </a:r>
          </a:p>
          <a:p>
            <a:pPr>
              <a:buFont typeface="Calibri" pitchFamily="34" charset="0"/>
              <a:buChar char="•"/>
            </a:pPr>
            <a:r>
              <a:rPr lang="en-US" b="1" dirty="0" smtClean="0"/>
              <a:t>Have fun and build new things with technology!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 Explosion of Possibilities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979554" y="5299233"/>
            <a:ext cx="0" cy="597421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229922" y="5493241"/>
            <a:ext cx="0" cy="40341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664048" y="5497603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95470" y="5206633"/>
            <a:ext cx="0" cy="714603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96" idx="3"/>
          </p:cNvCxnSpPr>
          <p:nvPr/>
        </p:nvCxnSpPr>
        <p:spPr>
          <a:xfrm flipV="1">
            <a:off x="9620733" y="4034829"/>
            <a:ext cx="293230" cy="188469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98" idx="3"/>
          </p:cNvCxnSpPr>
          <p:nvPr/>
        </p:nvCxnSpPr>
        <p:spPr>
          <a:xfrm flipV="1">
            <a:off x="10323933" y="2921711"/>
            <a:ext cx="270199" cy="409316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83836" y="4941248"/>
            <a:ext cx="350683" cy="216987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620676" y="2233845"/>
            <a:ext cx="255273" cy="661184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941027" y="3358486"/>
            <a:ext cx="364516" cy="655022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906934" y="4679509"/>
            <a:ext cx="322266" cy="284564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4" idx="7"/>
          </p:cNvCxnSpPr>
          <p:nvPr/>
        </p:nvCxnSpPr>
        <p:spPr>
          <a:xfrm flipV="1">
            <a:off x="9256785" y="4258349"/>
            <a:ext cx="336883" cy="380748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47570" y="5145014"/>
            <a:ext cx="974541" cy="24262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8" idx="0"/>
          </p:cNvCxnSpPr>
          <p:nvPr/>
        </p:nvCxnSpPr>
        <p:spPr>
          <a:xfrm flipV="1">
            <a:off x="11186473" y="1184548"/>
            <a:ext cx="38274" cy="471210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900658" y="1577788"/>
            <a:ext cx="0" cy="4318867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0621198" y="1910309"/>
            <a:ext cx="1" cy="398634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305542" y="2275000"/>
            <a:ext cx="0" cy="362165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941027" y="2659949"/>
            <a:ext cx="0" cy="3236706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618537" y="3002745"/>
            <a:ext cx="0" cy="2893909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229720" y="3388176"/>
            <a:ext cx="0" cy="2508477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935465" y="3866345"/>
            <a:ext cx="0" cy="2030309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581641" y="4296035"/>
            <a:ext cx="0" cy="1600618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580780" y="5077132"/>
            <a:ext cx="0" cy="819522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675265" y="4856227"/>
            <a:ext cx="0" cy="1040426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351" y="5419866"/>
            <a:ext cx="0" cy="493176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99072" y="5493241"/>
            <a:ext cx="0" cy="43022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646705" y="5553887"/>
            <a:ext cx="0" cy="353189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085450" y="5642654"/>
            <a:ext cx="0" cy="280811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648029" y="5723733"/>
            <a:ext cx="0" cy="175150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39094" y="1184548"/>
            <a:ext cx="0" cy="4712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39094" y="5896652"/>
            <a:ext cx="108679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449342" y="3324317"/>
            <a:ext cx="1531188" cy="412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Billions of Devices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5236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932613" y="5896652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‘20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303987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‘92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85450" y="5896652"/>
            <a:ext cx="0" cy="12700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52964" y="5896652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27763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‘94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64912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‘96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275344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‘98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20455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621934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‘02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376573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362901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‘06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086677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‘08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723826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34258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‘12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79369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‘14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680848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‘16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362587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‘18</a:t>
            </a:r>
            <a:endParaRPr lang="en-US" sz="12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214935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03278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99533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00782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30535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84703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229922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99072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78910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295470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934519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614672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306641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900658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8654" y="5748315"/>
            <a:ext cx="35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56419" y="1457946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50</a:t>
            </a:r>
            <a:endParaRPr lang="en-US" sz="12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652964" y="1605389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52964" y="3748514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6419" y="3111177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56419" y="2240710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06247" y="1953116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06247" y="2382341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52964" y="1953116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52964" y="2810366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706247" y="3265552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6419" y="4905052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56419" y="4019036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6247" y="4176216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52964" y="3746991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52964" y="4604241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06247" y="5059427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2964" y="5493241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557847" y="5805635"/>
            <a:ext cx="3672075" cy="79728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44190" y="5866313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191647" y="5770710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89" idx="6"/>
          </p:cNvCxnSpPr>
          <p:nvPr/>
        </p:nvCxnSpPr>
        <p:spPr>
          <a:xfrm flipV="1">
            <a:off x="5268196" y="5382374"/>
            <a:ext cx="2384355" cy="416911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36360" y="5346328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545562" y="5123910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896245" y="4906923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191446" y="4630728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582458" y="4202703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902753" y="3986048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267268" y="3331026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582922" y="2872930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856065" y="2183560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148199" y="1577788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7103688" y="4856227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21935" y="4738578"/>
            <a:ext cx="1773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>
                <a:solidFill>
                  <a:srgbClr val="EF4048"/>
                </a:solidFill>
              </a:rPr>
              <a:t>IoT</a:t>
            </a:r>
            <a:r>
              <a:rPr lang="en-US" sz="1600" b="1" dirty="0" smtClean="0">
                <a:solidFill>
                  <a:srgbClr val="EF4048"/>
                </a:solidFill>
              </a:rPr>
              <a:t> Inception</a:t>
            </a:r>
            <a:endParaRPr lang="en-US" sz="1600" b="1" dirty="0">
              <a:solidFill>
                <a:srgbClr val="EF4048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52602" y="4605954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2009</a:t>
            </a:r>
            <a:endParaRPr 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973329" y="4789313"/>
            <a:ext cx="134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1,00,000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73329" y="4656689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1992</a:t>
            </a:r>
            <a:endParaRPr lang="en-US" sz="10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10905314" y="1634938"/>
            <a:ext cx="270183" cy="548623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75368" y="5382511"/>
            <a:ext cx="134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0.5 Billion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675368" y="5249887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2002</a:t>
            </a:r>
            <a:endParaRPr lang="en-US" sz="1000" b="1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4773481" y="4296035"/>
            <a:ext cx="3804926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75368" y="4185729"/>
            <a:ext cx="134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8.7 Billion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675368" y="4053105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2012</a:t>
            </a:r>
            <a:endParaRPr lang="en-US" sz="1000" b="1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8369591" y="3876505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085450" y="3784093"/>
            <a:ext cx="1568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11.2 Billion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311326" y="3651469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2013</a:t>
            </a:r>
            <a:endParaRPr lang="en-US" sz="1000" b="1" dirty="0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5424273" y="3388176"/>
            <a:ext cx="3804926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675368" y="3282148"/>
            <a:ext cx="205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 14.4 Billion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386695" y="3149524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2014</a:t>
            </a:r>
            <a:endParaRPr lang="en-US" sz="1000" b="1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9044363" y="3012905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46706" y="2906889"/>
            <a:ext cx="1674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18.2 Billion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978585" y="2774265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2015</a:t>
            </a:r>
            <a:endParaRPr lang="en-US" sz="1000" b="1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6430944" y="2659949"/>
            <a:ext cx="351008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20918" y="2560635"/>
            <a:ext cx="163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22.9 Billion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11253" y="2428011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2016</a:t>
            </a:r>
            <a:endParaRPr lang="en-US" sz="1000" b="1" dirty="0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9739669" y="2275000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6870619" y="1910309"/>
            <a:ext cx="3743153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729460" y="1178789"/>
            <a:ext cx="6447958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841977" y="1577788"/>
            <a:ext cx="2073963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484705" y="1806225"/>
            <a:ext cx="166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34.8 Billion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805713" y="1673601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2018</a:t>
            </a:r>
            <a:endParaRPr lang="en-US" sz="1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906293" y="1467459"/>
            <a:ext cx="155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42.1 Billion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113986" y="1334835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2019</a:t>
            </a:r>
            <a:endParaRPr lang="en-US" sz="1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7359351" y="2166654"/>
            <a:ext cx="160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28.4 Billion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624087" y="2034030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2017</a:t>
            </a:r>
            <a:endParaRPr lang="en-US" sz="10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2294461" y="1086408"/>
            <a:ext cx="169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50.1 Billion!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44711" y="953784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2020</a:t>
            </a:r>
            <a:endParaRPr lang="en-US" sz="1000" b="1" dirty="0"/>
          </a:p>
        </p:txBody>
      </p:sp>
      <p:pic>
        <p:nvPicPr>
          <p:cNvPr id="147" name="Picture 146" descr="Deskto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85" y="4553503"/>
            <a:ext cx="594360" cy="594360"/>
          </a:xfrm>
          <a:prstGeom prst="rect">
            <a:avLst/>
          </a:prstGeom>
        </p:spPr>
      </p:pic>
      <p:pic>
        <p:nvPicPr>
          <p:cNvPr id="148" name="Picture 147" descr="laptop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93" y="5202713"/>
            <a:ext cx="594360" cy="594360"/>
          </a:xfrm>
          <a:prstGeom prst="rect">
            <a:avLst/>
          </a:prstGeom>
        </p:spPr>
      </p:pic>
      <p:pic>
        <p:nvPicPr>
          <p:cNvPr id="149" name="Picture 148" descr="watch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7" y="3995860"/>
            <a:ext cx="594360" cy="594360"/>
          </a:xfrm>
          <a:prstGeom prst="rect">
            <a:avLst/>
          </a:prstGeom>
        </p:spPr>
      </p:pic>
      <p:pic>
        <p:nvPicPr>
          <p:cNvPr id="150" name="Picture 149" descr="Windfan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35" y="3095714"/>
            <a:ext cx="594360" cy="594360"/>
          </a:xfrm>
          <a:prstGeom prst="rect">
            <a:avLst/>
          </a:prstGeom>
        </p:spPr>
      </p:pic>
      <p:pic>
        <p:nvPicPr>
          <p:cNvPr id="151" name="Picture 150" descr="lightbu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42" y="4563448"/>
            <a:ext cx="594360" cy="594360"/>
          </a:xfrm>
          <a:prstGeom prst="rect">
            <a:avLst/>
          </a:prstGeom>
        </p:spPr>
      </p:pic>
      <p:pic>
        <p:nvPicPr>
          <p:cNvPr id="152" name="Picture 151" descr="radio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137" y="3578433"/>
            <a:ext cx="594360" cy="594360"/>
          </a:xfrm>
          <a:prstGeom prst="rect">
            <a:avLst/>
          </a:prstGeom>
        </p:spPr>
      </p:pic>
      <p:pic>
        <p:nvPicPr>
          <p:cNvPr id="153" name="Picture 152" descr="Brush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03" y="2721071"/>
            <a:ext cx="594360" cy="594360"/>
          </a:xfrm>
          <a:prstGeom prst="rect">
            <a:avLst/>
          </a:prstGeom>
        </p:spPr>
      </p:pic>
      <p:pic>
        <p:nvPicPr>
          <p:cNvPr id="154" name="Picture 153" descr="consol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59" y="1976879"/>
            <a:ext cx="594360" cy="594360"/>
          </a:xfrm>
          <a:prstGeom prst="rect">
            <a:avLst/>
          </a:prstGeom>
        </p:spPr>
      </p:pic>
      <p:pic>
        <p:nvPicPr>
          <p:cNvPr id="155" name="Picture 154" descr="traffic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16" y="2363034"/>
            <a:ext cx="594360" cy="594360"/>
          </a:xfrm>
          <a:prstGeom prst="rect">
            <a:avLst/>
          </a:prstGeom>
        </p:spPr>
      </p:pic>
      <p:pic>
        <p:nvPicPr>
          <p:cNvPr id="156" name="Picture 155" descr="thermostat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08" y="1613016"/>
            <a:ext cx="594360" cy="594360"/>
          </a:xfrm>
          <a:prstGeom prst="rect">
            <a:avLst/>
          </a:prstGeom>
        </p:spPr>
      </p:pic>
      <p:pic>
        <p:nvPicPr>
          <p:cNvPr id="157" name="Picture 156" descr="plugBoard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65" y="1271869"/>
            <a:ext cx="594360" cy="594360"/>
          </a:xfrm>
          <a:prstGeom prst="rect">
            <a:avLst/>
          </a:prstGeom>
        </p:spPr>
      </p:pic>
      <p:pic>
        <p:nvPicPr>
          <p:cNvPr id="158" name="Picture 157" descr="doorlock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91" y="919904"/>
            <a:ext cx="594360" cy="59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 Explosion of Possibilities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979554" y="5299233"/>
            <a:ext cx="0" cy="597421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229922" y="5493241"/>
            <a:ext cx="0" cy="40341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664048" y="5497603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95470" y="5206633"/>
            <a:ext cx="0" cy="714603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96" idx="3"/>
          </p:cNvCxnSpPr>
          <p:nvPr/>
        </p:nvCxnSpPr>
        <p:spPr>
          <a:xfrm flipV="1">
            <a:off x="9620733" y="4034829"/>
            <a:ext cx="293230" cy="188469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98" idx="3"/>
          </p:cNvCxnSpPr>
          <p:nvPr/>
        </p:nvCxnSpPr>
        <p:spPr>
          <a:xfrm flipV="1">
            <a:off x="10323933" y="2921711"/>
            <a:ext cx="270199" cy="409316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83836" y="4941248"/>
            <a:ext cx="350683" cy="216987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620676" y="2233845"/>
            <a:ext cx="255273" cy="661184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941027" y="3358486"/>
            <a:ext cx="364516" cy="655022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906934" y="4679509"/>
            <a:ext cx="322266" cy="284564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4" idx="7"/>
          </p:cNvCxnSpPr>
          <p:nvPr/>
        </p:nvCxnSpPr>
        <p:spPr>
          <a:xfrm flipV="1">
            <a:off x="9256785" y="4258349"/>
            <a:ext cx="336883" cy="380748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47570" y="5145014"/>
            <a:ext cx="974541" cy="24262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8" idx="0"/>
          </p:cNvCxnSpPr>
          <p:nvPr/>
        </p:nvCxnSpPr>
        <p:spPr>
          <a:xfrm flipV="1">
            <a:off x="11186473" y="1184548"/>
            <a:ext cx="38274" cy="471210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900658" y="1577788"/>
            <a:ext cx="0" cy="4318867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0621198" y="1910309"/>
            <a:ext cx="1" cy="398634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305542" y="2275000"/>
            <a:ext cx="0" cy="362165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941027" y="2659949"/>
            <a:ext cx="0" cy="3236706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618537" y="3002745"/>
            <a:ext cx="0" cy="2893909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229720" y="3388176"/>
            <a:ext cx="0" cy="2508477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935465" y="3866345"/>
            <a:ext cx="0" cy="2030309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581641" y="4296035"/>
            <a:ext cx="0" cy="1600618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580780" y="5077132"/>
            <a:ext cx="0" cy="819522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675265" y="4856227"/>
            <a:ext cx="0" cy="1040426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351" y="5419866"/>
            <a:ext cx="0" cy="493176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99072" y="5493241"/>
            <a:ext cx="0" cy="430224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646705" y="5553887"/>
            <a:ext cx="0" cy="353189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085450" y="5642654"/>
            <a:ext cx="0" cy="280811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648029" y="5723733"/>
            <a:ext cx="0" cy="175150"/>
          </a:xfrm>
          <a:prstGeom prst="line">
            <a:avLst/>
          </a:prstGeom>
          <a:ln w="9525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39094" y="1184548"/>
            <a:ext cx="0" cy="4712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39094" y="5896652"/>
            <a:ext cx="108679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449342" y="3324317"/>
            <a:ext cx="1531188" cy="412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Billions of Devices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5236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932613" y="5896652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‘20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303987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‘92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85450" y="5896652"/>
            <a:ext cx="0" cy="12700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52964" y="5896652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27763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‘94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64912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‘96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275344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‘98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20455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621934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‘02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376573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362901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‘06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086677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‘08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723826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34258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‘12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79369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‘14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680848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‘16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362587" y="5910763"/>
            <a:ext cx="50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‘18</a:t>
            </a:r>
            <a:endParaRPr lang="en-US" sz="12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214935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03278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99533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00782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30535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84703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229922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99072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78910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295470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934519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614672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306641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900658" y="5896652"/>
            <a:ext cx="0" cy="80433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8654" y="5748315"/>
            <a:ext cx="35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56419" y="1457946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50</a:t>
            </a:r>
            <a:endParaRPr lang="en-US" sz="12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652964" y="1605389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52964" y="3748514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6419" y="3111177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56419" y="2240710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06247" y="1953116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06247" y="2382341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52964" y="1953116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52964" y="2810366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706247" y="3265552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6419" y="4905052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56419" y="4019036"/>
            <a:ext cx="45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6247" y="4176216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52964" y="3746991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52964" y="4604241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06247" y="5059427"/>
            <a:ext cx="136322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2964" y="5493241"/>
            <a:ext cx="189605" cy="0"/>
          </a:xfrm>
          <a:prstGeom prst="line">
            <a:avLst/>
          </a:prstGeom>
          <a:ln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557847" y="5805635"/>
            <a:ext cx="3672075" cy="79728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44190" y="5866313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191647" y="5770710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89" idx="6"/>
          </p:cNvCxnSpPr>
          <p:nvPr/>
        </p:nvCxnSpPr>
        <p:spPr>
          <a:xfrm flipV="1">
            <a:off x="5268196" y="5382374"/>
            <a:ext cx="2384355" cy="416911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36360" y="5346328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545562" y="5123910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896245" y="4906923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191446" y="4630728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582458" y="4202703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902753" y="3986048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267268" y="3331026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582922" y="2872930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856065" y="2183560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148199" y="1577788"/>
            <a:ext cx="76548" cy="5715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23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7103688" y="4856227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21935" y="4738578"/>
            <a:ext cx="1773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>
                <a:solidFill>
                  <a:srgbClr val="EF4048"/>
                </a:solidFill>
              </a:rPr>
              <a:t>IoT</a:t>
            </a:r>
            <a:r>
              <a:rPr lang="en-US" sz="1600" b="1" dirty="0" smtClean="0">
                <a:solidFill>
                  <a:srgbClr val="EF4048"/>
                </a:solidFill>
              </a:rPr>
              <a:t> Inception</a:t>
            </a:r>
            <a:endParaRPr lang="en-US" sz="1600" b="1" dirty="0">
              <a:solidFill>
                <a:srgbClr val="EF4048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52602" y="4605954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2009</a:t>
            </a:r>
            <a:endParaRPr 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973329" y="4789313"/>
            <a:ext cx="134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1,00,000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73329" y="4656689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1992</a:t>
            </a:r>
            <a:endParaRPr lang="en-US" sz="10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10905314" y="1634938"/>
            <a:ext cx="270183" cy="548623"/>
          </a:xfrm>
          <a:prstGeom prst="line">
            <a:avLst/>
          </a:prstGeom>
          <a:ln w="19050" cmpd="sng">
            <a:solidFill>
              <a:srgbClr val="2325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75368" y="5382511"/>
            <a:ext cx="134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0.5 Billion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675368" y="5249887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2002</a:t>
            </a:r>
            <a:endParaRPr lang="en-US" sz="1000" b="1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4773481" y="4296035"/>
            <a:ext cx="3804926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75368" y="4185729"/>
            <a:ext cx="134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8.7 Billion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675368" y="4053105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2012</a:t>
            </a:r>
            <a:endParaRPr lang="en-US" sz="1000" b="1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8369591" y="3876505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085450" y="3784093"/>
            <a:ext cx="1568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11.2 Billion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311326" y="3651469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2013</a:t>
            </a:r>
            <a:endParaRPr lang="en-US" sz="1000" b="1" dirty="0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5424273" y="3388176"/>
            <a:ext cx="3804926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675368" y="3282148"/>
            <a:ext cx="205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 14.4 Billion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386695" y="3149524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2014</a:t>
            </a:r>
            <a:endParaRPr lang="en-US" sz="1000" b="1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9044363" y="3012905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46706" y="2906889"/>
            <a:ext cx="1674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18.2 Billion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978585" y="2774265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2015</a:t>
            </a:r>
            <a:endParaRPr lang="en-US" sz="1000" b="1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6430944" y="2659949"/>
            <a:ext cx="351008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20918" y="2560635"/>
            <a:ext cx="163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22.9 Billion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11253" y="2428011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2016</a:t>
            </a:r>
            <a:endParaRPr lang="en-US" sz="1000" b="1" dirty="0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9739669" y="2275000"/>
            <a:ext cx="565874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6870619" y="1910309"/>
            <a:ext cx="3743153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729460" y="1178789"/>
            <a:ext cx="6447958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841977" y="1577788"/>
            <a:ext cx="2073963" cy="0"/>
          </a:xfrm>
          <a:prstGeom prst="line">
            <a:avLst/>
          </a:prstGeom>
          <a:ln w="9525" cmpd="sng">
            <a:solidFill>
              <a:srgbClr val="B7B3B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484705" y="1806225"/>
            <a:ext cx="166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34.8 Billion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805713" y="1673601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2018</a:t>
            </a:r>
            <a:endParaRPr lang="en-US" sz="1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906293" y="1467459"/>
            <a:ext cx="155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42.1 Billion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113986" y="1334835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2019</a:t>
            </a:r>
            <a:endParaRPr lang="en-US" sz="1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7359351" y="2166654"/>
            <a:ext cx="160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28.4 Billion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624087" y="2034030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2017</a:t>
            </a:r>
            <a:endParaRPr lang="en-US" sz="10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2294461" y="1086408"/>
            <a:ext cx="169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50.1 Billion!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44711" y="953784"/>
            <a:ext cx="134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2020</a:t>
            </a:r>
            <a:endParaRPr lang="en-US" sz="1000" b="1" dirty="0"/>
          </a:p>
        </p:txBody>
      </p:sp>
      <p:pic>
        <p:nvPicPr>
          <p:cNvPr id="147" name="Picture 146" descr="Deskto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85" y="4553503"/>
            <a:ext cx="594360" cy="594360"/>
          </a:xfrm>
          <a:prstGeom prst="rect">
            <a:avLst/>
          </a:prstGeom>
        </p:spPr>
      </p:pic>
      <p:pic>
        <p:nvPicPr>
          <p:cNvPr id="148" name="Picture 147" descr="laptop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93" y="5202713"/>
            <a:ext cx="594360" cy="594360"/>
          </a:xfrm>
          <a:prstGeom prst="rect">
            <a:avLst/>
          </a:prstGeom>
        </p:spPr>
      </p:pic>
      <p:pic>
        <p:nvPicPr>
          <p:cNvPr id="149" name="Picture 148" descr="watch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7" y="3995860"/>
            <a:ext cx="594360" cy="594360"/>
          </a:xfrm>
          <a:prstGeom prst="rect">
            <a:avLst/>
          </a:prstGeom>
        </p:spPr>
      </p:pic>
      <p:pic>
        <p:nvPicPr>
          <p:cNvPr id="150" name="Picture 149" descr="Windfan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35" y="3095714"/>
            <a:ext cx="594360" cy="594360"/>
          </a:xfrm>
          <a:prstGeom prst="rect">
            <a:avLst/>
          </a:prstGeom>
        </p:spPr>
      </p:pic>
      <p:pic>
        <p:nvPicPr>
          <p:cNvPr id="151" name="Picture 150" descr="lightbu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42" y="4563448"/>
            <a:ext cx="594360" cy="594360"/>
          </a:xfrm>
          <a:prstGeom prst="rect">
            <a:avLst/>
          </a:prstGeom>
        </p:spPr>
      </p:pic>
      <p:pic>
        <p:nvPicPr>
          <p:cNvPr id="152" name="Picture 151" descr="radio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137" y="3578433"/>
            <a:ext cx="594360" cy="594360"/>
          </a:xfrm>
          <a:prstGeom prst="rect">
            <a:avLst/>
          </a:prstGeom>
        </p:spPr>
      </p:pic>
      <p:pic>
        <p:nvPicPr>
          <p:cNvPr id="153" name="Picture 152" descr="Brush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03" y="2721071"/>
            <a:ext cx="594360" cy="594360"/>
          </a:xfrm>
          <a:prstGeom prst="rect">
            <a:avLst/>
          </a:prstGeom>
        </p:spPr>
      </p:pic>
      <p:pic>
        <p:nvPicPr>
          <p:cNvPr id="154" name="Picture 153" descr="consol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59" y="1976879"/>
            <a:ext cx="594360" cy="594360"/>
          </a:xfrm>
          <a:prstGeom prst="rect">
            <a:avLst/>
          </a:prstGeom>
        </p:spPr>
      </p:pic>
      <p:pic>
        <p:nvPicPr>
          <p:cNvPr id="155" name="Picture 154" descr="traffic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16" y="2363034"/>
            <a:ext cx="594360" cy="594360"/>
          </a:xfrm>
          <a:prstGeom prst="rect">
            <a:avLst/>
          </a:prstGeom>
        </p:spPr>
      </p:pic>
      <p:pic>
        <p:nvPicPr>
          <p:cNvPr id="156" name="Picture 155" descr="thermostat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08" y="1613016"/>
            <a:ext cx="594360" cy="594360"/>
          </a:xfrm>
          <a:prstGeom prst="rect">
            <a:avLst/>
          </a:prstGeom>
        </p:spPr>
      </p:pic>
      <p:pic>
        <p:nvPicPr>
          <p:cNvPr id="157" name="Picture 156" descr="plugBoard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65" y="1271869"/>
            <a:ext cx="594360" cy="594360"/>
          </a:xfrm>
          <a:prstGeom prst="rect">
            <a:avLst/>
          </a:prstGeom>
        </p:spPr>
      </p:pic>
      <p:pic>
        <p:nvPicPr>
          <p:cNvPr id="158" name="Picture 157" descr="doorlock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91" y="919904"/>
            <a:ext cx="594360" cy="594360"/>
          </a:xfrm>
          <a:prstGeom prst="rect">
            <a:avLst/>
          </a:prstGeom>
        </p:spPr>
      </p:pic>
      <p:sp>
        <p:nvSpPr>
          <p:cNvPr id="159" name="Rectangle 158"/>
          <p:cNvSpPr/>
          <p:nvPr/>
        </p:nvSpPr>
        <p:spPr>
          <a:xfrm>
            <a:off x="-359877" y="-237067"/>
            <a:ext cx="12787404" cy="7281334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882275" y="4123142"/>
            <a:ext cx="8397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An Explosion of Possibilities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4862762" y="3892228"/>
            <a:ext cx="239606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10851" y="1198739"/>
            <a:ext cx="11155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“</a:t>
            </a:r>
            <a:r>
              <a:rPr lang="en-US" sz="4000" dirty="0" smtClean="0">
                <a:solidFill>
                  <a:schemeClr val="bg1"/>
                </a:solidFill>
              </a:rPr>
              <a:t>From homes to retail stores, things around you are starting to become </a:t>
            </a:r>
            <a:r>
              <a:rPr lang="en-US" sz="4000" b="1" dirty="0" smtClean="0">
                <a:solidFill>
                  <a:schemeClr val="bg1"/>
                </a:solidFill>
              </a:rPr>
              <a:t>intelligent</a:t>
            </a:r>
            <a:r>
              <a:rPr lang="en-US" sz="4000" dirty="0" smtClean="0">
                <a:solidFill>
                  <a:schemeClr val="bg1"/>
                </a:solidFill>
              </a:rPr>
              <a:t> and </a:t>
            </a:r>
            <a:r>
              <a:rPr lang="en-US" sz="4000" b="1" dirty="0" smtClean="0">
                <a:solidFill>
                  <a:schemeClr val="bg1"/>
                </a:solidFill>
              </a:rPr>
              <a:t>communicate</a:t>
            </a:r>
            <a:r>
              <a:rPr lang="en-US" sz="4000" dirty="0" smtClean="0">
                <a:solidFill>
                  <a:schemeClr val="bg1"/>
                </a:solidFill>
              </a:rPr>
              <a:t> with each other! </a:t>
            </a:r>
            <a:r>
              <a:rPr lang="en-US" sz="4000" b="1" dirty="0" smtClean="0">
                <a:solidFill>
                  <a:schemeClr val="bg1"/>
                </a:solidFill>
              </a:rPr>
              <a:t>Welcome to the new age of Connected Things </a:t>
            </a:r>
            <a:r>
              <a:rPr lang="en-US" sz="4000" b="1" dirty="0" smtClean="0">
                <a:solidFill>
                  <a:schemeClr val="bg1"/>
                </a:solidFill>
                <a:sym typeface="Wingdings"/>
              </a:rPr>
              <a:t></a:t>
            </a:r>
            <a:r>
              <a:rPr lang="en-US" sz="4000" b="1" dirty="0" smtClean="0">
                <a:solidFill>
                  <a:schemeClr val="bg1"/>
                </a:solidFill>
              </a:rPr>
              <a:t>”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can you do with </a:t>
            </a:r>
            <a:r>
              <a:rPr lang="en-US" dirty="0" smtClean="0">
                <a:solidFill>
                  <a:srgbClr val="EF4048"/>
                </a:solidFill>
              </a:rPr>
              <a:t>IoT Data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4725" y="1252914"/>
            <a:ext cx="2377440" cy="384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68425" y="1385357"/>
            <a:ext cx="1603375" cy="1603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6475" y="3004607"/>
            <a:ext cx="2286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Predict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Outcomes and demand through data and patterns collected by connected things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6800" y="1252914"/>
            <a:ext cx="2377440" cy="384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0500" y="1385357"/>
            <a:ext cx="1603375" cy="1603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5050" y="1252914"/>
            <a:ext cx="237744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56050" y="1385357"/>
            <a:ext cx="1603375" cy="1603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37600" y="1252914"/>
            <a:ext cx="2377440" cy="3840480"/>
          </a:xfrm>
          <a:prstGeom prst="rect">
            <a:avLst/>
          </a:prstGeom>
          <a:solidFill>
            <a:srgbClr val="00A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18600" y="1385357"/>
            <a:ext cx="1603375" cy="1603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75050" y="3004607"/>
            <a:ext cx="228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Monetize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Data coming from your network of things and expose to the world for innovation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6800" y="3004607"/>
            <a:ext cx="228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Extend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Your devices and sensors as APIs and Services to be consumed in innovative ideas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37600" y="3004607"/>
            <a:ext cx="228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Control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Machines, homes and more through your smart phones and network of connections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" name="Picture 16" descr="dollar_bill_vecto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93" y="1906411"/>
            <a:ext cx="1074947" cy="593371"/>
          </a:xfrm>
          <a:prstGeom prst="rect">
            <a:avLst/>
          </a:prstGeom>
        </p:spPr>
      </p:pic>
      <p:pic>
        <p:nvPicPr>
          <p:cNvPr id="18" name="Picture 17" descr="Traffic_Light_Vect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472" y="1658762"/>
            <a:ext cx="556946" cy="1107017"/>
          </a:xfrm>
          <a:prstGeom prst="rect">
            <a:avLst/>
          </a:prstGeom>
        </p:spPr>
      </p:pic>
      <p:pic>
        <p:nvPicPr>
          <p:cNvPr id="19" name="Picture 18" descr="AnalyticsImag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5" y="1794226"/>
            <a:ext cx="928138" cy="790222"/>
          </a:xfrm>
          <a:prstGeom prst="rect">
            <a:avLst/>
          </a:prstGeom>
        </p:spPr>
      </p:pic>
      <p:pic>
        <p:nvPicPr>
          <p:cNvPr id="20" name="Picture 19" descr="BPO_Services.eps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31" y="1658762"/>
            <a:ext cx="1045330" cy="931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2024" y="5191971"/>
            <a:ext cx="10153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Control your </a:t>
            </a:r>
            <a:r>
              <a:rPr lang="en-US" sz="3000" b="1" dirty="0" smtClean="0">
                <a:solidFill>
                  <a:srgbClr val="EF4048"/>
                </a:solidFill>
              </a:rPr>
              <a:t>car</a:t>
            </a:r>
            <a:r>
              <a:rPr lang="en-US" sz="3000" b="1" dirty="0" smtClean="0"/>
              <a:t> with a </a:t>
            </a:r>
            <a:r>
              <a:rPr lang="en-US" sz="3000" b="1" dirty="0" smtClean="0">
                <a:solidFill>
                  <a:schemeClr val="tx2"/>
                </a:solidFill>
              </a:rPr>
              <a:t>mobile</a:t>
            </a:r>
            <a:r>
              <a:rPr lang="en-US" sz="3000" b="1" dirty="0" smtClean="0"/>
              <a:t> device (or) predict </a:t>
            </a:r>
            <a:r>
              <a:rPr lang="en-US" sz="3000" b="1" dirty="0" smtClean="0">
                <a:solidFill>
                  <a:srgbClr val="EF4048"/>
                </a:solidFill>
              </a:rPr>
              <a:t>machine</a:t>
            </a:r>
            <a:r>
              <a:rPr lang="en-US" sz="3000" b="1" dirty="0" smtClean="0"/>
              <a:t> health and failure with a </a:t>
            </a:r>
            <a:r>
              <a:rPr lang="en-US" sz="3000" b="1" dirty="0" smtClean="0">
                <a:solidFill>
                  <a:srgbClr val="00AAE7"/>
                </a:solidFill>
              </a:rPr>
              <a:t>sensor</a:t>
            </a:r>
            <a:r>
              <a:rPr lang="en-US" sz="3000" b="1" dirty="0" smtClean="0"/>
              <a:t>!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AE7"/>
                </a:solidFill>
              </a:rPr>
              <a:t>IBM Bluemix</a:t>
            </a:r>
            <a:r>
              <a:rPr lang="en-US" dirty="0" smtClean="0"/>
              <a:t> and the </a:t>
            </a:r>
            <a:r>
              <a:rPr lang="en-US" dirty="0" smtClean="0"/>
              <a:t>Watson </a:t>
            </a:r>
            <a:r>
              <a:rPr lang="en-US" dirty="0" err="1" smtClean="0"/>
              <a:t>IoT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 Devices and Sensors to the Cloud in minutes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racle-light-theme-16x9-v1.1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3C061DF-D998-7149-A831-589710D80EFC}" vid="{800C28D8-2862-054E-BC8A-5053958CF3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miracle-light-theme-16x9-v1.1</Template>
  <TotalTime>79</TotalTime>
  <Words>805</Words>
  <Application>Microsoft Macintosh PowerPoint</Application>
  <PresentationFormat>Widescreen</PresentationFormat>
  <Paragraphs>187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Helvetica Neue</vt:lpstr>
      <vt:lpstr>Helvetica Neue Light</vt:lpstr>
      <vt:lpstr>Lato Medium</vt:lpstr>
      <vt:lpstr>ＭＳ Ｐゴシック</vt:lpstr>
      <vt:lpstr>Wingdings</vt:lpstr>
      <vt:lpstr>miracle-light-theme-16x9-v1.1</vt:lpstr>
      <vt:lpstr>Connecting your RPi to the IBM Watson IoT Foundation(NodeRed and Cloudant!)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IBM Bluemix and the Watson IoT Platform</vt:lpstr>
      <vt:lpstr>PowerPoint Presentation</vt:lpstr>
      <vt:lpstr>PowerPoint Presentation</vt:lpstr>
      <vt:lpstr>PowerPoint Presentation</vt:lpstr>
      <vt:lpstr>PowerPoint Presentation</vt:lpstr>
      <vt:lpstr>Lets go Hands On with IoT and Devices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Miracle Software Systems Corporate Standards – Title Page</dc:title>
  <dc:creator>Praveen Kommula</dc:creator>
  <cp:lastModifiedBy>Chanakya Lokam</cp:lastModifiedBy>
  <cp:revision>13</cp:revision>
  <dcterms:created xsi:type="dcterms:W3CDTF">2017-03-03T13:18:19Z</dcterms:created>
  <dcterms:modified xsi:type="dcterms:W3CDTF">2017-03-03T17:44:29Z</dcterms:modified>
</cp:coreProperties>
</file>