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78695" autoAdjust="0"/>
  </p:normalViewPr>
  <p:slideViewPr>
    <p:cSldViewPr snapToGrid="0" snapToObjects="1">
      <p:cViewPr>
        <p:scale>
          <a:sx n="100" d="100"/>
          <a:sy n="100" d="100"/>
        </p:scale>
        <p:origin x="-125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07B9-C9DC-4D15-BB88-E00478045F0C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019BE-D7E4-4243-9BE4-CC16CECD6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19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Picture </a:t>
            </a:r>
            <a:r>
              <a:rPr lang="en-US" altLang="zh-CN" smtClean="0"/>
              <a:t>and text   --- </a:t>
            </a:r>
            <a:r>
              <a:rPr lang="en-US" altLang="zh-CN" baseline="0" smtClean="0"/>
              <a:t>  p and 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19BE-D7E4-4243-9BE4-CC16CECD6A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6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0997F-F5BF-6142-BB62-55FCAF4A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362B9-1760-3B47-B891-89C3F0A7C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5F395-8C2A-9D4A-93B1-3FB4146A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27F77-B51E-2B47-B859-35CAFB69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6ED5C-0E46-8141-9730-51FCB2A4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29D5A-AAFB-B84A-B4AD-4E1434FE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95DE44-07B6-8348-8F27-6A4DFBD43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149F2-A80D-1B49-821D-C225373D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B432F-5052-C248-822A-9E023094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91501-D5E9-CC46-A0B4-BF7F9B4E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21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F84FA0-4FC2-534A-B85A-AFF68559F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7BD789-8F65-0E4F-99EC-3A2218196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898CE-3FC8-2345-9C52-FBC080AA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A7650-B13C-7345-AAFD-5CAD6E8F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F5BEE-6672-8C4C-ABD9-A5B885B2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26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FC99F-E106-FC49-826B-B28555E3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2F509-27B1-DF4D-A1E3-F5F3693E7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CCC6F-F672-7D4D-99AD-E812FABE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CFDA8-10B6-3E43-8318-84CDF804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3EC4A-E3C3-F64A-BF78-2C337163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24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7009C-75D4-5E4C-A401-B802ABC9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0AAE4-8D6A-0A41-978C-13804D9F1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04678-A5B4-3747-8867-9195BB2D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25D36-3636-5F45-84A3-46C724FD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1F57D-D793-4849-BC17-CAEE25ED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86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E5702-9D8E-EA48-84CC-043D2D88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EDA03-5030-124D-BB09-A5D1D62AA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5DD41-A497-8943-A06C-7B784508C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10FC6-FEF1-E942-9F9A-95ABF1E6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73F36-B1E6-234F-9E33-DFDC6A6A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35415-1062-8746-A846-52ECA131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33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1E8-EC4C-104A-81BF-B9DA68FD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AE9B0-FD3C-F14C-BD9E-D9FB29210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2B551-EFF4-2B40-8B5C-4090DC3CB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D2FF2A-2911-7F4D-AC78-282E9BA09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A0E465-26BA-4D4C-A093-BB6F0EA78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627FB5-0EE7-9342-BC68-B3472990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2019/3/30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DB9AA0-6D82-2148-B714-72EA5EE7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BEBBE2-200B-FA43-8385-10DA34F2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33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DFEB4-15A0-D143-B0E3-96837C17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67D2E1-E574-0C42-AB77-4BF80186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2019/3/30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DBF788-CC8E-E544-A29C-458D00D5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8E878F-E55B-A54B-A2CE-C0940A27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01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43FDBD-B83D-5147-B6DE-DF5E27A1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2019/3/30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38BE09-BB64-254B-AFA0-26A060D2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EDEF5-D4BD-9E4F-8BB8-689A9448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22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AFD0F-5752-A141-9ECF-9D21F9C6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1BA95-FC8B-6142-988E-9A5FECD7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D8460B-565B-5242-80DF-B8FF76381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6A192-3556-5F44-A1B5-8760D5B5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718D9C-5A61-4041-AF4A-552F2362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5B80-925A-9C41-ACF7-A301C427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79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0C81E-5760-8441-9C36-03471CB1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DD9A0B-8011-7B46-B211-A33544D19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70BE43-A18E-8A48-B88A-B6C82F235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71B9E-BCCC-524D-9E83-78BEF861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2019/3/30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18DA83-8BC7-1441-8DB0-7651FFE5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AAE1D9-DE1E-8E43-A60F-3A3848F6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AE4DE-0E3D-E345-A87D-8741E8A7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AC3D0-9887-1541-94D4-C79F56F5D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12F74-305B-FB4E-B6F4-C459EA718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00FE-1891-3A44-A402-692DBC2AE6EA}" type="datetimeFigureOut">
              <a:rPr kumimoji="1" lang="zh-CN" altLang="en-US" smtClean="0"/>
              <a:t>2019/3/30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B1E61-7C63-C041-8E1D-C1E141546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EA76E-D24D-B944-95A8-50E9A51E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65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B4DEA-1963-0A41-87A8-40F8E76A0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P&amp;T</a:t>
            </a:r>
            <a:r>
              <a:rPr kumimoji="1" lang="zh-CN" altLang="en-US" dirty="0">
                <a:solidFill>
                  <a:srgbClr val="C00000"/>
                </a:solidFill>
              </a:rPr>
              <a:t>拍沓笔记</a:t>
            </a:r>
            <a:r>
              <a:rPr kumimoji="1" lang="en-US" altLang="zh-CN" dirty="0">
                <a:solidFill>
                  <a:srgbClr val="C00000"/>
                </a:solidFill>
              </a:rPr>
              <a:t> 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EF2FFC-55FD-744F-B828-A54885118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/>
              <a:t>组名：</a:t>
            </a:r>
            <a:endParaRPr kumimoji="1" lang="en-US" altLang="zh-CN" sz="1600" dirty="0"/>
          </a:p>
          <a:p>
            <a:r>
              <a:rPr kumimoji="1" lang="zh-CN" altLang="en-US" sz="1600" dirty="0">
                <a:solidFill>
                  <a:srgbClr val="C00000"/>
                </a:solidFill>
              </a:rPr>
              <a:t>丁冠雄</a:t>
            </a:r>
            <a:r>
              <a:rPr kumimoji="1" lang="en-US" altLang="zh-CN" sz="1600" dirty="0" smtClean="0">
                <a:solidFill>
                  <a:srgbClr val="C00000"/>
                </a:solidFill>
              </a:rPr>
              <a:t>-</a:t>
            </a:r>
            <a:r>
              <a:rPr kumimoji="1" lang="en-US" altLang="zh-CN" sz="1600" dirty="0" smtClean="0">
                <a:solidFill>
                  <a:srgbClr val="C00000"/>
                </a:solidFill>
              </a:rPr>
              <a:t>2018140533</a:t>
            </a:r>
            <a:r>
              <a:rPr kumimoji="1" lang="en-US" altLang="zh-CN" sz="1600" dirty="0" smtClean="0">
                <a:solidFill>
                  <a:srgbClr val="C00000"/>
                </a:solidFill>
              </a:rPr>
              <a:t>-parisding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r>
              <a:rPr kumimoji="1" lang="zh-CN" altLang="en-US" sz="1600" dirty="0">
                <a:solidFill>
                  <a:srgbClr val="C00000"/>
                </a:solidFill>
              </a:rPr>
              <a:t>组员姓名</a:t>
            </a:r>
            <a:r>
              <a:rPr kumimoji="1" lang="en-US" altLang="zh-CN" sz="1600" dirty="0">
                <a:solidFill>
                  <a:srgbClr val="C00000"/>
                </a:solidFill>
              </a:rPr>
              <a:t>-</a:t>
            </a:r>
            <a:r>
              <a:rPr kumimoji="1" lang="zh-CN" altLang="en-US" sz="1600" dirty="0">
                <a:solidFill>
                  <a:srgbClr val="C00000"/>
                </a:solidFill>
              </a:rPr>
              <a:t>学号</a:t>
            </a:r>
            <a:r>
              <a:rPr kumimoji="1" lang="en-US" altLang="zh-CN" sz="1600" dirty="0">
                <a:solidFill>
                  <a:srgbClr val="C00000"/>
                </a:solidFill>
              </a:rPr>
              <a:t>-</a:t>
            </a:r>
            <a:r>
              <a:rPr kumimoji="1" lang="zh-CN" altLang="en-US" sz="1600" dirty="0">
                <a:solidFill>
                  <a:srgbClr val="C00000"/>
                </a:solidFill>
              </a:rPr>
              <a:t>火花空间用户名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r>
              <a:rPr kumimoji="1" lang="zh-CN" altLang="en-US" sz="1600" dirty="0">
                <a:solidFill>
                  <a:srgbClr val="C00000"/>
                </a:solidFill>
              </a:rPr>
              <a:t>组员姓名</a:t>
            </a:r>
            <a:r>
              <a:rPr kumimoji="1" lang="en-US" altLang="zh-CN" sz="1600" dirty="0">
                <a:solidFill>
                  <a:srgbClr val="C00000"/>
                </a:solidFill>
              </a:rPr>
              <a:t>-</a:t>
            </a:r>
            <a:r>
              <a:rPr kumimoji="1" lang="zh-CN" altLang="en-US" sz="1600" dirty="0">
                <a:solidFill>
                  <a:srgbClr val="C00000"/>
                </a:solidFill>
              </a:rPr>
              <a:t>学号</a:t>
            </a:r>
            <a:r>
              <a:rPr kumimoji="1" lang="en-US" altLang="zh-CN" sz="1600" dirty="0">
                <a:solidFill>
                  <a:srgbClr val="C00000"/>
                </a:solidFill>
              </a:rPr>
              <a:t>-</a:t>
            </a:r>
            <a:r>
              <a:rPr kumimoji="1" lang="zh-CN" altLang="en-US" sz="1600" dirty="0">
                <a:solidFill>
                  <a:srgbClr val="C00000"/>
                </a:solidFill>
              </a:rPr>
              <a:t>火花空间用户名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27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E7D4A-6059-954A-9808-A408CD0D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小程序概述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A87E3-5ACE-324D-A7AE-DB24CE0A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10515600" cy="277922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小程序</a:t>
            </a:r>
            <a:r>
              <a:rPr kumimoji="1" lang="zh-CN" altLang="en-US" sz="1800" dirty="0" smtClean="0"/>
              <a:t>名称：</a:t>
            </a:r>
            <a:r>
              <a:rPr kumimoji="1" lang="en-US" altLang="zh-CN" sz="1800" dirty="0" smtClean="0">
                <a:solidFill>
                  <a:srgbClr val="C00000"/>
                </a:solidFill>
              </a:rPr>
              <a:t>P&amp;T</a:t>
            </a:r>
            <a:r>
              <a:rPr kumimoji="1" lang="zh-CN" altLang="en-US" sz="1800" dirty="0" smtClean="0">
                <a:solidFill>
                  <a:srgbClr val="C00000"/>
                </a:solidFill>
              </a:rPr>
              <a:t>拍沓笔记</a:t>
            </a:r>
            <a:r>
              <a:rPr kumimoji="1" lang="en-US" altLang="zh-CN" sz="1800" dirty="0" smtClean="0">
                <a:solidFill>
                  <a:srgbClr val="C00000"/>
                </a:solidFill>
              </a:rPr>
              <a:t> </a:t>
            </a:r>
            <a:endParaRPr kumimoji="1" lang="en-US" altLang="zh-CN" sz="1800" dirty="0">
              <a:solidFill>
                <a:srgbClr val="C00000"/>
              </a:solidFill>
            </a:endParaRPr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简介</a:t>
            </a:r>
            <a:r>
              <a:rPr kumimoji="1" lang="zh-CN" altLang="en-US" sz="1800" dirty="0" smtClean="0">
                <a:sym typeface="Wingdings" pitchFamily="2" charset="2"/>
              </a:rPr>
              <a:t>：</a:t>
            </a:r>
            <a:r>
              <a:rPr kumimoji="1" lang="en-US" altLang="zh-CN" sz="1800" dirty="0" smtClean="0">
                <a:solidFill>
                  <a:srgbClr val="C00000"/>
                </a:solidFill>
                <a:sym typeface="Wingdings" pitchFamily="2" charset="2"/>
              </a:rPr>
              <a:t>P&amp;T</a:t>
            </a:r>
            <a:r>
              <a:rPr kumimoji="1" lang="zh-CN" altLang="en-US" sz="1800" dirty="0" smtClean="0">
                <a:solidFill>
                  <a:srgbClr val="C00000"/>
                </a:solidFill>
                <a:sym typeface="Wingdings" pitchFamily="2" charset="2"/>
              </a:rPr>
              <a:t>笔记能帮助人们在各种场合快速记笔记、高效整理笔记、生成日程备忘录。</a:t>
            </a:r>
            <a:endParaRPr kumimoji="1" lang="zh-CN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2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E7D4A-6059-954A-9808-A408CD0D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用户分析 </a:t>
            </a: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用户画像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A87E3-5ACE-324D-A7AE-DB24CE0A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454"/>
            <a:ext cx="10515600" cy="315912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800" dirty="0"/>
              <a:t>目标用户</a:t>
            </a:r>
            <a:r>
              <a:rPr kumimoji="1" lang="zh-CN" altLang="en-US" sz="1800" dirty="0" smtClean="0"/>
              <a:t>：</a:t>
            </a:r>
            <a:r>
              <a:rPr kumimoji="1" lang="zh-CN" altLang="en-US" sz="1800" dirty="0">
                <a:solidFill>
                  <a:srgbClr val="C00000"/>
                </a:solidFill>
              </a:rPr>
              <a:t>面对</a:t>
            </a:r>
            <a:r>
              <a:rPr kumimoji="1" lang="zh-CN" altLang="en-US" sz="1800" dirty="0" smtClean="0">
                <a:solidFill>
                  <a:srgbClr val="C00000"/>
                </a:solidFill>
              </a:rPr>
              <a:t>大量信息的个体。</a:t>
            </a:r>
            <a:endParaRPr kumimoji="1" lang="en-US" altLang="zh-CN" sz="1800" dirty="0">
              <a:solidFill>
                <a:srgbClr val="C00000"/>
              </a:solidFill>
            </a:endParaRPr>
          </a:p>
        </p:txBody>
      </p:sp>
      <p:grpSp>
        <p:nvGrpSpPr>
          <p:cNvPr id="4" name="组 36">
            <a:extLst>
              <a:ext uri="{FF2B5EF4-FFF2-40B4-BE49-F238E27FC236}">
                <a16:creationId xmlns:a16="http://schemas.microsoft.com/office/drawing/2014/main" id="{EABB2336-DB84-1D44-99E1-821F01DBD4C1}"/>
              </a:ext>
            </a:extLst>
          </p:cNvPr>
          <p:cNvGrpSpPr/>
          <p:nvPr/>
        </p:nvGrpSpPr>
        <p:grpSpPr>
          <a:xfrm>
            <a:off x="801928" y="1471507"/>
            <a:ext cx="10309027" cy="5112837"/>
            <a:chOff x="0" y="0"/>
            <a:chExt cx="21429773" cy="9499233"/>
          </a:xfrm>
        </p:grpSpPr>
        <p:sp>
          <p:nvSpPr>
            <p:cNvPr id="5" name="圆角矩形 32">
              <a:extLst>
                <a:ext uri="{FF2B5EF4-FFF2-40B4-BE49-F238E27FC236}">
                  <a16:creationId xmlns:a16="http://schemas.microsoft.com/office/drawing/2014/main" id="{4B6B2FA0-FB10-AF46-9F26-28571FC7775C}"/>
                </a:ext>
              </a:extLst>
            </p:cNvPr>
            <p:cNvSpPr/>
            <p:nvPr/>
          </p:nvSpPr>
          <p:spPr>
            <a:xfrm>
              <a:off x="1" y="-1"/>
              <a:ext cx="10639488" cy="4649657"/>
            </a:xfrm>
            <a:prstGeom prst="roundRect">
              <a:avLst>
                <a:gd name="adj" fmla="val 7531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 b="0">
                  <a:solidFill>
                    <a:srgbClr val="FFFFFF"/>
                  </a:solidFill>
                  <a:latin typeface="DengXian"/>
                  <a:ea typeface="DengXian"/>
                  <a:cs typeface="DengXian"/>
                  <a:sym typeface="DengXian"/>
                </a:defRPr>
              </a:pPr>
              <a:endParaRPr dirty="0"/>
            </a:p>
          </p:txBody>
        </p:sp>
        <p:sp>
          <p:nvSpPr>
            <p:cNvPr id="6" name="圆角矩形 33">
              <a:extLst>
                <a:ext uri="{FF2B5EF4-FFF2-40B4-BE49-F238E27FC236}">
                  <a16:creationId xmlns:a16="http://schemas.microsoft.com/office/drawing/2014/main" id="{8BE12D57-9807-9849-82D2-5B7336025FFF}"/>
                </a:ext>
              </a:extLst>
            </p:cNvPr>
            <p:cNvSpPr/>
            <p:nvPr/>
          </p:nvSpPr>
          <p:spPr>
            <a:xfrm>
              <a:off x="10790287" y="4849578"/>
              <a:ext cx="10639487" cy="4649656"/>
            </a:xfrm>
            <a:prstGeom prst="roundRect">
              <a:avLst>
                <a:gd name="adj" fmla="val 7531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 b="0">
                  <a:solidFill>
                    <a:srgbClr val="FFFFFF"/>
                  </a:solidFill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7" name="圆角矩形 34">
              <a:extLst>
                <a:ext uri="{FF2B5EF4-FFF2-40B4-BE49-F238E27FC236}">
                  <a16:creationId xmlns:a16="http://schemas.microsoft.com/office/drawing/2014/main" id="{7A4F839D-C416-164C-8B06-9B866E84E5EA}"/>
                </a:ext>
              </a:extLst>
            </p:cNvPr>
            <p:cNvSpPr/>
            <p:nvPr/>
          </p:nvSpPr>
          <p:spPr>
            <a:xfrm>
              <a:off x="-1" y="4819115"/>
              <a:ext cx="10639488" cy="4649656"/>
            </a:xfrm>
            <a:prstGeom prst="roundRect">
              <a:avLst>
                <a:gd name="adj" fmla="val 7531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 b="0">
                  <a:solidFill>
                    <a:srgbClr val="FFFFFF"/>
                  </a:solidFill>
                  <a:latin typeface="DengXian"/>
                  <a:ea typeface="DengXian"/>
                  <a:cs typeface="DengXian"/>
                  <a:sym typeface="DengXian"/>
                </a:defRPr>
              </a:pPr>
              <a:endParaRPr dirty="0"/>
            </a:p>
          </p:txBody>
        </p:sp>
        <p:sp>
          <p:nvSpPr>
            <p:cNvPr id="8" name="圆角矩形 35">
              <a:extLst>
                <a:ext uri="{FF2B5EF4-FFF2-40B4-BE49-F238E27FC236}">
                  <a16:creationId xmlns:a16="http://schemas.microsoft.com/office/drawing/2014/main" id="{A263DFAC-D568-5148-BFD6-4871F41F18AB}"/>
                </a:ext>
              </a:extLst>
            </p:cNvPr>
            <p:cNvSpPr/>
            <p:nvPr/>
          </p:nvSpPr>
          <p:spPr>
            <a:xfrm>
              <a:off x="10790287" y="30390"/>
              <a:ext cx="10639487" cy="4649657"/>
            </a:xfrm>
            <a:prstGeom prst="roundRect">
              <a:avLst>
                <a:gd name="adj" fmla="val 7531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 b="0">
                  <a:solidFill>
                    <a:srgbClr val="FFFFFF"/>
                  </a:solidFill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  <p:grpSp>
        <p:nvGrpSpPr>
          <p:cNvPr id="9" name="who…">
            <a:extLst>
              <a:ext uri="{FF2B5EF4-FFF2-40B4-BE49-F238E27FC236}">
                <a16:creationId xmlns:a16="http://schemas.microsoft.com/office/drawing/2014/main" id="{325D84DA-954A-684C-8017-299733A2BBCC}"/>
              </a:ext>
            </a:extLst>
          </p:cNvPr>
          <p:cNvGrpSpPr/>
          <p:nvPr/>
        </p:nvGrpSpPr>
        <p:grpSpPr>
          <a:xfrm>
            <a:off x="4982217" y="2960015"/>
            <a:ext cx="2037029" cy="2037028"/>
            <a:chOff x="-5596644" y="-2337653"/>
            <a:chExt cx="4192469" cy="4192467"/>
          </a:xfrm>
        </p:grpSpPr>
        <p:sp>
          <p:nvSpPr>
            <p:cNvPr id="10" name="圆形">
              <a:extLst>
                <a:ext uri="{FF2B5EF4-FFF2-40B4-BE49-F238E27FC236}">
                  <a16:creationId xmlns:a16="http://schemas.microsoft.com/office/drawing/2014/main" id="{B998558A-0A5E-DB4A-B434-B6F3272F4381}"/>
                </a:ext>
              </a:extLst>
            </p:cNvPr>
            <p:cNvSpPr/>
            <p:nvPr/>
          </p:nvSpPr>
          <p:spPr>
            <a:xfrm>
              <a:off x="-5596644" y="-2337653"/>
              <a:ext cx="4192469" cy="41924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 cap="flat">
              <a:solidFill>
                <a:srgbClr val="D9D9D9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2000" spc="54">
                  <a:solidFill>
                    <a:srgbClr val="FFFFFF"/>
                  </a:solidFill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1" name="WHO…">
              <a:extLst>
                <a:ext uri="{FF2B5EF4-FFF2-40B4-BE49-F238E27FC236}">
                  <a16:creationId xmlns:a16="http://schemas.microsoft.com/office/drawing/2014/main" id="{9E2DA741-715C-814F-83B2-47AD093852D0}"/>
                </a:ext>
              </a:extLst>
            </p:cNvPr>
            <p:cNvSpPr txBox="1"/>
            <p:nvPr/>
          </p:nvSpPr>
          <p:spPr>
            <a:xfrm>
              <a:off x="-4982671" y="-1754663"/>
              <a:ext cx="2964523" cy="7371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914400">
                <a:defRPr sz="2000" spc="54">
                  <a:solidFill>
                    <a:srgbClr val="FFFFFF"/>
                  </a:solidFill>
                  <a:latin typeface="DengXian"/>
                  <a:ea typeface="DengXian"/>
                  <a:cs typeface="DengXian"/>
                  <a:sym typeface="DengXian"/>
                </a:defRPr>
              </a:pPr>
              <a:r>
                <a:rPr dirty="0"/>
                <a:t>WHO</a:t>
              </a:r>
              <a:endParaRPr spc="39" dirty="0"/>
            </a:p>
          </p:txBody>
        </p:sp>
      </p:grpSp>
      <p:sp>
        <p:nvSpPr>
          <p:cNvPr id="12" name="Think&amp;Feel…">
            <a:extLst>
              <a:ext uri="{FF2B5EF4-FFF2-40B4-BE49-F238E27FC236}">
                <a16:creationId xmlns:a16="http://schemas.microsoft.com/office/drawing/2014/main" id="{CEAD63F0-A82B-5B4A-9173-08D4DC841EB0}"/>
              </a:ext>
            </a:extLst>
          </p:cNvPr>
          <p:cNvSpPr txBox="1"/>
          <p:nvPr/>
        </p:nvSpPr>
        <p:spPr>
          <a:xfrm>
            <a:off x="993112" y="1520785"/>
            <a:ext cx="3617538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914400">
              <a:defRPr sz="2100" b="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1400" dirty="0" err="1"/>
              <a:t>Think&amp;Feel（真实的感受</a:t>
            </a:r>
            <a:r>
              <a:rPr sz="1400" dirty="0"/>
              <a:t>）</a:t>
            </a:r>
          </a:p>
        </p:txBody>
      </p:sp>
      <p:sp>
        <p:nvSpPr>
          <p:cNvPr id="13" name="Say&amp;Do…">
            <a:extLst>
              <a:ext uri="{FF2B5EF4-FFF2-40B4-BE49-F238E27FC236}">
                <a16:creationId xmlns:a16="http://schemas.microsoft.com/office/drawing/2014/main" id="{7A4B2C27-155A-E940-896F-58C0D787B833}"/>
              </a:ext>
            </a:extLst>
          </p:cNvPr>
          <p:cNvSpPr txBox="1"/>
          <p:nvPr/>
        </p:nvSpPr>
        <p:spPr>
          <a:xfrm>
            <a:off x="9065566" y="4268100"/>
            <a:ext cx="3204951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914400">
              <a:defRPr sz="2100" b="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1400" dirty="0" err="1"/>
              <a:t>Say&amp;Do（所说、所做</a:t>
            </a:r>
            <a:r>
              <a:rPr sz="1400" dirty="0"/>
              <a:t>）</a:t>
            </a:r>
          </a:p>
        </p:txBody>
      </p:sp>
      <p:sp>
        <p:nvSpPr>
          <p:cNvPr id="14" name="Hear…">
            <a:extLst>
              <a:ext uri="{FF2B5EF4-FFF2-40B4-BE49-F238E27FC236}">
                <a16:creationId xmlns:a16="http://schemas.microsoft.com/office/drawing/2014/main" id="{F2DBB849-4C45-0D4C-A541-5F097F84CAE2}"/>
              </a:ext>
            </a:extLst>
          </p:cNvPr>
          <p:cNvSpPr txBox="1"/>
          <p:nvPr/>
        </p:nvSpPr>
        <p:spPr>
          <a:xfrm>
            <a:off x="993112" y="4134538"/>
            <a:ext cx="4652708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914400">
              <a:defRPr sz="2100" b="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sz="1400" dirty="0" err="1"/>
              <a:t>Hear（会影响到TA的人怎么说</a:t>
            </a:r>
            <a:r>
              <a:rPr sz="1400" dirty="0"/>
              <a:t>）</a:t>
            </a:r>
          </a:p>
        </p:txBody>
      </p:sp>
      <p:sp>
        <p:nvSpPr>
          <p:cNvPr id="15" name="See…">
            <a:extLst>
              <a:ext uri="{FF2B5EF4-FFF2-40B4-BE49-F238E27FC236}">
                <a16:creationId xmlns:a16="http://schemas.microsoft.com/office/drawing/2014/main" id="{0955C948-7265-9248-9553-9824C2B99AF8}"/>
              </a:ext>
            </a:extLst>
          </p:cNvPr>
          <p:cNvSpPr txBox="1"/>
          <p:nvPr/>
        </p:nvSpPr>
        <p:spPr>
          <a:xfrm>
            <a:off x="8798559" y="1649777"/>
            <a:ext cx="3393441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914400">
              <a:defRPr sz="2100" b="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sz="1400" dirty="0"/>
              <a:t>See （</a:t>
            </a:r>
            <a:r>
              <a:rPr sz="1400" dirty="0" err="1"/>
              <a:t>周边环境、周边人</a:t>
            </a:r>
            <a:r>
              <a:rPr sz="1400" dirty="0"/>
              <a:t>） </a:t>
            </a:r>
          </a:p>
        </p:txBody>
      </p:sp>
      <p:sp>
        <p:nvSpPr>
          <p:cNvPr id="17" name="矩形 26">
            <a:extLst>
              <a:ext uri="{FF2B5EF4-FFF2-40B4-BE49-F238E27FC236}">
                <a16:creationId xmlns:a16="http://schemas.microsoft.com/office/drawing/2014/main" id="{EB2A1159-C33D-AE4F-A647-4292A931DE29}"/>
              </a:ext>
            </a:extLst>
          </p:cNvPr>
          <p:cNvSpPr txBox="1"/>
          <p:nvPr/>
        </p:nvSpPr>
        <p:spPr>
          <a:xfrm>
            <a:off x="6793474" y="1933601"/>
            <a:ext cx="4214877" cy="1643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85208" indent="-185208" algn="just" defTabSz="914400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 smtClean="0">
                <a:solidFill>
                  <a:srgbClr val="C00000"/>
                </a:solidFill>
              </a:rPr>
              <a:t>总是面对大量信息的</a:t>
            </a:r>
            <a:r>
              <a:rPr lang="zh-CN" altLang="en-US" sz="1200" dirty="0" smtClean="0">
                <a:solidFill>
                  <a:srgbClr val="C00000"/>
                </a:solidFill>
              </a:rPr>
              <a:t>冲击而无所适从</a:t>
            </a:r>
            <a:endParaRPr sz="1200" dirty="0">
              <a:solidFill>
                <a:srgbClr val="C00000"/>
              </a:solidFill>
            </a:endParaRPr>
          </a:p>
          <a:p>
            <a:pPr marL="185208" indent="-185208" algn="just" defTabSz="914400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 smtClean="0">
                <a:solidFill>
                  <a:srgbClr val="C00000"/>
                </a:solidFill>
              </a:rPr>
              <a:t>对于知识型信息没有有效的进行整理</a:t>
            </a:r>
            <a:endParaRPr sz="1200" dirty="0">
              <a:solidFill>
                <a:srgbClr val="C00000"/>
              </a:solidFill>
            </a:endParaRPr>
          </a:p>
          <a:p>
            <a:pPr marL="185208" indent="-185208" algn="just" defTabSz="914400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 smtClean="0">
                <a:solidFill>
                  <a:srgbClr val="C00000"/>
                </a:solidFill>
              </a:rPr>
              <a:t>学习过程的尤里卡不能和讲义有机结合导致学习效率低下</a:t>
            </a:r>
            <a:endParaRPr sz="1200" dirty="0">
              <a:solidFill>
                <a:srgbClr val="C00000"/>
              </a:solidFill>
            </a:endParaRPr>
          </a:p>
          <a:p>
            <a:pPr marL="185208" indent="-185208" algn="just" defTabSz="914400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日常生活中</a:t>
            </a:r>
            <a:r>
              <a:rPr lang="zh-CN" altLang="en-US" sz="1200" dirty="0" smtClean="0">
                <a:solidFill>
                  <a:srgbClr val="C00000"/>
                </a:solidFill>
              </a:rPr>
              <a:t>的感兴趣的信息不能及时记下，回首时后悔不已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marL="185208" indent="-185208" algn="just" defTabSz="914400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 smtClean="0">
                <a:solidFill>
                  <a:srgbClr val="C00000"/>
                </a:solidFill>
              </a:rPr>
              <a:t>工作生活中的突发任务不能及时的记入日程安排，以至时常忘记</a:t>
            </a:r>
            <a:endParaRPr sz="1200" dirty="0">
              <a:solidFill>
                <a:srgbClr val="C00000"/>
              </a:solidFill>
            </a:endParaRPr>
          </a:p>
        </p:txBody>
      </p:sp>
      <p:sp>
        <p:nvSpPr>
          <p:cNvPr id="18" name="矩形 27">
            <a:extLst>
              <a:ext uri="{FF2B5EF4-FFF2-40B4-BE49-F238E27FC236}">
                <a16:creationId xmlns:a16="http://schemas.microsoft.com/office/drawing/2014/main" id="{2FAEC632-2C22-8D46-96A8-2FBDF2DAC59A}"/>
              </a:ext>
            </a:extLst>
          </p:cNvPr>
          <p:cNvSpPr txBox="1"/>
          <p:nvPr/>
        </p:nvSpPr>
        <p:spPr>
          <a:xfrm>
            <a:off x="1044771" y="4747298"/>
            <a:ext cx="4057475" cy="115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7200" algn="just" defTabSz="914400">
              <a:lnSpc>
                <a:spcPct val="120000"/>
              </a:lnSpc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/>
              <a:t> </a:t>
            </a:r>
            <a:endParaRPr lang="zh-CN" altLang="en-US" sz="1200" dirty="0" smtClean="0"/>
          </a:p>
          <a:p>
            <a:pPr marL="185208" indent="-185208" algn="just" defTabSz="914400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 smtClean="0">
                <a:solidFill>
                  <a:srgbClr val="C00000"/>
                </a:solidFill>
              </a:rPr>
              <a:t>“以上是这门课的重点，期末必考！”</a:t>
            </a:r>
            <a:endParaRPr lang="zh-CN" altLang="en-US" sz="1200" dirty="0" smtClean="0"/>
          </a:p>
          <a:p>
            <a:pPr marL="185208" indent="-185208" algn="just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 smtClean="0">
                <a:solidFill>
                  <a:srgbClr val="C00000"/>
                </a:solidFill>
              </a:rPr>
              <a:t>“</a:t>
            </a:r>
            <a:r>
              <a:rPr lang="zh-CN" altLang="en-US" sz="1200" dirty="0">
                <a:solidFill>
                  <a:srgbClr val="C00000"/>
                </a:solidFill>
              </a:rPr>
              <a:t>方案截止到本周日晚</a:t>
            </a:r>
            <a:r>
              <a:rPr lang="zh-CN" altLang="en-US" sz="1200" dirty="0" smtClean="0">
                <a:solidFill>
                  <a:srgbClr val="C00000"/>
                </a:solidFill>
              </a:rPr>
              <a:t>”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marL="185208" indent="-185208" algn="just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 smtClean="0">
                <a:solidFill>
                  <a:srgbClr val="C00000"/>
                </a:solidFill>
              </a:rPr>
              <a:t>“最新款小米手机采用</a:t>
            </a:r>
            <a:r>
              <a:rPr lang="en-US" altLang="zh-CN" sz="1200" dirty="0" smtClean="0">
                <a:solidFill>
                  <a:srgbClr val="C00000"/>
                </a:solidFill>
              </a:rPr>
              <a:t>……</a:t>
            </a:r>
            <a:r>
              <a:rPr lang="zh-CN" altLang="en-US" sz="1200" dirty="0" smtClean="0">
                <a:solidFill>
                  <a:srgbClr val="C00000"/>
                </a:solidFill>
              </a:rPr>
              <a:t>”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 marL="185208" indent="-185208" algn="just" defTabSz="914400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9" name="矩形 28">
            <a:extLst>
              <a:ext uri="{FF2B5EF4-FFF2-40B4-BE49-F238E27FC236}">
                <a16:creationId xmlns:a16="http://schemas.microsoft.com/office/drawing/2014/main" id="{340FD42F-EB59-834C-A9BF-38CB65934630}"/>
              </a:ext>
            </a:extLst>
          </p:cNvPr>
          <p:cNvSpPr txBox="1"/>
          <p:nvPr/>
        </p:nvSpPr>
        <p:spPr>
          <a:xfrm>
            <a:off x="6843886" y="4763656"/>
            <a:ext cx="3909346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7200" algn="just" defTabSz="914400"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sz="1000" dirty="0"/>
              <a:t> </a:t>
            </a:r>
          </a:p>
          <a:p>
            <a:pPr marL="185208" indent="-185208" algn="just"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 smtClean="0">
                <a:solidFill>
                  <a:srgbClr val="C00000"/>
                </a:solidFill>
              </a:rPr>
              <a:t>学习铺天盖地焦头烂额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marL="185208" indent="-185208" algn="just">
              <a:buSzPct val="125000"/>
              <a:buFontTx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复习毫无</a:t>
            </a:r>
            <a:r>
              <a:rPr lang="zh-CN" altLang="en-US" sz="1200" dirty="0" smtClean="0">
                <a:solidFill>
                  <a:srgbClr val="C00000"/>
                </a:solidFill>
              </a:rPr>
              <a:t>体系</a:t>
            </a:r>
            <a:r>
              <a:rPr lang="zh-CN" altLang="en-US" sz="1200" dirty="0">
                <a:solidFill>
                  <a:srgbClr val="C00000"/>
                </a:solidFill>
              </a:rPr>
              <a:t>手足无措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 marL="185208" indent="-185208" algn="just" defTabSz="914400"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 smtClean="0">
                <a:solidFill>
                  <a:srgbClr val="C00000"/>
                </a:solidFill>
              </a:rPr>
              <a:t>工作接踵而至四面楚歌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 marL="185208" indent="-185208" algn="just" defTabSz="914400"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 smtClean="0">
                <a:solidFill>
                  <a:srgbClr val="C00000"/>
                </a:solidFill>
              </a:rPr>
              <a:t>“</a:t>
            </a:r>
            <a:r>
              <a:rPr lang="en-US" altLang="zh-CN" sz="1200" dirty="0" smtClean="0">
                <a:solidFill>
                  <a:srgbClr val="C00000"/>
                </a:solidFill>
              </a:rPr>
              <a:t>What the 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Fxxk</a:t>
            </a:r>
            <a:r>
              <a:rPr lang="en-US" altLang="zh-CN" sz="1200" dirty="0">
                <a:solidFill>
                  <a:srgbClr val="C00000"/>
                </a:solidFill>
              </a:rPr>
              <a:t>!</a:t>
            </a:r>
            <a:r>
              <a:rPr lang="zh-CN" altLang="en-US" sz="1200" dirty="0" smtClean="0">
                <a:solidFill>
                  <a:srgbClr val="C00000"/>
                </a:solidFill>
              </a:rPr>
              <a:t>”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7954BA-D74B-C243-AB4A-275900EB13C1}"/>
              </a:ext>
            </a:extLst>
          </p:cNvPr>
          <p:cNvSpPr/>
          <p:nvPr/>
        </p:nvSpPr>
        <p:spPr>
          <a:xfrm>
            <a:off x="5250096" y="3722302"/>
            <a:ext cx="15012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000" spc="54">
                <a:solidFill>
                  <a:srgbClr val="FFFFFF"/>
                </a:solidFill>
                <a:latin typeface="DengXian"/>
                <a:ea typeface="DengXian"/>
                <a:cs typeface="DengXian"/>
                <a:sym typeface="DengXian"/>
              </a:defRPr>
            </a:pPr>
            <a:r>
              <a:rPr kumimoji="1" lang="zh-CN" altLang="en-US" sz="2000" dirty="0" smtClean="0">
                <a:solidFill>
                  <a:srgbClr val="C00000"/>
                </a:solidFill>
              </a:rPr>
              <a:t>面对</a:t>
            </a:r>
            <a:r>
              <a:rPr kumimoji="1" lang="zh-CN" altLang="en-US" sz="2000" dirty="0">
                <a:solidFill>
                  <a:srgbClr val="C00000"/>
                </a:solidFill>
              </a:rPr>
              <a:t>大量信息的个体</a:t>
            </a:r>
            <a:endParaRPr lang="zh-CN" altLang="en-US" sz="600" spc="38" dirty="0"/>
          </a:p>
        </p:txBody>
      </p:sp>
      <p:sp>
        <p:nvSpPr>
          <p:cNvPr id="21" name="矩形 27">
            <a:extLst>
              <a:ext uri="{FF2B5EF4-FFF2-40B4-BE49-F238E27FC236}">
                <a16:creationId xmlns:a16="http://schemas.microsoft.com/office/drawing/2014/main" id="{25BB9B72-5461-A54F-8B18-A042581C4A02}"/>
              </a:ext>
            </a:extLst>
          </p:cNvPr>
          <p:cNvSpPr txBox="1"/>
          <p:nvPr/>
        </p:nvSpPr>
        <p:spPr>
          <a:xfrm>
            <a:off x="1081162" y="1884425"/>
            <a:ext cx="4057475" cy="26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7200" algn="just" defTabSz="914400">
              <a:lnSpc>
                <a:spcPct val="120000"/>
              </a:lnSpc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endParaRPr sz="1000" dirty="0"/>
          </a:p>
        </p:txBody>
      </p:sp>
      <p:sp>
        <p:nvSpPr>
          <p:cNvPr id="22" name="矩形 27">
            <a:extLst>
              <a:ext uri="{FF2B5EF4-FFF2-40B4-BE49-F238E27FC236}">
                <a16:creationId xmlns:a16="http://schemas.microsoft.com/office/drawing/2014/main" id="{95FC19CD-6197-9E40-A7D1-4E3E9013293B}"/>
              </a:ext>
            </a:extLst>
          </p:cNvPr>
          <p:cNvSpPr txBox="1"/>
          <p:nvPr/>
        </p:nvSpPr>
        <p:spPr>
          <a:xfrm>
            <a:off x="1044772" y="1830598"/>
            <a:ext cx="4057475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7200" algn="just" defTabSz="914400">
              <a:lnSpc>
                <a:spcPct val="120000"/>
              </a:lnSpc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sz="1000" dirty="0">
                <a:solidFill>
                  <a:srgbClr val="C00000"/>
                </a:solidFill>
              </a:rPr>
              <a:t> </a:t>
            </a:r>
          </a:p>
          <a:p>
            <a:pPr marL="185208" indent="-185208" algn="just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 smtClean="0">
                <a:solidFill>
                  <a:srgbClr val="C00000"/>
                </a:solidFill>
              </a:rPr>
              <a:t>在课堂上想要记下老师的板书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marL="185208" indent="-185208" algn="just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 smtClean="0">
                <a:solidFill>
                  <a:srgbClr val="C00000"/>
                </a:solidFill>
              </a:rPr>
              <a:t>对图片或视频中的一些帧中的内容快速生成详实记录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marL="185208" indent="-185208" algn="just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 smtClean="0">
                <a:solidFill>
                  <a:srgbClr val="C00000"/>
                </a:solidFill>
              </a:rPr>
              <a:t>在课后想将板书，教材，灵感快速整合</a:t>
            </a:r>
            <a:endParaRPr lang="zh-CN" altLang="en-US" sz="1200" dirty="0" smtClean="0">
              <a:solidFill>
                <a:srgbClr val="C00000"/>
              </a:solidFill>
            </a:endParaRPr>
          </a:p>
          <a:p>
            <a:pPr marL="185208" indent="-185208" algn="just">
              <a:lnSpc>
                <a:spcPct val="120000"/>
              </a:lnSpc>
              <a:buSzPct val="125000"/>
              <a:buFontTx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在</a:t>
            </a:r>
            <a:r>
              <a:rPr lang="zh-CN" altLang="en-US" sz="1200" dirty="0" smtClean="0">
                <a:solidFill>
                  <a:srgbClr val="C00000"/>
                </a:solidFill>
              </a:rPr>
              <a:t>日常生活中对感兴趣的信息进行快速记录</a:t>
            </a:r>
            <a:endParaRPr lang="zh-CN" altLang="en-US" sz="1200" dirty="0">
              <a:solidFill>
                <a:srgbClr val="C00000"/>
              </a:solidFill>
            </a:endParaRPr>
          </a:p>
          <a:p>
            <a:pPr marL="185208" indent="-185208" algn="just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 smtClean="0">
                <a:solidFill>
                  <a:srgbClr val="C00000"/>
                </a:solidFill>
              </a:rPr>
              <a:t>随时随地将待办事项生成备忘录，时间安排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0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E7D4A-6059-954A-9808-A408CD0D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用户分析 </a:t>
            </a: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痛点</a:t>
            </a:r>
            <a:r>
              <a:rPr kumimoji="1"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kumimoji="1"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需求点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3BFDB31D-F6DA-0B4C-8FD5-004F4947C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10515600" cy="315912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800" dirty="0"/>
              <a:t>根据用户特点的分析，归纳一下目标用户的痛点和相对应的需求，如下：</a:t>
            </a:r>
            <a:endParaRPr kumimoji="1" lang="en-US" altLang="zh-CN" sz="18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88CFB6B-AFD1-2047-AC21-FA5569B5B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37542"/>
              </p:ext>
            </p:extLst>
          </p:nvPr>
        </p:nvGraphicFramePr>
        <p:xfrm>
          <a:off x="953212" y="1907487"/>
          <a:ext cx="10400588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294">
                  <a:extLst>
                    <a:ext uri="{9D8B030D-6E8A-4147-A177-3AD203B41FA5}">
                      <a16:colId xmlns:a16="http://schemas.microsoft.com/office/drawing/2014/main" val="2571564485"/>
                    </a:ext>
                  </a:extLst>
                </a:gridCol>
                <a:gridCol w="5200294">
                  <a:extLst>
                    <a:ext uri="{9D8B030D-6E8A-4147-A177-3AD203B41FA5}">
                      <a16:colId xmlns:a16="http://schemas.microsoft.com/office/drawing/2014/main" val="1356320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痛点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需求点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0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CN" altLang="en-US" sz="1800" dirty="0" smtClean="0">
                          <a:solidFill>
                            <a:srgbClr val="C00000"/>
                          </a:solidFill>
                        </a:rPr>
                        <a:t>大量信息无法快速记录</a:t>
                      </a:r>
                      <a:endParaRPr kumimoji="1" lang="en-US" altLang="zh-CN" sz="1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可以使用拍照加光学字符识别对信息进行快速输入，存储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72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大量笔记、思路整理费时费力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 smtClean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设计文字编辑功能</a:t>
                      </a:r>
                      <a:endParaRPr kumimoji="1" lang="zh-CN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19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CN" altLang="en-US" sz="1800" dirty="0" smtClean="0">
                          <a:solidFill>
                            <a:srgbClr val="C00000"/>
                          </a:solidFill>
                        </a:rPr>
                        <a:t>笔记的存储位置缺乏机动性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加入文件云共享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笔记的输出形式单一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添加多种输出形式，笔记可以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pdf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，文档等形式导出，备忘录功能加入微信提醒，标题生成思维导图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8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9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18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880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0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E7D4A-6059-954A-9808-A408CD0D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场景分析 </a:t>
            </a: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用户旅程图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3BFDB31D-F6DA-0B4C-8FD5-004F4947C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10515600" cy="315912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/>
              <a:t>目标用户的使用路径可能是这样的：</a:t>
            </a:r>
            <a:endParaRPr kumimoji="1" lang="en-US" altLang="zh-CN" sz="1800" dirty="0"/>
          </a:p>
          <a:p>
            <a:endParaRPr kumimoji="1" lang="en-US" altLang="zh-CN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0B6FF6-83E4-45A0-B50B-6A61C1F86CEB}"/>
              </a:ext>
            </a:extLst>
          </p:cNvPr>
          <p:cNvSpPr txBox="1"/>
          <p:nvPr/>
        </p:nvSpPr>
        <p:spPr>
          <a:xfrm>
            <a:off x="1290952" y="2353024"/>
            <a:ext cx="204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上课</a:t>
            </a:r>
            <a:r>
              <a:rPr lang="zh-CN" altLang="en-US" dirty="0" smtClean="0"/>
              <a:t>中有新的知识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0092E7-E25A-4F28-9038-83C009A9FA23}"/>
              </a:ext>
            </a:extLst>
          </p:cNvPr>
          <p:cNvSpPr txBox="1"/>
          <p:nvPr/>
        </p:nvSpPr>
        <p:spPr>
          <a:xfrm>
            <a:off x="4137442" y="2353024"/>
            <a:ext cx="180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打开微信小程序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94ED9C-630D-4963-AC8D-37219885103B}"/>
              </a:ext>
            </a:extLst>
          </p:cNvPr>
          <p:cNvSpPr txBox="1"/>
          <p:nvPr/>
        </p:nvSpPr>
        <p:spPr>
          <a:xfrm>
            <a:off x="6412802" y="2214524"/>
            <a:ext cx="224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拍照生成笔记、编辑笔记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FE949BB-D1C1-43F6-ADE8-420122FDB61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336152" y="2537690"/>
            <a:ext cx="801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E58DD10-EBDC-428C-9A4C-4A28FE0C6E8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944923" y="2537690"/>
            <a:ext cx="46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A226924-B88E-4F55-A2FE-2CFEDF739AA6}"/>
              </a:ext>
            </a:extLst>
          </p:cNvPr>
          <p:cNvSpPr txBox="1"/>
          <p:nvPr/>
        </p:nvSpPr>
        <p:spPr>
          <a:xfrm>
            <a:off x="1288447" y="3007021"/>
            <a:ext cx="160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复习时的思考</a:t>
            </a:r>
            <a:endParaRPr lang="zh-CN" altLang="en-US" dirty="0"/>
          </a:p>
        </p:txBody>
      </p:sp>
      <p:cxnSp>
        <p:nvCxnSpPr>
          <p:cNvPr id="12" name="连接符: 肘形 14">
            <a:extLst>
              <a:ext uri="{FF2B5EF4-FFF2-40B4-BE49-F238E27FC236}">
                <a16:creationId xmlns:a16="http://schemas.microsoft.com/office/drawing/2014/main" id="{CDF9D303-F599-4692-AFDD-9CB8EE3D99C3}"/>
              </a:ext>
            </a:extLst>
          </p:cNvPr>
          <p:cNvCxnSpPr>
            <a:stCxn id="11" idx="3"/>
            <a:endCxn id="6" idx="1"/>
          </p:cNvCxnSpPr>
          <p:nvPr/>
        </p:nvCxnSpPr>
        <p:spPr>
          <a:xfrm flipV="1">
            <a:off x="2898105" y="2537690"/>
            <a:ext cx="1239337" cy="653997"/>
          </a:xfrm>
          <a:prstGeom prst="bentConnector3">
            <a:avLst>
              <a:gd name="adj1" fmla="val 64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F94ED9C-630D-4963-AC8D-37219885103B}"/>
              </a:ext>
            </a:extLst>
          </p:cNvPr>
          <p:cNvSpPr txBox="1"/>
          <p:nvPr/>
        </p:nvSpPr>
        <p:spPr>
          <a:xfrm>
            <a:off x="9239822" y="1845192"/>
            <a:ext cx="224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导出笔记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E58DD10-EBDC-428C-9A4C-4A28FE0C6E82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 flipV="1">
            <a:off x="8662243" y="2029858"/>
            <a:ext cx="577579" cy="50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F94ED9C-630D-4963-AC8D-37219885103B}"/>
              </a:ext>
            </a:extLst>
          </p:cNvPr>
          <p:cNvSpPr txBox="1"/>
          <p:nvPr/>
        </p:nvSpPr>
        <p:spPr>
          <a:xfrm>
            <a:off x="9204869" y="2619313"/>
            <a:ext cx="224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在电脑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等终端查看笔记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E58DD10-EBDC-428C-9A4C-4A28FE0C6E82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8662243" y="2537690"/>
            <a:ext cx="542626" cy="40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E58DD10-EBDC-428C-9A4C-4A28FE0C6E82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2895600" y="4631044"/>
            <a:ext cx="455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E58DD10-EBDC-428C-9A4C-4A28FE0C6E82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>
            <a:off x="5158691" y="4631045"/>
            <a:ext cx="570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50B6FF6-83E4-45A0-B50B-6A61C1F86CEB}"/>
              </a:ext>
            </a:extLst>
          </p:cNvPr>
          <p:cNvSpPr txBox="1"/>
          <p:nvPr/>
        </p:nvSpPr>
        <p:spPr>
          <a:xfrm>
            <a:off x="1288447" y="4446378"/>
            <a:ext cx="160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新的日程安排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70092E7-E25A-4F28-9038-83C009A9FA23}"/>
              </a:ext>
            </a:extLst>
          </p:cNvPr>
          <p:cNvSpPr txBox="1"/>
          <p:nvPr/>
        </p:nvSpPr>
        <p:spPr>
          <a:xfrm>
            <a:off x="3351210" y="4446379"/>
            <a:ext cx="180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打开微信小程序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F94ED9C-630D-4963-AC8D-37219885103B}"/>
              </a:ext>
            </a:extLst>
          </p:cNvPr>
          <p:cNvSpPr txBox="1"/>
          <p:nvPr/>
        </p:nvSpPr>
        <p:spPr>
          <a:xfrm>
            <a:off x="5728718" y="4307879"/>
            <a:ext cx="224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拍照生成备忘录、编辑备忘录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F94ED9C-630D-4963-AC8D-37219885103B}"/>
              </a:ext>
            </a:extLst>
          </p:cNvPr>
          <p:cNvSpPr txBox="1"/>
          <p:nvPr/>
        </p:nvSpPr>
        <p:spPr>
          <a:xfrm>
            <a:off x="8548187" y="4446379"/>
            <a:ext cx="183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备忘录微信提醒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E58DD10-EBDC-428C-9A4C-4A28FE0C6E82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>
            <a:off x="7978159" y="4631045"/>
            <a:ext cx="570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87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E7D4A-6059-954A-9808-A408CD0D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技术分析 </a:t>
            </a: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核心功能实现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0E7DDC3-D594-1748-B051-BA9E5862C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43969"/>
              </p:ext>
            </p:extLst>
          </p:nvPr>
        </p:nvGraphicFramePr>
        <p:xfrm>
          <a:off x="953212" y="1907487"/>
          <a:ext cx="104005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294">
                  <a:extLst>
                    <a:ext uri="{9D8B030D-6E8A-4147-A177-3AD203B41FA5}">
                      <a16:colId xmlns:a16="http://schemas.microsoft.com/office/drawing/2014/main" val="2571564485"/>
                    </a:ext>
                  </a:extLst>
                </a:gridCol>
                <a:gridCol w="5200294">
                  <a:extLst>
                    <a:ext uri="{9D8B030D-6E8A-4147-A177-3AD203B41FA5}">
                      <a16:colId xmlns:a16="http://schemas.microsoft.com/office/drawing/2014/main" val="1356320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小程序核心功能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技术模块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0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CN" altLang="en-US" sz="1800" dirty="0" smtClean="0">
                          <a:solidFill>
                            <a:srgbClr val="C00000"/>
                          </a:solidFill>
                        </a:rPr>
                        <a:t>对书籍、讲义、海报进行拍照图片文字对齐转换</a:t>
                      </a:r>
                      <a:endParaRPr kumimoji="1" lang="en-US" altLang="zh-CN" sz="1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通用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OCR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72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对板书、手记进行拍照图片文字对齐转换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 smtClean="0">
                          <a:solidFill>
                            <a:schemeClr val="tx1"/>
                          </a:solidFill>
                        </a:rPr>
                        <a:t>手写体</a:t>
                      </a:r>
                      <a:r>
                        <a:rPr kumimoji="1" lang="en-US" altLang="zh-CN" sz="1800" dirty="0" smtClean="0">
                          <a:solidFill>
                            <a:schemeClr val="tx1"/>
                          </a:solidFill>
                        </a:rPr>
                        <a:t>OCR</a:t>
                      </a:r>
                      <a:endParaRPr kumimoji="1"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19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文字、图片的编辑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文字处理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文档多终端同步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云存储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8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9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18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880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61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386</Words>
  <Application>Microsoft Office PowerPoint</Application>
  <PresentationFormat>宽屏</PresentationFormat>
  <Paragraphs>74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Avenir Heavy</vt:lpstr>
      <vt:lpstr>DengXian</vt:lpstr>
      <vt:lpstr>DengXian</vt:lpstr>
      <vt:lpstr>等线 Light</vt:lpstr>
      <vt:lpstr>Arial</vt:lpstr>
      <vt:lpstr>Wingdings</vt:lpstr>
      <vt:lpstr>Office 主题​​</vt:lpstr>
      <vt:lpstr>P&amp;T拍沓笔记 </vt:lpstr>
      <vt:lpstr>小程序概述</vt:lpstr>
      <vt:lpstr>用户分析 | 用户画像</vt:lpstr>
      <vt:lpstr>用户分析 | 痛点——需求点</vt:lpstr>
      <vt:lpstr>场景分析 | 用户旅程图</vt:lpstr>
      <vt:lpstr>技术分析 | 核心功能实现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小程序名称</dc:title>
  <dc:creator>Microsoft Office User</dc:creator>
  <cp:lastModifiedBy>ding paris</cp:lastModifiedBy>
  <cp:revision>43</cp:revision>
  <dcterms:created xsi:type="dcterms:W3CDTF">2019-03-26T12:29:26Z</dcterms:created>
  <dcterms:modified xsi:type="dcterms:W3CDTF">2019-03-30T11:47:29Z</dcterms:modified>
</cp:coreProperties>
</file>