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8"/>
  </p:notesMasterIdLst>
  <p:sldIdLst>
    <p:sldId id="542" r:id="rId2"/>
    <p:sldId id="543" r:id="rId3"/>
    <p:sldId id="544" r:id="rId4"/>
    <p:sldId id="545" r:id="rId5"/>
    <p:sldId id="546" r:id="rId6"/>
    <p:sldId id="567" r:id="rId7"/>
    <p:sldId id="547" r:id="rId8"/>
    <p:sldId id="548" r:id="rId9"/>
    <p:sldId id="549" r:id="rId10"/>
    <p:sldId id="550" r:id="rId11"/>
    <p:sldId id="551" r:id="rId12"/>
    <p:sldId id="552" r:id="rId13"/>
    <p:sldId id="553" r:id="rId14"/>
    <p:sldId id="554" r:id="rId15"/>
    <p:sldId id="555" r:id="rId16"/>
    <p:sldId id="556" r:id="rId17"/>
    <p:sldId id="557" r:id="rId18"/>
    <p:sldId id="558" r:id="rId19"/>
    <p:sldId id="559" r:id="rId20"/>
    <p:sldId id="560" r:id="rId21"/>
    <p:sldId id="561" r:id="rId22"/>
    <p:sldId id="562" r:id="rId23"/>
    <p:sldId id="563" r:id="rId24"/>
    <p:sldId id="564" r:id="rId25"/>
    <p:sldId id="565" r:id="rId26"/>
    <p:sldId id="566"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1160752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3</a:t>
            </a:fld>
            <a:endParaRPr lang="en-US" altLang="zh-CN"/>
          </a:p>
        </p:txBody>
      </p:sp>
    </p:spTree>
    <p:extLst>
      <p:ext uri="{BB962C8B-B14F-4D97-AF65-F5344CB8AC3E}">
        <p14:creationId xmlns:p14="http://schemas.microsoft.com/office/powerpoint/2010/main" val="2589138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20</a:t>
            </a:fld>
            <a:endParaRPr lang="en-US" altLang="zh-CN"/>
          </a:p>
        </p:txBody>
      </p:sp>
    </p:spTree>
    <p:extLst>
      <p:ext uri="{BB962C8B-B14F-4D97-AF65-F5344CB8AC3E}">
        <p14:creationId xmlns:p14="http://schemas.microsoft.com/office/powerpoint/2010/main" val="189265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05169A9B-7517-4AA9-A5C1-85CDE7100D87}" type="datetime1">
              <a:rPr lang="zh-CN" altLang="en-US" smtClean="0"/>
              <a:pPr>
                <a:defRPr/>
              </a:pPr>
              <a:t>2019/12/22</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第十三讲   经济周期</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0A6A9C0F-5DA7-4C81-A59B-A3A6BF1AAF7A}" type="datetime1">
              <a:rPr lang="zh-CN" altLang="en-US" smtClean="0"/>
              <a:pPr>
                <a:defRPr/>
              </a:pPr>
              <a:t>2019/12/22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52CA1BD-051F-465A-93DF-0A24DBF18735}" type="datetime1">
              <a:rPr lang="zh-CN" altLang="en-US" smtClean="0"/>
              <a:pPr>
                <a:defRPr/>
              </a:pPr>
              <a:t>2019/12/22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51C0AFAE-BD02-4331-83FA-2A22116EB846}" type="datetime1">
              <a:rPr lang="zh-CN" altLang="en-US" smtClean="0"/>
              <a:pPr>
                <a:defRPr/>
              </a:pPr>
              <a:t>2019/12/22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FF12E2C-7888-4BB1-9CC0-AEE96B0F3FBD}" type="datetime1">
              <a:rPr lang="zh-CN" altLang="en-US" smtClean="0"/>
              <a:pPr>
                <a:defRPr/>
              </a:pPr>
              <a:t>2019/12/22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C1358664-7846-4F8B-91F7-1AA1190DACDB}" type="datetime1">
              <a:rPr lang="zh-CN" altLang="en-US" smtClean="0"/>
              <a:pPr>
                <a:defRPr/>
              </a:pPr>
              <a:t>2019/12/22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B0CFD0F-0FCC-43D8-9361-C81E46B25ED8}" type="datetime1">
              <a:rPr lang="zh-CN" altLang="en-US" smtClean="0"/>
              <a:pPr>
                <a:defRPr/>
              </a:pPr>
              <a:t>2019/12/22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5FF29429-A317-4B32-9F78-CA659912930F}" type="datetime1">
              <a:rPr lang="zh-CN" altLang="en-US" smtClean="0"/>
              <a:pPr>
                <a:defRPr/>
              </a:pPr>
              <a:t>2019/12/22</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FABC65DD-3F14-493F-878A-7B27003BF1F0}" type="datetime1">
              <a:rPr lang="zh-CN" altLang="en-US" smtClean="0"/>
              <a:pPr>
                <a:defRPr/>
              </a:pPr>
              <a:t>2019/12/22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086B6573-1078-458A-8B79-3D98AAA42F4D}" type="datetime1">
              <a:rPr lang="zh-CN" altLang="en-US" smtClean="0"/>
              <a:pPr>
                <a:defRPr/>
              </a:pPr>
              <a:t>2019/12/22</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291646F7-1D62-4884-B74F-5260588880FE}" type="datetime1">
              <a:rPr lang="zh-CN" altLang="en-US" smtClean="0"/>
              <a:pPr>
                <a:defRPr/>
              </a:pPr>
              <a:t>2019/12/22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7749255-608A-4B0E-9C96-6C84A2D8DF69}" type="datetime1">
              <a:rPr lang="zh-CN" altLang="en-US" smtClean="0"/>
              <a:pPr>
                <a:defRPr/>
              </a:pPr>
              <a:t>2019/12/22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A06F32C1-9747-4ACB-9CEB-984DE37FA38E}" type="datetime1">
              <a:rPr lang="zh-CN" altLang="en-US" smtClean="0"/>
              <a:pPr>
                <a:defRPr/>
              </a:pPr>
              <a:t>2019/12/22</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第十三讲   经济周期</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 Target="slide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9" Type="http://schemas.openxmlformats.org/officeDocument/2006/relationships/image" Target="../media/image1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Word___1.docx"/></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AEAE643-D836-4D92-9CBA-DF2D8C293C27}" type="slidenum">
              <a:rPr lang="en-GB" altLang="zh-CN" sz="1200" b="0">
                <a:solidFill>
                  <a:schemeClr val="bg1"/>
                </a:solidFill>
              </a:rPr>
              <a:pPr/>
              <a:t>1</a:t>
            </a:fld>
            <a:endParaRPr lang="en-GB" altLang="zh-CN" sz="1200" b="0">
              <a:solidFill>
                <a:schemeClr val="bg1"/>
              </a:solidFill>
            </a:endParaRPr>
          </a:p>
        </p:txBody>
      </p:sp>
      <p:sp>
        <p:nvSpPr>
          <p:cNvPr id="2053" name="Comment 5"/>
          <p:cNvSpPr>
            <a:spLocks noChangeArrowheads="1"/>
          </p:cNvSpPr>
          <p:nvPr/>
        </p:nvSpPr>
        <p:spPr bwMode="auto">
          <a:xfrm>
            <a:off x="1475656" y="2262208"/>
            <a:ext cx="7272338" cy="31686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150000"/>
              </a:lnSpc>
              <a:defRPr/>
            </a:pPr>
            <a:r>
              <a:rPr lang="en-US" altLang="zh-CN" sz="3600" b="0" dirty="0">
                <a:solidFill>
                  <a:srgbClr val="00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9</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.1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国际收支与汇率</a:t>
            </a:r>
            <a:endParaRPr lang="zh-CN" altLang="en-US" sz="3200" dirty="0">
              <a:solidFill>
                <a:srgbClr val="336699"/>
              </a:solidFill>
              <a:latin typeface="微软雅黑" pitchFamily="34" charset="-122"/>
              <a:ea typeface="微软雅黑" pitchFamily="34" charset="-122"/>
              <a:cs typeface="Times New Roman" pitchFamily="18" charset="0"/>
            </a:endParaRPr>
          </a:p>
          <a:p>
            <a:pPr eaLnBrk="0" hangingPunct="0">
              <a:lnSpc>
                <a:spcPct val="150000"/>
              </a:lnSpc>
              <a:defRPr/>
            </a:pP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9</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.2 </a:t>
            </a:r>
            <a:r>
              <a:rPr lang="zh-CN" altLang="en-US" sz="3200" dirty="0">
                <a:solidFill>
                  <a:srgbClr val="336699"/>
                </a:solidFill>
                <a:latin typeface="微软雅黑" pitchFamily="34" charset="-122"/>
                <a:ea typeface="微软雅黑" pitchFamily="34" charset="-122"/>
                <a:cs typeface="Times New Roman" pitchFamily="18" charset="0"/>
              </a:rPr>
              <a:t>蒙代尔</a:t>
            </a:r>
            <a:r>
              <a:rPr lang="en-US" altLang="zh-CN" sz="3200" dirty="0">
                <a:solidFill>
                  <a:srgbClr val="336699"/>
                </a:solidFill>
                <a:latin typeface="微软雅黑" pitchFamily="34" charset="-122"/>
                <a:ea typeface="微软雅黑" pitchFamily="34" charset="-122"/>
                <a:cs typeface="Times New Roman" pitchFamily="18" charset="0"/>
              </a:rPr>
              <a:t>-</a:t>
            </a:r>
            <a:r>
              <a:rPr lang="zh-CN" altLang="en-US" sz="3200" dirty="0">
                <a:solidFill>
                  <a:srgbClr val="336699"/>
                </a:solidFill>
                <a:latin typeface="微软雅黑" pitchFamily="34" charset="-122"/>
                <a:ea typeface="微软雅黑" pitchFamily="34" charset="-122"/>
                <a:cs typeface="Times New Roman" pitchFamily="18" charset="0"/>
              </a:rPr>
              <a:t>弗莱明模型</a:t>
            </a:r>
            <a:r>
              <a:rPr lang="zh-CN" altLang="en-US" sz="3200" dirty="0">
                <a:latin typeface="微软雅黑" pitchFamily="34" charset="-122"/>
                <a:ea typeface="微软雅黑" pitchFamily="34" charset="-122"/>
                <a:cs typeface="Times New Roman" pitchFamily="18" charset="0"/>
              </a:rPr>
              <a:t> </a:t>
            </a:r>
            <a:endParaRPr lang="zh-CN" altLang="en-US" sz="3200" dirty="0">
              <a:solidFill>
                <a:srgbClr val="336699"/>
              </a:solidFill>
              <a:latin typeface="微软雅黑" pitchFamily="34" charset="-122"/>
              <a:ea typeface="微软雅黑" pitchFamily="34" charset="-122"/>
              <a:cs typeface="Times New Roman" pitchFamily="18" charset="0"/>
            </a:endParaRPr>
          </a:p>
          <a:p>
            <a:pPr eaLnBrk="0" hangingPunct="0">
              <a:lnSpc>
                <a:spcPct val="150000"/>
              </a:lnSpc>
              <a:defRPr/>
            </a:pP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9</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.3</a:t>
            </a:r>
            <a:r>
              <a:rPr lang="en-US" altLang="zh-CN" sz="3200" dirty="0" smtClean="0">
                <a:solidFill>
                  <a:srgbClr val="336699"/>
                </a:solidFill>
                <a:latin typeface="微软雅黑" pitchFamily="34" charset="-122"/>
                <a:ea typeface="微软雅黑" pitchFamily="34" charset="-122"/>
                <a:cs typeface="Times New Roman" pitchFamily="18" charset="0"/>
              </a:rPr>
              <a:t> </a:t>
            </a:r>
            <a:r>
              <a:rPr lang="zh-CN" altLang="en-US" sz="3200" spc="-15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固定汇率制下国际收支调整</a:t>
            </a:r>
          </a:p>
          <a:p>
            <a:pPr eaLnBrk="0" hangingPunct="0">
              <a:lnSpc>
                <a:spcPct val="150000"/>
              </a:lnSpc>
              <a:defRPr/>
            </a:pP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9</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 </a:t>
            </a:r>
            <a:r>
              <a:rPr lang="zh-CN" altLang="en-US" sz="3200" spc="-15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浮动汇率制下国际收支调整</a:t>
            </a:r>
          </a:p>
        </p:txBody>
      </p:sp>
      <p:grpSp>
        <p:nvGrpSpPr>
          <p:cNvPr id="15364" name="Group 404"/>
          <p:cNvGrpSpPr>
            <a:grpSpLocks/>
          </p:cNvGrpSpPr>
          <p:nvPr/>
        </p:nvGrpSpPr>
        <p:grpSpPr bwMode="auto">
          <a:xfrm>
            <a:off x="388938" y="5210175"/>
            <a:ext cx="727075" cy="955675"/>
            <a:chOff x="5171" y="2672"/>
            <a:chExt cx="511" cy="669"/>
          </a:xfrm>
        </p:grpSpPr>
        <p:sp>
          <p:nvSpPr>
            <p:cNvPr id="15366" name="Freeform 405"/>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7" name="Freeform 406"/>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Freeform 407"/>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9" name="Freeform 408"/>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 name="Freeform 409"/>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 name="Freeform 410"/>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 name="Freeform 411"/>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 name="Freeform 412"/>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 name="Freeform 413"/>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 name="Freeform 414"/>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 name="Freeform 415"/>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7" name="Freeform 416"/>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 name="Freeform 417"/>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 name="Freeform 418"/>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 name="Freeform 419"/>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1" name="Freeform 420"/>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2" name="Freeform 421"/>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3" name="Freeform 422"/>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4" name="Freeform 423"/>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5" name="Freeform 424"/>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6" name="Freeform 425"/>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7" name="Freeform 426"/>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Freeform 427"/>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9" name="Freeform 428"/>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0" name="Freeform 429"/>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1" name="Freeform 430"/>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2" name="Freeform 431"/>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3" name="Freeform 432"/>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Freeform 433"/>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434"/>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Freeform 435"/>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7" name="Freeform 436"/>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8" name="Freeform 437"/>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9" name="Freeform 438"/>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0" name="Freeform 439"/>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1" name="Freeform 440"/>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2" name="Freeform 441"/>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3" name="Freeform 442"/>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4" name="Freeform 443"/>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5" name="Freeform 444"/>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6" name="Freeform 445"/>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7" name="Freeform 446"/>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8" name="Freeform 447"/>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9" name="Freeform 448"/>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0" name="Freeform 449"/>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1" name="Freeform 450"/>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2" name="Freeform 451"/>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3" name="Freeform 452"/>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4" name="Freeform 453"/>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5" name="Freeform 454"/>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6" name="Freeform 455"/>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7" name="Freeform 456"/>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8" name="Freeform 457"/>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9" name="Freeform 458"/>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0" name="Freeform 459"/>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1" name="Freeform 460"/>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2" name="Freeform 461"/>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3" name="Freeform 462"/>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4" name="Freeform 463"/>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5" name="Freeform 464"/>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6" name="Freeform 465"/>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7" name="Freeform 466"/>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8" name="Freeform 467"/>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9" name="Freeform 468"/>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0" name="Freeform 469"/>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1" name="Freeform 470"/>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2" name="Freeform 471"/>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3" name="Freeform 472"/>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4" name="Freeform 473"/>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5" name="Freeform 474"/>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6" name="Freeform 475"/>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7" name="Freeform 476"/>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8" name="Freeform 477"/>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9" name="Freeform 478"/>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0" name="Freeform 479"/>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1" name="Freeform 480"/>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2" name="Freeform 481"/>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3" name="Freeform 482"/>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4" name="Freeform 483"/>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5" name="Freeform 484"/>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6" name="Freeform 485"/>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7" name="Freeform 486"/>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8" name="Freeform 487"/>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9" name="Freeform 488"/>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0" name="Freeform 489"/>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1" name="Freeform 490"/>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2" name="Freeform 491"/>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3" name="Freeform 492"/>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4" name="Freeform 493"/>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5" name="Freeform 494"/>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6" name="Freeform 495"/>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7" name="Freeform 496"/>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8" name="Freeform 497"/>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9" name="Freeform 498"/>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0" name="Freeform 499"/>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1" name="Freeform 500"/>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2" name="Freeform 501"/>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3" name="Freeform 502"/>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4" name="Freeform 503"/>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5" name="Freeform 504"/>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6" name="Freeform 505"/>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7" name="Freeform 506"/>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8" name="Freeform 507"/>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9" name="Freeform 508"/>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0" name="Freeform 509"/>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1" name="Freeform 510"/>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2" name="Freeform 511"/>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3" name="Freeform 512"/>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4" name="Freeform 513"/>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5" name="Freeform 514"/>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6" name="Freeform 515"/>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7" name="Freeform 516"/>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8" name="Freeform 517"/>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9" name="Freeform 518"/>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0" name="Freeform 519"/>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1" name="Freeform 520"/>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2" name="Freeform 521"/>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3" name="Freeform 522"/>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4" name="Freeform 523"/>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5" name="Freeform 524"/>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6" name="Freeform 525"/>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7" name="Freeform 526"/>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8" name="Freeform 527"/>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9" name="Freeform 528"/>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0" name="Freeform 529"/>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1" name="Freeform 530"/>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2" name="Freeform 531"/>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3" name="Freeform 532"/>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437" name="Rectangle 534"/>
          <p:cNvSpPr>
            <a:spLocks noChangeArrowheads="1"/>
          </p:cNvSpPr>
          <p:nvPr/>
        </p:nvSpPr>
        <p:spPr bwMode="auto">
          <a:xfrm>
            <a:off x="1403350" y="1052513"/>
            <a:ext cx="63722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defRPr/>
            </a:pPr>
            <a:r>
              <a:rPr lang="en-US" altLang="zh-CN"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9</a:t>
            </a:r>
            <a:r>
              <a:rPr lang="en-US" altLang="zh-CN" sz="4400" dirty="0" smtClean="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开放经济模型</a:t>
            </a:r>
            <a:endParaRPr lang="en-US" altLang="de-DE"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11079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6DA0243-35EA-4656-BD23-D7C049C43EF6}" type="slidenum">
              <a:rPr lang="en-GB" altLang="zh-CN" sz="1200" b="0">
                <a:solidFill>
                  <a:schemeClr val="bg1"/>
                </a:solidFill>
              </a:rPr>
              <a:pPr/>
              <a:t>10</a:t>
            </a:fld>
            <a:endParaRPr lang="en-GB" altLang="zh-CN" sz="1200" b="0">
              <a:solidFill>
                <a:schemeClr val="bg1"/>
              </a:solidFill>
            </a:endParaRPr>
          </a:p>
        </p:txBody>
      </p:sp>
      <p:sp>
        <p:nvSpPr>
          <p:cNvPr id="501764" name="Rectangle 4"/>
          <p:cNvSpPr>
            <a:spLocks noChangeArrowheads="1"/>
          </p:cNvSpPr>
          <p:nvPr/>
        </p:nvSpPr>
        <p:spPr bwMode="auto">
          <a:xfrm>
            <a:off x="5292725" y="765175"/>
            <a:ext cx="3024188" cy="5183188"/>
          </a:xfrm>
          <a:prstGeom prst="rect">
            <a:avLst/>
          </a:prstGeom>
          <a:noFill/>
          <a:ln w="9525">
            <a:noFill/>
            <a:miter lim="800000"/>
            <a:headEnd/>
            <a:tailEnd/>
          </a:ln>
          <a:effectLst/>
        </p:spPr>
        <p:txBody>
          <a:bodyPr/>
          <a:lstStyle/>
          <a:p>
            <a:pPr marL="273050" indent="-273050" algn="just">
              <a:spcBef>
                <a:spcPts val="600"/>
              </a:spcBef>
              <a:buClr>
                <a:srgbClr val="FF6600"/>
              </a:buClr>
              <a:buSzPct val="100000"/>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汇率下降能在多大程度上增加出口、减少进口，还取决于该国出口商品在世界市场上的需求弹性和国内市场对进口商品的需求弹性。如果两者之和的绝对值大于</a:t>
            </a:r>
            <a:r>
              <a:rPr kumimoji="1" lang="en-US" altLang="zh-CN"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，则本币贬值可以改善一国的贸易收支状况（</a:t>
            </a:r>
            <a:r>
              <a:rPr kumimoji="1" lang="zh-CN" altLang="en-US" sz="2000" dirty="0">
                <a:solidFill>
                  <a:srgbClr val="800000"/>
                </a:solidFill>
                <a:effectLst>
                  <a:outerShdw blurRad="38100" dist="38100" dir="2700000" algn="tl">
                    <a:srgbClr val="C0C0C0"/>
                  </a:outerShdw>
                </a:effectLst>
                <a:latin typeface="+mn-ea"/>
                <a:ea typeface="+mn-ea"/>
                <a:cs typeface="Times New Roman" pitchFamily="18" charset="0"/>
              </a:rPr>
              <a:t>马歇尔</a:t>
            </a:r>
            <a:r>
              <a:rPr kumimoji="1" lang="en-US" altLang="zh-CN" sz="2000" dirty="0">
                <a:solidFill>
                  <a:srgbClr val="800000"/>
                </a:solidFill>
                <a:effectLst>
                  <a:outerShdw blurRad="38100" dist="38100" dir="2700000" algn="tl">
                    <a:srgbClr val="C0C0C0"/>
                  </a:outerShdw>
                </a:effectLst>
                <a:latin typeface="+mn-ea"/>
                <a:ea typeface="+mn-ea"/>
                <a:cs typeface="Times New Roman" pitchFamily="18" charset="0"/>
              </a:rPr>
              <a:t>-</a:t>
            </a:r>
            <a:r>
              <a:rPr kumimoji="1" lang="zh-CN" altLang="en-US" sz="2000" dirty="0">
                <a:solidFill>
                  <a:srgbClr val="800000"/>
                </a:solidFill>
                <a:effectLst>
                  <a:outerShdw blurRad="38100" dist="38100" dir="2700000" algn="tl">
                    <a:srgbClr val="C0C0C0"/>
                  </a:outerShdw>
                </a:effectLst>
                <a:latin typeface="+mn-ea"/>
                <a:ea typeface="+mn-ea"/>
                <a:cs typeface="Times New Roman" pitchFamily="18" charset="0"/>
              </a:rPr>
              <a:t>勒纳条件</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a:t>
            </a:r>
            <a:endParaRPr kumimoji="1" lang="en-US" altLang="zh-CN" sz="2000" dirty="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SzPct val="100000"/>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本币贬值改善贸易收支状况还有时间上的滞后问题（要经历货币合同阶段、传导阶段、数量调整阶段） </a:t>
            </a:r>
          </a:p>
        </p:txBody>
      </p:sp>
      <p:sp>
        <p:nvSpPr>
          <p:cNvPr id="6" name="Rectangle 30"/>
          <p:cNvSpPr>
            <a:spLocks noChangeArrowheads="1"/>
          </p:cNvSpPr>
          <p:nvPr/>
        </p:nvSpPr>
        <p:spPr bwMode="auto">
          <a:xfrm>
            <a:off x="1751013" y="4797425"/>
            <a:ext cx="1728787"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净出口函数</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grpSp>
        <p:nvGrpSpPr>
          <p:cNvPr id="23557" name="Group 6"/>
          <p:cNvGrpSpPr>
            <a:grpSpLocks/>
          </p:cNvGrpSpPr>
          <p:nvPr/>
        </p:nvGrpSpPr>
        <p:grpSpPr bwMode="auto">
          <a:xfrm>
            <a:off x="968375" y="1398588"/>
            <a:ext cx="4035425" cy="3414712"/>
            <a:chOff x="4266" y="10771"/>
            <a:chExt cx="3764" cy="2976"/>
          </a:xfrm>
        </p:grpSpPr>
        <p:sp>
          <p:nvSpPr>
            <p:cNvPr id="23558" name="Text Box 7"/>
            <p:cNvSpPr txBox="1">
              <a:spLocks noChangeArrowheads="1"/>
            </p:cNvSpPr>
            <p:nvPr/>
          </p:nvSpPr>
          <p:spPr bwMode="auto">
            <a:xfrm>
              <a:off x="4274" y="10771"/>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6699"/>
                  </a:solidFill>
                  <a:latin typeface="Times New Roman" panose="02020603050405020304" pitchFamily="18" charset="0"/>
                  <a:cs typeface="Times New Roman" panose="02020603050405020304" pitchFamily="18" charset="0"/>
                </a:rPr>
                <a:t>ε</a:t>
              </a:r>
              <a:endParaRPr lang="zh-CN" altLang="zh-CN" sz="1600">
                <a:solidFill>
                  <a:srgbClr val="336699"/>
                </a:solidFill>
                <a:latin typeface="Times New Roman" panose="02020603050405020304" pitchFamily="18" charset="0"/>
                <a:cs typeface="Times New Roman" panose="02020603050405020304" pitchFamily="18" charset="0"/>
              </a:endParaRPr>
            </a:p>
          </p:txBody>
        </p:sp>
        <p:sp>
          <p:nvSpPr>
            <p:cNvPr id="23559" name="Text Box 8"/>
            <p:cNvSpPr txBox="1">
              <a:spLocks noChangeArrowheads="1"/>
            </p:cNvSpPr>
            <p:nvPr/>
          </p:nvSpPr>
          <p:spPr bwMode="auto">
            <a:xfrm>
              <a:off x="4266" y="13420"/>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6699"/>
                  </a:solidFill>
                  <a:latin typeface="Times New Roman" panose="02020603050405020304" pitchFamily="18" charset="0"/>
                  <a:cs typeface="Times New Roman" panose="02020603050405020304" pitchFamily="18" charset="0"/>
                </a:rPr>
                <a:t>O</a:t>
              </a:r>
              <a:endParaRPr lang="zh-CN" altLang="zh-CN" sz="1600">
                <a:solidFill>
                  <a:srgbClr val="336699"/>
                </a:solidFill>
                <a:latin typeface="Times New Roman" panose="02020603050405020304" pitchFamily="18" charset="0"/>
                <a:cs typeface="Times New Roman" panose="02020603050405020304" pitchFamily="18" charset="0"/>
              </a:endParaRPr>
            </a:p>
          </p:txBody>
        </p:sp>
        <p:sp>
          <p:nvSpPr>
            <p:cNvPr id="23560" name="Line 9"/>
            <p:cNvSpPr>
              <a:spLocks noChangeShapeType="1"/>
            </p:cNvSpPr>
            <p:nvPr/>
          </p:nvSpPr>
          <p:spPr bwMode="auto">
            <a:xfrm>
              <a:off x="4470" y="13524"/>
              <a:ext cx="3175"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1" name="Line 10"/>
            <p:cNvSpPr>
              <a:spLocks noChangeShapeType="1"/>
            </p:cNvSpPr>
            <p:nvPr/>
          </p:nvSpPr>
          <p:spPr bwMode="auto">
            <a:xfrm flipV="1">
              <a:off x="4463" y="10804"/>
              <a:ext cx="1" cy="2721"/>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2" name="Arc 11"/>
            <p:cNvSpPr>
              <a:spLocks/>
            </p:cNvSpPr>
            <p:nvPr/>
          </p:nvSpPr>
          <p:spPr bwMode="auto">
            <a:xfrm flipH="1" flipV="1">
              <a:off x="4923" y="10834"/>
              <a:ext cx="1984" cy="2154"/>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3" name="Text Box 12"/>
            <p:cNvSpPr txBox="1">
              <a:spLocks noChangeArrowheads="1"/>
            </p:cNvSpPr>
            <p:nvPr/>
          </p:nvSpPr>
          <p:spPr bwMode="auto">
            <a:xfrm>
              <a:off x="7694" y="13419"/>
              <a:ext cx="33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6699"/>
                  </a:solidFill>
                  <a:latin typeface="Times New Roman" panose="02020603050405020304" pitchFamily="18" charset="0"/>
                  <a:cs typeface="Times New Roman" panose="02020603050405020304" pitchFamily="18" charset="0"/>
                </a:rPr>
                <a:t>NX</a:t>
              </a:r>
              <a:endParaRPr lang="zh-CN" altLang="zh-CN" sz="1600">
                <a:solidFill>
                  <a:srgbClr val="336699"/>
                </a:solidFill>
                <a:latin typeface="Times New Roman" panose="02020603050405020304" pitchFamily="18" charset="0"/>
                <a:cs typeface="Times New Roman" panose="02020603050405020304" pitchFamily="18" charset="0"/>
              </a:endParaRPr>
            </a:p>
          </p:txBody>
        </p:sp>
        <p:sp>
          <p:nvSpPr>
            <p:cNvPr id="23564" name="Text Box 13"/>
            <p:cNvSpPr txBox="1">
              <a:spLocks noChangeArrowheads="1"/>
            </p:cNvSpPr>
            <p:nvPr/>
          </p:nvSpPr>
          <p:spPr bwMode="auto">
            <a:xfrm>
              <a:off x="6932" y="12846"/>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600" dirty="0">
                  <a:solidFill>
                    <a:srgbClr val="336699"/>
                  </a:solidFill>
                  <a:latin typeface="Times New Roman" panose="02020603050405020304" pitchFamily="18" charset="0"/>
                  <a:cs typeface="Times New Roman" panose="02020603050405020304" pitchFamily="18" charset="0"/>
                </a:rPr>
                <a:t>NX(ε)</a:t>
              </a:r>
              <a:endParaRPr lang="zh-CN" altLang="zh-CN" sz="1600" dirty="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52235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blinds(horizontal)">
                                      <p:cBhvr>
                                        <p:cTn id="10" dur="500"/>
                                        <p:tgtEl>
                                          <p:spTgt spid="235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01764">
                                            <p:txEl>
                                              <p:pRg st="0" end="0"/>
                                            </p:txEl>
                                          </p:spTgt>
                                        </p:tgtEl>
                                        <p:attrNameLst>
                                          <p:attrName>style.visibility</p:attrName>
                                        </p:attrNameLst>
                                      </p:cBhvr>
                                      <p:to>
                                        <p:strVal val="visible"/>
                                      </p:to>
                                    </p:set>
                                    <p:animEffect transition="in" filter="wipe(up)">
                                      <p:cBhvr>
                                        <p:cTn id="15" dur="500"/>
                                        <p:tgtEl>
                                          <p:spTgt spid="50176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01764">
                                            <p:txEl>
                                              <p:pRg st="1" end="1"/>
                                            </p:txEl>
                                          </p:spTgt>
                                        </p:tgtEl>
                                        <p:attrNameLst>
                                          <p:attrName>style.visibility</p:attrName>
                                        </p:attrNameLst>
                                      </p:cBhvr>
                                      <p:to>
                                        <p:strVal val="visible"/>
                                      </p:to>
                                    </p:set>
                                    <p:animEffect transition="in" filter="wipe(up)">
                                      <p:cBhvr>
                                        <p:cTn id="20" dur="500"/>
                                        <p:tgtEl>
                                          <p:spTgt spid="501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33AE0B5-24BB-4CB3-A691-2CEDF470DA5B}" type="slidenum">
              <a:rPr lang="en-GB" altLang="zh-CN" sz="1200" b="0">
                <a:solidFill>
                  <a:schemeClr val="bg1"/>
                </a:solidFill>
              </a:rPr>
              <a:pPr/>
              <a:t>11</a:t>
            </a:fld>
            <a:endParaRPr lang="en-GB" altLang="zh-CN" sz="1200" b="0">
              <a:solidFill>
                <a:schemeClr val="bg1"/>
              </a:solidFill>
            </a:endParaRPr>
          </a:p>
        </p:txBody>
      </p:sp>
      <p:sp>
        <p:nvSpPr>
          <p:cNvPr id="501764" name="Rectangle 4"/>
          <p:cNvSpPr>
            <a:spLocks noChangeArrowheads="1"/>
          </p:cNvSpPr>
          <p:nvPr/>
        </p:nvSpPr>
        <p:spPr bwMode="auto">
          <a:xfrm>
            <a:off x="900113" y="1412875"/>
            <a:ext cx="7775575" cy="2232025"/>
          </a:xfrm>
          <a:prstGeom prst="rect">
            <a:avLst/>
          </a:prstGeom>
          <a:noFill/>
          <a:ln w="9525">
            <a:noFill/>
            <a:miter lim="800000"/>
            <a:headEnd/>
            <a:tailEnd/>
          </a:ln>
          <a:effectLst/>
        </p:spPr>
        <p:txBody>
          <a:bodyPr/>
          <a:lstStyle/>
          <a:p>
            <a:pPr algn="just">
              <a:spcBef>
                <a:spcPts val="600"/>
              </a:spcBef>
              <a:buClr>
                <a:srgbClr val="FF6600"/>
              </a:buClr>
              <a:defRPr/>
            </a:pP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      F</a:t>
            </a:r>
            <a:r>
              <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rPr>
              <a:t>=</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流向国外的本国资本量</a:t>
            </a:r>
            <a:r>
              <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rPr>
              <a:t>-</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流向本国的国外资本量</a:t>
            </a:r>
            <a:endPar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影响资本流动的主要因素：利率</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（本国的利率越高于国外的利率，国外的投资和借贷就会越多地流入本国，本国的资本越少地流向国外，这样资本净流出就越少）</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资本净流出函数</a:t>
            </a:r>
          </a:p>
        </p:txBody>
      </p:sp>
      <p:sp>
        <p:nvSpPr>
          <p:cNvPr id="5" name="Comment 2">
            <a:hlinkClick r:id="rId3" action="ppaction://hlinksldjump"/>
          </p:cNvPr>
          <p:cNvSpPr>
            <a:spLocks noChangeArrowheads="1"/>
          </p:cNvSpPr>
          <p:nvPr/>
        </p:nvSpPr>
        <p:spPr bwMode="auto">
          <a:xfrm>
            <a:off x="765175" y="692150"/>
            <a:ext cx="32305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资本净流出函数</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245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4584" name="对象 7"/>
          <p:cNvGraphicFramePr>
            <a:graphicFrameLocks noChangeAspect="1"/>
          </p:cNvGraphicFramePr>
          <p:nvPr/>
        </p:nvGraphicFramePr>
        <p:xfrm>
          <a:off x="1422400" y="3860800"/>
          <a:ext cx="1916113" cy="517525"/>
        </p:xfrm>
        <a:graphic>
          <a:graphicData uri="http://schemas.openxmlformats.org/presentationml/2006/ole">
            <mc:AlternateContent xmlns:mc="http://schemas.openxmlformats.org/markup-compatibility/2006">
              <mc:Choice xmlns:v="urn:schemas-microsoft-com:vml" Requires="v">
                <p:oleObj spid="_x0000_s33808" name="Equation" r:id="rId4" imgW="850900" imgH="228600" progId="Equation.DSMT4">
                  <p:embed/>
                </p:oleObj>
              </mc:Choice>
              <mc:Fallback>
                <p:oleObj name="Equation" r:id="rId4" imgW="8509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00" y="3860800"/>
                        <a:ext cx="19161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
          <p:cNvGrpSpPr>
            <a:grpSpLocks/>
          </p:cNvGrpSpPr>
          <p:nvPr/>
        </p:nvGrpSpPr>
        <p:grpSpPr bwMode="auto">
          <a:xfrm>
            <a:off x="5037138" y="3233738"/>
            <a:ext cx="3351212" cy="2833687"/>
            <a:chOff x="3657" y="8983"/>
            <a:chExt cx="3725" cy="3147"/>
          </a:xfrm>
        </p:grpSpPr>
        <p:sp>
          <p:nvSpPr>
            <p:cNvPr id="24586" name="Text Box 25"/>
            <p:cNvSpPr txBox="1">
              <a:spLocks noChangeArrowheads="1"/>
            </p:cNvSpPr>
            <p:nvPr/>
          </p:nvSpPr>
          <p:spPr bwMode="auto">
            <a:xfrm>
              <a:off x="3697" y="8983"/>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a:t>
              </a:r>
            </a:p>
          </p:txBody>
        </p:sp>
        <p:sp>
          <p:nvSpPr>
            <p:cNvPr id="24587" name="Text Box 24"/>
            <p:cNvSpPr txBox="1">
              <a:spLocks noChangeArrowheads="1"/>
            </p:cNvSpPr>
            <p:nvPr/>
          </p:nvSpPr>
          <p:spPr bwMode="auto">
            <a:xfrm>
              <a:off x="3682" y="11570"/>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24588" name="Line 23"/>
            <p:cNvSpPr>
              <a:spLocks noChangeShapeType="1"/>
            </p:cNvSpPr>
            <p:nvPr/>
          </p:nvSpPr>
          <p:spPr bwMode="auto">
            <a:xfrm>
              <a:off x="3925" y="11769"/>
              <a:ext cx="3081"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Line 22"/>
            <p:cNvSpPr>
              <a:spLocks noChangeShapeType="1"/>
            </p:cNvSpPr>
            <p:nvPr/>
          </p:nvSpPr>
          <p:spPr bwMode="auto">
            <a:xfrm flipV="1">
              <a:off x="3918" y="9019"/>
              <a:ext cx="1" cy="2721"/>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Arc 21"/>
            <p:cNvSpPr>
              <a:spLocks/>
            </p:cNvSpPr>
            <p:nvPr/>
          </p:nvSpPr>
          <p:spPr bwMode="auto">
            <a:xfrm flipH="1" flipV="1">
              <a:off x="4378" y="9079"/>
              <a:ext cx="1984" cy="2154"/>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Text Box 20"/>
            <p:cNvSpPr txBox="1">
              <a:spLocks noChangeArrowheads="1"/>
            </p:cNvSpPr>
            <p:nvPr/>
          </p:nvSpPr>
          <p:spPr bwMode="auto">
            <a:xfrm>
              <a:off x="7099" y="11615"/>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F</a:t>
              </a:r>
            </a:p>
          </p:txBody>
        </p:sp>
        <p:sp>
          <p:nvSpPr>
            <p:cNvPr id="24592" name="Text Box 19"/>
            <p:cNvSpPr txBox="1">
              <a:spLocks noChangeArrowheads="1"/>
            </p:cNvSpPr>
            <p:nvPr/>
          </p:nvSpPr>
          <p:spPr bwMode="auto">
            <a:xfrm>
              <a:off x="6336" y="11133"/>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F(r)</a:t>
              </a:r>
            </a:p>
          </p:txBody>
        </p:sp>
        <p:cxnSp>
          <p:nvCxnSpPr>
            <p:cNvPr id="24593" name="AutoShape 18"/>
            <p:cNvCxnSpPr>
              <a:cxnSpLocks noChangeShapeType="1"/>
            </p:cNvCxnSpPr>
            <p:nvPr/>
          </p:nvCxnSpPr>
          <p:spPr bwMode="auto">
            <a:xfrm>
              <a:off x="3918" y="10350"/>
              <a:ext cx="792" cy="0"/>
            </a:xfrm>
            <a:prstGeom prst="straightConnector1">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cxnSp>
        <p:cxnSp>
          <p:nvCxnSpPr>
            <p:cNvPr id="24594" name="AutoShape 17"/>
            <p:cNvCxnSpPr>
              <a:cxnSpLocks noChangeShapeType="1"/>
            </p:cNvCxnSpPr>
            <p:nvPr/>
          </p:nvCxnSpPr>
          <p:spPr bwMode="auto">
            <a:xfrm>
              <a:off x="3918" y="10920"/>
              <a:ext cx="1361" cy="0"/>
            </a:xfrm>
            <a:prstGeom prst="straightConnector1">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cxnSp>
        <p:cxnSp>
          <p:nvCxnSpPr>
            <p:cNvPr id="24595" name="AutoShape 16"/>
            <p:cNvCxnSpPr>
              <a:cxnSpLocks noChangeShapeType="1"/>
            </p:cNvCxnSpPr>
            <p:nvPr/>
          </p:nvCxnSpPr>
          <p:spPr bwMode="auto">
            <a:xfrm>
              <a:off x="4710" y="10350"/>
              <a:ext cx="0" cy="1419"/>
            </a:xfrm>
            <a:prstGeom prst="straightConnector1">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cxnSp>
        <p:cxnSp>
          <p:nvCxnSpPr>
            <p:cNvPr id="24596" name="AutoShape 15"/>
            <p:cNvCxnSpPr>
              <a:cxnSpLocks noChangeShapeType="1"/>
            </p:cNvCxnSpPr>
            <p:nvPr/>
          </p:nvCxnSpPr>
          <p:spPr bwMode="auto">
            <a:xfrm>
              <a:off x="5235" y="10920"/>
              <a:ext cx="0" cy="850"/>
            </a:xfrm>
            <a:prstGeom prst="straightConnector1">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cxnSp>
        <p:sp>
          <p:nvSpPr>
            <p:cNvPr id="24597" name="Text Box 14"/>
            <p:cNvSpPr txBox="1">
              <a:spLocks noChangeArrowheads="1"/>
            </p:cNvSpPr>
            <p:nvPr/>
          </p:nvSpPr>
          <p:spPr bwMode="auto">
            <a:xfrm>
              <a:off x="4592" y="11836"/>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F</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24598" name="Text Box 13"/>
            <p:cNvSpPr txBox="1">
              <a:spLocks noChangeArrowheads="1"/>
            </p:cNvSpPr>
            <p:nvPr/>
          </p:nvSpPr>
          <p:spPr bwMode="auto">
            <a:xfrm>
              <a:off x="5130" y="11847"/>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F</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24599" name="Text Box 12"/>
            <p:cNvSpPr txBox="1">
              <a:spLocks noChangeArrowheads="1"/>
            </p:cNvSpPr>
            <p:nvPr/>
          </p:nvSpPr>
          <p:spPr bwMode="auto">
            <a:xfrm>
              <a:off x="3657" y="10742"/>
              <a:ext cx="227"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24600" name="Text Box 11"/>
            <p:cNvSpPr txBox="1">
              <a:spLocks noChangeArrowheads="1"/>
            </p:cNvSpPr>
            <p:nvPr/>
          </p:nvSpPr>
          <p:spPr bwMode="auto">
            <a:xfrm>
              <a:off x="3672" y="10172"/>
              <a:ext cx="227"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45562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764">
                                            <p:txEl>
                                              <p:pRg st="2" end="2"/>
                                            </p:txEl>
                                          </p:spTgt>
                                        </p:tgtEl>
                                        <p:attrNameLst>
                                          <p:attrName>style.visibility</p:attrName>
                                        </p:attrNameLst>
                                      </p:cBhvr>
                                      <p:to>
                                        <p:strVal val="visible"/>
                                      </p:to>
                                    </p:set>
                                    <p:animEffect transition="in" filter="wipe(up)">
                                      <p:cBhvr>
                                        <p:cTn id="22" dur="500"/>
                                        <p:tgtEl>
                                          <p:spTgt spid="50176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584"/>
                                        </p:tgtEl>
                                        <p:attrNameLst>
                                          <p:attrName>style.visibility</p:attrName>
                                        </p:attrNameLst>
                                      </p:cBhvr>
                                      <p:to>
                                        <p:strVal val="visible"/>
                                      </p:to>
                                    </p:set>
                                    <p:animEffect transition="in" filter="blinds(horizontal)">
                                      <p:cBhvr>
                                        <p:cTn id="27" dur="500"/>
                                        <p:tgtEl>
                                          <p:spTgt spid="24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C2CCF87-0D49-4DDF-B962-06A948F9605D}" type="slidenum">
              <a:rPr lang="en-GB" altLang="zh-CN" sz="1200" b="0">
                <a:solidFill>
                  <a:schemeClr val="bg1"/>
                </a:solidFill>
              </a:rPr>
              <a:pPr/>
              <a:t>12</a:t>
            </a:fld>
            <a:endParaRPr lang="en-GB" altLang="zh-CN" sz="1200" b="0">
              <a:solidFill>
                <a:schemeClr val="bg1"/>
              </a:solidFill>
            </a:endParaRPr>
          </a:p>
        </p:txBody>
      </p:sp>
      <p:sp>
        <p:nvSpPr>
          <p:cNvPr id="501764" name="Rectangle 4"/>
          <p:cNvSpPr>
            <a:spLocks noChangeArrowheads="1"/>
          </p:cNvSpPr>
          <p:nvPr/>
        </p:nvSpPr>
        <p:spPr bwMode="auto">
          <a:xfrm>
            <a:off x="1068388" y="2203450"/>
            <a:ext cx="2735262" cy="504825"/>
          </a:xfrm>
          <a:prstGeom prst="rect">
            <a:avLst/>
          </a:prstGeom>
          <a:noFill/>
          <a:ln w="9525">
            <a:noFill/>
            <a:miter lim="800000"/>
            <a:headEnd/>
            <a:tailEnd/>
          </a:ln>
          <a:effectLst/>
        </p:spPr>
        <p:txBody>
          <a:bodyPr/>
          <a:lstStyle/>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国际收支差额：</a:t>
            </a:r>
          </a:p>
        </p:txBody>
      </p:sp>
      <p:sp>
        <p:nvSpPr>
          <p:cNvPr id="5" name="Comment 2">
            <a:hlinkClick r:id="rId3" action="ppaction://hlinksldjump"/>
          </p:cNvPr>
          <p:cNvSpPr>
            <a:spLocks noChangeArrowheads="1"/>
          </p:cNvSpPr>
          <p:nvPr/>
        </p:nvSpPr>
        <p:spPr bwMode="auto">
          <a:xfrm>
            <a:off x="765175" y="763588"/>
            <a:ext cx="48148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3. </a:t>
            </a:r>
            <a:r>
              <a:rPr lang="zh-CN" altLang="en-US" sz="2600" dirty="0">
                <a:solidFill>
                  <a:srgbClr val="336699"/>
                </a:solidFill>
                <a:latin typeface="微软雅黑" pitchFamily="34" charset="-122"/>
                <a:ea typeface="微软雅黑" pitchFamily="34" charset="-122"/>
              </a:rPr>
              <a:t>国际收支平衡：</a:t>
            </a:r>
            <a:r>
              <a:rPr lang="en-US" altLang="zh-CN" sz="2600" dirty="0">
                <a:solidFill>
                  <a:srgbClr val="336699"/>
                </a:solidFill>
                <a:latin typeface="微软雅黑" pitchFamily="34" charset="-122"/>
                <a:ea typeface="微软雅黑" pitchFamily="34" charset="-122"/>
              </a:rPr>
              <a:t>BP</a:t>
            </a:r>
            <a:r>
              <a:rPr lang="zh-CN" altLang="en-US" sz="2600" dirty="0">
                <a:solidFill>
                  <a:srgbClr val="336699"/>
                </a:solidFill>
                <a:latin typeface="微软雅黑" pitchFamily="34" charset="-122"/>
                <a:ea typeface="微软雅黑" pitchFamily="34" charset="-122"/>
              </a:rPr>
              <a:t>曲线</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2560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899592" y="1653381"/>
            <a:ext cx="2590800" cy="369887"/>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国际收支平衡</a:t>
            </a:r>
          </a:p>
        </p:txBody>
      </p:sp>
      <p:sp>
        <p:nvSpPr>
          <p:cNvPr id="256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4"/>
          <p:cNvSpPr>
            <a:spLocks noChangeArrowheads="1"/>
          </p:cNvSpPr>
          <p:nvPr/>
        </p:nvSpPr>
        <p:spPr bwMode="auto">
          <a:xfrm>
            <a:off x="1068388" y="3068638"/>
            <a:ext cx="2735262" cy="503237"/>
          </a:xfrm>
          <a:prstGeom prst="rect">
            <a:avLst/>
          </a:prstGeom>
          <a:noFill/>
          <a:ln w="9525">
            <a:noFill/>
            <a:miter lim="800000"/>
            <a:headEnd/>
            <a:tailEnd/>
          </a:ln>
          <a:effectLst/>
        </p:spPr>
        <p:txBody>
          <a:bodyPr/>
          <a:lstStyle/>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国际</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收支平衡时：</a:t>
            </a:r>
            <a:endPar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endParaRPr>
          </a:p>
        </p:txBody>
      </p:sp>
      <p:sp>
        <p:nvSpPr>
          <p:cNvPr id="256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850879325"/>
              </p:ext>
            </p:extLst>
          </p:nvPr>
        </p:nvGraphicFramePr>
        <p:xfrm>
          <a:off x="3960162" y="2110085"/>
          <a:ext cx="3239802" cy="829668"/>
        </p:xfrm>
        <a:graphic>
          <a:graphicData uri="http://schemas.openxmlformats.org/presentationml/2006/ole">
            <mc:AlternateContent xmlns:mc="http://schemas.openxmlformats.org/markup-compatibility/2006">
              <mc:Choice xmlns:v="urn:schemas-microsoft-com:vml" Requires="v">
                <p:oleObj spid="_x0000_s34869" name="公式" r:id="rId4" imgW="1815840" imgH="507960" progId="Equation.3">
                  <p:embed/>
                </p:oleObj>
              </mc:Choice>
              <mc:Fallback>
                <p:oleObj name="公式" r:id="rId4" imgW="1815840" imgH="507960" progId="Equation.3">
                  <p:embed/>
                  <p:pic>
                    <p:nvPicPr>
                      <p:cNvPr id="0" name=""/>
                      <p:cNvPicPr/>
                      <p:nvPr/>
                    </p:nvPicPr>
                    <p:blipFill>
                      <a:blip r:embed="rId5"/>
                      <a:stretch>
                        <a:fillRect/>
                      </a:stretch>
                    </p:blipFill>
                    <p:spPr>
                      <a:xfrm>
                        <a:off x="3960162" y="2110085"/>
                        <a:ext cx="3239802" cy="82966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58264651"/>
              </p:ext>
            </p:extLst>
          </p:nvPr>
        </p:nvGraphicFramePr>
        <p:xfrm>
          <a:off x="4194175" y="3060700"/>
          <a:ext cx="3546475" cy="920750"/>
        </p:xfrm>
        <a:graphic>
          <a:graphicData uri="http://schemas.openxmlformats.org/presentationml/2006/ole">
            <mc:AlternateContent xmlns:mc="http://schemas.openxmlformats.org/markup-compatibility/2006">
              <mc:Choice xmlns:v="urn:schemas-microsoft-com:vml" Requires="v">
                <p:oleObj spid="_x0000_s34870" name="公式" r:id="rId6" imgW="1701720" imgH="444240" progId="Equation.3">
                  <p:embed/>
                </p:oleObj>
              </mc:Choice>
              <mc:Fallback>
                <p:oleObj name="公式" r:id="rId6" imgW="1701720" imgH="444240" progId="Equation.3">
                  <p:embed/>
                  <p:pic>
                    <p:nvPicPr>
                      <p:cNvPr id="0" name=""/>
                      <p:cNvPicPr/>
                      <p:nvPr/>
                    </p:nvPicPr>
                    <p:blipFill>
                      <a:blip r:embed="rId7"/>
                      <a:stretch>
                        <a:fillRect/>
                      </a:stretch>
                    </p:blipFill>
                    <p:spPr>
                      <a:xfrm>
                        <a:off x="4194175" y="3060700"/>
                        <a:ext cx="3546475" cy="920750"/>
                      </a:xfrm>
                      <a:prstGeom prst="rect">
                        <a:avLst/>
                      </a:prstGeom>
                    </p:spPr>
                  </p:pic>
                </p:oleObj>
              </mc:Fallback>
            </mc:AlternateContent>
          </a:graphicData>
        </a:graphic>
      </p:graphicFrame>
      <p:sp>
        <p:nvSpPr>
          <p:cNvPr id="21" name="Rectangle 4"/>
          <p:cNvSpPr>
            <a:spLocks noChangeArrowheads="1"/>
          </p:cNvSpPr>
          <p:nvPr/>
        </p:nvSpPr>
        <p:spPr bwMode="auto">
          <a:xfrm>
            <a:off x="1115616" y="4364831"/>
            <a:ext cx="2735262" cy="503237"/>
          </a:xfrm>
          <a:prstGeom prst="rect">
            <a:avLst/>
          </a:prstGeom>
          <a:noFill/>
          <a:ln w="9525">
            <a:noFill/>
            <a:miter lim="800000"/>
            <a:headEnd/>
            <a:tailEnd/>
          </a:ln>
          <a:effectLst/>
        </p:spPr>
        <p:txBody>
          <a:bodyPr/>
          <a:lstStyle/>
          <a:p>
            <a:pPr marL="273050" indent="-273050" algn="just">
              <a:spcBef>
                <a:spcPts val="1800"/>
              </a:spcBef>
              <a:buClr>
                <a:srgbClr val="FF6600"/>
              </a:buClr>
              <a:buFont typeface="Wingdings 2" pitchFamily="18" charset="2"/>
              <a:buChar char="¡"/>
              <a:defRPr/>
            </a:pPr>
            <a:r>
              <a:rPr kumimoji="1" lang="zh-CN" altLang="en-US" sz="2400" dirty="0" smtClean="0">
                <a:effectLst>
                  <a:outerShdw blurRad="38100" dist="38100" dir="2700000" algn="tl">
                    <a:srgbClr val="C0C0C0"/>
                  </a:outerShdw>
                </a:effectLst>
                <a:latin typeface="+mn-ea"/>
                <a:ea typeface="+mn-ea"/>
                <a:cs typeface="Times New Roman" pitchFamily="18" charset="0"/>
              </a:rPr>
              <a:t>简化可得</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a:t>
            </a:r>
            <a:endPar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665062688"/>
              </p:ext>
            </p:extLst>
          </p:nvPr>
        </p:nvGraphicFramePr>
        <p:xfrm>
          <a:off x="3929063" y="4256088"/>
          <a:ext cx="4011612" cy="973137"/>
        </p:xfrm>
        <a:graphic>
          <a:graphicData uri="http://schemas.openxmlformats.org/presentationml/2006/ole">
            <mc:AlternateContent xmlns:mc="http://schemas.openxmlformats.org/markup-compatibility/2006">
              <mc:Choice xmlns:v="urn:schemas-microsoft-com:vml" Requires="v">
                <p:oleObj spid="_x0000_s34871" name="公式" r:id="rId8" imgW="1866600" imgH="507960" progId="Equation.3">
                  <p:embed/>
                </p:oleObj>
              </mc:Choice>
              <mc:Fallback>
                <p:oleObj name="公式" r:id="rId8" imgW="1866600" imgH="507960" progId="Equation.3">
                  <p:embed/>
                  <p:pic>
                    <p:nvPicPr>
                      <p:cNvPr id="0" name=""/>
                      <p:cNvPicPr/>
                      <p:nvPr/>
                    </p:nvPicPr>
                    <p:blipFill>
                      <a:blip r:embed="rId9"/>
                      <a:stretch>
                        <a:fillRect/>
                      </a:stretch>
                    </p:blipFill>
                    <p:spPr>
                      <a:xfrm>
                        <a:off x="3929063" y="4256088"/>
                        <a:ext cx="4011612" cy="973137"/>
                      </a:xfrm>
                      <a:prstGeom prst="rect">
                        <a:avLst/>
                      </a:prstGeom>
                    </p:spPr>
                  </p:pic>
                </p:oleObj>
              </mc:Fallback>
            </mc:AlternateContent>
          </a:graphicData>
        </a:graphic>
      </p:graphicFrame>
    </p:spTree>
    <p:extLst>
      <p:ext uri="{BB962C8B-B14F-4D97-AF65-F5344CB8AC3E}">
        <p14:creationId xmlns:p14="http://schemas.microsoft.com/office/powerpoint/2010/main" val="142279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764"/>
                                        </p:tgtEl>
                                        <p:attrNameLst>
                                          <p:attrName>style.visibility</p:attrName>
                                        </p:attrNameLst>
                                      </p:cBhvr>
                                      <p:to>
                                        <p:strVal val="visible"/>
                                      </p:to>
                                    </p:set>
                                    <p:animEffect transition="in" filter="blinds(horizontal)">
                                      <p:cBhvr>
                                        <p:cTn id="17" dur="500"/>
                                        <p:tgtEl>
                                          <p:spTgt spid="5017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p:bldP spid="5" grpId="0"/>
      <p:bldP spid="10" grpId="0"/>
      <p:bldP spid="13"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8315CCE-89C9-4443-9C95-F70B5FF4CFDC}" type="slidenum">
              <a:rPr lang="en-GB" altLang="zh-CN" sz="1200" b="0">
                <a:solidFill>
                  <a:schemeClr val="bg1"/>
                </a:solidFill>
              </a:rPr>
              <a:pPr/>
              <a:t>13</a:t>
            </a:fld>
            <a:endParaRPr lang="en-GB" altLang="zh-CN" sz="1200" b="0">
              <a:solidFill>
                <a:schemeClr val="bg1"/>
              </a:solidFill>
            </a:endParaRPr>
          </a:p>
        </p:txBody>
      </p:sp>
      <p:sp>
        <p:nvSpPr>
          <p:cNvPr id="266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900113" y="682625"/>
            <a:ext cx="2590800" cy="369888"/>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BP</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曲线的推导</a:t>
            </a:r>
          </a:p>
        </p:txBody>
      </p:sp>
      <p:sp>
        <p:nvSpPr>
          <p:cNvPr id="2663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6634" name="Group 11"/>
          <p:cNvGrpSpPr>
            <a:grpSpLocks/>
          </p:cNvGrpSpPr>
          <p:nvPr/>
        </p:nvGrpSpPr>
        <p:grpSpPr bwMode="auto">
          <a:xfrm>
            <a:off x="900113" y="868363"/>
            <a:ext cx="7200900" cy="5297487"/>
            <a:chOff x="1646" y="7031"/>
            <a:chExt cx="8295" cy="5570"/>
          </a:xfrm>
        </p:grpSpPr>
        <p:sp>
          <p:nvSpPr>
            <p:cNvPr id="26635" name="Line 87"/>
            <p:cNvSpPr>
              <a:spLocks noChangeShapeType="1"/>
            </p:cNvSpPr>
            <p:nvPr/>
          </p:nvSpPr>
          <p:spPr bwMode="auto">
            <a:xfrm>
              <a:off x="2591" y="7444"/>
              <a:ext cx="0" cy="2290"/>
            </a:xfrm>
            <a:prstGeom prst="line">
              <a:avLst/>
            </a:prstGeom>
            <a:noFill/>
            <a:ln w="2540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Line 86"/>
            <p:cNvSpPr>
              <a:spLocks noChangeShapeType="1"/>
            </p:cNvSpPr>
            <p:nvPr/>
          </p:nvSpPr>
          <p:spPr bwMode="auto">
            <a:xfrm>
              <a:off x="2591" y="9734"/>
              <a:ext cx="2730"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Line 85"/>
            <p:cNvSpPr>
              <a:spLocks noChangeShapeType="1"/>
            </p:cNvSpPr>
            <p:nvPr/>
          </p:nvSpPr>
          <p:spPr bwMode="auto">
            <a:xfrm>
              <a:off x="6371" y="7376"/>
              <a:ext cx="0" cy="2358"/>
            </a:xfrm>
            <a:prstGeom prst="line">
              <a:avLst/>
            </a:prstGeom>
            <a:noFill/>
            <a:ln w="2540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Line 84"/>
            <p:cNvSpPr>
              <a:spLocks noChangeShapeType="1"/>
            </p:cNvSpPr>
            <p:nvPr/>
          </p:nvSpPr>
          <p:spPr bwMode="auto">
            <a:xfrm>
              <a:off x="6371" y="9734"/>
              <a:ext cx="2835"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Line 83"/>
            <p:cNvSpPr>
              <a:spLocks noChangeShapeType="1"/>
            </p:cNvSpPr>
            <p:nvPr/>
          </p:nvSpPr>
          <p:spPr bwMode="auto">
            <a:xfrm flipV="1">
              <a:off x="6371" y="7739"/>
              <a:ext cx="2089" cy="1995"/>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0" name="Line 82"/>
            <p:cNvSpPr>
              <a:spLocks noChangeShapeType="1"/>
            </p:cNvSpPr>
            <p:nvPr/>
          </p:nvSpPr>
          <p:spPr bwMode="auto">
            <a:xfrm flipV="1">
              <a:off x="2696" y="10893"/>
              <a:ext cx="2310" cy="1266"/>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81"/>
            <p:cNvSpPr>
              <a:spLocks noChangeShapeType="1"/>
            </p:cNvSpPr>
            <p:nvPr/>
          </p:nvSpPr>
          <p:spPr bwMode="auto">
            <a:xfrm flipV="1">
              <a:off x="7316" y="8850"/>
              <a:ext cx="0" cy="884"/>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80"/>
            <p:cNvSpPr>
              <a:spLocks noChangeShapeType="1"/>
            </p:cNvSpPr>
            <p:nvPr/>
          </p:nvSpPr>
          <p:spPr bwMode="auto">
            <a:xfrm flipV="1">
              <a:off x="7946" y="8260"/>
              <a:ext cx="0" cy="1474"/>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Line 79"/>
            <p:cNvSpPr>
              <a:spLocks noChangeShapeType="1"/>
            </p:cNvSpPr>
            <p:nvPr/>
          </p:nvSpPr>
          <p:spPr bwMode="auto">
            <a:xfrm flipH="1">
              <a:off x="6371" y="8850"/>
              <a:ext cx="945"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Line 78"/>
            <p:cNvSpPr>
              <a:spLocks noChangeShapeType="1"/>
            </p:cNvSpPr>
            <p:nvPr/>
          </p:nvSpPr>
          <p:spPr bwMode="auto">
            <a:xfrm flipH="1">
              <a:off x="6371" y="8260"/>
              <a:ext cx="1575"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Line 77"/>
            <p:cNvSpPr>
              <a:spLocks noChangeShapeType="1"/>
            </p:cNvSpPr>
            <p:nvPr/>
          </p:nvSpPr>
          <p:spPr bwMode="auto">
            <a:xfrm flipH="1">
              <a:off x="3266" y="8260"/>
              <a:ext cx="2551"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76"/>
            <p:cNvSpPr>
              <a:spLocks noChangeShapeType="1"/>
            </p:cNvSpPr>
            <p:nvPr/>
          </p:nvSpPr>
          <p:spPr bwMode="auto">
            <a:xfrm flipH="1">
              <a:off x="4061" y="8850"/>
              <a:ext cx="1757"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75"/>
            <p:cNvSpPr>
              <a:spLocks noChangeShapeType="1"/>
            </p:cNvSpPr>
            <p:nvPr/>
          </p:nvSpPr>
          <p:spPr bwMode="auto">
            <a:xfrm flipH="1">
              <a:off x="2591" y="8260"/>
              <a:ext cx="624"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74"/>
            <p:cNvSpPr>
              <a:spLocks noChangeShapeType="1"/>
            </p:cNvSpPr>
            <p:nvPr/>
          </p:nvSpPr>
          <p:spPr bwMode="auto">
            <a:xfrm flipH="1">
              <a:off x="2591" y="8850"/>
              <a:ext cx="1470"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73"/>
            <p:cNvSpPr>
              <a:spLocks noChangeShapeType="1"/>
            </p:cNvSpPr>
            <p:nvPr/>
          </p:nvSpPr>
          <p:spPr bwMode="auto">
            <a:xfrm>
              <a:off x="4061" y="8850"/>
              <a:ext cx="0" cy="88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72"/>
            <p:cNvSpPr>
              <a:spLocks noChangeShapeType="1"/>
            </p:cNvSpPr>
            <p:nvPr/>
          </p:nvSpPr>
          <p:spPr bwMode="auto">
            <a:xfrm>
              <a:off x="3206" y="8260"/>
              <a:ext cx="0" cy="147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Text Box 71"/>
            <p:cNvSpPr txBox="1">
              <a:spLocks noChangeArrowheads="1"/>
            </p:cNvSpPr>
            <p:nvPr/>
          </p:nvSpPr>
          <p:spPr bwMode="auto">
            <a:xfrm>
              <a:off x="8366" y="7444"/>
              <a:ext cx="73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66675"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NX=F</a:t>
              </a:r>
            </a:p>
          </p:txBody>
        </p:sp>
        <p:sp>
          <p:nvSpPr>
            <p:cNvPr id="26652" name="Text Box 70"/>
            <p:cNvSpPr txBox="1">
              <a:spLocks noChangeArrowheads="1"/>
            </p:cNvSpPr>
            <p:nvPr/>
          </p:nvSpPr>
          <p:spPr bwMode="auto">
            <a:xfrm>
              <a:off x="9311" y="957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I</a:t>
              </a:r>
            </a:p>
          </p:txBody>
        </p:sp>
        <p:sp>
          <p:nvSpPr>
            <p:cNvPr id="26653" name="Text Box 69"/>
            <p:cNvSpPr txBox="1">
              <a:spLocks noChangeArrowheads="1"/>
            </p:cNvSpPr>
            <p:nvPr/>
          </p:nvSpPr>
          <p:spPr bwMode="auto">
            <a:xfrm>
              <a:off x="7211" y="974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4" name="Text Box 68"/>
            <p:cNvSpPr txBox="1">
              <a:spLocks noChangeArrowheads="1"/>
            </p:cNvSpPr>
            <p:nvPr/>
          </p:nvSpPr>
          <p:spPr bwMode="auto">
            <a:xfrm>
              <a:off x="7946" y="97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5" name="Text Box 67"/>
            <p:cNvSpPr txBox="1">
              <a:spLocks noChangeArrowheads="1"/>
            </p:cNvSpPr>
            <p:nvPr/>
          </p:nvSpPr>
          <p:spPr bwMode="auto">
            <a:xfrm>
              <a:off x="5936" y="8034"/>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6" name="Text Box 66"/>
            <p:cNvSpPr txBox="1">
              <a:spLocks noChangeArrowheads="1"/>
            </p:cNvSpPr>
            <p:nvPr/>
          </p:nvSpPr>
          <p:spPr bwMode="auto">
            <a:xfrm>
              <a:off x="2156" y="8034"/>
              <a:ext cx="45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7" name="Text Box 65"/>
            <p:cNvSpPr txBox="1">
              <a:spLocks noChangeArrowheads="1"/>
            </p:cNvSpPr>
            <p:nvPr/>
          </p:nvSpPr>
          <p:spPr bwMode="auto">
            <a:xfrm>
              <a:off x="5951" y="8770"/>
              <a:ext cx="51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8" name="Text Box 64"/>
            <p:cNvSpPr txBox="1">
              <a:spLocks noChangeArrowheads="1"/>
            </p:cNvSpPr>
            <p:nvPr/>
          </p:nvSpPr>
          <p:spPr bwMode="auto">
            <a:xfrm>
              <a:off x="2156" y="8728"/>
              <a:ext cx="51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9" name="Text Box 63"/>
            <p:cNvSpPr txBox="1">
              <a:spLocks noChangeArrowheads="1"/>
            </p:cNvSpPr>
            <p:nvPr/>
          </p:nvSpPr>
          <p:spPr bwMode="auto">
            <a:xfrm>
              <a:off x="2201" y="7411"/>
              <a:ext cx="3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p>
          </p:txBody>
        </p:sp>
        <p:sp>
          <p:nvSpPr>
            <p:cNvPr id="26660" name="Text Box 62"/>
            <p:cNvSpPr txBox="1">
              <a:spLocks noChangeArrowheads="1"/>
            </p:cNvSpPr>
            <p:nvPr/>
          </p:nvSpPr>
          <p:spPr bwMode="auto">
            <a:xfrm>
              <a:off x="5996" y="7297"/>
              <a:ext cx="3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p>
          </p:txBody>
        </p:sp>
        <p:sp>
          <p:nvSpPr>
            <p:cNvPr id="26661" name="Text Box 61"/>
            <p:cNvSpPr txBox="1">
              <a:spLocks noChangeArrowheads="1"/>
            </p:cNvSpPr>
            <p:nvPr/>
          </p:nvSpPr>
          <p:spPr bwMode="auto">
            <a:xfrm>
              <a:off x="9626" y="8524"/>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sp>
          <p:nvSpPr>
            <p:cNvPr id="26662" name="Text Box 60"/>
            <p:cNvSpPr txBox="1">
              <a:spLocks noChangeArrowheads="1"/>
            </p:cNvSpPr>
            <p:nvPr/>
          </p:nvSpPr>
          <p:spPr bwMode="auto">
            <a:xfrm>
              <a:off x="2381" y="9507"/>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6663" name="Text Box 59"/>
            <p:cNvSpPr txBox="1">
              <a:spLocks noChangeArrowheads="1"/>
            </p:cNvSpPr>
            <p:nvPr/>
          </p:nvSpPr>
          <p:spPr bwMode="auto">
            <a:xfrm>
              <a:off x="6161" y="9507"/>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6664" name="Text Box 58"/>
            <p:cNvSpPr txBox="1">
              <a:spLocks noChangeArrowheads="1"/>
            </p:cNvSpPr>
            <p:nvPr/>
          </p:nvSpPr>
          <p:spPr bwMode="auto">
            <a:xfrm>
              <a:off x="3041" y="972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65" name="Text Box 57"/>
            <p:cNvSpPr txBox="1">
              <a:spLocks noChangeArrowheads="1"/>
            </p:cNvSpPr>
            <p:nvPr/>
          </p:nvSpPr>
          <p:spPr bwMode="auto">
            <a:xfrm>
              <a:off x="3956" y="973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66" name="Text Box 56"/>
            <p:cNvSpPr txBox="1">
              <a:spLocks noChangeArrowheads="1"/>
            </p:cNvSpPr>
            <p:nvPr/>
          </p:nvSpPr>
          <p:spPr bwMode="auto">
            <a:xfrm>
              <a:off x="5381" y="962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6667" name="Line 55"/>
            <p:cNvSpPr>
              <a:spLocks noChangeShapeType="1"/>
            </p:cNvSpPr>
            <p:nvPr/>
          </p:nvSpPr>
          <p:spPr bwMode="auto">
            <a:xfrm>
              <a:off x="6371" y="10096"/>
              <a:ext cx="0" cy="2210"/>
            </a:xfrm>
            <a:prstGeom prst="line">
              <a:avLst/>
            </a:prstGeom>
            <a:noFill/>
            <a:ln w="2540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68" name="Line 54"/>
            <p:cNvSpPr>
              <a:spLocks noChangeShapeType="1"/>
            </p:cNvSpPr>
            <p:nvPr/>
          </p:nvSpPr>
          <p:spPr bwMode="auto">
            <a:xfrm>
              <a:off x="6371" y="11403"/>
              <a:ext cx="945"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9" name="Line 53"/>
            <p:cNvSpPr>
              <a:spLocks noChangeShapeType="1"/>
            </p:cNvSpPr>
            <p:nvPr/>
          </p:nvSpPr>
          <p:spPr bwMode="auto">
            <a:xfrm>
              <a:off x="6371" y="11887"/>
              <a:ext cx="1575"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Line 52"/>
            <p:cNvSpPr>
              <a:spLocks noChangeShapeType="1"/>
            </p:cNvSpPr>
            <p:nvPr/>
          </p:nvSpPr>
          <p:spPr bwMode="auto">
            <a:xfrm>
              <a:off x="7316" y="11403"/>
              <a:ext cx="0" cy="907"/>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1" name="Line 51"/>
            <p:cNvSpPr>
              <a:spLocks noChangeShapeType="1"/>
            </p:cNvSpPr>
            <p:nvPr/>
          </p:nvSpPr>
          <p:spPr bwMode="auto">
            <a:xfrm>
              <a:off x="7946" y="11857"/>
              <a:ext cx="0" cy="45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2" name="Line 50"/>
            <p:cNvSpPr>
              <a:spLocks noChangeShapeType="1"/>
            </p:cNvSpPr>
            <p:nvPr/>
          </p:nvSpPr>
          <p:spPr bwMode="auto">
            <a:xfrm flipV="1">
              <a:off x="7316" y="10096"/>
              <a:ext cx="0" cy="1247"/>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3" name="Line 49"/>
            <p:cNvSpPr>
              <a:spLocks noChangeShapeType="1"/>
            </p:cNvSpPr>
            <p:nvPr/>
          </p:nvSpPr>
          <p:spPr bwMode="auto">
            <a:xfrm flipV="1">
              <a:off x="7946" y="10244"/>
              <a:ext cx="0" cy="1473"/>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4" name="Line 48"/>
            <p:cNvSpPr>
              <a:spLocks noChangeShapeType="1"/>
            </p:cNvSpPr>
            <p:nvPr/>
          </p:nvSpPr>
          <p:spPr bwMode="auto">
            <a:xfrm>
              <a:off x="2591" y="10096"/>
              <a:ext cx="0" cy="2210"/>
            </a:xfrm>
            <a:prstGeom prst="line">
              <a:avLst/>
            </a:prstGeom>
            <a:noFill/>
            <a:ln w="2540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75" name="Line 47"/>
            <p:cNvSpPr>
              <a:spLocks noChangeShapeType="1"/>
            </p:cNvSpPr>
            <p:nvPr/>
          </p:nvSpPr>
          <p:spPr bwMode="auto">
            <a:xfrm>
              <a:off x="2591" y="12306"/>
              <a:ext cx="2835"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6" name="Line 46"/>
            <p:cNvSpPr>
              <a:spLocks noChangeShapeType="1"/>
            </p:cNvSpPr>
            <p:nvPr/>
          </p:nvSpPr>
          <p:spPr bwMode="auto">
            <a:xfrm>
              <a:off x="4061" y="10064"/>
              <a:ext cx="0" cy="1361"/>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7" name="Line 45"/>
            <p:cNvSpPr>
              <a:spLocks noChangeShapeType="1"/>
            </p:cNvSpPr>
            <p:nvPr/>
          </p:nvSpPr>
          <p:spPr bwMode="auto">
            <a:xfrm flipH="1">
              <a:off x="3206" y="11883"/>
              <a:ext cx="2721"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8" name="Line 44"/>
            <p:cNvSpPr>
              <a:spLocks noChangeShapeType="1"/>
            </p:cNvSpPr>
            <p:nvPr/>
          </p:nvSpPr>
          <p:spPr bwMode="auto">
            <a:xfrm>
              <a:off x="3191" y="10064"/>
              <a:ext cx="0" cy="1361"/>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9" name="Line 43"/>
            <p:cNvSpPr>
              <a:spLocks noChangeShapeType="1"/>
            </p:cNvSpPr>
            <p:nvPr/>
          </p:nvSpPr>
          <p:spPr bwMode="auto">
            <a:xfrm flipH="1">
              <a:off x="4091" y="11422"/>
              <a:ext cx="1814"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0" name="Line 42"/>
            <p:cNvSpPr>
              <a:spLocks noChangeShapeType="1"/>
            </p:cNvSpPr>
            <p:nvPr/>
          </p:nvSpPr>
          <p:spPr bwMode="auto">
            <a:xfrm>
              <a:off x="3191" y="11422"/>
              <a:ext cx="0" cy="88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1" name="Line 41"/>
            <p:cNvSpPr>
              <a:spLocks noChangeShapeType="1"/>
            </p:cNvSpPr>
            <p:nvPr/>
          </p:nvSpPr>
          <p:spPr bwMode="auto">
            <a:xfrm>
              <a:off x="4061" y="11328"/>
              <a:ext cx="0" cy="96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2" name="Line 40"/>
            <p:cNvSpPr>
              <a:spLocks noChangeShapeType="1"/>
            </p:cNvSpPr>
            <p:nvPr/>
          </p:nvSpPr>
          <p:spPr bwMode="auto">
            <a:xfrm flipH="1">
              <a:off x="2591" y="11883"/>
              <a:ext cx="567"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3" name="Line 39"/>
            <p:cNvSpPr>
              <a:spLocks noChangeShapeType="1"/>
            </p:cNvSpPr>
            <p:nvPr/>
          </p:nvSpPr>
          <p:spPr bwMode="auto">
            <a:xfrm flipH="1">
              <a:off x="2591" y="11422"/>
              <a:ext cx="1474"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4" name="Line 38"/>
            <p:cNvSpPr>
              <a:spLocks noChangeShapeType="1"/>
            </p:cNvSpPr>
            <p:nvPr/>
          </p:nvSpPr>
          <p:spPr bwMode="auto">
            <a:xfrm>
              <a:off x="6371" y="12306"/>
              <a:ext cx="2835"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5" name="Text Box 37"/>
            <p:cNvSpPr txBox="1">
              <a:spLocks noChangeArrowheads="1"/>
            </p:cNvSpPr>
            <p:nvPr/>
          </p:nvSpPr>
          <p:spPr bwMode="auto">
            <a:xfrm>
              <a:off x="3926" y="1230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86" name="Text Box 36"/>
            <p:cNvSpPr txBox="1">
              <a:spLocks noChangeArrowheads="1"/>
            </p:cNvSpPr>
            <p:nvPr/>
          </p:nvSpPr>
          <p:spPr bwMode="auto">
            <a:xfrm>
              <a:off x="3026" y="1230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87" name="Text Box 35"/>
            <p:cNvSpPr txBox="1">
              <a:spLocks noChangeArrowheads="1"/>
            </p:cNvSpPr>
            <p:nvPr/>
          </p:nvSpPr>
          <p:spPr bwMode="auto">
            <a:xfrm>
              <a:off x="7211" y="1230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88" name="Text Box 34"/>
            <p:cNvSpPr txBox="1">
              <a:spLocks noChangeArrowheads="1"/>
            </p:cNvSpPr>
            <p:nvPr/>
          </p:nvSpPr>
          <p:spPr bwMode="auto">
            <a:xfrm>
              <a:off x="7841" y="1230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89" name="Text Box 33"/>
            <p:cNvSpPr txBox="1">
              <a:spLocks noChangeArrowheads="1"/>
            </p:cNvSpPr>
            <p:nvPr/>
          </p:nvSpPr>
          <p:spPr bwMode="auto">
            <a:xfrm>
              <a:off x="8636" y="11864"/>
              <a:ext cx="68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F(r)</a:t>
              </a:r>
            </a:p>
          </p:txBody>
        </p:sp>
        <p:sp>
          <p:nvSpPr>
            <p:cNvPr id="26690" name="Text Box 32"/>
            <p:cNvSpPr txBox="1">
              <a:spLocks noChangeArrowheads="1"/>
            </p:cNvSpPr>
            <p:nvPr/>
          </p:nvSpPr>
          <p:spPr bwMode="auto">
            <a:xfrm>
              <a:off x="6161" y="12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6691" name="Text Box 31"/>
            <p:cNvSpPr txBox="1">
              <a:spLocks noChangeArrowheads="1"/>
            </p:cNvSpPr>
            <p:nvPr/>
          </p:nvSpPr>
          <p:spPr bwMode="auto">
            <a:xfrm>
              <a:off x="2381" y="12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6692" name="Text Box 30"/>
            <p:cNvSpPr txBox="1">
              <a:spLocks noChangeArrowheads="1"/>
            </p:cNvSpPr>
            <p:nvPr/>
          </p:nvSpPr>
          <p:spPr bwMode="auto">
            <a:xfrm>
              <a:off x="5426" y="12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6693" name="Text Box 29"/>
            <p:cNvSpPr txBox="1">
              <a:spLocks noChangeArrowheads="1"/>
            </p:cNvSpPr>
            <p:nvPr/>
          </p:nvSpPr>
          <p:spPr bwMode="auto">
            <a:xfrm>
              <a:off x="9311" y="12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p>
          </p:txBody>
        </p:sp>
        <p:sp>
          <p:nvSpPr>
            <p:cNvPr id="26694" name="Text Box 28"/>
            <p:cNvSpPr txBox="1">
              <a:spLocks noChangeArrowheads="1"/>
            </p:cNvSpPr>
            <p:nvPr/>
          </p:nvSpPr>
          <p:spPr bwMode="auto">
            <a:xfrm>
              <a:off x="6161" y="1127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95" name="Text Box 27"/>
            <p:cNvSpPr txBox="1">
              <a:spLocks noChangeArrowheads="1"/>
            </p:cNvSpPr>
            <p:nvPr/>
          </p:nvSpPr>
          <p:spPr bwMode="auto">
            <a:xfrm>
              <a:off x="6161" y="11736"/>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96" name="Text Box 26"/>
            <p:cNvSpPr txBox="1">
              <a:spLocks noChangeArrowheads="1"/>
            </p:cNvSpPr>
            <p:nvPr/>
          </p:nvSpPr>
          <p:spPr bwMode="auto">
            <a:xfrm>
              <a:off x="2381" y="11706"/>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97" name="Text Box 25"/>
            <p:cNvSpPr txBox="1">
              <a:spLocks noChangeArrowheads="1"/>
            </p:cNvSpPr>
            <p:nvPr/>
          </p:nvSpPr>
          <p:spPr bwMode="auto">
            <a:xfrm>
              <a:off x="2381" y="1127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98" name="Text Box 24"/>
            <p:cNvSpPr txBox="1">
              <a:spLocks noChangeArrowheads="1"/>
            </p:cNvSpPr>
            <p:nvPr/>
          </p:nvSpPr>
          <p:spPr bwMode="auto">
            <a:xfrm>
              <a:off x="2381" y="1009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p>
          </p:txBody>
        </p:sp>
        <p:sp>
          <p:nvSpPr>
            <p:cNvPr id="26699" name="Text Box 23"/>
            <p:cNvSpPr txBox="1">
              <a:spLocks noChangeArrowheads="1"/>
            </p:cNvSpPr>
            <p:nvPr/>
          </p:nvSpPr>
          <p:spPr bwMode="auto">
            <a:xfrm>
              <a:off x="6161" y="1009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p>
          </p:txBody>
        </p:sp>
        <p:sp>
          <p:nvSpPr>
            <p:cNvPr id="26700" name="Text Box 22"/>
            <p:cNvSpPr txBox="1">
              <a:spLocks noChangeArrowheads="1"/>
            </p:cNvSpPr>
            <p:nvPr/>
          </p:nvSpPr>
          <p:spPr bwMode="auto">
            <a:xfrm>
              <a:off x="3026" y="11152"/>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J</a:t>
              </a:r>
            </a:p>
          </p:txBody>
        </p:sp>
        <p:sp>
          <p:nvSpPr>
            <p:cNvPr id="26701" name="Text Box 21"/>
            <p:cNvSpPr txBox="1">
              <a:spLocks noChangeArrowheads="1"/>
            </p:cNvSpPr>
            <p:nvPr/>
          </p:nvSpPr>
          <p:spPr bwMode="auto">
            <a:xfrm>
              <a:off x="3851" y="11623"/>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K</a:t>
              </a:r>
            </a:p>
          </p:txBody>
        </p:sp>
        <p:sp>
          <p:nvSpPr>
            <p:cNvPr id="26702" name="Text Box 20"/>
            <p:cNvSpPr txBox="1">
              <a:spLocks noChangeArrowheads="1"/>
            </p:cNvSpPr>
            <p:nvPr/>
          </p:nvSpPr>
          <p:spPr bwMode="auto">
            <a:xfrm>
              <a:off x="3848" y="1117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D</a:t>
              </a:r>
            </a:p>
          </p:txBody>
        </p:sp>
        <p:sp>
          <p:nvSpPr>
            <p:cNvPr id="26703" name="Text Box 19"/>
            <p:cNvSpPr txBox="1">
              <a:spLocks noChangeArrowheads="1"/>
            </p:cNvSpPr>
            <p:nvPr/>
          </p:nvSpPr>
          <p:spPr bwMode="auto">
            <a:xfrm>
              <a:off x="9626" y="1070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26704" name="Text Box 18"/>
            <p:cNvSpPr txBox="1">
              <a:spLocks noChangeArrowheads="1"/>
            </p:cNvSpPr>
            <p:nvPr/>
          </p:nvSpPr>
          <p:spPr bwMode="auto">
            <a:xfrm>
              <a:off x="4481" y="8929"/>
              <a:ext cx="62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NX(Y)</a:t>
              </a:r>
            </a:p>
          </p:txBody>
        </p:sp>
        <p:sp>
          <p:nvSpPr>
            <p:cNvPr id="26705" name="Text Box 17"/>
            <p:cNvSpPr txBox="1">
              <a:spLocks noChangeArrowheads="1"/>
            </p:cNvSpPr>
            <p:nvPr/>
          </p:nvSpPr>
          <p:spPr bwMode="auto">
            <a:xfrm>
              <a:off x="5111" y="1059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a:t>
              </a:r>
            </a:p>
          </p:txBody>
        </p:sp>
        <p:sp>
          <p:nvSpPr>
            <p:cNvPr id="26706" name="Text Box 16"/>
            <p:cNvSpPr txBox="1">
              <a:spLocks noChangeArrowheads="1"/>
            </p:cNvSpPr>
            <p:nvPr/>
          </p:nvSpPr>
          <p:spPr bwMode="auto">
            <a:xfrm>
              <a:off x="1646" y="852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(C)</a:t>
              </a:r>
            </a:p>
          </p:txBody>
        </p:sp>
        <p:sp>
          <p:nvSpPr>
            <p:cNvPr id="26707" name="Text Box 15"/>
            <p:cNvSpPr txBox="1">
              <a:spLocks noChangeArrowheads="1"/>
            </p:cNvSpPr>
            <p:nvPr/>
          </p:nvSpPr>
          <p:spPr bwMode="auto">
            <a:xfrm>
              <a:off x="1751" y="1070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(D)</a:t>
              </a:r>
            </a:p>
          </p:txBody>
        </p:sp>
        <p:sp>
          <p:nvSpPr>
            <p:cNvPr id="26708" name="Arc 14"/>
            <p:cNvSpPr>
              <a:spLocks/>
            </p:cNvSpPr>
            <p:nvPr/>
          </p:nvSpPr>
          <p:spPr bwMode="auto">
            <a:xfrm flipH="1" flipV="1">
              <a:off x="6780" y="9861"/>
              <a:ext cx="1871" cy="2154"/>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09" name="Arc 13"/>
            <p:cNvSpPr>
              <a:spLocks/>
            </p:cNvSpPr>
            <p:nvPr/>
          </p:nvSpPr>
          <p:spPr bwMode="auto">
            <a:xfrm rot="-601043" flipH="1" flipV="1">
              <a:off x="2980" y="7031"/>
              <a:ext cx="1531" cy="2041"/>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10" name="Text Box 12"/>
            <p:cNvSpPr txBox="1">
              <a:spLocks noChangeArrowheads="1"/>
            </p:cNvSpPr>
            <p:nvPr/>
          </p:nvSpPr>
          <p:spPr bwMode="auto">
            <a:xfrm>
              <a:off x="2981" y="11632"/>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C</a:t>
              </a:r>
            </a:p>
          </p:txBody>
        </p:sp>
      </p:grpSp>
    </p:spTree>
    <p:extLst>
      <p:ext uri="{BB962C8B-B14F-4D97-AF65-F5344CB8AC3E}">
        <p14:creationId xmlns:p14="http://schemas.microsoft.com/office/powerpoint/2010/main" val="182140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EB3A60D-4034-4FDB-821B-2A4BAB5DFED0}" type="slidenum">
              <a:rPr lang="en-GB" altLang="zh-CN" sz="1200" b="0">
                <a:solidFill>
                  <a:schemeClr val="bg1"/>
                </a:solidFill>
              </a:rPr>
              <a:pPr/>
              <a:t>14</a:t>
            </a:fld>
            <a:endParaRPr lang="en-GB" altLang="zh-CN" sz="1200" b="0">
              <a:solidFill>
                <a:schemeClr val="bg1"/>
              </a:solidFill>
            </a:endParaRPr>
          </a:p>
        </p:txBody>
      </p:sp>
      <p:sp>
        <p:nvSpPr>
          <p:cNvPr id="276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900113" y="620713"/>
            <a:ext cx="2590800" cy="369887"/>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BP</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a:t>
            </a:r>
          </a:p>
        </p:txBody>
      </p:sp>
      <p:sp>
        <p:nvSpPr>
          <p:cNvPr id="2765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Rectangle 30"/>
          <p:cNvSpPr>
            <a:spLocks noChangeArrowheads="1"/>
          </p:cNvSpPr>
          <p:nvPr/>
        </p:nvSpPr>
        <p:spPr bwMode="auto">
          <a:xfrm>
            <a:off x="3333750" y="5927725"/>
            <a:ext cx="2160588"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资本不完全流动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15" name="Rectangle 30"/>
          <p:cNvSpPr>
            <a:spLocks noChangeArrowheads="1"/>
          </p:cNvSpPr>
          <p:nvPr/>
        </p:nvSpPr>
        <p:spPr bwMode="auto">
          <a:xfrm>
            <a:off x="1258888" y="3284538"/>
            <a:ext cx="2017712"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资本完全流动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16" name="Rectangle 30"/>
          <p:cNvSpPr>
            <a:spLocks noChangeArrowheads="1"/>
          </p:cNvSpPr>
          <p:nvPr/>
        </p:nvSpPr>
        <p:spPr bwMode="auto">
          <a:xfrm>
            <a:off x="5003800" y="3284538"/>
            <a:ext cx="2160588"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资本完全不流动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grpSp>
        <p:nvGrpSpPr>
          <p:cNvPr id="2" name="Group 16"/>
          <p:cNvGrpSpPr>
            <a:grpSpLocks/>
          </p:cNvGrpSpPr>
          <p:nvPr/>
        </p:nvGrpSpPr>
        <p:grpSpPr bwMode="auto">
          <a:xfrm>
            <a:off x="1162050" y="1079500"/>
            <a:ext cx="2771775" cy="2133600"/>
            <a:chOff x="1800" y="6144"/>
            <a:chExt cx="3613" cy="2810"/>
          </a:xfrm>
        </p:grpSpPr>
        <p:sp>
          <p:nvSpPr>
            <p:cNvPr id="27679" name="Text Box 26"/>
            <p:cNvSpPr txBox="1">
              <a:spLocks noChangeArrowheads="1"/>
            </p:cNvSpPr>
            <p:nvPr/>
          </p:nvSpPr>
          <p:spPr bwMode="auto">
            <a:xfrm>
              <a:off x="1855" y="6144"/>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p>
          </p:txBody>
        </p:sp>
        <p:sp>
          <p:nvSpPr>
            <p:cNvPr id="27680" name="Text Box 25"/>
            <p:cNvSpPr txBox="1">
              <a:spLocks noChangeArrowheads="1"/>
            </p:cNvSpPr>
            <p:nvPr/>
          </p:nvSpPr>
          <p:spPr bwMode="auto">
            <a:xfrm>
              <a:off x="1840" y="8626"/>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7681" name="Line 24"/>
            <p:cNvSpPr>
              <a:spLocks noChangeShapeType="1"/>
            </p:cNvSpPr>
            <p:nvPr/>
          </p:nvSpPr>
          <p:spPr bwMode="auto">
            <a:xfrm>
              <a:off x="2083" y="8825"/>
              <a:ext cx="2948"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2" name="Line 23"/>
            <p:cNvSpPr>
              <a:spLocks noChangeShapeType="1"/>
            </p:cNvSpPr>
            <p:nvPr/>
          </p:nvSpPr>
          <p:spPr bwMode="auto">
            <a:xfrm flipV="1">
              <a:off x="2089" y="6253"/>
              <a:ext cx="1" cy="2551"/>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3" name="Text Box 22"/>
            <p:cNvSpPr txBox="1">
              <a:spLocks noChangeArrowheads="1"/>
            </p:cNvSpPr>
            <p:nvPr/>
          </p:nvSpPr>
          <p:spPr bwMode="auto">
            <a:xfrm>
              <a:off x="5130" y="8671"/>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7684" name="Text Box 21"/>
            <p:cNvSpPr txBox="1">
              <a:spLocks noChangeArrowheads="1"/>
            </p:cNvSpPr>
            <p:nvPr/>
          </p:nvSpPr>
          <p:spPr bwMode="auto">
            <a:xfrm>
              <a:off x="4407" y="7423"/>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BP=0</a:t>
              </a:r>
            </a:p>
          </p:txBody>
        </p:sp>
        <p:cxnSp>
          <p:nvCxnSpPr>
            <p:cNvPr id="27685" name="AutoShape 20"/>
            <p:cNvCxnSpPr>
              <a:cxnSpLocks noChangeShapeType="1"/>
            </p:cNvCxnSpPr>
            <p:nvPr/>
          </p:nvCxnSpPr>
          <p:spPr bwMode="auto">
            <a:xfrm>
              <a:off x="2076" y="7601"/>
              <a:ext cx="2211" cy="0"/>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sp>
          <p:nvSpPr>
            <p:cNvPr id="27686" name="Text Box 19"/>
            <p:cNvSpPr txBox="1">
              <a:spLocks noChangeArrowheads="1"/>
            </p:cNvSpPr>
            <p:nvPr/>
          </p:nvSpPr>
          <p:spPr bwMode="auto">
            <a:xfrm>
              <a:off x="1800" y="7423"/>
              <a:ext cx="227"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w</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7687" name="Text Box 18"/>
            <p:cNvSpPr txBox="1">
              <a:spLocks noChangeArrowheads="1"/>
            </p:cNvSpPr>
            <p:nvPr/>
          </p:nvSpPr>
          <p:spPr bwMode="auto">
            <a:xfrm>
              <a:off x="3012" y="7052"/>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BP&gt;0</a:t>
              </a:r>
            </a:p>
          </p:txBody>
        </p:sp>
        <p:sp>
          <p:nvSpPr>
            <p:cNvPr id="27688" name="Text Box 17"/>
            <p:cNvSpPr txBox="1">
              <a:spLocks noChangeArrowheads="1"/>
            </p:cNvSpPr>
            <p:nvPr/>
          </p:nvSpPr>
          <p:spPr bwMode="auto">
            <a:xfrm>
              <a:off x="2999" y="7829"/>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BP&lt;0</a:t>
              </a:r>
            </a:p>
          </p:txBody>
        </p:sp>
      </p:grpSp>
      <p:grpSp>
        <p:nvGrpSpPr>
          <p:cNvPr id="17" name="Group 34"/>
          <p:cNvGrpSpPr>
            <a:grpSpLocks/>
          </p:cNvGrpSpPr>
          <p:nvPr/>
        </p:nvGrpSpPr>
        <p:grpSpPr bwMode="auto">
          <a:xfrm>
            <a:off x="5106988" y="1089025"/>
            <a:ext cx="2771775" cy="2124075"/>
            <a:chOff x="6145" y="6144"/>
            <a:chExt cx="3573" cy="2810"/>
          </a:xfrm>
        </p:grpSpPr>
        <p:cxnSp>
          <p:nvCxnSpPr>
            <p:cNvPr id="27670" name="AutoShape 43"/>
            <p:cNvCxnSpPr>
              <a:cxnSpLocks noChangeShapeType="1"/>
            </p:cNvCxnSpPr>
            <p:nvPr/>
          </p:nvCxnSpPr>
          <p:spPr bwMode="auto">
            <a:xfrm>
              <a:off x="7590" y="6856"/>
              <a:ext cx="0" cy="1928"/>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sp>
          <p:nvSpPr>
            <p:cNvPr id="27671" name="Text Box 42"/>
            <p:cNvSpPr txBox="1">
              <a:spLocks noChangeArrowheads="1"/>
            </p:cNvSpPr>
            <p:nvPr/>
          </p:nvSpPr>
          <p:spPr bwMode="auto">
            <a:xfrm>
              <a:off x="6160" y="6144"/>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p>
          </p:txBody>
        </p:sp>
        <p:sp>
          <p:nvSpPr>
            <p:cNvPr id="27672" name="Text Box 41"/>
            <p:cNvSpPr txBox="1">
              <a:spLocks noChangeArrowheads="1"/>
            </p:cNvSpPr>
            <p:nvPr/>
          </p:nvSpPr>
          <p:spPr bwMode="auto">
            <a:xfrm>
              <a:off x="6145" y="8626"/>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7673" name="Line 40"/>
            <p:cNvSpPr>
              <a:spLocks noChangeShapeType="1"/>
            </p:cNvSpPr>
            <p:nvPr/>
          </p:nvSpPr>
          <p:spPr bwMode="auto">
            <a:xfrm>
              <a:off x="6388" y="8825"/>
              <a:ext cx="2948"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4" name="Line 39"/>
            <p:cNvSpPr>
              <a:spLocks noChangeShapeType="1"/>
            </p:cNvSpPr>
            <p:nvPr/>
          </p:nvSpPr>
          <p:spPr bwMode="auto">
            <a:xfrm flipV="1">
              <a:off x="6381" y="6240"/>
              <a:ext cx="1" cy="2551"/>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Text Box 38"/>
            <p:cNvSpPr txBox="1">
              <a:spLocks noChangeArrowheads="1"/>
            </p:cNvSpPr>
            <p:nvPr/>
          </p:nvSpPr>
          <p:spPr bwMode="auto">
            <a:xfrm>
              <a:off x="9435" y="8671"/>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7676" name="Text Box 37"/>
            <p:cNvSpPr txBox="1">
              <a:spLocks noChangeArrowheads="1"/>
            </p:cNvSpPr>
            <p:nvPr/>
          </p:nvSpPr>
          <p:spPr bwMode="auto">
            <a:xfrm>
              <a:off x="7452" y="6470"/>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BP=0</a:t>
              </a:r>
            </a:p>
          </p:txBody>
        </p:sp>
        <p:sp>
          <p:nvSpPr>
            <p:cNvPr id="27677" name="Text Box 36"/>
            <p:cNvSpPr txBox="1">
              <a:spLocks noChangeArrowheads="1"/>
            </p:cNvSpPr>
            <p:nvPr/>
          </p:nvSpPr>
          <p:spPr bwMode="auto">
            <a:xfrm>
              <a:off x="6755" y="7423"/>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BP&gt;0</a:t>
              </a:r>
            </a:p>
          </p:txBody>
        </p:sp>
        <p:sp>
          <p:nvSpPr>
            <p:cNvPr id="27678" name="Text Box 35"/>
            <p:cNvSpPr txBox="1">
              <a:spLocks noChangeArrowheads="1"/>
            </p:cNvSpPr>
            <p:nvPr/>
          </p:nvSpPr>
          <p:spPr bwMode="auto">
            <a:xfrm>
              <a:off x="8076" y="7423"/>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BP&lt;0</a:t>
              </a:r>
            </a:p>
          </p:txBody>
        </p:sp>
      </p:grpSp>
      <p:grpSp>
        <p:nvGrpSpPr>
          <p:cNvPr id="27" name="Group 50"/>
          <p:cNvGrpSpPr>
            <a:grpSpLocks noChangeAspect="1"/>
          </p:cNvGrpSpPr>
          <p:nvPr/>
        </p:nvGrpSpPr>
        <p:grpSpPr bwMode="auto">
          <a:xfrm>
            <a:off x="3016250" y="3797300"/>
            <a:ext cx="2700338" cy="2124075"/>
            <a:chOff x="4079" y="1549"/>
            <a:chExt cx="3573" cy="2810"/>
          </a:xfrm>
        </p:grpSpPr>
        <p:cxnSp>
          <p:nvCxnSpPr>
            <p:cNvPr id="27664" name="AutoShape 51"/>
            <p:cNvCxnSpPr>
              <a:cxnSpLocks noChangeShapeType="1"/>
            </p:cNvCxnSpPr>
            <p:nvPr/>
          </p:nvCxnSpPr>
          <p:spPr bwMode="auto">
            <a:xfrm flipH="1">
              <a:off x="4590" y="2261"/>
              <a:ext cx="1694" cy="1770"/>
            </a:xfrm>
            <a:prstGeom prst="straightConnector1">
              <a:avLst/>
            </a:prstGeom>
            <a:noFill/>
            <a:ln w="317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65" name="Text Box 52"/>
            <p:cNvSpPr txBox="1">
              <a:spLocks noChangeArrowheads="1"/>
            </p:cNvSpPr>
            <p:nvPr/>
          </p:nvSpPr>
          <p:spPr bwMode="auto">
            <a:xfrm>
              <a:off x="4094" y="1549"/>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400">
                  <a:solidFill>
                    <a:srgbClr val="336699"/>
                  </a:solidFill>
                  <a:latin typeface="Times New Roman" panose="02020603050405020304" pitchFamily="18" charset="0"/>
                  <a:cs typeface="Times New Roman" panose="02020603050405020304" pitchFamily="18" charset="0"/>
                </a:rPr>
                <a:t>r</a:t>
              </a:r>
              <a:endParaRPr lang="zh-CN" altLang="zh-CN" sz="1400">
                <a:solidFill>
                  <a:srgbClr val="336699"/>
                </a:solidFill>
                <a:latin typeface="Times New Roman" panose="02020603050405020304" pitchFamily="18" charset="0"/>
                <a:cs typeface="Times New Roman" panose="02020603050405020304" pitchFamily="18" charset="0"/>
              </a:endParaRPr>
            </a:p>
          </p:txBody>
        </p:sp>
        <p:sp>
          <p:nvSpPr>
            <p:cNvPr id="27666" name="Text Box 53"/>
            <p:cNvSpPr txBox="1">
              <a:spLocks noChangeArrowheads="1"/>
            </p:cNvSpPr>
            <p:nvPr/>
          </p:nvSpPr>
          <p:spPr bwMode="auto">
            <a:xfrm>
              <a:off x="4079" y="4031"/>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400">
                  <a:solidFill>
                    <a:srgbClr val="336699"/>
                  </a:solidFill>
                  <a:latin typeface="Times New Roman" panose="02020603050405020304" pitchFamily="18" charset="0"/>
                  <a:cs typeface="Times New Roman" panose="02020603050405020304" pitchFamily="18" charset="0"/>
                </a:rPr>
                <a:t>O</a:t>
              </a:r>
              <a:endParaRPr lang="zh-CN" altLang="zh-CN" sz="1400">
                <a:solidFill>
                  <a:srgbClr val="336699"/>
                </a:solidFill>
                <a:latin typeface="Times New Roman" panose="02020603050405020304" pitchFamily="18" charset="0"/>
                <a:cs typeface="Times New Roman" panose="02020603050405020304" pitchFamily="18" charset="0"/>
              </a:endParaRPr>
            </a:p>
          </p:txBody>
        </p:sp>
        <p:sp>
          <p:nvSpPr>
            <p:cNvPr id="27667" name="Line 54"/>
            <p:cNvSpPr>
              <a:spLocks noChangeShapeType="1"/>
            </p:cNvSpPr>
            <p:nvPr/>
          </p:nvSpPr>
          <p:spPr bwMode="auto">
            <a:xfrm>
              <a:off x="4322" y="4230"/>
              <a:ext cx="2948"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Line 55"/>
            <p:cNvSpPr>
              <a:spLocks noChangeShapeType="1"/>
            </p:cNvSpPr>
            <p:nvPr/>
          </p:nvSpPr>
          <p:spPr bwMode="auto">
            <a:xfrm flipV="1">
              <a:off x="4341" y="1671"/>
              <a:ext cx="1" cy="2551"/>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9" name="Text Box 56"/>
            <p:cNvSpPr txBox="1">
              <a:spLocks noChangeArrowheads="1"/>
            </p:cNvSpPr>
            <p:nvPr/>
          </p:nvSpPr>
          <p:spPr bwMode="auto">
            <a:xfrm>
              <a:off x="7369" y="4076"/>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400">
                  <a:solidFill>
                    <a:srgbClr val="336699"/>
                  </a:solidFill>
                  <a:latin typeface="Times New Roman" panose="02020603050405020304" pitchFamily="18" charset="0"/>
                  <a:cs typeface="Times New Roman" panose="02020603050405020304" pitchFamily="18" charset="0"/>
                </a:rPr>
                <a:t>Y</a:t>
              </a:r>
              <a:endParaRPr lang="zh-CN" altLang="zh-CN" sz="140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8724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C94B0D5-BFFA-4436-8800-BA98C6BC3053}" type="slidenum">
              <a:rPr lang="en-GB" altLang="zh-CN" sz="1200" b="0">
                <a:solidFill>
                  <a:schemeClr val="bg1"/>
                </a:solidFill>
              </a:rPr>
              <a:pPr/>
              <a:t>15</a:t>
            </a:fld>
            <a:endParaRPr lang="en-GB" altLang="zh-CN" sz="1200" b="0">
              <a:solidFill>
                <a:schemeClr val="bg1"/>
              </a:solidFill>
            </a:endParaRPr>
          </a:p>
        </p:txBody>
      </p:sp>
      <p:sp>
        <p:nvSpPr>
          <p:cNvPr id="499714" name="Comment 2">
            <a:hlinkClick r:id="rId3" action="ppaction://hlinksldjump"/>
          </p:cNvPr>
          <p:cNvSpPr>
            <a:spLocks noChangeArrowheads="1"/>
          </p:cNvSpPr>
          <p:nvPr/>
        </p:nvSpPr>
        <p:spPr bwMode="auto">
          <a:xfrm>
            <a:off x="609600" y="1031875"/>
            <a:ext cx="39354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.2.1</a:t>
            </a:r>
            <a:r>
              <a:rPr lang="en-US" altLang="zh-CN" sz="2800" b="0" dirty="0" smtClean="0">
                <a:solidFill>
                  <a:srgbClr val="336699"/>
                </a:solidFill>
                <a:latin typeface="微软雅黑" panose="020B0503020204020204" pitchFamily="34" charset="-122"/>
                <a:ea typeface="微软雅黑" panose="020B0503020204020204" pitchFamily="34" charset="-122"/>
              </a:rPr>
              <a:t> </a:t>
            </a:r>
            <a:r>
              <a:rPr lang="zh-CN" altLang="en-US" sz="2800" dirty="0">
                <a:solidFill>
                  <a:srgbClr val="336699"/>
                </a:solidFill>
                <a:latin typeface="微软雅黑" panose="020B0503020204020204" pitchFamily="34" charset="-122"/>
                <a:ea typeface="微软雅黑" panose="020B0503020204020204" pitchFamily="34" charset="-122"/>
              </a:rPr>
              <a:t>关键假设</a:t>
            </a:r>
            <a:endParaRPr lang="zh-CN" altLang="en-US" sz="2800" b="0" dirty="0">
              <a:solidFill>
                <a:srgbClr val="006699"/>
              </a:solidFill>
              <a:latin typeface="微软雅黑" panose="020B0503020204020204" pitchFamily="34" charset="-122"/>
              <a:ea typeface="微软雅黑" panose="020B0503020204020204" pitchFamily="34" charset="-122"/>
            </a:endParaRPr>
          </a:p>
        </p:txBody>
      </p:sp>
      <p:sp>
        <p:nvSpPr>
          <p:cNvPr id="499715" name="Comment 3">
            <a:hlinkClick r:id="rId4" action="ppaction://hlinksldjump"/>
          </p:cNvPr>
          <p:cNvSpPr>
            <a:spLocks noChangeArrowheads="1"/>
          </p:cNvSpPr>
          <p:nvPr/>
        </p:nvSpPr>
        <p:spPr bwMode="auto">
          <a:xfrm>
            <a:off x="467544" y="254001"/>
            <a:ext cx="515620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9</a:t>
            </a:r>
            <a:r>
              <a:rPr lang="en-US" altLang="zh-CN" sz="3200" dirty="0" smtClean="0">
                <a:solidFill>
                  <a:srgbClr val="336699"/>
                </a:solidFill>
                <a:latin typeface="微软雅黑" pitchFamily="34" charset="-122"/>
                <a:ea typeface="微软雅黑" pitchFamily="34" charset="-122"/>
                <a:cs typeface="Times New Roman" pitchFamily="18" charset="0"/>
              </a:rPr>
              <a:t>.2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蒙代尔</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弗莱明模型</a:t>
            </a:r>
            <a:endParaRPr lang="zh-CN" altLang="en-US" sz="3200" dirty="0">
              <a:solidFill>
                <a:srgbClr val="336699"/>
              </a:solidFill>
              <a:latin typeface="微软雅黑" pitchFamily="34" charset="-122"/>
              <a:ea typeface="微软雅黑" pitchFamily="34" charset="-122"/>
              <a:cs typeface="Times New Roman" pitchFamily="18" charset="0"/>
            </a:endParaRPr>
          </a:p>
        </p:txBody>
      </p:sp>
      <p:sp>
        <p:nvSpPr>
          <p:cNvPr id="499717" name="Rectangle 5"/>
          <p:cNvSpPr>
            <a:spLocks noChangeArrowheads="1"/>
          </p:cNvSpPr>
          <p:nvPr/>
        </p:nvSpPr>
        <p:spPr bwMode="auto">
          <a:xfrm>
            <a:off x="1042988" y="2133600"/>
            <a:ext cx="7561262" cy="280828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考察的经济体是一个资本能完全流动的小型开放经济</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622300" lvl="1" indent="-263525" algn="just">
              <a:spcBef>
                <a:spcPts val="12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“小型”，指所考察的经济体只是世界市场的一小部分，其对经济的某些方面，特别是对利息率的影响微不足道</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622300" lvl="1" indent="-263525" algn="just">
              <a:spcBef>
                <a:spcPts val="12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“资本完全流动”，指该国居民完全可以进入世界金融市场，外国资本也能随意进出本国金融市场</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24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因此，国内市场的利率与世界市场的利率一致</a:t>
            </a:r>
          </a:p>
        </p:txBody>
      </p:sp>
      <p:sp>
        <p:nvSpPr>
          <p:cNvPr id="286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8680" name="对象 2"/>
          <p:cNvGraphicFramePr>
            <a:graphicFrameLocks noChangeAspect="1"/>
          </p:cNvGraphicFramePr>
          <p:nvPr/>
        </p:nvGraphicFramePr>
        <p:xfrm>
          <a:off x="3876675" y="5013325"/>
          <a:ext cx="839788" cy="503238"/>
        </p:xfrm>
        <a:graphic>
          <a:graphicData uri="http://schemas.openxmlformats.org/presentationml/2006/ole">
            <mc:AlternateContent xmlns:mc="http://schemas.openxmlformats.org/markup-compatibility/2006">
              <mc:Choice xmlns:v="urn:schemas-microsoft-com:vml" Requires="v">
                <p:oleObj spid="_x0000_s35856" name="Equation" r:id="rId5" imgW="381000" imgH="228600" progId="Equation.DSMT4">
                  <p:embed/>
                </p:oleObj>
              </mc:Choice>
              <mc:Fallback>
                <p:oleObj name="Equation" r:id="rId5" imgW="3810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6675" y="5013325"/>
                        <a:ext cx="8397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694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99717">
                                            <p:txEl>
                                              <p:pRg st="1" end="1"/>
                                            </p:txEl>
                                          </p:spTgt>
                                        </p:tgtEl>
                                        <p:attrNameLst>
                                          <p:attrName>style.visibility</p:attrName>
                                        </p:attrNameLst>
                                      </p:cBhvr>
                                      <p:to>
                                        <p:strVal val="visible"/>
                                      </p:to>
                                    </p:set>
                                    <p:animEffect transition="in" filter="wipe(up)">
                                      <p:cBhvr>
                                        <p:cTn id="20" dur="500"/>
                                        <p:tgtEl>
                                          <p:spTgt spid="499717">
                                            <p:txEl>
                                              <p:pRg st="1" end="1"/>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99717">
                                            <p:txEl>
                                              <p:pRg st="2" end="2"/>
                                            </p:txEl>
                                          </p:spTgt>
                                        </p:tgtEl>
                                        <p:attrNameLst>
                                          <p:attrName>style.visibility</p:attrName>
                                        </p:attrNameLst>
                                      </p:cBhvr>
                                      <p:to>
                                        <p:strVal val="visible"/>
                                      </p:to>
                                    </p:set>
                                    <p:animEffect transition="in" filter="wipe(up)">
                                      <p:cBhvr>
                                        <p:cTn id="23" dur="500"/>
                                        <p:tgtEl>
                                          <p:spTgt spid="49971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99717">
                                            <p:txEl>
                                              <p:pRg st="3" end="3"/>
                                            </p:txEl>
                                          </p:spTgt>
                                        </p:tgtEl>
                                        <p:attrNameLst>
                                          <p:attrName>style.visibility</p:attrName>
                                        </p:attrNameLst>
                                      </p:cBhvr>
                                      <p:to>
                                        <p:strVal val="visible"/>
                                      </p:to>
                                    </p:set>
                                    <p:animEffect transition="in" filter="wipe(up)">
                                      <p:cBhvr>
                                        <p:cTn id="28" dur="500"/>
                                        <p:tgtEl>
                                          <p:spTgt spid="49971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8680"/>
                                        </p:tgtEl>
                                        <p:attrNameLst>
                                          <p:attrName>style.visibility</p:attrName>
                                        </p:attrNameLst>
                                      </p:cBhvr>
                                      <p:to>
                                        <p:strVal val="visible"/>
                                      </p:to>
                                    </p:set>
                                    <p:animEffect transition="in" filter="blinds(horizontal)">
                                      <p:cBhvr>
                                        <p:cTn id="33"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5" grpId="0"/>
      <p:bldP spid="49971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831FF4D-5986-4124-AB42-90B53D8830C7}" type="slidenum">
              <a:rPr lang="en-GB" altLang="zh-CN" sz="1200" b="0">
                <a:solidFill>
                  <a:schemeClr val="bg1"/>
                </a:solidFill>
              </a:rPr>
              <a:pPr/>
              <a:t>16</a:t>
            </a:fld>
            <a:endParaRPr lang="en-GB" altLang="zh-CN" sz="1200" b="0">
              <a:solidFill>
                <a:schemeClr val="bg1"/>
              </a:solidFill>
            </a:endParaRPr>
          </a:p>
        </p:txBody>
      </p:sp>
      <p:sp>
        <p:nvSpPr>
          <p:cNvPr id="499717" name="Rectangle 5"/>
          <p:cNvSpPr>
            <a:spLocks noChangeArrowheads="1"/>
          </p:cNvSpPr>
          <p:nvPr/>
        </p:nvSpPr>
        <p:spPr bwMode="auto">
          <a:xfrm>
            <a:off x="900054" y="1115434"/>
            <a:ext cx="3600450" cy="468313"/>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产品市场均衡条件：</a:t>
            </a:r>
          </a:p>
        </p:txBody>
      </p:sp>
      <p:sp>
        <p:nvSpPr>
          <p:cNvPr id="6" name="Rectangle 5"/>
          <p:cNvSpPr>
            <a:spLocks noChangeArrowheads="1"/>
          </p:cNvSpPr>
          <p:nvPr/>
        </p:nvSpPr>
        <p:spPr bwMode="auto">
          <a:xfrm>
            <a:off x="494779" y="363108"/>
            <a:ext cx="4589463" cy="433388"/>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.2.2 </a:t>
            </a:r>
            <a:r>
              <a:rPr lang="zh-CN" altLang="en-US" sz="2800" dirty="0">
                <a:solidFill>
                  <a:srgbClr val="336699"/>
                </a:solidFill>
                <a:latin typeface="微软雅黑" panose="020B0503020204020204" pitchFamily="34" charset="-122"/>
                <a:ea typeface="微软雅黑" panose="020B0503020204020204" pitchFamily="34" charset="-122"/>
              </a:rPr>
              <a:t>开放经济的</a:t>
            </a:r>
            <a:r>
              <a:rPr lang="en-US" altLang="zh-CN" sz="2800" dirty="0">
                <a:solidFill>
                  <a:srgbClr val="336699"/>
                </a:solidFill>
                <a:latin typeface="微软雅黑" panose="020B0503020204020204" pitchFamily="34" charset="-122"/>
                <a:ea typeface="微软雅黑" panose="020B0503020204020204" pitchFamily="34" charset="-122"/>
              </a:rPr>
              <a:t>IS</a:t>
            </a:r>
            <a:r>
              <a:rPr lang="zh-CN" altLang="en-US" sz="2800" dirty="0">
                <a:solidFill>
                  <a:srgbClr val="336699"/>
                </a:solidFill>
                <a:latin typeface="微软雅黑" panose="020B0503020204020204" pitchFamily="34" charset="-122"/>
                <a:ea typeface="微软雅黑" panose="020B0503020204020204" pitchFamily="34" charset="-122"/>
              </a:rPr>
              <a:t>曲线</a:t>
            </a:r>
          </a:p>
        </p:txBody>
      </p:sp>
      <p:sp>
        <p:nvSpPr>
          <p:cNvPr id="2970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703" name="对象 4"/>
          <p:cNvGraphicFramePr>
            <a:graphicFrameLocks noChangeAspect="1"/>
          </p:cNvGraphicFramePr>
          <p:nvPr/>
        </p:nvGraphicFramePr>
        <p:xfrm>
          <a:off x="1081088" y="1916113"/>
          <a:ext cx="3706812" cy="412750"/>
        </p:xfrm>
        <a:graphic>
          <a:graphicData uri="http://schemas.openxmlformats.org/presentationml/2006/ole">
            <mc:AlternateContent xmlns:mc="http://schemas.openxmlformats.org/markup-compatibility/2006">
              <mc:Choice xmlns:v="urn:schemas-microsoft-com:vml" Requires="v">
                <p:oleObj spid="_x0000_s36880" name="Equation" r:id="rId3" imgW="2057400" imgH="228600" progId="Equation.DSMT4">
                  <p:embed/>
                </p:oleObj>
              </mc:Choice>
              <mc:Fallback>
                <p:oleObj name="Equation" r:id="rId3" imgW="2057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8" y="1916113"/>
                        <a:ext cx="37068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p:cNvGrpSpPr>
            <a:grpSpLocks/>
          </p:cNvGrpSpPr>
          <p:nvPr/>
        </p:nvGrpSpPr>
        <p:grpSpPr bwMode="auto">
          <a:xfrm>
            <a:off x="1620838" y="1125538"/>
            <a:ext cx="7127875" cy="5048250"/>
            <a:chOff x="1476375" y="954088"/>
            <a:chExt cx="7127875" cy="5048250"/>
          </a:xfrm>
        </p:grpSpPr>
        <p:sp>
          <p:nvSpPr>
            <p:cNvPr id="29706" name="Line 63"/>
            <p:cNvSpPr>
              <a:spLocks noChangeShapeType="1"/>
            </p:cNvSpPr>
            <p:nvPr/>
          </p:nvSpPr>
          <p:spPr bwMode="auto">
            <a:xfrm>
              <a:off x="2190438" y="3513290"/>
              <a:ext cx="0" cy="2179599"/>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62"/>
            <p:cNvSpPr>
              <a:spLocks noChangeShapeType="1"/>
            </p:cNvSpPr>
            <p:nvPr/>
          </p:nvSpPr>
          <p:spPr bwMode="auto">
            <a:xfrm>
              <a:off x="2190438" y="5714031"/>
              <a:ext cx="2409961"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8" name="Line 61"/>
            <p:cNvSpPr>
              <a:spLocks noChangeShapeType="1"/>
            </p:cNvSpPr>
            <p:nvPr/>
          </p:nvSpPr>
          <p:spPr bwMode="auto">
            <a:xfrm>
              <a:off x="5569484" y="954088"/>
              <a:ext cx="0" cy="2266091"/>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60"/>
            <p:cNvSpPr>
              <a:spLocks noChangeShapeType="1"/>
            </p:cNvSpPr>
            <p:nvPr/>
          </p:nvSpPr>
          <p:spPr bwMode="auto">
            <a:xfrm>
              <a:off x="5569484" y="3220179"/>
              <a:ext cx="2409961"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0" name="Line 59"/>
            <p:cNvSpPr>
              <a:spLocks noChangeShapeType="1"/>
            </p:cNvSpPr>
            <p:nvPr/>
          </p:nvSpPr>
          <p:spPr bwMode="auto">
            <a:xfrm flipV="1">
              <a:off x="5569484" y="1302939"/>
              <a:ext cx="1775806" cy="1917239"/>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58"/>
            <p:cNvSpPr>
              <a:spLocks noChangeShapeType="1"/>
            </p:cNvSpPr>
            <p:nvPr/>
          </p:nvSpPr>
          <p:spPr bwMode="auto">
            <a:xfrm flipV="1">
              <a:off x="6309049" y="2428296"/>
              <a:ext cx="0" cy="763052"/>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Line 57"/>
            <p:cNvSpPr>
              <a:spLocks noChangeShapeType="1"/>
            </p:cNvSpPr>
            <p:nvPr/>
          </p:nvSpPr>
          <p:spPr bwMode="auto">
            <a:xfrm flipV="1">
              <a:off x="6908351" y="1803632"/>
              <a:ext cx="0" cy="1416547"/>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56"/>
            <p:cNvSpPr>
              <a:spLocks noChangeShapeType="1"/>
            </p:cNvSpPr>
            <p:nvPr/>
          </p:nvSpPr>
          <p:spPr bwMode="auto">
            <a:xfrm flipH="1">
              <a:off x="2190438" y="4297484"/>
              <a:ext cx="2988012"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55"/>
            <p:cNvSpPr>
              <a:spLocks noChangeShapeType="1"/>
            </p:cNvSpPr>
            <p:nvPr/>
          </p:nvSpPr>
          <p:spPr bwMode="auto">
            <a:xfrm flipH="1">
              <a:off x="2190438" y="4864488"/>
              <a:ext cx="2939558"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54"/>
            <p:cNvSpPr>
              <a:spLocks noChangeShapeType="1"/>
            </p:cNvSpPr>
            <p:nvPr/>
          </p:nvSpPr>
          <p:spPr bwMode="auto">
            <a:xfrm>
              <a:off x="3440047" y="4864488"/>
              <a:ext cx="0" cy="849544"/>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53"/>
            <p:cNvSpPr>
              <a:spLocks noChangeShapeType="1"/>
            </p:cNvSpPr>
            <p:nvPr/>
          </p:nvSpPr>
          <p:spPr bwMode="auto">
            <a:xfrm>
              <a:off x="2713233" y="4283069"/>
              <a:ext cx="0" cy="1416547"/>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Text Box 52"/>
            <p:cNvSpPr txBox="1">
              <a:spLocks noChangeArrowheads="1"/>
            </p:cNvSpPr>
            <p:nvPr/>
          </p:nvSpPr>
          <p:spPr bwMode="auto">
            <a:xfrm>
              <a:off x="7265383" y="1019438"/>
              <a:ext cx="624805"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66675"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Y=E</a:t>
              </a:r>
            </a:p>
          </p:txBody>
        </p:sp>
        <p:sp>
          <p:nvSpPr>
            <p:cNvPr id="29718" name="Text Box 51"/>
            <p:cNvSpPr txBox="1">
              <a:spLocks noChangeArrowheads="1"/>
            </p:cNvSpPr>
            <p:nvPr/>
          </p:nvSpPr>
          <p:spPr bwMode="auto">
            <a:xfrm>
              <a:off x="8068703" y="3070259"/>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9719" name="Text Box 50"/>
            <p:cNvSpPr txBox="1">
              <a:spLocks noChangeArrowheads="1"/>
            </p:cNvSpPr>
            <p:nvPr/>
          </p:nvSpPr>
          <p:spPr bwMode="auto">
            <a:xfrm>
              <a:off x="6219791" y="3230750"/>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20" name="Text Box 49"/>
            <p:cNvSpPr txBox="1">
              <a:spLocks noChangeArrowheads="1"/>
            </p:cNvSpPr>
            <p:nvPr/>
          </p:nvSpPr>
          <p:spPr bwMode="auto">
            <a:xfrm>
              <a:off x="6844596" y="3244204"/>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21" name="Text Box 48"/>
            <p:cNvSpPr txBox="1">
              <a:spLocks noChangeArrowheads="1"/>
            </p:cNvSpPr>
            <p:nvPr/>
          </p:nvSpPr>
          <p:spPr bwMode="auto">
            <a:xfrm>
              <a:off x="7545907" y="1491299"/>
              <a:ext cx="530447"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1</a:t>
              </a:r>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1</a:t>
              </a:r>
              <a:r>
                <a:rPr lang="en-US" altLang="zh-CN" sz="1400">
                  <a:solidFill>
                    <a:srgbClr val="336699"/>
                  </a:solidFill>
                  <a:latin typeface="Times New Roman" panose="02020603050405020304" pitchFamily="18" charset="0"/>
                  <a:cs typeface="Times New Roman" panose="02020603050405020304" pitchFamily="18" charset="0"/>
                </a:rPr>
                <a:t>)</a:t>
              </a:r>
            </a:p>
          </p:txBody>
        </p:sp>
        <p:sp>
          <p:nvSpPr>
            <p:cNvPr id="29722" name="Text Box 47"/>
            <p:cNvSpPr txBox="1">
              <a:spLocks noChangeArrowheads="1"/>
            </p:cNvSpPr>
            <p:nvPr/>
          </p:nvSpPr>
          <p:spPr bwMode="auto">
            <a:xfrm>
              <a:off x="1973669" y="4080293"/>
              <a:ext cx="240571"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23" name="Text Box 46"/>
            <p:cNvSpPr txBox="1">
              <a:spLocks noChangeArrowheads="1"/>
            </p:cNvSpPr>
            <p:nvPr/>
          </p:nvSpPr>
          <p:spPr bwMode="auto">
            <a:xfrm>
              <a:off x="1973669" y="4718412"/>
              <a:ext cx="192967"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24" name="Text Box 45"/>
            <p:cNvSpPr txBox="1">
              <a:spLocks noChangeArrowheads="1"/>
            </p:cNvSpPr>
            <p:nvPr/>
          </p:nvSpPr>
          <p:spPr bwMode="auto">
            <a:xfrm>
              <a:off x="1999171" y="3487343"/>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p>
          </p:txBody>
        </p:sp>
        <p:sp>
          <p:nvSpPr>
            <p:cNvPr id="29725" name="Text Box 44"/>
            <p:cNvSpPr txBox="1">
              <a:spLocks noChangeArrowheads="1"/>
            </p:cNvSpPr>
            <p:nvPr/>
          </p:nvSpPr>
          <p:spPr bwMode="auto">
            <a:xfrm>
              <a:off x="5364616" y="974269"/>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p>
          </p:txBody>
        </p:sp>
        <p:sp>
          <p:nvSpPr>
            <p:cNvPr id="29726" name="Text Box 43"/>
            <p:cNvSpPr txBox="1">
              <a:spLocks noChangeArrowheads="1"/>
            </p:cNvSpPr>
            <p:nvPr/>
          </p:nvSpPr>
          <p:spPr bwMode="auto">
            <a:xfrm>
              <a:off x="8336477" y="2057342"/>
              <a:ext cx="267773"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sp>
          <p:nvSpPr>
            <p:cNvPr id="29727" name="Text Box 42"/>
            <p:cNvSpPr txBox="1">
              <a:spLocks noChangeArrowheads="1"/>
            </p:cNvSpPr>
            <p:nvPr/>
          </p:nvSpPr>
          <p:spPr bwMode="auto">
            <a:xfrm>
              <a:off x="2011922" y="5495879"/>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9728" name="Text Box 41"/>
            <p:cNvSpPr txBox="1">
              <a:spLocks noChangeArrowheads="1"/>
            </p:cNvSpPr>
            <p:nvPr/>
          </p:nvSpPr>
          <p:spPr bwMode="auto">
            <a:xfrm>
              <a:off x="5390968" y="3002026"/>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9729" name="Text Box 40"/>
            <p:cNvSpPr txBox="1">
              <a:spLocks noChangeArrowheads="1"/>
            </p:cNvSpPr>
            <p:nvPr/>
          </p:nvSpPr>
          <p:spPr bwMode="auto">
            <a:xfrm>
              <a:off x="2555816" y="5705382"/>
              <a:ext cx="360000"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30" name="Text Box 39"/>
            <p:cNvSpPr txBox="1">
              <a:spLocks noChangeArrowheads="1"/>
            </p:cNvSpPr>
            <p:nvPr/>
          </p:nvSpPr>
          <p:spPr bwMode="auto">
            <a:xfrm>
              <a:off x="3350789" y="5718836"/>
              <a:ext cx="360000"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31" name="Text Box 38"/>
            <p:cNvSpPr txBox="1">
              <a:spLocks noChangeArrowheads="1"/>
            </p:cNvSpPr>
            <p:nvPr/>
          </p:nvSpPr>
          <p:spPr bwMode="auto">
            <a:xfrm>
              <a:off x="4625901" y="5610241"/>
              <a:ext cx="340880"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p>
          </p:txBody>
        </p:sp>
        <p:sp>
          <p:nvSpPr>
            <p:cNvPr id="29732" name="Line 37"/>
            <p:cNvSpPr>
              <a:spLocks noChangeShapeType="1"/>
            </p:cNvSpPr>
            <p:nvPr/>
          </p:nvSpPr>
          <p:spPr bwMode="auto">
            <a:xfrm>
              <a:off x="5582235" y="3524823"/>
              <a:ext cx="0" cy="2179599"/>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Line 36"/>
            <p:cNvSpPr>
              <a:spLocks noChangeShapeType="1"/>
            </p:cNvSpPr>
            <p:nvPr/>
          </p:nvSpPr>
          <p:spPr bwMode="auto">
            <a:xfrm>
              <a:off x="5582235" y="5691928"/>
              <a:ext cx="2409961"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4" name="Line 35"/>
            <p:cNvSpPr>
              <a:spLocks noChangeShapeType="1"/>
            </p:cNvSpPr>
            <p:nvPr/>
          </p:nvSpPr>
          <p:spPr bwMode="auto">
            <a:xfrm>
              <a:off x="6296298" y="3588250"/>
              <a:ext cx="0" cy="2070042"/>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34"/>
            <p:cNvSpPr>
              <a:spLocks noChangeShapeType="1"/>
            </p:cNvSpPr>
            <p:nvPr/>
          </p:nvSpPr>
          <p:spPr bwMode="auto">
            <a:xfrm>
              <a:off x="6895600" y="3613237"/>
              <a:ext cx="0" cy="2070042"/>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33"/>
            <p:cNvSpPr>
              <a:spLocks noChangeShapeType="1"/>
            </p:cNvSpPr>
            <p:nvPr/>
          </p:nvSpPr>
          <p:spPr bwMode="auto">
            <a:xfrm flipH="1">
              <a:off x="5579685" y="4795294"/>
              <a:ext cx="1301464"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Line 32"/>
            <p:cNvSpPr>
              <a:spLocks noChangeShapeType="1"/>
            </p:cNvSpPr>
            <p:nvPr/>
          </p:nvSpPr>
          <p:spPr bwMode="auto">
            <a:xfrm flipH="1">
              <a:off x="5579685" y="4236940"/>
              <a:ext cx="722563"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8" name="Text Box 31"/>
            <p:cNvSpPr txBox="1">
              <a:spLocks noChangeArrowheads="1"/>
            </p:cNvSpPr>
            <p:nvPr/>
          </p:nvSpPr>
          <p:spPr bwMode="auto">
            <a:xfrm>
              <a:off x="6806342" y="569192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39" name="Text Box 30"/>
            <p:cNvSpPr txBox="1">
              <a:spLocks noChangeArrowheads="1"/>
            </p:cNvSpPr>
            <p:nvPr/>
          </p:nvSpPr>
          <p:spPr bwMode="auto">
            <a:xfrm>
              <a:off x="6117782" y="569192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40" name="Text Box 29"/>
            <p:cNvSpPr txBox="1">
              <a:spLocks noChangeArrowheads="1"/>
            </p:cNvSpPr>
            <p:nvPr/>
          </p:nvSpPr>
          <p:spPr bwMode="auto">
            <a:xfrm>
              <a:off x="5403719" y="555065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9741" name="Text Box 28"/>
            <p:cNvSpPr txBox="1">
              <a:spLocks noChangeArrowheads="1"/>
            </p:cNvSpPr>
            <p:nvPr/>
          </p:nvSpPr>
          <p:spPr bwMode="auto">
            <a:xfrm>
              <a:off x="7992196" y="555065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9742" name="Text Box 27"/>
            <p:cNvSpPr txBox="1">
              <a:spLocks noChangeArrowheads="1"/>
            </p:cNvSpPr>
            <p:nvPr/>
          </p:nvSpPr>
          <p:spPr bwMode="auto">
            <a:xfrm>
              <a:off x="5403719" y="4625193"/>
              <a:ext cx="267773"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43" name="Text Box 26"/>
            <p:cNvSpPr txBox="1">
              <a:spLocks noChangeArrowheads="1"/>
            </p:cNvSpPr>
            <p:nvPr/>
          </p:nvSpPr>
          <p:spPr bwMode="auto">
            <a:xfrm>
              <a:off x="5403719" y="4095670"/>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44" name="Text Box 25"/>
            <p:cNvSpPr txBox="1">
              <a:spLocks noChangeArrowheads="1"/>
            </p:cNvSpPr>
            <p:nvPr/>
          </p:nvSpPr>
          <p:spPr bwMode="auto">
            <a:xfrm>
              <a:off x="5403719" y="353923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p>
          </p:txBody>
        </p:sp>
        <p:sp>
          <p:nvSpPr>
            <p:cNvPr id="29745" name="Text Box 24"/>
            <p:cNvSpPr txBox="1">
              <a:spLocks noChangeArrowheads="1"/>
            </p:cNvSpPr>
            <p:nvPr/>
          </p:nvSpPr>
          <p:spPr bwMode="auto">
            <a:xfrm>
              <a:off x="4077603" y="4868332"/>
              <a:ext cx="530447" cy="27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NX(e)</a:t>
              </a:r>
            </a:p>
          </p:txBody>
        </p:sp>
        <p:sp>
          <p:nvSpPr>
            <p:cNvPr id="29746" name="Text Box 23"/>
            <p:cNvSpPr txBox="1">
              <a:spLocks noChangeArrowheads="1"/>
            </p:cNvSpPr>
            <p:nvPr/>
          </p:nvSpPr>
          <p:spPr bwMode="auto">
            <a:xfrm>
              <a:off x="8272721" y="4165824"/>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(C)</a:t>
              </a:r>
            </a:p>
          </p:txBody>
        </p:sp>
        <p:sp>
          <p:nvSpPr>
            <p:cNvPr id="29747" name="Arc 22"/>
            <p:cNvSpPr>
              <a:spLocks/>
            </p:cNvSpPr>
            <p:nvPr/>
          </p:nvSpPr>
          <p:spPr bwMode="auto">
            <a:xfrm rot="-381170" flipH="1" flipV="1">
              <a:off x="2512616" y="3148102"/>
              <a:ext cx="1542035" cy="1906668"/>
            </a:xfrm>
            <a:custGeom>
              <a:avLst/>
              <a:gdLst>
                <a:gd name="T0" fmla="*/ 5485 w 20804"/>
                <a:gd name="T1" fmla="*/ 0 h 21563"/>
                <a:gd name="T2" fmla="*/ 76939 w 20804"/>
                <a:gd name="T3" fmla="*/ 93817 h 21563"/>
                <a:gd name="T4" fmla="*/ 0 w 20804"/>
                <a:gd name="T5" fmla="*/ 13290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9748" name="AutoShape 21"/>
            <p:cNvCxnSpPr>
              <a:cxnSpLocks noChangeShapeType="1"/>
            </p:cNvCxnSpPr>
            <p:nvPr/>
          </p:nvCxnSpPr>
          <p:spPr bwMode="auto">
            <a:xfrm>
              <a:off x="5913764" y="3863102"/>
              <a:ext cx="1442576" cy="1364652"/>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cxnSp>
          <p:nvCxnSpPr>
            <p:cNvPr id="29749" name="AutoShape 20"/>
            <p:cNvCxnSpPr>
              <a:cxnSpLocks noChangeShapeType="1"/>
            </p:cNvCxnSpPr>
            <p:nvPr/>
          </p:nvCxnSpPr>
          <p:spPr bwMode="auto">
            <a:xfrm flipV="1">
              <a:off x="5866160" y="1615271"/>
              <a:ext cx="1655945" cy="470901"/>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cxnSp>
          <p:nvCxnSpPr>
            <p:cNvPr id="29750" name="AutoShape 19"/>
            <p:cNvCxnSpPr>
              <a:cxnSpLocks noChangeShapeType="1"/>
            </p:cNvCxnSpPr>
            <p:nvPr/>
          </p:nvCxnSpPr>
          <p:spPr bwMode="auto">
            <a:xfrm flipV="1">
              <a:off x="5840658" y="2076562"/>
              <a:ext cx="1655945" cy="470901"/>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sp>
          <p:nvSpPr>
            <p:cNvPr id="29751" name="Text Box 18"/>
            <p:cNvSpPr txBox="1">
              <a:spLocks noChangeArrowheads="1"/>
            </p:cNvSpPr>
            <p:nvPr/>
          </p:nvSpPr>
          <p:spPr bwMode="auto">
            <a:xfrm>
              <a:off x="1476375" y="4267693"/>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29752" name="Text Box 17"/>
            <p:cNvSpPr txBox="1">
              <a:spLocks noChangeArrowheads="1"/>
            </p:cNvSpPr>
            <p:nvPr/>
          </p:nvSpPr>
          <p:spPr bwMode="auto">
            <a:xfrm>
              <a:off x="7545907" y="1942019"/>
              <a:ext cx="530447"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2</a:t>
              </a:r>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2</a:t>
              </a:r>
              <a:r>
                <a:rPr lang="en-US" altLang="zh-CN" sz="1400">
                  <a:solidFill>
                    <a:srgbClr val="336699"/>
                  </a:solidFill>
                  <a:latin typeface="Times New Roman" panose="02020603050405020304" pitchFamily="18" charset="0"/>
                  <a:cs typeface="Times New Roman" panose="02020603050405020304" pitchFamily="18" charset="0"/>
                </a:rPr>
                <a:t>)</a:t>
              </a:r>
            </a:p>
          </p:txBody>
        </p:sp>
        <p:cxnSp>
          <p:nvCxnSpPr>
            <p:cNvPr id="29753" name="AutoShape 16"/>
            <p:cNvCxnSpPr>
              <a:cxnSpLocks noChangeShapeType="1"/>
            </p:cNvCxnSpPr>
            <p:nvPr/>
          </p:nvCxnSpPr>
          <p:spPr bwMode="auto">
            <a:xfrm flipV="1">
              <a:off x="2050175" y="4404158"/>
              <a:ext cx="0" cy="326748"/>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cxnSp>
          <p:nvCxnSpPr>
            <p:cNvPr id="29754" name="AutoShape 15"/>
            <p:cNvCxnSpPr>
              <a:cxnSpLocks noChangeShapeType="1"/>
            </p:cNvCxnSpPr>
            <p:nvPr/>
          </p:nvCxnSpPr>
          <p:spPr bwMode="auto">
            <a:xfrm flipH="1">
              <a:off x="2947004" y="5855302"/>
              <a:ext cx="289025" cy="0"/>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cxnSp>
          <p:nvCxnSpPr>
            <p:cNvPr id="29755" name="AutoShape 14"/>
            <p:cNvCxnSpPr>
              <a:cxnSpLocks noChangeShapeType="1"/>
            </p:cNvCxnSpPr>
            <p:nvPr/>
          </p:nvCxnSpPr>
          <p:spPr bwMode="auto">
            <a:xfrm>
              <a:off x="7355491" y="1731555"/>
              <a:ext cx="0" cy="326748"/>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cxnSp>
          <p:nvCxnSpPr>
            <p:cNvPr id="29756" name="AutoShape 13"/>
            <p:cNvCxnSpPr>
              <a:cxnSpLocks noChangeShapeType="1"/>
            </p:cNvCxnSpPr>
            <p:nvPr/>
          </p:nvCxnSpPr>
          <p:spPr bwMode="auto">
            <a:xfrm flipH="1">
              <a:off x="6445911" y="3347994"/>
              <a:ext cx="289025" cy="0"/>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cxnSp>
          <p:nvCxnSpPr>
            <p:cNvPr id="29757" name="AutoShape 12"/>
            <p:cNvCxnSpPr>
              <a:cxnSpLocks noChangeShapeType="1"/>
            </p:cNvCxnSpPr>
            <p:nvPr/>
          </p:nvCxnSpPr>
          <p:spPr bwMode="auto">
            <a:xfrm flipH="1">
              <a:off x="6383005" y="5834159"/>
              <a:ext cx="289025" cy="0"/>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sp>
          <p:nvSpPr>
            <p:cNvPr id="29758" name="Text Box 11"/>
            <p:cNvSpPr txBox="1">
              <a:spLocks noChangeArrowheads="1"/>
            </p:cNvSpPr>
            <p:nvPr/>
          </p:nvSpPr>
          <p:spPr bwMode="auto">
            <a:xfrm>
              <a:off x="7356341" y="5098977"/>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IS</a:t>
              </a:r>
              <a:r>
                <a:rPr lang="en-US" altLang="zh-CN" sz="1400" baseline="30000">
                  <a:solidFill>
                    <a:srgbClr val="336699"/>
                  </a:solidFill>
                  <a:latin typeface="Times New Roman" panose="02020603050405020304" pitchFamily="18" charset="0"/>
                  <a:cs typeface="Times New Roman" panose="02020603050405020304" pitchFamily="18" charset="0"/>
                </a:rPr>
                <a:t>*</a:t>
              </a:r>
              <a:endParaRPr lang="en-US" altLang="zh-CN" sz="1400">
                <a:solidFill>
                  <a:srgbClr val="336699"/>
                </a:solidFill>
                <a:latin typeface="Times New Roman" panose="02020603050405020304" pitchFamily="18" charset="0"/>
                <a:cs typeface="Times New Roman" panose="02020603050405020304" pitchFamily="18" charset="0"/>
              </a:endParaRPr>
            </a:p>
          </p:txBody>
        </p:sp>
      </p:grpSp>
      <p:sp>
        <p:nvSpPr>
          <p:cNvPr id="63" name="TextBox 62"/>
          <p:cNvSpPr txBox="1"/>
          <p:nvPr/>
        </p:nvSpPr>
        <p:spPr>
          <a:xfrm>
            <a:off x="1116013" y="2513013"/>
            <a:ext cx="3679825" cy="771525"/>
          </a:xfrm>
          <a:prstGeom prst="rect">
            <a:avLst/>
          </a:prstGeom>
          <a:noFill/>
          <a:ln w="19050">
            <a:solidFill>
              <a:srgbClr val="009900"/>
            </a:solidFill>
          </a:ln>
        </p:spPr>
        <p:txBody>
          <a:bodyPr lIns="108000" tIns="108000" rIns="108000" bIns="108000">
            <a:spAutoFit/>
          </a:bodyPr>
          <a:lstStyle/>
          <a:p>
            <a:pPr>
              <a:defRPr/>
            </a:pPr>
            <a:r>
              <a:rPr lang="zh-CN" altLang="en-US" sz="1200"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1200" dirty="0">
                <a:latin typeface="Arial" charset="0"/>
              </a:rPr>
              <a:t>A</a:t>
            </a:r>
            <a:r>
              <a:rPr lang="zh-CN" altLang="zh-CN" sz="1200" dirty="0">
                <a:latin typeface="Arial" charset="0"/>
              </a:rPr>
              <a:t>）图是净出口曲线；（</a:t>
            </a:r>
            <a:r>
              <a:rPr lang="en-US" altLang="zh-CN" sz="1200" dirty="0">
                <a:latin typeface="Arial" charset="0"/>
              </a:rPr>
              <a:t>B</a:t>
            </a:r>
            <a:r>
              <a:rPr lang="zh-CN" altLang="zh-CN" sz="1200" dirty="0">
                <a:latin typeface="Arial" charset="0"/>
              </a:rPr>
              <a:t>）图表示产品市场均衡，横轴是产出，纵轴表示包括净出口在内的总需求（总支出）；（</a:t>
            </a:r>
            <a:r>
              <a:rPr lang="en-US" altLang="zh-CN" sz="1200" dirty="0">
                <a:latin typeface="Arial" charset="0"/>
              </a:rPr>
              <a:t>C</a:t>
            </a:r>
            <a:r>
              <a:rPr lang="zh-CN" altLang="zh-CN" sz="1200" dirty="0">
                <a:latin typeface="Arial" charset="0"/>
              </a:rPr>
              <a:t>）图是开放经济的</a:t>
            </a:r>
            <a:r>
              <a:rPr lang="en-US" altLang="zh-CN" sz="1200" dirty="0">
                <a:latin typeface="Arial" charset="0"/>
              </a:rPr>
              <a:t>IS</a:t>
            </a:r>
            <a:r>
              <a:rPr lang="zh-CN" altLang="zh-CN" sz="1200" dirty="0">
                <a:latin typeface="Arial" charset="0"/>
              </a:rPr>
              <a:t>曲线</a:t>
            </a:r>
            <a:endParaRPr lang="zh-CN" altLang="en-US" sz="12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33077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blinds(horizontal)">
                                      <p:cBhvr>
                                        <p:cTn id="17" dur="500"/>
                                        <p:tgtEl>
                                          <p:spTgt spid="29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blinds(horizontal)">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build="p" autoUpdateAnimBg="0"/>
      <p:bldP spid="6" grpId="0" autoUpdateAnimBg="0"/>
      <p:bldP spid="6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C077DD9-2B58-434F-8D46-FDC9953BEC02}" type="slidenum">
              <a:rPr lang="en-GB" altLang="zh-CN" sz="1200" b="0">
                <a:solidFill>
                  <a:schemeClr val="bg1"/>
                </a:solidFill>
              </a:rPr>
              <a:pPr/>
              <a:t>17</a:t>
            </a:fld>
            <a:endParaRPr lang="en-GB" altLang="zh-CN" sz="1200" b="0">
              <a:solidFill>
                <a:schemeClr val="bg1"/>
              </a:solidFill>
            </a:endParaRPr>
          </a:p>
        </p:txBody>
      </p:sp>
      <p:sp>
        <p:nvSpPr>
          <p:cNvPr id="499717" name="Rectangle 5"/>
          <p:cNvSpPr>
            <a:spLocks noChangeArrowheads="1"/>
          </p:cNvSpPr>
          <p:nvPr/>
        </p:nvSpPr>
        <p:spPr bwMode="auto">
          <a:xfrm>
            <a:off x="873942" y="1076824"/>
            <a:ext cx="3600450" cy="56673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货币市场均衡条件：</a:t>
            </a:r>
          </a:p>
        </p:txBody>
      </p:sp>
      <p:sp>
        <p:nvSpPr>
          <p:cNvPr id="6" name="Rectangle 5"/>
          <p:cNvSpPr>
            <a:spLocks noChangeArrowheads="1"/>
          </p:cNvSpPr>
          <p:nvPr/>
        </p:nvSpPr>
        <p:spPr bwMode="auto">
          <a:xfrm>
            <a:off x="567645" y="361304"/>
            <a:ext cx="4213045" cy="430887"/>
          </a:xfrm>
          <a:prstGeom prst="rect">
            <a:avLst/>
          </a:prstGeom>
          <a:noFill/>
          <a:ln w="9525">
            <a:noFill/>
            <a:miter lim="800000"/>
            <a:headEnd/>
            <a:tailEnd/>
          </a:ln>
          <a:effectLst/>
        </p:spPr>
        <p:txBody>
          <a:bodyPr wrap="square" lIns="0" tIns="0" rIns="0" bIns="0" anchor="ctr">
            <a:spAutoFit/>
          </a:bodyPr>
          <a:lstStyle/>
          <a:p>
            <a:pPr eaLnBrk="0" hangingPunct="0">
              <a:buClr>
                <a:srgbClr val="FF6600"/>
              </a:buClr>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9</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开放经济的</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a:t>
            </a:r>
          </a:p>
        </p:txBody>
      </p:sp>
      <p:sp>
        <p:nvSpPr>
          <p:cNvPr id="307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28" name="对象 6"/>
          <p:cNvGraphicFramePr>
            <a:graphicFrameLocks noChangeAspect="1"/>
          </p:cNvGraphicFramePr>
          <p:nvPr/>
        </p:nvGraphicFramePr>
        <p:xfrm>
          <a:off x="1331913" y="1917700"/>
          <a:ext cx="1565275" cy="431800"/>
        </p:xfrm>
        <a:graphic>
          <a:graphicData uri="http://schemas.openxmlformats.org/presentationml/2006/ole">
            <mc:AlternateContent xmlns:mc="http://schemas.openxmlformats.org/markup-compatibility/2006">
              <mc:Choice xmlns:v="urn:schemas-microsoft-com:vml" Requires="v">
                <p:oleObj spid="_x0000_s37904" name="Equation" r:id="rId3" imgW="825500" imgH="228600" progId="Equation.DSMT4">
                  <p:embed/>
                </p:oleObj>
              </mc:Choice>
              <mc:Fallback>
                <p:oleObj name="Equation" r:id="rId3" imgW="8255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17700"/>
                        <a:ext cx="1565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
          <p:cNvGrpSpPr>
            <a:grpSpLocks/>
          </p:cNvGrpSpPr>
          <p:nvPr/>
        </p:nvGrpSpPr>
        <p:grpSpPr bwMode="auto">
          <a:xfrm>
            <a:off x="5046663" y="692150"/>
            <a:ext cx="3629025" cy="5368925"/>
            <a:chOff x="5042" y="3266"/>
            <a:chExt cx="3408" cy="5461"/>
          </a:xfrm>
        </p:grpSpPr>
        <p:sp>
          <p:nvSpPr>
            <p:cNvPr id="30731" name="Text Box 31"/>
            <p:cNvSpPr txBox="1">
              <a:spLocks noChangeArrowheads="1"/>
            </p:cNvSpPr>
            <p:nvPr/>
          </p:nvSpPr>
          <p:spPr bwMode="auto">
            <a:xfrm>
              <a:off x="5042" y="5521"/>
              <a:ext cx="1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0732" name="Text Box 30"/>
            <p:cNvSpPr txBox="1">
              <a:spLocks noChangeArrowheads="1"/>
            </p:cNvSpPr>
            <p:nvPr/>
          </p:nvSpPr>
          <p:spPr bwMode="auto">
            <a:xfrm>
              <a:off x="5065" y="3266"/>
              <a:ext cx="12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a:t>
              </a:r>
            </a:p>
          </p:txBody>
        </p:sp>
        <p:sp>
          <p:nvSpPr>
            <p:cNvPr id="30733" name="Line 29"/>
            <p:cNvSpPr>
              <a:spLocks noChangeShapeType="1"/>
            </p:cNvSpPr>
            <p:nvPr/>
          </p:nvSpPr>
          <p:spPr bwMode="auto">
            <a:xfrm rot="21447745" flipV="1">
              <a:off x="5510" y="4046"/>
              <a:ext cx="1890" cy="137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28"/>
            <p:cNvSpPr>
              <a:spLocks noChangeShapeType="1"/>
            </p:cNvSpPr>
            <p:nvPr/>
          </p:nvSpPr>
          <p:spPr bwMode="auto">
            <a:xfrm flipV="1">
              <a:off x="5251" y="3314"/>
              <a:ext cx="0" cy="234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5" name="Line 27"/>
            <p:cNvSpPr>
              <a:spLocks noChangeShapeType="1"/>
            </p:cNvSpPr>
            <p:nvPr/>
          </p:nvSpPr>
          <p:spPr bwMode="auto">
            <a:xfrm>
              <a:off x="5251" y="5684"/>
              <a:ext cx="2962"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6" name="Text Box 26"/>
            <p:cNvSpPr txBox="1">
              <a:spLocks noChangeArrowheads="1"/>
            </p:cNvSpPr>
            <p:nvPr/>
          </p:nvSpPr>
          <p:spPr bwMode="auto">
            <a:xfrm>
              <a:off x="8213" y="5563"/>
              <a:ext cx="2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0737" name="Text Box 25"/>
            <p:cNvSpPr txBox="1">
              <a:spLocks noChangeArrowheads="1"/>
            </p:cNvSpPr>
            <p:nvPr/>
          </p:nvSpPr>
          <p:spPr bwMode="auto">
            <a:xfrm>
              <a:off x="7502" y="3794"/>
              <a:ext cx="44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p>
          </p:txBody>
        </p:sp>
        <p:sp>
          <p:nvSpPr>
            <p:cNvPr id="30738" name="Text Box 24"/>
            <p:cNvSpPr txBox="1">
              <a:spLocks noChangeArrowheads="1"/>
            </p:cNvSpPr>
            <p:nvPr/>
          </p:nvSpPr>
          <p:spPr bwMode="auto">
            <a:xfrm>
              <a:off x="5042" y="8251"/>
              <a:ext cx="1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0739" name="Text Box 23"/>
            <p:cNvSpPr txBox="1">
              <a:spLocks noChangeArrowheads="1"/>
            </p:cNvSpPr>
            <p:nvPr/>
          </p:nvSpPr>
          <p:spPr bwMode="auto">
            <a:xfrm>
              <a:off x="5065" y="5966"/>
              <a:ext cx="12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0740" name="Line 22"/>
            <p:cNvSpPr>
              <a:spLocks noChangeShapeType="1"/>
            </p:cNvSpPr>
            <p:nvPr/>
          </p:nvSpPr>
          <p:spPr bwMode="auto">
            <a:xfrm flipV="1">
              <a:off x="5251" y="6044"/>
              <a:ext cx="0" cy="234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41" name="Line 21"/>
            <p:cNvSpPr>
              <a:spLocks noChangeShapeType="1"/>
            </p:cNvSpPr>
            <p:nvPr/>
          </p:nvSpPr>
          <p:spPr bwMode="auto">
            <a:xfrm>
              <a:off x="5251" y="8414"/>
              <a:ext cx="2962"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42" name="Text Box 20"/>
            <p:cNvSpPr txBox="1">
              <a:spLocks noChangeArrowheads="1"/>
            </p:cNvSpPr>
            <p:nvPr/>
          </p:nvSpPr>
          <p:spPr bwMode="auto">
            <a:xfrm>
              <a:off x="8213" y="8274"/>
              <a:ext cx="2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0743" name="Text Box 19"/>
            <p:cNvSpPr txBox="1">
              <a:spLocks noChangeArrowheads="1"/>
            </p:cNvSpPr>
            <p:nvPr/>
          </p:nvSpPr>
          <p:spPr bwMode="auto">
            <a:xfrm>
              <a:off x="6677" y="6194"/>
              <a:ext cx="45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0744" name="Line 18"/>
            <p:cNvSpPr>
              <a:spLocks noChangeShapeType="1"/>
            </p:cNvSpPr>
            <p:nvPr/>
          </p:nvSpPr>
          <p:spPr bwMode="auto">
            <a:xfrm>
              <a:off x="5281" y="4619"/>
              <a:ext cx="2211" cy="0"/>
            </a:xfrm>
            <a:prstGeom prst="line">
              <a:avLst/>
            </a:prstGeom>
            <a:noFill/>
            <a:ln w="38100">
              <a:solidFill>
                <a:srgbClr val="8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0745" name="Text Box 17"/>
            <p:cNvSpPr txBox="1">
              <a:spLocks noChangeArrowheads="1"/>
            </p:cNvSpPr>
            <p:nvPr/>
          </p:nvSpPr>
          <p:spPr bwMode="auto">
            <a:xfrm>
              <a:off x="7547" y="4439"/>
              <a:ext cx="51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r=r</a:t>
              </a:r>
              <a:r>
                <a:rPr lang="en-US" altLang="zh-CN" sz="1600" baseline="-30000">
                  <a:solidFill>
                    <a:srgbClr val="336699"/>
                  </a:solidFill>
                  <a:latin typeface="Times New Roman" panose="02020603050405020304" pitchFamily="18" charset="0"/>
                  <a:cs typeface="Times New Roman" panose="02020603050405020304" pitchFamily="18" charset="0"/>
                </a:rPr>
                <a:t>w</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0746" name="Line 16"/>
            <p:cNvSpPr>
              <a:spLocks noChangeShapeType="1"/>
            </p:cNvSpPr>
            <p:nvPr/>
          </p:nvSpPr>
          <p:spPr bwMode="auto">
            <a:xfrm flipV="1">
              <a:off x="6586" y="4589"/>
              <a:ext cx="0" cy="1077"/>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0747" name="Line 15"/>
            <p:cNvSpPr>
              <a:spLocks noChangeShapeType="1"/>
            </p:cNvSpPr>
            <p:nvPr/>
          </p:nvSpPr>
          <p:spPr bwMode="auto">
            <a:xfrm flipV="1">
              <a:off x="6586" y="6359"/>
              <a:ext cx="0" cy="2041"/>
            </a:xfrm>
            <a:prstGeom prst="line">
              <a:avLst/>
            </a:prstGeom>
            <a:noFill/>
            <a:ln w="38100">
              <a:solidFill>
                <a:srgbClr val="8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0748" name="Text Box 14"/>
            <p:cNvSpPr txBox="1">
              <a:spLocks noChangeArrowheads="1"/>
            </p:cNvSpPr>
            <p:nvPr/>
          </p:nvSpPr>
          <p:spPr bwMode="auto">
            <a:xfrm>
              <a:off x="6512" y="8424"/>
              <a:ext cx="34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0749" name="Text Box 13"/>
            <p:cNvSpPr txBox="1">
              <a:spLocks noChangeArrowheads="1"/>
            </p:cNvSpPr>
            <p:nvPr/>
          </p:nvSpPr>
          <p:spPr bwMode="auto">
            <a:xfrm>
              <a:off x="6472" y="5721"/>
              <a:ext cx="34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
        <p:nvSpPr>
          <p:cNvPr id="3" name="TextBox 2"/>
          <p:cNvSpPr txBox="1"/>
          <p:nvPr/>
        </p:nvSpPr>
        <p:spPr>
          <a:xfrm>
            <a:off x="971550" y="2679700"/>
            <a:ext cx="2879725" cy="1447800"/>
          </a:xfrm>
          <a:prstGeom prst="rect">
            <a:avLst/>
          </a:prstGeom>
          <a:noFill/>
          <a:ln w="19050">
            <a:solidFill>
              <a:srgbClr val="009900"/>
            </a:solidFill>
          </a:ln>
        </p:spPr>
        <p:txBody>
          <a:bodyPr lIns="108000" tIns="108000" rIns="108000" bIns="108000">
            <a:spAutoFit/>
          </a:bodyPr>
          <a:lstStyle/>
          <a:p>
            <a:pPr>
              <a:defRPr/>
            </a:pP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上图中，给定了利率水平</a:t>
            </a:r>
            <a:r>
              <a:rPr lang="en-US" altLang="zh-CN" sz="1600" dirty="0">
                <a:effectLst>
                  <a:outerShdw blurRad="38100" dist="38100" dir="2700000" algn="tl">
                    <a:srgbClr val="000000">
                      <a:alpha val="43137"/>
                    </a:srgbClr>
                  </a:outerShdw>
                </a:effectLst>
                <a:latin typeface="Times New Roman" pitchFamily="18" charset="0"/>
                <a:cs typeface="Times New Roman" pitchFamily="18" charset="0"/>
              </a:rPr>
              <a:t>r=r</a:t>
            </a:r>
            <a:r>
              <a:rPr lang="en-US" altLang="zh-CN" sz="1600" baseline="-25000" dirty="0">
                <a:effectLst>
                  <a:outerShdw blurRad="38100" dist="38100" dir="2700000" algn="tl">
                    <a:srgbClr val="000000">
                      <a:alpha val="43137"/>
                    </a:srgbClr>
                  </a:outerShdw>
                </a:effectLst>
                <a:latin typeface="Times New Roman" pitchFamily="18" charset="0"/>
                <a:cs typeface="Times New Roman" pitchFamily="18" charset="0"/>
              </a:rPr>
              <a:t>w</a:t>
            </a: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，就确定了货币市场达到均衡时的产出水平</a:t>
            </a:r>
            <a:r>
              <a:rPr lang="en-US" altLang="zh-CN" sz="1600" dirty="0">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1600" baseline="30000" dirty="0">
                <a:effectLst>
                  <a:outerShdw blurRad="38100" dist="38100" dir="2700000" algn="tl">
                    <a:srgbClr val="000000">
                      <a:alpha val="43137"/>
                    </a:srgbClr>
                  </a:outerShdw>
                </a:effectLst>
                <a:latin typeface="Times New Roman" pitchFamily="18" charset="0"/>
                <a:cs typeface="Times New Roman" pitchFamily="18" charset="0"/>
              </a:rPr>
              <a:t>*</a:t>
            </a: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。下图中，由于名义汇率没有进入</a:t>
            </a:r>
            <a:r>
              <a:rPr lang="en-US" altLang="zh-CN" sz="1600" dirty="0">
                <a:effectLst>
                  <a:outerShdw blurRad="38100" dist="38100" dir="2700000" algn="tl">
                    <a:srgbClr val="000000">
                      <a:alpha val="43137"/>
                    </a:srgbClr>
                  </a:outerShdw>
                </a:effectLst>
                <a:latin typeface="Times New Roman" pitchFamily="18" charset="0"/>
                <a:cs typeface="Times New Roman" pitchFamily="18" charset="0"/>
              </a:rPr>
              <a:t>LM</a:t>
            </a:r>
            <a:r>
              <a:rPr lang="en-US" altLang="zh-CN" sz="1600" baseline="30000" dirty="0">
                <a:effectLst>
                  <a:outerShdw blurRad="38100" dist="38100" dir="2700000" algn="tl">
                    <a:srgbClr val="000000">
                      <a:alpha val="43137"/>
                    </a:srgbClr>
                  </a:outerShdw>
                </a:effectLst>
                <a:latin typeface="Times New Roman" pitchFamily="18" charset="0"/>
                <a:cs typeface="Times New Roman" pitchFamily="18" charset="0"/>
              </a:rPr>
              <a:t>*</a:t>
            </a: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方程，因此</a:t>
            </a:r>
            <a:r>
              <a:rPr lang="en-US" altLang="zh-CN" sz="1600" dirty="0">
                <a:effectLst>
                  <a:outerShdw blurRad="38100" dist="38100" dir="2700000" algn="tl">
                    <a:srgbClr val="000000">
                      <a:alpha val="43137"/>
                    </a:srgbClr>
                  </a:outerShdw>
                </a:effectLst>
                <a:latin typeface="Times New Roman" pitchFamily="18" charset="0"/>
                <a:cs typeface="Times New Roman" pitchFamily="18" charset="0"/>
              </a:rPr>
              <a:t>LM</a:t>
            </a:r>
            <a:r>
              <a:rPr lang="en-US" altLang="zh-CN" sz="1600" baseline="30000" dirty="0">
                <a:effectLst>
                  <a:outerShdw blurRad="38100" dist="38100" dir="2700000" algn="tl">
                    <a:srgbClr val="000000">
                      <a:alpha val="43137"/>
                    </a:srgbClr>
                  </a:outerShdw>
                </a:effectLst>
                <a:latin typeface="Times New Roman" pitchFamily="18" charset="0"/>
                <a:cs typeface="Times New Roman" pitchFamily="18" charset="0"/>
              </a:rPr>
              <a:t>*</a:t>
            </a: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曲线是垂直</a:t>
            </a:r>
            <a:endParaRPr lang="zh-CN" altLang="en-US" sz="16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56920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8"/>
                                        </p:tgtEl>
                                        <p:attrNameLst>
                                          <p:attrName>style.visibility</p:attrName>
                                        </p:attrNameLst>
                                      </p:cBhvr>
                                      <p:to>
                                        <p:strVal val="visible"/>
                                      </p:to>
                                    </p:set>
                                    <p:animEffect transition="in" filter="blinds(horizontal)">
                                      <p:cBhvr>
                                        <p:cTn id="17" dur="500"/>
                                        <p:tgtEl>
                                          <p:spTgt spid="307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build="p" autoUpdateAnimBg="0"/>
      <p:bldP spid="6" grpId="0" autoUpdateAnimBg="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B05EE78-D763-45D0-AFB4-BC6007E835FA}" type="slidenum">
              <a:rPr lang="en-GB" altLang="zh-CN" sz="1200" b="0">
                <a:solidFill>
                  <a:schemeClr val="bg1"/>
                </a:solidFill>
              </a:rPr>
              <a:pPr/>
              <a:t>18</a:t>
            </a:fld>
            <a:endParaRPr lang="en-GB" altLang="zh-CN" sz="1200" b="0">
              <a:solidFill>
                <a:schemeClr val="bg1"/>
              </a:solidFill>
            </a:endParaRPr>
          </a:p>
        </p:txBody>
      </p:sp>
      <p:sp>
        <p:nvSpPr>
          <p:cNvPr id="499717" name="Rectangle 5"/>
          <p:cNvSpPr>
            <a:spLocks noChangeArrowheads="1"/>
          </p:cNvSpPr>
          <p:nvPr/>
        </p:nvSpPr>
        <p:spPr bwMode="auto">
          <a:xfrm>
            <a:off x="900112" y="1074799"/>
            <a:ext cx="2447925" cy="56673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曲线方程：</a:t>
            </a:r>
          </a:p>
        </p:txBody>
      </p:sp>
      <p:sp>
        <p:nvSpPr>
          <p:cNvPr id="6" name="Rectangle 5"/>
          <p:cNvSpPr>
            <a:spLocks noChangeArrowheads="1"/>
          </p:cNvSpPr>
          <p:nvPr/>
        </p:nvSpPr>
        <p:spPr bwMode="auto">
          <a:xfrm>
            <a:off x="518040" y="359931"/>
            <a:ext cx="4588357" cy="430887"/>
          </a:xfrm>
          <a:prstGeom prst="rect">
            <a:avLst/>
          </a:prstGeom>
          <a:noFill/>
          <a:ln w="9525">
            <a:noFill/>
            <a:miter lim="800000"/>
            <a:headEnd/>
            <a:tailEnd/>
          </a:ln>
          <a:effectLst/>
        </p:spPr>
        <p:txBody>
          <a:bodyPr wrap="square" lIns="0" tIns="0" rIns="0" bIns="0" anchor="ctr">
            <a:spAutoFit/>
          </a:bodyPr>
          <a:lstStyle/>
          <a:p>
            <a:pPr eaLnBrk="0" hangingPunct="0">
              <a:buClr>
                <a:srgbClr val="FF6600"/>
              </a:buClr>
              <a:defRPr/>
            </a:pP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9</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蒙代尔</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弗莱明模型</a:t>
            </a:r>
          </a:p>
        </p:txBody>
      </p:sp>
      <p:sp>
        <p:nvSpPr>
          <p:cNvPr id="317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900113" y="1989138"/>
            <a:ext cx="2447925" cy="566737"/>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曲线方程：</a:t>
            </a:r>
          </a:p>
        </p:txBody>
      </p:sp>
      <p:sp>
        <p:nvSpPr>
          <p:cNvPr id="3175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54" name="对象 7"/>
          <p:cNvGraphicFramePr>
            <a:graphicFrameLocks noChangeAspect="1"/>
          </p:cNvGraphicFramePr>
          <p:nvPr>
            <p:extLst>
              <p:ext uri="{D42A27DB-BD31-4B8C-83A1-F6EECF244321}">
                <p14:modId xmlns:p14="http://schemas.microsoft.com/office/powerpoint/2010/main" val="3299697136"/>
              </p:ext>
            </p:extLst>
          </p:nvPr>
        </p:nvGraphicFramePr>
        <p:xfrm>
          <a:off x="3797886" y="1133125"/>
          <a:ext cx="3563937" cy="396875"/>
        </p:xfrm>
        <a:graphic>
          <a:graphicData uri="http://schemas.openxmlformats.org/presentationml/2006/ole">
            <mc:AlternateContent xmlns:mc="http://schemas.openxmlformats.org/markup-compatibility/2006">
              <mc:Choice xmlns:v="urn:schemas-microsoft-com:vml" Requires="v">
                <p:oleObj spid="_x0000_s38942" name="Equation" r:id="rId3" imgW="2057400" imgH="228600" progId="Equation.DSMT4">
                  <p:embed/>
                </p:oleObj>
              </mc:Choice>
              <mc:Fallback>
                <p:oleObj name="Equation" r:id="rId3" imgW="2057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886" y="1133125"/>
                        <a:ext cx="3563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56" name="对象 10"/>
          <p:cNvGraphicFramePr>
            <a:graphicFrameLocks noChangeAspect="1"/>
          </p:cNvGraphicFramePr>
          <p:nvPr/>
        </p:nvGraphicFramePr>
        <p:xfrm>
          <a:off x="3856038" y="2057400"/>
          <a:ext cx="1436687" cy="395288"/>
        </p:xfrm>
        <a:graphic>
          <a:graphicData uri="http://schemas.openxmlformats.org/presentationml/2006/ole">
            <mc:AlternateContent xmlns:mc="http://schemas.openxmlformats.org/markup-compatibility/2006">
              <mc:Choice xmlns:v="urn:schemas-microsoft-com:vml" Requires="v">
                <p:oleObj spid="_x0000_s38943" name="Equation" r:id="rId5" imgW="825500" imgH="228600" progId="Equation.DSMT4">
                  <p:embed/>
                </p:oleObj>
              </mc:Choice>
              <mc:Fallback>
                <p:oleObj name="Equation" r:id="rId5" imgW="8255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038" y="2057400"/>
                        <a:ext cx="14366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6"/>
          <p:cNvGrpSpPr>
            <a:grpSpLocks/>
          </p:cNvGrpSpPr>
          <p:nvPr/>
        </p:nvGrpSpPr>
        <p:grpSpPr bwMode="auto">
          <a:xfrm>
            <a:off x="2771775" y="2792413"/>
            <a:ext cx="3894138" cy="3373437"/>
            <a:chOff x="4141" y="4203"/>
            <a:chExt cx="3370" cy="2731"/>
          </a:xfrm>
        </p:grpSpPr>
        <p:sp>
          <p:nvSpPr>
            <p:cNvPr id="31758" name="Line 29"/>
            <p:cNvSpPr>
              <a:spLocks noChangeShapeType="1"/>
            </p:cNvSpPr>
            <p:nvPr/>
          </p:nvSpPr>
          <p:spPr bwMode="auto">
            <a:xfrm rot="-152255">
              <a:off x="4806" y="4700"/>
              <a:ext cx="1897" cy="1500"/>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Text Box 28"/>
            <p:cNvSpPr txBox="1">
              <a:spLocks noChangeArrowheads="1"/>
            </p:cNvSpPr>
            <p:nvPr/>
          </p:nvSpPr>
          <p:spPr bwMode="auto">
            <a:xfrm>
              <a:off x="6855" y="5897"/>
              <a:ext cx="36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1760" name="Text Box 27"/>
            <p:cNvSpPr txBox="1">
              <a:spLocks noChangeArrowheads="1"/>
            </p:cNvSpPr>
            <p:nvPr/>
          </p:nvSpPr>
          <p:spPr bwMode="auto">
            <a:xfrm>
              <a:off x="4153" y="6450"/>
              <a:ext cx="1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1761" name="Text Box 26"/>
            <p:cNvSpPr txBox="1">
              <a:spLocks noChangeArrowheads="1"/>
            </p:cNvSpPr>
            <p:nvPr/>
          </p:nvSpPr>
          <p:spPr bwMode="auto">
            <a:xfrm>
              <a:off x="4176" y="4203"/>
              <a:ext cx="12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1762" name="Line 25"/>
            <p:cNvSpPr>
              <a:spLocks noChangeShapeType="1"/>
            </p:cNvSpPr>
            <p:nvPr/>
          </p:nvSpPr>
          <p:spPr bwMode="auto">
            <a:xfrm flipV="1">
              <a:off x="4370" y="4259"/>
              <a:ext cx="0" cy="234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63" name="Line 24"/>
            <p:cNvSpPr>
              <a:spLocks noChangeShapeType="1"/>
            </p:cNvSpPr>
            <p:nvPr/>
          </p:nvSpPr>
          <p:spPr bwMode="auto">
            <a:xfrm>
              <a:off x="4362" y="6613"/>
              <a:ext cx="2962"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64" name="Text Box 23"/>
            <p:cNvSpPr txBox="1">
              <a:spLocks noChangeArrowheads="1"/>
            </p:cNvSpPr>
            <p:nvPr/>
          </p:nvSpPr>
          <p:spPr bwMode="auto">
            <a:xfrm>
              <a:off x="7324" y="6535"/>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1765" name="Text Box 22"/>
            <p:cNvSpPr txBox="1">
              <a:spLocks noChangeArrowheads="1"/>
            </p:cNvSpPr>
            <p:nvPr/>
          </p:nvSpPr>
          <p:spPr bwMode="auto">
            <a:xfrm>
              <a:off x="5788" y="4393"/>
              <a:ext cx="45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1766" name="Line 21"/>
            <p:cNvSpPr>
              <a:spLocks noChangeShapeType="1"/>
            </p:cNvSpPr>
            <p:nvPr/>
          </p:nvSpPr>
          <p:spPr bwMode="auto">
            <a:xfrm>
              <a:off x="4377" y="5401"/>
              <a:ext cx="1304" cy="0"/>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1767" name="Text Box 20"/>
            <p:cNvSpPr txBox="1">
              <a:spLocks noChangeArrowheads="1"/>
            </p:cNvSpPr>
            <p:nvPr/>
          </p:nvSpPr>
          <p:spPr bwMode="auto">
            <a:xfrm>
              <a:off x="4141" y="5297"/>
              <a:ext cx="39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1768" name="Line 19"/>
            <p:cNvSpPr>
              <a:spLocks noChangeShapeType="1"/>
            </p:cNvSpPr>
            <p:nvPr/>
          </p:nvSpPr>
          <p:spPr bwMode="auto">
            <a:xfrm flipV="1">
              <a:off x="5697" y="4558"/>
              <a:ext cx="0" cy="2041"/>
            </a:xfrm>
            <a:prstGeom prst="line">
              <a:avLst/>
            </a:prstGeom>
            <a:noFill/>
            <a:ln w="34925">
              <a:solidFill>
                <a:srgbClr val="8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1769" name="Text Box 18"/>
            <p:cNvSpPr txBox="1">
              <a:spLocks noChangeArrowheads="1"/>
            </p:cNvSpPr>
            <p:nvPr/>
          </p:nvSpPr>
          <p:spPr bwMode="auto">
            <a:xfrm>
              <a:off x="5623" y="6631"/>
              <a:ext cx="34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96240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7"/>
                                        </p:tgtEl>
                                        <p:attrNameLst>
                                          <p:attrName>style.visibility</p:attrName>
                                        </p:attrNameLst>
                                      </p:cBhvr>
                                      <p:to>
                                        <p:strVal val="visible"/>
                                      </p:to>
                                    </p:set>
                                    <p:animEffect transition="in" filter="blinds(horizontal)">
                                      <p:cBhvr>
                                        <p:cTn id="12" dur="500"/>
                                        <p:tgtEl>
                                          <p:spTgt spid="49971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1754"/>
                                        </p:tgtEl>
                                        <p:attrNameLst>
                                          <p:attrName>style.visibility</p:attrName>
                                        </p:attrNameLst>
                                      </p:cBhvr>
                                      <p:to>
                                        <p:strVal val="visible"/>
                                      </p:to>
                                    </p:set>
                                    <p:animEffect transition="in" filter="blinds(horizontal)">
                                      <p:cBhvr>
                                        <p:cTn id="16" dur="500"/>
                                        <p:tgtEl>
                                          <p:spTgt spid="317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31756"/>
                                        </p:tgtEl>
                                        <p:attrNameLst>
                                          <p:attrName>style.visibility</p:attrName>
                                        </p:attrNameLst>
                                      </p:cBhvr>
                                      <p:to>
                                        <p:strVal val="visible"/>
                                      </p:to>
                                    </p:set>
                                    <p:animEffect transition="in" filter="blinds(horizontal)">
                                      <p:cBhvr>
                                        <p:cTn id="25" dur="500"/>
                                        <p:tgtEl>
                                          <p:spTgt spid="317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autoUpdateAnimBg="0"/>
      <p:bldP spid="6" grpId="0" autoUpdateAnimBg="0"/>
      <p:bldP spid="1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8D27976-86E9-4369-8B3D-2ED91D636FD5}" type="slidenum">
              <a:rPr lang="en-GB" altLang="zh-CN" sz="1200" b="0">
                <a:solidFill>
                  <a:schemeClr val="bg1"/>
                </a:solidFill>
              </a:rPr>
              <a:pPr/>
              <a:t>19</a:t>
            </a:fld>
            <a:endParaRPr lang="en-GB" altLang="zh-CN" sz="1200" b="0">
              <a:solidFill>
                <a:schemeClr val="bg1"/>
              </a:solidFill>
            </a:endParaRPr>
          </a:p>
        </p:txBody>
      </p:sp>
      <p:sp>
        <p:nvSpPr>
          <p:cNvPr id="499717" name="Rectangle 5"/>
          <p:cNvSpPr>
            <a:spLocks noChangeArrowheads="1"/>
          </p:cNvSpPr>
          <p:nvPr/>
        </p:nvSpPr>
        <p:spPr bwMode="auto">
          <a:xfrm>
            <a:off x="900113" y="1119982"/>
            <a:ext cx="2447925" cy="566737"/>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曲线方程：</a:t>
            </a:r>
          </a:p>
        </p:txBody>
      </p:sp>
      <p:sp>
        <p:nvSpPr>
          <p:cNvPr id="3277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900113" y="1835150"/>
            <a:ext cx="2447925" cy="56673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曲线方程：</a:t>
            </a:r>
          </a:p>
        </p:txBody>
      </p:sp>
      <p:sp>
        <p:nvSpPr>
          <p:cNvPr id="327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2777" name="对象 7"/>
          <p:cNvGraphicFramePr>
            <a:graphicFrameLocks noChangeAspect="1"/>
          </p:cNvGraphicFramePr>
          <p:nvPr>
            <p:extLst>
              <p:ext uri="{D42A27DB-BD31-4B8C-83A1-F6EECF244321}">
                <p14:modId xmlns:p14="http://schemas.microsoft.com/office/powerpoint/2010/main" val="3897301813"/>
              </p:ext>
            </p:extLst>
          </p:nvPr>
        </p:nvGraphicFramePr>
        <p:xfrm>
          <a:off x="3814798" y="1209428"/>
          <a:ext cx="3586163" cy="396875"/>
        </p:xfrm>
        <a:graphic>
          <a:graphicData uri="http://schemas.openxmlformats.org/presentationml/2006/ole">
            <mc:AlternateContent xmlns:mc="http://schemas.openxmlformats.org/markup-compatibility/2006">
              <mc:Choice xmlns:v="urn:schemas-microsoft-com:vml" Requires="v">
                <p:oleObj spid="_x0000_s39966" name="Equation" r:id="rId3" imgW="2070100" imgH="228600" progId="Equation.DSMT4">
                  <p:embed/>
                </p:oleObj>
              </mc:Choice>
              <mc:Fallback>
                <p:oleObj name="Equation" r:id="rId3" imgW="20701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98" y="1209428"/>
                        <a:ext cx="3586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2779" name="对象 10"/>
          <p:cNvGraphicFramePr>
            <a:graphicFrameLocks noChangeAspect="1"/>
          </p:cNvGraphicFramePr>
          <p:nvPr/>
        </p:nvGraphicFramePr>
        <p:xfrm>
          <a:off x="3856038" y="1903413"/>
          <a:ext cx="1436687" cy="395287"/>
        </p:xfrm>
        <a:graphic>
          <a:graphicData uri="http://schemas.openxmlformats.org/presentationml/2006/ole">
            <mc:AlternateContent xmlns:mc="http://schemas.openxmlformats.org/markup-compatibility/2006">
              <mc:Choice xmlns:v="urn:schemas-microsoft-com:vml" Requires="v">
                <p:oleObj spid="_x0000_s39967" name="Equation" r:id="rId5" imgW="825500" imgH="228600" progId="Equation.DSMT4">
                  <p:embed/>
                </p:oleObj>
              </mc:Choice>
              <mc:Fallback>
                <p:oleObj name="Equation" r:id="rId5" imgW="8255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038" y="1903413"/>
                        <a:ext cx="143668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Comment 2">
            <a:hlinkClick r:id="rId7" action="ppaction://hlinksldjump"/>
          </p:cNvPr>
          <p:cNvSpPr>
            <a:spLocks noChangeArrowheads="1"/>
          </p:cNvSpPr>
          <p:nvPr/>
        </p:nvSpPr>
        <p:spPr bwMode="auto">
          <a:xfrm>
            <a:off x="636588" y="620713"/>
            <a:ext cx="51038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zh-CN" altLang="en-US" sz="2800">
                <a:solidFill>
                  <a:srgbClr val="336699"/>
                </a:solidFill>
                <a:latin typeface="微软雅黑" panose="020B0503020204020204" pitchFamily="34" charset="-122"/>
                <a:ea typeface="微软雅黑" panose="020B0503020204020204" pitchFamily="34" charset="-122"/>
              </a:rPr>
              <a:t>价格变动的蒙代尔</a:t>
            </a:r>
            <a:r>
              <a:rPr lang="en-US" altLang="zh-CN" sz="2800">
                <a:solidFill>
                  <a:srgbClr val="336699"/>
                </a:solidFill>
                <a:latin typeface="微软雅黑" panose="020B0503020204020204" pitchFamily="34" charset="-122"/>
                <a:ea typeface="微软雅黑" panose="020B0503020204020204" pitchFamily="34" charset="-122"/>
              </a:rPr>
              <a:t>-</a:t>
            </a:r>
            <a:r>
              <a:rPr lang="zh-CN" altLang="en-US" sz="2800">
                <a:solidFill>
                  <a:srgbClr val="336699"/>
                </a:solidFill>
                <a:latin typeface="微软雅黑" panose="020B0503020204020204" pitchFamily="34" charset="-122"/>
                <a:ea typeface="微软雅黑" panose="020B0503020204020204" pitchFamily="34" charset="-122"/>
              </a:rPr>
              <a:t>弗莱明模型</a:t>
            </a:r>
            <a:r>
              <a:rPr lang="zh-CN" altLang="en-US" sz="2800" b="0">
                <a:solidFill>
                  <a:srgbClr val="006699"/>
                </a:solidFill>
                <a:latin typeface="微软雅黑" panose="020B0503020204020204" pitchFamily="34" charset="-122"/>
                <a:ea typeface="微软雅黑" panose="020B0503020204020204" pitchFamily="34" charset="-122"/>
              </a:rPr>
              <a:t> </a:t>
            </a:r>
          </a:p>
        </p:txBody>
      </p:sp>
      <p:sp>
        <p:nvSpPr>
          <p:cNvPr id="16" name="Rectangle 4"/>
          <p:cNvSpPr>
            <a:spLocks noChangeArrowheads="1"/>
          </p:cNvSpPr>
          <p:nvPr/>
        </p:nvSpPr>
        <p:spPr bwMode="auto">
          <a:xfrm>
            <a:off x="1187450" y="2698750"/>
            <a:ext cx="3529013" cy="3240088"/>
          </a:xfrm>
          <a:prstGeom prst="rect">
            <a:avLst/>
          </a:prstGeom>
          <a:noFill/>
          <a:ln w="9525">
            <a:noFill/>
            <a:miter lim="800000"/>
            <a:headEnd/>
            <a:tailEnd/>
          </a:ln>
          <a:effectLst/>
        </p:spPr>
        <p:txBody>
          <a:bodyPr/>
          <a:lstStyle/>
          <a:p>
            <a:pPr marL="273050" indent="-273050" algn="just">
              <a:spcBef>
                <a:spcPts val="600"/>
              </a:spcBef>
              <a:buClr>
                <a:srgbClr val="FF6600"/>
              </a:buClr>
              <a:buSzPct val="100000"/>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由于物价水平发生变动，两个市场的均衡也会发生相应的变化：从</a:t>
            </a:r>
            <a:r>
              <a:rPr kumimoji="1" lang="en-US" altLang="zh-CN"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看，当物价水平下降时，实际货币供给将增加，这样</a:t>
            </a:r>
            <a:r>
              <a:rPr kumimoji="1" lang="en-US" altLang="zh-CN"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就会向右移动，因此货币市场均衡时的产出水平增加；</a:t>
            </a:r>
            <a:r>
              <a:rPr kumimoji="1" lang="zh-CN" altLang="en-US"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从</a:t>
            </a:r>
            <a:r>
              <a:rPr kumimoji="1" lang="en-US" altLang="zh-CN"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IS</a:t>
            </a:r>
            <a:r>
              <a:rPr kumimoji="1" lang="en-US" altLang="zh-CN" sz="2000" baseline="30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看，它不受价格下跌的影响，因而其位置不会发生移动</a:t>
            </a:r>
            <a:endParaRPr kumimoji="1" lang="en-US" altLang="zh-CN" sz="2000" dirty="0">
              <a:solidFill>
                <a:schemeClr val="tx1"/>
              </a:solidFill>
              <a:effectLst>
                <a:outerShdw blurRad="38100" dist="38100" dir="2700000" algn="tl">
                  <a:srgbClr val="C0C0C0"/>
                </a:outerShdw>
              </a:effectLst>
              <a:latin typeface="+mn-ea"/>
              <a:ea typeface="+mn-ea"/>
              <a:cs typeface="Times New Roman" pitchFamily="18" charset="0"/>
            </a:endParaRPr>
          </a:p>
        </p:txBody>
      </p:sp>
      <p:grpSp>
        <p:nvGrpSpPr>
          <p:cNvPr id="2" name="Group 17"/>
          <p:cNvGrpSpPr>
            <a:grpSpLocks/>
          </p:cNvGrpSpPr>
          <p:nvPr/>
        </p:nvGrpSpPr>
        <p:grpSpPr bwMode="auto">
          <a:xfrm>
            <a:off x="5713413" y="2036763"/>
            <a:ext cx="2959100" cy="4068762"/>
            <a:chOff x="4229" y="2153"/>
            <a:chExt cx="3376" cy="5227"/>
          </a:xfrm>
        </p:grpSpPr>
        <p:sp>
          <p:nvSpPr>
            <p:cNvPr id="32784" name="Line 53"/>
            <p:cNvSpPr>
              <a:spLocks noChangeShapeType="1"/>
            </p:cNvSpPr>
            <p:nvPr/>
          </p:nvSpPr>
          <p:spPr bwMode="auto">
            <a:xfrm>
              <a:off x="4455" y="2223"/>
              <a:ext cx="0" cy="2290"/>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52"/>
            <p:cNvSpPr>
              <a:spLocks noChangeShapeType="1"/>
            </p:cNvSpPr>
            <p:nvPr/>
          </p:nvSpPr>
          <p:spPr bwMode="auto">
            <a:xfrm>
              <a:off x="4455" y="4513"/>
              <a:ext cx="2730" cy="0"/>
            </a:xfrm>
            <a:prstGeom prst="line">
              <a:avLst/>
            </a:prstGeom>
            <a:noFill/>
            <a:ln w="2857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Line 51"/>
            <p:cNvSpPr>
              <a:spLocks noChangeShapeType="1"/>
            </p:cNvSpPr>
            <p:nvPr/>
          </p:nvSpPr>
          <p:spPr bwMode="auto">
            <a:xfrm flipH="1">
              <a:off x="4470" y="3039"/>
              <a:ext cx="62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50"/>
            <p:cNvSpPr>
              <a:spLocks noChangeShapeType="1"/>
            </p:cNvSpPr>
            <p:nvPr/>
          </p:nvSpPr>
          <p:spPr bwMode="auto">
            <a:xfrm flipH="1">
              <a:off x="4440" y="3524"/>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49"/>
            <p:cNvSpPr>
              <a:spLocks noChangeShapeType="1"/>
            </p:cNvSpPr>
            <p:nvPr/>
          </p:nvSpPr>
          <p:spPr bwMode="auto">
            <a:xfrm>
              <a:off x="5925" y="2594"/>
              <a:ext cx="0" cy="192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48"/>
            <p:cNvSpPr>
              <a:spLocks noChangeShapeType="1"/>
            </p:cNvSpPr>
            <p:nvPr/>
          </p:nvSpPr>
          <p:spPr bwMode="auto">
            <a:xfrm>
              <a:off x="5070" y="2589"/>
              <a:ext cx="0" cy="192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Text Box 47"/>
            <p:cNvSpPr txBox="1">
              <a:spLocks noChangeArrowheads="1"/>
            </p:cNvSpPr>
            <p:nvPr/>
          </p:nvSpPr>
          <p:spPr bwMode="auto">
            <a:xfrm>
              <a:off x="4241" y="2813"/>
              <a:ext cx="28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ε</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791" name="Text Box 46"/>
            <p:cNvSpPr txBox="1">
              <a:spLocks noChangeArrowheads="1"/>
            </p:cNvSpPr>
            <p:nvPr/>
          </p:nvSpPr>
          <p:spPr bwMode="auto">
            <a:xfrm>
              <a:off x="4241" y="3372"/>
              <a:ext cx="28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ε</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792" name="Text Box 45"/>
            <p:cNvSpPr txBox="1">
              <a:spLocks noChangeArrowheads="1"/>
            </p:cNvSpPr>
            <p:nvPr/>
          </p:nvSpPr>
          <p:spPr bwMode="auto">
            <a:xfrm>
              <a:off x="4260" y="2153"/>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ε</a:t>
              </a:r>
            </a:p>
          </p:txBody>
        </p:sp>
        <p:sp>
          <p:nvSpPr>
            <p:cNvPr id="32793" name="Text Box 44"/>
            <p:cNvSpPr txBox="1">
              <a:spLocks noChangeArrowheads="1"/>
            </p:cNvSpPr>
            <p:nvPr/>
          </p:nvSpPr>
          <p:spPr bwMode="auto">
            <a:xfrm>
              <a:off x="4245" y="4370"/>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32794" name="Text Box 43"/>
            <p:cNvSpPr txBox="1">
              <a:spLocks noChangeArrowheads="1"/>
            </p:cNvSpPr>
            <p:nvPr/>
          </p:nvSpPr>
          <p:spPr bwMode="auto">
            <a:xfrm>
              <a:off x="4905" y="450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795" name="Text Box 42"/>
            <p:cNvSpPr txBox="1">
              <a:spLocks noChangeArrowheads="1"/>
            </p:cNvSpPr>
            <p:nvPr/>
          </p:nvSpPr>
          <p:spPr bwMode="auto">
            <a:xfrm>
              <a:off x="5820" y="451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796" name="Text Box 41"/>
            <p:cNvSpPr txBox="1">
              <a:spLocks noChangeArrowheads="1"/>
            </p:cNvSpPr>
            <p:nvPr/>
          </p:nvSpPr>
          <p:spPr bwMode="auto">
            <a:xfrm>
              <a:off x="7245" y="440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32797" name="Line 40"/>
            <p:cNvSpPr>
              <a:spLocks noChangeShapeType="1"/>
            </p:cNvSpPr>
            <p:nvPr/>
          </p:nvSpPr>
          <p:spPr bwMode="auto">
            <a:xfrm>
              <a:off x="4455" y="4875"/>
              <a:ext cx="0" cy="2210"/>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Line 39"/>
            <p:cNvSpPr>
              <a:spLocks noChangeShapeType="1"/>
            </p:cNvSpPr>
            <p:nvPr/>
          </p:nvSpPr>
          <p:spPr bwMode="auto">
            <a:xfrm>
              <a:off x="4455" y="7085"/>
              <a:ext cx="2835"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9" name="Line 38"/>
            <p:cNvSpPr>
              <a:spLocks noChangeShapeType="1"/>
            </p:cNvSpPr>
            <p:nvPr/>
          </p:nvSpPr>
          <p:spPr bwMode="auto">
            <a:xfrm>
              <a:off x="5925" y="4843"/>
              <a:ext cx="0" cy="222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0" name="Line 37"/>
            <p:cNvSpPr>
              <a:spLocks noChangeShapeType="1"/>
            </p:cNvSpPr>
            <p:nvPr/>
          </p:nvSpPr>
          <p:spPr bwMode="auto">
            <a:xfrm flipH="1">
              <a:off x="4434" y="6485"/>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1" name="Line 36"/>
            <p:cNvSpPr>
              <a:spLocks noChangeShapeType="1"/>
            </p:cNvSpPr>
            <p:nvPr/>
          </p:nvSpPr>
          <p:spPr bwMode="auto">
            <a:xfrm>
              <a:off x="5055" y="4843"/>
              <a:ext cx="0" cy="222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2" name="Line 35"/>
            <p:cNvSpPr>
              <a:spLocks noChangeShapeType="1"/>
            </p:cNvSpPr>
            <p:nvPr/>
          </p:nvSpPr>
          <p:spPr bwMode="auto">
            <a:xfrm flipH="1">
              <a:off x="4438" y="5626"/>
              <a:ext cx="62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3" name="Text Box 32"/>
            <p:cNvSpPr txBox="1">
              <a:spLocks noChangeArrowheads="1"/>
            </p:cNvSpPr>
            <p:nvPr/>
          </p:nvSpPr>
          <p:spPr bwMode="auto">
            <a:xfrm>
              <a:off x="5790" y="708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04" name="Text Box 31"/>
            <p:cNvSpPr txBox="1">
              <a:spLocks noChangeArrowheads="1"/>
            </p:cNvSpPr>
            <p:nvPr/>
          </p:nvSpPr>
          <p:spPr bwMode="auto">
            <a:xfrm>
              <a:off x="4890" y="708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05" name="Text Box 30"/>
            <p:cNvSpPr txBox="1">
              <a:spLocks noChangeArrowheads="1"/>
            </p:cNvSpPr>
            <p:nvPr/>
          </p:nvSpPr>
          <p:spPr bwMode="auto">
            <a:xfrm>
              <a:off x="4245" y="7022"/>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32806" name="Text Box 29"/>
            <p:cNvSpPr txBox="1">
              <a:spLocks noChangeArrowheads="1"/>
            </p:cNvSpPr>
            <p:nvPr/>
          </p:nvSpPr>
          <p:spPr bwMode="auto">
            <a:xfrm>
              <a:off x="7290" y="693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32807" name="Text Box 28"/>
            <p:cNvSpPr txBox="1">
              <a:spLocks noChangeArrowheads="1"/>
            </p:cNvSpPr>
            <p:nvPr/>
          </p:nvSpPr>
          <p:spPr bwMode="auto">
            <a:xfrm>
              <a:off x="4233" y="6320"/>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08" name="Text Box 27"/>
            <p:cNvSpPr txBox="1">
              <a:spLocks noChangeArrowheads="1"/>
            </p:cNvSpPr>
            <p:nvPr/>
          </p:nvSpPr>
          <p:spPr bwMode="auto">
            <a:xfrm>
              <a:off x="4229" y="545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09" name="Text Box 26"/>
            <p:cNvSpPr txBox="1">
              <a:spLocks noChangeArrowheads="1"/>
            </p:cNvSpPr>
            <p:nvPr/>
          </p:nvSpPr>
          <p:spPr bwMode="auto">
            <a:xfrm>
              <a:off x="4245" y="475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p>
          </p:txBody>
        </p:sp>
        <p:sp>
          <p:nvSpPr>
            <p:cNvPr id="32810" name="Text Box 25"/>
            <p:cNvSpPr txBox="1">
              <a:spLocks noChangeArrowheads="1"/>
            </p:cNvSpPr>
            <p:nvPr/>
          </p:nvSpPr>
          <p:spPr bwMode="auto">
            <a:xfrm>
              <a:off x="6755" y="3802"/>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IS</a:t>
              </a:r>
              <a:r>
                <a:rPr lang="en-US" altLang="zh-CN" sz="1400" baseline="30000">
                  <a:solidFill>
                    <a:srgbClr val="336699"/>
                  </a:solidFill>
                  <a:latin typeface="Times New Roman" panose="02020603050405020304" pitchFamily="18" charset="0"/>
                  <a:cs typeface="Times New Roman" panose="02020603050405020304" pitchFamily="18" charset="0"/>
                </a:rPr>
                <a:t>*</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11" name="Text Box 24"/>
            <p:cNvSpPr txBox="1">
              <a:spLocks noChangeArrowheads="1"/>
            </p:cNvSpPr>
            <p:nvPr/>
          </p:nvSpPr>
          <p:spPr bwMode="auto">
            <a:xfrm>
              <a:off x="6821" y="6583"/>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AD</a:t>
              </a:r>
            </a:p>
          </p:txBody>
        </p:sp>
        <p:sp>
          <p:nvSpPr>
            <p:cNvPr id="32812" name="Arc 23"/>
            <p:cNvSpPr>
              <a:spLocks/>
            </p:cNvSpPr>
            <p:nvPr/>
          </p:nvSpPr>
          <p:spPr bwMode="auto">
            <a:xfrm rot="-121358" flipH="1" flipV="1">
              <a:off x="4814" y="4377"/>
              <a:ext cx="2041" cy="2381"/>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49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32813" name="AutoShape 22"/>
            <p:cNvCxnSpPr>
              <a:cxnSpLocks noChangeShapeType="1"/>
            </p:cNvCxnSpPr>
            <p:nvPr/>
          </p:nvCxnSpPr>
          <p:spPr bwMode="auto">
            <a:xfrm>
              <a:off x="4650" y="2768"/>
              <a:ext cx="1984" cy="1191"/>
            </a:xfrm>
            <a:prstGeom prst="straightConnector1">
              <a:avLst/>
            </a:prstGeom>
            <a:noFill/>
            <a:ln w="34925">
              <a:solidFill>
                <a:srgbClr val="800000"/>
              </a:solidFill>
              <a:round/>
              <a:headEnd/>
              <a:tailEnd/>
            </a:ln>
            <a:extLst>
              <a:ext uri="{909E8E84-426E-40DD-AFC4-6F175D3DCCD1}">
                <a14:hiddenFill xmlns:a14="http://schemas.microsoft.com/office/drawing/2010/main">
                  <a:noFill/>
                </a14:hiddenFill>
              </a:ext>
            </a:extLst>
          </p:spPr>
        </p:cxnSp>
        <p:sp>
          <p:nvSpPr>
            <p:cNvPr id="32814" name="Text Box 20"/>
            <p:cNvSpPr txBox="1">
              <a:spLocks noChangeArrowheads="1"/>
            </p:cNvSpPr>
            <p:nvPr/>
          </p:nvSpPr>
          <p:spPr bwMode="auto">
            <a:xfrm>
              <a:off x="4814" y="2223"/>
              <a:ext cx="73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LM</a:t>
              </a:r>
              <a:r>
                <a:rPr lang="en-US" altLang="zh-CN" sz="1400" baseline="30000">
                  <a:solidFill>
                    <a:srgbClr val="336699"/>
                  </a:solidFill>
                  <a:latin typeface="Times New Roman" panose="02020603050405020304" pitchFamily="18" charset="0"/>
                  <a:cs typeface="Times New Roman" panose="02020603050405020304" pitchFamily="18" charset="0"/>
                </a:rPr>
                <a:t>*</a:t>
              </a:r>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1</a:t>
              </a:r>
              <a:r>
                <a:rPr lang="en-US" altLang="zh-CN" sz="1400">
                  <a:solidFill>
                    <a:srgbClr val="336699"/>
                  </a:solidFill>
                  <a:latin typeface="Times New Roman" panose="02020603050405020304" pitchFamily="18" charset="0"/>
                  <a:cs typeface="Times New Roman" panose="02020603050405020304" pitchFamily="18" charset="0"/>
                </a:rPr>
                <a:t>)</a:t>
              </a:r>
            </a:p>
          </p:txBody>
        </p:sp>
        <p:sp>
          <p:nvSpPr>
            <p:cNvPr id="32815" name="Text Box 19"/>
            <p:cNvSpPr txBox="1">
              <a:spLocks noChangeArrowheads="1"/>
            </p:cNvSpPr>
            <p:nvPr/>
          </p:nvSpPr>
          <p:spPr bwMode="auto">
            <a:xfrm>
              <a:off x="5774" y="2253"/>
              <a:ext cx="73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LM</a:t>
              </a:r>
              <a:r>
                <a:rPr lang="en-US" altLang="zh-CN" sz="1400" baseline="30000">
                  <a:solidFill>
                    <a:srgbClr val="336699"/>
                  </a:solidFill>
                  <a:latin typeface="Times New Roman" panose="02020603050405020304" pitchFamily="18" charset="0"/>
                  <a:cs typeface="Times New Roman" panose="02020603050405020304" pitchFamily="18" charset="0"/>
                </a:rPr>
                <a:t>*</a:t>
              </a:r>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2</a:t>
              </a:r>
              <a:r>
                <a:rPr lang="en-US" altLang="zh-CN" sz="1400">
                  <a:solidFill>
                    <a:srgbClr val="336699"/>
                  </a:solidFill>
                  <a:latin typeface="Times New Roman" panose="02020603050405020304" pitchFamily="18" charset="0"/>
                  <a:cs typeface="Times New Roman" panose="02020603050405020304" pitchFamily="18" charset="0"/>
                </a:rPr>
                <a:t>)</a:t>
              </a:r>
            </a:p>
          </p:txBody>
        </p:sp>
        <p:cxnSp>
          <p:nvCxnSpPr>
            <p:cNvPr id="32816" name="AutoShape 18"/>
            <p:cNvCxnSpPr>
              <a:cxnSpLocks noChangeShapeType="1"/>
            </p:cNvCxnSpPr>
            <p:nvPr/>
          </p:nvCxnSpPr>
          <p:spPr bwMode="auto">
            <a:xfrm>
              <a:off x="5220" y="2768"/>
              <a:ext cx="554" cy="0"/>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grpSp>
      <p:sp>
        <p:nvSpPr>
          <p:cNvPr id="32783" name="矩形 2"/>
          <p:cNvSpPr>
            <a:spLocks noChangeArrowheads="1"/>
          </p:cNvSpPr>
          <p:nvPr/>
        </p:nvSpPr>
        <p:spPr bwMode="auto">
          <a:xfrm>
            <a:off x="395288" y="404813"/>
            <a:ext cx="8569325" cy="5832475"/>
          </a:xfrm>
          <a:prstGeom prst="rect">
            <a:avLst/>
          </a:prstGeom>
          <a:noFill/>
          <a:ln w="25400" cap="sq">
            <a:solidFill>
              <a:srgbClr val="00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a:p>
        </p:txBody>
      </p:sp>
    </p:spTree>
    <p:extLst>
      <p:ext uri="{BB962C8B-B14F-4D97-AF65-F5344CB8AC3E}">
        <p14:creationId xmlns:p14="http://schemas.microsoft.com/office/powerpoint/2010/main" val="287520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7"/>
                                        </p:tgtEl>
                                        <p:attrNameLst>
                                          <p:attrName>style.visibility</p:attrName>
                                        </p:attrNameLst>
                                      </p:cBhvr>
                                      <p:to>
                                        <p:strVal val="visible"/>
                                      </p:to>
                                    </p:set>
                                    <p:animEffect transition="in" filter="blinds(horizontal)">
                                      <p:cBhvr>
                                        <p:cTn id="12" dur="500"/>
                                        <p:tgtEl>
                                          <p:spTgt spid="49971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2777"/>
                                        </p:tgtEl>
                                        <p:attrNameLst>
                                          <p:attrName>style.visibility</p:attrName>
                                        </p:attrNameLst>
                                      </p:cBhvr>
                                      <p:to>
                                        <p:strVal val="visible"/>
                                      </p:to>
                                    </p:set>
                                    <p:animEffect transition="in" filter="blinds(horizontal)">
                                      <p:cBhvr>
                                        <p:cTn id="16" dur="500"/>
                                        <p:tgtEl>
                                          <p:spTgt spid="327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32779"/>
                                        </p:tgtEl>
                                        <p:attrNameLst>
                                          <p:attrName>style.visibility</p:attrName>
                                        </p:attrNameLst>
                                      </p:cBhvr>
                                      <p:to>
                                        <p:strVal val="visible"/>
                                      </p:to>
                                    </p:set>
                                    <p:animEffect transition="in" filter="blinds(horizontal)">
                                      <p:cBhvr>
                                        <p:cTn id="25" dur="500"/>
                                        <p:tgtEl>
                                          <p:spTgt spid="327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wipe(up)">
                                      <p:cBhvr>
                                        <p:cTn id="30" dur="500"/>
                                        <p:tgtEl>
                                          <p:spTgt spid="16">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autoUpdateAnimBg="0"/>
      <p:bldP spid="10" grpId="0" autoUpdateAnimBg="0"/>
      <p:bldP spid="14" grpId="0" autoUpdateAnimBg="0"/>
      <p:bldP spid="1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D9250BD-4E4F-4363-929F-3A04EFB477E4}" type="slidenum">
              <a:rPr lang="en-GB" altLang="zh-CN" sz="1200" b="0">
                <a:solidFill>
                  <a:schemeClr val="bg1"/>
                </a:solidFill>
              </a:rPr>
              <a:pPr/>
              <a:t>2</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594194" y="1051074"/>
            <a:ext cx="4193830"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.1.1</a:t>
            </a:r>
            <a:r>
              <a:rPr lang="en-US" altLang="zh-CN" sz="2800" b="0" dirty="0" smtClean="0">
                <a:solidFill>
                  <a:srgbClr val="336699"/>
                </a:solidFill>
                <a:latin typeface="微软雅黑" panose="020B0503020204020204" pitchFamily="34" charset="-122"/>
                <a:ea typeface="微软雅黑" panose="020B0503020204020204" pitchFamily="34" charset="-122"/>
              </a:rPr>
              <a:t> </a:t>
            </a:r>
            <a:r>
              <a:rPr lang="zh-CN" altLang="en-US" sz="2800" dirty="0">
                <a:solidFill>
                  <a:srgbClr val="336699"/>
                </a:solidFill>
                <a:latin typeface="微软雅黑" panose="020B0503020204020204" pitchFamily="34" charset="-122"/>
                <a:ea typeface="微软雅黑" panose="020B0503020204020204" pitchFamily="34" charset="-122"/>
              </a:rPr>
              <a:t>国际收支平衡表</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5" name="Comment 3">
            <a:hlinkClick r:id="rId3" action="ppaction://hlinksldjump"/>
          </p:cNvPr>
          <p:cNvSpPr>
            <a:spLocks noChangeArrowheads="1"/>
          </p:cNvSpPr>
          <p:nvPr/>
        </p:nvSpPr>
        <p:spPr bwMode="auto">
          <a:xfrm>
            <a:off x="589870" y="260648"/>
            <a:ext cx="4126146"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9</a:t>
            </a:r>
            <a:r>
              <a:rPr lang="en-US" altLang="zh-CN" sz="3200" dirty="0" smtClean="0">
                <a:solidFill>
                  <a:srgbClr val="336699"/>
                </a:solidFill>
                <a:latin typeface="微软雅黑" pitchFamily="34" charset="-122"/>
                <a:ea typeface="微软雅黑" pitchFamily="34" charset="-122"/>
                <a:cs typeface="Times New Roman" pitchFamily="18" charset="0"/>
              </a:rPr>
              <a:t>.1</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国际收支与汇率</a:t>
            </a:r>
            <a:endParaRPr lang="zh-CN" altLang="en-US" sz="3200" dirty="0">
              <a:solidFill>
                <a:srgbClr val="336699"/>
              </a:solidFill>
              <a:latin typeface="微软雅黑" pitchFamily="34" charset="-122"/>
              <a:ea typeface="微软雅黑" pitchFamily="34" charset="-122"/>
              <a:cs typeface="Times New Roman" pitchFamily="18" charset="0"/>
            </a:endParaRPr>
          </a:p>
        </p:txBody>
      </p:sp>
      <p:sp>
        <p:nvSpPr>
          <p:cNvPr id="499717" name="Rectangle 5"/>
          <p:cNvSpPr>
            <a:spLocks noChangeArrowheads="1"/>
          </p:cNvSpPr>
          <p:nvPr/>
        </p:nvSpPr>
        <p:spPr bwMode="auto">
          <a:xfrm>
            <a:off x="1042988" y="2165350"/>
            <a:ext cx="7200900" cy="4000500"/>
          </a:xfrm>
          <a:prstGeom prst="rect">
            <a:avLst/>
          </a:prstGeom>
          <a:noFill/>
          <a:ln w="9525">
            <a:noFill/>
            <a:miter lim="800000"/>
            <a:headEnd/>
            <a:tailEnd/>
          </a:ln>
          <a:effectLst/>
        </p:spPr>
        <p:txBody>
          <a:bodyPr/>
          <a:lstStyle/>
          <a:p>
            <a:pPr marL="273050" indent="-273050" algn="just">
              <a:spcBef>
                <a:spcPct val="200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国际收支是指一个国家的居民与其他国家的居民</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非居民</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之间因各种经济往来而发生的收入和支付</a:t>
            </a:r>
            <a:r>
              <a:rPr kumimoji="1" lang="zh-CN" altLang="en-US" sz="2400" b="0" dirty="0">
                <a:solidFill>
                  <a:schemeClr val="tx1"/>
                </a:solidFill>
                <a:latin typeface="黑体" pitchFamily="2" charset="-122"/>
                <a:ea typeface="黑体" pitchFamily="2" charset="-122"/>
                <a:cs typeface="Times New Roman" pitchFamily="18" charset="0"/>
              </a:rPr>
              <a:t>。</a:t>
            </a:r>
            <a:r>
              <a:rPr kumimoji="1" lang="zh-CN" altLang="en-US" sz="2800" b="0" dirty="0">
                <a:solidFill>
                  <a:schemeClr val="tx1"/>
                </a:solidFill>
                <a:latin typeface="黑体" pitchFamily="2" charset="-122"/>
                <a:ea typeface="黑体" pitchFamily="2" charset="-122"/>
                <a:cs typeface="Times New Roman" pitchFamily="18" charset="0"/>
              </a:rPr>
              <a:t> </a:t>
            </a:r>
          </a:p>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要点： </a:t>
            </a:r>
          </a:p>
          <a:p>
            <a:pPr marL="534988" lvl="1" indent="-261938" algn="just">
              <a:spcBef>
                <a:spcPct val="20000"/>
              </a:spcBef>
              <a:buClr>
                <a:srgbClr val="FF6600"/>
              </a:buClr>
              <a:buFontTx/>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国际收支是一个流量</a:t>
            </a:r>
            <a:r>
              <a:rPr kumimoji="1" lang="zh-CN" altLang="en-US" sz="2400" dirty="0">
                <a:effectLst>
                  <a:outerShdw blurRad="38100" dist="38100" dir="2700000" algn="tl">
                    <a:srgbClr val="C0C0C0"/>
                  </a:outerShdw>
                </a:effectLst>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a:p>
            <a:pPr marL="534988" lvl="1" indent="-261938" algn="just">
              <a:spcBef>
                <a:spcPct val="20000"/>
              </a:spcBef>
              <a:buClr>
                <a:srgbClr val="FF6600"/>
              </a:buClr>
              <a:buFontTx/>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国际收支反映的是以货币数量记录的全部国际经济交易</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endParaRPr>
          </a:p>
          <a:p>
            <a:pPr marL="534988" lvl="1" indent="-261938" algn="just">
              <a:spcBef>
                <a:spcPct val="20000"/>
              </a:spcBef>
              <a:buClr>
                <a:srgbClr val="FF6600"/>
              </a:buClr>
              <a:buFontTx/>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国际收支记录的是居民与非居民（他国居民）发生的经济交易 </a:t>
            </a:r>
          </a:p>
        </p:txBody>
      </p:sp>
    </p:spTree>
    <p:extLst>
      <p:ext uri="{BB962C8B-B14F-4D97-AF65-F5344CB8AC3E}">
        <p14:creationId xmlns:p14="http://schemas.microsoft.com/office/powerpoint/2010/main" val="4260846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1" end="1"/>
                                            </p:txEl>
                                          </p:spTgt>
                                        </p:tgtEl>
                                        <p:attrNameLst>
                                          <p:attrName>style.visibility</p:attrName>
                                        </p:attrNameLst>
                                      </p:cBhvr>
                                      <p:to>
                                        <p:strVal val="visible"/>
                                      </p:to>
                                    </p:set>
                                    <p:animEffect transition="in" filter="wipe(up)">
                                      <p:cBhvr>
                                        <p:cTn id="22" dur="500"/>
                                        <p:tgtEl>
                                          <p:spTgt spid="499717">
                                            <p:txEl>
                                              <p:pRg st="1" end="1"/>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99717">
                                            <p:txEl>
                                              <p:pRg st="2" end="2"/>
                                            </p:txEl>
                                          </p:spTgt>
                                        </p:tgtEl>
                                        <p:attrNameLst>
                                          <p:attrName>style.visibility</p:attrName>
                                        </p:attrNameLst>
                                      </p:cBhvr>
                                      <p:to>
                                        <p:strVal val="visible"/>
                                      </p:to>
                                    </p:set>
                                    <p:animEffect transition="in" filter="wipe(up)">
                                      <p:cBhvr>
                                        <p:cTn id="25" dur="500"/>
                                        <p:tgtEl>
                                          <p:spTgt spid="499717">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99717">
                                            <p:txEl>
                                              <p:pRg st="3" end="3"/>
                                            </p:txEl>
                                          </p:spTgt>
                                        </p:tgtEl>
                                        <p:attrNameLst>
                                          <p:attrName>style.visibility</p:attrName>
                                        </p:attrNameLst>
                                      </p:cBhvr>
                                      <p:to>
                                        <p:strVal val="visible"/>
                                      </p:to>
                                    </p:set>
                                    <p:animEffect transition="in" filter="wipe(up)">
                                      <p:cBhvr>
                                        <p:cTn id="28" dur="500"/>
                                        <p:tgtEl>
                                          <p:spTgt spid="499717">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99717">
                                            <p:txEl>
                                              <p:pRg st="4" end="4"/>
                                            </p:txEl>
                                          </p:spTgt>
                                        </p:tgtEl>
                                        <p:attrNameLst>
                                          <p:attrName>style.visibility</p:attrName>
                                        </p:attrNameLst>
                                      </p:cBhvr>
                                      <p:to>
                                        <p:strVal val="visible"/>
                                      </p:to>
                                    </p:set>
                                    <p:animEffect transition="in" filter="wipe(up)">
                                      <p:cBhvr>
                                        <p:cTn id="31" dur="500"/>
                                        <p:tgtEl>
                                          <p:spTgt spid="499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5" grpId="0"/>
      <p:bldP spid="49971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589645E-A5A6-4C6C-97F7-B21702FF18ED}" type="slidenum">
              <a:rPr lang="en-GB" altLang="zh-CN" sz="1200" b="0">
                <a:solidFill>
                  <a:schemeClr val="bg1"/>
                </a:solidFill>
              </a:rPr>
              <a:pPr/>
              <a:t>20</a:t>
            </a:fld>
            <a:endParaRPr lang="en-GB" altLang="zh-CN" sz="1200" b="0">
              <a:solidFill>
                <a:schemeClr val="bg1"/>
              </a:solidFill>
            </a:endParaRPr>
          </a:p>
        </p:txBody>
      </p:sp>
      <p:sp>
        <p:nvSpPr>
          <p:cNvPr id="499714" name="Comment 2">
            <a:hlinkClick r:id="rId3" action="ppaction://hlinksldjump"/>
          </p:cNvPr>
          <p:cNvSpPr>
            <a:spLocks noChangeArrowheads="1"/>
          </p:cNvSpPr>
          <p:nvPr/>
        </p:nvSpPr>
        <p:spPr bwMode="auto">
          <a:xfrm>
            <a:off x="609600" y="1007882"/>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.3.1 </a:t>
            </a:r>
            <a:r>
              <a:rPr lang="zh-CN" altLang="en-US" sz="2800" dirty="0">
                <a:solidFill>
                  <a:srgbClr val="336699"/>
                </a:solidFill>
                <a:latin typeface="微软雅黑" panose="020B0503020204020204" pitchFamily="34" charset="-122"/>
                <a:ea typeface="微软雅黑" panose="020B0503020204020204" pitchFamily="34" charset="-122"/>
              </a:rPr>
              <a:t>固定汇率制下的财政政策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5" name="Comment 3">
            <a:hlinkClick r:id="rId4" action="ppaction://hlinksldjump"/>
          </p:cNvPr>
          <p:cNvSpPr>
            <a:spLocks noChangeArrowheads="1"/>
          </p:cNvSpPr>
          <p:nvPr/>
        </p:nvSpPr>
        <p:spPr bwMode="auto">
          <a:xfrm>
            <a:off x="553218" y="260818"/>
            <a:ext cx="6091238" cy="53975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80000"/>
              </a:lnSpc>
            </a:pPr>
            <a:r>
              <a:rPr lang="en-US" altLang="zh-CN" sz="3200" dirty="0">
                <a:solidFill>
                  <a:srgbClr val="336699"/>
                </a:solidFill>
                <a:latin typeface="微软雅黑" panose="020B0503020204020204" pitchFamily="34" charset="-122"/>
                <a:ea typeface="微软雅黑" panose="020B0503020204020204" pitchFamily="34" charset="-122"/>
              </a:rPr>
              <a:t>9</a:t>
            </a:r>
            <a:r>
              <a:rPr lang="en-US" altLang="zh-CN" sz="3200" dirty="0" smtClean="0">
                <a:solidFill>
                  <a:srgbClr val="336699"/>
                </a:solidFill>
                <a:latin typeface="微软雅黑" panose="020B0503020204020204" pitchFamily="34" charset="-122"/>
                <a:ea typeface="微软雅黑" panose="020B0503020204020204" pitchFamily="34" charset="-122"/>
              </a:rPr>
              <a:t>.3 </a:t>
            </a:r>
            <a:r>
              <a:rPr lang="zh-CN" altLang="en-US" sz="3200" dirty="0">
                <a:solidFill>
                  <a:srgbClr val="336699"/>
                </a:solidFill>
                <a:latin typeface="微软雅黑" panose="020B0503020204020204" pitchFamily="34" charset="-122"/>
                <a:ea typeface="微软雅黑" panose="020B0503020204020204" pitchFamily="34" charset="-122"/>
              </a:rPr>
              <a:t>固定汇率制下的政策效果</a:t>
            </a:r>
          </a:p>
        </p:txBody>
      </p:sp>
      <p:sp>
        <p:nvSpPr>
          <p:cNvPr id="499717" name="Rectangle 5"/>
          <p:cNvSpPr>
            <a:spLocks noChangeArrowheads="1"/>
          </p:cNvSpPr>
          <p:nvPr/>
        </p:nvSpPr>
        <p:spPr bwMode="auto">
          <a:xfrm>
            <a:off x="611188" y="2427288"/>
            <a:ext cx="4295775" cy="3233737"/>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1800" dirty="0">
                <a:solidFill>
                  <a:schemeClr val="tx1"/>
                </a:solidFill>
                <a:effectLst>
                  <a:outerShdw blurRad="38100" dist="38100" dir="2700000" algn="tl">
                    <a:srgbClr val="C0C0C0"/>
                  </a:outerShdw>
                </a:effectLst>
                <a:latin typeface="宋体" pitchFamily="2" charset="-122"/>
                <a:cs typeface="Times New Roman" pitchFamily="18" charset="0"/>
              </a:rPr>
              <a:t>扩张性财政政策的直接结果是引起总需求扩大，使</a:t>
            </a:r>
            <a:r>
              <a:rPr kumimoji="1" lang="en-US" altLang="zh-CN" sz="18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18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1800" dirty="0">
                <a:solidFill>
                  <a:schemeClr val="tx1"/>
                </a:solidFill>
                <a:effectLst>
                  <a:outerShdw blurRad="38100" dist="38100" dir="2700000" algn="tl">
                    <a:srgbClr val="C0C0C0"/>
                  </a:outerShdw>
                </a:effectLst>
                <a:latin typeface="宋体" pitchFamily="2" charset="-122"/>
                <a:cs typeface="Times New Roman" pitchFamily="18" charset="0"/>
              </a:rPr>
              <a:t>曲线向右移动。</a:t>
            </a:r>
            <a:r>
              <a:rPr kumimoji="1" lang="en-US" altLang="zh-CN" sz="18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18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1800" dirty="0">
                <a:solidFill>
                  <a:schemeClr val="tx1"/>
                </a:solidFill>
                <a:effectLst>
                  <a:outerShdw blurRad="38100" dist="38100" dir="2700000" algn="tl">
                    <a:srgbClr val="C0C0C0"/>
                  </a:outerShdw>
                </a:effectLst>
                <a:latin typeface="宋体" pitchFamily="2" charset="-122"/>
                <a:cs typeface="Times New Roman" pitchFamily="18" charset="0"/>
              </a:rPr>
              <a:t>曲线向右移动使得汇率面临上升的压力（机理：扩张性财政政策→产出增加→货币需求增加→利率上升→国外资本流入→本币升值，即汇率上升）。中央银行为维持汇率不变，只得干预外汇市场，增加货币供给，使得</a:t>
            </a:r>
            <a:r>
              <a:rPr kumimoji="1" lang="en-US" altLang="zh-CN" sz="18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18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1800" dirty="0">
                <a:solidFill>
                  <a:schemeClr val="tx1"/>
                </a:solidFill>
                <a:effectLst>
                  <a:outerShdw blurRad="38100" dist="38100" dir="2700000" algn="tl">
                    <a:srgbClr val="C0C0C0"/>
                  </a:outerShdw>
                </a:effectLst>
                <a:latin typeface="宋体" pitchFamily="2" charset="-122"/>
                <a:cs typeface="Times New Roman" pitchFamily="18" charset="0"/>
              </a:rPr>
              <a:t>曲线右移，直到均衡汇率降低到固定汇率水平。与此同时，产出水平增加。</a:t>
            </a:r>
            <a:endParaRPr kumimoji="1" lang="en-US" altLang="zh-CN" sz="18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379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8"/>
          <p:cNvGrpSpPr>
            <a:grpSpLocks/>
          </p:cNvGrpSpPr>
          <p:nvPr/>
        </p:nvGrpSpPr>
        <p:grpSpPr bwMode="auto">
          <a:xfrm>
            <a:off x="5233988" y="2349500"/>
            <a:ext cx="3730625" cy="3305175"/>
            <a:chOff x="2357" y="1567"/>
            <a:chExt cx="3330" cy="2797"/>
          </a:xfrm>
        </p:grpSpPr>
        <p:sp>
          <p:nvSpPr>
            <p:cNvPr id="33800" name="Line 31"/>
            <p:cNvSpPr>
              <a:spLocks noChangeShapeType="1"/>
            </p:cNvSpPr>
            <p:nvPr/>
          </p:nvSpPr>
          <p:spPr bwMode="auto">
            <a:xfrm>
              <a:off x="2576" y="1625"/>
              <a:ext cx="0" cy="2438"/>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01" name="Line 30"/>
            <p:cNvSpPr>
              <a:spLocks noChangeShapeType="1"/>
            </p:cNvSpPr>
            <p:nvPr/>
          </p:nvSpPr>
          <p:spPr bwMode="auto">
            <a:xfrm>
              <a:off x="2582" y="4064"/>
              <a:ext cx="2730"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Line 29"/>
            <p:cNvSpPr>
              <a:spLocks noChangeShapeType="1"/>
            </p:cNvSpPr>
            <p:nvPr/>
          </p:nvSpPr>
          <p:spPr bwMode="auto">
            <a:xfrm flipH="1">
              <a:off x="2567" y="2970"/>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3" name="Line 28"/>
            <p:cNvSpPr>
              <a:spLocks noChangeShapeType="1"/>
            </p:cNvSpPr>
            <p:nvPr/>
          </p:nvSpPr>
          <p:spPr bwMode="auto">
            <a:xfrm>
              <a:off x="4052" y="2145"/>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27"/>
            <p:cNvSpPr>
              <a:spLocks noChangeShapeType="1"/>
            </p:cNvSpPr>
            <p:nvPr/>
          </p:nvSpPr>
          <p:spPr bwMode="auto">
            <a:xfrm>
              <a:off x="3347" y="2140"/>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Text Box 26"/>
            <p:cNvSpPr txBox="1">
              <a:spLocks noChangeArrowheads="1"/>
            </p:cNvSpPr>
            <p:nvPr/>
          </p:nvSpPr>
          <p:spPr bwMode="auto">
            <a:xfrm>
              <a:off x="2407" y="1567"/>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3806" name="Text Box 25"/>
            <p:cNvSpPr txBox="1">
              <a:spLocks noChangeArrowheads="1"/>
            </p:cNvSpPr>
            <p:nvPr/>
          </p:nvSpPr>
          <p:spPr bwMode="auto">
            <a:xfrm>
              <a:off x="2383" y="3993"/>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3807" name="Text Box 24"/>
            <p:cNvSpPr txBox="1">
              <a:spLocks noChangeArrowheads="1"/>
            </p:cNvSpPr>
            <p:nvPr/>
          </p:nvSpPr>
          <p:spPr bwMode="auto">
            <a:xfrm>
              <a:off x="3242" y="405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08" name="Text Box 23"/>
            <p:cNvSpPr txBox="1">
              <a:spLocks noChangeArrowheads="1"/>
            </p:cNvSpPr>
            <p:nvPr/>
          </p:nvSpPr>
          <p:spPr bwMode="auto">
            <a:xfrm>
              <a:off x="3947" y="406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09" name="Text Box 22"/>
            <p:cNvSpPr txBox="1">
              <a:spLocks noChangeArrowheads="1"/>
            </p:cNvSpPr>
            <p:nvPr/>
          </p:nvSpPr>
          <p:spPr bwMode="auto">
            <a:xfrm>
              <a:off x="5372" y="395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3810" name="Text Box 21"/>
            <p:cNvSpPr txBox="1">
              <a:spLocks noChangeArrowheads="1"/>
            </p:cNvSpPr>
            <p:nvPr/>
          </p:nvSpPr>
          <p:spPr bwMode="auto">
            <a:xfrm>
              <a:off x="4882" y="3248"/>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3811" name="AutoShape 20"/>
            <p:cNvCxnSpPr>
              <a:cxnSpLocks noChangeShapeType="1"/>
            </p:cNvCxnSpPr>
            <p:nvPr/>
          </p:nvCxnSpPr>
          <p:spPr bwMode="auto">
            <a:xfrm>
              <a:off x="2777" y="2214"/>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3812" name="Text Box 18"/>
            <p:cNvSpPr txBox="1">
              <a:spLocks noChangeArrowheads="1"/>
            </p:cNvSpPr>
            <p:nvPr/>
          </p:nvSpPr>
          <p:spPr bwMode="auto">
            <a:xfrm>
              <a:off x="3106" y="1774"/>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13" name="Text Box 17"/>
            <p:cNvSpPr txBox="1">
              <a:spLocks noChangeArrowheads="1"/>
            </p:cNvSpPr>
            <p:nvPr/>
          </p:nvSpPr>
          <p:spPr bwMode="auto">
            <a:xfrm>
              <a:off x="3901" y="1804"/>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3814" name="AutoShape 16"/>
            <p:cNvCxnSpPr>
              <a:cxnSpLocks noChangeShapeType="1"/>
            </p:cNvCxnSpPr>
            <p:nvPr/>
          </p:nvCxnSpPr>
          <p:spPr bwMode="auto">
            <a:xfrm>
              <a:off x="2687" y="2586"/>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3815" name="Text Box 15"/>
            <p:cNvSpPr txBox="1">
              <a:spLocks noChangeArrowheads="1"/>
            </p:cNvSpPr>
            <p:nvPr/>
          </p:nvSpPr>
          <p:spPr bwMode="auto">
            <a:xfrm>
              <a:off x="4762" y="3638"/>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16" name="Line 14"/>
            <p:cNvSpPr>
              <a:spLocks noChangeShapeType="1"/>
            </p:cNvSpPr>
            <p:nvPr/>
          </p:nvSpPr>
          <p:spPr bwMode="auto">
            <a:xfrm flipH="1">
              <a:off x="2582" y="2565"/>
              <a:ext cx="737"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Text Box 13"/>
            <p:cNvSpPr txBox="1">
              <a:spLocks noChangeArrowheads="1"/>
            </p:cNvSpPr>
            <p:nvPr/>
          </p:nvSpPr>
          <p:spPr bwMode="auto">
            <a:xfrm>
              <a:off x="2357" y="2842"/>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3818" name="AutoShape 12"/>
            <p:cNvCxnSpPr>
              <a:cxnSpLocks noChangeShapeType="1"/>
            </p:cNvCxnSpPr>
            <p:nvPr/>
          </p:nvCxnSpPr>
          <p:spPr bwMode="auto">
            <a:xfrm>
              <a:off x="3751" y="3152"/>
              <a:ext cx="510" cy="0"/>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cxnSp>
          <p:nvCxnSpPr>
            <p:cNvPr id="33819" name="AutoShape 11"/>
            <p:cNvCxnSpPr>
              <a:cxnSpLocks noChangeShapeType="1"/>
            </p:cNvCxnSpPr>
            <p:nvPr/>
          </p:nvCxnSpPr>
          <p:spPr bwMode="auto">
            <a:xfrm>
              <a:off x="3480" y="2432"/>
              <a:ext cx="510" cy="0"/>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cxnSp>
          <p:nvCxnSpPr>
            <p:cNvPr id="33820" name="AutoShape 10"/>
            <p:cNvCxnSpPr>
              <a:cxnSpLocks noChangeShapeType="1"/>
            </p:cNvCxnSpPr>
            <p:nvPr/>
          </p:nvCxnSpPr>
          <p:spPr bwMode="auto">
            <a:xfrm flipV="1">
              <a:off x="2385" y="2586"/>
              <a:ext cx="0" cy="283"/>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cxnSp>
          <p:nvCxnSpPr>
            <p:cNvPr id="33821" name="AutoShape 9"/>
            <p:cNvCxnSpPr>
              <a:cxnSpLocks noChangeShapeType="1"/>
            </p:cNvCxnSpPr>
            <p:nvPr/>
          </p:nvCxnSpPr>
          <p:spPr bwMode="auto">
            <a:xfrm flipV="1">
              <a:off x="2655" y="2646"/>
              <a:ext cx="0" cy="283"/>
            </a:xfrm>
            <a:prstGeom prst="straightConnector1">
              <a:avLst/>
            </a:prstGeom>
            <a:noFill/>
            <a:ln w="25400">
              <a:solidFill>
                <a:srgbClr val="009900"/>
              </a:solidFill>
              <a:round/>
              <a:headEnd type="triangle" w="med" len="me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174437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utoUpdateAnimBg="0"/>
      <p:bldP spid="499715" grpId="0" autoUpdateAnimBg="0"/>
      <p:bldP spid="49971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C5DCAAA-2B7A-4950-A396-258570D1C188}" type="slidenum">
              <a:rPr lang="en-GB" altLang="zh-CN" sz="1200" b="0">
                <a:solidFill>
                  <a:schemeClr val="bg1"/>
                </a:solidFill>
              </a:rPr>
              <a:pPr/>
              <a:t>21</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636588" y="693738"/>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.3.2 </a:t>
            </a:r>
            <a:r>
              <a:rPr lang="zh-CN" altLang="en-US" sz="2800" dirty="0">
                <a:solidFill>
                  <a:srgbClr val="336699"/>
                </a:solidFill>
                <a:latin typeface="微软雅黑" panose="020B0503020204020204" pitchFamily="34" charset="-122"/>
                <a:ea typeface="微软雅黑" panose="020B0503020204020204" pitchFamily="34" charset="-122"/>
              </a:rPr>
              <a:t>固定汇率制下的货币政策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7" name="Rectangle 5"/>
          <p:cNvSpPr>
            <a:spLocks noChangeArrowheads="1"/>
          </p:cNvSpPr>
          <p:nvPr/>
        </p:nvSpPr>
        <p:spPr bwMode="auto">
          <a:xfrm>
            <a:off x="1069975" y="1557338"/>
            <a:ext cx="3529013" cy="3233737"/>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扩张性货币政策的初始影响是使</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曲线向右移动，降低了汇率。但由于中央银行承诺维持汇率不变，中央银行又不得不缩减货币供给，导致</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曲线回到其初始的位置。</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在固定汇率制下，货币政策往往是无效的。</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48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7"/>
          <p:cNvGrpSpPr>
            <a:grpSpLocks/>
          </p:cNvGrpSpPr>
          <p:nvPr/>
        </p:nvGrpSpPr>
        <p:grpSpPr bwMode="auto">
          <a:xfrm>
            <a:off x="4906963" y="1863725"/>
            <a:ext cx="3708400" cy="3311525"/>
            <a:chOff x="6552" y="1582"/>
            <a:chExt cx="3150" cy="2813"/>
          </a:xfrm>
        </p:grpSpPr>
        <p:sp>
          <p:nvSpPr>
            <p:cNvPr id="34823" name="Line 25"/>
            <p:cNvSpPr>
              <a:spLocks noChangeShapeType="1"/>
            </p:cNvSpPr>
            <p:nvPr/>
          </p:nvSpPr>
          <p:spPr bwMode="auto">
            <a:xfrm>
              <a:off x="6745" y="1632"/>
              <a:ext cx="0" cy="2438"/>
            </a:xfrm>
            <a:prstGeom prst="line">
              <a:avLst/>
            </a:prstGeom>
            <a:noFill/>
            <a:ln w="3175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Line 24"/>
            <p:cNvSpPr>
              <a:spLocks noChangeShapeType="1"/>
            </p:cNvSpPr>
            <p:nvPr/>
          </p:nvSpPr>
          <p:spPr bwMode="auto">
            <a:xfrm>
              <a:off x="6744" y="4071"/>
              <a:ext cx="2569"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5" name="Line 23"/>
            <p:cNvSpPr>
              <a:spLocks noChangeShapeType="1"/>
            </p:cNvSpPr>
            <p:nvPr/>
          </p:nvSpPr>
          <p:spPr bwMode="auto">
            <a:xfrm flipH="1">
              <a:off x="6737" y="2985"/>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Line 22"/>
            <p:cNvSpPr>
              <a:spLocks noChangeShapeType="1"/>
            </p:cNvSpPr>
            <p:nvPr/>
          </p:nvSpPr>
          <p:spPr bwMode="auto">
            <a:xfrm>
              <a:off x="8222" y="2160"/>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21"/>
            <p:cNvSpPr>
              <a:spLocks noChangeShapeType="1"/>
            </p:cNvSpPr>
            <p:nvPr/>
          </p:nvSpPr>
          <p:spPr bwMode="auto">
            <a:xfrm>
              <a:off x="7517" y="2155"/>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Text Box 20"/>
            <p:cNvSpPr txBox="1">
              <a:spLocks noChangeArrowheads="1"/>
            </p:cNvSpPr>
            <p:nvPr/>
          </p:nvSpPr>
          <p:spPr bwMode="auto">
            <a:xfrm>
              <a:off x="6599" y="1582"/>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4829" name="Text Box 19"/>
            <p:cNvSpPr txBox="1">
              <a:spLocks noChangeArrowheads="1"/>
            </p:cNvSpPr>
            <p:nvPr/>
          </p:nvSpPr>
          <p:spPr bwMode="auto">
            <a:xfrm>
              <a:off x="6582" y="394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4830" name="Text Box 18"/>
            <p:cNvSpPr txBox="1">
              <a:spLocks noChangeArrowheads="1"/>
            </p:cNvSpPr>
            <p:nvPr/>
          </p:nvSpPr>
          <p:spPr bwMode="auto">
            <a:xfrm>
              <a:off x="7436" y="408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4831" name="Text Box 17"/>
            <p:cNvSpPr txBox="1">
              <a:spLocks noChangeArrowheads="1"/>
            </p:cNvSpPr>
            <p:nvPr/>
          </p:nvSpPr>
          <p:spPr bwMode="auto">
            <a:xfrm>
              <a:off x="8141" y="4100"/>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4832" name="Text Box 16"/>
            <p:cNvSpPr txBox="1">
              <a:spLocks noChangeArrowheads="1"/>
            </p:cNvSpPr>
            <p:nvPr/>
          </p:nvSpPr>
          <p:spPr bwMode="auto">
            <a:xfrm>
              <a:off x="9387" y="3971"/>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4833" name="Text Box 14"/>
            <p:cNvSpPr txBox="1">
              <a:spLocks noChangeArrowheads="1"/>
            </p:cNvSpPr>
            <p:nvPr/>
          </p:nvSpPr>
          <p:spPr bwMode="auto">
            <a:xfrm>
              <a:off x="7276" y="1889"/>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4834" name="Text Box 13"/>
            <p:cNvSpPr txBox="1">
              <a:spLocks noChangeArrowheads="1"/>
            </p:cNvSpPr>
            <p:nvPr/>
          </p:nvSpPr>
          <p:spPr bwMode="auto">
            <a:xfrm>
              <a:off x="8071" y="1889"/>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4835" name="AutoShape 12"/>
            <p:cNvCxnSpPr>
              <a:cxnSpLocks noChangeShapeType="1"/>
            </p:cNvCxnSpPr>
            <p:nvPr/>
          </p:nvCxnSpPr>
          <p:spPr bwMode="auto">
            <a:xfrm>
              <a:off x="6857" y="2601"/>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4836" name="Text Box 11"/>
            <p:cNvSpPr txBox="1">
              <a:spLocks noChangeArrowheads="1"/>
            </p:cNvSpPr>
            <p:nvPr/>
          </p:nvSpPr>
          <p:spPr bwMode="auto">
            <a:xfrm>
              <a:off x="8932" y="3653"/>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4837" name="Line 10"/>
            <p:cNvSpPr>
              <a:spLocks noChangeShapeType="1"/>
            </p:cNvSpPr>
            <p:nvPr/>
          </p:nvSpPr>
          <p:spPr bwMode="auto">
            <a:xfrm flipH="1">
              <a:off x="7594" y="2682"/>
              <a:ext cx="510" cy="0"/>
            </a:xfrm>
            <a:prstGeom prst="line">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8" name="Line 9"/>
            <p:cNvSpPr>
              <a:spLocks noChangeShapeType="1"/>
            </p:cNvSpPr>
            <p:nvPr/>
          </p:nvSpPr>
          <p:spPr bwMode="auto">
            <a:xfrm flipH="1">
              <a:off x="7594" y="2445"/>
              <a:ext cx="510" cy="0"/>
            </a:xfrm>
            <a:prstGeom prst="line">
              <a:avLst/>
            </a:prstGeom>
            <a:noFill/>
            <a:ln w="25400">
              <a:solidFill>
                <a:srgbClr val="0099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Text Box 8"/>
            <p:cNvSpPr txBox="1">
              <a:spLocks noChangeArrowheads="1"/>
            </p:cNvSpPr>
            <p:nvPr/>
          </p:nvSpPr>
          <p:spPr bwMode="auto">
            <a:xfrm>
              <a:off x="6552" y="2857"/>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9970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blinds(horizontal)">
                                      <p:cBhvr>
                                        <p:cTn id="7" dur="500"/>
                                        <p:tgtEl>
                                          <p:spTgt spid="499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1" end="1"/>
                                            </p:txEl>
                                          </p:spTgt>
                                        </p:tgtEl>
                                        <p:attrNameLst>
                                          <p:attrName>style.visibility</p:attrName>
                                        </p:attrNameLst>
                                      </p:cBhvr>
                                      <p:to>
                                        <p:strVal val="visible"/>
                                      </p:to>
                                    </p:set>
                                    <p:animEffect transition="in" filter="wipe(up)">
                                      <p:cBhvr>
                                        <p:cTn id="17" dur="500"/>
                                        <p:tgtEl>
                                          <p:spTgt spid="49971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utoUpdateAnimBg="0"/>
      <p:bldP spid="49971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47A02F7-ACD2-450B-A8F3-FEE751BE3513}" type="slidenum">
              <a:rPr lang="en-GB" altLang="zh-CN" sz="1200" b="0">
                <a:solidFill>
                  <a:schemeClr val="bg1"/>
                </a:solidFill>
              </a:rPr>
              <a:pPr/>
              <a:t>22</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636588" y="765175"/>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.3.3 </a:t>
            </a:r>
            <a:r>
              <a:rPr lang="zh-CN" altLang="en-US" sz="2800" dirty="0">
                <a:solidFill>
                  <a:srgbClr val="336699"/>
                </a:solidFill>
                <a:latin typeface="微软雅黑" panose="020B0503020204020204" pitchFamily="34" charset="-122"/>
                <a:ea typeface="微软雅黑" panose="020B0503020204020204" pitchFamily="34" charset="-122"/>
              </a:rPr>
              <a:t>固定汇率制下的贸易政策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7" name="Rectangle 5"/>
          <p:cNvSpPr>
            <a:spLocks noChangeArrowheads="1"/>
          </p:cNvSpPr>
          <p:nvPr/>
        </p:nvSpPr>
        <p:spPr bwMode="auto">
          <a:xfrm>
            <a:off x="900113" y="1557338"/>
            <a:ext cx="7343775" cy="3959225"/>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政府通过关税或非关税措施来减少进口，其直接影响的是净出口，即减少进口进而增加净出口。净出口曲线会右移，从而使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曲线右移。</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曲线右移使汇率面临上升压力，为保持汇率固定，中央银行就需要增加货币供给，结果使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曲线也向右移动，直到汇率稳定在固定汇率上，但产出会增加。</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这个过程的机理同财政政策一样，不同的仅仅是引起</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曲线移动的原因。</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584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53143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blinds(horizontal)">
                                      <p:cBhvr>
                                        <p:cTn id="7" dur="500"/>
                                        <p:tgtEl>
                                          <p:spTgt spid="499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1" end="1"/>
                                            </p:txEl>
                                          </p:spTgt>
                                        </p:tgtEl>
                                        <p:attrNameLst>
                                          <p:attrName>style.visibility</p:attrName>
                                        </p:attrNameLst>
                                      </p:cBhvr>
                                      <p:to>
                                        <p:strVal val="visible"/>
                                      </p:to>
                                    </p:set>
                                    <p:animEffect transition="in" filter="wipe(up)">
                                      <p:cBhvr>
                                        <p:cTn id="17" dur="500"/>
                                        <p:tgtEl>
                                          <p:spTgt spid="49971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2" end="2"/>
                                            </p:txEl>
                                          </p:spTgt>
                                        </p:tgtEl>
                                        <p:attrNameLst>
                                          <p:attrName>style.visibility</p:attrName>
                                        </p:attrNameLst>
                                      </p:cBhvr>
                                      <p:to>
                                        <p:strVal val="visible"/>
                                      </p:to>
                                    </p:set>
                                    <p:animEffect transition="in" filter="wipe(up)">
                                      <p:cBhvr>
                                        <p:cTn id="22" dur="500"/>
                                        <p:tgtEl>
                                          <p:spTgt spid="4997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B1A3263-B190-46C7-805D-64FC7EA4509C}" type="slidenum">
              <a:rPr lang="en-GB" altLang="zh-CN" sz="1200" b="0">
                <a:solidFill>
                  <a:schemeClr val="bg1"/>
                </a:solidFill>
              </a:rPr>
              <a:pPr/>
              <a:t>23</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563802" y="1037420"/>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.4.1 </a:t>
            </a:r>
            <a:r>
              <a:rPr lang="zh-CN" altLang="en-US" sz="2800" dirty="0">
                <a:solidFill>
                  <a:srgbClr val="336699"/>
                </a:solidFill>
                <a:latin typeface="微软雅黑" panose="020B0503020204020204" pitchFamily="34" charset="-122"/>
                <a:ea typeface="微软雅黑" panose="020B0503020204020204" pitchFamily="34" charset="-122"/>
              </a:rPr>
              <a:t>浮动汇率制下的财政政策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5" name="Comment 3">
            <a:hlinkClick r:id="rId3" action="ppaction://hlinksldjump"/>
          </p:cNvPr>
          <p:cNvSpPr>
            <a:spLocks noChangeArrowheads="1"/>
          </p:cNvSpPr>
          <p:nvPr/>
        </p:nvSpPr>
        <p:spPr bwMode="auto">
          <a:xfrm>
            <a:off x="518030" y="239581"/>
            <a:ext cx="6091238" cy="53975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80000"/>
              </a:lnSpc>
            </a:pPr>
            <a:r>
              <a:rPr lang="en-US" altLang="zh-CN" sz="3200" dirty="0">
                <a:solidFill>
                  <a:srgbClr val="336699"/>
                </a:solidFill>
                <a:latin typeface="微软雅黑" panose="020B0503020204020204" pitchFamily="34" charset="-122"/>
                <a:ea typeface="微软雅黑" panose="020B0503020204020204" pitchFamily="34" charset="-122"/>
              </a:rPr>
              <a:t>9</a:t>
            </a:r>
            <a:r>
              <a:rPr lang="en-US" altLang="zh-CN" sz="3200" dirty="0" smtClean="0">
                <a:solidFill>
                  <a:srgbClr val="336699"/>
                </a:solidFill>
                <a:latin typeface="微软雅黑" panose="020B0503020204020204" pitchFamily="34" charset="-122"/>
                <a:ea typeface="微软雅黑" panose="020B0503020204020204" pitchFamily="34" charset="-122"/>
              </a:rPr>
              <a:t>.4 </a:t>
            </a:r>
            <a:r>
              <a:rPr lang="zh-CN" altLang="en-US" sz="3200" dirty="0">
                <a:solidFill>
                  <a:srgbClr val="336699"/>
                </a:solidFill>
                <a:latin typeface="微软雅黑" panose="020B0503020204020204" pitchFamily="34" charset="-122"/>
                <a:ea typeface="微软雅黑" panose="020B0503020204020204" pitchFamily="34" charset="-122"/>
              </a:rPr>
              <a:t>浮动汇率制下的政策效果</a:t>
            </a:r>
          </a:p>
        </p:txBody>
      </p:sp>
      <p:sp>
        <p:nvSpPr>
          <p:cNvPr id="499717" name="Rectangle 5"/>
          <p:cNvSpPr>
            <a:spLocks noChangeArrowheads="1"/>
          </p:cNvSpPr>
          <p:nvPr/>
        </p:nvSpPr>
        <p:spPr bwMode="auto">
          <a:xfrm>
            <a:off x="592565" y="2192700"/>
            <a:ext cx="4392612" cy="2779712"/>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政府采取扩张性财政政策。扩张性财政政策使得</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曲线右移，与</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曲线交于新的均衡点。结果使汇率上升，但产出没有变化</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原因：扩张性的财政政策使汇率上升，汇率上升使国内商品变得更加昂贵，净出口减少，扩张性财政政策的需求效果被本币升值完全抵消</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68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8"/>
          <p:cNvGrpSpPr>
            <a:grpSpLocks/>
          </p:cNvGrpSpPr>
          <p:nvPr/>
        </p:nvGrpSpPr>
        <p:grpSpPr bwMode="auto">
          <a:xfrm>
            <a:off x="5364088" y="2024424"/>
            <a:ext cx="3576638" cy="3116263"/>
            <a:chOff x="2071" y="5047"/>
            <a:chExt cx="3315" cy="2684"/>
          </a:xfrm>
        </p:grpSpPr>
        <p:sp>
          <p:nvSpPr>
            <p:cNvPr id="36872" name="Line 24"/>
            <p:cNvSpPr>
              <a:spLocks noChangeShapeType="1"/>
            </p:cNvSpPr>
            <p:nvPr/>
          </p:nvSpPr>
          <p:spPr bwMode="auto">
            <a:xfrm>
              <a:off x="2266" y="5089"/>
              <a:ext cx="0" cy="2438"/>
            </a:xfrm>
            <a:prstGeom prst="line">
              <a:avLst/>
            </a:prstGeom>
            <a:noFill/>
            <a:ln w="3175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6873" name="Line 23"/>
            <p:cNvSpPr>
              <a:spLocks noChangeShapeType="1"/>
            </p:cNvSpPr>
            <p:nvPr/>
          </p:nvSpPr>
          <p:spPr bwMode="auto">
            <a:xfrm>
              <a:off x="2281" y="7544"/>
              <a:ext cx="2730"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4" name="Line 22"/>
            <p:cNvSpPr>
              <a:spLocks noChangeShapeType="1"/>
            </p:cNvSpPr>
            <p:nvPr/>
          </p:nvSpPr>
          <p:spPr bwMode="auto">
            <a:xfrm flipH="1">
              <a:off x="2266" y="6735"/>
              <a:ext cx="113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21"/>
            <p:cNvSpPr>
              <a:spLocks noChangeShapeType="1"/>
            </p:cNvSpPr>
            <p:nvPr/>
          </p:nvSpPr>
          <p:spPr bwMode="auto">
            <a:xfrm>
              <a:off x="3436" y="5620"/>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Text Box 20"/>
            <p:cNvSpPr txBox="1">
              <a:spLocks noChangeArrowheads="1"/>
            </p:cNvSpPr>
            <p:nvPr/>
          </p:nvSpPr>
          <p:spPr bwMode="auto">
            <a:xfrm>
              <a:off x="2115" y="5047"/>
              <a:ext cx="16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6877" name="Text Box 19"/>
            <p:cNvSpPr txBox="1">
              <a:spLocks noChangeArrowheads="1"/>
            </p:cNvSpPr>
            <p:nvPr/>
          </p:nvSpPr>
          <p:spPr bwMode="auto">
            <a:xfrm>
              <a:off x="2071" y="7377"/>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6878" name="Text Box 18"/>
            <p:cNvSpPr txBox="1">
              <a:spLocks noChangeArrowheads="1"/>
            </p:cNvSpPr>
            <p:nvPr/>
          </p:nvSpPr>
          <p:spPr bwMode="auto">
            <a:xfrm>
              <a:off x="5071" y="743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6879" name="Text Box 16"/>
            <p:cNvSpPr txBox="1">
              <a:spLocks noChangeArrowheads="1"/>
            </p:cNvSpPr>
            <p:nvPr/>
          </p:nvSpPr>
          <p:spPr bwMode="auto">
            <a:xfrm>
              <a:off x="3207" y="5336"/>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6880" name="Text Box 15"/>
            <p:cNvSpPr txBox="1">
              <a:spLocks noChangeArrowheads="1"/>
            </p:cNvSpPr>
            <p:nvPr/>
          </p:nvSpPr>
          <p:spPr bwMode="auto">
            <a:xfrm>
              <a:off x="4591" y="6581"/>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6881" name="AutoShape 14"/>
            <p:cNvCxnSpPr>
              <a:cxnSpLocks noChangeShapeType="1"/>
            </p:cNvCxnSpPr>
            <p:nvPr/>
          </p:nvCxnSpPr>
          <p:spPr bwMode="auto">
            <a:xfrm>
              <a:off x="2386" y="6066"/>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6882" name="Text Box 13"/>
            <p:cNvSpPr txBox="1">
              <a:spLocks noChangeArrowheads="1"/>
            </p:cNvSpPr>
            <p:nvPr/>
          </p:nvSpPr>
          <p:spPr bwMode="auto">
            <a:xfrm>
              <a:off x="4461" y="7118"/>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6883" name="AutoShape 12"/>
            <p:cNvCxnSpPr>
              <a:cxnSpLocks noChangeShapeType="1"/>
            </p:cNvCxnSpPr>
            <p:nvPr/>
          </p:nvCxnSpPr>
          <p:spPr bwMode="auto">
            <a:xfrm>
              <a:off x="2551" y="5586"/>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6884" name="Line 11"/>
            <p:cNvSpPr>
              <a:spLocks noChangeShapeType="1"/>
            </p:cNvSpPr>
            <p:nvPr/>
          </p:nvSpPr>
          <p:spPr bwMode="auto">
            <a:xfrm flipH="1">
              <a:off x="2266" y="6120"/>
              <a:ext cx="113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6885" name="AutoShape 10"/>
            <p:cNvCxnSpPr>
              <a:cxnSpLocks noChangeShapeType="1"/>
            </p:cNvCxnSpPr>
            <p:nvPr/>
          </p:nvCxnSpPr>
          <p:spPr bwMode="auto">
            <a:xfrm flipV="1">
              <a:off x="2071" y="6147"/>
              <a:ext cx="0" cy="513"/>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cxnSp>
          <p:nvCxnSpPr>
            <p:cNvPr id="36886" name="AutoShape 9"/>
            <p:cNvCxnSpPr>
              <a:cxnSpLocks noChangeShapeType="1"/>
            </p:cNvCxnSpPr>
            <p:nvPr/>
          </p:nvCxnSpPr>
          <p:spPr bwMode="auto">
            <a:xfrm>
              <a:off x="3765" y="6735"/>
              <a:ext cx="465" cy="0"/>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4003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1" end="1"/>
                                            </p:txEl>
                                          </p:spTgt>
                                        </p:tgtEl>
                                        <p:attrNameLst>
                                          <p:attrName>style.visibility</p:attrName>
                                        </p:attrNameLst>
                                      </p:cBhvr>
                                      <p:to>
                                        <p:strVal val="visible"/>
                                      </p:to>
                                    </p:set>
                                    <p:animEffect transition="in" filter="wipe(up)">
                                      <p:cBhvr>
                                        <p:cTn id="22" dur="500"/>
                                        <p:tgtEl>
                                          <p:spTgt spid="49971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utoUpdateAnimBg="0"/>
      <p:bldP spid="499715" grpId="0" autoUpdateAnimBg="0"/>
      <p:bldP spid="49971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C7AE8D9-D462-4132-B746-FD6E63E0C39B}" type="slidenum">
              <a:rPr lang="en-GB" altLang="zh-CN" sz="1200" b="0">
                <a:solidFill>
                  <a:schemeClr val="bg1"/>
                </a:solidFill>
              </a:rPr>
              <a:pPr/>
              <a:t>24</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636588" y="692150"/>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.4.2 </a:t>
            </a:r>
            <a:r>
              <a:rPr lang="zh-CN" altLang="en-US" sz="2800" dirty="0">
                <a:solidFill>
                  <a:srgbClr val="336699"/>
                </a:solidFill>
                <a:latin typeface="微软雅黑" panose="020B0503020204020204" pitchFamily="34" charset="-122"/>
                <a:ea typeface="微软雅黑" panose="020B0503020204020204" pitchFamily="34" charset="-122"/>
              </a:rPr>
              <a:t>浮动汇率制下的货币政策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7" name="Rectangle 5"/>
          <p:cNvSpPr>
            <a:spLocks noChangeArrowheads="1"/>
          </p:cNvSpPr>
          <p:nvPr/>
        </p:nvSpPr>
        <p:spPr bwMode="auto">
          <a:xfrm>
            <a:off x="611188" y="1822450"/>
            <a:ext cx="4392612" cy="419893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政府采取扩张性的货币政策，</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曲线右移，形成新的均衡点。此时，名义汇率下降，产出增加</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作用机理：货币供给增加→本国利率下降→由于资本完全流动，导致本国资本流出→国内利率回升（到世界水平）。另一方面，本国资本流出增加→本国货币换成外币→外汇市场上本国货币供给增加→本币贬值→名义汇率下降→净出口增加→总需求（总产量）增加</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789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7"/>
          <p:cNvGrpSpPr>
            <a:grpSpLocks/>
          </p:cNvGrpSpPr>
          <p:nvPr/>
        </p:nvGrpSpPr>
        <p:grpSpPr bwMode="auto">
          <a:xfrm>
            <a:off x="5372100" y="1822450"/>
            <a:ext cx="3433763" cy="3500438"/>
            <a:chOff x="6748" y="5762"/>
            <a:chExt cx="3142" cy="2706"/>
          </a:xfrm>
        </p:grpSpPr>
        <p:sp>
          <p:nvSpPr>
            <p:cNvPr id="37895" name="Line 26"/>
            <p:cNvSpPr>
              <a:spLocks noChangeShapeType="1"/>
            </p:cNvSpPr>
            <p:nvPr/>
          </p:nvSpPr>
          <p:spPr bwMode="auto">
            <a:xfrm>
              <a:off x="6934" y="5835"/>
              <a:ext cx="0" cy="2338"/>
            </a:xfrm>
            <a:prstGeom prst="line">
              <a:avLst/>
            </a:prstGeom>
            <a:noFill/>
            <a:ln w="3175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896" name="Line 25"/>
            <p:cNvSpPr>
              <a:spLocks noChangeShapeType="1"/>
            </p:cNvSpPr>
            <p:nvPr/>
          </p:nvSpPr>
          <p:spPr bwMode="auto">
            <a:xfrm>
              <a:off x="6931" y="8168"/>
              <a:ext cx="2603"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Line 24"/>
            <p:cNvSpPr>
              <a:spLocks noChangeShapeType="1"/>
            </p:cNvSpPr>
            <p:nvPr/>
          </p:nvSpPr>
          <p:spPr bwMode="auto">
            <a:xfrm flipH="1">
              <a:off x="6916" y="7074"/>
              <a:ext cx="794" cy="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Line 23"/>
            <p:cNvSpPr>
              <a:spLocks noChangeShapeType="1"/>
            </p:cNvSpPr>
            <p:nvPr/>
          </p:nvSpPr>
          <p:spPr bwMode="auto">
            <a:xfrm>
              <a:off x="8401" y="6249"/>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9" name="Line 22"/>
            <p:cNvSpPr>
              <a:spLocks noChangeShapeType="1"/>
            </p:cNvSpPr>
            <p:nvPr/>
          </p:nvSpPr>
          <p:spPr bwMode="auto">
            <a:xfrm>
              <a:off x="7696" y="6244"/>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Text Box 21"/>
            <p:cNvSpPr txBox="1">
              <a:spLocks noChangeArrowheads="1"/>
            </p:cNvSpPr>
            <p:nvPr/>
          </p:nvSpPr>
          <p:spPr bwMode="auto">
            <a:xfrm>
              <a:off x="6760" y="5762"/>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7901" name="Text Box 20"/>
            <p:cNvSpPr txBox="1">
              <a:spLocks noChangeArrowheads="1"/>
            </p:cNvSpPr>
            <p:nvPr/>
          </p:nvSpPr>
          <p:spPr bwMode="auto">
            <a:xfrm>
              <a:off x="6748" y="8057"/>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7902" name="Text Box 19"/>
            <p:cNvSpPr txBox="1">
              <a:spLocks noChangeArrowheads="1"/>
            </p:cNvSpPr>
            <p:nvPr/>
          </p:nvSpPr>
          <p:spPr bwMode="auto">
            <a:xfrm>
              <a:off x="7591" y="8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7903" name="Text Box 18"/>
            <p:cNvSpPr txBox="1">
              <a:spLocks noChangeArrowheads="1"/>
            </p:cNvSpPr>
            <p:nvPr/>
          </p:nvSpPr>
          <p:spPr bwMode="auto">
            <a:xfrm>
              <a:off x="8296" y="8173"/>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7904" name="Text Box 17"/>
            <p:cNvSpPr txBox="1">
              <a:spLocks noChangeArrowheads="1"/>
            </p:cNvSpPr>
            <p:nvPr/>
          </p:nvSpPr>
          <p:spPr bwMode="auto">
            <a:xfrm>
              <a:off x="9575" y="8060"/>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7905" name="Text Box 15"/>
            <p:cNvSpPr txBox="1">
              <a:spLocks noChangeArrowheads="1"/>
            </p:cNvSpPr>
            <p:nvPr/>
          </p:nvSpPr>
          <p:spPr bwMode="auto">
            <a:xfrm>
              <a:off x="7455" y="5926"/>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7906" name="Text Box 14"/>
            <p:cNvSpPr txBox="1">
              <a:spLocks noChangeArrowheads="1"/>
            </p:cNvSpPr>
            <p:nvPr/>
          </p:nvSpPr>
          <p:spPr bwMode="auto">
            <a:xfrm>
              <a:off x="8250" y="5908"/>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7907" name="AutoShape 13"/>
            <p:cNvCxnSpPr>
              <a:cxnSpLocks noChangeShapeType="1"/>
            </p:cNvCxnSpPr>
            <p:nvPr/>
          </p:nvCxnSpPr>
          <p:spPr bwMode="auto">
            <a:xfrm>
              <a:off x="7036" y="6690"/>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7908" name="Text Box 12"/>
            <p:cNvSpPr txBox="1">
              <a:spLocks noChangeArrowheads="1"/>
            </p:cNvSpPr>
            <p:nvPr/>
          </p:nvSpPr>
          <p:spPr bwMode="auto">
            <a:xfrm>
              <a:off x="9111" y="7742"/>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7909" name="Line 11"/>
            <p:cNvSpPr>
              <a:spLocks noChangeShapeType="1"/>
            </p:cNvSpPr>
            <p:nvPr/>
          </p:nvSpPr>
          <p:spPr bwMode="auto">
            <a:xfrm flipH="1">
              <a:off x="7758" y="6534"/>
              <a:ext cx="624" cy="0"/>
            </a:xfrm>
            <a:prstGeom prst="line">
              <a:avLst/>
            </a:prstGeom>
            <a:noFill/>
            <a:ln w="25400">
              <a:solidFill>
                <a:srgbClr val="0099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10"/>
            <p:cNvSpPr>
              <a:spLocks noChangeShapeType="1"/>
            </p:cNvSpPr>
            <p:nvPr/>
          </p:nvSpPr>
          <p:spPr bwMode="auto">
            <a:xfrm flipH="1">
              <a:off x="6916" y="7509"/>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9"/>
            <p:cNvSpPr>
              <a:spLocks noChangeShapeType="1"/>
            </p:cNvSpPr>
            <p:nvPr/>
          </p:nvSpPr>
          <p:spPr bwMode="auto">
            <a:xfrm flipH="1">
              <a:off x="7921" y="8296"/>
              <a:ext cx="283" cy="0"/>
            </a:xfrm>
            <a:prstGeom prst="line">
              <a:avLst/>
            </a:prstGeom>
            <a:noFill/>
            <a:ln w="25400">
              <a:solidFill>
                <a:srgbClr val="0099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cxnSp>
          <p:nvCxnSpPr>
            <p:cNvPr id="37912" name="AutoShape 8"/>
            <p:cNvCxnSpPr>
              <a:cxnSpLocks noChangeShapeType="1"/>
            </p:cNvCxnSpPr>
            <p:nvPr/>
          </p:nvCxnSpPr>
          <p:spPr bwMode="auto">
            <a:xfrm>
              <a:off x="6781" y="7130"/>
              <a:ext cx="0" cy="397"/>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6483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blinds(horizontal)">
                                      <p:cBhvr>
                                        <p:cTn id="7" dur="500"/>
                                        <p:tgtEl>
                                          <p:spTgt spid="499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1" end="1"/>
                                            </p:txEl>
                                          </p:spTgt>
                                        </p:tgtEl>
                                        <p:attrNameLst>
                                          <p:attrName>style.visibility</p:attrName>
                                        </p:attrNameLst>
                                      </p:cBhvr>
                                      <p:to>
                                        <p:strVal val="visible"/>
                                      </p:to>
                                    </p:set>
                                    <p:animEffect transition="in" filter="wipe(up)">
                                      <p:cBhvr>
                                        <p:cTn id="17" dur="500"/>
                                        <p:tgtEl>
                                          <p:spTgt spid="49971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utoUpdateAnimBg="0"/>
      <p:bldP spid="49971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9A2643-8B0D-4C5E-9C90-08BCBDAD4C4D}" type="slidenum">
              <a:rPr lang="en-GB" altLang="zh-CN" sz="1200" b="0">
                <a:solidFill>
                  <a:schemeClr val="bg1"/>
                </a:solidFill>
              </a:rPr>
              <a:pPr/>
              <a:t>25</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636588" y="765175"/>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.4.3 </a:t>
            </a:r>
            <a:r>
              <a:rPr lang="zh-CN" altLang="en-US" sz="2800" dirty="0">
                <a:solidFill>
                  <a:srgbClr val="336699"/>
                </a:solidFill>
                <a:latin typeface="微软雅黑" panose="020B0503020204020204" pitchFamily="34" charset="-122"/>
                <a:ea typeface="微软雅黑" panose="020B0503020204020204" pitchFamily="34" charset="-122"/>
              </a:rPr>
              <a:t>浮动汇率制下的贸易政策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7" name="Rectangle 5"/>
          <p:cNvSpPr>
            <a:spLocks noChangeArrowheads="1"/>
          </p:cNvSpPr>
          <p:nvPr/>
        </p:nvSpPr>
        <p:spPr bwMode="auto">
          <a:xfrm>
            <a:off x="900113" y="1557338"/>
            <a:ext cx="7343775" cy="3959225"/>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政府通过关税或者非关税贸易壁垒的措施来限制进口，影响的参数是净</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，即政府通过刺激出口、减少进口的方式增加了净出口，使得</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曲线向右移动。</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曲线的右移同时使得</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lang="en-US" altLang="zh-CN" sz="2400" baseline="30000" dirty="0">
                <a:latin typeface="Arial"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曲线向右移动。但由于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lang="en-US" altLang="zh-CN" sz="2400" baseline="30000" dirty="0">
                <a:latin typeface="Arial"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曲线垂直，其结果使汇率上升。由于汇率上升反过来限制了净出口增加，所以最终使得产出不变。</a:t>
            </a:r>
          </a:p>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这个过程的机理同财政政策的效果一样，不同的仅仅是引起</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lang="en-US" altLang="zh-CN" sz="2400" baseline="30000" dirty="0">
                <a:latin typeface="Arial"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曲线移动的原因。</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89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1946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blinds(horizontal)">
                                      <p:cBhvr>
                                        <p:cTn id="7" dur="500"/>
                                        <p:tgtEl>
                                          <p:spTgt spid="499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1" end="1"/>
                                            </p:txEl>
                                          </p:spTgt>
                                        </p:tgtEl>
                                        <p:attrNameLst>
                                          <p:attrName>style.visibility</p:attrName>
                                        </p:attrNameLst>
                                      </p:cBhvr>
                                      <p:to>
                                        <p:strVal val="visible"/>
                                      </p:to>
                                    </p:set>
                                    <p:animEffect transition="in" filter="wipe(up)">
                                      <p:cBhvr>
                                        <p:cTn id="17" dur="500"/>
                                        <p:tgtEl>
                                          <p:spTgt spid="49971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2" end="2"/>
                                            </p:txEl>
                                          </p:spTgt>
                                        </p:tgtEl>
                                        <p:attrNameLst>
                                          <p:attrName>style.visibility</p:attrName>
                                        </p:attrNameLst>
                                      </p:cBhvr>
                                      <p:to>
                                        <p:strVal val="visible"/>
                                      </p:to>
                                    </p:set>
                                    <p:animEffect transition="in" filter="wipe(up)">
                                      <p:cBhvr>
                                        <p:cTn id="22" dur="500"/>
                                        <p:tgtEl>
                                          <p:spTgt spid="4997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2F5D795-6879-49F2-AB9A-6439B00AFB22}" type="slidenum">
              <a:rPr lang="en-GB" altLang="zh-CN" sz="1200" b="0">
                <a:solidFill>
                  <a:schemeClr val="bg1"/>
                </a:solidFill>
              </a:rPr>
              <a:pPr/>
              <a:t>26</a:t>
            </a:fld>
            <a:endParaRPr lang="en-GB" altLang="zh-CN" sz="1200" b="0">
              <a:solidFill>
                <a:schemeClr val="bg1"/>
              </a:solidFill>
            </a:endParaRPr>
          </a:p>
        </p:txBody>
      </p:sp>
      <p:sp>
        <p:nvSpPr>
          <p:cNvPr id="6" name="Rectangle 3"/>
          <p:cNvSpPr>
            <a:spLocks noChangeArrowheads="1"/>
          </p:cNvSpPr>
          <p:nvPr/>
        </p:nvSpPr>
        <p:spPr bwMode="auto">
          <a:xfrm>
            <a:off x="1043608" y="673941"/>
            <a:ext cx="6842125" cy="369888"/>
          </a:xfrm>
          <a:prstGeom prst="rect">
            <a:avLst/>
          </a:prstGeom>
          <a:noFill/>
          <a:ln w="9525">
            <a:noFill/>
            <a:miter lim="800000"/>
            <a:headEnd/>
            <a:tailEnd/>
          </a:ln>
          <a:effectLst/>
        </p:spPr>
        <p:txBody>
          <a:bodyPr lIns="0" tIns="0" rIns="0" bIns="0" anchor="ctr">
            <a:spAutoFit/>
          </a:bodyPr>
          <a:lstStyle/>
          <a:p>
            <a:pPr algn="ctr" eaLnBrk="0" hangingPunct="0">
              <a:buClr>
                <a:srgbClr val="FF6600"/>
              </a:buClr>
              <a:defRPr/>
            </a:pP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蒙代尔</a:t>
            </a:r>
            <a:r>
              <a:rPr lang="en-US" altLang="zh-CN" sz="2400" dirty="0">
                <a:solidFill>
                  <a:srgbClr val="336699"/>
                </a:solidFill>
                <a:effectLst>
                  <a:outerShdw blurRad="38100" dist="38100" dir="2700000" algn="tl">
                    <a:srgbClr val="C0C0C0"/>
                  </a:outerShdw>
                </a:effectLst>
                <a:latin typeface="黑体" pitchFamily="2" charset="-122"/>
                <a:ea typeface="黑体" pitchFamily="2" charset="-122"/>
              </a:rPr>
              <a:t>-</a:t>
            </a: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弗莱明模型下的宏观政策效果</a:t>
            </a:r>
            <a:endParaRPr lang="zh-CN" altLang="en-US" sz="1200" dirty="0">
              <a:solidFill>
                <a:srgbClr val="336699"/>
              </a:solidFill>
              <a:effectLst>
                <a:outerShdw blurRad="38100" dist="38100" dir="2700000" algn="tl">
                  <a:srgbClr val="C0C0C0"/>
                </a:outerShdw>
              </a:effectLst>
              <a:latin typeface="黑体" pitchFamily="2" charset="-122"/>
              <a:ea typeface="黑体" pitchFamily="2" charset="-122"/>
            </a:endParaRPr>
          </a:p>
        </p:txBody>
      </p:sp>
      <p:graphicFrame>
        <p:nvGraphicFramePr>
          <p:cNvPr id="3" name="表格 2"/>
          <p:cNvGraphicFramePr>
            <a:graphicFrameLocks noGrp="1"/>
          </p:cNvGraphicFramePr>
          <p:nvPr/>
        </p:nvGraphicFramePr>
        <p:xfrm>
          <a:off x="576263" y="1989138"/>
          <a:ext cx="8099426" cy="2065336"/>
        </p:xfrm>
        <a:graphic>
          <a:graphicData uri="http://schemas.openxmlformats.org/drawingml/2006/table">
            <a:tbl>
              <a:tblPr firstRow="1" firstCol="1" bandRow="1">
                <a:tableStyleId>{5C22544A-7EE6-4342-B048-85BDC9FD1C3A}</a:tableStyleId>
              </a:tblPr>
              <a:tblGrid>
                <a:gridCol w="1882523"/>
                <a:gridCol w="899429"/>
                <a:gridCol w="899429"/>
                <a:gridCol w="899429"/>
                <a:gridCol w="1172872"/>
                <a:gridCol w="1172872"/>
                <a:gridCol w="1172872"/>
              </a:tblGrid>
              <a:tr h="394414">
                <a:tc rowSpan="2">
                  <a:txBody>
                    <a:bodyPr/>
                    <a:lstStyle/>
                    <a:p>
                      <a:pPr algn="ctr">
                        <a:spcAft>
                          <a:spcPts val="0"/>
                        </a:spcAft>
                      </a:pPr>
                      <a:r>
                        <a:rPr lang="en-US" sz="1600" kern="100" dirty="0">
                          <a:solidFill>
                            <a:schemeClr val="tx1"/>
                          </a:solidFill>
                          <a:effectLst/>
                          <a:latin typeface="Times New Roman" pitchFamily="18" charset="0"/>
                          <a:cs typeface="Times New Roman" pitchFamily="18" charset="0"/>
                        </a:rPr>
                        <a:t>       </a:t>
                      </a:r>
                      <a:r>
                        <a:rPr lang="en-US" sz="1600" kern="100" dirty="0" smtClean="0">
                          <a:solidFill>
                            <a:schemeClr val="tx1"/>
                          </a:solidFill>
                          <a:effectLst/>
                          <a:latin typeface="Times New Roman" pitchFamily="18" charset="0"/>
                          <a:cs typeface="Times New Roman" pitchFamily="18" charset="0"/>
                        </a:rPr>
                        <a:t>     </a:t>
                      </a:r>
                      <a:r>
                        <a:rPr lang="zh-CN" sz="1600" kern="100" dirty="0" smtClean="0">
                          <a:solidFill>
                            <a:schemeClr val="tx1"/>
                          </a:solidFill>
                          <a:effectLst/>
                          <a:latin typeface="Times New Roman" pitchFamily="18" charset="0"/>
                          <a:cs typeface="Times New Roman" pitchFamily="18" charset="0"/>
                        </a:rPr>
                        <a:t>汇率制度</a:t>
                      </a:r>
                      <a:endParaRPr lang="zh-CN" sz="1600" kern="100" dirty="0">
                        <a:solidFill>
                          <a:schemeClr val="tx1"/>
                        </a:solidFill>
                        <a:effectLst/>
                        <a:latin typeface="Times New Roman" pitchFamily="18" charset="0"/>
                        <a:cs typeface="Times New Roman" pitchFamily="18" charset="0"/>
                      </a:endParaRPr>
                    </a:p>
                    <a:p>
                      <a:pPr algn="l">
                        <a:spcBef>
                          <a:spcPts val="1200"/>
                        </a:spcBef>
                        <a:spcAft>
                          <a:spcPts val="0"/>
                        </a:spcAft>
                      </a:pPr>
                      <a:r>
                        <a:rPr lang="zh-CN" sz="1600" kern="100" dirty="0">
                          <a:solidFill>
                            <a:schemeClr val="tx1"/>
                          </a:solidFill>
                          <a:effectLst/>
                          <a:latin typeface="Times New Roman" pitchFamily="18" charset="0"/>
                          <a:cs typeface="Times New Roman" pitchFamily="18" charset="0"/>
                        </a:rPr>
                        <a:t>政策类型</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lnTlToBr w="28575" cap="flat" cmpd="sng" algn="ctr">
                      <a:solidFill>
                        <a:schemeClr val="bg1"/>
                      </a:solidFill>
                      <a:prstDash val="solid"/>
                      <a:round/>
                      <a:headEnd type="none" w="med" len="med"/>
                      <a:tailEnd type="none" w="med" len="med"/>
                    </a:lnTlToBr>
                  </a:tcPr>
                </a:tc>
                <a:tc gridSpan="3">
                  <a:txBody>
                    <a:bodyPr/>
                    <a:lstStyle/>
                    <a:p>
                      <a:pPr algn="ctr">
                        <a:spcAft>
                          <a:spcPts val="0"/>
                        </a:spcAft>
                      </a:pPr>
                      <a:r>
                        <a:rPr lang="zh-CN" sz="1600" kern="100" dirty="0">
                          <a:solidFill>
                            <a:schemeClr val="tx1"/>
                          </a:solidFill>
                          <a:effectLst/>
                          <a:latin typeface="Times New Roman" pitchFamily="18" charset="0"/>
                          <a:cs typeface="Times New Roman" pitchFamily="18" charset="0"/>
                        </a:rPr>
                        <a:t>固定汇率制</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600" kern="100" dirty="0">
                          <a:solidFill>
                            <a:schemeClr val="tx1"/>
                          </a:solidFill>
                          <a:effectLst/>
                          <a:latin typeface="Times New Roman" pitchFamily="18" charset="0"/>
                          <a:cs typeface="Times New Roman" pitchFamily="18" charset="0"/>
                        </a:rPr>
                        <a:t>浮动汇率制</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tc>
                <a:tc hMerge="1">
                  <a:txBody>
                    <a:bodyPr/>
                    <a:lstStyle/>
                    <a:p>
                      <a:endParaRPr lang="zh-CN" altLang="en-US"/>
                    </a:p>
                  </a:txBody>
                  <a:tcPr/>
                </a:tc>
                <a:tc hMerge="1">
                  <a:txBody>
                    <a:bodyPr/>
                    <a:lstStyle/>
                    <a:p>
                      <a:endParaRPr lang="zh-CN" altLang="en-US"/>
                    </a:p>
                  </a:txBody>
                  <a:tcPr/>
                </a:tc>
              </a:tr>
              <a:tr h="487679">
                <a:tc vMerge="1">
                  <a:txBody>
                    <a:bodyPr/>
                    <a:lstStyle/>
                    <a:p>
                      <a:endParaRPr lang="zh-CN" altLang="en-US"/>
                    </a:p>
                  </a:txBody>
                  <a:tcP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收入</a:t>
                      </a:r>
                    </a:p>
                    <a:p>
                      <a:pPr algn="ctr">
                        <a:spcAft>
                          <a:spcPts val="0"/>
                        </a:spcAft>
                      </a:pPr>
                      <a:r>
                        <a:rPr lang="en-US" sz="1600" b="1" kern="100" dirty="0">
                          <a:solidFill>
                            <a:schemeClr val="tx1"/>
                          </a:solidFill>
                          <a:effectLst/>
                          <a:latin typeface="Times New Roman" pitchFamily="18" charset="0"/>
                          <a:cs typeface="Times New Roman" pitchFamily="18" charset="0"/>
                        </a:rPr>
                        <a:t>Y</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汇率</a:t>
                      </a:r>
                    </a:p>
                    <a:p>
                      <a:pPr algn="ctr">
                        <a:spcAft>
                          <a:spcPts val="0"/>
                        </a:spcAft>
                      </a:pPr>
                      <a:r>
                        <a:rPr lang="en-US" sz="1600" b="1" kern="100" dirty="0">
                          <a:solidFill>
                            <a:schemeClr val="tx1"/>
                          </a:solidFill>
                          <a:effectLst/>
                          <a:latin typeface="Times New Roman" pitchFamily="18" charset="0"/>
                          <a:cs typeface="Times New Roman" pitchFamily="18" charset="0"/>
                        </a:rPr>
                        <a:t>e</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净出口</a:t>
                      </a:r>
                    </a:p>
                    <a:p>
                      <a:pPr algn="ctr">
                        <a:spcAft>
                          <a:spcPts val="0"/>
                        </a:spcAft>
                      </a:pPr>
                      <a:r>
                        <a:rPr lang="en-US" sz="1600" b="1" kern="100" dirty="0">
                          <a:solidFill>
                            <a:schemeClr val="tx1"/>
                          </a:solidFill>
                          <a:effectLst/>
                          <a:latin typeface="Times New Roman" pitchFamily="18" charset="0"/>
                          <a:cs typeface="Times New Roman" pitchFamily="18" charset="0"/>
                        </a:rPr>
                        <a:t>NX</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收入</a:t>
                      </a:r>
                    </a:p>
                    <a:p>
                      <a:pPr algn="ctr">
                        <a:spcAft>
                          <a:spcPts val="0"/>
                        </a:spcAft>
                      </a:pPr>
                      <a:r>
                        <a:rPr lang="en-US" sz="1600" b="1" kern="100" dirty="0">
                          <a:solidFill>
                            <a:schemeClr val="tx1"/>
                          </a:solidFill>
                          <a:effectLst/>
                          <a:latin typeface="Times New Roman" pitchFamily="18" charset="0"/>
                          <a:cs typeface="Times New Roman" pitchFamily="18" charset="0"/>
                        </a:rPr>
                        <a:t>Y</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汇率</a:t>
                      </a:r>
                    </a:p>
                    <a:p>
                      <a:pPr algn="ctr">
                        <a:spcAft>
                          <a:spcPts val="0"/>
                        </a:spcAft>
                      </a:pPr>
                      <a:r>
                        <a:rPr lang="en-US" sz="1600" b="1" kern="100" dirty="0">
                          <a:solidFill>
                            <a:schemeClr val="tx1"/>
                          </a:solidFill>
                          <a:effectLst/>
                          <a:latin typeface="Times New Roman" pitchFamily="18" charset="0"/>
                          <a:cs typeface="Times New Roman" pitchFamily="18" charset="0"/>
                        </a:rPr>
                        <a:t>e</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净出口</a:t>
                      </a:r>
                    </a:p>
                    <a:p>
                      <a:pPr algn="ctr">
                        <a:spcAft>
                          <a:spcPts val="0"/>
                        </a:spcAft>
                      </a:pPr>
                      <a:r>
                        <a:rPr lang="en-US" sz="1600" b="1" kern="100" dirty="0">
                          <a:solidFill>
                            <a:schemeClr val="tx1"/>
                          </a:solidFill>
                          <a:effectLst/>
                          <a:latin typeface="Times New Roman" pitchFamily="18" charset="0"/>
                          <a:cs typeface="Times New Roman" pitchFamily="18" charset="0"/>
                        </a:rPr>
                        <a:t>NX</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r>
              <a:tr h="394414">
                <a:tc>
                  <a:txBody>
                    <a:bodyPr/>
                    <a:lstStyle/>
                    <a:p>
                      <a:pPr algn="ctr">
                        <a:spcAft>
                          <a:spcPts val="0"/>
                        </a:spcAft>
                      </a:pPr>
                      <a:r>
                        <a:rPr lang="zh-CN" sz="1600" kern="100" dirty="0">
                          <a:solidFill>
                            <a:schemeClr val="tx1"/>
                          </a:solidFill>
                          <a:effectLst/>
                          <a:latin typeface="Times New Roman" pitchFamily="18" charset="0"/>
                          <a:cs typeface="Times New Roman" pitchFamily="18" charset="0"/>
                        </a:rPr>
                        <a:t>扩张性财政政策</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r>
              <a:tr h="394414">
                <a:tc>
                  <a:txBody>
                    <a:bodyPr/>
                    <a:lstStyle/>
                    <a:p>
                      <a:pPr algn="ctr">
                        <a:spcAft>
                          <a:spcPts val="0"/>
                        </a:spcAft>
                      </a:pPr>
                      <a:r>
                        <a:rPr lang="zh-CN" sz="1600" kern="100">
                          <a:solidFill>
                            <a:schemeClr val="tx1"/>
                          </a:solidFill>
                          <a:effectLst/>
                          <a:latin typeface="Times New Roman" pitchFamily="18" charset="0"/>
                          <a:cs typeface="Times New Roman" pitchFamily="18" charset="0"/>
                        </a:rPr>
                        <a:t>扩张性货币政策</a:t>
                      </a:r>
                      <a:endParaRPr lang="zh-CN" sz="1600"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r>
              <a:tr h="394414">
                <a:tc>
                  <a:txBody>
                    <a:bodyPr/>
                    <a:lstStyle/>
                    <a:p>
                      <a:pPr algn="ctr">
                        <a:spcAft>
                          <a:spcPts val="0"/>
                        </a:spcAft>
                      </a:pPr>
                      <a:r>
                        <a:rPr lang="zh-CN" sz="1600" kern="100" dirty="0">
                          <a:solidFill>
                            <a:schemeClr val="tx1"/>
                          </a:solidFill>
                          <a:effectLst/>
                          <a:latin typeface="Times New Roman" pitchFamily="18" charset="0"/>
                          <a:cs typeface="Times New Roman" pitchFamily="18" charset="0"/>
                        </a:rPr>
                        <a:t>限制</a:t>
                      </a:r>
                      <a:r>
                        <a:rPr lang="zh-CN" sz="1600" kern="100" dirty="0" smtClean="0">
                          <a:solidFill>
                            <a:schemeClr val="tx1"/>
                          </a:solidFill>
                          <a:effectLst/>
                          <a:latin typeface="Times New Roman" pitchFamily="18" charset="0"/>
                          <a:cs typeface="Times New Roman" pitchFamily="18" charset="0"/>
                        </a:rPr>
                        <a:t>进口政策</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r>
            </a:tbl>
          </a:graphicData>
        </a:graphic>
      </p:graphicFrame>
    </p:spTree>
    <p:extLst>
      <p:ext uri="{BB962C8B-B14F-4D97-AF65-F5344CB8AC3E}">
        <p14:creationId xmlns:p14="http://schemas.microsoft.com/office/powerpoint/2010/main" val="317486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3A604FF-71C9-412B-B64F-ABF2EF441C9E}" type="slidenum">
              <a:rPr lang="en-GB" altLang="zh-CN" sz="1200" b="0">
                <a:solidFill>
                  <a:schemeClr val="bg1"/>
                </a:solidFill>
              </a:rPr>
              <a:pPr/>
              <a:t>3</a:t>
            </a:fld>
            <a:endParaRPr lang="en-GB" altLang="zh-CN" sz="1200" b="0">
              <a:solidFill>
                <a:schemeClr val="bg1"/>
              </a:solidFill>
            </a:endParaRPr>
          </a:p>
        </p:txBody>
      </p:sp>
      <p:sp>
        <p:nvSpPr>
          <p:cNvPr id="6" name="Rectangle 3"/>
          <p:cNvSpPr>
            <a:spLocks noChangeArrowheads="1"/>
          </p:cNvSpPr>
          <p:nvPr/>
        </p:nvSpPr>
        <p:spPr bwMode="auto">
          <a:xfrm>
            <a:off x="1403350" y="549275"/>
            <a:ext cx="6481763" cy="368300"/>
          </a:xfrm>
          <a:prstGeom prst="rect">
            <a:avLst/>
          </a:prstGeom>
          <a:noFill/>
          <a:ln w="9525">
            <a:noFill/>
            <a:miter lim="800000"/>
            <a:headEnd/>
            <a:tailEnd/>
          </a:ln>
          <a:effectLst/>
        </p:spPr>
        <p:txBody>
          <a:bodyPr lIns="0" tIns="0" rIns="0" bIns="0" anchor="ctr">
            <a:spAutoFit/>
          </a:bodyPr>
          <a:lstStyle/>
          <a:p>
            <a:pPr algn="ctr" eaLnBrk="0" hangingPunct="0">
              <a:buClr>
                <a:srgbClr val="FF6600"/>
              </a:buClr>
              <a:defRPr/>
            </a:pP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中国</a:t>
            </a:r>
            <a:r>
              <a:rPr lang="en-US" altLang="zh-CN" sz="2400" dirty="0" smtClean="0">
                <a:solidFill>
                  <a:srgbClr val="336699"/>
                </a:solidFill>
                <a:effectLst>
                  <a:outerShdw blurRad="38100" dist="38100" dir="2700000" algn="tl">
                    <a:srgbClr val="C0C0C0"/>
                  </a:outerShdw>
                </a:effectLst>
                <a:latin typeface="黑体" pitchFamily="2" charset="-122"/>
                <a:ea typeface="黑体" pitchFamily="2" charset="-122"/>
              </a:rPr>
              <a:t>2018</a:t>
            </a:r>
            <a:r>
              <a:rPr lang="zh-CN" altLang="en-US" sz="2400" dirty="0" smtClean="0">
                <a:solidFill>
                  <a:srgbClr val="336699"/>
                </a:solidFill>
                <a:effectLst>
                  <a:outerShdw blurRad="38100" dist="38100" dir="2700000" algn="tl">
                    <a:srgbClr val="C0C0C0"/>
                  </a:outerShdw>
                </a:effectLst>
                <a:latin typeface="黑体" pitchFamily="2" charset="-122"/>
                <a:ea typeface="黑体" pitchFamily="2" charset="-122"/>
              </a:rPr>
              <a:t>年第三季度</a:t>
            </a: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国际收支平衡表</a:t>
            </a:r>
            <a:r>
              <a:rPr lang="zh-CN" altLang="en-US" sz="1200" dirty="0">
                <a:solidFill>
                  <a:srgbClr val="336699"/>
                </a:solidFill>
                <a:effectLst>
                  <a:outerShdw blurRad="38100" dist="38100" dir="2700000" algn="tl">
                    <a:srgbClr val="C0C0C0"/>
                  </a:outerShdw>
                </a:effectLst>
                <a:latin typeface="黑体" pitchFamily="2" charset="-122"/>
                <a:ea typeface="黑体" pitchFamily="2" charset="-122"/>
              </a:rPr>
              <a:t>（亿美元）</a:t>
            </a:r>
          </a:p>
        </p:txBody>
      </p:sp>
      <p:graphicFrame>
        <p:nvGraphicFramePr>
          <p:cNvPr id="4" name="对象 3"/>
          <p:cNvGraphicFramePr>
            <a:graphicFrameLocks noChangeAspect="1"/>
          </p:cNvGraphicFramePr>
          <p:nvPr>
            <p:extLst>
              <p:ext uri="{D42A27DB-BD31-4B8C-83A1-F6EECF244321}">
                <p14:modId xmlns:p14="http://schemas.microsoft.com/office/powerpoint/2010/main" val="201598504"/>
              </p:ext>
            </p:extLst>
          </p:nvPr>
        </p:nvGraphicFramePr>
        <p:xfrm>
          <a:off x="247650" y="1628775"/>
          <a:ext cx="8534400" cy="4495800"/>
        </p:xfrm>
        <a:graphic>
          <a:graphicData uri="http://schemas.openxmlformats.org/presentationml/2006/ole">
            <mc:AlternateContent xmlns:mc="http://schemas.openxmlformats.org/markup-compatibility/2006">
              <mc:Choice xmlns:v="urn:schemas-microsoft-com:vml" Requires="v">
                <p:oleObj spid="_x0000_s40971" name="文档" r:id="rId4" imgW="4677991" imgH="2466993" progId="Word.Document.12">
                  <p:embed/>
                </p:oleObj>
              </mc:Choice>
              <mc:Fallback>
                <p:oleObj name="文档" r:id="rId4" imgW="4677991" imgH="2466993" progId="Word.Document.12">
                  <p:embed/>
                  <p:pic>
                    <p:nvPicPr>
                      <p:cNvPr id="0" name=""/>
                      <p:cNvPicPr/>
                      <p:nvPr/>
                    </p:nvPicPr>
                    <p:blipFill>
                      <a:blip r:embed="rId5"/>
                      <a:stretch>
                        <a:fillRect/>
                      </a:stretch>
                    </p:blipFill>
                    <p:spPr>
                      <a:xfrm>
                        <a:off x="247650" y="1628775"/>
                        <a:ext cx="8534400" cy="4495800"/>
                      </a:xfrm>
                      <a:prstGeom prst="rect">
                        <a:avLst/>
                      </a:prstGeom>
                    </p:spPr>
                  </p:pic>
                </p:oleObj>
              </mc:Fallback>
            </mc:AlternateContent>
          </a:graphicData>
        </a:graphic>
      </p:graphicFrame>
    </p:spTree>
    <p:extLst>
      <p:ext uri="{BB962C8B-B14F-4D97-AF65-F5344CB8AC3E}">
        <p14:creationId xmlns:p14="http://schemas.microsoft.com/office/powerpoint/2010/main" val="2946522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1211A81-6104-4B86-8327-77E1FF8E3C67}" type="slidenum">
              <a:rPr lang="en-GB" altLang="zh-CN" sz="1200" b="0">
                <a:solidFill>
                  <a:schemeClr val="bg1"/>
                </a:solidFill>
              </a:rPr>
              <a:pPr/>
              <a:t>4</a:t>
            </a:fld>
            <a:endParaRPr lang="en-GB" altLang="zh-CN" sz="1200" b="0" dirty="0">
              <a:solidFill>
                <a:schemeClr val="bg1"/>
              </a:solidFill>
            </a:endParaRPr>
          </a:p>
        </p:txBody>
      </p:sp>
      <p:sp>
        <p:nvSpPr>
          <p:cNvPr id="501762" name="Comment 2">
            <a:hlinkClick r:id="rId2" action="ppaction://hlinksldjump"/>
          </p:cNvPr>
          <p:cNvSpPr>
            <a:spLocks noChangeArrowheads="1"/>
          </p:cNvSpPr>
          <p:nvPr/>
        </p:nvSpPr>
        <p:spPr bwMode="auto">
          <a:xfrm>
            <a:off x="609600" y="404897"/>
            <a:ext cx="51831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9</a:t>
            </a:r>
            <a:r>
              <a:rPr lang="en-US" altLang="zh-CN" sz="2800" dirty="0" smtClean="0">
                <a:solidFill>
                  <a:srgbClr val="336699"/>
                </a:solidFill>
                <a:latin typeface="微软雅黑" pitchFamily="34" charset="-122"/>
                <a:ea typeface="微软雅黑" pitchFamily="34" charset="-122"/>
              </a:rPr>
              <a:t>.1.2 </a:t>
            </a:r>
            <a:r>
              <a:rPr lang="zh-CN" altLang="en-US" sz="2800" dirty="0">
                <a:solidFill>
                  <a:srgbClr val="336699"/>
                </a:solidFill>
                <a:latin typeface="微软雅黑" pitchFamily="34" charset="-122"/>
                <a:ea typeface="微软雅黑" pitchFamily="34" charset="-122"/>
              </a:rPr>
              <a:t>汇率与汇率制度</a:t>
            </a:r>
            <a:endPar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501764" name="Rectangle 4"/>
          <p:cNvSpPr>
            <a:spLocks noChangeArrowheads="1"/>
          </p:cNvSpPr>
          <p:nvPr/>
        </p:nvSpPr>
        <p:spPr bwMode="auto">
          <a:xfrm>
            <a:off x="828933" y="2588397"/>
            <a:ext cx="7775575" cy="3455988"/>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名义汇率是一个国家的</a:t>
            </a:r>
            <a:r>
              <a:rPr kumimoji="1" lang="zh-CN" altLang="en-US" sz="2400" dirty="0">
                <a:solidFill>
                  <a:srgbClr val="800000"/>
                </a:solidFill>
                <a:effectLst>
                  <a:outerShdw blurRad="38100" dist="38100" dir="2700000" algn="tl">
                    <a:srgbClr val="C0C0C0"/>
                  </a:outerShdw>
                </a:effectLst>
                <a:latin typeface="+mn-ea"/>
                <a:ea typeface="+mn-ea"/>
                <a:cs typeface="Times New Roman" pitchFamily="18" charset="0"/>
              </a:rPr>
              <a:t>货币</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折算成另一个国家的货币的比率，是两国货币的相对价格，用</a:t>
            </a: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e</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表示</a:t>
            </a:r>
            <a:endParaRPr kumimoji="1" lang="zh-CN" altLang="en-US" sz="2400" dirty="0">
              <a:solidFill>
                <a:schemeClr val="tx1"/>
              </a:solidFill>
              <a:effectLst>
                <a:outerShdw blurRad="38100" dist="38100" dir="2700000" algn="tl">
                  <a:srgbClr val="C0C0C0"/>
                </a:outerShdw>
              </a:effectLst>
              <a:latin typeface="+mn-ea"/>
              <a:ea typeface="+mn-ea"/>
            </a:endParaRPr>
          </a:p>
          <a:p>
            <a:pPr marL="534988" lvl="1" indent="-261938" algn="just">
              <a:lnSpc>
                <a:spcPct val="95000"/>
              </a:lnSpc>
              <a:spcBef>
                <a:spcPts val="600"/>
              </a:spcBef>
              <a:buClr>
                <a:srgbClr val="FF6600"/>
              </a:buClr>
              <a:buFont typeface="Wingdings 2" pitchFamily="18" charset="2"/>
              <a:buChar char="¡"/>
              <a:defRPr/>
            </a:pPr>
            <a:r>
              <a:rPr kumimoji="1" lang="zh-CN" altLang="en-US" sz="22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直接标价法</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，以</a:t>
            </a:r>
            <a:r>
              <a:rPr kumimoji="1" lang="en-US" altLang="zh-CN" sz="22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单位或</a:t>
            </a:r>
            <a:r>
              <a:rPr kumimoji="1" lang="en-US" altLang="zh-CN" sz="22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100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单位外国货币为标准，折算为一定数额的本国货币来表示的汇率，又称应付标价法</a:t>
            </a:r>
            <a:endPar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endParaRPr>
          </a:p>
          <a:p>
            <a:pPr marL="534988" lvl="1" indent="-261938" algn="just">
              <a:lnSpc>
                <a:spcPct val="95000"/>
              </a:lnSpc>
              <a:spcBef>
                <a:spcPts val="600"/>
              </a:spcBef>
              <a:buClr>
                <a:srgbClr val="FF6600"/>
              </a:buClr>
              <a:buFont typeface="Wingdings 2" pitchFamily="18" charset="2"/>
              <a:buChar char="¡"/>
              <a:defRPr/>
            </a:pPr>
            <a:r>
              <a:rPr kumimoji="1" lang="zh-CN" altLang="en-US" sz="22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间接标价法</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，它是用</a:t>
            </a:r>
            <a:r>
              <a:rPr kumimoji="1" lang="en-US" altLang="zh-CN" sz="22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单位或</a:t>
            </a:r>
            <a:r>
              <a:rPr kumimoji="1" lang="en-US" altLang="zh-CN" sz="22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100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单位本国货币为标准，折算为一定数额的外国货币来表示的汇率，又称应收标价法</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360363" indent="-360363" algn="just">
              <a:spcBef>
                <a:spcPts val="1800"/>
              </a:spcBef>
              <a:buClr>
                <a:srgbClr val="FF6600"/>
              </a:buClr>
              <a:buFont typeface="Wingdings 2" pitchFamily="18" charset="2"/>
              <a:buChar char="¡"/>
              <a:defRPr/>
            </a:pPr>
            <a:r>
              <a:rPr kumimoji="1" lang="zh-CN" altLang="zh-CN" sz="2400" dirty="0">
                <a:solidFill>
                  <a:schemeClr val="tx1"/>
                </a:solidFill>
                <a:effectLst>
                  <a:outerShdw blurRad="38100" dist="38100" dir="2700000" algn="tl">
                    <a:srgbClr val="C0C0C0"/>
                  </a:outerShdw>
                </a:effectLst>
                <a:latin typeface="+mn-ea"/>
                <a:ea typeface="+mn-ea"/>
                <a:cs typeface="Times New Roman" pitchFamily="18" charset="0"/>
              </a:rPr>
              <a:t>实际生活中，一般使用直接标价法。</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本章后面的分析</a:t>
            </a:r>
            <a:r>
              <a:rPr kumimoji="1" lang="zh-CN" altLang="zh-CN" sz="2400" dirty="0">
                <a:solidFill>
                  <a:schemeClr val="tx1"/>
                </a:solidFill>
                <a:effectLst>
                  <a:outerShdw blurRad="38100" dist="38100" dir="2700000" algn="tl">
                    <a:srgbClr val="C0C0C0"/>
                  </a:outerShdw>
                </a:effectLst>
                <a:latin typeface="+mn-ea"/>
                <a:ea typeface="+mn-ea"/>
                <a:cs typeface="Times New Roman" pitchFamily="18" charset="0"/>
              </a:rPr>
              <a:t>约定用</a:t>
            </a:r>
            <a:r>
              <a:rPr kumimoji="1" lang="zh-CN" altLang="zh-CN" sz="2400" dirty="0">
                <a:solidFill>
                  <a:srgbClr val="800000"/>
                </a:solidFill>
                <a:effectLst>
                  <a:outerShdw blurRad="38100" dist="38100" dir="2700000" algn="tl">
                    <a:srgbClr val="C0C0C0"/>
                  </a:outerShdw>
                </a:effectLst>
                <a:latin typeface="+mn-ea"/>
                <a:ea typeface="+mn-ea"/>
                <a:cs typeface="Times New Roman" pitchFamily="18" charset="0"/>
              </a:rPr>
              <a:t>间接标价法</a:t>
            </a:r>
            <a:endParaRPr kumimoji="1" lang="zh-CN" altLang="en-US" sz="2400" dirty="0">
              <a:solidFill>
                <a:srgbClr val="800000"/>
              </a:solidFill>
              <a:effectLst>
                <a:outerShdw blurRad="38100" dist="38100" dir="2700000" algn="tl">
                  <a:srgbClr val="C0C0C0"/>
                </a:outerShdw>
              </a:effectLst>
              <a:latin typeface="+mn-ea"/>
              <a:ea typeface="+mn-ea"/>
              <a:cs typeface="Times New Roman" pitchFamily="18" charset="0"/>
            </a:endParaRPr>
          </a:p>
        </p:txBody>
      </p:sp>
      <p:sp>
        <p:nvSpPr>
          <p:cNvPr id="5" name="Comment 2">
            <a:hlinkClick r:id="rId2" action="ppaction://hlinksldjump"/>
          </p:cNvPr>
          <p:cNvSpPr>
            <a:spLocks noChangeArrowheads="1"/>
          </p:cNvSpPr>
          <p:nvPr/>
        </p:nvSpPr>
        <p:spPr bwMode="auto">
          <a:xfrm>
            <a:off x="683568" y="1047792"/>
            <a:ext cx="164623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汇率</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6" name="Rectangle 5"/>
          <p:cNvSpPr>
            <a:spLocks noChangeArrowheads="1"/>
          </p:cNvSpPr>
          <p:nvPr/>
        </p:nvSpPr>
        <p:spPr bwMode="auto">
          <a:xfrm>
            <a:off x="827584" y="1945502"/>
            <a:ext cx="2592387" cy="369887"/>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名义汇率</a:t>
            </a:r>
          </a:p>
        </p:txBody>
      </p:sp>
    </p:spTree>
    <p:extLst>
      <p:ext uri="{BB962C8B-B14F-4D97-AF65-F5344CB8AC3E}">
        <p14:creationId xmlns:p14="http://schemas.microsoft.com/office/powerpoint/2010/main" val="3896108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764">
                                            <p:txEl>
                                              <p:pRg st="0" end="0"/>
                                            </p:txEl>
                                          </p:spTgt>
                                        </p:tgtEl>
                                        <p:attrNameLst>
                                          <p:attrName>style.visibility</p:attrName>
                                        </p:attrNameLst>
                                      </p:cBhvr>
                                      <p:to>
                                        <p:strVal val="visible"/>
                                      </p:to>
                                    </p:set>
                                    <p:animEffect transition="in" filter="wipe(up)">
                                      <p:cBhvr>
                                        <p:cTn id="22" dur="500"/>
                                        <p:tgtEl>
                                          <p:spTgt spid="501764">
                                            <p:txEl>
                                              <p:pRg st="0" end="0"/>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01764">
                                            <p:txEl>
                                              <p:pRg st="1" end="1"/>
                                            </p:txEl>
                                          </p:spTgt>
                                        </p:tgtEl>
                                        <p:attrNameLst>
                                          <p:attrName>style.visibility</p:attrName>
                                        </p:attrNameLst>
                                      </p:cBhvr>
                                      <p:to>
                                        <p:strVal val="visible"/>
                                      </p:to>
                                    </p:set>
                                    <p:animEffect transition="in" filter="wipe(up)">
                                      <p:cBhvr>
                                        <p:cTn id="25" dur="500"/>
                                        <p:tgtEl>
                                          <p:spTgt spid="501764">
                                            <p:txEl>
                                              <p:pRg st="1" end="1"/>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01764">
                                            <p:txEl>
                                              <p:pRg st="2" end="2"/>
                                            </p:txEl>
                                          </p:spTgt>
                                        </p:tgtEl>
                                        <p:attrNameLst>
                                          <p:attrName>style.visibility</p:attrName>
                                        </p:attrNameLst>
                                      </p:cBhvr>
                                      <p:to>
                                        <p:strVal val="visible"/>
                                      </p:to>
                                    </p:set>
                                    <p:animEffect transition="in" filter="wipe(up)">
                                      <p:cBhvr>
                                        <p:cTn id="28" dur="500"/>
                                        <p:tgtEl>
                                          <p:spTgt spid="501764">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01764">
                                            <p:txEl>
                                              <p:pRg st="3" end="3"/>
                                            </p:txEl>
                                          </p:spTgt>
                                        </p:tgtEl>
                                        <p:attrNameLst>
                                          <p:attrName>style.visibility</p:attrName>
                                        </p:attrNameLst>
                                      </p:cBhvr>
                                      <p:to>
                                        <p:strVal val="visible"/>
                                      </p:to>
                                    </p:set>
                                    <p:animEffect transition="in" filter="wipe(up)">
                                      <p:cBhvr>
                                        <p:cTn id="33" dur="500"/>
                                        <p:tgtEl>
                                          <p:spTgt spid="5017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P spid="501764" grpId="0" build="p" autoUpdateAnimBg="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17ABFDE-47D3-4891-ADCB-B7E8A7741518}" type="slidenum">
              <a:rPr lang="en-GB" altLang="zh-CN" sz="1200" b="0">
                <a:solidFill>
                  <a:schemeClr val="bg1"/>
                </a:solidFill>
              </a:rPr>
              <a:pPr/>
              <a:t>5</a:t>
            </a:fld>
            <a:endParaRPr lang="en-GB" altLang="zh-CN" sz="1200" b="0">
              <a:solidFill>
                <a:schemeClr val="bg1"/>
              </a:solidFill>
            </a:endParaRPr>
          </a:p>
        </p:txBody>
      </p:sp>
      <p:sp>
        <p:nvSpPr>
          <p:cNvPr id="501764" name="Rectangle 4"/>
          <p:cNvSpPr>
            <a:spLocks noChangeArrowheads="1"/>
          </p:cNvSpPr>
          <p:nvPr/>
        </p:nvSpPr>
        <p:spPr bwMode="auto">
          <a:xfrm>
            <a:off x="872484" y="1604209"/>
            <a:ext cx="7775575" cy="1366837"/>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实际汇率</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是用两国（或地区）价格水平对名义汇率加以调整后的汇率，</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用</a:t>
            </a: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ε</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表示</a:t>
            </a:r>
            <a:endPar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zh-CN" sz="2400" dirty="0">
                <a:solidFill>
                  <a:schemeClr val="tx1"/>
                </a:solidFill>
                <a:effectLst>
                  <a:outerShdw blurRad="38100" dist="38100" dir="2700000" algn="tl">
                    <a:srgbClr val="C0C0C0"/>
                  </a:outerShdw>
                </a:effectLst>
                <a:latin typeface="+mn-ea"/>
                <a:ea typeface="+mn-ea"/>
                <a:cs typeface="Times New Roman" pitchFamily="18" charset="0"/>
              </a:rPr>
              <a:t>实际汇率取决于名义汇率及两国的价格水平</a:t>
            </a:r>
            <a:endPar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endParaRPr>
          </a:p>
        </p:txBody>
      </p:sp>
      <p:sp>
        <p:nvSpPr>
          <p:cNvPr id="6" name="Rectangle 5"/>
          <p:cNvSpPr>
            <a:spLocks noChangeArrowheads="1"/>
          </p:cNvSpPr>
          <p:nvPr/>
        </p:nvSpPr>
        <p:spPr bwMode="auto">
          <a:xfrm>
            <a:off x="827088" y="765175"/>
            <a:ext cx="2592387" cy="369888"/>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实际汇率</a:t>
            </a:r>
          </a:p>
        </p:txBody>
      </p:sp>
      <p:sp>
        <p:nvSpPr>
          <p:cNvPr id="194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465" name="对象 7"/>
          <p:cNvGraphicFramePr>
            <a:graphicFrameLocks noChangeAspect="1"/>
          </p:cNvGraphicFramePr>
          <p:nvPr>
            <p:extLst>
              <p:ext uri="{D42A27DB-BD31-4B8C-83A1-F6EECF244321}">
                <p14:modId xmlns:p14="http://schemas.microsoft.com/office/powerpoint/2010/main" val="2567337622"/>
              </p:ext>
            </p:extLst>
          </p:nvPr>
        </p:nvGraphicFramePr>
        <p:xfrm>
          <a:off x="2987824" y="4437112"/>
          <a:ext cx="3887787" cy="660400"/>
        </p:xfrm>
        <a:graphic>
          <a:graphicData uri="http://schemas.openxmlformats.org/presentationml/2006/ole">
            <mc:AlternateContent xmlns:mc="http://schemas.openxmlformats.org/markup-compatibility/2006">
              <mc:Choice xmlns:v="urn:schemas-microsoft-com:vml" Requires="v">
                <p:oleObj spid="_x0000_s31807" name="Equation" r:id="rId3" imgW="2463800" imgH="419100" progId="Equation.DSMT4">
                  <p:embed/>
                </p:oleObj>
              </mc:Choice>
              <mc:Fallback>
                <p:oleObj name="Equation" r:id="rId3" imgW="24638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437112"/>
                        <a:ext cx="38877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467" name="对象 9"/>
          <p:cNvGraphicFramePr>
            <a:graphicFrameLocks noChangeAspect="1"/>
          </p:cNvGraphicFramePr>
          <p:nvPr>
            <p:extLst>
              <p:ext uri="{D42A27DB-BD31-4B8C-83A1-F6EECF244321}">
                <p14:modId xmlns:p14="http://schemas.microsoft.com/office/powerpoint/2010/main" val="3934334437"/>
              </p:ext>
            </p:extLst>
          </p:nvPr>
        </p:nvGraphicFramePr>
        <p:xfrm>
          <a:off x="7245424" y="4371231"/>
          <a:ext cx="1060450" cy="792162"/>
        </p:xfrm>
        <a:graphic>
          <a:graphicData uri="http://schemas.openxmlformats.org/presentationml/2006/ole">
            <mc:AlternateContent xmlns:mc="http://schemas.openxmlformats.org/markup-compatibility/2006">
              <mc:Choice xmlns:v="urn:schemas-microsoft-com:vml" Requires="v">
                <p:oleObj spid="_x0000_s31808" name="Equation" r:id="rId5" imgW="596641" imgH="444307" progId="Equation.DSMT4">
                  <p:embed/>
                </p:oleObj>
              </mc:Choice>
              <mc:Fallback>
                <p:oleObj name="Equation" r:id="rId5" imgW="596641" imgH="44430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5424" y="4371231"/>
                        <a:ext cx="10604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808112" y="3348524"/>
            <a:ext cx="1584176" cy="400110"/>
          </a:xfrm>
          <a:prstGeom prst="rect">
            <a:avLst/>
          </a:prstGeom>
          <a:noFill/>
        </p:spPr>
        <p:txBody>
          <a:bodyPr wrap="square" rtlCol="0">
            <a:spAutoFit/>
          </a:bodyPr>
          <a:lstStyle/>
          <a:p>
            <a:r>
              <a:rPr kumimoji="1" lang="zh-CN" altLang="en-US" sz="20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直接标价法</a:t>
            </a:r>
            <a:endParaRPr lang="zh-CN" altLang="en-US" sz="2000" dirty="0"/>
          </a:p>
        </p:txBody>
      </p:sp>
      <p:sp>
        <p:nvSpPr>
          <p:cNvPr id="15" name="文本框 14"/>
          <p:cNvSpPr txBox="1"/>
          <p:nvPr/>
        </p:nvSpPr>
        <p:spPr>
          <a:xfrm>
            <a:off x="852838" y="4567257"/>
            <a:ext cx="1584176" cy="400110"/>
          </a:xfrm>
          <a:prstGeom prst="rect">
            <a:avLst/>
          </a:prstGeom>
          <a:noFill/>
        </p:spPr>
        <p:txBody>
          <a:bodyPr wrap="square" rtlCol="0">
            <a:spAutoFit/>
          </a:bodyPr>
          <a:lstStyle/>
          <a:p>
            <a:r>
              <a:rPr kumimoji="1" lang="zh-CN" altLang="en-US" sz="2000" dirty="0" smtClean="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间接</a:t>
            </a:r>
            <a:r>
              <a:rPr kumimoji="1" lang="zh-CN" altLang="en-US" sz="20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标价法</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2908064746"/>
              </p:ext>
            </p:extLst>
          </p:nvPr>
        </p:nvGraphicFramePr>
        <p:xfrm>
          <a:off x="7343396" y="3307566"/>
          <a:ext cx="962478" cy="553482"/>
        </p:xfrm>
        <a:graphic>
          <a:graphicData uri="http://schemas.openxmlformats.org/presentationml/2006/ole">
            <mc:AlternateContent xmlns:mc="http://schemas.openxmlformats.org/markup-compatibility/2006">
              <mc:Choice xmlns:v="urn:schemas-microsoft-com:vml" Requires="v">
                <p:oleObj spid="_x0000_s31809" name="公式" r:id="rId7" imgW="634680" imgH="431640" progId="Equation.3">
                  <p:embed/>
                </p:oleObj>
              </mc:Choice>
              <mc:Fallback>
                <p:oleObj name="公式" r:id="rId7" imgW="634680" imgH="431640" progId="Equation.3">
                  <p:embed/>
                  <p:pic>
                    <p:nvPicPr>
                      <p:cNvPr id="0" name=""/>
                      <p:cNvPicPr/>
                      <p:nvPr/>
                    </p:nvPicPr>
                    <p:blipFill>
                      <a:blip r:embed="rId8"/>
                      <a:stretch>
                        <a:fillRect/>
                      </a:stretch>
                    </p:blipFill>
                    <p:spPr>
                      <a:xfrm>
                        <a:off x="7343396" y="3307566"/>
                        <a:ext cx="962478" cy="553482"/>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789370636"/>
              </p:ext>
            </p:extLst>
          </p:nvPr>
        </p:nvGraphicFramePr>
        <p:xfrm>
          <a:off x="2843808" y="3227504"/>
          <a:ext cx="4320480" cy="713606"/>
        </p:xfrm>
        <a:graphic>
          <a:graphicData uri="http://schemas.openxmlformats.org/presentationml/2006/ole">
            <mc:AlternateContent xmlns:mc="http://schemas.openxmlformats.org/markup-compatibility/2006">
              <mc:Choice xmlns:v="urn:schemas-microsoft-com:vml" Requires="v">
                <p:oleObj spid="_x0000_s31810" name="公式" r:id="rId9" imgW="2476440" imgH="419040" progId="Equation.3">
                  <p:embed/>
                </p:oleObj>
              </mc:Choice>
              <mc:Fallback>
                <p:oleObj name="公式" r:id="rId9" imgW="2476440" imgH="419040" progId="Equation.3">
                  <p:embed/>
                  <p:pic>
                    <p:nvPicPr>
                      <p:cNvPr id="0" name=""/>
                      <p:cNvPicPr/>
                      <p:nvPr/>
                    </p:nvPicPr>
                    <p:blipFill>
                      <a:blip r:embed="rId10"/>
                      <a:stretch>
                        <a:fillRect/>
                      </a:stretch>
                    </p:blipFill>
                    <p:spPr>
                      <a:xfrm>
                        <a:off x="2843808" y="3227504"/>
                        <a:ext cx="4320480" cy="713606"/>
                      </a:xfrm>
                      <a:prstGeom prst="rect">
                        <a:avLst/>
                      </a:prstGeom>
                    </p:spPr>
                  </p:pic>
                </p:oleObj>
              </mc:Fallback>
            </mc:AlternateContent>
          </a:graphicData>
        </a:graphic>
      </p:graphicFrame>
    </p:spTree>
    <p:extLst>
      <p:ext uri="{BB962C8B-B14F-4D97-AF65-F5344CB8AC3E}">
        <p14:creationId xmlns:p14="http://schemas.microsoft.com/office/powerpoint/2010/main" val="743213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465"/>
                                        </p:tgtEl>
                                        <p:attrNameLst>
                                          <p:attrName>style.visibility</p:attrName>
                                        </p:attrNameLst>
                                      </p:cBhvr>
                                      <p:to>
                                        <p:strVal val="visible"/>
                                      </p:to>
                                    </p:set>
                                    <p:animEffect transition="in" filter="blinds(horizontal)">
                                      <p:cBhvr>
                                        <p:cTn id="22" dur="500"/>
                                        <p:tgtEl>
                                          <p:spTgt spid="194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67"/>
                                        </p:tgtEl>
                                        <p:attrNameLst>
                                          <p:attrName>style.visibility</p:attrName>
                                        </p:attrNameLst>
                                      </p:cBhvr>
                                      <p:to>
                                        <p:strVal val="visible"/>
                                      </p:to>
                                    </p:set>
                                    <p:animEffect transition="in" filter="blinds(horizontal)">
                                      <p:cBhvr>
                                        <p:cTn id="27" dur="500"/>
                                        <p:tgtEl>
                                          <p:spTgt spid="1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17ABFDE-47D3-4891-ADCB-B7E8A7741518}" type="slidenum">
              <a:rPr lang="en-GB" altLang="zh-CN" sz="1200" b="0">
                <a:solidFill>
                  <a:schemeClr val="bg1"/>
                </a:solidFill>
              </a:rPr>
              <a:pPr/>
              <a:t>6</a:t>
            </a:fld>
            <a:endParaRPr lang="en-GB" altLang="zh-CN" sz="1200" b="0">
              <a:solidFill>
                <a:schemeClr val="bg1"/>
              </a:solidFill>
            </a:endParaRPr>
          </a:p>
        </p:txBody>
      </p:sp>
      <p:sp>
        <p:nvSpPr>
          <p:cNvPr id="501764" name="Rectangle 4"/>
          <p:cNvSpPr>
            <a:spLocks noChangeArrowheads="1"/>
          </p:cNvSpPr>
          <p:nvPr/>
        </p:nvSpPr>
        <p:spPr bwMode="auto">
          <a:xfrm>
            <a:off x="872484" y="1604209"/>
            <a:ext cx="7775575" cy="3336959"/>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注意人民币升值、贬值与汇率变化之间的关系</a:t>
            </a:r>
            <a:endParaRPr kumimoji="1" lang="en-US" altLang="zh-CN" sz="2400" dirty="0" smtClean="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400" dirty="0" smtClean="0">
                <a:effectLst>
                  <a:outerShdw blurRad="38100" dist="38100" dir="2700000" algn="tl">
                    <a:srgbClr val="C0C0C0"/>
                  </a:outerShdw>
                </a:effectLst>
                <a:latin typeface="+mn-ea"/>
                <a:ea typeface="+mn-ea"/>
                <a:cs typeface="Times New Roman" pitchFamily="18" charset="0"/>
              </a:rPr>
              <a:t>人民币升值就是人民币越来越值钱，人民币升值时，汇率是变大还是变小，要取决于标价法。</a:t>
            </a:r>
            <a:endParaRPr kumimoji="1" lang="en-US" altLang="zh-CN" sz="2400" dirty="0" smtClean="0">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直接标价法下，</a:t>
            </a:r>
            <a:r>
              <a:rPr kumimoji="1" lang="en-US" altLang="zh-CN" sz="2400" dirty="0" smtClean="0">
                <a:solidFill>
                  <a:schemeClr val="tx1"/>
                </a:solidFill>
                <a:effectLst>
                  <a:outerShdw blurRad="38100" dist="38100" dir="2700000" algn="tl">
                    <a:srgbClr val="C0C0C0"/>
                  </a:outerShdw>
                </a:effectLst>
                <a:latin typeface="+mn-ea"/>
                <a:ea typeface="+mn-ea"/>
                <a:cs typeface="Times New Roman" pitchFamily="18" charset="0"/>
              </a:rPr>
              <a:t>1</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美元</a:t>
            </a:r>
            <a:r>
              <a:rPr kumimoji="1" lang="en-US" altLang="zh-CN" sz="2400" dirty="0" smtClean="0">
                <a:solidFill>
                  <a:schemeClr val="tx1"/>
                </a:solidFill>
                <a:effectLst>
                  <a:outerShdw blurRad="38100" dist="38100" dir="2700000" algn="tl">
                    <a:srgbClr val="C0C0C0"/>
                  </a:outerShdw>
                </a:effectLst>
                <a:latin typeface="+mn-ea"/>
                <a:ea typeface="+mn-ea"/>
                <a:cs typeface="Times New Roman" pitchFamily="18" charset="0"/>
              </a:rPr>
              <a:t>=6.855</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人民币，人民币升值时，汇率是变小的，反之亦反之。</a:t>
            </a:r>
            <a:endParaRPr kumimoji="1" lang="en-US" altLang="zh-CN" sz="2400" dirty="0" smtClean="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400" dirty="0" smtClean="0">
                <a:effectLst>
                  <a:outerShdw blurRad="38100" dist="38100" dir="2700000" algn="tl">
                    <a:srgbClr val="C0C0C0"/>
                  </a:outerShdw>
                </a:effectLst>
                <a:latin typeface="+mn-ea"/>
                <a:ea typeface="+mn-ea"/>
                <a:cs typeface="Times New Roman" pitchFamily="18" charset="0"/>
              </a:rPr>
              <a:t>间接标价法下，</a:t>
            </a:r>
            <a:r>
              <a:rPr kumimoji="1" lang="en-US" altLang="zh-CN" sz="2400" dirty="0" smtClean="0">
                <a:effectLst>
                  <a:outerShdw blurRad="38100" dist="38100" dir="2700000" algn="tl">
                    <a:srgbClr val="C0C0C0"/>
                  </a:outerShdw>
                </a:effectLst>
                <a:latin typeface="+mn-ea"/>
                <a:ea typeface="+mn-ea"/>
                <a:cs typeface="Times New Roman" pitchFamily="18" charset="0"/>
              </a:rPr>
              <a:t>1</a:t>
            </a:r>
            <a:r>
              <a:rPr kumimoji="1" lang="zh-CN" altLang="en-US" sz="2400" dirty="0" smtClean="0">
                <a:effectLst>
                  <a:outerShdw blurRad="38100" dist="38100" dir="2700000" algn="tl">
                    <a:srgbClr val="C0C0C0"/>
                  </a:outerShdw>
                </a:effectLst>
                <a:latin typeface="+mn-ea"/>
                <a:ea typeface="+mn-ea"/>
                <a:cs typeface="Times New Roman" pitchFamily="18" charset="0"/>
              </a:rPr>
              <a:t>人民币</a:t>
            </a:r>
            <a:r>
              <a:rPr kumimoji="1" lang="en-US" altLang="zh-CN" sz="2400" dirty="0" smtClean="0">
                <a:effectLst>
                  <a:outerShdw blurRad="38100" dist="38100" dir="2700000" algn="tl">
                    <a:srgbClr val="C0C0C0"/>
                  </a:outerShdw>
                </a:effectLst>
                <a:latin typeface="+mn-ea"/>
                <a:ea typeface="+mn-ea"/>
                <a:cs typeface="Times New Roman" pitchFamily="18" charset="0"/>
              </a:rPr>
              <a:t>=0.1458</a:t>
            </a:r>
            <a:r>
              <a:rPr kumimoji="1" lang="zh-CN" altLang="en-US" sz="2400" dirty="0" smtClean="0">
                <a:effectLst>
                  <a:outerShdw blurRad="38100" dist="38100" dir="2700000" algn="tl">
                    <a:srgbClr val="C0C0C0"/>
                  </a:outerShdw>
                </a:effectLst>
                <a:latin typeface="+mn-ea"/>
                <a:ea typeface="+mn-ea"/>
                <a:cs typeface="Times New Roman" pitchFamily="18" charset="0"/>
              </a:rPr>
              <a:t>美元，人民币升值时，汇率是变大的，反之亦反之。</a:t>
            </a:r>
            <a:endPar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endParaRPr>
          </a:p>
        </p:txBody>
      </p:sp>
      <p:sp>
        <p:nvSpPr>
          <p:cNvPr id="6" name="Rectangle 5"/>
          <p:cNvSpPr>
            <a:spLocks noChangeArrowheads="1"/>
          </p:cNvSpPr>
          <p:nvPr/>
        </p:nvSpPr>
        <p:spPr bwMode="auto">
          <a:xfrm>
            <a:off x="827088" y="765175"/>
            <a:ext cx="2592387" cy="369888"/>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smtClean="0">
                <a:solidFill>
                  <a:srgbClr val="336699"/>
                </a:solidFill>
                <a:effectLst>
                  <a:outerShdw blurRad="38100" dist="38100" dir="2700000" algn="tl">
                    <a:srgbClr val="C0C0C0"/>
                  </a:outerShdw>
                </a:effectLst>
                <a:latin typeface="微软雅黑" pitchFamily="34" charset="-122"/>
                <a:ea typeface="微软雅黑" pitchFamily="34" charset="-122"/>
              </a:rPr>
              <a:t>特别提醒</a:t>
            </a:r>
            <a:endPar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194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99711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764">
                                            <p:txEl>
                                              <p:pRg st="2" end="2"/>
                                            </p:txEl>
                                          </p:spTgt>
                                        </p:tgtEl>
                                        <p:attrNameLst>
                                          <p:attrName>style.visibility</p:attrName>
                                        </p:attrNameLst>
                                      </p:cBhvr>
                                      <p:to>
                                        <p:strVal val="visible"/>
                                      </p:to>
                                    </p:set>
                                    <p:animEffect transition="in" filter="wipe(up)">
                                      <p:cBhvr>
                                        <p:cTn id="22" dur="500"/>
                                        <p:tgtEl>
                                          <p:spTgt spid="50176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1764">
                                            <p:txEl>
                                              <p:pRg st="3" end="3"/>
                                            </p:txEl>
                                          </p:spTgt>
                                        </p:tgtEl>
                                        <p:attrNameLst>
                                          <p:attrName>style.visibility</p:attrName>
                                        </p:attrNameLst>
                                      </p:cBhvr>
                                      <p:to>
                                        <p:strVal val="visible"/>
                                      </p:to>
                                    </p:set>
                                    <p:animEffect transition="in" filter="wipe(up)">
                                      <p:cBhvr>
                                        <p:cTn id="27" dur="500"/>
                                        <p:tgtEl>
                                          <p:spTgt spid="5017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4712EAF-2E73-438E-8E6A-E01450E96537}" type="slidenum">
              <a:rPr lang="en-GB" altLang="zh-CN" sz="1200" b="0">
                <a:solidFill>
                  <a:schemeClr val="bg1"/>
                </a:solidFill>
              </a:rPr>
              <a:pPr/>
              <a:t>7</a:t>
            </a:fld>
            <a:endParaRPr lang="en-GB" altLang="zh-CN" sz="1200" b="0">
              <a:solidFill>
                <a:schemeClr val="bg1"/>
              </a:solidFill>
            </a:endParaRPr>
          </a:p>
        </p:txBody>
      </p:sp>
      <p:sp>
        <p:nvSpPr>
          <p:cNvPr id="501764" name="Rectangle 4"/>
          <p:cNvSpPr>
            <a:spLocks noChangeArrowheads="1"/>
          </p:cNvSpPr>
          <p:nvPr/>
        </p:nvSpPr>
        <p:spPr bwMode="auto">
          <a:xfrm>
            <a:off x="798766" y="1208893"/>
            <a:ext cx="7777162" cy="792162"/>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汇率制度指一国货币当局对本国汇率变动的基本方式所作的制度安排或规定</a:t>
            </a:r>
          </a:p>
        </p:txBody>
      </p:sp>
      <p:sp>
        <p:nvSpPr>
          <p:cNvPr id="5" name="Comment 2">
            <a:hlinkClick r:id="rId2" action="ppaction://hlinksldjump"/>
          </p:cNvPr>
          <p:cNvSpPr>
            <a:spLocks noChangeArrowheads="1"/>
          </p:cNvSpPr>
          <p:nvPr/>
        </p:nvSpPr>
        <p:spPr bwMode="auto">
          <a:xfrm>
            <a:off x="765175" y="692150"/>
            <a:ext cx="207803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汇率制度</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6" name="Rectangle 5"/>
          <p:cNvSpPr>
            <a:spLocks noChangeArrowheads="1"/>
          </p:cNvSpPr>
          <p:nvPr/>
        </p:nvSpPr>
        <p:spPr bwMode="auto">
          <a:xfrm>
            <a:off x="900113" y="2493963"/>
            <a:ext cx="2590800" cy="368300"/>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固定汇率制</a:t>
            </a:r>
          </a:p>
        </p:txBody>
      </p:sp>
      <p:sp>
        <p:nvSpPr>
          <p:cNvPr id="7" name="Rectangle 4"/>
          <p:cNvSpPr>
            <a:spLocks noChangeArrowheads="1"/>
          </p:cNvSpPr>
          <p:nvPr/>
        </p:nvSpPr>
        <p:spPr bwMode="auto">
          <a:xfrm>
            <a:off x="900113" y="2997200"/>
            <a:ext cx="7775575" cy="3168650"/>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固定汇率制是指一国货币与他国货币的汇率基本固定，汇率波动被限制在一定范围内，由官方干预来保证汇率的稳定</a:t>
            </a:r>
            <a:endParaRPr kumimoji="1" lang="zh-CN" altLang="en-US" sz="2400" dirty="0">
              <a:solidFill>
                <a:schemeClr val="tx1"/>
              </a:solidFill>
              <a:effectLst>
                <a:outerShdw blurRad="38100" dist="38100" dir="2700000" algn="tl">
                  <a:srgbClr val="C0C0C0"/>
                </a:outerShdw>
              </a:effectLst>
              <a:latin typeface="+mn-ea"/>
              <a:ea typeface="+mn-ea"/>
            </a:endParaRPr>
          </a:p>
          <a:p>
            <a:pPr marL="360363" indent="-360363"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特点：实行“双挂钩”，即美元与黄金挂钩，其他各国货币与美元挂钩；在“双挂钩”的基础上，各国货币对美元的汇率一般只能在</a:t>
            </a: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a:t>
            </a:r>
            <a:r>
              <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rPr>
              <a:t>%</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的范围内波动</a:t>
            </a:r>
            <a:endPar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endParaRPr>
          </a:p>
          <a:p>
            <a:pPr marL="360363" indent="-360363"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固定汇率制的运行会影响一国的货币供给</a:t>
            </a:r>
          </a:p>
        </p:txBody>
      </p:sp>
    </p:spTree>
    <p:extLst>
      <p:ext uri="{BB962C8B-B14F-4D97-AF65-F5344CB8AC3E}">
        <p14:creationId xmlns:p14="http://schemas.microsoft.com/office/powerpoint/2010/main" val="3029420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up)">
                                      <p:cBhvr>
                                        <p:cTn id="22" dur="500"/>
                                        <p:tgtEl>
                                          <p:spTgt spid="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up)">
                                      <p:cBhvr>
                                        <p:cTn id="27" dur="500"/>
                                        <p:tgtEl>
                                          <p:spTgt spid="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up)">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5" grpId="0"/>
      <p:bldP spid="6" grpId="0"/>
      <p:bldP spid="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46E0C5B-3CBA-4624-AE09-AC984811EFFF}" type="slidenum">
              <a:rPr lang="en-GB" altLang="zh-CN" sz="1200" b="0">
                <a:solidFill>
                  <a:schemeClr val="bg1"/>
                </a:solidFill>
              </a:rPr>
              <a:pPr/>
              <a:t>8</a:t>
            </a:fld>
            <a:endParaRPr lang="en-GB" altLang="zh-CN" sz="1200" b="0">
              <a:solidFill>
                <a:schemeClr val="bg1"/>
              </a:solidFill>
            </a:endParaRPr>
          </a:p>
        </p:txBody>
      </p:sp>
      <p:sp>
        <p:nvSpPr>
          <p:cNvPr id="6" name="Rectangle 5"/>
          <p:cNvSpPr>
            <a:spLocks noChangeArrowheads="1"/>
          </p:cNvSpPr>
          <p:nvPr/>
        </p:nvSpPr>
        <p:spPr bwMode="auto">
          <a:xfrm>
            <a:off x="900113" y="765175"/>
            <a:ext cx="2590800" cy="368300"/>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浮动汇率制</a:t>
            </a:r>
          </a:p>
        </p:txBody>
      </p:sp>
      <p:sp>
        <p:nvSpPr>
          <p:cNvPr id="7" name="Rectangle 4"/>
          <p:cNvSpPr>
            <a:spLocks noChangeArrowheads="1"/>
          </p:cNvSpPr>
          <p:nvPr/>
        </p:nvSpPr>
        <p:spPr bwMode="auto">
          <a:xfrm>
            <a:off x="913127" y="1628800"/>
            <a:ext cx="7775575" cy="3889375"/>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浮动汇率制指一国不规定本国货币与外国货币的官方汇率，听任汇率由外汇市场的供求关系自发地决定</a:t>
            </a:r>
            <a:endPar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endParaRPr>
          </a:p>
          <a:p>
            <a:pPr marL="534988" lvl="1" indent="-261938" algn="just">
              <a:spcBef>
                <a:spcPts val="600"/>
              </a:spcBef>
              <a:buClr>
                <a:srgbClr val="FF6600"/>
              </a:buClr>
              <a:buFont typeface="Wingdings 2" pitchFamily="18"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自由浮动：指中央银行对外汇市场不采取任何干预措施，汇率完全由外汇市场的供求力量自发决定</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534988" lvl="1" indent="-261938" algn="just">
              <a:spcBef>
                <a:spcPts val="600"/>
              </a:spcBef>
              <a:buClr>
                <a:srgbClr val="FF6600"/>
              </a:buClr>
              <a:buFont typeface="Wingdings 2" pitchFamily="18"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管理浮动：指实行浮动汇率制的国家，对外汇市场进行各种形式的干预，主要是根据汇率市场的供求情况售出和购入外汇，通过对外汇供求的影响来影响汇率</a:t>
            </a:r>
            <a:endPar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endParaRPr>
          </a:p>
          <a:p>
            <a:pPr marL="360363" indent="-360363" algn="just">
              <a:spcBef>
                <a:spcPts val="18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1978</a:t>
            </a:r>
            <a:r>
              <a:rPr kumimoji="1" lang="zh-CN" altLang="en-US"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年</a:t>
            </a: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4</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月</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，浮动汇率制在</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世界范围取得了合法地位。各国在汇率制度的选择上具有了较大的自由度</a:t>
            </a:r>
          </a:p>
        </p:txBody>
      </p:sp>
    </p:spTree>
    <p:extLst>
      <p:ext uri="{BB962C8B-B14F-4D97-AF65-F5344CB8AC3E}">
        <p14:creationId xmlns:p14="http://schemas.microsoft.com/office/powerpoint/2010/main" val="1220958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up)">
                                      <p:cBhvr>
                                        <p:cTn id="15" dur="500"/>
                                        <p:tgtEl>
                                          <p:spTgt spid="7">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up)">
                                      <p:cBhvr>
                                        <p:cTn id="18" dur="500"/>
                                        <p:tgtEl>
                                          <p:spTgt spid="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up)">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3E2296B-9982-417A-8FAB-812E36B218E9}" type="slidenum">
              <a:rPr lang="en-GB" altLang="zh-CN" sz="1200" b="0">
                <a:solidFill>
                  <a:schemeClr val="bg1"/>
                </a:solidFill>
              </a:rPr>
              <a:pPr/>
              <a:t>9</a:t>
            </a:fld>
            <a:endParaRPr lang="en-GB" altLang="zh-CN" sz="1200" b="0">
              <a:solidFill>
                <a:schemeClr val="bg1"/>
              </a:solidFill>
            </a:endParaRPr>
          </a:p>
        </p:txBody>
      </p:sp>
      <p:sp>
        <p:nvSpPr>
          <p:cNvPr id="501762" name="Comment 2">
            <a:hlinkClick r:id="rId3" action="ppaction://hlinksldjump"/>
          </p:cNvPr>
          <p:cNvSpPr>
            <a:spLocks noChangeArrowheads="1"/>
          </p:cNvSpPr>
          <p:nvPr/>
        </p:nvSpPr>
        <p:spPr bwMode="auto">
          <a:xfrm>
            <a:off x="612775" y="765175"/>
            <a:ext cx="51831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9</a:t>
            </a:r>
            <a:r>
              <a:rPr lang="en-US" altLang="zh-CN" sz="2800" dirty="0" smtClean="0">
                <a:solidFill>
                  <a:srgbClr val="336699"/>
                </a:solidFill>
                <a:latin typeface="微软雅黑" pitchFamily="34" charset="-122"/>
                <a:ea typeface="微软雅黑" pitchFamily="34" charset="-122"/>
              </a:rPr>
              <a:t>.1.3 </a:t>
            </a:r>
            <a:r>
              <a:rPr lang="zh-CN" altLang="en-US" sz="2800" dirty="0">
                <a:solidFill>
                  <a:srgbClr val="336699"/>
                </a:solidFill>
                <a:latin typeface="微软雅黑" pitchFamily="34" charset="-122"/>
                <a:ea typeface="微软雅黑" pitchFamily="34" charset="-122"/>
              </a:rPr>
              <a:t>国际收支的平衡</a:t>
            </a:r>
            <a:endPar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501764" name="Rectangle 4"/>
          <p:cNvSpPr>
            <a:spLocks noChangeArrowheads="1"/>
          </p:cNvSpPr>
          <p:nvPr/>
        </p:nvSpPr>
        <p:spPr bwMode="auto">
          <a:xfrm>
            <a:off x="900113" y="3573463"/>
            <a:ext cx="7775575" cy="1439862"/>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影响净出口的两个重要因素：</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反向地取决于实际汇率；反向地取决于国民收入</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360363" indent="-360363"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净出口函数：</a:t>
            </a:r>
          </a:p>
        </p:txBody>
      </p:sp>
      <p:sp>
        <p:nvSpPr>
          <p:cNvPr id="5" name="Comment 2">
            <a:hlinkClick r:id="rId3" action="ppaction://hlinksldjump"/>
          </p:cNvPr>
          <p:cNvSpPr>
            <a:spLocks noChangeArrowheads="1"/>
          </p:cNvSpPr>
          <p:nvPr/>
        </p:nvSpPr>
        <p:spPr bwMode="auto">
          <a:xfrm>
            <a:off x="764702" y="2524468"/>
            <a:ext cx="32305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净出口函数</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225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535" name="对象 2"/>
          <p:cNvGraphicFramePr>
            <a:graphicFrameLocks noChangeAspect="1"/>
          </p:cNvGraphicFramePr>
          <p:nvPr/>
        </p:nvGraphicFramePr>
        <p:xfrm>
          <a:off x="2670175" y="3068638"/>
          <a:ext cx="1685925" cy="360362"/>
        </p:xfrm>
        <a:graphic>
          <a:graphicData uri="http://schemas.openxmlformats.org/presentationml/2006/ole">
            <mc:AlternateContent xmlns:mc="http://schemas.openxmlformats.org/markup-compatibility/2006">
              <mc:Choice xmlns:v="urn:schemas-microsoft-com:vml" Requires="v">
                <p:oleObj spid="_x0000_s32802" name="Equation" r:id="rId4" imgW="850531" imgH="177723" progId="Equation.DSMT4">
                  <p:embed/>
                </p:oleObj>
              </mc:Choice>
              <mc:Fallback>
                <p:oleObj name="Equation" r:id="rId4" imgW="850531"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0175" y="3068638"/>
                        <a:ext cx="1685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4"/>
          <p:cNvSpPr>
            <a:spLocks noChangeArrowheads="1"/>
          </p:cNvSpPr>
          <p:nvPr/>
        </p:nvSpPr>
        <p:spPr bwMode="auto">
          <a:xfrm>
            <a:off x="765175" y="1548155"/>
            <a:ext cx="7777162" cy="792163"/>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国际收支平衡是一国在一定时期内的国际收支差额为零的状态，也就是净出口与净资本流出相等的状态</a:t>
            </a:r>
          </a:p>
        </p:txBody>
      </p:sp>
      <p:sp>
        <p:nvSpPr>
          <p:cNvPr id="2253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92222007"/>
              </p:ext>
            </p:extLst>
          </p:nvPr>
        </p:nvGraphicFramePr>
        <p:xfrm>
          <a:off x="1115616" y="5013325"/>
          <a:ext cx="7128792" cy="1007963"/>
        </p:xfrm>
        <a:graphic>
          <a:graphicData uri="http://schemas.openxmlformats.org/presentationml/2006/ole">
            <mc:AlternateContent xmlns:mc="http://schemas.openxmlformats.org/markup-compatibility/2006">
              <mc:Choice xmlns:v="urn:schemas-microsoft-com:vml" Requires="v">
                <p:oleObj spid="_x0000_s32803" name="公式" r:id="rId6" imgW="3974760" imgH="507960" progId="Equation.3">
                  <p:embed/>
                </p:oleObj>
              </mc:Choice>
              <mc:Fallback>
                <p:oleObj name="公式" r:id="rId6" imgW="3974760" imgH="507960" progId="Equation.3">
                  <p:embed/>
                  <p:pic>
                    <p:nvPicPr>
                      <p:cNvPr id="0" name=""/>
                      <p:cNvPicPr/>
                      <p:nvPr/>
                    </p:nvPicPr>
                    <p:blipFill>
                      <a:blip r:embed="rId7"/>
                      <a:stretch>
                        <a:fillRect/>
                      </a:stretch>
                    </p:blipFill>
                    <p:spPr>
                      <a:xfrm>
                        <a:off x="1115616" y="5013325"/>
                        <a:ext cx="7128792" cy="1007963"/>
                      </a:xfrm>
                      <a:prstGeom prst="rect">
                        <a:avLst/>
                      </a:prstGeom>
                    </p:spPr>
                  </p:pic>
                </p:oleObj>
              </mc:Fallback>
            </mc:AlternateContent>
          </a:graphicData>
        </a:graphic>
      </p:graphicFrame>
    </p:spTree>
    <p:extLst>
      <p:ext uri="{BB962C8B-B14F-4D97-AF65-F5344CB8AC3E}">
        <p14:creationId xmlns:p14="http://schemas.microsoft.com/office/powerpoint/2010/main" val="27400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blinds(horizontal)">
                                      <p:cBhvr>
                                        <p:cTn id="22" dur="500"/>
                                        <p:tgtEl>
                                          <p:spTgt spid="22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1764">
                                            <p:txEl>
                                              <p:pRg st="0" end="0"/>
                                            </p:txEl>
                                          </p:spTgt>
                                        </p:tgtEl>
                                        <p:attrNameLst>
                                          <p:attrName>style.visibility</p:attrName>
                                        </p:attrNameLst>
                                      </p:cBhvr>
                                      <p:to>
                                        <p:strVal val="visible"/>
                                      </p:to>
                                    </p:set>
                                    <p:animEffect transition="in" filter="wipe(up)">
                                      <p:cBhvr>
                                        <p:cTn id="27" dur="500"/>
                                        <p:tgtEl>
                                          <p:spTgt spid="50176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01764">
                                            <p:txEl>
                                              <p:pRg st="1" end="1"/>
                                            </p:txEl>
                                          </p:spTgt>
                                        </p:tgtEl>
                                        <p:attrNameLst>
                                          <p:attrName>style.visibility</p:attrName>
                                        </p:attrNameLst>
                                      </p:cBhvr>
                                      <p:to>
                                        <p:strVal val="visible"/>
                                      </p:to>
                                    </p:set>
                                    <p:animEffect transition="in" filter="wipe(up)">
                                      <p:cBhvr>
                                        <p:cTn id="32" dur="500"/>
                                        <p:tgtEl>
                                          <p:spTgt spid="501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P spid="501764" grpId="0" build="p" autoUpdateAnimBg="0"/>
      <p:bldP spid="5" grpId="0"/>
      <p:bldP spid="9" grpId="0" build="p"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4149</TotalTime>
  <Words>2025</Words>
  <Application>Microsoft Office PowerPoint</Application>
  <PresentationFormat>全屏显示(4:3)</PresentationFormat>
  <Paragraphs>333</Paragraphs>
  <Slides>26</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39" baseType="lpstr">
      <vt:lpstr>黑体</vt:lpstr>
      <vt:lpstr>楷体</vt:lpstr>
      <vt:lpstr>宋体</vt:lpstr>
      <vt:lpstr>微软雅黑</vt:lpstr>
      <vt:lpstr>Arial</vt:lpstr>
      <vt:lpstr>Times New Roman</vt:lpstr>
      <vt:lpstr>Verdana</vt:lpstr>
      <vt:lpstr>Wingdings</vt:lpstr>
      <vt:lpstr>Wingdings 2</vt:lpstr>
      <vt:lpstr>Profile</vt:lpstr>
      <vt:lpstr>文档</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190</cp:revision>
  <dcterms:created xsi:type="dcterms:W3CDTF">2005-05-30T03:33:01Z</dcterms:created>
  <dcterms:modified xsi:type="dcterms:W3CDTF">2019-12-22T04:55:21Z</dcterms:modified>
</cp:coreProperties>
</file>