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57"/>
  </p:notesMasterIdLst>
  <p:sldIdLst>
    <p:sldId id="591" r:id="rId2"/>
    <p:sldId id="592" r:id="rId3"/>
    <p:sldId id="593" r:id="rId4"/>
    <p:sldId id="594" r:id="rId5"/>
    <p:sldId id="595" r:id="rId6"/>
    <p:sldId id="596" r:id="rId7"/>
    <p:sldId id="597" r:id="rId8"/>
    <p:sldId id="598" r:id="rId9"/>
    <p:sldId id="644" r:id="rId10"/>
    <p:sldId id="599" r:id="rId11"/>
    <p:sldId id="600" r:id="rId12"/>
    <p:sldId id="601" r:id="rId13"/>
    <p:sldId id="602" r:id="rId14"/>
    <p:sldId id="603" r:id="rId15"/>
    <p:sldId id="604" r:id="rId16"/>
    <p:sldId id="605" r:id="rId17"/>
    <p:sldId id="606" r:id="rId18"/>
    <p:sldId id="607" r:id="rId19"/>
    <p:sldId id="608" r:id="rId20"/>
    <p:sldId id="609" r:id="rId21"/>
    <p:sldId id="610" r:id="rId22"/>
    <p:sldId id="611" r:id="rId23"/>
    <p:sldId id="612" r:id="rId24"/>
    <p:sldId id="613" r:id="rId25"/>
    <p:sldId id="614" r:id="rId26"/>
    <p:sldId id="615" r:id="rId27"/>
    <p:sldId id="616" r:id="rId28"/>
    <p:sldId id="617" r:id="rId29"/>
    <p:sldId id="645" r:id="rId30"/>
    <p:sldId id="618" r:id="rId31"/>
    <p:sldId id="619" r:id="rId32"/>
    <p:sldId id="620" r:id="rId33"/>
    <p:sldId id="621" r:id="rId34"/>
    <p:sldId id="622" r:id="rId35"/>
    <p:sldId id="624" r:id="rId36"/>
    <p:sldId id="625" r:id="rId37"/>
    <p:sldId id="626" r:id="rId38"/>
    <p:sldId id="627" r:id="rId39"/>
    <p:sldId id="628" r:id="rId40"/>
    <p:sldId id="629" r:id="rId41"/>
    <p:sldId id="630" r:id="rId42"/>
    <p:sldId id="631" r:id="rId43"/>
    <p:sldId id="632" r:id="rId44"/>
    <p:sldId id="633" r:id="rId45"/>
    <p:sldId id="634" r:id="rId46"/>
    <p:sldId id="636" r:id="rId47"/>
    <p:sldId id="637" r:id="rId48"/>
    <p:sldId id="638" r:id="rId49"/>
    <p:sldId id="639" r:id="rId50"/>
    <p:sldId id="640" r:id="rId51"/>
    <p:sldId id="641" r:id="rId52"/>
    <p:sldId id="642" r:id="rId53"/>
    <p:sldId id="649" r:id="rId54"/>
    <p:sldId id="646" r:id="rId55"/>
    <p:sldId id="647" r:id="rId5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ltLang="zh-CN"/>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ltLang="zh-CN"/>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26051E3F-C0E7-4B35-B8EA-814360410586}" type="slidenum">
              <a:rPr lang="en-US" altLang="zh-CN"/>
              <a:pPr>
                <a:defRPr/>
              </a:pPr>
              <a:t>‹#›</a:t>
            </a:fld>
            <a:endParaRPr lang="en-US" altLang="zh-CN"/>
          </a:p>
        </p:txBody>
      </p:sp>
    </p:spTree>
    <p:extLst>
      <p:ext uri="{BB962C8B-B14F-4D97-AF65-F5344CB8AC3E}">
        <p14:creationId xmlns:p14="http://schemas.microsoft.com/office/powerpoint/2010/main" val="3624442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1</a:t>
            </a:fld>
            <a:endParaRPr lang="en-US" altLang="zh-CN"/>
          </a:p>
        </p:txBody>
      </p:sp>
    </p:spTree>
    <p:extLst>
      <p:ext uri="{BB962C8B-B14F-4D97-AF65-F5344CB8AC3E}">
        <p14:creationId xmlns:p14="http://schemas.microsoft.com/office/powerpoint/2010/main" val="3576298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10</a:t>
            </a:fld>
            <a:endParaRPr lang="en-US" altLang="zh-CN"/>
          </a:p>
        </p:txBody>
      </p:sp>
    </p:spTree>
    <p:extLst>
      <p:ext uri="{BB962C8B-B14F-4D97-AF65-F5344CB8AC3E}">
        <p14:creationId xmlns:p14="http://schemas.microsoft.com/office/powerpoint/2010/main" val="956330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11</a:t>
            </a:fld>
            <a:endParaRPr lang="en-US" altLang="zh-CN"/>
          </a:p>
        </p:txBody>
      </p:sp>
    </p:spTree>
    <p:extLst>
      <p:ext uri="{BB962C8B-B14F-4D97-AF65-F5344CB8AC3E}">
        <p14:creationId xmlns:p14="http://schemas.microsoft.com/office/powerpoint/2010/main" val="4017854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54</a:t>
            </a:fld>
            <a:endParaRPr lang="en-US" altLang="zh-CN"/>
          </a:p>
        </p:txBody>
      </p:sp>
    </p:spTree>
    <p:extLst>
      <p:ext uri="{BB962C8B-B14F-4D97-AF65-F5344CB8AC3E}">
        <p14:creationId xmlns:p14="http://schemas.microsoft.com/office/powerpoint/2010/main" val="3520701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387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4638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smtClean="0"/>
            </a:lvl1pPr>
          </a:lstStyle>
          <a:p>
            <a:pPr>
              <a:defRPr/>
            </a:pPr>
            <a:fld id="{B64B59F4-AB96-4685-A2A3-97BBC0C24B07}" type="datetime1">
              <a:rPr lang="zh-CN" altLang="en-US" smtClean="0"/>
              <a:t>2019/11/12</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r>
              <a:rPr lang="zh-CN" altLang="en-US" smtClean="0"/>
              <a:t>第六讲   宏观经济政策</a:t>
            </a: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smtClean="0"/>
            </a:lvl1pPr>
          </a:lstStyle>
          <a:p>
            <a:pPr>
              <a:defRPr/>
            </a:pPr>
            <a:fld id="{C20D42A5-FE95-4DAD-BC92-C34A317441D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DCDF3D18-FBDB-4B1D-845B-F775B2B95679}" type="datetime1">
              <a:rPr lang="zh-CN" altLang="en-US" smtClean="0"/>
              <a:t>2019/11/12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第六讲   宏观经济政策</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8B4B38E-DED5-40AB-B448-484B9FC16FA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5D10E9EC-8FEF-42D9-928B-94CF86635A4D}" type="datetime1">
              <a:rPr lang="zh-CN" altLang="en-US" smtClean="0"/>
              <a:t>2019/11/12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第六讲   宏观经济政策</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987DA86-2FC1-4A09-BDD9-B97009CF26D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6BA52BF2-CE9E-4B1C-9201-2311C3C09A1D}" type="datetime1">
              <a:rPr lang="zh-CN" altLang="en-US" smtClean="0"/>
              <a:t>2019/11/12</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第六讲   宏观经济政策</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189D4047-AA6E-425E-A65A-0D26727AA550}"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2641893436"/>
      </p:ext>
    </p:extLst>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4054340325"/>
      </p:ext>
    </p:extLst>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2077496373"/>
      </p:ext>
    </p:extLst>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3397864487"/>
      </p:ext>
    </p:extLst>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981075"/>
            <a:ext cx="8229600" cy="436563"/>
          </a:xfrm>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5BCDC90C-89C7-4804-AC21-5F97BC16EF07}" type="slidenum">
              <a:rPr lang="en-GB" altLang="zh-CN"/>
              <a:pPr/>
              <a:t>‹#›</a:t>
            </a:fld>
            <a:endParaRPr lang="en-GB" altLang="zh-CN"/>
          </a:p>
        </p:txBody>
      </p:sp>
    </p:spTree>
    <p:extLst>
      <p:ext uri="{BB962C8B-B14F-4D97-AF65-F5344CB8AC3E}">
        <p14:creationId xmlns:p14="http://schemas.microsoft.com/office/powerpoint/2010/main" val="1883108271"/>
      </p:ext>
    </p:extLst>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874896585"/>
      </p:ext>
    </p:extLst>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2400034325"/>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FDBFE1D0-D56C-4E01-95AA-FD3BFE6786FD}" type="datetime1">
              <a:rPr lang="zh-CN" altLang="en-US" smtClean="0"/>
              <a:t>2019/11/12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第六讲   宏观经济政策</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7741CD0-23B6-40A2-8994-9BE513E79A7B}"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2984081260"/>
      </p:ext>
    </p:extLst>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1022309974"/>
      </p:ext>
    </p:extLst>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3532007942"/>
      </p:ext>
    </p:extLst>
  </p:cSld>
  <p:clrMapOvr>
    <a:masterClrMapping/>
  </p:clrMapOvr>
  <p:transition>
    <p:pull dir="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2155451021"/>
      </p:ext>
    </p:extLst>
  </p:cSld>
  <p:clrMapOvr>
    <a:masterClrMapping/>
  </p:clrMapOvr>
  <p:transition>
    <p:pull dir="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3369085519"/>
      </p:ext>
    </p:extLst>
  </p:cSld>
  <p:clrMapOvr>
    <a:masterClrMapping/>
  </p:clrMapOvr>
  <p:transition>
    <p:pull dir="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1096180637"/>
      </p:ext>
    </p:extLst>
  </p:cSld>
  <p:clrMapOvr>
    <a:masterClrMapping/>
  </p:clrMapOvr>
  <p:transition>
    <p:pull dir="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3439242676"/>
      </p:ext>
    </p:extLst>
  </p:cSld>
  <p:clrMapOvr>
    <a:masterClrMapping/>
  </p:clrMapOvr>
  <p:transition>
    <p:pull dir="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3868647313"/>
      </p:ext>
    </p:extLst>
  </p:cSld>
  <p:clrMapOvr>
    <a:masterClrMapping/>
  </p:clrMapOvr>
  <p:transition>
    <p:pull dir="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4067363263"/>
      </p:ext>
    </p:extLst>
  </p:cSld>
  <p:clrMapOvr>
    <a:masterClrMapping/>
  </p:clrMapOvr>
  <p:transition>
    <p:pull dir="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4290834003"/>
      </p:ext>
    </p:extLst>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6FB451FC-05C4-4335-A0B7-D51DF3C49AE9}" type="datetime1">
              <a:rPr lang="zh-CN" altLang="en-US" smtClean="0"/>
              <a:t>2019/11/12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第六讲   宏观经济政策</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D6EEABC-E1FC-4922-950E-F7D39963F203}" type="slidenum">
              <a:rPr lang="en-US" altLang="zh-CN"/>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内容">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p:txBody>
          <a:bodyPr/>
          <a:lstStyle>
            <a:lvl1pPr>
              <a:defRPr/>
            </a:lvl1pPr>
          </a:lstStyle>
          <a:p>
            <a:fld id="{F4ED83E5-499B-433D-A01B-AFB21F6D424E}" type="slidenum">
              <a:rPr lang="en-GB" altLang="zh-CN"/>
              <a:pPr/>
              <a:t>‹#›</a:t>
            </a:fld>
            <a:endParaRPr lang="en-GB" altLang="zh-CN"/>
          </a:p>
        </p:txBody>
      </p:sp>
    </p:spTree>
    <p:extLst>
      <p:ext uri="{BB962C8B-B14F-4D97-AF65-F5344CB8AC3E}">
        <p14:creationId xmlns:p14="http://schemas.microsoft.com/office/powerpoint/2010/main" val="2266859244"/>
      </p:ext>
    </p:extLst>
  </p:cSld>
  <p:clrMapOvr>
    <a:masterClrMapping/>
  </p:clrMapOvr>
  <p:transition>
    <p:pull dir="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3935041229"/>
      </p:ext>
    </p:extLst>
  </p:cSld>
  <p:clrMapOvr>
    <a:masterClrMapping/>
  </p:clrMapOvr>
  <p:transition>
    <p:pull dir="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内容">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p:txBody>
          <a:bodyPr/>
          <a:lstStyle>
            <a:lvl1pPr>
              <a:defRPr/>
            </a:lvl1pPr>
          </a:lstStyle>
          <a:p>
            <a:fld id="{F4ED83E5-499B-433D-A01B-AFB21F6D424E}" type="slidenum">
              <a:rPr lang="en-GB" altLang="zh-CN"/>
              <a:pPr/>
              <a:t>‹#›</a:t>
            </a:fld>
            <a:endParaRPr lang="en-GB" altLang="zh-CN"/>
          </a:p>
        </p:txBody>
      </p:sp>
    </p:spTree>
    <p:extLst>
      <p:ext uri="{BB962C8B-B14F-4D97-AF65-F5344CB8AC3E}">
        <p14:creationId xmlns:p14="http://schemas.microsoft.com/office/powerpoint/2010/main" val="723183496"/>
      </p:ext>
    </p:extLst>
  </p:cSld>
  <p:clrMapOvr>
    <a:masterClrMapping/>
  </p:clrMapOvr>
  <p:transition>
    <p:pull dir="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1002320711"/>
      </p:ext>
    </p:extLst>
  </p:cSld>
  <p:clrMapOvr>
    <a:masterClrMapping/>
  </p:clrMapOvr>
  <p:transition>
    <p:pull dir="rd"/>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3830737208"/>
      </p:ext>
    </p:extLst>
  </p:cSld>
  <p:clrMapOvr>
    <a:masterClrMapping/>
  </p:clrMapOvr>
  <p:transition>
    <p:pull dir="rd"/>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2203121059"/>
      </p:ext>
    </p:extLst>
  </p:cSld>
  <p:clrMapOvr>
    <a:masterClrMapping/>
  </p:clrMapOvr>
  <p:transition>
    <p:pull dir="rd"/>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80468843"/>
      </p:ext>
    </p:extLst>
  </p:cSld>
  <p:clrMapOvr>
    <a:masterClrMapping/>
  </p:clrMapOvr>
  <p:transition>
    <p:pull dir="rd"/>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582650154"/>
      </p:ext>
    </p:extLst>
  </p:cSld>
  <p:clrMapOvr>
    <a:masterClrMapping/>
  </p:clrMapOvr>
  <p:transition>
    <p:pull dir="rd"/>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1211049771"/>
      </p:ext>
    </p:extLst>
  </p:cSld>
  <p:clrMapOvr>
    <a:masterClrMapping/>
  </p:clrMapOvr>
  <p:transition>
    <p:pull dir="rd"/>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4078131117"/>
      </p:ext>
    </p:extLst>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132E0FF2-5DC0-4F7F-B20A-4FA36CDAA640}" type="datetime1">
              <a:rPr lang="zh-CN" altLang="en-US" smtClean="0"/>
              <a:t>2019/11/12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第六讲   宏观经济政策</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67004D9-84A8-4565-AF35-6559E68F4F3F}" type="slidenum">
              <a:rPr lang="en-US" altLang="zh-CN"/>
              <a:pPr>
                <a:defRPr/>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314714608"/>
      </p:ext>
    </p:extLst>
  </p:cSld>
  <p:clrMapOvr>
    <a:masterClrMapping/>
  </p:clrMapOvr>
  <p:transition>
    <p:pull dir="rd"/>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2457558083"/>
      </p:ext>
    </p:extLst>
  </p:cSld>
  <p:clrMapOvr>
    <a:masterClrMapping/>
  </p:clrMapOvr>
  <p:transition>
    <p:pull dir="rd"/>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4120954819"/>
      </p:ext>
    </p:extLst>
  </p:cSld>
  <p:clrMapOvr>
    <a:masterClrMapping/>
  </p:clrMapOvr>
  <p:transition>
    <p:pull dir="rd"/>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644948735"/>
      </p:ext>
    </p:extLst>
  </p:cSld>
  <p:clrMapOvr>
    <a:masterClrMapping/>
  </p:clrMapOvr>
  <p:transition>
    <p:pull dir="rd"/>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3063138081"/>
      </p:ext>
    </p:extLst>
  </p:cSld>
  <p:clrMapOvr>
    <a:masterClrMapping/>
  </p:clrMapOvr>
  <p:transition>
    <p:pull dir="rd"/>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3659520926"/>
      </p:ext>
    </p:extLst>
  </p:cSld>
  <p:clrMapOvr>
    <a:masterClrMapping/>
  </p:clrMapOvr>
  <p:transition>
    <p:pull dir="rd"/>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fld id="{C6DC4170-86AC-4E28-AD86-B72E9E24C980}" type="slidenum">
              <a:rPr lang="en-GB" altLang="zh-CN"/>
              <a:pPr/>
              <a:t>‹#›</a:t>
            </a:fld>
            <a:endParaRPr lang="en-GB" altLang="zh-CN"/>
          </a:p>
        </p:txBody>
      </p:sp>
    </p:spTree>
    <p:extLst>
      <p:ext uri="{BB962C8B-B14F-4D97-AF65-F5344CB8AC3E}">
        <p14:creationId xmlns:p14="http://schemas.microsoft.com/office/powerpoint/2010/main" val="1466698959"/>
      </p:ext>
    </p:extLst>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C3493632-0E61-48B4-9DE6-D89FAA8E5296}" type="datetime1">
              <a:rPr lang="zh-CN" altLang="en-US" smtClean="0"/>
              <a:t>2019/11/12</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r>
              <a:rPr lang="zh-CN" altLang="en-US" smtClean="0"/>
              <a:t>第六讲   宏观经济政策</a:t>
            </a: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9F7266AA-7182-4841-9110-3D0AD46F33D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A0160B4F-A70C-44BF-9AA6-0E7673CF6A1F}" type="datetime1">
              <a:rPr lang="zh-CN" altLang="en-US" smtClean="0"/>
              <a:t>2019/11/12</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第六讲   宏观经济政策</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AADC7D6-D28A-4CD0-86AF-42D7275F9B7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05E68D46-D946-495A-BAD7-04DF89BB92F1}" type="datetime1">
              <a:rPr lang="zh-CN" altLang="en-US" smtClean="0"/>
              <a:t>2019/11/12</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r>
              <a:rPr lang="zh-CN" altLang="en-US" smtClean="0"/>
              <a:t>第六讲   宏观经济政策</a:t>
            </a: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5FC3E80-0015-413D-A258-B19EFED73BA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8BB33AED-AA42-4F4E-9361-00627B7753CD}" type="datetime1">
              <a:rPr lang="zh-CN" altLang="en-US" smtClean="0"/>
              <a:t>2019/11/12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第六讲   宏观经济政策</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92636DD-7279-4F68-81FF-F7A8F94ED25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9C31174C-25AA-42DC-8347-E9CBEBD2A6E0}" type="datetime1">
              <a:rPr lang="zh-CN" altLang="en-US" smtClean="0"/>
              <a:t>2019/11/12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第六讲   宏观经济政策</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32D6752-A98A-4EDE-B69F-3B4B6B4F56A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2852"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2853"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62854"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fld id="{635F1076-BFB5-46C6-8A17-49D9B7831E52}" type="datetime1">
              <a:rPr lang="zh-CN" altLang="en-US" smtClean="0"/>
              <a:t>2019/11/12</a:t>
            </a:fld>
            <a:endParaRPr lang="en-US" altLang="zh-CN"/>
          </a:p>
        </p:txBody>
      </p:sp>
      <p:sp>
        <p:nvSpPr>
          <p:cNvPr id="46285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lvl1pPr>
          </a:lstStyle>
          <a:p>
            <a:pPr>
              <a:defRPr/>
            </a:pPr>
            <a:r>
              <a:rPr lang="zh-CN" altLang="en-US" smtClean="0"/>
              <a:t>第六讲   宏观经济政策</a:t>
            </a:r>
            <a:endParaRPr lang="en-US" altLang="zh-CN"/>
          </a:p>
        </p:txBody>
      </p:sp>
      <p:sp>
        <p:nvSpPr>
          <p:cNvPr id="462856"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04305C7E-FA70-4B7A-BD63-FB9C99412E6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3" r:id="rId29"/>
    <p:sldLayoutId id="2147483694" r:id="rId30"/>
    <p:sldLayoutId id="2147483695" r:id="rId31"/>
    <p:sldLayoutId id="2147483696" r:id="rId32"/>
    <p:sldLayoutId id="2147483697" r:id="rId33"/>
    <p:sldLayoutId id="2147483698" r:id="rId34"/>
    <p:sldLayoutId id="2147483700" r:id="rId35"/>
    <p:sldLayoutId id="2147483701" r:id="rId36"/>
    <p:sldLayoutId id="2147483702" r:id="rId37"/>
    <p:sldLayoutId id="2147483703" r:id="rId38"/>
    <p:sldLayoutId id="2147483704" r:id="rId39"/>
    <p:sldLayoutId id="2147483705" r:id="rId40"/>
    <p:sldLayoutId id="2147483706" r:id="rId41"/>
    <p:sldLayoutId id="2147483707" r:id="rId42"/>
    <p:sldLayoutId id="2147483709" r:id="rId43"/>
    <p:sldLayoutId id="2147483710" r:id="rId44"/>
    <p:sldLayoutId id="2147483711" r:id="rId45"/>
    <p:sldLayoutId id="2147483712" r:id="rId46"/>
  </p:sldLayoutIdLst>
  <p:timing>
    <p:tnLst>
      <p:par>
        <p:cTn id="1" dur="indefinite" restart="never" nodeType="tmRoot"/>
      </p:par>
    </p:tnLst>
  </p:timing>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5.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6.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7.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7.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7.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8.bin"/><Relationship Id="rId4" Type="http://schemas.openxmlformats.org/officeDocument/2006/relationships/image" Target="../media/image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7.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6.xml"/><Relationship Id="rId1" Type="http://schemas.openxmlformats.org/officeDocument/2006/relationships/vmlDrawing" Target="../drawings/vmlDrawing8.vml"/><Relationship Id="rId6" Type="http://schemas.openxmlformats.org/officeDocument/2006/relationships/image" Target="../media/image13.emf"/><Relationship Id="rId5" Type="http://schemas.openxmlformats.org/officeDocument/2006/relationships/oleObject" Target="../embeddings/oleObject12.bin"/><Relationship Id="rId4" Type="http://schemas.openxmlformats.org/officeDocument/2006/relationships/image" Target="../media/image12.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7.xml"/><Relationship Id="rId1" Type="http://schemas.openxmlformats.org/officeDocument/2006/relationships/vmlDrawing" Target="../drawings/vmlDrawing9.vml"/><Relationship Id="rId4" Type="http://schemas.openxmlformats.org/officeDocument/2006/relationships/image" Target="../media/image14.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8.xml"/><Relationship Id="rId1" Type="http://schemas.openxmlformats.org/officeDocument/2006/relationships/vmlDrawing" Target="../drawings/vmlDrawing10.vml"/><Relationship Id="rId4" Type="http://schemas.openxmlformats.org/officeDocument/2006/relationships/image" Target="../media/image1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7.xml"/><Relationship Id="rId1" Type="http://schemas.openxmlformats.org/officeDocument/2006/relationships/vmlDrawing" Target="../drawings/vmlDrawing11.vml"/><Relationship Id="rId4" Type="http://schemas.openxmlformats.org/officeDocument/2006/relationships/image" Target="../media/image1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1" name="Group 148"/>
          <p:cNvGrpSpPr>
            <a:grpSpLocks/>
          </p:cNvGrpSpPr>
          <p:nvPr/>
        </p:nvGrpSpPr>
        <p:grpSpPr bwMode="auto">
          <a:xfrm>
            <a:off x="395288" y="5229225"/>
            <a:ext cx="727075" cy="955675"/>
            <a:chOff x="5171" y="2672"/>
            <a:chExt cx="511" cy="669"/>
          </a:xfrm>
        </p:grpSpPr>
        <p:sp>
          <p:nvSpPr>
            <p:cNvPr id="17414" name="Freeform 149"/>
            <p:cNvSpPr>
              <a:spLocks/>
            </p:cNvSpPr>
            <p:nvPr/>
          </p:nvSpPr>
          <p:spPr bwMode="auto">
            <a:xfrm>
              <a:off x="5241" y="3314"/>
              <a:ext cx="217" cy="21"/>
            </a:xfrm>
            <a:custGeom>
              <a:avLst/>
              <a:gdLst>
                <a:gd name="T0" fmla="*/ 1 w 434"/>
                <a:gd name="T1" fmla="*/ 1 h 42"/>
                <a:gd name="T2" fmla="*/ 1 w 434"/>
                <a:gd name="T3" fmla="*/ 1 h 42"/>
                <a:gd name="T4" fmla="*/ 1 w 434"/>
                <a:gd name="T5" fmla="*/ 1 h 42"/>
                <a:gd name="T6" fmla="*/ 1 w 434"/>
                <a:gd name="T7" fmla="*/ 1 h 42"/>
                <a:gd name="T8" fmla="*/ 1 w 434"/>
                <a:gd name="T9" fmla="*/ 1 h 42"/>
                <a:gd name="T10" fmla="*/ 1 w 434"/>
                <a:gd name="T11" fmla="*/ 1 h 42"/>
                <a:gd name="T12" fmla="*/ 1 w 434"/>
                <a:gd name="T13" fmla="*/ 1 h 42"/>
                <a:gd name="T14" fmla="*/ 1 w 434"/>
                <a:gd name="T15" fmla="*/ 1 h 42"/>
                <a:gd name="T16" fmla="*/ 1 w 434"/>
                <a:gd name="T17" fmla="*/ 1 h 42"/>
                <a:gd name="T18" fmla="*/ 1 w 434"/>
                <a:gd name="T19" fmla="*/ 1 h 42"/>
                <a:gd name="T20" fmla="*/ 1 w 434"/>
                <a:gd name="T21" fmla="*/ 1 h 42"/>
                <a:gd name="T22" fmla="*/ 1 w 434"/>
                <a:gd name="T23" fmla="*/ 1 h 42"/>
                <a:gd name="T24" fmla="*/ 1 w 434"/>
                <a:gd name="T25" fmla="*/ 0 h 42"/>
                <a:gd name="T26" fmla="*/ 1 w 434"/>
                <a:gd name="T27" fmla="*/ 0 h 42"/>
                <a:gd name="T28" fmla="*/ 1 w 434"/>
                <a:gd name="T29" fmla="*/ 1 h 42"/>
                <a:gd name="T30" fmla="*/ 1 w 434"/>
                <a:gd name="T31" fmla="*/ 1 h 42"/>
                <a:gd name="T32" fmla="*/ 1 w 434"/>
                <a:gd name="T33" fmla="*/ 1 h 42"/>
                <a:gd name="T34" fmla="*/ 1 w 434"/>
                <a:gd name="T35" fmla="*/ 1 h 42"/>
                <a:gd name="T36" fmla="*/ 1 w 434"/>
                <a:gd name="T37" fmla="*/ 1 h 42"/>
                <a:gd name="T38" fmla="*/ 1 w 434"/>
                <a:gd name="T39" fmla="*/ 1 h 42"/>
                <a:gd name="T40" fmla="*/ 1 w 434"/>
                <a:gd name="T41" fmla="*/ 1 h 42"/>
                <a:gd name="T42" fmla="*/ 1 w 434"/>
                <a:gd name="T43" fmla="*/ 1 h 42"/>
                <a:gd name="T44" fmla="*/ 1 w 434"/>
                <a:gd name="T45" fmla="*/ 1 h 42"/>
                <a:gd name="T46" fmla="*/ 1 w 434"/>
                <a:gd name="T47" fmla="*/ 1 h 42"/>
                <a:gd name="T48" fmla="*/ 1 w 434"/>
                <a:gd name="T49" fmla="*/ 1 h 42"/>
                <a:gd name="T50" fmla="*/ 1 w 434"/>
                <a:gd name="T51" fmla="*/ 1 h 42"/>
                <a:gd name="T52" fmla="*/ 1 w 434"/>
                <a:gd name="T53" fmla="*/ 1 h 42"/>
                <a:gd name="T54" fmla="*/ 1 w 434"/>
                <a:gd name="T55" fmla="*/ 1 h 42"/>
                <a:gd name="T56" fmla="*/ 1 w 434"/>
                <a:gd name="T57" fmla="*/ 1 h 42"/>
                <a:gd name="T58" fmla="*/ 1 w 434"/>
                <a:gd name="T59" fmla="*/ 1 h 42"/>
                <a:gd name="T60" fmla="*/ 1 w 434"/>
                <a:gd name="T61" fmla="*/ 1 h 42"/>
                <a:gd name="T62" fmla="*/ 1 w 434"/>
                <a:gd name="T63" fmla="*/ 1 h 42"/>
                <a:gd name="T64" fmla="*/ 1 w 434"/>
                <a:gd name="T65" fmla="*/ 1 h 42"/>
                <a:gd name="T66" fmla="*/ 1 w 434"/>
                <a:gd name="T67" fmla="*/ 1 h 42"/>
                <a:gd name="T68" fmla="*/ 1 w 434"/>
                <a:gd name="T69" fmla="*/ 1 h 42"/>
                <a:gd name="T70" fmla="*/ 1 w 434"/>
                <a:gd name="T71" fmla="*/ 1 h 42"/>
                <a:gd name="T72" fmla="*/ 1 w 434"/>
                <a:gd name="T73" fmla="*/ 1 h 42"/>
                <a:gd name="T74" fmla="*/ 1 w 434"/>
                <a:gd name="T75" fmla="*/ 1 h 42"/>
                <a:gd name="T76" fmla="*/ 1 w 434"/>
                <a:gd name="T77" fmla="*/ 1 h 42"/>
                <a:gd name="T78" fmla="*/ 1 w 434"/>
                <a:gd name="T79" fmla="*/ 1 h 42"/>
                <a:gd name="T80" fmla="*/ 1 w 434"/>
                <a:gd name="T81" fmla="*/ 1 h 42"/>
                <a:gd name="T82" fmla="*/ 1 w 434"/>
                <a:gd name="T83" fmla="*/ 1 h 42"/>
                <a:gd name="T84" fmla="*/ 1 w 434"/>
                <a:gd name="T85" fmla="*/ 1 h 42"/>
                <a:gd name="T86" fmla="*/ 1 w 434"/>
                <a:gd name="T87" fmla="*/ 1 h 42"/>
                <a:gd name="T88" fmla="*/ 1 w 434"/>
                <a:gd name="T89" fmla="*/ 1 h 42"/>
                <a:gd name="T90" fmla="*/ 1 w 434"/>
                <a:gd name="T91" fmla="*/ 1 h 42"/>
                <a:gd name="T92" fmla="*/ 1 w 434"/>
                <a:gd name="T93" fmla="*/ 1 h 42"/>
                <a:gd name="T94" fmla="*/ 1 w 434"/>
                <a:gd name="T95" fmla="*/ 1 h 42"/>
                <a:gd name="T96" fmla="*/ 1 w 434"/>
                <a:gd name="T97" fmla="*/ 1 h 42"/>
                <a:gd name="T98" fmla="*/ 1 w 434"/>
                <a:gd name="T99" fmla="*/ 1 h 42"/>
                <a:gd name="T100" fmla="*/ 1 w 434"/>
                <a:gd name="T101" fmla="*/ 1 h 42"/>
                <a:gd name="T102" fmla="*/ 1 w 434"/>
                <a:gd name="T103" fmla="*/ 1 h 42"/>
                <a:gd name="T104" fmla="*/ 1 w 434"/>
                <a:gd name="T105" fmla="*/ 1 h 42"/>
                <a:gd name="T106" fmla="*/ 1 w 434"/>
                <a:gd name="T107" fmla="*/ 1 h 42"/>
                <a:gd name="T108" fmla="*/ 1 w 434"/>
                <a:gd name="T109" fmla="*/ 1 h 42"/>
                <a:gd name="T110" fmla="*/ 1 w 434"/>
                <a:gd name="T111" fmla="*/ 1 h 42"/>
                <a:gd name="T112" fmla="*/ 1 w 434"/>
                <a:gd name="T113" fmla="*/ 1 h 42"/>
                <a:gd name="T114" fmla="*/ 1 w 434"/>
                <a:gd name="T115" fmla="*/ 1 h 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34"/>
                <a:gd name="T175" fmla="*/ 0 h 42"/>
                <a:gd name="T176" fmla="*/ 434 w 434"/>
                <a:gd name="T177" fmla="*/ 42 h 4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34" h="42">
                  <a:moveTo>
                    <a:pt x="0" y="15"/>
                  </a:moveTo>
                  <a:lnTo>
                    <a:pt x="6" y="13"/>
                  </a:lnTo>
                  <a:lnTo>
                    <a:pt x="15" y="12"/>
                  </a:lnTo>
                  <a:lnTo>
                    <a:pt x="28" y="11"/>
                  </a:lnTo>
                  <a:lnTo>
                    <a:pt x="43" y="10"/>
                  </a:lnTo>
                  <a:lnTo>
                    <a:pt x="57" y="9"/>
                  </a:lnTo>
                  <a:lnTo>
                    <a:pt x="69" y="8"/>
                  </a:lnTo>
                  <a:lnTo>
                    <a:pt x="79" y="7"/>
                  </a:lnTo>
                  <a:lnTo>
                    <a:pt x="84" y="7"/>
                  </a:lnTo>
                  <a:lnTo>
                    <a:pt x="81" y="5"/>
                  </a:lnTo>
                  <a:lnTo>
                    <a:pt x="76" y="4"/>
                  </a:lnTo>
                  <a:lnTo>
                    <a:pt x="72" y="2"/>
                  </a:lnTo>
                  <a:lnTo>
                    <a:pt x="67" y="2"/>
                  </a:lnTo>
                  <a:lnTo>
                    <a:pt x="82" y="1"/>
                  </a:lnTo>
                  <a:lnTo>
                    <a:pt x="105" y="1"/>
                  </a:lnTo>
                  <a:lnTo>
                    <a:pt x="131" y="1"/>
                  </a:lnTo>
                  <a:lnTo>
                    <a:pt x="161" y="2"/>
                  </a:lnTo>
                  <a:lnTo>
                    <a:pt x="189" y="3"/>
                  </a:lnTo>
                  <a:lnTo>
                    <a:pt x="214" y="4"/>
                  </a:lnTo>
                  <a:lnTo>
                    <a:pt x="233" y="4"/>
                  </a:lnTo>
                  <a:lnTo>
                    <a:pt x="243" y="3"/>
                  </a:lnTo>
                  <a:lnTo>
                    <a:pt x="247" y="3"/>
                  </a:lnTo>
                  <a:lnTo>
                    <a:pt x="251" y="2"/>
                  </a:lnTo>
                  <a:lnTo>
                    <a:pt x="258" y="1"/>
                  </a:lnTo>
                  <a:lnTo>
                    <a:pt x="265" y="0"/>
                  </a:lnTo>
                  <a:lnTo>
                    <a:pt x="272" y="0"/>
                  </a:lnTo>
                  <a:lnTo>
                    <a:pt x="280" y="0"/>
                  </a:lnTo>
                  <a:lnTo>
                    <a:pt x="287" y="0"/>
                  </a:lnTo>
                  <a:lnTo>
                    <a:pt x="293" y="1"/>
                  </a:lnTo>
                  <a:lnTo>
                    <a:pt x="291" y="2"/>
                  </a:lnTo>
                  <a:lnTo>
                    <a:pt x="290" y="2"/>
                  </a:lnTo>
                  <a:lnTo>
                    <a:pt x="289" y="3"/>
                  </a:lnTo>
                  <a:lnTo>
                    <a:pt x="288" y="4"/>
                  </a:lnTo>
                  <a:lnTo>
                    <a:pt x="293" y="5"/>
                  </a:lnTo>
                  <a:lnTo>
                    <a:pt x="298" y="8"/>
                  </a:lnTo>
                  <a:lnTo>
                    <a:pt x="303" y="9"/>
                  </a:lnTo>
                  <a:lnTo>
                    <a:pt x="306" y="10"/>
                  </a:lnTo>
                  <a:lnTo>
                    <a:pt x="310" y="10"/>
                  </a:lnTo>
                  <a:lnTo>
                    <a:pt x="317" y="10"/>
                  </a:lnTo>
                  <a:lnTo>
                    <a:pt x="326" y="11"/>
                  </a:lnTo>
                  <a:lnTo>
                    <a:pt x="337" y="11"/>
                  </a:lnTo>
                  <a:lnTo>
                    <a:pt x="349" y="12"/>
                  </a:lnTo>
                  <a:lnTo>
                    <a:pt x="360" y="13"/>
                  </a:lnTo>
                  <a:lnTo>
                    <a:pt x="371" y="15"/>
                  </a:lnTo>
                  <a:lnTo>
                    <a:pt x="379" y="16"/>
                  </a:lnTo>
                  <a:lnTo>
                    <a:pt x="387" y="17"/>
                  </a:lnTo>
                  <a:lnTo>
                    <a:pt x="396" y="19"/>
                  </a:lnTo>
                  <a:lnTo>
                    <a:pt x="404" y="20"/>
                  </a:lnTo>
                  <a:lnTo>
                    <a:pt x="413" y="21"/>
                  </a:lnTo>
                  <a:lnTo>
                    <a:pt x="421" y="23"/>
                  </a:lnTo>
                  <a:lnTo>
                    <a:pt x="427" y="24"/>
                  </a:lnTo>
                  <a:lnTo>
                    <a:pt x="432" y="25"/>
                  </a:lnTo>
                  <a:lnTo>
                    <a:pt x="434" y="26"/>
                  </a:lnTo>
                  <a:lnTo>
                    <a:pt x="433" y="27"/>
                  </a:lnTo>
                  <a:lnTo>
                    <a:pt x="430" y="30"/>
                  </a:lnTo>
                  <a:lnTo>
                    <a:pt x="424" y="31"/>
                  </a:lnTo>
                  <a:lnTo>
                    <a:pt x="417" y="32"/>
                  </a:lnTo>
                  <a:lnTo>
                    <a:pt x="410" y="34"/>
                  </a:lnTo>
                  <a:lnTo>
                    <a:pt x="403" y="34"/>
                  </a:lnTo>
                  <a:lnTo>
                    <a:pt x="397" y="35"/>
                  </a:lnTo>
                  <a:lnTo>
                    <a:pt x="393" y="35"/>
                  </a:lnTo>
                  <a:lnTo>
                    <a:pt x="388" y="35"/>
                  </a:lnTo>
                  <a:lnTo>
                    <a:pt x="382" y="35"/>
                  </a:lnTo>
                  <a:lnTo>
                    <a:pt x="374" y="35"/>
                  </a:lnTo>
                  <a:lnTo>
                    <a:pt x="365" y="35"/>
                  </a:lnTo>
                  <a:lnTo>
                    <a:pt x="356" y="35"/>
                  </a:lnTo>
                  <a:lnTo>
                    <a:pt x="348" y="35"/>
                  </a:lnTo>
                  <a:lnTo>
                    <a:pt x="340" y="36"/>
                  </a:lnTo>
                  <a:lnTo>
                    <a:pt x="335" y="36"/>
                  </a:lnTo>
                  <a:lnTo>
                    <a:pt x="331" y="38"/>
                  </a:lnTo>
                  <a:lnTo>
                    <a:pt x="324" y="38"/>
                  </a:lnTo>
                  <a:lnTo>
                    <a:pt x="316" y="38"/>
                  </a:lnTo>
                  <a:lnTo>
                    <a:pt x="306" y="39"/>
                  </a:lnTo>
                  <a:lnTo>
                    <a:pt x="296" y="39"/>
                  </a:lnTo>
                  <a:lnTo>
                    <a:pt x="288" y="39"/>
                  </a:lnTo>
                  <a:lnTo>
                    <a:pt x="280" y="38"/>
                  </a:lnTo>
                  <a:lnTo>
                    <a:pt x="274" y="38"/>
                  </a:lnTo>
                  <a:lnTo>
                    <a:pt x="268" y="36"/>
                  </a:lnTo>
                  <a:lnTo>
                    <a:pt x="260" y="36"/>
                  </a:lnTo>
                  <a:lnTo>
                    <a:pt x="251" y="36"/>
                  </a:lnTo>
                  <a:lnTo>
                    <a:pt x="242" y="38"/>
                  </a:lnTo>
                  <a:lnTo>
                    <a:pt x="233" y="38"/>
                  </a:lnTo>
                  <a:lnTo>
                    <a:pt x="225" y="39"/>
                  </a:lnTo>
                  <a:lnTo>
                    <a:pt x="218" y="40"/>
                  </a:lnTo>
                  <a:lnTo>
                    <a:pt x="214" y="40"/>
                  </a:lnTo>
                  <a:lnTo>
                    <a:pt x="210" y="40"/>
                  </a:lnTo>
                  <a:lnTo>
                    <a:pt x="203" y="40"/>
                  </a:lnTo>
                  <a:lnTo>
                    <a:pt x="194" y="41"/>
                  </a:lnTo>
                  <a:lnTo>
                    <a:pt x="184" y="41"/>
                  </a:lnTo>
                  <a:lnTo>
                    <a:pt x="175" y="42"/>
                  </a:lnTo>
                  <a:lnTo>
                    <a:pt x="167" y="42"/>
                  </a:lnTo>
                  <a:lnTo>
                    <a:pt x="160" y="42"/>
                  </a:lnTo>
                  <a:lnTo>
                    <a:pt x="157" y="41"/>
                  </a:lnTo>
                  <a:lnTo>
                    <a:pt x="153" y="41"/>
                  </a:lnTo>
                  <a:lnTo>
                    <a:pt x="148" y="41"/>
                  </a:lnTo>
                  <a:lnTo>
                    <a:pt x="140" y="41"/>
                  </a:lnTo>
                  <a:lnTo>
                    <a:pt x="130" y="42"/>
                  </a:lnTo>
                  <a:lnTo>
                    <a:pt x="121" y="42"/>
                  </a:lnTo>
                  <a:lnTo>
                    <a:pt x="113" y="42"/>
                  </a:lnTo>
                  <a:lnTo>
                    <a:pt x="105" y="42"/>
                  </a:lnTo>
                  <a:lnTo>
                    <a:pt x="99" y="41"/>
                  </a:lnTo>
                  <a:lnTo>
                    <a:pt x="91" y="39"/>
                  </a:lnTo>
                  <a:lnTo>
                    <a:pt x="84" y="38"/>
                  </a:lnTo>
                  <a:lnTo>
                    <a:pt x="80" y="38"/>
                  </a:lnTo>
                  <a:lnTo>
                    <a:pt x="75" y="38"/>
                  </a:lnTo>
                  <a:lnTo>
                    <a:pt x="68" y="36"/>
                  </a:lnTo>
                  <a:lnTo>
                    <a:pt x="59" y="35"/>
                  </a:lnTo>
                  <a:lnTo>
                    <a:pt x="50" y="32"/>
                  </a:lnTo>
                  <a:lnTo>
                    <a:pt x="44" y="30"/>
                  </a:lnTo>
                  <a:lnTo>
                    <a:pt x="38" y="27"/>
                  </a:lnTo>
                  <a:lnTo>
                    <a:pt x="31" y="26"/>
                  </a:lnTo>
                  <a:lnTo>
                    <a:pt x="23" y="24"/>
                  </a:lnTo>
                  <a:lnTo>
                    <a:pt x="19" y="24"/>
                  </a:lnTo>
                  <a:lnTo>
                    <a:pt x="14" y="23"/>
                  </a:lnTo>
                  <a:lnTo>
                    <a:pt x="8" y="20"/>
                  </a:lnTo>
                  <a:lnTo>
                    <a:pt x="3" y="17"/>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5" name="Freeform 150"/>
            <p:cNvSpPr>
              <a:spLocks/>
            </p:cNvSpPr>
            <p:nvPr/>
          </p:nvSpPr>
          <p:spPr bwMode="auto">
            <a:xfrm>
              <a:off x="5223" y="2947"/>
              <a:ext cx="55" cy="76"/>
            </a:xfrm>
            <a:custGeom>
              <a:avLst/>
              <a:gdLst>
                <a:gd name="T0" fmla="*/ 1 w 110"/>
                <a:gd name="T1" fmla="*/ 0 h 151"/>
                <a:gd name="T2" fmla="*/ 1 w 110"/>
                <a:gd name="T3" fmla="*/ 1 h 151"/>
                <a:gd name="T4" fmla="*/ 1 w 110"/>
                <a:gd name="T5" fmla="*/ 1 h 151"/>
                <a:gd name="T6" fmla="*/ 1 w 110"/>
                <a:gd name="T7" fmla="*/ 1 h 151"/>
                <a:gd name="T8" fmla="*/ 1 w 110"/>
                <a:gd name="T9" fmla="*/ 1 h 151"/>
                <a:gd name="T10" fmla="*/ 1 w 110"/>
                <a:gd name="T11" fmla="*/ 1 h 151"/>
                <a:gd name="T12" fmla="*/ 1 w 110"/>
                <a:gd name="T13" fmla="*/ 1 h 151"/>
                <a:gd name="T14" fmla="*/ 1 w 110"/>
                <a:gd name="T15" fmla="*/ 1 h 151"/>
                <a:gd name="T16" fmla="*/ 1 w 110"/>
                <a:gd name="T17" fmla="*/ 1 h 151"/>
                <a:gd name="T18" fmla="*/ 1 w 110"/>
                <a:gd name="T19" fmla="*/ 1 h 151"/>
                <a:gd name="T20" fmla="*/ 1 w 110"/>
                <a:gd name="T21" fmla="*/ 1 h 151"/>
                <a:gd name="T22" fmla="*/ 1 w 110"/>
                <a:gd name="T23" fmla="*/ 1 h 151"/>
                <a:gd name="T24" fmla="*/ 1 w 110"/>
                <a:gd name="T25" fmla="*/ 1 h 151"/>
                <a:gd name="T26" fmla="*/ 1 w 110"/>
                <a:gd name="T27" fmla="*/ 1 h 151"/>
                <a:gd name="T28" fmla="*/ 1 w 110"/>
                <a:gd name="T29" fmla="*/ 1 h 151"/>
                <a:gd name="T30" fmla="*/ 1 w 110"/>
                <a:gd name="T31" fmla="*/ 1 h 151"/>
                <a:gd name="T32" fmla="*/ 0 w 110"/>
                <a:gd name="T33" fmla="*/ 1 h 151"/>
                <a:gd name="T34" fmla="*/ 1 w 110"/>
                <a:gd name="T35" fmla="*/ 1 h 151"/>
                <a:gd name="T36" fmla="*/ 1 w 110"/>
                <a:gd name="T37" fmla="*/ 1 h 151"/>
                <a:gd name="T38" fmla="*/ 1 w 110"/>
                <a:gd name="T39" fmla="*/ 1 h 151"/>
                <a:gd name="T40" fmla="*/ 1 w 110"/>
                <a:gd name="T41" fmla="*/ 1 h 151"/>
                <a:gd name="T42" fmla="*/ 1 w 110"/>
                <a:gd name="T43" fmla="*/ 1 h 151"/>
                <a:gd name="T44" fmla="*/ 1 w 110"/>
                <a:gd name="T45" fmla="*/ 1 h 151"/>
                <a:gd name="T46" fmla="*/ 1 w 110"/>
                <a:gd name="T47" fmla="*/ 1 h 151"/>
                <a:gd name="T48" fmla="*/ 1 w 110"/>
                <a:gd name="T49" fmla="*/ 0 h 1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151"/>
                <a:gd name="T77" fmla="*/ 110 w 110"/>
                <a:gd name="T78" fmla="*/ 151 h 1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151">
                  <a:moveTo>
                    <a:pt x="110" y="0"/>
                  </a:moveTo>
                  <a:lnTo>
                    <a:pt x="107" y="34"/>
                  </a:lnTo>
                  <a:lnTo>
                    <a:pt x="102" y="67"/>
                  </a:lnTo>
                  <a:lnTo>
                    <a:pt x="94" y="102"/>
                  </a:lnTo>
                  <a:lnTo>
                    <a:pt x="81" y="134"/>
                  </a:lnTo>
                  <a:lnTo>
                    <a:pt x="78" y="141"/>
                  </a:lnTo>
                  <a:lnTo>
                    <a:pt x="76" y="147"/>
                  </a:lnTo>
                  <a:lnTo>
                    <a:pt x="71" y="150"/>
                  </a:lnTo>
                  <a:lnTo>
                    <a:pt x="64" y="151"/>
                  </a:lnTo>
                  <a:lnTo>
                    <a:pt x="59" y="151"/>
                  </a:lnTo>
                  <a:lnTo>
                    <a:pt x="54" y="151"/>
                  </a:lnTo>
                  <a:lnTo>
                    <a:pt x="46" y="151"/>
                  </a:lnTo>
                  <a:lnTo>
                    <a:pt x="38" y="150"/>
                  </a:lnTo>
                  <a:lnTo>
                    <a:pt x="28" y="150"/>
                  </a:lnTo>
                  <a:lnTo>
                    <a:pt x="18" y="150"/>
                  </a:lnTo>
                  <a:lnTo>
                    <a:pt x="9" y="150"/>
                  </a:lnTo>
                  <a:lnTo>
                    <a:pt x="0" y="150"/>
                  </a:lnTo>
                  <a:lnTo>
                    <a:pt x="25" y="147"/>
                  </a:lnTo>
                  <a:lnTo>
                    <a:pt x="46" y="141"/>
                  </a:lnTo>
                  <a:lnTo>
                    <a:pt x="61" y="132"/>
                  </a:lnTo>
                  <a:lnTo>
                    <a:pt x="73" y="118"/>
                  </a:lnTo>
                  <a:lnTo>
                    <a:pt x="82" y="99"/>
                  </a:lnTo>
                  <a:lnTo>
                    <a:pt x="92" y="74"/>
                  </a:lnTo>
                  <a:lnTo>
                    <a:pt x="100" y="41"/>
                  </a:lnTo>
                  <a:lnTo>
                    <a:pt x="1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6" name="Freeform 151"/>
            <p:cNvSpPr>
              <a:spLocks/>
            </p:cNvSpPr>
            <p:nvPr/>
          </p:nvSpPr>
          <p:spPr bwMode="auto">
            <a:xfrm>
              <a:off x="5180" y="2799"/>
              <a:ext cx="98" cy="234"/>
            </a:xfrm>
            <a:custGeom>
              <a:avLst/>
              <a:gdLst>
                <a:gd name="T0" fmla="*/ 0 w 197"/>
                <a:gd name="T1" fmla="*/ 1 h 467"/>
                <a:gd name="T2" fmla="*/ 0 w 197"/>
                <a:gd name="T3" fmla="*/ 1 h 467"/>
                <a:gd name="T4" fmla="*/ 0 w 197"/>
                <a:gd name="T5" fmla="*/ 1 h 467"/>
                <a:gd name="T6" fmla="*/ 0 w 197"/>
                <a:gd name="T7" fmla="*/ 1 h 467"/>
                <a:gd name="T8" fmla="*/ 0 w 197"/>
                <a:gd name="T9" fmla="*/ 1 h 467"/>
                <a:gd name="T10" fmla="*/ 0 w 197"/>
                <a:gd name="T11" fmla="*/ 1 h 467"/>
                <a:gd name="T12" fmla="*/ 0 w 197"/>
                <a:gd name="T13" fmla="*/ 1 h 467"/>
                <a:gd name="T14" fmla="*/ 0 w 197"/>
                <a:gd name="T15" fmla="*/ 1 h 467"/>
                <a:gd name="T16" fmla="*/ 0 w 197"/>
                <a:gd name="T17" fmla="*/ 1 h 467"/>
                <a:gd name="T18" fmla="*/ 0 w 197"/>
                <a:gd name="T19" fmla="*/ 1 h 467"/>
                <a:gd name="T20" fmla="*/ 0 w 197"/>
                <a:gd name="T21" fmla="*/ 1 h 467"/>
                <a:gd name="T22" fmla="*/ 0 w 197"/>
                <a:gd name="T23" fmla="*/ 1 h 467"/>
                <a:gd name="T24" fmla="*/ 0 w 197"/>
                <a:gd name="T25" fmla="*/ 1 h 467"/>
                <a:gd name="T26" fmla="*/ 0 w 197"/>
                <a:gd name="T27" fmla="*/ 1 h 467"/>
                <a:gd name="T28" fmla="*/ 0 w 197"/>
                <a:gd name="T29" fmla="*/ 1 h 467"/>
                <a:gd name="T30" fmla="*/ 0 w 197"/>
                <a:gd name="T31" fmla="*/ 1 h 467"/>
                <a:gd name="T32" fmla="*/ 0 w 197"/>
                <a:gd name="T33" fmla="*/ 1 h 467"/>
                <a:gd name="T34" fmla="*/ 0 w 197"/>
                <a:gd name="T35" fmla="*/ 1 h 467"/>
                <a:gd name="T36" fmla="*/ 0 w 197"/>
                <a:gd name="T37" fmla="*/ 1 h 467"/>
                <a:gd name="T38" fmla="*/ 0 w 197"/>
                <a:gd name="T39" fmla="*/ 1 h 467"/>
                <a:gd name="T40" fmla="*/ 0 w 197"/>
                <a:gd name="T41" fmla="*/ 1 h 467"/>
                <a:gd name="T42" fmla="*/ 0 w 197"/>
                <a:gd name="T43" fmla="*/ 1 h 467"/>
                <a:gd name="T44" fmla="*/ 0 w 197"/>
                <a:gd name="T45" fmla="*/ 1 h 467"/>
                <a:gd name="T46" fmla="*/ 0 w 197"/>
                <a:gd name="T47" fmla="*/ 1 h 467"/>
                <a:gd name="T48" fmla="*/ 0 w 197"/>
                <a:gd name="T49" fmla="*/ 1 h 467"/>
                <a:gd name="T50" fmla="*/ 0 w 197"/>
                <a:gd name="T51" fmla="*/ 1 h 467"/>
                <a:gd name="T52" fmla="*/ 0 w 197"/>
                <a:gd name="T53" fmla="*/ 1 h 467"/>
                <a:gd name="T54" fmla="*/ 0 w 197"/>
                <a:gd name="T55" fmla="*/ 1 h 467"/>
                <a:gd name="T56" fmla="*/ 0 w 197"/>
                <a:gd name="T57" fmla="*/ 1 h 467"/>
                <a:gd name="T58" fmla="*/ 0 w 197"/>
                <a:gd name="T59" fmla="*/ 1 h 467"/>
                <a:gd name="T60" fmla="*/ 0 w 197"/>
                <a:gd name="T61" fmla="*/ 1 h 467"/>
                <a:gd name="T62" fmla="*/ 0 w 197"/>
                <a:gd name="T63" fmla="*/ 1 h 467"/>
                <a:gd name="T64" fmla="*/ 0 w 197"/>
                <a:gd name="T65" fmla="*/ 1 h 467"/>
                <a:gd name="T66" fmla="*/ 0 w 197"/>
                <a:gd name="T67" fmla="*/ 1 h 467"/>
                <a:gd name="T68" fmla="*/ 0 w 197"/>
                <a:gd name="T69" fmla="*/ 1 h 467"/>
                <a:gd name="T70" fmla="*/ 0 w 197"/>
                <a:gd name="T71" fmla="*/ 1 h 467"/>
                <a:gd name="T72" fmla="*/ 0 w 197"/>
                <a:gd name="T73" fmla="*/ 1 h 467"/>
                <a:gd name="T74" fmla="*/ 0 w 197"/>
                <a:gd name="T75" fmla="*/ 1 h 467"/>
                <a:gd name="T76" fmla="*/ 0 w 197"/>
                <a:gd name="T77" fmla="*/ 1 h 467"/>
                <a:gd name="T78" fmla="*/ 0 w 197"/>
                <a:gd name="T79" fmla="*/ 1 h 467"/>
                <a:gd name="T80" fmla="*/ 0 w 197"/>
                <a:gd name="T81" fmla="*/ 1 h 467"/>
                <a:gd name="T82" fmla="*/ 0 w 197"/>
                <a:gd name="T83" fmla="*/ 1 h 467"/>
                <a:gd name="T84" fmla="*/ 0 w 197"/>
                <a:gd name="T85" fmla="*/ 1 h 467"/>
                <a:gd name="T86" fmla="*/ 0 w 197"/>
                <a:gd name="T87" fmla="*/ 1 h 467"/>
                <a:gd name="T88" fmla="*/ 0 w 197"/>
                <a:gd name="T89" fmla="*/ 1 h 4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7"/>
                <a:gd name="T136" fmla="*/ 0 h 467"/>
                <a:gd name="T137" fmla="*/ 197 w 197"/>
                <a:gd name="T138" fmla="*/ 467 h 4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7" h="467">
                  <a:moveTo>
                    <a:pt x="67" y="423"/>
                  </a:moveTo>
                  <a:lnTo>
                    <a:pt x="68" y="412"/>
                  </a:lnTo>
                  <a:lnTo>
                    <a:pt x="68" y="394"/>
                  </a:lnTo>
                  <a:lnTo>
                    <a:pt x="68" y="378"/>
                  </a:lnTo>
                  <a:lnTo>
                    <a:pt x="68" y="367"/>
                  </a:lnTo>
                  <a:lnTo>
                    <a:pt x="68" y="366"/>
                  </a:lnTo>
                  <a:lnTo>
                    <a:pt x="69" y="361"/>
                  </a:lnTo>
                  <a:lnTo>
                    <a:pt x="72" y="356"/>
                  </a:lnTo>
                  <a:lnTo>
                    <a:pt x="73" y="350"/>
                  </a:lnTo>
                  <a:lnTo>
                    <a:pt x="74" y="341"/>
                  </a:lnTo>
                  <a:lnTo>
                    <a:pt x="74" y="329"/>
                  </a:lnTo>
                  <a:lnTo>
                    <a:pt x="73" y="317"/>
                  </a:lnTo>
                  <a:lnTo>
                    <a:pt x="72" y="308"/>
                  </a:lnTo>
                  <a:lnTo>
                    <a:pt x="68" y="318"/>
                  </a:lnTo>
                  <a:lnTo>
                    <a:pt x="67" y="336"/>
                  </a:lnTo>
                  <a:lnTo>
                    <a:pt x="67" y="354"/>
                  </a:lnTo>
                  <a:lnTo>
                    <a:pt x="68" y="367"/>
                  </a:lnTo>
                  <a:lnTo>
                    <a:pt x="68" y="378"/>
                  </a:lnTo>
                  <a:lnTo>
                    <a:pt x="68" y="394"/>
                  </a:lnTo>
                  <a:lnTo>
                    <a:pt x="68" y="412"/>
                  </a:lnTo>
                  <a:lnTo>
                    <a:pt x="67" y="423"/>
                  </a:lnTo>
                  <a:lnTo>
                    <a:pt x="66" y="431"/>
                  </a:lnTo>
                  <a:lnTo>
                    <a:pt x="64" y="444"/>
                  </a:lnTo>
                  <a:lnTo>
                    <a:pt x="61" y="457"/>
                  </a:lnTo>
                  <a:lnTo>
                    <a:pt x="60" y="466"/>
                  </a:lnTo>
                  <a:lnTo>
                    <a:pt x="57" y="467"/>
                  </a:lnTo>
                  <a:lnTo>
                    <a:pt x="53" y="467"/>
                  </a:lnTo>
                  <a:lnTo>
                    <a:pt x="50" y="467"/>
                  </a:lnTo>
                  <a:lnTo>
                    <a:pt x="46" y="467"/>
                  </a:lnTo>
                  <a:lnTo>
                    <a:pt x="41" y="467"/>
                  </a:lnTo>
                  <a:lnTo>
                    <a:pt x="35" y="467"/>
                  </a:lnTo>
                  <a:lnTo>
                    <a:pt x="29" y="467"/>
                  </a:lnTo>
                  <a:lnTo>
                    <a:pt x="23" y="467"/>
                  </a:lnTo>
                  <a:lnTo>
                    <a:pt x="19" y="466"/>
                  </a:lnTo>
                  <a:lnTo>
                    <a:pt x="14" y="466"/>
                  </a:lnTo>
                  <a:lnTo>
                    <a:pt x="9" y="465"/>
                  </a:lnTo>
                  <a:lnTo>
                    <a:pt x="7" y="465"/>
                  </a:lnTo>
                  <a:lnTo>
                    <a:pt x="4" y="462"/>
                  </a:lnTo>
                  <a:lnTo>
                    <a:pt x="1" y="459"/>
                  </a:lnTo>
                  <a:lnTo>
                    <a:pt x="1" y="455"/>
                  </a:lnTo>
                  <a:lnTo>
                    <a:pt x="1" y="451"/>
                  </a:lnTo>
                  <a:lnTo>
                    <a:pt x="1" y="442"/>
                  </a:lnTo>
                  <a:lnTo>
                    <a:pt x="1" y="427"/>
                  </a:lnTo>
                  <a:lnTo>
                    <a:pt x="1" y="411"/>
                  </a:lnTo>
                  <a:lnTo>
                    <a:pt x="0" y="399"/>
                  </a:lnTo>
                  <a:lnTo>
                    <a:pt x="0" y="391"/>
                  </a:lnTo>
                  <a:lnTo>
                    <a:pt x="0" y="379"/>
                  </a:lnTo>
                  <a:lnTo>
                    <a:pt x="0" y="369"/>
                  </a:lnTo>
                  <a:lnTo>
                    <a:pt x="0" y="361"/>
                  </a:lnTo>
                  <a:lnTo>
                    <a:pt x="0" y="352"/>
                  </a:lnTo>
                  <a:lnTo>
                    <a:pt x="3" y="340"/>
                  </a:lnTo>
                  <a:lnTo>
                    <a:pt x="4" y="329"/>
                  </a:lnTo>
                  <a:lnTo>
                    <a:pt x="5" y="321"/>
                  </a:lnTo>
                  <a:lnTo>
                    <a:pt x="5" y="314"/>
                  </a:lnTo>
                  <a:lnTo>
                    <a:pt x="4" y="307"/>
                  </a:lnTo>
                  <a:lnTo>
                    <a:pt x="3" y="300"/>
                  </a:lnTo>
                  <a:lnTo>
                    <a:pt x="1" y="294"/>
                  </a:lnTo>
                  <a:lnTo>
                    <a:pt x="0" y="285"/>
                  </a:lnTo>
                  <a:lnTo>
                    <a:pt x="0" y="274"/>
                  </a:lnTo>
                  <a:lnTo>
                    <a:pt x="1" y="261"/>
                  </a:lnTo>
                  <a:lnTo>
                    <a:pt x="4" y="249"/>
                  </a:lnTo>
                  <a:lnTo>
                    <a:pt x="8" y="231"/>
                  </a:lnTo>
                  <a:lnTo>
                    <a:pt x="13" y="208"/>
                  </a:lnTo>
                  <a:lnTo>
                    <a:pt x="16" y="190"/>
                  </a:lnTo>
                  <a:lnTo>
                    <a:pt x="18" y="178"/>
                  </a:lnTo>
                  <a:lnTo>
                    <a:pt x="19" y="169"/>
                  </a:lnTo>
                  <a:lnTo>
                    <a:pt x="19" y="154"/>
                  </a:lnTo>
                  <a:lnTo>
                    <a:pt x="19" y="140"/>
                  </a:lnTo>
                  <a:lnTo>
                    <a:pt x="19" y="131"/>
                  </a:lnTo>
                  <a:lnTo>
                    <a:pt x="20" y="124"/>
                  </a:lnTo>
                  <a:lnTo>
                    <a:pt x="21" y="115"/>
                  </a:lnTo>
                  <a:lnTo>
                    <a:pt x="23" y="107"/>
                  </a:lnTo>
                  <a:lnTo>
                    <a:pt x="24" y="101"/>
                  </a:lnTo>
                  <a:lnTo>
                    <a:pt x="28" y="88"/>
                  </a:lnTo>
                  <a:lnTo>
                    <a:pt x="36" y="65"/>
                  </a:lnTo>
                  <a:lnTo>
                    <a:pt x="44" y="41"/>
                  </a:lnTo>
                  <a:lnTo>
                    <a:pt x="51" y="25"/>
                  </a:lnTo>
                  <a:lnTo>
                    <a:pt x="58" y="22"/>
                  </a:lnTo>
                  <a:lnTo>
                    <a:pt x="67" y="19"/>
                  </a:lnTo>
                  <a:lnTo>
                    <a:pt x="77" y="17"/>
                  </a:lnTo>
                  <a:lnTo>
                    <a:pt x="88" y="15"/>
                  </a:lnTo>
                  <a:lnTo>
                    <a:pt x="99" y="12"/>
                  </a:lnTo>
                  <a:lnTo>
                    <a:pt x="108" y="11"/>
                  </a:lnTo>
                  <a:lnTo>
                    <a:pt x="116" y="11"/>
                  </a:lnTo>
                  <a:lnTo>
                    <a:pt x="121" y="10"/>
                  </a:lnTo>
                  <a:lnTo>
                    <a:pt x="129" y="9"/>
                  </a:lnTo>
                  <a:lnTo>
                    <a:pt x="138" y="5"/>
                  </a:lnTo>
                  <a:lnTo>
                    <a:pt x="148" y="2"/>
                  </a:lnTo>
                  <a:lnTo>
                    <a:pt x="154" y="0"/>
                  </a:lnTo>
                  <a:lnTo>
                    <a:pt x="153" y="2"/>
                  </a:lnTo>
                  <a:lnTo>
                    <a:pt x="151" y="4"/>
                  </a:lnTo>
                  <a:lnTo>
                    <a:pt x="150" y="5"/>
                  </a:lnTo>
                  <a:lnTo>
                    <a:pt x="148" y="9"/>
                  </a:lnTo>
                  <a:lnTo>
                    <a:pt x="145" y="17"/>
                  </a:lnTo>
                  <a:lnTo>
                    <a:pt x="141" y="31"/>
                  </a:lnTo>
                  <a:lnTo>
                    <a:pt x="136" y="45"/>
                  </a:lnTo>
                  <a:lnTo>
                    <a:pt x="133" y="54"/>
                  </a:lnTo>
                  <a:lnTo>
                    <a:pt x="135" y="56"/>
                  </a:lnTo>
                  <a:lnTo>
                    <a:pt x="140" y="58"/>
                  </a:lnTo>
                  <a:lnTo>
                    <a:pt x="144" y="61"/>
                  </a:lnTo>
                  <a:lnTo>
                    <a:pt x="148" y="63"/>
                  </a:lnTo>
                  <a:lnTo>
                    <a:pt x="151" y="83"/>
                  </a:lnTo>
                  <a:lnTo>
                    <a:pt x="161" y="114"/>
                  </a:lnTo>
                  <a:lnTo>
                    <a:pt x="172" y="147"/>
                  </a:lnTo>
                  <a:lnTo>
                    <a:pt x="181" y="173"/>
                  </a:lnTo>
                  <a:lnTo>
                    <a:pt x="187" y="193"/>
                  </a:lnTo>
                  <a:lnTo>
                    <a:pt x="191" y="215"/>
                  </a:lnTo>
                  <a:lnTo>
                    <a:pt x="195" y="238"/>
                  </a:lnTo>
                  <a:lnTo>
                    <a:pt x="196" y="260"/>
                  </a:lnTo>
                  <a:lnTo>
                    <a:pt x="197" y="269"/>
                  </a:lnTo>
                  <a:lnTo>
                    <a:pt x="197" y="279"/>
                  </a:lnTo>
                  <a:lnTo>
                    <a:pt x="197" y="287"/>
                  </a:lnTo>
                  <a:lnTo>
                    <a:pt x="197" y="295"/>
                  </a:lnTo>
                  <a:lnTo>
                    <a:pt x="194" y="329"/>
                  </a:lnTo>
                  <a:lnTo>
                    <a:pt x="189" y="362"/>
                  </a:lnTo>
                  <a:lnTo>
                    <a:pt x="181" y="397"/>
                  </a:lnTo>
                  <a:lnTo>
                    <a:pt x="168" y="429"/>
                  </a:lnTo>
                  <a:lnTo>
                    <a:pt x="165" y="436"/>
                  </a:lnTo>
                  <a:lnTo>
                    <a:pt x="163" y="442"/>
                  </a:lnTo>
                  <a:lnTo>
                    <a:pt x="158" y="445"/>
                  </a:lnTo>
                  <a:lnTo>
                    <a:pt x="151" y="446"/>
                  </a:lnTo>
                  <a:lnTo>
                    <a:pt x="146" y="446"/>
                  </a:lnTo>
                  <a:lnTo>
                    <a:pt x="141" y="446"/>
                  </a:lnTo>
                  <a:lnTo>
                    <a:pt x="133" y="446"/>
                  </a:lnTo>
                  <a:lnTo>
                    <a:pt x="125" y="445"/>
                  </a:lnTo>
                  <a:lnTo>
                    <a:pt x="115" y="445"/>
                  </a:lnTo>
                  <a:lnTo>
                    <a:pt x="105" y="445"/>
                  </a:lnTo>
                  <a:lnTo>
                    <a:pt x="96" y="445"/>
                  </a:lnTo>
                  <a:lnTo>
                    <a:pt x="87" y="445"/>
                  </a:lnTo>
                  <a:lnTo>
                    <a:pt x="81" y="445"/>
                  </a:lnTo>
                  <a:lnTo>
                    <a:pt x="75" y="445"/>
                  </a:lnTo>
                  <a:lnTo>
                    <a:pt x="70" y="445"/>
                  </a:lnTo>
                  <a:lnTo>
                    <a:pt x="66" y="445"/>
                  </a:lnTo>
                  <a:lnTo>
                    <a:pt x="67" y="440"/>
                  </a:lnTo>
                  <a:lnTo>
                    <a:pt x="67" y="434"/>
                  </a:lnTo>
                  <a:lnTo>
                    <a:pt x="67" y="428"/>
                  </a:lnTo>
                  <a:lnTo>
                    <a:pt x="67" y="42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7" name="Freeform 152"/>
            <p:cNvSpPr>
              <a:spLocks/>
            </p:cNvSpPr>
            <p:nvPr/>
          </p:nvSpPr>
          <p:spPr bwMode="auto">
            <a:xfrm>
              <a:off x="5302" y="2805"/>
              <a:ext cx="74" cy="227"/>
            </a:xfrm>
            <a:custGeom>
              <a:avLst/>
              <a:gdLst>
                <a:gd name="T0" fmla="*/ 0 w 149"/>
                <a:gd name="T1" fmla="*/ 0 h 455"/>
                <a:gd name="T2" fmla="*/ 0 w 149"/>
                <a:gd name="T3" fmla="*/ 0 h 455"/>
                <a:gd name="T4" fmla="*/ 0 w 149"/>
                <a:gd name="T5" fmla="*/ 0 h 455"/>
                <a:gd name="T6" fmla="*/ 0 w 149"/>
                <a:gd name="T7" fmla="*/ 0 h 455"/>
                <a:gd name="T8" fmla="*/ 0 w 149"/>
                <a:gd name="T9" fmla="*/ 0 h 455"/>
                <a:gd name="T10" fmla="*/ 0 w 149"/>
                <a:gd name="T11" fmla="*/ 0 h 455"/>
                <a:gd name="T12" fmla="*/ 0 w 149"/>
                <a:gd name="T13" fmla="*/ 0 h 455"/>
                <a:gd name="T14" fmla="*/ 0 w 149"/>
                <a:gd name="T15" fmla="*/ 0 h 455"/>
                <a:gd name="T16" fmla="*/ 0 w 149"/>
                <a:gd name="T17" fmla="*/ 0 h 455"/>
                <a:gd name="T18" fmla="*/ 0 w 149"/>
                <a:gd name="T19" fmla="*/ 0 h 455"/>
                <a:gd name="T20" fmla="*/ 0 w 149"/>
                <a:gd name="T21" fmla="*/ 0 h 455"/>
                <a:gd name="T22" fmla="*/ 0 w 149"/>
                <a:gd name="T23" fmla="*/ 0 h 455"/>
                <a:gd name="T24" fmla="*/ 0 w 149"/>
                <a:gd name="T25" fmla="*/ 0 h 455"/>
                <a:gd name="T26" fmla="*/ 0 w 149"/>
                <a:gd name="T27" fmla="*/ 0 h 455"/>
                <a:gd name="T28" fmla="*/ 0 w 149"/>
                <a:gd name="T29" fmla="*/ 0 h 455"/>
                <a:gd name="T30" fmla="*/ 0 w 149"/>
                <a:gd name="T31" fmla="*/ 0 h 455"/>
                <a:gd name="T32" fmla="*/ 0 w 149"/>
                <a:gd name="T33" fmla="*/ 0 h 455"/>
                <a:gd name="T34" fmla="*/ 0 w 149"/>
                <a:gd name="T35" fmla="*/ 0 h 455"/>
                <a:gd name="T36" fmla="*/ 0 w 149"/>
                <a:gd name="T37" fmla="*/ 0 h 455"/>
                <a:gd name="T38" fmla="*/ 0 w 149"/>
                <a:gd name="T39" fmla="*/ 0 h 455"/>
                <a:gd name="T40" fmla="*/ 0 w 149"/>
                <a:gd name="T41" fmla="*/ 0 h 455"/>
                <a:gd name="T42" fmla="*/ 0 w 149"/>
                <a:gd name="T43" fmla="*/ 0 h 455"/>
                <a:gd name="T44" fmla="*/ 0 w 149"/>
                <a:gd name="T45" fmla="*/ 0 h 455"/>
                <a:gd name="T46" fmla="*/ 0 w 149"/>
                <a:gd name="T47" fmla="*/ 0 h 455"/>
                <a:gd name="T48" fmla="*/ 0 w 149"/>
                <a:gd name="T49" fmla="*/ 0 h 455"/>
                <a:gd name="T50" fmla="*/ 0 w 149"/>
                <a:gd name="T51" fmla="*/ 0 h 455"/>
                <a:gd name="T52" fmla="*/ 0 w 149"/>
                <a:gd name="T53" fmla="*/ 0 h 455"/>
                <a:gd name="T54" fmla="*/ 0 w 149"/>
                <a:gd name="T55" fmla="*/ 0 h 455"/>
                <a:gd name="T56" fmla="*/ 0 w 149"/>
                <a:gd name="T57" fmla="*/ 0 h 455"/>
                <a:gd name="T58" fmla="*/ 0 w 149"/>
                <a:gd name="T59" fmla="*/ 0 h 455"/>
                <a:gd name="T60" fmla="*/ 0 w 149"/>
                <a:gd name="T61" fmla="*/ 0 h 455"/>
                <a:gd name="T62" fmla="*/ 0 w 149"/>
                <a:gd name="T63" fmla="*/ 0 h 455"/>
                <a:gd name="T64" fmla="*/ 0 w 149"/>
                <a:gd name="T65" fmla="*/ 0 h 455"/>
                <a:gd name="T66" fmla="*/ 0 w 149"/>
                <a:gd name="T67" fmla="*/ 0 h 455"/>
                <a:gd name="T68" fmla="*/ 0 w 149"/>
                <a:gd name="T69" fmla="*/ 0 h 455"/>
                <a:gd name="T70" fmla="*/ 0 w 149"/>
                <a:gd name="T71" fmla="*/ 0 h 455"/>
                <a:gd name="T72" fmla="*/ 0 w 149"/>
                <a:gd name="T73" fmla="*/ 0 h 455"/>
                <a:gd name="T74" fmla="*/ 0 w 149"/>
                <a:gd name="T75" fmla="*/ 0 h 455"/>
                <a:gd name="T76" fmla="*/ 0 w 149"/>
                <a:gd name="T77" fmla="*/ 0 h 455"/>
                <a:gd name="T78" fmla="*/ 0 w 149"/>
                <a:gd name="T79" fmla="*/ 0 h 455"/>
                <a:gd name="T80" fmla="*/ 0 w 149"/>
                <a:gd name="T81" fmla="*/ 0 h 455"/>
                <a:gd name="T82" fmla="*/ 0 w 149"/>
                <a:gd name="T83" fmla="*/ 0 h 455"/>
                <a:gd name="T84" fmla="*/ 0 w 149"/>
                <a:gd name="T85" fmla="*/ 0 h 455"/>
                <a:gd name="T86" fmla="*/ 0 w 149"/>
                <a:gd name="T87" fmla="*/ 0 h 455"/>
                <a:gd name="T88" fmla="*/ 0 w 149"/>
                <a:gd name="T89" fmla="*/ 0 h 455"/>
                <a:gd name="T90" fmla="*/ 0 w 149"/>
                <a:gd name="T91" fmla="*/ 0 h 455"/>
                <a:gd name="T92" fmla="*/ 0 w 149"/>
                <a:gd name="T93" fmla="*/ 0 h 455"/>
                <a:gd name="T94" fmla="*/ 0 w 149"/>
                <a:gd name="T95" fmla="*/ 0 h 455"/>
                <a:gd name="T96" fmla="*/ 0 w 149"/>
                <a:gd name="T97" fmla="*/ 0 h 455"/>
                <a:gd name="T98" fmla="*/ 0 w 149"/>
                <a:gd name="T99" fmla="*/ 0 h 45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9"/>
                <a:gd name="T151" fmla="*/ 0 h 455"/>
                <a:gd name="T152" fmla="*/ 149 w 149"/>
                <a:gd name="T153" fmla="*/ 455 h 45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9" h="455">
                  <a:moveTo>
                    <a:pt x="23" y="244"/>
                  </a:moveTo>
                  <a:lnTo>
                    <a:pt x="27" y="236"/>
                  </a:lnTo>
                  <a:lnTo>
                    <a:pt x="30" y="228"/>
                  </a:lnTo>
                  <a:lnTo>
                    <a:pt x="34" y="222"/>
                  </a:lnTo>
                  <a:lnTo>
                    <a:pt x="36" y="218"/>
                  </a:lnTo>
                  <a:lnTo>
                    <a:pt x="34" y="204"/>
                  </a:lnTo>
                  <a:lnTo>
                    <a:pt x="28" y="184"/>
                  </a:lnTo>
                  <a:lnTo>
                    <a:pt x="22" y="161"/>
                  </a:lnTo>
                  <a:lnTo>
                    <a:pt x="17" y="136"/>
                  </a:lnTo>
                  <a:lnTo>
                    <a:pt x="11" y="111"/>
                  </a:lnTo>
                  <a:lnTo>
                    <a:pt x="5" y="86"/>
                  </a:lnTo>
                  <a:lnTo>
                    <a:pt x="2" y="68"/>
                  </a:lnTo>
                  <a:lnTo>
                    <a:pt x="0" y="55"/>
                  </a:lnTo>
                  <a:lnTo>
                    <a:pt x="3" y="54"/>
                  </a:lnTo>
                  <a:lnTo>
                    <a:pt x="5" y="52"/>
                  </a:lnTo>
                  <a:lnTo>
                    <a:pt x="7" y="51"/>
                  </a:lnTo>
                  <a:lnTo>
                    <a:pt x="10" y="51"/>
                  </a:lnTo>
                  <a:lnTo>
                    <a:pt x="10" y="40"/>
                  </a:lnTo>
                  <a:lnTo>
                    <a:pt x="12" y="25"/>
                  </a:lnTo>
                  <a:lnTo>
                    <a:pt x="13" y="12"/>
                  </a:lnTo>
                  <a:lnTo>
                    <a:pt x="17" y="0"/>
                  </a:lnTo>
                  <a:lnTo>
                    <a:pt x="19" y="2"/>
                  </a:lnTo>
                  <a:lnTo>
                    <a:pt x="21" y="3"/>
                  </a:lnTo>
                  <a:lnTo>
                    <a:pt x="25" y="5"/>
                  </a:lnTo>
                  <a:lnTo>
                    <a:pt x="28" y="5"/>
                  </a:lnTo>
                  <a:lnTo>
                    <a:pt x="30" y="5"/>
                  </a:lnTo>
                  <a:lnTo>
                    <a:pt x="35" y="5"/>
                  </a:lnTo>
                  <a:lnTo>
                    <a:pt x="40" y="5"/>
                  </a:lnTo>
                  <a:lnTo>
                    <a:pt x="45" y="6"/>
                  </a:lnTo>
                  <a:lnTo>
                    <a:pt x="51" y="6"/>
                  </a:lnTo>
                  <a:lnTo>
                    <a:pt x="58" y="7"/>
                  </a:lnTo>
                  <a:lnTo>
                    <a:pt x="64" y="8"/>
                  </a:lnTo>
                  <a:lnTo>
                    <a:pt x="69" y="10"/>
                  </a:lnTo>
                  <a:lnTo>
                    <a:pt x="80" y="14"/>
                  </a:lnTo>
                  <a:lnTo>
                    <a:pt x="88" y="20"/>
                  </a:lnTo>
                  <a:lnTo>
                    <a:pt x="95" y="28"/>
                  </a:lnTo>
                  <a:lnTo>
                    <a:pt x="98" y="40"/>
                  </a:lnTo>
                  <a:lnTo>
                    <a:pt x="102" y="54"/>
                  </a:lnTo>
                  <a:lnTo>
                    <a:pt x="104" y="73"/>
                  </a:lnTo>
                  <a:lnTo>
                    <a:pt x="107" y="91"/>
                  </a:lnTo>
                  <a:lnTo>
                    <a:pt x="110" y="108"/>
                  </a:lnTo>
                  <a:lnTo>
                    <a:pt x="110" y="113"/>
                  </a:lnTo>
                  <a:lnTo>
                    <a:pt x="111" y="119"/>
                  </a:lnTo>
                  <a:lnTo>
                    <a:pt x="111" y="122"/>
                  </a:lnTo>
                  <a:lnTo>
                    <a:pt x="111" y="125"/>
                  </a:lnTo>
                  <a:lnTo>
                    <a:pt x="118" y="150"/>
                  </a:lnTo>
                  <a:lnTo>
                    <a:pt x="126" y="177"/>
                  </a:lnTo>
                  <a:lnTo>
                    <a:pt x="132" y="201"/>
                  </a:lnTo>
                  <a:lnTo>
                    <a:pt x="135" y="216"/>
                  </a:lnTo>
                  <a:lnTo>
                    <a:pt x="138" y="228"/>
                  </a:lnTo>
                  <a:lnTo>
                    <a:pt x="143" y="243"/>
                  </a:lnTo>
                  <a:lnTo>
                    <a:pt x="147" y="260"/>
                  </a:lnTo>
                  <a:lnTo>
                    <a:pt x="149" y="276"/>
                  </a:lnTo>
                  <a:lnTo>
                    <a:pt x="149" y="311"/>
                  </a:lnTo>
                  <a:lnTo>
                    <a:pt x="149" y="367"/>
                  </a:lnTo>
                  <a:lnTo>
                    <a:pt x="149" y="422"/>
                  </a:lnTo>
                  <a:lnTo>
                    <a:pt x="149" y="451"/>
                  </a:lnTo>
                  <a:lnTo>
                    <a:pt x="148" y="452"/>
                  </a:lnTo>
                  <a:lnTo>
                    <a:pt x="144" y="452"/>
                  </a:lnTo>
                  <a:lnTo>
                    <a:pt x="142" y="453"/>
                  </a:lnTo>
                  <a:lnTo>
                    <a:pt x="140" y="455"/>
                  </a:lnTo>
                  <a:lnTo>
                    <a:pt x="135" y="452"/>
                  </a:lnTo>
                  <a:lnTo>
                    <a:pt x="129" y="450"/>
                  </a:lnTo>
                  <a:lnTo>
                    <a:pt x="124" y="448"/>
                  </a:lnTo>
                  <a:lnTo>
                    <a:pt x="119" y="447"/>
                  </a:lnTo>
                  <a:lnTo>
                    <a:pt x="113" y="445"/>
                  </a:lnTo>
                  <a:lnTo>
                    <a:pt x="109" y="445"/>
                  </a:lnTo>
                  <a:lnTo>
                    <a:pt x="104" y="445"/>
                  </a:lnTo>
                  <a:lnTo>
                    <a:pt x="99" y="447"/>
                  </a:lnTo>
                  <a:lnTo>
                    <a:pt x="97" y="448"/>
                  </a:lnTo>
                  <a:lnTo>
                    <a:pt x="95" y="448"/>
                  </a:lnTo>
                  <a:lnTo>
                    <a:pt x="92" y="448"/>
                  </a:lnTo>
                  <a:lnTo>
                    <a:pt x="89" y="448"/>
                  </a:lnTo>
                  <a:lnTo>
                    <a:pt x="88" y="437"/>
                  </a:lnTo>
                  <a:lnTo>
                    <a:pt x="88" y="427"/>
                  </a:lnTo>
                  <a:lnTo>
                    <a:pt x="88" y="419"/>
                  </a:lnTo>
                  <a:lnTo>
                    <a:pt x="87" y="413"/>
                  </a:lnTo>
                  <a:lnTo>
                    <a:pt x="86" y="420"/>
                  </a:lnTo>
                  <a:lnTo>
                    <a:pt x="86" y="429"/>
                  </a:lnTo>
                  <a:lnTo>
                    <a:pt x="86" y="439"/>
                  </a:lnTo>
                  <a:lnTo>
                    <a:pt x="84" y="447"/>
                  </a:lnTo>
                  <a:lnTo>
                    <a:pt x="75" y="441"/>
                  </a:lnTo>
                  <a:lnTo>
                    <a:pt x="66" y="433"/>
                  </a:lnTo>
                  <a:lnTo>
                    <a:pt x="58" y="421"/>
                  </a:lnTo>
                  <a:lnTo>
                    <a:pt x="54" y="410"/>
                  </a:lnTo>
                  <a:lnTo>
                    <a:pt x="54" y="396"/>
                  </a:lnTo>
                  <a:lnTo>
                    <a:pt x="54" y="381"/>
                  </a:lnTo>
                  <a:lnTo>
                    <a:pt x="53" y="367"/>
                  </a:lnTo>
                  <a:lnTo>
                    <a:pt x="52" y="358"/>
                  </a:lnTo>
                  <a:lnTo>
                    <a:pt x="50" y="350"/>
                  </a:lnTo>
                  <a:lnTo>
                    <a:pt x="48" y="341"/>
                  </a:lnTo>
                  <a:lnTo>
                    <a:pt x="43" y="329"/>
                  </a:lnTo>
                  <a:lnTo>
                    <a:pt x="37" y="318"/>
                  </a:lnTo>
                  <a:lnTo>
                    <a:pt x="31" y="306"/>
                  </a:lnTo>
                  <a:lnTo>
                    <a:pt x="25" y="295"/>
                  </a:lnTo>
                  <a:lnTo>
                    <a:pt x="17" y="285"/>
                  </a:lnTo>
                  <a:lnTo>
                    <a:pt x="8" y="279"/>
                  </a:lnTo>
                  <a:lnTo>
                    <a:pt x="11" y="272"/>
                  </a:lnTo>
                  <a:lnTo>
                    <a:pt x="14" y="262"/>
                  </a:lnTo>
                  <a:lnTo>
                    <a:pt x="19" y="253"/>
                  </a:lnTo>
                  <a:lnTo>
                    <a:pt x="23" y="24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8" name="Freeform 153"/>
            <p:cNvSpPr>
              <a:spLocks/>
            </p:cNvSpPr>
            <p:nvPr/>
          </p:nvSpPr>
          <p:spPr bwMode="auto">
            <a:xfrm>
              <a:off x="5180" y="2872"/>
              <a:ext cx="24" cy="160"/>
            </a:xfrm>
            <a:custGeom>
              <a:avLst/>
              <a:gdLst>
                <a:gd name="T0" fmla="*/ 0 w 50"/>
                <a:gd name="T1" fmla="*/ 1 h 319"/>
                <a:gd name="T2" fmla="*/ 0 w 50"/>
                <a:gd name="T3" fmla="*/ 1 h 319"/>
                <a:gd name="T4" fmla="*/ 0 w 50"/>
                <a:gd name="T5" fmla="*/ 1 h 319"/>
                <a:gd name="T6" fmla="*/ 0 w 50"/>
                <a:gd name="T7" fmla="*/ 1 h 319"/>
                <a:gd name="T8" fmla="*/ 0 w 50"/>
                <a:gd name="T9" fmla="*/ 1 h 319"/>
                <a:gd name="T10" fmla="*/ 0 w 50"/>
                <a:gd name="T11" fmla="*/ 1 h 319"/>
                <a:gd name="T12" fmla="*/ 0 w 50"/>
                <a:gd name="T13" fmla="*/ 1 h 319"/>
                <a:gd name="T14" fmla="*/ 0 w 50"/>
                <a:gd name="T15" fmla="*/ 1 h 319"/>
                <a:gd name="T16" fmla="*/ 0 w 50"/>
                <a:gd name="T17" fmla="*/ 1 h 319"/>
                <a:gd name="T18" fmla="*/ 0 w 50"/>
                <a:gd name="T19" fmla="*/ 1 h 319"/>
                <a:gd name="T20" fmla="*/ 0 w 50"/>
                <a:gd name="T21" fmla="*/ 1 h 319"/>
                <a:gd name="T22" fmla="*/ 0 w 50"/>
                <a:gd name="T23" fmla="*/ 1 h 319"/>
                <a:gd name="T24" fmla="*/ 0 w 50"/>
                <a:gd name="T25" fmla="*/ 1 h 319"/>
                <a:gd name="T26" fmla="*/ 0 w 50"/>
                <a:gd name="T27" fmla="*/ 1 h 319"/>
                <a:gd name="T28" fmla="*/ 0 w 50"/>
                <a:gd name="T29" fmla="*/ 1 h 319"/>
                <a:gd name="T30" fmla="*/ 0 w 50"/>
                <a:gd name="T31" fmla="*/ 1 h 319"/>
                <a:gd name="T32" fmla="*/ 0 w 50"/>
                <a:gd name="T33" fmla="*/ 1 h 319"/>
                <a:gd name="T34" fmla="*/ 0 w 50"/>
                <a:gd name="T35" fmla="*/ 1 h 319"/>
                <a:gd name="T36" fmla="*/ 0 w 50"/>
                <a:gd name="T37" fmla="*/ 1 h 319"/>
                <a:gd name="T38" fmla="*/ 0 w 50"/>
                <a:gd name="T39" fmla="*/ 1 h 319"/>
                <a:gd name="T40" fmla="*/ 0 w 50"/>
                <a:gd name="T41" fmla="*/ 1 h 319"/>
                <a:gd name="T42" fmla="*/ 0 w 50"/>
                <a:gd name="T43" fmla="*/ 1 h 319"/>
                <a:gd name="T44" fmla="*/ 0 w 50"/>
                <a:gd name="T45" fmla="*/ 1 h 319"/>
                <a:gd name="T46" fmla="*/ 0 w 50"/>
                <a:gd name="T47" fmla="*/ 1 h 319"/>
                <a:gd name="T48" fmla="*/ 0 w 50"/>
                <a:gd name="T49" fmla="*/ 1 h 319"/>
                <a:gd name="T50" fmla="*/ 0 w 50"/>
                <a:gd name="T51" fmla="*/ 1 h 319"/>
                <a:gd name="T52" fmla="*/ 0 w 50"/>
                <a:gd name="T53" fmla="*/ 1 h 319"/>
                <a:gd name="T54" fmla="*/ 0 w 50"/>
                <a:gd name="T55" fmla="*/ 1 h 319"/>
                <a:gd name="T56" fmla="*/ 0 w 50"/>
                <a:gd name="T57" fmla="*/ 1 h 319"/>
                <a:gd name="T58" fmla="*/ 0 w 50"/>
                <a:gd name="T59" fmla="*/ 1 h 319"/>
                <a:gd name="T60" fmla="*/ 0 w 50"/>
                <a:gd name="T61" fmla="*/ 1 h 319"/>
                <a:gd name="T62" fmla="*/ 0 w 50"/>
                <a:gd name="T63" fmla="*/ 1 h 319"/>
                <a:gd name="T64" fmla="*/ 0 w 50"/>
                <a:gd name="T65" fmla="*/ 1 h 319"/>
                <a:gd name="T66" fmla="*/ 0 w 50"/>
                <a:gd name="T67" fmla="*/ 1 h 319"/>
                <a:gd name="T68" fmla="*/ 0 w 50"/>
                <a:gd name="T69" fmla="*/ 1 h 319"/>
                <a:gd name="T70" fmla="*/ 0 w 50"/>
                <a:gd name="T71" fmla="*/ 1 h 319"/>
                <a:gd name="T72" fmla="*/ 0 w 50"/>
                <a:gd name="T73" fmla="*/ 1 h 319"/>
                <a:gd name="T74" fmla="*/ 0 w 50"/>
                <a:gd name="T75" fmla="*/ 1 h 319"/>
                <a:gd name="T76" fmla="*/ 0 w 50"/>
                <a:gd name="T77" fmla="*/ 1 h 319"/>
                <a:gd name="T78" fmla="*/ 0 w 50"/>
                <a:gd name="T79" fmla="*/ 1 h 3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0"/>
                <a:gd name="T121" fmla="*/ 0 h 319"/>
                <a:gd name="T122" fmla="*/ 50 w 50"/>
                <a:gd name="T123" fmla="*/ 319 h 3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0" h="319">
                  <a:moveTo>
                    <a:pt x="7" y="319"/>
                  </a:moveTo>
                  <a:lnTo>
                    <a:pt x="4" y="316"/>
                  </a:lnTo>
                  <a:lnTo>
                    <a:pt x="1" y="313"/>
                  </a:lnTo>
                  <a:lnTo>
                    <a:pt x="1" y="309"/>
                  </a:lnTo>
                  <a:lnTo>
                    <a:pt x="1" y="305"/>
                  </a:lnTo>
                  <a:lnTo>
                    <a:pt x="1" y="296"/>
                  </a:lnTo>
                  <a:lnTo>
                    <a:pt x="1" y="281"/>
                  </a:lnTo>
                  <a:lnTo>
                    <a:pt x="1" y="265"/>
                  </a:lnTo>
                  <a:lnTo>
                    <a:pt x="0" y="253"/>
                  </a:lnTo>
                  <a:lnTo>
                    <a:pt x="0" y="245"/>
                  </a:lnTo>
                  <a:lnTo>
                    <a:pt x="0" y="233"/>
                  </a:lnTo>
                  <a:lnTo>
                    <a:pt x="0" y="223"/>
                  </a:lnTo>
                  <a:lnTo>
                    <a:pt x="0" y="215"/>
                  </a:lnTo>
                  <a:lnTo>
                    <a:pt x="0" y="206"/>
                  </a:lnTo>
                  <a:lnTo>
                    <a:pt x="3" y="194"/>
                  </a:lnTo>
                  <a:lnTo>
                    <a:pt x="4" y="183"/>
                  </a:lnTo>
                  <a:lnTo>
                    <a:pt x="5" y="175"/>
                  </a:lnTo>
                  <a:lnTo>
                    <a:pt x="5" y="168"/>
                  </a:lnTo>
                  <a:lnTo>
                    <a:pt x="4" y="161"/>
                  </a:lnTo>
                  <a:lnTo>
                    <a:pt x="3" y="154"/>
                  </a:lnTo>
                  <a:lnTo>
                    <a:pt x="1" y="148"/>
                  </a:lnTo>
                  <a:lnTo>
                    <a:pt x="0" y="139"/>
                  </a:lnTo>
                  <a:lnTo>
                    <a:pt x="0" y="128"/>
                  </a:lnTo>
                  <a:lnTo>
                    <a:pt x="1" y="115"/>
                  </a:lnTo>
                  <a:lnTo>
                    <a:pt x="4" y="103"/>
                  </a:lnTo>
                  <a:lnTo>
                    <a:pt x="8" y="85"/>
                  </a:lnTo>
                  <a:lnTo>
                    <a:pt x="13" y="62"/>
                  </a:lnTo>
                  <a:lnTo>
                    <a:pt x="16" y="44"/>
                  </a:lnTo>
                  <a:lnTo>
                    <a:pt x="18" y="32"/>
                  </a:lnTo>
                  <a:lnTo>
                    <a:pt x="24" y="29"/>
                  </a:lnTo>
                  <a:lnTo>
                    <a:pt x="30" y="19"/>
                  </a:lnTo>
                  <a:lnTo>
                    <a:pt x="36" y="9"/>
                  </a:lnTo>
                  <a:lnTo>
                    <a:pt x="39" y="0"/>
                  </a:lnTo>
                  <a:lnTo>
                    <a:pt x="35" y="16"/>
                  </a:lnTo>
                  <a:lnTo>
                    <a:pt x="31" y="27"/>
                  </a:lnTo>
                  <a:lnTo>
                    <a:pt x="28" y="36"/>
                  </a:lnTo>
                  <a:lnTo>
                    <a:pt x="24" y="40"/>
                  </a:lnTo>
                  <a:lnTo>
                    <a:pt x="23" y="52"/>
                  </a:lnTo>
                  <a:lnTo>
                    <a:pt x="21" y="68"/>
                  </a:lnTo>
                  <a:lnTo>
                    <a:pt x="19" y="82"/>
                  </a:lnTo>
                  <a:lnTo>
                    <a:pt x="15" y="91"/>
                  </a:lnTo>
                  <a:lnTo>
                    <a:pt x="13" y="97"/>
                  </a:lnTo>
                  <a:lnTo>
                    <a:pt x="11" y="103"/>
                  </a:lnTo>
                  <a:lnTo>
                    <a:pt x="8" y="111"/>
                  </a:lnTo>
                  <a:lnTo>
                    <a:pt x="8" y="116"/>
                  </a:lnTo>
                  <a:lnTo>
                    <a:pt x="19" y="115"/>
                  </a:lnTo>
                  <a:lnTo>
                    <a:pt x="26" y="113"/>
                  </a:lnTo>
                  <a:lnTo>
                    <a:pt x="31" y="110"/>
                  </a:lnTo>
                  <a:lnTo>
                    <a:pt x="35" y="106"/>
                  </a:lnTo>
                  <a:lnTo>
                    <a:pt x="41" y="102"/>
                  </a:lnTo>
                  <a:lnTo>
                    <a:pt x="46" y="100"/>
                  </a:lnTo>
                  <a:lnTo>
                    <a:pt x="50" y="100"/>
                  </a:lnTo>
                  <a:lnTo>
                    <a:pt x="47" y="105"/>
                  </a:lnTo>
                  <a:lnTo>
                    <a:pt x="44" y="109"/>
                  </a:lnTo>
                  <a:lnTo>
                    <a:pt x="38" y="115"/>
                  </a:lnTo>
                  <a:lnTo>
                    <a:pt x="32" y="122"/>
                  </a:lnTo>
                  <a:lnTo>
                    <a:pt x="26" y="129"/>
                  </a:lnTo>
                  <a:lnTo>
                    <a:pt x="20" y="136"/>
                  </a:lnTo>
                  <a:lnTo>
                    <a:pt x="15" y="143"/>
                  </a:lnTo>
                  <a:lnTo>
                    <a:pt x="13" y="146"/>
                  </a:lnTo>
                  <a:lnTo>
                    <a:pt x="13" y="148"/>
                  </a:lnTo>
                  <a:lnTo>
                    <a:pt x="15" y="148"/>
                  </a:lnTo>
                  <a:lnTo>
                    <a:pt x="19" y="147"/>
                  </a:lnTo>
                  <a:lnTo>
                    <a:pt x="22" y="147"/>
                  </a:lnTo>
                  <a:lnTo>
                    <a:pt x="24" y="147"/>
                  </a:lnTo>
                  <a:lnTo>
                    <a:pt x="23" y="149"/>
                  </a:lnTo>
                  <a:lnTo>
                    <a:pt x="21" y="152"/>
                  </a:lnTo>
                  <a:lnTo>
                    <a:pt x="18" y="158"/>
                  </a:lnTo>
                  <a:lnTo>
                    <a:pt x="14" y="164"/>
                  </a:lnTo>
                  <a:lnTo>
                    <a:pt x="13" y="176"/>
                  </a:lnTo>
                  <a:lnTo>
                    <a:pt x="12" y="192"/>
                  </a:lnTo>
                  <a:lnTo>
                    <a:pt x="11" y="207"/>
                  </a:lnTo>
                  <a:lnTo>
                    <a:pt x="12" y="220"/>
                  </a:lnTo>
                  <a:lnTo>
                    <a:pt x="12" y="231"/>
                  </a:lnTo>
                  <a:lnTo>
                    <a:pt x="9" y="244"/>
                  </a:lnTo>
                  <a:lnTo>
                    <a:pt x="7" y="256"/>
                  </a:lnTo>
                  <a:lnTo>
                    <a:pt x="6" y="268"/>
                  </a:lnTo>
                  <a:lnTo>
                    <a:pt x="6" y="281"/>
                  </a:lnTo>
                  <a:lnTo>
                    <a:pt x="6" y="296"/>
                  </a:lnTo>
                  <a:lnTo>
                    <a:pt x="6" y="311"/>
                  </a:lnTo>
                  <a:lnTo>
                    <a:pt x="7" y="3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9" name="Freeform 154"/>
            <p:cNvSpPr>
              <a:spLocks/>
            </p:cNvSpPr>
            <p:nvPr/>
          </p:nvSpPr>
          <p:spPr bwMode="auto">
            <a:xfrm>
              <a:off x="5205" y="2805"/>
              <a:ext cx="35" cy="12"/>
            </a:xfrm>
            <a:custGeom>
              <a:avLst/>
              <a:gdLst>
                <a:gd name="T0" fmla="*/ 1 w 70"/>
                <a:gd name="T1" fmla="*/ 0 h 24"/>
                <a:gd name="T2" fmla="*/ 1 w 70"/>
                <a:gd name="T3" fmla="*/ 1 h 24"/>
                <a:gd name="T4" fmla="*/ 1 w 70"/>
                <a:gd name="T5" fmla="*/ 1 h 24"/>
                <a:gd name="T6" fmla="*/ 1 w 70"/>
                <a:gd name="T7" fmla="*/ 1 h 24"/>
                <a:gd name="T8" fmla="*/ 1 w 70"/>
                <a:gd name="T9" fmla="*/ 1 h 24"/>
                <a:gd name="T10" fmla="*/ 1 w 70"/>
                <a:gd name="T11" fmla="*/ 1 h 24"/>
                <a:gd name="T12" fmla="*/ 1 w 70"/>
                <a:gd name="T13" fmla="*/ 1 h 24"/>
                <a:gd name="T14" fmla="*/ 1 w 70"/>
                <a:gd name="T15" fmla="*/ 1 h 24"/>
                <a:gd name="T16" fmla="*/ 0 w 70"/>
                <a:gd name="T17" fmla="*/ 1 h 24"/>
                <a:gd name="T18" fmla="*/ 1 w 70"/>
                <a:gd name="T19" fmla="*/ 1 h 24"/>
                <a:gd name="T20" fmla="*/ 1 w 70"/>
                <a:gd name="T21" fmla="*/ 1 h 24"/>
                <a:gd name="T22" fmla="*/ 1 w 70"/>
                <a:gd name="T23" fmla="*/ 1 h 24"/>
                <a:gd name="T24" fmla="*/ 1 w 70"/>
                <a:gd name="T25" fmla="*/ 1 h 24"/>
                <a:gd name="T26" fmla="*/ 1 w 70"/>
                <a:gd name="T27" fmla="*/ 1 h 24"/>
                <a:gd name="T28" fmla="*/ 1 w 70"/>
                <a:gd name="T29" fmla="*/ 1 h 24"/>
                <a:gd name="T30" fmla="*/ 1 w 70"/>
                <a:gd name="T31" fmla="*/ 1 h 24"/>
                <a:gd name="T32" fmla="*/ 1 w 70"/>
                <a:gd name="T33" fmla="*/ 1 h 24"/>
                <a:gd name="T34" fmla="*/ 1 w 70"/>
                <a:gd name="T35" fmla="*/ 1 h 24"/>
                <a:gd name="T36" fmla="*/ 1 w 70"/>
                <a:gd name="T37" fmla="*/ 1 h 24"/>
                <a:gd name="T38" fmla="*/ 1 w 70"/>
                <a:gd name="T39" fmla="*/ 1 h 24"/>
                <a:gd name="T40" fmla="*/ 1 w 70"/>
                <a:gd name="T41" fmla="*/ 1 h 24"/>
                <a:gd name="T42" fmla="*/ 1 w 70"/>
                <a:gd name="T43" fmla="*/ 1 h 24"/>
                <a:gd name="T44" fmla="*/ 1 w 70"/>
                <a:gd name="T45" fmla="*/ 1 h 24"/>
                <a:gd name="T46" fmla="*/ 1 w 70"/>
                <a:gd name="T47" fmla="*/ 1 h 24"/>
                <a:gd name="T48" fmla="*/ 1 w 70"/>
                <a:gd name="T49" fmla="*/ 0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24"/>
                <a:gd name="T77" fmla="*/ 70 w 70"/>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24">
                  <a:moveTo>
                    <a:pt x="70" y="0"/>
                  </a:moveTo>
                  <a:lnTo>
                    <a:pt x="65" y="1"/>
                  </a:lnTo>
                  <a:lnTo>
                    <a:pt x="57" y="1"/>
                  </a:lnTo>
                  <a:lnTo>
                    <a:pt x="48" y="2"/>
                  </a:lnTo>
                  <a:lnTo>
                    <a:pt x="37" y="5"/>
                  </a:lnTo>
                  <a:lnTo>
                    <a:pt x="26" y="7"/>
                  </a:lnTo>
                  <a:lnTo>
                    <a:pt x="16" y="9"/>
                  </a:lnTo>
                  <a:lnTo>
                    <a:pt x="7" y="12"/>
                  </a:lnTo>
                  <a:lnTo>
                    <a:pt x="0" y="15"/>
                  </a:lnTo>
                  <a:lnTo>
                    <a:pt x="1" y="17"/>
                  </a:lnTo>
                  <a:lnTo>
                    <a:pt x="3" y="21"/>
                  </a:lnTo>
                  <a:lnTo>
                    <a:pt x="5" y="23"/>
                  </a:lnTo>
                  <a:lnTo>
                    <a:pt x="6" y="24"/>
                  </a:lnTo>
                  <a:lnTo>
                    <a:pt x="8" y="23"/>
                  </a:lnTo>
                  <a:lnTo>
                    <a:pt x="11" y="22"/>
                  </a:lnTo>
                  <a:lnTo>
                    <a:pt x="16" y="18"/>
                  </a:lnTo>
                  <a:lnTo>
                    <a:pt x="22" y="16"/>
                  </a:lnTo>
                  <a:lnTo>
                    <a:pt x="29" y="14"/>
                  </a:lnTo>
                  <a:lnTo>
                    <a:pt x="34" y="10"/>
                  </a:lnTo>
                  <a:lnTo>
                    <a:pt x="39" y="9"/>
                  </a:lnTo>
                  <a:lnTo>
                    <a:pt x="44" y="8"/>
                  </a:lnTo>
                  <a:lnTo>
                    <a:pt x="51" y="7"/>
                  </a:lnTo>
                  <a:lnTo>
                    <a:pt x="57" y="6"/>
                  </a:lnTo>
                  <a:lnTo>
                    <a:pt x="64" y="2"/>
                  </a:lnTo>
                  <a:lnTo>
                    <a:pt x="7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0" name="Freeform 155"/>
            <p:cNvSpPr>
              <a:spLocks/>
            </p:cNvSpPr>
            <p:nvPr/>
          </p:nvSpPr>
          <p:spPr bwMode="auto">
            <a:xfrm>
              <a:off x="5355" y="2857"/>
              <a:ext cx="2" cy="10"/>
            </a:xfrm>
            <a:custGeom>
              <a:avLst/>
              <a:gdLst>
                <a:gd name="T0" fmla="*/ 0 w 6"/>
                <a:gd name="T1" fmla="*/ 1 h 20"/>
                <a:gd name="T2" fmla="*/ 0 w 6"/>
                <a:gd name="T3" fmla="*/ 1 h 20"/>
                <a:gd name="T4" fmla="*/ 0 w 6"/>
                <a:gd name="T5" fmla="*/ 1 h 20"/>
                <a:gd name="T6" fmla="*/ 0 w 6"/>
                <a:gd name="T7" fmla="*/ 1 h 20"/>
                <a:gd name="T8" fmla="*/ 0 w 6"/>
                <a:gd name="T9" fmla="*/ 1 h 20"/>
                <a:gd name="T10" fmla="*/ 0 w 6"/>
                <a:gd name="T11" fmla="*/ 1 h 20"/>
                <a:gd name="T12" fmla="*/ 0 w 6"/>
                <a:gd name="T13" fmla="*/ 1 h 20"/>
                <a:gd name="T14" fmla="*/ 0 w 6"/>
                <a:gd name="T15" fmla="*/ 1 h 20"/>
                <a:gd name="T16" fmla="*/ 0 w 6"/>
                <a:gd name="T17" fmla="*/ 0 h 20"/>
                <a:gd name="T18" fmla="*/ 0 w 6"/>
                <a:gd name="T19" fmla="*/ 1 h 20"/>
                <a:gd name="T20" fmla="*/ 0 w 6"/>
                <a:gd name="T21" fmla="*/ 1 h 20"/>
                <a:gd name="T22" fmla="*/ 0 w 6"/>
                <a:gd name="T23" fmla="*/ 1 h 20"/>
                <a:gd name="T24" fmla="*/ 0 w 6"/>
                <a:gd name="T25" fmla="*/ 1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
                <a:gd name="T40" fmla="*/ 0 h 20"/>
                <a:gd name="T41" fmla="*/ 6 w 6"/>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 h="20">
                  <a:moveTo>
                    <a:pt x="6" y="20"/>
                  </a:moveTo>
                  <a:lnTo>
                    <a:pt x="6" y="17"/>
                  </a:lnTo>
                  <a:lnTo>
                    <a:pt x="6" y="14"/>
                  </a:lnTo>
                  <a:lnTo>
                    <a:pt x="5" y="8"/>
                  </a:lnTo>
                  <a:lnTo>
                    <a:pt x="5" y="3"/>
                  </a:lnTo>
                  <a:lnTo>
                    <a:pt x="4" y="3"/>
                  </a:lnTo>
                  <a:lnTo>
                    <a:pt x="2" y="2"/>
                  </a:lnTo>
                  <a:lnTo>
                    <a:pt x="1" y="1"/>
                  </a:lnTo>
                  <a:lnTo>
                    <a:pt x="0" y="0"/>
                  </a:lnTo>
                  <a:lnTo>
                    <a:pt x="1" y="6"/>
                  </a:lnTo>
                  <a:lnTo>
                    <a:pt x="4" y="11"/>
                  </a:lnTo>
                  <a:lnTo>
                    <a:pt x="5" y="17"/>
                  </a:lnTo>
                  <a:lnTo>
                    <a:pt x="6"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1" name="Freeform 156"/>
            <p:cNvSpPr>
              <a:spLocks/>
            </p:cNvSpPr>
            <p:nvPr/>
          </p:nvSpPr>
          <p:spPr bwMode="auto">
            <a:xfrm>
              <a:off x="5319" y="2825"/>
              <a:ext cx="22" cy="151"/>
            </a:xfrm>
            <a:custGeom>
              <a:avLst/>
              <a:gdLst>
                <a:gd name="T0" fmla="*/ 0 w 44"/>
                <a:gd name="T1" fmla="*/ 0 h 302"/>
                <a:gd name="T2" fmla="*/ 1 w 44"/>
                <a:gd name="T3" fmla="*/ 1 h 302"/>
                <a:gd name="T4" fmla="*/ 1 w 44"/>
                <a:gd name="T5" fmla="*/ 1 h 302"/>
                <a:gd name="T6" fmla="*/ 1 w 44"/>
                <a:gd name="T7" fmla="*/ 1 h 302"/>
                <a:gd name="T8" fmla="*/ 1 w 44"/>
                <a:gd name="T9" fmla="*/ 1 h 302"/>
                <a:gd name="T10" fmla="*/ 1 w 44"/>
                <a:gd name="T11" fmla="*/ 1 h 302"/>
                <a:gd name="T12" fmla="*/ 1 w 44"/>
                <a:gd name="T13" fmla="*/ 1 h 302"/>
                <a:gd name="T14" fmla="*/ 1 w 44"/>
                <a:gd name="T15" fmla="*/ 1 h 302"/>
                <a:gd name="T16" fmla="*/ 1 w 44"/>
                <a:gd name="T17" fmla="*/ 1 h 302"/>
                <a:gd name="T18" fmla="*/ 1 w 44"/>
                <a:gd name="T19" fmla="*/ 1 h 302"/>
                <a:gd name="T20" fmla="*/ 1 w 44"/>
                <a:gd name="T21" fmla="*/ 1 h 302"/>
                <a:gd name="T22" fmla="*/ 1 w 44"/>
                <a:gd name="T23" fmla="*/ 1 h 302"/>
                <a:gd name="T24" fmla="*/ 1 w 44"/>
                <a:gd name="T25" fmla="*/ 1 h 302"/>
                <a:gd name="T26" fmla="*/ 1 w 44"/>
                <a:gd name="T27" fmla="*/ 1 h 302"/>
                <a:gd name="T28" fmla="*/ 1 w 44"/>
                <a:gd name="T29" fmla="*/ 1 h 302"/>
                <a:gd name="T30" fmla="*/ 1 w 44"/>
                <a:gd name="T31" fmla="*/ 1 h 302"/>
                <a:gd name="T32" fmla="*/ 1 w 44"/>
                <a:gd name="T33" fmla="*/ 1 h 302"/>
                <a:gd name="T34" fmla="*/ 1 w 44"/>
                <a:gd name="T35" fmla="*/ 1 h 302"/>
                <a:gd name="T36" fmla="*/ 1 w 44"/>
                <a:gd name="T37" fmla="*/ 1 h 302"/>
                <a:gd name="T38" fmla="*/ 1 w 44"/>
                <a:gd name="T39" fmla="*/ 1 h 302"/>
                <a:gd name="T40" fmla="*/ 1 w 44"/>
                <a:gd name="T41" fmla="*/ 1 h 302"/>
                <a:gd name="T42" fmla="*/ 1 w 44"/>
                <a:gd name="T43" fmla="*/ 1 h 302"/>
                <a:gd name="T44" fmla="*/ 1 w 44"/>
                <a:gd name="T45" fmla="*/ 1 h 302"/>
                <a:gd name="T46" fmla="*/ 1 w 44"/>
                <a:gd name="T47" fmla="*/ 1 h 302"/>
                <a:gd name="T48" fmla="*/ 0 w 44"/>
                <a:gd name="T49" fmla="*/ 0 h 3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302"/>
                <a:gd name="T77" fmla="*/ 44 w 44"/>
                <a:gd name="T78" fmla="*/ 302 h 30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302">
                  <a:moveTo>
                    <a:pt x="0" y="0"/>
                  </a:moveTo>
                  <a:lnTo>
                    <a:pt x="6" y="26"/>
                  </a:lnTo>
                  <a:lnTo>
                    <a:pt x="15" y="60"/>
                  </a:lnTo>
                  <a:lnTo>
                    <a:pt x="24" y="94"/>
                  </a:lnTo>
                  <a:lnTo>
                    <a:pt x="31" y="118"/>
                  </a:lnTo>
                  <a:lnTo>
                    <a:pt x="36" y="139"/>
                  </a:lnTo>
                  <a:lnTo>
                    <a:pt x="40" y="163"/>
                  </a:lnTo>
                  <a:lnTo>
                    <a:pt x="42" y="186"/>
                  </a:lnTo>
                  <a:lnTo>
                    <a:pt x="44" y="202"/>
                  </a:lnTo>
                  <a:lnTo>
                    <a:pt x="42" y="221"/>
                  </a:lnTo>
                  <a:lnTo>
                    <a:pt x="40" y="251"/>
                  </a:lnTo>
                  <a:lnTo>
                    <a:pt x="39" y="282"/>
                  </a:lnTo>
                  <a:lnTo>
                    <a:pt x="40" y="302"/>
                  </a:lnTo>
                  <a:lnTo>
                    <a:pt x="38" y="270"/>
                  </a:lnTo>
                  <a:lnTo>
                    <a:pt x="38" y="239"/>
                  </a:lnTo>
                  <a:lnTo>
                    <a:pt x="38" y="213"/>
                  </a:lnTo>
                  <a:lnTo>
                    <a:pt x="38" y="196"/>
                  </a:lnTo>
                  <a:lnTo>
                    <a:pt x="37" y="182"/>
                  </a:lnTo>
                  <a:lnTo>
                    <a:pt x="34" y="165"/>
                  </a:lnTo>
                  <a:lnTo>
                    <a:pt x="32" y="149"/>
                  </a:lnTo>
                  <a:lnTo>
                    <a:pt x="28" y="135"/>
                  </a:lnTo>
                  <a:lnTo>
                    <a:pt x="21" y="112"/>
                  </a:lnTo>
                  <a:lnTo>
                    <a:pt x="11" y="74"/>
                  </a:lnTo>
                  <a:lnTo>
                    <a:pt x="3" y="3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2" name="Freeform 157"/>
            <p:cNvSpPr>
              <a:spLocks/>
            </p:cNvSpPr>
            <p:nvPr/>
          </p:nvSpPr>
          <p:spPr bwMode="auto">
            <a:xfrm>
              <a:off x="5320" y="2913"/>
              <a:ext cx="10" cy="96"/>
            </a:xfrm>
            <a:custGeom>
              <a:avLst/>
              <a:gdLst>
                <a:gd name="T0" fmla="*/ 0 w 20"/>
                <a:gd name="T1" fmla="*/ 0 h 192"/>
                <a:gd name="T2" fmla="*/ 1 w 20"/>
                <a:gd name="T3" fmla="*/ 1 h 192"/>
                <a:gd name="T4" fmla="*/ 1 w 20"/>
                <a:gd name="T5" fmla="*/ 1 h 192"/>
                <a:gd name="T6" fmla="*/ 1 w 20"/>
                <a:gd name="T7" fmla="*/ 1 h 192"/>
                <a:gd name="T8" fmla="*/ 1 w 20"/>
                <a:gd name="T9" fmla="*/ 1 h 192"/>
                <a:gd name="T10" fmla="*/ 1 w 20"/>
                <a:gd name="T11" fmla="*/ 1 h 192"/>
                <a:gd name="T12" fmla="*/ 1 w 20"/>
                <a:gd name="T13" fmla="*/ 1 h 192"/>
                <a:gd name="T14" fmla="*/ 1 w 20"/>
                <a:gd name="T15" fmla="*/ 1 h 192"/>
                <a:gd name="T16" fmla="*/ 1 w 20"/>
                <a:gd name="T17" fmla="*/ 1 h 192"/>
                <a:gd name="T18" fmla="*/ 1 w 20"/>
                <a:gd name="T19" fmla="*/ 1 h 192"/>
                <a:gd name="T20" fmla="*/ 1 w 20"/>
                <a:gd name="T21" fmla="*/ 1 h 192"/>
                <a:gd name="T22" fmla="*/ 1 w 20"/>
                <a:gd name="T23" fmla="*/ 1 h 192"/>
                <a:gd name="T24" fmla="*/ 1 w 20"/>
                <a:gd name="T25" fmla="*/ 1 h 192"/>
                <a:gd name="T26" fmla="*/ 1 w 20"/>
                <a:gd name="T27" fmla="*/ 1 h 192"/>
                <a:gd name="T28" fmla="*/ 1 w 20"/>
                <a:gd name="T29" fmla="*/ 1 h 192"/>
                <a:gd name="T30" fmla="*/ 1 w 20"/>
                <a:gd name="T31" fmla="*/ 1 h 192"/>
                <a:gd name="T32" fmla="*/ 1 w 20"/>
                <a:gd name="T33" fmla="*/ 1 h 192"/>
                <a:gd name="T34" fmla="*/ 1 w 20"/>
                <a:gd name="T35" fmla="*/ 1 h 192"/>
                <a:gd name="T36" fmla="*/ 1 w 20"/>
                <a:gd name="T37" fmla="*/ 1 h 192"/>
                <a:gd name="T38" fmla="*/ 1 w 20"/>
                <a:gd name="T39" fmla="*/ 1 h 192"/>
                <a:gd name="T40" fmla="*/ 1 w 20"/>
                <a:gd name="T41" fmla="*/ 1 h 192"/>
                <a:gd name="T42" fmla="*/ 1 w 20"/>
                <a:gd name="T43" fmla="*/ 1 h 192"/>
                <a:gd name="T44" fmla="*/ 1 w 20"/>
                <a:gd name="T45" fmla="*/ 1 h 192"/>
                <a:gd name="T46" fmla="*/ 1 w 20"/>
                <a:gd name="T47" fmla="*/ 1 h 192"/>
                <a:gd name="T48" fmla="*/ 1 w 20"/>
                <a:gd name="T49" fmla="*/ 1 h 192"/>
                <a:gd name="T50" fmla="*/ 1 w 20"/>
                <a:gd name="T51" fmla="*/ 1 h 192"/>
                <a:gd name="T52" fmla="*/ 1 w 20"/>
                <a:gd name="T53" fmla="*/ 1 h 192"/>
                <a:gd name="T54" fmla="*/ 1 w 20"/>
                <a:gd name="T55" fmla="*/ 1 h 192"/>
                <a:gd name="T56" fmla="*/ 1 w 20"/>
                <a:gd name="T57" fmla="*/ 1 h 192"/>
                <a:gd name="T58" fmla="*/ 1 w 20"/>
                <a:gd name="T59" fmla="*/ 1 h 192"/>
                <a:gd name="T60" fmla="*/ 1 w 20"/>
                <a:gd name="T61" fmla="*/ 1 h 192"/>
                <a:gd name="T62" fmla="*/ 1 w 20"/>
                <a:gd name="T63" fmla="*/ 1 h 192"/>
                <a:gd name="T64" fmla="*/ 0 w 20"/>
                <a:gd name="T65" fmla="*/ 0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
                <a:gd name="T100" fmla="*/ 0 h 192"/>
                <a:gd name="T101" fmla="*/ 20 w 20"/>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 h="192">
                  <a:moveTo>
                    <a:pt x="0" y="0"/>
                  </a:moveTo>
                  <a:lnTo>
                    <a:pt x="2" y="11"/>
                  </a:lnTo>
                  <a:lnTo>
                    <a:pt x="6" y="24"/>
                  </a:lnTo>
                  <a:lnTo>
                    <a:pt x="7" y="35"/>
                  </a:lnTo>
                  <a:lnTo>
                    <a:pt x="8" y="44"/>
                  </a:lnTo>
                  <a:lnTo>
                    <a:pt x="8" y="55"/>
                  </a:lnTo>
                  <a:lnTo>
                    <a:pt x="8" y="69"/>
                  </a:lnTo>
                  <a:lnTo>
                    <a:pt x="8" y="84"/>
                  </a:lnTo>
                  <a:lnTo>
                    <a:pt x="9" y="94"/>
                  </a:lnTo>
                  <a:lnTo>
                    <a:pt x="10" y="103"/>
                  </a:lnTo>
                  <a:lnTo>
                    <a:pt x="13" y="116"/>
                  </a:lnTo>
                  <a:lnTo>
                    <a:pt x="15" y="130"/>
                  </a:lnTo>
                  <a:lnTo>
                    <a:pt x="16" y="140"/>
                  </a:lnTo>
                  <a:lnTo>
                    <a:pt x="17" y="149"/>
                  </a:lnTo>
                  <a:lnTo>
                    <a:pt x="18" y="163"/>
                  </a:lnTo>
                  <a:lnTo>
                    <a:pt x="18" y="178"/>
                  </a:lnTo>
                  <a:lnTo>
                    <a:pt x="18" y="192"/>
                  </a:lnTo>
                  <a:lnTo>
                    <a:pt x="20" y="164"/>
                  </a:lnTo>
                  <a:lnTo>
                    <a:pt x="20" y="143"/>
                  </a:lnTo>
                  <a:lnTo>
                    <a:pt x="20" y="128"/>
                  </a:lnTo>
                  <a:lnTo>
                    <a:pt x="18" y="119"/>
                  </a:lnTo>
                  <a:lnTo>
                    <a:pt x="17" y="111"/>
                  </a:lnTo>
                  <a:lnTo>
                    <a:pt x="16" y="104"/>
                  </a:lnTo>
                  <a:lnTo>
                    <a:pt x="16" y="97"/>
                  </a:lnTo>
                  <a:lnTo>
                    <a:pt x="15" y="90"/>
                  </a:lnTo>
                  <a:lnTo>
                    <a:pt x="15" y="80"/>
                  </a:lnTo>
                  <a:lnTo>
                    <a:pt x="16" y="64"/>
                  </a:lnTo>
                  <a:lnTo>
                    <a:pt x="15" y="48"/>
                  </a:lnTo>
                  <a:lnTo>
                    <a:pt x="14" y="34"/>
                  </a:lnTo>
                  <a:lnTo>
                    <a:pt x="12" y="25"/>
                  </a:lnTo>
                  <a:lnTo>
                    <a:pt x="8" y="16"/>
                  </a:lnTo>
                  <a:lnTo>
                    <a:pt x="5"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3" name="Freeform 158"/>
            <p:cNvSpPr>
              <a:spLocks/>
            </p:cNvSpPr>
            <p:nvPr/>
          </p:nvSpPr>
          <p:spPr bwMode="auto">
            <a:xfrm>
              <a:off x="5278" y="2927"/>
              <a:ext cx="36" cy="20"/>
            </a:xfrm>
            <a:custGeom>
              <a:avLst/>
              <a:gdLst>
                <a:gd name="T0" fmla="*/ 0 w 71"/>
                <a:gd name="T1" fmla="*/ 0 h 41"/>
                <a:gd name="T2" fmla="*/ 1 w 71"/>
                <a:gd name="T3" fmla="*/ 0 h 41"/>
                <a:gd name="T4" fmla="*/ 1 w 71"/>
                <a:gd name="T5" fmla="*/ 0 h 41"/>
                <a:gd name="T6" fmla="*/ 1 w 71"/>
                <a:gd name="T7" fmla="*/ 0 h 41"/>
                <a:gd name="T8" fmla="*/ 1 w 71"/>
                <a:gd name="T9" fmla="*/ 0 h 41"/>
                <a:gd name="T10" fmla="*/ 1 w 71"/>
                <a:gd name="T11" fmla="*/ 0 h 41"/>
                <a:gd name="T12" fmla="*/ 1 w 71"/>
                <a:gd name="T13" fmla="*/ 0 h 41"/>
                <a:gd name="T14" fmla="*/ 1 w 71"/>
                <a:gd name="T15" fmla="*/ 0 h 41"/>
                <a:gd name="T16" fmla="*/ 1 w 71"/>
                <a:gd name="T17" fmla="*/ 0 h 41"/>
                <a:gd name="T18" fmla="*/ 1 w 71"/>
                <a:gd name="T19" fmla="*/ 0 h 41"/>
                <a:gd name="T20" fmla="*/ 1 w 71"/>
                <a:gd name="T21" fmla="*/ 0 h 41"/>
                <a:gd name="T22" fmla="*/ 1 w 71"/>
                <a:gd name="T23" fmla="*/ 0 h 41"/>
                <a:gd name="T24" fmla="*/ 1 w 71"/>
                <a:gd name="T25" fmla="*/ 0 h 41"/>
                <a:gd name="T26" fmla="*/ 1 w 71"/>
                <a:gd name="T27" fmla="*/ 0 h 41"/>
                <a:gd name="T28" fmla="*/ 1 w 71"/>
                <a:gd name="T29" fmla="*/ 0 h 41"/>
                <a:gd name="T30" fmla="*/ 1 w 71"/>
                <a:gd name="T31" fmla="*/ 0 h 41"/>
                <a:gd name="T32" fmla="*/ 1 w 71"/>
                <a:gd name="T33" fmla="*/ 0 h 41"/>
                <a:gd name="T34" fmla="*/ 1 w 71"/>
                <a:gd name="T35" fmla="*/ 0 h 41"/>
                <a:gd name="T36" fmla="*/ 1 w 71"/>
                <a:gd name="T37" fmla="*/ 0 h 41"/>
                <a:gd name="T38" fmla="*/ 1 w 71"/>
                <a:gd name="T39" fmla="*/ 0 h 41"/>
                <a:gd name="T40" fmla="*/ 1 w 71"/>
                <a:gd name="T41" fmla="*/ 0 h 41"/>
                <a:gd name="T42" fmla="*/ 1 w 71"/>
                <a:gd name="T43" fmla="*/ 0 h 41"/>
                <a:gd name="T44" fmla="*/ 1 w 71"/>
                <a:gd name="T45" fmla="*/ 0 h 41"/>
                <a:gd name="T46" fmla="*/ 1 w 71"/>
                <a:gd name="T47" fmla="*/ 0 h 41"/>
                <a:gd name="T48" fmla="*/ 1 w 71"/>
                <a:gd name="T49" fmla="*/ 0 h 41"/>
                <a:gd name="T50" fmla="*/ 1 w 71"/>
                <a:gd name="T51" fmla="*/ 0 h 41"/>
                <a:gd name="T52" fmla="*/ 1 w 71"/>
                <a:gd name="T53" fmla="*/ 0 h 41"/>
                <a:gd name="T54" fmla="*/ 1 w 71"/>
                <a:gd name="T55" fmla="*/ 0 h 41"/>
                <a:gd name="T56" fmla="*/ 1 w 71"/>
                <a:gd name="T57" fmla="*/ 0 h 41"/>
                <a:gd name="T58" fmla="*/ 1 w 71"/>
                <a:gd name="T59" fmla="*/ 0 h 41"/>
                <a:gd name="T60" fmla="*/ 1 w 71"/>
                <a:gd name="T61" fmla="*/ 0 h 41"/>
                <a:gd name="T62" fmla="*/ 0 w 71"/>
                <a:gd name="T63" fmla="*/ 0 h 41"/>
                <a:gd name="T64" fmla="*/ 0 w 71"/>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
                <a:gd name="T100" fmla="*/ 0 h 41"/>
                <a:gd name="T101" fmla="*/ 71 w 71"/>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 h="41">
                  <a:moveTo>
                    <a:pt x="0" y="41"/>
                  </a:moveTo>
                  <a:lnTo>
                    <a:pt x="2" y="41"/>
                  </a:lnTo>
                  <a:lnTo>
                    <a:pt x="4" y="41"/>
                  </a:lnTo>
                  <a:lnTo>
                    <a:pt x="6" y="41"/>
                  </a:lnTo>
                  <a:lnTo>
                    <a:pt x="7" y="41"/>
                  </a:lnTo>
                  <a:lnTo>
                    <a:pt x="14" y="41"/>
                  </a:lnTo>
                  <a:lnTo>
                    <a:pt x="21" y="41"/>
                  </a:lnTo>
                  <a:lnTo>
                    <a:pt x="27" y="40"/>
                  </a:lnTo>
                  <a:lnTo>
                    <a:pt x="33" y="39"/>
                  </a:lnTo>
                  <a:lnTo>
                    <a:pt x="40" y="39"/>
                  </a:lnTo>
                  <a:lnTo>
                    <a:pt x="46" y="38"/>
                  </a:lnTo>
                  <a:lnTo>
                    <a:pt x="52" y="36"/>
                  </a:lnTo>
                  <a:lnTo>
                    <a:pt x="56" y="35"/>
                  </a:lnTo>
                  <a:lnTo>
                    <a:pt x="59" y="28"/>
                  </a:lnTo>
                  <a:lnTo>
                    <a:pt x="62" y="18"/>
                  </a:lnTo>
                  <a:lnTo>
                    <a:pt x="67" y="9"/>
                  </a:lnTo>
                  <a:lnTo>
                    <a:pt x="71" y="0"/>
                  </a:lnTo>
                  <a:lnTo>
                    <a:pt x="69" y="1"/>
                  </a:lnTo>
                  <a:lnTo>
                    <a:pt x="67" y="1"/>
                  </a:lnTo>
                  <a:lnTo>
                    <a:pt x="63" y="2"/>
                  </a:lnTo>
                  <a:lnTo>
                    <a:pt x="61" y="2"/>
                  </a:lnTo>
                  <a:lnTo>
                    <a:pt x="54" y="3"/>
                  </a:lnTo>
                  <a:lnTo>
                    <a:pt x="46" y="5"/>
                  </a:lnTo>
                  <a:lnTo>
                    <a:pt x="38" y="6"/>
                  </a:lnTo>
                  <a:lnTo>
                    <a:pt x="30" y="6"/>
                  </a:lnTo>
                  <a:lnTo>
                    <a:pt x="22" y="6"/>
                  </a:lnTo>
                  <a:lnTo>
                    <a:pt x="15" y="6"/>
                  </a:lnTo>
                  <a:lnTo>
                    <a:pt x="9" y="6"/>
                  </a:lnTo>
                  <a:lnTo>
                    <a:pt x="5" y="6"/>
                  </a:lnTo>
                  <a:lnTo>
                    <a:pt x="4" y="13"/>
                  </a:lnTo>
                  <a:lnTo>
                    <a:pt x="1" y="23"/>
                  </a:lnTo>
                  <a:lnTo>
                    <a:pt x="0" y="33"/>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4" name="Freeform 159"/>
            <p:cNvSpPr>
              <a:spLocks/>
            </p:cNvSpPr>
            <p:nvPr/>
          </p:nvSpPr>
          <p:spPr bwMode="auto">
            <a:xfrm>
              <a:off x="5214" y="2992"/>
              <a:ext cx="163" cy="189"/>
            </a:xfrm>
            <a:custGeom>
              <a:avLst/>
              <a:gdLst>
                <a:gd name="T0" fmla="*/ 1 w 326"/>
                <a:gd name="T1" fmla="*/ 0 h 379"/>
                <a:gd name="T2" fmla="*/ 1 w 326"/>
                <a:gd name="T3" fmla="*/ 0 h 379"/>
                <a:gd name="T4" fmla="*/ 1 w 326"/>
                <a:gd name="T5" fmla="*/ 0 h 379"/>
                <a:gd name="T6" fmla="*/ 1 w 326"/>
                <a:gd name="T7" fmla="*/ 0 h 379"/>
                <a:gd name="T8" fmla="*/ 1 w 326"/>
                <a:gd name="T9" fmla="*/ 0 h 379"/>
                <a:gd name="T10" fmla="*/ 1 w 326"/>
                <a:gd name="T11" fmla="*/ 0 h 379"/>
                <a:gd name="T12" fmla="*/ 1 w 326"/>
                <a:gd name="T13" fmla="*/ 0 h 379"/>
                <a:gd name="T14" fmla="*/ 1 w 326"/>
                <a:gd name="T15" fmla="*/ 0 h 379"/>
                <a:gd name="T16" fmla="*/ 1 w 326"/>
                <a:gd name="T17" fmla="*/ 0 h 379"/>
                <a:gd name="T18" fmla="*/ 1 w 326"/>
                <a:gd name="T19" fmla="*/ 0 h 379"/>
                <a:gd name="T20" fmla="*/ 1 w 326"/>
                <a:gd name="T21" fmla="*/ 0 h 379"/>
                <a:gd name="T22" fmla="*/ 1 w 326"/>
                <a:gd name="T23" fmla="*/ 0 h 379"/>
                <a:gd name="T24" fmla="*/ 1 w 326"/>
                <a:gd name="T25" fmla="*/ 0 h 379"/>
                <a:gd name="T26" fmla="*/ 1 w 326"/>
                <a:gd name="T27" fmla="*/ 0 h 379"/>
                <a:gd name="T28" fmla="*/ 1 w 326"/>
                <a:gd name="T29" fmla="*/ 0 h 379"/>
                <a:gd name="T30" fmla="*/ 1 w 326"/>
                <a:gd name="T31" fmla="*/ 0 h 379"/>
                <a:gd name="T32" fmla="*/ 1 w 326"/>
                <a:gd name="T33" fmla="*/ 0 h 379"/>
                <a:gd name="T34" fmla="*/ 1 w 326"/>
                <a:gd name="T35" fmla="*/ 0 h 379"/>
                <a:gd name="T36" fmla="*/ 1 w 326"/>
                <a:gd name="T37" fmla="*/ 0 h 379"/>
                <a:gd name="T38" fmla="*/ 1 w 326"/>
                <a:gd name="T39" fmla="*/ 0 h 379"/>
                <a:gd name="T40" fmla="*/ 1 w 326"/>
                <a:gd name="T41" fmla="*/ 0 h 379"/>
                <a:gd name="T42" fmla="*/ 1 w 326"/>
                <a:gd name="T43" fmla="*/ 0 h 379"/>
                <a:gd name="T44" fmla="*/ 1 w 326"/>
                <a:gd name="T45" fmla="*/ 0 h 379"/>
                <a:gd name="T46" fmla="*/ 1 w 326"/>
                <a:gd name="T47" fmla="*/ 0 h 379"/>
                <a:gd name="T48" fmla="*/ 1 w 326"/>
                <a:gd name="T49" fmla="*/ 0 h 379"/>
                <a:gd name="T50" fmla="*/ 1 w 326"/>
                <a:gd name="T51" fmla="*/ 0 h 379"/>
                <a:gd name="T52" fmla="*/ 1 w 326"/>
                <a:gd name="T53" fmla="*/ 0 h 379"/>
                <a:gd name="T54" fmla="*/ 1 w 326"/>
                <a:gd name="T55" fmla="*/ 0 h 379"/>
                <a:gd name="T56" fmla="*/ 1 w 326"/>
                <a:gd name="T57" fmla="*/ 0 h 379"/>
                <a:gd name="T58" fmla="*/ 1 w 326"/>
                <a:gd name="T59" fmla="*/ 0 h 379"/>
                <a:gd name="T60" fmla="*/ 1 w 326"/>
                <a:gd name="T61" fmla="*/ 0 h 379"/>
                <a:gd name="T62" fmla="*/ 1 w 326"/>
                <a:gd name="T63" fmla="*/ 0 h 379"/>
                <a:gd name="T64" fmla="*/ 1 w 326"/>
                <a:gd name="T65" fmla="*/ 0 h 379"/>
                <a:gd name="T66" fmla="*/ 1 w 326"/>
                <a:gd name="T67" fmla="*/ 0 h 379"/>
                <a:gd name="T68" fmla="*/ 1 w 326"/>
                <a:gd name="T69" fmla="*/ 0 h 379"/>
                <a:gd name="T70" fmla="*/ 1 w 326"/>
                <a:gd name="T71" fmla="*/ 0 h 379"/>
                <a:gd name="T72" fmla="*/ 1 w 326"/>
                <a:gd name="T73" fmla="*/ 0 h 379"/>
                <a:gd name="T74" fmla="*/ 1 w 326"/>
                <a:gd name="T75" fmla="*/ 0 h 379"/>
                <a:gd name="T76" fmla="*/ 1 w 326"/>
                <a:gd name="T77" fmla="*/ 0 h 379"/>
                <a:gd name="T78" fmla="*/ 1 w 326"/>
                <a:gd name="T79" fmla="*/ 0 h 379"/>
                <a:gd name="T80" fmla="*/ 1 w 326"/>
                <a:gd name="T81" fmla="*/ 0 h 379"/>
                <a:gd name="T82" fmla="*/ 1 w 326"/>
                <a:gd name="T83" fmla="*/ 0 h 379"/>
                <a:gd name="T84" fmla="*/ 1 w 326"/>
                <a:gd name="T85" fmla="*/ 0 h 379"/>
                <a:gd name="T86" fmla="*/ 1 w 326"/>
                <a:gd name="T87" fmla="*/ 0 h 379"/>
                <a:gd name="T88" fmla="*/ 1 w 326"/>
                <a:gd name="T89" fmla="*/ 0 h 379"/>
                <a:gd name="T90" fmla="*/ 1 w 326"/>
                <a:gd name="T91" fmla="*/ 0 h 379"/>
                <a:gd name="T92" fmla="*/ 1 w 326"/>
                <a:gd name="T93" fmla="*/ 0 h 379"/>
                <a:gd name="T94" fmla="*/ 1 w 326"/>
                <a:gd name="T95" fmla="*/ 0 h 379"/>
                <a:gd name="T96" fmla="*/ 1 w 326"/>
                <a:gd name="T97" fmla="*/ 0 h 3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6"/>
                <a:gd name="T148" fmla="*/ 0 h 379"/>
                <a:gd name="T149" fmla="*/ 326 w 326"/>
                <a:gd name="T150" fmla="*/ 379 h 37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6" h="379">
                  <a:moveTo>
                    <a:pt x="11" y="130"/>
                  </a:moveTo>
                  <a:lnTo>
                    <a:pt x="13" y="145"/>
                  </a:lnTo>
                  <a:lnTo>
                    <a:pt x="18" y="167"/>
                  </a:lnTo>
                  <a:lnTo>
                    <a:pt x="22" y="189"/>
                  </a:lnTo>
                  <a:lnTo>
                    <a:pt x="27" y="203"/>
                  </a:lnTo>
                  <a:lnTo>
                    <a:pt x="28" y="206"/>
                  </a:lnTo>
                  <a:lnTo>
                    <a:pt x="29" y="210"/>
                  </a:lnTo>
                  <a:lnTo>
                    <a:pt x="30" y="213"/>
                  </a:lnTo>
                  <a:lnTo>
                    <a:pt x="31" y="218"/>
                  </a:lnTo>
                  <a:lnTo>
                    <a:pt x="33" y="221"/>
                  </a:lnTo>
                  <a:lnTo>
                    <a:pt x="33" y="223"/>
                  </a:lnTo>
                  <a:lnTo>
                    <a:pt x="33" y="227"/>
                  </a:lnTo>
                  <a:lnTo>
                    <a:pt x="34" y="229"/>
                  </a:lnTo>
                  <a:lnTo>
                    <a:pt x="35" y="237"/>
                  </a:lnTo>
                  <a:lnTo>
                    <a:pt x="38" y="249"/>
                  </a:lnTo>
                  <a:lnTo>
                    <a:pt x="43" y="260"/>
                  </a:lnTo>
                  <a:lnTo>
                    <a:pt x="46" y="269"/>
                  </a:lnTo>
                  <a:lnTo>
                    <a:pt x="50" y="279"/>
                  </a:lnTo>
                  <a:lnTo>
                    <a:pt x="53" y="289"/>
                  </a:lnTo>
                  <a:lnTo>
                    <a:pt x="56" y="299"/>
                  </a:lnTo>
                  <a:lnTo>
                    <a:pt x="57" y="307"/>
                  </a:lnTo>
                  <a:lnTo>
                    <a:pt x="57" y="313"/>
                  </a:lnTo>
                  <a:lnTo>
                    <a:pt x="58" y="318"/>
                  </a:lnTo>
                  <a:lnTo>
                    <a:pt x="58" y="322"/>
                  </a:lnTo>
                  <a:lnTo>
                    <a:pt x="59" y="327"/>
                  </a:lnTo>
                  <a:lnTo>
                    <a:pt x="60" y="330"/>
                  </a:lnTo>
                  <a:lnTo>
                    <a:pt x="60" y="334"/>
                  </a:lnTo>
                  <a:lnTo>
                    <a:pt x="60" y="338"/>
                  </a:lnTo>
                  <a:lnTo>
                    <a:pt x="60" y="343"/>
                  </a:lnTo>
                  <a:lnTo>
                    <a:pt x="60" y="349"/>
                  </a:lnTo>
                  <a:lnTo>
                    <a:pt x="59" y="357"/>
                  </a:lnTo>
                  <a:lnTo>
                    <a:pt x="58" y="364"/>
                  </a:lnTo>
                  <a:lnTo>
                    <a:pt x="57" y="370"/>
                  </a:lnTo>
                  <a:lnTo>
                    <a:pt x="59" y="371"/>
                  </a:lnTo>
                  <a:lnTo>
                    <a:pt x="61" y="371"/>
                  </a:lnTo>
                  <a:lnTo>
                    <a:pt x="62" y="371"/>
                  </a:lnTo>
                  <a:lnTo>
                    <a:pt x="65" y="372"/>
                  </a:lnTo>
                  <a:lnTo>
                    <a:pt x="72" y="373"/>
                  </a:lnTo>
                  <a:lnTo>
                    <a:pt x="77" y="374"/>
                  </a:lnTo>
                  <a:lnTo>
                    <a:pt x="83" y="375"/>
                  </a:lnTo>
                  <a:lnTo>
                    <a:pt x="89" y="375"/>
                  </a:lnTo>
                  <a:lnTo>
                    <a:pt x="94" y="376"/>
                  </a:lnTo>
                  <a:lnTo>
                    <a:pt x="98" y="376"/>
                  </a:lnTo>
                  <a:lnTo>
                    <a:pt x="102" y="376"/>
                  </a:lnTo>
                  <a:lnTo>
                    <a:pt x="104" y="376"/>
                  </a:lnTo>
                  <a:lnTo>
                    <a:pt x="108" y="376"/>
                  </a:lnTo>
                  <a:lnTo>
                    <a:pt x="112" y="376"/>
                  </a:lnTo>
                  <a:lnTo>
                    <a:pt x="113" y="376"/>
                  </a:lnTo>
                  <a:lnTo>
                    <a:pt x="115" y="376"/>
                  </a:lnTo>
                  <a:lnTo>
                    <a:pt x="117" y="378"/>
                  </a:lnTo>
                  <a:lnTo>
                    <a:pt x="118" y="379"/>
                  </a:lnTo>
                  <a:lnTo>
                    <a:pt x="120" y="379"/>
                  </a:lnTo>
                  <a:lnTo>
                    <a:pt x="121" y="379"/>
                  </a:lnTo>
                  <a:lnTo>
                    <a:pt x="125" y="378"/>
                  </a:lnTo>
                  <a:lnTo>
                    <a:pt x="129" y="375"/>
                  </a:lnTo>
                  <a:lnTo>
                    <a:pt x="134" y="373"/>
                  </a:lnTo>
                  <a:lnTo>
                    <a:pt x="136" y="372"/>
                  </a:lnTo>
                  <a:lnTo>
                    <a:pt x="140" y="372"/>
                  </a:lnTo>
                  <a:lnTo>
                    <a:pt x="144" y="371"/>
                  </a:lnTo>
                  <a:lnTo>
                    <a:pt x="148" y="370"/>
                  </a:lnTo>
                  <a:lnTo>
                    <a:pt x="151" y="370"/>
                  </a:lnTo>
                  <a:lnTo>
                    <a:pt x="151" y="367"/>
                  </a:lnTo>
                  <a:lnTo>
                    <a:pt x="151" y="366"/>
                  </a:lnTo>
                  <a:lnTo>
                    <a:pt x="151" y="364"/>
                  </a:lnTo>
                  <a:lnTo>
                    <a:pt x="151" y="363"/>
                  </a:lnTo>
                  <a:lnTo>
                    <a:pt x="160" y="359"/>
                  </a:lnTo>
                  <a:lnTo>
                    <a:pt x="171" y="356"/>
                  </a:lnTo>
                  <a:lnTo>
                    <a:pt x="182" y="351"/>
                  </a:lnTo>
                  <a:lnTo>
                    <a:pt x="194" y="348"/>
                  </a:lnTo>
                  <a:lnTo>
                    <a:pt x="204" y="343"/>
                  </a:lnTo>
                  <a:lnTo>
                    <a:pt x="213" y="340"/>
                  </a:lnTo>
                  <a:lnTo>
                    <a:pt x="220" y="337"/>
                  </a:lnTo>
                  <a:lnTo>
                    <a:pt x="225" y="336"/>
                  </a:lnTo>
                  <a:lnTo>
                    <a:pt x="234" y="333"/>
                  </a:lnTo>
                  <a:lnTo>
                    <a:pt x="242" y="330"/>
                  </a:lnTo>
                  <a:lnTo>
                    <a:pt x="250" y="330"/>
                  </a:lnTo>
                  <a:lnTo>
                    <a:pt x="257" y="329"/>
                  </a:lnTo>
                  <a:lnTo>
                    <a:pt x="262" y="329"/>
                  </a:lnTo>
                  <a:lnTo>
                    <a:pt x="267" y="330"/>
                  </a:lnTo>
                  <a:lnTo>
                    <a:pt x="271" y="332"/>
                  </a:lnTo>
                  <a:lnTo>
                    <a:pt x="274" y="332"/>
                  </a:lnTo>
                  <a:lnTo>
                    <a:pt x="277" y="334"/>
                  </a:lnTo>
                  <a:lnTo>
                    <a:pt x="273" y="338"/>
                  </a:lnTo>
                  <a:lnTo>
                    <a:pt x="265" y="342"/>
                  </a:lnTo>
                  <a:lnTo>
                    <a:pt x="257" y="345"/>
                  </a:lnTo>
                  <a:lnTo>
                    <a:pt x="262" y="345"/>
                  </a:lnTo>
                  <a:lnTo>
                    <a:pt x="266" y="344"/>
                  </a:lnTo>
                  <a:lnTo>
                    <a:pt x="271" y="343"/>
                  </a:lnTo>
                  <a:lnTo>
                    <a:pt x="277" y="342"/>
                  </a:lnTo>
                  <a:lnTo>
                    <a:pt x="281" y="340"/>
                  </a:lnTo>
                  <a:lnTo>
                    <a:pt x="287" y="338"/>
                  </a:lnTo>
                  <a:lnTo>
                    <a:pt x="291" y="336"/>
                  </a:lnTo>
                  <a:lnTo>
                    <a:pt x="295" y="335"/>
                  </a:lnTo>
                  <a:lnTo>
                    <a:pt x="301" y="332"/>
                  </a:lnTo>
                  <a:lnTo>
                    <a:pt x="308" y="330"/>
                  </a:lnTo>
                  <a:lnTo>
                    <a:pt x="314" y="329"/>
                  </a:lnTo>
                  <a:lnTo>
                    <a:pt x="326" y="330"/>
                  </a:lnTo>
                  <a:lnTo>
                    <a:pt x="320" y="328"/>
                  </a:lnTo>
                  <a:lnTo>
                    <a:pt x="314" y="327"/>
                  </a:lnTo>
                  <a:lnTo>
                    <a:pt x="309" y="327"/>
                  </a:lnTo>
                  <a:lnTo>
                    <a:pt x="303" y="327"/>
                  </a:lnTo>
                  <a:lnTo>
                    <a:pt x="297" y="327"/>
                  </a:lnTo>
                  <a:lnTo>
                    <a:pt x="293" y="328"/>
                  </a:lnTo>
                  <a:lnTo>
                    <a:pt x="288" y="330"/>
                  </a:lnTo>
                  <a:lnTo>
                    <a:pt x="283" y="333"/>
                  </a:lnTo>
                  <a:lnTo>
                    <a:pt x="281" y="319"/>
                  </a:lnTo>
                  <a:lnTo>
                    <a:pt x="277" y="303"/>
                  </a:lnTo>
                  <a:lnTo>
                    <a:pt x="267" y="286"/>
                  </a:lnTo>
                  <a:lnTo>
                    <a:pt x="253" y="269"/>
                  </a:lnTo>
                  <a:lnTo>
                    <a:pt x="260" y="279"/>
                  </a:lnTo>
                  <a:lnTo>
                    <a:pt x="268" y="295"/>
                  </a:lnTo>
                  <a:lnTo>
                    <a:pt x="274" y="312"/>
                  </a:lnTo>
                  <a:lnTo>
                    <a:pt x="277" y="328"/>
                  </a:lnTo>
                  <a:lnTo>
                    <a:pt x="273" y="327"/>
                  </a:lnTo>
                  <a:lnTo>
                    <a:pt x="268" y="327"/>
                  </a:lnTo>
                  <a:lnTo>
                    <a:pt x="264" y="326"/>
                  </a:lnTo>
                  <a:lnTo>
                    <a:pt x="258" y="326"/>
                  </a:lnTo>
                  <a:lnTo>
                    <a:pt x="248" y="312"/>
                  </a:lnTo>
                  <a:lnTo>
                    <a:pt x="229" y="292"/>
                  </a:lnTo>
                  <a:lnTo>
                    <a:pt x="205" y="268"/>
                  </a:lnTo>
                  <a:lnTo>
                    <a:pt x="179" y="243"/>
                  </a:lnTo>
                  <a:lnTo>
                    <a:pt x="151" y="218"/>
                  </a:lnTo>
                  <a:lnTo>
                    <a:pt x="127" y="195"/>
                  </a:lnTo>
                  <a:lnTo>
                    <a:pt x="108" y="175"/>
                  </a:lnTo>
                  <a:lnTo>
                    <a:pt x="98" y="160"/>
                  </a:lnTo>
                  <a:lnTo>
                    <a:pt x="104" y="165"/>
                  </a:lnTo>
                  <a:lnTo>
                    <a:pt x="112" y="170"/>
                  </a:lnTo>
                  <a:lnTo>
                    <a:pt x="120" y="175"/>
                  </a:lnTo>
                  <a:lnTo>
                    <a:pt x="127" y="178"/>
                  </a:lnTo>
                  <a:lnTo>
                    <a:pt x="125" y="176"/>
                  </a:lnTo>
                  <a:lnTo>
                    <a:pt x="123" y="172"/>
                  </a:lnTo>
                  <a:lnTo>
                    <a:pt x="121" y="168"/>
                  </a:lnTo>
                  <a:lnTo>
                    <a:pt x="119" y="165"/>
                  </a:lnTo>
                  <a:lnTo>
                    <a:pt x="126" y="170"/>
                  </a:lnTo>
                  <a:lnTo>
                    <a:pt x="135" y="178"/>
                  </a:lnTo>
                  <a:lnTo>
                    <a:pt x="145" y="187"/>
                  </a:lnTo>
                  <a:lnTo>
                    <a:pt x="158" y="196"/>
                  </a:lnTo>
                  <a:lnTo>
                    <a:pt x="169" y="204"/>
                  </a:lnTo>
                  <a:lnTo>
                    <a:pt x="180" y="211"/>
                  </a:lnTo>
                  <a:lnTo>
                    <a:pt x="188" y="216"/>
                  </a:lnTo>
                  <a:lnTo>
                    <a:pt x="194" y="220"/>
                  </a:lnTo>
                  <a:lnTo>
                    <a:pt x="202" y="223"/>
                  </a:lnTo>
                  <a:lnTo>
                    <a:pt x="211" y="229"/>
                  </a:lnTo>
                  <a:lnTo>
                    <a:pt x="218" y="234"/>
                  </a:lnTo>
                  <a:lnTo>
                    <a:pt x="224" y="237"/>
                  </a:lnTo>
                  <a:lnTo>
                    <a:pt x="220" y="215"/>
                  </a:lnTo>
                  <a:lnTo>
                    <a:pt x="214" y="196"/>
                  </a:lnTo>
                  <a:lnTo>
                    <a:pt x="205" y="177"/>
                  </a:lnTo>
                  <a:lnTo>
                    <a:pt x="193" y="161"/>
                  </a:lnTo>
                  <a:lnTo>
                    <a:pt x="183" y="153"/>
                  </a:lnTo>
                  <a:lnTo>
                    <a:pt x="172" y="143"/>
                  </a:lnTo>
                  <a:lnTo>
                    <a:pt x="159" y="130"/>
                  </a:lnTo>
                  <a:lnTo>
                    <a:pt x="146" y="116"/>
                  </a:lnTo>
                  <a:lnTo>
                    <a:pt x="135" y="103"/>
                  </a:lnTo>
                  <a:lnTo>
                    <a:pt x="125" y="89"/>
                  </a:lnTo>
                  <a:lnTo>
                    <a:pt x="117" y="75"/>
                  </a:lnTo>
                  <a:lnTo>
                    <a:pt x="112" y="62"/>
                  </a:lnTo>
                  <a:lnTo>
                    <a:pt x="111" y="53"/>
                  </a:lnTo>
                  <a:lnTo>
                    <a:pt x="111" y="51"/>
                  </a:lnTo>
                  <a:lnTo>
                    <a:pt x="112" y="52"/>
                  </a:lnTo>
                  <a:lnTo>
                    <a:pt x="114" y="54"/>
                  </a:lnTo>
                  <a:lnTo>
                    <a:pt x="119" y="60"/>
                  </a:lnTo>
                  <a:lnTo>
                    <a:pt x="127" y="67"/>
                  </a:lnTo>
                  <a:lnTo>
                    <a:pt x="133" y="71"/>
                  </a:lnTo>
                  <a:lnTo>
                    <a:pt x="133" y="68"/>
                  </a:lnTo>
                  <a:lnTo>
                    <a:pt x="127" y="54"/>
                  </a:lnTo>
                  <a:lnTo>
                    <a:pt x="121" y="35"/>
                  </a:lnTo>
                  <a:lnTo>
                    <a:pt x="117" y="15"/>
                  </a:lnTo>
                  <a:lnTo>
                    <a:pt x="115" y="0"/>
                  </a:lnTo>
                  <a:lnTo>
                    <a:pt x="112" y="12"/>
                  </a:lnTo>
                  <a:lnTo>
                    <a:pt x="108" y="23"/>
                  </a:lnTo>
                  <a:lnTo>
                    <a:pt x="104" y="35"/>
                  </a:lnTo>
                  <a:lnTo>
                    <a:pt x="99" y="45"/>
                  </a:lnTo>
                  <a:lnTo>
                    <a:pt x="96" y="52"/>
                  </a:lnTo>
                  <a:lnTo>
                    <a:pt x="94" y="58"/>
                  </a:lnTo>
                  <a:lnTo>
                    <a:pt x="89" y="61"/>
                  </a:lnTo>
                  <a:lnTo>
                    <a:pt x="82" y="62"/>
                  </a:lnTo>
                  <a:lnTo>
                    <a:pt x="77" y="62"/>
                  </a:lnTo>
                  <a:lnTo>
                    <a:pt x="72" y="62"/>
                  </a:lnTo>
                  <a:lnTo>
                    <a:pt x="64" y="62"/>
                  </a:lnTo>
                  <a:lnTo>
                    <a:pt x="56" y="61"/>
                  </a:lnTo>
                  <a:lnTo>
                    <a:pt x="46" y="61"/>
                  </a:lnTo>
                  <a:lnTo>
                    <a:pt x="36" y="61"/>
                  </a:lnTo>
                  <a:lnTo>
                    <a:pt x="27" y="61"/>
                  </a:lnTo>
                  <a:lnTo>
                    <a:pt x="18" y="61"/>
                  </a:lnTo>
                  <a:lnTo>
                    <a:pt x="13" y="61"/>
                  </a:lnTo>
                  <a:lnTo>
                    <a:pt x="10" y="61"/>
                  </a:lnTo>
                  <a:lnTo>
                    <a:pt x="5" y="61"/>
                  </a:lnTo>
                  <a:lnTo>
                    <a:pt x="0" y="61"/>
                  </a:lnTo>
                  <a:lnTo>
                    <a:pt x="3" y="89"/>
                  </a:lnTo>
                  <a:lnTo>
                    <a:pt x="6" y="107"/>
                  </a:lnTo>
                  <a:lnTo>
                    <a:pt x="8" y="120"/>
                  </a:lnTo>
                  <a:lnTo>
                    <a:pt x="11" y="130"/>
                  </a:lnTo>
                  <a:lnTo>
                    <a:pt x="13" y="145"/>
                  </a:lnTo>
                  <a:lnTo>
                    <a:pt x="18" y="167"/>
                  </a:lnTo>
                  <a:lnTo>
                    <a:pt x="22" y="189"/>
                  </a:lnTo>
                  <a:lnTo>
                    <a:pt x="27" y="203"/>
                  </a:lnTo>
                  <a:lnTo>
                    <a:pt x="11" y="1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5" name="Freeform 160"/>
            <p:cNvSpPr>
              <a:spLocks/>
            </p:cNvSpPr>
            <p:nvPr/>
          </p:nvSpPr>
          <p:spPr bwMode="auto">
            <a:xfrm>
              <a:off x="5266" y="3173"/>
              <a:ext cx="24" cy="8"/>
            </a:xfrm>
            <a:custGeom>
              <a:avLst/>
              <a:gdLst>
                <a:gd name="T0" fmla="*/ 1 w 47"/>
                <a:gd name="T1" fmla="*/ 0 h 16"/>
                <a:gd name="T2" fmla="*/ 1 w 47"/>
                <a:gd name="T3" fmla="*/ 1 h 16"/>
                <a:gd name="T4" fmla="*/ 1 w 47"/>
                <a:gd name="T5" fmla="*/ 1 h 16"/>
                <a:gd name="T6" fmla="*/ 1 w 47"/>
                <a:gd name="T7" fmla="*/ 1 h 16"/>
                <a:gd name="T8" fmla="*/ 1 w 47"/>
                <a:gd name="T9" fmla="*/ 1 h 16"/>
                <a:gd name="T10" fmla="*/ 1 w 47"/>
                <a:gd name="T11" fmla="*/ 1 h 16"/>
                <a:gd name="T12" fmla="*/ 1 w 47"/>
                <a:gd name="T13" fmla="*/ 1 h 16"/>
                <a:gd name="T14" fmla="*/ 1 w 47"/>
                <a:gd name="T15" fmla="*/ 1 h 16"/>
                <a:gd name="T16" fmla="*/ 1 w 47"/>
                <a:gd name="T17" fmla="*/ 1 h 16"/>
                <a:gd name="T18" fmla="*/ 1 w 47"/>
                <a:gd name="T19" fmla="*/ 1 h 16"/>
                <a:gd name="T20" fmla="*/ 1 w 47"/>
                <a:gd name="T21" fmla="*/ 1 h 16"/>
                <a:gd name="T22" fmla="*/ 1 w 47"/>
                <a:gd name="T23" fmla="*/ 1 h 16"/>
                <a:gd name="T24" fmla="*/ 1 w 47"/>
                <a:gd name="T25" fmla="*/ 1 h 16"/>
                <a:gd name="T26" fmla="*/ 1 w 47"/>
                <a:gd name="T27" fmla="*/ 1 h 16"/>
                <a:gd name="T28" fmla="*/ 1 w 47"/>
                <a:gd name="T29" fmla="*/ 1 h 16"/>
                <a:gd name="T30" fmla="*/ 1 w 47"/>
                <a:gd name="T31" fmla="*/ 1 h 16"/>
                <a:gd name="T32" fmla="*/ 1 w 47"/>
                <a:gd name="T33" fmla="*/ 1 h 16"/>
                <a:gd name="T34" fmla="*/ 1 w 47"/>
                <a:gd name="T35" fmla="*/ 1 h 16"/>
                <a:gd name="T36" fmla="*/ 1 w 47"/>
                <a:gd name="T37" fmla="*/ 1 h 16"/>
                <a:gd name="T38" fmla="*/ 1 w 47"/>
                <a:gd name="T39" fmla="*/ 1 h 16"/>
                <a:gd name="T40" fmla="*/ 0 w 47"/>
                <a:gd name="T41" fmla="*/ 1 h 16"/>
                <a:gd name="T42" fmla="*/ 1 w 47"/>
                <a:gd name="T43" fmla="*/ 1 h 16"/>
                <a:gd name="T44" fmla="*/ 1 w 47"/>
                <a:gd name="T45" fmla="*/ 1 h 16"/>
                <a:gd name="T46" fmla="*/ 1 w 47"/>
                <a:gd name="T47" fmla="*/ 1 h 16"/>
                <a:gd name="T48" fmla="*/ 1 w 47"/>
                <a:gd name="T49" fmla="*/ 1 h 16"/>
                <a:gd name="T50" fmla="*/ 1 w 47"/>
                <a:gd name="T51" fmla="*/ 1 h 16"/>
                <a:gd name="T52" fmla="*/ 1 w 47"/>
                <a:gd name="T53" fmla="*/ 1 h 16"/>
                <a:gd name="T54" fmla="*/ 1 w 47"/>
                <a:gd name="T55" fmla="*/ 1 h 16"/>
                <a:gd name="T56" fmla="*/ 1 w 47"/>
                <a:gd name="T57" fmla="*/ 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7"/>
                <a:gd name="T88" fmla="*/ 0 h 16"/>
                <a:gd name="T89" fmla="*/ 47 w 47"/>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7" h="16">
                  <a:moveTo>
                    <a:pt x="47" y="0"/>
                  </a:moveTo>
                  <a:lnTo>
                    <a:pt x="47" y="1"/>
                  </a:lnTo>
                  <a:lnTo>
                    <a:pt x="47" y="3"/>
                  </a:lnTo>
                  <a:lnTo>
                    <a:pt x="47" y="4"/>
                  </a:lnTo>
                  <a:lnTo>
                    <a:pt x="47" y="7"/>
                  </a:lnTo>
                  <a:lnTo>
                    <a:pt x="44" y="7"/>
                  </a:lnTo>
                  <a:lnTo>
                    <a:pt x="40" y="8"/>
                  </a:lnTo>
                  <a:lnTo>
                    <a:pt x="36" y="9"/>
                  </a:lnTo>
                  <a:lnTo>
                    <a:pt x="32" y="9"/>
                  </a:lnTo>
                  <a:lnTo>
                    <a:pt x="30" y="10"/>
                  </a:lnTo>
                  <a:lnTo>
                    <a:pt x="25" y="12"/>
                  </a:lnTo>
                  <a:lnTo>
                    <a:pt x="21" y="15"/>
                  </a:lnTo>
                  <a:lnTo>
                    <a:pt x="17" y="16"/>
                  </a:lnTo>
                  <a:lnTo>
                    <a:pt x="16" y="16"/>
                  </a:lnTo>
                  <a:lnTo>
                    <a:pt x="14" y="16"/>
                  </a:lnTo>
                  <a:lnTo>
                    <a:pt x="13" y="15"/>
                  </a:lnTo>
                  <a:lnTo>
                    <a:pt x="11" y="13"/>
                  </a:lnTo>
                  <a:lnTo>
                    <a:pt x="9" y="13"/>
                  </a:lnTo>
                  <a:lnTo>
                    <a:pt x="8" y="13"/>
                  </a:lnTo>
                  <a:lnTo>
                    <a:pt x="4" y="13"/>
                  </a:lnTo>
                  <a:lnTo>
                    <a:pt x="0" y="13"/>
                  </a:lnTo>
                  <a:lnTo>
                    <a:pt x="6" y="12"/>
                  </a:lnTo>
                  <a:lnTo>
                    <a:pt x="13" y="11"/>
                  </a:lnTo>
                  <a:lnTo>
                    <a:pt x="18" y="9"/>
                  </a:lnTo>
                  <a:lnTo>
                    <a:pt x="25" y="7"/>
                  </a:lnTo>
                  <a:lnTo>
                    <a:pt x="32" y="5"/>
                  </a:lnTo>
                  <a:lnTo>
                    <a:pt x="38" y="3"/>
                  </a:lnTo>
                  <a:lnTo>
                    <a:pt x="42" y="1"/>
                  </a:lnTo>
                  <a:lnTo>
                    <a:pt x="4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6" name="Freeform 161"/>
            <p:cNvSpPr>
              <a:spLocks/>
            </p:cNvSpPr>
            <p:nvPr/>
          </p:nvSpPr>
          <p:spPr bwMode="auto">
            <a:xfrm>
              <a:off x="5263" y="2944"/>
              <a:ext cx="114" cy="233"/>
            </a:xfrm>
            <a:custGeom>
              <a:avLst/>
              <a:gdLst>
                <a:gd name="T0" fmla="*/ 1 w 228"/>
                <a:gd name="T1" fmla="*/ 1 h 466"/>
                <a:gd name="T2" fmla="*/ 1 w 228"/>
                <a:gd name="T3" fmla="*/ 1 h 466"/>
                <a:gd name="T4" fmla="*/ 1 w 228"/>
                <a:gd name="T5" fmla="*/ 1 h 466"/>
                <a:gd name="T6" fmla="*/ 1 w 228"/>
                <a:gd name="T7" fmla="*/ 1 h 466"/>
                <a:gd name="T8" fmla="*/ 1 w 228"/>
                <a:gd name="T9" fmla="*/ 1 h 466"/>
                <a:gd name="T10" fmla="*/ 1 w 228"/>
                <a:gd name="T11" fmla="*/ 1 h 466"/>
                <a:gd name="T12" fmla="*/ 0 w 228"/>
                <a:gd name="T13" fmla="*/ 1 h 466"/>
                <a:gd name="T14" fmla="*/ 1 w 228"/>
                <a:gd name="T15" fmla="*/ 1 h 466"/>
                <a:gd name="T16" fmla="*/ 1 w 228"/>
                <a:gd name="T17" fmla="*/ 1 h 466"/>
                <a:gd name="T18" fmla="*/ 1 w 228"/>
                <a:gd name="T19" fmla="*/ 1 h 466"/>
                <a:gd name="T20" fmla="*/ 1 w 228"/>
                <a:gd name="T21" fmla="*/ 1 h 466"/>
                <a:gd name="T22" fmla="*/ 1 w 228"/>
                <a:gd name="T23" fmla="*/ 1 h 466"/>
                <a:gd name="T24" fmla="*/ 1 w 228"/>
                <a:gd name="T25" fmla="*/ 1 h 466"/>
                <a:gd name="T26" fmla="*/ 1 w 228"/>
                <a:gd name="T27" fmla="*/ 1 h 466"/>
                <a:gd name="T28" fmla="*/ 1 w 228"/>
                <a:gd name="T29" fmla="*/ 1 h 466"/>
                <a:gd name="T30" fmla="*/ 1 w 228"/>
                <a:gd name="T31" fmla="*/ 1 h 466"/>
                <a:gd name="T32" fmla="*/ 1 w 228"/>
                <a:gd name="T33" fmla="*/ 1 h 466"/>
                <a:gd name="T34" fmla="*/ 1 w 228"/>
                <a:gd name="T35" fmla="*/ 1 h 466"/>
                <a:gd name="T36" fmla="*/ 1 w 228"/>
                <a:gd name="T37" fmla="*/ 1 h 466"/>
                <a:gd name="T38" fmla="*/ 1 w 228"/>
                <a:gd name="T39" fmla="*/ 1 h 466"/>
                <a:gd name="T40" fmla="*/ 1 w 228"/>
                <a:gd name="T41" fmla="*/ 1 h 466"/>
                <a:gd name="T42" fmla="*/ 1 w 228"/>
                <a:gd name="T43" fmla="*/ 1 h 466"/>
                <a:gd name="T44" fmla="*/ 1 w 228"/>
                <a:gd name="T45" fmla="*/ 1 h 466"/>
                <a:gd name="T46" fmla="*/ 1 w 228"/>
                <a:gd name="T47" fmla="*/ 1 h 466"/>
                <a:gd name="T48" fmla="*/ 1 w 228"/>
                <a:gd name="T49" fmla="*/ 1 h 466"/>
                <a:gd name="T50" fmla="*/ 1 w 228"/>
                <a:gd name="T51" fmla="*/ 1 h 466"/>
                <a:gd name="T52" fmla="*/ 1 w 228"/>
                <a:gd name="T53" fmla="*/ 1 h 466"/>
                <a:gd name="T54" fmla="*/ 1 w 228"/>
                <a:gd name="T55" fmla="*/ 1 h 466"/>
                <a:gd name="T56" fmla="*/ 1 w 228"/>
                <a:gd name="T57" fmla="*/ 1 h 466"/>
                <a:gd name="T58" fmla="*/ 1 w 228"/>
                <a:gd name="T59" fmla="*/ 1 h 466"/>
                <a:gd name="T60" fmla="*/ 1 w 228"/>
                <a:gd name="T61" fmla="*/ 1 h 466"/>
                <a:gd name="T62" fmla="*/ 1 w 228"/>
                <a:gd name="T63" fmla="*/ 1 h 466"/>
                <a:gd name="T64" fmla="*/ 1 w 228"/>
                <a:gd name="T65" fmla="*/ 1 h 466"/>
                <a:gd name="T66" fmla="*/ 1 w 228"/>
                <a:gd name="T67" fmla="*/ 1 h 466"/>
                <a:gd name="T68" fmla="*/ 1 w 228"/>
                <a:gd name="T69" fmla="*/ 1 h 466"/>
                <a:gd name="T70" fmla="*/ 1 w 228"/>
                <a:gd name="T71" fmla="*/ 1 h 466"/>
                <a:gd name="T72" fmla="*/ 1 w 228"/>
                <a:gd name="T73" fmla="*/ 1 h 466"/>
                <a:gd name="T74" fmla="*/ 1 w 228"/>
                <a:gd name="T75" fmla="*/ 1 h 466"/>
                <a:gd name="T76" fmla="*/ 1 w 228"/>
                <a:gd name="T77" fmla="*/ 1 h 466"/>
                <a:gd name="T78" fmla="*/ 1 w 228"/>
                <a:gd name="T79" fmla="*/ 1 h 466"/>
                <a:gd name="T80" fmla="*/ 1 w 228"/>
                <a:gd name="T81" fmla="*/ 1 h 466"/>
                <a:gd name="T82" fmla="*/ 1 w 228"/>
                <a:gd name="T83" fmla="*/ 1 h 466"/>
                <a:gd name="T84" fmla="*/ 1 w 228"/>
                <a:gd name="T85" fmla="*/ 1 h 466"/>
                <a:gd name="T86" fmla="*/ 1 w 228"/>
                <a:gd name="T87" fmla="*/ 1 h 466"/>
                <a:gd name="T88" fmla="*/ 1 w 228"/>
                <a:gd name="T89" fmla="*/ 1 h 466"/>
                <a:gd name="T90" fmla="*/ 1 w 228"/>
                <a:gd name="T91" fmla="*/ 1 h 466"/>
                <a:gd name="T92" fmla="*/ 1 w 228"/>
                <a:gd name="T93" fmla="*/ 1 h 466"/>
                <a:gd name="T94" fmla="*/ 1 w 228"/>
                <a:gd name="T95" fmla="*/ 1 h 466"/>
                <a:gd name="T96" fmla="*/ 1 w 228"/>
                <a:gd name="T97" fmla="*/ 1 h 466"/>
                <a:gd name="T98" fmla="*/ 1 w 228"/>
                <a:gd name="T99" fmla="*/ 1 h 466"/>
                <a:gd name="T100" fmla="*/ 1 w 228"/>
                <a:gd name="T101" fmla="*/ 1 h 466"/>
                <a:gd name="T102" fmla="*/ 1 w 228"/>
                <a:gd name="T103" fmla="*/ 1 h 466"/>
                <a:gd name="T104" fmla="*/ 1 w 228"/>
                <a:gd name="T105" fmla="*/ 1 h 4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8"/>
                <a:gd name="T160" fmla="*/ 0 h 466"/>
                <a:gd name="T161" fmla="*/ 228 w 228"/>
                <a:gd name="T162" fmla="*/ 466 h 4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8" h="466">
                  <a:moveTo>
                    <a:pt x="185" y="428"/>
                  </a:moveTo>
                  <a:lnTo>
                    <a:pt x="183" y="414"/>
                  </a:lnTo>
                  <a:lnTo>
                    <a:pt x="179" y="398"/>
                  </a:lnTo>
                  <a:lnTo>
                    <a:pt x="169" y="381"/>
                  </a:lnTo>
                  <a:lnTo>
                    <a:pt x="155" y="364"/>
                  </a:lnTo>
                  <a:lnTo>
                    <a:pt x="162" y="374"/>
                  </a:lnTo>
                  <a:lnTo>
                    <a:pt x="170" y="390"/>
                  </a:lnTo>
                  <a:lnTo>
                    <a:pt x="176" y="407"/>
                  </a:lnTo>
                  <a:lnTo>
                    <a:pt x="179" y="423"/>
                  </a:lnTo>
                  <a:lnTo>
                    <a:pt x="175" y="422"/>
                  </a:lnTo>
                  <a:lnTo>
                    <a:pt x="170" y="422"/>
                  </a:lnTo>
                  <a:lnTo>
                    <a:pt x="166" y="421"/>
                  </a:lnTo>
                  <a:lnTo>
                    <a:pt x="160" y="421"/>
                  </a:lnTo>
                  <a:lnTo>
                    <a:pt x="150" y="407"/>
                  </a:lnTo>
                  <a:lnTo>
                    <a:pt x="131" y="387"/>
                  </a:lnTo>
                  <a:lnTo>
                    <a:pt x="107" y="363"/>
                  </a:lnTo>
                  <a:lnTo>
                    <a:pt x="81" y="338"/>
                  </a:lnTo>
                  <a:lnTo>
                    <a:pt x="53" y="313"/>
                  </a:lnTo>
                  <a:lnTo>
                    <a:pt x="29" y="290"/>
                  </a:lnTo>
                  <a:lnTo>
                    <a:pt x="10" y="270"/>
                  </a:lnTo>
                  <a:lnTo>
                    <a:pt x="0" y="255"/>
                  </a:lnTo>
                  <a:lnTo>
                    <a:pt x="6" y="260"/>
                  </a:lnTo>
                  <a:lnTo>
                    <a:pt x="14" y="265"/>
                  </a:lnTo>
                  <a:lnTo>
                    <a:pt x="22" y="270"/>
                  </a:lnTo>
                  <a:lnTo>
                    <a:pt x="29" y="273"/>
                  </a:lnTo>
                  <a:lnTo>
                    <a:pt x="27" y="271"/>
                  </a:lnTo>
                  <a:lnTo>
                    <a:pt x="25" y="267"/>
                  </a:lnTo>
                  <a:lnTo>
                    <a:pt x="23" y="263"/>
                  </a:lnTo>
                  <a:lnTo>
                    <a:pt x="21" y="260"/>
                  </a:lnTo>
                  <a:lnTo>
                    <a:pt x="28" y="265"/>
                  </a:lnTo>
                  <a:lnTo>
                    <a:pt x="37" y="273"/>
                  </a:lnTo>
                  <a:lnTo>
                    <a:pt x="47" y="282"/>
                  </a:lnTo>
                  <a:lnTo>
                    <a:pt x="60" y="291"/>
                  </a:lnTo>
                  <a:lnTo>
                    <a:pt x="71" y="299"/>
                  </a:lnTo>
                  <a:lnTo>
                    <a:pt x="82" y="306"/>
                  </a:lnTo>
                  <a:lnTo>
                    <a:pt x="90" y="311"/>
                  </a:lnTo>
                  <a:lnTo>
                    <a:pt x="96" y="315"/>
                  </a:lnTo>
                  <a:lnTo>
                    <a:pt x="104" y="318"/>
                  </a:lnTo>
                  <a:lnTo>
                    <a:pt x="113" y="324"/>
                  </a:lnTo>
                  <a:lnTo>
                    <a:pt x="120" y="329"/>
                  </a:lnTo>
                  <a:lnTo>
                    <a:pt x="126" y="332"/>
                  </a:lnTo>
                  <a:lnTo>
                    <a:pt x="122" y="310"/>
                  </a:lnTo>
                  <a:lnTo>
                    <a:pt x="116" y="291"/>
                  </a:lnTo>
                  <a:lnTo>
                    <a:pt x="107" y="272"/>
                  </a:lnTo>
                  <a:lnTo>
                    <a:pt x="95" y="256"/>
                  </a:lnTo>
                  <a:lnTo>
                    <a:pt x="85" y="248"/>
                  </a:lnTo>
                  <a:lnTo>
                    <a:pt x="74" y="238"/>
                  </a:lnTo>
                  <a:lnTo>
                    <a:pt x="61" y="225"/>
                  </a:lnTo>
                  <a:lnTo>
                    <a:pt x="48" y="211"/>
                  </a:lnTo>
                  <a:lnTo>
                    <a:pt x="37" y="198"/>
                  </a:lnTo>
                  <a:lnTo>
                    <a:pt x="27" y="184"/>
                  </a:lnTo>
                  <a:lnTo>
                    <a:pt x="19" y="170"/>
                  </a:lnTo>
                  <a:lnTo>
                    <a:pt x="14" y="157"/>
                  </a:lnTo>
                  <a:lnTo>
                    <a:pt x="13" y="148"/>
                  </a:lnTo>
                  <a:lnTo>
                    <a:pt x="13" y="146"/>
                  </a:lnTo>
                  <a:lnTo>
                    <a:pt x="14" y="147"/>
                  </a:lnTo>
                  <a:lnTo>
                    <a:pt x="16" y="149"/>
                  </a:lnTo>
                  <a:lnTo>
                    <a:pt x="21" y="155"/>
                  </a:lnTo>
                  <a:lnTo>
                    <a:pt x="29" y="162"/>
                  </a:lnTo>
                  <a:lnTo>
                    <a:pt x="35" y="166"/>
                  </a:lnTo>
                  <a:lnTo>
                    <a:pt x="35" y="163"/>
                  </a:lnTo>
                  <a:lnTo>
                    <a:pt x="29" y="149"/>
                  </a:lnTo>
                  <a:lnTo>
                    <a:pt x="23" y="130"/>
                  </a:lnTo>
                  <a:lnTo>
                    <a:pt x="19" y="110"/>
                  </a:lnTo>
                  <a:lnTo>
                    <a:pt x="17" y="95"/>
                  </a:lnTo>
                  <a:lnTo>
                    <a:pt x="22" y="72"/>
                  </a:lnTo>
                  <a:lnTo>
                    <a:pt x="25" y="50"/>
                  </a:lnTo>
                  <a:lnTo>
                    <a:pt x="28" y="27"/>
                  </a:lnTo>
                  <a:lnTo>
                    <a:pt x="30" y="6"/>
                  </a:lnTo>
                  <a:lnTo>
                    <a:pt x="37" y="6"/>
                  </a:lnTo>
                  <a:lnTo>
                    <a:pt x="44" y="6"/>
                  </a:lnTo>
                  <a:lnTo>
                    <a:pt x="52" y="5"/>
                  </a:lnTo>
                  <a:lnTo>
                    <a:pt x="59" y="5"/>
                  </a:lnTo>
                  <a:lnTo>
                    <a:pt x="67" y="4"/>
                  </a:lnTo>
                  <a:lnTo>
                    <a:pt x="74" y="3"/>
                  </a:lnTo>
                  <a:lnTo>
                    <a:pt x="81" y="2"/>
                  </a:lnTo>
                  <a:lnTo>
                    <a:pt x="86" y="0"/>
                  </a:lnTo>
                  <a:lnTo>
                    <a:pt x="95" y="6"/>
                  </a:lnTo>
                  <a:lnTo>
                    <a:pt x="103" y="16"/>
                  </a:lnTo>
                  <a:lnTo>
                    <a:pt x="109" y="27"/>
                  </a:lnTo>
                  <a:lnTo>
                    <a:pt x="115" y="39"/>
                  </a:lnTo>
                  <a:lnTo>
                    <a:pt x="121" y="50"/>
                  </a:lnTo>
                  <a:lnTo>
                    <a:pt x="126" y="62"/>
                  </a:lnTo>
                  <a:lnTo>
                    <a:pt x="128" y="71"/>
                  </a:lnTo>
                  <a:lnTo>
                    <a:pt x="130" y="79"/>
                  </a:lnTo>
                  <a:lnTo>
                    <a:pt x="131" y="88"/>
                  </a:lnTo>
                  <a:lnTo>
                    <a:pt x="132" y="102"/>
                  </a:lnTo>
                  <a:lnTo>
                    <a:pt x="132" y="117"/>
                  </a:lnTo>
                  <a:lnTo>
                    <a:pt x="132" y="131"/>
                  </a:lnTo>
                  <a:lnTo>
                    <a:pt x="136" y="142"/>
                  </a:lnTo>
                  <a:lnTo>
                    <a:pt x="144" y="154"/>
                  </a:lnTo>
                  <a:lnTo>
                    <a:pt x="153" y="162"/>
                  </a:lnTo>
                  <a:lnTo>
                    <a:pt x="162" y="168"/>
                  </a:lnTo>
                  <a:lnTo>
                    <a:pt x="162" y="185"/>
                  </a:lnTo>
                  <a:lnTo>
                    <a:pt x="164" y="210"/>
                  </a:lnTo>
                  <a:lnTo>
                    <a:pt x="166" y="238"/>
                  </a:lnTo>
                  <a:lnTo>
                    <a:pt x="168" y="262"/>
                  </a:lnTo>
                  <a:lnTo>
                    <a:pt x="172" y="267"/>
                  </a:lnTo>
                  <a:lnTo>
                    <a:pt x="175" y="275"/>
                  </a:lnTo>
                  <a:lnTo>
                    <a:pt x="180" y="284"/>
                  </a:lnTo>
                  <a:lnTo>
                    <a:pt x="185" y="295"/>
                  </a:lnTo>
                  <a:lnTo>
                    <a:pt x="191" y="307"/>
                  </a:lnTo>
                  <a:lnTo>
                    <a:pt x="197" y="317"/>
                  </a:lnTo>
                  <a:lnTo>
                    <a:pt x="202" y="326"/>
                  </a:lnTo>
                  <a:lnTo>
                    <a:pt x="205" y="333"/>
                  </a:lnTo>
                  <a:lnTo>
                    <a:pt x="212" y="351"/>
                  </a:lnTo>
                  <a:lnTo>
                    <a:pt x="220" y="376"/>
                  </a:lnTo>
                  <a:lnTo>
                    <a:pt x="227" y="404"/>
                  </a:lnTo>
                  <a:lnTo>
                    <a:pt x="228" y="425"/>
                  </a:lnTo>
                  <a:lnTo>
                    <a:pt x="225" y="427"/>
                  </a:lnTo>
                  <a:lnTo>
                    <a:pt x="220" y="429"/>
                  </a:lnTo>
                  <a:lnTo>
                    <a:pt x="215" y="431"/>
                  </a:lnTo>
                  <a:lnTo>
                    <a:pt x="208" y="435"/>
                  </a:lnTo>
                  <a:lnTo>
                    <a:pt x="203" y="439"/>
                  </a:lnTo>
                  <a:lnTo>
                    <a:pt x="197" y="443"/>
                  </a:lnTo>
                  <a:lnTo>
                    <a:pt x="191" y="446"/>
                  </a:lnTo>
                  <a:lnTo>
                    <a:pt x="185" y="450"/>
                  </a:lnTo>
                  <a:lnTo>
                    <a:pt x="181" y="452"/>
                  </a:lnTo>
                  <a:lnTo>
                    <a:pt x="174" y="454"/>
                  </a:lnTo>
                  <a:lnTo>
                    <a:pt x="166" y="458"/>
                  </a:lnTo>
                  <a:lnTo>
                    <a:pt x="158" y="459"/>
                  </a:lnTo>
                  <a:lnTo>
                    <a:pt x="149" y="461"/>
                  </a:lnTo>
                  <a:lnTo>
                    <a:pt x="141" y="463"/>
                  </a:lnTo>
                  <a:lnTo>
                    <a:pt x="131" y="465"/>
                  </a:lnTo>
                  <a:lnTo>
                    <a:pt x="123" y="466"/>
                  </a:lnTo>
                  <a:lnTo>
                    <a:pt x="123" y="458"/>
                  </a:lnTo>
                  <a:lnTo>
                    <a:pt x="124" y="448"/>
                  </a:lnTo>
                  <a:lnTo>
                    <a:pt x="126" y="438"/>
                  </a:lnTo>
                  <a:lnTo>
                    <a:pt x="127" y="431"/>
                  </a:lnTo>
                  <a:lnTo>
                    <a:pt x="136" y="428"/>
                  </a:lnTo>
                  <a:lnTo>
                    <a:pt x="144" y="425"/>
                  </a:lnTo>
                  <a:lnTo>
                    <a:pt x="152" y="425"/>
                  </a:lnTo>
                  <a:lnTo>
                    <a:pt x="159" y="424"/>
                  </a:lnTo>
                  <a:lnTo>
                    <a:pt x="164" y="424"/>
                  </a:lnTo>
                  <a:lnTo>
                    <a:pt x="169" y="425"/>
                  </a:lnTo>
                  <a:lnTo>
                    <a:pt x="173" y="427"/>
                  </a:lnTo>
                  <a:lnTo>
                    <a:pt x="176" y="427"/>
                  </a:lnTo>
                  <a:lnTo>
                    <a:pt x="179" y="429"/>
                  </a:lnTo>
                  <a:lnTo>
                    <a:pt x="175" y="433"/>
                  </a:lnTo>
                  <a:lnTo>
                    <a:pt x="167" y="437"/>
                  </a:lnTo>
                  <a:lnTo>
                    <a:pt x="159" y="440"/>
                  </a:lnTo>
                  <a:lnTo>
                    <a:pt x="164" y="440"/>
                  </a:lnTo>
                  <a:lnTo>
                    <a:pt x="168" y="439"/>
                  </a:lnTo>
                  <a:lnTo>
                    <a:pt x="173" y="438"/>
                  </a:lnTo>
                  <a:lnTo>
                    <a:pt x="179" y="437"/>
                  </a:lnTo>
                  <a:lnTo>
                    <a:pt x="183" y="435"/>
                  </a:lnTo>
                  <a:lnTo>
                    <a:pt x="189" y="433"/>
                  </a:lnTo>
                  <a:lnTo>
                    <a:pt x="193" y="431"/>
                  </a:lnTo>
                  <a:lnTo>
                    <a:pt x="197" y="430"/>
                  </a:lnTo>
                  <a:lnTo>
                    <a:pt x="203" y="427"/>
                  </a:lnTo>
                  <a:lnTo>
                    <a:pt x="210" y="425"/>
                  </a:lnTo>
                  <a:lnTo>
                    <a:pt x="216" y="424"/>
                  </a:lnTo>
                  <a:lnTo>
                    <a:pt x="228" y="425"/>
                  </a:lnTo>
                  <a:lnTo>
                    <a:pt x="222" y="423"/>
                  </a:lnTo>
                  <a:lnTo>
                    <a:pt x="216" y="422"/>
                  </a:lnTo>
                  <a:lnTo>
                    <a:pt x="211" y="422"/>
                  </a:lnTo>
                  <a:lnTo>
                    <a:pt x="205" y="422"/>
                  </a:lnTo>
                  <a:lnTo>
                    <a:pt x="199" y="422"/>
                  </a:lnTo>
                  <a:lnTo>
                    <a:pt x="195" y="423"/>
                  </a:lnTo>
                  <a:lnTo>
                    <a:pt x="190" y="425"/>
                  </a:lnTo>
                  <a:lnTo>
                    <a:pt x="185" y="4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7" name="Freeform 162"/>
            <p:cNvSpPr>
              <a:spLocks/>
            </p:cNvSpPr>
            <p:nvPr/>
          </p:nvSpPr>
          <p:spPr bwMode="auto">
            <a:xfrm>
              <a:off x="5227" y="3093"/>
              <a:ext cx="11" cy="12"/>
            </a:xfrm>
            <a:custGeom>
              <a:avLst/>
              <a:gdLst>
                <a:gd name="T0" fmla="*/ 1 w 20"/>
                <a:gd name="T1" fmla="*/ 1 h 24"/>
                <a:gd name="T2" fmla="*/ 1 w 20"/>
                <a:gd name="T3" fmla="*/ 1 h 24"/>
                <a:gd name="T4" fmla="*/ 1 w 20"/>
                <a:gd name="T5" fmla="*/ 1 h 24"/>
                <a:gd name="T6" fmla="*/ 1 w 20"/>
                <a:gd name="T7" fmla="*/ 1 h 24"/>
                <a:gd name="T8" fmla="*/ 0 w 20"/>
                <a:gd name="T9" fmla="*/ 0 h 24"/>
                <a:gd name="T10" fmla="*/ 1 w 20"/>
                <a:gd name="T11" fmla="*/ 1 h 24"/>
                <a:gd name="T12" fmla="*/ 1 w 20"/>
                <a:gd name="T13" fmla="*/ 1 h 24"/>
                <a:gd name="T14" fmla="*/ 1 w 20"/>
                <a:gd name="T15" fmla="*/ 1 h 24"/>
                <a:gd name="T16" fmla="*/ 1 w 20"/>
                <a:gd name="T17" fmla="*/ 1 h 24"/>
                <a:gd name="T18" fmla="*/ 1 w 20"/>
                <a:gd name="T19" fmla="*/ 1 h 24"/>
                <a:gd name="T20" fmla="*/ 1 w 20"/>
                <a:gd name="T21" fmla="*/ 1 h 24"/>
                <a:gd name="T22" fmla="*/ 1 w 20"/>
                <a:gd name="T23" fmla="*/ 1 h 24"/>
                <a:gd name="T24" fmla="*/ 1 w 20"/>
                <a:gd name="T25" fmla="*/ 1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24"/>
                <a:gd name="T41" fmla="*/ 20 w 20"/>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24">
                  <a:moveTo>
                    <a:pt x="4" y="15"/>
                  </a:moveTo>
                  <a:lnTo>
                    <a:pt x="3" y="10"/>
                  </a:lnTo>
                  <a:lnTo>
                    <a:pt x="2" y="7"/>
                  </a:lnTo>
                  <a:lnTo>
                    <a:pt x="1" y="3"/>
                  </a:lnTo>
                  <a:lnTo>
                    <a:pt x="0" y="0"/>
                  </a:lnTo>
                  <a:lnTo>
                    <a:pt x="6" y="8"/>
                  </a:lnTo>
                  <a:lnTo>
                    <a:pt x="10" y="13"/>
                  </a:lnTo>
                  <a:lnTo>
                    <a:pt x="16" y="19"/>
                  </a:lnTo>
                  <a:lnTo>
                    <a:pt x="20" y="24"/>
                  </a:lnTo>
                  <a:lnTo>
                    <a:pt x="16" y="22"/>
                  </a:lnTo>
                  <a:lnTo>
                    <a:pt x="12" y="19"/>
                  </a:lnTo>
                  <a:lnTo>
                    <a:pt x="9" y="17"/>
                  </a:lnTo>
                  <a:lnTo>
                    <a:pt x="4"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8" name="Freeform 163"/>
            <p:cNvSpPr>
              <a:spLocks/>
            </p:cNvSpPr>
            <p:nvPr/>
          </p:nvSpPr>
          <p:spPr bwMode="auto">
            <a:xfrm>
              <a:off x="5347" y="3075"/>
              <a:ext cx="19" cy="45"/>
            </a:xfrm>
            <a:custGeom>
              <a:avLst/>
              <a:gdLst>
                <a:gd name="T0" fmla="*/ 1 w 38"/>
                <a:gd name="T1" fmla="*/ 0 h 91"/>
                <a:gd name="T2" fmla="*/ 1 w 38"/>
                <a:gd name="T3" fmla="*/ 0 h 91"/>
                <a:gd name="T4" fmla="*/ 1 w 38"/>
                <a:gd name="T5" fmla="*/ 0 h 91"/>
                <a:gd name="T6" fmla="*/ 1 w 38"/>
                <a:gd name="T7" fmla="*/ 0 h 91"/>
                <a:gd name="T8" fmla="*/ 1 w 38"/>
                <a:gd name="T9" fmla="*/ 0 h 91"/>
                <a:gd name="T10" fmla="*/ 1 w 38"/>
                <a:gd name="T11" fmla="*/ 0 h 91"/>
                <a:gd name="T12" fmla="*/ 1 w 38"/>
                <a:gd name="T13" fmla="*/ 0 h 91"/>
                <a:gd name="T14" fmla="*/ 1 w 38"/>
                <a:gd name="T15" fmla="*/ 0 h 91"/>
                <a:gd name="T16" fmla="*/ 0 w 38"/>
                <a:gd name="T17" fmla="*/ 0 h 91"/>
                <a:gd name="T18" fmla="*/ 0 w 38"/>
                <a:gd name="T19" fmla="*/ 0 h 91"/>
                <a:gd name="T20" fmla="*/ 0 w 38"/>
                <a:gd name="T21" fmla="*/ 0 h 91"/>
                <a:gd name="T22" fmla="*/ 0 w 38"/>
                <a:gd name="T23" fmla="*/ 0 h 91"/>
                <a:gd name="T24" fmla="*/ 0 w 38"/>
                <a:gd name="T25" fmla="*/ 0 h 91"/>
                <a:gd name="T26" fmla="*/ 1 w 38"/>
                <a:gd name="T27" fmla="*/ 0 h 91"/>
                <a:gd name="T28" fmla="*/ 1 w 38"/>
                <a:gd name="T29" fmla="*/ 0 h 91"/>
                <a:gd name="T30" fmla="*/ 1 w 38"/>
                <a:gd name="T31" fmla="*/ 0 h 91"/>
                <a:gd name="T32" fmla="*/ 1 w 38"/>
                <a:gd name="T33" fmla="*/ 0 h 91"/>
                <a:gd name="T34" fmla="*/ 1 w 38"/>
                <a:gd name="T35" fmla="*/ 0 h 91"/>
                <a:gd name="T36" fmla="*/ 1 w 38"/>
                <a:gd name="T37" fmla="*/ 0 h 91"/>
                <a:gd name="T38" fmla="*/ 1 w 38"/>
                <a:gd name="T39" fmla="*/ 0 h 91"/>
                <a:gd name="T40" fmla="*/ 1 w 38"/>
                <a:gd name="T41" fmla="*/ 0 h 91"/>
                <a:gd name="T42" fmla="*/ 1 w 38"/>
                <a:gd name="T43" fmla="*/ 0 h 91"/>
                <a:gd name="T44" fmla="*/ 1 w 38"/>
                <a:gd name="T45" fmla="*/ 0 h 91"/>
                <a:gd name="T46" fmla="*/ 1 w 38"/>
                <a:gd name="T47" fmla="*/ 0 h 91"/>
                <a:gd name="T48" fmla="*/ 1 w 38"/>
                <a:gd name="T49" fmla="*/ 0 h 91"/>
                <a:gd name="T50" fmla="*/ 1 w 38"/>
                <a:gd name="T51" fmla="*/ 0 h 91"/>
                <a:gd name="T52" fmla="*/ 1 w 38"/>
                <a:gd name="T53" fmla="*/ 0 h 91"/>
                <a:gd name="T54" fmla="*/ 1 w 38"/>
                <a:gd name="T55" fmla="*/ 0 h 91"/>
                <a:gd name="T56" fmla="*/ 1 w 38"/>
                <a:gd name="T57" fmla="*/ 0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8"/>
                <a:gd name="T88" fmla="*/ 0 h 91"/>
                <a:gd name="T89" fmla="*/ 38 w 3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8" h="91">
                  <a:moveTo>
                    <a:pt x="37" y="71"/>
                  </a:moveTo>
                  <a:lnTo>
                    <a:pt x="34" y="64"/>
                  </a:lnTo>
                  <a:lnTo>
                    <a:pt x="29" y="55"/>
                  </a:lnTo>
                  <a:lnTo>
                    <a:pt x="23" y="45"/>
                  </a:lnTo>
                  <a:lnTo>
                    <a:pt x="17" y="33"/>
                  </a:lnTo>
                  <a:lnTo>
                    <a:pt x="12" y="22"/>
                  </a:lnTo>
                  <a:lnTo>
                    <a:pt x="7" y="13"/>
                  </a:lnTo>
                  <a:lnTo>
                    <a:pt x="4" y="5"/>
                  </a:lnTo>
                  <a:lnTo>
                    <a:pt x="0" y="0"/>
                  </a:lnTo>
                  <a:lnTo>
                    <a:pt x="0" y="8"/>
                  </a:lnTo>
                  <a:lnTo>
                    <a:pt x="0" y="17"/>
                  </a:lnTo>
                  <a:lnTo>
                    <a:pt x="0" y="25"/>
                  </a:lnTo>
                  <a:lnTo>
                    <a:pt x="0" y="31"/>
                  </a:lnTo>
                  <a:lnTo>
                    <a:pt x="1" y="29"/>
                  </a:lnTo>
                  <a:lnTo>
                    <a:pt x="2" y="25"/>
                  </a:lnTo>
                  <a:lnTo>
                    <a:pt x="4" y="23"/>
                  </a:lnTo>
                  <a:lnTo>
                    <a:pt x="4" y="20"/>
                  </a:lnTo>
                  <a:lnTo>
                    <a:pt x="11" y="36"/>
                  </a:lnTo>
                  <a:lnTo>
                    <a:pt x="20" y="58"/>
                  </a:lnTo>
                  <a:lnTo>
                    <a:pt x="29" y="78"/>
                  </a:lnTo>
                  <a:lnTo>
                    <a:pt x="32" y="91"/>
                  </a:lnTo>
                  <a:lnTo>
                    <a:pt x="34" y="89"/>
                  </a:lnTo>
                  <a:lnTo>
                    <a:pt x="36" y="85"/>
                  </a:lnTo>
                  <a:lnTo>
                    <a:pt x="37" y="84"/>
                  </a:lnTo>
                  <a:lnTo>
                    <a:pt x="38" y="83"/>
                  </a:lnTo>
                  <a:lnTo>
                    <a:pt x="38" y="82"/>
                  </a:lnTo>
                  <a:lnTo>
                    <a:pt x="38" y="78"/>
                  </a:lnTo>
                  <a:lnTo>
                    <a:pt x="38" y="76"/>
                  </a:lnTo>
                  <a:lnTo>
                    <a:pt x="37"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9" name="Freeform 164"/>
            <p:cNvSpPr>
              <a:spLocks/>
            </p:cNvSpPr>
            <p:nvPr/>
          </p:nvSpPr>
          <p:spPr bwMode="auto">
            <a:xfrm>
              <a:off x="5246" y="2798"/>
              <a:ext cx="74" cy="149"/>
            </a:xfrm>
            <a:custGeom>
              <a:avLst/>
              <a:gdLst>
                <a:gd name="T0" fmla="*/ 1 w 148"/>
                <a:gd name="T1" fmla="*/ 1 h 298"/>
                <a:gd name="T2" fmla="*/ 1 w 148"/>
                <a:gd name="T3" fmla="*/ 1 h 298"/>
                <a:gd name="T4" fmla="*/ 1 w 148"/>
                <a:gd name="T5" fmla="*/ 1 h 298"/>
                <a:gd name="T6" fmla="*/ 1 w 148"/>
                <a:gd name="T7" fmla="*/ 1 h 298"/>
                <a:gd name="T8" fmla="*/ 1 w 148"/>
                <a:gd name="T9" fmla="*/ 1 h 298"/>
                <a:gd name="T10" fmla="*/ 1 w 148"/>
                <a:gd name="T11" fmla="*/ 1 h 298"/>
                <a:gd name="T12" fmla="*/ 1 w 148"/>
                <a:gd name="T13" fmla="*/ 1 h 298"/>
                <a:gd name="T14" fmla="*/ 1 w 148"/>
                <a:gd name="T15" fmla="*/ 1 h 298"/>
                <a:gd name="T16" fmla="*/ 1 w 148"/>
                <a:gd name="T17" fmla="*/ 1 h 298"/>
                <a:gd name="T18" fmla="*/ 1 w 148"/>
                <a:gd name="T19" fmla="*/ 1 h 298"/>
                <a:gd name="T20" fmla="*/ 1 w 148"/>
                <a:gd name="T21" fmla="*/ 1 h 298"/>
                <a:gd name="T22" fmla="*/ 1 w 148"/>
                <a:gd name="T23" fmla="*/ 1 h 298"/>
                <a:gd name="T24" fmla="*/ 1 w 148"/>
                <a:gd name="T25" fmla="*/ 1 h 298"/>
                <a:gd name="T26" fmla="*/ 1 w 148"/>
                <a:gd name="T27" fmla="*/ 1 h 298"/>
                <a:gd name="T28" fmla="*/ 1 w 148"/>
                <a:gd name="T29" fmla="*/ 1 h 298"/>
                <a:gd name="T30" fmla="*/ 1 w 148"/>
                <a:gd name="T31" fmla="*/ 1 h 298"/>
                <a:gd name="T32" fmla="*/ 1 w 148"/>
                <a:gd name="T33" fmla="*/ 1 h 298"/>
                <a:gd name="T34" fmla="*/ 1 w 148"/>
                <a:gd name="T35" fmla="*/ 1 h 298"/>
                <a:gd name="T36" fmla="*/ 1 w 148"/>
                <a:gd name="T37" fmla="*/ 1 h 298"/>
                <a:gd name="T38" fmla="*/ 1 w 148"/>
                <a:gd name="T39" fmla="*/ 1 h 298"/>
                <a:gd name="T40" fmla="*/ 1 w 148"/>
                <a:gd name="T41" fmla="*/ 1 h 298"/>
                <a:gd name="T42" fmla="*/ 1 w 148"/>
                <a:gd name="T43" fmla="*/ 1 h 298"/>
                <a:gd name="T44" fmla="*/ 1 w 148"/>
                <a:gd name="T45" fmla="*/ 1 h 298"/>
                <a:gd name="T46" fmla="*/ 1 w 148"/>
                <a:gd name="T47" fmla="*/ 1 h 298"/>
                <a:gd name="T48" fmla="*/ 1 w 148"/>
                <a:gd name="T49" fmla="*/ 1 h 298"/>
                <a:gd name="T50" fmla="*/ 1 w 148"/>
                <a:gd name="T51" fmla="*/ 1 h 298"/>
                <a:gd name="T52" fmla="*/ 1 w 148"/>
                <a:gd name="T53" fmla="*/ 1 h 298"/>
                <a:gd name="T54" fmla="*/ 1 w 148"/>
                <a:gd name="T55" fmla="*/ 1 h 298"/>
                <a:gd name="T56" fmla="*/ 1 w 148"/>
                <a:gd name="T57" fmla="*/ 1 h 298"/>
                <a:gd name="T58" fmla="*/ 1 w 148"/>
                <a:gd name="T59" fmla="*/ 1 h 298"/>
                <a:gd name="T60" fmla="*/ 1 w 148"/>
                <a:gd name="T61" fmla="*/ 1 h 298"/>
                <a:gd name="T62" fmla="*/ 1 w 148"/>
                <a:gd name="T63" fmla="*/ 1 h 298"/>
                <a:gd name="T64" fmla="*/ 1 w 148"/>
                <a:gd name="T65" fmla="*/ 1 h 298"/>
                <a:gd name="T66" fmla="*/ 1 w 148"/>
                <a:gd name="T67" fmla="*/ 1 h 298"/>
                <a:gd name="T68" fmla="*/ 1 w 148"/>
                <a:gd name="T69" fmla="*/ 1 h 298"/>
                <a:gd name="T70" fmla="*/ 1 w 148"/>
                <a:gd name="T71" fmla="*/ 1 h 298"/>
                <a:gd name="T72" fmla="*/ 1 w 148"/>
                <a:gd name="T73" fmla="*/ 1 h 298"/>
                <a:gd name="T74" fmla="*/ 1 w 148"/>
                <a:gd name="T75" fmla="*/ 1 h 298"/>
                <a:gd name="T76" fmla="*/ 1 w 148"/>
                <a:gd name="T77" fmla="*/ 1 h 298"/>
                <a:gd name="T78" fmla="*/ 1 w 148"/>
                <a:gd name="T79" fmla="*/ 1 h 298"/>
                <a:gd name="T80" fmla="*/ 1 w 148"/>
                <a:gd name="T81" fmla="*/ 1 h 298"/>
                <a:gd name="T82" fmla="*/ 1 w 148"/>
                <a:gd name="T83" fmla="*/ 1 h 298"/>
                <a:gd name="T84" fmla="*/ 1 w 148"/>
                <a:gd name="T85" fmla="*/ 1 h 298"/>
                <a:gd name="T86" fmla="*/ 1 w 148"/>
                <a:gd name="T87" fmla="*/ 1 h 298"/>
                <a:gd name="T88" fmla="*/ 1 w 148"/>
                <a:gd name="T89" fmla="*/ 1 h 298"/>
                <a:gd name="T90" fmla="*/ 1 w 148"/>
                <a:gd name="T91" fmla="*/ 1 h 2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8"/>
                <a:gd name="T139" fmla="*/ 0 h 298"/>
                <a:gd name="T140" fmla="*/ 148 w 148"/>
                <a:gd name="T141" fmla="*/ 298 h 2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8" h="298">
                  <a:moveTo>
                    <a:pt x="129" y="13"/>
                  </a:moveTo>
                  <a:lnTo>
                    <a:pt x="125" y="25"/>
                  </a:lnTo>
                  <a:lnTo>
                    <a:pt x="124" y="38"/>
                  </a:lnTo>
                  <a:lnTo>
                    <a:pt x="122" y="53"/>
                  </a:lnTo>
                  <a:lnTo>
                    <a:pt x="122" y="64"/>
                  </a:lnTo>
                  <a:lnTo>
                    <a:pt x="119" y="64"/>
                  </a:lnTo>
                  <a:lnTo>
                    <a:pt x="117" y="65"/>
                  </a:lnTo>
                  <a:lnTo>
                    <a:pt x="115" y="67"/>
                  </a:lnTo>
                  <a:lnTo>
                    <a:pt x="112" y="68"/>
                  </a:lnTo>
                  <a:lnTo>
                    <a:pt x="112" y="72"/>
                  </a:lnTo>
                  <a:lnTo>
                    <a:pt x="114" y="77"/>
                  </a:lnTo>
                  <a:lnTo>
                    <a:pt x="115" y="83"/>
                  </a:lnTo>
                  <a:lnTo>
                    <a:pt x="116" y="90"/>
                  </a:lnTo>
                  <a:lnTo>
                    <a:pt x="124" y="127"/>
                  </a:lnTo>
                  <a:lnTo>
                    <a:pt x="134" y="168"/>
                  </a:lnTo>
                  <a:lnTo>
                    <a:pt x="142" y="205"/>
                  </a:lnTo>
                  <a:lnTo>
                    <a:pt x="148" y="231"/>
                  </a:lnTo>
                  <a:lnTo>
                    <a:pt x="146" y="235"/>
                  </a:lnTo>
                  <a:lnTo>
                    <a:pt x="142" y="241"/>
                  </a:lnTo>
                  <a:lnTo>
                    <a:pt x="139" y="249"/>
                  </a:lnTo>
                  <a:lnTo>
                    <a:pt x="135" y="257"/>
                  </a:lnTo>
                  <a:lnTo>
                    <a:pt x="133" y="258"/>
                  </a:lnTo>
                  <a:lnTo>
                    <a:pt x="131" y="258"/>
                  </a:lnTo>
                  <a:lnTo>
                    <a:pt x="127" y="259"/>
                  </a:lnTo>
                  <a:lnTo>
                    <a:pt x="125" y="259"/>
                  </a:lnTo>
                  <a:lnTo>
                    <a:pt x="123" y="260"/>
                  </a:lnTo>
                  <a:lnTo>
                    <a:pt x="119" y="260"/>
                  </a:lnTo>
                  <a:lnTo>
                    <a:pt x="116" y="260"/>
                  </a:lnTo>
                  <a:lnTo>
                    <a:pt x="111" y="262"/>
                  </a:lnTo>
                  <a:lnTo>
                    <a:pt x="105" y="262"/>
                  </a:lnTo>
                  <a:lnTo>
                    <a:pt x="99" y="263"/>
                  </a:lnTo>
                  <a:lnTo>
                    <a:pt x="93" y="263"/>
                  </a:lnTo>
                  <a:lnTo>
                    <a:pt x="87" y="263"/>
                  </a:lnTo>
                  <a:lnTo>
                    <a:pt x="81" y="263"/>
                  </a:lnTo>
                  <a:lnTo>
                    <a:pt x="77" y="263"/>
                  </a:lnTo>
                  <a:lnTo>
                    <a:pt x="72" y="263"/>
                  </a:lnTo>
                  <a:lnTo>
                    <a:pt x="69" y="263"/>
                  </a:lnTo>
                  <a:lnTo>
                    <a:pt x="68" y="270"/>
                  </a:lnTo>
                  <a:lnTo>
                    <a:pt x="65" y="280"/>
                  </a:lnTo>
                  <a:lnTo>
                    <a:pt x="64" y="290"/>
                  </a:lnTo>
                  <a:lnTo>
                    <a:pt x="64" y="298"/>
                  </a:lnTo>
                  <a:lnTo>
                    <a:pt x="64" y="290"/>
                  </a:lnTo>
                  <a:lnTo>
                    <a:pt x="64" y="282"/>
                  </a:lnTo>
                  <a:lnTo>
                    <a:pt x="64" y="272"/>
                  </a:lnTo>
                  <a:lnTo>
                    <a:pt x="63" y="263"/>
                  </a:lnTo>
                  <a:lnTo>
                    <a:pt x="62" y="241"/>
                  </a:lnTo>
                  <a:lnTo>
                    <a:pt x="58" y="218"/>
                  </a:lnTo>
                  <a:lnTo>
                    <a:pt x="54" y="196"/>
                  </a:lnTo>
                  <a:lnTo>
                    <a:pt x="48" y="176"/>
                  </a:lnTo>
                  <a:lnTo>
                    <a:pt x="39" y="150"/>
                  </a:lnTo>
                  <a:lnTo>
                    <a:pt x="28" y="117"/>
                  </a:lnTo>
                  <a:lnTo>
                    <a:pt x="18" y="86"/>
                  </a:lnTo>
                  <a:lnTo>
                    <a:pt x="15" y="66"/>
                  </a:lnTo>
                  <a:lnTo>
                    <a:pt x="11" y="64"/>
                  </a:lnTo>
                  <a:lnTo>
                    <a:pt x="7" y="61"/>
                  </a:lnTo>
                  <a:lnTo>
                    <a:pt x="2" y="59"/>
                  </a:lnTo>
                  <a:lnTo>
                    <a:pt x="0" y="57"/>
                  </a:lnTo>
                  <a:lnTo>
                    <a:pt x="3" y="48"/>
                  </a:lnTo>
                  <a:lnTo>
                    <a:pt x="8" y="34"/>
                  </a:lnTo>
                  <a:lnTo>
                    <a:pt x="12" y="20"/>
                  </a:lnTo>
                  <a:lnTo>
                    <a:pt x="15" y="12"/>
                  </a:lnTo>
                  <a:lnTo>
                    <a:pt x="17" y="8"/>
                  </a:lnTo>
                  <a:lnTo>
                    <a:pt x="18" y="7"/>
                  </a:lnTo>
                  <a:lnTo>
                    <a:pt x="20" y="5"/>
                  </a:lnTo>
                  <a:lnTo>
                    <a:pt x="21" y="3"/>
                  </a:lnTo>
                  <a:lnTo>
                    <a:pt x="23" y="7"/>
                  </a:lnTo>
                  <a:lnTo>
                    <a:pt x="25" y="13"/>
                  </a:lnTo>
                  <a:lnTo>
                    <a:pt x="28" y="19"/>
                  </a:lnTo>
                  <a:lnTo>
                    <a:pt x="31" y="23"/>
                  </a:lnTo>
                  <a:lnTo>
                    <a:pt x="33" y="38"/>
                  </a:lnTo>
                  <a:lnTo>
                    <a:pt x="36" y="54"/>
                  </a:lnTo>
                  <a:lnTo>
                    <a:pt x="41" y="71"/>
                  </a:lnTo>
                  <a:lnTo>
                    <a:pt x="47" y="88"/>
                  </a:lnTo>
                  <a:lnTo>
                    <a:pt x="53" y="104"/>
                  </a:lnTo>
                  <a:lnTo>
                    <a:pt x="58" y="118"/>
                  </a:lnTo>
                  <a:lnTo>
                    <a:pt x="63" y="129"/>
                  </a:lnTo>
                  <a:lnTo>
                    <a:pt x="65" y="137"/>
                  </a:lnTo>
                  <a:lnTo>
                    <a:pt x="70" y="113"/>
                  </a:lnTo>
                  <a:lnTo>
                    <a:pt x="76" y="90"/>
                  </a:lnTo>
                  <a:lnTo>
                    <a:pt x="81" y="73"/>
                  </a:lnTo>
                  <a:lnTo>
                    <a:pt x="86" y="61"/>
                  </a:lnTo>
                  <a:lnTo>
                    <a:pt x="92" y="52"/>
                  </a:lnTo>
                  <a:lnTo>
                    <a:pt x="100" y="38"/>
                  </a:lnTo>
                  <a:lnTo>
                    <a:pt x="107" y="26"/>
                  </a:lnTo>
                  <a:lnTo>
                    <a:pt x="109" y="18"/>
                  </a:lnTo>
                  <a:lnTo>
                    <a:pt x="109" y="12"/>
                  </a:lnTo>
                  <a:lnTo>
                    <a:pt x="109" y="7"/>
                  </a:lnTo>
                  <a:lnTo>
                    <a:pt x="110" y="3"/>
                  </a:lnTo>
                  <a:lnTo>
                    <a:pt x="111" y="0"/>
                  </a:lnTo>
                  <a:lnTo>
                    <a:pt x="115" y="3"/>
                  </a:lnTo>
                  <a:lnTo>
                    <a:pt x="119" y="6"/>
                  </a:lnTo>
                  <a:lnTo>
                    <a:pt x="124" y="11"/>
                  </a:lnTo>
                  <a:lnTo>
                    <a:pt x="129" y="1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0" name="Freeform 165"/>
            <p:cNvSpPr>
              <a:spLocks/>
            </p:cNvSpPr>
            <p:nvPr/>
          </p:nvSpPr>
          <p:spPr bwMode="auto">
            <a:xfrm>
              <a:off x="5289" y="2798"/>
              <a:ext cx="21" cy="39"/>
            </a:xfrm>
            <a:custGeom>
              <a:avLst/>
              <a:gdLst>
                <a:gd name="T0" fmla="*/ 0 w 43"/>
                <a:gd name="T1" fmla="*/ 0 h 79"/>
                <a:gd name="T2" fmla="*/ 0 w 43"/>
                <a:gd name="T3" fmla="*/ 0 h 79"/>
                <a:gd name="T4" fmla="*/ 0 w 43"/>
                <a:gd name="T5" fmla="*/ 0 h 79"/>
                <a:gd name="T6" fmla="*/ 0 w 43"/>
                <a:gd name="T7" fmla="*/ 0 h 79"/>
                <a:gd name="T8" fmla="*/ 0 w 43"/>
                <a:gd name="T9" fmla="*/ 0 h 79"/>
                <a:gd name="T10" fmla="*/ 0 w 43"/>
                <a:gd name="T11" fmla="*/ 0 h 79"/>
                <a:gd name="T12" fmla="*/ 0 w 43"/>
                <a:gd name="T13" fmla="*/ 0 h 79"/>
                <a:gd name="T14" fmla="*/ 0 w 43"/>
                <a:gd name="T15" fmla="*/ 0 h 79"/>
                <a:gd name="T16" fmla="*/ 0 w 43"/>
                <a:gd name="T17" fmla="*/ 0 h 79"/>
                <a:gd name="T18" fmla="*/ 0 w 43"/>
                <a:gd name="T19" fmla="*/ 0 h 79"/>
                <a:gd name="T20" fmla="*/ 0 w 43"/>
                <a:gd name="T21" fmla="*/ 0 h 79"/>
                <a:gd name="T22" fmla="*/ 0 w 43"/>
                <a:gd name="T23" fmla="*/ 0 h 79"/>
                <a:gd name="T24" fmla="*/ 0 w 43"/>
                <a:gd name="T25" fmla="*/ 0 h 79"/>
                <a:gd name="T26" fmla="*/ 0 w 43"/>
                <a:gd name="T27" fmla="*/ 0 h 79"/>
                <a:gd name="T28" fmla="*/ 0 w 43"/>
                <a:gd name="T29" fmla="*/ 0 h 79"/>
                <a:gd name="T30" fmla="*/ 0 w 43"/>
                <a:gd name="T31" fmla="*/ 0 h 79"/>
                <a:gd name="T32" fmla="*/ 0 w 43"/>
                <a:gd name="T33" fmla="*/ 0 h 79"/>
                <a:gd name="T34" fmla="*/ 0 w 43"/>
                <a:gd name="T35" fmla="*/ 0 h 79"/>
                <a:gd name="T36" fmla="*/ 0 w 43"/>
                <a:gd name="T37" fmla="*/ 0 h 79"/>
                <a:gd name="T38" fmla="*/ 0 w 43"/>
                <a:gd name="T39" fmla="*/ 0 h 79"/>
                <a:gd name="T40" fmla="*/ 0 w 43"/>
                <a:gd name="T41" fmla="*/ 0 h 79"/>
                <a:gd name="T42" fmla="*/ 0 w 43"/>
                <a:gd name="T43" fmla="*/ 0 h 79"/>
                <a:gd name="T44" fmla="*/ 0 w 43"/>
                <a:gd name="T45" fmla="*/ 0 h 79"/>
                <a:gd name="T46" fmla="*/ 0 w 43"/>
                <a:gd name="T47" fmla="*/ 0 h 79"/>
                <a:gd name="T48" fmla="*/ 0 w 43"/>
                <a:gd name="T49" fmla="*/ 0 h 79"/>
                <a:gd name="T50" fmla="*/ 0 w 43"/>
                <a:gd name="T51" fmla="*/ 0 h 79"/>
                <a:gd name="T52" fmla="*/ 0 w 43"/>
                <a:gd name="T53" fmla="*/ 0 h 79"/>
                <a:gd name="T54" fmla="*/ 0 w 43"/>
                <a:gd name="T55" fmla="*/ 0 h 79"/>
                <a:gd name="T56" fmla="*/ 0 w 43"/>
                <a:gd name="T57" fmla="*/ 0 h 79"/>
                <a:gd name="T58" fmla="*/ 0 w 43"/>
                <a:gd name="T59" fmla="*/ 0 h 79"/>
                <a:gd name="T60" fmla="*/ 0 w 43"/>
                <a:gd name="T61" fmla="*/ 0 h 79"/>
                <a:gd name="T62" fmla="*/ 0 w 43"/>
                <a:gd name="T63" fmla="*/ 0 h 79"/>
                <a:gd name="T64" fmla="*/ 0 w 43"/>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79"/>
                <a:gd name="T101" fmla="*/ 43 w 43"/>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79">
                  <a:moveTo>
                    <a:pt x="26" y="68"/>
                  </a:moveTo>
                  <a:lnTo>
                    <a:pt x="29" y="67"/>
                  </a:lnTo>
                  <a:lnTo>
                    <a:pt x="31" y="65"/>
                  </a:lnTo>
                  <a:lnTo>
                    <a:pt x="33" y="64"/>
                  </a:lnTo>
                  <a:lnTo>
                    <a:pt x="36" y="64"/>
                  </a:lnTo>
                  <a:lnTo>
                    <a:pt x="36" y="53"/>
                  </a:lnTo>
                  <a:lnTo>
                    <a:pt x="38" y="38"/>
                  </a:lnTo>
                  <a:lnTo>
                    <a:pt x="39" y="25"/>
                  </a:lnTo>
                  <a:lnTo>
                    <a:pt x="43" y="13"/>
                  </a:lnTo>
                  <a:lnTo>
                    <a:pt x="38" y="11"/>
                  </a:lnTo>
                  <a:lnTo>
                    <a:pt x="33" y="6"/>
                  </a:lnTo>
                  <a:lnTo>
                    <a:pt x="29" y="3"/>
                  </a:lnTo>
                  <a:lnTo>
                    <a:pt x="25" y="0"/>
                  </a:lnTo>
                  <a:lnTo>
                    <a:pt x="24" y="3"/>
                  </a:lnTo>
                  <a:lnTo>
                    <a:pt x="23" y="7"/>
                  </a:lnTo>
                  <a:lnTo>
                    <a:pt x="23" y="12"/>
                  </a:lnTo>
                  <a:lnTo>
                    <a:pt x="23" y="18"/>
                  </a:lnTo>
                  <a:lnTo>
                    <a:pt x="21" y="26"/>
                  </a:lnTo>
                  <a:lnTo>
                    <a:pt x="14" y="38"/>
                  </a:lnTo>
                  <a:lnTo>
                    <a:pt x="6" y="52"/>
                  </a:lnTo>
                  <a:lnTo>
                    <a:pt x="0" y="61"/>
                  </a:lnTo>
                  <a:lnTo>
                    <a:pt x="3" y="61"/>
                  </a:lnTo>
                  <a:lnTo>
                    <a:pt x="8" y="63"/>
                  </a:lnTo>
                  <a:lnTo>
                    <a:pt x="11" y="63"/>
                  </a:lnTo>
                  <a:lnTo>
                    <a:pt x="13" y="64"/>
                  </a:lnTo>
                  <a:lnTo>
                    <a:pt x="13" y="67"/>
                  </a:lnTo>
                  <a:lnTo>
                    <a:pt x="11" y="72"/>
                  </a:lnTo>
                  <a:lnTo>
                    <a:pt x="10" y="76"/>
                  </a:lnTo>
                  <a:lnTo>
                    <a:pt x="9" y="79"/>
                  </a:lnTo>
                  <a:lnTo>
                    <a:pt x="11" y="77"/>
                  </a:lnTo>
                  <a:lnTo>
                    <a:pt x="16" y="75"/>
                  </a:lnTo>
                  <a:lnTo>
                    <a:pt x="23" y="71"/>
                  </a:lnTo>
                  <a:lnTo>
                    <a:pt x="26"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1" name="Freeform 166"/>
            <p:cNvSpPr>
              <a:spLocks/>
            </p:cNvSpPr>
            <p:nvPr/>
          </p:nvSpPr>
          <p:spPr bwMode="auto">
            <a:xfrm>
              <a:off x="5283" y="2843"/>
              <a:ext cx="35" cy="86"/>
            </a:xfrm>
            <a:custGeom>
              <a:avLst/>
              <a:gdLst>
                <a:gd name="T0" fmla="*/ 0 w 72"/>
                <a:gd name="T1" fmla="*/ 1 h 172"/>
                <a:gd name="T2" fmla="*/ 0 w 72"/>
                <a:gd name="T3" fmla="*/ 1 h 172"/>
                <a:gd name="T4" fmla="*/ 0 w 72"/>
                <a:gd name="T5" fmla="*/ 1 h 172"/>
                <a:gd name="T6" fmla="*/ 0 w 72"/>
                <a:gd name="T7" fmla="*/ 1 h 172"/>
                <a:gd name="T8" fmla="*/ 0 w 72"/>
                <a:gd name="T9" fmla="*/ 1 h 172"/>
                <a:gd name="T10" fmla="*/ 0 w 72"/>
                <a:gd name="T11" fmla="*/ 1 h 172"/>
                <a:gd name="T12" fmla="*/ 0 w 72"/>
                <a:gd name="T13" fmla="*/ 1 h 172"/>
                <a:gd name="T14" fmla="*/ 0 w 72"/>
                <a:gd name="T15" fmla="*/ 1 h 172"/>
                <a:gd name="T16" fmla="*/ 0 w 72"/>
                <a:gd name="T17" fmla="*/ 1 h 172"/>
                <a:gd name="T18" fmla="*/ 0 w 72"/>
                <a:gd name="T19" fmla="*/ 1 h 172"/>
                <a:gd name="T20" fmla="*/ 0 w 72"/>
                <a:gd name="T21" fmla="*/ 1 h 172"/>
                <a:gd name="T22" fmla="*/ 0 w 72"/>
                <a:gd name="T23" fmla="*/ 1 h 172"/>
                <a:gd name="T24" fmla="*/ 0 w 72"/>
                <a:gd name="T25" fmla="*/ 1 h 172"/>
                <a:gd name="T26" fmla="*/ 0 w 72"/>
                <a:gd name="T27" fmla="*/ 1 h 172"/>
                <a:gd name="T28" fmla="*/ 0 w 72"/>
                <a:gd name="T29" fmla="*/ 1 h 172"/>
                <a:gd name="T30" fmla="*/ 0 w 72"/>
                <a:gd name="T31" fmla="*/ 1 h 172"/>
                <a:gd name="T32" fmla="*/ 0 w 72"/>
                <a:gd name="T33" fmla="*/ 1 h 172"/>
                <a:gd name="T34" fmla="*/ 0 w 72"/>
                <a:gd name="T35" fmla="*/ 1 h 172"/>
                <a:gd name="T36" fmla="*/ 0 w 72"/>
                <a:gd name="T37" fmla="*/ 1 h 172"/>
                <a:gd name="T38" fmla="*/ 0 w 72"/>
                <a:gd name="T39" fmla="*/ 1 h 172"/>
                <a:gd name="T40" fmla="*/ 0 w 72"/>
                <a:gd name="T41" fmla="*/ 1 h 172"/>
                <a:gd name="T42" fmla="*/ 0 w 72"/>
                <a:gd name="T43" fmla="*/ 1 h 172"/>
                <a:gd name="T44" fmla="*/ 0 w 72"/>
                <a:gd name="T45" fmla="*/ 1 h 172"/>
                <a:gd name="T46" fmla="*/ 0 w 72"/>
                <a:gd name="T47" fmla="*/ 1 h 172"/>
                <a:gd name="T48" fmla="*/ 0 w 72"/>
                <a:gd name="T49" fmla="*/ 1 h 172"/>
                <a:gd name="T50" fmla="*/ 0 w 72"/>
                <a:gd name="T51" fmla="*/ 1 h 172"/>
                <a:gd name="T52" fmla="*/ 0 w 72"/>
                <a:gd name="T53" fmla="*/ 1 h 172"/>
                <a:gd name="T54" fmla="*/ 0 w 72"/>
                <a:gd name="T55" fmla="*/ 1 h 172"/>
                <a:gd name="T56" fmla="*/ 0 w 72"/>
                <a:gd name="T57" fmla="*/ 1 h 172"/>
                <a:gd name="T58" fmla="*/ 0 w 72"/>
                <a:gd name="T59" fmla="*/ 1 h 172"/>
                <a:gd name="T60" fmla="*/ 0 w 72"/>
                <a:gd name="T61" fmla="*/ 1 h 172"/>
                <a:gd name="T62" fmla="*/ 0 w 72"/>
                <a:gd name="T63" fmla="*/ 1 h 172"/>
                <a:gd name="T64" fmla="*/ 0 w 72"/>
                <a:gd name="T65" fmla="*/ 1 h 172"/>
                <a:gd name="T66" fmla="*/ 0 w 72"/>
                <a:gd name="T67" fmla="*/ 1 h 172"/>
                <a:gd name="T68" fmla="*/ 0 w 72"/>
                <a:gd name="T69" fmla="*/ 1 h 172"/>
                <a:gd name="T70" fmla="*/ 0 w 72"/>
                <a:gd name="T71" fmla="*/ 1 h 172"/>
                <a:gd name="T72" fmla="*/ 0 w 72"/>
                <a:gd name="T73" fmla="*/ 1 h 172"/>
                <a:gd name="T74" fmla="*/ 0 w 72"/>
                <a:gd name="T75" fmla="*/ 1 h 1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172"/>
                <a:gd name="T116" fmla="*/ 72 w 72"/>
                <a:gd name="T117" fmla="*/ 172 h 1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172">
                  <a:moveTo>
                    <a:pt x="43" y="0"/>
                  </a:moveTo>
                  <a:lnTo>
                    <a:pt x="49" y="29"/>
                  </a:lnTo>
                  <a:lnTo>
                    <a:pt x="57" y="60"/>
                  </a:lnTo>
                  <a:lnTo>
                    <a:pt x="65" y="92"/>
                  </a:lnTo>
                  <a:lnTo>
                    <a:pt x="72" y="121"/>
                  </a:lnTo>
                  <a:lnTo>
                    <a:pt x="66" y="129"/>
                  </a:lnTo>
                  <a:lnTo>
                    <a:pt x="58" y="139"/>
                  </a:lnTo>
                  <a:lnTo>
                    <a:pt x="51" y="151"/>
                  </a:lnTo>
                  <a:lnTo>
                    <a:pt x="47" y="159"/>
                  </a:lnTo>
                  <a:lnTo>
                    <a:pt x="52" y="154"/>
                  </a:lnTo>
                  <a:lnTo>
                    <a:pt x="59" y="146"/>
                  </a:lnTo>
                  <a:lnTo>
                    <a:pt x="66" y="139"/>
                  </a:lnTo>
                  <a:lnTo>
                    <a:pt x="69" y="137"/>
                  </a:lnTo>
                  <a:lnTo>
                    <a:pt x="68" y="142"/>
                  </a:lnTo>
                  <a:lnTo>
                    <a:pt x="64" y="151"/>
                  </a:lnTo>
                  <a:lnTo>
                    <a:pt x="58" y="161"/>
                  </a:lnTo>
                  <a:lnTo>
                    <a:pt x="52" y="169"/>
                  </a:lnTo>
                  <a:lnTo>
                    <a:pt x="50" y="170"/>
                  </a:lnTo>
                  <a:lnTo>
                    <a:pt x="46" y="170"/>
                  </a:lnTo>
                  <a:lnTo>
                    <a:pt x="43" y="170"/>
                  </a:lnTo>
                  <a:lnTo>
                    <a:pt x="38" y="172"/>
                  </a:lnTo>
                  <a:lnTo>
                    <a:pt x="34" y="170"/>
                  </a:lnTo>
                  <a:lnTo>
                    <a:pt x="29" y="170"/>
                  </a:lnTo>
                  <a:lnTo>
                    <a:pt x="26" y="169"/>
                  </a:lnTo>
                  <a:lnTo>
                    <a:pt x="26" y="167"/>
                  </a:lnTo>
                  <a:lnTo>
                    <a:pt x="29" y="160"/>
                  </a:lnTo>
                  <a:lnTo>
                    <a:pt x="34" y="147"/>
                  </a:lnTo>
                  <a:lnTo>
                    <a:pt x="38" y="132"/>
                  </a:lnTo>
                  <a:lnTo>
                    <a:pt x="38" y="119"/>
                  </a:lnTo>
                  <a:lnTo>
                    <a:pt x="32" y="120"/>
                  </a:lnTo>
                  <a:lnTo>
                    <a:pt x="27" y="123"/>
                  </a:lnTo>
                  <a:lnTo>
                    <a:pt x="21" y="127"/>
                  </a:lnTo>
                  <a:lnTo>
                    <a:pt x="16" y="131"/>
                  </a:lnTo>
                  <a:lnTo>
                    <a:pt x="12" y="136"/>
                  </a:lnTo>
                  <a:lnTo>
                    <a:pt x="7" y="141"/>
                  </a:lnTo>
                  <a:lnTo>
                    <a:pt x="4" y="143"/>
                  </a:lnTo>
                  <a:lnTo>
                    <a:pt x="0" y="143"/>
                  </a:lnTo>
                  <a:lnTo>
                    <a:pt x="5" y="136"/>
                  </a:lnTo>
                  <a:lnTo>
                    <a:pt x="9" y="129"/>
                  </a:lnTo>
                  <a:lnTo>
                    <a:pt x="14" y="122"/>
                  </a:lnTo>
                  <a:lnTo>
                    <a:pt x="19" y="115"/>
                  </a:lnTo>
                  <a:lnTo>
                    <a:pt x="23" y="109"/>
                  </a:lnTo>
                  <a:lnTo>
                    <a:pt x="28" y="104"/>
                  </a:lnTo>
                  <a:lnTo>
                    <a:pt x="32" y="99"/>
                  </a:lnTo>
                  <a:lnTo>
                    <a:pt x="36" y="96"/>
                  </a:lnTo>
                  <a:lnTo>
                    <a:pt x="43" y="89"/>
                  </a:lnTo>
                  <a:lnTo>
                    <a:pt x="50" y="81"/>
                  </a:lnTo>
                  <a:lnTo>
                    <a:pt x="54" y="69"/>
                  </a:lnTo>
                  <a:lnTo>
                    <a:pt x="53" y="55"/>
                  </a:lnTo>
                  <a:lnTo>
                    <a:pt x="52" y="51"/>
                  </a:lnTo>
                  <a:lnTo>
                    <a:pt x="51" y="46"/>
                  </a:lnTo>
                  <a:lnTo>
                    <a:pt x="50" y="42"/>
                  </a:lnTo>
                  <a:lnTo>
                    <a:pt x="50" y="38"/>
                  </a:lnTo>
                  <a:lnTo>
                    <a:pt x="45" y="39"/>
                  </a:lnTo>
                  <a:lnTo>
                    <a:pt x="38" y="40"/>
                  </a:lnTo>
                  <a:lnTo>
                    <a:pt x="31" y="42"/>
                  </a:lnTo>
                  <a:lnTo>
                    <a:pt x="24" y="43"/>
                  </a:lnTo>
                  <a:lnTo>
                    <a:pt x="16" y="43"/>
                  </a:lnTo>
                  <a:lnTo>
                    <a:pt x="9" y="44"/>
                  </a:lnTo>
                  <a:lnTo>
                    <a:pt x="5" y="45"/>
                  </a:lnTo>
                  <a:lnTo>
                    <a:pt x="1" y="45"/>
                  </a:lnTo>
                  <a:lnTo>
                    <a:pt x="5" y="42"/>
                  </a:lnTo>
                  <a:lnTo>
                    <a:pt x="8" y="39"/>
                  </a:lnTo>
                  <a:lnTo>
                    <a:pt x="13" y="37"/>
                  </a:lnTo>
                  <a:lnTo>
                    <a:pt x="18" y="35"/>
                  </a:lnTo>
                  <a:lnTo>
                    <a:pt x="22" y="34"/>
                  </a:lnTo>
                  <a:lnTo>
                    <a:pt x="27" y="34"/>
                  </a:lnTo>
                  <a:lnTo>
                    <a:pt x="31" y="32"/>
                  </a:lnTo>
                  <a:lnTo>
                    <a:pt x="36" y="32"/>
                  </a:lnTo>
                  <a:lnTo>
                    <a:pt x="38" y="29"/>
                  </a:lnTo>
                  <a:lnTo>
                    <a:pt x="42" y="24"/>
                  </a:lnTo>
                  <a:lnTo>
                    <a:pt x="44" y="20"/>
                  </a:lnTo>
                  <a:lnTo>
                    <a:pt x="44" y="16"/>
                  </a:lnTo>
                  <a:lnTo>
                    <a:pt x="43" y="14"/>
                  </a:lnTo>
                  <a:lnTo>
                    <a:pt x="43" y="9"/>
                  </a:lnTo>
                  <a:lnTo>
                    <a:pt x="43" y="5"/>
                  </a:lnTo>
                  <a:lnTo>
                    <a:pt x="4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2" name="Freeform 167"/>
            <p:cNvSpPr>
              <a:spLocks/>
            </p:cNvSpPr>
            <p:nvPr/>
          </p:nvSpPr>
          <p:spPr bwMode="auto">
            <a:xfrm>
              <a:off x="5306" y="2903"/>
              <a:ext cx="14" cy="25"/>
            </a:xfrm>
            <a:custGeom>
              <a:avLst/>
              <a:gdLst>
                <a:gd name="T0" fmla="*/ 1 w 28"/>
                <a:gd name="T1" fmla="*/ 1 h 48"/>
                <a:gd name="T2" fmla="*/ 1 w 28"/>
                <a:gd name="T3" fmla="*/ 1 h 48"/>
                <a:gd name="T4" fmla="*/ 1 w 28"/>
                <a:gd name="T5" fmla="*/ 1 h 48"/>
                <a:gd name="T6" fmla="*/ 1 w 28"/>
                <a:gd name="T7" fmla="*/ 1 h 48"/>
                <a:gd name="T8" fmla="*/ 1 w 28"/>
                <a:gd name="T9" fmla="*/ 1 h 48"/>
                <a:gd name="T10" fmla="*/ 1 w 28"/>
                <a:gd name="T11" fmla="*/ 1 h 48"/>
                <a:gd name="T12" fmla="*/ 1 w 28"/>
                <a:gd name="T13" fmla="*/ 1 h 48"/>
                <a:gd name="T14" fmla="*/ 1 w 28"/>
                <a:gd name="T15" fmla="*/ 1 h 48"/>
                <a:gd name="T16" fmla="*/ 0 w 28"/>
                <a:gd name="T17" fmla="*/ 1 h 48"/>
                <a:gd name="T18" fmla="*/ 1 w 28"/>
                <a:gd name="T19" fmla="*/ 1 h 48"/>
                <a:gd name="T20" fmla="*/ 1 w 28"/>
                <a:gd name="T21" fmla="*/ 1 h 48"/>
                <a:gd name="T22" fmla="*/ 1 w 28"/>
                <a:gd name="T23" fmla="*/ 1 h 48"/>
                <a:gd name="T24" fmla="*/ 1 w 28"/>
                <a:gd name="T25" fmla="*/ 0 h 48"/>
                <a:gd name="T26" fmla="*/ 1 w 28"/>
                <a:gd name="T27" fmla="*/ 1 h 48"/>
                <a:gd name="T28" fmla="*/ 1 w 28"/>
                <a:gd name="T29" fmla="*/ 1 h 48"/>
                <a:gd name="T30" fmla="*/ 1 w 28"/>
                <a:gd name="T31" fmla="*/ 1 h 48"/>
                <a:gd name="T32" fmla="*/ 1 w 28"/>
                <a:gd name="T33" fmla="*/ 1 h 48"/>
                <a:gd name="T34" fmla="*/ 1 w 28"/>
                <a:gd name="T35" fmla="*/ 1 h 48"/>
                <a:gd name="T36" fmla="*/ 1 w 28"/>
                <a:gd name="T37" fmla="*/ 1 h 48"/>
                <a:gd name="T38" fmla="*/ 1 w 28"/>
                <a:gd name="T39" fmla="*/ 1 h 48"/>
                <a:gd name="T40" fmla="*/ 1 w 28"/>
                <a:gd name="T41" fmla="*/ 1 h 48"/>
                <a:gd name="T42" fmla="*/ 1 w 28"/>
                <a:gd name="T43" fmla="*/ 1 h 48"/>
                <a:gd name="T44" fmla="*/ 1 w 28"/>
                <a:gd name="T45" fmla="*/ 1 h 48"/>
                <a:gd name="T46" fmla="*/ 1 w 28"/>
                <a:gd name="T47" fmla="*/ 1 h 48"/>
                <a:gd name="T48" fmla="*/ 1 w 28"/>
                <a:gd name="T49" fmla="*/ 1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48"/>
                <a:gd name="T77" fmla="*/ 28 w 2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48">
                  <a:moveTo>
                    <a:pt x="5" y="48"/>
                  </a:moveTo>
                  <a:lnTo>
                    <a:pt x="11" y="40"/>
                  </a:lnTo>
                  <a:lnTo>
                    <a:pt x="17" y="30"/>
                  </a:lnTo>
                  <a:lnTo>
                    <a:pt x="21" y="21"/>
                  </a:lnTo>
                  <a:lnTo>
                    <a:pt x="22" y="16"/>
                  </a:lnTo>
                  <a:lnTo>
                    <a:pt x="19" y="18"/>
                  </a:lnTo>
                  <a:lnTo>
                    <a:pt x="12" y="25"/>
                  </a:lnTo>
                  <a:lnTo>
                    <a:pt x="5" y="33"/>
                  </a:lnTo>
                  <a:lnTo>
                    <a:pt x="0" y="38"/>
                  </a:lnTo>
                  <a:lnTo>
                    <a:pt x="4" y="30"/>
                  </a:lnTo>
                  <a:lnTo>
                    <a:pt x="11" y="18"/>
                  </a:lnTo>
                  <a:lnTo>
                    <a:pt x="19" y="8"/>
                  </a:lnTo>
                  <a:lnTo>
                    <a:pt x="25" y="0"/>
                  </a:lnTo>
                  <a:lnTo>
                    <a:pt x="26" y="6"/>
                  </a:lnTo>
                  <a:lnTo>
                    <a:pt x="27" y="11"/>
                  </a:lnTo>
                  <a:lnTo>
                    <a:pt x="28" y="16"/>
                  </a:lnTo>
                  <a:lnTo>
                    <a:pt x="28" y="20"/>
                  </a:lnTo>
                  <a:lnTo>
                    <a:pt x="26" y="24"/>
                  </a:lnTo>
                  <a:lnTo>
                    <a:pt x="22" y="30"/>
                  </a:lnTo>
                  <a:lnTo>
                    <a:pt x="19" y="38"/>
                  </a:lnTo>
                  <a:lnTo>
                    <a:pt x="15" y="46"/>
                  </a:lnTo>
                  <a:lnTo>
                    <a:pt x="13" y="47"/>
                  </a:lnTo>
                  <a:lnTo>
                    <a:pt x="11" y="47"/>
                  </a:lnTo>
                  <a:lnTo>
                    <a:pt x="7" y="48"/>
                  </a:lnTo>
                  <a:lnTo>
                    <a:pt x="5"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3" name="Freeform 168"/>
            <p:cNvSpPr>
              <a:spLocks/>
            </p:cNvSpPr>
            <p:nvPr/>
          </p:nvSpPr>
          <p:spPr bwMode="auto">
            <a:xfrm>
              <a:off x="5278" y="2938"/>
              <a:ext cx="5" cy="9"/>
            </a:xfrm>
            <a:custGeom>
              <a:avLst/>
              <a:gdLst>
                <a:gd name="T0" fmla="*/ 1 w 9"/>
                <a:gd name="T1" fmla="*/ 1 h 18"/>
                <a:gd name="T2" fmla="*/ 1 w 9"/>
                <a:gd name="T3" fmla="*/ 1 h 18"/>
                <a:gd name="T4" fmla="*/ 1 w 9"/>
                <a:gd name="T5" fmla="*/ 1 h 18"/>
                <a:gd name="T6" fmla="*/ 1 w 9"/>
                <a:gd name="T7" fmla="*/ 1 h 18"/>
                <a:gd name="T8" fmla="*/ 0 w 9"/>
                <a:gd name="T9" fmla="*/ 1 h 18"/>
                <a:gd name="T10" fmla="*/ 1 w 9"/>
                <a:gd name="T11" fmla="*/ 1 h 18"/>
                <a:gd name="T12" fmla="*/ 1 w 9"/>
                <a:gd name="T13" fmla="*/ 1 h 18"/>
                <a:gd name="T14" fmla="*/ 1 w 9"/>
                <a:gd name="T15" fmla="*/ 1 h 18"/>
                <a:gd name="T16" fmla="*/ 1 w 9"/>
                <a:gd name="T17" fmla="*/ 0 h 18"/>
                <a:gd name="T18" fmla="*/ 1 w 9"/>
                <a:gd name="T19" fmla="*/ 1 h 18"/>
                <a:gd name="T20" fmla="*/ 1 w 9"/>
                <a:gd name="T21" fmla="*/ 1 h 18"/>
                <a:gd name="T22" fmla="*/ 1 w 9"/>
                <a:gd name="T23" fmla="*/ 1 h 18"/>
                <a:gd name="T24" fmla="*/ 1 w 9"/>
                <a:gd name="T25" fmla="*/ 1 h 18"/>
                <a:gd name="T26" fmla="*/ 1 w 9"/>
                <a:gd name="T27" fmla="*/ 1 h 18"/>
                <a:gd name="T28" fmla="*/ 1 w 9"/>
                <a:gd name="T29" fmla="*/ 1 h 18"/>
                <a:gd name="T30" fmla="*/ 1 w 9"/>
                <a:gd name="T31" fmla="*/ 1 h 18"/>
                <a:gd name="T32" fmla="*/ 1 w 9"/>
                <a:gd name="T33" fmla="*/ 1 h 18"/>
                <a:gd name="T34" fmla="*/ 1 w 9"/>
                <a:gd name="T35" fmla="*/ 1 h 18"/>
                <a:gd name="T36" fmla="*/ 1 w 9"/>
                <a:gd name="T37" fmla="*/ 1 h 18"/>
                <a:gd name="T38" fmla="*/ 1 w 9"/>
                <a:gd name="T39" fmla="*/ 1 h 18"/>
                <a:gd name="T40" fmla="*/ 1 w 9"/>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18"/>
                <a:gd name="T65" fmla="*/ 9 w 9"/>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18">
                  <a:moveTo>
                    <a:pt x="7" y="18"/>
                  </a:moveTo>
                  <a:lnTo>
                    <a:pt x="6" y="18"/>
                  </a:lnTo>
                  <a:lnTo>
                    <a:pt x="4" y="18"/>
                  </a:lnTo>
                  <a:lnTo>
                    <a:pt x="2" y="18"/>
                  </a:lnTo>
                  <a:lnTo>
                    <a:pt x="0" y="18"/>
                  </a:lnTo>
                  <a:lnTo>
                    <a:pt x="1" y="13"/>
                  </a:lnTo>
                  <a:lnTo>
                    <a:pt x="5" y="8"/>
                  </a:lnTo>
                  <a:lnTo>
                    <a:pt x="7" y="3"/>
                  </a:lnTo>
                  <a:lnTo>
                    <a:pt x="9" y="0"/>
                  </a:lnTo>
                  <a:lnTo>
                    <a:pt x="8" y="3"/>
                  </a:lnTo>
                  <a:lnTo>
                    <a:pt x="7" y="7"/>
                  </a:lnTo>
                  <a:lnTo>
                    <a:pt x="6" y="10"/>
                  </a:lnTo>
                  <a:lnTo>
                    <a:pt x="5" y="12"/>
                  </a:lnTo>
                  <a:lnTo>
                    <a:pt x="6" y="12"/>
                  </a:lnTo>
                  <a:lnTo>
                    <a:pt x="7" y="13"/>
                  </a:lnTo>
                  <a:lnTo>
                    <a:pt x="7" y="14"/>
                  </a:lnTo>
                  <a:lnTo>
                    <a:pt x="8" y="15"/>
                  </a:lnTo>
                  <a:lnTo>
                    <a:pt x="8" y="16"/>
                  </a:lnTo>
                  <a:lnTo>
                    <a:pt x="7" y="17"/>
                  </a:lnTo>
                  <a:lnTo>
                    <a:pt x="7"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4" name="Freeform 169"/>
            <p:cNvSpPr>
              <a:spLocks/>
            </p:cNvSpPr>
            <p:nvPr/>
          </p:nvSpPr>
          <p:spPr bwMode="auto">
            <a:xfrm>
              <a:off x="5306" y="2927"/>
              <a:ext cx="8" cy="17"/>
            </a:xfrm>
            <a:custGeom>
              <a:avLst/>
              <a:gdLst>
                <a:gd name="T0" fmla="*/ 0 w 15"/>
                <a:gd name="T1" fmla="*/ 0 h 35"/>
                <a:gd name="T2" fmla="*/ 1 w 15"/>
                <a:gd name="T3" fmla="*/ 0 h 35"/>
                <a:gd name="T4" fmla="*/ 1 w 15"/>
                <a:gd name="T5" fmla="*/ 0 h 35"/>
                <a:gd name="T6" fmla="*/ 1 w 15"/>
                <a:gd name="T7" fmla="*/ 0 h 35"/>
                <a:gd name="T8" fmla="*/ 1 w 15"/>
                <a:gd name="T9" fmla="*/ 0 h 35"/>
                <a:gd name="T10" fmla="*/ 1 w 15"/>
                <a:gd name="T11" fmla="*/ 0 h 35"/>
                <a:gd name="T12" fmla="*/ 1 w 15"/>
                <a:gd name="T13" fmla="*/ 0 h 35"/>
                <a:gd name="T14" fmla="*/ 1 w 15"/>
                <a:gd name="T15" fmla="*/ 0 h 35"/>
                <a:gd name="T16" fmla="*/ 1 w 15"/>
                <a:gd name="T17" fmla="*/ 0 h 35"/>
                <a:gd name="T18" fmla="*/ 1 w 15"/>
                <a:gd name="T19" fmla="*/ 0 h 35"/>
                <a:gd name="T20" fmla="*/ 1 w 15"/>
                <a:gd name="T21" fmla="*/ 0 h 35"/>
                <a:gd name="T22" fmla="*/ 0 w 15"/>
                <a:gd name="T23" fmla="*/ 0 h 35"/>
                <a:gd name="T24" fmla="*/ 0 w 15"/>
                <a:gd name="T25" fmla="*/ 0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35"/>
                <a:gd name="T41" fmla="*/ 15 w 15"/>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35">
                  <a:moveTo>
                    <a:pt x="0" y="35"/>
                  </a:moveTo>
                  <a:lnTo>
                    <a:pt x="3" y="28"/>
                  </a:lnTo>
                  <a:lnTo>
                    <a:pt x="6" y="18"/>
                  </a:lnTo>
                  <a:lnTo>
                    <a:pt x="11" y="9"/>
                  </a:lnTo>
                  <a:lnTo>
                    <a:pt x="15" y="0"/>
                  </a:lnTo>
                  <a:lnTo>
                    <a:pt x="13" y="1"/>
                  </a:lnTo>
                  <a:lnTo>
                    <a:pt x="11" y="1"/>
                  </a:lnTo>
                  <a:lnTo>
                    <a:pt x="7" y="2"/>
                  </a:lnTo>
                  <a:lnTo>
                    <a:pt x="5" y="2"/>
                  </a:lnTo>
                  <a:lnTo>
                    <a:pt x="4" y="9"/>
                  </a:lnTo>
                  <a:lnTo>
                    <a:pt x="3" y="18"/>
                  </a:lnTo>
                  <a:lnTo>
                    <a:pt x="0" y="28"/>
                  </a:lnTo>
                  <a:lnTo>
                    <a:pt x="0" y="3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5" name="Freeform 170"/>
            <p:cNvSpPr>
              <a:spLocks/>
            </p:cNvSpPr>
            <p:nvPr/>
          </p:nvSpPr>
          <p:spPr bwMode="auto">
            <a:xfrm>
              <a:off x="5252" y="3266"/>
              <a:ext cx="27" cy="56"/>
            </a:xfrm>
            <a:custGeom>
              <a:avLst/>
              <a:gdLst>
                <a:gd name="T0" fmla="*/ 0 w 55"/>
                <a:gd name="T1" fmla="*/ 0 h 113"/>
                <a:gd name="T2" fmla="*/ 0 w 55"/>
                <a:gd name="T3" fmla="*/ 0 h 113"/>
                <a:gd name="T4" fmla="*/ 0 w 55"/>
                <a:gd name="T5" fmla="*/ 0 h 113"/>
                <a:gd name="T6" fmla="*/ 0 w 55"/>
                <a:gd name="T7" fmla="*/ 0 h 113"/>
                <a:gd name="T8" fmla="*/ 0 w 55"/>
                <a:gd name="T9" fmla="*/ 0 h 113"/>
                <a:gd name="T10" fmla="*/ 0 w 55"/>
                <a:gd name="T11" fmla="*/ 0 h 113"/>
                <a:gd name="T12" fmla="*/ 0 w 55"/>
                <a:gd name="T13" fmla="*/ 0 h 113"/>
                <a:gd name="T14" fmla="*/ 0 w 55"/>
                <a:gd name="T15" fmla="*/ 0 h 113"/>
                <a:gd name="T16" fmla="*/ 0 w 55"/>
                <a:gd name="T17" fmla="*/ 0 h 113"/>
                <a:gd name="T18" fmla="*/ 0 w 55"/>
                <a:gd name="T19" fmla="*/ 0 h 113"/>
                <a:gd name="T20" fmla="*/ 0 w 55"/>
                <a:gd name="T21" fmla="*/ 0 h 113"/>
                <a:gd name="T22" fmla="*/ 0 w 55"/>
                <a:gd name="T23" fmla="*/ 0 h 113"/>
                <a:gd name="T24" fmla="*/ 0 w 55"/>
                <a:gd name="T25" fmla="*/ 0 h 113"/>
                <a:gd name="T26" fmla="*/ 0 w 55"/>
                <a:gd name="T27" fmla="*/ 0 h 113"/>
                <a:gd name="T28" fmla="*/ 0 w 55"/>
                <a:gd name="T29" fmla="*/ 0 h 113"/>
                <a:gd name="T30" fmla="*/ 0 w 55"/>
                <a:gd name="T31" fmla="*/ 0 h 113"/>
                <a:gd name="T32" fmla="*/ 0 w 55"/>
                <a:gd name="T33" fmla="*/ 0 h 113"/>
                <a:gd name="T34" fmla="*/ 0 w 55"/>
                <a:gd name="T35" fmla="*/ 0 h 113"/>
                <a:gd name="T36" fmla="*/ 0 w 55"/>
                <a:gd name="T37" fmla="*/ 0 h 113"/>
                <a:gd name="T38" fmla="*/ 0 w 55"/>
                <a:gd name="T39" fmla="*/ 0 h 113"/>
                <a:gd name="T40" fmla="*/ 0 w 55"/>
                <a:gd name="T41" fmla="*/ 0 h 113"/>
                <a:gd name="T42" fmla="*/ 0 w 55"/>
                <a:gd name="T43" fmla="*/ 0 h 113"/>
                <a:gd name="T44" fmla="*/ 0 w 55"/>
                <a:gd name="T45" fmla="*/ 0 h 113"/>
                <a:gd name="T46" fmla="*/ 0 w 55"/>
                <a:gd name="T47" fmla="*/ 0 h 113"/>
                <a:gd name="T48" fmla="*/ 0 w 55"/>
                <a:gd name="T49" fmla="*/ 0 h 113"/>
                <a:gd name="T50" fmla="*/ 0 w 55"/>
                <a:gd name="T51" fmla="*/ 0 h 113"/>
                <a:gd name="T52" fmla="*/ 0 w 55"/>
                <a:gd name="T53" fmla="*/ 0 h 113"/>
                <a:gd name="T54" fmla="*/ 0 w 55"/>
                <a:gd name="T55" fmla="*/ 0 h 113"/>
                <a:gd name="T56" fmla="*/ 0 w 55"/>
                <a:gd name="T57" fmla="*/ 0 h 113"/>
                <a:gd name="T58" fmla="*/ 0 w 55"/>
                <a:gd name="T59" fmla="*/ 0 h 113"/>
                <a:gd name="T60" fmla="*/ 0 w 55"/>
                <a:gd name="T61" fmla="*/ 0 h 113"/>
                <a:gd name="T62" fmla="*/ 0 w 55"/>
                <a:gd name="T63" fmla="*/ 0 h 113"/>
                <a:gd name="T64" fmla="*/ 0 w 55"/>
                <a:gd name="T65" fmla="*/ 0 h 113"/>
                <a:gd name="T66" fmla="*/ 0 w 55"/>
                <a:gd name="T67" fmla="*/ 0 h 113"/>
                <a:gd name="T68" fmla="*/ 0 w 55"/>
                <a:gd name="T69" fmla="*/ 0 h 113"/>
                <a:gd name="T70" fmla="*/ 0 w 55"/>
                <a:gd name="T71" fmla="*/ 0 h 113"/>
                <a:gd name="T72" fmla="*/ 0 w 55"/>
                <a:gd name="T73" fmla="*/ 0 h 1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5"/>
                <a:gd name="T112" fmla="*/ 0 h 113"/>
                <a:gd name="T113" fmla="*/ 55 w 55"/>
                <a:gd name="T114" fmla="*/ 113 h 1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5" h="113">
                  <a:moveTo>
                    <a:pt x="21" y="0"/>
                  </a:moveTo>
                  <a:lnTo>
                    <a:pt x="21" y="4"/>
                  </a:lnTo>
                  <a:lnTo>
                    <a:pt x="19" y="10"/>
                  </a:lnTo>
                  <a:lnTo>
                    <a:pt x="16" y="18"/>
                  </a:lnTo>
                  <a:lnTo>
                    <a:pt x="13" y="29"/>
                  </a:lnTo>
                  <a:lnTo>
                    <a:pt x="12" y="31"/>
                  </a:lnTo>
                  <a:lnTo>
                    <a:pt x="9" y="37"/>
                  </a:lnTo>
                  <a:lnTo>
                    <a:pt x="7" y="44"/>
                  </a:lnTo>
                  <a:lnTo>
                    <a:pt x="6" y="52"/>
                  </a:lnTo>
                  <a:lnTo>
                    <a:pt x="6" y="60"/>
                  </a:lnTo>
                  <a:lnTo>
                    <a:pt x="8" y="68"/>
                  </a:lnTo>
                  <a:lnTo>
                    <a:pt x="15" y="74"/>
                  </a:lnTo>
                  <a:lnTo>
                    <a:pt x="27" y="77"/>
                  </a:lnTo>
                  <a:lnTo>
                    <a:pt x="39" y="76"/>
                  </a:lnTo>
                  <a:lnTo>
                    <a:pt x="47" y="68"/>
                  </a:lnTo>
                  <a:lnTo>
                    <a:pt x="52" y="54"/>
                  </a:lnTo>
                  <a:lnTo>
                    <a:pt x="54" y="36"/>
                  </a:lnTo>
                  <a:lnTo>
                    <a:pt x="55" y="46"/>
                  </a:lnTo>
                  <a:lnTo>
                    <a:pt x="55" y="59"/>
                  </a:lnTo>
                  <a:lnTo>
                    <a:pt x="53" y="71"/>
                  </a:lnTo>
                  <a:lnTo>
                    <a:pt x="50" y="84"/>
                  </a:lnTo>
                  <a:lnTo>
                    <a:pt x="44" y="96"/>
                  </a:lnTo>
                  <a:lnTo>
                    <a:pt x="36" y="105"/>
                  </a:lnTo>
                  <a:lnTo>
                    <a:pt x="27" y="111"/>
                  </a:lnTo>
                  <a:lnTo>
                    <a:pt x="16" y="113"/>
                  </a:lnTo>
                  <a:lnTo>
                    <a:pt x="15" y="112"/>
                  </a:lnTo>
                  <a:lnTo>
                    <a:pt x="13" y="109"/>
                  </a:lnTo>
                  <a:lnTo>
                    <a:pt x="10" y="105"/>
                  </a:lnTo>
                  <a:lnTo>
                    <a:pt x="8" y="100"/>
                  </a:lnTo>
                  <a:lnTo>
                    <a:pt x="4" y="88"/>
                  </a:lnTo>
                  <a:lnTo>
                    <a:pt x="0" y="73"/>
                  </a:lnTo>
                  <a:lnTo>
                    <a:pt x="0" y="56"/>
                  </a:lnTo>
                  <a:lnTo>
                    <a:pt x="4" y="43"/>
                  </a:lnTo>
                  <a:lnTo>
                    <a:pt x="9" y="28"/>
                  </a:lnTo>
                  <a:lnTo>
                    <a:pt x="14" y="15"/>
                  </a:lnTo>
                  <a:lnTo>
                    <a:pt x="17" y="6"/>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6" name="Freeform 171"/>
            <p:cNvSpPr>
              <a:spLocks/>
            </p:cNvSpPr>
            <p:nvPr/>
          </p:nvSpPr>
          <p:spPr bwMode="auto">
            <a:xfrm>
              <a:off x="5290" y="3314"/>
              <a:ext cx="32" cy="22"/>
            </a:xfrm>
            <a:custGeom>
              <a:avLst/>
              <a:gdLst>
                <a:gd name="T0" fmla="*/ 1 w 64"/>
                <a:gd name="T1" fmla="*/ 0 h 43"/>
                <a:gd name="T2" fmla="*/ 1 w 64"/>
                <a:gd name="T3" fmla="*/ 1 h 43"/>
                <a:gd name="T4" fmla="*/ 1 w 64"/>
                <a:gd name="T5" fmla="*/ 1 h 43"/>
                <a:gd name="T6" fmla="*/ 1 w 64"/>
                <a:gd name="T7" fmla="*/ 1 h 43"/>
                <a:gd name="T8" fmla="*/ 1 w 64"/>
                <a:gd name="T9" fmla="*/ 1 h 43"/>
                <a:gd name="T10" fmla="*/ 1 w 64"/>
                <a:gd name="T11" fmla="*/ 1 h 43"/>
                <a:gd name="T12" fmla="*/ 1 w 64"/>
                <a:gd name="T13" fmla="*/ 1 h 43"/>
                <a:gd name="T14" fmla="*/ 1 w 64"/>
                <a:gd name="T15" fmla="*/ 1 h 43"/>
                <a:gd name="T16" fmla="*/ 1 w 64"/>
                <a:gd name="T17" fmla="*/ 1 h 43"/>
                <a:gd name="T18" fmla="*/ 1 w 64"/>
                <a:gd name="T19" fmla="*/ 1 h 43"/>
                <a:gd name="T20" fmla="*/ 1 w 64"/>
                <a:gd name="T21" fmla="*/ 1 h 43"/>
                <a:gd name="T22" fmla="*/ 1 w 64"/>
                <a:gd name="T23" fmla="*/ 1 h 43"/>
                <a:gd name="T24" fmla="*/ 1 w 64"/>
                <a:gd name="T25" fmla="*/ 1 h 43"/>
                <a:gd name="T26" fmla="*/ 1 w 64"/>
                <a:gd name="T27" fmla="*/ 1 h 43"/>
                <a:gd name="T28" fmla="*/ 1 w 64"/>
                <a:gd name="T29" fmla="*/ 1 h 43"/>
                <a:gd name="T30" fmla="*/ 1 w 64"/>
                <a:gd name="T31" fmla="*/ 1 h 43"/>
                <a:gd name="T32" fmla="*/ 1 w 64"/>
                <a:gd name="T33" fmla="*/ 1 h 43"/>
                <a:gd name="T34" fmla="*/ 1 w 64"/>
                <a:gd name="T35" fmla="*/ 1 h 43"/>
                <a:gd name="T36" fmla="*/ 1 w 64"/>
                <a:gd name="T37" fmla="*/ 1 h 43"/>
                <a:gd name="T38" fmla="*/ 1 w 64"/>
                <a:gd name="T39" fmla="*/ 1 h 43"/>
                <a:gd name="T40" fmla="*/ 1 w 64"/>
                <a:gd name="T41" fmla="*/ 1 h 43"/>
                <a:gd name="T42" fmla="*/ 1 w 64"/>
                <a:gd name="T43" fmla="*/ 1 h 43"/>
                <a:gd name="T44" fmla="*/ 1 w 64"/>
                <a:gd name="T45" fmla="*/ 1 h 43"/>
                <a:gd name="T46" fmla="*/ 1 w 64"/>
                <a:gd name="T47" fmla="*/ 1 h 43"/>
                <a:gd name="T48" fmla="*/ 1 w 64"/>
                <a:gd name="T49" fmla="*/ 1 h 43"/>
                <a:gd name="T50" fmla="*/ 1 w 64"/>
                <a:gd name="T51" fmla="*/ 1 h 43"/>
                <a:gd name="T52" fmla="*/ 1 w 64"/>
                <a:gd name="T53" fmla="*/ 1 h 43"/>
                <a:gd name="T54" fmla="*/ 1 w 64"/>
                <a:gd name="T55" fmla="*/ 1 h 43"/>
                <a:gd name="T56" fmla="*/ 1 w 64"/>
                <a:gd name="T57" fmla="*/ 1 h 43"/>
                <a:gd name="T58" fmla="*/ 1 w 64"/>
                <a:gd name="T59" fmla="*/ 1 h 43"/>
                <a:gd name="T60" fmla="*/ 1 w 64"/>
                <a:gd name="T61" fmla="*/ 1 h 43"/>
                <a:gd name="T62" fmla="*/ 1 w 64"/>
                <a:gd name="T63" fmla="*/ 1 h 43"/>
                <a:gd name="T64" fmla="*/ 1 w 64"/>
                <a:gd name="T65" fmla="*/ 1 h 43"/>
                <a:gd name="T66" fmla="*/ 1 w 64"/>
                <a:gd name="T67" fmla="*/ 1 h 43"/>
                <a:gd name="T68" fmla="*/ 1 w 64"/>
                <a:gd name="T69" fmla="*/ 1 h 43"/>
                <a:gd name="T70" fmla="*/ 1 w 64"/>
                <a:gd name="T71" fmla="*/ 1 h 43"/>
                <a:gd name="T72" fmla="*/ 0 w 64"/>
                <a:gd name="T73" fmla="*/ 1 h 43"/>
                <a:gd name="T74" fmla="*/ 0 w 64"/>
                <a:gd name="T75" fmla="*/ 1 h 43"/>
                <a:gd name="T76" fmla="*/ 1 w 64"/>
                <a:gd name="T77" fmla="*/ 1 h 43"/>
                <a:gd name="T78" fmla="*/ 1 w 64"/>
                <a:gd name="T79" fmla="*/ 1 h 43"/>
                <a:gd name="T80" fmla="*/ 1 w 64"/>
                <a:gd name="T81" fmla="*/ 0 h 4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4"/>
                <a:gd name="T124" fmla="*/ 0 h 43"/>
                <a:gd name="T125" fmla="*/ 64 w 64"/>
                <a:gd name="T126" fmla="*/ 43 h 4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4" h="43">
                  <a:moveTo>
                    <a:pt x="3" y="0"/>
                  </a:moveTo>
                  <a:lnTo>
                    <a:pt x="3" y="3"/>
                  </a:lnTo>
                  <a:lnTo>
                    <a:pt x="4" y="9"/>
                  </a:lnTo>
                  <a:lnTo>
                    <a:pt x="5" y="15"/>
                  </a:lnTo>
                  <a:lnTo>
                    <a:pt x="6" y="19"/>
                  </a:lnTo>
                  <a:lnTo>
                    <a:pt x="7" y="23"/>
                  </a:lnTo>
                  <a:lnTo>
                    <a:pt x="11" y="24"/>
                  </a:lnTo>
                  <a:lnTo>
                    <a:pt x="13" y="25"/>
                  </a:lnTo>
                  <a:lnTo>
                    <a:pt x="16" y="25"/>
                  </a:lnTo>
                  <a:lnTo>
                    <a:pt x="22" y="24"/>
                  </a:lnTo>
                  <a:lnTo>
                    <a:pt x="30" y="23"/>
                  </a:lnTo>
                  <a:lnTo>
                    <a:pt x="39" y="22"/>
                  </a:lnTo>
                  <a:lnTo>
                    <a:pt x="46" y="22"/>
                  </a:lnTo>
                  <a:lnTo>
                    <a:pt x="51" y="23"/>
                  </a:lnTo>
                  <a:lnTo>
                    <a:pt x="55" y="22"/>
                  </a:lnTo>
                  <a:lnTo>
                    <a:pt x="58" y="18"/>
                  </a:lnTo>
                  <a:lnTo>
                    <a:pt x="58" y="12"/>
                  </a:lnTo>
                  <a:lnTo>
                    <a:pt x="61" y="16"/>
                  </a:lnTo>
                  <a:lnTo>
                    <a:pt x="62" y="18"/>
                  </a:lnTo>
                  <a:lnTo>
                    <a:pt x="64" y="20"/>
                  </a:lnTo>
                  <a:lnTo>
                    <a:pt x="64" y="22"/>
                  </a:lnTo>
                  <a:lnTo>
                    <a:pt x="64" y="26"/>
                  </a:lnTo>
                  <a:lnTo>
                    <a:pt x="64" y="33"/>
                  </a:lnTo>
                  <a:lnTo>
                    <a:pt x="61" y="39"/>
                  </a:lnTo>
                  <a:lnTo>
                    <a:pt x="55" y="42"/>
                  </a:lnTo>
                  <a:lnTo>
                    <a:pt x="51" y="42"/>
                  </a:lnTo>
                  <a:lnTo>
                    <a:pt x="44" y="43"/>
                  </a:lnTo>
                  <a:lnTo>
                    <a:pt x="36" y="43"/>
                  </a:lnTo>
                  <a:lnTo>
                    <a:pt x="27" y="43"/>
                  </a:lnTo>
                  <a:lnTo>
                    <a:pt x="19" y="43"/>
                  </a:lnTo>
                  <a:lnTo>
                    <a:pt x="12" y="43"/>
                  </a:lnTo>
                  <a:lnTo>
                    <a:pt x="7" y="42"/>
                  </a:lnTo>
                  <a:lnTo>
                    <a:pt x="5" y="41"/>
                  </a:lnTo>
                  <a:lnTo>
                    <a:pt x="4" y="38"/>
                  </a:lnTo>
                  <a:lnTo>
                    <a:pt x="3" y="32"/>
                  </a:lnTo>
                  <a:lnTo>
                    <a:pt x="1" y="27"/>
                  </a:lnTo>
                  <a:lnTo>
                    <a:pt x="0" y="24"/>
                  </a:lnTo>
                  <a:lnTo>
                    <a:pt x="0" y="18"/>
                  </a:lnTo>
                  <a:lnTo>
                    <a:pt x="1" y="11"/>
                  </a:lnTo>
                  <a:lnTo>
                    <a:pt x="3" y="4"/>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7" name="Freeform 172"/>
            <p:cNvSpPr>
              <a:spLocks/>
            </p:cNvSpPr>
            <p:nvPr/>
          </p:nvSpPr>
          <p:spPr bwMode="auto">
            <a:xfrm>
              <a:off x="5256" y="3306"/>
              <a:ext cx="4" cy="16"/>
            </a:xfrm>
            <a:custGeom>
              <a:avLst/>
              <a:gdLst>
                <a:gd name="T0" fmla="*/ 0 w 9"/>
                <a:gd name="T1" fmla="*/ 0 h 34"/>
                <a:gd name="T2" fmla="*/ 0 w 9"/>
                <a:gd name="T3" fmla="*/ 0 h 34"/>
                <a:gd name="T4" fmla="*/ 0 w 9"/>
                <a:gd name="T5" fmla="*/ 0 h 34"/>
                <a:gd name="T6" fmla="*/ 0 w 9"/>
                <a:gd name="T7" fmla="*/ 0 h 34"/>
                <a:gd name="T8" fmla="*/ 0 w 9"/>
                <a:gd name="T9" fmla="*/ 0 h 34"/>
                <a:gd name="T10" fmla="*/ 0 w 9"/>
                <a:gd name="T11" fmla="*/ 0 h 34"/>
                <a:gd name="T12" fmla="*/ 0 w 9"/>
                <a:gd name="T13" fmla="*/ 0 h 34"/>
                <a:gd name="T14" fmla="*/ 0 w 9"/>
                <a:gd name="T15" fmla="*/ 0 h 34"/>
                <a:gd name="T16" fmla="*/ 0 w 9"/>
                <a:gd name="T17" fmla="*/ 0 h 34"/>
                <a:gd name="T18" fmla="*/ 0 w 9"/>
                <a:gd name="T19" fmla="*/ 0 h 34"/>
                <a:gd name="T20" fmla="*/ 0 w 9"/>
                <a:gd name="T21" fmla="*/ 0 h 34"/>
                <a:gd name="T22" fmla="*/ 0 w 9"/>
                <a:gd name="T23" fmla="*/ 0 h 34"/>
                <a:gd name="T24" fmla="*/ 0 w 9"/>
                <a:gd name="T25" fmla="*/ 0 h 34"/>
                <a:gd name="T26" fmla="*/ 0 w 9"/>
                <a:gd name="T27" fmla="*/ 0 h 34"/>
                <a:gd name="T28" fmla="*/ 0 w 9"/>
                <a:gd name="T29" fmla="*/ 0 h 34"/>
                <a:gd name="T30" fmla="*/ 0 w 9"/>
                <a:gd name="T31" fmla="*/ 0 h 34"/>
                <a:gd name="T32" fmla="*/ 0 w 9"/>
                <a:gd name="T33" fmla="*/ 0 h 34"/>
                <a:gd name="T34" fmla="*/ 0 w 9"/>
                <a:gd name="T35" fmla="*/ 0 h 34"/>
                <a:gd name="T36" fmla="*/ 0 w 9"/>
                <a:gd name="T37" fmla="*/ 0 h 34"/>
                <a:gd name="T38" fmla="*/ 0 w 9"/>
                <a:gd name="T39" fmla="*/ 0 h 34"/>
                <a:gd name="T40" fmla="*/ 0 w 9"/>
                <a:gd name="T41" fmla="*/ 0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34"/>
                <a:gd name="T65" fmla="*/ 9 w 9"/>
                <a:gd name="T66" fmla="*/ 34 h 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34">
                  <a:moveTo>
                    <a:pt x="0" y="21"/>
                  </a:moveTo>
                  <a:lnTo>
                    <a:pt x="0" y="17"/>
                  </a:lnTo>
                  <a:lnTo>
                    <a:pt x="1" y="10"/>
                  </a:lnTo>
                  <a:lnTo>
                    <a:pt x="2" y="5"/>
                  </a:lnTo>
                  <a:lnTo>
                    <a:pt x="2" y="2"/>
                  </a:lnTo>
                  <a:lnTo>
                    <a:pt x="4" y="0"/>
                  </a:lnTo>
                  <a:lnTo>
                    <a:pt x="5" y="0"/>
                  </a:lnTo>
                  <a:lnTo>
                    <a:pt x="5" y="6"/>
                  </a:lnTo>
                  <a:lnTo>
                    <a:pt x="6" y="14"/>
                  </a:lnTo>
                  <a:lnTo>
                    <a:pt x="8" y="21"/>
                  </a:lnTo>
                  <a:lnTo>
                    <a:pt x="9" y="27"/>
                  </a:lnTo>
                  <a:lnTo>
                    <a:pt x="9" y="28"/>
                  </a:lnTo>
                  <a:lnTo>
                    <a:pt x="9" y="30"/>
                  </a:lnTo>
                  <a:lnTo>
                    <a:pt x="9" y="32"/>
                  </a:lnTo>
                  <a:lnTo>
                    <a:pt x="8" y="34"/>
                  </a:lnTo>
                  <a:lnTo>
                    <a:pt x="7" y="33"/>
                  </a:lnTo>
                  <a:lnTo>
                    <a:pt x="5" y="30"/>
                  </a:lnTo>
                  <a:lnTo>
                    <a:pt x="2" y="26"/>
                  </a:lnTo>
                  <a:lnTo>
                    <a:pt x="0" y="2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8" name="Freeform 173"/>
            <p:cNvSpPr>
              <a:spLocks/>
            </p:cNvSpPr>
            <p:nvPr/>
          </p:nvSpPr>
          <p:spPr bwMode="auto">
            <a:xfrm>
              <a:off x="5294" y="3326"/>
              <a:ext cx="21" cy="10"/>
            </a:xfrm>
            <a:custGeom>
              <a:avLst/>
              <a:gdLst>
                <a:gd name="T0" fmla="*/ 1 w 42"/>
                <a:gd name="T1" fmla="*/ 0 h 19"/>
                <a:gd name="T2" fmla="*/ 1 w 42"/>
                <a:gd name="T3" fmla="*/ 1 h 19"/>
                <a:gd name="T4" fmla="*/ 1 w 42"/>
                <a:gd name="T5" fmla="*/ 1 h 19"/>
                <a:gd name="T6" fmla="*/ 1 w 42"/>
                <a:gd name="T7" fmla="*/ 1 h 19"/>
                <a:gd name="T8" fmla="*/ 0 w 42"/>
                <a:gd name="T9" fmla="*/ 1 h 19"/>
                <a:gd name="T10" fmla="*/ 1 w 42"/>
                <a:gd name="T11" fmla="*/ 1 h 19"/>
                <a:gd name="T12" fmla="*/ 1 w 42"/>
                <a:gd name="T13" fmla="*/ 1 h 19"/>
                <a:gd name="T14" fmla="*/ 1 w 42"/>
                <a:gd name="T15" fmla="*/ 1 h 19"/>
                <a:gd name="T16" fmla="*/ 1 w 42"/>
                <a:gd name="T17" fmla="*/ 1 h 19"/>
                <a:gd name="T18" fmla="*/ 1 w 42"/>
                <a:gd name="T19" fmla="*/ 1 h 19"/>
                <a:gd name="T20" fmla="*/ 1 w 42"/>
                <a:gd name="T21" fmla="*/ 1 h 19"/>
                <a:gd name="T22" fmla="*/ 1 w 42"/>
                <a:gd name="T23" fmla="*/ 1 h 19"/>
                <a:gd name="T24" fmla="*/ 1 w 42"/>
                <a:gd name="T25" fmla="*/ 1 h 19"/>
                <a:gd name="T26" fmla="*/ 1 w 42"/>
                <a:gd name="T27" fmla="*/ 1 h 19"/>
                <a:gd name="T28" fmla="*/ 1 w 42"/>
                <a:gd name="T29" fmla="*/ 1 h 19"/>
                <a:gd name="T30" fmla="*/ 1 w 42"/>
                <a:gd name="T31" fmla="*/ 1 h 19"/>
                <a:gd name="T32" fmla="*/ 1 w 42"/>
                <a:gd name="T33" fmla="*/ 1 h 19"/>
                <a:gd name="T34" fmla="*/ 1 w 42"/>
                <a:gd name="T35" fmla="*/ 1 h 19"/>
                <a:gd name="T36" fmla="*/ 1 w 42"/>
                <a:gd name="T37" fmla="*/ 1 h 19"/>
                <a:gd name="T38" fmla="*/ 1 w 42"/>
                <a:gd name="T39" fmla="*/ 1 h 19"/>
                <a:gd name="T40" fmla="*/ 1 w 42"/>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19"/>
                <a:gd name="T65" fmla="*/ 42 w 4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19">
                  <a:moveTo>
                    <a:pt x="21" y="0"/>
                  </a:moveTo>
                  <a:lnTo>
                    <a:pt x="13" y="2"/>
                  </a:lnTo>
                  <a:lnTo>
                    <a:pt x="6" y="6"/>
                  </a:lnTo>
                  <a:lnTo>
                    <a:pt x="1" y="9"/>
                  </a:lnTo>
                  <a:lnTo>
                    <a:pt x="0" y="11"/>
                  </a:lnTo>
                  <a:lnTo>
                    <a:pt x="1" y="14"/>
                  </a:lnTo>
                  <a:lnTo>
                    <a:pt x="6" y="16"/>
                  </a:lnTo>
                  <a:lnTo>
                    <a:pt x="12" y="18"/>
                  </a:lnTo>
                  <a:lnTo>
                    <a:pt x="19" y="19"/>
                  </a:lnTo>
                  <a:lnTo>
                    <a:pt x="27" y="18"/>
                  </a:lnTo>
                  <a:lnTo>
                    <a:pt x="34" y="16"/>
                  </a:lnTo>
                  <a:lnTo>
                    <a:pt x="39" y="14"/>
                  </a:lnTo>
                  <a:lnTo>
                    <a:pt x="42" y="11"/>
                  </a:lnTo>
                  <a:lnTo>
                    <a:pt x="37" y="10"/>
                  </a:lnTo>
                  <a:lnTo>
                    <a:pt x="28" y="10"/>
                  </a:lnTo>
                  <a:lnTo>
                    <a:pt x="18" y="10"/>
                  </a:lnTo>
                  <a:lnTo>
                    <a:pt x="13" y="9"/>
                  </a:lnTo>
                  <a:lnTo>
                    <a:pt x="14" y="7"/>
                  </a:lnTo>
                  <a:lnTo>
                    <a:pt x="18" y="5"/>
                  </a:lnTo>
                  <a:lnTo>
                    <a:pt x="20" y="2"/>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9" name="Freeform 174"/>
            <p:cNvSpPr>
              <a:spLocks/>
            </p:cNvSpPr>
            <p:nvPr/>
          </p:nvSpPr>
          <p:spPr bwMode="auto">
            <a:xfrm>
              <a:off x="5246" y="3177"/>
              <a:ext cx="37" cy="128"/>
            </a:xfrm>
            <a:custGeom>
              <a:avLst/>
              <a:gdLst>
                <a:gd name="T0" fmla="*/ 1 w 73"/>
                <a:gd name="T1" fmla="*/ 1 h 254"/>
                <a:gd name="T2" fmla="*/ 1 w 73"/>
                <a:gd name="T3" fmla="*/ 1 h 254"/>
                <a:gd name="T4" fmla="*/ 1 w 73"/>
                <a:gd name="T5" fmla="*/ 1 h 254"/>
                <a:gd name="T6" fmla="*/ 1 w 73"/>
                <a:gd name="T7" fmla="*/ 1 h 254"/>
                <a:gd name="T8" fmla="*/ 1 w 73"/>
                <a:gd name="T9" fmla="*/ 1 h 254"/>
                <a:gd name="T10" fmla="*/ 1 w 73"/>
                <a:gd name="T11" fmla="*/ 1 h 254"/>
                <a:gd name="T12" fmla="*/ 1 w 73"/>
                <a:gd name="T13" fmla="*/ 1 h 254"/>
                <a:gd name="T14" fmla="*/ 1 w 73"/>
                <a:gd name="T15" fmla="*/ 1 h 254"/>
                <a:gd name="T16" fmla="*/ 1 w 73"/>
                <a:gd name="T17" fmla="*/ 1 h 254"/>
                <a:gd name="T18" fmla="*/ 1 w 73"/>
                <a:gd name="T19" fmla="*/ 1 h 254"/>
                <a:gd name="T20" fmla="*/ 0 w 73"/>
                <a:gd name="T21" fmla="*/ 1 h 254"/>
                <a:gd name="T22" fmla="*/ 1 w 73"/>
                <a:gd name="T23" fmla="*/ 1 h 254"/>
                <a:gd name="T24" fmla="*/ 1 w 73"/>
                <a:gd name="T25" fmla="*/ 1 h 254"/>
                <a:gd name="T26" fmla="*/ 1 w 73"/>
                <a:gd name="T27" fmla="*/ 1 h 254"/>
                <a:gd name="T28" fmla="*/ 1 w 73"/>
                <a:gd name="T29" fmla="*/ 1 h 254"/>
                <a:gd name="T30" fmla="*/ 1 w 73"/>
                <a:gd name="T31" fmla="*/ 1 h 254"/>
                <a:gd name="T32" fmla="*/ 1 w 73"/>
                <a:gd name="T33" fmla="*/ 1 h 254"/>
                <a:gd name="T34" fmla="*/ 1 w 73"/>
                <a:gd name="T35" fmla="*/ 1 h 254"/>
                <a:gd name="T36" fmla="*/ 1 w 73"/>
                <a:gd name="T37" fmla="*/ 1 h 254"/>
                <a:gd name="T38" fmla="*/ 1 w 73"/>
                <a:gd name="T39" fmla="*/ 1 h 254"/>
                <a:gd name="T40" fmla="*/ 1 w 73"/>
                <a:gd name="T41" fmla="*/ 1 h 254"/>
                <a:gd name="T42" fmla="*/ 1 w 73"/>
                <a:gd name="T43" fmla="*/ 1 h 254"/>
                <a:gd name="T44" fmla="*/ 1 w 73"/>
                <a:gd name="T45" fmla="*/ 1 h 254"/>
                <a:gd name="T46" fmla="*/ 1 w 73"/>
                <a:gd name="T47" fmla="*/ 1 h 254"/>
                <a:gd name="T48" fmla="*/ 1 w 73"/>
                <a:gd name="T49" fmla="*/ 1 h 254"/>
                <a:gd name="T50" fmla="*/ 1 w 73"/>
                <a:gd name="T51" fmla="*/ 1 h 254"/>
                <a:gd name="T52" fmla="*/ 1 w 73"/>
                <a:gd name="T53" fmla="*/ 1 h 254"/>
                <a:gd name="T54" fmla="*/ 1 w 73"/>
                <a:gd name="T55" fmla="*/ 1 h 254"/>
                <a:gd name="T56" fmla="*/ 1 w 73"/>
                <a:gd name="T57" fmla="*/ 1 h 254"/>
                <a:gd name="T58" fmla="*/ 1 w 73"/>
                <a:gd name="T59" fmla="*/ 1 h 254"/>
                <a:gd name="T60" fmla="*/ 1 w 73"/>
                <a:gd name="T61" fmla="*/ 1 h 254"/>
                <a:gd name="T62" fmla="*/ 1 w 73"/>
                <a:gd name="T63" fmla="*/ 1 h 254"/>
                <a:gd name="T64" fmla="*/ 1 w 73"/>
                <a:gd name="T65" fmla="*/ 1 h 254"/>
                <a:gd name="T66" fmla="*/ 1 w 73"/>
                <a:gd name="T67" fmla="*/ 1 h 254"/>
                <a:gd name="T68" fmla="*/ 1 w 73"/>
                <a:gd name="T69" fmla="*/ 1 h 254"/>
                <a:gd name="T70" fmla="*/ 1 w 73"/>
                <a:gd name="T71" fmla="*/ 1 h 2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
                <a:gd name="T109" fmla="*/ 0 h 254"/>
                <a:gd name="T110" fmla="*/ 73 w 73"/>
                <a:gd name="T111" fmla="*/ 254 h 2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 h="254">
                  <a:moveTo>
                    <a:pt x="71" y="0"/>
                  </a:moveTo>
                  <a:lnTo>
                    <a:pt x="69" y="1"/>
                  </a:lnTo>
                  <a:lnTo>
                    <a:pt x="64" y="3"/>
                  </a:lnTo>
                  <a:lnTo>
                    <a:pt x="60" y="6"/>
                  </a:lnTo>
                  <a:lnTo>
                    <a:pt x="56" y="7"/>
                  </a:lnTo>
                  <a:lnTo>
                    <a:pt x="55" y="7"/>
                  </a:lnTo>
                  <a:lnTo>
                    <a:pt x="53" y="7"/>
                  </a:lnTo>
                  <a:lnTo>
                    <a:pt x="52" y="6"/>
                  </a:lnTo>
                  <a:lnTo>
                    <a:pt x="50" y="4"/>
                  </a:lnTo>
                  <a:lnTo>
                    <a:pt x="48" y="4"/>
                  </a:lnTo>
                  <a:lnTo>
                    <a:pt x="47" y="4"/>
                  </a:lnTo>
                  <a:lnTo>
                    <a:pt x="43" y="4"/>
                  </a:lnTo>
                  <a:lnTo>
                    <a:pt x="39" y="4"/>
                  </a:lnTo>
                  <a:lnTo>
                    <a:pt x="35" y="4"/>
                  </a:lnTo>
                  <a:lnTo>
                    <a:pt x="31" y="4"/>
                  </a:lnTo>
                  <a:lnTo>
                    <a:pt x="25" y="4"/>
                  </a:lnTo>
                  <a:lnTo>
                    <a:pt x="18" y="3"/>
                  </a:ln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0" y="141"/>
                  </a:lnTo>
                  <a:lnTo>
                    <a:pt x="30" y="147"/>
                  </a:lnTo>
                  <a:lnTo>
                    <a:pt x="30" y="154"/>
                  </a:lnTo>
                  <a:lnTo>
                    <a:pt x="31" y="158"/>
                  </a:lnTo>
                  <a:lnTo>
                    <a:pt x="32" y="160"/>
                  </a:lnTo>
                  <a:lnTo>
                    <a:pt x="32" y="163"/>
                  </a:lnTo>
                  <a:lnTo>
                    <a:pt x="32" y="167"/>
                  </a:lnTo>
                  <a:lnTo>
                    <a:pt x="32" y="171"/>
                  </a:lnTo>
                  <a:lnTo>
                    <a:pt x="32" y="172"/>
                  </a:lnTo>
                  <a:lnTo>
                    <a:pt x="32" y="175"/>
                  </a:lnTo>
                  <a:lnTo>
                    <a:pt x="32" y="176"/>
                  </a:lnTo>
                  <a:lnTo>
                    <a:pt x="31" y="177"/>
                  </a:lnTo>
                  <a:lnTo>
                    <a:pt x="31" y="181"/>
                  </a:lnTo>
                  <a:lnTo>
                    <a:pt x="29" y="187"/>
                  </a:lnTo>
                  <a:lnTo>
                    <a:pt x="26" y="195"/>
                  </a:lnTo>
                  <a:lnTo>
                    <a:pt x="23" y="206"/>
                  </a:lnTo>
                  <a:lnTo>
                    <a:pt x="22" y="208"/>
                  </a:lnTo>
                  <a:lnTo>
                    <a:pt x="19" y="214"/>
                  </a:lnTo>
                  <a:lnTo>
                    <a:pt x="17" y="221"/>
                  </a:lnTo>
                  <a:lnTo>
                    <a:pt x="16" y="229"/>
                  </a:lnTo>
                  <a:lnTo>
                    <a:pt x="16" y="237"/>
                  </a:lnTo>
                  <a:lnTo>
                    <a:pt x="18" y="245"/>
                  </a:lnTo>
                  <a:lnTo>
                    <a:pt x="25" y="251"/>
                  </a:lnTo>
                  <a:lnTo>
                    <a:pt x="37" y="254"/>
                  </a:lnTo>
                  <a:lnTo>
                    <a:pt x="49" y="253"/>
                  </a:lnTo>
                  <a:lnTo>
                    <a:pt x="57" y="245"/>
                  </a:lnTo>
                  <a:lnTo>
                    <a:pt x="62" y="231"/>
                  </a:lnTo>
                  <a:lnTo>
                    <a:pt x="64" y="213"/>
                  </a:lnTo>
                  <a:lnTo>
                    <a:pt x="67" y="197"/>
                  </a:lnTo>
                  <a:lnTo>
                    <a:pt x="69" y="179"/>
                  </a:lnTo>
                  <a:lnTo>
                    <a:pt x="71" y="164"/>
                  </a:lnTo>
                  <a:lnTo>
                    <a:pt x="70" y="153"/>
                  </a:lnTo>
                  <a:lnTo>
                    <a:pt x="68" y="145"/>
                  </a:lnTo>
                  <a:lnTo>
                    <a:pt x="67" y="136"/>
                  </a:lnTo>
                  <a:lnTo>
                    <a:pt x="67" y="126"/>
                  </a:lnTo>
                  <a:lnTo>
                    <a:pt x="68" y="116"/>
                  </a:lnTo>
                  <a:lnTo>
                    <a:pt x="69" y="100"/>
                  </a:lnTo>
                  <a:lnTo>
                    <a:pt x="72" y="76"/>
                  </a:lnTo>
                  <a:lnTo>
                    <a:pt x="73" y="52"/>
                  </a:lnTo>
                  <a:lnTo>
                    <a:pt x="73" y="37"/>
                  </a:lnTo>
                  <a:lnTo>
                    <a:pt x="72" y="27"/>
                  </a:lnTo>
                  <a:lnTo>
                    <a:pt x="71" y="18"/>
                  </a:lnTo>
                  <a:lnTo>
                    <a:pt x="71" y="9"/>
                  </a:lnTo>
                  <a:lnTo>
                    <a:pt x="7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0" name="Freeform 175"/>
            <p:cNvSpPr>
              <a:spLocks/>
            </p:cNvSpPr>
            <p:nvPr/>
          </p:nvSpPr>
          <p:spPr bwMode="auto">
            <a:xfrm>
              <a:off x="5287" y="3160"/>
              <a:ext cx="39" cy="167"/>
            </a:xfrm>
            <a:custGeom>
              <a:avLst/>
              <a:gdLst>
                <a:gd name="T0" fmla="*/ 0 w 79"/>
                <a:gd name="T1" fmla="*/ 0 h 335"/>
                <a:gd name="T2" fmla="*/ 0 w 79"/>
                <a:gd name="T3" fmla="*/ 0 h 335"/>
                <a:gd name="T4" fmla="*/ 0 w 79"/>
                <a:gd name="T5" fmla="*/ 0 h 335"/>
                <a:gd name="T6" fmla="*/ 0 w 79"/>
                <a:gd name="T7" fmla="*/ 0 h 335"/>
                <a:gd name="T8" fmla="*/ 0 w 79"/>
                <a:gd name="T9" fmla="*/ 0 h 335"/>
                <a:gd name="T10" fmla="*/ 0 w 79"/>
                <a:gd name="T11" fmla="*/ 0 h 335"/>
                <a:gd name="T12" fmla="*/ 0 w 79"/>
                <a:gd name="T13" fmla="*/ 0 h 335"/>
                <a:gd name="T14" fmla="*/ 0 w 79"/>
                <a:gd name="T15" fmla="*/ 0 h 335"/>
                <a:gd name="T16" fmla="*/ 0 w 79"/>
                <a:gd name="T17" fmla="*/ 0 h 335"/>
                <a:gd name="T18" fmla="*/ 0 w 79"/>
                <a:gd name="T19" fmla="*/ 0 h 335"/>
                <a:gd name="T20" fmla="*/ 0 w 79"/>
                <a:gd name="T21" fmla="*/ 0 h 335"/>
                <a:gd name="T22" fmla="*/ 0 w 79"/>
                <a:gd name="T23" fmla="*/ 0 h 335"/>
                <a:gd name="T24" fmla="*/ 0 w 79"/>
                <a:gd name="T25" fmla="*/ 0 h 335"/>
                <a:gd name="T26" fmla="*/ 0 w 79"/>
                <a:gd name="T27" fmla="*/ 0 h 335"/>
                <a:gd name="T28" fmla="*/ 0 w 79"/>
                <a:gd name="T29" fmla="*/ 0 h 335"/>
                <a:gd name="T30" fmla="*/ 0 w 79"/>
                <a:gd name="T31" fmla="*/ 0 h 335"/>
                <a:gd name="T32" fmla="*/ 0 w 79"/>
                <a:gd name="T33" fmla="*/ 0 h 335"/>
                <a:gd name="T34" fmla="*/ 0 w 79"/>
                <a:gd name="T35" fmla="*/ 0 h 335"/>
                <a:gd name="T36" fmla="*/ 0 w 79"/>
                <a:gd name="T37" fmla="*/ 0 h 335"/>
                <a:gd name="T38" fmla="*/ 0 w 79"/>
                <a:gd name="T39" fmla="*/ 0 h 335"/>
                <a:gd name="T40" fmla="*/ 0 w 79"/>
                <a:gd name="T41" fmla="*/ 0 h 335"/>
                <a:gd name="T42" fmla="*/ 0 w 79"/>
                <a:gd name="T43" fmla="*/ 0 h 335"/>
                <a:gd name="T44" fmla="*/ 0 w 79"/>
                <a:gd name="T45" fmla="*/ 0 h 335"/>
                <a:gd name="T46" fmla="*/ 0 w 79"/>
                <a:gd name="T47" fmla="*/ 0 h 335"/>
                <a:gd name="T48" fmla="*/ 0 w 79"/>
                <a:gd name="T49" fmla="*/ 0 h 335"/>
                <a:gd name="T50" fmla="*/ 0 w 79"/>
                <a:gd name="T51" fmla="*/ 0 h 335"/>
                <a:gd name="T52" fmla="*/ 0 w 79"/>
                <a:gd name="T53" fmla="*/ 0 h 335"/>
                <a:gd name="T54" fmla="*/ 0 w 79"/>
                <a:gd name="T55" fmla="*/ 0 h 335"/>
                <a:gd name="T56" fmla="*/ 0 w 79"/>
                <a:gd name="T57" fmla="*/ 0 h 335"/>
                <a:gd name="T58" fmla="*/ 0 w 79"/>
                <a:gd name="T59" fmla="*/ 0 h 335"/>
                <a:gd name="T60" fmla="*/ 0 w 79"/>
                <a:gd name="T61" fmla="*/ 0 h 335"/>
                <a:gd name="T62" fmla="*/ 0 w 79"/>
                <a:gd name="T63" fmla="*/ 0 h 335"/>
                <a:gd name="T64" fmla="*/ 0 w 79"/>
                <a:gd name="T65" fmla="*/ 0 h 335"/>
                <a:gd name="T66" fmla="*/ 0 w 79"/>
                <a:gd name="T67" fmla="*/ 0 h 335"/>
                <a:gd name="T68" fmla="*/ 0 w 79"/>
                <a:gd name="T69" fmla="*/ 0 h 335"/>
                <a:gd name="T70" fmla="*/ 0 w 79"/>
                <a:gd name="T71" fmla="*/ 0 h 3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
                <a:gd name="T109" fmla="*/ 0 h 335"/>
                <a:gd name="T110" fmla="*/ 79 w 79"/>
                <a:gd name="T111" fmla="*/ 335 h 3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 h="335">
                  <a:moveTo>
                    <a:pt x="79" y="0"/>
                  </a:moveTo>
                  <a:lnTo>
                    <a:pt x="74" y="1"/>
                  </a:lnTo>
                  <a:lnTo>
                    <a:pt x="67" y="4"/>
                  </a:lnTo>
                  <a:lnTo>
                    <a:pt x="58" y="7"/>
                  </a:lnTo>
                  <a:lnTo>
                    <a:pt x="48" y="12"/>
                  </a:lnTo>
                  <a:lnTo>
                    <a:pt x="36" y="15"/>
                  </a:lnTo>
                  <a:lnTo>
                    <a:pt x="25" y="20"/>
                  </a:lnTo>
                  <a:lnTo>
                    <a:pt x="14" y="23"/>
                  </a:lnTo>
                  <a:lnTo>
                    <a:pt x="5" y="27"/>
                  </a:lnTo>
                  <a:lnTo>
                    <a:pt x="5" y="28"/>
                  </a:lnTo>
                  <a:lnTo>
                    <a:pt x="5" y="30"/>
                  </a:lnTo>
                  <a:lnTo>
                    <a:pt x="5" y="31"/>
                  </a:lnTo>
                  <a:lnTo>
                    <a:pt x="5" y="34"/>
                  </a:lnTo>
                  <a:lnTo>
                    <a:pt x="3" y="44"/>
                  </a:lnTo>
                  <a:lnTo>
                    <a:pt x="2" y="54"/>
                  </a:lnTo>
                  <a:lnTo>
                    <a:pt x="0" y="68"/>
                  </a:lnTo>
                  <a:lnTo>
                    <a:pt x="0" y="84"/>
                  </a:lnTo>
                  <a:lnTo>
                    <a:pt x="3" y="115"/>
                  </a:lnTo>
                  <a:lnTo>
                    <a:pt x="7" y="147"/>
                  </a:lnTo>
                  <a:lnTo>
                    <a:pt x="11" y="176"/>
                  </a:lnTo>
                  <a:lnTo>
                    <a:pt x="14" y="198"/>
                  </a:lnTo>
                  <a:lnTo>
                    <a:pt x="17" y="215"/>
                  </a:lnTo>
                  <a:lnTo>
                    <a:pt x="18" y="234"/>
                  </a:lnTo>
                  <a:lnTo>
                    <a:pt x="18" y="249"/>
                  </a:lnTo>
                  <a:lnTo>
                    <a:pt x="15" y="260"/>
                  </a:lnTo>
                  <a:lnTo>
                    <a:pt x="13" y="269"/>
                  </a:lnTo>
                  <a:lnTo>
                    <a:pt x="11" y="276"/>
                  </a:lnTo>
                  <a:lnTo>
                    <a:pt x="10" y="283"/>
                  </a:lnTo>
                  <a:lnTo>
                    <a:pt x="10" y="287"/>
                  </a:lnTo>
                  <a:lnTo>
                    <a:pt x="11" y="290"/>
                  </a:lnTo>
                  <a:lnTo>
                    <a:pt x="11" y="292"/>
                  </a:lnTo>
                  <a:lnTo>
                    <a:pt x="11" y="296"/>
                  </a:lnTo>
                  <a:lnTo>
                    <a:pt x="11" y="299"/>
                  </a:lnTo>
                  <a:lnTo>
                    <a:pt x="10" y="302"/>
                  </a:lnTo>
                  <a:lnTo>
                    <a:pt x="10" y="304"/>
                  </a:lnTo>
                  <a:lnTo>
                    <a:pt x="9" y="307"/>
                  </a:lnTo>
                  <a:lnTo>
                    <a:pt x="9" y="310"/>
                  </a:lnTo>
                  <a:lnTo>
                    <a:pt x="9" y="313"/>
                  </a:lnTo>
                  <a:lnTo>
                    <a:pt x="10" y="319"/>
                  </a:lnTo>
                  <a:lnTo>
                    <a:pt x="11" y="325"/>
                  </a:lnTo>
                  <a:lnTo>
                    <a:pt x="12" y="329"/>
                  </a:lnTo>
                  <a:lnTo>
                    <a:pt x="13" y="333"/>
                  </a:lnTo>
                  <a:lnTo>
                    <a:pt x="17" y="334"/>
                  </a:lnTo>
                  <a:lnTo>
                    <a:pt x="19" y="335"/>
                  </a:lnTo>
                  <a:lnTo>
                    <a:pt x="22" y="335"/>
                  </a:lnTo>
                  <a:lnTo>
                    <a:pt x="28" y="334"/>
                  </a:lnTo>
                  <a:lnTo>
                    <a:pt x="36" y="333"/>
                  </a:lnTo>
                  <a:lnTo>
                    <a:pt x="45" y="332"/>
                  </a:lnTo>
                  <a:lnTo>
                    <a:pt x="52" y="332"/>
                  </a:lnTo>
                  <a:lnTo>
                    <a:pt x="57" y="333"/>
                  </a:lnTo>
                  <a:lnTo>
                    <a:pt x="61" y="332"/>
                  </a:lnTo>
                  <a:lnTo>
                    <a:pt x="64" y="328"/>
                  </a:lnTo>
                  <a:lnTo>
                    <a:pt x="64" y="322"/>
                  </a:lnTo>
                  <a:lnTo>
                    <a:pt x="61" y="316"/>
                  </a:lnTo>
                  <a:lnTo>
                    <a:pt x="59" y="306"/>
                  </a:lnTo>
                  <a:lnTo>
                    <a:pt x="56" y="298"/>
                  </a:lnTo>
                  <a:lnTo>
                    <a:pt x="53" y="291"/>
                  </a:lnTo>
                  <a:lnTo>
                    <a:pt x="52" y="282"/>
                  </a:lnTo>
                  <a:lnTo>
                    <a:pt x="50" y="273"/>
                  </a:lnTo>
                  <a:lnTo>
                    <a:pt x="49" y="264"/>
                  </a:lnTo>
                  <a:lnTo>
                    <a:pt x="48" y="258"/>
                  </a:lnTo>
                  <a:lnTo>
                    <a:pt x="49" y="246"/>
                  </a:lnTo>
                  <a:lnTo>
                    <a:pt x="51" y="226"/>
                  </a:lnTo>
                  <a:lnTo>
                    <a:pt x="55" y="203"/>
                  </a:lnTo>
                  <a:lnTo>
                    <a:pt x="57" y="184"/>
                  </a:lnTo>
                  <a:lnTo>
                    <a:pt x="60" y="160"/>
                  </a:lnTo>
                  <a:lnTo>
                    <a:pt x="66" y="127"/>
                  </a:lnTo>
                  <a:lnTo>
                    <a:pt x="72" y="92"/>
                  </a:lnTo>
                  <a:lnTo>
                    <a:pt x="74" y="69"/>
                  </a:lnTo>
                  <a:lnTo>
                    <a:pt x="74" y="52"/>
                  </a:lnTo>
                  <a:lnTo>
                    <a:pt x="75" y="31"/>
                  </a:lnTo>
                  <a:lnTo>
                    <a:pt x="78" y="12"/>
                  </a:lnTo>
                  <a:lnTo>
                    <a:pt x="79"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1" name="Freeform 176"/>
            <p:cNvSpPr>
              <a:spLocks/>
            </p:cNvSpPr>
            <p:nvPr/>
          </p:nvSpPr>
          <p:spPr bwMode="auto">
            <a:xfrm>
              <a:off x="5253" y="2716"/>
              <a:ext cx="62" cy="151"/>
            </a:xfrm>
            <a:custGeom>
              <a:avLst/>
              <a:gdLst>
                <a:gd name="T0" fmla="*/ 0 w 126"/>
                <a:gd name="T1" fmla="*/ 1 h 300"/>
                <a:gd name="T2" fmla="*/ 0 w 126"/>
                <a:gd name="T3" fmla="*/ 1 h 300"/>
                <a:gd name="T4" fmla="*/ 0 w 126"/>
                <a:gd name="T5" fmla="*/ 1 h 300"/>
                <a:gd name="T6" fmla="*/ 0 w 126"/>
                <a:gd name="T7" fmla="*/ 1 h 300"/>
                <a:gd name="T8" fmla="*/ 0 w 126"/>
                <a:gd name="T9" fmla="*/ 1 h 300"/>
                <a:gd name="T10" fmla="*/ 0 w 126"/>
                <a:gd name="T11" fmla="*/ 1 h 300"/>
                <a:gd name="T12" fmla="*/ 0 w 126"/>
                <a:gd name="T13" fmla="*/ 1 h 300"/>
                <a:gd name="T14" fmla="*/ 0 w 126"/>
                <a:gd name="T15" fmla="*/ 1 h 300"/>
                <a:gd name="T16" fmla="*/ 0 w 126"/>
                <a:gd name="T17" fmla="*/ 1 h 300"/>
                <a:gd name="T18" fmla="*/ 0 w 126"/>
                <a:gd name="T19" fmla="*/ 1 h 300"/>
                <a:gd name="T20" fmla="*/ 0 w 126"/>
                <a:gd name="T21" fmla="*/ 1 h 300"/>
                <a:gd name="T22" fmla="*/ 0 w 126"/>
                <a:gd name="T23" fmla="*/ 1 h 300"/>
                <a:gd name="T24" fmla="*/ 0 w 126"/>
                <a:gd name="T25" fmla="*/ 1 h 300"/>
                <a:gd name="T26" fmla="*/ 0 w 126"/>
                <a:gd name="T27" fmla="*/ 1 h 300"/>
                <a:gd name="T28" fmla="*/ 0 w 126"/>
                <a:gd name="T29" fmla="*/ 1 h 300"/>
                <a:gd name="T30" fmla="*/ 0 w 126"/>
                <a:gd name="T31" fmla="*/ 1 h 300"/>
                <a:gd name="T32" fmla="*/ 0 w 126"/>
                <a:gd name="T33" fmla="*/ 1 h 300"/>
                <a:gd name="T34" fmla="*/ 0 w 126"/>
                <a:gd name="T35" fmla="*/ 1 h 300"/>
                <a:gd name="T36" fmla="*/ 0 w 126"/>
                <a:gd name="T37" fmla="*/ 1 h 300"/>
                <a:gd name="T38" fmla="*/ 0 w 126"/>
                <a:gd name="T39" fmla="*/ 1 h 300"/>
                <a:gd name="T40" fmla="*/ 0 w 126"/>
                <a:gd name="T41" fmla="*/ 1 h 300"/>
                <a:gd name="T42" fmla="*/ 0 w 126"/>
                <a:gd name="T43" fmla="*/ 1 h 300"/>
                <a:gd name="T44" fmla="*/ 0 w 126"/>
                <a:gd name="T45" fmla="*/ 1 h 300"/>
                <a:gd name="T46" fmla="*/ 0 w 126"/>
                <a:gd name="T47" fmla="*/ 1 h 300"/>
                <a:gd name="T48" fmla="*/ 0 w 126"/>
                <a:gd name="T49" fmla="*/ 1 h 300"/>
                <a:gd name="T50" fmla="*/ 0 w 126"/>
                <a:gd name="T51" fmla="*/ 1 h 300"/>
                <a:gd name="T52" fmla="*/ 0 w 126"/>
                <a:gd name="T53" fmla="*/ 1 h 300"/>
                <a:gd name="T54" fmla="*/ 0 w 126"/>
                <a:gd name="T55" fmla="*/ 1 h 300"/>
                <a:gd name="T56" fmla="*/ 0 w 126"/>
                <a:gd name="T57" fmla="*/ 1 h 300"/>
                <a:gd name="T58" fmla="*/ 0 w 126"/>
                <a:gd name="T59" fmla="*/ 1 h 300"/>
                <a:gd name="T60" fmla="*/ 0 w 126"/>
                <a:gd name="T61" fmla="*/ 1 h 300"/>
                <a:gd name="T62" fmla="*/ 0 w 126"/>
                <a:gd name="T63" fmla="*/ 1 h 300"/>
                <a:gd name="T64" fmla="*/ 0 w 126"/>
                <a:gd name="T65" fmla="*/ 1 h 300"/>
                <a:gd name="T66" fmla="*/ 0 w 126"/>
                <a:gd name="T67" fmla="*/ 1 h 300"/>
                <a:gd name="T68" fmla="*/ 0 w 126"/>
                <a:gd name="T69" fmla="*/ 1 h 300"/>
                <a:gd name="T70" fmla="*/ 0 w 126"/>
                <a:gd name="T71" fmla="*/ 1 h 300"/>
                <a:gd name="T72" fmla="*/ 0 w 126"/>
                <a:gd name="T73" fmla="*/ 1 h 300"/>
                <a:gd name="T74" fmla="*/ 0 w 126"/>
                <a:gd name="T75" fmla="*/ 1 h 300"/>
                <a:gd name="T76" fmla="*/ 0 w 126"/>
                <a:gd name="T77" fmla="*/ 1 h 300"/>
                <a:gd name="T78" fmla="*/ 0 w 126"/>
                <a:gd name="T79" fmla="*/ 1 h 300"/>
                <a:gd name="T80" fmla="*/ 0 w 126"/>
                <a:gd name="T81" fmla="*/ 1 h 300"/>
                <a:gd name="T82" fmla="*/ 0 w 126"/>
                <a:gd name="T83" fmla="*/ 1 h 300"/>
                <a:gd name="T84" fmla="*/ 0 w 126"/>
                <a:gd name="T85" fmla="*/ 1 h 300"/>
                <a:gd name="T86" fmla="*/ 0 w 126"/>
                <a:gd name="T87" fmla="*/ 1 h 300"/>
                <a:gd name="T88" fmla="*/ 0 w 126"/>
                <a:gd name="T89" fmla="*/ 1 h 300"/>
                <a:gd name="T90" fmla="*/ 0 w 126"/>
                <a:gd name="T91" fmla="*/ 1 h 300"/>
                <a:gd name="T92" fmla="*/ 0 w 126"/>
                <a:gd name="T93" fmla="*/ 1 h 300"/>
                <a:gd name="T94" fmla="*/ 0 w 126"/>
                <a:gd name="T95" fmla="*/ 1 h 300"/>
                <a:gd name="T96" fmla="*/ 0 w 126"/>
                <a:gd name="T97" fmla="*/ 1 h 300"/>
                <a:gd name="T98" fmla="*/ 0 w 126"/>
                <a:gd name="T99" fmla="*/ 1 h 300"/>
                <a:gd name="T100" fmla="*/ 0 w 126"/>
                <a:gd name="T101" fmla="*/ 1 h 300"/>
                <a:gd name="T102" fmla="*/ 0 w 126"/>
                <a:gd name="T103" fmla="*/ 1 h 300"/>
                <a:gd name="T104" fmla="*/ 0 w 126"/>
                <a:gd name="T105" fmla="*/ 1 h 300"/>
                <a:gd name="T106" fmla="*/ 0 w 126"/>
                <a:gd name="T107" fmla="*/ 1 h 300"/>
                <a:gd name="T108" fmla="*/ 0 w 126"/>
                <a:gd name="T109" fmla="*/ 1 h 300"/>
                <a:gd name="T110" fmla="*/ 0 w 126"/>
                <a:gd name="T111" fmla="*/ 1 h 30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6"/>
                <a:gd name="T169" fmla="*/ 0 h 300"/>
                <a:gd name="T170" fmla="*/ 126 w 126"/>
                <a:gd name="T171" fmla="*/ 300 h 30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6" h="300">
                  <a:moveTo>
                    <a:pt x="126" y="87"/>
                  </a:moveTo>
                  <a:lnTo>
                    <a:pt x="125" y="92"/>
                  </a:lnTo>
                  <a:lnTo>
                    <a:pt x="124" y="97"/>
                  </a:lnTo>
                  <a:lnTo>
                    <a:pt x="121" y="101"/>
                  </a:lnTo>
                  <a:lnTo>
                    <a:pt x="119" y="104"/>
                  </a:lnTo>
                  <a:lnTo>
                    <a:pt x="118" y="105"/>
                  </a:lnTo>
                  <a:lnTo>
                    <a:pt x="118" y="106"/>
                  </a:lnTo>
                  <a:lnTo>
                    <a:pt x="117" y="106"/>
                  </a:lnTo>
                  <a:lnTo>
                    <a:pt x="116" y="108"/>
                  </a:lnTo>
                  <a:lnTo>
                    <a:pt x="116" y="110"/>
                  </a:lnTo>
                  <a:lnTo>
                    <a:pt x="116" y="113"/>
                  </a:lnTo>
                  <a:lnTo>
                    <a:pt x="114" y="115"/>
                  </a:lnTo>
                  <a:lnTo>
                    <a:pt x="113" y="116"/>
                  </a:lnTo>
                  <a:lnTo>
                    <a:pt x="112" y="117"/>
                  </a:lnTo>
                  <a:lnTo>
                    <a:pt x="111" y="118"/>
                  </a:lnTo>
                  <a:lnTo>
                    <a:pt x="110" y="118"/>
                  </a:lnTo>
                  <a:lnTo>
                    <a:pt x="107" y="117"/>
                  </a:lnTo>
                  <a:lnTo>
                    <a:pt x="107" y="116"/>
                  </a:lnTo>
                  <a:lnTo>
                    <a:pt x="107" y="113"/>
                  </a:lnTo>
                  <a:lnTo>
                    <a:pt x="106" y="117"/>
                  </a:lnTo>
                  <a:lnTo>
                    <a:pt x="103" y="124"/>
                  </a:lnTo>
                  <a:lnTo>
                    <a:pt x="101" y="131"/>
                  </a:lnTo>
                  <a:lnTo>
                    <a:pt x="98" y="136"/>
                  </a:lnTo>
                  <a:lnTo>
                    <a:pt x="97" y="140"/>
                  </a:lnTo>
                  <a:lnTo>
                    <a:pt x="96" y="145"/>
                  </a:lnTo>
                  <a:lnTo>
                    <a:pt x="96" y="151"/>
                  </a:lnTo>
                  <a:lnTo>
                    <a:pt x="97" y="158"/>
                  </a:lnTo>
                  <a:lnTo>
                    <a:pt x="97" y="159"/>
                  </a:lnTo>
                  <a:lnTo>
                    <a:pt x="97" y="160"/>
                  </a:lnTo>
                  <a:lnTo>
                    <a:pt x="97" y="162"/>
                  </a:lnTo>
                  <a:lnTo>
                    <a:pt x="98" y="163"/>
                  </a:lnTo>
                  <a:lnTo>
                    <a:pt x="97" y="166"/>
                  </a:lnTo>
                  <a:lnTo>
                    <a:pt x="96" y="170"/>
                  </a:lnTo>
                  <a:lnTo>
                    <a:pt x="96" y="175"/>
                  </a:lnTo>
                  <a:lnTo>
                    <a:pt x="96" y="181"/>
                  </a:lnTo>
                  <a:lnTo>
                    <a:pt x="94" y="189"/>
                  </a:lnTo>
                  <a:lnTo>
                    <a:pt x="87" y="201"/>
                  </a:lnTo>
                  <a:lnTo>
                    <a:pt x="79" y="215"/>
                  </a:lnTo>
                  <a:lnTo>
                    <a:pt x="73" y="224"/>
                  </a:lnTo>
                  <a:lnTo>
                    <a:pt x="68" y="236"/>
                  </a:lnTo>
                  <a:lnTo>
                    <a:pt x="63" y="253"/>
                  </a:lnTo>
                  <a:lnTo>
                    <a:pt x="57" y="276"/>
                  </a:lnTo>
                  <a:lnTo>
                    <a:pt x="52" y="300"/>
                  </a:lnTo>
                  <a:lnTo>
                    <a:pt x="50" y="292"/>
                  </a:lnTo>
                  <a:lnTo>
                    <a:pt x="45" y="281"/>
                  </a:lnTo>
                  <a:lnTo>
                    <a:pt x="40" y="267"/>
                  </a:lnTo>
                  <a:lnTo>
                    <a:pt x="34" y="251"/>
                  </a:lnTo>
                  <a:lnTo>
                    <a:pt x="28" y="234"/>
                  </a:lnTo>
                  <a:lnTo>
                    <a:pt x="23" y="217"/>
                  </a:lnTo>
                  <a:lnTo>
                    <a:pt x="20" y="201"/>
                  </a:lnTo>
                  <a:lnTo>
                    <a:pt x="18" y="186"/>
                  </a:lnTo>
                  <a:lnTo>
                    <a:pt x="15" y="182"/>
                  </a:lnTo>
                  <a:lnTo>
                    <a:pt x="12" y="176"/>
                  </a:lnTo>
                  <a:lnTo>
                    <a:pt x="10" y="170"/>
                  </a:lnTo>
                  <a:lnTo>
                    <a:pt x="8" y="166"/>
                  </a:lnTo>
                  <a:lnTo>
                    <a:pt x="12" y="156"/>
                  </a:lnTo>
                  <a:lnTo>
                    <a:pt x="14" y="141"/>
                  </a:lnTo>
                  <a:lnTo>
                    <a:pt x="15" y="128"/>
                  </a:lnTo>
                  <a:lnTo>
                    <a:pt x="14" y="116"/>
                  </a:lnTo>
                  <a:lnTo>
                    <a:pt x="14" y="117"/>
                  </a:lnTo>
                  <a:lnTo>
                    <a:pt x="14" y="118"/>
                  </a:lnTo>
                  <a:lnTo>
                    <a:pt x="13" y="118"/>
                  </a:lnTo>
                  <a:lnTo>
                    <a:pt x="12" y="118"/>
                  </a:lnTo>
                  <a:lnTo>
                    <a:pt x="10" y="118"/>
                  </a:lnTo>
                  <a:lnTo>
                    <a:pt x="8" y="117"/>
                  </a:lnTo>
                  <a:lnTo>
                    <a:pt x="8" y="115"/>
                  </a:lnTo>
                  <a:lnTo>
                    <a:pt x="8" y="110"/>
                  </a:lnTo>
                  <a:lnTo>
                    <a:pt x="6" y="106"/>
                  </a:lnTo>
                  <a:lnTo>
                    <a:pt x="5" y="102"/>
                  </a:lnTo>
                  <a:lnTo>
                    <a:pt x="4" y="99"/>
                  </a:lnTo>
                  <a:lnTo>
                    <a:pt x="3" y="97"/>
                  </a:lnTo>
                  <a:lnTo>
                    <a:pt x="2" y="92"/>
                  </a:lnTo>
                  <a:lnTo>
                    <a:pt x="0" y="89"/>
                  </a:lnTo>
                  <a:lnTo>
                    <a:pt x="2" y="86"/>
                  </a:lnTo>
                  <a:lnTo>
                    <a:pt x="3" y="87"/>
                  </a:lnTo>
                  <a:lnTo>
                    <a:pt x="5" y="87"/>
                  </a:lnTo>
                  <a:lnTo>
                    <a:pt x="6" y="86"/>
                  </a:lnTo>
                  <a:lnTo>
                    <a:pt x="7" y="85"/>
                  </a:lnTo>
                  <a:lnTo>
                    <a:pt x="7" y="86"/>
                  </a:lnTo>
                  <a:lnTo>
                    <a:pt x="7" y="87"/>
                  </a:lnTo>
                  <a:lnTo>
                    <a:pt x="6" y="89"/>
                  </a:lnTo>
                  <a:lnTo>
                    <a:pt x="5" y="89"/>
                  </a:lnTo>
                  <a:lnTo>
                    <a:pt x="8" y="86"/>
                  </a:lnTo>
                  <a:lnTo>
                    <a:pt x="11" y="82"/>
                  </a:lnTo>
                  <a:lnTo>
                    <a:pt x="12" y="77"/>
                  </a:lnTo>
                  <a:lnTo>
                    <a:pt x="12" y="71"/>
                  </a:lnTo>
                  <a:lnTo>
                    <a:pt x="12" y="68"/>
                  </a:lnTo>
                  <a:lnTo>
                    <a:pt x="11" y="64"/>
                  </a:lnTo>
                  <a:lnTo>
                    <a:pt x="8" y="61"/>
                  </a:lnTo>
                  <a:lnTo>
                    <a:pt x="7" y="59"/>
                  </a:lnTo>
                  <a:lnTo>
                    <a:pt x="8" y="57"/>
                  </a:lnTo>
                  <a:lnTo>
                    <a:pt x="8" y="56"/>
                  </a:lnTo>
                  <a:lnTo>
                    <a:pt x="10" y="56"/>
                  </a:lnTo>
                  <a:lnTo>
                    <a:pt x="8" y="55"/>
                  </a:lnTo>
                  <a:lnTo>
                    <a:pt x="7" y="55"/>
                  </a:lnTo>
                  <a:lnTo>
                    <a:pt x="10" y="53"/>
                  </a:lnTo>
                  <a:lnTo>
                    <a:pt x="11" y="51"/>
                  </a:lnTo>
                  <a:lnTo>
                    <a:pt x="13" y="47"/>
                  </a:lnTo>
                  <a:lnTo>
                    <a:pt x="14" y="45"/>
                  </a:lnTo>
                  <a:lnTo>
                    <a:pt x="12" y="46"/>
                  </a:lnTo>
                  <a:lnTo>
                    <a:pt x="10" y="47"/>
                  </a:lnTo>
                  <a:lnTo>
                    <a:pt x="6" y="47"/>
                  </a:lnTo>
                  <a:lnTo>
                    <a:pt x="4" y="48"/>
                  </a:lnTo>
                  <a:lnTo>
                    <a:pt x="4" y="46"/>
                  </a:lnTo>
                  <a:lnTo>
                    <a:pt x="7" y="45"/>
                  </a:lnTo>
                  <a:lnTo>
                    <a:pt x="11" y="43"/>
                  </a:lnTo>
                  <a:lnTo>
                    <a:pt x="17" y="39"/>
                  </a:lnTo>
                  <a:lnTo>
                    <a:pt x="21" y="36"/>
                  </a:lnTo>
                  <a:lnTo>
                    <a:pt x="22" y="34"/>
                  </a:lnTo>
                  <a:lnTo>
                    <a:pt x="23" y="33"/>
                  </a:lnTo>
                  <a:lnTo>
                    <a:pt x="25" y="31"/>
                  </a:lnTo>
                  <a:lnTo>
                    <a:pt x="26" y="30"/>
                  </a:lnTo>
                  <a:lnTo>
                    <a:pt x="23" y="31"/>
                  </a:lnTo>
                  <a:lnTo>
                    <a:pt x="22" y="32"/>
                  </a:lnTo>
                  <a:lnTo>
                    <a:pt x="20" y="33"/>
                  </a:lnTo>
                  <a:lnTo>
                    <a:pt x="18" y="33"/>
                  </a:lnTo>
                  <a:lnTo>
                    <a:pt x="20" y="29"/>
                  </a:lnTo>
                  <a:lnTo>
                    <a:pt x="23" y="23"/>
                  </a:lnTo>
                  <a:lnTo>
                    <a:pt x="27" y="17"/>
                  </a:lnTo>
                  <a:lnTo>
                    <a:pt x="31" y="11"/>
                  </a:lnTo>
                  <a:lnTo>
                    <a:pt x="34" y="9"/>
                  </a:lnTo>
                  <a:lnTo>
                    <a:pt x="37" y="8"/>
                  </a:lnTo>
                  <a:lnTo>
                    <a:pt x="40" y="6"/>
                  </a:lnTo>
                  <a:lnTo>
                    <a:pt x="41" y="5"/>
                  </a:lnTo>
                  <a:lnTo>
                    <a:pt x="43" y="7"/>
                  </a:lnTo>
                  <a:lnTo>
                    <a:pt x="45" y="8"/>
                  </a:lnTo>
                  <a:lnTo>
                    <a:pt x="48" y="9"/>
                  </a:lnTo>
                  <a:lnTo>
                    <a:pt x="52" y="9"/>
                  </a:lnTo>
                  <a:lnTo>
                    <a:pt x="50" y="8"/>
                  </a:lnTo>
                  <a:lnTo>
                    <a:pt x="48" y="7"/>
                  </a:lnTo>
                  <a:lnTo>
                    <a:pt x="45" y="6"/>
                  </a:lnTo>
                  <a:lnTo>
                    <a:pt x="44" y="3"/>
                  </a:lnTo>
                  <a:lnTo>
                    <a:pt x="46" y="3"/>
                  </a:lnTo>
                  <a:lnTo>
                    <a:pt x="49" y="5"/>
                  </a:lnTo>
                  <a:lnTo>
                    <a:pt x="51" y="5"/>
                  </a:lnTo>
                  <a:lnTo>
                    <a:pt x="53" y="6"/>
                  </a:lnTo>
                  <a:lnTo>
                    <a:pt x="55" y="6"/>
                  </a:lnTo>
                  <a:lnTo>
                    <a:pt x="56" y="6"/>
                  </a:lnTo>
                  <a:lnTo>
                    <a:pt x="57" y="6"/>
                  </a:lnTo>
                  <a:lnTo>
                    <a:pt x="58" y="6"/>
                  </a:lnTo>
                  <a:lnTo>
                    <a:pt x="58" y="7"/>
                  </a:lnTo>
                  <a:lnTo>
                    <a:pt x="58" y="8"/>
                  </a:lnTo>
                  <a:lnTo>
                    <a:pt x="59" y="8"/>
                  </a:lnTo>
                  <a:lnTo>
                    <a:pt x="60" y="8"/>
                  </a:lnTo>
                  <a:lnTo>
                    <a:pt x="61" y="7"/>
                  </a:lnTo>
                  <a:lnTo>
                    <a:pt x="61" y="6"/>
                  </a:lnTo>
                  <a:lnTo>
                    <a:pt x="63" y="5"/>
                  </a:lnTo>
                  <a:lnTo>
                    <a:pt x="64" y="5"/>
                  </a:lnTo>
                  <a:lnTo>
                    <a:pt x="66" y="5"/>
                  </a:lnTo>
                  <a:lnTo>
                    <a:pt x="67" y="5"/>
                  </a:lnTo>
                  <a:lnTo>
                    <a:pt x="69" y="6"/>
                  </a:lnTo>
                  <a:lnTo>
                    <a:pt x="71" y="3"/>
                  </a:lnTo>
                  <a:lnTo>
                    <a:pt x="72" y="2"/>
                  </a:lnTo>
                  <a:lnTo>
                    <a:pt x="74" y="0"/>
                  </a:lnTo>
                  <a:lnTo>
                    <a:pt x="75" y="0"/>
                  </a:lnTo>
                  <a:lnTo>
                    <a:pt x="74" y="1"/>
                  </a:lnTo>
                  <a:lnTo>
                    <a:pt x="73" y="3"/>
                  </a:lnTo>
                  <a:lnTo>
                    <a:pt x="72" y="5"/>
                  </a:lnTo>
                  <a:lnTo>
                    <a:pt x="72" y="7"/>
                  </a:lnTo>
                  <a:lnTo>
                    <a:pt x="75" y="7"/>
                  </a:lnTo>
                  <a:lnTo>
                    <a:pt x="78" y="7"/>
                  </a:lnTo>
                  <a:lnTo>
                    <a:pt x="81" y="7"/>
                  </a:lnTo>
                  <a:lnTo>
                    <a:pt x="82" y="8"/>
                  </a:lnTo>
                  <a:lnTo>
                    <a:pt x="86" y="9"/>
                  </a:lnTo>
                  <a:lnTo>
                    <a:pt x="90" y="11"/>
                  </a:lnTo>
                  <a:lnTo>
                    <a:pt x="94" y="14"/>
                  </a:lnTo>
                  <a:lnTo>
                    <a:pt x="97" y="16"/>
                  </a:lnTo>
                  <a:lnTo>
                    <a:pt x="101" y="17"/>
                  </a:lnTo>
                  <a:lnTo>
                    <a:pt x="104" y="18"/>
                  </a:lnTo>
                  <a:lnTo>
                    <a:pt x="107" y="18"/>
                  </a:lnTo>
                  <a:lnTo>
                    <a:pt x="112" y="18"/>
                  </a:lnTo>
                  <a:lnTo>
                    <a:pt x="109" y="19"/>
                  </a:lnTo>
                  <a:lnTo>
                    <a:pt x="104" y="19"/>
                  </a:lnTo>
                  <a:lnTo>
                    <a:pt x="101" y="19"/>
                  </a:lnTo>
                  <a:lnTo>
                    <a:pt x="97" y="18"/>
                  </a:lnTo>
                  <a:lnTo>
                    <a:pt x="99" y="22"/>
                  </a:lnTo>
                  <a:lnTo>
                    <a:pt x="102" y="24"/>
                  </a:lnTo>
                  <a:lnTo>
                    <a:pt x="105" y="26"/>
                  </a:lnTo>
                  <a:lnTo>
                    <a:pt x="109" y="28"/>
                  </a:lnTo>
                  <a:lnTo>
                    <a:pt x="110" y="30"/>
                  </a:lnTo>
                  <a:lnTo>
                    <a:pt x="110" y="31"/>
                  </a:lnTo>
                  <a:lnTo>
                    <a:pt x="110" y="33"/>
                  </a:lnTo>
                  <a:lnTo>
                    <a:pt x="109" y="34"/>
                  </a:lnTo>
                  <a:lnTo>
                    <a:pt x="110" y="39"/>
                  </a:lnTo>
                  <a:lnTo>
                    <a:pt x="111" y="46"/>
                  </a:lnTo>
                  <a:lnTo>
                    <a:pt x="112" y="53"/>
                  </a:lnTo>
                  <a:lnTo>
                    <a:pt x="112" y="57"/>
                  </a:lnTo>
                  <a:lnTo>
                    <a:pt x="113" y="57"/>
                  </a:lnTo>
                  <a:lnTo>
                    <a:pt x="114" y="56"/>
                  </a:lnTo>
                  <a:lnTo>
                    <a:pt x="116" y="56"/>
                  </a:lnTo>
                  <a:lnTo>
                    <a:pt x="117" y="55"/>
                  </a:lnTo>
                  <a:lnTo>
                    <a:pt x="116" y="59"/>
                  </a:lnTo>
                  <a:lnTo>
                    <a:pt x="116" y="62"/>
                  </a:lnTo>
                  <a:lnTo>
                    <a:pt x="114" y="66"/>
                  </a:lnTo>
                  <a:lnTo>
                    <a:pt x="114" y="68"/>
                  </a:lnTo>
                  <a:lnTo>
                    <a:pt x="114" y="70"/>
                  </a:lnTo>
                  <a:lnTo>
                    <a:pt x="116" y="74"/>
                  </a:lnTo>
                  <a:lnTo>
                    <a:pt x="116" y="78"/>
                  </a:lnTo>
                  <a:lnTo>
                    <a:pt x="117" y="82"/>
                  </a:lnTo>
                  <a:lnTo>
                    <a:pt x="117" y="83"/>
                  </a:lnTo>
                  <a:lnTo>
                    <a:pt x="116" y="85"/>
                  </a:lnTo>
                  <a:lnTo>
                    <a:pt x="113" y="87"/>
                  </a:lnTo>
                  <a:lnTo>
                    <a:pt x="113" y="90"/>
                  </a:lnTo>
                  <a:lnTo>
                    <a:pt x="113" y="91"/>
                  </a:lnTo>
                  <a:lnTo>
                    <a:pt x="114" y="93"/>
                  </a:lnTo>
                  <a:lnTo>
                    <a:pt x="116" y="94"/>
                  </a:lnTo>
                  <a:lnTo>
                    <a:pt x="117" y="94"/>
                  </a:lnTo>
                  <a:lnTo>
                    <a:pt x="118" y="93"/>
                  </a:lnTo>
                  <a:lnTo>
                    <a:pt x="119" y="91"/>
                  </a:lnTo>
                  <a:lnTo>
                    <a:pt x="120" y="89"/>
                  </a:lnTo>
                  <a:lnTo>
                    <a:pt x="120" y="86"/>
                  </a:lnTo>
                  <a:lnTo>
                    <a:pt x="121" y="86"/>
                  </a:lnTo>
                  <a:lnTo>
                    <a:pt x="124" y="86"/>
                  </a:lnTo>
                  <a:lnTo>
                    <a:pt x="125" y="86"/>
                  </a:lnTo>
                  <a:lnTo>
                    <a:pt x="126" y="85"/>
                  </a:lnTo>
                  <a:lnTo>
                    <a:pt x="126" y="86"/>
                  </a:lnTo>
                  <a:lnTo>
                    <a:pt x="125" y="87"/>
                  </a:lnTo>
                  <a:lnTo>
                    <a:pt x="126" y="8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2" name="Freeform 177"/>
            <p:cNvSpPr>
              <a:spLocks/>
            </p:cNvSpPr>
            <p:nvPr/>
          </p:nvSpPr>
          <p:spPr bwMode="auto">
            <a:xfrm>
              <a:off x="5177" y="3032"/>
              <a:ext cx="26" cy="33"/>
            </a:xfrm>
            <a:custGeom>
              <a:avLst/>
              <a:gdLst>
                <a:gd name="T0" fmla="*/ 1 w 51"/>
                <a:gd name="T1" fmla="*/ 0 h 66"/>
                <a:gd name="T2" fmla="*/ 1 w 51"/>
                <a:gd name="T3" fmla="*/ 0 h 66"/>
                <a:gd name="T4" fmla="*/ 1 w 51"/>
                <a:gd name="T5" fmla="*/ 1 h 66"/>
                <a:gd name="T6" fmla="*/ 1 w 51"/>
                <a:gd name="T7" fmla="*/ 1 h 66"/>
                <a:gd name="T8" fmla="*/ 1 w 51"/>
                <a:gd name="T9" fmla="*/ 1 h 66"/>
                <a:gd name="T10" fmla="*/ 1 w 51"/>
                <a:gd name="T11" fmla="*/ 1 h 66"/>
                <a:gd name="T12" fmla="*/ 1 w 51"/>
                <a:gd name="T13" fmla="*/ 1 h 66"/>
                <a:gd name="T14" fmla="*/ 1 w 51"/>
                <a:gd name="T15" fmla="*/ 1 h 66"/>
                <a:gd name="T16" fmla="*/ 1 w 51"/>
                <a:gd name="T17" fmla="*/ 1 h 66"/>
                <a:gd name="T18" fmla="*/ 1 w 51"/>
                <a:gd name="T19" fmla="*/ 1 h 66"/>
                <a:gd name="T20" fmla="*/ 1 w 51"/>
                <a:gd name="T21" fmla="*/ 1 h 66"/>
                <a:gd name="T22" fmla="*/ 1 w 51"/>
                <a:gd name="T23" fmla="*/ 1 h 66"/>
                <a:gd name="T24" fmla="*/ 1 w 51"/>
                <a:gd name="T25" fmla="*/ 1 h 66"/>
                <a:gd name="T26" fmla="*/ 1 w 51"/>
                <a:gd name="T27" fmla="*/ 1 h 66"/>
                <a:gd name="T28" fmla="*/ 1 w 51"/>
                <a:gd name="T29" fmla="*/ 1 h 66"/>
                <a:gd name="T30" fmla="*/ 1 w 51"/>
                <a:gd name="T31" fmla="*/ 1 h 66"/>
                <a:gd name="T32" fmla="*/ 1 w 51"/>
                <a:gd name="T33" fmla="*/ 1 h 66"/>
                <a:gd name="T34" fmla="*/ 1 w 51"/>
                <a:gd name="T35" fmla="*/ 1 h 66"/>
                <a:gd name="T36" fmla="*/ 1 w 51"/>
                <a:gd name="T37" fmla="*/ 1 h 66"/>
                <a:gd name="T38" fmla="*/ 1 w 51"/>
                <a:gd name="T39" fmla="*/ 1 h 66"/>
                <a:gd name="T40" fmla="*/ 1 w 51"/>
                <a:gd name="T41" fmla="*/ 1 h 66"/>
                <a:gd name="T42" fmla="*/ 1 w 51"/>
                <a:gd name="T43" fmla="*/ 1 h 66"/>
                <a:gd name="T44" fmla="*/ 1 w 51"/>
                <a:gd name="T45" fmla="*/ 1 h 66"/>
                <a:gd name="T46" fmla="*/ 1 w 51"/>
                <a:gd name="T47" fmla="*/ 1 h 66"/>
                <a:gd name="T48" fmla="*/ 1 w 51"/>
                <a:gd name="T49" fmla="*/ 1 h 66"/>
                <a:gd name="T50" fmla="*/ 1 w 51"/>
                <a:gd name="T51" fmla="*/ 1 h 66"/>
                <a:gd name="T52" fmla="*/ 1 w 51"/>
                <a:gd name="T53" fmla="*/ 1 h 66"/>
                <a:gd name="T54" fmla="*/ 1 w 51"/>
                <a:gd name="T55" fmla="*/ 1 h 66"/>
                <a:gd name="T56" fmla="*/ 1 w 51"/>
                <a:gd name="T57" fmla="*/ 1 h 66"/>
                <a:gd name="T58" fmla="*/ 1 w 51"/>
                <a:gd name="T59" fmla="*/ 1 h 66"/>
                <a:gd name="T60" fmla="*/ 1 w 51"/>
                <a:gd name="T61" fmla="*/ 1 h 66"/>
                <a:gd name="T62" fmla="*/ 1 w 51"/>
                <a:gd name="T63" fmla="*/ 1 h 66"/>
                <a:gd name="T64" fmla="*/ 1 w 51"/>
                <a:gd name="T65" fmla="*/ 1 h 66"/>
                <a:gd name="T66" fmla="*/ 1 w 51"/>
                <a:gd name="T67" fmla="*/ 1 h 66"/>
                <a:gd name="T68" fmla="*/ 1 w 51"/>
                <a:gd name="T69" fmla="*/ 1 h 66"/>
                <a:gd name="T70" fmla="*/ 1 w 51"/>
                <a:gd name="T71" fmla="*/ 1 h 66"/>
                <a:gd name="T72" fmla="*/ 1 w 51"/>
                <a:gd name="T73" fmla="*/ 1 h 66"/>
                <a:gd name="T74" fmla="*/ 1 w 51"/>
                <a:gd name="T75" fmla="*/ 1 h 66"/>
                <a:gd name="T76" fmla="*/ 1 w 51"/>
                <a:gd name="T77" fmla="*/ 1 h 66"/>
                <a:gd name="T78" fmla="*/ 1 w 51"/>
                <a:gd name="T79" fmla="*/ 1 h 66"/>
                <a:gd name="T80" fmla="*/ 1 w 51"/>
                <a:gd name="T81" fmla="*/ 1 h 66"/>
                <a:gd name="T82" fmla="*/ 1 w 51"/>
                <a:gd name="T83" fmla="*/ 1 h 66"/>
                <a:gd name="T84" fmla="*/ 1 w 51"/>
                <a:gd name="T85" fmla="*/ 1 h 66"/>
                <a:gd name="T86" fmla="*/ 0 w 51"/>
                <a:gd name="T87" fmla="*/ 1 h 66"/>
                <a:gd name="T88" fmla="*/ 1 w 51"/>
                <a:gd name="T89" fmla="*/ 1 h 66"/>
                <a:gd name="T90" fmla="*/ 1 w 51"/>
                <a:gd name="T91" fmla="*/ 1 h 66"/>
                <a:gd name="T92" fmla="*/ 1 w 51"/>
                <a:gd name="T93" fmla="*/ 1 h 66"/>
                <a:gd name="T94" fmla="*/ 1 w 51"/>
                <a:gd name="T95" fmla="*/ 1 h 66"/>
                <a:gd name="T96" fmla="*/ 1 w 51"/>
                <a:gd name="T97" fmla="*/ 0 h 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1"/>
                <a:gd name="T148" fmla="*/ 0 h 66"/>
                <a:gd name="T149" fmla="*/ 51 w 51"/>
                <a:gd name="T150" fmla="*/ 66 h 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1" h="66">
                  <a:moveTo>
                    <a:pt x="17" y="0"/>
                  </a:moveTo>
                  <a:lnTo>
                    <a:pt x="20" y="0"/>
                  </a:lnTo>
                  <a:lnTo>
                    <a:pt x="24" y="1"/>
                  </a:lnTo>
                  <a:lnTo>
                    <a:pt x="27" y="1"/>
                  </a:lnTo>
                  <a:lnTo>
                    <a:pt x="32" y="2"/>
                  </a:lnTo>
                  <a:lnTo>
                    <a:pt x="36" y="2"/>
                  </a:lnTo>
                  <a:lnTo>
                    <a:pt x="42" y="2"/>
                  </a:lnTo>
                  <a:lnTo>
                    <a:pt x="47" y="2"/>
                  </a:lnTo>
                  <a:lnTo>
                    <a:pt x="51" y="2"/>
                  </a:lnTo>
                  <a:lnTo>
                    <a:pt x="51" y="7"/>
                  </a:lnTo>
                  <a:lnTo>
                    <a:pt x="51" y="11"/>
                  </a:lnTo>
                  <a:lnTo>
                    <a:pt x="50" y="16"/>
                  </a:lnTo>
                  <a:lnTo>
                    <a:pt x="49" y="18"/>
                  </a:lnTo>
                  <a:lnTo>
                    <a:pt x="48" y="23"/>
                  </a:lnTo>
                  <a:lnTo>
                    <a:pt x="46" y="28"/>
                  </a:lnTo>
                  <a:lnTo>
                    <a:pt x="43" y="35"/>
                  </a:lnTo>
                  <a:lnTo>
                    <a:pt x="42" y="40"/>
                  </a:lnTo>
                  <a:lnTo>
                    <a:pt x="47" y="40"/>
                  </a:lnTo>
                  <a:lnTo>
                    <a:pt x="49" y="41"/>
                  </a:lnTo>
                  <a:lnTo>
                    <a:pt x="49" y="43"/>
                  </a:lnTo>
                  <a:lnTo>
                    <a:pt x="46" y="49"/>
                  </a:lnTo>
                  <a:lnTo>
                    <a:pt x="49" y="50"/>
                  </a:lnTo>
                  <a:lnTo>
                    <a:pt x="50" y="51"/>
                  </a:lnTo>
                  <a:lnTo>
                    <a:pt x="50" y="53"/>
                  </a:lnTo>
                  <a:lnTo>
                    <a:pt x="49" y="55"/>
                  </a:lnTo>
                  <a:lnTo>
                    <a:pt x="46" y="57"/>
                  </a:lnTo>
                  <a:lnTo>
                    <a:pt x="44" y="59"/>
                  </a:lnTo>
                  <a:lnTo>
                    <a:pt x="42" y="62"/>
                  </a:lnTo>
                  <a:lnTo>
                    <a:pt x="40" y="63"/>
                  </a:lnTo>
                  <a:lnTo>
                    <a:pt x="36" y="65"/>
                  </a:lnTo>
                  <a:lnTo>
                    <a:pt x="34" y="65"/>
                  </a:lnTo>
                  <a:lnTo>
                    <a:pt x="32" y="66"/>
                  </a:lnTo>
                  <a:lnTo>
                    <a:pt x="29" y="65"/>
                  </a:lnTo>
                  <a:lnTo>
                    <a:pt x="28" y="64"/>
                  </a:lnTo>
                  <a:lnTo>
                    <a:pt x="26" y="63"/>
                  </a:lnTo>
                  <a:lnTo>
                    <a:pt x="25" y="63"/>
                  </a:lnTo>
                  <a:lnTo>
                    <a:pt x="23" y="62"/>
                  </a:lnTo>
                  <a:lnTo>
                    <a:pt x="21" y="61"/>
                  </a:lnTo>
                  <a:lnTo>
                    <a:pt x="20" y="61"/>
                  </a:lnTo>
                  <a:lnTo>
                    <a:pt x="18" y="59"/>
                  </a:lnTo>
                  <a:lnTo>
                    <a:pt x="16" y="58"/>
                  </a:lnTo>
                  <a:lnTo>
                    <a:pt x="9" y="53"/>
                  </a:lnTo>
                  <a:lnTo>
                    <a:pt x="3" y="46"/>
                  </a:lnTo>
                  <a:lnTo>
                    <a:pt x="0" y="40"/>
                  </a:lnTo>
                  <a:lnTo>
                    <a:pt x="1" y="34"/>
                  </a:lnTo>
                  <a:lnTo>
                    <a:pt x="5" y="27"/>
                  </a:lnTo>
                  <a:lnTo>
                    <a:pt x="11" y="18"/>
                  </a:lnTo>
                  <a:lnTo>
                    <a:pt x="16" y="8"/>
                  </a:lnTo>
                  <a:lnTo>
                    <a:pt x="1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3" name="Freeform 178"/>
            <p:cNvSpPr>
              <a:spLocks/>
            </p:cNvSpPr>
            <p:nvPr/>
          </p:nvSpPr>
          <p:spPr bwMode="auto">
            <a:xfrm>
              <a:off x="5349" y="3027"/>
              <a:ext cx="25" cy="48"/>
            </a:xfrm>
            <a:custGeom>
              <a:avLst/>
              <a:gdLst>
                <a:gd name="T0" fmla="*/ 1 w 48"/>
                <a:gd name="T1" fmla="*/ 1 h 96"/>
                <a:gd name="T2" fmla="*/ 1 w 48"/>
                <a:gd name="T3" fmla="*/ 1 h 96"/>
                <a:gd name="T4" fmla="*/ 0 w 48"/>
                <a:gd name="T5" fmla="*/ 1 h 96"/>
                <a:gd name="T6" fmla="*/ 1 w 48"/>
                <a:gd name="T7" fmla="*/ 1 h 96"/>
                <a:gd name="T8" fmla="*/ 1 w 48"/>
                <a:gd name="T9" fmla="*/ 0 h 96"/>
                <a:gd name="T10" fmla="*/ 1 w 48"/>
                <a:gd name="T11" fmla="*/ 0 h 96"/>
                <a:gd name="T12" fmla="*/ 1 w 48"/>
                <a:gd name="T13" fmla="*/ 1 h 96"/>
                <a:gd name="T14" fmla="*/ 1 w 48"/>
                <a:gd name="T15" fmla="*/ 1 h 96"/>
                <a:gd name="T16" fmla="*/ 1 w 48"/>
                <a:gd name="T17" fmla="*/ 1 h 96"/>
                <a:gd name="T18" fmla="*/ 1 w 48"/>
                <a:gd name="T19" fmla="*/ 1 h 96"/>
                <a:gd name="T20" fmla="*/ 1 w 48"/>
                <a:gd name="T21" fmla="*/ 1 h 96"/>
                <a:gd name="T22" fmla="*/ 1 w 48"/>
                <a:gd name="T23" fmla="*/ 1 h 96"/>
                <a:gd name="T24" fmla="*/ 1 w 48"/>
                <a:gd name="T25" fmla="*/ 1 h 96"/>
                <a:gd name="T26" fmla="*/ 1 w 48"/>
                <a:gd name="T27" fmla="*/ 1 h 96"/>
                <a:gd name="T28" fmla="*/ 1 w 48"/>
                <a:gd name="T29" fmla="*/ 1 h 96"/>
                <a:gd name="T30" fmla="*/ 1 w 48"/>
                <a:gd name="T31" fmla="*/ 1 h 96"/>
                <a:gd name="T32" fmla="*/ 1 w 48"/>
                <a:gd name="T33" fmla="*/ 1 h 96"/>
                <a:gd name="T34" fmla="*/ 1 w 48"/>
                <a:gd name="T35" fmla="*/ 1 h 96"/>
                <a:gd name="T36" fmla="*/ 1 w 48"/>
                <a:gd name="T37" fmla="*/ 1 h 96"/>
                <a:gd name="T38" fmla="*/ 1 w 48"/>
                <a:gd name="T39" fmla="*/ 1 h 96"/>
                <a:gd name="T40" fmla="*/ 1 w 48"/>
                <a:gd name="T41" fmla="*/ 1 h 96"/>
                <a:gd name="T42" fmla="*/ 1 w 48"/>
                <a:gd name="T43" fmla="*/ 1 h 96"/>
                <a:gd name="T44" fmla="*/ 1 w 48"/>
                <a:gd name="T45" fmla="*/ 1 h 96"/>
                <a:gd name="T46" fmla="*/ 1 w 48"/>
                <a:gd name="T47" fmla="*/ 1 h 96"/>
                <a:gd name="T48" fmla="*/ 1 w 48"/>
                <a:gd name="T49" fmla="*/ 1 h 96"/>
                <a:gd name="T50" fmla="*/ 1 w 48"/>
                <a:gd name="T51" fmla="*/ 1 h 96"/>
                <a:gd name="T52" fmla="*/ 0 w 48"/>
                <a:gd name="T53" fmla="*/ 1 h 96"/>
                <a:gd name="T54" fmla="*/ 1 w 48"/>
                <a:gd name="T55" fmla="*/ 1 h 96"/>
                <a:gd name="T56" fmla="*/ 1 w 48"/>
                <a:gd name="T57" fmla="*/ 1 h 96"/>
                <a:gd name="T58" fmla="*/ 1 w 48"/>
                <a:gd name="T59" fmla="*/ 1 h 96"/>
                <a:gd name="T60" fmla="*/ 1 w 48"/>
                <a:gd name="T61" fmla="*/ 1 h 96"/>
                <a:gd name="T62" fmla="*/ 1 w 48"/>
                <a:gd name="T63" fmla="*/ 1 h 96"/>
                <a:gd name="T64" fmla="*/ 1 w 48"/>
                <a:gd name="T65" fmla="*/ 1 h 96"/>
                <a:gd name="T66" fmla="*/ 1 w 48"/>
                <a:gd name="T67" fmla="*/ 1 h 96"/>
                <a:gd name="T68" fmla="*/ 1 w 48"/>
                <a:gd name="T69" fmla="*/ 1 h 96"/>
                <a:gd name="T70" fmla="*/ 1 w 48"/>
                <a:gd name="T71" fmla="*/ 1 h 96"/>
                <a:gd name="T72" fmla="*/ 1 w 48"/>
                <a:gd name="T73" fmla="*/ 1 h 96"/>
                <a:gd name="T74" fmla="*/ 1 w 48"/>
                <a:gd name="T75" fmla="*/ 1 h 96"/>
                <a:gd name="T76" fmla="*/ 1 w 48"/>
                <a:gd name="T77" fmla="*/ 1 h 96"/>
                <a:gd name="T78" fmla="*/ 1 w 48"/>
                <a:gd name="T79" fmla="*/ 1 h 96"/>
                <a:gd name="T80" fmla="*/ 1 w 48"/>
                <a:gd name="T81" fmla="*/ 1 h 9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8"/>
                <a:gd name="T124" fmla="*/ 0 h 96"/>
                <a:gd name="T125" fmla="*/ 48 w 48"/>
                <a:gd name="T126" fmla="*/ 96 h 9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8" h="96">
                  <a:moveTo>
                    <a:pt x="8" y="52"/>
                  </a:moveTo>
                  <a:lnTo>
                    <a:pt x="6" y="49"/>
                  </a:lnTo>
                  <a:lnTo>
                    <a:pt x="3" y="43"/>
                  </a:lnTo>
                  <a:lnTo>
                    <a:pt x="1" y="37"/>
                  </a:lnTo>
                  <a:lnTo>
                    <a:pt x="0" y="34"/>
                  </a:lnTo>
                  <a:lnTo>
                    <a:pt x="0" y="28"/>
                  </a:lnTo>
                  <a:lnTo>
                    <a:pt x="1" y="19"/>
                  </a:lnTo>
                  <a:lnTo>
                    <a:pt x="3" y="8"/>
                  </a:lnTo>
                  <a:lnTo>
                    <a:pt x="4" y="2"/>
                  </a:lnTo>
                  <a:lnTo>
                    <a:pt x="9" y="0"/>
                  </a:lnTo>
                  <a:lnTo>
                    <a:pt x="14" y="0"/>
                  </a:lnTo>
                  <a:lnTo>
                    <a:pt x="18" y="0"/>
                  </a:lnTo>
                  <a:lnTo>
                    <a:pt x="24" y="2"/>
                  </a:lnTo>
                  <a:lnTo>
                    <a:pt x="29" y="3"/>
                  </a:lnTo>
                  <a:lnTo>
                    <a:pt x="34" y="5"/>
                  </a:lnTo>
                  <a:lnTo>
                    <a:pt x="40" y="7"/>
                  </a:lnTo>
                  <a:lnTo>
                    <a:pt x="45" y="10"/>
                  </a:lnTo>
                  <a:lnTo>
                    <a:pt x="47" y="22"/>
                  </a:lnTo>
                  <a:lnTo>
                    <a:pt x="48" y="35"/>
                  </a:lnTo>
                  <a:lnTo>
                    <a:pt x="48" y="48"/>
                  </a:lnTo>
                  <a:lnTo>
                    <a:pt x="46" y="55"/>
                  </a:lnTo>
                  <a:lnTo>
                    <a:pt x="45" y="57"/>
                  </a:lnTo>
                  <a:lnTo>
                    <a:pt x="45" y="58"/>
                  </a:lnTo>
                  <a:lnTo>
                    <a:pt x="43" y="60"/>
                  </a:lnTo>
                  <a:lnTo>
                    <a:pt x="42" y="63"/>
                  </a:lnTo>
                  <a:lnTo>
                    <a:pt x="41" y="65"/>
                  </a:lnTo>
                  <a:lnTo>
                    <a:pt x="40" y="67"/>
                  </a:lnTo>
                  <a:lnTo>
                    <a:pt x="38" y="69"/>
                  </a:lnTo>
                  <a:lnTo>
                    <a:pt x="34" y="72"/>
                  </a:lnTo>
                  <a:lnTo>
                    <a:pt x="31" y="75"/>
                  </a:lnTo>
                  <a:lnTo>
                    <a:pt x="26" y="79"/>
                  </a:lnTo>
                  <a:lnTo>
                    <a:pt x="22" y="82"/>
                  </a:lnTo>
                  <a:lnTo>
                    <a:pt x="18" y="84"/>
                  </a:lnTo>
                  <a:lnTo>
                    <a:pt x="16" y="87"/>
                  </a:lnTo>
                  <a:lnTo>
                    <a:pt x="15" y="90"/>
                  </a:lnTo>
                  <a:lnTo>
                    <a:pt x="12" y="94"/>
                  </a:lnTo>
                  <a:lnTo>
                    <a:pt x="10" y="96"/>
                  </a:lnTo>
                  <a:lnTo>
                    <a:pt x="7" y="96"/>
                  </a:lnTo>
                  <a:lnTo>
                    <a:pt x="6" y="94"/>
                  </a:lnTo>
                  <a:lnTo>
                    <a:pt x="6" y="90"/>
                  </a:lnTo>
                  <a:lnTo>
                    <a:pt x="7" y="86"/>
                  </a:lnTo>
                  <a:lnTo>
                    <a:pt x="6" y="84"/>
                  </a:lnTo>
                  <a:lnTo>
                    <a:pt x="6" y="83"/>
                  </a:lnTo>
                  <a:lnTo>
                    <a:pt x="4" y="83"/>
                  </a:lnTo>
                  <a:lnTo>
                    <a:pt x="6" y="80"/>
                  </a:lnTo>
                  <a:lnTo>
                    <a:pt x="8" y="78"/>
                  </a:lnTo>
                  <a:lnTo>
                    <a:pt x="9" y="74"/>
                  </a:lnTo>
                  <a:lnTo>
                    <a:pt x="10" y="73"/>
                  </a:lnTo>
                  <a:lnTo>
                    <a:pt x="8" y="75"/>
                  </a:lnTo>
                  <a:lnTo>
                    <a:pt x="6" y="76"/>
                  </a:lnTo>
                  <a:lnTo>
                    <a:pt x="2" y="79"/>
                  </a:lnTo>
                  <a:lnTo>
                    <a:pt x="0" y="80"/>
                  </a:lnTo>
                  <a:lnTo>
                    <a:pt x="0" y="79"/>
                  </a:lnTo>
                  <a:lnTo>
                    <a:pt x="1" y="78"/>
                  </a:lnTo>
                  <a:lnTo>
                    <a:pt x="1" y="76"/>
                  </a:lnTo>
                  <a:lnTo>
                    <a:pt x="1" y="74"/>
                  </a:lnTo>
                  <a:lnTo>
                    <a:pt x="2" y="72"/>
                  </a:lnTo>
                  <a:lnTo>
                    <a:pt x="3" y="69"/>
                  </a:lnTo>
                  <a:lnTo>
                    <a:pt x="6" y="67"/>
                  </a:lnTo>
                  <a:lnTo>
                    <a:pt x="8" y="66"/>
                  </a:lnTo>
                  <a:lnTo>
                    <a:pt x="10" y="65"/>
                  </a:lnTo>
                  <a:lnTo>
                    <a:pt x="11" y="64"/>
                  </a:lnTo>
                  <a:lnTo>
                    <a:pt x="11" y="63"/>
                  </a:lnTo>
                  <a:lnTo>
                    <a:pt x="11" y="60"/>
                  </a:lnTo>
                  <a:lnTo>
                    <a:pt x="11" y="57"/>
                  </a:lnTo>
                  <a:lnTo>
                    <a:pt x="10" y="55"/>
                  </a:lnTo>
                  <a:lnTo>
                    <a:pt x="8" y="52"/>
                  </a:lnTo>
                  <a:lnTo>
                    <a:pt x="17" y="46"/>
                  </a:lnTo>
                  <a:lnTo>
                    <a:pt x="17" y="42"/>
                  </a:lnTo>
                  <a:lnTo>
                    <a:pt x="17" y="36"/>
                  </a:lnTo>
                  <a:lnTo>
                    <a:pt x="17" y="30"/>
                  </a:lnTo>
                  <a:lnTo>
                    <a:pt x="17" y="27"/>
                  </a:lnTo>
                  <a:lnTo>
                    <a:pt x="16" y="28"/>
                  </a:lnTo>
                  <a:lnTo>
                    <a:pt x="14" y="30"/>
                  </a:lnTo>
                  <a:lnTo>
                    <a:pt x="12" y="33"/>
                  </a:lnTo>
                  <a:lnTo>
                    <a:pt x="11" y="34"/>
                  </a:lnTo>
                  <a:lnTo>
                    <a:pt x="12" y="36"/>
                  </a:lnTo>
                  <a:lnTo>
                    <a:pt x="15" y="40"/>
                  </a:lnTo>
                  <a:lnTo>
                    <a:pt x="16" y="44"/>
                  </a:lnTo>
                  <a:lnTo>
                    <a:pt x="17" y="46"/>
                  </a:lnTo>
                  <a:lnTo>
                    <a:pt x="8" y="5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4" name="Freeform 179"/>
            <p:cNvSpPr>
              <a:spLocks/>
            </p:cNvSpPr>
            <p:nvPr/>
          </p:nvSpPr>
          <p:spPr bwMode="auto">
            <a:xfrm>
              <a:off x="5243" y="2702"/>
              <a:ext cx="87" cy="62"/>
            </a:xfrm>
            <a:custGeom>
              <a:avLst/>
              <a:gdLst>
                <a:gd name="T0" fmla="*/ 1 w 174"/>
                <a:gd name="T1" fmla="*/ 1 h 124"/>
                <a:gd name="T2" fmla="*/ 1 w 174"/>
                <a:gd name="T3" fmla="*/ 1 h 124"/>
                <a:gd name="T4" fmla="*/ 1 w 174"/>
                <a:gd name="T5" fmla="*/ 1 h 124"/>
                <a:gd name="T6" fmla="*/ 1 w 174"/>
                <a:gd name="T7" fmla="*/ 1 h 124"/>
                <a:gd name="T8" fmla="*/ 1 w 174"/>
                <a:gd name="T9" fmla="*/ 1 h 124"/>
                <a:gd name="T10" fmla="*/ 1 w 174"/>
                <a:gd name="T11" fmla="*/ 1 h 124"/>
                <a:gd name="T12" fmla="*/ 1 w 174"/>
                <a:gd name="T13" fmla="*/ 1 h 124"/>
                <a:gd name="T14" fmla="*/ 1 w 174"/>
                <a:gd name="T15" fmla="*/ 1 h 124"/>
                <a:gd name="T16" fmla="*/ 1 w 174"/>
                <a:gd name="T17" fmla="*/ 1 h 124"/>
                <a:gd name="T18" fmla="*/ 1 w 174"/>
                <a:gd name="T19" fmla="*/ 1 h 124"/>
                <a:gd name="T20" fmla="*/ 1 w 174"/>
                <a:gd name="T21" fmla="*/ 1 h 124"/>
                <a:gd name="T22" fmla="*/ 1 w 174"/>
                <a:gd name="T23" fmla="*/ 1 h 124"/>
                <a:gd name="T24" fmla="*/ 1 w 174"/>
                <a:gd name="T25" fmla="*/ 1 h 124"/>
                <a:gd name="T26" fmla="*/ 1 w 174"/>
                <a:gd name="T27" fmla="*/ 1 h 124"/>
                <a:gd name="T28" fmla="*/ 1 w 174"/>
                <a:gd name="T29" fmla="*/ 1 h 124"/>
                <a:gd name="T30" fmla="*/ 1 w 174"/>
                <a:gd name="T31" fmla="*/ 1 h 124"/>
                <a:gd name="T32" fmla="*/ 1 w 174"/>
                <a:gd name="T33" fmla="*/ 1 h 124"/>
                <a:gd name="T34" fmla="*/ 1 w 174"/>
                <a:gd name="T35" fmla="*/ 1 h 124"/>
                <a:gd name="T36" fmla="*/ 1 w 174"/>
                <a:gd name="T37" fmla="*/ 1 h 124"/>
                <a:gd name="T38" fmla="*/ 1 w 174"/>
                <a:gd name="T39" fmla="*/ 1 h 124"/>
                <a:gd name="T40" fmla="*/ 1 w 174"/>
                <a:gd name="T41" fmla="*/ 1 h 124"/>
                <a:gd name="T42" fmla="*/ 1 w 174"/>
                <a:gd name="T43" fmla="*/ 1 h 124"/>
                <a:gd name="T44" fmla="*/ 1 w 174"/>
                <a:gd name="T45" fmla="*/ 1 h 124"/>
                <a:gd name="T46" fmla="*/ 1 w 174"/>
                <a:gd name="T47" fmla="*/ 1 h 124"/>
                <a:gd name="T48" fmla="*/ 1 w 174"/>
                <a:gd name="T49" fmla="*/ 1 h 124"/>
                <a:gd name="T50" fmla="*/ 1 w 174"/>
                <a:gd name="T51" fmla="*/ 1 h 124"/>
                <a:gd name="T52" fmla="*/ 1 w 174"/>
                <a:gd name="T53" fmla="*/ 1 h 124"/>
                <a:gd name="T54" fmla="*/ 1 w 174"/>
                <a:gd name="T55" fmla="*/ 1 h 124"/>
                <a:gd name="T56" fmla="*/ 1 w 174"/>
                <a:gd name="T57" fmla="*/ 1 h 124"/>
                <a:gd name="T58" fmla="*/ 1 w 174"/>
                <a:gd name="T59" fmla="*/ 1 h 124"/>
                <a:gd name="T60" fmla="*/ 1 w 174"/>
                <a:gd name="T61" fmla="*/ 1 h 124"/>
                <a:gd name="T62" fmla="*/ 1 w 174"/>
                <a:gd name="T63" fmla="*/ 1 h 124"/>
                <a:gd name="T64" fmla="*/ 1 w 174"/>
                <a:gd name="T65" fmla="*/ 1 h 124"/>
                <a:gd name="T66" fmla="*/ 1 w 174"/>
                <a:gd name="T67" fmla="*/ 1 h 124"/>
                <a:gd name="T68" fmla="*/ 1 w 174"/>
                <a:gd name="T69" fmla="*/ 1 h 124"/>
                <a:gd name="T70" fmla="*/ 1 w 174"/>
                <a:gd name="T71" fmla="*/ 1 h 124"/>
                <a:gd name="T72" fmla="*/ 1 w 174"/>
                <a:gd name="T73" fmla="*/ 1 h 124"/>
                <a:gd name="T74" fmla="*/ 1 w 174"/>
                <a:gd name="T75" fmla="*/ 1 h 124"/>
                <a:gd name="T76" fmla="*/ 1 w 174"/>
                <a:gd name="T77" fmla="*/ 1 h 124"/>
                <a:gd name="T78" fmla="*/ 1 w 174"/>
                <a:gd name="T79" fmla="*/ 1 h 124"/>
                <a:gd name="T80" fmla="*/ 1 w 174"/>
                <a:gd name="T81" fmla="*/ 1 h 124"/>
                <a:gd name="T82" fmla="*/ 1 w 174"/>
                <a:gd name="T83" fmla="*/ 1 h 124"/>
                <a:gd name="T84" fmla="*/ 1 w 174"/>
                <a:gd name="T85" fmla="*/ 1 h 124"/>
                <a:gd name="T86" fmla="*/ 1 w 174"/>
                <a:gd name="T87" fmla="*/ 1 h 124"/>
                <a:gd name="T88" fmla="*/ 1 w 174"/>
                <a:gd name="T89" fmla="*/ 1 h 124"/>
                <a:gd name="T90" fmla="*/ 1 w 174"/>
                <a:gd name="T91" fmla="*/ 1 h 124"/>
                <a:gd name="T92" fmla="*/ 1 w 174"/>
                <a:gd name="T93" fmla="*/ 1 h 124"/>
                <a:gd name="T94" fmla="*/ 1 w 174"/>
                <a:gd name="T95" fmla="*/ 1 h 124"/>
                <a:gd name="T96" fmla="*/ 1 w 174"/>
                <a:gd name="T97" fmla="*/ 1 h 124"/>
                <a:gd name="T98" fmla="*/ 1 w 174"/>
                <a:gd name="T99" fmla="*/ 1 h 124"/>
                <a:gd name="T100" fmla="*/ 1 w 174"/>
                <a:gd name="T101" fmla="*/ 1 h 124"/>
                <a:gd name="T102" fmla="*/ 1 w 174"/>
                <a:gd name="T103" fmla="*/ 1 h 124"/>
                <a:gd name="T104" fmla="*/ 1 w 174"/>
                <a:gd name="T105" fmla="*/ 1 h 124"/>
                <a:gd name="T106" fmla="*/ 1 w 174"/>
                <a:gd name="T107" fmla="*/ 1 h 124"/>
                <a:gd name="T108" fmla="*/ 1 w 174"/>
                <a:gd name="T109" fmla="*/ 1 h 124"/>
                <a:gd name="T110" fmla="*/ 1 w 174"/>
                <a:gd name="T111" fmla="*/ 1 h 124"/>
                <a:gd name="T112" fmla="*/ 1 w 174"/>
                <a:gd name="T113" fmla="*/ 1 h 124"/>
                <a:gd name="T114" fmla="*/ 1 w 174"/>
                <a:gd name="T115" fmla="*/ 1 h 124"/>
                <a:gd name="T116" fmla="*/ 1 w 174"/>
                <a:gd name="T117" fmla="*/ 1 h 124"/>
                <a:gd name="T118" fmla="*/ 1 w 174"/>
                <a:gd name="T119" fmla="*/ 1 h 1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4"/>
                <a:gd name="T181" fmla="*/ 0 h 124"/>
                <a:gd name="T182" fmla="*/ 174 w 174"/>
                <a:gd name="T183" fmla="*/ 124 h 12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4" h="124">
                  <a:moveTo>
                    <a:pt x="21" y="116"/>
                  </a:moveTo>
                  <a:lnTo>
                    <a:pt x="22" y="117"/>
                  </a:lnTo>
                  <a:lnTo>
                    <a:pt x="24" y="117"/>
                  </a:lnTo>
                  <a:lnTo>
                    <a:pt x="25" y="116"/>
                  </a:lnTo>
                  <a:lnTo>
                    <a:pt x="26" y="115"/>
                  </a:lnTo>
                  <a:lnTo>
                    <a:pt x="26" y="116"/>
                  </a:lnTo>
                  <a:lnTo>
                    <a:pt x="26" y="117"/>
                  </a:lnTo>
                  <a:lnTo>
                    <a:pt x="25" y="119"/>
                  </a:lnTo>
                  <a:lnTo>
                    <a:pt x="24" y="119"/>
                  </a:lnTo>
                  <a:lnTo>
                    <a:pt x="27" y="116"/>
                  </a:lnTo>
                  <a:lnTo>
                    <a:pt x="30" y="112"/>
                  </a:lnTo>
                  <a:lnTo>
                    <a:pt x="31" y="107"/>
                  </a:lnTo>
                  <a:lnTo>
                    <a:pt x="31" y="101"/>
                  </a:lnTo>
                  <a:lnTo>
                    <a:pt x="31" y="98"/>
                  </a:lnTo>
                  <a:lnTo>
                    <a:pt x="30" y="94"/>
                  </a:lnTo>
                  <a:lnTo>
                    <a:pt x="27" y="91"/>
                  </a:lnTo>
                  <a:lnTo>
                    <a:pt x="26" y="89"/>
                  </a:lnTo>
                  <a:lnTo>
                    <a:pt x="27" y="87"/>
                  </a:lnTo>
                  <a:lnTo>
                    <a:pt x="27" y="86"/>
                  </a:lnTo>
                  <a:lnTo>
                    <a:pt x="29" y="86"/>
                  </a:lnTo>
                  <a:lnTo>
                    <a:pt x="27" y="85"/>
                  </a:lnTo>
                  <a:lnTo>
                    <a:pt x="26" y="85"/>
                  </a:lnTo>
                  <a:lnTo>
                    <a:pt x="29" y="83"/>
                  </a:lnTo>
                  <a:lnTo>
                    <a:pt x="30" y="81"/>
                  </a:lnTo>
                  <a:lnTo>
                    <a:pt x="32" y="77"/>
                  </a:lnTo>
                  <a:lnTo>
                    <a:pt x="33" y="75"/>
                  </a:lnTo>
                  <a:lnTo>
                    <a:pt x="31" y="76"/>
                  </a:lnTo>
                  <a:lnTo>
                    <a:pt x="29" y="77"/>
                  </a:lnTo>
                  <a:lnTo>
                    <a:pt x="25" y="77"/>
                  </a:lnTo>
                  <a:lnTo>
                    <a:pt x="23" y="78"/>
                  </a:lnTo>
                  <a:lnTo>
                    <a:pt x="23" y="76"/>
                  </a:lnTo>
                  <a:lnTo>
                    <a:pt x="27" y="74"/>
                  </a:lnTo>
                  <a:lnTo>
                    <a:pt x="33" y="70"/>
                  </a:lnTo>
                  <a:lnTo>
                    <a:pt x="39" y="66"/>
                  </a:lnTo>
                  <a:lnTo>
                    <a:pt x="45" y="60"/>
                  </a:lnTo>
                  <a:lnTo>
                    <a:pt x="42" y="61"/>
                  </a:lnTo>
                  <a:lnTo>
                    <a:pt x="41" y="62"/>
                  </a:lnTo>
                  <a:lnTo>
                    <a:pt x="39" y="63"/>
                  </a:lnTo>
                  <a:lnTo>
                    <a:pt x="37" y="63"/>
                  </a:lnTo>
                  <a:lnTo>
                    <a:pt x="39" y="59"/>
                  </a:lnTo>
                  <a:lnTo>
                    <a:pt x="42" y="53"/>
                  </a:lnTo>
                  <a:lnTo>
                    <a:pt x="46" y="47"/>
                  </a:lnTo>
                  <a:lnTo>
                    <a:pt x="50" y="41"/>
                  </a:lnTo>
                  <a:lnTo>
                    <a:pt x="53" y="39"/>
                  </a:lnTo>
                  <a:lnTo>
                    <a:pt x="56" y="38"/>
                  </a:lnTo>
                  <a:lnTo>
                    <a:pt x="59" y="36"/>
                  </a:lnTo>
                  <a:lnTo>
                    <a:pt x="60" y="35"/>
                  </a:lnTo>
                  <a:lnTo>
                    <a:pt x="62" y="37"/>
                  </a:lnTo>
                  <a:lnTo>
                    <a:pt x="64" y="38"/>
                  </a:lnTo>
                  <a:lnTo>
                    <a:pt x="67" y="39"/>
                  </a:lnTo>
                  <a:lnTo>
                    <a:pt x="71" y="39"/>
                  </a:lnTo>
                  <a:lnTo>
                    <a:pt x="69" y="38"/>
                  </a:lnTo>
                  <a:lnTo>
                    <a:pt x="67" y="37"/>
                  </a:lnTo>
                  <a:lnTo>
                    <a:pt x="64" y="36"/>
                  </a:lnTo>
                  <a:lnTo>
                    <a:pt x="63" y="33"/>
                  </a:lnTo>
                  <a:lnTo>
                    <a:pt x="65" y="33"/>
                  </a:lnTo>
                  <a:lnTo>
                    <a:pt x="68" y="35"/>
                  </a:lnTo>
                  <a:lnTo>
                    <a:pt x="70" y="35"/>
                  </a:lnTo>
                  <a:lnTo>
                    <a:pt x="72" y="36"/>
                  </a:lnTo>
                  <a:lnTo>
                    <a:pt x="74" y="36"/>
                  </a:lnTo>
                  <a:lnTo>
                    <a:pt x="75" y="36"/>
                  </a:lnTo>
                  <a:lnTo>
                    <a:pt x="76" y="36"/>
                  </a:lnTo>
                  <a:lnTo>
                    <a:pt x="77" y="36"/>
                  </a:lnTo>
                  <a:lnTo>
                    <a:pt x="77" y="37"/>
                  </a:lnTo>
                  <a:lnTo>
                    <a:pt x="77" y="38"/>
                  </a:lnTo>
                  <a:lnTo>
                    <a:pt x="78" y="38"/>
                  </a:lnTo>
                  <a:lnTo>
                    <a:pt x="79" y="38"/>
                  </a:lnTo>
                  <a:lnTo>
                    <a:pt x="80" y="37"/>
                  </a:lnTo>
                  <a:lnTo>
                    <a:pt x="80" y="36"/>
                  </a:lnTo>
                  <a:lnTo>
                    <a:pt x="82" y="35"/>
                  </a:lnTo>
                  <a:lnTo>
                    <a:pt x="83" y="35"/>
                  </a:lnTo>
                  <a:lnTo>
                    <a:pt x="85" y="35"/>
                  </a:lnTo>
                  <a:lnTo>
                    <a:pt x="86" y="35"/>
                  </a:lnTo>
                  <a:lnTo>
                    <a:pt x="88" y="36"/>
                  </a:lnTo>
                  <a:lnTo>
                    <a:pt x="90" y="33"/>
                  </a:lnTo>
                  <a:lnTo>
                    <a:pt x="91" y="32"/>
                  </a:lnTo>
                  <a:lnTo>
                    <a:pt x="93" y="30"/>
                  </a:lnTo>
                  <a:lnTo>
                    <a:pt x="94" y="30"/>
                  </a:lnTo>
                  <a:lnTo>
                    <a:pt x="93" y="31"/>
                  </a:lnTo>
                  <a:lnTo>
                    <a:pt x="92" y="33"/>
                  </a:lnTo>
                  <a:lnTo>
                    <a:pt x="91" y="35"/>
                  </a:lnTo>
                  <a:lnTo>
                    <a:pt x="91" y="37"/>
                  </a:lnTo>
                  <a:lnTo>
                    <a:pt x="94" y="37"/>
                  </a:lnTo>
                  <a:lnTo>
                    <a:pt x="97" y="37"/>
                  </a:lnTo>
                  <a:lnTo>
                    <a:pt x="100" y="37"/>
                  </a:lnTo>
                  <a:lnTo>
                    <a:pt x="101" y="38"/>
                  </a:lnTo>
                  <a:lnTo>
                    <a:pt x="105" y="39"/>
                  </a:lnTo>
                  <a:lnTo>
                    <a:pt x="109" y="41"/>
                  </a:lnTo>
                  <a:lnTo>
                    <a:pt x="113" y="44"/>
                  </a:lnTo>
                  <a:lnTo>
                    <a:pt x="116" y="46"/>
                  </a:lnTo>
                  <a:lnTo>
                    <a:pt x="120" y="47"/>
                  </a:lnTo>
                  <a:lnTo>
                    <a:pt x="123" y="48"/>
                  </a:lnTo>
                  <a:lnTo>
                    <a:pt x="126" y="48"/>
                  </a:lnTo>
                  <a:lnTo>
                    <a:pt x="131" y="48"/>
                  </a:lnTo>
                  <a:lnTo>
                    <a:pt x="128" y="49"/>
                  </a:lnTo>
                  <a:lnTo>
                    <a:pt x="123" y="49"/>
                  </a:lnTo>
                  <a:lnTo>
                    <a:pt x="120" y="49"/>
                  </a:lnTo>
                  <a:lnTo>
                    <a:pt x="116" y="48"/>
                  </a:lnTo>
                  <a:lnTo>
                    <a:pt x="118" y="52"/>
                  </a:lnTo>
                  <a:lnTo>
                    <a:pt x="121" y="54"/>
                  </a:lnTo>
                  <a:lnTo>
                    <a:pt x="124" y="56"/>
                  </a:lnTo>
                  <a:lnTo>
                    <a:pt x="128" y="58"/>
                  </a:lnTo>
                  <a:lnTo>
                    <a:pt x="129" y="60"/>
                  </a:lnTo>
                  <a:lnTo>
                    <a:pt x="129" y="61"/>
                  </a:lnTo>
                  <a:lnTo>
                    <a:pt x="129" y="63"/>
                  </a:lnTo>
                  <a:lnTo>
                    <a:pt x="128" y="64"/>
                  </a:lnTo>
                  <a:lnTo>
                    <a:pt x="129" y="69"/>
                  </a:lnTo>
                  <a:lnTo>
                    <a:pt x="130" y="76"/>
                  </a:lnTo>
                  <a:lnTo>
                    <a:pt x="131" y="83"/>
                  </a:lnTo>
                  <a:lnTo>
                    <a:pt x="131" y="87"/>
                  </a:lnTo>
                  <a:lnTo>
                    <a:pt x="132" y="87"/>
                  </a:lnTo>
                  <a:lnTo>
                    <a:pt x="133" y="86"/>
                  </a:lnTo>
                  <a:lnTo>
                    <a:pt x="135" y="86"/>
                  </a:lnTo>
                  <a:lnTo>
                    <a:pt x="136" y="85"/>
                  </a:lnTo>
                  <a:lnTo>
                    <a:pt x="135" y="89"/>
                  </a:lnTo>
                  <a:lnTo>
                    <a:pt x="135" y="92"/>
                  </a:lnTo>
                  <a:lnTo>
                    <a:pt x="133" y="96"/>
                  </a:lnTo>
                  <a:lnTo>
                    <a:pt x="133" y="98"/>
                  </a:lnTo>
                  <a:lnTo>
                    <a:pt x="133" y="100"/>
                  </a:lnTo>
                  <a:lnTo>
                    <a:pt x="135" y="104"/>
                  </a:lnTo>
                  <a:lnTo>
                    <a:pt x="135" y="108"/>
                  </a:lnTo>
                  <a:lnTo>
                    <a:pt x="136" y="112"/>
                  </a:lnTo>
                  <a:lnTo>
                    <a:pt x="136" y="113"/>
                  </a:lnTo>
                  <a:lnTo>
                    <a:pt x="135" y="115"/>
                  </a:lnTo>
                  <a:lnTo>
                    <a:pt x="132" y="117"/>
                  </a:lnTo>
                  <a:lnTo>
                    <a:pt x="132" y="120"/>
                  </a:lnTo>
                  <a:lnTo>
                    <a:pt x="132" y="121"/>
                  </a:lnTo>
                  <a:lnTo>
                    <a:pt x="133" y="123"/>
                  </a:lnTo>
                  <a:lnTo>
                    <a:pt x="135" y="124"/>
                  </a:lnTo>
                  <a:lnTo>
                    <a:pt x="136" y="124"/>
                  </a:lnTo>
                  <a:lnTo>
                    <a:pt x="137" y="123"/>
                  </a:lnTo>
                  <a:lnTo>
                    <a:pt x="138" y="121"/>
                  </a:lnTo>
                  <a:lnTo>
                    <a:pt x="139" y="119"/>
                  </a:lnTo>
                  <a:lnTo>
                    <a:pt x="139" y="116"/>
                  </a:lnTo>
                  <a:lnTo>
                    <a:pt x="140" y="116"/>
                  </a:lnTo>
                  <a:lnTo>
                    <a:pt x="143" y="116"/>
                  </a:lnTo>
                  <a:lnTo>
                    <a:pt x="144" y="116"/>
                  </a:lnTo>
                  <a:lnTo>
                    <a:pt x="145" y="115"/>
                  </a:lnTo>
                  <a:lnTo>
                    <a:pt x="145" y="116"/>
                  </a:lnTo>
                  <a:lnTo>
                    <a:pt x="144" y="117"/>
                  </a:lnTo>
                  <a:lnTo>
                    <a:pt x="145" y="117"/>
                  </a:lnTo>
                  <a:lnTo>
                    <a:pt x="151" y="116"/>
                  </a:lnTo>
                  <a:lnTo>
                    <a:pt x="155" y="112"/>
                  </a:lnTo>
                  <a:lnTo>
                    <a:pt x="158" y="106"/>
                  </a:lnTo>
                  <a:lnTo>
                    <a:pt x="159" y="101"/>
                  </a:lnTo>
                  <a:lnTo>
                    <a:pt x="156" y="104"/>
                  </a:lnTo>
                  <a:lnTo>
                    <a:pt x="153" y="107"/>
                  </a:lnTo>
                  <a:lnTo>
                    <a:pt x="151" y="108"/>
                  </a:lnTo>
                  <a:lnTo>
                    <a:pt x="149" y="108"/>
                  </a:lnTo>
                  <a:lnTo>
                    <a:pt x="149" y="104"/>
                  </a:lnTo>
                  <a:lnTo>
                    <a:pt x="153" y="99"/>
                  </a:lnTo>
                  <a:lnTo>
                    <a:pt x="158" y="94"/>
                  </a:lnTo>
                  <a:lnTo>
                    <a:pt x="161" y="92"/>
                  </a:lnTo>
                  <a:lnTo>
                    <a:pt x="160" y="91"/>
                  </a:lnTo>
                  <a:lnTo>
                    <a:pt x="159" y="91"/>
                  </a:lnTo>
                  <a:lnTo>
                    <a:pt x="160" y="89"/>
                  </a:lnTo>
                  <a:lnTo>
                    <a:pt x="160" y="86"/>
                  </a:lnTo>
                  <a:lnTo>
                    <a:pt x="160" y="84"/>
                  </a:lnTo>
                  <a:lnTo>
                    <a:pt x="158" y="83"/>
                  </a:lnTo>
                  <a:lnTo>
                    <a:pt x="164" y="82"/>
                  </a:lnTo>
                  <a:lnTo>
                    <a:pt x="169" y="78"/>
                  </a:lnTo>
                  <a:lnTo>
                    <a:pt x="172" y="74"/>
                  </a:lnTo>
                  <a:lnTo>
                    <a:pt x="174" y="68"/>
                  </a:lnTo>
                  <a:lnTo>
                    <a:pt x="170" y="70"/>
                  </a:lnTo>
                  <a:lnTo>
                    <a:pt x="167" y="73"/>
                  </a:lnTo>
                  <a:lnTo>
                    <a:pt x="162" y="74"/>
                  </a:lnTo>
                  <a:lnTo>
                    <a:pt x="158" y="74"/>
                  </a:lnTo>
                  <a:lnTo>
                    <a:pt x="162" y="71"/>
                  </a:lnTo>
                  <a:lnTo>
                    <a:pt x="166" y="68"/>
                  </a:lnTo>
                  <a:lnTo>
                    <a:pt x="168" y="66"/>
                  </a:lnTo>
                  <a:lnTo>
                    <a:pt x="169" y="63"/>
                  </a:lnTo>
                  <a:lnTo>
                    <a:pt x="167" y="64"/>
                  </a:lnTo>
                  <a:lnTo>
                    <a:pt x="163" y="66"/>
                  </a:lnTo>
                  <a:lnTo>
                    <a:pt x="161" y="66"/>
                  </a:lnTo>
                  <a:lnTo>
                    <a:pt x="159" y="66"/>
                  </a:lnTo>
                  <a:lnTo>
                    <a:pt x="158" y="64"/>
                  </a:lnTo>
                  <a:lnTo>
                    <a:pt x="156" y="62"/>
                  </a:lnTo>
                  <a:lnTo>
                    <a:pt x="155" y="61"/>
                  </a:lnTo>
                  <a:lnTo>
                    <a:pt x="154" y="60"/>
                  </a:lnTo>
                  <a:lnTo>
                    <a:pt x="156" y="55"/>
                  </a:lnTo>
                  <a:lnTo>
                    <a:pt x="159" y="51"/>
                  </a:lnTo>
                  <a:lnTo>
                    <a:pt x="160" y="47"/>
                  </a:lnTo>
                  <a:lnTo>
                    <a:pt x="160" y="45"/>
                  </a:lnTo>
                  <a:lnTo>
                    <a:pt x="159" y="44"/>
                  </a:lnTo>
                  <a:lnTo>
                    <a:pt x="156" y="44"/>
                  </a:lnTo>
                  <a:lnTo>
                    <a:pt x="155" y="43"/>
                  </a:lnTo>
                  <a:lnTo>
                    <a:pt x="154" y="40"/>
                  </a:lnTo>
                  <a:lnTo>
                    <a:pt x="158" y="39"/>
                  </a:lnTo>
                  <a:lnTo>
                    <a:pt x="160" y="38"/>
                  </a:lnTo>
                  <a:lnTo>
                    <a:pt x="162" y="37"/>
                  </a:lnTo>
                  <a:lnTo>
                    <a:pt x="163" y="36"/>
                  </a:lnTo>
                  <a:lnTo>
                    <a:pt x="159" y="35"/>
                  </a:lnTo>
                  <a:lnTo>
                    <a:pt x="155" y="33"/>
                  </a:lnTo>
                  <a:lnTo>
                    <a:pt x="152" y="32"/>
                  </a:lnTo>
                  <a:lnTo>
                    <a:pt x="149" y="30"/>
                  </a:lnTo>
                  <a:lnTo>
                    <a:pt x="152" y="29"/>
                  </a:lnTo>
                  <a:lnTo>
                    <a:pt x="154" y="26"/>
                  </a:lnTo>
                  <a:lnTo>
                    <a:pt x="156" y="25"/>
                  </a:lnTo>
                  <a:lnTo>
                    <a:pt x="158" y="25"/>
                  </a:lnTo>
                  <a:lnTo>
                    <a:pt x="158" y="24"/>
                  </a:lnTo>
                  <a:lnTo>
                    <a:pt x="158" y="23"/>
                  </a:lnTo>
                  <a:lnTo>
                    <a:pt x="158" y="22"/>
                  </a:lnTo>
                  <a:lnTo>
                    <a:pt x="156" y="23"/>
                  </a:lnTo>
                  <a:lnTo>
                    <a:pt x="155" y="23"/>
                  </a:lnTo>
                  <a:lnTo>
                    <a:pt x="154" y="23"/>
                  </a:lnTo>
                  <a:lnTo>
                    <a:pt x="153" y="24"/>
                  </a:lnTo>
                  <a:lnTo>
                    <a:pt x="151" y="24"/>
                  </a:lnTo>
                  <a:lnTo>
                    <a:pt x="149" y="25"/>
                  </a:lnTo>
                  <a:lnTo>
                    <a:pt x="148" y="25"/>
                  </a:lnTo>
                  <a:lnTo>
                    <a:pt x="148" y="24"/>
                  </a:lnTo>
                  <a:lnTo>
                    <a:pt x="149" y="23"/>
                  </a:lnTo>
                  <a:lnTo>
                    <a:pt x="149" y="22"/>
                  </a:lnTo>
                  <a:lnTo>
                    <a:pt x="149" y="21"/>
                  </a:lnTo>
                  <a:lnTo>
                    <a:pt x="148" y="22"/>
                  </a:lnTo>
                  <a:lnTo>
                    <a:pt x="146" y="22"/>
                  </a:lnTo>
                  <a:lnTo>
                    <a:pt x="145" y="22"/>
                  </a:lnTo>
                  <a:lnTo>
                    <a:pt x="144" y="22"/>
                  </a:lnTo>
                  <a:lnTo>
                    <a:pt x="141" y="20"/>
                  </a:lnTo>
                  <a:lnTo>
                    <a:pt x="137" y="17"/>
                  </a:lnTo>
                  <a:lnTo>
                    <a:pt x="132" y="14"/>
                  </a:lnTo>
                  <a:lnTo>
                    <a:pt x="130" y="13"/>
                  </a:lnTo>
                  <a:lnTo>
                    <a:pt x="128" y="13"/>
                  </a:lnTo>
                  <a:lnTo>
                    <a:pt x="126" y="13"/>
                  </a:lnTo>
                  <a:lnTo>
                    <a:pt x="124" y="12"/>
                  </a:lnTo>
                  <a:lnTo>
                    <a:pt x="122" y="10"/>
                  </a:lnTo>
                  <a:lnTo>
                    <a:pt x="121" y="8"/>
                  </a:lnTo>
                  <a:lnTo>
                    <a:pt x="118" y="7"/>
                  </a:lnTo>
                  <a:lnTo>
                    <a:pt x="116" y="5"/>
                  </a:lnTo>
                  <a:lnTo>
                    <a:pt x="114" y="3"/>
                  </a:lnTo>
                  <a:lnTo>
                    <a:pt x="109" y="3"/>
                  </a:lnTo>
                  <a:lnTo>
                    <a:pt x="102" y="1"/>
                  </a:lnTo>
                  <a:lnTo>
                    <a:pt x="94" y="0"/>
                  </a:lnTo>
                  <a:lnTo>
                    <a:pt x="90" y="0"/>
                  </a:lnTo>
                  <a:lnTo>
                    <a:pt x="86" y="0"/>
                  </a:lnTo>
                  <a:lnTo>
                    <a:pt x="83" y="1"/>
                  </a:lnTo>
                  <a:lnTo>
                    <a:pt x="80" y="2"/>
                  </a:lnTo>
                  <a:lnTo>
                    <a:pt x="78" y="3"/>
                  </a:lnTo>
                  <a:lnTo>
                    <a:pt x="76" y="1"/>
                  </a:lnTo>
                  <a:lnTo>
                    <a:pt x="70" y="1"/>
                  </a:lnTo>
                  <a:lnTo>
                    <a:pt x="63" y="3"/>
                  </a:lnTo>
                  <a:lnTo>
                    <a:pt x="60" y="6"/>
                  </a:lnTo>
                  <a:lnTo>
                    <a:pt x="59" y="7"/>
                  </a:lnTo>
                  <a:lnTo>
                    <a:pt x="57" y="7"/>
                  </a:lnTo>
                  <a:lnTo>
                    <a:pt x="55" y="7"/>
                  </a:lnTo>
                  <a:lnTo>
                    <a:pt x="54" y="7"/>
                  </a:lnTo>
                  <a:lnTo>
                    <a:pt x="52" y="5"/>
                  </a:lnTo>
                  <a:lnTo>
                    <a:pt x="47" y="3"/>
                  </a:lnTo>
                  <a:lnTo>
                    <a:pt x="42" y="5"/>
                  </a:lnTo>
                  <a:lnTo>
                    <a:pt x="40" y="5"/>
                  </a:lnTo>
                  <a:lnTo>
                    <a:pt x="41" y="6"/>
                  </a:lnTo>
                  <a:lnTo>
                    <a:pt x="44" y="9"/>
                  </a:lnTo>
                  <a:lnTo>
                    <a:pt x="45" y="12"/>
                  </a:lnTo>
                  <a:lnTo>
                    <a:pt x="44" y="14"/>
                  </a:lnTo>
                  <a:lnTo>
                    <a:pt x="40" y="15"/>
                  </a:lnTo>
                  <a:lnTo>
                    <a:pt x="34" y="18"/>
                  </a:lnTo>
                  <a:lnTo>
                    <a:pt x="30" y="21"/>
                  </a:lnTo>
                  <a:lnTo>
                    <a:pt x="27" y="23"/>
                  </a:lnTo>
                  <a:lnTo>
                    <a:pt x="25" y="25"/>
                  </a:lnTo>
                  <a:lnTo>
                    <a:pt x="24" y="29"/>
                  </a:lnTo>
                  <a:lnTo>
                    <a:pt x="23" y="32"/>
                  </a:lnTo>
                  <a:lnTo>
                    <a:pt x="22" y="35"/>
                  </a:lnTo>
                  <a:lnTo>
                    <a:pt x="22" y="36"/>
                  </a:lnTo>
                  <a:lnTo>
                    <a:pt x="22" y="38"/>
                  </a:lnTo>
                  <a:lnTo>
                    <a:pt x="22" y="39"/>
                  </a:lnTo>
                  <a:lnTo>
                    <a:pt x="22" y="41"/>
                  </a:lnTo>
                  <a:lnTo>
                    <a:pt x="16" y="46"/>
                  </a:lnTo>
                  <a:lnTo>
                    <a:pt x="11" y="52"/>
                  </a:lnTo>
                  <a:lnTo>
                    <a:pt x="10" y="59"/>
                  </a:lnTo>
                  <a:lnTo>
                    <a:pt x="10" y="68"/>
                  </a:lnTo>
                  <a:lnTo>
                    <a:pt x="9" y="73"/>
                  </a:lnTo>
                  <a:lnTo>
                    <a:pt x="7" y="75"/>
                  </a:lnTo>
                  <a:lnTo>
                    <a:pt x="3" y="76"/>
                  </a:lnTo>
                  <a:lnTo>
                    <a:pt x="0" y="76"/>
                  </a:lnTo>
                  <a:lnTo>
                    <a:pt x="1" y="77"/>
                  </a:lnTo>
                  <a:lnTo>
                    <a:pt x="3" y="78"/>
                  </a:lnTo>
                  <a:lnTo>
                    <a:pt x="4" y="78"/>
                  </a:lnTo>
                  <a:lnTo>
                    <a:pt x="6" y="78"/>
                  </a:lnTo>
                  <a:lnTo>
                    <a:pt x="6" y="81"/>
                  </a:lnTo>
                  <a:lnTo>
                    <a:pt x="6" y="82"/>
                  </a:lnTo>
                  <a:lnTo>
                    <a:pt x="6" y="84"/>
                  </a:lnTo>
                  <a:lnTo>
                    <a:pt x="7" y="85"/>
                  </a:lnTo>
                  <a:lnTo>
                    <a:pt x="8" y="87"/>
                  </a:lnTo>
                  <a:lnTo>
                    <a:pt x="9" y="92"/>
                  </a:lnTo>
                  <a:lnTo>
                    <a:pt x="10" y="96"/>
                  </a:lnTo>
                  <a:lnTo>
                    <a:pt x="13" y="98"/>
                  </a:lnTo>
                  <a:lnTo>
                    <a:pt x="14" y="100"/>
                  </a:lnTo>
                  <a:lnTo>
                    <a:pt x="15" y="102"/>
                  </a:lnTo>
                  <a:lnTo>
                    <a:pt x="14" y="106"/>
                  </a:lnTo>
                  <a:lnTo>
                    <a:pt x="11" y="107"/>
                  </a:lnTo>
                  <a:lnTo>
                    <a:pt x="14" y="109"/>
                  </a:lnTo>
                  <a:lnTo>
                    <a:pt x="16" y="112"/>
                  </a:lnTo>
                  <a:lnTo>
                    <a:pt x="18" y="115"/>
                  </a:lnTo>
                  <a:lnTo>
                    <a:pt x="21" y="1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5" name="Freeform 180"/>
            <p:cNvSpPr>
              <a:spLocks/>
            </p:cNvSpPr>
            <p:nvPr/>
          </p:nvSpPr>
          <p:spPr bwMode="auto">
            <a:xfrm>
              <a:off x="5254" y="2723"/>
              <a:ext cx="10" cy="8"/>
            </a:xfrm>
            <a:custGeom>
              <a:avLst/>
              <a:gdLst>
                <a:gd name="T0" fmla="*/ 0 w 19"/>
                <a:gd name="T1" fmla="*/ 1 h 15"/>
                <a:gd name="T2" fmla="*/ 1 w 19"/>
                <a:gd name="T3" fmla="*/ 1 h 15"/>
                <a:gd name="T4" fmla="*/ 1 w 19"/>
                <a:gd name="T5" fmla="*/ 1 h 15"/>
                <a:gd name="T6" fmla="*/ 1 w 19"/>
                <a:gd name="T7" fmla="*/ 1 h 15"/>
                <a:gd name="T8" fmla="*/ 1 w 19"/>
                <a:gd name="T9" fmla="*/ 0 h 15"/>
                <a:gd name="T10" fmla="*/ 1 w 19"/>
                <a:gd name="T11" fmla="*/ 0 h 15"/>
                <a:gd name="T12" fmla="*/ 1 w 19"/>
                <a:gd name="T13" fmla="*/ 1 h 15"/>
                <a:gd name="T14" fmla="*/ 1 w 19"/>
                <a:gd name="T15" fmla="*/ 1 h 15"/>
                <a:gd name="T16" fmla="*/ 1 w 19"/>
                <a:gd name="T17" fmla="*/ 1 h 15"/>
                <a:gd name="T18" fmla="*/ 1 w 19"/>
                <a:gd name="T19" fmla="*/ 1 h 15"/>
                <a:gd name="T20" fmla="*/ 1 w 19"/>
                <a:gd name="T21" fmla="*/ 1 h 15"/>
                <a:gd name="T22" fmla="*/ 1 w 19"/>
                <a:gd name="T23" fmla="*/ 1 h 15"/>
                <a:gd name="T24" fmla="*/ 0 w 19"/>
                <a:gd name="T25" fmla="*/ 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5"/>
                <a:gd name="T41" fmla="*/ 19 w 19"/>
                <a:gd name="T42" fmla="*/ 15 h 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5">
                  <a:moveTo>
                    <a:pt x="0" y="15"/>
                  </a:moveTo>
                  <a:lnTo>
                    <a:pt x="3" y="9"/>
                  </a:lnTo>
                  <a:lnTo>
                    <a:pt x="8" y="4"/>
                  </a:lnTo>
                  <a:lnTo>
                    <a:pt x="14" y="2"/>
                  </a:lnTo>
                  <a:lnTo>
                    <a:pt x="19" y="0"/>
                  </a:lnTo>
                  <a:lnTo>
                    <a:pt x="19" y="1"/>
                  </a:lnTo>
                  <a:lnTo>
                    <a:pt x="19" y="2"/>
                  </a:lnTo>
                  <a:lnTo>
                    <a:pt x="19" y="3"/>
                  </a:lnTo>
                  <a:lnTo>
                    <a:pt x="12" y="4"/>
                  </a:lnTo>
                  <a:lnTo>
                    <a:pt x="7" y="8"/>
                  </a:lnTo>
                  <a:lnTo>
                    <a:pt x="2" y="11"/>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6" name="Freeform 181"/>
            <p:cNvSpPr>
              <a:spLocks/>
            </p:cNvSpPr>
            <p:nvPr/>
          </p:nvSpPr>
          <p:spPr bwMode="auto">
            <a:xfrm>
              <a:off x="5271" y="2707"/>
              <a:ext cx="10" cy="11"/>
            </a:xfrm>
            <a:custGeom>
              <a:avLst/>
              <a:gdLst>
                <a:gd name="T0" fmla="*/ 0 w 21"/>
                <a:gd name="T1" fmla="*/ 1 h 20"/>
                <a:gd name="T2" fmla="*/ 0 w 21"/>
                <a:gd name="T3" fmla="*/ 1 h 20"/>
                <a:gd name="T4" fmla="*/ 0 w 21"/>
                <a:gd name="T5" fmla="*/ 1 h 20"/>
                <a:gd name="T6" fmla="*/ 0 w 21"/>
                <a:gd name="T7" fmla="*/ 1 h 20"/>
                <a:gd name="T8" fmla="*/ 0 w 21"/>
                <a:gd name="T9" fmla="*/ 1 h 20"/>
                <a:gd name="T10" fmla="*/ 0 w 21"/>
                <a:gd name="T11" fmla="*/ 1 h 20"/>
                <a:gd name="T12" fmla="*/ 0 w 21"/>
                <a:gd name="T13" fmla="*/ 1 h 20"/>
                <a:gd name="T14" fmla="*/ 0 w 21"/>
                <a:gd name="T15" fmla="*/ 1 h 20"/>
                <a:gd name="T16" fmla="*/ 0 w 21"/>
                <a:gd name="T17" fmla="*/ 1 h 20"/>
                <a:gd name="T18" fmla="*/ 0 w 21"/>
                <a:gd name="T19" fmla="*/ 1 h 20"/>
                <a:gd name="T20" fmla="*/ 0 w 21"/>
                <a:gd name="T21" fmla="*/ 1 h 20"/>
                <a:gd name="T22" fmla="*/ 0 w 21"/>
                <a:gd name="T23" fmla="*/ 1 h 20"/>
                <a:gd name="T24" fmla="*/ 0 w 21"/>
                <a:gd name="T25" fmla="*/ 0 h 20"/>
                <a:gd name="T26" fmla="*/ 0 w 21"/>
                <a:gd name="T27" fmla="*/ 0 h 20"/>
                <a:gd name="T28" fmla="*/ 0 w 21"/>
                <a:gd name="T29" fmla="*/ 1 h 20"/>
                <a:gd name="T30" fmla="*/ 0 w 21"/>
                <a:gd name="T31" fmla="*/ 1 h 20"/>
                <a:gd name="T32" fmla="*/ 0 w 21"/>
                <a:gd name="T33" fmla="*/ 1 h 20"/>
                <a:gd name="T34" fmla="*/ 0 w 21"/>
                <a:gd name="T35" fmla="*/ 1 h 20"/>
                <a:gd name="T36" fmla="*/ 0 w 21"/>
                <a:gd name="T37" fmla="*/ 1 h 20"/>
                <a:gd name="T38" fmla="*/ 0 w 21"/>
                <a:gd name="T39" fmla="*/ 1 h 20"/>
                <a:gd name="T40" fmla="*/ 0 w 21"/>
                <a:gd name="T41" fmla="*/ 1 h 20"/>
                <a:gd name="T42" fmla="*/ 0 w 21"/>
                <a:gd name="T43" fmla="*/ 1 h 20"/>
                <a:gd name="T44" fmla="*/ 0 w 21"/>
                <a:gd name="T45" fmla="*/ 1 h 20"/>
                <a:gd name="T46" fmla="*/ 0 w 21"/>
                <a:gd name="T47" fmla="*/ 1 h 20"/>
                <a:gd name="T48" fmla="*/ 0 w 21"/>
                <a:gd name="T49" fmla="*/ 1 h 20"/>
                <a:gd name="T50" fmla="*/ 0 w 21"/>
                <a:gd name="T51" fmla="*/ 1 h 20"/>
                <a:gd name="T52" fmla="*/ 0 w 21"/>
                <a:gd name="T53" fmla="*/ 1 h 20"/>
                <a:gd name="T54" fmla="*/ 0 w 21"/>
                <a:gd name="T55" fmla="*/ 1 h 20"/>
                <a:gd name="T56" fmla="*/ 0 w 21"/>
                <a:gd name="T57" fmla="*/ 1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
                <a:gd name="T88" fmla="*/ 0 h 20"/>
                <a:gd name="T89" fmla="*/ 21 w 21"/>
                <a:gd name="T90" fmla="*/ 20 h 2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 h="20">
                  <a:moveTo>
                    <a:pt x="5" y="12"/>
                  </a:moveTo>
                  <a:lnTo>
                    <a:pt x="5" y="11"/>
                  </a:lnTo>
                  <a:lnTo>
                    <a:pt x="4" y="10"/>
                  </a:lnTo>
                  <a:lnTo>
                    <a:pt x="2" y="9"/>
                  </a:lnTo>
                  <a:lnTo>
                    <a:pt x="0" y="9"/>
                  </a:lnTo>
                  <a:lnTo>
                    <a:pt x="2" y="8"/>
                  </a:lnTo>
                  <a:lnTo>
                    <a:pt x="5" y="8"/>
                  </a:lnTo>
                  <a:lnTo>
                    <a:pt x="7" y="6"/>
                  </a:lnTo>
                  <a:lnTo>
                    <a:pt x="9" y="6"/>
                  </a:lnTo>
                  <a:lnTo>
                    <a:pt x="9" y="4"/>
                  </a:lnTo>
                  <a:lnTo>
                    <a:pt x="8" y="3"/>
                  </a:lnTo>
                  <a:lnTo>
                    <a:pt x="7" y="1"/>
                  </a:lnTo>
                  <a:lnTo>
                    <a:pt x="6" y="0"/>
                  </a:lnTo>
                  <a:lnTo>
                    <a:pt x="9" y="0"/>
                  </a:lnTo>
                  <a:lnTo>
                    <a:pt x="12" y="1"/>
                  </a:lnTo>
                  <a:lnTo>
                    <a:pt x="15" y="3"/>
                  </a:lnTo>
                  <a:lnTo>
                    <a:pt x="16" y="5"/>
                  </a:lnTo>
                  <a:lnTo>
                    <a:pt x="17" y="9"/>
                  </a:lnTo>
                  <a:lnTo>
                    <a:pt x="19" y="12"/>
                  </a:lnTo>
                  <a:lnTo>
                    <a:pt x="20" y="17"/>
                  </a:lnTo>
                  <a:lnTo>
                    <a:pt x="21" y="20"/>
                  </a:lnTo>
                  <a:lnTo>
                    <a:pt x="19" y="19"/>
                  </a:lnTo>
                  <a:lnTo>
                    <a:pt x="15" y="17"/>
                  </a:lnTo>
                  <a:lnTo>
                    <a:pt x="13" y="16"/>
                  </a:lnTo>
                  <a:lnTo>
                    <a:pt x="10" y="14"/>
                  </a:lnTo>
                  <a:lnTo>
                    <a:pt x="9" y="13"/>
                  </a:lnTo>
                  <a:lnTo>
                    <a:pt x="7" y="13"/>
                  </a:lnTo>
                  <a:lnTo>
                    <a:pt x="6" y="13"/>
                  </a:lnTo>
                  <a:lnTo>
                    <a:pt x="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7" name="Freeform 182"/>
            <p:cNvSpPr>
              <a:spLocks/>
            </p:cNvSpPr>
            <p:nvPr/>
          </p:nvSpPr>
          <p:spPr bwMode="auto">
            <a:xfrm>
              <a:off x="5257" y="2714"/>
              <a:ext cx="22" cy="9"/>
            </a:xfrm>
            <a:custGeom>
              <a:avLst/>
              <a:gdLst>
                <a:gd name="T0" fmla="*/ 0 w 43"/>
                <a:gd name="T1" fmla="*/ 0 h 20"/>
                <a:gd name="T2" fmla="*/ 1 w 43"/>
                <a:gd name="T3" fmla="*/ 0 h 20"/>
                <a:gd name="T4" fmla="*/ 1 w 43"/>
                <a:gd name="T5" fmla="*/ 0 h 20"/>
                <a:gd name="T6" fmla="*/ 1 w 43"/>
                <a:gd name="T7" fmla="*/ 0 h 20"/>
                <a:gd name="T8" fmla="*/ 1 w 43"/>
                <a:gd name="T9" fmla="*/ 0 h 20"/>
                <a:gd name="T10" fmla="*/ 1 w 43"/>
                <a:gd name="T11" fmla="*/ 0 h 20"/>
                <a:gd name="T12" fmla="*/ 1 w 43"/>
                <a:gd name="T13" fmla="*/ 0 h 20"/>
                <a:gd name="T14" fmla="*/ 1 w 43"/>
                <a:gd name="T15" fmla="*/ 0 h 20"/>
                <a:gd name="T16" fmla="*/ 1 w 43"/>
                <a:gd name="T17" fmla="*/ 0 h 20"/>
                <a:gd name="T18" fmla="*/ 1 w 43"/>
                <a:gd name="T19" fmla="*/ 0 h 20"/>
                <a:gd name="T20" fmla="*/ 1 w 43"/>
                <a:gd name="T21" fmla="*/ 0 h 20"/>
                <a:gd name="T22" fmla="*/ 1 w 43"/>
                <a:gd name="T23" fmla="*/ 0 h 20"/>
                <a:gd name="T24" fmla="*/ 1 w 43"/>
                <a:gd name="T25" fmla="*/ 0 h 20"/>
                <a:gd name="T26" fmla="*/ 1 w 43"/>
                <a:gd name="T27" fmla="*/ 0 h 20"/>
                <a:gd name="T28" fmla="*/ 1 w 43"/>
                <a:gd name="T29" fmla="*/ 0 h 20"/>
                <a:gd name="T30" fmla="*/ 1 w 43"/>
                <a:gd name="T31" fmla="*/ 0 h 20"/>
                <a:gd name="T32" fmla="*/ 1 w 43"/>
                <a:gd name="T33" fmla="*/ 0 h 20"/>
                <a:gd name="T34" fmla="*/ 1 w 43"/>
                <a:gd name="T35" fmla="*/ 0 h 20"/>
                <a:gd name="T36" fmla="*/ 1 w 43"/>
                <a:gd name="T37" fmla="*/ 0 h 20"/>
                <a:gd name="T38" fmla="*/ 1 w 43"/>
                <a:gd name="T39" fmla="*/ 0 h 20"/>
                <a:gd name="T40" fmla="*/ 1 w 43"/>
                <a:gd name="T41" fmla="*/ 0 h 20"/>
                <a:gd name="T42" fmla="*/ 1 w 43"/>
                <a:gd name="T43" fmla="*/ 0 h 20"/>
                <a:gd name="T44" fmla="*/ 1 w 43"/>
                <a:gd name="T45" fmla="*/ 0 h 20"/>
                <a:gd name="T46" fmla="*/ 1 w 43"/>
                <a:gd name="T47" fmla="*/ 0 h 20"/>
                <a:gd name="T48" fmla="*/ 1 w 43"/>
                <a:gd name="T49" fmla="*/ 0 h 20"/>
                <a:gd name="T50" fmla="*/ 1 w 43"/>
                <a:gd name="T51" fmla="*/ 0 h 20"/>
                <a:gd name="T52" fmla="*/ 1 w 43"/>
                <a:gd name="T53" fmla="*/ 0 h 20"/>
                <a:gd name="T54" fmla="*/ 1 w 43"/>
                <a:gd name="T55" fmla="*/ 0 h 20"/>
                <a:gd name="T56" fmla="*/ 1 w 43"/>
                <a:gd name="T57" fmla="*/ 0 h 20"/>
                <a:gd name="T58" fmla="*/ 1 w 43"/>
                <a:gd name="T59" fmla="*/ 0 h 20"/>
                <a:gd name="T60" fmla="*/ 1 w 43"/>
                <a:gd name="T61" fmla="*/ 0 h 20"/>
                <a:gd name="T62" fmla="*/ 1 w 43"/>
                <a:gd name="T63" fmla="*/ 0 h 20"/>
                <a:gd name="T64" fmla="*/ 0 w 43"/>
                <a:gd name="T65" fmla="*/ 0 h 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20"/>
                <a:gd name="T101" fmla="*/ 43 w 43"/>
                <a:gd name="T102" fmla="*/ 20 h 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20">
                  <a:moveTo>
                    <a:pt x="0" y="20"/>
                  </a:moveTo>
                  <a:lnTo>
                    <a:pt x="1" y="19"/>
                  </a:lnTo>
                  <a:lnTo>
                    <a:pt x="1" y="17"/>
                  </a:lnTo>
                  <a:lnTo>
                    <a:pt x="2" y="17"/>
                  </a:lnTo>
                  <a:lnTo>
                    <a:pt x="2" y="16"/>
                  </a:lnTo>
                  <a:lnTo>
                    <a:pt x="5" y="15"/>
                  </a:lnTo>
                  <a:lnTo>
                    <a:pt x="9" y="13"/>
                  </a:lnTo>
                  <a:lnTo>
                    <a:pt x="11" y="12"/>
                  </a:lnTo>
                  <a:lnTo>
                    <a:pt x="12" y="11"/>
                  </a:lnTo>
                  <a:lnTo>
                    <a:pt x="12" y="9"/>
                  </a:lnTo>
                  <a:lnTo>
                    <a:pt x="12" y="7"/>
                  </a:lnTo>
                  <a:lnTo>
                    <a:pt x="12" y="5"/>
                  </a:lnTo>
                  <a:lnTo>
                    <a:pt x="13" y="4"/>
                  </a:lnTo>
                  <a:lnTo>
                    <a:pt x="16" y="2"/>
                  </a:lnTo>
                  <a:lnTo>
                    <a:pt x="20" y="1"/>
                  </a:lnTo>
                  <a:lnTo>
                    <a:pt x="25" y="0"/>
                  </a:lnTo>
                  <a:lnTo>
                    <a:pt x="31" y="0"/>
                  </a:lnTo>
                  <a:lnTo>
                    <a:pt x="34" y="2"/>
                  </a:lnTo>
                  <a:lnTo>
                    <a:pt x="38" y="6"/>
                  </a:lnTo>
                  <a:lnTo>
                    <a:pt x="41" y="9"/>
                  </a:lnTo>
                  <a:lnTo>
                    <a:pt x="43" y="12"/>
                  </a:lnTo>
                  <a:lnTo>
                    <a:pt x="41" y="11"/>
                  </a:lnTo>
                  <a:lnTo>
                    <a:pt x="39" y="11"/>
                  </a:lnTo>
                  <a:lnTo>
                    <a:pt x="36" y="9"/>
                  </a:lnTo>
                  <a:lnTo>
                    <a:pt x="34" y="9"/>
                  </a:lnTo>
                  <a:lnTo>
                    <a:pt x="30" y="8"/>
                  </a:lnTo>
                  <a:lnTo>
                    <a:pt x="25" y="8"/>
                  </a:lnTo>
                  <a:lnTo>
                    <a:pt x="19" y="9"/>
                  </a:lnTo>
                  <a:lnTo>
                    <a:pt x="16" y="12"/>
                  </a:lnTo>
                  <a:lnTo>
                    <a:pt x="12" y="14"/>
                  </a:lnTo>
                  <a:lnTo>
                    <a:pt x="8" y="17"/>
                  </a:lnTo>
                  <a:lnTo>
                    <a:pt x="3" y="19"/>
                  </a:lnTo>
                  <a:lnTo>
                    <a:pt x="0"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8" name="Freeform 183"/>
            <p:cNvSpPr>
              <a:spLocks/>
            </p:cNvSpPr>
            <p:nvPr/>
          </p:nvSpPr>
          <p:spPr bwMode="auto">
            <a:xfrm>
              <a:off x="5273" y="2703"/>
              <a:ext cx="33" cy="19"/>
            </a:xfrm>
            <a:custGeom>
              <a:avLst/>
              <a:gdLst>
                <a:gd name="T0" fmla="*/ 1 w 66"/>
                <a:gd name="T1" fmla="*/ 1 h 38"/>
                <a:gd name="T2" fmla="*/ 1 w 66"/>
                <a:gd name="T3" fmla="*/ 1 h 38"/>
                <a:gd name="T4" fmla="*/ 1 w 66"/>
                <a:gd name="T5" fmla="*/ 1 h 38"/>
                <a:gd name="T6" fmla="*/ 1 w 66"/>
                <a:gd name="T7" fmla="*/ 1 h 38"/>
                <a:gd name="T8" fmla="*/ 1 w 66"/>
                <a:gd name="T9" fmla="*/ 1 h 38"/>
                <a:gd name="T10" fmla="*/ 1 w 66"/>
                <a:gd name="T11" fmla="*/ 1 h 38"/>
                <a:gd name="T12" fmla="*/ 1 w 66"/>
                <a:gd name="T13" fmla="*/ 1 h 38"/>
                <a:gd name="T14" fmla="*/ 1 w 66"/>
                <a:gd name="T15" fmla="*/ 1 h 38"/>
                <a:gd name="T16" fmla="*/ 1 w 66"/>
                <a:gd name="T17" fmla="*/ 1 h 38"/>
                <a:gd name="T18" fmla="*/ 1 w 66"/>
                <a:gd name="T19" fmla="*/ 1 h 38"/>
                <a:gd name="T20" fmla="*/ 1 w 66"/>
                <a:gd name="T21" fmla="*/ 1 h 38"/>
                <a:gd name="T22" fmla="*/ 1 w 66"/>
                <a:gd name="T23" fmla="*/ 1 h 38"/>
                <a:gd name="T24" fmla="*/ 1 w 66"/>
                <a:gd name="T25" fmla="*/ 1 h 38"/>
                <a:gd name="T26" fmla="*/ 1 w 66"/>
                <a:gd name="T27" fmla="*/ 1 h 38"/>
                <a:gd name="T28" fmla="*/ 1 w 66"/>
                <a:gd name="T29" fmla="*/ 1 h 38"/>
                <a:gd name="T30" fmla="*/ 1 w 66"/>
                <a:gd name="T31" fmla="*/ 1 h 38"/>
                <a:gd name="T32" fmla="*/ 1 w 66"/>
                <a:gd name="T33" fmla="*/ 1 h 38"/>
                <a:gd name="T34" fmla="*/ 1 w 66"/>
                <a:gd name="T35" fmla="*/ 1 h 38"/>
                <a:gd name="T36" fmla="*/ 1 w 66"/>
                <a:gd name="T37" fmla="*/ 1 h 38"/>
                <a:gd name="T38" fmla="*/ 1 w 66"/>
                <a:gd name="T39" fmla="*/ 1 h 38"/>
                <a:gd name="T40" fmla="*/ 1 w 66"/>
                <a:gd name="T41" fmla="*/ 1 h 38"/>
                <a:gd name="T42" fmla="*/ 1 w 66"/>
                <a:gd name="T43" fmla="*/ 1 h 38"/>
                <a:gd name="T44" fmla="*/ 1 w 66"/>
                <a:gd name="T45" fmla="*/ 1 h 38"/>
                <a:gd name="T46" fmla="*/ 1 w 66"/>
                <a:gd name="T47" fmla="*/ 1 h 38"/>
                <a:gd name="T48" fmla="*/ 1 w 66"/>
                <a:gd name="T49" fmla="*/ 1 h 38"/>
                <a:gd name="T50" fmla="*/ 1 w 66"/>
                <a:gd name="T51" fmla="*/ 1 h 38"/>
                <a:gd name="T52" fmla="*/ 1 w 66"/>
                <a:gd name="T53" fmla="*/ 1 h 38"/>
                <a:gd name="T54" fmla="*/ 1 w 66"/>
                <a:gd name="T55" fmla="*/ 1 h 38"/>
                <a:gd name="T56" fmla="*/ 1 w 66"/>
                <a:gd name="T57" fmla="*/ 1 h 38"/>
                <a:gd name="T58" fmla="*/ 1 w 66"/>
                <a:gd name="T59" fmla="*/ 1 h 38"/>
                <a:gd name="T60" fmla="*/ 1 w 66"/>
                <a:gd name="T61" fmla="*/ 1 h 38"/>
                <a:gd name="T62" fmla="*/ 1 w 66"/>
                <a:gd name="T63" fmla="*/ 1 h 38"/>
                <a:gd name="T64" fmla="*/ 1 w 66"/>
                <a:gd name="T65" fmla="*/ 1 h 38"/>
                <a:gd name="T66" fmla="*/ 1 w 66"/>
                <a:gd name="T67" fmla="*/ 1 h 38"/>
                <a:gd name="T68" fmla="*/ 1 w 66"/>
                <a:gd name="T69" fmla="*/ 1 h 38"/>
                <a:gd name="T70" fmla="*/ 1 w 66"/>
                <a:gd name="T71" fmla="*/ 1 h 38"/>
                <a:gd name="T72" fmla="*/ 1 w 66"/>
                <a:gd name="T73" fmla="*/ 1 h 38"/>
                <a:gd name="T74" fmla="*/ 1 w 66"/>
                <a:gd name="T75" fmla="*/ 1 h 38"/>
                <a:gd name="T76" fmla="*/ 1 w 66"/>
                <a:gd name="T77" fmla="*/ 1 h 38"/>
                <a:gd name="T78" fmla="*/ 1 w 66"/>
                <a:gd name="T79" fmla="*/ 1 h 38"/>
                <a:gd name="T80" fmla="*/ 1 w 66"/>
                <a:gd name="T81" fmla="*/ 1 h 38"/>
                <a:gd name="T82" fmla="*/ 1 w 66"/>
                <a:gd name="T83" fmla="*/ 1 h 38"/>
                <a:gd name="T84" fmla="*/ 1 w 66"/>
                <a:gd name="T85" fmla="*/ 1 h 38"/>
                <a:gd name="T86" fmla="*/ 1 w 66"/>
                <a:gd name="T87" fmla="*/ 1 h 38"/>
                <a:gd name="T88" fmla="*/ 0 w 66"/>
                <a:gd name="T89" fmla="*/ 1 h 38"/>
                <a:gd name="T90" fmla="*/ 1 w 66"/>
                <a:gd name="T91" fmla="*/ 1 h 38"/>
                <a:gd name="T92" fmla="*/ 1 w 66"/>
                <a:gd name="T93" fmla="*/ 1 h 38"/>
                <a:gd name="T94" fmla="*/ 1 w 66"/>
                <a:gd name="T95" fmla="*/ 0 h 38"/>
                <a:gd name="T96" fmla="*/ 1 w 66"/>
                <a:gd name="T97" fmla="*/ 0 h 38"/>
                <a:gd name="T98" fmla="*/ 1 w 66"/>
                <a:gd name="T99" fmla="*/ 0 h 38"/>
                <a:gd name="T100" fmla="*/ 1 w 66"/>
                <a:gd name="T101" fmla="*/ 1 h 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6"/>
                <a:gd name="T154" fmla="*/ 0 h 38"/>
                <a:gd name="T155" fmla="*/ 66 w 66"/>
                <a:gd name="T156" fmla="*/ 38 h 3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6" h="38">
                  <a:moveTo>
                    <a:pt x="18" y="1"/>
                  </a:moveTo>
                  <a:lnTo>
                    <a:pt x="17" y="4"/>
                  </a:lnTo>
                  <a:lnTo>
                    <a:pt x="17" y="6"/>
                  </a:lnTo>
                  <a:lnTo>
                    <a:pt x="16" y="10"/>
                  </a:lnTo>
                  <a:lnTo>
                    <a:pt x="16" y="11"/>
                  </a:lnTo>
                  <a:lnTo>
                    <a:pt x="17" y="10"/>
                  </a:lnTo>
                  <a:lnTo>
                    <a:pt x="18" y="10"/>
                  </a:lnTo>
                  <a:lnTo>
                    <a:pt x="19" y="8"/>
                  </a:lnTo>
                  <a:lnTo>
                    <a:pt x="19" y="12"/>
                  </a:lnTo>
                  <a:lnTo>
                    <a:pt x="24" y="7"/>
                  </a:lnTo>
                  <a:lnTo>
                    <a:pt x="23" y="14"/>
                  </a:lnTo>
                  <a:lnTo>
                    <a:pt x="24" y="13"/>
                  </a:lnTo>
                  <a:lnTo>
                    <a:pt x="27" y="10"/>
                  </a:lnTo>
                  <a:lnTo>
                    <a:pt x="31" y="7"/>
                  </a:lnTo>
                  <a:lnTo>
                    <a:pt x="33" y="5"/>
                  </a:lnTo>
                  <a:lnTo>
                    <a:pt x="33" y="7"/>
                  </a:lnTo>
                  <a:lnTo>
                    <a:pt x="38" y="7"/>
                  </a:lnTo>
                  <a:lnTo>
                    <a:pt x="42" y="6"/>
                  </a:lnTo>
                  <a:lnTo>
                    <a:pt x="47" y="6"/>
                  </a:lnTo>
                  <a:lnTo>
                    <a:pt x="50" y="6"/>
                  </a:lnTo>
                  <a:lnTo>
                    <a:pt x="50" y="8"/>
                  </a:lnTo>
                  <a:lnTo>
                    <a:pt x="48" y="10"/>
                  </a:lnTo>
                  <a:lnTo>
                    <a:pt x="46" y="10"/>
                  </a:lnTo>
                  <a:lnTo>
                    <a:pt x="42" y="11"/>
                  </a:lnTo>
                  <a:lnTo>
                    <a:pt x="40" y="12"/>
                  </a:lnTo>
                  <a:lnTo>
                    <a:pt x="45" y="12"/>
                  </a:lnTo>
                  <a:lnTo>
                    <a:pt x="49" y="13"/>
                  </a:lnTo>
                  <a:lnTo>
                    <a:pt x="51" y="13"/>
                  </a:lnTo>
                  <a:lnTo>
                    <a:pt x="54" y="14"/>
                  </a:lnTo>
                  <a:lnTo>
                    <a:pt x="55" y="16"/>
                  </a:lnTo>
                  <a:lnTo>
                    <a:pt x="57" y="22"/>
                  </a:lnTo>
                  <a:lnTo>
                    <a:pt x="60" y="27"/>
                  </a:lnTo>
                  <a:lnTo>
                    <a:pt x="62" y="30"/>
                  </a:lnTo>
                  <a:lnTo>
                    <a:pt x="63" y="33"/>
                  </a:lnTo>
                  <a:lnTo>
                    <a:pt x="64" y="35"/>
                  </a:lnTo>
                  <a:lnTo>
                    <a:pt x="65" y="37"/>
                  </a:lnTo>
                  <a:lnTo>
                    <a:pt x="66" y="38"/>
                  </a:lnTo>
                  <a:lnTo>
                    <a:pt x="63" y="36"/>
                  </a:lnTo>
                  <a:lnTo>
                    <a:pt x="60" y="33"/>
                  </a:lnTo>
                  <a:lnTo>
                    <a:pt x="56" y="30"/>
                  </a:lnTo>
                  <a:lnTo>
                    <a:pt x="54" y="28"/>
                  </a:lnTo>
                  <a:lnTo>
                    <a:pt x="51" y="26"/>
                  </a:lnTo>
                  <a:lnTo>
                    <a:pt x="47" y="23"/>
                  </a:lnTo>
                  <a:lnTo>
                    <a:pt x="42" y="22"/>
                  </a:lnTo>
                  <a:lnTo>
                    <a:pt x="37" y="23"/>
                  </a:lnTo>
                  <a:lnTo>
                    <a:pt x="35" y="23"/>
                  </a:lnTo>
                  <a:lnTo>
                    <a:pt x="35" y="22"/>
                  </a:lnTo>
                  <a:lnTo>
                    <a:pt x="34" y="22"/>
                  </a:lnTo>
                  <a:lnTo>
                    <a:pt x="33" y="22"/>
                  </a:lnTo>
                  <a:lnTo>
                    <a:pt x="33" y="21"/>
                  </a:lnTo>
                  <a:lnTo>
                    <a:pt x="34" y="20"/>
                  </a:lnTo>
                  <a:lnTo>
                    <a:pt x="34" y="19"/>
                  </a:lnTo>
                  <a:lnTo>
                    <a:pt x="35" y="19"/>
                  </a:lnTo>
                  <a:lnTo>
                    <a:pt x="32" y="20"/>
                  </a:lnTo>
                  <a:lnTo>
                    <a:pt x="28" y="22"/>
                  </a:lnTo>
                  <a:lnTo>
                    <a:pt x="26" y="27"/>
                  </a:lnTo>
                  <a:lnTo>
                    <a:pt x="24" y="33"/>
                  </a:lnTo>
                  <a:lnTo>
                    <a:pt x="23" y="33"/>
                  </a:lnTo>
                  <a:lnTo>
                    <a:pt x="22" y="33"/>
                  </a:lnTo>
                  <a:lnTo>
                    <a:pt x="22" y="29"/>
                  </a:lnTo>
                  <a:lnTo>
                    <a:pt x="23" y="26"/>
                  </a:lnTo>
                  <a:lnTo>
                    <a:pt x="24" y="21"/>
                  </a:lnTo>
                  <a:lnTo>
                    <a:pt x="25" y="19"/>
                  </a:lnTo>
                  <a:lnTo>
                    <a:pt x="25" y="18"/>
                  </a:lnTo>
                  <a:lnTo>
                    <a:pt x="24" y="16"/>
                  </a:lnTo>
                  <a:lnTo>
                    <a:pt x="23" y="18"/>
                  </a:lnTo>
                  <a:lnTo>
                    <a:pt x="22" y="20"/>
                  </a:lnTo>
                  <a:lnTo>
                    <a:pt x="20" y="21"/>
                  </a:lnTo>
                  <a:lnTo>
                    <a:pt x="19" y="23"/>
                  </a:lnTo>
                  <a:lnTo>
                    <a:pt x="18" y="22"/>
                  </a:lnTo>
                  <a:lnTo>
                    <a:pt x="18" y="20"/>
                  </a:lnTo>
                  <a:lnTo>
                    <a:pt x="18" y="19"/>
                  </a:lnTo>
                  <a:lnTo>
                    <a:pt x="17" y="18"/>
                  </a:lnTo>
                  <a:lnTo>
                    <a:pt x="16" y="18"/>
                  </a:lnTo>
                  <a:lnTo>
                    <a:pt x="15" y="18"/>
                  </a:lnTo>
                  <a:lnTo>
                    <a:pt x="12" y="18"/>
                  </a:lnTo>
                  <a:lnTo>
                    <a:pt x="12" y="16"/>
                  </a:lnTo>
                  <a:lnTo>
                    <a:pt x="11" y="14"/>
                  </a:lnTo>
                  <a:lnTo>
                    <a:pt x="10" y="11"/>
                  </a:lnTo>
                  <a:lnTo>
                    <a:pt x="9" y="8"/>
                  </a:lnTo>
                  <a:lnTo>
                    <a:pt x="8" y="7"/>
                  </a:lnTo>
                  <a:lnTo>
                    <a:pt x="7" y="7"/>
                  </a:lnTo>
                  <a:lnTo>
                    <a:pt x="4" y="6"/>
                  </a:lnTo>
                  <a:lnTo>
                    <a:pt x="1" y="5"/>
                  </a:lnTo>
                  <a:lnTo>
                    <a:pt x="0" y="4"/>
                  </a:lnTo>
                  <a:lnTo>
                    <a:pt x="2" y="4"/>
                  </a:lnTo>
                  <a:lnTo>
                    <a:pt x="3" y="3"/>
                  </a:lnTo>
                  <a:lnTo>
                    <a:pt x="5" y="1"/>
                  </a:lnTo>
                  <a:lnTo>
                    <a:pt x="8" y="1"/>
                  </a:lnTo>
                  <a:lnTo>
                    <a:pt x="9" y="1"/>
                  </a:lnTo>
                  <a:lnTo>
                    <a:pt x="11" y="0"/>
                  </a:lnTo>
                  <a:lnTo>
                    <a:pt x="12" y="0"/>
                  </a:lnTo>
                  <a:lnTo>
                    <a:pt x="14" y="0"/>
                  </a:lnTo>
                  <a:lnTo>
                    <a:pt x="15" y="0"/>
                  </a:lnTo>
                  <a:lnTo>
                    <a:pt x="16" y="0"/>
                  </a:lnTo>
                  <a:lnTo>
                    <a:pt x="18" y="0"/>
                  </a:lnTo>
                  <a:lnTo>
                    <a:pt x="18"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9" name="Freeform 184"/>
            <p:cNvSpPr>
              <a:spLocks/>
            </p:cNvSpPr>
            <p:nvPr/>
          </p:nvSpPr>
          <p:spPr bwMode="auto">
            <a:xfrm>
              <a:off x="5273" y="2782"/>
              <a:ext cx="29" cy="47"/>
            </a:xfrm>
            <a:custGeom>
              <a:avLst/>
              <a:gdLst>
                <a:gd name="T0" fmla="*/ 1 w 57"/>
                <a:gd name="T1" fmla="*/ 1 h 93"/>
                <a:gd name="T2" fmla="*/ 1 w 57"/>
                <a:gd name="T3" fmla="*/ 1 h 93"/>
                <a:gd name="T4" fmla="*/ 1 w 57"/>
                <a:gd name="T5" fmla="*/ 1 h 93"/>
                <a:gd name="T6" fmla="*/ 1 w 57"/>
                <a:gd name="T7" fmla="*/ 1 h 93"/>
                <a:gd name="T8" fmla="*/ 1 w 57"/>
                <a:gd name="T9" fmla="*/ 1 h 93"/>
                <a:gd name="T10" fmla="*/ 1 w 57"/>
                <a:gd name="T11" fmla="*/ 1 h 93"/>
                <a:gd name="T12" fmla="*/ 1 w 57"/>
                <a:gd name="T13" fmla="*/ 1 h 93"/>
                <a:gd name="T14" fmla="*/ 1 w 57"/>
                <a:gd name="T15" fmla="*/ 1 h 93"/>
                <a:gd name="T16" fmla="*/ 1 w 57"/>
                <a:gd name="T17" fmla="*/ 1 h 93"/>
                <a:gd name="T18" fmla="*/ 1 w 57"/>
                <a:gd name="T19" fmla="*/ 1 h 93"/>
                <a:gd name="T20" fmla="*/ 1 w 57"/>
                <a:gd name="T21" fmla="*/ 1 h 93"/>
                <a:gd name="T22" fmla="*/ 1 w 57"/>
                <a:gd name="T23" fmla="*/ 1 h 93"/>
                <a:gd name="T24" fmla="*/ 1 w 57"/>
                <a:gd name="T25" fmla="*/ 1 h 93"/>
                <a:gd name="T26" fmla="*/ 1 w 57"/>
                <a:gd name="T27" fmla="*/ 1 h 93"/>
                <a:gd name="T28" fmla="*/ 1 w 57"/>
                <a:gd name="T29" fmla="*/ 1 h 93"/>
                <a:gd name="T30" fmla="*/ 1 w 57"/>
                <a:gd name="T31" fmla="*/ 1 h 93"/>
                <a:gd name="T32" fmla="*/ 1 w 57"/>
                <a:gd name="T33" fmla="*/ 1 h 93"/>
                <a:gd name="T34" fmla="*/ 1 w 57"/>
                <a:gd name="T35" fmla="*/ 1 h 93"/>
                <a:gd name="T36" fmla="*/ 1 w 57"/>
                <a:gd name="T37" fmla="*/ 1 h 93"/>
                <a:gd name="T38" fmla="*/ 1 w 57"/>
                <a:gd name="T39" fmla="*/ 1 h 93"/>
                <a:gd name="T40" fmla="*/ 1 w 57"/>
                <a:gd name="T41" fmla="*/ 1 h 93"/>
                <a:gd name="T42" fmla="*/ 1 w 57"/>
                <a:gd name="T43" fmla="*/ 1 h 93"/>
                <a:gd name="T44" fmla="*/ 1 w 57"/>
                <a:gd name="T45" fmla="*/ 1 h 93"/>
                <a:gd name="T46" fmla="*/ 1 w 57"/>
                <a:gd name="T47" fmla="*/ 1 h 93"/>
                <a:gd name="T48" fmla="*/ 1 w 57"/>
                <a:gd name="T49" fmla="*/ 1 h 93"/>
                <a:gd name="T50" fmla="*/ 1 w 57"/>
                <a:gd name="T51" fmla="*/ 1 h 93"/>
                <a:gd name="T52" fmla="*/ 1 w 57"/>
                <a:gd name="T53" fmla="*/ 1 h 93"/>
                <a:gd name="T54" fmla="*/ 1 w 57"/>
                <a:gd name="T55" fmla="*/ 1 h 93"/>
                <a:gd name="T56" fmla="*/ 0 w 57"/>
                <a:gd name="T57" fmla="*/ 1 h 93"/>
                <a:gd name="T58" fmla="*/ 1 w 57"/>
                <a:gd name="T59" fmla="*/ 1 h 93"/>
                <a:gd name="T60" fmla="*/ 1 w 57"/>
                <a:gd name="T61" fmla="*/ 1 h 93"/>
                <a:gd name="T62" fmla="*/ 1 w 57"/>
                <a:gd name="T63" fmla="*/ 1 h 93"/>
                <a:gd name="T64" fmla="*/ 1 w 57"/>
                <a:gd name="T65" fmla="*/ 1 h 93"/>
                <a:gd name="T66" fmla="*/ 1 w 57"/>
                <a:gd name="T67" fmla="*/ 1 h 93"/>
                <a:gd name="T68" fmla="*/ 1 w 57"/>
                <a:gd name="T69" fmla="*/ 1 h 93"/>
                <a:gd name="T70" fmla="*/ 1 w 57"/>
                <a:gd name="T71" fmla="*/ 1 h 93"/>
                <a:gd name="T72" fmla="*/ 1 w 57"/>
                <a:gd name="T73" fmla="*/ 1 h 93"/>
                <a:gd name="T74" fmla="*/ 1 w 57"/>
                <a:gd name="T75" fmla="*/ 1 h 93"/>
                <a:gd name="T76" fmla="*/ 1 w 57"/>
                <a:gd name="T77" fmla="*/ 1 h 93"/>
                <a:gd name="T78" fmla="*/ 1 w 57"/>
                <a:gd name="T79" fmla="*/ 1 h 93"/>
                <a:gd name="T80" fmla="*/ 1 w 57"/>
                <a:gd name="T81" fmla="*/ 1 h 93"/>
                <a:gd name="T82" fmla="*/ 1 w 57"/>
                <a:gd name="T83" fmla="*/ 0 h 93"/>
                <a:gd name="T84" fmla="*/ 1 w 57"/>
                <a:gd name="T85" fmla="*/ 1 h 93"/>
                <a:gd name="T86" fmla="*/ 1 w 57"/>
                <a:gd name="T87" fmla="*/ 1 h 93"/>
                <a:gd name="T88" fmla="*/ 1 w 57"/>
                <a:gd name="T89" fmla="*/ 1 h 93"/>
                <a:gd name="T90" fmla="*/ 1 w 57"/>
                <a:gd name="T91" fmla="*/ 1 h 93"/>
                <a:gd name="T92" fmla="*/ 1 w 57"/>
                <a:gd name="T93" fmla="*/ 1 h 93"/>
                <a:gd name="T94" fmla="*/ 1 w 57"/>
                <a:gd name="T95" fmla="*/ 1 h 93"/>
                <a:gd name="T96" fmla="*/ 1 w 57"/>
                <a:gd name="T97" fmla="*/ 1 h 93"/>
                <a:gd name="T98" fmla="*/ 1 w 57"/>
                <a:gd name="T99" fmla="*/ 1 h 93"/>
                <a:gd name="T100" fmla="*/ 1 w 57"/>
                <a:gd name="T101" fmla="*/ 1 h 93"/>
                <a:gd name="T102" fmla="*/ 1 w 57"/>
                <a:gd name="T103" fmla="*/ 1 h 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
                <a:gd name="T157" fmla="*/ 0 h 93"/>
                <a:gd name="T158" fmla="*/ 57 w 57"/>
                <a:gd name="T159" fmla="*/ 93 h 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 h="93">
                  <a:moveTo>
                    <a:pt x="56" y="27"/>
                  </a:moveTo>
                  <a:lnTo>
                    <a:pt x="56" y="28"/>
                  </a:lnTo>
                  <a:lnTo>
                    <a:pt x="56" y="29"/>
                  </a:lnTo>
                  <a:lnTo>
                    <a:pt x="56" y="31"/>
                  </a:lnTo>
                  <a:lnTo>
                    <a:pt x="57" y="32"/>
                  </a:lnTo>
                  <a:lnTo>
                    <a:pt x="56" y="35"/>
                  </a:lnTo>
                  <a:lnTo>
                    <a:pt x="55" y="39"/>
                  </a:lnTo>
                  <a:lnTo>
                    <a:pt x="55" y="44"/>
                  </a:lnTo>
                  <a:lnTo>
                    <a:pt x="55" y="50"/>
                  </a:lnTo>
                  <a:lnTo>
                    <a:pt x="53" y="58"/>
                  </a:lnTo>
                  <a:lnTo>
                    <a:pt x="46" y="70"/>
                  </a:lnTo>
                  <a:lnTo>
                    <a:pt x="38" y="84"/>
                  </a:lnTo>
                  <a:lnTo>
                    <a:pt x="32" y="93"/>
                  </a:lnTo>
                  <a:lnTo>
                    <a:pt x="33" y="89"/>
                  </a:lnTo>
                  <a:lnTo>
                    <a:pt x="34" y="84"/>
                  </a:lnTo>
                  <a:lnTo>
                    <a:pt x="35" y="81"/>
                  </a:lnTo>
                  <a:lnTo>
                    <a:pt x="37" y="78"/>
                  </a:lnTo>
                  <a:lnTo>
                    <a:pt x="35" y="77"/>
                  </a:lnTo>
                  <a:lnTo>
                    <a:pt x="34" y="76"/>
                  </a:lnTo>
                  <a:lnTo>
                    <a:pt x="33" y="75"/>
                  </a:lnTo>
                  <a:lnTo>
                    <a:pt x="32" y="75"/>
                  </a:lnTo>
                  <a:lnTo>
                    <a:pt x="33" y="74"/>
                  </a:lnTo>
                  <a:lnTo>
                    <a:pt x="33" y="71"/>
                  </a:lnTo>
                  <a:lnTo>
                    <a:pt x="33" y="70"/>
                  </a:lnTo>
                  <a:lnTo>
                    <a:pt x="32" y="69"/>
                  </a:lnTo>
                  <a:lnTo>
                    <a:pt x="30" y="68"/>
                  </a:lnTo>
                  <a:lnTo>
                    <a:pt x="26" y="66"/>
                  </a:lnTo>
                  <a:lnTo>
                    <a:pt x="22" y="63"/>
                  </a:lnTo>
                  <a:lnTo>
                    <a:pt x="19" y="60"/>
                  </a:lnTo>
                  <a:lnTo>
                    <a:pt x="18" y="57"/>
                  </a:lnTo>
                  <a:lnTo>
                    <a:pt x="17" y="53"/>
                  </a:lnTo>
                  <a:lnTo>
                    <a:pt x="16" y="50"/>
                  </a:lnTo>
                  <a:lnTo>
                    <a:pt x="15" y="46"/>
                  </a:lnTo>
                  <a:lnTo>
                    <a:pt x="14" y="44"/>
                  </a:lnTo>
                  <a:lnTo>
                    <a:pt x="14" y="42"/>
                  </a:lnTo>
                  <a:lnTo>
                    <a:pt x="12" y="39"/>
                  </a:lnTo>
                  <a:lnTo>
                    <a:pt x="12" y="37"/>
                  </a:lnTo>
                  <a:lnTo>
                    <a:pt x="11" y="34"/>
                  </a:lnTo>
                  <a:lnTo>
                    <a:pt x="10" y="29"/>
                  </a:lnTo>
                  <a:lnTo>
                    <a:pt x="7" y="24"/>
                  </a:lnTo>
                  <a:lnTo>
                    <a:pt x="3" y="22"/>
                  </a:lnTo>
                  <a:lnTo>
                    <a:pt x="8" y="23"/>
                  </a:lnTo>
                  <a:lnTo>
                    <a:pt x="11" y="23"/>
                  </a:lnTo>
                  <a:lnTo>
                    <a:pt x="14" y="23"/>
                  </a:lnTo>
                  <a:lnTo>
                    <a:pt x="16" y="22"/>
                  </a:lnTo>
                  <a:lnTo>
                    <a:pt x="17" y="22"/>
                  </a:lnTo>
                  <a:lnTo>
                    <a:pt x="19" y="21"/>
                  </a:lnTo>
                  <a:lnTo>
                    <a:pt x="22" y="21"/>
                  </a:lnTo>
                  <a:lnTo>
                    <a:pt x="24" y="20"/>
                  </a:lnTo>
                  <a:lnTo>
                    <a:pt x="18" y="20"/>
                  </a:lnTo>
                  <a:lnTo>
                    <a:pt x="12" y="19"/>
                  </a:lnTo>
                  <a:lnTo>
                    <a:pt x="8" y="17"/>
                  </a:lnTo>
                  <a:lnTo>
                    <a:pt x="7" y="15"/>
                  </a:lnTo>
                  <a:lnTo>
                    <a:pt x="4" y="14"/>
                  </a:lnTo>
                  <a:lnTo>
                    <a:pt x="2" y="13"/>
                  </a:lnTo>
                  <a:lnTo>
                    <a:pt x="1" y="12"/>
                  </a:lnTo>
                  <a:lnTo>
                    <a:pt x="0" y="10"/>
                  </a:lnTo>
                  <a:lnTo>
                    <a:pt x="1" y="9"/>
                  </a:lnTo>
                  <a:lnTo>
                    <a:pt x="2" y="9"/>
                  </a:lnTo>
                  <a:lnTo>
                    <a:pt x="3" y="9"/>
                  </a:lnTo>
                  <a:lnTo>
                    <a:pt x="4" y="9"/>
                  </a:lnTo>
                  <a:lnTo>
                    <a:pt x="5" y="8"/>
                  </a:lnTo>
                  <a:lnTo>
                    <a:pt x="7" y="8"/>
                  </a:lnTo>
                  <a:lnTo>
                    <a:pt x="11" y="12"/>
                  </a:lnTo>
                  <a:lnTo>
                    <a:pt x="15" y="13"/>
                  </a:lnTo>
                  <a:lnTo>
                    <a:pt x="18" y="13"/>
                  </a:lnTo>
                  <a:lnTo>
                    <a:pt x="23" y="12"/>
                  </a:lnTo>
                  <a:lnTo>
                    <a:pt x="25" y="10"/>
                  </a:lnTo>
                  <a:lnTo>
                    <a:pt x="27" y="10"/>
                  </a:lnTo>
                  <a:lnTo>
                    <a:pt x="28" y="10"/>
                  </a:lnTo>
                  <a:lnTo>
                    <a:pt x="30" y="10"/>
                  </a:lnTo>
                  <a:lnTo>
                    <a:pt x="32" y="12"/>
                  </a:lnTo>
                  <a:lnTo>
                    <a:pt x="35" y="12"/>
                  </a:lnTo>
                  <a:lnTo>
                    <a:pt x="38" y="12"/>
                  </a:lnTo>
                  <a:lnTo>
                    <a:pt x="40" y="10"/>
                  </a:lnTo>
                  <a:lnTo>
                    <a:pt x="41" y="9"/>
                  </a:lnTo>
                  <a:lnTo>
                    <a:pt x="43" y="9"/>
                  </a:lnTo>
                  <a:lnTo>
                    <a:pt x="45" y="8"/>
                  </a:lnTo>
                  <a:lnTo>
                    <a:pt x="46" y="7"/>
                  </a:lnTo>
                  <a:lnTo>
                    <a:pt x="47" y="5"/>
                  </a:lnTo>
                  <a:lnTo>
                    <a:pt x="50" y="2"/>
                  </a:lnTo>
                  <a:lnTo>
                    <a:pt x="53" y="0"/>
                  </a:lnTo>
                  <a:lnTo>
                    <a:pt x="54" y="0"/>
                  </a:lnTo>
                  <a:lnTo>
                    <a:pt x="53" y="1"/>
                  </a:lnTo>
                  <a:lnTo>
                    <a:pt x="49" y="6"/>
                  </a:lnTo>
                  <a:lnTo>
                    <a:pt x="45" y="9"/>
                  </a:lnTo>
                  <a:lnTo>
                    <a:pt x="43" y="12"/>
                  </a:lnTo>
                  <a:lnTo>
                    <a:pt x="43" y="13"/>
                  </a:lnTo>
                  <a:lnTo>
                    <a:pt x="45" y="14"/>
                  </a:lnTo>
                  <a:lnTo>
                    <a:pt x="46" y="16"/>
                  </a:lnTo>
                  <a:lnTo>
                    <a:pt x="46" y="17"/>
                  </a:lnTo>
                  <a:lnTo>
                    <a:pt x="47" y="21"/>
                  </a:lnTo>
                  <a:lnTo>
                    <a:pt x="48" y="27"/>
                  </a:lnTo>
                  <a:lnTo>
                    <a:pt x="48" y="32"/>
                  </a:lnTo>
                  <a:lnTo>
                    <a:pt x="49" y="35"/>
                  </a:lnTo>
                  <a:lnTo>
                    <a:pt x="49" y="36"/>
                  </a:lnTo>
                  <a:lnTo>
                    <a:pt x="51" y="36"/>
                  </a:lnTo>
                  <a:lnTo>
                    <a:pt x="53" y="37"/>
                  </a:lnTo>
                  <a:lnTo>
                    <a:pt x="54" y="35"/>
                  </a:lnTo>
                  <a:lnTo>
                    <a:pt x="55" y="32"/>
                  </a:lnTo>
                  <a:lnTo>
                    <a:pt x="56" y="29"/>
                  </a:lnTo>
                  <a:lnTo>
                    <a:pt x="56" y="2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0" name="Freeform 185"/>
            <p:cNvSpPr>
              <a:spLocks/>
            </p:cNvSpPr>
            <p:nvPr/>
          </p:nvSpPr>
          <p:spPr bwMode="auto">
            <a:xfrm>
              <a:off x="5192" y="3052"/>
              <a:ext cx="10" cy="13"/>
            </a:xfrm>
            <a:custGeom>
              <a:avLst/>
              <a:gdLst>
                <a:gd name="T0" fmla="*/ 0 w 21"/>
                <a:gd name="T1" fmla="*/ 1 h 26"/>
                <a:gd name="T2" fmla="*/ 0 w 21"/>
                <a:gd name="T3" fmla="*/ 1 h 26"/>
                <a:gd name="T4" fmla="*/ 0 w 21"/>
                <a:gd name="T5" fmla="*/ 1 h 26"/>
                <a:gd name="T6" fmla="*/ 0 w 21"/>
                <a:gd name="T7" fmla="*/ 1 h 26"/>
                <a:gd name="T8" fmla="*/ 0 w 21"/>
                <a:gd name="T9" fmla="*/ 1 h 26"/>
                <a:gd name="T10" fmla="*/ 0 w 21"/>
                <a:gd name="T11" fmla="*/ 1 h 26"/>
                <a:gd name="T12" fmla="*/ 0 w 21"/>
                <a:gd name="T13" fmla="*/ 1 h 26"/>
                <a:gd name="T14" fmla="*/ 0 w 21"/>
                <a:gd name="T15" fmla="*/ 1 h 26"/>
                <a:gd name="T16" fmla="*/ 0 w 21"/>
                <a:gd name="T17" fmla="*/ 1 h 26"/>
                <a:gd name="T18" fmla="*/ 0 w 21"/>
                <a:gd name="T19" fmla="*/ 1 h 26"/>
                <a:gd name="T20" fmla="*/ 0 w 21"/>
                <a:gd name="T21" fmla="*/ 1 h 26"/>
                <a:gd name="T22" fmla="*/ 0 w 21"/>
                <a:gd name="T23" fmla="*/ 1 h 26"/>
                <a:gd name="T24" fmla="*/ 0 w 21"/>
                <a:gd name="T25" fmla="*/ 1 h 26"/>
                <a:gd name="T26" fmla="*/ 0 w 21"/>
                <a:gd name="T27" fmla="*/ 1 h 26"/>
                <a:gd name="T28" fmla="*/ 0 w 21"/>
                <a:gd name="T29" fmla="*/ 1 h 26"/>
                <a:gd name="T30" fmla="*/ 0 w 21"/>
                <a:gd name="T31" fmla="*/ 0 h 26"/>
                <a:gd name="T32" fmla="*/ 0 w 21"/>
                <a:gd name="T33" fmla="*/ 0 h 26"/>
                <a:gd name="T34" fmla="*/ 0 w 21"/>
                <a:gd name="T35" fmla="*/ 1 h 26"/>
                <a:gd name="T36" fmla="*/ 0 w 21"/>
                <a:gd name="T37" fmla="*/ 1 h 26"/>
                <a:gd name="T38" fmla="*/ 0 w 21"/>
                <a:gd name="T39" fmla="*/ 1 h 26"/>
                <a:gd name="T40" fmla="*/ 0 w 21"/>
                <a:gd name="T41" fmla="*/ 1 h 26"/>
                <a:gd name="T42" fmla="*/ 0 w 21"/>
                <a:gd name="T43" fmla="*/ 1 h 26"/>
                <a:gd name="T44" fmla="*/ 0 w 21"/>
                <a:gd name="T45" fmla="*/ 1 h 26"/>
                <a:gd name="T46" fmla="*/ 0 w 21"/>
                <a:gd name="T47" fmla="*/ 1 h 26"/>
                <a:gd name="T48" fmla="*/ 0 w 21"/>
                <a:gd name="T49" fmla="*/ 1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
                <a:gd name="T76" fmla="*/ 0 h 26"/>
                <a:gd name="T77" fmla="*/ 21 w 21"/>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 h="26">
                  <a:moveTo>
                    <a:pt x="0" y="25"/>
                  </a:moveTo>
                  <a:lnTo>
                    <a:pt x="3" y="26"/>
                  </a:lnTo>
                  <a:lnTo>
                    <a:pt x="5" y="25"/>
                  </a:lnTo>
                  <a:lnTo>
                    <a:pt x="7" y="25"/>
                  </a:lnTo>
                  <a:lnTo>
                    <a:pt x="11" y="23"/>
                  </a:lnTo>
                  <a:lnTo>
                    <a:pt x="13" y="22"/>
                  </a:lnTo>
                  <a:lnTo>
                    <a:pt x="15" y="19"/>
                  </a:lnTo>
                  <a:lnTo>
                    <a:pt x="17" y="17"/>
                  </a:lnTo>
                  <a:lnTo>
                    <a:pt x="20" y="15"/>
                  </a:lnTo>
                  <a:lnTo>
                    <a:pt x="21" y="13"/>
                  </a:lnTo>
                  <a:lnTo>
                    <a:pt x="21" y="11"/>
                  </a:lnTo>
                  <a:lnTo>
                    <a:pt x="20" y="10"/>
                  </a:lnTo>
                  <a:lnTo>
                    <a:pt x="17" y="9"/>
                  </a:lnTo>
                  <a:lnTo>
                    <a:pt x="20" y="3"/>
                  </a:lnTo>
                  <a:lnTo>
                    <a:pt x="20" y="1"/>
                  </a:lnTo>
                  <a:lnTo>
                    <a:pt x="18" y="0"/>
                  </a:lnTo>
                  <a:lnTo>
                    <a:pt x="13" y="0"/>
                  </a:lnTo>
                  <a:lnTo>
                    <a:pt x="12" y="3"/>
                  </a:lnTo>
                  <a:lnTo>
                    <a:pt x="11" y="8"/>
                  </a:lnTo>
                  <a:lnTo>
                    <a:pt x="10" y="10"/>
                  </a:lnTo>
                  <a:lnTo>
                    <a:pt x="8" y="13"/>
                  </a:lnTo>
                  <a:lnTo>
                    <a:pt x="6" y="15"/>
                  </a:lnTo>
                  <a:lnTo>
                    <a:pt x="4" y="18"/>
                  </a:lnTo>
                  <a:lnTo>
                    <a:pt x="2" y="23"/>
                  </a:lnTo>
                  <a:lnTo>
                    <a:pt x="0" y="2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1" name="Freeform 186"/>
            <p:cNvSpPr>
              <a:spLocks/>
            </p:cNvSpPr>
            <p:nvPr/>
          </p:nvSpPr>
          <p:spPr bwMode="auto">
            <a:xfrm>
              <a:off x="5185" y="3050"/>
              <a:ext cx="7" cy="13"/>
            </a:xfrm>
            <a:custGeom>
              <a:avLst/>
              <a:gdLst>
                <a:gd name="T0" fmla="*/ 1 w 13"/>
                <a:gd name="T1" fmla="*/ 1 h 26"/>
                <a:gd name="T2" fmla="*/ 1 w 13"/>
                <a:gd name="T3" fmla="*/ 1 h 26"/>
                <a:gd name="T4" fmla="*/ 1 w 13"/>
                <a:gd name="T5" fmla="*/ 1 h 26"/>
                <a:gd name="T6" fmla="*/ 1 w 13"/>
                <a:gd name="T7" fmla="*/ 1 h 26"/>
                <a:gd name="T8" fmla="*/ 1 w 13"/>
                <a:gd name="T9" fmla="*/ 1 h 26"/>
                <a:gd name="T10" fmla="*/ 1 w 13"/>
                <a:gd name="T11" fmla="*/ 1 h 26"/>
                <a:gd name="T12" fmla="*/ 1 w 13"/>
                <a:gd name="T13" fmla="*/ 1 h 26"/>
                <a:gd name="T14" fmla="*/ 1 w 13"/>
                <a:gd name="T15" fmla="*/ 1 h 26"/>
                <a:gd name="T16" fmla="*/ 1 w 13"/>
                <a:gd name="T17" fmla="*/ 1 h 26"/>
                <a:gd name="T18" fmla="*/ 1 w 13"/>
                <a:gd name="T19" fmla="*/ 0 h 26"/>
                <a:gd name="T20" fmla="*/ 1 w 13"/>
                <a:gd name="T21" fmla="*/ 0 h 26"/>
                <a:gd name="T22" fmla="*/ 1 w 13"/>
                <a:gd name="T23" fmla="*/ 0 h 26"/>
                <a:gd name="T24" fmla="*/ 1 w 13"/>
                <a:gd name="T25" fmla="*/ 0 h 26"/>
                <a:gd name="T26" fmla="*/ 1 w 13"/>
                <a:gd name="T27" fmla="*/ 1 h 26"/>
                <a:gd name="T28" fmla="*/ 1 w 13"/>
                <a:gd name="T29" fmla="*/ 1 h 26"/>
                <a:gd name="T30" fmla="*/ 0 w 13"/>
                <a:gd name="T31" fmla="*/ 1 h 26"/>
                <a:gd name="T32" fmla="*/ 0 w 13"/>
                <a:gd name="T33" fmla="*/ 1 h 26"/>
                <a:gd name="T34" fmla="*/ 1 w 13"/>
                <a:gd name="T35" fmla="*/ 1 h 26"/>
                <a:gd name="T36" fmla="*/ 1 w 13"/>
                <a:gd name="T37" fmla="*/ 1 h 26"/>
                <a:gd name="T38" fmla="*/ 1 w 13"/>
                <a:gd name="T39" fmla="*/ 1 h 26"/>
                <a:gd name="T40" fmla="*/ 1 w 13"/>
                <a:gd name="T41" fmla="*/ 1 h 26"/>
                <a:gd name="T42" fmla="*/ 1 w 13"/>
                <a:gd name="T43" fmla="*/ 1 h 26"/>
                <a:gd name="T44" fmla="*/ 1 w 13"/>
                <a:gd name="T45" fmla="*/ 1 h 26"/>
                <a:gd name="T46" fmla="*/ 1 w 13"/>
                <a:gd name="T47" fmla="*/ 1 h 26"/>
                <a:gd name="T48" fmla="*/ 0 w 13"/>
                <a:gd name="T49" fmla="*/ 1 h 26"/>
                <a:gd name="T50" fmla="*/ 1 w 13"/>
                <a:gd name="T51" fmla="*/ 1 h 26"/>
                <a:gd name="T52" fmla="*/ 1 w 13"/>
                <a:gd name="T53" fmla="*/ 1 h 26"/>
                <a:gd name="T54" fmla="*/ 1 w 13"/>
                <a:gd name="T55" fmla="*/ 1 h 26"/>
                <a:gd name="T56" fmla="*/ 1 w 13"/>
                <a:gd name="T57" fmla="*/ 1 h 26"/>
                <a:gd name="T58" fmla="*/ 1 w 13"/>
                <a:gd name="T59" fmla="*/ 1 h 26"/>
                <a:gd name="T60" fmla="*/ 1 w 13"/>
                <a:gd name="T61" fmla="*/ 1 h 26"/>
                <a:gd name="T62" fmla="*/ 1 w 13"/>
                <a:gd name="T63" fmla="*/ 1 h 26"/>
                <a:gd name="T64" fmla="*/ 1 w 13"/>
                <a:gd name="T65" fmla="*/ 1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26"/>
                <a:gd name="T101" fmla="*/ 13 w 13"/>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26">
                  <a:moveTo>
                    <a:pt x="13" y="12"/>
                  </a:moveTo>
                  <a:lnTo>
                    <a:pt x="12" y="13"/>
                  </a:lnTo>
                  <a:lnTo>
                    <a:pt x="11" y="12"/>
                  </a:lnTo>
                  <a:lnTo>
                    <a:pt x="10" y="11"/>
                  </a:lnTo>
                  <a:lnTo>
                    <a:pt x="10" y="9"/>
                  </a:lnTo>
                  <a:lnTo>
                    <a:pt x="10" y="6"/>
                  </a:lnTo>
                  <a:lnTo>
                    <a:pt x="10" y="4"/>
                  </a:lnTo>
                  <a:lnTo>
                    <a:pt x="10" y="3"/>
                  </a:lnTo>
                  <a:lnTo>
                    <a:pt x="9" y="2"/>
                  </a:lnTo>
                  <a:lnTo>
                    <a:pt x="8" y="0"/>
                  </a:lnTo>
                  <a:lnTo>
                    <a:pt x="5" y="0"/>
                  </a:lnTo>
                  <a:lnTo>
                    <a:pt x="3" y="0"/>
                  </a:lnTo>
                  <a:lnTo>
                    <a:pt x="2" y="0"/>
                  </a:lnTo>
                  <a:lnTo>
                    <a:pt x="2" y="2"/>
                  </a:lnTo>
                  <a:lnTo>
                    <a:pt x="1" y="4"/>
                  </a:lnTo>
                  <a:lnTo>
                    <a:pt x="0" y="5"/>
                  </a:lnTo>
                  <a:lnTo>
                    <a:pt x="0" y="7"/>
                  </a:lnTo>
                  <a:lnTo>
                    <a:pt x="1" y="9"/>
                  </a:lnTo>
                  <a:lnTo>
                    <a:pt x="1" y="12"/>
                  </a:lnTo>
                  <a:lnTo>
                    <a:pt x="2" y="14"/>
                  </a:lnTo>
                  <a:lnTo>
                    <a:pt x="2" y="17"/>
                  </a:lnTo>
                  <a:lnTo>
                    <a:pt x="2" y="19"/>
                  </a:lnTo>
                  <a:lnTo>
                    <a:pt x="3" y="21"/>
                  </a:lnTo>
                  <a:lnTo>
                    <a:pt x="2" y="22"/>
                  </a:lnTo>
                  <a:lnTo>
                    <a:pt x="0" y="22"/>
                  </a:lnTo>
                  <a:lnTo>
                    <a:pt x="2" y="23"/>
                  </a:lnTo>
                  <a:lnTo>
                    <a:pt x="4" y="25"/>
                  </a:lnTo>
                  <a:lnTo>
                    <a:pt x="5" y="25"/>
                  </a:lnTo>
                  <a:lnTo>
                    <a:pt x="7" y="26"/>
                  </a:lnTo>
                  <a:lnTo>
                    <a:pt x="7" y="22"/>
                  </a:lnTo>
                  <a:lnTo>
                    <a:pt x="8" y="19"/>
                  </a:lnTo>
                  <a:lnTo>
                    <a:pt x="11" y="15"/>
                  </a:lnTo>
                  <a:lnTo>
                    <a:pt x="13"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2" name="Freeform 187"/>
            <p:cNvSpPr>
              <a:spLocks/>
            </p:cNvSpPr>
            <p:nvPr/>
          </p:nvSpPr>
          <p:spPr bwMode="auto">
            <a:xfrm>
              <a:off x="5275" y="2807"/>
              <a:ext cx="5" cy="10"/>
            </a:xfrm>
            <a:custGeom>
              <a:avLst/>
              <a:gdLst>
                <a:gd name="T0" fmla="*/ 0 w 11"/>
                <a:gd name="T1" fmla="*/ 0 h 20"/>
                <a:gd name="T2" fmla="*/ 0 w 11"/>
                <a:gd name="T3" fmla="*/ 1 h 20"/>
                <a:gd name="T4" fmla="*/ 0 w 11"/>
                <a:gd name="T5" fmla="*/ 1 h 20"/>
                <a:gd name="T6" fmla="*/ 0 w 11"/>
                <a:gd name="T7" fmla="*/ 1 h 20"/>
                <a:gd name="T8" fmla="*/ 0 w 11"/>
                <a:gd name="T9" fmla="*/ 1 h 20"/>
                <a:gd name="T10" fmla="*/ 0 w 11"/>
                <a:gd name="T11" fmla="*/ 1 h 20"/>
                <a:gd name="T12" fmla="*/ 0 w 11"/>
                <a:gd name="T13" fmla="*/ 1 h 20"/>
                <a:gd name="T14" fmla="*/ 0 w 11"/>
                <a:gd name="T15" fmla="*/ 1 h 20"/>
                <a:gd name="T16" fmla="*/ 0 w 11"/>
                <a:gd name="T17" fmla="*/ 1 h 20"/>
                <a:gd name="T18" fmla="*/ 0 w 11"/>
                <a:gd name="T19" fmla="*/ 1 h 20"/>
                <a:gd name="T20" fmla="*/ 0 w 11"/>
                <a:gd name="T21" fmla="*/ 1 h 20"/>
                <a:gd name="T22" fmla="*/ 0 w 11"/>
                <a:gd name="T23" fmla="*/ 1 h 20"/>
                <a:gd name="T24" fmla="*/ 0 w 11"/>
                <a:gd name="T25" fmla="*/ 1 h 20"/>
                <a:gd name="T26" fmla="*/ 0 w 11"/>
                <a:gd name="T27" fmla="*/ 1 h 20"/>
                <a:gd name="T28" fmla="*/ 0 w 11"/>
                <a:gd name="T29" fmla="*/ 1 h 20"/>
                <a:gd name="T30" fmla="*/ 0 w 11"/>
                <a:gd name="T31" fmla="*/ 1 h 20"/>
                <a:gd name="T32" fmla="*/ 0 w 11"/>
                <a:gd name="T33" fmla="*/ 1 h 20"/>
                <a:gd name="T34" fmla="*/ 0 w 11"/>
                <a:gd name="T35" fmla="*/ 1 h 20"/>
                <a:gd name="T36" fmla="*/ 0 w 11"/>
                <a:gd name="T37" fmla="*/ 1 h 20"/>
                <a:gd name="T38" fmla="*/ 0 w 11"/>
                <a:gd name="T39" fmla="*/ 1 h 20"/>
                <a:gd name="T40" fmla="*/ 0 w 11"/>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20"/>
                <a:gd name="T65" fmla="*/ 11 w 11"/>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20">
                  <a:moveTo>
                    <a:pt x="1" y="0"/>
                  </a:moveTo>
                  <a:lnTo>
                    <a:pt x="1" y="2"/>
                  </a:lnTo>
                  <a:lnTo>
                    <a:pt x="1" y="4"/>
                  </a:lnTo>
                  <a:lnTo>
                    <a:pt x="1" y="5"/>
                  </a:lnTo>
                  <a:lnTo>
                    <a:pt x="2" y="7"/>
                  </a:lnTo>
                  <a:lnTo>
                    <a:pt x="4" y="7"/>
                  </a:lnTo>
                  <a:lnTo>
                    <a:pt x="5" y="7"/>
                  </a:lnTo>
                  <a:lnTo>
                    <a:pt x="5" y="8"/>
                  </a:lnTo>
                  <a:lnTo>
                    <a:pt x="6" y="8"/>
                  </a:lnTo>
                  <a:lnTo>
                    <a:pt x="6" y="10"/>
                  </a:lnTo>
                  <a:lnTo>
                    <a:pt x="8" y="12"/>
                  </a:lnTo>
                  <a:lnTo>
                    <a:pt x="9" y="15"/>
                  </a:lnTo>
                  <a:lnTo>
                    <a:pt x="11" y="16"/>
                  </a:lnTo>
                  <a:lnTo>
                    <a:pt x="11" y="17"/>
                  </a:lnTo>
                  <a:lnTo>
                    <a:pt x="9" y="18"/>
                  </a:lnTo>
                  <a:lnTo>
                    <a:pt x="7" y="19"/>
                  </a:lnTo>
                  <a:lnTo>
                    <a:pt x="7" y="20"/>
                  </a:lnTo>
                  <a:lnTo>
                    <a:pt x="5" y="18"/>
                  </a:lnTo>
                  <a:lnTo>
                    <a:pt x="1" y="15"/>
                  </a:lnTo>
                  <a:lnTo>
                    <a:pt x="0" y="9"/>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3" name="Freeform 188"/>
            <p:cNvSpPr>
              <a:spLocks/>
            </p:cNvSpPr>
            <p:nvPr/>
          </p:nvSpPr>
          <p:spPr bwMode="auto">
            <a:xfrm>
              <a:off x="5306" y="2772"/>
              <a:ext cx="4" cy="4"/>
            </a:xfrm>
            <a:custGeom>
              <a:avLst/>
              <a:gdLst>
                <a:gd name="T0" fmla="*/ 1 w 7"/>
                <a:gd name="T1" fmla="*/ 0 h 8"/>
                <a:gd name="T2" fmla="*/ 1 w 7"/>
                <a:gd name="T3" fmla="*/ 1 h 8"/>
                <a:gd name="T4" fmla="*/ 1 w 7"/>
                <a:gd name="T5" fmla="*/ 1 h 8"/>
                <a:gd name="T6" fmla="*/ 1 w 7"/>
                <a:gd name="T7" fmla="*/ 1 h 8"/>
                <a:gd name="T8" fmla="*/ 1 w 7"/>
                <a:gd name="T9" fmla="*/ 1 h 8"/>
                <a:gd name="T10" fmla="*/ 1 w 7"/>
                <a:gd name="T11" fmla="*/ 1 h 8"/>
                <a:gd name="T12" fmla="*/ 1 w 7"/>
                <a:gd name="T13" fmla="*/ 1 h 8"/>
                <a:gd name="T14" fmla="*/ 1 w 7"/>
                <a:gd name="T15" fmla="*/ 1 h 8"/>
                <a:gd name="T16" fmla="*/ 1 w 7"/>
                <a:gd name="T17" fmla="*/ 1 h 8"/>
                <a:gd name="T18" fmla="*/ 1 w 7"/>
                <a:gd name="T19" fmla="*/ 1 h 8"/>
                <a:gd name="T20" fmla="*/ 0 w 7"/>
                <a:gd name="T21" fmla="*/ 1 h 8"/>
                <a:gd name="T22" fmla="*/ 0 w 7"/>
                <a:gd name="T23" fmla="*/ 1 h 8"/>
                <a:gd name="T24" fmla="*/ 0 w 7"/>
                <a:gd name="T25" fmla="*/ 1 h 8"/>
                <a:gd name="T26" fmla="*/ 1 w 7"/>
                <a:gd name="T27" fmla="*/ 1 h 8"/>
                <a:gd name="T28" fmla="*/ 1 w 7"/>
                <a:gd name="T29" fmla="*/ 1 h 8"/>
                <a:gd name="T30" fmla="*/ 1 w 7"/>
                <a:gd name="T31" fmla="*/ 1 h 8"/>
                <a:gd name="T32" fmla="*/ 1 w 7"/>
                <a:gd name="T33" fmla="*/ 0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8"/>
                <a:gd name="T53" fmla="*/ 7 w 7"/>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8">
                  <a:moveTo>
                    <a:pt x="4" y="0"/>
                  </a:moveTo>
                  <a:lnTo>
                    <a:pt x="5" y="2"/>
                  </a:lnTo>
                  <a:lnTo>
                    <a:pt x="6" y="3"/>
                  </a:lnTo>
                  <a:lnTo>
                    <a:pt x="6" y="4"/>
                  </a:lnTo>
                  <a:lnTo>
                    <a:pt x="7" y="5"/>
                  </a:lnTo>
                  <a:lnTo>
                    <a:pt x="6" y="6"/>
                  </a:lnTo>
                  <a:lnTo>
                    <a:pt x="5" y="7"/>
                  </a:lnTo>
                  <a:lnTo>
                    <a:pt x="4" y="8"/>
                  </a:lnTo>
                  <a:lnTo>
                    <a:pt x="3" y="8"/>
                  </a:lnTo>
                  <a:lnTo>
                    <a:pt x="0" y="7"/>
                  </a:lnTo>
                  <a:lnTo>
                    <a:pt x="0" y="6"/>
                  </a:lnTo>
                  <a:lnTo>
                    <a:pt x="0" y="3"/>
                  </a:lnTo>
                  <a:lnTo>
                    <a:pt x="2" y="3"/>
                  </a:lnTo>
                  <a:lnTo>
                    <a:pt x="3" y="2"/>
                  </a:lnTo>
                  <a:lnTo>
                    <a:pt x="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4" name="Freeform 189"/>
            <p:cNvSpPr>
              <a:spLocks/>
            </p:cNvSpPr>
            <p:nvPr/>
          </p:nvSpPr>
          <p:spPr bwMode="auto">
            <a:xfrm>
              <a:off x="5273" y="2771"/>
              <a:ext cx="20" cy="9"/>
            </a:xfrm>
            <a:custGeom>
              <a:avLst/>
              <a:gdLst>
                <a:gd name="T0" fmla="*/ 1 w 40"/>
                <a:gd name="T1" fmla="*/ 0 h 20"/>
                <a:gd name="T2" fmla="*/ 1 w 40"/>
                <a:gd name="T3" fmla="*/ 0 h 20"/>
                <a:gd name="T4" fmla="*/ 1 w 40"/>
                <a:gd name="T5" fmla="*/ 0 h 20"/>
                <a:gd name="T6" fmla="*/ 1 w 40"/>
                <a:gd name="T7" fmla="*/ 0 h 20"/>
                <a:gd name="T8" fmla="*/ 1 w 40"/>
                <a:gd name="T9" fmla="*/ 0 h 20"/>
                <a:gd name="T10" fmla="*/ 1 w 40"/>
                <a:gd name="T11" fmla="*/ 0 h 20"/>
                <a:gd name="T12" fmla="*/ 1 w 40"/>
                <a:gd name="T13" fmla="*/ 0 h 20"/>
                <a:gd name="T14" fmla="*/ 1 w 40"/>
                <a:gd name="T15" fmla="*/ 0 h 20"/>
                <a:gd name="T16" fmla="*/ 0 w 40"/>
                <a:gd name="T17" fmla="*/ 0 h 20"/>
                <a:gd name="T18" fmla="*/ 0 w 40"/>
                <a:gd name="T19" fmla="*/ 0 h 20"/>
                <a:gd name="T20" fmla="*/ 0 w 40"/>
                <a:gd name="T21" fmla="*/ 0 h 20"/>
                <a:gd name="T22" fmla="*/ 1 w 40"/>
                <a:gd name="T23" fmla="*/ 0 h 20"/>
                <a:gd name="T24" fmla="*/ 1 w 40"/>
                <a:gd name="T25" fmla="*/ 0 h 20"/>
                <a:gd name="T26" fmla="*/ 1 w 40"/>
                <a:gd name="T27" fmla="*/ 0 h 20"/>
                <a:gd name="T28" fmla="*/ 1 w 40"/>
                <a:gd name="T29" fmla="*/ 0 h 20"/>
                <a:gd name="T30" fmla="*/ 1 w 40"/>
                <a:gd name="T31" fmla="*/ 0 h 20"/>
                <a:gd name="T32" fmla="*/ 1 w 40"/>
                <a:gd name="T33" fmla="*/ 0 h 20"/>
                <a:gd name="T34" fmla="*/ 1 w 40"/>
                <a:gd name="T35" fmla="*/ 0 h 20"/>
                <a:gd name="T36" fmla="*/ 1 w 40"/>
                <a:gd name="T37" fmla="*/ 0 h 20"/>
                <a:gd name="T38" fmla="*/ 1 w 40"/>
                <a:gd name="T39" fmla="*/ 0 h 20"/>
                <a:gd name="T40" fmla="*/ 1 w 40"/>
                <a:gd name="T41" fmla="*/ 0 h 20"/>
                <a:gd name="T42" fmla="*/ 1 w 40"/>
                <a:gd name="T43" fmla="*/ 0 h 20"/>
                <a:gd name="T44" fmla="*/ 1 w 40"/>
                <a:gd name="T45" fmla="*/ 0 h 20"/>
                <a:gd name="T46" fmla="*/ 1 w 40"/>
                <a:gd name="T47" fmla="*/ 0 h 20"/>
                <a:gd name="T48" fmla="*/ 1 w 40"/>
                <a:gd name="T49" fmla="*/ 0 h 20"/>
                <a:gd name="T50" fmla="*/ 1 w 40"/>
                <a:gd name="T51" fmla="*/ 0 h 20"/>
                <a:gd name="T52" fmla="*/ 1 w 40"/>
                <a:gd name="T53" fmla="*/ 0 h 20"/>
                <a:gd name="T54" fmla="*/ 1 w 40"/>
                <a:gd name="T55" fmla="*/ 0 h 20"/>
                <a:gd name="T56" fmla="*/ 1 w 40"/>
                <a:gd name="T57" fmla="*/ 0 h 20"/>
                <a:gd name="T58" fmla="*/ 1 w 40"/>
                <a:gd name="T59" fmla="*/ 0 h 20"/>
                <a:gd name="T60" fmla="*/ 1 w 40"/>
                <a:gd name="T61" fmla="*/ 0 h 20"/>
                <a:gd name="T62" fmla="*/ 1 w 40"/>
                <a:gd name="T63" fmla="*/ 0 h 20"/>
                <a:gd name="T64" fmla="*/ 1 w 40"/>
                <a:gd name="T65" fmla="*/ 0 h 20"/>
                <a:gd name="T66" fmla="*/ 1 w 40"/>
                <a:gd name="T67" fmla="*/ 0 h 20"/>
                <a:gd name="T68" fmla="*/ 1 w 40"/>
                <a:gd name="T69" fmla="*/ 0 h 20"/>
                <a:gd name="T70" fmla="*/ 1 w 40"/>
                <a:gd name="T71" fmla="*/ 0 h 20"/>
                <a:gd name="T72" fmla="*/ 1 w 40"/>
                <a:gd name="T73" fmla="*/ 0 h 20"/>
                <a:gd name="T74" fmla="*/ 1 w 40"/>
                <a:gd name="T75" fmla="*/ 0 h 20"/>
                <a:gd name="T76" fmla="*/ 1 w 40"/>
                <a:gd name="T77" fmla="*/ 0 h 20"/>
                <a:gd name="T78" fmla="*/ 1 w 40"/>
                <a:gd name="T79" fmla="*/ 0 h 20"/>
                <a:gd name="T80" fmla="*/ 1 w 40"/>
                <a:gd name="T81" fmla="*/ 0 h 20"/>
                <a:gd name="T82" fmla="*/ 1 w 40"/>
                <a:gd name="T83" fmla="*/ 0 h 20"/>
                <a:gd name="T84" fmla="*/ 1 w 40"/>
                <a:gd name="T85" fmla="*/ 0 h 20"/>
                <a:gd name="T86" fmla="*/ 1 w 40"/>
                <a:gd name="T87" fmla="*/ 0 h 20"/>
                <a:gd name="T88" fmla="*/ 1 w 40"/>
                <a:gd name="T89" fmla="*/ 0 h 20"/>
                <a:gd name="T90" fmla="*/ 1 w 40"/>
                <a:gd name="T91" fmla="*/ 0 h 20"/>
                <a:gd name="T92" fmla="*/ 1 w 40"/>
                <a:gd name="T93" fmla="*/ 0 h 20"/>
                <a:gd name="T94" fmla="*/ 1 w 40"/>
                <a:gd name="T95" fmla="*/ 0 h 20"/>
                <a:gd name="T96" fmla="*/ 1 w 40"/>
                <a:gd name="T97" fmla="*/ 0 h 20"/>
                <a:gd name="T98" fmla="*/ 1 w 40"/>
                <a:gd name="T99" fmla="*/ 0 h 20"/>
                <a:gd name="T100" fmla="*/ 1 w 40"/>
                <a:gd name="T101" fmla="*/ 0 h 20"/>
                <a:gd name="T102" fmla="*/ 1 w 40"/>
                <a:gd name="T103" fmla="*/ 0 h 20"/>
                <a:gd name="T104" fmla="*/ 1 w 40"/>
                <a:gd name="T105" fmla="*/ 0 h 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
                <a:gd name="T160" fmla="*/ 0 h 20"/>
                <a:gd name="T161" fmla="*/ 40 w 40"/>
                <a:gd name="T162" fmla="*/ 20 h 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 h="20">
                  <a:moveTo>
                    <a:pt x="22" y="0"/>
                  </a:moveTo>
                  <a:lnTo>
                    <a:pt x="20" y="1"/>
                  </a:lnTo>
                  <a:lnTo>
                    <a:pt x="17" y="1"/>
                  </a:lnTo>
                  <a:lnTo>
                    <a:pt x="15" y="1"/>
                  </a:lnTo>
                  <a:lnTo>
                    <a:pt x="12" y="0"/>
                  </a:lnTo>
                  <a:lnTo>
                    <a:pt x="10" y="0"/>
                  </a:lnTo>
                  <a:lnTo>
                    <a:pt x="7" y="0"/>
                  </a:lnTo>
                  <a:lnTo>
                    <a:pt x="3" y="2"/>
                  </a:lnTo>
                  <a:lnTo>
                    <a:pt x="0" y="5"/>
                  </a:lnTo>
                  <a:lnTo>
                    <a:pt x="0" y="6"/>
                  </a:lnTo>
                  <a:lnTo>
                    <a:pt x="0" y="8"/>
                  </a:lnTo>
                  <a:lnTo>
                    <a:pt x="1" y="9"/>
                  </a:lnTo>
                  <a:lnTo>
                    <a:pt x="2" y="12"/>
                  </a:lnTo>
                  <a:lnTo>
                    <a:pt x="4" y="13"/>
                  </a:lnTo>
                  <a:lnTo>
                    <a:pt x="7" y="14"/>
                  </a:lnTo>
                  <a:lnTo>
                    <a:pt x="9" y="15"/>
                  </a:lnTo>
                  <a:lnTo>
                    <a:pt x="11" y="16"/>
                  </a:lnTo>
                  <a:lnTo>
                    <a:pt x="11" y="17"/>
                  </a:lnTo>
                  <a:lnTo>
                    <a:pt x="11" y="19"/>
                  </a:lnTo>
                  <a:lnTo>
                    <a:pt x="11" y="20"/>
                  </a:lnTo>
                  <a:lnTo>
                    <a:pt x="12" y="20"/>
                  </a:lnTo>
                  <a:lnTo>
                    <a:pt x="14" y="20"/>
                  </a:lnTo>
                  <a:lnTo>
                    <a:pt x="17" y="20"/>
                  </a:lnTo>
                  <a:lnTo>
                    <a:pt x="22" y="20"/>
                  </a:lnTo>
                  <a:lnTo>
                    <a:pt x="24" y="20"/>
                  </a:lnTo>
                  <a:lnTo>
                    <a:pt x="25" y="19"/>
                  </a:lnTo>
                  <a:lnTo>
                    <a:pt x="26" y="17"/>
                  </a:lnTo>
                  <a:lnTo>
                    <a:pt x="27" y="17"/>
                  </a:lnTo>
                  <a:lnTo>
                    <a:pt x="28" y="16"/>
                  </a:lnTo>
                  <a:lnTo>
                    <a:pt x="30" y="15"/>
                  </a:lnTo>
                  <a:lnTo>
                    <a:pt x="30" y="14"/>
                  </a:lnTo>
                  <a:lnTo>
                    <a:pt x="31" y="13"/>
                  </a:lnTo>
                  <a:lnTo>
                    <a:pt x="32" y="12"/>
                  </a:lnTo>
                  <a:lnTo>
                    <a:pt x="32" y="9"/>
                  </a:lnTo>
                  <a:lnTo>
                    <a:pt x="33" y="8"/>
                  </a:lnTo>
                  <a:lnTo>
                    <a:pt x="33" y="7"/>
                  </a:lnTo>
                  <a:lnTo>
                    <a:pt x="35" y="7"/>
                  </a:lnTo>
                  <a:lnTo>
                    <a:pt x="37" y="7"/>
                  </a:lnTo>
                  <a:lnTo>
                    <a:pt x="38" y="7"/>
                  </a:lnTo>
                  <a:lnTo>
                    <a:pt x="39" y="8"/>
                  </a:lnTo>
                  <a:lnTo>
                    <a:pt x="40" y="7"/>
                  </a:lnTo>
                  <a:lnTo>
                    <a:pt x="39" y="7"/>
                  </a:lnTo>
                  <a:lnTo>
                    <a:pt x="38" y="6"/>
                  </a:lnTo>
                  <a:lnTo>
                    <a:pt x="37" y="6"/>
                  </a:lnTo>
                  <a:lnTo>
                    <a:pt x="35" y="6"/>
                  </a:lnTo>
                  <a:lnTo>
                    <a:pt x="34" y="6"/>
                  </a:lnTo>
                  <a:lnTo>
                    <a:pt x="32" y="4"/>
                  </a:lnTo>
                  <a:lnTo>
                    <a:pt x="30" y="1"/>
                  </a:lnTo>
                  <a:lnTo>
                    <a:pt x="26" y="0"/>
                  </a:lnTo>
                  <a:lnTo>
                    <a:pt x="2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5" name="Freeform 190"/>
            <p:cNvSpPr>
              <a:spLocks/>
            </p:cNvSpPr>
            <p:nvPr/>
          </p:nvSpPr>
          <p:spPr bwMode="auto">
            <a:xfrm>
              <a:off x="5246" y="3177"/>
              <a:ext cx="24" cy="82"/>
            </a:xfrm>
            <a:custGeom>
              <a:avLst/>
              <a:gdLst>
                <a:gd name="T0" fmla="*/ 1 w 47"/>
                <a:gd name="T1" fmla="*/ 1 h 162"/>
                <a:gd name="T2" fmla="*/ 1 w 47"/>
                <a:gd name="T3" fmla="*/ 1 h 162"/>
                <a:gd name="T4" fmla="*/ 1 w 47"/>
                <a:gd name="T5" fmla="*/ 1 h 162"/>
                <a:gd name="T6" fmla="*/ 1 w 47"/>
                <a:gd name="T7" fmla="*/ 1 h 162"/>
                <a:gd name="T8" fmla="*/ 0 w 47"/>
                <a:gd name="T9" fmla="*/ 0 h 162"/>
                <a:gd name="T10" fmla="*/ 0 w 47"/>
                <a:gd name="T11" fmla="*/ 1 h 162"/>
                <a:gd name="T12" fmla="*/ 1 w 47"/>
                <a:gd name="T13" fmla="*/ 1 h 162"/>
                <a:gd name="T14" fmla="*/ 1 w 47"/>
                <a:gd name="T15" fmla="*/ 1 h 162"/>
                <a:gd name="T16" fmla="*/ 1 w 47"/>
                <a:gd name="T17" fmla="*/ 1 h 162"/>
                <a:gd name="T18" fmla="*/ 1 w 47"/>
                <a:gd name="T19" fmla="*/ 1 h 162"/>
                <a:gd name="T20" fmla="*/ 1 w 47"/>
                <a:gd name="T21" fmla="*/ 1 h 162"/>
                <a:gd name="T22" fmla="*/ 1 w 47"/>
                <a:gd name="T23" fmla="*/ 1 h 162"/>
                <a:gd name="T24" fmla="*/ 1 w 47"/>
                <a:gd name="T25" fmla="*/ 1 h 162"/>
                <a:gd name="T26" fmla="*/ 1 w 47"/>
                <a:gd name="T27" fmla="*/ 1 h 162"/>
                <a:gd name="T28" fmla="*/ 1 w 47"/>
                <a:gd name="T29" fmla="*/ 1 h 162"/>
                <a:gd name="T30" fmla="*/ 1 w 47"/>
                <a:gd name="T31" fmla="*/ 1 h 162"/>
                <a:gd name="T32" fmla="*/ 1 w 47"/>
                <a:gd name="T33" fmla="*/ 1 h 162"/>
                <a:gd name="T34" fmla="*/ 1 w 47"/>
                <a:gd name="T35" fmla="*/ 1 h 162"/>
                <a:gd name="T36" fmla="*/ 1 w 47"/>
                <a:gd name="T37" fmla="*/ 1 h 162"/>
                <a:gd name="T38" fmla="*/ 1 w 47"/>
                <a:gd name="T39" fmla="*/ 1 h 162"/>
                <a:gd name="T40" fmla="*/ 1 w 47"/>
                <a:gd name="T41" fmla="*/ 1 h 162"/>
                <a:gd name="T42" fmla="*/ 1 w 47"/>
                <a:gd name="T43" fmla="*/ 1 h 162"/>
                <a:gd name="T44" fmla="*/ 1 w 47"/>
                <a:gd name="T45" fmla="*/ 1 h 162"/>
                <a:gd name="T46" fmla="*/ 1 w 47"/>
                <a:gd name="T47" fmla="*/ 1 h 162"/>
                <a:gd name="T48" fmla="*/ 1 w 47"/>
                <a:gd name="T49" fmla="*/ 1 h 162"/>
                <a:gd name="T50" fmla="*/ 1 w 47"/>
                <a:gd name="T51" fmla="*/ 1 h 162"/>
                <a:gd name="T52" fmla="*/ 1 w 47"/>
                <a:gd name="T53" fmla="*/ 1 h 162"/>
                <a:gd name="T54" fmla="*/ 1 w 47"/>
                <a:gd name="T55" fmla="*/ 1 h 162"/>
                <a:gd name="T56" fmla="*/ 1 w 47"/>
                <a:gd name="T57" fmla="*/ 1 h 162"/>
                <a:gd name="T58" fmla="*/ 1 w 47"/>
                <a:gd name="T59" fmla="*/ 1 h 162"/>
                <a:gd name="T60" fmla="*/ 1 w 47"/>
                <a:gd name="T61" fmla="*/ 1 h 162"/>
                <a:gd name="T62" fmla="*/ 1 w 47"/>
                <a:gd name="T63" fmla="*/ 1 h 162"/>
                <a:gd name="T64" fmla="*/ 1 w 47"/>
                <a:gd name="T65" fmla="*/ 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162"/>
                <a:gd name="T101" fmla="*/ 47 w 47"/>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162">
                  <a:moveTo>
                    <a:pt x="18" y="3"/>
                  </a:move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2" y="141"/>
                  </a:lnTo>
                  <a:lnTo>
                    <a:pt x="34" y="149"/>
                  </a:lnTo>
                  <a:lnTo>
                    <a:pt x="39" y="158"/>
                  </a:lnTo>
                  <a:lnTo>
                    <a:pt x="45" y="162"/>
                  </a:lnTo>
                  <a:lnTo>
                    <a:pt x="47" y="144"/>
                  </a:lnTo>
                  <a:lnTo>
                    <a:pt x="47" y="124"/>
                  </a:lnTo>
                  <a:lnTo>
                    <a:pt x="46" y="107"/>
                  </a:lnTo>
                  <a:lnTo>
                    <a:pt x="42" y="94"/>
                  </a:lnTo>
                  <a:lnTo>
                    <a:pt x="39" y="77"/>
                  </a:lnTo>
                  <a:lnTo>
                    <a:pt x="35" y="55"/>
                  </a:lnTo>
                  <a:lnTo>
                    <a:pt x="34" y="34"/>
                  </a:lnTo>
                  <a:lnTo>
                    <a:pt x="35" y="21"/>
                  </a:lnTo>
                  <a:lnTo>
                    <a:pt x="33" y="21"/>
                  </a:lnTo>
                  <a:lnTo>
                    <a:pt x="32" y="19"/>
                  </a:lnTo>
                  <a:lnTo>
                    <a:pt x="30" y="18"/>
                  </a:lnTo>
                  <a:lnTo>
                    <a:pt x="29" y="17"/>
                  </a:lnTo>
                  <a:lnTo>
                    <a:pt x="27" y="15"/>
                  </a:lnTo>
                  <a:lnTo>
                    <a:pt x="25" y="10"/>
                  </a:lnTo>
                  <a:lnTo>
                    <a:pt x="22" y="7"/>
                  </a:lnTo>
                  <a:lnTo>
                    <a:pt x="18" y="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6" name="Freeform 191"/>
            <p:cNvSpPr>
              <a:spLocks/>
            </p:cNvSpPr>
            <p:nvPr/>
          </p:nvSpPr>
          <p:spPr bwMode="auto">
            <a:xfrm>
              <a:off x="5287" y="3202"/>
              <a:ext cx="26" cy="125"/>
            </a:xfrm>
            <a:custGeom>
              <a:avLst/>
              <a:gdLst>
                <a:gd name="T0" fmla="*/ 0 w 52"/>
                <a:gd name="T1" fmla="*/ 0 h 251"/>
                <a:gd name="T2" fmla="*/ 1 w 52"/>
                <a:gd name="T3" fmla="*/ 0 h 251"/>
                <a:gd name="T4" fmla="*/ 1 w 52"/>
                <a:gd name="T5" fmla="*/ 0 h 251"/>
                <a:gd name="T6" fmla="*/ 1 w 52"/>
                <a:gd name="T7" fmla="*/ 0 h 251"/>
                <a:gd name="T8" fmla="*/ 1 w 52"/>
                <a:gd name="T9" fmla="*/ 0 h 251"/>
                <a:gd name="T10" fmla="*/ 1 w 52"/>
                <a:gd name="T11" fmla="*/ 0 h 251"/>
                <a:gd name="T12" fmla="*/ 1 w 52"/>
                <a:gd name="T13" fmla="*/ 0 h 251"/>
                <a:gd name="T14" fmla="*/ 1 w 52"/>
                <a:gd name="T15" fmla="*/ 0 h 251"/>
                <a:gd name="T16" fmla="*/ 1 w 52"/>
                <a:gd name="T17" fmla="*/ 0 h 251"/>
                <a:gd name="T18" fmla="*/ 1 w 52"/>
                <a:gd name="T19" fmla="*/ 0 h 251"/>
                <a:gd name="T20" fmla="*/ 1 w 52"/>
                <a:gd name="T21" fmla="*/ 0 h 251"/>
                <a:gd name="T22" fmla="*/ 1 w 52"/>
                <a:gd name="T23" fmla="*/ 0 h 251"/>
                <a:gd name="T24" fmla="*/ 1 w 52"/>
                <a:gd name="T25" fmla="*/ 0 h 251"/>
                <a:gd name="T26" fmla="*/ 1 w 52"/>
                <a:gd name="T27" fmla="*/ 0 h 251"/>
                <a:gd name="T28" fmla="*/ 1 w 52"/>
                <a:gd name="T29" fmla="*/ 0 h 251"/>
                <a:gd name="T30" fmla="*/ 1 w 52"/>
                <a:gd name="T31" fmla="*/ 0 h 251"/>
                <a:gd name="T32" fmla="*/ 1 w 52"/>
                <a:gd name="T33" fmla="*/ 0 h 251"/>
                <a:gd name="T34" fmla="*/ 1 w 52"/>
                <a:gd name="T35" fmla="*/ 0 h 251"/>
                <a:gd name="T36" fmla="*/ 1 w 52"/>
                <a:gd name="T37" fmla="*/ 0 h 251"/>
                <a:gd name="T38" fmla="*/ 1 w 52"/>
                <a:gd name="T39" fmla="*/ 0 h 251"/>
                <a:gd name="T40" fmla="*/ 1 w 52"/>
                <a:gd name="T41" fmla="*/ 0 h 251"/>
                <a:gd name="T42" fmla="*/ 1 w 52"/>
                <a:gd name="T43" fmla="*/ 0 h 251"/>
                <a:gd name="T44" fmla="*/ 1 w 52"/>
                <a:gd name="T45" fmla="*/ 0 h 251"/>
                <a:gd name="T46" fmla="*/ 1 w 52"/>
                <a:gd name="T47" fmla="*/ 0 h 251"/>
                <a:gd name="T48" fmla="*/ 1 w 52"/>
                <a:gd name="T49" fmla="*/ 0 h 251"/>
                <a:gd name="T50" fmla="*/ 1 w 52"/>
                <a:gd name="T51" fmla="*/ 0 h 251"/>
                <a:gd name="T52" fmla="*/ 1 w 52"/>
                <a:gd name="T53" fmla="*/ 0 h 251"/>
                <a:gd name="T54" fmla="*/ 1 w 52"/>
                <a:gd name="T55" fmla="*/ 0 h 251"/>
                <a:gd name="T56" fmla="*/ 1 w 52"/>
                <a:gd name="T57" fmla="*/ 0 h 251"/>
                <a:gd name="T58" fmla="*/ 1 w 52"/>
                <a:gd name="T59" fmla="*/ 0 h 251"/>
                <a:gd name="T60" fmla="*/ 1 w 52"/>
                <a:gd name="T61" fmla="*/ 0 h 251"/>
                <a:gd name="T62" fmla="*/ 1 w 52"/>
                <a:gd name="T63" fmla="*/ 0 h 251"/>
                <a:gd name="T64" fmla="*/ 1 w 52"/>
                <a:gd name="T65" fmla="*/ 0 h 251"/>
                <a:gd name="T66" fmla="*/ 1 w 52"/>
                <a:gd name="T67" fmla="*/ 0 h 251"/>
                <a:gd name="T68" fmla="*/ 1 w 52"/>
                <a:gd name="T69" fmla="*/ 0 h 251"/>
                <a:gd name="T70" fmla="*/ 1 w 52"/>
                <a:gd name="T71" fmla="*/ 0 h 251"/>
                <a:gd name="T72" fmla="*/ 1 w 52"/>
                <a:gd name="T73" fmla="*/ 0 h 251"/>
                <a:gd name="T74" fmla="*/ 1 w 52"/>
                <a:gd name="T75" fmla="*/ 0 h 251"/>
                <a:gd name="T76" fmla="*/ 1 w 52"/>
                <a:gd name="T77" fmla="*/ 0 h 251"/>
                <a:gd name="T78" fmla="*/ 1 w 52"/>
                <a:gd name="T79" fmla="*/ 0 h 251"/>
                <a:gd name="T80" fmla="*/ 1 w 52"/>
                <a:gd name="T81" fmla="*/ 0 h 251"/>
                <a:gd name="T82" fmla="*/ 1 w 52"/>
                <a:gd name="T83" fmla="*/ 0 h 251"/>
                <a:gd name="T84" fmla="*/ 1 w 52"/>
                <a:gd name="T85" fmla="*/ 0 h 251"/>
                <a:gd name="T86" fmla="*/ 1 w 52"/>
                <a:gd name="T87" fmla="*/ 0 h 251"/>
                <a:gd name="T88" fmla="*/ 1 w 52"/>
                <a:gd name="T89" fmla="*/ 0 h 251"/>
                <a:gd name="T90" fmla="*/ 1 w 52"/>
                <a:gd name="T91" fmla="*/ 0 h 251"/>
                <a:gd name="T92" fmla="*/ 1 w 52"/>
                <a:gd name="T93" fmla="*/ 0 h 251"/>
                <a:gd name="T94" fmla="*/ 1 w 52"/>
                <a:gd name="T95" fmla="*/ 0 h 251"/>
                <a:gd name="T96" fmla="*/ 0 w 52"/>
                <a:gd name="T97" fmla="*/ 0 h 2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2"/>
                <a:gd name="T148" fmla="*/ 0 h 251"/>
                <a:gd name="T149" fmla="*/ 52 w 52"/>
                <a:gd name="T150" fmla="*/ 251 h 2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2" h="251">
                  <a:moveTo>
                    <a:pt x="0" y="0"/>
                  </a:moveTo>
                  <a:lnTo>
                    <a:pt x="3" y="31"/>
                  </a:lnTo>
                  <a:lnTo>
                    <a:pt x="7" y="63"/>
                  </a:lnTo>
                  <a:lnTo>
                    <a:pt x="11" y="92"/>
                  </a:lnTo>
                  <a:lnTo>
                    <a:pt x="14" y="114"/>
                  </a:lnTo>
                  <a:lnTo>
                    <a:pt x="17" y="131"/>
                  </a:lnTo>
                  <a:lnTo>
                    <a:pt x="18" y="150"/>
                  </a:lnTo>
                  <a:lnTo>
                    <a:pt x="18" y="165"/>
                  </a:lnTo>
                  <a:lnTo>
                    <a:pt x="15" y="176"/>
                  </a:lnTo>
                  <a:lnTo>
                    <a:pt x="13" y="185"/>
                  </a:lnTo>
                  <a:lnTo>
                    <a:pt x="11" y="192"/>
                  </a:lnTo>
                  <a:lnTo>
                    <a:pt x="10" y="199"/>
                  </a:lnTo>
                  <a:lnTo>
                    <a:pt x="10" y="203"/>
                  </a:lnTo>
                  <a:lnTo>
                    <a:pt x="11" y="206"/>
                  </a:lnTo>
                  <a:lnTo>
                    <a:pt x="11" y="208"/>
                  </a:lnTo>
                  <a:lnTo>
                    <a:pt x="11" y="212"/>
                  </a:lnTo>
                  <a:lnTo>
                    <a:pt x="11" y="215"/>
                  </a:lnTo>
                  <a:lnTo>
                    <a:pt x="10" y="218"/>
                  </a:lnTo>
                  <a:lnTo>
                    <a:pt x="10" y="220"/>
                  </a:lnTo>
                  <a:lnTo>
                    <a:pt x="9" y="223"/>
                  </a:lnTo>
                  <a:lnTo>
                    <a:pt x="9" y="226"/>
                  </a:lnTo>
                  <a:lnTo>
                    <a:pt x="9" y="229"/>
                  </a:lnTo>
                  <a:lnTo>
                    <a:pt x="10" y="235"/>
                  </a:lnTo>
                  <a:lnTo>
                    <a:pt x="11" y="241"/>
                  </a:lnTo>
                  <a:lnTo>
                    <a:pt x="12" y="245"/>
                  </a:lnTo>
                  <a:lnTo>
                    <a:pt x="13" y="249"/>
                  </a:lnTo>
                  <a:lnTo>
                    <a:pt x="17" y="250"/>
                  </a:lnTo>
                  <a:lnTo>
                    <a:pt x="19" y="251"/>
                  </a:lnTo>
                  <a:lnTo>
                    <a:pt x="22" y="251"/>
                  </a:lnTo>
                  <a:lnTo>
                    <a:pt x="28" y="250"/>
                  </a:lnTo>
                  <a:lnTo>
                    <a:pt x="36" y="249"/>
                  </a:lnTo>
                  <a:lnTo>
                    <a:pt x="45" y="248"/>
                  </a:lnTo>
                  <a:lnTo>
                    <a:pt x="52" y="248"/>
                  </a:lnTo>
                  <a:lnTo>
                    <a:pt x="47" y="234"/>
                  </a:lnTo>
                  <a:lnTo>
                    <a:pt x="40" y="220"/>
                  </a:lnTo>
                  <a:lnTo>
                    <a:pt x="34" y="208"/>
                  </a:lnTo>
                  <a:lnTo>
                    <a:pt x="28" y="205"/>
                  </a:lnTo>
                  <a:lnTo>
                    <a:pt x="29" y="187"/>
                  </a:lnTo>
                  <a:lnTo>
                    <a:pt x="29" y="164"/>
                  </a:lnTo>
                  <a:lnTo>
                    <a:pt x="28" y="141"/>
                  </a:lnTo>
                  <a:lnTo>
                    <a:pt x="27" y="121"/>
                  </a:lnTo>
                  <a:lnTo>
                    <a:pt x="25" y="100"/>
                  </a:lnTo>
                  <a:lnTo>
                    <a:pt x="20" y="77"/>
                  </a:lnTo>
                  <a:lnTo>
                    <a:pt x="15" y="57"/>
                  </a:lnTo>
                  <a:lnTo>
                    <a:pt x="11" y="40"/>
                  </a:lnTo>
                  <a:lnTo>
                    <a:pt x="7" y="30"/>
                  </a:lnTo>
                  <a:lnTo>
                    <a:pt x="4" y="19"/>
                  </a:lnTo>
                  <a:lnTo>
                    <a:pt x="2"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7" name="Freeform 192"/>
            <p:cNvSpPr>
              <a:spLocks/>
            </p:cNvSpPr>
            <p:nvPr/>
          </p:nvSpPr>
          <p:spPr bwMode="auto">
            <a:xfrm>
              <a:off x="5254" y="3263"/>
              <a:ext cx="17" cy="42"/>
            </a:xfrm>
            <a:custGeom>
              <a:avLst/>
              <a:gdLst>
                <a:gd name="T0" fmla="*/ 1 w 32"/>
                <a:gd name="T1" fmla="*/ 1 h 83"/>
                <a:gd name="T2" fmla="*/ 1 w 32"/>
                <a:gd name="T3" fmla="*/ 1 h 83"/>
                <a:gd name="T4" fmla="*/ 1 w 32"/>
                <a:gd name="T5" fmla="*/ 1 h 83"/>
                <a:gd name="T6" fmla="*/ 0 w 32"/>
                <a:gd name="T7" fmla="*/ 1 h 83"/>
                <a:gd name="T8" fmla="*/ 0 w 32"/>
                <a:gd name="T9" fmla="*/ 1 h 83"/>
                <a:gd name="T10" fmla="*/ 1 w 32"/>
                <a:gd name="T11" fmla="*/ 1 h 83"/>
                <a:gd name="T12" fmla="*/ 1 w 32"/>
                <a:gd name="T13" fmla="*/ 1 h 83"/>
                <a:gd name="T14" fmla="*/ 1 w 32"/>
                <a:gd name="T15" fmla="*/ 1 h 83"/>
                <a:gd name="T16" fmla="*/ 1 w 32"/>
                <a:gd name="T17" fmla="*/ 1 h 83"/>
                <a:gd name="T18" fmla="*/ 1 w 32"/>
                <a:gd name="T19" fmla="*/ 1 h 83"/>
                <a:gd name="T20" fmla="*/ 1 w 32"/>
                <a:gd name="T21" fmla="*/ 1 h 83"/>
                <a:gd name="T22" fmla="*/ 1 w 32"/>
                <a:gd name="T23" fmla="*/ 1 h 83"/>
                <a:gd name="T24" fmla="*/ 1 w 32"/>
                <a:gd name="T25" fmla="*/ 1 h 83"/>
                <a:gd name="T26" fmla="*/ 1 w 32"/>
                <a:gd name="T27" fmla="*/ 1 h 83"/>
                <a:gd name="T28" fmla="*/ 1 w 32"/>
                <a:gd name="T29" fmla="*/ 1 h 83"/>
                <a:gd name="T30" fmla="*/ 1 w 32"/>
                <a:gd name="T31" fmla="*/ 1 h 83"/>
                <a:gd name="T32" fmla="*/ 1 w 32"/>
                <a:gd name="T33" fmla="*/ 0 h 83"/>
                <a:gd name="T34" fmla="*/ 1 w 32"/>
                <a:gd name="T35" fmla="*/ 1 h 83"/>
                <a:gd name="T36" fmla="*/ 1 w 32"/>
                <a:gd name="T37" fmla="*/ 1 h 83"/>
                <a:gd name="T38" fmla="*/ 1 w 32"/>
                <a:gd name="T39" fmla="*/ 1 h 83"/>
                <a:gd name="T40" fmla="*/ 1 w 32"/>
                <a:gd name="T41" fmla="*/ 1 h 83"/>
                <a:gd name="T42" fmla="*/ 1 w 32"/>
                <a:gd name="T43" fmla="*/ 1 h 83"/>
                <a:gd name="T44" fmla="*/ 1 w 32"/>
                <a:gd name="T45" fmla="*/ 1 h 83"/>
                <a:gd name="T46" fmla="*/ 1 w 32"/>
                <a:gd name="T47" fmla="*/ 1 h 83"/>
                <a:gd name="T48" fmla="*/ 1 w 32"/>
                <a:gd name="T49" fmla="*/ 1 h 83"/>
                <a:gd name="T50" fmla="*/ 1 w 32"/>
                <a:gd name="T51" fmla="*/ 1 h 83"/>
                <a:gd name="T52" fmla="*/ 1 w 32"/>
                <a:gd name="T53" fmla="*/ 1 h 83"/>
                <a:gd name="T54" fmla="*/ 1 w 32"/>
                <a:gd name="T55" fmla="*/ 1 h 83"/>
                <a:gd name="T56" fmla="*/ 1 w 32"/>
                <a:gd name="T57" fmla="*/ 1 h 83"/>
                <a:gd name="T58" fmla="*/ 1 w 32"/>
                <a:gd name="T59" fmla="*/ 1 h 83"/>
                <a:gd name="T60" fmla="*/ 1 w 32"/>
                <a:gd name="T61" fmla="*/ 1 h 83"/>
                <a:gd name="T62" fmla="*/ 1 w 32"/>
                <a:gd name="T63" fmla="*/ 1 h 83"/>
                <a:gd name="T64" fmla="*/ 1 w 32"/>
                <a:gd name="T65" fmla="*/ 1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
                <a:gd name="T100" fmla="*/ 0 h 83"/>
                <a:gd name="T101" fmla="*/ 32 w 32"/>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 h="83">
                  <a:moveTo>
                    <a:pt x="21" y="83"/>
                  </a:moveTo>
                  <a:lnTo>
                    <a:pt x="9" y="80"/>
                  </a:lnTo>
                  <a:lnTo>
                    <a:pt x="2" y="74"/>
                  </a:lnTo>
                  <a:lnTo>
                    <a:pt x="0" y="66"/>
                  </a:lnTo>
                  <a:lnTo>
                    <a:pt x="0" y="58"/>
                  </a:lnTo>
                  <a:lnTo>
                    <a:pt x="1" y="50"/>
                  </a:lnTo>
                  <a:lnTo>
                    <a:pt x="3" y="43"/>
                  </a:lnTo>
                  <a:lnTo>
                    <a:pt x="6" y="37"/>
                  </a:lnTo>
                  <a:lnTo>
                    <a:pt x="7" y="35"/>
                  </a:lnTo>
                  <a:lnTo>
                    <a:pt x="10" y="24"/>
                  </a:lnTo>
                  <a:lnTo>
                    <a:pt x="13" y="16"/>
                  </a:lnTo>
                  <a:lnTo>
                    <a:pt x="15" y="10"/>
                  </a:lnTo>
                  <a:lnTo>
                    <a:pt x="15" y="6"/>
                  </a:lnTo>
                  <a:lnTo>
                    <a:pt x="16" y="5"/>
                  </a:lnTo>
                  <a:lnTo>
                    <a:pt x="16" y="4"/>
                  </a:lnTo>
                  <a:lnTo>
                    <a:pt x="16" y="1"/>
                  </a:lnTo>
                  <a:lnTo>
                    <a:pt x="16" y="0"/>
                  </a:lnTo>
                  <a:lnTo>
                    <a:pt x="21" y="3"/>
                  </a:lnTo>
                  <a:lnTo>
                    <a:pt x="25" y="5"/>
                  </a:lnTo>
                  <a:lnTo>
                    <a:pt x="29" y="8"/>
                  </a:lnTo>
                  <a:lnTo>
                    <a:pt x="31" y="10"/>
                  </a:lnTo>
                  <a:lnTo>
                    <a:pt x="31" y="16"/>
                  </a:lnTo>
                  <a:lnTo>
                    <a:pt x="31" y="23"/>
                  </a:lnTo>
                  <a:lnTo>
                    <a:pt x="31" y="30"/>
                  </a:lnTo>
                  <a:lnTo>
                    <a:pt x="31" y="36"/>
                  </a:lnTo>
                  <a:lnTo>
                    <a:pt x="32" y="42"/>
                  </a:lnTo>
                  <a:lnTo>
                    <a:pt x="32" y="48"/>
                  </a:lnTo>
                  <a:lnTo>
                    <a:pt x="32" y="53"/>
                  </a:lnTo>
                  <a:lnTo>
                    <a:pt x="31" y="59"/>
                  </a:lnTo>
                  <a:lnTo>
                    <a:pt x="27" y="65"/>
                  </a:lnTo>
                  <a:lnTo>
                    <a:pt x="25" y="73"/>
                  </a:lnTo>
                  <a:lnTo>
                    <a:pt x="22" y="79"/>
                  </a:lnTo>
                  <a:lnTo>
                    <a:pt x="21" y="8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8" name="Freeform 193"/>
            <p:cNvSpPr>
              <a:spLocks/>
            </p:cNvSpPr>
            <p:nvPr/>
          </p:nvSpPr>
          <p:spPr bwMode="auto">
            <a:xfrm>
              <a:off x="5257" y="2775"/>
              <a:ext cx="13" cy="40"/>
            </a:xfrm>
            <a:custGeom>
              <a:avLst/>
              <a:gdLst>
                <a:gd name="T0" fmla="*/ 0 w 27"/>
                <a:gd name="T1" fmla="*/ 0 h 81"/>
                <a:gd name="T2" fmla="*/ 0 w 27"/>
                <a:gd name="T3" fmla="*/ 0 h 81"/>
                <a:gd name="T4" fmla="*/ 0 w 27"/>
                <a:gd name="T5" fmla="*/ 0 h 81"/>
                <a:gd name="T6" fmla="*/ 0 w 27"/>
                <a:gd name="T7" fmla="*/ 0 h 81"/>
                <a:gd name="T8" fmla="*/ 0 w 27"/>
                <a:gd name="T9" fmla="*/ 0 h 81"/>
                <a:gd name="T10" fmla="*/ 0 w 27"/>
                <a:gd name="T11" fmla="*/ 0 h 81"/>
                <a:gd name="T12" fmla="*/ 0 w 27"/>
                <a:gd name="T13" fmla="*/ 0 h 81"/>
                <a:gd name="T14" fmla="*/ 0 w 27"/>
                <a:gd name="T15" fmla="*/ 0 h 81"/>
                <a:gd name="T16" fmla="*/ 0 w 27"/>
                <a:gd name="T17" fmla="*/ 0 h 81"/>
                <a:gd name="T18" fmla="*/ 0 w 27"/>
                <a:gd name="T19" fmla="*/ 0 h 81"/>
                <a:gd name="T20" fmla="*/ 0 w 27"/>
                <a:gd name="T21" fmla="*/ 0 h 81"/>
                <a:gd name="T22" fmla="*/ 0 w 27"/>
                <a:gd name="T23" fmla="*/ 0 h 81"/>
                <a:gd name="T24" fmla="*/ 0 w 27"/>
                <a:gd name="T25" fmla="*/ 0 h 81"/>
                <a:gd name="T26" fmla="*/ 0 w 27"/>
                <a:gd name="T27" fmla="*/ 0 h 81"/>
                <a:gd name="T28" fmla="*/ 0 w 27"/>
                <a:gd name="T29" fmla="*/ 0 h 81"/>
                <a:gd name="T30" fmla="*/ 0 w 27"/>
                <a:gd name="T31" fmla="*/ 0 h 81"/>
                <a:gd name="T32" fmla="*/ 0 w 27"/>
                <a:gd name="T33" fmla="*/ 0 h 81"/>
                <a:gd name="T34" fmla="*/ 0 w 27"/>
                <a:gd name="T35" fmla="*/ 0 h 81"/>
                <a:gd name="T36" fmla="*/ 0 w 27"/>
                <a:gd name="T37" fmla="*/ 0 h 81"/>
                <a:gd name="T38" fmla="*/ 0 w 27"/>
                <a:gd name="T39" fmla="*/ 0 h 81"/>
                <a:gd name="T40" fmla="*/ 0 w 27"/>
                <a:gd name="T41" fmla="*/ 0 h 81"/>
                <a:gd name="T42" fmla="*/ 0 w 27"/>
                <a:gd name="T43" fmla="*/ 0 h 81"/>
                <a:gd name="T44" fmla="*/ 0 w 27"/>
                <a:gd name="T45" fmla="*/ 0 h 81"/>
                <a:gd name="T46" fmla="*/ 0 w 27"/>
                <a:gd name="T47" fmla="*/ 0 h 81"/>
                <a:gd name="T48" fmla="*/ 0 w 27"/>
                <a:gd name="T49" fmla="*/ 0 h 81"/>
                <a:gd name="T50" fmla="*/ 0 w 27"/>
                <a:gd name="T51" fmla="*/ 0 h 81"/>
                <a:gd name="T52" fmla="*/ 0 w 27"/>
                <a:gd name="T53" fmla="*/ 0 h 81"/>
                <a:gd name="T54" fmla="*/ 0 w 27"/>
                <a:gd name="T55" fmla="*/ 0 h 81"/>
                <a:gd name="T56" fmla="*/ 0 w 27"/>
                <a:gd name="T57" fmla="*/ 0 h 81"/>
                <a:gd name="T58" fmla="*/ 0 w 27"/>
                <a:gd name="T59" fmla="*/ 0 h 81"/>
                <a:gd name="T60" fmla="*/ 0 w 27"/>
                <a:gd name="T61" fmla="*/ 0 h 81"/>
                <a:gd name="T62" fmla="*/ 0 w 27"/>
                <a:gd name="T63" fmla="*/ 0 h 81"/>
                <a:gd name="T64" fmla="*/ 0 w 2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1"/>
                <a:gd name="T101" fmla="*/ 27 w 27"/>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1">
                  <a:moveTo>
                    <a:pt x="10" y="70"/>
                  </a:moveTo>
                  <a:lnTo>
                    <a:pt x="7" y="66"/>
                  </a:lnTo>
                  <a:lnTo>
                    <a:pt x="4" y="60"/>
                  </a:lnTo>
                  <a:lnTo>
                    <a:pt x="2" y="54"/>
                  </a:lnTo>
                  <a:lnTo>
                    <a:pt x="0" y="50"/>
                  </a:lnTo>
                  <a:lnTo>
                    <a:pt x="4" y="40"/>
                  </a:lnTo>
                  <a:lnTo>
                    <a:pt x="6" y="25"/>
                  </a:lnTo>
                  <a:lnTo>
                    <a:pt x="7" y="12"/>
                  </a:lnTo>
                  <a:lnTo>
                    <a:pt x="6" y="0"/>
                  </a:lnTo>
                  <a:lnTo>
                    <a:pt x="10" y="8"/>
                  </a:lnTo>
                  <a:lnTo>
                    <a:pt x="13" y="15"/>
                  </a:lnTo>
                  <a:lnTo>
                    <a:pt x="18" y="21"/>
                  </a:lnTo>
                  <a:lnTo>
                    <a:pt x="22" y="25"/>
                  </a:lnTo>
                  <a:lnTo>
                    <a:pt x="22" y="31"/>
                  </a:lnTo>
                  <a:lnTo>
                    <a:pt x="25" y="37"/>
                  </a:lnTo>
                  <a:lnTo>
                    <a:pt x="26" y="43"/>
                  </a:lnTo>
                  <a:lnTo>
                    <a:pt x="27" y="47"/>
                  </a:lnTo>
                  <a:lnTo>
                    <a:pt x="26" y="53"/>
                  </a:lnTo>
                  <a:lnTo>
                    <a:pt x="25" y="61"/>
                  </a:lnTo>
                  <a:lnTo>
                    <a:pt x="23" y="68"/>
                  </a:lnTo>
                  <a:lnTo>
                    <a:pt x="23" y="74"/>
                  </a:lnTo>
                  <a:lnTo>
                    <a:pt x="23" y="77"/>
                  </a:lnTo>
                  <a:lnTo>
                    <a:pt x="23" y="80"/>
                  </a:lnTo>
                  <a:lnTo>
                    <a:pt x="21" y="81"/>
                  </a:lnTo>
                  <a:lnTo>
                    <a:pt x="19" y="81"/>
                  </a:lnTo>
                  <a:lnTo>
                    <a:pt x="17" y="80"/>
                  </a:lnTo>
                  <a:lnTo>
                    <a:pt x="15" y="80"/>
                  </a:lnTo>
                  <a:lnTo>
                    <a:pt x="14" y="80"/>
                  </a:lnTo>
                  <a:lnTo>
                    <a:pt x="13" y="80"/>
                  </a:lnTo>
                  <a:lnTo>
                    <a:pt x="12" y="77"/>
                  </a:lnTo>
                  <a:lnTo>
                    <a:pt x="12" y="75"/>
                  </a:lnTo>
                  <a:lnTo>
                    <a:pt x="11" y="73"/>
                  </a:lnTo>
                  <a:lnTo>
                    <a:pt x="10" y="7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9" name="Freeform 194"/>
            <p:cNvSpPr>
              <a:spLocks/>
            </p:cNvSpPr>
            <p:nvPr/>
          </p:nvSpPr>
          <p:spPr bwMode="auto">
            <a:xfrm>
              <a:off x="5177" y="3032"/>
              <a:ext cx="20" cy="29"/>
            </a:xfrm>
            <a:custGeom>
              <a:avLst/>
              <a:gdLst>
                <a:gd name="T0" fmla="*/ 1 w 40"/>
                <a:gd name="T1" fmla="*/ 1 h 57"/>
                <a:gd name="T2" fmla="*/ 1 w 40"/>
                <a:gd name="T3" fmla="*/ 1 h 57"/>
                <a:gd name="T4" fmla="*/ 1 w 40"/>
                <a:gd name="T5" fmla="*/ 1 h 57"/>
                <a:gd name="T6" fmla="*/ 0 w 40"/>
                <a:gd name="T7" fmla="*/ 1 h 57"/>
                <a:gd name="T8" fmla="*/ 1 w 40"/>
                <a:gd name="T9" fmla="*/ 1 h 57"/>
                <a:gd name="T10" fmla="*/ 1 w 40"/>
                <a:gd name="T11" fmla="*/ 1 h 57"/>
                <a:gd name="T12" fmla="*/ 1 w 40"/>
                <a:gd name="T13" fmla="*/ 1 h 57"/>
                <a:gd name="T14" fmla="*/ 1 w 40"/>
                <a:gd name="T15" fmla="*/ 1 h 57"/>
                <a:gd name="T16" fmla="*/ 1 w 40"/>
                <a:gd name="T17" fmla="*/ 1 h 57"/>
                <a:gd name="T18" fmla="*/ 1 w 40"/>
                <a:gd name="T19" fmla="*/ 1 h 57"/>
                <a:gd name="T20" fmla="*/ 1 w 40"/>
                <a:gd name="T21" fmla="*/ 0 h 57"/>
                <a:gd name="T22" fmla="*/ 1 w 40"/>
                <a:gd name="T23" fmla="*/ 1 h 57"/>
                <a:gd name="T24" fmla="*/ 1 w 40"/>
                <a:gd name="T25" fmla="*/ 1 h 57"/>
                <a:gd name="T26" fmla="*/ 1 w 40"/>
                <a:gd name="T27" fmla="*/ 1 h 57"/>
                <a:gd name="T28" fmla="*/ 1 w 40"/>
                <a:gd name="T29" fmla="*/ 1 h 57"/>
                <a:gd name="T30" fmla="*/ 1 w 40"/>
                <a:gd name="T31" fmla="*/ 1 h 57"/>
                <a:gd name="T32" fmla="*/ 1 w 40"/>
                <a:gd name="T33" fmla="*/ 1 h 57"/>
                <a:gd name="T34" fmla="*/ 1 w 40"/>
                <a:gd name="T35" fmla="*/ 1 h 57"/>
                <a:gd name="T36" fmla="*/ 1 w 40"/>
                <a:gd name="T37" fmla="*/ 1 h 57"/>
                <a:gd name="T38" fmla="*/ 1 w 40"/>
                <a:gd name="T39" fmla="*/ 1 h 57"/>
                <a:gd name="T40" fmla="*/ 1 w 40"/>
                <a:gd name="T41" fmla="*/ 1 h 57"/>
                <a:gd name="T42" fmla="*/ 1 w 40"/>
                <a:gd name="T43" fmla="*/ 1 h 57"/>
                <a:gd name="T44" fmla="*/ 1 w 40"/>
                <a:gd name="T45" fmla="*/ 1 h 57"/>
                <a:gd name="T46" fmla="*/ 1 w 40"/>
                <a:gd name="T47" fmla="*/ 1 h 57"/>
                <a:gd name="T48" fmla="*/ 1 w 40"/>
                <a:gd name="T49" fmla="*/ 1 h 57"/>
                <a:gd name="T50" fmla="*/ 1 w 40"/>
                <a:gd name="T51" fmla="*/ 1 h 57"/>
                <a:gd name="T52" fmla="*/ 1 w 40"/>
                <a:gd name="T53" fmla="*/ 1 h 57"/>
                <a:gd name="T54" fmla="*/ 1 w 40"/>
                <a:gd name="T55" fmla="*/ 1 h 57"/>
                <a:gd name="T56" fmla="*/ 1 w 40"/>
                <a:gd name="T57" fmla="*/ 1 h 57"/>
                <a:gd name="T58" fmla="*/ 1 w 40"/>
                <a:gd name="T59" fmla="*/ 1 h 57"/>
                <a:gd name="T60" fmla="*/ 1 w 40"/>
                <a:gd name="T61" fmla="*/ 1 h 57"/>
                <a:gd name="T62" fmla="*/ 1 w 40"/>
                <a:gd name="T63" fmla="*/ 1 h 57"/>
                <a:gd name="T64" fmla="*/ 1 w 40"/>
                <a:gd name="T65" fmla="*/ 1 h 57"/>
                <a:gd name="T66" fmla="*/ 1 w 40"/>
                <a:gd name="T67" fmla="*/ 1 h 57"/>
                <a:gd name="T68" fmla="*/ 1 w 40"/>
                <a:gd name="T69" fmla="*/ 1 h 57"/>
                <a:gd name="T70" fmla="*/ 1 w 40"/>
                <a:gd name="T71" fmla="*/ 1 h 57"/>
                <a:gd name="T72" fmla="*/ 1 w 40"/>
                <a:gd name="T73" fmla="*/ 1 h 57"/>
                <a:gd name="T74" fmla="*/ 1 w 40"/>
                <a:gd name="T75" fmla="*/ 1 h 57"/>
                <a:gd name="T76" fmla="*/ 1 w 40"/>
                <a:gd name="T77" fmla="*/ 1 h 57"/>
                <a:gd name="T78" fmla="*/ 1 w 40"/>
                <a:gd name="T79" fmla="*/ 1 h 57"/>
                <a:gd name="T80" fmla="*/ 1 w 40"/>
                <a:gd name="T81" fmla="*/ 1 h 57"/>
                <a:gd name="T82" fmla="*/ 1 w 40"/>
                <a:gd name="T83" fmla="*/ 1 h 57"/>
                <a:gd name="T84" fmla="*/ 1 w 40"/>
                <a:gd name="T85" fmla="*/ 1 h 57"/>
                <a:gd name="T86" fmla="*/ 1 w 40"/>
                <a:gd name="T87" fmla="*/ 1 h 57"/>
                <a:gd name="T88" fmla="*/ 1 w 40"/>
                <a:gd name="T89" fmla="*/ 1 h 57"/>
                <a:gd name="T90" fmla="*/ 1 w 40"/>
                <a:gd name="T91" fmla="*/ 1 h 57"/>
                <a:gd name="T92" fmla="*/ 1 w 40"/>
                <a:gd name="T93" fmla="*/ 1 h 57"/>
                <a:gd name="T94" fmla="*/ 1 w 40"/>
                <a:gd name="T95" fmla="*/ 1 h 57"/>
                <a:gd name="T96" fmla="*/ 1 w 40"/>
                <a:gd name="T97" fmla="*/ 1 h 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
                <a:gd name="T148" fmla="*/ 0 h 57"/>
                <a:gd name="T149" fmla="*/ 40 w 40"/>
                <a:gd name="T150" fmla="*/ 57 h 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 h="57">
                  <a:moveTo>
                    <a:pt x="16" y="57"/>
                  </a:moveTo>
                  <a:lnTo>
                    <a:pt x="9" y="52"/>
                  </a:lnTo>
                  <a:lnTo>
                    <a:pt x="3" y="45"/>
                  </a:lnTo>
                  <a:lnTo>
                    <a:pt x="0" y="39"/>
                  </a:lnTo>
                  <a:lnTo>
                    <a:pt x="1" y="33"/>
                  </a:lnTo>
                  <a:lnTo>
                    <a:pt x="6" y="26"/>
                  </a:lnTo>
                  <a:lnTo>
                    <a:pt x="11" y="19"/>
                  </a:lnTo>
                  <a:lnTo>
                    <a:pt x="16" y="12"/>
                  </a:lnTo>
                  <a:lnTo>
                    <a:pt x="18" y="7"/>
                  </a:lnTo>
                  <a:lnTo>
                    <a:pt x="20" y="3"/>
                  </a:lnTo>
                  <a:lnTo>
                    <a:pt x="24" y="0"/>
                  </a:lnTo>
                  <a:lnTo>
                    <a:pt x="28" y="1"/>
                  </a:lnTo>
                  <a:lnTo>
                    <a:pt x="33" y="4"/>
                  </a:lnTo>
                  <a:lnTo>
                    <a:pt x="36" y="9"/>
                  </a:lnTo>
                  <a:lnTo>
                    <a:pt x="39" y="12"/>
                  </a:lnTo>
                  <a:lnTo>
                    <a:pt x="40" y="15"/>
                  </a:lnTo>
                  <a:lnTo>
                    <a:pt x="40" y="17"/>
                  </a:lnTo>
                  <a:lnTo>
                    <a:pt x="40" y="22"/>
                  </a:lnTo>
                  <a:lnTo>
                    <a:pt x="39" y="27"/>
                  </a:lnTo>
                  <a:lnTo>
                    <a:pt x="39" y="34"/>
                  </a:lnTo>
                  <a:lnTo>
                    <a:pt x="37" y="38"/>
                  </a:lnTo>
                  <a:lnTo>
                    <a:pt x="35" y="40"/>
                  </a:lnTo>
                  <a:lnTo>
                    <a:pt x="33" y="42"/>
                  </a:lnTo>
                  <a:lnTo>
                    <a:pt x="31" y="46"/>
                  </a:lnTo>
                  <a:lnTo>
                    <a:pt x="29" y="47"/>
                  </a:lnTo>
                  <a:lnTo>
                    <a:pt x="28" y="48"/>
                  </a:lnTo>
                  <a:lnTo>
                    <a:pt x="27" y="47"/>
                  </a:lnTo>
                  <a:lnTo>
                    <a:pt x="26" y="46"/>
                  </a:lnTo>
                  <a:lnTo>
                    <a:pt x="26" y="44"/>
                  </a:lnTo>
                  <a:lnTo>
                    <a:pt x="26" y="41"/>
                  </a:lnTo>
                  <a:lnTo>
                    <a:pt x="26" y="39"/>
                  </a:lnTo>
                  <a:lnTo>
                    <a:pt x="26" y="38"/>
                  </a:lnTo>
                  <a:lnTo>
                    <a:pt x="25" y="37"/>
                  </a:lnTo>
                  <a:lnTo>
                    <a:pt x="24" y="35"/>
                  </a:lnTo>
                  <a:lnTo>
                    <a:pt x="21" y="35"/>
                  </a:lnTo>
                  <a:lnTo>
                    <a:pt x="19" y="35"/>
                  </a:lnTo>
                  <a:lnTo>
                    <a:pt x="18" y="35"/>
                  </a:lnTo>
                  <a:lnTo>
                    <a:pt x="18" y="37"/>
                  </a:lnTo>
                  <a:lnTo>
                    <a:pt x="17" y="39"/>
                  </a:lnTo>
                  <a:lnTo>
                    <a:pt x="16" y="40"/>
                  </a:lnTo>
                  <a:lnTo>
                    <a:pt x="16" y="42"/>
                  </a:lnTo>
                  <a:lnTo>
                    <a:pt x="17" y="44"/>
                  </a:lnTo>
                  <a:lnTo>
                    <a:pt x="17" y="47"/>
                  </a:lnTo>
                  <a:lnTo>
                    <a:pt x="18" y="49"/>
                  </a:lnTo>
                  <a:lnTo>
                    <a:pt x="18" y="52"/>
                  </a:lnTo>
                  <a:lnTo>
                    <a:pt x="18" y="54"/>
                  </a:lnTo>
                  <a:lnTo>
                    <a:pt x="19" y="56"/>
                  </a:lnTo>
                  <a:lnTo>
                    <a:pt x="18" y="57"/>
                  </a:lnTo>
                  <a:lnTo>
                    <a:pt x="16" y="5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0" name="Freeform 195"/>
            <p:cNvSpPr>
              <a:spLocks/>
            </p:cNvSpPr>
            <p:nvPr/>
          </p:nvSpPr>
          <p:spPr bwMode="auto">
            <a:xfrm>
              <a:off x="5291" y="2745"/>
              <a:ext cx="12" cy="9"/>
            </a:xfrm>
            <a:custGeom>
              <a:avLst/>
              <a:gdLst>
                <a:gd name="T0" fmla="*/ 0 w 25"/>
                <a:gd name="T1" fmla="*/ 0 h 18"/>
                <a:gd name="T2" fmla="*/ 0 w 25"/>
                <a:gd name="T3" fmla="*/ 1 h 18"/>
                <a:gd name="T4" fmla="*/ 0 w 25"/>
                <a:gd name="T5" fmla="*/ 1 h 18"/>
                <a:gd name="T6" fmla="*/ 0 w 25"/>
                <a:gd name="T7" fmla="*/ 1 h 18"/>
                <a:gd name="T8" fmla="*/ 0 w 25"/>
                <a:gd name="T9" fmla="*/ 1 h 18"/>
                <a:gd name="T10" fmla="*/ 0 w 25"/>
                <a:gd name="T11" fmla="*/ 1 h 18"/>
                <a:gd name="T12" fmla="*/ 0 w 25"/>
                <a:gd name="T13" fmla="*/ 1 h 18"/>
                <a:gd name="T14" fmla="*/ 0 w 25"/>
                <a:gd name="T15" fmla="*/ 1 h 18"/>
                <a:gd name="T16" fmla="*/ 0 w 25"/>
                <a:gd name="T17" fmla="*/ 1 h 18"/>
                <a:gd name="T18" fmla="*/ 0 w 25"/>
                <a:gd name="T19" fmla="*/ 1 h 18"/>
                <a:gd name="T20" fmla="*/ 0 w 25"/>
                <a:gd name="T21" fmla="*/ 1 h 18"/>
                <a:gd name="T22" fmla="*/ 0 w 25"/>
                <a:gd name="T23" fmla="*/ 1 h 18"/>
                <a:gd name="T24" fmla="*/ 0 w 25"/>
                <a:gd name="T25" fmla="*/ 1 h 18"/>
                <a:gd name="T26" fmla="*/ 0 w 25"/>
                <a:gd name="T27" fmla="*/ 1 h 18"/>
                <a:gd name="T28" fmla="*/ 0 w 25"/>
                <a:gd name="T29" fmla="*/ 1 h 18"/>
                <a:gd name="T30" fmla="*/ 0 w 25"/>
                <a:gd name="T31" fmla="*/ 1 h 18"/>
                <a:gd name="T32" fmla="*/ 0 w 25"/>
                <a:gd name="T33" fmla="*/ 1 h 18"/>
                <a:gd name="T34" fmla="*/ 0 w 25"/>
                <a:gd name="T35" fmla="*/ 1 h 18"/>
                <a:gd name="T36" fmla="*/ 0 w 25"/>
                <a:gd name="T37" fmla="*/ 1 h 18"/>
                <a:gd name="T38" fmla="*/ 0 w 25"/>
                <a:gd name="T39" fmla="*/ 1 h 18"/>
                <a:gd name="T40" fmla="*/ 0 w 25"/>
                <a:gd name="T41" fmla="*/ 1 h 18"/>
                <a:gd name="T42" fmla="*/ 0 w 25"/>
                <a:gd name="T43" fmla="*/ 1 h 18"/>
                <a:gd name="T44" fmla="*/ 0 w 25"/>
                <a:gd name="T45" fmla="*/ 1 h 18"/>
                <a:gd name="T46" fmla="*/ 0 w 25"/>
                <a:gd name="T47" fmla="*/ 1 h 18"/>
                <a:gd name="T48" fmla="*/ 0 w 25"/>
                <a:gd name="T49" fmla="*/ 1 h 18"/>
                <a:gd name="T50" fmla="*/ 0 w 25"/>
                <a:gd name="T51" fmla="*/ 1 h 18"/>
                <a:gd name="T52" fmla="*/ 0 w 25"/>
                <a:gd name="T53" fmla="*/ 1 h 18"/>
                <a:gd name="T54" fmla="*/ 0 w 25"/>
                <a:gd name="T55" fmla="*/ 1 h 18"/>
                <a:gd name="T56" fmla="*/ 0 w 25"/>
                <a:gd name="T57" fmla="*/ 1 h 18"/>
                <a:gd name="T58" fmla="*/ 0 w 25"/>
                <a:gd name="T59" fmla="*/ 1 h 18"/>
                <a:gd name="T60" fmla="*/ 0 w 25"/>
                <a:gd name="T61" fmla="*/ 1 h 18"/>
                <a:gd name="T62" fmla="*/ 0 w 25"/>
                <a:gd name="T63" fmla="*/ 1 h 18"/>
                <a:gd name="T64" fmla="*/ 0 w 25"/>
                <a:gd name="T65" fmla="*/ 1 h 18"/>
                <a:gd name="T66" fmla="*/ 0 w 25"/>
                <a:gd name="T67" fmla="*/ 1 h 18"/>
                <a:gd name="T68" fmla="*/ 0 w 25"/>
                <a:gd name="T69" fmla="*/ 1 h 18"/>
                <a:gd name="T70" fmla="*/ 0 w 25"/>
                <a:gd name="T71" fmla="*/ 1 h 18"/>
                <a:gd name="T72" fmla="*/ 0 w 25"/>
                <a:gd name="T73" fmla="*/ 1 h 18"/>
                <a:gd name="T74" fmla="*/ 0 w 25"/>
                <a:gd name="T75" fmla="*/ 1 h 18"/>
                <a:gd name="T76" fmla="*/ 0 w 25"/>
                <a:gd name="T77" fmla="*/ 1 h 18"/>
                <a:gd name="T78" fmla="*/ 0 w 25"/>
                <a:gd name="T79" fmla="*/ 1 h 18"/>
                <a:gd name="T80" fmla="*/ 0 w 25"/>
                <a:gd name="T81" fmla="*/ 1 h 18"/>
                <a:gd name="T82" fmla="*/ 0 w 25"/>
                <a:gd name="T83" fmla="*/ 1 h 18"/>
                <a:gd name="T84" fmla="*/ 0 w 25"/>
                <a:gd name="T85" fmla="*/ 1 h 18"/>
                <a:gd name="T86" fmla="*/ 0 w 25"/>
                <a:gd name="T87" fmla="*/ 0 h 18"/>
                <a:gd name="T88" fmla="*/ 0 w 25"/>
                <a:gd name="T89" fmla="*/ 0 h 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5"/>
                <a:gd name="T136" fmla="*/ 0 h 18"/>
                <a:gd name="T137" fmla="*/ 25 w 25"/>
                <a:gd name="T138" fmla="*/ 18 h 1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5" h="18">
                  <a:moveTo>
                    <a:pt x="14" y="0"/>
                  </a:moveTo>
                  <a:lnTo>
                    <a:pt x="12" y="2"/>
                  </a:lnTo>
                  <a:lnTo>
                    <a:pt x="11" y="3"/>
                  </a:lnTo>
                  <a:lnTo>
                    <a:pt x="11" y="4"/>
                  </a:lnTo>
                  <a:lnTo>
                    <a:pt x="11" y="5"/>
                  </a:lnTo>
                  <a:lnTo>
                    <a:pt x="14" y="4"/>
                  </a:lnTo>
                  <a:lnTo>
                    <a:pt x="18" y="4"/>
                  </a:lnTo>
                  <a:lnTo>
                    <a:pt x="19" y="5"/>
                  </a:lnTo>
                  <a:lnTo>
                    <a:pt x="21" y="7"/>
                  </a:lnTo>
                  <a:lnTo>
                    <a:pt x="18" y="6"/>
                  </a:lnTo>
                  <a:lnTo>
                    <a:pt x="15" y="6"/>
                  </a:lnTo>
                  <a:lnTo>
                    <a:pt x="12" y="7"/>
                  </a:lnTo>
                  <a:lnTo>
                    <a:pt x="10" y="10"/>
                  </a:lnTo>
                  <a:lnTo>
                    <a:pt x="13" y="11"/>
                  </a:lnTo>
                  <a:lnTo>
                    <a:pt x="16" y="11"/>
                  </a:lnTo>
                  <a:lnTo>
                    <a:pt x="19" y="11"/>
                  </a:lnTo>
                  <a:lnTo>
                    <a:pt x="21" y="11"/>
                  </a:lnTo>
                  <a:lnTo>
                    <a:pt x="22" y="12"/>
                  </a:lnTo>
                  <a:lnTo>
                    <a:pt x="23" y="13"/>
                  </a:lnTo>
                  <a:lnTo>
                    <a:pt x="25" y="14"/>
                  </a:lnTo>
                  <a:lnTo>
                    <a:pt x="23" y="14"/>
                  </a:lnTo>
                  <a:lnTo>
                    <a:pt x="22" y="14"/>
                  </a:lnTo>
                  <a:lnTo>
                    <a:pt x="21" y="14"/>
                  </a:lnTo>
                  <a:lnTo>
                    <a:pt x="20" y="14"/>
                  </a:lnTo>
                  <a:lnTo>
                    <a:pt x="20" y="15"/>
                  </a:lnTo>
                  <a:lnTo>
                    <a:pt x="19" y="17"/>
                  </a:lnTo>
                  <a:lnTo>
                    <a:pt x="16" y="18"/>
                  </a:lnTo>
                  <a:lnTo>
                    <a:pt x="14" y="18"/>
                  </a:lnTo>
                  <a:lnTo>
                    <a:pt x="13" y="18"/>
                  </a:lnTo>
                  <a:lnTo>
                    <a:pt x="12" y="15"/>
                  </a:lnTo>
                  <a:lnTo>
                    <a:pt x="11" y="14"/>
                  </a:lnTo>
                  <a:lnTo>
                    <a:pt x="10" y="11"/>
                  </a:lnTo>
                  <a:lnTo>
                    <a:pt x="7" y="11"/>
                  </a:lnTo>
                  <a:lnTo>
                    <a:pt x="5" y="11"/>
                  </a:lnTo>
                  <a:lnTo>
                    <a:pt x="3" y="13"/>
                  </a:lnTo>
                  <a:lnTo>
                    <a:pt x="2" y="14"/>
                  </a:lnTo>
                  <a:lnTo>
                    <a:pt x="0" y="13"/>
                  </a:lnTo>
                  <a:lnTo>
                    <a:pt x="0" y="12"/>
                  </a:lnTo>
                  <a:lnTo>
                    <a:pt x="0" y="11"/>
                  </a:lnTo>
                  <a:lnTo>
                    <a:pt x="0" y="10"/>
                  </a:lnTo>
                  <a:lnTo>
                    <a:pt x="3" y="5"/>
                  </a:lnTo>
                  <a:lnTo>
                    <a:pt x="6" y="2"/>
                  </a:lnTo>
                  <a:lnTo>
                    <a:pt x="10" y="0"/>
                  </a:lnTo>
                  <a:lnTo>
                    <a:pt x="1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1" name="Freeform 196"/>
            <p:cNvSpPr>
              <a:spLocks/>
            </p:cNvSpPr>
            <p:nvPr/>
          </p:nvSpPr>
          <p:spPr bwMode="auto">
            <a:xfrm>
              <a:off x="5295" y="2754"/>
              <a:ext cx="5" cy="1"/>
            </a:xfrm>
            <a:custGeom>
              <a:avLst/>
              <a:gdLst>
                <a:gd name="T0" fmla="*/ 0 w 11"/>
                <a:gd name="T1" fmla="*/ 0 h 1"/>
                <a:gd name="T2" fmla="*/ 0 w 11"/>
                <a:gd name="T3" fmla="*/ 0 h 1"/>
                <a:gd name="T4" fmla="*/ 0 w 11"/>
                <a:gd name="T5" fmla="*/ 0 h 1"/>
                <a:gd name="T6" fmla="*/ 0 w 11"/>
                <a:gd name="T7" fmla="*/ 0 h 1"/>
                <a:gd name="T8" fmla="*/ 0 w 11"/>
                <a:gd name="T9" fmla="*/ 0 h 1"/>
                <a:gd name="T10" fmla="*/ 0 w 11"/>
                <a:gd name="T11" fmla="*/ 0 h 1"/>
                <a:gd name="T12" fmla="*/ 0 w 11"/>
                <a:gd name="T13" fmla="*/ 0 h 1"/>
                <a:gd name="T14" fmla="*/ 0 w 11"/>
                <a:gd name="T15" fmla="*/ 1 h 1"/>
                <a:gd name="T16" fmla="*/ 0 w 11"/>
                <a:gd name="T17" fmla="*/ 1 h 1"/>
                <a:gd name="T18" fmla="*/ 0 w 11"/>
                <a:gd name="T19" fmla="*/ 1 h 1"/>
                <a:gd name="T20" fmla="*/ 0 w 11"/>
                <a:gd name="T21" fmla="*/ 1 h 1"/>
                <a:gd name="T22" fmla="*/ 0 w 11"/>
                <a:gd name="T23" fmla="*/ 1 h 1"/>
                <a:gd name="T24" fmla="*/ 0 w 11"/>
                <a:gd name="T25" fmla="*/ 1 h 1"/>
                <a:gd name="T26" fmla="*/ 0 w 11"/>
                <a:gd name="T27" fmla="*/ 1 h 1"/>
                <a:gd name="T28" fmla="*/ 0 w 11"/>
                <a:gd name="T29" fmla="*/ 0 h 1"/>
                <a:gd name="T30" fmla="*/ 0 w 11"/>
                <a:gd name="T31" fmla="*/ 0 h 1"/>
                <a:gd name="T32" fmla="*/ 0 w 11"/>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
                <a:gd name="T53" fmla="*/ 11 w 11"/>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
                  <a:moveTo>
                    <a:pt x="2" y="0"/>
                  </a:moveTo>
                  <a:lnTo>
                    <a:pt x="3" y="0"/>
                  </a:lnTo>
                  <a:lnTo>
                    <a:pt x="6" y="0"/>
                  </a:lnTo>
                  <a:lnTo>
                    <a:pt x="8" y="0"/>
                  </a:lnTo>
                  <a:lnTo>
                    <a:pt x="11" y="0"/>
                  </a:lnTo>
                  <a:lnTo>
                    <a:pt x="11" y="1"/>
                  </a:lnTo>
                  <a:lnTo>
                    <a:pt x="10" y="1"/>
                  </a:lnTo>
                  <a:lnTo>
                    <a:pt x="8" y="1"/>
                  </a:lnTo>
                  <a:lnTo>
                    <a:pt x="6" y="1"/>
                  </a:lnTo>
                  <a:lnTo>
                    <a:pt x="4" y="1"/>
                  </a:lnTo>
                  <a:lnTo>
                    <a:pt x="2" y="1"/>
                  </a:lnTo>
                  <a:lnTo>
                    <a:pt x="0" y="1"/>
                  </a:lnTo>
                  <a:lnTo>
                    <a:pt x="0" y="0"/>
                  </a:lnTo>
                  <a:lnTo>
                    <a:pt x="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2" name="Freeform 197"/>
            <p:cNvSpPr>
              <a:spLocks/>
            </p:cNvSpPr>
            <p:nvPr/>
          </p:nvSpPr>
          <p:spPr bwMode="auto">
            <a:xfrm>
              <a:off x="5265" y="2745"/>
              <a:ext cx="15" cy="9"/>
            </a:xfrm>
            <a:custGeom>
              <a:avLst/>
              <a:gdLst>
                <a:gd name="T0" fmla="*/ 1 w 29"/>
                <a:gd name="T1" fmla="*/ 0 h 20"/>
                <a:gd name="T2" fmla="*/ 1 w 29"/>
                <a:gd name="T3" fmla="*/ 0 h 20"/>
                <a:gd name="T4" fmla="*/ 1 w 29"/>
                <a:gd name="T5" fmla="*/ 0 h 20"/>
                <a:gd name="T6" fmla="*/ 1 w 29"/>
                <a:gd name="T7" fmla="*/ 0 h 20"/>
                <a:gd name="T8" fmla="*/ 1 w 29"/>
                <a:gd name="T9" fmla="*/ 0 h 20"/>
                <a:gd name="T10" fmla="*/ 1 w 29"/>
                <a:gd name="T11" fmla="*/ 0 h 20"/>
                <a:gd name="T12" fmla="*/ 1 w 29"/>
                <a:gd name="T13" fmla="*/ 0 h 20"/>
                <a:gd name="T14" fmla="*/ 1 w 29"/>
                <a:gd name="T15" fmla="*/ 0 h 20"/>
                <a:gd name="T16" fmla="*/ 1 w 29"/>
                <a:gd name="T17" fmla="*/ 0 h 20"/>
                <a:gd name="T18" fmla="*/ 1 w 29"/>
                <a:gd name="T19" fmla="*/ 0 h 20"/>
                <a:gd name="T20" fmla="*/ 1 w 29"/>
                <a:gd name="T21" fmla="*/ 0 h 20"/>
                <a:gd name="T22" fmla="*/ 1 w 29"/>
                <a:gd name="T23" fmla="*/ 0 h 20"/>
                <a:gd name="T24" fmla="*/ 1 w 29"/>
                <a:gd name="T25" fmla="*/ 0 h 20"/>
                <a:gd name="T26" fmla="*/ 1 w 29"/>
                <a:gd name="T27" fmla="*/ 0 h 20"/>
                <a:gd name="T28" fmla="*/ 1 w 29"/>
                <a:gd name="T29" fmla="*/ 0 h 20"/>
                <a:gd name="T30" fmla="*/ 1 w 29"/>
                <a:gd name="T31" fmla="*/ 0 h 20"/>
                <a:gd name="T32" fmla="*/ 1 w 29"/>
                <a:gd name="T33" fmla="*/ 0 h 20"/>
                <a:gd name="T34" fmla="*/ 1 w 29"/>
                <a:gd name="T35" fmla="*/ 0 h 20"/>
                <a:gd name="T36" fmla="*/ 1 w 29"/>
                <a:gd name="T37" fmla="*/ 0 h 20"/>
                <a:gd name="T38" fmla="*/ 1 w 29"/>
                <a:gd name="T39" fmla="*/ 0 h 20"/>
                <a:gd name="T40" fmla="*/ 1 w 29"/>
                <a:gd name="T41" fmla="*/ 0 h 20"/>
                <a:gd name="T42" fmla="*/ 1 w 29"/>
                <a:gd name="T43" fmla="*/ 0 h 20"/>
                <a:gd name="T44" fmla="*/ 1 w 29"/>
                <a:gd name="T45" fmla="*/ 0 h 20"/>
                <a:gd name="T46" fmla="*/ 1 w 29"/>
                <a:gd name="T47" fmla="*/ 0 h 20"/>
                <a:gd name="T48" fmla="*/ 1 w 29"/>
                <a:gd name="T49" fmla="*/ 0 h 20"/>
                <a:gd name="T50" fmla="*/ 1 w 29"/>
                <a:gd name="T51" fmla="*/ 0 h 20"/>
                <a:gd name="T52" fmla="*/ 1 w 29"/>
                <a:gd name="T53" fmla="*/ 0 h 20"/>
                <a:gd name="T54" fmla="*/ 0 w 29"/>
                <a:gd name="T55" fmla="*/ 0 h 20"/>
                <a:gd name="T56" fmla="*/ 0 w 29"/>
                <a:gd name="T57" fmla="*/ 0 h 20"/>
                <a:gd name="T58" fmla="*/ 1 w 29"/>
                <a:gd name="T59" fmla="*/ 0 h 20"/>
                <a:gd name="T60" fmla="*/ 1 w 29"/>
                <a:gd name="T61" fmla="*/ 0 h 20"/>
                <a:gd name="T62" fmla="*/ 1 w 29"/>
                <a:gd name="T63" fmla="*/ 0 h 20"/>
                <a:gd name="T64" fmla="*/ 1 w 29"/>
                <a:gd name="T65" fmla="*/ 0 h 20"/>
                <a:gd name="T66" fmla="*/ 1 w 29"/>
                <a:gd name="T67" fmla="*/ 0 h 20"/>
                <a:gd name="T68" fmla="*/ 1 w 29"/>
                <a:gd name="T69" fmla="*/ 0 h 20"/>
                <a:gd name="T70" fmla="*/ 1 w 29"/>
                <a:gd name="T71" fmla="*/ 0 h 20"/>
                <a:gd name="T72" fmla="*/ 1 w 29"/>
                <a:gd name="T73" fmla="*/ 0 h 20"/>
                <a:gd name="T74" fmla="*/ 1 w 29"/>
                <a:gd name="T75" fmla="*/ 0 h 20"/>
                <a:gd name="T76" fmla="*/ 1 w 29"/>
                <a:gd name="T77" fmla="*/ 0 h 20"/>
                <a:gd name="T78" fmla="*/ 1 w 29"/>
                <a:gd name="T79" fmla="*/ 0 h 20"/>
                <a:gd name="T80" fmla="*/ 1 w 29"/>
                <a:gd name="T81" fmla="*/ 0 h 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
                <a:gd name="T124" fmla="*/ 0 h 20"/>
                <a:gd name="T125" fmla="*/ 29 w 29"/>
                <a:gd name="T126" fmla="*/ 20 h 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 h="20">
                  <a:moveTo>
                    <a:pt x="29" y="13"/>
                  </a:moveTo>
                  <a:lnTo>
                    <a:pt x="27" y="12"/>
                  </a:lnTo>
                  <a:lnTo>
                    <a:pt x="25" y="12"/>
                  </a:lnTo>
                  <a:lnTo>
                    <a:pt x="23" y="13"/>
                  </a:lnTo>
                  <a:lnTo>
                    <a:pt x="22" y="13"/>
                  </a:lnTo>
                  <a:lnTo>
                    <a:pt x="20" y="14"/>
                  </a:lnTo>
                  <a:lnTo>
                    <a:pt x="20" y="16"/>
                  </a:lnTo>
                  <a:lnTo>
                    <a:pt x="19" y="18"/>
                  </a:lnTo>
                  <a:lnTo>
                    <a:pt x="18" y="20"/>
                  </a:lnTo>
                  <a:lnTo>
                    <a:pt x="16" y="20"/>
                  </a:lnTo>
                  <a:lnTo>
                    <a:pt x="14" y="20"/>
                  </a:lnTo>
                  <a:lnTo>
                    <a:pt x="12" y="20"/>
                  </a:lnTo>
                  <a:lnTo>
                    <a:pt x="11" y="19"/>
                  </a:lnTo>
                  <a:lnTo>
                    <a:pt x="12" y="18"/>
                  </a:lnTo>
                  <a:lnTo>
                    <a:pt x="14" y="16"/>
                  </a:lnTo>
                  <a:lnTo>
                    <a:pt x="14" y="14"/>
                  </a:lnTo>
                  <a:lnTo>
                    <a:pt x="12" y="13"/>
                  </a:lnTo>
                  <a:lnTo>
                    <a:pt x="11" y="12"/>
                  </a:lnTo>
                  <a:lnTo>
                    <a:pt x="10" y="11"/>
                  </a:lnTo>
                  <a:lnTo>
                    <a:pt x="9" y="11"/>
                  </a:lnTo>
                  <a:lnTo>
                    <a:pt x="7" y="12"/>
                  </a:lnTo>
                  <a:lnTo>
                    <a:pt x="5" y="13"/>
                  </a:lnTo>
                  <a:lnTo>
                    <a:pt x="3" y="13"/>
                  </a:lnTo>
                  <a:lnTo>
                    <a:pt x="2" y="13"/>
                  </a:lnTo>
                  <a:lnTo>
                    <a:pt x="1" y="13"/>
                  </a:lnTo>
                  <a:lnTo>
                    <a:pt x="0" y="13"/>
                  </a:lnTo>
                  <a:lnTo>
                    <a:pt x="4" y="10"/>
                  </a:lnTo>
                  <a:lnTo>
                    <a:pt x="9" y="8"/>
                  </a:lnTo>
                  <a:lnTo>
                    <a:pt x="12" y="7"/>
                  </a:lnTo>
                  <a:lnTo>
                    <a:pt x="16" y="8"/>
                  </a:lnTo>
                  <a:lnTo>
                    <a:pt x="16" y="4"/>
                  </a:lnTo>
                  <a:lnTo>
                    <a:pt x="12" y="1"/>
                  </a:lnTo>
                  <a:lnTo>
                    <a:pt x="5" y="1"/>
                  </a:lnTo>
                  <a:lnTo>
                    <a:pt x="1" y="3"/>
                  </a:lnTo>
                  <a:lnTo>
                    <a:pt x="12" y="0"/>
                  </a:lnTo>
                  <a:lnTo>
                    <a:pt x="22" y="3"/>
                  </a:lnTo>
                  <a:lnTo>
                    <a:pt x="26" y="7"/>
                  </a:lnTo>
                  <a:lnTo>
                    <a:pt x="29" y="13"/>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3" name="Freeform 198"/>
            <p:cNvSpPr>
              <a:spLocks/>
            </p:cNvSpPr>
            <p:nvPr/>
          </p:nvSpPr>
          <p:spPr bwMode="auto">
            <a:xfrm>
              <a:off x="5271" y="2755"/>
              <a:ext cx="3" cy="1"/>
            </a:xfrm>
            <a:custGeom>
              <a:avLst/>
              <a:gdLst>
                <a:gd name="T0" fmla="*/ 0 w 7"/>
                <a:gd name="T1" fmla="*/ 0 h 1"/>
                <a:gd name="T2" fmla="*/ 0 w 7"/>
                <a:gd name="T3" fmla="*/ 0 h 1"/>
                <a:gd name="T4" fmla="*/ 0 w 7"/>
                <a:gd name="T5" fmla="*/ 0 h 1"/>
                <a:gd name="T6" fmla="*/ 0 w 7"/>
                <a:gd name="T7" fmla="*/ 0 h 1"/>
                <a:gd name="T8" fmla="*/ 0 w 7"/>
                <a:gd name="T9" fmla="*/ 0 h 1"/>
                <a:gd name="T10" fmla="*/ 0 w 7"/>
                <a:gd name="T11" fmla="*/ 0 h 1"/>
                <a:gd name="T12" fmla="*/ 0 w 7"/>
                <a:gd name="T13" fmla="*/ 0 h 1"/>
                <a:gd name="T14" fmla="*/ 0 w 7"/>
                <a:gd name="T15" fmla="*/ 1 h 1"/>
                <a:gd name="T16" fmla="*/ 0 w 7"/>
                <a:gd name="T17" fmla="*/ 1 h 1"/>
                <a:gd name="T18" fmla="*/ 0 w 7"/>
                <a:gd name="T19" fmla="*/ 1 h 1"/>
                <a:gd name="T20" fmla="*/ 0 w 7"/>
                <a:gd name="T21" fmla="*/ 1 h 1"/>
                <a:gd name="T22" fmla="*/ 0 w 7"/>
                <a:gd name="T23" fmla="*/ 1 h 1"/>
                <a:gd name="T24" fmla="*/ 0 w 7"/>
                <a:gd name="T25" fmla="*/ 1 h 1"/>
                <a:gd name="T26" fmla="*/ 0 w 7"/>
                <a:gd name="T27" fmla="*/ 1 h 1"/>
                <a:gd name="T28" fmla="*/ 0 w 7"/>
                <a:gd name="T29" fmla="*/ 0 h 1"/>
                <a:gd name="T30" fmla="*/ 0 w 7"/>
                <a:gd name="T31" fmla="*/ 0 h 1"/>
                <a:gd name="T32" fmla="*/ 0 w 7"/>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
                <a:gd name="T53" fmla="*/ 7 w 7"/>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
                  <a:moveTo>
                    <a:pt x="1" y="0"/>
                  </a:moveTo>
                  <a:lnTo>
                    <a:pt x="2" y="0"/>
                  </a:lnTo>
                  <a:lnTo>
                    <a:pt x="5" y="0"/>
                  </a:lnTo>
                  <a:lnTo>
                    <a:pt x="6" y="0"/>
                  </a:lnTo>
                  <a:lnTo>
                    <a:pt x="7" y="0"/>
                  </a:lnTo>
                  <a:lnTo>
                    <a:pt x="7" y="1"/>
                  </a:lnTo>
                  <a:lnTo>
                    <a:pt x="6" y="1"/>
                  </a:lnTo>
                  <a:lnTo>
                    <a:pt x="5" y="1"/>
                  </a:lnTo>
                  <a:lnTo>
                    <a:pt x="2" y="1"/>
                  </a:lnTo>
                  <a:lnTo>
                    <a:pt x="1" y="1"/>
                  </a:lnTo>
                  <a:lnTo>
                    <a:pt x="0" y="1"/>
                  </a:lnTo>
                  <a:lnTo>
                    <a:pt x="0" y="0"/>
                  </a:lnTo>
                  <a:lnTo>
                    <a:pt x="1"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4" name="Freeform 199"/>
            <p:cNvSpPr>
              <a:spLocks/>
            </p:cNvSpPr>
            <p:nvPr/>
          </p:nvSpPr>
          <p:spPr bwMode="auto">
            <a:xfrm>
              <a:off x="5308" y="2769"/>
              <a:ext cx="6" cy="13"/>
            </a:xfrm>
            <a:custGeom>
              <a:avLst/>
              <a:gdLst>
                <a:gd name="T0" fmla="*/ 1 w 11"/>
                <a:gd name="T1" fmla="*/ 1 h 25"/>
                <a:gd name="T2" fmla="*/ 1 w 11"/>
                <a:gd name="T3" fmla="*/ 1 h 25"/>
                <a:gd name="T4" fmla="*/ 1 w 11"/>
                <a:gd name="T5" fmla="*/ 1 h 25"/>
                <a:gd name="T6" fmla="*/ 1 w 11"/>
                <a:gd name="T7" fmla="*/ 1 h 25"/>
                <a:gd name="T8" fmla="*/ 0 w 11"/>
                <a:gd name="T9" fmla="*/ 1 h 25"/>
                <a:gd name="T10" fmla="*/ 0 w 11"/>
                <a:gd name="T11" fmla="*/ 1 h 25"/>
                <a:gd name="T12" fmla="*/ 0 w 11"/>
                <a:gd name="T13" fmla="*/ 1 h 25"/>
                <a:gd name="T14" fmla="*/ 1 w 11"/>
                <a:gd name="T15" fmla="*/ 1 h 25"/>
                <a:gd name="T16" fmla="*/ 1 w 11"/>
                <a:gd name="T17" fmla="*/ 1 h 25"/>
                <a:gd name="T18" fmla="*/ 1 w 11"/>
                <a:gd name="T19" fmla="*/ 1 h 25"/>
                <a:gd name="T20" fmla="*/ 1 w 11"/>
                <a:gd name="T21" fmla="*/ 1 h 25"/>
                <a:gd name="T22" fmla="*/ 1 w 11"/>
                <a:gd name="T23" fmla="*/ 1 h 25"/>
                <a:gd name="T24" fmla="*/ 1 w 11"/>
                <a:gd name="T25" fmla="*/ 1 h 25"/>
                <a:gd name="T26" fmla="*/ 1 w 11"/>
                <a:gd name="T27" fmla="*/ 1 h 25"/>
                <a:gd name="T28" fmla="*/ 1 w 11"/>
                <a:gd name="T29" fmla="*/ 1 h 25"/>
                <a:gd name="T30" fmla="*/ 1 w 11"/>
                <a:gd name="T31" fmla="*/ 1 h 25"/>
                <a:gd name="T32" fmla="*/ 1 w 11"/>
                <a:gd name="T33" fmla="*/ 1 h 25"/>
                <a:gd name="T34" fmla="*/ 1 w 11"/>
                <a:gd name="T35" fmla="*/ 1 h 25"/>
                <a:gd name="T36" fmla="*/ 1 w 11"/>
                <a:gd name="T37" fmla="*/ 1 h 25"/>
                <a:gd name="T38" fmla="*/ 1 w 11"/>
                <a:gd name="T39" fmla="*/ 1 h 25"/>
                <a:gd name="T40" fmla="*/ 1 w 11"/>
                <a:gd name="T41" fmla="*/ 0 h 25"/>
                <a:gd name="T42" fmla="*/ 1 w 11"/>
                <a:gd name="T43" fmla="*/ 0 h 25"/>
                <a:gd name="T44" fmla="*/ 1 w 11"/>
                <a:gd name="T45" fmla="*/ 1 h 25"/>
                <a:gd name="T46" fmla="*/ 1 w 11"/>
                <a:gd name="T47" fmla="*/ 1 h 25"/>
                <a:gd name="T48" fmla="*/ 0 w 11"/>
                <a:gd name="T49" fmla="*/ 1 h 25"/>
                <a:gd name="T50" fmla="*/ 1 w 11"/>
                <a:gd name="T51" fmla="*/ 1 h 25"/>
                <a:gd name="T52" fmla="*/ 1 w 11"/>
                <a:gd name="T53" fmla="*/ 1 h 25"/>
                <a:gd name="T54" fmla="*/ 1 w 11"/>
                <a:gd name="T55" fmla="*/ 1 h 25"/>
                <a:gd name="T56" fmla="*/ 1 w 11"/>
                <a:gd name="T57" fmla="*/ 1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
                <a:gd name="T88" fmla="*/ 0 h 25"/>
                <a:gd name="T89" fmla="*/ 11 w 11"/>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 h="25">
                  <a:moveTo>
                    <a:pt x="3" y="9"/>
                  </a:moveTo>
                  <a:lnTo>
                    <a:pt x="2" y="10"/>
                  </a:lnTo>
                  <a:lnTo>
                    <a:pt x="1" y="11"/>
                  </a:lnTo>
                  <a:lnTo>
                    <a:pt x="0" y="12"/>
                  </a:lnTo>
                  <a:lnTo>
                    <a:pt x="0" y="16"/>
                  </a:lnTo>
                  <a:lnTo>
                    <a:pt x="0" y="19"/>
                  </a:lnTo>
                  <a:lnTo>
                    <a:pt x="1" y="23"/>
                  </a:lnTo>
                  <a:lnTo>
                    <a:pt x="2" y="24"/>
                  </a:lnTo>
                  <a:lnTo>
                    <a:pt x="5" y="25"/>
                  </a:lnTo>
                  <a:lnTo>
                    <a:pt x="8" y="24"/>
                  </a:lnTo>
                  <a:lnTo>
                    <a:pt x="10" y="23"/>
                  </a:lnTo>
                  <a:lnTo>
                    <a:pt x="11" y="18"/>
                  </a:lnTo>
                  <a:lnTo>
                    <a:pt x="11" y="17"/>
                  </a:lnTo>
                  <a:lnTo>
                    <a:pt x="11" y="16"/>
                  </a:lnTo>
                  <a:lnTo>
                    <a:pt x="11" y="15"/>
                  </a:lnTo>
                  <a:lnTo>
                    <a:pt x="11" y="10"/>
                  </a:lnTo>
                  <a:lnTo>
                    <a:pt x="9" y="6"/>
                  </a:lnTo>
                  <a:lnTo>
                    <a:pt x="8" y="2"/>
                  </a:lnTo>
                  <a:lnTo>
                    <a:pt x="6" y="0"/>
                  </a:lnTo>
                  <a:lnTo>
                    <a:pt x="5" y="0"/>
                  </a:lnTo>
                  <a:lnTo>
                    <a:pt x="2" y="1"/>
                  </a:lnTo>
                  <a:lnTo>
                    <a:pt x="1" y="3"/>
                  </a:lnTo>
                  <a:lnTo>
                    <a:pt x="0" y="4"/>
                  </a:lnTo>
                  <a:lnTo>
                    <a:pt x="1" y="6"/>
                  </a:lnTo>
                  <a:lnTo>
                    <a:pt x="2" y="7"/>
                  </a:lnTo>
                  <a:lnTo>
                    <a:pt x="2" y="8"/>
                  </a:lnTo>
                  <a:lnTo>
                    <a:pt x="3" y="9"/>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5" name="Freeform 200"/>
            <p:cNvSpPr>
              <a:spLocks/>
            </p:cNvSpPr>
            <p:nvPr/>
          </p:nvSpPr>
          <p:spPr bwMode="auto">
            <a:xfrm>
              <a:off x="5252" y="2768"/>
              <a:ext cx="7" cy="13"/>
            </a:xfrm>
            <a:custGeom>
              <a:avLst/>
              <a:gdLst>
                <a:gd name="T0" fmla="*/ 1 w 14"/>
                <a:gd name="T1" fmla="*/ 1 h 25"/>
                <a:gd name="T2" fmla="*/ 1 w 14"/>
                <a:gd name="T3" fmla="*/ 1 h 25"/>
                <a:gd name="T4" fmla="*/ 1 w 14"/>
                <a:gd name="T5" fmla="*/ 1 h 25"/>
                <a:gd name="T6" fmla="*/ 1 w 14"/>
                <a:gd name="T7" fmla="*/ 1 h 25"/>
                <a:gd name="T8" fmla="*/ 1 w 14"/>
                <a:gd name="T9" fmla="*/ 1 h 25"/>
                <a:gd name="T10" fmla="*/ 1 w 14"/>
                <a:gd name="T11" fmla="*/ 1 h 25"/>
                <a:gd name="T12" fmla="*/ 1 w 14"/>
                <a:gd name="T13" fmla="*/ 1 h 25"/>
                <a:gd name="T14" fmla="*/ 1 w 14"/>
                <a:gd name="T15" fmla="*/ 1 h 25"/>
                <a:gd name="T16" fmla="*/ 1 w 14"/>
                <a:gd name="T17" fmla="*/ 1 h 25"/>
                <a:gd name="T18" fmla="*/ 1 w 14"/>
                <a:gd name="T19" fmla="*/ 1 h 25"/>
                <a:gd name="T20" fmla="*/ 1 w 14"/>
                <a:gd name="T21" fmla="*/ 1 h 25"/>
                <a:gd name="T22" fmla="*/ 0 w 14"/>
                <a:gd name="T23" fmla="*/ 1 h 25"/>
                <a:gd name="T24" fmla="*/ 0 w 14"/>
                <a:gd name="T25" fmla="*/ 1 h 25"/>
                <a:gd name="T26" fmla="*/ 1 w 14"/>
                <a:gd name="T27" fmla="*/ 1 h 25"/>
                <a:gd name="T28" fmla="*/ 1 w 14"/>
                <a:gd name="T29" fmla="*/ 1 h 25"/>
                <a:gd name="T30" fmla="*/ 1 w 14"/>
                <a:gd name="T31" fmla="*/ 1 h 25"/>
                <a:gd name="T32" fmla="*/ 1 w 14"/>
                <a:gd name="T33" fmla="*/ 0 h 25"/>
                <a:gd name="T34" fmla="*/ 1 w 14"/>
                <a:gd name="T35" fmla="*/ 1 h 25"/>
                <a:gd name="T36" fmla="*/ 1 w 14"/>
                <a:gd name="T37" fmla="*/ 1 h 25"/>
                <a:gd name="T38" fmla="*/ 1 w 14"/>
                <a:gd name="T39" fmla="*/ 1 h 25"/>
                <a:gd name="T40" fmla="*/ 1 w 14"/>
                <a:gd name="T41" fmla="*/ 1 h 25"/>
                <a:gd name="T42" fmla="*/ 1 w 14"/>
                <a:gd name="T43" fmla="*/ 1 h 25"/>
                <a:gd name="T44" fmla="*/ 1 w 14"/>
                <a:gd name="T45" fmla="*/ 1 h 25"/>
                <a:gd name="T46" fmla="*/ 1 w 14"/>
                <a:gd name="T47" fmla="*/ 1 h 25"/>
                <a:gd name="T48" fmla="*/ 1 w 14"/>
                <a:gd name="T49" fmla="*/ 1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
                <a:gd name="T76" fmla="*/ 0 h 25"/>
                <a:gd name="T77" fmla="*/ 14 w 14"/>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 h="25">
                  <a:moveTo>
                    <a:pt x="9" y="11"/>
                  </a:moveTo>
                  <a:lnTo>
                    <a:pt x="9" y="13"/>
                  </a:lnTo>
                  <a:lnTo>
                    <a:pt x="11" y="14"/>
                  </a:lnTo>
                  <a:lnTo>
                    <a:pt x="13" y="14"/>
                  </a:lnTo>
                  <a:lnTo>
                    <a:pt x="14" y="14"/>
                  </a:lnTo>
                  <a:lnTo>
                    <a:pt x="13" y="18"/>
                  </a:lnTo>
                  <a:lnTo>
                    <a:pt x="13" y="21"/>
                  </a:lnTo>
                  <a:lnTo>
                    <a:pt x="12" y="24"/>
                  </a:lnTo>
                  <a:lnTo>
                    <a:pt x="9" y="25"/>
                  </a:lnTo>
                  <a:lnTo>
                    <a:pt x="6" y="24"/>
                  </a:lnTo>
                  <a:lnTo>
                    <a:pt x="4" y="23"/>
                  </a:lnTo>
                  <a:lnTo>
                    <a:pt x="0" y="19"/>
                  </a:lnTo>
                  <a:lnTo>
                    <a:pt x="0" y="16"/>
                  </a:lnTo>
                  <a:lnTo>
                    <a:pt x="1" y="9"/>
                  </a:lnTo>
                  <a:lnTo>
                    <a:pt x="4" y="4"/>
                  </a:lnTo>
                  <a:lnTo>
                    <a:pt x="5" y="2"/>
                  </a:lnTo>
                  <a:lnTo>
                    <a:pt x="7" y="0"/>
                  </a:lnTo>
                  <a:lnTo>
                    <a:pt x="8" y="1"/>
                  </a:lnTo>
                  <a:lnTo>
                    <a:pt x="9" y="2"/>
                  </a:lnTo>
                  <a:lnTo>
                    <a:pt x="12" y="3"/>
                  </a:lnTo>
                  <a:lnTo>
                    <a:pt x="11" y="5"/>
                  </a:lnTo>
                  <a:lnTo>
                    <a:pt x="11" y="8"/>
                  </a:lnTo>
                  <a:lnTo>
                    <a:pt x="9" y="10"/>
                  </a:lnTo>
                  <a:lnTo>
                    <a:pt x="9" y="11"/>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6" name="Freeform 201"/>
            <p:cNvSpPr>
              <a:spLocks/>
            </p:cNvSpPr>
            <p:nvPr/>
          </p:nvSpPr>
          <p:spPr bwMode="auto">
            <a:xfrm>
              <a:off x="5308" y="2774"/>
              <a:ext cx="2" cy="7"/>
            </a:xfrm>
            <a:custGeom>
              <a:avLst/>
              <a:gdLst>
                <a:gd name="T0" fmla="*/ 0 w 5"/>
                <a:gd name="T1" fmla="*/ 0 h 15"/>
                <a:gd name="T2" fmla="*/ 0 w 5"/>
                <a:gd name="T3" fmla="*/ 0 h 15"/>
                <a:gd name="T4" fmla="*/ 0 w 5"/>
                <a:gd name="T5" fmla="*/ 0 h 15"/>
                <a:gd name="T6" fmla="*/ 0 w 5"/>
                <a:gd name="T7" fmla="*/ 0 h 15"/>
                <a:gd name="T8" fmla="*/ 0 w 5"/>
                <a:gd name="T9" fmla="*/ 0 h 15"/>
                <a:gd name="T10" fmla="*/ 0 w 5"/>
                <a:gd name="T11" fmla="*/ 0 h 15"/>
                <a:gd name="T12" fmla="*/ 0 w 5"/>
                <a:gd name="T13" fmla="*/ 0 h 15"/>
                <a:gd name="T14" fmla="*/ 0 w 5"/>
                <a:gd name="T15" fmla="*/ 0 h 15"/>
                <a:gd name="T16" fmla="*/ 0 w 5"/>
                <a:gd name="T17" fmla="*/ 0 h 15"/>
                <a:gd name="T18" fmla="*/ 0 w 5"/>
                <a:gd name="T19" fmla="*/ 0 h 15"/>
                <a:gd name="T20" fmla="*/ 0 w 5"/>
                <a:gd name="T21" fmla="*/ 0 h 15"/>
                <a:gd name="T22" fmla="*/ 0 w 5"/>
                <a:gd name="T23" fmla="*/ 0 h 15"/>
                <a:gd name="T24" fmla="*/ 0 w 5"/>
                <a:gd name="T25" fmla="*/ 0 h 15"/>
                <a:gd name="T26" fmla="*/ 0 w 5"/>
                <a:gd name="T27" fmla="*/ 0 h 15"/>
                <a:gd name="T28" fmla="*/ 0 w 5"/>
                <a:gd name="T29" fmla="*/ 0 h 15"/>
                <a:gd name="T30" fmla="*/ 0 w 5"/>
                <a:gd name="T31" fmla="*/ 0 h 15"/>
                <a:gd name="T32" fmla="*/ 0 w 5"/>
                <a:gd name="T33" fmla="*/ 0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15"/>
                <a:gd name="T53" fmla="*/ 5 w 5"/>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15">
                  <a:moveTo>
                    <a:pt x="5" y="8"/>
                  </a:moveTo>
                  <a:lnTo>
                    <a:pt x="5" y="10"/>
                  </a:lnTo>
                  <a:lnTo>
                    <a:pt x="5" y="13"/>
                  </a:lnTo>
                  <a:lnTo>
                    <a:pt x="3" y="14"/>
                  </a:lnTo>
                  <a:lnTo>
                    <a:pt x="2" y="15"/>
                  </a:lnTo>
                  <a:lnTo>
                    <a:pt x="1" y="14"/>
                  </a:lnTo>
                  <a:lnTo>
                    <a:pt x="0" y="10"/>
                  </a:lnTo>
                  <a:lnTo>
                    <a:pt x="0" y="7"/>
                  </a:lnTo>
                  <a:lnTo>
                    <a:pt x="0" y="3"/>
                  </a:lnTo>
                  <a:lnTo>
                    <a:pt x="1" y="2"/>
                  </a:lnTo>
                  <a:lnTo>
                    <a:pt x="2" y="1"/>
                  </a:lnTo>
                  <a:lnTo>
                    <a:pt x="3" y="0"/>
                  </a:lnTo>
                  <a:lnTo>
                    <a:pt x="3" y="1"/>
                  </a:lnTo>
                  <a:lnTo>
                    <a:pt x="5" y="3"/>
                  </a:lnTo>
                  <a:lnTo>
                    <a:pt x="5" y="6"/>
                  </a:lnTo>
                  <a:lnTo>
                    <a:pt x="5" y="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7" name="Freeform 202"/>
            <p:cNvSpPr>
              <a:spLocks/>
            </p:cNvSpPr>
            <p:nvPr/>
          </p:nvSpPr>
          <p:spPr bwMode="auto">
            <a:xfrm>
              <a:off x="5308" y="2769"/>
              <a:ext cx="6" cy="10"/>
            </a:xfrm>
            <a:custGeom>
              <a:avLst/>
              <a:gdLst>
                <a:gd name="T0" fmla="*/ 1 w 11"/>
                <a:gd name="T1" fmla="*/ 1 h 18"/>
                <a:gd name="T2" fmla="*/ 1 w 11"/>
                <a:gd name="T3" fmla="*/ 1 h 18"/>
                <a:gd name="T4" fmla="*/ 1 w 11"/>
                <a:gd name="T5" fmla="*/ 1 h 18"/>
                <a:gd name="T6" fmla="*/ 1 w 11"/>
                <a:gd name="T7" fmla="*/ 1 h 18"/>
                <a:gd name="T8" fmla="*/ 1 w 11"/>
                <a:gd name="T9" fmla="*/ 0 h 18"/>
                <a:gd name="T10" fmla="*/ 1 w 11"/>
                <a:gd name="T11" fmla="*/ 0 h 18"/>
                <a:gd name="T12" fmla="*/ 1 w 11"/>
                <a:gd name="T13" fmla="*/ 1 h 18"/>
                <a:gd name="T14" fmla="*/ 1 w 11"/>
                <a:gd name="T15" fmla="*/ 1 h 18"/>
                <a:gd name="T16" fmla="*/ 0 w 11"/>
                <a:gd name="T17" fmla="*/ 1 h 18"/>
                <a:gd name="T18" fmla="*/ 1 w 11"/>
                <a:gd name="T19" fmla="*/ 1 h 18"/>
                <a:gd name="T20" fmla="*/ 1 w 11"/>
                <a:gd name="T21" fmla="*/ 1 h 18"/>
                <a:gd name="T22" fmla="*/ 1 w 11"/>
                <a:gd name="T23" fmla="*/ 1 h 18"/>
                <a:gd name="T24" fmla="*/ 1 w 11"/>
                <a:gd name="T25" fmla="*/ 1 h 18"/>
                <a:gd name="T26" fmla="*/ 1 w 11"/>
                <a:gd name="T27" fmla="*/ 1 h 18"/>
                <a:gd name="T28" fmla="*/ 1 w 11"/>
                <a:gd name="T29" fmla="*/ 1 h 18"/>
                <a:gd name="T30" fmla="*/ 1 w 11"/>
                <a:gd name="T31" fmla="*/ 1 h 18"/>
                <a:gd name="T32" fmla="*/ 1 w 11"/>
                <a:gd name="T33" fmla="*/ 1 h 18"/>
                <a:gd name="T34" fmla="*/ 1 w 11"/>
                <a:gd name="T35" fmla="*/ 1 h 18"/>
                <a:gd name="T36" fmla="*/ 1 w 11"/>
                <a:gd name="T37" fmla="*/ 1 h 18"/>
                <a:gd name="T38" fmla="*/ 1 w 11"/>
                <a:gd name="T39" fmla="*/ 1 h 18"/>
                <a:gd name="T40" fmla="*/ 1 w 11"/>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18"/>
                <a:gd name="T65" fmla="*/ 11 w 11"/>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18">
                  <a:moveTo>
                    <a:pt x="11" y="15"/>
                  </a:moveTo>
                  <a:lnTo>
                    <a:pt x="11" y="10"/>
                  </a:lnTo>
                  <a:lnTo>
                    <a:pt x="9" y="6"/>
                  </a:lnTo>
                  <a:lnTo>
                    <a:pt x="8" y="2"/>
                  </a:lnTo>
                  <a:lnTo>
                    <a:pt x="6" y="0"/>
                  </a:lnTo>
                  <a:lnTo>
                    <a:pt x="5" y="0"/>
                  </a:lnTo>
                  <a:lnTo>
                    <a:pt x="2" y="1"/>
                  </a:lnTo>
                  <a:lnTo>
                    <a:pt x="1" y="3"/>
                  </a:lnTo>
                  <a:lnTo>
                    <a:pt x="0" y="4"/>
                  </a:lnTo>
                  <a:lnTo>
                    <a:pt x="1" y="6"/>
                  </a:lnTo>
                  <a:lnTo>
                    <a:pt x="2" y="7"/>
                  </a:lnTo>
                  <a:lnTo>
                    <a:pt x="2" y="8"/>
                  </a:lnTo>
                  <a:lnTo>
                    <a:pt x="3" y="9"/>
                  </a:lnTo>
                  <a:lnTo>
                    <a:pt x="3" y="10"/>
                  </a:lnTo>
                  <a:lnTo>
                    <a:pt x="5" y="12"/>
                  </a:lnTo>
                  <a:lnTo>
                    <a:pt x="5" y="15"/>
                  </a:lnTo>
                  <a:lnTo>
                    <a:pt x="5" y="17"/>
                  </a:lnTo>
                  <a:lnTo>
                    <a:pt x="6" y="18"/>
                  </a:lnTo>
                  <a:lnTo>
                    <a:pt x="8" y="18"/>
                  </a:lnTo>
                  <a:lnTo>
                    <a:pt x="10" y="17"/>
                  </a:lnTo>
                  <a:lnTo>
                    <a:pt x="11" y="15"/>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8" name="Freeform 203"/>
            <p:cNvSpPr>
              <a:spLocks/>
            </p:cNvSpPr>
            <p:nvPr/>
          </p:nvSpPr>
          <p:spPr bwMode="auto">
            <a:xfrm>
              <a:off x="5256" y="2774"/>
              <a:ext cx="3" cy="7"/>
            </a:xfrm>
            <a:custGeom>
              <a:avLst/>
              <a:gdLst>
                <a:gd name="T0" fmla="*/ 0 w 7"/>
                <a:gd name="T1" fmla="*/ 1 h 14"/>
                <a:gd name="T2" fmla="*/ 0 w 7"/>
                <a:gd name="T3" fmla="*/ 1 h 14"/>
                <a:gd name="T4" fmla="*/ 0 w 7"/>
                <a:gd name="T5" fmla="*/ 1 h 14"/>
                <a:gd name="T6" fmla="*/ 0 w 7"/>
                <a:gd name="T7" fmla="*/ 1 h 14"/>
                <a:gd name="T8" fmla="*/ 0 w 7"/>
                <a:gd name="T9" fmla="*/ 1 h 14"/>
                <a:gd name="T10" fmla="*/ 0 w 7"/>
                <a:gd name="T11" fmla="*/ 1 h 14"/>
                <a:gd name="T12" fmla="*/ 0 w 7"/>
                <a:gd name="T13" fmla="*/ 1 h 14"/>
                <a:gd name="T14" fmla="*/ 0 w 7"/>
                <a:gd name="T15" fmla="*/ 1 h 14"/>
                <a:gd name="T16" fmla="*/ 0 w 7"/>
                <a:gd name="T17" fmla="*/ 1 h 14"/>
                <a:gd name="T18" fmla="*/ 0 w 7"/>
                <a:gd name="T19" fmla="*/ 1 h 14"/>
                <a:gd name="T20" fmla="*/ 0 w 7"/>
                <a:gd name="T21" fmla="*/ 1 h 14"/>
                <a:gd name="T22" fmla="*/ 0 w 7"/>
                <a:gd name="T23" fmla="*/ 1 h 14"/>
                <a:gd name="T24" fmla="*/ 0 w 7"/>
                <a:gd name="T25" fmla="*/ 0 h 14"/>
                <a:gd name="T26" fmla="*/ 0 w 7"/>
                <a:gd name="T27" fmla="*/ 1 h 14"/>
                <a:gd name="T28" fmla="*/ 0 w 7"/>
                <a:gd name="T29" fmla="*/ 1 h 14"/>
                <a:gd name="T30" fmla="*/ 0 w 7"/>
                <a:gd name="T31" fmla="*/ 1 h 14"/>
                <a:gd name="T32" fmla="*/ 0 w 7"/>
                <a:gd name="T33" fmla="*/ 1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4"/>
                <a:gd name="T53" fmla="*/ 7 w 7"/>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4">
                  <a:moveTo>
                    <a:pt x="0" y="7"/>
                  </a:moveTo>
                  <a:lnTo>
                    <a:pt x="0" y="8"/>
                  </a:lnTo>
                  <a:lnTo>
                    <a:pt x="1" y="10"/>
                  </a:lnTo>
                  <a:lnTo>
                    <a:pt x="1" y="12"/>
                  </a:lnTo>
                  <a:lnTo>
                    <a:pt x="2" y="14"/>
                  </a:lnTo>
                  <a:lnTo>
                    <a:pt x="5" y="13"/>
                  </a:lnTo>
                  <a:lnTo>
                    <a:pt x="6" y="10"/>
                  </a:lnTo>
                  <a:lnTo>
                    <a:pt x="6" y="7"/>
                  </a:lnTo>
                  <a:lnTo>
                    <a:pt x="7" y="3"/>
                  </a:lnTo>
                  <a:lnTo>
                    <a:pt x="6" y="3"/>
                  </a:lnTo>
                  <a:lnTo>
                    <a:pt x="4" y="3"/>
                  </a:lnTo>
                  <a:lnTo>
                    <a:pt x="2" y="2"/>
                  </a:lnTo>
                  <a:lnTo>
                    <a:pt x="2" y="0"/>
                  </a:lnTo>
                  <a:lnTo>
                    <a:pt x="1" y="1"/>
                  </a:lnTo>
                  <a:lnTo>
                    <a:pt x="1" y="3"/>
                  </a:lnTo>
                  <a:lnTo>
                    <a:pt x="0" y="5"/>
                  </a:lnTo>
                  <a:lnTo>
                    <a:pt x="0" y="7"/>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9" name="Freeform 204"/>
            <p:cNvSpPr>
              <a:spLocks/>
            </p:cNvSpPr>
            <p:nvPr/>
          </p:nvSpPr>
          <p:spPr bwMode="auto">
            <a:xfrm>
              <a:off x="5252" y="2768"/>
              <a:ext cx="6" cy="10"/>
            </a:xfrm>
            <a:custGeom>
              <a:avLst/>
              <a:gdLst>
                <a:gd name="T0" fmla="*/ 1 w 12"/>
                <a:gd name="T1" fmla="*/ 1 h 19"/>
                <a:gd name="T2" fmla="*/ 1 w 12"/>
                <a:gd name="T3" fmla="*/ 1 h 19"/>
                <a:gd name="T4" fmla="*/ 1 w 12"/>
                <a:gd name="T5" fmla="*/ 1 h 19"/>
                <a:gd name="T6" fmla="*/ 1 w 12"/>
                <a:gd name="T7" fmla="*/ 1 h 19"/>
                <a:gd name="T8" fmla="*/ 1 w 12"/>
                <a:gd name="T9" fmla="*/ 1 h 19"/>
                <a:gd name="T10" fmla="*/ 1 w 12"/>
                <a:gd name="T11" fmla="*/ 1 h 19"/>
                <a:gd name="T12" fmla="*/ 1 w 12"/>
                <a:gd name="T13" fmla="*/ 1 h 19"/>
                <a:gd name="T14" fmla="*/ 1 w 12"/>
                <a:gd name="T15" fmla="*/ 1 h 19"/>
                <a:gd name="T16" fmla="*/ 1 w 12"/>
                <a:gd name="T17" fmla="*/ 1 h 19"/>
                <a:gd name="T18" fmla="*/ 1 w 12"/>
                <a:gd name="T19" fmla="*/ 1 h 19"/>
                <a:gd name="T20" fmla="*/ 1 w 12"/>
                <a:gd name="T21" fmla="*/ 1 h 19"/>
                <a:gd name="T22" fmla="*/ 1 w 12"/>
                <a:gd name="T23" fmla="*/ 1 h 19"/>
                <a:gd name="T24" fmla="*/ 1 w 12"/>
                <a:gd name="T25" fmla="*/ 0 h 19"/>
                <a:gd name="T26" fmla="*/ 1 w 12"/>
                <a:gd name="T27" fmla="*/ 1 h 19"/>
                <a:gd name="T28" fmla="*/ 1 w 12"/>
                <a:gd name="T29" fmla="*/ 1 h 19"/>
                <a:gd name="T30" fmla="*/ 1 w 12"/>
                <a:gd name="T31" fmla="*/ 1 h 19"/>
                <a:gd name="T32" fmla="*/ 0 w 12"/>
                <a:gd name="T33" fmla="*/ 1 h 19"/>
                <a:gd name="T34" fmla="*/ 1 w 12"/>
                <a:gd name="T35" fmla="*/ 1 h 19"/>
                <a:gd name="T36" fmla="*/ 1 w 12"/>
                <a:gd name="T37" fmla="*/ 1 h 19"/>
                <a:gd name="T38" fmla="*/ 1 w 12"/>
                <a:gd name="T39" fmla="*/ 1 h 19"/>
                <a:gd name="T40" fmla="*/ 1 w 12"/>
                <a:gd name="T41" fmla="*/ 1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19"/>
                <a:gd name="T65" fmla="*/ 12 w 1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19">
                  <a:moveTo>
                    <a:pt x="7" y="18"/>
                  </a:moveTo>
                  <a:lnTo>
                    <a:pt x="7" y="16"/>
                  </a:lnTo>
                  <a:lnTo>
                    <a:pt x="8" y="14"/>
                  </a:lnTo>
                  <a:lnTo>
                    <a:pt x="8" y="12"/>
                  </a:lnTo>
                  <a:lnTo>
                    <a:pt x="9" y="11"/>
                  </a:lnTo>
                  <a:lnTo>
                    <a:pt x="9" y="10"/>
                  </a:lnTo>
                  <a:lnTo>
                    <a:pt x="11" y="8"/>
                  </a:lnTo>
                  <a:lnTo>
                    <a:pt x="11" y="5"/>
                  </a:lnTo>
                  <a:lnTo>
                    <a:pt x="12" y="3"/>
                  </a:lnTo>
                  <a:lnTo>
                    <a:pt x="9" y="2"/>
                  </a:lnTo>
                  <a:lnTo>
                    <a:pt x="8" y="1"/>
                  </a:lnTo>
                  <a:lnTo>
                    <a:pt x="7" y="0"/>
                  </a:lnTo>
                  <a:lnTo>
                    <a:pt x="5" y="2"/>
                  </a:lnTo>
                  <a:lnTo>
                    <a:pt x="4" y="4"/>
                  </a:lnTo>
                  <a:lnTo>
                    <a:pt x="1" y="9"/>
                  </a:lnTo>
                  <a:lnTo>
                    <a:pt x="0" y="16"/>
                  </a:lnTo>
                  <a:lnTo>
                    <a:pt x="1" y="17"/>
                  </a:lnTo>
                  <a:lnTo>
                    <a:pt x="3" y="18"/>
                  </a:lnTo>
                  <a:lnTo>
                    <a:pt x="5" y="19"/>
                  </a:lnTo>
                  <a:lnTo>
                    <a:pt x="7" y="1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0" name="Freeform 205"/>
            <p:cNvSpPr>
              <a:spLocks/>
            </p:cNvSpPr>
            <p:nvPr/>
          </p:nvSpPr>
          <p:spPr bwMode="auto">
            <a:xfrm>
              <a:off x="5171" y="3063"/>
              <a:ext cx="33" cy="110"/>
            </a:xfrm>
            <a:custGeom>
              <a:avLst/>
              <a:gdLst>
                <a:gd name="T0" fmla="*/ 1 w 66"/>
                <a:gd name="T1" fmla="*/ 1 h 220"/>
                <a:gd name="T2" fmla="*/ 1 w 66"/>
                <a:gd name="T3" fmla="*/ 1 h 220"/>
                <a:gd name="T4" fmla="*/ 0 w 66"/>
                <a:gd name="T5" fmla="*/ 1 h 220"/>
                <a:gd name="T6" fmla="*/ 1 w 66"/>
                <a:gd name="T7" fmla="*/ 1 h 220"/>
                <a:gd name="T8" fmla="*/ 1 w 66"/>
                <a:gd name="T9" fmla="*/ 1 h 220"/>
                <a:gd name="T10" fmla="*/ 1 w 66"/>
                <a:gd name="T11" fmla="*/ 1 h 220"/>
                <a:gd name="T12" fmla="*/ 1 w 66"/>
                <a:gd name="T13" fmla="*/ 1 h 220"/>
                <a:gd name="T14" fmla="*/ 1 w 66"/>
                <a:gd name="T15" fmla="*/ 1 h 220"/>
                <a:gd name="T16" fmla="*/ 1 w 66"/>
                <a:gd name="T17" fmla="*/ 1 h 220"/>
                <a:gd name="T18" fmla="*/ 1 w 66"/>
                <a:gd name="T19" fmla="*/ 1 h 220"/>
                <a:gd name="T20" fmla="*/ 1 w 66"/>
                <a:gd name="T21" fmla="*/ 1 h 220"/>
                <a:gd name="T22" fmla="*/ 1 w 66"/>
                <a:gd name="T23" fmla="*/ 0 h 220"/>
                <a:gd name="T24" fmla="*/ 1 w 66"/>
                <a:gd name="T25" fmla="*/ 1 h 2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6"/>
                <a:gd name="T40" fmla="*/ 0 h 220"/>
                <a:gd name="T41" fmla="*/ 66 w 66"/>
                <a:gd name="T42" fmla="*/ 220 h 2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6" h="220">
                  <a:moveTo>
                    <a:pt x="43" y="1"/>
                  </a:moveTo>
                  <a:lnTo>
                    <a:pt x="13" y="3"/>
                  </a:lnTo>
                  <a:lnTo>
                    <a:pt x="0" y="5"/>
                  </a:lnTo>
                  <a:lnTo>
                    <a:pt x="1" y="31"/>
                  </a:lnTo>
                  <a:lnTo>
                    <a:pt x="12" y="211"/>
                  </a:lnTo>
                  <a:lnTo>
                    <a:pt x="12" y="220"/>
                  </a:lnTo>
                  <a:lnTo>
                    <a:pt x="21" y="220"/>
                  </a:lnTo>
                  <a:lnTo>
                    <a:pt x="58" y="215"/>
                  </a:lnTo>
                  <a:lnTo>
                    <a:pt x="66" y="215"/>
                  </a:lnTo>
                  <a:lnTo>
                    <a:pt x="66" y="206"/>
                  </a:lnTo>
                  <a:lnTo>
                    <a:pt x="56" y="24"/>
                  </a:lnTo>
                  <a:lnTo>
                    <a:pt x="55" y="0"/>
                  </a:lnTo>
                  <a:lnTo>
                    <a:pt x="43"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1" name="Freeform 206"/>
            <p:cNvSpPr>
              <a:spLocks/>
            </p:cNvSpPr>
            <p:nvPr/>
          </p:nvSpPr>
          <p:spPr bwMode="auto">
            <a:xfrm>
              <a:off x="5177" y="3063"/>
              <a:ext cx="43" cy="114"/>
            </a:xfrm>
            <a:custGeom>
              <a:avLst/>
              <a:gdLst>
                <a:gd name="T0" fmla="*/ 0 w 86"/>
                <a:gd name="T1" fmla="*/ 1 h 228"/>
                <a:gd name="T2" fmla="*/ 1 w 86"/>
                <a:gd name="T3" fmla="*/ 1 h 228"/>
                <a:gd name="T4" fmla="*/ 1 w 86"/>
                <a:gd name="T5" fmla="*/ 1 h 228"/>
                <a:gd name="T6" fmla="*/ 1 w 86"/>
                <a:gd name="T7" fmla="*/ 1 h 228"/>
                <a:gd name="T8" fmla="*/ 1 w 86"/>
                <a:gd name="T9" fmla="*/ 1 h 228"/>
                <a:gd name="T10" fmla="*/ 1 w 86"/>
                <a:gd name="T11" fmla="*/ 1 h 228"/>
                <a:gd name="T12" fmla="*/ 1 w 86"/>
                <a:gd name="T13" fmla="*/ 0 h 228"/>
                <a:gd name="T14" fmla="*/ 1 w 86"/>
                <a:gd name="T15" fmla="*/ 1 h 228"/>
                <a:gd name="T16" fmla="*/ 1 w 86"/>
                <a:gd name="T17" fmla="*/ 1 h 228"/>
                <a:gd name="T18" fmla="*/ 1 w 86"/>
                <a:gd name="T19" fmla="*/ 1 h 228"/>
                <a:gd name="T20" fmla="*/ 0 w 86"/>
                <a:gd name="T21" fmla="*/ 1 h 2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228"/>
                <a:gd name="T35" fmla="*/ 86 w 86"/>
                <a:gd name="T36" fmla="*/ 228 h 2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228">
                  <a:moveTo>
                    <a:pt x="0" y="220"/>
                  </a:moveTo>
                  <a:lnTo>
                    <a:pt x="9" y="220"/>
                  </a:lnTo>
                  <a:lnTo>
                    <a:pt x="46" y="215"/>
                  </a:lnTo>
                  <a:lnTo>
                    <a:pt x="54" y="215"/>
                  </a:lnTo>
                  <a:lnTo>
                    <a:pt x="54" y="206"/>
                  </a:lnTo>
                  <a:lnTo>
                    <a:pt x="44" y="24"/>
                  </a:lnTo>
                  <a:lnTo>
                    <a:pt x="43" y="0"/>
                  </a:lnTo>
                  <a:lnTo>
                    <a:pt x="77" y="69"/>
                  </a:lnTo>
                  <a:lnTo>
                    <a:pt x="86" y="224"/>
                  </a:lnTo>
                  <a:lnTo>
                    <a:pt x="50" y="228"/>
                  </a:lnTo>
                  <a:lnTo>
                    <a:pt x="0" y="2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2" name="Freeform 207"/>
            <p:cNvSpPr>
              <a:spLocks/>
            </p:cNvSpPr>
            <p:nvPr/>
          </p:nvSpPr>
          <p:spPr bwMode="auto">
            <a:xfrm>
              <a:off x="5171" y="3065"/>
              <a:ext cx="6" cy="14"/>
            </a:xfrm>
            <a:custGeom>
              <a:avLst/>
              <a:gdLst>
                <a:gd name="T0" fmla="*/ 0 w 13"/>
                <a:gd name="T1" fmla="*/ 0 h 28"/>
                <a:gd name="T2" fmla="*/ 0 w 13"/>
                <a:gd name="T3" fmla="*/ 1 h 28"/>
                <a:gd name="T4" fmla="*/ 0 w 13"/>
                <a:gd name="T5" fmla="*/ 1 h 28"/>
                <a:gd name="T6" fmla="*/ 0 w 13"/>
                <a:gd name="T7" fmla="*/ 1 h 28"/>
                <a:gd name="T8" fmla="*/ 0 w 13"/>
                <a:gd name="T9" fmla="*/ 1 h 28"/>
                <a:gd name="T10" fmla="*/ 0 w 13"/>
                <a:gd name="T11" fmla="*/ 1 h 28"/>
                <a:gd name="T12" fmla="*/ 0 w 13"/>
                <a:gd name="T13" fmla="*/ 1 h 28"/>
                <a:gd name="T14" fmla="*/ 0 w 13"/>
                <a:gd name="T15" fmla="*/ 1 h 28"/>
                <a:gd name="T16" fmla="*/ 0 w 13"/>
                <a:gd name="T17" fmla="*/ 1 h 28"/>
                <a:gd name="T18" fmla="*/ 0 w 13"/>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28"/>
                <a:gd name="T32" fmla="*/ 13 w 13"/>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28">
                  <a:moveTo>
                    <a:pt x="13" y="0"/>
                  </a:moveTo>
                  <a:lnTo>
                    <a:pt x="0" y="2"/>
                  </a:lnTo>
                  <a:lnTo>
                    <a:pt x="1" y="28"/>
                  </a:lnTo>
                  <a:lnTo>
                    <a:pt x="2" y="28"/>
                  </a:lnTo>
                  <a:lnTo>
                    <a:pt x="5" y="27"/>
                  </a:lnTo>
                  <a:lnTo>
                    <a:pt x="6" y="27"/>
                  </a:lnTo>
                  <a:lnTo>
                    <a:pt x="7" y="27"/>
                  </a:lnTo>
                  <a:lnTo>
                    <a:pt x="7" y="10"/>
                  </a:lnTo>
                  <a:lnTo>
                    <a:pt x="13" y="6"/>
                  </a:lnTo>
                  <a:lnTo>
                    <a:pt x="1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3" name="Freeform 208"/>
            <p:cNvSpPr>
              <a:spLocks/>
            </p:cNvSpPr>
            <p:nvPr/>
          </p:nvSpPr>
          <p:spPr bwMode="auto">
            <a:xfrm>
              <a:off x="5177" y="3169"/>
              <a:ext cx="4" cy="4"/>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60000 65536"/>
                <a:gd name="T15" fmla="*/ 0 60000 65536"/>
                <a:gd name="T16" fmla="*/ 0 60000 65536"/>
                <a:gd name="T17" fmla="*/ 0 60000 65536"/>
                <a:gd name="T18" fmla="*/ 0 60000 65536"/>
                <a:gd name="T19" fmla="*/ 0 60000 65536"/>
                <a:gd name="T20" fmla="*/ 0 60000 65536"/>
                <a:gd name="T21" fmla="*/ 0 w 9"/>
                <a:gd name="T22" fmla="*/ 0 h 9"/>
                <a:gd name="T23" fmla="*/ 9 w 9"/>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9">
                  <a:moveTo>
                    <a:pt x="9" y="9"/>
                  </a:moveTo>
                  <a:lnTo>
                    <a:pt x="0" y="9"/>
                  </a:lnTo>
                  <a:lnTo>
                    <a:pt x="0" y="0"/>
                  </a:lnTo>
                  <a:lnTo>
                    <a:pt x="3" y="1"/>
                  </a:lnTo>
                  <a:lnTo>
                    <a:pt x="6" y="2"/>
                  </a:lnTo>
                  <a:lnTo>
                    <a:pt x="8" y="5"/>
                  </a:lnTo>
                  <a:lnTo>
                    <a:pt x="9"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4" name="Freeform 209"/>
            <p:cNvSpPr>
              <a:spLocks/>
            </p:cNvSpPr>
            <p:nvPr/>
          </p:nvSpPr>
          <p:spPr bwMode="auto">
            <a:xfrm>
              <a:off x="5200" y="3166"/>
              <a:ext cx="4" cy="5"/>
            </a:xfrm>
            <a:custGeom>
              <a:avLst/>
              <a:gdLst>
                <a:gd name="T0" fmla="*/ 0 w 8"/>
                <a:gd name="T1" fmla="*/ 1 h 9"/>
                <a:gd name="T2" fmla="*/ 1 w 8"/>
                <a:gd name="T3" fmla="*/ 1 h 9"/>
                <a:gd name="T4" fmla="*/ 1 w 8"/>
                <a:gd name="T5" fmla="*/ 0 h 9"/>
                <a:gd name="T6" fmla="*/ 1 w 8"/>
                <a:gd name="T7" fmla="*/ 1 h 9"/>
                <a:gd name="T8" fmla="*/ 1 w 8"/>
                <a:gd name="T9" fmla="*/ 1 h 9"/>
                <a:gd name="T10" fmla="*/ 1 w 8"/>
                <a:gd name="T11" fmla="*/ 1 h 9"/>
                <a:gd name="T12" fmla="*/ 0 w 8"/>
                <a:gd name="T13" fmla="*/ 1 h 9"/>
                <a:gd name="T14" fmla="*/ 0 60000 65536"/>
                <a:gd name="T15" fmla="*/ 0 60000 65536"/>
                <a:gd name="T16" fmla="*/ 0 60000 65536"/>
                <a:gd name="T17" fmla="*/ 0 60000 65536"/>
                <a:gd name="T18" fmla="*/ 0 60000 65536"/>
                <a:gd name="T19" fmla="*/ 0 60000 65536"/>
                <a:gd name="T20" fmla="*/ 0 60000 65536"/>
                <a:gd name="T21" fmla="*/ 0 w 8"/>
                <a:gd name="T22" fmla="*/ 0 h 9"/>
                <a:gd name="T23" fmla="*/ 8 w 8"/>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9">
                  <a:moveTo>
                    <a:pt x="0" y="9"/>
                  </a:moveTo>
                  <a:lnTo>
                    <a:pt x="8" y="9"/>
                  </a:lnTo>
                  <a:lnTo>
                    <a:pt x="8" y="0"/>
                  </a:lnTo>
                  <a:lnTo>
                    <a:pt x="4" y="1"/>
                  </a:lnTo>
                  <a:lnTo>
                    <a:pt x="2" y="3"/>
                  </a:lnTo>
                  <a:lnTo>
                    <a:pt x="1" y="7"/>
                  </a:lnTo>
                  <a:lnTo>
                    <a:pt x="0"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5" name="Freeform 210"/>
            <p:cNvSpPr>
              <a:spLocks/>
            </p:cNvSpPr>
            <p:nvPr/>
          </p:nvSpPr>
          <p:spPr bwMode="auto">
            <a:xfrm>
              <a:off x="5192" y="3063"/>
              <a:ext cx="7" cy="13"/>
            </a:xfrm>
            <a:custGeom>
              <a:avLst/>
              <a:gdLst>
                <a:gd name="T0" fmla="*/ 1 w 13"/>
                <a:gd name="T1" fmla="*/ 1 h 24"/>
                <a:gd name="T2" fmla="*/ 1 w 13"/>
                <a:gd name="T3" fmla="*/ 0 h 24"/>
                <a:gd name="T4" fmla="*/ 0 w 13"/>
                <a:gd name="T5" fmla="*/ 1 h 24"/>
                <a:gd name="T6" fmla="*/ 0 w 13"/>
                <a:gd name="T7" fmla="*/ 1 h 24"/>
                <a:gd name="T8" fmla="*/ 1 w 13"/>
                <a:gd name="T9" fmla="*/ 1 h 24"/>
                <a:gd name="T10" fmla="*/ 1 w 13"/>
                <a:gd name="T11" fmla="*/ 1 h 24"/>
                <a:gd name="T12" fmla="*/ 1 w 13"/>
                <a:gd name="T13" fmla="*/ 1 h 24"/>
                <a:gd name="T14" fmla="*/ 0 60000 65536"/>
                <a:gd name="T15" fmla="*/ 0 60000 65536"/>
                <a:gd name="T16" fmla="*/ 0 60000 65536"/>
                <a:gd name="T17" fmla="*/ 0 60000 65536"/>
                <a:gd name="T18" fmla="*/ 0 60000 65536"/>
                <a:gd name="T19" fmla="*/ 0 60000 65536"/>
                <a:gd name="T20" fmla="*/ 0 60000 65536"/>
                <a:gd name="T21" fmla="*/ 0 w 13"/>
                <a:gd name="T22" fmla="*/ 0 h 24"/>
                <a:gd name="T23" fmla="*/ 13 w 1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24">
                  <a:moveTo>
                    <a:pt x="13" y="24"/>
                  </a:moveTo>
                  <a:lnTo>
                    <a:pt x="12" y="0"/>
                  </a:lnTo>
                  <a:lnTo>
                    <a:pt x="0" y="1"/>
                  </a:lnTo>
                  <a:lnTo>
                    <a:pt x="0" y="8"/>
                  </a:lnTo>
                  <a:lnTo>
                    <a:pt x="6" y="10"/>
                  </a:lnTo>
                  <a:lnTo>
                    <a:pt x="8" y="23"/>
                  </a:lnTo>
                  <a:lnTo>
                    <a:pt x="13"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6" name="Freeform 211"/>
            <p:cNvSpPr>
              <a:spLocks/>
            </p:cNvSpPr>
            <p:nvPr/>
          </p:nvSpPr>
          <p:spPr bwMode="auto">
            <a:xfrm>
              <a:off x="5459" y="3300"/>
              <a:ext cx="223" cy="35"/>
            </a:xfrm>
            <a:custGeom>
              <a:avLst/>
              <a:gdLst>
                <a:gd name="T0" fmla="*/ 1 w 445"/>
                <a:gd name="T1" fmla="*/ 1 h 69"/>
                <a:gd name="T2" fmla="*/ 1 w 445"/>
                <a:gd name="T3" fmla="*/ 1 h 69"/>
                <a:gd name="T4" fmla="*/ 1 w 445"/>
                <a:gd name="T5" fmla="*/ 1 h 69"/>
                <a:gd name="T6" fmla="*/ 1 w 445"/>
                <a:gd name="T7" fmla="*/ 1 h 69"/>
                <a:gd name="T8" fmla="*/ 1 w 445"/>
                <a:gd name="T9" fmla="*/ 1 h 69"/>
                <a:gd name="T10" fmla="*/ 1 w 445"/>
                <a:gd name="T11" fmla="*/ 1 h 69"/>
                <a:gd name="T12" fmla="*/ 1 w 445"/>
                <a:gd name="T13" fmla="*/ 1 h 69"/>
                <a:gd name="T14" fmla="*/ 1 w 445"/>
                <a:gd name="T15" fmla="*/ 1 h 69"/>
                <a:gd name="T16" fmla="*/ 1 w 445"/>
                <a:gd name="T17" fmla="*/ 1 h 69"/>
                <a:gd name="T18" fmla="*/ 1 w 445"/>
                <a:gd name="T19" fmla="*/ 0 h 69"/>
                <a:gd name="T20" fmla="*/ 1 w 445"/>
                <a:gd name="T21" fmla="*/ 1 h 69"/>
                <a:gd name="T22" fmla="*/ 1 w 445"/>
                <a:gd name="T23" fmla="*/ 1 h 69"/>
                <a:gd name="T24" fmla="*/ 1 w 445"/>
                <a:gd name="T25" fmla="*/ 1 h 69"/>
                <a:gd name="T26" fmla="*/ 1 w 445"/>
                <a:gd name="T27" fmla="*/ 1 h 69"/>
                <a:gd name="T28" fmla="*/ 1 w 445"/>
                <a:gd name="T29" fmla="*/ 1 h 69"/>
                <a:gd name="T30" fmla="*/ 1 w 445"/>
                <a:gd name="T31" fmla="*/ 1 h 69"/>
                <a:gd name="T32" fmla="*/ 1 w 445"/>
                <a:gd name="T33" fmla="*/ 1 h 69"/>
                <a:gd name="T34" fmla="*/ 0 w 445"/>
                <a:gd name="T35" fmla="*/ 1 h 69"/>
                <a:gd name="T36" fmla="*/ 1 w 445"/>
                <a:gd name="T37" fmla="*/ 1 h 69"/>
                <a:gd name="T38" fmla="*/ 1 w 445"/>
                <a:gd name="T39" fmla="*/ 1 h 69"/>
                <a:gd name="T40" fmla="*/ 1 w 445"/>
                <a:gd name="T41" fmla="*/ 1 h 69"/>
                <a:gd name="T42" fmla="*/ 1 w 445"/>
                <a:gd name="T43" fmla="*/ 1 h 69"/>
                <a:gd name="T44" fmla="*/ 1 w 445"/>
                <a:gd name="T45" fmla="*/ 1 h 69"/>
                <a:gd name="T46" fmla="*/ 1 w 445"/>
                <a:gd name="T47" fmla="*/ 1 h 69"/>
                <a:gd name="T48" fmla="*/ 1 w 445"/>
                <a:gd name="T49" fmla="*/ 1 h 69"/>
                <a:gd name="T50" fmla="*/ 1 w 445"/>
                <a:gd name="T51" fmla="*/ 1 h 69"/>
                <a:gd name="T52" fmla="*/ 1 w 445"/>
                <a:gd name="T53" fmla="*/ 1 h 69"/>
                <a:gd name="T54" fmla="*/ 1 w 445"/>
                <a:gd name="T55" fmla="*/ 1 h 69"/>
                <a:gd name="T56" fmla="*/ 1 w 445"/>
                <a:gd name="T57" fmla="*/ 1 h 69"/>
                <a:gd name="T58" fmla="*/ 1 w 445"/>
                <a:gd name="T59" fmla="*/ 1 h 69"/>
                <a:gd name="T60" fmla="*/ 1 w 445"/>
                <a:gd name="T61" fmla="*/ 1 h 69"/>
                <a:gd name="T62" fmla="*/ 1 w 445"/>
                <a:gd name="T63" fmla="*/ 1 h 69"/>
                <a:gd name="T64" fmla="*/ 1 w 445"/>
                <a:gd name="T65" fmla="*/ 1 h 69"/>
                <a:gd name="T66" fmla="*/ 1 w 445"/>
                <a:gd name="T67" fmla="*/ 1 h 69"/>
                <a:gd name="T68" fmla="*/ 1 w 445"/>
                <a:gd name="T69" fmla="*/ 1 h 69"/>
                <a:gd name="T70" fmla="*/ 1 w 445"/>
                <a:gd name="T71" fmla="*/ 1 h 69"/>
                <a:gd name="T72" fmla="*/ 1 w 445"/>
                <a:gd name="T73" fmla="*/ 1 h 69"/>
                <a:gd name="T74" fmla="*/ 1 w 445"/>
                <a:gd name="T75" fmla="*/ 1 h 69"/>
                <a:gd name="T76" fmla="*/ 1 w 445"/>
                <a:gd name="T77" fmla="*/ 1 h 69"/>
                <a:gd name="T78" fmla="*/ 1 w 445"/>
                <a:gd name="T79" fmla="*/ 1 h 69"/>
                <a:gd name="T80" fmla="*/ 1 w 445"/>
                <a:gd name="T81" fmla="*/ 1 h 69"/>
                <a:gd name="T82" fmla="*/ 1 w 445"/>
                <a:gd name="T83" fmla="*/ 1 h 69"/>
                <a:gd name="T84" fmla="*/ 1 w 445"/>
                <a:gd name="T85" fmla="*/ 1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5"/>
                <a:gd name="T130" fmla="*/ 0 h 69"/>
                <a:gd name="T131" fmla="*/ 445 w 445"/>
                <a:gd name="T132" fmla="*/ 69 h 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5" h="69">
                  <a:moveTo>
                    <a:pt x="351" y="11"/>
                  </a:moveTo>
                  <a:lnTo>
                    <a:pt x="343" y="11"/>
                  </a:lnTo>
                  <a:lnTo>
                    <a:pt x="331" y="11"/>
                  </a:lnTo>
                  <a:lnTo>
                    <a:pt x="318" y="11"/>
                  </a:lnTo>
                  <a:lnTo>
                    <a:pt x="303" y="10"/>
                  </a:lnTo>
                  <a:lnTo>
                    <a:pt x="290" y="9"/>
                  </a:lnTo>
                  <a:lnTo>
                    <a:pt x="278" y="8"/>
                  </a:lnTo>
                  <a:lnTo>
                    <a:pt x="269" y="8"/>
                  </a:lnTo>
                  <a:lnTo>
                    <a:pt x="263" y="8"/>
                  </a:lnTo>
                  <a:lnTo>
                    <a:pt x="256" y="9"/>
                  </a:lnTo>
                  <a:lnTo>
                    <a:pt x="250" y="10"/>
                  </a:lnTo>
                  <a:lnTo>
                    <a:pt x="244" y="11"/>
                  </a:lnTo>
                  <a:lnTo>
                    <a:pt x="238" y="11"/>
                  </a:lnTo>
                  <a:lnTo>
                    <a:pt x="234" y="11"/>
                  </a:lnTo>
                  <a:lnTo>
                    <a:pt x="230" y="10"/>
                  </a:lnTo>
                  <a:lnTo>
                    <a:pt x="224" y="10"/>
                  </a:lnTo>
                  <a:lnTo>
                    <a:pt x="218" y="9"/>
                  </a:lnTo>
                  <a:lnTo>
                    <a:pt x="212" y="8"/>
                  </a:lnTo>
                  <a:lnTo>
                    <a:pt x="208" y="8"/>
                  </a:lnTo>
                  <a:lnTo>
                    <a:pt x="203" y="7"/>
                  </a:lnTo>
                  <a:lnTo>
                    <a:pt x="201" y="7"/>
                  </a:lnTo>
                  <a:lnTo>
                    <a:pt x="198" y="7"/>
                  </a:lnTo>
                  <a:lnTo>
                    <a:pt x="193" y="6"/>
                  </a:lnTo>
                  <a:lnTo>
                    <a:pt x="186" y="6"/>
                  </a:lnTo>
                  <a:lnTo>
                    <a:pt x="178" y="5"/>
                  </a:lnTo>
                  <a:lnTo>
                    <a:pt x="170" y="3"/>
                  </a:lnTo>
                  <a:lnTo>
                    <a:pt x="161" y="2"/>
                  </a:lnTo>
                  <a:lnTo>
                    <a:pt x="153" y="1"/>
                  </a:lnTo>
                  <a:lnTo>
                    <a:pt x="146" y="0"/>
                  </a:lnTo>
                  <a:lnTo>
                    <a:pt x="139" y="0"/>
                  </a:lnTo>
                  <a:lnTo>
                    <a:pt x="131" y="1"/>
                  </a:lnTo>
                  <a:lnTo>
                    <a:pt x="122" y="2"/>
                  </a:lnTo>
                  <a:lnTo>
                    <a:pt x="114" y="5"/>
                  </a:lnTo>
                  <a:lnTo>
                    <a:pt x="104" y="8"/>
                  </a:lnTo>
                  <a:lnTo>
                    <a:pt x="97" y="10"/>
                  </a:lnTo>
                  <a:lnTo>
                    <a:pt x="90" y="11"/>
                  </a:lnTo>
                  <a:lnTo>
                    <a:pt x="87" y="13"/>
                  </a:lnTo>
                  <a:lnTo>
                    <a:pt x="80" y="15"/>
                  </a:lnTo>
                  <a:lnTo>
                    <a:pt x="71" y="16"/>
                  </a:lnTo>
                  <a:lnTo>
                    <a:pt x="62" y="18"/>
                  </a:lnTo>
                  <a:lnTo>
                    <a:pt x="56" y="20"/>
                  </a:lnTo>
                  <a:lnTo>
                    <a:pt x="55" y="20"/>
                  </a:lnTo>
                  <a:lnTo>
                    <a:pt x="53" y="22"/>
                  </a:lnTo>
                  <a:lnTo>
                    <a:pt x="53" y="23"/>
                  </a:lnTo>
                  <a:lnTo>
                    <a:pt x="53" y="25"/>
                  </a:lnTo>
                  <a:lnTo>
                    <a:pt x="48" y="25"/>
                  </a:lnTo>
                  <a:lnTo>
                    <a:pt x="42" y="24"/>
                  </a:lnTo>
                  <a:lnTo>
                    <a:pt x="38" y="25"/>
                  </a:lnTo>
                  <a:lnTo>
                    <a:pt x="32" y="25"/>
                  </a:lnTo>
                  <a:lnTo>
                    <a:pt x="26" y="26"/>
                  </a:lnTo>
                  <a:lnTo>
                    <a:pt x="21" y="28"/>
                  </a:lnTo>
                  <a:lnTo>
                    <a:pt x="18" y="29"/>
                  </a:lnTo>
                  <a:lnTo>
                    <a:pt x="15" y="29"/>
                  </a:lnTo>
                  <a:lnTo>
                    <a:pt x="0" y="69"/>
                  </a:lnTo>
                  <a:lnTo>
                    <a:pt x="8" y="66"/>
                  </a:lnTo>
                  <a:lnTo>
                    <a:pt x="16" y="63"/>
                  </a:lnTo>
                  <a:lnTo>
                    <a:pt x="24" y="61"/>
                  </a:lnTo>
                  <a:lnTo>
                    <a:pt x="32" y="58"/>
                  </a:lnTo>
                  <a:lnTo>
                    <a:pt x="40" y="56"/>
                  </a:lnTo>
                  <a:lnTo>
                    <a:pt x="47" y="55"/>
                  </a:lnTo>
                  <a:lnTo>
                    <a:pt x="53" y="54"/>
                  </a:lnTo>
                  <a:lnTo>
                    <a:pt x="57" y="54"/>
                  </a:lnTo>
                  <a:lnTo>
                    <a:pt x="63" y="54"/>
                  </a:lnTo>
                  <a:lnTo>
                    <a:pt x="71" y="54"/>
                  </a:lnTo>
                  <a:lnTo>
                    <a:pt x="80" y="54"/>
                  </a:lnTo>
                  <a:lnTo>
                    <a:pt x="90" y="54"/>
                  </a:lnTo>
                  <a:lnTo>
                    <a:pt x="101" y="54"/>
                  </a:lnTo>
                  <a:lnTo>
                    <a:pt x="111" y="53"/>
                  </a:lnTo>
                  <a:lnTo>
                    <a:pt x="119" y="53"/>
                  </a:lnTo>
                  <a:lnTo>
                    <a:pt x="125" y="52"/>
                  </a:lnTo>
                  <a:lnTo>
                    <a:pt x="134" y="52"/>
                  </a:lnTo>
                  <a:lnTo>
                    <a:pt x="149" y="52"/>
                  </a:lnTo>
                  <a:lnTo>
                    <a:pt x="169" y="52"/>
                  </a:lnTo>
                  <a:lnTo>
                    <a:pt x="191" y="52"/>
                  </a:lnTo>
                  <a:lnTo>
                    <a:pt x="212" y="52"/>
                  </a:lnTo>
                  <a:lnTo>
                    <a:pt x="231" y="52"/>
                  </a:lnTo>
                  <a:lnTo>
                    <a:pt x="245" y="52"/>
                  </a:lnTo>
                  <a:lnTo>
                    <a:pt x="253" y="52"/>
                  </a:lnTo>
                  <a:lnTo>
                    <a:pt x="252" y="52"/>
                  </a:lnTo>
                  <a:lnTo>
                    <a:pt x="252" y="51"/>
                  </a:lnTo>
                  <a:lnTo>
                    <a:pt x="250" y="49"/>
                  </a:lnTo>
                  <a:lnTo>
                    <a:pt x="249" y="48"/>
                  </a:lnTo>
                  <a:lnTo>
                    <a:pt x="254" y="48"/>
                  </a:lnTo>
                  <a:lnTo>
                    <a:pt x="260" y="48"/>
                  </a:lnTo>
                  <a:lnTo>
                    <a:pt x="265" y="48"/>
                  </a:lnTo>
                  <a:lnTo>
                    <a:pt x="271" y="49"/>
                  </a:lnTo>
                  <a:lnTo>
                    <a:pt x="277" y="51"/>
                  </a:lnTo>
                  <a:lnTo>
                    <a:pt x="282" y="51"/>
                  </a:lnTo>
                  <a:lnTo>
                    <a:pt x="285" y="52"/>
                  </a:lnTo>
                  <a:lnTo>
                    <a:pt x="287" y="52"/>
                  </a:lnTo>
                  <a:lnTo>
                    <a:pt x="292" y="52"/>
                  </a:lnTo>
                  <a:lnTo>
                    <a:pt x="298" y="49"/>
                  </a:lnTo>
                  <a:lnTo>
                    <a:pt x="305" y="48"/>
                  </a:lnTo>
                  <a:lnTo>
                    <a:pt x="311" y="48"/>
                  </a:lnTo>
                  <a:lnTo>
                    <a:pt x="318" y="49"/>
                  </a:lnTo>
                  <a:lnTo>
                    <a:pt x="326" y="51"/>
                  </a:lnTo>
                  <a:lnTo>
                    <a:pt x="336" y="52"/>
                  </a:lnTo>
                  <a:lnTo>
                    <a:pt x="343" y="52"/>
                  </a:lnTo>
                  <a:lnTo>
                    <a:pt x="351" y="52"/>
                  </a:lnTo>
                  <a:lnTo>
                    <a:pt x="361" y="51"/>
                  </a:lnTo>
                  <a:lnTo>
                    <a:pt x="374" y="51"/>
                  </a:lnTo>
                  <a:lnTo>
                    <a:pt x="386" y="48"/>
                  </a:lnTo>
                  <a:lnTo>
                    <a:pt x="400" y="47"/>
                  </a:lnTo>
                  <a:lnTo>
                    <a:pt x="412" y="46"/>
                  </a:lnTo>
                  <a:lnTo>
                    <a:pt x="422" y="46"/>
                  </a:lnTo>
                  <a:lnTo>
                    <a:pt x="429" y="46"/>
                  </a:lnTo>
                  <a:lnTo>
                    <a:pt x="436" y="46"/>
                  </a:lnTo>
                  <a:lnTo>
                    <a:pt x="438" y="43"/>
                  </a:lnTo>
                  <a:lnTo>
                    <a:pt x="435" y="39"/>
                  </a:lnTo>
                  <a:lnTo>
                    <a:pt x="428" y="37"/>
                  </a:lnTo>
                  <a:lnTo>
                    <a:pt x="422" y="32"/>
                  </a:lnTo>
                  <a:lnTo>
                    <a:pt x="422" y="28"/>
                  </a:lnTo>
                  <a:lnTo>
                    <a:pt x="428" y="23"/>
                  </a:lnTo>
                  <a:lnTo>
                    <a:pt x="437" y="23"/>
                  </a:lnTo>
                  <a:lnTo>
                    <a:pt x="445" y="24"/>
                  </a:lnTo>
                  <a:lnTo>
                    <a:pt x="445" y="22"/>
                  </a:lnTo>
                  <a:lnTo>
                    <a:pt x="439" y="17"/>
                  </a:lnTo>
                  <a:lnTo>
                    <a:pt x="428" y="15"/>
                  </a:lnTo>
                  <a:lnTo>
                    <a:pt x="421" y="14"/>
                  </a:lnTo>
                  <a:lnTo>
                    <a:pt x="415" y="11"/>
                  </a:lnTo>
                  <a:lnTo>
                    <a:pt x="408" y="10"/>
                  </a:lnTo>
                  <a:lnTo>
                    <a:pt x="402" y="9"/>
                  </a:lnTo>
                  <a:lnTo>
                    <a:pt x="397" y="7"/>
                  </a:lnTo>
                  <a:lnTo>
                    <a:pt x="391" y="6"/>
                  </a:lnTo>
                  <a:lnTo>
                    <a:pt x="387" y="6"/>
                  </a:lnTo>
                  <a:lnTo>
                    <a:pt x="384" y="5"/>
                  </a:lnTo>
                  <a:lnTo>
                    <a:pt x="377" y="5"/>
                  </a:lnTo>
                  <a:lnTo>
                    <a:pt x="369" y="7"/>
                  </a:lnTo>
                  <a:lnTo>
                    <a:pt x="360" y="9"/>
                  </a:lnTo>
                  <a:lnTo>
                    <a:pt x="351"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7" name="Freeform 212"/>
            <p:cNvSpPr>
              <a:spLocks/>
            </p:cNvSpPr>
            <p:nvPr/>
          </p:nvSpPr>
          <p:spPr bwMode="auto">
            <a:xfrm>
              <a:off x="5485" y="3009"/>
              <a:ext cx="78" cy="251"/>
            </a:xfrm>
            <a:custGeom>
              <a:avLst/>
              <a:gdLst>
                <a:gd name="T0" fmla="*/ 0 w 157"/>
                <a:gd name="T1" fmla="*/ 1 h 501"/>
                <a:gd name="T2" fmla="*/ 0 w 157"/>
                <a:gd name="T3" fmla="*/ 1 h 501"/>
                <a:gd name="T4" fmla="*/ 0 w 157"/>
                <a:gd name="T5" fmla="*/ 1 h 501"/>
                <a:gd name="T6" fmla="*/ 0 w 157"/>
                <a:gd name="T7" fmla="*/ 1 h 501"/>
                <a:gd name="T8" fmla="*/ 0 w 157"/>
                <a:gd name="T9" fmla="*/ 1 h 501"/>
                <a:gd name="T10" fmla="*/ 0 w 157"/>
                <a:gd name="T11" fmla="*/ 1 h 501"/>
                <a:gd name="T12" fmla="*/ 0 w 157"/>
                <a:gd name="T13" fmla="*/ 1 h 501"/>
                <a:gd name="T14" fmla="*/ 0 w 157"/>
                <a:gd name="T15" fmla="*/ 1 h 501"/>
                <a:gd name="T16" fmla="*/ 0 w 157"/>
                <a:gd name="T17" fmla="*/ 1 h 501"/>
                <a:gd name="T18" fmla="*/ 0 w 157"/>
                <a:gd name="T19" fmla="*/ 1 h 501"/>
                <a:gd name="T20" fmla="*/ 0 w 157"/>
                <a:gd name="T21" fmla="*/ 1 h 501"/>
                <a:gd name="T22" fmla="*/ 0 w 157"/>
                <a:gd name="T23" fmla="*/ 1 h 501"/>
                <a:gd name="T24" fmla="*/ 0 w 157"/>
                <a:gd name="T25" fmla="*/ 1 h 501"/>
                <a:gd name="T26" fmla="*/ 0 w 157"/>
                <a:gd name="T27" fmla="*/ 1 h 501"/>
                <a:gd name="T28" fmla="*/ 0 w 157"/>
                <a:gd name="T29" fmla="*/ 1 h 501"/>
                <a:gd name="T30" fmla="*/ 0 w 157"/>
                <a:gd name="T31" fmla="*/ 1 h 501"/>
                <a:gd name="T32" fmla="*/ 0 w 157"/>
                <a:gd name="T33" fmla="*/ 1 h 501"/>
                <a:gd name="T34" fmla="*/ 0 w 157"/>
                <a:gd name="T35" fmla="*/ 1 h 501"/>
                <a:gd name="T36" fmla="*/ 0 w 157"/>
                <a:gd name="T37" fmla="*/ 1 h 501"/>
                <a:gd name="T38" fmla="*/ 0 w 157"/>
                <a:gd name="T39" fmla="*/ 1 h 501"/>
                <a:gd name="T40" fmla="*/ 0 w 157"/>
                <a:gd name="T41" fmla="*/ 1 h 501"/>
                <a:gd name="T42" fmla="*/ 0 w 157"/>
                <a:gd name="T43" fmla="*/ 1 h 501"/>
                <a:gd name="T44" fmla="*/ 0 w 157"/>
                <a:gd name="T45" fmla="*/ 1 h 501"/>
                <a:gd name="T46" fmla="*/ 0 w 157"/>
                <a:gd name="T47" fmla="*/ 1 h 501"/>
                <a:gd name="T48" fmla="*/ 0 w 157"/>
                <a:gd name="T49" fmla="*/ 1 h 501"/>
                <a:gd name="T50" fmla="*/ 0 w 157"/>
                <a:gd name="T51" fmla="*/ 1 h 501"/>
                <a:gd name="T52" fmla="*/ 0 w 157"/>
                <a:gd name="T53" fmla="*/ 1 h 501"/>
                <a:gd name="T54" fmla="*/ 0 w 157"/>
                <a:gd name="T55" fmla="*/ 1 h 501"/>
                <a:gd name="T56" fmla="*/ 0 w 157"/>
                <a:gd name="T57" fmla="*/ 1 h 501"/>
                <a:gd name="T58" fmla="*/ 0 w 157"/>
                <a:gd name="T59" fmla="*/ 1 h 501"/>
                <a:gd name="T60" fmla="*/ 0 w 157"/>
                <a:gd name="T61" fmla="*/ 1 h 501"/>
                <a:gd name="T62" fmla="*/ 0 w 157"/>
                <a:gd name="T63" fmla="*/ 1 h 501"/>
                <a:gd name="T64" fmla="*/ 0 w 157"/>
                <a:gd name="T65" fmla="*/ 1 h 501"/>
                <a:gd name="T66" fmla="*/ 0 w 157"/>
                <a:gd name="T67" fmla="*/ 1 h 501"/>
                <a:gd name="T68" fmla="*/ 0 w 157"/>
                <a:gd name="T69" fmla="*/ 1 h 501"/>
                <a:gd name="T70" fmla="*/ 0 w 157"/>
                <a:gd name="T71" fmla="*/ 1 h 501"/>
                <a:gd name="T72" fmla="*/ 0 w 157"/>
                <a:gd name="T73" fmla="*/ 1 h 501"/>
                <a:gd name="T74" fmla="*/ 0 w 157"/>
                <a:gd name="T75" fmla="*/ 1 h 501"/>
                <a:gd name="T76" fmla="*/ 0 w 157"/>
                <a:gd name="T77" fmla="*/ 1 h 501"/>
                <a:gd name="T78" fmla="*/ 0 w 157"/>
                <a:gd name="T79" fmla="*/ 1 h 501"/>
                <a:gd name="T80" fmla="*/ 0 w 157"/>
                <a:gd name="T81" fmla="*/ 1 h 501"/>
                <a:gd name="T82" fmla="*/ 0 w 157"/>
                <a:gd name="T83" fmla="*/ 1 h 501"/>
                <a:gd name="T84" fmla="*/ 0 w 157"/>
                <a:gd name="T85" fmla="*/ 1 h 501"/>
                <a:gd name="T86" fmla="*/ 0 w 157"/>
                <a:gd name="T87" fmla="*/ 1 h 501"/>
                <a:gd name="T88" fmla="*/ 0 w 157"/>
                <a:gd name="T89" fmla="*/ 1 h 501"/>
                <a:gd name="T90" fmla="*/ 0 w 157"/>
                <a:gd name="T91" fmla="*/ 1 h 501"/>
                <a:gd name="T92" fmla="*/ 0 w 157"/>
                <a:gd name="T93" fmla="*/ 1 h 501"/>
                <a:gd name="T94" fmla="*/ 0 w 157"/>
                <a:gd name="T95" fmla="*/ 1 h 501"/>
                <a:gd name="T96" fmla="*/ 0 w 157"/>
                <a:gd name="T97" fmla="*/ 1 h 501"/>
                <a:gd name="T98" fmla="*/ 0 w 157"/>
                <a:gd name="T99" fmla="*/ 1 h 501"/>
                <a:gd name="T100" fmla="*/ 0 w 157"/>
                <a:gd name="T101" fmla="*/ 1 h 501"/>
                <a:gd name="T102" fmla="*/ 0 w 157"/>
                <a:gd name="T103" fmla="*/ 1 h 501"/>
                <a:gd name="T104" fmla="*/ 0 w 157"/>
                <a:gd name="T105" fmla="*/ 1 h 501"/>
                <a:gd name="T106" fmla="*/ 0 w 157"/>
                <a:gd name="T107" fmla="*/ 1 h 501"/>
                <a:gd name="T108" fmla="*/ 0 w 157"/>
                <a:gd name="T109" fmla="*/ 1 h 501"/>
                <a:gd name="T110" fmla="*/ 0 w 157"/>
                <a:gd name="T111" fmla="*/ 1 h 501"/>
                <a:gd name="T112" fmla="*/ 0 w 157"/>
                <a:gd name="T113" fmla="*/ 1 h 501"/>
                <a:gd name="T114" fmla="*/ 0 w 157"/>
                <a:gd name="T115" fmla="*/ 1 h 501"/>
                <a:gd name="T116" fmla="*/ 0 w 157"/>
                <a:gd name="T117" fmla="*/ 1 h 501"/>
                <a:gd name="T118" fmla="*/ 0 w 157"/>
                <a:gd name="T119" fmla="*/ 1 h 501"/>
                <a:gd name="T120" fmla="*/ 0 w 157"/>
                <a:gd name="T121" fmla="*/ 1 h 501"/>
                <a:gd name="T122" fmla="*/ 0 w 157"/>
                <a:gd name="T123" fmla="*/ 1 h 5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7"/>
                <a:gd name="T187" fmla="*/ 0 h 501"/>
                <a:gd name="T188" fmla="*/ 157 w 157"/>
                <a:gd name="T189" fmla="*/ 501 h 50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7" h="501">
                  <a:moveTo>
                    <a:pt x="0" y="0"/>
                  </a:moveTo>
                  <a:lnTo>
                    <a:pt x="4" y="9"/>
                  </a:lnTo>
                  <a:lnTo>
                    <a:pt x="10" y="23"/>
                  </a:lnTo>
                  <a:lnTo>
                    <a:pt x="16" y="36"/>
                  </a:lnTo>
                  <a:lnTo>
                    <a:pt x="26" y="46"/>
                  </a:lnTo>
                  <a:lnTo>
                    <a:pt x="31" y="43"/>
                  </a:lnTo>
                  <a:lnTo>
                    <a:pt x="38" y="40"/>
                  </a:lnTo>
                  <a:lnTo>
                    <a:pt x="48" y="34"/>
                  </a:lnTo>
                  <a:lnTo>
                    <a:pt x="57" y="30"/>
                  </a:lnTo>
                  <a:lnTo>
                    <a:pt x="66" y="25"/>
                  </a:lnTo>
                  <a:lnTo>
                    <a:pt x="74" y="20"/>
                  </a:lnTo>
                  <a:lnTo>
                    <a:pt x="82" y="17"/>
                  </a:lnTo>
                  <a:lnTo>
                    <a:pt x="87" y="15"/>
                  </a:lnTo>
                  <a:lnTo>
                    <a:pt x="95" y="12"/>
                  </a:lnTo>
                  <a:lnTo>
                    <a:pt x="102" y="11"/>
                  </a:lnTo>
                  <a:lnTo>
                    <a:pt x="107" y="11"/>
                  </a:lnTo>
                  <a:lnTo>
                    <a:pt x="113" y="13"/>
                  </a:lnTo>
                  <a:lnTo>
                    <a:pt x="117" y="15"/>
                  </a:lnTo>
                  <a:lnTo>
                    <a:pt x="122" y="15"/>
                  </a:lnTo>
                  <a:lnTo>
                    <a:pt x="128" y="16"/>
                  </a:lnTo>
                  <a:lnTo>
                    <a:pt x="135" y="16"/>
                  </a:lnTo>
                  <a:lnTo>
                    <a:pt x="141" y="16"/>
                  </a:lnTo>
                  <a:lnTo>
                    <a:pt x="148" y="16"/>
                  </a:lnTo>
                  <a:lnTo>
                    <a:pt x="152" y="16"/>
                  </a:lnTo>
                  <a:lnTo>
                    <a:pt x="157" y="16"/>
                  </a:lnTo>
                  <a:lnTo>
                    <a:pt x="156" y="23"/>
                  </a:lnTo>
                  <a:lnTo>
                    <a:pt x="153" y="32"/>
                  </a:lnTo>
                  <a:lnTo>
                    <a:pt x="151" y="41"/>
                  </a:lnTo>
                  <a:lnTo>
                    <a:pt x="150" y="48"/>
                  </a:lnTo>
                  <a:lnTo>
                    <a:pt x="150" y="57"/>
                  </a:lnTo>
                  <a:lnTo>
                    <a:pt x="150" y="71"/>
                  </a:lnTo>
                  <a:lnTo>
                    <a:pt x="150" y="84"/>
                  </a:lnTo>
                  <a:lnTo>
                    <a:pt x="149" y="91"/>
                  </a:lnTo>
                  <a:lnTo>
                    <a:pt x="148" y="97"/>
                  </a:lnTo>
                  <a:lnTo>
                    <a:pt x="145" y="108"/>
                  </a:lnTo>
                  <a:lnTo>
                    <a:pt x="144" y="119"/>
                  </a:lnTo>
                  <a:lnTo>
                    <a:pt x="144" y="129"/>
                  </a:lnTo>
                  <a:lnTo>
                    <a:pt x="143" y="137"/>
                  </a:lnTo>
                  <a:lnTo>
                    <a:pt x="142" y="146"/>
                  </a:lnTo>
                  <a:lnTo>
                    <a:pt x="141" y="156"/>
                  </a:lnTo>
                  <a:lnTo>
                    <a:pt x="140" y="163"/>
                  </a:lnTo>
                  <a:lnTo>
                    <a:pt x="137" y="170"/>
                  </a:lnTo>
                  <a:lnTo>
                    <a:pt x="135" y="180"/>
                  </a:lnTo>
                  <a:lnTo>
                    <a:pt x="133" y="191"/>
                  </a:lnTo>
                  <a:lnTo>
                    <a:pt x="132" y="199"/>
                  </a:lnTo>
                  <a:lnTo>
                    <a:pt x="130" y="207"/>
                  </a:lnTo>
                  <a:lnTo>
                    <a:pt x="129" y="215"/>
                  </a:lnTo>
                  <a:lnTo>
                    <a:pt x="126" y="224"/>
                  </a:lnTo>
                  <a:lnTo>
                    <a:pt x="120" y="234"/>
                  </a:lnTo>
                  <a:lnTo>
                    <a:pt x="115" y="244"/>
                  </a:lnTo>
                  <a:lnTo>
                    <a:pt x="115" y="252"/>
                  </a:lnTo>
                  <a:lnTo>
                    <a:pt x="117" y="261"/>
                  </a:lnTo>
                  <a:lnTo>
                    <a:pt x="119" y="269"/>
                  </a:lnTo>
                  <a:lnTo>
                    <a:pt x="120" y="285"/>
                  </a:lnTo>
                  <a:lnTo>
                    <a:pt x="119" y="312"/>
                  </a:lnTo>
                  <a:lnTo>
                    <a:pt x="117" y="339"/>
                  </a:lnTo>
                  <a:lnTo>
                    <a:pt x="113" y="361"/>
                  </a:lnTo>
                  <a:lnTo>
                    <a:pt x="110" y="381"/>
                  </a:lnTo>
                  <a:lnTo>
                    <a:pt x="105" y="402"/>
                  </a:lnTo>
                  <a:lnTo>
                    <a:pt x="102" y="423"/>
                  </a:lnTo>
                  <a:lnTo>
                    <a:pt x="100" y="435"/>
                  </a:lnTo>
                  <a:lnTo>
                    <a:pt x="99" y="444"/>
                  </a:lnTo>
                  <a:lnTo>
                    <a:pt x="97" y="458"/>
                  </a:lnTo>
                  <a:lnTo>
                    <a:pt x="94" y="475"/>
                  </a:lnTo>
                  <a:lnTo>
                    <a:pt x="90" y="492"/>
                  </a:lnTo>
                  <a:lnTo>
                    <a:pt x="87" y="493"/>
                  </a:lnTo>
                  <a:lnTo>
                    <a:pt x="86" y="495"/>
                  </a:lnTo>
                  <a:lnTo>
                    <a:pt x="83" y="497"/>
                  </a:lnTo>
                  <a:lnTo>
                    <a:pt x="81" y="498"/>
                  </a:lnTo>
                  <a:lnTo>
                    <a:pt x="74" y="501"/>
                  </a:lnTo>
                  <a:lnTo>
                    <a:pt x="66" y="501"/>
                  </a:lnTo>
                  <a:lnTo>
                    <a:pt x="57" y="500"/>
                  </a:lnTo>
                  <a:lnTo>
                    <a:pt x="49" y="498"/>
                  </a:lnTo>
                  <a:lnTo>
                    <a:pt x="45" y="497"/>
                  </a:lnTo>
                  <a:lnTo>
                    <a:pt x="42" y="496"/>
                  </a:lnTo>
                  <a:lnTo>
                    <a:pt x="38" y="493"/>
                  </a:lnTo>
                  <a:lnTo>
                    <a:pt x="36" y="492"/>
                  </a:lnTo>
                  <a:lnTo>
                    <a:pt x="31" y="490"/>
                  </a:lnTo>
                  <a:lnTo>
                    <a:pt x="28" y="488"/>
                  </a:lnTo>
                  <a:lnTo>
                    <a:pt x="25" y="486"/>
                  </a:lnTo>
                  <a:lnTo>
                    <a:pt x="22" y="485"/>
                  </a:lnTo>
                  <a:lnTo>
                    <a:pt x="22" y="477"/>
                  </a:lnTo>
                  <a:lnTo>
                    <a:pt x="21" y="467"/>
                  </a:lnTo>
                  <a:lnTo>
                    <a:pt x="20" y="454"/>
                  </a:lnTo>
                  <a:lnTo>
                    <a:pt x="20" y="442"/>
                  </a:lnTo>
                  <a:lnTo>
                    <a:pt x="20" y="435"/>
                  </a:lnTo>
                  <a:lnTo>
                    <a:pt x="20" y="425"/>
                  </a:lnTo>
                  <a:lnTo>
                    <a:pt x="18" y="415"/>
                  </a:lnTo>
                  <a:lnTo>
                    <a:pt x="15" y="402"/>
                  </a:lnTo>
                  <a:lnTo>
                    <a:pt x="11" y="379"/>
                  </a:lnTo>
                  <a:lnTo>
                    <a:pt x="8" y="356"/>
                  </a:lnTo>
                  <a:lnTo>
                    <a:pt x="10" y="337"/>
                  </a:lnTo>
                  <a:lnTo>
                    <a:pt x="11" y="323"/>
                  </a:lnTo>
                  <a:lnTo>
                    <a:pt x="12" y="320"/>
                  </a:lnTo>
                  <a:lnTo>
                    <a:pt x="12" y="315"/>
                  </a:lnTo>
                  <a:lnTo>
                    <a:pt x="12" y="310"/>
                  </a:lnTo>
                  <a:lnTo>
                    <a:pt x="11" y="307"/>
                  </a:lnTo>
                  <a:lnTo>
                    <a:pt x="10" y="303"/>
                  </a:lnTo>
                  <a:lnTo>
                    <a:pt x="8" y="298"/>
                  </a:lnTo>
                  <a:lnTo>
                    <a:pt x="8" y="292"/>
                  </a:lnTo>
                  <a:lnTo>
                    <a:pt x="8" y="287"/>
                  </a:lnTo>
                  <a:lnTo>
                    <a:pt x="8" y="283"/>
                  </a:lnTo>
                  <a:lnTo>
                    <a:pt x="7" y="276"/>
                  </a:lnTo>
                  <a:lnTo>
                    <a:pt x="5" y="269"/>
                  </a:lnTo>
                  <a:lnTo>
                    <a:pt x="3" y="262"/>
                  </a:lnTo>
                  <a:lnTo>
                    <a:pt x="0" y="256"/>
                  </a:lnTo>
                  <a:lnTo>
                    <a:pt x="2" y="248"/>
                  </a:lnTo>
                  <a:lnTo>
                    <a:pt x="2" y="241"/>
                  </a:lnTo>
                  <a:lnTo>
                    <a:pt x="3" y="236"/>
                  </a:lnTo>
                  <a:lnTo>
                    <a:pt x="4" y="223"/>
                  </a:lnTo>
                  <a:lnTo>
                    <a:pt x="7" y="200"/>
                  </a:lnTo>
                  <a:lnTo>
                    <a:pt x="12" y="177"/>
                  </a:lnTo>
                  <a:lnTo>
                    <a:pt x="14" y="162"/>
                  </a:lnTo>
                  <a:lnTo>
                    <a:pt x="14" y="156"/>
                  </a:lnTo>
                  <a:lnTo>
                    <a:pt x="14" y="147"/>
                  </a:lnTo>
                  <a:lnTo>
                    <a:pt x="14" y="139"/>
                  </a:lnTo>
                  <a:lnTo>
                    <a:pt x="14" y="133"/>
                  </a:lnTo>
                  <a:lnTo>
                    <a:pt x="15" y="129"/>
                  </a:lnTo>
                  <a:lnTo>
                    <a:pt x="15" y="123"/>
                  </a:lnTo>
                  <a:lnTo>
                    <a:pt x="14" y="117"/>
                  </a:lnTo>
                  <a:lnTo>
                    <a:pt x="12" y="111"/>
                  </a:lnTo>
                  <a:lnTo>
                    <a:pt x="10" y="87"/>
                  </a:lnTo>
                  <a:lnTo>
                    <a:pt x="6" y="51"/>
                  </a:lnTo>
                  <a:lnTo>
                    <a:pt x="2" y="17"/>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8" name="Freeform 213"/>
            <p:cNvSpPr>
              <a:spLocks/>
            </p:cNvSpPr>
            <p:nvPr/>
          </p:nvSpPr>
          <p:spPr bwMode="auto">
            <a:xfrm>
              <a:off x="5424" y="3009"/>
              <a:ext cx="69" cy="301"/>
            </a:xfrm>
            <a:custGeom>
              <a:avLst/>
              <a:gdLst>
                <a:gd name="T0" fmla="*/ 1 w 138"/>
                <a:gd name="T1" fmla="*/ 1 h 602"/>
                <a:gd name="T2" fmla="*/ 1 w 138"/>
                <a:gd name="T3" fmla="*/ 1 h 602"/>
                <a:gd name="T4" fmla="*/ 1 w 138"/>
                <a:gd name="T5" fmla="*/ 1 h 602"/>
                <a:gd name="T6" fmla="*/ 1 w 138"/>
                <a:gd name="T7" fmla="*/ 1 h 602"/>
                <a:gd name="T8" fmla="*/ 1 w 138"/>
                <a:gd name="T9" fmla="*/ 1 h 602"/>
                <a:gd name="T10" fmla="*/ 1 w 138"/>
                <a:gd name="T11" fmla="*/ 1 h 602"/>
                <a:gd name="T12" fmla="*/ 1 w 138"/>
                <a:gd name="T13" fmla="*/ 1 h 602"/>
                <a:gd name="T14" fmla="*/ 1 w 138"/>
                <a:gd name="T15" fmla="*/ 1 h 602"/>
                <a:gd name="T16" fmla="*/ 1 w 138"/>
                <a:gd name="T17" fmla="*/ 1 h 602"/>
                <a:gd name="T18" fmla="*/ 1 w 138"/>
                <a:gd name="T19" fmla="*/ 1 h 602"/>
                <a:gd name="T20" fmla="*/ 1 w 138"/>
                <a:gd name="T21" fmla="*/ 1 h 602"/>
                <a:gd name="T22" fmla="*/ 1 w 138"/>
                <a:gd name="T23" fmla="*/ 1 h 602"/>
                <a:gd name="T24" fmla="*/ 1 w 138"/>
                <a:gd name="T25" fmla="*/ 1 h 602"/>
                <a:gd name="T26" fmla="*/ 1 w 138"/>
                <a:gd name="T27" fmla="*/ 1 h 602"/>
                <a:gd name="T28" fmla="*/ 1 w 138"/>
                <a:gd name="T29" fmla="*/ 1 h 602"/>
                <a:gd name="T30" fmla="*/ 1 w 138"/>
                <a:gd name="T31" fmla="*/ 1 h 602"/>
                <a:gd name="T32" fmla="*/ 1 w 138"/>
                <a:gd name="T33" fmla="*/ 1 h 602"/>
                <a:gd name="T34" fmla="*/ 1 w 138"/>
                <a:gd name="T35" fmla="*/ 1 h 602"/>
                <a:gd name="T36" fmla="*/ 1 w 138"/>
                <a:gd name="T37" fmla="*/ 1 h 602"/>
                <a:gd name="T38" fmla="*/ 1 w 138"/>
                <a:gd name="T39" fmla="*/ 1 h 602"/>
                <a:gd name="T40" fmla="*/ 1 w 138"/>
                <a:gd name="T41" fmla="*/ 1 h 602"/>
                <a:gd name="T42" fmla="*/ 1 w 138"/>
                <a:gd name="T43" fmla="*/ 1 h 602"/>
                <a:gd name="T44" fmla="*/ 1 w 138"/>
                <a:gd name="T45" fmla="*/ 1 h 602"/>
                <a:gd name="T46" fmla="*/ 1 w 138"/>
                <a:gd name="T47" fmla="*/ 1 h 602"/>
                <a:gd name="T48" fmla="*/ 1 w 138"/>
                <a:gd name="T49" fmla="*/ 1 h 602"/>
                <a:gd name="T50" fmla="*/ 1 w 138"/>
                <a:gd name="T51" fmla="*/ 1 h 602"/>
                <a:gd name="T52" fmla="*/ 1 w 138"/>
                <a:gd name="T53" fmla="*/ 1 h 602"/>
                <a:gd name="T54" fmla="*/ 1 w 138"/>
                <a:gd name="T55" fmla="*/ 1 h 602"/>
                <a:gd name="T56" fmla="*/ 1 w 138"/>
                <a:gd name="T57" fmla="*/ 1 h 602"/>
                <a:gd name="T58" fmla="*/ 1 w 138"/>
                <a:gd name="T59" fmla="*/ 1 h 602"/>
                <a:gd name="T60" fmla="*/ 1 w 138"/>
                <a:gd name="T61" fmla="*/ 1 h 602"/>
                <a:gd name="T62" fmla="*/ 1 w 138"/>
                <a:gd name="T63" fmla="*/ 1 h 602"/>
                <a:gd name="T64" fmla="*/ 1 w 138"/>
                <a:gd name="T65" fmla="*/ 1 h 602"/>
                <a:gd name="T66" fmla="*/ 1 w 138"/>
                <a:gd name="T67" fmla="*/ 1 h 602"/>
                <a:gd name="T68" fmla="*/ 1 w 138"/>
                <a:gd name="T69" fmla="*/ 1 h 602"/>
                <a:gd name="T70" fmla="*/ 1 w 138"/>
                <a:gd name="T71" fmla="*/ 1 h 602"/>
                <a:gd name="T72" fmla="*/ 1 w 138"/>
                <a:gd name="T73" fmla="*/ 1 h 602"/>
                <a:gd name="T74" fmla="*/ 1 w 138"/>
                <a:gd name="T75" fmla="*/ 1 h 602"/>
                <a:gd name="T76" fmla="*/ 1 w 138"/>
                <a:gd name="T77" fmla="*/ 1 h 602"/>
                <a:gd name="T78" fmla="*/ 1 w 138"/>
                <a:gd name="T79" fmla="*/ 1 h 602"/>
                <a:gd name="T80" fmla="*/ 1 w 138"/>
                <a:gd name="T81" fmla="*/ 1 h 602"/>
                <a:gd name="T82" fmla="*/ 1 w 138"/>
                <a:gd name="T83" fmla="*/ 1 h 602"/>
                <a:gd name="T84" fmla="*/ 1 w 138"/>
                <a:gd name="T85" fmla="*/ 1 h 602"/>
                <a:gd name="T86" fmla="*/ 1 w 138"/>
                <a:gd name="T87" fmla="*/ 1 h 602"/>
                <a:gd name="T88" fmla="*/ 1 w 138"/>
                <a:gd name="T89" fmla="*/ 1 h 602"/>
                <a:gd name="T90" fmla="*/ 1 w 138"/>
                <a:gd name="T91" fmla="*/ 1 h 602"/>
                <a:gd name="T92" fmla="*/ 1 w 138"/>
                <a:gd name="T93" fmla="*/ 1 h 602"/>
                <a:gd name="T94" fmla="*/ 1 w 138"/>
                <a:gd name="T95" fmla="*/ 1 h 602"/>
                <a:gd name="T96" fmla="*/ 1 w 138"/>
                <a:gd name="T97" fmla="*/ 1 h 602"/>
                <a:gd name="T98" fmla="*/ 1 w 138"/>
                <a:gd name="T99" fmla="*/ 1 h 602"/>
                <a:gd name="T100" fmla="*/ 1 w 138"/>
                <a:gd name="T101" fmla="*/ 1 h 602"/>
                <a:gd name="T102" fmla="*/ 1 w 138"/>
                <a:gd name="T103" fmla="*/ 1 h 6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8"/>
                <a:gd name="T157" fmla="*/ 0 h 602"/>
                <a:gd name="T158" fmla="*/ 138 w 138"/>
                <a:gd name="T159" fmla="*/ 602 h 60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8" h="602">
                  <a:moveTo>
                    <a:pt x="137" y="162"/>
                  </a:moveTo>
                  <a:lnTo>
                    <a:pt x="137" y="156"/>
                  </a:lnTo>
                  <a:lnTo>
                    <a:pt x="137" y="147"/>
                  </a:lnTo>
                  <a:lnTo>
                    <a:pt x="137" y="139"/>
                  </a:lnTo>
                  <a:lnTo>
                    <a:pt x="137" y="133"/>
                  </a:lnTo>
                  <a:lnTo>
                    <a:pt x="138" y="129"/>
                  </a:lnTo>
                  <a:lnTo>
                    <a:pt x="138" y="123"/>
                  </a:lnTo>
                  <a:lnTo>
                    <a:pt x="137" y="117"/>
                  </a:lnTo>
                  <a:lnTo>
                    <a:pt x="135" y="111"/>
                  </a:lnTo>
                  <a:lnTo>
                    <a:pt x="133" y="87"/>
                  </a:lnTo>
                  <a:lnTo>
                    <a:pt x="129" y="51"/>
                  </a:lnTo>
                  <a:lnTo>
                    <a:pt x="125" y="17"/>
                  </a:lnTo>
                  <a:lnTo>
                    <a:pt x="123" y="0"/>
                  </a:lnTo>
                  <a:lnTo>
                    <a:pt x="120" y="12"/>
                  </a:lnTo>
                  <a:lnTo>
                    <a:pt x="114" y="34"/>
                  </a:lnTo>
                  <a:lnTo>
                    <a:pt x="107" y="56"/>
                  </a:lnTo>
                  <a:lnTo>
                    <a:pt x="104" y="68"/>
                  </a:lnTo>
                  <a:lnTo>
                    <a:pt x="101" y="72"/>
                  </a:lnTo>
                  <a:lnTo>
                    <a:pt x="99" y="77"/>
                  </a:lnTo>
                  <a:lnTo>
                    <a:pt x="96" y="80"/>
                  </a:lnTo>
                  <a:lnTo>
                    <a:pt x="89" y="80"/>
                  </a:lnTo>
                  <a:lnTo>
                    <a:pt x="83" y="80"/>
                  </a:lnTo>
                  <a:lnTo>
                    <a:pt x="73" y="80"/>
                  </a:lnTo>
                  <a:lnTo>
                    <a:pt x="61" y="81"/>
                  </a:lnTo>
                  <a:lnTo>
                    <a:pt x="49" y="82"/>
                  </a:lnTo>
                  <a:lnTo>
                    <a:pt x="35" y="84"/>
                  </a:lnTo>
                  <a:lnTo>
                    <a:pt x="21" y="85"/>
                  </a:lnTo>
                  <a:lnTo>
                    <a:pt x="9" y="86"/>
                  </a:lnTo>
                  <a:lnTo>
                    <a:pt x="0" y="87"/>
                  </a:lnTo>
                  <a:lnTo>
                    <a:pt x="3" y="101"/>
                  </a:lnTo>
                  <a:lnTo>
                    <a:pt x="6" y="119"/>
                  </a:lnTo>
                  <a:lnTo>
                    <a:pt x="9" y="137"/>
                  </a:lnTo>
                  <a:lnTo>
                    <a:pt x="12" y="147"/>
                  </a:lnTo>
                  <a:lnTo>
                    <a:pt x="13" y="152"/>
                  </a:lnTo>
                  <a:lnTo>
                    <a:pt x="14" y="156"/>
                  </a:lnTo>
                  <a:lnTo>
                    <a:pt x="15" y="161"/>
                  </a:lnTo>
                  <a:lnTo>
                    <a:pt x="15" y="165"/>
                  </a:lnTo>
                  <a:lnTo>
                    <a:pt x="15" y="178"/>
                  </a:lnTo>
                  <a:lnTo>
                    <a:pt x="15" y="202"/>
                  </a:lnTo>
                  <a:lnTo>
                    <a:pt x="14" y="226"/>
                  </a:lnTo>
                  <a:lnTo>
                    <a:pt x="14" y="242"/>
                  </a:lnTo>
                  <a:lnTo>
                    <a:pt x="14" y="254"/>
                  </a:lnTo>
                  <a:lnTo>
                    <a:pt x="15" y="269"/>
                  </a:lnTo>
                  <a:lnTo>
                    <a:pt x="15" y="283"/>
                  </a:lnTo>
                  <a:lnTo>
                    <a:pt x="15" y="292"/>
                  </a:lnTo>
                  <a:lnTo>
                    <a:pt x="15" y="298"/>
                  </a:lnTo>
                  <a:lnTo>
                    <a:pt x="14" y="303"/>
                  </a:lnTo>
                  <a:lnTo>
                    <a:pt x="14" y="310"/>
                  </a:lnTo>
                  <a:lnTo>
                    <a:pt x="14" y="316"/>
                  </a:lnTo>
                  <a:lnTo>
                    <a:pt x="14" y="324"/>
                  </a:lnTo>
                  <a:lnTo>
                    <a:pt x="14" y="337"/>
                  </a:lnTo>
                  <a:lnTo>
                    <a:pt x="15" y="352"/>
                  </a:lnTo>
                  <a:lnTo>
                    <a:pt x="16" y="364"/>
                  </a:lnTo>
                  <a:lnTo>
                    <a:pt x="20" y="384"/>
                  </a:lnTo>
                  <a:lnTo>
                    <a:pt x="26" y="413"/>
                  </a:lnTo>
                  <a:lnTo>
                    <a:pt x="29" y="443"/>
                  </a:lnTo>
                  <a:lnTo>
                    <a:pt x="30" y="463"/>
                  </a:lnTo>
                  <a:lnTo>
                    <a:pt x="30" y="489"/>
                  </a:lnTo>
                  <a:lnTo>
                    <a:pt x="30" y="529"/>
                  </a:lnTo>
                  <a:lnTo>
                    <a:pt x="31" y="569"/>
                  </a:lnTo>
                  <a:lnTo>
                    <a:pt x="31" y="592"/>
                  </a:lnTo>
                  <a:lnTo>
                    <a:pt x="32" y="593"/>
                  </a:lnTo>
                  <a:lnTo>
                    <a:pt x="35" y="593"/>
                  </a:lnTo>
                  <a:lnTo>
                    <a:pt x="36" y="595"/>
                  </a:lnTo>
                  <a:lnTo>
                    <a:pt x="37" y="596"/>
                  </a:lnTo>
                  <a:lnTo>
                    <a:pt x="43" y="598"/>
                  </a:lnTo>
                  <a:lnTo>
                    <a:pt x="50" y="599"/>
                  </a:lnTo>
                  <a:lnTo>
                    <a:pt x="58" y="600"/>
                  </a:lnTo>
                  <a:lnTo>
                    <a:pt x="66" y="602"/>
                  </a:lnTo>
                  <a:lnTo>
                    <a:pt x="74" y="602"/>
                  </a:lnTo>
                  <a:lnTo>
                    <a:pt x="83" y="602"/>
                  </a:lnTo>
                  <a:lnTo>
                    <a:pt x="91" y="602"/>
                  </a:lnTo>
                  <a:lnTo>
                    <a:pt x="99" y="602"/>
                  </a:lnTo>
                  <a:lnTo>
                    <a:pt x="104" y="602"/>
                  </a:lnTo>
                  <a:lnTo>
                    <a:pt x="107" y="602"/>
                  </a:lnTo>
                  <a:lnTo>
                    <a:pt x="112" y="602"/>
                  </a:lnTo>
                  <a:lnTo>
                    <a:pt x="115" y="600"/>
                  </a:lnTo>
                  <a:lnTo>
                    <a:pt x="115" y="576"/>
                  </a:lnTo>
                  <a:lnTo>
                    <a:pt x="114" y="543"/>
                  </a:lnTo>
                  <a:lnTo>
                    <a:pt x="113" y="512"/>
                  </a:lnTo>
                  <a:lnTo>
                    <a:pt x="114" y="489"/>
                  </a:lnTo>
                  <a:lnTo>
                    <a:pt x="115" y="457"/>
                  </a:lnTo>
                  <a:lnTo>
                    <a:pt x="115" y="405"/>
                  </a:lnTo>
                  <a:lnTo>
                    <a:pt x="116" y="355"/>
                  </a:lnTo>
                  <a:lnTo>
                    <a:pt x="116" y="330"/>
                  </a:lnTo>
                  <a:lnTo>
                    <a:pt x="118" y="324"/>
                  </a:lnTo>
                  <a:lnTo>
                    <a:pt x="118" y="320"/>
                  </a:lnTo>
                  <a:lnTo>
                    <a:pt x="116" y="314"/>
                  </a:lnTo>
                  <a:lnTo>
                    <a:pt x="115" y="310"/>
                  </a:lnTo>
                  <a:lnTo>
                    <a:pt x="114" y="306"/>
                  </a:lnTo>
                  <a:lnTo>
                    <a:pt x="114" y="301"/>
                  </a:lnTo>
                  <a:lnTo>
                    <a:pt x="114" y="295"/>
                  </a:lnTo>
                  <a:lnTo>
                    <a:pt x="115" y="290"/>
                  </a:lnTo>
                  <a:lnTo>
                    <a:pt x="118" y="280"/>
                  </a:lnTo>
                  <a:lnTo>
                    <a:pt x="120" y="265"/>
                  </a:lnTo>
                  <a:lnTo>
                    <a:pt x="122" y="251"/>
                  </a:lnTo>
                  <a:lnTo>
                    <a:pt x="123" y="239"/>
                  </a:lnTo>
                  <a:lnTo>
                    <a:pt x="123" y="230"/>
                  </a:lnTo>
                  <a:lnTo>
                    <a:pt x="123" y="219"/>
                  </a:lnTo>
                  <a:lnTo>
                    <a:pt x="123" y="210"/>
                  </a:lnTo>
                  <a:lnTo>
                    <a:pt x="123" y="203"/>
                  </a:lnTo>
                  <a:lnTo>
                    <a:pt x="123" y="193"/>
                  </a:lnTo>
                  <a:lnTo>
                    <a:pt x="127" y="181"/>
                  </a:lnTo>
                  <a:lnTo>
                    <a:pt x="131" y="170"/>
                  </a:lnTo>
                  <a:lnTo>
                    <a:pt x="137" y="16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9" name="Freeform 214"/>
            <p:cNvSpPr>
              <a:spLocks/>
            </p:cNvSpPr>
            <p:nvPr/>
          </p:nvSpPr>
          <p:spPr bwMode="auto">
            <a:xfrm>
              <a:off x="5382" y="2754"/>
              <a:ext cx="204" cy="299"/>
            </a:xfrm>
            <a:custGeom>
              <a:avLst/>
              <a:gdLst>
                <a:gd name="T0" fmla="*/ 1 w 408"/>
                <a:gd name="T1" fmla="*/ 1 h 596"/>
                <a:gd name="T2" fmla="*/ 1 w 408"/>
                <a:gd name="T3" fmla="*/ 1 h 596"/>
                <a:gd name="T4" fmla="*/ 1 w 408"/>
                <a:gd name="T5" fmla="*/ 1 h 596"/>
                <a:gd name="T6" fmla="*/ 1 w 408"/>
                <a:gd name="T7" fmla="*/ 1 h 596"/>
                <a:gd name="T8" fmla="*/ 1 w 408"/>
                <a:gd name="T9" fmla="*/ 1 h 596"/>
                <a:gd name="T10" fmla="*/ 1 w 408"/>
                <a:gd name="T11" fmla="*/ 1 h 596"/>
                <a:gd name="T12" fmla="*/ 1 w 408"/>
                <a:gd name="T13" fmla="*/ 1 h 596"/>
                <a:gd name="T14" fmla="*/ 1 w 408"/>
                <a:gd name="T15" fmla="*/ 1 h 596"/>
                <a:gd name="T16" fmla="*/ 1 w 408"/>
                <a:gd name="T17" fmla="*/ 1 h 596"/>
                <a:gd name="T18" fmla="*/ 1 w 408"/>
                <a:gd name="T19" fmla="*/ 1 h 596"/>
                <a:gd name="T20" fmla="*/ 1 w 408"/>
                <a:gd name="T21" fmla="*/ 1 h 596"/>
                <a:gd name="T22" fmla="*/ 1 w 408"/>
                <a:gd name="T23" fmla="*/ 1 h 596"/>
                <a:gd name="T24" fmla="*/ 1 w 408"/>
                <a:gd name="T25" fmla="*/ 0 h 596"/>
                <a:gd name="T26" fmla="*/ 1 w 408"/>
                <a:gd name="T27" fmla="*/ 1 h 596"/>
                <a:gd name="T28" fmla="*/ 1 w 408"/>
                <a:gd name="T29" fmla="*/ 1 h 596"/>
                <a:gd name="T30" fmla="*/ 1 w 408"/>
                <a:gd name="T31" fmla="*/ 1 h 596"/>
                <a:gd name="T32" fmla="*/ 1 w 408"/>
                <a:gd name="T33" fmla="*/ 1 h 596"/>
                <a:gd name="T34" fmla="*/ 1 w 408"/>
                <a:gd name="T35" fmla="*/ 1 h 596"/>
                <a:gd name="T36" fmla="*/ 1 w 408"/>
                <a:gd name="T37" fmla="*/ 1 h 596"/>
                <a:gd name="T38" fmla="*/ 1 w 408"/>
                <a:gd name="T39" fmla="*/ 1 h 596"/>
                <a:gd name="T40" fmla="*/ 1 w 408"/>
                <a:gd name="T41" fmla="*/ 1 h 596"/>
                <a:gd name="T42" fmla="*/ 1 w 408"/>
                <a:gd name="T43" fmla="*/ 1 h 596"/>
                <a:gd name="T44" fmla="*/ 1 w 408"/>
                <a:gd name="T45" fmla="*/ 1 h 596"/>
                <a:gd name="T46" fmla="*/ 1 w 408"/>
                <a:gd name="T47" fmla="*/ 1 h 596"/>
                <a:gd name="T48" fmla="*/ 1 w 408"/>
                <a:gd name="T49" fmla="*/ 1 h 596"/>
                <a:gd name="T50" fmla="*/ 1 w 408"/>
                <a:gd name="T51" fmla="*/ 1 h 596"/>
                <a:gd name="T52" fmla="*/ 1 w 408"/>
                <a:gd name="T53" fmla="*/ 1 h 596"/>
                <a:gd name="T54" fmla="*/ 1 w 408"/>
                <a:gd name="T55" fmla="*/ 1 h 596"/>
                <a:gd name="T56" fmla="*/ 1 w 408"/>
                <a:gd name="T57" fmla="*/ 1 h 596"/>
                <a:gd name="T58" fmla="*/ 1 w 408"/>
                <a:gd name="T59" fmla="*/ 1 h 596"/>
                <a:gd name="T60" fmla="*/ 1 w 408"/>
                <a:gd name="T61" fmla="*/ 1 h 596"/>
                <a:gd name="T62" fmla="*/ 1 w 408"/>
                <a:gd name="T63" fmla="*/ 1 h 596"/>
                <a:gd name="T64" fmla="*/ 1 w 408"/>
                <a:gd name="T65" fmla="*/ 1 h 596"/>
                <a:gd name="T66" fmla="*/ 1 w 408"/>
                <a:gd name="T67" fmla="*/ 1 h 596"/>
                <a:gd name="T68" fmla="*/ 1 w 408"/>
                <a:gd name="T69" fmla="*/ 1 h 596"/>
                <a:gd name="T70" fmla="*/ 1 w 408"/>
                <a:gd name="T71" fmla="*/ 1 h 596"/>
                <a:gd name="T72" fmla="*/ 0 w 408"/>
                <a:gd name="T73" fmla="*/ 1 h 596"/>
                <a:gd name="T74" fmla="*/ 1 w 408"/>
                <a:gd name="T75" fmla="*/ 1 h 596"/>
                <a:gd name="T76" fmla="*/ 1 w 408"/>
                <a:gd name="T77" fmla="*/ 1 h 596"/>
                <a:gd name="T78" fmla="*/ 1 w 408"/>
                <a:gd name="T79" fmla="*/ 1 h 596"/>
                <a:gd name="T80" fmla="*/ 1 w 408"/>
                <a:gd name="T81" fmla="*/ 1 h 596"/>
                <a:gd name="T82" fmla="*/ 1 w 408"/>
                <a:gd name="T83" fmla="*/ 1 h 596"/>
                <a:gd name="T84" fmla="*/ 1 w 408"/>
                <a:gd name="T85" fmla="*/ 1 h 596"/>
                <a:gd name="T86" fmla="*/ 1 w 408"/>
                <a:gd name="T87" fmla="*/ 1 h 596"/>
                <a:gd name="T88" fmla="*/ 1 w 408"/>
                <a:gd name="T89" fmla="*/ 1 h 596"/>
                <a:gd name="T90" fmla="*/ 1 w 408"/>
                <a:gd name="T91" fmla="*/ 1 h 596"/>
                <a:gd name="T92" fmla="*/ 1 w 408"/>
                <a:gd name="T93" fmla="*/ 1 h 596"/>
                <a:gd name="T94" fmla="*/ 1 w 408"/>
                <a:gd name="T95" fmla="*/ 1 h 596"/>
                <a:gd name="T96" fmla="*/ 1 w 408"/>
                <a:gd name="T97" fmla="*/ 1 h 596"/>
                <a:gd name="T98" fmla="*/ 1 w 408"/>
                <a:gd name="T99" fmla="*/ 1 h 596"/>
                <a:gd name="T100" fmla="*/ 1 w 408"/>
                <a:gd name="T101" fmla="*/ 1 h 596"/>
                <a:gd name="T102" fmla="*/ 1 w 408"/>
                <a:gd name="T103" fmla="*/ 1 h 596"/>
                <a:gd name="T104" fmla="*/ 1 w 408"/>
                <a:gd name="T105" fmla="*/ 1 h 596"/>
                <a:gd name="T106" fmla="*/ 1 w 408"/>
                <a:gd name="T107" fmla="*/ 1 h 596"/>
                <a:gd name="T108" fmla="*/ 1 w 408"/>
                <a:gd name="T109" fmla="*/ 1 h 596"/>
                <a:gd name="T110" fmla="*/ 1 w 408"/>
                <a:gd name="T111" fmla="*/ 1 h 596"/>
                <a:gd name="T112" fmla="*/ 1 w 408"/>
                <a:gd name="T113" fmla="*/ 1 h 596"/>
                <a:gd name="T114" fmla="*/ 1 w 408"/>
                <a:gd name="T115" fmla="*/ 1 h 596"/>
                <a:gd name="T116" fmla="*/ 1 w 408"/>
                <a:gd name="T117" fmla="*/ 1 h 596"/>
                <a:gd name="T118" fmla="*/ 1 w 408"/>
                <a:gd name="T119" fmla="*/ 1 h 596"/>
                <a:gd name="T120" fmla="*/ 1 w 408"/>
                <a:gd name="T121" fmla="*/ 1 h 59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8"/>
                <a:gd name="T184" fmla="*/ 0 h 596"/>
                <a:gd name="T185" fmla="*/ 408 w 408"/>
                <a:gd name="T186" fmla="*/ 596 h 59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8" h="596">
                  <a:moveTo>
                    <a:pt x="373" y="314"/>
                  </a:moveTo>
                  <a:lnTo>
                    <a:pt x="374" y="301"/>
                  </a:lnTo>
                  <a:lnTo>
                    <a:pt x="376" y="282"/>
                  </a:lnTo>
                  <a:lnTo>
                    <a:pt x="379" y="255"/>
                  </a:lnTo>
                  <a:lnTo>
                    <a:pt x="382" y="225"/>
                  </a:lnTo>
                  <a:lnTo>
                    <a:pt x="389" y="168"/>
                  </a:lnTo>
                  <a:lnTo>
                    <a:pt x="397" y="113"/>
                  </a:lnTo>
                  <a:lnTo>
                    <a:pt x="403" y="69"/>
                  </a:lnTo>
                  <a:lnTo>
                    <a:pt x="408" y="45"/>
                  </a:lnTo>
                  <a:lnTo>
                    <a:pt x="405" y="42"/>
                  </a:lnTo>
                  <a:lnTo>
                    <a:pt x="402" y="40"/>
                  </a:lnTo>
                  <a:lnTo>
                    <a:pt x="397" y="37"/>
                  </a:lnTo>
                  <a:lnTo>
                    <a:pt x="393" y="34"/>
                  </a:lnTo>
                  <a:lnTo>
                    <a:pt x="388" y="33"/>
                  </a:lnTo>
                  <a:lnTo>
                    <a:pt x="382" y="31"/>
                  </a:lnTo>
                  <a:lnTo>
                    <a:pt x="377" y="30"/>
                  </a:lnTo>
                  <a:lnTo>
                    <a:pt x="371" y="29"/>
                  </a:lnTo>
                  <a:lnTo>
                    <a:pt x="365" y="28"/>
                  </a:lnTo>
                  <a:lnTo>
                    <a:pt x="358" y="26"/>
                  </a:lnTo>
                  <a:lnTo>
                    <a:pt x="351" y="24"/>
                  </a:lnTo>
                  <a:lnTo>
                    <a:pt x="343" y="23"/>
                  </a:lnTo>
                  <a:lnTo>
                    <a:pt x="335" y="21"/>
                  </a:lnTo>
                  <a:lnTo>
                    <a:pt x="327" y="19"/>
                  </a:lnTo>
                  <a:lnTo>
                    <a:pt x="319" y="18"/>
                  </a:lnTo>
                  <a:lnTo>
                    <a:pt x="311" y="18"/>
                  </a:lnTo>
                  <a:lnTo>
                    <a:pt x="309" y="18"/>
                  </a:lnTo>
                  <a:lnTo>
                    <a:pt x="306" y="18"/>
                  </a:lnTo>
                  <a:lnTo>
                    <a:pt x="304" y="18"/>
                  </a:lnTo>
                  <a:lnTo>
                    <a:pt x="302" y="19"/>
                  </a:lnTo>
                  <a:lnTo>
                    <a:pt x="297" y="16"/>
                  </a:lnTo>
                  <a:lnTo>
                    <a:pt x="292" y="13"/>
                  </a:lnTo>
                  <a:lnTo>
                    <a:pt x="287" y="11"/>
                  </a:lnTo>
                  <a:lnTo>
                    <a:pt x="282" y="10"/>
                  </a:lnTo>
                  <a:lnTo>
                    <a:pt x="279" y="9"/>
                  </a:lnTo>
                  <a:lnTo>
                    <a:pt x="275" y="7"/>
                  </a:lnTo>
                  <a:lnTo>
                    <a:pt x="272" y="4"/>
                  </a:lnTo>
                  <a:lnTo>
                    <a:pt x="270" y="2"/>
                  </a:lnTo>
                  <a:lnTo>
                    <a:pt x="267" y="1"/>
                  </a:lnTo>
                  <a:lnTo>
                    <a:pt x="264" y="0"/>
                  </a:lnTo>
                  <a:lnTo>
                    <a:pt x="262" y="0"/>
                  </a:lnTo>
                  <a:lnTo>
                    <a:pt x="258" y="0"/>
                  </a:lnTo>
                  <a:lnTo>
                    <a:pt x="266" y="23"/>
                  </a:lnTo>
                  <a:lnTo>
                    <a:pt x="270" y="46"/>
                  </a:lnTo>
                  <a:lnTo>
                    <a:pt x="267" y="67"/>
                  </a:lnTo>
                  <a:lnTo>
                    <a:pt x="264" y="85"/>
                  </a:lnTo>
                  <a:lnTo>
                    <a:pt x="260" y="98"/>
                  </a:lnTo>
                  <a:lnTo>
                    <a:pt x="256" y="117"/>
                  </a:lnTo>
                  <a:lnTo>
                    <a:pt x="250" y="141"/>
                  </a:lnTo>
                  <a:lnTo>
                    <a:pt x="244" y="167"/>
                  </a:lnTo>
                  <a:lnTo>
                    <a:pt x="239" y="193"/>
                  </a:lnTo>
                  <a:lnTo>
                    <a:pt x="233" y="215"/>
                  </a:lnTo>
                  <a:lnTo>
                    <a:pt x="229" y="232"/>
                  </a:lnTo>
                  <a:lnTo>
                    <a:pt x="227" y="240"/>
                  </a:lnTo>
                  <a:lnTo>
                    <a:pt x="224" y="250"/>
                  </a:lnTo>
                  <a:lnTo>
                    <a:pt x="220" y="261"/>
                  </a:lnTo>
                  <a:lnTo>
                    <a:pt x="217" y="272"/>
                  </a:lnTo>
                  <a:lnTo>
                    <a:pt x="212" y="280"/>
                  </a:lnTo>
                  <a:lnTo>
                    <a:pt x="204" y="263"/>
                  </a:lnTo>
                  <a:lnTo>
                    <a:pt x="197" y="247"/>
                  </a:lnTo>
                  <a:lnTo>
                    <a:pt x="191" y="231"/>
                  </a:lnTo>
                  <a:lnTo>
                    <a:pt x="186" y="216"/>
                  </a:lnTo>
                  <a:lnTo>
                    <a:pt x="182" y="202"/>
                  </a:lnTo>
                  <a:lnTo>
                    <a:pt x="179" y="191"/>
                  </a:lnTo>
                  <a:lnTo>
                    <a:pt x="178" y="181"/>
                  </a:lnTo>
                  <a:lnTo>
                    <a:pt x="176" y="174"/>
                  </a:lnTo>
                  <a:lnTo>
                    <a:pt x="175" y="154"/>
                  </a:lnTo>
                  <a:lnTo>
                    <a:pt x="173" y="130"/>
                  </a:lnTo>
                  <a:lnTo>
                    <a:pt x="170" y="106"/>
                  </a:lnTo>
                  <a:lnTo>
                    <a:pt x="166" y="90"/>
                  </a:lnTo>
                  <a:lnTo>
                    <a:pt x="165" y="79"/>
                  </a:lnTo>
                  <a:lnTo>
                    <a:pt x="163" y="67"/>
                  </a:lnTo>
                  <a:lnTo>
                    <a:pt x="161" y="54"/>
                  </a:lnTo>
                  <a:lnTo>
                    <a:pt x="160" y="47"/>
                  </a:lnTo>
                  <a:lnTo>
                    <a:pt x="153" y="44"/>
                  </a:lnTo>
                  <a:lnTo>
                    <a:pt x="148" y="40"/>
                  </a:lnTo>
                  <a:lnTo>
                    <a:pt x="143" y="37"/>
                  </a:lnTo>
                  <a:lnTo>
                    <a:pt x="142" y="34"/>
                  </a:lnTo>
                  <a:lnTo>
                    <a:pt x="138" y="34"/>
                  </a:lnTo>
                  <a:lnTo>
                    <a:pt x="137" y="33"/>
                  </a:lnTo>
                  <a:lnTo>
                    <a:pt x="135" y="33"/>
                  </a:lnTo>
                  <a:lnTo>
                    <a:pt x="132" y="33"/>
                  </a:lnTo>
                  <a:lnTo>
                    <a:pt x="128" y="36"/>
                  </a:lnTo>
                  <a:lnTo>
                    <a:pt x="122" y="38"/>
                  </a:lnTo>
                  <a:lnTo>
                    <a:pt x="117" y="40"/>
                  </a:lnTo>
                  <a:lnTo>
                    <a:pt x="110" y="42"/>
                  </a:lnTo>
                  <a:lnTo>
                    <a:pt x="103" y="45"/>
                  </a:lnTo>
                  <a:lnTo>
                    <a:pt x="96" y="47"/>
                  </a:lnTo>
                  <a:lnTo>
                    <a:pt x="88" y="49"/>
                  </a:lnTo>
                  <a:lnTo>
                    <a:pt x="81" y="53"/>
                  </a:lnTo>
                  <a:lnTo>
                    <a:pt x="74" y="55"/>
                  </a:lnTo>
                  <a:lnTo>
                    <a:pt x="68" y="59"/>
                  </a:lnTo>
                  <a:lnTo>
                    <a:pt x="63" y="62"/>
                  </a:lnTo>
                  <a:lnTo>
                    <a:pt x="58" y="65"/>
                  </a:lnTo>
                  <a:lnTo>
                    <a:pt x="53" y="69"/>
                  </a:lnTo>
                  <a:lnTo>
                    <a:pt x="49" y="74"/>
                  </a:lnTo>
                  <a:lnTo>
                    <a:pt x="45" y="78"/>
                  </a:lnTo>
                  <a:lnTo>
                    <a:pt x="43" y="84"/>
                  </a:lnTo>
                  <a:lnTo>
                    <a:pt x="35" y="110"/>
                  </a:lnTo>
                  <a:lnTo>
                    <a:pt x="30" y="138"/>
                  </a:lnTo>
                  <a:lnTo>
                    <a:pt x="27" y="160"/>
                  </a:lnTo>
                  <a:lnTo>
                    <a:pt x="25" y="173"/>
                  </a:lnTo>
                  <a:lnTo>
                    <a:pt x="22" y="196"/>
                  </a:lnTo>
                  <a:lnTo>
                    <a:pt x="18" y="238"/>
                  </a:lnTo>
                  <a:lnTo>
                    <a:pt x="12" y="282"/>
                  </a:lnTo>
                  <a:lnTo>
                    <a:pt x="10" y="304"/>
                  </a:lnTo>
                  <a:lnTo>
                    <a:pt x="8" y="312"/>
                  </a:lnTo>
                  <a:lnTo>
                    <a:pt x="7" y="322"/>
                  </a:lnTo>
                  <a:lnTo>
                    <a:pt x="5" y="333"/>
                  </a:lnTo>
                  <a:lnTo>
                    <a:pt x="4" y="342"/>
                  </a:lnTo>
                  <a:lnTo>
                    <a:pt x="2" y="357"/>
                  </a:lnTo>
                  <a:lnTo>
                    <a:pt x="0" y="382"/>
                  </a:lnTo>
                  <a:lnTo>
                    <a:pt x="0" y="412"/>
                  </a:lnTo>
                  <a:lnTo>
                    <a:pt x="2" y="437"/>
                  </a:lnTo>
                  <a:lnTo>
                    <a:pt x="4" y="466"/>
                  </a:lnTo>
                  <a:lnTo>
                    <a:pt x="5" y="505"/>
                  </a:lnTo>
                  <a:lnTo>
                    <a:pt x="7" y="542"/>
                  </a:lnTo>
                  <a:lnTo>
                    <a:pt x="7" y="563"/>
                  </a:lnTo>
                  <a:lnTo>
                    <a:pt x="14" y="560"/>
                  </a:lnTo>
                  <a:lnTo>
                    <a:pt x="22" y="557"/>
                  </a:lnTo>
                  <a:lnTo>
                    <a:pt x="30" y="556"/>
                  </a:lnTo>
                  <a:lnTo>
                    <a:pt x="35" y="555"/>
                  </a:lnTo>
                  <a:lnTo>
                    <a:pt x="37" y="555"/>
                  </a:lnTo>
                  <a:lnTo>
                    <a:pt x="42" y="556"/>
                  </a:lnTo>
                  <a:lnTo>
                    <a:pt x="46" y="557"/>
                  </a:lnTo>
                  <a:lnTo>
                    <a:pt x="52" y="558"/>
                  </a:lnTo>
                  <a:lnTo>
                    <a:pt x="57" y="560"/>
                  </a:lnTo>
                  <a:lnTo>
                    <a:pt x="61" y="563"/>
                  </a:lnTo>
                  <a:lnTo>
                    <a:pt x="66" y="565"/>
                  </a:lnTo>
                  <a:lnTo>
                    <a:pt x="69" y="567"/>
                  </a:lnTo>
                  <a:lnTo>
                    <a:pt x="71" y="572"/>
                  </a:lnTo>
                  <a:lnTo>
                    <a:pt x="72" y="577"/>
                  </a:lnTo>
                  <a:lnTo>
                    <a:pt x="74" y="581"/>
                  </a:lnTo>
                  <a:lnTo>
                    <a:pt x="74" y="586"/>
                  </a:lnTo>
                  <a:lnTo>
                    <a:pt x="76" y="588"/>
                  </a:lnTo>
                  <a:lnTo>
                    <a:pt x="79" y="590"/>
                  </a:lnTo>
                  <a:lnTo>
                    <a:pt x="81" y="594"/>
                  </a:lnTo>
                  <a:lnTo>
                    <a:pt x="83" y="596"/>
                  </a:lnTo>
                  <a:lnTo>
                    <a:pt x="92" y="595"/>
                  </a:lnTo>
                  <a:lnTo>
                    <a:pt x="104" y="594"/>
                  </a:lnTo>
                  <a:lnTo>
                    <a:pt x="118" y="593"/>
                  </a:lnTo>
                  <a:lnTo>
                    <a:pt x="132" y="591"/>
                  </a:lnTo>
                  <a:lnTo>
                    <a:pt x="144" y="590"/>
                  </a:lnTo>
                  <a:lnTo>
                    <a:pt x="156" y="589"/>
                  </a:lnTo>
                  <a:lnTo>
                    <a:pt x="166" y="589"/>
                  </a:lnTo>
                  <a:lnTo>
                    <a:pt x="172" y="589"/>
                  </a:lnTo>
                  <a:lnTo>
                    <a:pt x="179" y="589"/>
                  </a:lnTo>
                  <a:lnTo>
                    <a:pt x="182" y="586"/>
                  </a:lnTo>
                  <a:lnTo>
                    <a:pt x="184" y="581"/>
                  </a:lnTo>
                  <a:lnTo>
                    <a:pt x="187" y="577"/>
                  </a:lnTo>
                  <a:lnTo>
                    <a:pt x="190" y="565"/>
                  </a:lnTo>
                  <a:lnTo>
                    <a:pt x="197" y="543"/>
                  </a:lnTo>
                  <a:lnTo>
                    <a:pt x="203" y="521"/>
                  </a:lnTo>
                  <a:lnTo>
                    <a:pt x="206" y="509"/>
                  </a:lnTo>
                  <a:lnTo>
                    <a:pt x="210" y="518"/>
                  </a:lnTo>
                  <a:lnTo>
                    <a:pt x="216" y="532"/>
                  </a:lnTo>
                  <a:lnTo>
                    <a:pt x="222" y="545"/>
                  </a:lnTo>
                  <a:lnTo>
                    <a:pt x="232" y="555"/>
                  </a:lnTo>
                  <a:lnTo>
                    <a:pt x="237" y="552"/>
                  </a:lnTo>
                  <a:lnTo>
                    <a:pt x="244" y="549"/>
                  </a:lnTo>
                  <a:lnTo>
                    <a:pt x="254" y="543"/>
                  </a:lnTo>
                  <a:lnTo>
                    <a:pt x="263" y="539"/>
                  </a:lnTo>
                  <a:lnTo>
                    <a:pt x="272" y="534"/>
                  </a:lnTo>
                  <a:lnTo>
                    <a:pt x="280" y="529"/>
                  </a:lnTo>
                  <a:lnTo>
                    <a:pt x="288" y="526"/>
                  </a:lnTo>
                  <a:lnTo>
                    <a:pt x="293" y="524"/>
                  </a:lnTo>
                  <a:lnTo>
                    <a:pt x="301" y="521"/>
                  </a:lnTo>
                  <a:lnTo>
                    <a:pt x="308" y="520"/>
                  </a:lnTo>
                  <a:lnTo>
                    <a:pt x="313" y="520"/>
                  </a:lnTo>
                  <a:lnTo>
                    <a:pt x="319" y="522"/>
                  </a:lnTo>
                  <a:lnTo>
                    <a:pt x="323" y="524"/>
                  </a:lnTo>
                  <a:lnTo>
                    <a:pt x="328" y="524"/>
                  </a:lnTo>
                  <a:lnTo>
                    <a:pt x="334" y="525"/>
                  </a:lnTo>
                  <a:lnTo>
                    <a:pt x="341" y="525"/>
                  </a:lnTo>
                  <a:lnTo>
                    <a:pt x="347" y="525"/>
                  </a:lnTo>
                  <a:lnTo>
                    <a:pt x="354" y="525"/>
                  </a:lnTo>
                  <a:lnTo>
                    <a:pt x="358" y="525"/>
                  </a:lnTo>
                  <a:lnTo>
                    <a:pt x="363" y="525"/>
                  </a:lnTo>
                  <a:lnTo>
                    <a:pt x="369" y="496"/>
                  </a:lnTo>
                  <a:lnTo>
                    <a:pt x="372" y="459"/>
                  </a:lnTo>
                  <a:lnTo>
                    <a:pt x="374" y="420"/>
                  </a:lnTo>
                  <a:lnTo>
                    <a:pt x="377" y="380"/>
                  </a:lnTo>
                  <a:lnTo>
                    <a:pt x="377" y="369"/>
                  </a:lnTo>
                  <a:lnTo>
                    <a:pt x="376" y="356"/>
                  </a:lnTo>
                  <a:lnTo>
                    <a:pt x="373" y="338"/>
                  </a:lnTo>
                  <a:lnTo>
                    <a:pt x="373" y="3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0" name="Freeform 215"/>
            <p:cNvSpPr>
              <a:spLocks/>
            </p:cNvSpPr>
            <p:nvPr/>
          </p:nvSpPr>
          <p:spPr bwMode="auto">
            <a:xfrm>
              <a:off x="5382" y="2824"/>
              <a:ext cx="30" cy="149"/>
            </a:xfrm>
            <a:custGeom>
              <a:avLst/>
              <a:gdLst>
                <a:gd name="T0" fmla="*/ 1 w 60"/>
                <a:gd name="T1" fmla="*/ 0 h 299"/>
                <a:gd name="T2" fmla="*/ 0 w 60"/>
                <a:gd name="T3" fmla="*/ 0 h 299"/>
                <a:gd name="T4" fmla="*/ 0 w 60"/>
                <a:gd name="T5" fmla="*/ 0 h 299"/>
                <a:gd name="T6" fmla="*/ 1 w 60"/>
                <a:gd name="T7" fmla="*/ 0 h 299"/>
                <a:gd name="T8" fmla="*/ 1 w 60"/>
                <a:gd name="T9" fmla="*/ 0 h 299"/>
                <a:gd name="T10" fmla="*/ 1 w 60"/>
                <a:gd name="T11" fmla="*/ 0 h 299"/>
                <a:gd name="T12" fmla="*/ 1 w 60"/>
                <a:gd name="T13" fmla="*/ 0 h 299"/>
                <a:gd name="T14" fmla="*/ 1 w 60"/>
                <a:gd name="T15" fmla="*/ 0 h 299"/>
                <a:gd name="T16" fmla="*/ 1 w 60"/>
                <a:gd name="T17" fmla="*/ 0 h 299"/>
                <a:gd name="T18" fmla="*/ 1 w 60"/>
                <a:gd name="T19" fmla="*/ 0 h 299"/>
                <a:gd name="T20" fmla="*/ 1 w 60"/>
                <a:gd name="T21" fmla="*/ 0 h 299"/>
                <a:gd name="T22" fmla="*/ 1 w 60"/>
                <a:gd name="T23" fmla="*/ 0 h 299"/>
                <a:gd name="T24" fmla="*/ 1 w 60"/>
                <a:gd name="T25" fmla="*/ 0 h 299"/>
                <a:gd name="T26" fmla="*/ 1 w 60"/>
                <a:gd name="T27" fmla="*/ 0 h 299"/>
                <a:gd name="T28" fmla="*/ 1 w 60"/>
                <a:gd name="T29" fmla="*/ 0 h 299"/>
                <a:gd name="T30" fmla="*/ 1 w 60"/>
                <a:gd name="T31" fmla="*/ 0 h 299"/>
                <a:gd name="T32" fmla="*/ 1 w 60"/>
                <a:gd name="T33" fmla="*/ 0 h 299"/>
                <a:gd name="T34" fmla="*/ 1 w 60"/>
                <a:gd name="T35" fmla="*/ 0 h 299"/>
                <a:gd name="T36" fmla="*/ 1 w 60"/>
                <a:gd name="T37" fmla="*/ 0 h 299"/>
                <a:gd name="T38" fmla="*/ 1 w 60"/>
                <a:gd name="T39" fmla="*/ 0 h 299"/>
                <a:gd name="T40" fmla="*/ 1 w 60"/>
                <a:gd name="T41" fmla="*/ 0 h 299"/>
                <a:gd name="T42" fmla="*/ 1 w 60"/>
                <a:gd name="T43" fmla="*/ 0 h 299"/>
                <a:gd name="T44" fmla="*/ 1 w 60"/>
                <a:gd name="T45" fmla="*/ 0 h 299"/>
                <a:gd name="T46" fmla="*/ 1 w 60"/>
                <a:gd name="T47" fmla="*/ 0 h 299"/>
                <a:gd name="T48" fmla="*/ 1 w 60"/>
                <a:gd name="T49" fmla="*/ 0 h 299"/>
                <a:gd name="T50" fmla="*/ 1 w 60"/>
                <a:gd name="T51" fmla="*/ 0 h 299"/>
                <a:gd name="T52" fmla="*/ 1 w 60"/>
                <a:gd name="T53" fmla="*/ 0 h 299"/>
                <a:gd name="T54" fmla="*/ 1 w 60"/>
                <a:gd name="T55" fmla="*/ 0 h 299"/>
                <a:gd name="T56" fmla="*/ 1 w 60"/>
                <a:gd name="T57" fmla="*/ 0 h 299"/>
                <a:gd name="T58" fmla="*/ 1 w 60"/>
                <a:gd name="T59" fmla="*/ 0 h 299"/>
                <a:gd name="T60" fmla="*/ 1 w 60"/>
                <a:gd name="T61" fmla="*/ 0 h 299"/>
                <a:gd name="T62" fmla="*/ 1 w 60"/>
                <a:gd name="T63" fmla="*/ 0 h 299"/>
                <a:gd name="T64" fmla="*/ 1 w 60"/>
                <a:gd name="T65" fmla="*/ 0 h 299"/>
                <a:gd name="T66" fmla="*/ 1 w 60"/>
                <a:gd name="T67" fmla="*/ 0 h 299"/>
                <a:gd name="T68" fmla="*/ 1 w 60"/>
                <a:gd name="T69" fmla="*/ 0 h 299"/>
                <a:gd name="T70" fmla="*/ 1 w 60"/>
                <a:gd name="T71" fmla="*/ 0 h 299"/>
                <a:gd name="T72" fmla="*/ 1 w 60"/>
                <a:gd name="T73" fmla="*/ 0 h 299"/>
                <a:gd name="T74" fmla="*/ 1 w 60"/>
                <a:gd name="T75" fmla="*/ 0 h 299"/>
                <a:gd name="T76" fmla="*/ 1 w 60"/>
                <a:gd name="T77" fmla="*/ 0 h 299"/>
                <a:gd name="T78" fmla="*/ 1 w 60"/>
                <a:gd name="T79" fmla="*/ 0 h 299"/>
                <a:gd name="T80" fmla="*/ 1 w 60"/>
                <a:gd name="T81" fmla="*/ 0 h 299"/>
                <a:gd name="T82" fmla="*/ 1 w 60"/>
                <a:gd name="T83" fmla="*/ 0 h 299"/>
                <a:gd name="T84" fmla="*/ 1 w 60"/>
                <a:gd name="T85" fmla="*/ 0 h 299"/>
                <a:gd name="T86" fmla="*/ 1 w 60"/>
                <a:gd name="T87" fmla="*/ 0 h 299"/>
                <a:gd name="T88" fmla="*/ 1 w 60"/>
                <a:gd name="T89" fmla="*/ 0 h 2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299"/>
                <a:gd name="T137" fmla="*/ 60 w 60"/>
                <a:gd name="T138" fmla="*/ 299 h 2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299">
                  <a:moveTo>
                    <a:pt x="2" y="299"/>
                  </a:moveTo>
                  <a:lnTo>
                    <a:pt x="0" y="274"/>
                  </a:lnTo>
                  <a:lnTo>
                    <a:pt x="0" y="244"/>
                  </a:lnTo>
                  <a:lnTo>
                    <a:pt x="2" y="219"/>
                  </a:lnTo>
                  <a:lnTo>
                    <a:pt x="4" y="204"/>
                  </a:lnTo>
                  <a:lnTo>
                    <a:pt x="5" y="195"/>
                  </a:lnTo>
                  <a:lnTo>
                    <a:pt x="7" y="184"/>
                  </a:lnTo>
                  <a:lnTo>
                    <a:pt x="8" y="174"/>
                  </a:lnTo>
                  <a:lnTo>
                    <a:pt x="10" y="166"/>
                  </a:lnTo>
                  <a:lnTo>
                    <a:pt x="12" y="144"/>
                  </a:lnTo>
                  <a:lnTo>
                    <a:pt x="18" y="100"/>
                  </a:lnTo>
                  <a:lnTo>
                    <a:pt x="22" y="58"/>
                  </a:lnTo>
                  <a:lnTo>
                    <a:pt x="25" y="35"/>
                  </a:lnTo>
                  <a:lnTo>
                    <a:pt x="26" y="51"/>
                  </a:lnTo>
                  <a:lnTo>
                    <a:pt x="27" y="69"/>
                  </a:lnTo>
                  <a:lnTo>
                    <a:pt x="27" y="87"/>
                  </a:lnTo>
                  <a:lnTo>
                    <a:pt x="26" y="101"/>
                  </a:lnTo>
                  <a:lnTo>
                    <a:pt x="30" y="87"/>
                  </a:lnTo>
                  <a:lnTo>
                    <a:pt x="36" y="74"/>
                  </a:lnTo>
                  <a:lnTo>
                    <a:pt x="42" y="60"/>
                  </a:lnTo>
                  <a:lnTo>
                    <a:pt x="48" y="46"/>
                  </a:lnTo>
                  <a:lnTo>
                    <a:pt x="52" y="32"/>
                  </a:lnTo>
                  <a:lnTo>
                    <a:pt x="56" y="21"/>
                  </a:lnTo>
                  <a:lnTo>
                    <a:pt x="59" y="9"/>
                  </a:lnTo>
                  <a:lnTo>
                    <a:pt x="60" y="0"/>
                  </a:lnTo>
                  <a:lnTo>
                    <a:pt x="54" y="40"/>
                  </a:lnTo>
                  <a:lnTo>
                    <a:pt x="43" y="79"/>
                  </a:lnTo>
                  <a:lnTo>
                    <a:pt x="31" y="112"/>
                  </a:lnTo>
                  <a:lnTo>
                    <a:pt x="27" y="131"/>
                  </a:lnTo>
                  <a:lnTo>
                    <a:pt x="26" y="140"/>
                  </a:lnTo>
                  <a:lnTo>
                    <a:pt x="23" y="146"/>
                  </a:lnTo>
                  <a:lnTo>
                    <a:pt x="22" y="150"/>
                  </a:lnTo>
                  <a:lnTo>
                    <a:pt x="20" y="154"/>
                  </a:lnTo>
                  <a:lnTo>
                    <a:pt x="19" y="160"/>
                  </a:lnTo>
                  <a:lnTo>
                    <a:pt x="16" y="166"/>
                  </a:lnTo>
                  <a:lnTo>
                    <a:pt x="15" y="171"/>
                  </a:lnTo>
                  <a:lnTo>
                    <a:pt x="15" y="177"/>
                  </a:lnTo>
                  <a:lnTo>
                    <a:pt x="15" y="184"/>
                  </a:lnTo>
                  <a:lnTo>
                    <a:pt x="15" y="191"/>
                  </a:lnTo>
                  <a:lnTo>
                    <a:pt x="14" y="198"/>
                  </a:lnTo>
                  <a:lnTo>
                    <a:pt x="13" y="203"/>
                  </a:lnTo>
                  <a:lnTo>
                    <a:pt x="11" y="214"/>
                  </a:lnTo>
                  <a:lnTo>
                    <a:pt x="6" y="237"/>
                  </a:lnTo>
                  <a:lnTo>
                    <a:pt x="2" y="267"/>
                  </a:lnTo>
                  <a:lnTo>
                    <a:pt x="2" y="29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1" name="Freeform 216"/>
            <p:cNvSpPr>
              <a:spLocks/>
            </p:cNvSpPr>
            <p:nvPr/>
          </p:nvSpPr>
          <p:spPr bwMode="auto">
            <a:xfrm>
              <a:off x="5567" y="2769"/>
              <a:ext cx="19" cy="10"/>
            </a:xfrm>
            <a:custGeom>
              <a:avLst/>
              <a:gdLst>
                <a:gd name="T0" fmla="*/ 1 w 37"/>
                <a:gd name="T1" fmla="*/ 1 h 19"/>
                <a:gd name="T2" fmla="*/ 1 w 37"/>
                <a:gd name="T3" fmla="*/ 1 h 19"/>
                <a:gd name="T4" fmla="*/ 1 w 37"/>
                <a:gd name="T5" fmla="*/ 1 h 19"/>
                <a:gd name="T6" fmla="*/ 1 w 37"/>
                <a:gd name="T7" fmla="*/ 1 h 19"/>
                <a:gd name="T8" fmla="*/ 1 w 37"/>
                <a:gd name="T9" fmla="*/ 1 h 19"/>
                <a:gd name="T10" fmla="*/ 1 w 37"/>
                <a:gd name="T11" fmla="*/ 1 h 19"/>
                <a:gd name="T12" fmla="*/ 1 w 37"/>
                <a:gd name="T13" fmla="*/ 1 h 19"/>
                <a:gd name="T14" fmla="*/ 1 w 37"/>
                <a:gd name="T15" fmla="*/ 1 h 19"/>
                <a:gd name="T16" fmla="*/ 0 w 37"/>
                <a:gd name="T17" fmla="*/ 0 h 19"/>
                <a:gd name="T18" fmla="*/ 1 w 37"/>
                <a:gd name="T19" fmla="*/ 1 h 19"/>
                <a:gd name="T20" fmla="*/ 1 w 37"/>
                <a:gd name="T21" fmla="*/ 1 h 19"/>
                <a:gd name="T22" fmla="*/ 1 w 37"/>
                <a:gd name="T23" fmla="*/ 1 h 19"/>
                <a:gd name="T24" fmla="*/ 1 w 37"/>
                <a:gd name="T25" fmla="*/ 1 h 19"/>
                <a:gd name="T26" fmla="*/ 1 w 37"/>
                <a:gd name="T27" fmla="*/ 1 h 19"/>
                <a:gd name="T28" fmla="*/ 1 w 37"/>
                <a:gd name="T29" fmla="*/ 1 h 19"/>
                <a:gd name="T30" fmla="*/ 1 w 37"/>
                <a:gd name="T31" fmla="*/ 1 h 19"/>
                <a:gd name="T32" fmla="*/ 1 w 37"/>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19"/>
                <a:gd name="T53" fmla="*/ 37 w 3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19">
                  <a:moveTo>
                    <a:pt x="37" y="16"/>
                  </a:moveTo>
                  <a:lnTo>
                    <a:pt x="34" y="13"/>
                  </a:lnTo>
                  <a:lnTo>
                    <a:pt x="31" y="11"/>
                  </a:lnTo>
                  <a:lnTo>
                    <a:pt x="26" y="8"/>
                  </a:lnTo>
                  <a:lnTo>
                    <a:pt x="22" y="5"/>
                  </a:lnTo>
                  <a:lnTo>
                    <a:pt x="17" y="4"/>
                  </a:lnTo>
                  <a:lnTo>
                    <a:pt x="11" y="2"/>
                  </a:lnTo>
                  <a:lnTo>
                    <a:pt x="6" y="1"/>
                  </a:lnTo>
                  <a:lnTo>
                    <a:pt x="0" y="0"/>
                  </a:lnTo>
                  <a:lnTo>
                    <a:pt x="7" y="5"/>
                  </a:lnTo>
                  <a:lnTo>
                    <a:pt x="16" y="11"/>
                  </a:lnTo>
                  <a:lnTo>
                    <a:pt x="25" y="16"/>
                  </a:lnTo>
                  <a:lnTo>
                    <a:pt x="31" y="19"/>
                  </a:lnTo>
                  <a:lnTo>
                    <a:pt x="32" y="18"/>
                  </a:lnTo>
                  <a:lnTo>
                    <a:pt x="34" y="17"/>
                  </a:lnTo>
                  <a:lnTo>
                    <a:pt x="36" y="17"/>
                  </a:lnTo>
                  <a:lnTo>
                    <a:pt x="37"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2" name="Freeform 217"/>
            <p:cNvSpPr>
              <a:spLocks/>
            </p:cNvSpPr>
            <p:nvPr/>
          </p:nvSpPr>
          <p:spPr bwMode="auto">
            <a:xfrm>
              <a:off x="5532" y="2764"/>
              <a:ext cx="6" cy="5"/>
            </a:xfrm>
            <a:custGeom>
              <a:avLst/>
              <a:gdLst>
                <a:gd name="T0" fmla="*/ 1 w 10"/>
                <a:gd name="T1" fmla="*/ 0 h 12"/>
                <a:gd name="T2" fmla="*/ 1 w 10"/>
                <a:gd name="T3" fmla="*/ 0 h 12"/>
                <a:gd name="T4" fmla="*/ 1 w 10"/>
                <a:gd name="T5" fmla="*/ 0 h 12"/>
                <a:gd name="T6" fmla="*/ 1 w 10"/>
                <a:gd name="T7" fmla="*/ 0 h 12"/>
                <a:gd name="T8" fmla="*/ 1 w 10"/>
                <a:gd name="T9" fmla="*/ 0 h 12"/>
                <a:gd name="T10" fmla="*/ 1 w 10"/>
                <a:gd name="T11" fmla="*/ 0 h 12"/>
                <a:gd name="T12" fmla="*/ 1 w 10"/>
                <a:gd name="T13" fmla="*/ 0 h 12"/>
                <a:gd name="T14" fmla="*/ 0 w 10"/>
                <a:gd name="T15" fmla="*/ 0 h 12"/>
                <a:gd name="T16" fmla="*/ 0 w 10"/>
                <a:gd name="T17" fmla="*/ 0 h 12"/>
                <a:gd name="T18" fmla="*/ 1 w 10"/>
                <a:gd name="T19" fmla="*/ 0 h 12"/>
                <a:gd name="T20" fmla="*/ 1 w 10"/>
                <a:gd name="T21" fmla="*/ 0 h 12"/>
                <a:gd name="T22" fmla="*/ 1 w 10"/>
                <a:gd name="T23" fmla="*/ 0 h 12"/>
                <a:gd name="T24" fmla="*/ 1 w 10"/>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
                <a:gd name="T40" fmla="*/ 0 h 12"/>
                <a:gd name="T41" fmla="*/ 10 w 10"/>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 h="12">
                  <a:moveTo>
                    <a:pt x="10" y="0"/>
                  </a:moveTo>
                  <a:lnTo>
                    <a:pt x="8" y="0"/>
                  </a:lnTo>
                  <a:lnTo>
                    <a:pt x="5" y="0"/>
                  </a:lnTo>
                  <a:lnTo>
                    <a:pt x="3" y="0"/>
                  </a:lnTo>
                  <a:lnTo>
                    <a:pt x="1" y="1"/>
                  </a:lnTo>
                  <a:lnTo>
                    <a:pt x="1" y="4"/>
                  </a:lnTo>
                  <a:lnTo>
                    <a:pt x="1" y="6"/>
                  </a:lnTo>
                  <a:lnTo>
                    <a:pt x="0" y="10"/>
                  </a:lnTo>
                  <a:lnTo>
                    <a:pt x="0" y="12"/>
                  </a:lnTo>
                  <a:lnTo>
                    <a:pt x="3" y="10"/>
                  </a:lnTo>
                  <a:lnTo>
                    <a:pt x="7" y="6"/>
                  </a:lnTo>
                  <a:lnTo>
                    <a:pt x="9" y="3"/>
                  </a:lnTo>
                  <a:lnTo>
                    <a:pt x="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3" name="Freeform 218"/>
            <p:cNvSpPr>
              <a:spLocks/>
            </p:cNvSpPr>
            <p:nvPr/>
          </p:nvSpPr>
          <p:spPr bwMode="auto">
            <a:xfrm>
              <a:off x="5530" y="2834"/>
              <a:ext cx="28" cy="4"/>
            </a:xfrm>
            <a:custGeom>
              <a:avLst/>
              <a:gdLst>
                <a:gd name="T0" fmla="*/ 0 w 57"/>
                <a:gd name="T1" fmla="*/ 0 h 7"/>
                <a:gd name="T2" fmla="*/ 0 w 57"/>
                <a:gd name="T3" fmla="*/ 0 h 7"/>
                <a:gd name="T4" fmla="*/ 0 w 57"/>
                <a:gd name="T5" fmla="*/ 0 h 7"/>
                <a:gd name="T6" fmla="*/ 0 w 57"/>
                <a:gd name="T7" fmla="*/ 0 h 7"/>
                <a:gd name="T8" fmla="*/ 0 w 57"/>
                <a:gd name="T9" fmla="*/ 0 h 7"/>
                <a:gd name="T10" fmla="*/ 0 w 57"/>
                <a:gd name="T11" fmla="*/ 0 h 7"/>
                <a:gd name="T12" fmla="*/ 0 w 57"/>
                <a:gd name="T13" fmla="*/ 0 h 7"/>
                <a:gd name="T14" fmla="*/ 0 w 57"/>
                <a:gd name="T15" fmla="*/ 0 h 7"/>
                <a:gd name="T16" fmla="*/ 0 w 57"/>
                <a:gd name="T17" fmla="*/ 0 h 7"/>
                <a:gd name="T18" fmla="*/ 0 w 57"/>
                <a:gd name="T19" fmla="*/ 1 h 7"/>
                <a:gd name="T20" fmla="*/ 0 w 57"/>
                <a:gd name="T21" fmla="*/ 1 h 7"/>
                <a:gd name="T22" fmla="*/ 0 w 57"/>
                <a:gd name="T23" fmla="*/ 1 h 7"/>
                <a:gd name="T24" fmla="*/ 0 w 57"/>
                <a:gd name="T25" fmla="*/ 1 h 7"/>
                <a:gd name="T26" fmla="*/ 0 w 57"/>
                <a:gd name="T27" fmla="*/ 1 h 7"/>
                <a:gd name="T28" fmla="*/ 0 w 57"/>
                <a:gd name="T29" fmla="*/ 1 h 7"/>
                <a:gd name="T30" fmla="*/ 0 w 57"/>
                <a:gd name="T31" fmla="*/ 1 h 7"/>
                <a:gd name="T32" fmla="*/ 0 w 57"/>
                <a:gd name="T33" fmla="*/ 1 h 7"/>
                <a:gd name="T34" fmla="*/ 0 w 57"/>
                <a:gd name="T35" fmla="*/ 1 h 7"/>
                <a:gd name="T36" fmla="*/ 0 w 57"/>
                <a:gd name="T37" fmla="*/ 1 h 7"/>
                <a:gd name="T38" fmla="*/ 0 w 57"/>
                <a:gd name="T39" fmla="*/ 1 h 7"/>
                <a:gd name="T40" fmla="*/ 0 w 57"/>
                <a:gd name="T41" fmla="*/ 1 h 7"/>
                <a:gd name="T42" fmla="*/ 0 w 57"/>
                <a:gd name="T43" fmla="*/ 1 h 7"/>
                <a:gd name="T44" fmla="*/ 0 w 57"/>
                <a:gd name="T45" fmla="*/ 1 h 7"/>
                <a:gd name="T46" fmla="*/ 0 w 57"/>
                <a:gd name="T47" fmla="*/ 1 h 7"/>
                <a:gd name="T48" fmla="*/ 0 w 57"/>
                <a:gd name="T49" fmla="*/ 0 h 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7"/>
                <a:gd name="T76" fmla="*/ 0 h 7"/>
                <a:gd name="T77" fmla="*/ 57 w 57"/>
                <a:gd name="T78" fmla="*/ 7 h 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7" h="7">
                  <a:moveTo>
                    <a:pt x="1" y="0"/>
                  </a:moveTo>
                  <a:lnTo>
                    <a:pt x="5" y="0"/>
                  </a:lnTo>
                  <a:lnTo>
                    <a:pt x="10" y="0"/>
                  </a:lnTo>
                  <a:lnTo>
                    <a:pt x="20" y="0"/>
                  </a:lnTo>
                  <a:lnTo>
                    <a:pt x="29" y="0"/>
                  </a:lnTo>
                  <a:lnTo>
                    <a:pt x="38" y="0"/>
                  </a:lnTo>
                  <a:lnTo>
                    <a:pt x="47" y="0"/>
                  </a:lnTo>
                  <a:lnTo>
                    <a:pt x="53" y="0"/>
                  </a:lnTo>
                  <a:lnTo>
                    <a:pt x="55" y="0"/>
                  </a:lnTo>
                  <a:lnTo>
                    <a:pt x="57" y="2"/>
                  </a:lnTo>
                  <a:lnTo>
                    <a:pt x="57" y="3"/>
                  </a:lnTo>
                  <a:lnTo>
                    <a:pt x="57" y="6"/>
                  </a:lnTo>
                  <a:lnTo>
                    <a:pt x="55" y="7"/>
                  </a:lnTo>
                  <a:lnTo>
                    <a:pt x="52" y="7"/>
                  </a:lnTo>
                  <a:lnTo>
                    <a:pt x="45" y="7"/>
                  </a:lnTo>
                  <a:lnTo>
                    <a:pt x="37" y="7"/>
                  </a:lnTo>
                  <a:lnTo>
                    <a:pt x="28" y="7"/>
                  </a:lnTo>
                  <a:lnTo>
                    <a:pt x="19" y="7"/>
                  </a:lnTo>
                  <a:lnTo>
                    <a:pt x="10" y="7"/>
                  </a:lnTo>
                  <a:lnTo>
                    <a:pt x="4" y="7"/>
                  </a:lnTo>
                  <a:lnTo>
                    <a:pt x="0" y="7"/>
                  </a:lnTo>
                  <a:lnTo>
                    <a:pt x="1" y="4"/>
                  </a:lnTo>
                  <a:lnTo>
                    <a:pt x="2" y="3"/>
                  </a:lnTo>
                  <a:lnTo>
                    <a:pt x="2" y="1"/>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4" name="Freeform 219"/>
            <p:cNvSpPr>
              <a:spLocks/>
            </p:cNvSpPr>
            <p:nvPr/>
          </p:nvSpPr>
          <p:spPr bwMode="auto">
            <a:xfrm>
              <a:off x="5417" y="3000"/>
              <a:ext cx="3" cy="24"/>
            </a:xfrm>
            <a:custGeom>
              <a:avLst/>
              <a:gdLst>
                <a:gd name="T0" fmla="*/ 0 w 7"/>
                <a:gd name="T1" fmla="*/ 0 h 49"/>
                <a:gd name="T2" fmla="*/ 0 w 7"/>
                <a:gd name="T3" fmla="*/ 0 h 49"/>
                <a:gd name="T4" fmla="*/ 0 w 7"/>
                <a:gd name="T5" fmla="*/ 0 h 49"/>
                <a:gd name="T6" fmla="*/ 0 w 7"/>
                <a:gd name="T7" fmla="*/ 0 h 49"/>
                <a:gd name="T8" fmla="*/ 0 w 7"/>
                <a:gd name="T9" fmla="*/ 0 h 49"/>
                <a:gd name="T10" fmla="*/ 0 w 7"/>
                <a:gd name="T11" fmla="*/ 0 h 49"/>
                <a:gd name="T12" fmla="*/ 0 w 7"/>
                <a:gd name="T13" fmla="*/ 0 h 49"/>
                <a:gd name="T14" fmla="*/ 0 w 7"/>
                <a:gd name="T15" fmla="*/ 0 h 49"/>
                <a:gd name="T16" fmla="*/ 0 w 7"/>
                <a:gd name="T17" fmla="*/ 0 h 49"/>
                <a:gd name="T18" fmla="*/ 0 w 7"/>
                <a:gd name="T19" fmla="*/ 0 h 49"/>
                <a:gd name="T20" fmla="*/ 0 w 7"/>
                <a:gd name="T21" fmla="*/ 0 h 49"/>
                <a:gd name="T22" fmla="*/ 0 w 7"/>
                <a:gd name="T23" fmla="*/ 0 h 49"/>
                <a:gd name="T24" fmla="*/ 0 w 7"/>
                <a:gd name="T25" fmla="*/ 0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49"/>
                <a:gd name="T41" fmla="*/ 7 w 7"/>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49">
                  <a:moveTo>
                    <a:pt x="7" y="0"/>
                  </a:moveTo>
                  <a:lnTo>
                    <a:pt x="5" y="7"/>
                  </a:lnTo>
                  <a:lnTo>
                    <a:pt x="3" y="15"/>
                  </a:lnTo>
                  <a:lnTo>
                    <a:pt x="2" y="23"/>
                  </a:lnTo>
                  <a:lnTo>
                    <a:pt x="0" y="28"/>
                  </a:lnTo>
                  <a:lnTo>
                    <a:pt x="0" y="33"/>
                  </a:lnTo>
                  <a:lnTo>
                    <a:pt x="0" y="38"/>
                  </a:lnTo>
                  <a:lnTo>
                    <a:pt x="0" y="45"/>
                  </a:lnTo>
                  <a:lnTo>
                    <a:pt x="0" y="49"/>
                  </a:lnTo>
                  <a:lnTo>
                    <a:pt x="4" y="38"/>
                  </a:lnTo>
                  <a:lnTo>
                    <a:pt x="6" y="23"/>
                  </a:lnTo>
                  <a:lnTo>
                    <a:pt x="7" y="10"/>
                  </a:lnTo>
                  <a:lnTo>
                    <a:pt x="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5" name="Freeform 220"/>
            <p:cNvSpPr>
              <a:spLocks/>
            </p:cNvSpPr>
            <p:nvPr/>
          </p:nvSpPr>
          <p:spPr bwMode="auto">
            <a:xfrm>
              <a:off x="5500" y="3001"/>
              <a:ext cx="31" cy="20"/>
            </a:xfrm>
            <a:custGeom>
              <a:avLst/>
              <a:gdLst>
                <a:gd name="T0" fmla="*/ 0 w 61"/>
                <a:gd name="T1" fmla="*/ 0 h 41"/>
                <a:gd name="T2" fmla="*/ 1 w 61"/>
                <a:gd name="T3" fmla="*/ 0 h 41"/>
                <a:gd name="T4" fmla="*/ 1 w 61"/>
                <a:gd name="T5" fmla="*/ 0 h 41"/>
                <a:gd name="T6" fmla="*/ 1 w 61"/>
                <a:gd name="T7" fmla="*/ 0 h 41"/>
                <a:gd name="T8" fmla="*/ 1 w 61"/>
                <a:gd name="T9" fmla="*/ 0 h 41"/>
                <a:gd name="T10" fmla="*/ 1 w 61"/>
                <a:gd name="T11" fmla="*/ 0 h 41"/>
                <a:gd name="T12" fmla="*/ 1 w 61"/>
                <a:gd name="T13" fmla="*/ 0 h 41"/>
                <a:gd name="T14" fmla="*/ 1 w 61"/>
                <a:gd name="T15" fmla="*/ 0 h 41"/>
                <a:gd name="T16" fmla="*/ 1 w 61"/>
                <a:gd name="T17" fmla="*/ 0 h 41"/>
                <a:gd name="T18" fmla="*/ 1 w 61"/>
                <a:gd name="T19" fmla="*/ 0 h 41"/>
                <a:gd name="T20" fmla="*/ 1 w 61"/>
                <a:gd name="T21" fmla="*/ 0 h 41"/>
                <a:gd name="T22" fmla="*/ 1 w 61"/>
                <a:gd name="T23" fmla="*/ 0 h 41"/>
                <a:gd name="T24" fmla="*/ 1 w 61"/>
                <a:gd name="T25" fmla="*/ 0 h 41"/>
                <a:gd name="T26" fmla="*/ 1 w 61"/>
                <a:gd name="T27" fmla="*/ 0 h 41"/>
                <a:gd name="T28" fmla="*/ 1 w 61"/>
                <a:gd name="T29" fmla="*/ 0 h 41"/>
                <a:gd name="T30" fmla="*/ 1 w 61"/>
                <a:gd name="T31" fmla="*/ 0 h 41"/>
                <a:gd name="T32" fmla="*/ 1 w 61"/>
                <a:gd name="T33" fmla="*/ 0 h 41"/>
                <a:gd name="T34" fmla="*/ 1 w 61"/>
                <a:gd name="T35" fmla="*/ 0 h 41"/>
                <a:gd name="T36" fmla="*/ 1 w 61"/>
                <a:gd name="T37" fmla="*/ 0 h 41"/>
                <a:gd name="T38" fmla="*/ 1 w 61"/>
                <a:gd name="T39" fmla="*/ 0 h 41"/>
                <a:gd name="T40" fmla="*/ 0 w 61"/>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1"/>
                <a:gd name="T64" fmla="*/ 0 h 41"/>
                <a:gd name="T65" fmla="*/ 61 w 61"/>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1" h="41">
                  <a:moveTo>
                    <a:pt x="0" y="41"/>
                  </a:moveTo>
                  <a:lnTo>
                    <a:pt x="3" y="41"/>
                  </a:lnTo>
                  <a:lnTo>
                    <a:pt x="5" y="41"/>
                  </a:lnTo>
                  <a:lnTo>
                    <a:pt x="7" y="41"/>
                  </a:lnTo>
                  <a:lnTo>
                    <a:pt x="9" y="41"/>
                  </a:lnTo>
                  <a:lnTo>
                    <a:pt x="11" y="38"/>
                  </a:lnTo>
                  <a:lnTo>
                    <a:pt x="14" y="35"/>
                  </a:lnTo>
                  <a:lnTo>
                    <a:pt x="20" y="29"/>
                  </a:lnTo>
                  <a:lnTo>
                    <a:pt x="27" y="22"/>
                  </a:lnTo>
                  <a:lnTo>
                    <a:pt x="34" y="17"/>
                  </a:lnTo>
                  <a:lnTo>
                    <a:pt x="43" y="10"/>
                  </a:lnTo>
                  <a:lnTo>
                    <a:pt x="52" y="4"/>
                  </a:lnTo>
                  <a:lnTo>
                    <a:pt x="61" y="0"/>
                  </a:lnTo>
                  <a:lnTo>
                    <a:pt x="49" y="3"/>
                  </a:lnTo>
                  <a:lnTo>
                    <a:pt x="39" y="6"/>
                  </a:lnTo>
                  <a:lnTo>
                    <a:pt x="33" y="10"/>
                  </a:lnTo>
                  <a:lnTo>
                    <a:pt x="26" y="13"/>
                  </a:lnTo>
                  <a:lnTo>
                    <a:pt x="21" y="19"/>
                  </a:lnTo>
                  <a:lnTo>
                    <a:pt x="15" y="25"/>
                  </a:lnTo>
                  <a:lnTo>
                    <a:pt x="8" y="32"/>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6" name="Freeform 221"/>
            <p:cNvSpPr>
              <a:spLocks/>
            </p:cNvSpPr>
            <p:nvPr/>
          </p:nvSpPr>
          <p:spPr bwMode="auto">
            <a:xfrm>
              <a:off x="5403" y="2772"/>
              <a:ext cx="48" cy="24"/>
            </a:xfrm>
            <a:custGeom>
              <a:avLst/>
              <a:gdLst>
                <a:gd name="T0" fmla="*/ 0 w 96"/>
                <a:gd name="T1" fmla="*/ 1 h 48"/>
                <a:gd name="T2" fmla="*/ 1 w 96"/>
                <a:gd name="T3" fmla="*/ 1 h 48"/>
                <a:gd name="T4" fmla="*/ 1 w 96"/>
                <a:gd name="T5" fmla="*/ 1 h 48"/>
                <a:gd name="T6" fmla="*/ 1 w 96"/>
                <a:gd name="T7" fmla="*/ 1 h 48"/>
                <a:gd name="T8" fmla="*/ 1 w 96"/>
                <a:gd name="T9" fmla="*/ 1 h 48"/>
                <a:gd name="T10" fmla="*/ 1 w 96"/>
                <a:gd name="T11" fmla="*/ 1 h 48"/>
                <a:gd name="T12" fmla="*/ 1 w 96"/>
                <a:gd name="T13" fmla="*/ 1 h 48"/>
                <a:gd name="T14" fmla="*/ 1 w 96"/>
                <a:gd name="T15" fmla="*/ 1 h 48"/>
                <a:gd name="T16" fmla="*/ 1 w 96"/>
                <a:gd name="T17" fmla="*/ 1 h 48"/>
                <a:gd name="T18" fmla="*/ 1 w 96"/>
                <a:gd name="T19" fmla="*/ 1 h 48"/>
                <a:gd name="T20" fmla="*/ 1 w 96"/>
                <a:gd name="T21" fmla="*/ 1 h 48"/>
                <a:gd name="T22" fmla="*/ 1 w 96"/>
                <a:gd name="T23" fmla="*/ 1 h 48"/>
                <a:gd name="T24" fmla="*/ 1 w 96"/>
                <a:gd name="T25" fmla="*/ 1 h 48"/>
                <a:gd name="T26" fmla="*/ 1 w 96"/>
                <a:gd name="T27" fmla="*/ 1 h 48"/>
                <a:gd name="T28" fmla="*/ 1 w 96"/>
                <a:gd name="T29" fmla="*/ 1 h 48"/>
                <a:gd name="T30" fmla="*/ 1 w 96"/>
                <a:gd name="T31" fmla="*/ 1 h 48"/>
                <a:gd name="T32" fmla="*/ 1 w 96"/>
                <a:gd name="T33" fmla="*/ 1 h 48"/>
                <a:gd name="T34" fmla="*/ 1 w 96"/>
                <a:gd name="T35" fmla="*/ 1 h 48"/>
                <a:gd name="T36" fmla="*/ 1 w 96"/>
                <a:gd name="T37" fmla="*/ 1 h 48"/>
                <a:gd name="T38" fmla="*/ 1 w 96"/>
                <a:gd name="T39" fmla="*/ 0 h 48"/>
                <a:gd name="T40" fmla="*/ 1 w 96"/>
                <a:gd name="T41" fmla="*/ 0 h 48"/>
                <a:gd name="T42" fmla="*/ 1 w 96"/>
                <a:gd name="T43" fmla="*/ 0 h 48"/>
                <a:gd name="T44" fmla="*/ 1 w 96"/>
                <a:gd name="T45" fmla="*/ 0 h 48"/>
                <a:gd name="T46" fmla="*/ 1 w 96"/>
                <a:gd name="T47" fmla="*/ 1 h 48"/>
                <a:gd name="T48" fmla="*/ 1 w 96"/>
                <a:gd name="T49" fmla="*/ 1 h 48"/>
                <a:gd name="T50" fmla="*/ 1 w 96"/>
                <a:gd name="T51" fmla="*/ 1 h 48"/>
                <a:gd name="T52" fmla="*/ 1 w 96"/>
                <a:gd name="T53" fmla="*/ 1 h 48"/>
                <a:gd name="T54" fmla="*/ 1 w 96"/>
                <a:gd name="T55" fmla="*/ 1 h 48"/>
                <a:gd name="T56" fmla="*/ 1 w 96"/>
                <a:gd name="T57" fmla="*/ 1 h 48"/>
                <a:gd name="T58" fmla="*/ 1 w 96"/>
                <a:gd name="T59" fmla="*/ 1 h 48"/>
                <a:gd name="T60" fmla="*/ 1 w 96"/>
                <a:gd name="T61" fmla="*/ 1 h 48"/>
                <a:gd name="T62" fmla="*/ 1 w 96"/>
                <a:gd name="T63" fmla="*/ 1 h 48"/>
                <a:gd name="T64" fmla="*/ 1 w 96"/>
                <a:gd name="T65" fmla="*/ 1 h 48"/>
                <a:gd name="T66" fmla="*/ 1 w 96"/>
                <a:gd name="T67" fmla="*/ 1 h 48"/>
                <a:gd name="T68" fmla="*/ 1 w 96"/>
                <a:gd name="T69" fmla="*/ 1 h 48"/>
                <a:gd name="T70" fmla="*/ 1 w 96"/>
                <a:gd name="T71" fmla="*/ 1 h 48"/>
                <a:gd name="T72" fmla="*/ 1 w 96"/>
                <a:gd name="T73" fmla="*/ 1 h 48"/>
                <a:gd name="T74" fmla="*/ 1 w 96"/>
                <a:gd name="T75" fmla="*/ 1 h 48"/>
                <a:gd name="T76" fmla="*/ 1 w 96"/>
                <a:gd name="T77" fmla="*/ 1 h 48"/>
                <a:gd name="T78" fmla="*/ 1 w 96"/>
                <a:gd name="T79" fmla="*/ 1 h 48"/>
                <a:gd name="T80" fmla="*/ 1 w 96"/>
                <a:gd name="T81" fmla="*/ 1 h 48"/>
                <a:gd name="T82" fmla="*/ 1 w 96"/>
                <a:gd name="T83" fmla="*/ 1 h 48"/>
                <a:gd name="T84" fmla="*/ 1 w 96"/>
                <a:gd name="T85" fmla="*/ 1 h 48"/>
                <a:gd name="T86" fmla="*/ 1 w 96"/>
                <a:gd name="T87" fmla="*/ 1 h 48"/>
                <a:gd name="T88" fmla="*/ 1 w 96"/>
                <a:gd name="T89" fmla="*/ 1 h 48"/>
                <a:gd name="T90" fmla="*/ 1 w 96"/>
                <a:gd name="T91" fmla="*/ 1 h 48"/>
                <a:gd name="T92" fmla="*/ 1 w 96"/>
                <a:gd name="T93" fmla="*/ 1 h 48"/>
                <a:gd name="T94" fmla="*/ 1 w 96"/>
                <a:gd name="T95" fmla="*/ 1 h 48"/>
                <a:gd name="T96" fmla="*/ 1 w 96"/>
                <a:gd name="T97" fmla="*/ 1 h 48"/>
                <a:gd name="T98" fmla="*/ 1 w 96"/>
                <a:gd name="T99" fmla="*/ 1 h 48"/>
                <a:gd name="T100" fmla="*/ 1 w 96"/>
                <a:gd name="T101" fmla="*/ 1 h 48"/>
                <a:gd name="T102" fmla="*/ 1 w 96"/>
                <a:gd name="T103" fmla="*/ 1 h 48"/>
                <a:gd name="T104" fmla="*/ 0 w 96"/>
                <a:gd name="T105" fmla="*/ 1 h 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6"/>
                <a:gd name="T160" fmla="*/ 0 h 48"/>
                <a:gd name="T161" fmla="*/ 96 w 96"/>
                <a:gd name="T162" fmla="*/ 48 h 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6" h="48">
                  <a:moveTo>
                    <a:pt x="0" y="48"/>
                  </a:moveTo>
                  <a:lnTo>
                    <a:pt x="2" y="43"/>
                  </a:lnTo>
                  <a:lnTo>
                    <a:pt x="6" y="39"/>
                  </a:lnTo>
                  <a:lnTo>
                    <a:pt x="10" y="34"/>
                  </a:lnTo>
                  <a:lnTo>
                    <a:pt x="15" y="31"/>
                  </a:lnTo>
                  <a:lnTo>
                    <a:pt x="21" y="26"/>
                  </a:lnTo>
                  <a:lnTo>
                    <a:pt x="26" y="23"/>
                  </a:lnTo>
                  <a:lnTo>
                    <a:pt x="32" y="20"/>
                  </a:lnTo>
                  <a:lnTo>
                    <a:pt x="38" y="17"/>
                  </a:lnTo>
                  <a:lnTo>
                    <a:pt x="45" y="16"/>
                  </a:lnTo>
                  <a:lnTo>
                    <a:pt x="49" y="13"/>
                  </a:lnTo>
                  <a:lnTo>
                    <a:pt x="54" y="11"/>
                  </a:lnTo>
                  <a:lnTo>
                    <a:pt x="57" y="10"/>
                  </a:lnTo>
                  <a:lnTo>
                    <a:pt x="61" y="9"/>
                  </a:lnTo>
                  <a:lnTo>
                    <a:pt x="65" y="8"/>
                  </a:lnTo>
                  <a:lnTo>
                    <a:pt x="70" y="5"/>
                  </a:lnTo>
                  <a:lnTo>
                    <a:pt x="73" y="4"/>
                  </a:lnTo>
                  <a:lnTo>
                    <a:pt x="78" y="2"/>
                  </a:lnTo>
                  <a:lnTo>
                    <a:pt x="84" y="1"/>
                  </a:lnTo>
                  <a:lnTo>
                    <a:pt x="88" y="0"/>
                  </a:lnTo>
                  <a:lnTo>
                    <a:pt x="91" y="0"/>
                  </a:lnTo>
                  <a:lnTo>
                    <a:pt x="93" y="0"/>
                  </a:lnTo>
                  <a:lnTo>
                    <a:pt x="94" y="0"/>
                  </a:lnTo>
                  <a:lnTo>
                    <a:pt x="96" y="1"/>
                  </a:lnTo>
                  <a:lnTo>
                    <a:pt x="92" y="3"/>
                  </a:lnTo>
                  <a:lnTo>
                    <a:pt x="85" y="5"/>
                  </a:lnTo>
                  <a:lnTo>
                    <a:pt x="80" y="9"/>
                  </a:lnTo>
                  <a:lnTo>
                    <a:pt x="77" y="10"/>
                  </a:lnTo>
                  <a:lnTo>
                    <a:pt x="76" y="11"/>
                  </a:lnTo>
                  <a:lnTo>
                    <a:pt x="75" y="12"/>
                  </a:lnTo>
                  <a:lnTo>
                    <a:pt x="72" y="12"/>
                  </a:lnTo>
                  <a:lnTo>
                    <a:pt x="70" y="13"/>
                  </a:lnTo>
                  <a:lnTo>
                    <a:pt x="68" y="15"/>
                  </a:lnTo>
                  <a:lnTo>
                    <a:pt x="63" y="16"/>
                  </a:lnTo>
                  <a:lnTo>
                    <a:pt x="56" y="18"/>
                  </a:lnTo>
                  <a:lnTo>
                    <a:pt x="49" y="21"/>
                  </a:lnTo>
                  <a:lnTo>
                    <a:pt x="42" y="24"/>
                  </a:lnTo>
                  <a:lnTo>
                    <a:pt x="35" y="27"/>
                  </a:lnTo>
                  <a:lnTo>
                    <a:pt x="30" y="31"/>
                  </a:lnTo>
                  <a:lnTo>
                    <a:pt x="25" y="33"/>
                  </a:lnTo>
                  <a:lnTo>
                    <a:pt x="24" y="34"/>
                  </a:lnTo>
                  <a:lnTo>
                    <a:pt x="23" y="36"/>
                  </a:lnTo>
                  <a:lnTo>
                    <a:pt x="22" y="38"/>
                  </a:lnTo>
                  <a:lnTo>
                    <a:pt x="21" y="40"/>
                  </a:lnTo>
                  <a:lnTo>
                    <a:pt x="17" y="41"/>
                  </a:lnTo>
                  <a:lnTo>
                    <a:pt x="15" y="41"/>
                  </a:lnTo>
                  <a:lnTo>
                    <a:pt x="12" y="41"/>
                  </a:lnTo>
                  <a:lnTo>
                    <a:pt x="11" y="42"/>
                  </a:lnTo>
                  <a:lnTo>
                    <a:pt x="9" y="43"/>
                  </a:lnTo>
                  <a:lnTo>
                    <a:pt x="7" y="46"/>
                  </a:lnTo>
                  <a:lnTo>
                    <a:pt x="3" y="47"/>
                  </a:lnTo>
                  <a:lnTo>
                    <a:pt x="0"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7" name="Freeform 222"/>
            <p:cNvSpPr>
              <a:spLocks/>
            </p:cNvSpPr>
            <p:nvPr/>
          </p:nvSpPr>
          <p:spPr bwMode="auto">
            <a:xfrm>
              <a:off x="5462" y="2751"/>
              <a:ext cx="55" cy="143"/>
            </a:xfrm>
            <a:custGeom>
              <a:avLst/>
              <a:gdLst>
                <a:gd name="T0" fmla="*/ 1 w 110"/>
                <a:gd name="T1" fmla="*/ 0 h 287"/>
                <a:gd name="T2" fmla="*/ 1 w 110"/>
                <a:gd name="T3" fmla="*/ 0 h 287"/>
                <a:gd name="T4" fmla="*/ 1 w 110"/>
                <a:gd name="T5" fmla="*/ 0 h 287"/>
                <a:gd name="T6" fmla="*/ 1 w 110"/>
                <a:gd name="T7" fmla="*/ 0 h 287"/>
                <a:gd name="T8" fmla="*/ 1 w 110"/>
                <a:gd name="T9" fmla="*/ 0 h 287"/>
                <a:gd name="T10" fmla="*/ 1 w 110"/>
                <a:gd name="T11" fmla="*/ 0 h 287"/>
                <a:gd name="T12" fmla="*/ 1 w 110"/>
                <a:gd name="T13" fmla="*/ 0 h 287"/>
                <a:gd name="T14" fmla="*/ 1 w 110"/>
                <a:gd name="T15" fmla="*/ 0 h 287"/>
                <a:gd name="T16" fmla="*/ 1 w 110"/>
                <a:gd name="T17" fmla="*/ 0 h 287"/>
                <a:gd name="T18" fmla="*/ 1 w 110"/>
                <a:gd name="T19" fmla="*/ 0 h 287"/>
                <a:gd name="T20" fmla="*/ 1 w 110"/>
                <a:gd name="T21" fmla="*/ 0 h 287"/>
                <a:gd name="T22" fmla="*/ 1 w 110"/>
                <a:gd name="T23" fmla="*/ 0 h 287"/>
                <a:gd name="T24" fmla="*/ 1 w 110"/>
                <a:gd name="T25" fmla="*/ 0 h 287"/>
                <a:gd name="T26" fmla="*/ 1 w 110"/>
                <a:gd name="T27" fmla="*/ 0 h 287"/>
                <a:gd name="T28" fmla="*/ 1 w 110"/>
                <a:gd name="T29" fmla="*/ 0 h 287"/>
                <a:gd name="T30" fmla="*/ 1 w 110"/>
                <a:gd name="T31" fmla="*/ 0 h 287"/>
                <a:gd name="T32" fmla="*/ 1 w 110"/>
                <a:gd name="T33" fmla="*/ 0 h 287"/>
                <a:gd name="T34" fmla="*/ 1 w 110"/>
                <a:gd name="T35" fmla="*/ 0 h 287"/>
                <a:gd name="T36" fmla="*/ 1 w 110"/>
                <a:gd name="T37" fmla="*/ 0 h 287"/>
                <a:gd name="T38" fmla="*/ 1 w 110"/>
                <a:gd name="T39" fmla="*/ 0 h 287"/>
                <a:gd name="T40" fmla="*/ 1 w 110"/>
                <a:gd name="T41" fmla="*/ 0 h 287"/>
                <a:gd name="T42" fmla="*/ 1 w 110"/>
                <a:gd name="T43" fmla="*/ 0 h 287"/>
                <a:gd name="T44" fmla="*/ 1 w 110"/>
                <a:gd name="T45" fmla="*/ 0 h 287"/>
                <a:gd name="T46" fmla="*/ 1 w 110"/>
                <a:gd name="T47" fmla="*/ 0 h 287"/>
                <a:gd name="T48" fmla="*/ 1 w 110"/>
                <a:gd name="T49" fmla="*/ 0 h 287"/>
                <a:gd name="T50" fmla="*/ 1 w 110"/>
                <a:gd name="T51" fmla="*/ 0 h 287"/>
                <a:gd name="T52" fmla="*/ 1 w 110"/>
                <a:gd name="T53" fmla="*/ 0 h 287"/>
                <a:gd name="T54" fmla="*/ 1 w 110"/>
                <a:gd name="T55" fmla="*/ 0 h 287"/>
                <a:gd name="T56" fmla="*/ 1 w 110"/>
                <a:gd name="T57" fmla="*/ 0 h 287"/>
                <a:gd name="T58" fmla="*/ 1 w 110"/>
                <a:gd name="T59" fmla="*/ 0 h 287"/>
                <a:gd name="T60" fmla="*/ 1 w 110"/>
                <a:gd name="T61" fmla="*/ 0 h 287"/>
                <a:gd name="T62" fmla="*/ 1 w 110"/>
                <a:gd name="T63" fmla="*/ 0 h 2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
                <a:gd name="T97" fmla="*/ 0 h 287"/>
                <a:gd name="T98" fmla="*/ 110 w 110"/>
                <a:gd name="T99" fmla="*/ 287 h 2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 h="287">
                  <a:moveTo>
                    <a:pt x="98" y="7"/>
                  </a:moveTo>
                  <a:lnTo>
                    <a:pt x="102" y="13"/>
                  </a:lnTo>
                  <a:lnTo>
                    <a:pt x="104" y="20"/>
                  </a:lnTo>
                  <a:lnTo>
                    <a:pt x="106" y="26"/>
                  </a:lnTo>
                  <a:lnTo>
                    <a:pt x="107" y="33"/>
                  </a:lnTo>
                  <a:lnTo>
                    <a:pt x="107" y="36"/>
                  </a:lnTo>
                  <a:lnTo>
                    <a:pt x="109" y="38"/>
                  </a:lnTo>
                  <a:lnTo>
                    <a:pt x="109" y="40"/>
                  </a:lnTo>
                  <a:lnTo>
                    <a:pt x="109" y="43"/>
                  </a:lnTo>
                  <a:lnTo>
                    <a:pt x="110" y="56"/>
                  </a:lnTo>
                  <a:lnTo>
                    <a:pt x="109" y="69"/>
                  </a:lnTo>
                  <a:lnTo>
                    <a:pt x="106" y="81"/>
                  </a:lnTo>
                  <a:lnTo>
                    <a:pt x="104" y="92"/>
                  </a:lnTo>
                  <a:lnTo>
                    <a:pt x="100" y="105"/>
                  </a:lnTo>
                  <a:lnTo>
                    <a:pt x="96" y="123"/>
                  </a:lnTo>
                  <a:lnTo>
                    <a:pt x="90" y="147"/>
                  </a:lnTo>
                  <a:lnTo>
                    <a:pt x="84" y="173"/>
                  </a:lnTo>
                  <a:lnTo>
                    <a:pt x="79" y="199"/>
                  </a:lnTo>
                  <a:lnTo>
                    <a:pt x="73" y="222"/>
                  </a:lnTo>
                  <a:lnTo>
                    <a:pt x="69" y="239"/>
                  </a:lnTo>
                  <a:lnTo>
                    <a:pt x="67" y="247"/>
                  </a:lnTo>
                  <a:lnTo>
                    <a:pt x="64" y="257"/>
                  </a:lnTo>
                  <a:lnTo>
                    <a:pt x="60" y="268"/>
                  </a:lnTo>
                  <a:lnTo>
                    <a:pt x="57" y="279"/>
                  </a:lnTo>
                  <a:lnTo>
                    <a:pt x="52" y="287"/>
                  </a:lnTo>
                  <a:lnTo>
                    <a:pt x="44" y="270"/>
                  </a:lnTo>
                  <a:lnTo>
                    <a:pt x="37" y="254"/>
                  </a:lnTo>
                  <a:lnTo>
                    <a:pt x="31" y="238"/>
                  </a:lnTo>
                  <a:lnTo>
                    <a:pt x="26" y="223"/>
                  </a:lnTo>
                  <a:lnTo>
                    <a:pt x="22" y="209"/>
                  </a:lnTo>
                  <a:lnTo>
                    <a:pt x="19" y="198"/>
                  </a:lnTo>
                  <a:lnTo>
                    <a:pt x="18" y="188"/>
                  </a:lnTo>
                  <a:lnTo>
                    <a:pt x="16" y="181"/>
                  </a:lnTo>
                  <a:lnTo>
                    <a:pt x="15" y="161"/>
                  </a:lnTo>
                  <a:lnTo>
                    <a:pt x="13" y="137"/>
                  </a:lnTo>
                  <a:lnTo>
                    <a:pt x="10" y="113"/>
                  </a:lnTo>
                  <a:lnTo>
                    <a:pt x="6" y="97"/>
                  </a:lnTo>
                  <a:lnTo>
                    <a:pt x="5" y="86"/>
                  </a:lnTo>
                  <a:lnTo>
                    <a:pt x="3" y="74"/>
                  </a:lnTo>
                  <a:lnTo>
                    <a:pt x="1" y="61"/>
                  </a:lnTo>
                  <a:lnTo>
                    <a:pt x="0" y="54"/>
                  </a:lnTo>
                  <a:lnTo>
                    <a:pt x="4" y="55"/>
                  </a:lnTo>
                  <a:lnTo>
                    <a:pt x="11" y="56"/>
                  </a:lnTo>
                  <a:lnTo>
                    <a:pt x="18" y="59"/>
                  </a:lnTo>
                  <a:lnTo>
                    <a:pt x="27" y="60"/>
                  </a:lnTo>
                  <a:lnTo>
                    <a:pt x="33" y="60"/>
                  </a:lnTo>
                  <a:lnTo>
                    <a:pt x="38" y="60"/>
                  </a:lnTo>
                  <a:lnTo>
                    <a:pt x="44" y="59"/>
                  </a:lnTo>
                  <a:lnTo>
                    <a:pt x="49" y="56"/>
                  </a:lnTo>
                  <a:lnTo>
                    <a:pt x="56" y="53"/>
                  </a:lnTo>
                  <a:lnTo>
                    <a:pt x="62" y="46"/>
                  </a:lnTo>
                  <a:lnTo>
                    <a:pt x="69" y="39"/>
                  </a:lnTo>
                  <a:lnTo>
                    <a:pt x="76" y="31"/>
                  </a:lnTo>
                  <a:lnTo>
                    <a:pt x="82" y="22"/>
                  </a:lnTo>
                  <a:lnTo>
                    <a:pt x="88" y="14"/>
                  </a:lnTo>
                  <a:lnTo>
                    <a:pt x="91" y="6"/>
                  </a:lnTo>
                  <a:lnTo>
                    <a:pt x="92" y="0"/>
                  </a:lnTo>
                  <a:lnTo>
                    <a:pt x="94" y="0"/>
                  </a:lnTo>
                  <a:lnTo>
                    <a:pt x="95" y="0"/>
                  </a:lnTo>
                  <a:lnTo>
                    <a:pt x="96" y="1"/>
                  </a:lnTo>
                  <a:lnTo>
                    <a:pt x="97" y="1"/>
                  </a:lnTo>
                  <a:lnTo>
                    <a:pt x="98" y="2"/>
                  </a:lnTo>
                  <a:lnTo>
                    <a:pt x="98" y="3"/>
                  </a:lnTo>
                  <a:lnTo>
                    <a:pt x="98" y="6"/>
                  </a:lnTo>
                  <a:lnTo>
                    <a:pt x="98"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8" name="Freeform 223"/>
            <p:cNvSpPr>
              <a:spLocks/>
            </p:cNvSpPr>
            <p:nvPr/>
          </p:nvSpPr>
          <p:spPr bwMode="auto">
            <a:xfrm>
              <a:off x="5470" y="2779"/>
              <a:ext cx="26" cy="115"/>
            </a:xfrm>
            <a:custGeom>
              <a:avLst/>
              <a:gdLst>
                <a:gd name="T0" fmla="*/ 1 w 51"/>
                <a:gd name="T1" fmla="*/ 0 h 231"/>
                <a:gd name="T2" fmla="*/ 1 w 51"/>
                <a:gd name="T3" fmla="*/ 0 h 231"/>
                <a:gd name="T4" fmla="*/ 1 w 51"/>
                <a:gd name="T5" fmla="*/ 0 h 231"/>
                <a:gd name="T6" fmla="*/ 1 w 51"/>
                <a:gd name="T7" fmla="*/ 0 h 231"/>
                <a:gd name="T8" fmla="*/ 1 w 51"/>
                <a:gd name="T9" fmla="*/ 0 h 231"/>
                <a:gd name="T10" fmla="*/ 1 w 51"/>
                <a:gd name="T11" fmla="*/ 0 h 231"/>
                <a:gd name="T12" fmla="*/ 1 w 51"/>
                <a:gd name="T13" fmla="*/ 0 h 231"/>
                <a:gd name="T14" fmla="*/ 1 w 51"/>
                <a:gd name="T15" fmla="*/ 0 h 231"/>
                <a:gd name="T16" fmla="*/ 1 w 51"/>
                <a:gd name="T17" fmla="*/ 0 h 231"/>
                <a:gd name="T18" fmla="*/ 1 w 51"/>
                <a:gd name="T19" fmla="*/ 0 h 231"/>
                <a:gd name="T20" fmla="*/ 1 w 51"/>
                <a:gd name="T21" fmla="*/ 0 h 231"/>
                <a:gd name="T22" fmla="*/ 1 w 51"/>
                <a:gd name="T23" fmla="*/ 0 h 231"/>
                <a:gd name="T24" fmla="*/ 1 w 51"/>
                <a:gd name="T25" fmla="*/ 0 h 231"/>
                <a:gd name="T26" fmla="*/ 1 w 51"/>
                <a:gd name="T27" fmla="*/ 0 h 231"/>
                <a:gd name="T28" fmla="*/ 1 w 51"/>
                <a:gd name="T29" fmla="*/ 0 h 231"/>
                <a:gd name="T30" fmla="*/ 1 w 51"/>
                <a:gd name="T31" fmla="*/ 0 h 231"/>
                <a:gd name="T32" fmla="*/ 1 w 51"/>
                <a:gd name="T33" fmla="*/ 0 h 231"/>
                <a:gd name="T34" fmla="*/ 1 w 51"/>
                <a:gd name="T35" fmla="*/ 0 h 231"/>
                <a:gd name="T36" fmla="*/ 1 w 51"/>
                <a:gd name="T37" fmla="*/ 0 h 231"/>
                <a:gd name="T38" fmla="*/ 1 w 51"/>
                <a:gd name="T39" fmla="*/ 0 h 231"/>
                <a:gd name="T40" fmla="*/ 1 w 51"/>
                <a:gd name="T41" fmla="*/ 0 h 231"/>
                <a:gd name="T42" fmla="*/ 1 w 51"/>
                <a:gd name="T43" fmla="*/ 0 h 231"/>
                <a:gd name="T44" fmla="*/ 1 w 51"/>
                <a:gd name="T45" fmla="*/ 0 h 231"/>
                <a:gd name="T46" fmla="*/ 1 w 51"/>
                <a:gd name="T47" fmla="*/ 0 h 231"/>
                <a:gd name="T48" fmla="*/ 1 w 51"/>
                <a:gd name="T49" fmla="*/ 0 h 231"/>
                <a:gd name="T50" fmla="*/ 1 w 51"/>
                <a:gd name="T51" fmla="*/ 0 h 231"/>
                <a:gd name="T52" fmla="*/ 1 w 51"/>
                <a:gd name="T53" fmla="*/ 0 h 231"/>
                <a:gd name="T54" fmla="*/ 1 w 51"/>
                <a:gd name="T55" fmla="*/ 0 h 231"/>
                <a:gd name="T56" fmla="*/ 1 w 51"/>
                <a:gd name="T57" fmla="*/ 0 h 231"/>
                <a:gd name="T58" fmla="*/ 1 w 51"/>
                <a:gd name="T59" fmla="*/ 0 h 231"/>
                <a:gd name="T60" fmla="*/ 1 w 51"/>
                <a:gd name="T61" fmla="*/ 0 h 231"/>
                <a:gd name="T62" fmla="*/ 1 w 51"/>
                <a:gd name="T63" fmla="*/ 0 h 231"/>
                <a:gd name="T64" fmla="*/ 1 w 51"/>
                <a:gd name="T65" fmla="*/ 0 h 231"/>
                <a:gd name="T66" fmla="*/ 1 w 51"/>
                <a:gd name="T67" fmla="*/ 0 h 231"/>
                <a:gd name="T68" fmla="*/ 1 w 51"/>
                <a:gd name="T69" fmla="*/ 0 h 231"/>
                <a:gd name="T70" fmla="*/ 1 w 51"/>
                <a:gd name="T71" fmla="*/ 0 h 231"/>
                <a:gd name="T72" fmla="*/ 1 w 51"/>
                <a:gd name="T73" fmla="*/ 0 h 231"/>
                <a:gd name="T74" fmla="*/ 1 w 51"/>
                <a:gd name="T75" fmla="*/ 0 h 231"/>
                <a:gd name="T76" fmla="*/ 1 w 51"/>
                <a:gd name="T77" fmla="*/ 0 h 231"/>
                <a:gd name="T78" fmla="*/ 1 w 51"/>
                <a:gd name="T79" fmla="*/ 0 h 231"/>
                <a:gd name="T80" fmla="*/ 1 w 51"/>
                <a:gd name="T81" fmla="*/ 0 h 231"/>
                <a:gd name="T82" fmla="*/ 1 w 51"/>
                <a:gd name="T83" fmla="*/ 0 h 231"/>
                <a:gd name="T84" fmla="*/ 1 w 51"/>
                <a:gd name="T85" fmla="*/ 0 h 231"/>
                <a:gd name="T86" fmla="*/ 1 w 51"/>
                <a:gd name="T87" fmla="*/ 0 h 231"/>
                <a:gd name="T88" fmla="*/ 0 w 51"/>
                <a:gd name="T89" fmla="*/ 0 h 231"/>
                <a:gd name="T90" fmla="*/ 1 w 51"/>
                <a:gd name="T91" fmla="*/ 0 h 231"/>
                <a:gd name="T92" fmla="*/ 1 w 51"/>
                <a:gd name="T93" fmla="*/ 0 h 231"/>
                <a:gd name="T94" fmla="*/ 1 w 51"/>
                <a:gd name="T95" fmla="*/ 0 h 231"/>
                <a:gd name="T96" fmla="*/ 1 w 51"/>
                <a:gd name="T97" fmla="*/ 0 h 231"/>
                <a:gd name="T98" fmla="*/ 1 w 51"/>
                <a:gd name="T99" fmla="*/ 0 h 231"/>
                <a:gd name="T100" fmla="*/ 1 w 51"/>
                <a:gd name="T101" fmla="*/ 0 h 231"/>
                <a:gd name="T102" fmla="*/ 1 w 51"/>
                <a:gd name="T103" fmla="*/ 0 h 231"/>
                <a:gd name="T104" fmla="*/ 1 w 51"/>
                <a:gd name="T105" fmla="*/ 0 h 231"/>
                <a:gd name="T106" fmla="*/ 1 w 51"/>
                <a:gd name="T107" fmla="*/ 0 h 231"/>
                <a:gd name="T108" fmla="*/ 1 w 51"/>
                <a:gd name="T109" fmla="*/ 0 h 231"/>
                <a:gd name="T110" fmla="*/ 1 w 51"/>
                <a:gd name="T111" fmla="*/ 0 h 231"/>
                <a:gd name="T112" fmla="*/ 1 w 51"/>
                <a:gd name="T113" fmla="*/ 0 h 231"/>
                <a:gd name="T114" fmla="*/ 1 w 51"/>
                <a:gd name="T115" fmla="*/ 0 h 231"/>
                <a:gd name="T116" fmla="*/ 1 w 51"/>
                <a:gd name="T117" fmla="*/ 0 h 231"/>
                <a:gd name="T118" fmla="*/ 1 w 51"/>
                <a:gd name="T119" fmla="*/ 0 h 231"/>
                <a:gd name="T120" fmla="*/ 1 w 51"/>
                <a:gd name="T121" fmla="*/ 0 h 23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1"/>
                <a:gd name="T184" fmla="*/ 0 h 231"/>
                <a:gd name="T185" fmla="*/ 51 w 51"/>
                <a:gd name="T186" fmla="*/ 231 h 23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1" h="231">
                  <a:moveTo>
                    <a:pt x="11" y="4"/>
                  </a:moveTo>
                  <a:lnTo>
                    <a:pt x="17" y="4"/>
                  </a:lnTo>
                  <a:lnTo>
                    <a:pt x="22" y="4"/>
                  </a:lnTo>
                  <a:lnTo>
                    <a:pt x="28" y="3"/>
                  </a:lnTo>
                  <a:lnTo>
                    <a:pt x="33" y="0"/>
                  </a:lnTo>
                  <a:lnTo>
                    <a:pt x="35" y="3"/>
                  </a:lnTo>
                  <a:lnTo>
                    <a:pt x="36" y="4"/>
                  </a:lnTo>
                  <a:lnTo>
                    <a:pt x="37" y="6"/>
                  </a:lnTo>
                  <a:lnTo>
                    <a:pt x="38" y="8"/>
                  </a:lnTo>
                  <a:lnTo>
                    <a:pt x="38" y="13"/>
                  </a:lnTo>
                  <a:lnTo>
                    <a:pt x="38" y="16"/>
                  </a:lnTo>
                  <a:lnTo>
                    <a:pt x="38" y="21"/>
                  </a:lnTo>
                  <a:lnTo>
                    <a:pt x="37" y="26"/>
                  </a:lnTo>
                  <a:lnTo>
                    <a:pt x="36" y="28"/>
                  </a:lnTo>
                  <a:lnTo>
                    <a:pt x="35" y="30"/>
                  </a:lnTo>
                  <a:lnTo>
                    <a:pt x="33" y="33"/>
                  </a:lnTo>
                  <a:lnTo>
                    <a:pt x="32" y="35"/>
                  </a:lnTo>
                  <a:lnTo>
                    <a:pt x="35" y="41"/>
                  </a:lnTo>
                  <a:lnTo>
                    <a:pt x="37" y="46"/>
                  </a:lnTo>
                  <a:lnTo>
                    <a:pt x="40" y="51"/>
                  </a:lnTo>
                  <a:lnTo>
                    <a:pt x="42" y="56"/>
                  </a:lnTo>
                  <a:lnTo>
                    <a:pt x="43" y="60"/>
                  </a:lnTo>
                  <a:lnTo>
                    <a:pt x="44" y="66"/>
                  </a:lnTo>
                  <a:lnTo>
                    <a:pt x="45" y="71"/>
                  </a:lnTo>
                  <a:lnTo>
                    <a:pt x="45" y="75"/>
                  </a:lnTo>
                  <a:lnTo>
                    <a:pt x="45" y="80"/>
                  </a:lnTo>
                  <a:lnTo>
                    <a:pt x="46" y="88"/>
                  </a:lnTo>
                  <a:lnTo>
                    <a:pt x="48" y="96"/>
                  </a:lnTo>
                  <a:lnTo>
                    <a:pt x="49" y="103"/>
                  </a:lnTo>
                  <a:lnTo>
                    <a:pt x="50" y="118"/>
                  </a:lnTo>
                  <a:lnTo>
                    <a:pt x="50" y="145"/>
                  </a:lnTo>
                  <a:lnTo>
                    <a:pt x="51" y="174"/>
                  </a:lnTo>
                  <a:lnTo>
                    <a:pt x="51" y="191"/>
                  </a:lnTo>
                  <a:lnTo>
                    <a:pt x="48" y="201"/>
                  </a:lnTo>
                  <a:lnTo>
                    <a:pt x="44" y="212"/>
                  </a:lnTo>
                  <a:lnTo>
                    <a:pt x="41" y="223"/>
                  </a:lnTo>
                  <a:lnTo>
                    <a:pt x="36" y="231"/>
                  </a:lnTo>
                  <a:lnTo>
                    <a:pt x="28" y="214"/>
                  </a:lnTo>
                  <a:lnTo>
                    <a:pt x="21" y="198"/>
                  </a:lnTo>
                  <a:lnTo>
                    <a:pt x="15" y="182"/>
                  </a:lnTo>
                  <a:lnTo>
                    <a:pt x="10" y="167"/>
                  </a:lnTo>
                  <a:lnTo>
                    <a:pt x="6" y="153"/>
                  </a:lnTo>
                  <a:lnTo>
                    <a:pt x="3" y="142"/>
                  </a:lnTo>
                  <a:lnTo>
                    <a:pt x="2" y="132"/>
                  </a:lnTo>
                  <a:lnTo>
                    <a:pt x="0" y="125"/>
                  </a:lnTo>
                  <a:lnTo>
                    <a:pt x="2" y="103"/>
                  </a:lnTo>
                  <a:lnTo>
                    <a:pt x="5" y="76"/>
                  </a:lnTo>
                  <a:lnTo>
                    <a:pt x="10" y="52"/>
                  </a:lnTo>
                  <a:lnTo>
                    <a:pt x="13" y="37"/>
                  </a:lnTo>
                  <a:lnTo>
                    <a:pt x="10" y="34"/>
                  </a:lnTo>
                  <a:lnTo>
                    <a:pt x="6" y="29"/>
                  </a:lnTo>
                  <a:lnTo>
                    <a:pt x="4" y="26"/>
                  </a:lnTo>
                  <a:lnTo>
                    <a:pt x="4" y="22"/>
                  </a:lnTo>
                  <a:lnTo>
                    <a:pt x="6" y="19"/>
                  </a:lnTo>
                  <a:lnTo>
                    <a:pt x="8" y="15"/>
                  </a:lnTo>
                  <a:lnTo>
                    <a:pt x="10" y="12"/>
                  </a:lnTo>
                  <a:lnTo>
                    <a:pt x="11" y="10"/>
                  </a:lnTo>
                  <a:lnTo>
                    <a:pt x="11" y="8"/>
                  </a:lnTo>
                  <a:lnTo>
                    <a:pt x="11" y="6"/>
                  </a:lnTo>
                  <a:lnTo>
                    <a:pt x="11" y="5"/>
                  </a:lnTo>
                  <a:lnTo>
                    <a:pt x="1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9" name="Freeform 224"/>
            <p:cNvSpPr>
              <a:spLocks/>
            </p:cNvSpPr>
            <p:nvPr/>
          </p:nvSpPr>
          <p:spPr bwMode="auto">
            <a:xfrm>
              <a:off x="5489" y="2783"/>
              <a:ext cx="11" cy="16"/>
            </a:xfrm>
            <a:custGeom>
              <a:avLst/>
              <a:gdLst>
                <a:gd name="T0" fmla="*/ 0 w 23"/>
                <a:gd name="T1" fmla="*/ 1 h 32"/>
                <a:gd name="T2" fmla="*/ 0 w 23"/>
                <a:gd name="T3" fmla="*/ 1 h 32"/>
                <a:gd name="T4" fmla="*/ 0 w 23"/>
                <a:gd name="T5" fmla="*/ 1 h 32"/>
                <a:gd name="T6" fmla="*/ 0 w 23"/>
                <a:gd name="T7" fmla="*/ 1 h 32"/>
                <a:gd name="T8" fmla="*/ 0 w 23"/>
                <a:gd name="T9" fmla="*/ 0 h 32"/>
                <a:gd name="T10" fmla="*/ 0 w 23"/>
                <a:gd name="T11" fmla="*/ 1 h 32"/>
                <a:gd name="T12" fmla="*/ 0 w 23"/>
                <a:gd name="T13" fmla="*/ 1 h 32"/>
                <a:gd name="T14" fmla="*/ 0 w 23"/>
                <a:gd name="T15" fmla="*/ 1 h 32"/>
                <a:gd name="T16" fmla="*/ 0 w 23"/>
                <a:gd name="T17" fmla="*/ 1 h 32"/>
                <a:gd name="T18" fmla="*/ 0 w 23"/>
                <a:gd name="T19" fmla="*/ 1 h 32"/>
                <a:gd name="T20" fmla="*/ 0 w 23"/>
                <a:gd name="T21" fmla="*/ 1 h 32"/>
                <a:gd name="T22" fmla="*/ 0 w 23"/>
                <a:gd name="T23" fmla="*/ 1 h 32"/>
                <a:gd name="T24" fmla="*/ 0 w 23"/>
                <a:gd name="T25" fmla="*/ 1 h 32"/>
                <a:gd name="T26" fmla="*/ 0 w 23"/>
                <a:gd name="T27" fmla="*/ 1 h 32"/>
                <a:gd name="T28" fmla="*/ 0 w 23"/>
                <a:gd name="T29" fmla="*/ 1 h 32"/>
                <a:gd name="T30" fmla="*/ 0 w 23"/>
                <a:gd name="T31" fmla="*/ 1 h 32"/>
                <a:gd name="T32" fmla="*/ 0 w 23"/>
                <a:gd name="T33" fmla="*/ 1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32"/>
                <a:gd name="T53" fmla="*/ 23 w 23"/>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32">
                  <a:moveTo>
                    <a:pt x="0" y="18"/>
                  </a:moveTo>
                  <a:lnTo>
                    <a:pt x="1" y="13"/>
                  </a:lnTo>
                  <a:lnTo>
                    <a:pt x="1" y="8"/>
                  </a:lnTo>
                  <a:lnTo>
                    <a:pt x="1" y="5"/>
                  </a:lnTo>
                  <a:lnTo>
                    <a:pt x="1" y="0"/>
                  </a:lnTo>
                  <a:lnTo>
                    <a:pt x="5" y="8"/>
                  </a:lnTo>
                  <a:lnTo>
                    <a:pt x="8" y="17"/>
                  </a:lnTo>
                  <a:lnTo>
                    <a:pt x="14" y="25"/>
                  </a:lnTo>
                  <a:lnTo>
                    <a:pt x="23" y="32"/>
                  </a:lnTo>
                  <a:lnTo>
                    <a:pt x="19" y="29"/>
                  </a:lnTo>
                  <a:lnTo>
                    <a:pt x="14" y="28"/>
                  </a:lnTo>
                  <a:lnTo>
                    <a:pt x="11" y="27"/>
                  </a:lnTo>
                  <a:lnTo>
                    <a:pt x="7" y="27"/>
                  </a:lnTo>
                  <a:lnTo>
                    <a:pt x="6" y="25"/>
                  </a:lnTo>
                  <a:lnTo>
                    <a:pt x="4" y="22"/>
                  </a:lnTo>
                  <a:lnTo>
                    <a:pt x="3" y="20"/>
                  </a:lnTo>
                  <a:lnTo>
                    <a:pt x="0"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0" name="Freeform 225"/>
            <p:cNvSpPr>
              <a:spLocks/>
            </p:cNvSpPr>
            <p:nvPr/>
          </p:nvSpPr>
          <p:spPr bwMode="auto">
            <a:xfrm>
              <a:off x="5506" y="2768"/>
              <a:ext cx="10" cy="22"/>
            </a:xfrm>
            <a:custGeom>
              <a:avLst/>
              <a:gdLst>
                <a:gd name="T0" fmla="*/ 1 w 20"/>
                <a:gd name="T1" fmla="*/ 0 h 45"/>
                <a:gd name="T2" fmla="*/ 1 w 20"/>
                <a:gd name="T3" fmla="*/ 0 h 45"/>
                <a:gd name="T4" fmla="*/ 1 w 20"/>
                <a:gd name="T5" fmla="*/ 0 h 45"/>
                <a:gd name="T6" fmla="*/ 1 w 20"/>
                <a:gd name="T7" fmla="*/ 0 h 45"/>
                <a:gd name="T8" fmla="*/ 1 w 20"/>
                <a:gd name="T9" fmla="*/ 0 h 45"/>
                <a:gd name="T10" fmla="*/ 1 w 20"/>
                <a:gd name="T11" fmla="*/ 0 h 45"/>
                <a:gd name="T12" fmla="*/ 1 w 20"/>
                <a:gd name="T13" fmla="*/ 0 h 45"/>
                <a:gd name="T14" fmla="*/ 1 w 20"/>
                <a:gd name="T15" fmla="*/ 0 h 45"/>
                <a:gd name="T16" fmla="*/ 0 w 20"/>
                <a:gd name="T17" fmla="*/ 0 h 45"/>
                <a:gd name="T18" fmla="*/ 1 w 20"/>
                <a:gd name="T19" fmla="*/ 0 h 45"/>
                <a:gd name="T20" fmla="*/ 1 w 20"/>
                <a:gd name="T21" fmla="*/ 0 h 45"/>
                <a:gd name="T22" fmla="*/ 1 w 20"/>
                <a:gd name="T23" fmla="*/ 0 h 45"/>
                <a:gd name="T24" fmla="*/ 1 w 20"/>
                <a:gd name="T25" fmla="*/ 0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45"/>
                <a:gd name="T41" fmla="*/ 20 w 20"/>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45">
                  <a:moveTo>
                    <a:pt x="20" y="10"/>
                  </a:moveTo>
                  <a:lnTo>
                    <a:pt x="20" y="7"/>
                  </a:lnTo>
                  <a:lnTo>
                    <a:pt x="20" y="5"/>
                  </a:lnTo>
                  <a:lnTo>
                    <a:pt x="18" y="3"/>
                  </a:lnTo>
                  <a:lnTo>
                    <a:pt x="18" y="0"/>
                  </a:lnTo>
                  <a:lnTo>
                    <a:pt x="13" y="12"/>
                  </a:lnTo>
                  <a:lnTo>
                    <a:pt x="6" y="25"/>
                  </a:lnTo>
                  <a:lnTo>
                    <a:pt x="2" y="37"/>
                  </a:lnTo>
                  <a:lnTo>
                    <a:pt x="0" y="45"/>
                  </a:lnTo>
                  <a:lnTo>
                    <a:pt x="6" y="31"/>
                  </a:lnTo>
                  <a:lnTo>
                    <a:pt x="11" y="22"/>
                  </a:lnTo>
                  <a:lnTo>
                    <a:pt x="16" y="15"/>
                  </a:lnTo>
                  <a:lnTo>
                    <a:pt x="20" y="1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1" name="Freeform 226"/>
            <p:cNvSpPr>
              <a:spLocks/>
            </p:cNvSpPr>
            <p:nvPr/>
          </p:nvSpPr>
          <p:spPr bwMode="auto">
            <a:xfrm>
              <a:off x="5466" y="2793"/>
              <a:ext cx="7" cy="12"/>
            </a:xfrm>
            <a:custGeom>
              <a:avLst/>
              <a:gdLst>
                <a:gd name="T0" fmla="*/ 0 w 14"/>
                <a:gd name="T1" fmla="*/ 1 h 24"/>
                <a:gd name="T2" fmla="*/ 1 w 14"/>
                <a:gd name="T3" fmla="*/ 1 h 24"/>
                <a:gd name="T4" fmla="*/ 1 w 14"/>
                <a:gd name="T5" fmla="*/ 1 h 24"/>
                <a:gd name="T6" fmla="*/ 1 w 14"/>
                <a:gd name="T7" fmla="*/ 1 h 24"/>
                <a:gd name="T8" fmla="*/ 1 w 14"/>
                <a:gd name="T9" fmla="*/ 0 h 24"/>
                <a:gd name="T10" fmla="*/ 1 w 14"/>
                <a:gd name="T11" fmla="*/ 1 h 24"/>
                <a:gd name="T12" fmla="*/ 1 w 14"/>
                <a:gd name="T13" fmla="*/ 1 h 24"/>
                <a:gd name="T14" fmla="*/ 1 w 14"/>
                <a:gd name="T15" fmla="*/ 1 h 24"/>
                <a:gd name="T16" fmla="*/ 1 w 14"/>
                <a:gd name="T17" fmla="*/ 1 h 24"/>
                <a:gd name="T18" fmla="*/ 1 w 14"/>
                <a:gd name="T19" fmla="*/ 1 h 24"/>
                <a:gd name="T20" fmla="*/ 1 w 14"/>
                <a:gd name="T21" fmla="*/ 1 h 24"/>
                <a:gd name="T22" fmla="*/ 1 w 14"/>
                <a:gd name="T23" fmla="*/ 1 h 24"/>
                <a:gd name="T24" fmla="*/ 1 w 14"/>
                <a:gd name="T25" fmla="*/ 1 h 24"/>
                <a:gd name="T26" fmla="*/ 1 w 14"/>
                <a:gd name="T27" fmla="*/ 1 h 24"/>
                <a:gd name="T28" fmla="*/ 1 w 14"/>
                <a:gd name="T29" fmla="*/ 1 h 24"/>
                <a:gd name="T30" fmla="*/ 1 w 14"/>
                <a:gd name="T31" fmla="*/ 1 h 24"/>
                <a:gd name="T32" fmla="*/ 0 w 1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24"/>
                <a:gd name="T53" fmla="*/ 14 w 1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24">
                  <a:moveTo>
                    <a:pt x="0" y="14"/>
                  </a:moveTo>
                  <a:lnTo>
                    <a:pt x="3" y="12"/>
                  </a:lnTo>
                  <a:lnTo>
                    <a:pt x="7" y="7"/>
                  </a:lnTo>
                  <a:lnTo>
                    <a:pt x="12" y="3"/>
                  </a:lnTo>
                  <a:lnTo>
                    <a:pt x="14" y="0"/>
                  </a:lnTo>
                  <a:lnTo>
                    <a:pt x="13" y="6"/>
                  </a:lnTo>
                  <a:lnTo>
                    <a:pt x="12" y="12"/>
                  </a:lnTo>
                  <a:lnTo>
                    <a:pt x="11" y="18"/>
                  </a:lnTo>
                  <a:lnTo>
                    <a:pt x="11" y="24"/>
                  </a:lnTo>
                  <a:lnTo>
                    <a:pt x="9" y="21"/>
                  </a:lnTo>
                  <a:lnTo>
                    <a:pt x="8" y="16"/>
                  </a:lnTo>
                  <a:lnTo>
                    <a:pt x="7" y="13"/>
                  </a:lnTo>
                  <a:lnTo>
                    <a:pt x="7" y="10"/>
                  </a:lnTo>
                  <a:lnTo>
                    <a:pt x="6" y="12"/>
                  </a:lnTo>
                  <a:lnTo>
                    <a:pt x="4" y="12"/>
                  </a:lnTo>
                  <a:lnTo>
                    <a:pt x="3" y="13"/>
                  </a:lnTo>
                  <a:lnTo>
                    <a:pt x="0" y="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2" name="Freeform 227"/>
            <p:cNvSpPr>
              <a:spLocks/>
            </p:cNvSpPr>
            <p:nvPr/>
          </p:nvSpPr>
          <p:spPr bwMode="auto">
            <a:xfrm>
              <a:off x="5492" y="2802"/>
              <a:ext cx="12" cy="73"/>
            </a:xfrm>
            <a:custGeom>
              <a:avLst/>
              <a:gdLst>
                <a:gd name="T0" fmla="*/ 1 w 24"/>
                <a:gd name="T1" fmla="*/ 1 h 145"/>
                <a:gd name="T2" fmla="*/ 1 w 24"/>
                <a:gd name="T3" fmla="*/ 1 h 145"/>
                <a:gd name="T4" fmla="*/ 1 w 24"/>
                <a:gd name="T5" fmla="*/ 1 h 145"/>
                <a:gd name="T6" fmla="*/ 1 w 24"/>
                <a:gd name="T7" fmla="*/ 1 h 145"/>
                <a:gd name="T8" fmla="*/ 1 w 24"/>
                <a:gd name="T9" fmla="*/ 1 h 145"/>
                <a:gd name="T10" fmla="*/ 1 w 24"/>
                <a:gd name="T11" fmla="*/ 1 h 145"/>
                <a:gd name="T12" fmla="*/ 1 w 24"/>
                <a:gd name="T13" fmla="*/ 1 h 145"/>
                <a:gd name="T14" fmla="*/ 1 w 24"/>
                <a:gd name="T15" fmla="*/ 1 h 145"/>
                <a:gd name="T16" fmla="*/ 1 w 24"/>
                <a:gd name="T17" fmla="*/ 1 h 145"/>
                <a:gd name="T18" fmla="*/ 1 w 24"/>
                <a:gd name="T19" fmla="*/ 1 h 145"/>
                <a:gd name="T20" fmla="*/ 1 w 24"/>
                <a:gd name="T21" fmla="*/ 1 h 145"/>
                <a:gd name="T22" fmla="*/ 1 w 24"/>
                <a:gd name="T23" fmla="*/ 1 h 145"/>
                <a:gd name="T24" fmla="*/ 0 w 24"/>
                <a:gd name="T25" fmla="*/ 0 h 145"/>
                <a:gd name="T26" fmla="*/ 1 w 24"/>
                <a:gd name="T27" fmla="*/ 1 h 145"/>
                <a:gd name="T28" fmla="*/ 1 w 24"/>
                <a:gd name="T29" fmla="*/ 1 h 145"/>
                <a:gd name="T30" fmla="*/ 1 w 24"/>
                <a:gd name="T31" fmla="*/ 1 h 145"/>
                <a:gd name="T32" fmla="*/ 1 w 24"/>
                <a:gd name="T33" fmla="*/ 1 h 145"/>
                <a:gd name="T34" fmla="*/ 1 w 24"/>
                <a:gd name="T35" fmla="*/ 1 h 145"/>
                <a:gd name="T36" fmla="*/ 1 w 24"/>
                <a:gd name="T37" fmla="*/ 1 h 145"/>
                <a:gd name="T38" fmla="*/ 1 w 24"/>
                <a:gd name="T39" fmla="*/ 1 h 145"/>
                <a:gd name="T40" fmla="*/ 1 w 24"/>
                <a:gd name="T41" fmla="*/ 1 h 145"/>
                <a:gd name="T42" fmla="*/ 1 w 24"/>
                <a:gd name="T43" fmla="*/ 1 h 145"/>
                <a:gd name="T44" fmla="*/ 1 w 24"/>
                <a:gd name="T45" fmla="*/ 1 h 145"/>
                <a:gd name="T46" fmla="*/ 1 w 24"/>
                <a:gd name="T47" fmla="*/ 1 h 145"/>
                <a:gd name="T48" fmla="*/ 1 w 24"/>
                <a:gd name="T49" fmla="*/ 1 h 145"/>
                <a:gd name="T50" fmla="*/ 1 w 24"/>
                <a:gd name="T51" fmla="*/ 1 h 145"/>
                <a:gd name="T52" fmla="*/ 1 w 24"/>
                <a:gd name="T53" fmla="*/ 1 h 145"/>
                <a:gd name="T54" fmla="*/ 1 w 24"/>
                <a:gd name="T55" fmla="*/ 1 h 145"/>
                <a:gd name="T56" fmla="*/ 1 w 24"/>
                <a:gd name="T57" fmla="*/ 1 h 145"/>
                <a:gd name="T58" fmla="*/ 1 w 24"/>
                <a:gd name="T59" fmla="*/ 1 h 145"/>
                <a:gd name="T60" fmla="*/ 1 w 24"/>
                <a:gd name="T61" fmla="*/ 1 h 145"/>
                <a:gd name="T62" fmla="*/ 1 w 24"/>
                <a:gd name="T63" fmla="*/ 1 h 145"/>
                <a:gd name="T64" fmla="*/ 1 w 24"/>
                <a:gd name="T65" fmla="*/ 1 h 145"/>
                <a:gd name="T66" fmla="*/ 1 w 24"/>
                <a:gd name="T67" fmla="*/ 1 h 145"/>
                <a:gd name="T68" fmla="*/ 1 w 24"/>
                <a:gd name="T69" fmla="*/ 1 h 145"/>
                <a:gd name="T70" fmla="*/ 1 w 24"/>
                <a:gd name="T71" fmla="*/ 1 h 145"/>
                <a:gd name="T72" fmla="*/ 1 w 24"/>
                <a:gd name="T73" fmla="*/ 1 h 145"/>
                <a:gd name="T74" fmla="*/ 1 w 24"/>
                <a:gd name="T75" fmla="*/ 1 h 145"/>
                <a:gd name="T76" fmla="*/ 1 w 24"/>
                <a:gd name="T77" fmla="*/ 1 h 145"/>
                <a:gd name="T78" fmla="*/ 1 w 24"/>
                <a:gd name="T79" fmla="*/ 1 h 145"/>
                <a:gd name="T80" fmla="*/ 1 w 24"/>
                <a:gd name="T81" fmla="*/ 1 h 1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
                <a:gd name="T124" fmla="*/ 0 h 145"/>
                <a:gd name="T125" fmla="*/ 24 w 24"/>
                <a:gd name="T126" fmla="*/ 145 h 1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 h="145">
                  <a:moveTo>
                    <a:pt x="24" y="71"/>
                  </a:moveTo>
                  <a:lnTo>
                    <a:pt x="19" y="97"/>
                  </a:lnTo>
                  <a:lnTo>
                    <a:pt x="13" y="120"/>
                  </a:lnTo>
                  <a:lnTo>
                    <a:pt x="9" y="137"/>
                  </a:lnTo>
                  <a:lnTo>
                    <a:pt x="7" y="145"/>
                  </a:lnTo>
                  <a:lnTo>
                    <a:pt x="7" y="128"/>
                  </a:lnTo>
                  <a:lnTo>
                    <a:pt x="6" y="99"/>
                  </a:lnTo>
                  <a:lnTo>
                    <a:pt x="6" y="72"/>
                  </a:lnTo>
                  <a:lnTo>
                    <a:pt x="5" y="57"/>
                  </a:lnTo>
                  <a:lnTo>
                    <a:pt x="5" y="44"/>
                  </a:lnTo>
                  <a:lnTo>
                    <a:pt x="5" y="27"/>
                  </a:lnTo>
                  <a:lnTo>
                    <a:pt x="2" y="11"/>
                  </a:lnTo>
                  <a:lnTo>
                    <a:pt x="0" y="0"/>
                  </a:lnTo>
                  <a:lnTo>
                    <a:pt x="1" y="2"/>
                  </a:lnTo>
                  <a:lnTo>
                    <a:pt x="2" y="3"/>
                  </a:lnTo>
                  <a:lnTo>
                    <a:pt x="4" y="3"/>
                  </a:lnTo>
                  <a:lnTo>
                    <a:pt x="5" y="3"/>
                  </a:lnTo>
                  <a:lnTo>
                    <a:pt x="6" y="3"/>
                  </a:lnTo>
                  <a:lnTo>
                    <a:pt x="8" y="4"/>
                  </a:lnTo>
                  <a:lnTo>
                    <a:pt x="9" y="6"/>
                  </a:lnTo>
                  <a:lnTo>
                    <a:pt x="9" y="7"/>
                  </a:lnTo>
                  <a:lnTo>
                    <a:pt x="11" y="10"/>
                  </a:lnTo>
                  <a:lnTo>
                    <a:pt x="12" y="12"/>
                  </a:lnTo>
                  <a:lnTo>
                    <a:pt x="14" y="15"/>
                  </a:lnTo>
                  <a:lnTo>
                    <a:pt x="15" y="18"/>
                  </a:lnTo>
                  <a:lnTo>
                    <a:pt x="17" y="20"/>
                  </a:lnTo>
                  <a:lnTo>
                    <a:pt x="19" y="22"/>
                  </a:lnTo>
                  <a:lnTo>
                    <a:pt x="19" y="23"/>
                  </a:lnTo>
                  <a:lnTo>
                    <a:pt x="19" y="26"/>
                  </a:lnTo>
                  <a:lnTo>
                    <a:pt x="19" y="30"/>
                  </a:lnTo>
                  <a:lnTo>
                    <a:pt x="19" y="38"/>
                  </a:lnTo>
                  <a:lnTo>
                    <a:pt x="19" y="46"/>
                  </a:lnTo>
                  <a:lnTo>
                    <a:pt x="20" y="50"/>
                  </a:lnTo>
                  <a:lnTo>
                    <a:pt x="21" y="50"/>
                  </a:lnTo>
                  <a:lnTo>
                    <a:pt x="22" y="51"/>
                  </a:lnTo>
                  <a:lnTo>
                    <a:pt x="24" y="51"/>
                  </a:lnTo>
                  <a:lnTo>
                    <a:pt x="24" y="52"/>
                  </a:lnTo>
                  <a:lnTo>
                    <a:pt x="24" y="56"/>
                  </a:lnTo>
                  <a:lnTo>
                    <a:pt x="24" y="61"/>
                  </a:lnTo>
                  <a:lnTo>
                    <a:pt x="24" y="67"/>
                  </a:lnTo>
                  <a:lnTo>
                    <a:pt x="24"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3" name="Freeform 228"/>
            <p:cNvSpPr>
              <a:spLocks/>
            </p:cNvSpPr>
            <p:nvPr/>
          </p:nvSpPr>
          <p:spPr bwMode="auto">
            <a:xfrm>
              <a:off x="5495" y="3255"/>
              <a:ext cx="37" cy="65"/>
            </a:xfrm>
            <a:custGeom>
              <a:avLst/>
              <a:gdLst>
                <a:gd name="T0" fmla="*/ 0 w 75"/>
                <a:gd name="T1" fmla="*/ 1 h 130"/>
                <a:gd name="T2" fmla="*/ 0 w 75"/>
                <a:gd name="T3" fmla="*/ 1 h 130"/>
                <a:gd name="T4" fmla="*/ 0 w 75"/>
                <a:gd name="T5" fmla="*/ 1 h 130"/>
                <a:gd name="T6" fmla="*/ 0 w 75"/>
                <a:gd name="T7" fmla="*/ 1 h 130"/>
                <a:gd name="T8" fmla="*/ 0 w 75"/>
                <a:gd name="T9" fmla="*/ 1 h 130"/>
                <a:gd name="T10" fmla="*/ 0 w 75"/>
                <a:gd name="T11" fmla="*/ 1 h 130"/>
                <a:gd name="T12" fmla="*/ 0 w 75"/>
                <a:gd name="T13" fmla="*/ 1 h 130"/>
                <a:gd name="T14" fmla="*/ 0 w 75"/>
                <a:gd name="T15" fmla="*/ 1 h 130"/>
                <a:gd name="T16" fmla="*/ 0 w 75"/>
                <a:gd name="T17" fmla="*/ 1 h 130"/>
                <a:gd name="T18" fmla="*/ 0 w 75"/>
                <a:gd name="T19" fmla="*/ 1 h 130"/>
                <a:gd name="T20" fmla="*/ 0 w 75"/>
                <a:gd name="T21" fmla="*/ 1 h 130"/>
                <a:gd name="T22" fmla="*/ 0 w 75"/>
                <a:gd name="T23" fmla="*/ 1 h 130"/>
                <a:gd name="T24" fmla="*/ 0 w 75"/>
                <a:gd name="T25" fmla="*/ 1 h 130"/>
                <a:gd name="T26" fmla="*/ 0 w 75"/>
                <a:gd name="T27" fmla="*/ 1 h 130"/>
                <a:gd name="T28" fmla="*/ 0 w 75"/>
                <a:gd name="T29" fmla="*/ 1 h 130"/>
                <a:gd name="T30" fmla="*/ 0 w 75"/>
                <a:gd name="T31" fmla="*/ 1 h 130"/>
                <a:gd name="T32" fmla="*/ 0 w 75"/>
                <a:gd name="T33" fmla="*/ 1 h 130"/>
                <a:gd name="T34" fmla="*/ 0 w 75"/>
                <a:gd name="T35" fmla="*/ 1 h 130"/>
                <a:gd name="T36" fmla="*/ 0 w 75"/>
                <a:gd name="T37" fmla="*/ 1 h 130"/>
                <a:gd name="T38" fmla="*/ 0 w 75"/>
                <a:gd name="T39" fmla="*/ 1 h 130"/>
                <a:gd name="T40" fmla="*/ 0 w 75"/>
                <a:gd name="T41" fmla="*/ 1 h 130"/>
                <a:gd name="T42" fmla="*/ 0 w 75"/>
                <a:gd name="T43" fmla="*/ 1 h 130"/>
                <a:gd name="T44" fmla="*/ 0 w 75"/>
                <a:gd name="T45" fmla="*/ 1 h 130"/>
                <a:gd name="T46" fmla="*/ 0 w 75"/>
                <a:gd name="T47" fmla="*/ 1 h 130"/>
                <a:gd name="T48" fmla="*/ 0 w 75"/>
                <a:gd name="T49" fmla="*/ 1 h 130"/>
                <a:gd name="T50" fmla="*/ 0 w 75"/>
                <a:gd name="T51" fmla="*/ 1 h 130"/>
                <a:gd name="T52" fmla="*/ 0 w 75"/>
                <a:gd name="T53" fmla="*/ 1 h 130"/>
                <a:gd name="T54" fmla="*/ 0 w 75"/>
                <a:gd name="T55" fmla="*/ 1 h 130"/>
                <a:gd name="T56" fmla="*/ 0 w 75"/>
                <a:gd name="T57" fmla="*/ 1 h 130"/>
                <a:gd name="T58" fmla="*/ 0 w 75"/>
                <a:gd name="T59" fmla="*/ 1 h 130"/>
                <a:gd name="T60" fmla="*/ 0 w 75"/>
                <a:gd name="T61" fmla="*/ 1 h 130"/>
                <a:gd name="T62" fmla="*/ 0 w 75"/>
                <a:gd name="T63" fmla="*/ 1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5"/>
                <a:gd name="T97" fmla="*/ 0 h 130"/>
                <a:gd name="T98" fmla="*/ 75 w 75"/>
                <a:gd name="T99" fmla="*/ 130 h 1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5" h="130">
                  <a:moveTo>
                    <a:pt x="61" y="6"/>
                  </a:moveTo>
                  <a:lnTo>
                    <a:pt x="54" y="9"/>
                  </a:lnTo>
                  <a:lnTo>
                    <a:pt x="46" y="9"/>
                  </a:lnTo>
                  <a:lnTo>
                    <a:pt x="37" y="8"/>
                  </a:lnTo>
                  <a:lnTo>
                    <a:pt x="29" y="6"/>
                  </a:lnTo>
                  <a:lnTo>
                    <a:pt x="25" y="5"/>
                  </a:lnTo>
                  <a:lnTo>
                    <a:pt x="22" y="4"/>
                  </a:lnTo>
                  <a:lnTo>
                    <a:pt x="18" y="1"/>
                  </a:lnTo>
                  <a:lnTo>
                    <a:pt x="16" y="0"/>
                  </a:lnTo>
                  <a:lnTo>
                    <a:pt x="14" y="5"/>
                  </a:lnTo>
                  <a:lnTo>
                    <a:pt x="11" y="9"/>
                  </a:lnTo>
                  <a:lnTo>
                    <a:pt x="9" y="14"/>
                  </a:lnTo>
                  <a:lnTo>
                    <a:pt x="8" y="17"/>
                  </a:lnTo>
                  <a:lnTo>
                    <a:pt x="8" y="20"/>
                  </a:lnTo>
                  <a:lnTo>
                    <a:pt x="9" y="23"/>
                  </a:lnTo>
                  <a:lnTo>
                    <a:pt x="10" y="27"/>
                  </a:lnTo>
                  <a:lnTo>
                    <a:pt x="10" y="29"/>
                  </a:lnTo>
                  <a:lnTo>
                    <a:pt x="9" y="31"/>
                  </a:lnTo>
                  <a:lnTo>
                    <a:pt x="8" y="34"/>
                  </a:lnTo>
                  <a:lnTo>
                    <a:pt x="7" y="37"/>
                  </a:lnTo>
                  <a:lnTo>
                    <a:pt x="7" y="40"/>
                  </a:lnTo>
                  <a:lnTo>
                    <a:pt x="7" y="45"/>
                  </a:lnTo>
                  <a:lnTo>
                    <a:pt x="8" y="53"/>
                  </a:lnTo>
                  <a:lnTo>
                    <a:pt x="9" y="61"/>
                  </a:lnTo>
                  <a:lnTo>
                    <a:pt x="9" y="67"/>
                  </a:lnTo>
                  <a:lnTo>
                    <a:pt x="8" y="72"/>
                  </a:lnTo>
                  <a:lnTo>
                    <a:pt x="6" y="78"/>
                  </a:lnTo>
                  <a:lnTo>
                    <a:pt x="5" y="87"/>
                  </a:lnTo>
                  <a:lnTo>
                    <a:pt x="3" y="92"/>
                  </a:lnTo>
                  <a:lnTo>
                    <a:pt x="3" y="96"/>
                  </a:lnTo>
                  <a:lnTo>
                    <a:pt x="2" y="101"/>
                  </a:lnTo>
                  <a:lnTo>
                    <a:pt x="1" y="107"/>
                  </a:lnTo>
                  <a:lnTo>
                    <a:pt x="0" y="111"/>
                  </a:lnTo>
                  <a:lnTo>
                    <a:pt x="0" y="115"/>
                  </a:lnTo>
                  <a:lnTo>
                    <a:pt x="2" y="121"/>
                  </a:lnTo>
                  <a:lnTo>
                    <a:pt x="8" y="127"/>
                  </a:lnTo>
                  <a:lnTo>
                    <a:pt x="16" y="130"/>
                  </a:lnTo>
                  <a:lnTo>
                    <a:pt x="22" y="130"/>
                  </a:lnTo>
                  <a:lnTo>
                    <a:pt x="29" y="130"/>
                  </a:lnTo>
                  <a:lnTo>
                    <a:pt x="37" y="129"/>
                  </a:lnTo>
                  <a:lnTo>
                    <a:pt x="46" y="129"/>
                  </a:lnTo>
                  <a:lnTo>
                    <a:pt x="54" y="128"/>
                  </a:lnTo>
                  <a:lnTo>
                    <a:pt x="61" y="128"/>
                  </a:lnTo>
                  <a:lnTo>
                    <a:pt x="67" y="127"/>
                  </a:lnTo>
                  <a:lnTo>
                    <a:pt x="70" y="127"/>
                  </a:lnTo>
                  <a:lnTo>
                    <a:pt x="74" y="121"/>
                  </a:lnTo>
                  <a:lnTo>
                    <a:pt x="75" y="114"/>
                  </a:lnTo>
                  <a:lnTo>
                    <a:pt x="75" y="110"/>
                  </a:lnTo>
                  <a:lnTo>
                    <a:pt x="74" y="106"/>
                  </a:lnTo>
                  <a:lnTo>
                    <a:pt x="71" y="101"/>
                  </a:lnTo>
                  <a:lnTo>
                    <a:pt x="70" y="93"/>
                  </a:lnTo>
                  <a:lnTo>
                    <a:pt x="69" y="85"/>
                  </a:lnTo>
                  <a:lnTo>
                    <a:pt x="68" y="78"/>
                  </a:lnTo>
                  <a:lnTo>
                    <a:pt x="68" y="72"/>
                  </a:lnTo>
                  <a:lnTo>
                    <a:pt x="67" y="62"/>
                  </a:lnTo>
                  <a:lnTo>
                    <a:pt x="66" y="53"/>
                  </a:lnTo>
                  <a:lnTo>
                    <a:pt x="64" y="46"/>
                  </a:lnTo>
                  <a:lnTo>
                    <a:pt x="63" y="40"/>
                  </a:lnTo>
                  <a:lnTo>
                    <a:pt x="61" y="34"/>
                  </a:lnTo>
                  <a:lnTo>
                    <a:pt x="60" y="29"/>
                  </a:lnTo>
                  <a:lnTo>
                    <a:pt x="60" y="26"/>
                  </a:lnTo>
                  <a:lnTo>
                    <a:pt x="61" y="21"/>
                  </a:lnTo>
                  <a:lnTo>
                    <a:pt x="62" y="15"/>
                  </a:lnTo>
                  <a:lnTo>
                    <a:pt x="62" y="11"/>
                  </a:lnTo>
                  <a:lnTo>
                    <a:pt x="6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4" name="Freeform 229"/>
            <p:cNvSpPr>
              <a:spLocks/>
            </p:cNvSpPr>
            <p:nvPr/>
          </p:nvSpPr>
          <p:spPr bwMode="auto">
            <a:xfrm>
              <a:off x="5421" y="3307"/>
              <a:ext cx="53" cy="34"/>
            </a:xfrm>
            <a:custGeom>
              <a:avLst/>
              <a:gdLst>
                <a:gd name="T0" fmla="*/ 1 w 104"/>
                <a:gd name="T1" fmla="*/ 0 h 69"/>
                <a:gd name="T2" fmla="*/ 1 w 104"/>
                <a:gd name="T3" fmla="*/ 0 h 69"/>
                <a:gd name="T4" fmla="*/ 1 w 104"/>
                <a:gd name="T5" fmla="*/ 0 h 69"/>
                <a:gd name="T6" fmla="*/ 1 w 104"/>
                <a:gd name="T7" fmla="*/ 0 h 69"/>
                <a:gd name="T8" fmla="*/ 1 w 104"/>
                <a:gd name="T9" fmla="*/ 0 h 69"/>
                <a:gd name="T10" fmla="*/ 1 w 104"/>
                <a:gd name="T11" fmla="*/ 0 h 69"/>
                <a:gd name="T12" fmla="*/ 1 w 104"/>
                <a:gd name="T13" fmla="*/ 0 h 69"/>
                <a:gd name="T14" fmla="*/ 1 w 104"/>
                <a:gd name="T15" fmla="*/ 0 h 69"/>
                <a:gd name="T16" fmla="*/ 1 w 104"/>
                <a:gd name="T17" fmla="*/ 0 h 69"/>
                <a:gd name="T18" fmla="*/ 1 w 104"/>
                <a:gd name="T19" fmla="*/ 0 h 69"/>
                <a:gd name="T20" fmla="*/ 1 w 104"/>
                <a:gd name="T21" fmla="*/ 0 h 69"/>
                <a:gd name="T22" fmla="*/ 1 w 104"/>
                <a:gd name="T23" fmla="*/ 0 h 69"/>
                <a:gd name="T24" fmla="*/ 1 w 104"/>
                <a:gd name="T25" fmla="*/ 0 h 69"/>
                <a:gd name="T26" fmla="*/ 1 w 104"/>
                <a:gd name="T27" fmla="*/ 0 h 69"/>
                <a:gd name="T28" fmla="*/ 1 w 104"/>
                <a:gd name="T29" fmla="*/ 0 h 69"/>
                <a:gd name="T30" fmla="*/ 1 w 104"/>
                <a:gd name="T31" fmla="*/ 0 h 69"/>
                <a:gd name="T32" fmla="*/ 1 w 104"/>
                <a:gd name="T33" fmla="*/ 0 h 69"/>
                <a:gd name="T34" fmla="*/ 1 w 104"/>
                <a:gd name="T35" fmla="*/ 0 h 69"/>
                <a:gd name="T36" fmla="*/ 1 w 104"/>
                <a:gd name="T37" fmla="*/ 0 h 69"/>
                <a:gd name="T38" fmla="*/ 1 w 104"/>
                <a:gd name="T39" fmla="*/ 0 h 69"/>
                <a:gd name="T40" fmla="*/ 1 w 104"/>
                <a:gd name="T41" fmla="*/ 0 h 69"/>
                <a:gd name="T42" fmla="*/ 1 w 104"/>
                <a:gd name="T43" fmla="*/ 0 h 69"/>
                <a:gd name="T44" fmla="*/ 1 w 104"/>
                <a:gd name="T45" fmla="*/ 0 h 69"/>
                <a:gd name="T46" fmla="*/ 1 w 104"/>
                <a:gd name="T47" fmla="*/ 0 h 69"/>
                <a:gd name="T48" fmla="*/ 1 w 104"/>
                <a:gd name="T49" fmla="*/ 0 h 69"/>
                <a:gd name="T50" fmla="*/ 1 w 104"/>
                <a:gd name="T51" fmla="*/ 0 h 69"/>
                <a:gd name="T52" fmla="*/ 1 w 104"/>
                <a:gd name="T53" fmla="*/ 0 h 69"/>
                <a:gd name="T54" fmla="*/ 1 w 104"/>
                <a:gd name="T55" fmla="*/ 0 h 69"/>
                <a:gd name="T56" fmla="*/ 1 w 104"/>
                <a:gd name="T57" fmla="*/ 0 h 69"/>
                <a:gd name="T58" fmla="*/ 1 w 104"/>
                <a:gd name="T59" fmla="*/ 0 h 69"/>
                <a:gd name="T60" fmla="*/ 1 w 104"/>
                <a:gd name="T61" fmla="*/ 0 h 69"/>
                <a:gd name="T62" fmla="*/ 1 w 104"/>
                <a:gd name="T63" fmla="*/ 0 h 69"/>
                <a:gd name="T64" fmla="*/ 1 w 104"/>
                <a:gd name="T65" fmla="*/ 0 h 69"/>
                <a:gd name="T66" fmla="*/ 0 w 104"/>
                <a:gd name="T67" fmla="*/ 0 h 69"/>
                <a:gd name="T68" fmla="*/ 1 w 104"/>
                <a:gd name="T69" fmla="*/ 0 h 69"/>
                <a:gd name="T70" fmla="*/ 1 w 104"/>
                <a:gd name="T71" fmla="*/ 0 h 69"/>
                <a:gd name="T72" fmla="*/ 1 w 104"/>
                <a:gd name="T73" fmla="*/ 0 h 69"/>
                <a:gd name="T74" fmla="*/ 1 w 104"/>
                <a:gd name="T75" fmla="*/ 0 h 69"/>
                <a:gd name="T76" fmla="*/ 1 w 104"/>
                <a:gd name="T77" fmla="*/ 0 h 69"/>
                <a:gd name="T78" fmla="*/ 1 w 104"/>
                <a:gd name="T79" fmla="*/ 0 h 69"/>
                <a:gd name="T80" fmla="*/ 1 w 104"/>
                <a:gd name="T81" fmla="*/ 0 h 69"/>
                <a:gd name="T82" fmla="*/ 1 w 104"/>
                <a:gd name="T83" fmla="*/ 0 h 69"/>
                <a:gd name="T84" fmla="*/ 1 w 104"/>
                <a:gd name="T85" fmla="*/ 0 h 69"/>
                <a:gd name="T86" fmla="*/ 1 w 104"/>
                <a:gd name="T87" fmla="*/ 0 h 69"/>
                <a:gd name="T88" fmla="*/ 1 w 104"/>
                <a:gd name="T89" fmla="*/ 0 h 69"/>
                <a:gd name="T90" fmla="*/ 1 w 104"/>
                <a:gd name="T91" fmla="*/ 0 h 69"/>
                <a:gd name="T92" fmla="*/ 1 w 104"/>
                <a:gd name="T93" fmla="*/ 0 h 69"/>
                <a:gd name="T94" fmla="*/ 1 w 104"/>
                <a:gd name="T95" fmla="*/ 0 h 69"/>
                <a:gd name="T96" fmla="*/ 1 w 104"/>
                <a:gd name="T97" fmla="*/ 0 h 69"/>
                <a:gd name="T98" fmla="*/ 1 w 104"/>
                <a:gd name="T99" fmla="*/ 0 h 69"/>
                <a:gd name="T100" fmla="*/ 1 w 104"/>
                <a:gd name="T101" fmla="*/ 0 h 69"/>
                <a:gd name="T102" fmla="*/ 1 w 104"/>
                <a:gd name="T103" fmla="*/ 0 h 69"/>
                <a:gd name="T104" fmla="*/ 1 w 104"/>
                <a:gd name="T105" fmla="*/ 0 h 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4"/>
                <a:gd name="T160" fmla="*/ 0 h 69"/>
                <a:gd name="T161" fmla="*/ 104 w 104"/>
                <a:gd name="T162" fmla="*/ 69 h 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4" h="69">
                  <a:moveTo>
                    <a:pt x="41" y="0"/>
                  </a:moveTo>
                  <a:lnTo>
                    <a:pt x="47" y="2"/>
                  </a:lnTo>
                  <a:lnTo>
                    <a:pt x="54" y="3"/>
                  </a:lnTo>
                  <a:lnTo>
                    <a:pt x="62" y="4"/>
                  </a:lnTo>
                  <a:lnTo>
                    <a:pt x="70" y="6"/>
                  </a:lnTo>
                  <a:lnTo>
                    <a:pt x="78" y="6"/>
                  </a:lnTo>
                  <a:lnTo>
                    <a:pt x="87" y="6"/>
                  </a:lnTo>
                  <a:lnTo>
                    <a:pt x="95" y="6"/>
                  </a:lnTo>
                  <a:lnTo>
                    <a:pt x="103" y="6"/>
                  </a:lnTo>
                  <a:lnTo>
                    <a:pt x="104" y="15"/>
                  </a:lnTo>
                  <a:lnTo>
                    <a:pt x="104" y="25"/>
                  </a:lnTo>
                  <a:lnTo>
                    <a:pt x="103" y="35"/>
                  </a:lnTo>
                  <a:lnTo>
                    <a:pt x="102" y="41"/>
                  </a:lnTo>
                  <a:lnTo>
                    <a:pt x="97" y="44"/>
                  </a:lnTo>
                  <a:lnTo>
                    <a:pt x="94" y="47"/>
                  </a:lnTo>
                  <a:lnTo>
                    <a:pt x="91" y="50"/>
                  </a:lnTo>
                  <a:lnTo>
                    <a:pt x="87" y="55"/>
                  </a:lnTo>
                  <a:lnTo>
                    <a:pt x="84" y="60"/>
                  </a:lnTo>
                  <a:lnTo>
                    <a:pt x="80" y="62"/>
                  </a:lnTo>
                  <a:lnTo>
                    <a:pt x="73" y="65"/>
                  </a:lnTo>
                  <a:lnTo>
                    <a:pt x="65" y="67"/>
                  </a:lnTo>
                  <a:lnTo>
                    <a:pt x="59" y="67"/>
                  </a:lnTo>
                  <a:lnTo>
                    <a:pt x="53" y="67"/>
                  </a:lnTo>
                  <a:lnTo>
                    <a:pt x="44" y="68"/>
                  </a:lnTo>
                  <a:lnTo>
                    <a:pt x="35" y="68"/>
                  </a:lnTo>
                  <a:lnTo>
                    <a:pt x="26" y="69"/>
                  </a:lnTo>
                  <a:lnTo>
                    <a:pt x="18" y="69"/>
                  </a:lnTo>
                  <a:lnTo>
                    <a:pt x="11" y="69"/>
                  </a:lnTo>
                  <a:lnTo>
                    <a:pt x="7" y="68"/>
                  </a:lnTo>
                  <a:lnTo>
                    <a:pt x="5" y="68"/>
                  </a:lnTo>
                  <a:lnTo>
                    <a:pt x="3" y="67"/>
                  </a:lnTo>
                  <a:lnTo>
                    <a:pt x="2" y="65"/>
                  </a:lnTo>
                  <a:lnTo>
                    <a:pt x="1" y="64"/>
                  </a:lnTo>
                  <a:lnTo>
                    <a:pt x="0" y="57"/>
                  </a:lnTo>
                  <a:lnTo>
                    <a:pt x="2" y="50"/>
                  </a:lnTo>
                  <a:lnTo>
                    <a:pt x="8" y="44"/>
                  </a:lnTo>
                  <a:lnTo>
                    <a:pt x="15" y="40"/>
                  </a:lnTo>
                  <a:lnTo>
                    <a:pt x="17" y="35"/>
                  </a:lnTo>
                  <a:lnTo>
                    <a:pt x="19" y="31"/>
                  </a:lnTo>
                  <a:lnTo>
                    <a:pt x="23" y="27"/>
                  </a:lnTo>
                  <a:lnTo>
                    <a:pt x="25" y="25"/>
                  </a:lnTo>
                  <a:lnTo>
                    <a:pt x="26" y="24"/>
                  </a:lnTo>
                  <a:lnTo>
                    <a:pt x="26" y="23"/>
                  </a:lnTo>
                  <a:lnTo>
                    <a:pt x="26" y="22"/>
                  </a:lnTo>
                  <a:lnTo>
                    <a:pt x="26" y="21"/>
                  </a:lnTo>
                  <a:lnTo>
                    <a:pt x="27" y="17"/>
                  </a:lnTo>
                  <a:lnTo>
                    <a:pt x="28" y="14"/>
                  </a:lnTo>
                  <a:lnTo>
                    <a:pt x="30" y="10"/>
                  </a:lnTo>
                  <a:lnTo>
                    <a:pt x="31" y="9"/>
                  </a:lnTo>
                  <a:lnTo>
                    <a:pt x="33" y="7"/>
                  </a:lnTo>
                  <a:lnTo>
                    <a:pt x="36" y="4"/>
                  </a:lnTo>
                  <a:lnTo>
                    <a:pt x="39" y="2"/>
                  </a:lnTo>
                  <a:lnTo>
                    <a:pt x="4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5" name="Freeform 230"/>
            <p:cNvSpPr>
              <a:spLocks/>
            </p:cNvSpPr>
            <p:nvPr/>
          </p:nvSpPr>
          <p:spPr bwMode="auto">
            <a:xfrm>
              <a:off x="5486" y="3044"/>
              <a:ext cx="25" cy="83"/>
            </a:xfrm>
            <a:custGeom>
              <a:avLst/>
              <a:gdLst>
                <a:gd name="T0" fmla="*/ 1 w 49"/>
                <a:gd name="T1" fmla="*/ 1 h 166"/>
                <a:gd name="T2" fmla="*/ 1 w 49"/>
                <a:gd name="T3" fmla="*/ 1 h 166"/>
                <a:gd name="T4" fmla="*/ 1 w 49"/>
                <a:gd name="T5" fmla="*/ 1 h 166"/>
                <a:gd name="T6" fmla="*/ 1 w 49"/>
                <a:gd name="T7" fmla="*/ 1 h 166"/>
                <a:gd name="T8" fmla="*/ 0 w 49"/>
                <a:gd name="T9" fmla="*/ 1 h 166"/>
                <a:gd name="T10" fmla="*/ 1 w 49"/>
                <a:gd name="T11" fmla="*/ 1 h 166"/>
                <a:gd name="T12" fmla="*/ 1 w 49"/>
                <a:gd name="T13" fmla="*/ 1 h 166"/>
                <a:gd name="T14" fmla="*/ 1 w 49"/>
                <a:gd name="T15" fmla="*/ 1 h 166"/>
                <a:gd name="T16" fmla="*/ 1 w 49"/>
                <a:gd name="T17" fmla="*/ 1 h 166"/>
                <a:gd name="T18" fmla="*/ 1 w 49"/>
                <a:gd name="T19" fmla="*/ 1 h 166"/>
                <a:gd name="T20" fmla="*/ 1 w 49"/>
                <a:gd name="T21" fmla="*/ 1 h 166"/>
                <a:gd name="T22" fmla="*/ 1 w 49"/>
                <a:gd name="T23" fmla="*/ 1 h 166"/>
                <a:gd name="T24" fmla="*/ 1 w 49"/>
                <a:gd name="T25" fmla="*/ 1 h 166"/>
                <a:gd name="T26" fmla="*/ 1 w 49"/>
                <a:gd name="T27" fmla="*/ 1 h 166"/>
                <a:gd name="T28" fmla="*/ 1 w 49"/>
                <a:gd name="T29" fmla="*/ 1 h 166"/>
                <a:gd name="T30" fmla="*/ 1 w 49"/>
                <a:gd name="T31" fmla="*/ 1 h 166"/>
                <a:gd name="T32" fmla="*/ 1 w 49"/>
                <a:gd name="T33" fmla="*/ 1 h 166"/>
                <a:gd name="T34" fmla="*/ 1 w 49"/>
                <a:gd name="T35" fmla="*/ 1 h 166"/>
                <a:gd name="T36" fmla="*/ 1 w 49"/>
                <a:gd name="T37" fmla="*/ 1 h 166"/>
                <a:gd name="T38" fmla="*/ 1 w 49"/>
                <a:gd name="T39" fmla="*/ 1 h 166"/>
                <a:gd name="T40" fmla="*/ 1 w 49"/>
                <a:gd name="T41" fmla="*/ 1 h 166"/>
                <a:gd name="T42" fmla="*/ 1 w 49"/>
                <a:gd name="T43" fmla="*/ 1 h 166"/>
                <a:gd name="T44" fmla="*/ 1 w 49"/>
                <a:gd name="T45" fmla="*/ 1 h 166"/>
                <a:gd name="T46" fmla="*/ 1 w 49"/>
                <a:gd name="T47" fmla="*/ 1 h 166"/>
                <a:gd name="T48" fmla="*/ 1 w 49"/>
                <a:gd name="T49" fmla="*/ 1 h 166"/>
                <a:gd name="T50" fmla="*/ 1 w 49"/>
                <a:gd name="T51" fmla="*/ 1 h 166"/>
                <a:gd name="T52" fmla="*/ 1 w 49"/>
                <a:gd name="T53" fmla="*/ 1 h 166"/>
                <a:gd name="T54" fmla="*/ 1 w 49"/>
                <a:gd name="T55" fmla="*/ 1 h 166"/>
                <a:gd name="T56" fmla="*/ 1 w 49"/>
                <a:gd name="T57" fmla="*/ 1 h 166"/>
                <a:gd name="T58" fmla="*/ 1 w 49"/>
                <a:gd name="T59" fmla="*/ 1 h 166"/>
                <a:gd name="T60" fmla="*/ 1 w 49"/>
                <a:gd name="T61" fmla="*/ 1 h 166"/>
                <a:gd name="T62" fmla="*/ 1 w 49"/>
                <a:gd name="T63" fmla="*/ 1 h 166"/>
                <a:gd name="T64" fmla="*/ 1 w 49"/>
                <a:gd name="T65" fmla="*/ 1 h 166"/>
                <a:gd name="T66" fmla="*/ 1 w 49"/>
                <a:gd name="T67" fmla="*/ 1 h 166"/>
                <a:gd name="T68" fmla="*/ 1 w 49"/>
                <a:gd name="T69" fmla="*/ 1 h 166"/>
                <a:gd name="T70" fmla="*/ 1 w 49"/>
                <a:gd name="T71" fmla="*/ 1 h 166"/>
                <a:gd name="T72" fmla="*/ 1 w 49"/>
                <a:gd name="T73" fmla="*/ 1 h 166"/>
                <a:gd name="T74" fmla="*/ 1 w 49"/>
                <a:gd name="T75" fmla="*/ 1 h 166"/>
                <a:gd name="T76" fmla="*/ 1 w 49"/>
                <a:gd name="T77" fmla="*/ 1 h 166"/>
                <a:gd name="T78" fmla="*/ 1 w 49"/>
                <a:gd name="T79" fmla="*/ 1 h 166"/>
                <a:gd name="T80" fmla="*/ 1 w 49"/>
                <a:gd name="T81" fmla="*/ 1 h 166"/>
                <a:gd name="T82" fmla="*/ 1 w 49"/>
                <a:gd name="T83" fmla="*/ 1 h 166"/>
                <a:gd name="T84" fmla="*/ 1 w 49"/>
                <a:gd name="T85" fmla="*/ 1 h 166"/>
                <a:gd name="T86" fmla="*/ 1 w 49"/>
                <a:gd name="T87" fmla="*/ 1 h 166"/>
                <a:gd name="T88" fmla="*/ 1 w 49"/>
                <a:gd name="T89" fmla="*/ 0 h 166"/>
                <a:gd name="T90" fmla="*/ 1 w 49"/>
                <a:gd name="T91" fmla="*/ 1 h 166"/>
                <a:gd name="T92" fmla="*/ 1 w 49"/>
                <a:gd name="T93" fmla="*/ 1 h 166"/>
                <a:gd name="T94" fmla="*/ 1 w 49"/>
                <a:gd name="T95" fmla="*/ 1 h 166"/>
                <a:gd name="T96" fmla="*/ 1 w 49"/>
                <a:gd name="T97" fmla="*/ 1 h 166"/>
                <a:gd name="T98" fmla="*/ 1 w 49"/>
                <a:gd name="T99" fmla="*/ 1 h 166"/>
                <a:gd name="T100" fmla="*/ 1 w 49"/>
                <a:gd name="T101" fmla="*/ 1 h 166"/>
                <a:gd name="T102" fmla="*/ 1 w 49"/>
                <a:gd name="T103" fmla="*/ 1 h 166"/>
                <a:gd name="T104" fmla="*/ 1 w 49"/>
                <a:gd name="T105" fmla="*/ 1 h 166"/>
                <a:gd name="T106" fmla="*/ 1 w 49"/>
                <a:gd name="T107" fmla="*/ 1 h 166"/>
                <a:gd name="T108" fmla="*/ 1 w 49"/>
                <a:gd name="T109" fmla="*/ 1 h 166"/>
                <a:gd name="T110" fmla="*/ 1 w 49"/>
                <a:gd name="T111" fmla="*/ 1 h 166"/>
                <a:gd name="T112" fmla="*/ 1 w 49"/>
                <a:gd name="T113" fmla="*/ 1 h 1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
                <a:gd name="T172" fmla="*/ 0 h 166"/>
                <a:gd name="T173" fmla="*/ 49 w 49"/>
                <a:gd name="T174" fmla="*/ 166 h 1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 h="166">
                  <a:moveTo>
                    <a:pt x="11" y="92"/>
                  </a:moveTo>
                  <a:lnTo>
                    <a:pt x="9" y="107"/>
                  </a:lnTo>
                  <a:lnTo>
                    <a:pt x="4" y="130"/>
                  </a:lnTo>
                  <a:lnTo>
                    <a:pt x="1" y="153"/>
                  </a:lnTo>
                  <a:lnTo>
                    <a:pt x="0" y="166"/>
                  </a:lnTo>
                  <a:lnTo>
                    <a:pt x="3" y="157"/>
                  </a:lnTo>
                  <a:lnTo>
                    <a:pt x="5" y="151"/>
                  </a:lnTo>
                  <a:lnTo>
                    <a:pt x="9" y="146"/>
                  </a:lnTo>
                  <a:lnTo>
                    <a:pt x="10" y="143"/>
                  </a:lnTo>
                  <a:lnTo>
                    <a:pt x="12" y="134"/>
                  </a:lnTo>
                  <a:lnTo>
                    <a:pt x="16" y="121"/>
                  </a:lnTo>
                  <a:lnTo>
                    <a:pt x="20" y="105"/>
                  </a:lnTo>
                  <a:lnTo>
                    <a:pt x="26" y="93"/>
                  </a:lnTo>
                  <a:lnTo>
                    <a:pt x="28" y="88"/>
                  </a:lnTo>
                  <a:lnTo>
                    <a:pt x="30" y="84"/>
                  </a:lnTo>
                  <a:lnTo>
                    <a:pt x="31" y="79"/>
                  </a:lnTo>
                  <a:lnTo>
                    <a:pt x="31" y="75"/>
                  </a:lnTo>
                  <a:lnTo>
                    <a:pt x="31" y="70"/>
                  </a:lnTo>
                  <a:lnTo>
                    <a:pt x="32" y="62"/>
                  </a:lnTo>
                  <a:lnTo>
                    <a:pt x="33" y="55"/>
                  </a:lnTo>
                  <a:lnTo>
                    <a:pt x="35" y="50"/>
                  </a:lnTo>
                  <a:lnTo>
                    <a:pt x="34" y="49"/>
                  </a:lnTo>
                  <a:lnTo>
                    <a:pt x="32" y="48"/>
                  </a:lnTo>
                  <a:lnTo>
                    <a:pt x="31" y="46"/>
                  </a:lnTo>
                  <a:lnTo>
                    <a:pt x="28" y="46"/>
                  </a:lnTo>
                  <a:lnTo>
                    <a:pt x="32" y="39"/>
                  </a:lnTo>
                  <a:lnTo>
                    <a:pt x="36" y="32"/>
                  </a:lnTo>
                  <a:lnTo>
                    <a:pt x="41" y="25"/>
                  </a:lnTo>
                  <a:lnTo>
                    <a:pt x="47" y="19"/>
                  </a:lnTo>
                  <a:lnTo>
                    <a:pt x="49" y="16"/>
                  </a:lnTo>
                  <a:lnTo>
                    <a:pt x="47" y="15"/>
                  </a:lnTo>
                  <a:lnTo>
                    <a:pt x="43" y="16"/>
                  </a:lnTo>
                  <a:lnTo>
                    <a:pt x="41" y="17"/>
                  </a:lnTo>
                  <a:lnTo>
                    <a:pt x="38" y="19"/>
                  </a:lnTo>
                  <a:lnTo>
                    <a:pt x="33" y="23"/>
                  </a:lnTo>
                  <a:lnTo>
                    <a:pt x="28" y="26"/>
                  </a:lnTo>
                  <a:lnTo>
                    <a:pt x="25" y="30"/>
                  </a:lnTo>
                  <a:lnTo>
                    <a:pt x="25" y="27"/>
                  </a:lnTo>
                  <a:lnTo>
                    <a:pt x="25" y="26"/>
                  </a:lnTo>
                  <a:lnTo>
                    <a:pt x="25" y="24"/>
                  </a:lnTo>
                  <a:lnTo>
                    <a:pt x="26" y="23"/>
                  </a:lnTo>
                  <a:lnTo>
                    <a:pt x="27" y="19"/>
                  </a:lnTo>
                  <a:lnTo>
                    <a:pt x="26" y="12"/>
                  </a:lnTo>
                  <a:lnTo>
                    <a:pt x="25" y="6"/>
                  </a:lnTo>
                  <a:lnTo>
                    <a:pt x="26" y="0"/>
                  </a:lnTo>
                  <a:lnTo>
                    <a:pt x="20" y="11"/>
                  </a:lnTo>
                  <a:lnTo>
                    <a:pt x="15" y="24"/>
                  </a:lnTo>
                  <a:lnTo>
                    <a:pt x="11" y="34"/>
                  </a:lnTo>
                  <a:lnTo>
                    <a:pt x="9" y="41"/>
                  </a:lnTo>
                  <a:lnTo>
                    <a:pt x="11" y="47"/>
                  </a:lnTo>
                  <a:lnTo>
                    <a:pt x="12" y="53"/>
                  </a:lnTo>
                  <a:lnTo>
                    <a:pt x="12" y="59"/>
                  </a:lnTo>
                  <a:lnTo>
                    <a:pt x="11" y="63"/>
                  </a:lnTo>
                  <a:lnTo>
                    <a:pt x="11" y="69"/>
                  </a:lnTo>
                  <a:lnTo>
                    <a:pt x="11" y="77"/>
                  </a:lnTo>
                  <a:lnTo>
                    <a:pt x="11" y="86"/>
                  </a:lnTo>
                  <a:lnTo>
                    <a:pt x="11" y="9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6" name="Freeform 231"/>
            <p:cNvSpPr>
              <a:spLocks/>
            </p:cNvSpPr>
            <p:nvPr/>
          </p:nvSpPr>
          <p:spPr bwMode="auto">
            <a:xfrm>
              <a:off x="5490" y="3162"/>
              <a:ext cx="5" cy="12"/>
            </a:xfrm>
            <a:custGeom>
              <a:avLst/>
              <a:gdLst>
                <a:gd name="T0" fmla="*/ 0 w 9"/>
                <a:gd name="T1" fmla="*/ 1 h 23"/>
                <a:gd name="T2" fmla="*/ 1 w 9"/>
                <a:gd name="T3" fmla="*/ 1 h 23"/>
                <a:gd name="T4" fmla="*/ 1 w 9"/>
                <a:gd name="T5" fmla="*/ 1 h 23"/>
                <a:gd name="T6" fmla="*/ 1 w 9"/>
                <a:gd name="T7" fmla="*/ 1 h 23"/>
                <a:gd name="T8" fmla="*/ 0 w 9"/>
                <a:gd name="T9" fmla="*/ 0 h 23"/>
                <a:gd name="T10" fmla="*/ 1 w 9"/>
                <a:gd name="T11" fmla="*/ 1 h 23"/>
                <a:gd name="T12" fmla="*/ 1 w 9"/>
                <a:gd name="T13" fmla="*/ 1 h 23"/>
                <a:gd name="T14" fmla="*/ 1 w 9"/>
                <a:gd name="T15" fmla="*/ 1 h 23"/>
                <a:gd name="T16" fmla="*/ 1 w 9"/>
                <a:gd name="T17" fmla="*/ 1 h 23"/>
                <a:gd name="T18" fmla="*/ 1 w 9"/>
                <a:gd name="T19" fmla="*/ 1 h 23"/>
                <a:gd name="T20" fmla="*/ 1 w 9"/>
                <a:gd name="T21" fmla="*/ 1 h 23"/>
                <a:gd name="T22" fmla="*/ 1 w 9"/>
                <a:gd name="T23" fmla="*/ 1 h 23"/>
                <a:gd name="T24" fmla="*/ 0 w 9"/>
                <a:gd name="T25" fmla="*/ 1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23"/>
                <a:gd name="T41" fmla="*/ 9 w 9"/>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23">
                  <a:moveTo>
                    <a:pt x="0" y="16"/>
                  </a:moveTo>
                  <a:lnTo>
                    <a:pt x="1" y="13"/>
                  </a:lnTo>
                  <a:lnTo>
                    <a:pt x="1" y="8"/>
                  </a:lnTo>
                  <a:lnTo>
                    <a:pt x="1" y="3"/>
                  </a:lnTo>
                  <a:lnTo>
                    <a:pt x="0" y="0"/>
                  </a:lnTo>
                  <a:lnTo>
                    <a:pt x="3" y="5"/>
                  </a:lnTo>
                  <a:lnTo>
                    <a:pt x="5" y="9"/>
                  </a:lnTo>
                  <a:lnTo>
                    <a:pt x="8" y="15"/>
                  </a:lnTo>
                  <a:lnTo>
                    <a:pt x="9" y="23"/>
                  </a:lnTo>
                  <a:lnTo>
                    <a:pt x="7" y="21"/>
                  </a:lnTo>
                  <a:lnTo>
                    <a:pt x="4" y="18"/>
                  </a:lnTo>
                  <a:lnTo>
                    <a:pt x="2" y="17"/>
                  </a:lnTo>
                  <a:lnTo>
                    <a:pt x="0"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7" name="Freeform 232"/>
            <p:cNvSpPr>
              <a:spLocks/>
            </p:cNvSpPr>
            <p:nvPr/>
          </p:nvSpPr>
          <p:spPr bwMode="auto">
            <a:xfrm>
              <a:off x="5495" y="3230"/>
              <a:ext cx="14" cy="28"/>
            </a:xfrm>
            <a:custGeom>
              <a:avLst/>
              <a:gdLst>
                <a:gd name="T0" fmla="*/ 0 w 29"/>
                <a:gd name="T1" fmla="*/ 1 h 56"/>
                <a:gd name="T2" fmla="*/ 0 w 29"/>
                <a:gd name="T3" fmla="*/ 1 h 56"/>
                <a:gd name="T4" fmla="*/ 0 w 29"/>
                <a:gd name="T5" fmla="*/ 1 h 56"/>
                <a:gd name="T6" fmla="*/ 0 w 29"/>
                <a:gd name="T7" fmla="*/ 1 h 56"/>
                <a:gd name="T8" fmla="*/ 0 w 29"/>
                <a:gd name="T9" fmla="*/ 1 h 56"/>
                <a:gd name="T10" fmla="*/ 0 w 29"/>
                <a:gd name="T11" fmla="*/ 1 h 56"/>
                <a:gd name="T12" fmla="*/ 0 w 29"/>
                <a:gd name="T13" fmla="*/ 1 h 56"/>
                <a:gd name="T14" fmla="*/ 0 w 29"/>
                <a:gd name="T15" fmla="*/ 1 h 56"/>
                <a:gd name="T16" fmla="*/ 0 w 29"/>
                <a:gd name="T17" fmla="*/ 0 h 56"/>
                <a:gd name="T18" fmla="*/ 0 w 29"/>
                <a:gd name="T19" fmla="*/ 1 h 56"/>
                <a:gd name="T20" fmla="*/ 0 w 29"/>
                <a:gd name="T21" fmla="*/ 1 h 56"/>
                <a:gd name="T22" fmla="*/ 0 w 29"/>
                <a:gd name="T23" fmla="*/ 1 h 56"/>
                <a:gd name="T24" fmla="*/ 0 w 29"/>
                <a:gd name="T25" fmla="*/ 1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56"/>
                <a:gd name="T41" fmla="*/ 29 w 29"/>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56">
                  <a:moveTo>
                    <a:pt x="29" y="56"/>
                  </a:moveTo>
                  <a:lnTo>
                    <a:pt x="19" y="53"/>
                  </a:lnTo>
                  <a:lnTo>
                    <a:pt x="13" y="48"/>
                  </a:lnTo>
                  <a:lnTo>
                    <a:pt x="6" y="46"/>
                  </a:lnTo>
                  <a:lnTo>
                    <a:pt x="2" y="43"/>
                  </a:lnTo>
                  <a:lnTo>
                    <a:pt x="2" y="35"/>
                  </a:lnTo>
                  <a:lnTo>
                    <a:pt x="1" y="25"/>
                  </a:lnTo>
                  <a:lnTo>
                    <a:pt x="0" y="12"/>
                  </a:lnTo>
                  <a:lnTo>
                    <a:pt x="0" y="0"/>
                  </a:lnTo>
                  <a:lnTo>
                    <a:pt x="5" y="15"/>
                  </a:lnTo>
                  <a:lnTo>
                    <a:pt x="13" y="32"/>
                  </a:lnTo>
                  <a:lnTo>
                    <a:pt x="21" y="47"/>
                  </a:lnTo>
                  <a:lnTo>
                    <a:pt x="29" y="5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8" name="Freeform 233"/>
            <p:cNvSpPr>
              <a:spLocks/>
            </p:cNvSpPr>
            <p:nvPr/>
          </p:nvSpPr>
          <p:spPr bwMode="auto">
            <a:xfrm>
              <a:off x="5431" y="3130"/>
              <a:ext cx="6" cy="37"/>
            </a:xfrm>
            <a:custGeom>
              <a:avLst/>
              <a:gdLst>
                <a:gd name="T0" fmla="*/ 0 w 13"/>
                <a:gd name="T1" fmla="*/ 1 h 74"/>
                <a:gd name="T2" fmla="*/ 0 w 13"/>
                <a:gd name="T3" fmla="*/ 1 h 74"/>
                <a:gd name="T4" fmla="*/ 0 w 13"/>
                <a:gd name="T5" fmla="*/ 1 h 74"/>
                <a:gd name="T6" fmla="*/ 0 w 13"/>
                <a:gd name="T7" fmla="*/ 1 h 74"/>
                <a:gd name="T8" fmla="*/ 0 w 13"/>
                <a:gd name="T9" fmla="*/ 1 h 74"/>
                <a:gd name="T10" fmla="*/ 0 w 13"/>
                <a:gd name="T11" fmla="*/ 1 h 74"/>
                <a:gd name="T12" fmla="*/ 0 w 13"/>
                <a:gd name="T13" fmla="*/ 1 h 74"/>
                <a:gd name="T14" fmla="*/ 0 w 13"/>
                <a:gd name="T15" fmla="*/ 1 h 74"/>
                <a:gd name="T16" fmla="*/ 0 w 13"/>
                <a:gd name="T17" fmla="*/ 0 h 74"/>
                <a:gd name="T18" fmla="*/ 0 w 13"/>
                <a:gd name="T19" fmla="*/ 1 h 74"/>
                <a:gd name="T20" fmla="*/ 0 w 13"/>
                <a:gd name="T21" fmla="*/ 1 h 74"/>
                <a:gd name="T22" fmla="*/ 0 w 13"/>
                <a:gd name="T23" fmla="*/ 1 h 74"/>
                <a:gd name="T24" fmla="*/ 0 w 13"/>
                <a:gd name="T25" fmla="*/ 1 h 74"/>
                <a:gd name="T26" fmla="*/ 0 w 13"/>
                <a:gd name="T27" fmla="*/ 1 h 74"/>
                <a:gd name="T28" fmla="*/ 0 w 13"/>
                <a:gd name="T29" fmla="*/ 1 h 74"/>
                <a:gd name="T30" fmla="*/ 0 w 13"/>
                <a:gd name="T31" fmla="*/ 1 h 74"/>
                <a:gd name="T32" fmla="*/ 0 w 13"/>
                <a:gd name="T33" fmla="*/ 1 h 74"/>
                <a:gd name="T34" fmla="*/ 0 w 13"/>
                <a:gd name="T35" fmla="*/ 1 h 74"/>
                <a:gd name="T36" fmla="*/ 0 w 13"/>
                <a:gd name="T37" fmla="*/ 1 h 74"/>
                <a:gd name="T38" fmla="*/ 0 w 13"/>
                <a:gd name="T39" fmla="*/ 1 h 74"/>
                <a:gd name="T40" fmla="*/ 0 w 13"/>
                <a:gd name="T41" fmla="*/ 1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
                <a:gd name="T64" fmla="*/ 0 h 74"/>
                <a:gd name="T65" fmla="*/ 13 w 13"/>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 h="74">
                  <a:moveTo>
                    <a:pt x="0" y="74"/>
                  </a:moveTo>
                  <a:lnTo>
                    <a:pt x="0" y="68"/>
                  </a:lnTo>
                  <a:lnTo>
                    <a:pt x="0" y="61"/>
                  </a:lnTo>
                  <a:lnTo>
                    <a:pt x="1" y="56"/>
                  </a:lnTo>
                  <a:lnTo>
                    <a:pt x="1" y="50"/>
                  </a:lnTo>
                  <a:lnTo>
                    <a:pt x="1" y="41"/>
                  </a:lnTo>
                  <a:lnTo>
                    <a:pt x="1" y="27"/>
                  </a:lnTo>
                  <a:lnTo>
                    <a:pt x="0" y="12"/>
                  </a:lnTo>
                  <a:lnTo>
                    <a:pt x="0" y="0"/>
                  </a:lnTo>
                  <a:lnTo>
                    <a:pt x="2" y="14"/>
                  </a:lnTo>
                  <a:lnTo>
                    <a:pt x="6" y="36"/>
                  </a:lnTo>
                  <a:lnTo>
                    <a:pt x="9" y="58"/>
                  </a:lnTo>
                  <a:lnTo>
                    <a:pt x="13" y="71"/>
                  </a:lnTo>
                  <a:lnTo>
                    <a:pt x="10" y="68"/>
                  </a:lnTo>
                  <a:lnTo>
                    <a:pt x="8" y="66"/>
                  </a:lnTo>
                  <a:lnTo>
                    <a:pt x="6" y="63"/>
                  </a:lnTo>
                  <a:lnTo>
                    <a:pt x="3" y="59"/>
                  </a:lnTo>
                  <a:lnTo>
                    <a:pt x="3" y="63"/>
                  </a:lnTo>
                  <a:lnTo>
                    <a:pt x="2" y="66"/>
                  </a:lnTo>
                  <a:lnTo>
                    <a:pt x="0" y="71"/>
                  </a:lnTo>
                  <a:lnTo>
                    <a:pt x="0" y="7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9" name="Freeform 234"/>
            <p:cNvSpPr>
              <a:spLocks/>
            </p:cNvSpPr>
            <p:nvPr/>
          </p:nvSpPr>
          <p:spPr bwMode="auto">
            <a:xfrm>
              <a:off x="5459" y="3223"/>
              <a:ext cx="18" cy="72"/>
            </a:xfrm>
            <a:custGeom>
              <a:avLst/>
              <a:gdLst>
                <a:gd name="T0" fmla="*/ 0 w 34"/>
                <a:gd name="T1" fmla="*/ 0 h 143"/>
                <a:gd name="T2" fmla="*/ 0 w 34"/>
                <a:gd name="T3" fmla="*/ 1 h 143"/>
                <a:gd name="T4" fmla="*/ 0 w 34"/>
                <a:gd name="T5" fmla="*/ 1 h 143"/>
                <a:gd name="T6" fmla="*/ 1 w 34"/>
                <a:gd name="T7" fmla="*/ 1 h 143"/>
                <a:gd name="T8" fmla="*/ 1 w 34"/>
                <a:gd name="T9" fmla="*/ 1 h 143"/>
                <a:gd name="T10" fmla="*/ 1 w 34"/>
                <a:gd name="T11" fmla="*/ 1 h 143"/>
                <a:gd name="T12" fmla="*/ 1 w 34"/>
                <a:gd name="T13" fmla="*/ 1 h 143"/>
                <a:gd name="T14" fmla="*/ 1 w 34"/>
                <a:gd name="T15" fmla="*/ 1 h 143"/>
                <a:gd name="T16" fmla="*/ 1 w 34"/>
                <a:gd name="T17" fmla="*/ 1 h 143"/>
                <a:gd name="T18" fmla="*/ 1 w 34"/>
                <a:gd name="T19" fmla="*/ 1 h 143"/>
                <a:gd name="T20" fmla="*/ 1 w 34"/>
                <a:gd name="T21" fmla="*/ 1 h 143"/>
                <a:gd name="T22" fmla="*/ 1 w 34"/>
                <a:gd name="T23" fmla="*/ 1 h 143"/>
                <a:gd name="T24" fmla="*/ 1 w 34"/>
                <a:gd name="T25" fmla="*/ 1 h 143"/>
                <a:gd name="T26" fmla="*/ 1 w 34"/>
                <a:gd name="T27" fmla="*/ 1 h 143"/>
                <a:gd name="T28" fmla="*/ 1 w 34"/>
                <a:gd name="T29" fmla="*/ 1 h 143"/>
                <a:gd name="T30" fmla="*/ 1 w 34"/>
                <a:gd name="T31" fmla="*/ 1 h 143"/>
                <a:gd name="T32" fmla="*/ 1 w 34"/>
                <a:gd name="T33" fmla="*/ 1 h 143"/>
                <a:gd name="T34" fmla="*/ 1 w 34"/>
                <a:gd name="T35" fmla="*/ 1 h 143"/>
                <a:gd name="T36" fmla="*/ 1 w 34"/>
                <a:gd name="T37" fmla="*/ 1 h 143"/>
                <a:gd name="T38" fmla="*/ 1 w 34"/>
                <a:gd name="T39" fmla="*/ 1 h 143"/>
                <a:gd name="T40" fmla="*/ 1 w 34"/>
                <a:gd name="T41" fmla="*/ 1 h 143"/>
                <a:gd name="T42" fmla="*/ 1 w 34"/>
                <a:gd name="T43" fmla="*/ 1 h 143"/>
                <a:gd name="T44" fmla="*/ 1 w 34"/>
                <a:gd name="T45" fmla="*/ 1 h 143"/>
                <a:gd name="T46" fmla="*/ 1 w 34"/>
                <a:gd name="T47" fmla="*/ 1 h 143"/>
                <a:gd name="T48" fmla="*/ 1 w 34"/>
                <a:gd name="T49" fmla="*/ 1 h 143"/>
                <a:gd name="T50" fmla="*/ 1 w 34"/>
                <a:gd name="T51" fmla="*/ 1 h 143"/>
                <a:gd name="T52" fmla="*/ 1 w 34"/>
                <a:gd name="T53" fmla="*/ 1 h 143"/>
                <a:gd name="T54" fmla="*/ 1 w 34"/>
                <a:gd name="T55" fmla="*/ 1 h 143"/>
                <a:gd name="T56" fmla="*/ 1 w 34"/>
                <a:gd name="T57" fmla="*/ 1 h 143"/>
                <a:gd name="T58" fmla="*/ 1 w 34"/>
                <a:gd name="T59" fmla="*/ 1 h 143"/>
                <a:gd name="T60" fmla="*/ 1 w 34"/>
                <a:gd name="T61" fmla="*/ 1 h 143"/>
                <a:gd name="T62" fmla="*/ 1 w 34"/>
                <a:gd name="T63" fmla="*/ 1 h 143"/>
                <a:gd name="T64" fmla="*/ 0 w 34"/>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
                <a:gd name="T100" fmla="*/ 0 h 143"/>
                <a:gd name="T101" fmla="*/ 34 w 34"/>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 h="143">
                  <a:moveTo>
                    <a:pt x="0" y="0"/>
                  </a:moveTo>
                  <a:lnTo>
                    <a:pt x="0" y="7"/>
                  </a:lnTo>
                  <a:lnTo>
                    <a:pt x="0" y="14"/>
                  </a:lnTo>
                  <a:lnTo>
                    <a:pt x="1" y="21"/>
                  </a:lnTo>
                  <a:lnTo>
                    <a:pt x="2" y="28"/>
                  </a:lnTo>
                  <a:lnTo>
                    <a:pt x="4" y="36"/>
                  </a:lnTo>
                  <a:lnTo>
                    <a:pt x="6" y="47"/>
                  </a:lnTo>
                  <a:lnTo>
                    <a:pt x="9" y="60"/>
                  </a:lnTo>
                  <a:lnTo>
                    <a:pt x="11" y="70"/>
                  </a:lnTo>
                  <a:lnTo>
                    <a:pt x="13" y="85"/>
                  </a:lnTo>
                  <a:lnTo>
                    <a:pt x="18" y="105"/>
                  </a:lnTo>
                  <a:lnTo>
                    <a:pt x="25" y="125"/>
                  </a:lnTo>
                  <a:lnTo>
                    <a:pt x="34" y="143"/>
                  </a:lnTo>
                  <a:lnTo>
                    <a:pt x="31" y="133"/>
                  </a:lnTo>
                  <a:lnTo>
                    <a:pt x="28" y="127"/>
                  </a:lnTo>
                  <a:lnTo>
                    <a:pt x="27" y="122"/>
                  </a:lnTo>
                  <a:lnTo>
                    <a:pt x="26" y="118"/>
                  </a:lnTo>
                  <a:lnTo>
                    <a:pt x="27" y="116"/>
                  </a:lnTo>
                  <a:lnTo>
                    <a:pt x="27" y="112"/>
                  </a:lnTo>
                  <a:lnTo>
                    <a:pt x="27" y="108"/>
                  </a:lnTo>
                  <a:lnTo>
                    <a:pt x="27" y="106"/>
                  </a:lnTo>
                  <a:lnTo>
                    <a:pt x="23" y="86"/>
                  </a:lnTo>
                  <a:lnTo>
                    <a:pt x="18" y="63"/>
                  </a:lnTo>
                  <a:lnTo>
                    <a:pt x="13" y="42"/>
                  </a:lnTo>
                  <a:lnTo>
                    <a:pt x="10" y="30"/>
                  </a:lnTo>
                  <a:lnTo>
                    <a:pt x="8" y="26"/>
                  </a:lnTo>
                  <a:lnTo>
                    <a:pt x="4" y="22"/>
                  </a:lnTo>
                  <a:lnTo>
                    <a:pt x="3" y="17"/>
                  </a:lnTo>
                  <a:lnTo>
                    <a:pt x="2" y="15"/>
                  </a:lnTo>
                  <a:lnTo>
                    <a:pt x="2" y="11"/>
                  </a:lnTo>
                  <a:lnTo>
                    <a:pt x="1" y="8"/>
                  </a:lnTo>
                  <a:lnTo>
                    <a:pt x="1" y="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0" name="Freeform 235"/>
            <p:cNvSpPr>
              <a:spLocks/>
            </p:cNvSpPr>
            <p:nvPr/>
          </p:nvSpPr>
          <p:spPr bwMode="auto">
            <a:xfrm>
              <a:off x="5533" y="3145"/>
              <a:ext cx="11" cy="14"/>
            </a:xfrm>
            <a:custGeom>
              <a:avLst/>
              <a:gdLst>
                <a:gd name="T0" fmla="*/ 0 w 23"/>
                <a:gd name="T1" fmla="*/ 0 h 28"/>
                <a:gd name="T2" fmla="*/ 0 w 23"/>
                <a:gd name="T3" fmla="*/ 0 h 28"/>
                <a:gd name="T4" fmla="*/ 0 w 23"/>
                <a:gd name="T5" fmla="*/ 0 h 28"/>
                <a:gd name="T6" fmla="*/ 0 w 23"/>
                <a:gd name="T7" fmla="*/ 0 h 28"/>
                <a:gd name="T8" fmla="*/ 0 w 23"/>
                <a:gd name="T9" fmla="*/ 0 h 28"/>
                <a:gd name="T10" fmla="*/ 0 w 23"/>
                <a:gd name="T11" fmla="*/ 1 h 28"/>
                <a:gd name="T12" fmla="*/ 0 w 23"/>
                <a:gd name="T13" fmla="*/ 1 h 28"/>
                <a:gd name="T14" fmla="*/ 0 w 23"/>
                <a:gd name="T15" fmla="*/ 1 h 28"/>
                <a:gd name="T16" fmla="*/ 0 w 23"/>
                <a:gd name="T17" fmla="*/ 1 h 28"/>
                <a:gd name="T18" fmla="*/ 0 w 23"/>
                <a:gd name="T19" fmla="*/ 1 h 28"/>
                <a:gd name="T20" fmla="*/ 0 w 23"/>
                <a:gd name="T21" fmla="*/ 1 h 28"/>
                <a:gd name="T22" fmla="*/ 0 w 23"/>
                <a:gd name="T23" fmla="*/ 1 h 28"/>
                <a:gd name="T24" fmla="*/ 0 w 23"/>
                <a:gd name="T25" fmla="*/ 1 h 28"/>
                <a:gd name="T26" fmla="*/ 0 w 23"/>
                <a:gd name="T27" fmla="*/ 1 h 28"/>
                <a:gd name="T28" fmla="*/ 0 w 23"/>
                <a:gd name="T29" fmla="*/ 1 h 28"/>
                <a:gd name="T30" fmla="*/ 0 w 23"/>
                <a:gd name="T31" fmla="*/ 1 h 28"/>
                <a:gd name="T32" fmla="*/ 0 w 23"/>
                <a:gd name="T33" fmla="*/ 0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28"/>
                <a:gd name="T53" fmla="*/ 23 w 23"/>
                <a:gd name="T54" fmla="*/ 28 h 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28">
                  <a:moveTo>
                    <a:pt x="0" y="0"/>
                  </a:moveTo>
                  <a:lnTo>
                    <a:pt x="2" y="0"/>
                  </a:lnTo>
                  <a:lnTo>
                    <a:pt x="6" y="0"/>
                  </a:lnTo>
                  <a:lnTo>
                    <a:pt x="9" y="0"/>
                  </a:lnTo>
                  <a:lnTo>
                    <a:pt x="11" y="0"/>
                  </a:lnTo>
                  <a:lnTo>
                    <a:pt x="13" y="3"/>
                  </a:lnTo>
                  <a:lnTo>
                    <a:pt x="16" y="8"/>
                  </a:lnTo>
                  <a:lnTo>
                    <a:pt x="19" y="13"/>
                  </a:lnTo>
                  <a:lnTo>
                    <a:pt x="22" y="16"/>
                  </a:lnTo>
                  <a:lnTo>
                    <a:pt x="23" y="19"/>
                  </a:lnTo>
                  <a:lnTo>
                    <a:pt x="23" y="21"/>
                  </a:lnTo>
                  <a:lnTo>
                    <a:pt x="23" y="25"/>
                  </a:lnTo>
                  <a:lnTo>
                    <a:pt x="23" y="28"/>
                  </a:lnTo>
                  <a:lnTo>
                    <a:pt x="18" y="21"/>
                  </a:lnTo>
                  <a:lnTo>
                    <a:pt x="13" y="14"/>
                  </a:lnTo>
                  <a:lnTo>
                    <a:pt x="6" y="6"/>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1" name="Freeform 236"/>
            <p:cNvSpPr>
              <a:spLocks/>
            </p:cNvSpPr>
            <p:nvPr/>
          </p:nvSpPr>
          <p:spPr bwMode="auto">
            <a:xfrm>
              <a:off x="5490" y="3112"/>
              <a:ext cx="8" cy="37"/>
            </a:xfrm>
            <a:custGeom>
              <a:avLst/>
              <a:gdLst>
                <a:gd name="T0" fmla="*/ 0 w 17"/>
                <a:gd name="T1" fmla="*/ 0 h 72"/>
                <a:gd name="T2" fmla="*/ 0 w 17"/>
                <a:gd name="T3" fmla="*/ 1 h 72"/>
                <a:gd name="T4" fmla="*/ 0 w 17"/>
                <a:gd name="T5" fmla="*/ 1 h 72"/>
                <a:gd name="T6" fmla="*/ 0 w 17"/>
                <a:gd name="T7" fmla="*/ 1 h 72"/>
                <a:gd name="T8" fmla="*/ 0 w 17"/>
                <a:gd name="T9" fmla="*/ 1 h 72"/>
                <a:gd name="T10" fmla="*/ 0 w 17"/>
                <a:gd name="T11" fmla="*/ 1 h 72"/>
                <a:gd name="T12" fmla="*/ 0 w 17"/>
                <a:gd name="T13" fmla="*/ 1 h 72"/>
                <a:gd name="T14" fmla="*/ 0 w 17"/>
                <a:gd name="T15" fmla="*/ 1 h 72"/>
                <a:gd name="T16" fmla="*/ 0 w 17"/>
                <a:gd name="T17" fmla="*/ 1 h 72"/>
                <a:gd name="T18" fmla="*/ 0 w 17"/>
                <a:gd name="T19" fmla="*/ 1 h 72"/>
                <a:gd name="T20" fmla="*/ 0 w 17"/>
                <a:gd name="T21" fmla="*/ 1 h 72"/>
                <a:gd name="T22" fmla="*/ 0 w 17"/>
                <a:gd name="T23" fmla="*/ 1 h 72"/>
                <a:gd name="T24" fmla="*/ 0 w 17"/>
                <a:gd name="T25" fmla="*/ 1 h 72"/>
                <a:gd name="T26" fmla="*/ 0 w 17"/>
                <a:gd name="T27" fmla="*/ 1 h 72"/>
                <a:gd name="T28" fmla="*/ 0 w 17"/>
                <a:gd name="T29" fmla="*/ 1 h 72"/>
                <a:gd name="T30" fmla="*/ 0 w 17"/>
                <a:gd name="T31" fmla="*/ 1 h 72"/>
                <a:gd name="T32" fmla="*/ 0 w 17"/>
                <a:gd name="T33" fmla="*/ 1 h 72"/>
                <a:gd name="T34" fmla="*/ 0 w 17"/>
                <a:gd name="T35" fmla="*/ 1 h 72"/>
                <a:gd name="T36" fmla="*/ 0 w 17"/>
                <a:gd name="T37" fmla="*/ 1 h 72"/>
                <a:gd name="T38" fmla="*/ 0 w 17"/>
                <a:gd name="T39" fmla="*/ 1 h 72"/>
                <a:gd name="T40" fmla="*/ 0 w 17"/>
                <a:gd name="T41" fmla="*/ 1 h 72"/>
                <a:gd name="T42" fmla="*/ 0 w 17"/>
                <a:gd name="T43" fmla="*/ 1 h 72"/>
                <a:gd name="T44" fmla="*/ 0 w 17"/>
                <a:gd name="T45" fmla="*/ 1 h 72"/>
                <a:gd name="T46" fmla="*/ 0 w 17"/>
                <a:gd name="T47" fmla="*/ 1 h 72"/>
                <a:gd name="T48" fmla="*/ 0 w 17"/>
                <a:gd name="T49" fmla="*/ 1 h 72"/>
                <a:gd name="T50" fmla="*/ 0 w 17"/>
                <a:gd name="T51" fmla="*/ 1 h 72"/>
                <a:gd name="T52" fmla="*/ 0 w 17"/>
                <a:gd name="T53" fmla="*/ 1 h 72"/>
                <a:gd name="T54" fmla="*/ 0 w 17"/>
                <a:gd name="T55" fmla="*/ 1 h 72"/>
                <a:gd name="T56" fmla="*/ 0 w 17"/>
                <a:gd name="T57" fmla="*/ 0 h 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
                <a:gd name="T88" fmla="*/ 0 h 72"/>
                <a:gd name="T89" fmla="*/ 17 w 17"/>
                <a:gd name="T90" fmla="*/ 72 h 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 h="72">
                  <a:moveTo>
                    <a:pt x="11" y="0"/>
                  </a:moveTo>
                  <a:lnTo>
                    <a:pt x="12" y="8"/>
                  </a:lnTo>
                  <a:lnTo>
                    <a:pt x="15" y="17"/>
                  </a:lnTo>
                  <a:lnTo>
                    <a:pt x="16" y="25"/>
                  </a:lnTo>
                  <a:lnTo>
                    <a:pt x="17" y="31"/>
                  </a:lnTo>
                  <a:lnTo>
                    <a:pt x="13" y="40"/>
                  </a:lnTo>
                  <a:lnTo>
                    <a:pt x="9" y="52"/>
                  </a:lnTo>
                  <a:lnTo>
                    <a:pt x="5" y="63"/>
                  </a:lnTo>
                  <a:lnTo>
                    <a:pt x="4" y="72"/>
                  </a:lnTo>
                  <a:lnTo>
                    <a:pt x="3" y="65"/>
                  </a:lnTo>
                  <a:lnTo>
                    <a:pt x="1" y="57"/>
                  </a:lnTo>
                  <a:lnTo>
                    <a:pt x="0" y="52"/>
                  </a:lnTo>
                  <a:lnTo>
                    <a:pt x="0" y="46"/>
                  </a:lnTo>
                  <a:lnTo>
                    <a:pt x="1" y="41"/>
                  </a:lnTo>
                  <a:lnTo>
                    <a:pt x="3" y="35"/>
                  </a:lnTo>
                  <a:lnTo>
                    <a:pt x="4" y="30"/>
                  </a:lnTo>
                  <a:lnTo>
                    <a:pt x="4" y="25"/>
                  </a:lnTo>
                  <a:lnTo>
                    <a:pt x="5" y="29"/>
                  </a:lnTo>
                  <a:lnTo>
                    <a:pt x="6" y="32"/>
                  </a:lnTo>
                  <a:lnTo>
                    <a:pt x="6" y="35"/>
                  </a:lnTo>
                  <a:lnTo>
                    <a:pt x="8" y="39"/>
                  </a:lnTo>
                  <a:lnTo>
                    <a:pt x="8" y="33"/>
                  </a:lnTo>
                  <a:lnTo>
                    <a:pt x="8" y="27"/>
                  </a:lnTo>
                  <a:lnTo>
                    <a:pt x="6" y="23"/>
                  </a:lnTo>
                  <a:lnTo>
                    <a:pt x="6" y="18"/>
                  </a:lnTo>
                  <a:lnTo>
                    <a:pt x="8" y="14"/>
                  </a:lnTo>
                  <a:lnTo>
                    <a:pt x="9" y="9"/>
                  </a:lnTo>
                  <a:lnTo>
                    <a:pt x="10" y="3"/>
                  </a:lnTo>
                  <a:lnTo>
                    <a:pt x="1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2" name="Freeform 237"/>
            <p:cNvSpPr>
              <a:spLocks/>
            </p:cNvSpPr>
            <p:nvPr/>
          </p:nvSpPr>
          <p:spPr bwMode="auto">
            <a:xfrm>
              <a:off x="5421" y="3310"/>
              <a:ext cx="22" cy="29"/>
            </a:xfrm>
            <a:custGeom>
              <a:avLst/>
              <a:gdLst>
                <a:gd name="T0" fmla="*/ 1 w 43"/>
                <a:gd name="T1" fmla="*/ 1 h 58"/>
                <a:gd name="T2" fmla="*/ 0 w 43"/>
                <a:gd name="T3" fmla="*/ 1 h 58"/>
                <a:gd name="T4" fmla="*/ 1 w 43"/>
                <a:gd name="T5" fmla="*/ 1 h 58"/>
                <a:gd name="T6" fmla="*/ 1 w 43"/>
                <a:gd name="T7" fmla="*/ 1 h 58"/>
                <a:gd name="T8" fmla="*/ 1 w 43"/>
                <a:gd name="T9" fmla="*/ 1 h 58"/>
                <a:gd name="T10" fmla="*/ 1 w 43"/>
                <a:gd name="T11" fmla="*/ 1 h 58"/>
                <a:gd name="T12" fmla="*/ 1 w 43"/>
                <a:gd name="T13" fmla="*/ 1 h 58"/>
                <a:gd name="T14" fmla="*/ 1 w 43"/>
                <a:gd name="T15" fmla="*/ 1 h 58"/>
                <a:gd name="T16" fmla="*/ 1 w 43"/>
                <a:gd name="T17" fmla="*/ 1 h 58"/>
                <a:gd name="T18" fmla="*/ 1 w 43"/>
                <a:gd name="T19" fmla="*/ 1 h 58"/>
                <a:gd name="T20" fmla="*/ 1 w 43"/>
                <a:gd name="T21" fmla="*/ 1 h 58"/>
                <a:gd name="T22" fmla="*/ 1 w 43"/>
                <a:gd name="T23" fmla="*/ 1 h 58"/>
                <a:gd name="T24" fmla="*/ 1 w 43"/>
                <a:gd name="T25" fmla="*/ 1 h 58"/>
                <a:gd name="T26" fmla="*/ 1 w 43"/>
                <a:gd name="T27" fmla="*/ 1 h 58"/>
                <a:gd name="T28" fmla="*/ 1 w 43"/>
                <a:gd name="T29" fmla="*/ 1 h 58"/>
                <a:gd name="T30" fmla="*/ 1 w 43"/>
                <a:gd name="T31" fmla="*/ 1 h 58"/>
                <a:gd name="T32" fmla="*/ 1 w 43"/>
                <a:gd name="T33" fmla="*/ 1 h 58"/>
                <a:gd name="T34" fmla="*/ 1 w 43"/>
                <a:gd name="T35" fmla="*/ 1 h 58"/>
                <a:gd name="T36" fmla="*/ 1 w 43"/>
                <a:gd name="T37" fmla="*/ 1 h 58"/>
                <a:gd name="T38" fmla="*/ 1 w 43"/>
                <a:gd name="T39" fmla="*/ 1 h 58"/>
                <a:gd name="T40" fmla="*/ 1 w 43"/>
                <a:gd name="T41" fmla="*/ 0 h 58"/>
                <a:gd name="T42" fmla="*/ 1 w 43"/>
                <a:gd name="T43" fmla="*/ 1 h 58"/>
                <a:gd name="T44" fmla="*/ 1 w 43"/>
                <a:gd name="T45" fmla="*/ 1 h 58"/>
                <a:gd name="T46" fmla="*/ 1 w 43"/>
                <a:gd name="T47" fmla="*/ 1 h 58"/>
                <a:gd name="T48" fmla="*/ 1 w 43"/>
                <a:gd name="T49" fmla="*/ 1 h 58"/>
                <a:gd name="T50" fmla="*/ 1 w 43"/>
                <a:gd name="T51" fmla="*/ 1 h 58"/>
                <a:gd name="T52" fmla="*/ 1 w 43"/>
                <a:gd name="T53" fmla="*/ 1 h 58"/>
                <a:gd name="T54" fmla="*/ 1 w 43"/>
                <a:gd name="T55" fmla="*/ 1 h 58"/>
                <a:gd name="T56" fmla="*/ 1 w 43"/>
                <a:gd name="T57" fmla="*/ 1 h 58"/>
                <a:gd name="T58" fmla="*/ 1 w 43"/>
                <a:gd name="T59" fmla="*/ 1 h 58"/>
                <a:gd name="T60" fmla="*/ 1 w 43"/>
                <a:gd name="T61" fmla="*/ 1 h 58"/>
                <a:gd name="T62" fmla="*/ 1 w 43"/>
                <a:gd name="T63" fmla="*/ 1 h 58"/>
                <a:gd name="T64" fmla="*/ 1 w 43"/>
                <a:gd name="T65" fmla="*/ 1 h 58"/>
                <a:gd name="T66" fmla="*/ 1 w 43"/>
                <a:gd name="T67" fmla="*/ 1 h 58"/>
                <a:gd name="T68" fmla="*/ 1 w 43"/>
                <a:gd name="T69" fmla="*/ 1 h 58"/>
                <a:gd name="T70" fmla="*/ 1 w 43"/>
                <a:gd name="T71" fmla="*/ 1 h 58"/>
                <a:gd name="T72" fmla="*/ 1 w 43"/>
                <a:gd name="T73" fmla="*/ 1 h 58"/>
                <a:gd name="T74" fmla="*/ 1 w 43"/>
                <a:gd name="T75" fmla="*/ 1 h 58"/>
                <a:gd name="T76" fmla="*/ 1 w 43"/>
                <a:gd name="T77" fmla="*/ 1 h 58"/>
                <a:gd name="T78" fmla="*/ 1 w 43"/>
                <a:gd name="T79" fmla="*/ 1 h 58"/>
                <a:gd name="T80" fmla="*/ 1 w 43"/>
                <a:gd name="T81" fmla="*/ 1 h 58"/>
                <a:gd name="T82" fmla="*/ 1 w 43"/>
                <a:gd name="T83" fmla="*/ 1 h 58"/>
                <a:gd name="T84" fmla="*/ 1 w 43"/>
                <a:gd name="T85" fmla="*/ 1 h 58"/>
                <a:gd name="T86" fmla="*/ 1 w 43"/>
                <a:gd name="T87" fmla="*/ 1 h 58"/>
                <a:gd name="T88" fmla="*/ 1 w 43"/>
                <a:gd name="T89" fmla="*/ 1 h 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3"/>
                <a:gd name="T136" fmla="*/ 0 h 58"/>
                <a:gd name="T137" fmla="*/ 43 w 43"/>
                <a:gd name="T138" fmla="*/ 58 h 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3" h="58">
                  <a:moveTo>
                    <a:pt x="1" y="58"/>
                  </a:moveTo>
                  <a:lnTo>
                    <a:pt x="0" y="51"/>
                  </a:lnTo>
                  <a:lnTo>
                    <a:pt x="2" y="44"/>
                  </a:lnTo>
                  <a:lnTo>
                    <a:pt x="8" y="38"/>
                  </a:lnTo>
                  <a:lnTo>
                    <a:pt x="15" y="34"/>
                  </a:lnTo>
                  <a:lnTo>
                    <a:pt x="17" y="29"/>
                  </a:lnTo>
                  <a:lnTo>
                    <a:pt x="19" y="25"/>
                  </a:lnTo>
                  <a:lnTo>
                    <a:pt x="23" y="21"/>
                  </a:lnTo>
                  <a:lnTo>
                    <a:pt x="25" y="19"/>
                  </a:lnTo>
                  <a:lnTo>
                    <a:pt x="26" y="18"/>
                  </a:lnTo>
                  <a:lnTo>
                    <a:pt x="26" y="17"/>
                  </a:lnTo>
                  <a:lnTo>
                    <a:pt x="26" y="16"/>
                  </a:lnTo>
                  <a:lnTo>
                    <a:pt x="26" y="15"/>
                  </a:lnTo>
                  <a:lnTo>
                    <a:pt x="30" y="12"/>
                  </a:lnTo>
                  <a:lnTo>
                    <a:pt x="32" y="9"/>
                  </a:lnTo>
                  <a:lnTo>
                    <a:pt x="33" y="6"/>
                  </a:lnTo>
                  <a:lnTo>
                    <a:pt x="35" y="4"/>
                  </a:lnTo>
                  <a:lnTo>
                    <a:pt x="36" y="3"/>
                  </a:lnTo>
                  <a:lnTo>
                    <a:pt x="39" y="2"/>
                  </a:lnTo>
                  <a:lnTo>
                    <a:pt x="41" y="1"/>
                  </a:lnTo>
                  <a:lnTo>
                    <a:pt x="43" y="0"/>
                  </a:lnTo>
                  <a:lnTo>
                    <a:pt x="42" y="4"/>
                  </a:lnTo>
                  <a:lnTo>
                    <a:pt x="40" y="9"/>
                  </a:lnTo>
                  <a:lnTo>
                    <a:pt x="38" y="13"/>
                  </a:lnTo>
                  <a:lnTo>
                    <a:pt x="36" y="17"/>
                  </a:lnTo>
                  <a:lnTo>
                    <a:pt x="34" y="19"/>
                  </a:lnTo>
                  <a:lnTo>
                    <a:pt x="28" y="23"/>
                  </a:lnTo>
                  <a:lnTo>
                    <a:pt x="24" y="27"/>
                  </a:lnTo>
                  <a:lnTo>
                    <a:pt x="20" y="32"/>
                  </a:lnTo>
                  <a:lnTo>
                    <a:pt x="26" y="29"/>
                  </a:lnTo>
                  <a:lnTo>
                    <a:pt x="32" y="26"/>
                  </a:lnTo>
                  <a:lnTo>
                    <a:pt x="38" y="23"/>
                  </a:lnTo>
                  <a:lnTo>
                    <a:pt x="42" y="20"/>
                  </a:lnTo>
                  <a:lnTo>
                    <a:pt x="42" y="24"/>
                  </a:lnTo>
                  <a:lnTo>
                    <a:pt x="40" y="27"/>
                  </a:lnTo>
                  <a:lnTo>
                    <a:pt x="39" y="29"/>
                  </a:lnTo>
                  <a:lnTo>
                    <a:pt x="38" y="31"/>
                  </a:lnTo>
                  <a:lnTo>
                    <a:pt x="38" y="35"/>
                  </a:lnTo>
                  <a:lnTo>
                    <a:pt x="36" y="39"/>
                  </a:lnTo>
                  <a:lnTo>
                    <a:pt x="34" y="42"/>
                  </a:lnTo>
                  <a:lnTo>
                    <a:pt x="31" y="44"/>
                  </a:lnTo>
                  <a:lnTo>
                    <a:pt x="24" y="47"/>
                  </a:lnTo>
                  <a:lnTo>
                    <a:pt x="15" y="50"/>
                  </a:lnTo>
                  <a:lnTo>
                    <a:pt x="7" y="55"/>
                  </a:lnTo>
                  <a:lnTo>
                    <a:pt x="1" y="5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3" name="Freeform 238"/>
            <p:cNvSpPr>
              <a:spLocks/>
            </p:cNvSpPr>
            <p:nvPr/>
          </p:nvSpPr>
          <p:spPr bwMode="auto">
            <a:xfrm>
              <a:off x="5448" y="3316"/>
              <a:ext cx="13" cy="12"/>
            </a:xfrm>
            <a:custGeom>
              <a:avLst/>
              <a:gdLst>
                <a:gd name="T0" fmla="*/ 1 w 25"/>
                <a:gd name="T1" fmla="*/ 1 h 24"/>
                <a:gd name="T2" fmla="*/ 1 w 25"/>
                <a:gd name="T3" fmla="*/ 1 h 24"/>
                <a:gd name="T4" fmla="*/ 1 w 25"/>
                <a:gd name="T5" fmla="*/ 1 h 24"/>
                <a:gd name="T6" fmla="*/ 1 w 25"/>
                <a:gd name="T7" fmla="*/ 1 h 24"/>
                <a:gd name="T8" fmla="*/ 1 w 25"/>
                <a:gd name="T9" fmla="*/ 1 h 24"/>
                <a:gd name="T10" fmla="*/ 1 w 25"/>
                <a:gd name="T11" fmla="*/ 1 h 24"/>
                <a:gd name="T12" fmla="*/ 1 w 25"/>
                <a:gd name="T13" fmla="*/ 1 h 24"/>
                <a:gd name="T14" fmla="*/ 1 w 25"/>
                <a:gd name="T15" fmla="*/ 1 h 24"/>
                <a:gd name="T16" fmla="*/ 0 w 25"/>
                <a:gd name="T17" fmla="*/ 1 h 24"/>
                <a:gd name="T18" fmla="*/ 0 w 25"/>
                <a:gd name="T19" fmla="*/ 1 h 24"/>
                <a:gd name="T20" fmla="*/ 0 w 25"/>
                <a:gd name="T21" fmla="*/ 1 h 24"/>
                <a:gd name="T22" fmla="*/ 0 w 25"/>
                <a:gd name="T23" fmla="*/ 1 h 24"/>
                <a:gd name="T24" fmla="*/ 1 w 25"/>
                <a:gd name="T25" fmla="*/ 0 h 24"/>
                <a:gd name="T26" fmla="*/ 1 w 25"/>
                <a:gd name="T27" fmla="*/ 0 h 24"/>
                <a:gd name="T28" fmla="*/ 1 w 25"/>
                <a:gd name="T29" fmla="*/ 0 h 24"/>
                <a:gd name="T30" fmla="*/ 1 w 25"/>
                <a:gd name="T31" fmla="*/ 1 h 24"/>
                <a:gd name="T32" fmla="*/ 1 w 25"/>
                <a:gd name="T33" fmla="*/ 1 h 24"/>
                <a:gd name="T34" fmla="*/ 1 w 25"/>
                <a:gd name="T35" fmla="*/ 1 h 24"/>
                <a:gd name="T36" fmla="*/ 1 w 25"/>
                <a:gd name="T37" fmla="*/ 1 h 24"/>
                <a:gd name="T38" fmla="*/ 1 w 25"/>
                <a:gd name="T39" fmla="*/ 1 h 24"/>
                <a:gd name="T40" fmla="*/ 1 w 25"/>
                <a:gd name="T41" fmla="*/ 1 h 24"/>
                <a:gd name="T42" fmla="*/ 1 w 25"/>
                <a:gd name="T43" fmla="*/ 1 h 24"/>
                <a:gd name="T44" fmla="*/ 1 w 25"/>
                <a:gd name="T45" fmla="*/ 1 h 24"/>
                <a:gd name="T46" fmla="*/ 1 w 25"/>
                <a:gd name="T47" fmla="*/ 1 h 24"/>
                <a:gd name="T48" fmla="*/ 1 w 25"/>
                <a:gd name="T49" fmla="*/ 1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24"/>
                <a:gd name="T77" fmla="*/ 25 w 25"/>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24">
                  <a:moveTo>
                    <a:pt x="25" y="24"/>
                  </a:moveTo>
                  <a:lnTo>
                    <a:pt x="22" y="24"/>
                  </a:lnTo>
                  <a:lnTo>
                    <a:pt x="18" y="24"/>
                  </a:lnTo>
                  <a:lnTo>
                    <a:pt x="16" y="23"/>
                  </a:lnTo>
                  <a:lnTo>
                    <a:pt x="14" y="21"/>
                  </a:lnTo>
                  <a:lnTo>
                    <a:pt x="10" y="18"/>
                  </a:lnTo>
                  <a:lnTo>
                    <a:pt x="7" y="15"/>
                  </a:lnTo>
                  <a:lnTo>
                    <a:pt x="2" y="12"/>
                  </a:lnTo>
                  <a:lnTo>
                    <a:pt x="0" y="9"/>
                  </a:lnTo>
                  <a:lnTo>
                    <a:pt x="0" y="7"/>
                  </a:lnTo>
                  <a:lnTo>
                    <a:pt x="0" y="4"/>
                  </a:lnTo>
                  <a:lnTo>
                    <a:pt x="0" y="1"/>
                  </a:lnTo>
                  <a:lnTo>
                    <a:pt x="1" y="0"/>
                  </a:lnTo>
                  <a:lnTo>
                    <a:pt x="3" y="0"/>
                  </a:lnTo>
                  <a:lnTo>
                    <a:pt x="5" y="0"/>
                  </a:lnTo>
                  <a:lnTo>
                    <a:pt x="8" y="1"/>
                  </a:lnTo>
                  <a:lnTo>
                    <a:pt x="9" y="2"/>
                  </a:lnTo>
                  <a:lnTo>
                    <a:pt x="9" y="5"/>
                  </a:lnTo>
                  <a:lnTo>
                    <a:pt x="11" y="9"/>
                  </a:lnTo>
                  <a:lnTo>
                    <a:pt x="14" y="15"/>
                  </a:lnTo>
                  <a:lnTo>
                    <a:pt x="17" y="18"/>
                  </a:lnTo>
                  <a:lnTo>
                    <a:pt x="20" y="20"/>
                  </a:lnTo>
                  <a:lnTo>
                    <a:pt x="23" y="22"/>
                  </a:lnTo>
                  <a:lnTo>
                    <a:pt x="24" y="23"/>
                  </a:lnTo>
                  <a:lnTo>
                    <a:pt x="25"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4" name="Freeform 239"/>
            <p:cNvSpPr>
              <a:spLocks/>
            </p:cNvSpPr>
            <p:nvPr/>
          </p:nvSpPr>
          <p:spPr bwMode="auto">
            <a:xfrm>
              <a:off x="5517" y="3299"/>
              <a:ext cx="13" cy="9"/>
            </a:xfrm>
            <a:custGeom>
              <a:avLst/>
              <a:gdLst>
                <a:gd name="T0" fmla="*/ 1 w 25"/>
                <a:gd name="T1" fmla="*/ 1 h 18"/>
                <a:gd name="T2" fmla="*/ 1 w 25"/>
                <a:gd name="T3" fmla="*/ 1 h 18"/>
                <a:gd name="T4" fmla="*/ 1 w 25"/>
                <a:gd name="T5" fmla="*/ 1 h 18"/>
                <a:gd name="T6" fmla="*/ 1 w 25"/>
                <a:gd name="T7" fmla="*/ 1 h 18"/>
                <a:gd name="T8" fmla="*/ 1 w 25"/>
                <a:gd name="T9" fmla="*/ 1 h 18"/>
                <a:gd name="T10" fmla="*/ 1 w 25"/>
                <a:gd name="T11" fmla="*/ 1 h 18"/>
                <a:gd name="T12" fmla="*/ 1 w 25"/>
                <a:gd name="T13" fmla="*/ 1 h 18"/>
                <a:gd name="T14" fmla="*/ 1 w 25"/>
                <a:gd name="T15" fmla="*/ 1 h 18"/>
                <a:gd name="T16" fmla="*/ 1 w 25"/>
                <a:gd name="T17" fmla="*/ 1 h 18"/>
                <a:gd name="T18" fmla="*/ 1 w 25"/>
                <a:gd name="T19" fmla="*/ 1 h 18"/>
                <a:gd name="T20" fmla="*/ 1 w 25"/>
                <a:gd name="T21" fmla="*/ 1 h 18"/>
                <a:gd name="T22" fmla="*/ 1 w 25"/>
                <a:gd name="T23" fmla="*/ 1 h 18"/>
                <a:gd name="T24" fmla="*/ 0 w 25"/>
                <a:gd name="T25" fmla="*/ 1 h 18"/>
                <a:gd name="T26" fmla="*/ 1 w 25"/>
                <a:gd name="T27" fmla="*/ 1 h 18"/>
                <a:gd name="T28" fmla="*/ 1 w 25"/>
                <a:gd name="T29" fmla="*/ 1 h 18"/>
                <a:gd name="T30" fmla="*/ 1 w 25"/>
                <a:gd name="T31" fmla="*/ 1 h 18"/>
                <a:gd name="T32" fmla="*/ 1 w 25"/>
                <a:gd name="T33" fmla="*/ 0 h 18"/>
                <a:gd name="T34" fmla="*/ 1 w 25"/>
                <a:gd name="T35" fmla="*/ 1 h 18"/>
                <a:gd name="T36" fmla="*/ 1 w 25"/>
                <a:gd name="T37" fmla="*/ 1 h 18"/>
                <a:gd name="T38" fmla="*/ 1 w 25"/>
                <a:gd name="T39" fmla="*/ 1 h 18"/>
                <a:gd name="T40" fmla="*/ 1 w 25"/>
                <a:gd name="T41" fmla="*/ 1 h 18"/>
                <a:gd name="T42" fmla="*/ 1 w 25"/>
                <a:gd name="T43" fmla="*/ 1 h 18"/>
                <a:gd name="T44" fmla="*/ 1 w 25"/>
                <a:gd name="T45" fmla="*/ 1 h 18"/>
                <a:gd name="T46" fmla="*/ 1 w 25"/>
                <a:gd name="T47" fmla="*/ 1 h 18"/>
                <a:gd name="T48" fmla="*/ 1 w 25"/>
                <a:gd name="T49" fmla="*/ 1 h 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8"/>
                <a:gd name="T77" fmla="*/ 25 w 25"/>
                <a:gd name="T78" fmla="*/ 18 h 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8">
                  <a:moveTo>
                    <a:pt x="25" y="12"/>
                  </a:moveTo>
                  <a:lnTo>
                    <a:pt x="23" y="13"/>
                  </a:lnTo>
                  <a:lnTo>
                    <a:pt x="19" y="15"/>
                  </a:lnTo>
                  <a:lnTo>
                    <a:pt x="17" y="17"/>
                  </a:lnTo>
                  <a:lnTo>
                    <a:pt x="15" y="18"/>
                  </a:lnTo>
                  <a:lnTo>
                    <a:pt x="16" y="17"/>
                  </a:lnTo>
                  <a:lnTo>
                    <a:pt x="16" y="16"/>
                  </a:lnTo>
                  <a:lnTo>
                    <a:pt x="16" y="15"/>
                  </a:lnTo>
                  <a:lnTo>
                    <a:pt x="16" y="13"/>
                  </a:lnTo>
                  <a:lnTo>
                    <a:pt x="12" y="11"/>
                  </a:lnTo>
                  <a:lnTo>
                    <a:pt x="8" y="8"/>
                  </a:lnTo>
                  <a:lnTo>
                    <a:pt x="3" y="5"/>
                  </a:lnTo>
                  <a:lnTo>
                    <a:pt x="0" y="3"/>
                  </a:lnTo>
                  <a:lnTo>
                    <a:pt x="1" y="2"/>
                  </a:lnTo>
                  <a:lnTo>
                    <a:pt x="3" y="1"/>
                  </a:lnTo>
                  <a:lnTo>
                    <a:pt x="4" y="1"/>
                  </a:lnTo>
                  <a:lnTo>
                    <a:pt x="6" y="0"/>
                  </a:lnTo>
                  <a:lnTo>
                    <a:pt x="9" y="2"/>
                  </a:lnTo>
                  <a:lnTo>
                    <a:pt x="14" y="3"/>
                  </a:lnTo>
                  <a:lnTo>
                    <a:pt x="17" y="5"/>
                  </a:lnTo>
                  <a:lnTo>
                    <a:pt x="18" y="7"/>
                  </a:lnTo>
                  <a:lnTo>
                    <a:pt x="19" y="8"/>
                  </a:lnTo>
                  <a:lnTo>
                    <a:pt x="22" y="9"/>
                  </a:lnTo>
                  <a:lnTo>
                    <a:pt x="23" y="11"/>
                  </a:lnTo>
                  <a:lnTo>
                    <a:pt x="2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5" name="Freeform 240"/>
            <p:cNvSpPr>
              <a:spLocks/>
            </p:cNvSpPr>
            <p:nvPr/>
          </p:nvSpPr>
          <p:spPr bwMode="auto">
            <a:xfrm>
              <a:off x="5497" y="3278"/>
              <a:ext cx="9" cy="38"/>
            </a:xfrm>
            <a:custGeom>
              <a:avLst/>
              <a:gdLst>
                <a:gd name="T0" fmla="*/ 0 w 19"/>
                <a:gd name="T1" fmla="*/ 0 h 77"/>
                <a:gd name="T2" fmla="*/ 0 w 19"/>
                <a:gd name="T3" fmla="*/ 0 h 77"/>
                <a:gd name="T4" fmla="*/ 0 w 19"/>
                <a:gd name="T5" fmla="*/ 0 h 77"/>
                <a:gd name="T6" fmla="*/ 0 w 19"/>
                <a:gd name="T7" fmla="*/ 0 h 77"/>
                <a:gd name="T8" fmla="*/ 0 w 19"/>
                <a:gd name="T9" fmla="*/ 0 h 77"/>
                <a:gd name="T10" fmla="*/ 0 w 19"/>
                <a:gd name="T11" fmla="*/ 0 h 77"/>
                <a:gd name="T12" fmla="*/ 0 w 19"/>
                <a:gd name="T13" fmla="*/ 0 h 77"/>
                <a:gd name="T14" fmla="*/ 0 w 19"/>
                <a:gd name="T15" fmla="*/ 0 h 77"/>
                <a:gd name="T16" fmla="*/ 0 w 19"/>
                <a:gd name="T17" fmla="*/ 0 h 77"/>
                <a:gd name="T18" fmla="*/ 0 w 19"/>
                <a:gd name="T19" fmla="*/ 0 h 77"/>
                <a:gd name="T20" fmla="*/ 0 w 19"/>
                <a:gd name="T21" fmla="*/ 0 h 77"/>
                <a:gd name="T22" fmla="*/ 0 w 19"/>
                <a:gd name="T23" fmla="*/ 0 h 77"/>
                <a:gd name="T24" fmla="*/ 0 w 19"/>
                <a:gd name="T25" fmla="*/ 0 h 77"/>
                <a:gd name="T26" fmla="*/ 0 w 19"/>
                <a:gd name="T27" fmla="*/ 0 h 77"/>
                <a:gd name="T28" fmla="*/ 0 w 19"/>
                <a:gd name="T29" fmla="*/ 0 h 77"/>
                <a:gd name="T30" fmla="*/ 0 w 19"/>
                <a:gd name="T31" fmla="*/ 0 h 77"/>
                <a:gd name="T32" fmla="*/ 0 w 19"/>
                <a:gd name="T33" fmla="*/ 0 h 77"/>
                <a:gd name="T34" fmla="*/ 0 w 19"/>
                <a:gd name="T35" fmla="*/ 0 h 77"/>
                <a:gd name="T36" fmla="*/ 0 w 19"/>
                <a:gd name="T37" fmla="*/ 0 h 77"/>
                <a:gd name="T38" fmla="*/ 0 w 19"/>
                <a:gd name="T39" fmla="*/ 0 h 77"/>
                <a:gd name="T40" fmla="*/ 0 w 19"/>
                <a:gd name="T41" fmla="*/ 0 h 77"/>
                <a:gd name="T42" fmla="*/ 0 w 19"/>
                <a:gd name="T43" fmla="*/ 0 h 77"/>
                <a:gd name="T44" fmla="*/ 0 w 19"/>
                <a:gd name="T45" fmla="*/ 0 h 77"/>
                <a:gd name="T46" fmla="*/ 0 w 19"/>
                <a:gd name="T47" fmla="*/ 0 h 77"/>
                <a:gd name="T48" fmla="*/ 0 w 19"/>
                <a:gd name="T49" fmla="*/ 0 h 77"/>
                <a:gd name="T50" fmla="*/ 0 w 19"/>
                <a:gd name="T51" fmla="*/ 0 h 77"/>
                <a:gd name="T52" fmla="*/ 0 w 19"/>
                <a:gd name="T53" fmla="*/ 0 h 77"/>
                <a:gd name="T54" fmla="*/ 0 w 19"/>
                <a:gd name="T55" fmla="*/ 0 h 77"/>
                <a:gd name="T56" fmla="*/ 0 w 19"/>
                <a:gd name="T57" fmla="*/ 0 h 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77"/>
                <a:gd name="T89" fmla="*/ 19 w 19"/>
                <a:gd name="T90" fmla="*/ 77 h 7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77">
                  <a:moveTo>
                    <a:pt x="11" y="77"/>
                  </a:moveTo>
                  <a:lnTo>
                    <a:pt x="10" y="73"/>
                  </a:lnTo>
                  <a:lnTo>
                    <a:pt x="10" y="68"/>
                  </a:lnTo>
                  <a:lnTo>
                    <a:pt x="8" y="63"/>
                  </a:lnTo>
                  <a:lnTo>
                    <a:pt x="8" y="59"/>
                  </a:lnTo>
                  <a:lnTo>
                    <a:pt x="10" y="53"/>
                  </a:lnTo>
                  <a:lnTo>
                    <a:pt x="12" y="44"/>
                  </a:lnTo>
                  <a:lnTo>
                    <a:pt x="13" y="35"/>
                  </a:lnTo>
                  <a:lnTo>
                    <a:pt x="14" y="30"/>
                  </a:lnTo>
                  <a:lnTo>
                    <a:pt x="15" y="29"/>
                  </a:lnTo>
                  <a:lnTo>
                    <a:pt x="16" y="28"/>
                  </a:lnTo>
                  <a:lnTo>
                    <a:pt x="18" y="27"/>
                  </a:lnTo>
                  <a:lnTo>
                    <a:pt x="19" y="27"/>
                  </a:lnTo>
                  <a:lnTo>
                    <a:pt x="16" y="20"/>
                  </a:lnTo>
                  <a:lnTo>
                    <a:pt x="13" y="12"/>
                  </a:lnTo>
                  <a:lnTo>
                    <a:pt x="11" y="5"/>
                  </a:lnTo>
                  <a:lnTo>
                    <a:pt x="10" y="0"/>
                  </a:lnTo>
                  <a:lnTo>
                    <a:pt x="10" y="4"/>
                  </a:lnTo>
                  <a:lnTo>
                    <a:pt x="10" y="8"/>
                  </a:lnTo>
                  <a:lnTo>
                    <a:pt x="10" y="13"/>
                  </a:lnTo>
                  <a:lnTo>
                    <a:pt x="10" y="16"/>
                  </a:lnTo>
                  <a:lnTo>
                    <a:pt x="10" y="22"/>
                  </a:lnTo>
                  <a:lnTo>
                    <a:pt x="7" y="30"/>
                  </a:lnTo>
                  <a:lnTo>
                    <a:pt x="5" y="39"/>
                  </a:lnTo>
                  <a:lnTo>
                    <a:pt x="3" y="45"/>
                  </a:lnTo>
                  <a:lnTo>
                    <a:pt x="2" y="51"/>
                  </a:lnTo>
                  <a:lnTo>
                    <a:pt x="0" y="58"/>
                  </a:lnTo>
                  <a:lnTo>
                    <a:pt x="4" y="68"/>
                  </a:lnTo>
                  <a:lnTo>
                    <a:pt x="11" y="7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6" name="Freeform 241"/>
            <p:cNvSpPr>
              <a:spLocks/>
            </p:cNvSpPr>
            <p:nvPr/>
          </p:nvSpPr>
          <p:spPr bwMode="auto">
            <a:xfrm>
              <a:off x="5451" y="2672"/>
              <a:ext cx="65" cy="69"/>
            </a:xfrm>
            <a:custGeom>
              <a:avLst/>
              <a:gdLst>
                <a:gd name="T0" fmla="*/ 1 w 130"/>
                <a:gd name="T1" fmla="*/ 1 h 137"/>
                <a:gd name="T2" fmla="*/ 1 w 130"/>
                <a:gd name="T3" fmla="*/ 1 h 137"/>
                <a:gd name="T4" fmla="*/ 1 w 130"/>
                <a:gd name="T5" fmla="*/ 1 h 137"/>
                <a:gd name="T6" fmla="*/ 1 w 130"/>
                <a:gd name="T7" fmla="*/ 1 h 137"/>
                <a:gd name="T8" fmla="*/ 1 w 130"/>
                <a:gd name="T9" fmla="*/ 1 h 137"/>
                <a:gd name="T10" fmla="*/ 1 w 130"/>
                <a:gd name="T11" fmla="*/ 1 h 137"/>
                <a:gd name="T12" fmla="*/ 1 w 130"/>
                <a:gd name="T13" fmla="*/ 1 h 137"/>
                <a:gd name="T14" fmla="*/ 1 w 130"/>
                <a:gd name="T15" fmla="*/ 1 h 137"/>
                <a:gd name="T16" fmla="*/ 1 w 130"/>
                <a:gd name="T17" fmla="*/ 1 h 137"/>
                <a:gd name="T18" fmla="*/ 1 w 130"/>
                <a:gd name="T19" fmla="*/ 1 h 137"/>
                <a:gd name="T20" fmla="*/ 1 w 130"/>
                <a:gd name="T21" fmla="*/ 1 h 137"/>
                <a:gd name="T22" fmla="*/ 1 w 130"/>
                <a:gd name="T23" fmla="*/ 1 h 137"/>
                <a:gd name="T24" fmla="*/ 1 w 130"/>
                <a:gd name="T25" fmla="*/ 1 h 137"/>
                <a:gd name="T26" fmla="*/ 1 w 130"/>
                <a:gd name="T27" fmla="*/ 1 h 137"/>
                <a:gd name="T28" fmla="*/ 1 w 130"/>
                <a:gd name="T29" fmla="*/ 1 h 137"/>
                <a:gd name="T30" fmla="*/ 1 w 130"/>
                <a:gd name="T31" fmla="*/ 1 h 137"/>
                <a:gd name="T32" fmla="*/ 1 w 130"/>
                <a:gd name="T33" fmla="*/ 0 h 137"/>
                <a:gd name="T34" fmla="*/ 1 w 130"/>
                <a:gd name="T35" fmla="*/ 1 h 137"/>
                <a:gd name="T36" fmla="*/ 1 w 130"/>
                <a:gd name="T37" fmla="*/ 1 h 137"/>
                <a:gd name="T38" fmla="*/ 1 w 130"/>
                <a:gd name="T39" fmla="*/ 1 h 137"/>
                <a:gd name="T40" fmla="*/ 1 w 130"/>
                <a:gd name="T41" fmla="*/ 1 h 137"/>
                <a:gd name="T42" fmla="*/ 1 w 130"/>
                <a:gd name="T43" fmla="*/ 1 h 137"/>
                <a:gd name="T44" fmla="*/ 1 w 130"/>
                <a:gd name="T45" fmla="*/ 1 h 137"/>
                <a:gd name="T46" fmla="*/ 1 w 130"/>
                <a:gd name="T47" fmla="*/ 1 h 137"/>
                <a:gd name="T48" fmla="*/ 1 w 130"/>
                <a:gd name="T49" fmla="*/ 1 h 137"/>
                <a:gd name="T50" fmla="*/ 1 w 130"/>
                <a:gd name="T51" fmla="*/ 1 h 137"/>
                <a:gd name="T52" fmla="*/ 1 w 130"/>
                <a:gd name="T53" fmla="*/ 1 h 137"/>
                <a:gd name="T54" fmla="*/ 1 w 130"/>
                <a:gd name="T55" fmla="*/ 1 h 137"/>
                <a:gd name="T56" fmla="*/ 1 w 130"/>
                <a:gd name="T57" fmla="*/ 1 h 137"/>
                <a:gd name="T58" fmla="*/ 1 w 130"/>
                <a:gd name="T59" fmla="*/ 1 h 137"/>
                <a:gd name="T60" fmla="*/ 1 w 130"/>
                <a:gd name="T61" fmla="*/ 1 h 137"/>
                <a:gd name="T62" fmla="*/ 1 w 130"/>
                <a:gd name="T63" fmla="*/ 1 h 137"/>
                <a:gd name="T64" fmla="*/ 1 w 130"/>
                <a:gd name="T65" fmla="*/ 1 h 137"/>
                <a:gd name="T66" fmla="*/ 1 w 130"/>
                <a:gd name="T67" fmla="*/ 1 h 137"/>
                <a:gd name="T68" fmla="*/ 1 w 130"/>
                <a:gd name="T69" fmla="*/ 1 h 137"/>
                <a:gd name="T70" fmla="*/ 1 w 130"/>
                <a:gd name="T71" fmla="*/ 1 h 137"/>
                <a:gd name="T72" fmla="*/ 1 w 130"/>
                <a:gd name="T73" fmla="*/ 1 h 137"/>
                <a:gd name="T74" fmla="*/ 1 w 130"/>
                <a:gd name="T75" fmla="*/ 1 h 137"/>
                <a:gd name="T76" fmla="*/ 1 w 130"/>
                <a:gd name="T77" fmla="*/ 1 h 137"/>
                <a:gd name="T78" fmla="*/ 1 w 130"/>
                <a:gd name="T79" fmla="*/ 1 h 137"/>
                <a:gd name="T80" fmla="*/ 1 w 130"/>
                <a:gd name="T81" fmla="*/ 1 h 137"/>
                <a:gd name="T82" fmla="*/ 1 w 130"/>
                <a:gd name="T83" fmla="*/ 1 h 137"/>
                <a:gd name="T84" fmla="*/ 1 w 130"/>
                <a:gd name="T85" fmla="*/ 1 h 137"/>
                <a:gd name="T86" fmla="*/ 1 w 130"/>
                <a:gd name="T87" fmla="*/ 1 h 137"/>
                <a:gd name="T88" fmla="*/ 1 w 130"/>
                <a:gd name="T89" fmla="*/ 1 h 137"/>
                <a:gd name="T90" fmla="*/ 1 w 130"/>
                <a:gd name="T91" fmla="*/ 1 h 137"/>
                <a:gd name="T92" fmla="*/ 1 w 130"/>
                <a:gd name="T93" fmla="*/ 1 h 137"/>
                <a:gd name="T94" fmla="*/ 1 w 130"/>
                <a:gd name="T95" fmla="*/ 1 h 137"/>
                <a:gd name="T96" fmla="*/ 1 w 130"/>
                <a:gd name="T97" fmla="*/ 1 h 137"/>
                <a:gd name="T98" fmla="*/ 1 w 130"/>
                <a:gd name="T99" fmla="*/ 1 h 137"/>
                <a:gd name="T100" fmla="*/ 1 w 130"/>
                <a:gd name="T101" fmla="*/ 1 h 137"/>
                <a:gd name="T102" fmla="*/ 1 w 130"/>
                <a:gd name="T103" fmla="*/ 1 h 137"/>
                <a:gd name="T104" fmla="*/ 1 w 130"/>
                <a:gd name="T105" fmla="*/ 1 h 137"/>
                <a:gd name="T106" fmla="*/ 1 w 130"/>
                <a:gd name="T107" fmla="*/ 1 h 137"/>
                <a:gd name="T108" fmla="*/ 1 w 130"/>
                <a:gd name="T109" fmla="*/ 1 h 137"/>
                <a:gd name="T110" fmla="*/ 1 w 130"/>
                <a:gd name="T111" fmla="*/ 1 h 137"/>
                <a:gd name="T112" fmla="*/ 1 w 130"/>
                <a:gd name="T113" fmla="*/ 1 h 13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0"/>
                <a:gd name="T172" fmla="*/ 0 h 137"/>
                <a:gd name="T173" fmla="*/ 130 w 130"/>
                <a:gd name="T174" fmla="*/ 137 h 13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0" h="137">
                  <a:moveTo>
                    <a:pt x="112" y="137"/>
                  </a:moveTo>
                  <a:lnTo>
                    <a:pt x="113" y="135"/>
                  </a:lnTo>
                  <a:lnTo>
                    <a:pt x="115" y="134"/>
                  </a:lnTo>
                  <a:lnTo>
                    <a:pt x="117" y="132"/>
                  </a:lnTo>
                  <a:lnTo>
                    <a:pt x="117" y="129"/>
                  </a:lnTo>
                  <a:lnTo>
                    <a:pt x="119" y="128"/>
                  </a:lnTo>
                  <a:lnTo>
                    <a:pt x="121" y="127"/>
                  </a:lnTo>
                  <a:lnTo>
                    <a:pt x="122" y="125"/>
                  </a:lnTo>
                  <a:lnTo>
                    <a:pt x="122" y="122"/>
                  </a:lnTo>
                  <a:lnTo>
                    <a:pt x="121" y="119"/>
                  </a:lnTo>
                  <a:lnTo>
                    <a:pt x="121" y="115"/>
                  </a:lnTo>
                  <a:lnTo>
                    <a:pt x="121" y="113"/>
                  </a:lnTo>
                  <a:lnTo>
                    <a:pt x="121" y="111"/>
                  </a:lnTo>
                  <a:lnTo>
                    <a:pt x="125" y="106"/>
                  </a:lnTo>
                  <a:lnTo>
                    <a:pt x="128" y="102"/>
                  </a:lnTo>
                  <a:lnTo>
                    <a:pt x="129" y="96"/>
                  </a:lnTo>
                  <a:lnTo>
                    <a:pt x="130" y="92"/>
                  </a:lnTo>
                  <a:lnTo>
                    <a:pt x="130" y="88"/>
                  </a:lnTo>
                  <a:lnTo>
                    <a:pt x="130" y="81"/>
                  </a:lnTo>
                  <a:lnTo>
                    <a:pt x="130" y="74"/>
                  </a:lnTo>
                  <a:lnTo>
                    <a:pt x="130" y="71"/>
                  </a:lnTo>
                  <a:lnTo>
                    <a:pt x="129" y="69"/>
                  </a:lnTo>
                  <a:lnTo>
                    <a:pt x="129" y="68"/>
                  </a:lnTo>
                  <a:lnTo>
                    <a:pt x="128" y="67"/>
                  </a:lnTo>
                  <a:lnTo>
                    <a:pt x="127" y="66"/>
                  </a:lnTo>
                  <a:lnTo>
                    <a:pt x="126" y="61"/>
                  </a:lnTo>
                  <a:lnTo>
                    <a:pt x="126" y="58"/>
                  </a:lnTo>
                  <a:lnTo>
                    <a:pt x="126" y="57"/>
                  </a:lnTo>
                  <a:lnTo>
                    <a:pt x="125" y="54"/>
                  </a:lnTo>
                  <a:lnTo>
                    <a:pt x="123" y="51"/>
                  </a:lnTo>
                  <a:lnTo>
                    <a:pt x="120" y="46"/>
                  </a:lnTo>
                  <a:lnTo>
                    <a:pt x="117" y="41"/>
                  </a:lnTo>
                  <a:lnTo>
                    <a:pt x="113" y="37"/>
                  </a:lnTo>
                  <a:lnTo>
                    <a:pt x="115" y="37"/>
                  </a:lnTo>
                  <a:lnTo>
                    <a:pt x="117" y="37"/>
                  </a:lnTo>
                  <a:lnTo>
                    <a:pt x="119" y="37"/>
                  </a:lnTo>
                  <a:lnTo>
                    <a:pt x="120" y="38"/>
                  </a:lnTo>
                  <a:lnTo>
                    <a:pt x="117" y="33"/>
                  </a:lnTo>
                  <a:lnTo>
                    <a:pt x="114" y="28"/>
                  </a:lnTo>
                  <a:lnTo>
                    <a:pt x="111" y="24"/>
                  </a:lnTo>
                  <a:lnTo>
                    <a:pt x="108" y="22"/>
                  </a:lnTo>
                  <a:lnTo>
                    <a:pt x="104" y="19"/>
                  </a:lnTo>
                  <a:lnTo>
                    <a:pt x="97" y="14"/>
                  </a:lnTo>
                  <a:lnTo>
                    <a:pt x="89" y="10"/>
                  </a:lnTo>
                  <a:lnTo>
                    <a:pt x="82" y="6"/>
                  </a:lnTo>
                  <a:lnTo>
                    <a:pt x="79" y="5"/>
                  </a:lnTo>
                  <a:lnTo>
                    <a:pt x="74" y="4"/>
                  </a:lnTo>
                  <a:lnTo>
                    <a:pt x="68" y="3"/>
                  </a:lnTo>
                  <a:lnTo>
                    <a:pt x="64" y="1"/>
                  </a:lnTo>
                  <a:lnTo>
                    <a:pt x="57" y="0"/>
                  </a:lnTo>
                  <a:lnTo>
                    <a:pt x="51" y="0"/>
                  </a:lnTo>
                  <a:lnTo>
                    <a:pt x="44" y="0"/>
                  </a:lnTo>
                  <a:lnTo>
                    <a:pt x="37" y="1"/>
                  </a:lnTo>
                  <a:lnTo>
                    <a:pt x="30" y="3"/>
                  </a:lnTo>
                  <a:lnTo>
                    <a:pt x="24" y="4"/>
                  </a:lnTo>
                  <a:lnTo>
                    <a:pt x="19" y="6"/>
                  </a:lnTo>
                  <a:lnTo>
                    <a:pt x="14" y="7"/>
                  </a:lnTo>
                  <a:lnTo>
                    <a:pt x="10" y="10"/>
                  </a:lnTo>
                  <a:lnTo>
                    <a:pt x="6" y="12"/>
                  </a:lnTo>
                  <a:lnTo>
                    <a:pt x="3" y="15"/>
                  </a:lnTo>
                  <a:lnTo>
                    <a:pt x="0" y="18"/>
                  </a:lnTo>
                  <a:lnTo>
                    <a:pt x="4" y="16"/>
                  </a:lnTo>
                  <a:lnTo>
                    <a:pt x="7" y="14"/>
                  </a:lnTo>
                  <a:lnTo>
                    <a:pt x="11" y="13"/>
                  </a:lnTo>
                  <a:lnTo>
                    <a:pt x="13" y="12"/>
                  </a:lnTo>
                  <a:lnTo>
                    <a:pt x="12" y="14"/>
                  </a:lnTo>
                  <a:lnTo>
                    <a:pt x="11" y="15"/>
                  </a:lnTo>
                  <a:lnTo>
                    <a:pt x="8" y="18"/>
                  </a:lnTo>
                  <a:lnTo>
                    <a:pt x="7" y="19"/>
                  </a:lnTo>
                  <a:lnTo>
                    <a:pt x="10" y="19"/>
                  </a:lnTo>
                  <a:lnTo>
                    <a:pt x="12" y="18"/>
                  </a:lnTo>
                  <a:lnTo>
                    <a:pt x="14" y="18"/>
                  </a:lnTo>
                  <a:lnTo>
                    <a:pt x="16" y="16"/>
                  </a:lnTo>
                  <a:lnTo>
                    <a:pt x="20" y="15"/>
                  </a:lnTo>
                  <a:lnTo>
                    <a:pt x="23" y="14"/>
                  </a:lnTo>
                  <a:lnTo>
                    <a:pt x="27" y="14"/>
                  </a:lnTo>
                  <a:lnTo>
                    <a:pt x="28" y="13"/>
                  </a:lnTo>
                  <a:lnTo>
                    <a:pt x="30" y="14"/>
                  </a:lnTo>
                  <a:lnTo>
                    <a:pt x="34" y="15"/>
                  </a:lnTo>
                  <a:lnTo>
                    <a:pt x="36" y="15"/>
                  </a:lnTo>
                  <a:lnTo>
                    <a:pt x="39" y="15"/>
                  </a:lnTo>
                  <a:lnTo>
                    <a:pt x="39" y="18"/>
                  </a:lnTo>
                  <a:lnTo>
                    <a:pt x="41" y="20"/>
                  </a:lnTo>
                  <a:lnTo>
                    <a:pt x="42" y="21"/>
                  </a:lnTo>
                  <a:lnTo>
                    <a:pt x="44" y="22"/>
                  </a:lnTo>
                  <a:lnTo>
                    <a:pt x="49" y="22"/>
                  </a:lnTo>
                  <a:lnTo>
                    <a:pt x="54" y="21"/>
                  </a:lnTo>
                  <a:lnTo>
                    <a:pt x="60" y="21"/>
                  </a:lnTo>
                  <a:lnTo>
                    <a:pt x="62" y="22"/>
                  </a:lnTo>
                  <a:lnTo>
                    <a:pt x="61" y="26"/>
                  </a:lnTo>
                  <a:lnTo>
                    <a:pt x="59" y="28"/>
                  </a:lnTo>
                  <a:lnTo>
                    <a:pt x="57" y="30"/>
                  </a:lnTo>
                  <a:lnTo>
                    <a:pt x="56" y="33"/>
                  </a:lnTo>
                  <a:lnTo>
                    <a:pt x="58" y="34"/>
                  </a:lnTo>
                  <a:lnTo>
                    <a:pt x="61" y="36"/>
                  </a:lnTo>
                  <a:lnTo>
                    <a:pt x="64" y="39"/>
                  </a:lnTo>
                  <a:lnTo>
                    <a:pt x="64" y="41"/>
                  </a:lnTo>
                  <a:lnTo>
                    <a:pt x="62" y="42"/>
                  </a:lnTo>
                  <a:lnTo>
                    <a:pt x="60" y="43"/>
                  </a:lnTo>
                  <a:lnTo>
                    <a:pt x="59" y="43"/>
                  </a:lnTo>
                  <a:lnTo>
                    <a:pt x="57" y="42"/>
                  </a:lnTo>
                  <a:lnTo>
                    <a:pt x="58" y="44"/>
                  </a:lnTo>
                  <a:lnTo>
                    <a:pt x="60" y="46"/>
                  </a:lnTo>
                  <a:lnTo>
                    <a:pt x="61" y="50"/>
                  </a:lnTo>
                  <a:lnTo>
                    <a:pt x="64" y="51"/>
                  </a:lnTo>
                  <a:lnTo>
                    <a:pt x="59" y="50"/>
                  </a:lnTo>
                  <a:lnTo>
                    <a:pt x="54" y="47"/>
                  </a:lnTo>
                  <a:lnTo>
                    <a:pt x="50" y="45"/>
                  </a:lnTo>
                  <a:lnTo>
                    <a:pt x="46" y="43"/>
                  </a:lnTo>
                  <a:lnTo>
                    <a:pt x="46" y="45"/>
                  </a:lnTo>
                  <a:lnTo>
                    <a:pt x="47" y="47"/>
                  </a:lnTo>
                  <a:lnTo>
                    <a:pt x="47" y="51"/>
                  </a:lnTo>
                  <a:lnTo>
                    <a:pt x="49" y="52"/>
                  </a:lnTo>
                  <a:lnTo>
                    <a:pt x="47" y="51"/>
                  </a:lnTo>
                  <a:lnTo>
                    <a:pt x="46" y="51"/>
                  </a:lnTo>
                  <a:lnTo>
                    <a:pt x="45" y="51"/>
                  </a:lnTo>
                  <a:lnTo>
                    <a:pt x="44" y="50"/>
                  </a:lnTo>
                  <a:lnTo>
                    <a:pt x="45" y="54"/>
                  </a:lnTo>
                  <a:lnTo>
                    <a:pt x="49" y="59"/>
                  </a:lnTo>
                  <a:lnTo>
                    <a:pt x="51" y="64"/>
                  </a:lnTo>
                  <a:lnTo>
                    <a:pt x="53" y="66"/>
                  </a:lnTo>
                  <a:lnTo>
                    <a:pt x="51" y="66"/>
                  </a:lnTo>
                  <a:lnTo>
                    <a:pt x="49" y="65"/>
                  </a:lnTo>
                  <a:lnTo>
                    <a:pt x="46" y="62"/>
                  </a:lnTo>
                  <a:lnTo>
                    <a:pt x="45" y="61"/>
                  </a:lnTo>
                  <a:lnTo>
                    <a:pt x="46" y="65"/>
                  </a:lnTo>
                  <a:lnTo>
                    <a:pt x="47" y="69"/>
                  </a:lnTo>
                  <a:lnTo>
                    <a:pt x="50" y="73"/>
                  </a:lnTo>
                  <a:lnTo>
                    <a:pt x="53" y="76"/>
                  </a:lnTo>
                  <a:lnTo>
                    <a:pt x="53" y="77"/>
                  </a:lnTo>
                  <a:lnTo>
                    <a:pt x="54" y="79"/>
                  </a:lnTo>
                  <a:lnTo>
                    <a:pt x="54" y="80"/>
                  </a:lnTo>
                  <a:lnTo>
                    <a:pt x="56" y="81"/>
                  </a:lnTo>
                  <a:lnTo>
                    <a:pt x="57" y="84"/>
                  </a:lnTo>
                  <a:lnTo>
                    <a:pt x="60" y="88"/>
                  </a:lnTo>
                  <a:lnTo>
                    <a:pt x="64" y="90"/>
                  </a:lnTo>
                  <a:lnTo>
                    <a:pt x="69" y="91"/>
                  </a:lnTo>
                  <a:lnTo>
                    <a:pt x="68" y="90"/>
                  </a:lnTo>
                  <a:lnTo>
                    <a:pt x="67" y="89"/>
                  </a:lnTo>
                  <a:lnTo>
                    <a:pt x="66" y="87"/>
                  </a:lnTo>
                  <a:lnTo>
                    <a:pt x="65" y="85"/>
                  </a:lnTo>
                  <a:lnTo>
                    <a:pt x="69" y="81"/>
                  </a:lnTo>
                  <a:lnTo>
                    <a:pt x="75" y="77"/>
                  </a:lnTo>
                  <a:lnTo>
                    <a:pt x="80" y="76"/>
                  </a:lnTo>
                  <a:lnTo>
                    <a:pt x="84" y="79"/>
                  </a:lnTo>
                  <a:lnTo>
                    <a:pt x="88" y="82"/>
                  </a:lnTo>
                  <a:lnTo>
                    <a:pt x="90" y="87"/>
                  </a:lnTo>
                  <a:lnTo>
                    <a:pt x="91" y="90"/>
                  </a:lnTo>
                  <a:lnTo>
                    <a:pt x="90" y="96"/>
                  </a:lnTo>
                  <a:lnTo>
                    <a:pt x="90" y="97"/>
                  </a:lnTo>
                  <a:lnTo>
                    <a:pt x="89" y="99"/>
                  </a:lnTo>
                  <a:lnTo>
                    <a:pt x="88" y="100"/>
                  </a:lnTo>
                  <a:lnTo>
                    <a:pt x="87" y="102"/>
                  </a:lnTo>
                  <a:lnTo>
                    <a:pt x="87" y="104"/>
                  </a:lnTo>
                  <a:lnTo>
                    <a:pt x="87" y="106"/>
                  </a:lnTo>
                  <a:lnTo>
                    <a:pt x="87" y="108"/>
                  </a:lnTo>
                  <a:lnTo>
                    <a:pt x="87" y="111"/>
                  </a:lnTo>
                  <a:lnTo>
                    <a:pt x="87" y="114"/>
                  </a:lnTo>
                  <a:lnTo>
                    <a:pt x="87" y="119"/>
                  </a:lnTo>
                  <a:lnTo>
                    <a:pt x="87" y="125"/>
                  </a:lnTo>
                  <a:lnTo>
                    <a:pt x="88" y="128"/>
                  </a:lnTo>
                  <a:lnTo>
                    <a:pt x="90" y="129"/>
                  </a:lnTo>
                  <a:lnTo>
                    <a:pt x="92" y="132"/>
                  </a:lnTo>
                  <a:lnTo>
                    <a:pt x="95" y="133"/>
                  </a:lnTo>
                  <a:lnTo>
                    <a:pt x="97" y="133"/>
                  </a:lnTo>
                  <a:lnTo>
                    <a:pt x="99" y="133"/>
                  </a:lnTo>
                  <a:lnTo>
                    <a:pt x="100" y="133"/>
                  </a:lnTo>
                  <a:lnTo>
                    <a:pt x="103" y="133"/>
                  </a:lnTo>
                  <a:lnTo>
                    <a:pt x="104" y="133"/>
                  </a:lnTo>
                  <a:lnTo>
                    <a:pt x="106" y="134"/>
                  </a:lnTo>
                  <a:lnTo>
                    <a:pt x="107" y="135"/>
                  </a:lnTo>
                  <a:lnTo>
                    <a:pt x="110" y="136"/>
                  </a:lnTo>
                  <a:lnTo>
                    <a:pt x="112" y="13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7" name="Freeform 242"/>
            <p:cNvSpPr>
              <a:spLocks/>
            </p:cNvSpPr>
            <p:nvPr/>
          </p:nvSpPr>
          <p:spPr bwMode="auto">
            <a:xfrm>
              <a:off x="5387" y="3032"/>
              <a:ext cx="36" cy="46"/>
            </a:xfrm>
            <a:custGeom>
              <a:avLst/>
              <a:gdLst>
                <a:gd name="T0" fmla="*/ 1 w 72"/>
                <a:gd name="T1" fmla="*/ 1 h 92"/>
                <a:gd name="T2" fmla="*/ 1 w 72"/>
                <a:gd name="T3" fmla="*/ 1 h 92"/>
                <a:gd name="T4" fmla="*/ 1 w 72"/>
                <a:gd name="T5" fmla="*/ 1 h 92"/>
                <a:gd name="T6" fmla="*/ 1 w 72"/>
                <a:gd name="T7" fmla="*/ 1 h 92"/>
                <a:gd name="T8" fmla="*/ 1 w 72"/>
                <a:gd name="T9" fmla="*/ 1 h 92"/>
                <a:gd name="T10" fmla="*/ 1 w 72"/>
                <a:gd name="T11" fmla="*/ 1 h 92"/>
                <a:gd name="T12" fmla="*/ 1 w 72"/>
                <a:gd name="T13" fmla="*/ 1 h 92"/>
                <a:gd name="T14" fmla="*/ 1 w 72"/>
                <a:gd name="T15" fmla="*/ 1 h 92"/>
                <a:gd name="T16" fmla="*/ 1 w 72"/>
                <a:gd name="T17" fmla="*/ 1 h 92"/>
                <a:gd name="T18" fmla="*/ 1 w 72"/>
                <a:gd name="T19" fmla="*/ 1 h 92"/>
                <a:gd name="T20" fmla="*/ 1 w 72"/>
                <a:gd name="T21" fmla="*/ 1 h 92"/>
                <a:gd name="T22" fmla="*/ 1 w 72"/>
                <a:gd name="T23" fmla="*/ 1 h 92"/>
                <a:gd name="T24" fmla="*/ 1 w 72"/>
                <a:gd name="T25" fmla="*/ 1 h 92"/>
                <a:gd name="T26" fmla="*/ 0 w 72"/>
                <a:gd name="T27" fmla="*/ 1 h 92"/>
                <a:gd name="T28" fmla="*/ 1 w 72"/>
                <a:gd name="T29" fmla="*/ 1 h 92"/>
                <a:gd name="T30" fmla="*/ 1 w 72"/>
                <a:gd name="T31" fmla="*/ 1 h 92"/>
                <a:gd name="T32" fmla="*/ 1 w 72"/>
                <a:gd name="T33" fmla="*/ 0 h 92"/>
                <a:gd name="T34" fmla="*/ 1 w 72"/>
                <a:gd name="T35" fmla="*/ 1 h 92"/>
                <a:gd name="T36" fmla="*/ 1 w 72"/>
                <a:gd name="T37" fmla="*/ 1 h 92"/>
                <a:gd name="T38" fmla="*/ 1 w 72"/>
                <a:gd name="T39" fmla="*/ 1 h 92"/>
                <a:gd name="T40" fmla="*/ 1 w 72"/>
                <a:gd name="T41" fmla="*/ 1 h 92"/>
                <a:gd name="T42" fmla="*/ 1 w 72"/>
                <a:gd name="T43" fmla="*/ 1 h 92"/>
                <a:gd name="T44" fmla="*/ 1 w 72"/>
                <a:gd name="T45" fmla="*/ 1 h 92"/>
                <a:gd name="T46" fmla="*/ 1 w 72"/>
                <a:gd name="T47" fmla="*/ 1 h 92"/>
                <a:gd name="T48" fmla="*/ 1 w 72"/>
                <a:gd name="T49" fmla="*/ 1 h 92"/>
                <a:gd name="T50" fmla="*/ 1 w 72"/>
                <a:gd name="T51" fmla="*/ 1 h 92"/>
                <a:gd name="T52" fmla="*/ 1 w 72"/>
                <a:gd name="T53" fmla="*/ 1 h 92"/>
                <a:gd name="T54" fmla="*/ 1 w 72"/>
                <a:gd name="T55" fmla="*/ 1 h 92"/>
                <a:gd name="T56" fmla="*/ 1 w 72"/>
                <a:gd name="T57" fmla="*/ 1 h 92"/>
                <a:gd name="T58" fmla="*/ 1 w 72"/>
                <a:gd name="T59" fmla="*/ 1 h 92"/>
                <a:gd name="T60" fmla="*/ 1 w 72"/>
                <a:gd name="T61" fmla="*/ 1 h 92"/>
                <a:gd name="T62" fmla="*/ 1 w 72"/>
                <a:gd name="T63" fmla="*/ 1 h 92"/>
                <a:gd name="T64" fmla="*/ 1 w 72"/>
                <a:gd name="T65" fmla="*/ 1 h 92"/>
                <a:gd name="T66" fmla="*/ 1 w 72"/>
                <a:gd name="T67" fmla="*/ 1 h 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
                <a:gd name="T103" fmla="*/ 0 h 92"/>
                <a:gd name="T104" fmla="*/ 72 w 72"/>
                <a:gd name="T105" fmla="*/ 92 h 9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 h="92">
                  <a:moveTo>
                    <a:pt x="71" y="73"/>
                  </a:moveTo>
                  <a:lnTo>
                    <a:pt x="69" y="74"/>
                  </a:lnTo>
                  <a:lnTo>
                    <a:pt x="67" y="74"/>
                  </a:lnTo>
                  <a:lnTo>
                    <a:pt x="65" y="74"/>
                  </a:lnTo>
                  <a:lnTo>
                    <a:pt x="63" y="73"/>
                  </a:lnTo>
                  <a:lnTo>
                    <a:pt x="66" y="78"/>
                  </a:lnTo>
                  <a:lnTo>
                    <a:pt x="69" y="84"/>
                  </a:lnTo>
                  <a:lnTo>
                    <a:pt x="69" y="88"/>
                  </a:lnTo>
                  <a:lnTo>
                    <a:pt x="65" y="92"/>
                  </a:lnTo>
                  <a:lnTo>
                    <a:pt x="59" y="88"/>
                  </a:lnTo>
                  <a:lnTo>
                    <a:pt x="56" y="85"/>
                  </a:lnTo>
                  <a:lnTo>
                    <a:pt x="51" y="81"/>
                  </a:lnTo>
                  <a:lnTo>
                    <a:pt x="49" y="79"/>
                  </a:lnTo>
                  <a:lnTo>
                    <a:pt x="46" y="78"/>
                  </a:lnTo>
                  <a:lnTo>
                    <a:pt x="40" y="77"/>
                  </a:lnTo>
                  <a:lnTo>
                    <a:pt x="33" y="77"/>
                  </a:lnTo>
                  <a:lnTo>
                    <a:pt x="28" y="77"/>
                  </a:lnTo>
                  <a:lnTo>
                    <a:pt x="25" y="74"/>
                  </a:lnTo>
                  <a:lnTo>
                    <a:pt x="23" y="71"/>
                  </a:lnTo>
                  <a:lnTo>
                    <a:pt x="19" y="66"/>
                  </a:lnTo>
                  <a:lnTo>
                    <a:pt x="17" y="63"/>
                  </a:lnTo>
                  <a:lnTo>
                    <a:pt x="13" y="58"/>
                  </a:lnTo>
                  <a:lnTo>
                    <a:pt x="10" y="54"/>
                  </a:lnTo>
                  <a:lnTo>
                    <a:pt x="5" y="49"/>
                  </a:lnTo>
                  <a:lnTo>
                    <a:pt x="2" y="46"/>
                  </a:lnTo>
                  <a:lnTo>
                    <a:pt x="1" y="40"/>
                  </a:lnTo>
                  <a:lnTo>
                    <a:pt x="1" y="30"/>
                  </a:lnTo>
                  <a:lnTo>
                    <a:pt x="0" y="17"/>
                  </a:lnTo>
                  <a:lnTo>
                    <a:pt x="0" y="7"/>
                  </a:lnTo>
                  <a:lnTo>
                    <a:pt x="6" y="4"/>
                  </a:lnTo>
                  <a:lnTo>
                    <a:pt x="15" y="2"/>
                  </a:lnTo>
                  <a:lnTo>
                    <a:pt x="20" y="1"/>
                  </a:lnTo>
                  <a:lnTo>
                    <a:pt x="25" y="0"/>
                  </a:lnTo>
                  <a:lnTo>
                    <a:pt x="27" y="0"/>
                  </a:lnTo>
                  <a:lnTo>
                    <a:pt x="31" y="1"/>
                  </a:lnTo>
                  <a:lnTo>
                    <a:pt x="34" y="1"/>
                  </a:lnTo>
                  <a:lnTo>
                    <a:pt x="39" y="2"/>
                  </a:lnTo>
                  <a:lnTo>
                    <a:pt x="44" y="4"/>
                  </a:lnTo>
                  <a:lnTo>
                    <a:pt x="50" y="7"/>
                  </a:lnTo>
                  <a:lnTo>
                    <a:pt x="55" y="10"/>
                  </a:lnTo>
                  <a:lnTo>
                    <a:pt x="59" y="12"/>
                  </a:lnTo>
                  <a:lnTo>
                    <a:pt x="61" y="17"/>
                  </a:lnTo>
                  <a:lnTo>
                    <a:pt x="62" y="22"/>
                  </a:lnTo>
                  <a:lnTo>
                    <a:pt x="64" y="26"/>
                  </a:lnTo>
                  <a:lnTo>
                    <a:pt x="64" y="31"/>
                  </a:lnTo>
                  <a:lnTo>
                    <a:pt x="64" y="39"/>
                  </a:lnTo>
                  <a:lnTo>
                    <a:pt x="66" y="46"/>
                  </a:lnTo>
                  <a:lnTo>
                    <a:pt x="69" y="50"/>
                  </a:lnTo>
                  <a:lnTo>
                    <a:pt x="71" y="54"/>
                  </a:lnTo>
                  <a:lnTo>
                    <a:pt x="72" y="56"/>
                  </a:lnTo>
                  <a:lnTo>
                    <a:pt x="72" y="57"/>
                  </a:lnTo>
                  <a:lnTo>
                    <a:pt x="72" y="59"/>
                  </a:lnTo>
                  <a:lnTo>
                    <a:pt x="71" y="61"/>
                  </a:lnTo>
                  <a:lnTo>
                    <a:pt x="65" y="61"/>
                  </a:lnTo>
                  <a:lnTo>
                    <a:pt x="62" y="59"/>
                  </a:lnTo>
                  <a:lnTo>
                    <a:pt x="58" y="56"/>
                  </a:lnTo>
                  <a:lnTo>
                    <a:pt x="56" y="50"/>
                  </a:lnTo>
                  <a:lnTo>
                    <a:pt x="56" y="51"/>
                  </a:lnTo>
                  <a:lnTo>
                    <a:pt x="56" y="54"/>
                  </a:lnTo>
                  <a:lnTo>
                    <a:pt x="56" y="56"/>
                  </a:lnTo>
                  <a:lnTo>
                    <a:pt x="56" y="58"/>
                  </a:lnTo>
                  <a:lnTo>
                    <a:pt x="58" y="58"/>
                  </a:lnTo>
                  <a:lnTo>
                    <a:pt x="61" y="59"/>
                  </a:lnTo>
                  <a:lnTo>
                    <a:pt x="63" y="59"/>
                  </a:lnTo>
                  <a:lnTo>
                    <a:pt x="67" y="62"/>
                  </a:lnTo>
                  <a:lnTo>
                    <a:pt x="71" y="64"/>
                  </a:lnTo>
                  <a:lnTo>
                    <a:pt x="72" y="68"/>
                  </a:lnTo>
                  <a:lnTo>
                    <a:pt x="72" y="71"/>
                  </a:lnTo>
                  <a:lnTo>
                    <a:pt x="71" y="7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8" name="Freeform 243"/>
            <p:cNvSpPr>
              <a:spLocks/>
            </p:cNvSpPr>
            <p:nvPr/>
          </p:nvSpPr>
          <p:spPr bwMode="auto">
            <a:xfrm>
              <a:off x="5430" y="2678"/>
              <a:ext cx="78" cy="103"/>
            </a:xfrm>
            <a:custGeom>
              <a:avLst/>
              <a:gdLst>
                <a:gd name="T0" fmla="*/ 1 w 156"/>
                <a:gd name="T1" fmla="*/ 1 h 206"/>
                <a:gd name="T2" fmla="*/ 1 w 156"/>
                <a:gd name="T3" fmla="*/ 1 h 206"/>
                <a:gd name="T4" fmla="*/ 1 w 156"/>
                <a:gd name="T5" fmla="*/ 1 h 206"/>
                <a:gd name="T6" fmla="*/ 1 w 156"/>
                <a:gd name="T7" fmla="*/ 1 h 206"/>
                <a:gd name="T8" fmla="*/ 1 w 156"/>
                <a:gd name="T9" fmla="*/ 1 h 206"/>
                <a:gd name="T10" fmla="*/ 1 w 156"/>
                <a:gd name="T11" fmla="*/ 1 h 206"/>
                <a:gd name="T12" fmla="*/ 1 w 156"/>
                <a:gd name="T13" fmla="*/ 1 h 206"/>
                <a:gd name="T14" fmla="*/ 1 w 156"/>
                <a:gd name="T15" fmla="*/ 1 h 206"/>
                <a:gd name="T16" fmla="*/ 1 w 156"/>
                <a:gd name="T17" fmla="*/ 1 h 206"/>
                <a:gd name="T18" fmla="*/ 1 w 156"/>
                <a:gd name="T19" fmla="*/ 1 h 206"/>
                <a:gd name="T20" fmla="*/ 1 w 156"/>
                <a:gd name="T21" fmla="*/ 1 h 206"/>
                <a:gd name="T22" fmla="*/ 1 w 156"/>
                <a:gd name="T23" fmla="*/ 1 h 206"/>
                <a:gd name="T24" fmla="*/ 1 w 156"/>
                <a:gd name="T25" fmla="*/ 1 h 206"/>
                <a:gd name="T26" fmla="*/ 1 w 156"/>
                <a:gd name="T27" fmla="*/ 1 h 206"/>
                <a:gd name="T28" fmla="*/ 1 w 156"/>
                <a:gd name="T29" fmla="*/ 1 h 206"/>
                <a:gd name="T30" fmla="*/ 1 w 156"/>
                <a:gd name="T31" fmla="*/ 1 h 206"/>
                <a:gd name="T32" fmla="*/ 1 w 156"/>
                <a:gd name="T33" fmla="*/ 1 h 206"/>
                <a:gd name="T34" fmla="*/ 1 w 156"/>
                <a:gd name="T35" fmla="*/ 1 h 206"/>
                <a:gd name="T36" fmla="*/ 1 w 156"/>
                <a:gd name="T37" fmla="*/ 1 h 206"/>
                <a:gd name="T38" fmla="*/ 1 w 156"/>
                <a:gd name="T39" fmla="*/ 1 h 206"/>
                <a:gd name="T40" fmla="*/ 1 w 156"/>
                <a:gd name="T41" fmla="*/ 1 h 206"/>
                <a:gd name="T42" fmla="*/ 1 w 156"/>
                <a:gd name="T43" fmla="*/ 1 h 206"/>
                <a:gd name="T44" fmla="*/ 1 w 156"/>
                <a:gd name="T45" fmla="*/ 1 h 206"/>
                <a:gd name="T46" fmla="*/ 1 w 156"/>
                <a:gd name="T47" fmla="*/ 1 h 206"/>
                <a:gd name="T48" fmla="*/ 1 w 156"/>
                <a:gd name="T49" fmla="*/ 1 h 206"/>
                <a:gd name="T50" fmla="*/ 1 w 156"/>
                <a:gd name="T51" fmla="*/ 1 h 206"/>
                <a:gd name="T52" fmla="*/ 1 w 156"/>
                <a:gd name="T53" fmla="*/ 1 h 206"/>
                <a:gd name="T54" fmla="*/ 1 w 156"/>
                <a:gd name="T55" fmla="*/ 1 h 206"/>
                <a:gd name="T56" fmla="*/ 1 w 156"/>
                <a:gd name="T57" fmla="*/ 1 h 206"/>
                <a:gd name="T58" fmla="*/ 1 w 156"/>
                <a:gd name="T59" fmla="*/ 1 h 206"/>
                <a:gd name="T60" fmla="*/ 1 w 156"/>
                <a:gd name="T61" fmla="*/ 1 h 206"/>
                <a:gd name="T62" fmla="*/ 1 w 156"/>
                <a:gd name="T63" fmla="*/ 1 h 206"/>
                <a:gd name="T64" fmla="*/ 1 w 156"/>
                <a:gd name="T65" fmla="*/ 1 h 206"/>
                <a:gd name="T66" fmla="*/ 1 w 156"/>
                <a:gd name="T67" fmla="*/ 1 h 206"/>
                <a:gd name="T68" fmla="*/ 1 w 156"/>
                <a:gd name="T69" fmla="*/ 1 h 206"/>
                <a:gd name="T70" fmla="*/ 1 w 156"/>
                <a:gd name="T71" fmla="*/ 1 h 206"/>
                <a:gd name="T72" fmla="*/ 1 w 156"/>
                <a:gd name="T73" fmla="*/ 1 h 206"/>
                <a:gd name="T74" fmla="*/ 1 w 156"/>
                <a:gd name="T75" fmla="*/ 1 h 206"/>
                <a:gd name="T76" fmla="*/ 1 w 156"/>
                <a:gd name="T77" fmla="*/ 1 h 206"/>
                <a:gd name="T78" fmla="*/ 1 w 156"/>
                <a:gd name="T79" fmla="*/ 1 h 206"/>
                <a:gd name="T80" fmla="*/ 1 w 156"/>
                <a:gd name="T81" fmla="*/ 1 h 206"/>
                <a:gd name="T82" fmla="*/ 0 w 156"/>
                <a:gd name="T83" fmla="*/ 1 h 206"/>
                <a:gd name="T84" fmla="*/ 1 w 156"/>
                <a:gd name="T85" fmla="*/ 1 h 206"/>
                <a:gd name="T86" fmla="*/ 1 w 156"/>
                <a:gd name="T87" fmla="*/ 1 h 206"/>
                <a:gd name="T88" fmla="*/ 1 w 156"/>
                <a:gd name="T89" fmla="*/ 1 h 206"/>
                <a:gd name="T90" fmla="*/ 1 w 156"/>
                <a:gd name="T91" fmla="*/ 1 h 206"/>
                <a:gd name="T92" fmla="*/ 1 w 156"/>
                <a:gd name="T93" fmla="*/ 1 h 206"/>
                <a:gd name="T94" fmla="*/ 1 w 156"/>
                <a:gd name="T95" fmla="*/ 1 h 206"/>
                <a:gd name="T96" fmla="*/ 1 w 156"/>
                <a:gd name="T97" fmla="*/ 1 h 206"/>
                <a:gd name="T98" fmla="*/ 1 w 156"/>
                <a:gd name="T99" fmla="*/ 1 h 206"/>
                <a:gd name="T100" fmla="*/ 1 w 156"/>
                <a:gd name="T101" fmla="*/ 1 h 206"/>
                <a:gd name="T102" fmla="*/ 1 w 156"/>
                <a:gd name="T103" fmla="*/ 1 h 2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6"/>
                <a:gd name="T157" fmla="*/ 0 h 206"/>
                <a:gd name="T158" fmla="*/ 156 w 156"/>
                <a:gd name="T159" fmla="*/ 206 h 20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6" h="206">
                  <a:moveTo>
                    <a:pt x="41" y="6"/>
                  </a:moveTo>
                  <a:lnTo>
                    <a:pt x="45" y="4"/>
                  </a:lnTo>
                  <a:lnTo>
                    <a:pt x="48" y="2"/>
                  </a:lnTo>
                  <a:lnTo>
                    <a:pt x="52" y="1"/>
                  </a:lnTo>
                  <a:lnTo>
                    <a:pt x="54" y="0"/>
                  </a:lnTo>
                  <a:lnTo>
                    <a:pt x="53" y="2"/>
                  </a:lnTo>
                  <a:lnTo>
                    <a:pt x="52" y="3"/>
                  </a:lnTo>
                  <a:lnTo>
                    <a:pt x="49" y="6"/>
                  </a:lnTo>
                  <a:lnTo>
                    <a:pt x="48" y="7"/>
                  </a:lnTo>
                  <a:lnTo>
                    <a:pt x="54" y="6"/>
                  </a:lnTo>
                  <a:lnTo>
                    <a:pt x="60" y="3"/>
                  </a:lnTo>
                  <a:lnTo>
                    <a:pt x="65" y="2"/>
                  </a:lnTo>
                  <a:lnTo>
                    <a:pt x="69" y="1"/>
                  </a:lnTo>
                  <a:lnTo>
                    <a:pt x="71" y="2"/>
                  </a:lnTo>
                  <a:lnTo>
                    <a:pt x="75" y="3"/>
                  </a:lnTo>
                  <a:lnTo>
                    <a:pt x="77" y="3"/>
                  </a:lnTo>
                  <a:lnTo>
                    <a:pt x="80" y="3"/>
                  </a:lnTo>
                  <a:lnTo>
                    <a:pt x="80" y="6"/>
                  </a:lnTo>
                  <a:lnTo>
                    <a:pt x="82" y="8"/>
                  </a:lnTo>
                  <a:lnTo>
                    <a:pt x="83" y="9"/>
                  </a:lnTo>
                  <a:lnTo>
                    <a:pt x="85" y="10"/>
                  </a:lnTo>
                  <a:lnTo>
                    <a:pt x="90" y="10"/>
                  </a:lnTo>
                  <a:lnTo>
                    <a:pt x="95" y="9"/>
                  </a:lnTo>
                  <a:lnTo>
                    <a:pt x="101" y="9"/>
                  </a:lnTo>
                  <a:lnTo>
                    <a:pt x="103" y="10"/>
                  </a:lnTo>
                  <a:lnTo>
                    <a:pt x="102" y="14"/>
                  </a:lnTo>
                  <a:lnTo>
                    <a:pt x="100" y="16"/>
                  </a:lnTo>
                  <a:lnTo>
                    <a:pt x="98" y="18"/>
                  </a:lnTo>
                  <a:lnTo>
                    <a:pt x="97" y="21"/>
                  </a:lnTo>
                  <a:lnTo>
                    <a:pt x="99" y="22"/>
                  </a:lnTo>
                  <a:lnTo>
                    <a:pt x="102" y="24"/>
                  </a:lnTo>
                  <a:lnTo>
                    <a:pt x="105" y="27"/>
                  </a:lnTo>
                  <a:lnTo>
                    <a:pt x="105" y="29"/>
                  </a:lnTo>
                  <a:lnTo>
                    <a:pt x="103" y="30"/>
                  </a:lnTo>
                  <a:lnTo>
                    <a:pt x="101" y="31"/>
                  </a:lnTo>
                  <a:lnTo>
                    <a:pt x="100" y="31"/>
                  </a:lnTo>
                  <a:lnTo>
                    <a:pt x="98" y="30"/>
                  </a:lnTo>
                  <a:lnTo>
                    <a:pt x="99" y="32"/>
                  </a:lnTo>
                  <a:lnTo>
                    <a:pt x="101" y="34"/>
                  </a:lnTo>
                  <a:lnTo>
                    <a:pt x="102" y="38"/>
                  </a:lnTo>
                  <a:lnTo>
                    <a:pt x="105" y="39"/>
                  </a:lnTo>
                  <a:lnTo>
                    <a:pt x="100" y="38"/>
                  </a:lnTo>
                  <a:lnTo>
                    <a:pt x="95" y="35"/>
                  </a:lnTo>
                  <a:lnTo>
                    <a:pt x="91" y="33"/>
                  </a:lnTo>
                  <a:lnTo>
                    <a:pt x="87" y="31"/>
                  </a:lnTo>
                  <a:lnTo>
                    <a:pt x="87" y="33"/>
                  </a:lnTo>
                  <a:lnTo>
                    <a:pt x="88" y="35"/>
                  </a:lnTo>
                  <a:lnTo>
                    <a:pt x="88" y="39"/>
                  </a:lnTo>
                  <a:lnTo>
                    <a:pt x="90" y="40"/>
                  </a:lnTo>
                  <a:lnTo>
                    <a:pt x="88" y="39"/>
                  </a:lnTo>
                  <a:lnTo>
                    <a:pt x="87" y="39"/>
                  </a:lnTo>
                  <a:lnTo>
                    <a:pt x="86" y="39"/>
                  </a:lnTo>
                  <a:lnTo>
                    <a:pt x="85" y="38"/>
                  </a:lnTo>
                  <a:lnTo>
                    <a:pt x="86" y="42"/>
                  </a:lnTo>
                  <a:lnTo>
                    <a:pt x="90" y="47"/>
                  </a:lnTo>
                  <a:lnTo>
                    <a:pt x="92" y="52"/>
                  </a:lnTo>
                  <a:lnTo>
                    <a:pt x="94" y="54"/>
                  </a:lnTo>
                  <a:lnTo>
                    <a:pt x="92" y="54"/>
                  </a:lnTo>
                  <a:lnTo>
                    <a:pt x="90" y="53"/>
                  </a:lnTo>
                  <a:lnTo>
                    <a:pt x="87" y="50"/>
                  </a:lnTo>
                  <a:lnTo>
                    <a:pt x="86" y="49"/>
                  </a:lnTo>
                  <a:lnTo>
                    <a:pt x="87" y="53"/>
                  </a:lnTo>
                  <a:lnTo>
                    <a:pt x="88" y="57"/>
                  </a:lnTo>
                  <a:lnTo>
                    <a:pt x="91" y="61"/>
                  </a:lnTo>
                  <a:lnTo>
                    <a:pt x="94" y="64"/>
                  </a:lnTo>
                  <a:lnTo>
                    <a:pt x="95" y="68"/>
                  </a:lnTo>
                  <a:lnTo>
                    <a:pt x="98" y="72"/>
                  </a:lnTo>
                  <a:lnTo>
                    <a:pt x="102" y="77"/>
                  </a:lnTo>
                  <a:lnTo>
                    <a:pt x="110" y="79"/>
                  </a:lnTo>
                  <a:lnTo>
                    <a:pt x="109" y="78"/>
                  </a:lnTo>
                  <a:lnTo>
                    <a:pt x="108" y="77"/>
                  </a:lnTo>
                  <a:lnTo>
                    <a:pt x="107" y="75"/>
                  </a:lnTo>
                  <a:lnTo>
                    <a:pt x="106" y="73"/>
                  </a:lnTo>
                  <a:lnTo>
                    <a:pt x="110" y="69"/>
                  </a:lnTo>
                  <a:lnTo>
                    <a:pt x="116" y="65"/>
                  </a:lnTo>
                  <a:lnTo>
                    <a:pt x="121" y="64"/>
                  </a:lnTo>
                  <a:lnTo>
                    <a:pt x="125" y="67"/>
                  </a:lnTo>
                  <a:lnTo>
                    <a:pt x="129" y="70"/>
                  </a:lnTo>
                  <a:lnTo>
                    <a:pt x="131" y="75"/>
                  </a:lnTo>
                  <a:lnTo>
                    <a:pt x="132" y="78"/>
                  </a:lnTo>
                  <a:lnTo>
                    <a:pt x="131" y="84"/>
                  </a:lnTo>
                  <a:lnTo>
                    <a:pt x="131" y="85"/>
                  </a:lnTo>
                  <a:lnTo>
                    <a:pt x="130" y="87"/>
                  </a:lnTo>
                  <a:lnTo>
                    <a:pt x="129" y="88"/>
                  </a:lnTo>
                  <a:lnTo>
                    <a:pt x="128" y="90"/>
                  </a:lnTo>
                  <a:lnTo>
                    <a:pt x="128" y="92"/>
                  </a:lnTo>
                  <a:lnTo>
                    <a:pt x="128" y="94"/>
                  </a:lnTo>
                  <a:lnTo>
                    <a:pt x="128" y="96"/>
                  </a:lnTo>
                  <a:lnTo>
                    <a:pt x="128" y="99"/>
                  </a:lnTo>
                  <a:lnTo>
                    <a:pt x="128" y="102"/>
                  </a:lnTo>
                  <a:lnTo>
                    <a:pt x="128" y="107"/>
                  </a:lnTo>
                  <a:lnTo>
                    <a:pt x="128" y="113"/>
                  </a:lnTo>
                  <a:lnTo>
                    <a:pt x="129" y="116"/>
                  </a:lnTo>
                  <a:lnTo>
                    <a:pt x="131" y="117"/>
                  </a:lnTo>
                  <a:lnTo>
                    <a:pt x="133" y="120"/>
                  </a:lnTo>
                  <a:lnTo>
                    <a:pt x="136" y="121"/>
                  </a:lnTo>
                  <a:lnTo>
                    <a:pt x="138" y="121"/>
                  </a:lnTo>
                  <a:lnTo>
                    <a:pt x="140" y="121"/>
                  </a:lnTo>
                  <a:lnTo>
                    <a:pt x="141" y="121"/>
                  </a:lnTo>
                  <a:lnTo>
                    <a:pt x="144" y="121"/>
                  </a:lnTo>
                  <a:lnTo>
                    <a:pt x="145" y="121"/>
                  </a:lnTo>
                  <a:lnTo>
                    <a:pt x="147" y="122"/>
                  </a:lnTo>
                  <a:lnTo>
                    <a:pt x="148" y="123"/>
                  </a:lnTo>
                  <a:lnTo>
                    <a:pt x="151" y="124"/>
                  </a:lnTo>
                  <a:lnTo>
                    <a:pt x="153" y="125"/>
                  </a:lnTo>
                  <a:lnTo>
                    <a:pt x="152" y="131"/>
                  </a:lnTo>
                  <a:lnTo>
                    <a:pt x="152" y="137"/>
                  </a:lnTo>
                  <a:lnTo>
                    <a:pt x="153" y="141"/>
                  </a:lnTo>
                  <a:lnTo>
                    <a:pt x="156" y="146"/>
                  </a:lnTo>
                  <a:lnTo>
                    <a:pt x="155" y="152"/>
                  </a:lnTo>
                  <a:lnTo>
                    <a:pt x="152" y="160"/>
                  </a:lnTo>
                  <a:lnTo>
                    <a:pt x="146" y="168"/>
                  </a:lnTo>
                  <a:lnTo>
                    <a:pt x="140" y="177"/>
                  </a:lnTo>
                  <a:lnTo>
                    <a:pt x="133" y="185"/>
                  </a:lnTo>
                  <a:lnTo>
                    <a:pt x="126" y="192"/>
                  </a:lnTo>
                  <a:lnTo>
                    <a:pt x="120" y="199"/>
                  </a:lnTo>
                  <a:lnTo>
                    <a:pt x="113" y="202"/>
                  </a:lnTo>
                  <a:lnTo>
                    <a:pt x="108" y="205"/>
                  </a:lnTo>
                  <a:lnTo>
                    <a:pt x="102" y="206"/>
                  </a:lnTo>
                  <a:lnTo>
                    <a:pt x="97" y="206"/>
                  </a:lnTo>
                  <a:lnTo>
                    <a:pt x="91" y="206"/>
                  </a:lnTo>
                  <a:lnTo>
                    <a:pt x="82" y="205"/>
                  </a:lnTo>
                  <a:lnTo>
                    <a:pt x="75" y="202"/>
                  </a:lnTo>
                  <a:lnTo>
                    <a:pt x="68" y="201"/>
                  </a:lnTo>
                  <a:lnTo>
                    <a:pt x="64" y="200"/>
                  </a:lnTo>
                  <a:lnTo>
                    <a:pt x="57" y="197"/>
                  </a:lnTo>
                  <a:lnTo>
                    <a:pt x="52" y="193"/>
                  </a:lnTo>
                  <a:lnTo>
                    <a:pt x="47" y="190"/>
                  </a:lnTo>
                  <a:lnTo>
                    <a:pt x="46" y="187"/>
                  </a:lnTo>
                  <a:lnTo>
                    <a:pt x="42" y="187"/>
                  </a:lnTo>
                  <a:lnTo>
                    <a:pt x="41" y="186"/>
                  </a:lnTo>
                  <a:lnTo>
                    <a:pt x="39" y="186"/>
                  </a:lnTo>
                  <a:lnTo>
                    <a:pt x="36" y="186"/>
                  </a:lnTo>
                  <a:lnTo>
                    <a:pt x="32" y="184"/>
                  </a:lnTo>
                  <a:lnTo>
                    <a:pt x="30" y="182"/>
                  </a:lnTo>
                  <a:lnTo>
                    <a:pt x="27" y="179"/>
                  </a:lnTo>
                  <a:lnTo>
                    <a:pt x="26" y="176"/>
                  </a:lnTo>
                  <a:lnTo>
                    <a:pt x="25" y="174"/>
                  </a:lnTo>
                  <a:lnTo>
                    <a:pt x="25" y="171"/>
                  </a:lnTo>
                  <a:lnTo>
                    <a:pt x="26" y="169"/>
                  </a:lnTo>
                  <a:lnTo>
                    <a:pt x="27" y="167"/>
                  </a:lnTo>
                  <a:lnTo>
                    <a:pt x="27" y="163"/>
                  </a:lnTo>
                  <a:lnTo>
                    <a:pt x="25" y="161"/>
                  </a:lnTo>
                  <a:lnTo>
                    <a:pt x="22" y="159"/>
                  </a:lnTo>
                  <a:lnTo>
                    <a:pt x="19" y="157"/>
                  </a:lnTo>
                  <a:lnTo>
                    <a:pt x="18" y="157"/>
                  </a:lnTo>
                  <a:lnTo>
                    <a:pt x="18" y="155"/>
                  </a:lnTo>
                  <a:lnTo>
                    <a:pt x="18" y="154"/>
                  </a:lnTo>
                  <a:lnTo>
                    <a:pt x="18" y="153"/>
                  </a:lnTo>
                  <a:lnTo>
                    <a:pt x="19" y="152"/>
                  </a:lnTo>
                  <a:lnTo>
                    <a:pt x="21" y="151"/>
                  </a:lnTo>
                  <a:lnTo>
                    <a:pt x="22" y="148"/>
                  </a:lnTo>
                  <a:lnTo>
                    <a:pt x="24" y="145"/>
                  </a:lnTo>
                  <a:lnTo>
                    <a:pt x="17" y="143"/>
                  </a:lnTo>
                  <a:lnTo>
                    <a:pt x="15" y="140"/>
                  </a:lnTo>
                  <a:lnTo>
                    <a:pt x="14" y="137"/>
                  </a:lnTo>
                  <a:lnTo>
                    <a:pt x="15" y="136"/>
                  </a:lnTo>
                  <a:lnTo>
                    <a:pt x="15" y="133"/>
                  </a:lnTo>
                  <a:lnTo>
                    <a:pt x="15" y="131"/>
                  </a:lnTo>
                  <a:lnTo>
                    <a:pt x="14" y="128"/>
                  </a:lnTo>
                  <a:lnTo>
                    <a:pt x="14" y="125"/>
                  </a:lnTo>
                  <a:lnTo>
                    <a:pt x="13" y="125"/>
                  </a:lnTo>
                  <a:lnTo>
                    <a:pt x="10" y="124"/>
                  </a:lnTo>
                  <a:lnTo>
                    <a:pt x="8" y="124"/>
                  </a:lnTo>
                  <a:lnTo>
                    <a:pt x="4" y="124"/>
                  </a:lnTo>
                  <a:lnTo>
                    <a:pt x="2" y="123"/>
                  </a:lnTo>
                  <a:lnTo>
                    <a:pt x="0" y="122"/>
                  </a:lnTo>
                  <a:lnTo>
                    <a:pt x="0" y="120"/>
                  </a:lnTo>
                  <a:lnTo>
                    <a:pt x="0" y="117"/>
                  </a:lnTo>
                  <a:lnTo>
                    <a:pt x="0" y="115"/>
                  </a:lnTo>
                  <a:lnTo>
                    <a:pt x="2" y="110"/>
                  </a:lnTo>
                  <a:lnTo>
                    <a:pt x="3" y="107"/>
                  </a:lnTo>
                  <a:lnTo>
                    <a:pt x="4" y="105"/>
                  </a:lnTo>
                  <a:lnTo>
                    <a:pt x="4" y="101"/>
                  </a:lnTo>
                  <a:lnTo>
                    <a:pt x="7" y="96"/>
                  </a:lnTo>
                  <a:lnTo>
                    <a:pt x="8" y="92"/>
                  </a:lnTo>
                  <a:lnTo>
                    <a:pt x="9" y="88"/>
                  </a:lnTo>
                  <a:lnTo>
                    <a:pt x="8" y="87"/>
                  </a:lnTo>
                  <a:lnTo>
                    <a:pt x="7" y="87"/>
                  </a:lnTo>
                  <a:lnTo>
                    <a:pt x="6" y="86"/>
                  </a:lnTo>
                  <a:lnTo>
                    <a:pt x="8" y="84"/>
                  </a:lnTo>
                  <a:lnTo>
                    <a:pt x="9" y="82"/>
                  </a:lnTo>
                  <a:lnTo>
                    <a:pt x="8" y="79"/>
                  </a:lnTo>
                  <a:lnTo>
                    <a:pt x="7" y="78"/>
                  </a:lnTo>
                  <a:lnTo>
                    <a:pt x="6" y="77"/>
                  </a:lnTo>
                  <a:lnTo>
                    <a:pt x="4" y="76"/>
                  </a:lnTo>
                  <a:lnTo>
                    <a:pt x="4" y="75"/>
                  </a:lnTo>
                  <a:lnTo>
                    <a:pt x="4" y="73"/>
                  </a:lnTo>
                  <a:lnTo>
                    <a:pt x="3" y="73"/>
                  </a:lnTo>
                  <a:lnTo>
                    <a:pt x="3" y="72"/>
                  </a:lnTo>
                  <a:lnTo>
                    <a:pt x="2" y="71"/>
                  </a:lnTo>
                  <a:lnTo>
                    <a:pt x="1" y="70"/>
                  </a:lnTo>
                  <a:lnTo>
                    <a:pt x="2" y="69"/>
                  </a:lnTo>
                  <a:lnTo>
                    <a:pt x="3" y="67"/>
                  </a:lnTo>
                  <a:lnTo>
                    <a:pt x="6" y="63"/>
                  </a:lnTo>
                  <a:lnTo>
                    <a:pt x="8" y="61"/>
                  </a:lnTo>
                  <a:lnTo>
                    <a:pt x="8" y="54"/>
                  </a:lnTo>
                  <a:lnTo>
                    <a:pt x="9" y="48"/>
                  </a:lnTo>
                  <a:lnTo>
                    <a:pt x="10" y="42"/>
                  </a:lnTo>
                  <a:lnTo>
                    <a:pt x="13" y="38"/>
                  </a:lnTo>
                  <a:lnTo>
                    <a:pt x="17" y="30"/>
                  </a:lnTo>
                  <a:lnTo>
                    <a:pt x="21" y="24"/>
                  </a:lnTo>
                  <a:lnTo>
                    <a:pt x="23" y="21"/>
                  </a:lnTo>
                  <a:lnTo>
                    <a:pt x="25" y="18"/>
                  </a:lnTo>
                  <a:lnTo>
                    <a:pt x="29" y="15"/>
                  </a:lnTo>
                  <a:lnTo>
                    <a:pt x="34" y="11"/>
                  </a:lnTo>
                  <a:lnTo>
                    <a:pt x="39" y="8"/>
                  </a:lnTo>
                  <a:lnTo>
                    <a:pt x="4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9" name="Freeform 244"/>
            <p:cNvSpPr>
              <a:spLocks/>
            </p:cNvSpPr>
            <p:nvPr/>
          </p:nvSpPr>
          <p:spPr bwMode="auto">
            <a:xfrm>
              <a:off x="5412" y="3044"/>
              <a:ext cx="11" cy="18"/>
            </a:xfrm>
            <a:custGeom>
              <a:avLst/>
              <a:gdLst>
                <a:gd name="T0" fmla="*/ 0 w 23"/>
                <a:gd name="T1" fmla="*/ 0 h 37"/>
                <a:gd name="T2" fmla="*/ 0 w 23"/>
                <a:gd name="T3" fmla="*/ 0 h 37"/>
                <a:gd name="T4" fmla="*/ 0 w 23"/>
                <a:gd name="T5" fmla="*/ 0 h 37"/>
                <a:gd name="T6" fmla="*/ 0 w 23"/>
                <a:gd name="T7" fmla="*/ 0 h 37"/>
                <a:gd name="T8" fmla="*/ 0 w 23"/>
                <a:gd name="T9" fmla="*/ 0 h 37"/>
                <a:gd name="T10" fmla="*/ 0 w 23"/>
                <a:gd name="T11" fmla="*/ 0 h 37"/>
                <a:gd name="T12" fmla="*/ 0 w 23"/>
                <a:gd name="T13" fmla="*/ 0 h 37"/>
                <a:gd name="T14" fmla="*/ 0 w 23"/>
                <a:gd name="T15" fmla="*/ 0 h 37"/>
                <a:gd name="T16" fmla="*/ 0 w 23"/>
                <a:gd name="T17" fmla="*/ 0 h 37"/>
                <a:gd name="T18" fmla="*/ 0 w 23"/>
                <a:gd name="T19" fmla="*/ 0 h 37"/>
                <a:gd name="T20" fmla="*/ 0 w 23"/>
                <a:gd name="T21" fmla="*/ 0 h 37"/>
                <a:gd name="T22" fmla="*/ 0 w 23"/>
                <a:gd name="T23" fmla="*/ 0 h 37"/>
                <a:gd name="T24" fmla="*/ 0 w 23"/>
                <a:gd name="T25" fmla="*/ 0 h 37"/>
                <a:gd name="T26" fmla="*/ 0 w 23"/>
                <a:gd name="T27" fmla="*/ 0 h 37"/>
                <a:gd name="T28" fmla="*/ 0 w 23"/>
                <a:gd name="T29" fmla="*/ 0 h 37"/>
                <a:gd name="T30" fmla="*/ 0 w 23"/>
                <a:gd name="T31" fmla="*/ 0 h 37"/>
                <a:gd name="T32" fmla="*/ 0 w 23"/>
                <a:gd name="T33" fmla="*/ 0 h 37"/>
                <a:gd name="T34" fmla="*/ 0 w 23"/>
                <a:gd name="T35" fmla="*/ 0 h 37"/>
                <a:gd name="T36" fmla="*/ 0 w 23"/>
                <a:gd name="T37" fmla="*/ 0 h 37"/>
                <a:gd name="T38" fmla="*/ 0 w 23"/>
                <a:gd name="T39" fmla="*/ 0 h 37"/>
                <a:gd name="T40" fmla="*/ 0 w 23"/>
                <a:gd name="T41" fmla="*/ 0 h 37"/>
                <a:gd name="T42" fmla="*/ 0 w 23"/>
                <a:gd name="T43" fmla="*/ 0 h 37"/>
                <a:gd name="T44" fmla="*/ 0 w 23"/>
                <a:gd name="T45" fmla="*/ 0 h 37"/>
                <a:gd name="T46" fmla="*/ 0 w 23"/>
                <a:gd name="T47" fmla="*/ 0 h 37"/>
                <a:gd name="T48" fmla="*/ 0 w 23"/>
                <a:gd name="T49" fmla="*/ 0 h 37"/>
                <a:gd name="T50" fmla="*/ 0 w 23"/>
                <a:gd name="T51" fmla="*/ 0 h 37"/>
                <a:gd name="T52" fmla="*/ 0 w 23"/>
                <a:gd name="T53" fmla="*/ 0 h 37"/>
                <a:gd name="T54" fmla="*/ 0 w 23"/>
                <a:gd name="T55" fmla="*/ 0 h 37"/>
                <a:gd name="T56" fmla="*/ 0 w 23"/>
                <a:gd name="T57" fmla="*/ 0 h 37"/>
                <a:gd name="T58" fmla="*/ 0 w 23"/>
                <a:gd name="T59" fmla="*/ 0 h 37"/>
                <a:gd name="T60" fmla="*/ 0 w 23"/>
                <a:gd name="T61" fmla="*/ 0 h 37"/>
                <a:gd name="T62" fmla="*/ 0 w 23"/>
                <a:gd name="T63" fmla="*/ 0 h 37"/>
                <a:gd name="T64" fmla="*/ 0 w 23"/>
                <a:gd name="T65" fmla="*/ 0 h 37"/>
                <a:gd name="T66" fmla="*/ 0 w 23"/>
                <a:gd name="T67" fmla="*/ 0 h 37"/>
                <a:gd name="T68" fmla="*/ 0 w 23"/>
                <a:gd name="T69" fmla="*/ 0 h 37"/>
                <a:gd name="T70" fmla="*/ 0 w 23"/>
                <a:gd name="T71" fmla="*/ 0 h 37"/>
                <a:gd name="T72" fmla="*/ 0 w 23"/>
                <a:gd name="T73" fmla="*/ 0 h 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
                <a:gd name="T112" fmla="*/ 0 h 37"/>
                <a:gd name="T113" fmla="*/ 23 w 23"/>
                <a:gd name="T114" fmla="*/ 37 h 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 h="37">
                  <a:moveTo>
                    <a:pt x="6" y="0"/>
                  </a:moveTo>
                  <a:lnTo>
                    <a:pt x="6" y="3"/>
                  </a:lnTo>
                  <a:lnTo>
                    <a:pt x="5" y="8"/>
                  </a:lnTo>
                  <a:lnTo>
                    <a:pt x="1" y="12"/>
                  </a:lnTo>
                  <a:lnTo>
                    <a:pt x="0" y="15"/>
                  </a:lnTo>
                  <a:lnTo>
                    <a:pt x="1" y="17"/>
                  </a:lnTo>
                  <a:lnTo>
                    <a:pt x="1" y="19"/>
                  </a:lnTo>
                  <a:lnTo>
                    <a:pt x="1" y="23"/>
                  </a:lnTo>
                  <a:lnTo>
                    <a:pt x="1" y="25"/>
                  </a:lnTo>
                  <a:lnTo>
                    <a:pt x="2" y="26"/>
                  </a:lnTo>
                  <a:lnTo>
                    <a:pt x="2" y="29"/>
                  </a:lnTo>
                  <a:lnTo>
                    <a:pt x="2" y="32"/>
                  </a:lnTo>
                  <a:lnTo>
                    <a:pt x="4" y="34"/>
                  </a:lnTo>
                  <a:lnTo>
                    <a:pt x="5" y="34"/>
                  </a:lnTo>
                  <a:lnTo>
                    <a:pt x="6" y="34"/>
                  </a:lnTo>
                  <a:lnTo>
                    <a:pt x="7" y="34"/>
                  </a:lnTo>
                  <a:lnTo>
                    <a:pt x="7" y="32"/>
                  </a:lnTo>
                  <a:lnTo>
                    <a:pt x="7" y="30"/>
                  </a:lnTo>
                  <a:lnTo>
                    <a:pt x="7" y="27"/>
                  </a:lnTo>
                  <a:lnTo>
                    <a:pt x="7" y="26"/>
                  </a:lnTo>
                  <a:lnTo>
                    <a:pt x="9" y="32"/>
                  </a:lnTo>
                  <a:lnTo>
                    <a:pt x="13" y="35"/>
                  </a:lnTo>
                  <a:lnTo>
                    <a:pt x="16" y="37"/>
                  </a:lnTo>
                  <a:lnTo>
                    <a:pt x="22" y="37"/>
                  </a:lnTo>
                  <a:lnTo>
                    <a:pt x="23" y="35"/>
                  </a:lnTo>
                  <a:lnTo>
                    <a:pt x="23" y="33"/>
                  </a:lnTo>
                  <a:lnTo>
                    <a:pt x="23" y="32"/>
                  </a:lnTo>
                  <a:lnTo>
                    <a:pt x="22" y="30"/>
                  </a:lnTo>
                  <a:lnTo>
                    <a:pt x="20" y="27"/>
                  </a:lnTo>
                  <a:lnTo>
                    <a:pt x="18" y="24"/>
                  </a:lnTo>
                  <a:lnTo>
                    <a:pt x="16" y="19"/>
                  </a:lnTo>
                  <a:lnTo>
                    <a:pt x="15" y="14"/>
                  </a:lnTo>
                  <a:lnTo>
                    <a:pt x="13" y="11"/>
                  </a:lnTo>
                  <a:lnTo>
                    <a:pt x="9" y="8"/>
                  </a:lnTo>
                  <a:lnTo>
                    <a:pt x="7" y="4"/>
                  </a:lnTo>
                  <a:lnTo>
                    <a:pt x="6"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0" name="Freeform 245"/>
            <p:cNvSpPr>
              <a:spLocks/>
            </p:cNvSpPr>
            <p:nvPr/>
          </p:nvSpPr>
          <p:spPr bwMode="auto">
            <a:xfrm>
              <a:off x="5447" y="2748"/>
              <a:ext cx="4" cy="4"/>
            </a:xfrm>
            <a:custGeom>
              <a:avLst/>
              <a:gdLst>
                <a:gd name="T0" fmla="*/ 1 w 7"/>
                <a:gd name="T1" fmla="*/ 1 h 7"/>
                <a:gd name="T2" fmla="*/ 1 w 7"/>
                <a:gd name="T3" fmla="*/ 1 h 7"/>
                <a:gd name="T4" fmla="*/ 1 w 7"/>
                <a:gd name="T5" fmla="*/ 1 h 7"/>
                <a:gd name="T6" fmla="*/ 0 w 7"/>
                <a:gd name="T7" fmla="*/ 1 h 7"/>
                <a:gd name="T8" fmla="*/ 0 w 7"/>
                <a:gd name="T9" fmla="*/ 1 h 7"/>
                <a:gd name="T10" fmla="*/ 1 w 7"/>
                <a:gd name="T11" fmla="*/ 1 h 7"/>
                <a:gd name="T12" fmla="*/ 1 w 7"/>
                <a:gd name="T13" fmla="*/ 1 h 7"/>
                <a:gd name="T14" fmla="*/ 1 w 7"/>
                <a:gd name="T15" fmla="*/ 1 h 7"/>
                <a:gd name="T16" fmla="*/ 1 w 7"/>
                <a:gd name="T17" fmla="*/ 0 h 7"/>
                <a:gd name="T18" fmla="*/ 1 w 7"/>
                <a:gd name="T19" fmla="*/ 1 h 7"/>
                <a:gd name="T20" fmla="*/ 1 w 7"/>
                <a:gd name="T21" fmla="*/ 1 h 7"/>
                <a:gd name="T22" fmla="*/ 1 w 7"/>
                <a:gd name="T23" fmla="*/ 1 h 7"/>
                <a:gd name="T24" fmla="*/ 1 w 7"/>
                <a:gd name="T25" fmla="*/ 1 h 7"/>
                <a:gd name="T26" fmla="*/ 1 w 7"/>
                <a:gd name="T27" fmla="*/ 1 h 7"/>
                <a:gd name="T28" fmla="*/ 1 w 7"/>
                <a:gd name="T29" fmla="*/ 1 h 7"/>
                <a:gd name="T30" fmla="*/ 1 w 7"/>
                <a:gd name="T31" fmla="*/ 1 h 7"/>
                <a:gd name="T32" fmla="*/ 1 w 7"/>
                <a:gd name="T33" fmla="*/ 1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7"/>
                <a:gd name="T53" fmla="*/ 7 w 7"/>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7">
                  <a:moveTo>
                    <a:pt x="2" y="4"/>
                  </a:moveTo>
                  <a:lnTo>
                    <a:pt x="2" y="4"/>
                  </a:lnTo>
                  <a:lnTo>
                    <a:pt x="2" y="3"/>
                  </a:lnTo>
                  <a:lnTo>
                    <a:pt x="0" y="3"/>
                  </a:lnTo>
                  <a:lnTo>
                    <a:pt x="2" y="3"/>
                  </a:lnTo>
                  <a:lnTo>
                    <a:pt x="3" y="1"/>
                  </a:lnTo>
                  <a:lnTo>
                    <a:pt x="4" y="1"/>
                  </a:lnTo>
                  <a:lnTo>
                    <a:pt x="5" y="0"/>
                  </a:lnTo>
                  <a:lnTo>
                    <a:pt x="6" y="3"/>
                  </a:lnTo>
                  <a:lnTo>
                    <a:pt x="6" y="4"/>
                  </a:lnTo>
                  <a:lnTo>
                    <a:pt x="7" y="6"/>
                  </a:lnTo>
                  <a:lnTo>
                    <a:pt x="7" y="7"/>
                  </a:lnTo>
                  <a:lnTo>
                    <a:pt x="6" y="7"/>
                  </a:lnTo>
                  <a:lnTo>
                    <a:pt x="5" y="6"/>
                  </a:lnTo>
                  <a:lnTo>
                    <a:pt x="3" y="5"/>
                  </a:lnTo>
                  <a:lnTo>
                    <a:pt x="2"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1" name="Freeform 246"/>
            <p:cNvSpPr>
              <a:spLocks/>
            </p:cNvSpPr>
            <p:nvPr/>
          </p:nvSpPr>
          <p:spPr bwMode="auto">
            <a:xfrm>
              <a:off x="5443" y="2718"/>
              <a:ext cx="65" cy="63"/>
            </a:xfrm>
            <a:custGeom>
              <a:avLst/>
              <a:gdLst>
                <a:gd name="T0" fmla="*/ 1 w 130"/>
                <a:gd name="T1" fmla="*/ 0 h 127"/>
                <a:gd name="T2" fmla="*/ 1 w 130"/>
                <a:gd name="T3" fmla="*/ 0 h 127"/>
                <a:gd name="T4" fmla="*/ 1 w 130"/>
                <a:gd name="T5" fmla="*/ 0 h 127"/>
                <a:gd name="T6" fmla="*/ 1 w 130"/>
                <a:gd name="T7" fmla="*/ 0 h 127"/>
                <a:gd name="T8" fmla="*/ 1 w 130"/>
                <a:gd name="T9" fmla="*/ 0 h 127"/>
                <a:gd name="T10" fmla="*/ 1 w 130"/>
                <a:gd name="T11" fmla="*/ 0 h 127"/>
                <a:gd name="T12" fmla="*/ 1 w 130"/>
                <a:gd name="T13" fmla="*/ 0 h 127"/>
                <a:gd name="T14" fmla="*/ 1 w 130"/>
                <a:gd name="T15" fmla="*/ 0 h 127"/>
                <a:gd name="T16" fmla="*/ 1 w 130"/>
                <a:gd name="T17" fmla="*/ 0 h 127"/>
                <a:gd name="T18" fmla="*/ 1 w 130"/>
                <a:gd name="T19" fmla="*/ 0 h 127"/>
                <a:gd name="T20" fmla="*/ 1 w 130"/>
                <a:gd name="T21" fmla="*/ 0 h 127"/>
                <a:gd name="T22" fmla="*/ 1 w 130"/>
                <a:gd name="T23" fmla="*/ 0 h 127"/>
                <a:gd name="T24" fmla="*/ 1 w 130"/>
                <a:gd name="T25" fmla="*/ 0 h 127"/>
                <a:gd name="T26" fmla="*/ 1 w 130"/>
                <a:gd name="T27" fmla="*/ 0 h 127"/>
                <a:gd name="T28" fmla="*/ 1 w 130"/>
                <a:gd name="T29" fmla="*/ 0 h 127"/>
                <a:gd name="T30" fmla="*/ 1 w 130"/>
                <a:gd name="T31" fmla="*/ 0 h 127"/>
                <a:gd name="T32" fmla="*/ 1 w 130"/>
                <a:gd name="T33" fmla="*/ 0 h 127"/>
                <a:gd name="T34" fmla="*/ 1 w 130"/>
                <a:gd name="T35" fmla="*/ 0 h 127"/>
                <a:gd name="T36" fmla="*/ 1 w 130"/>
                <a:gd name="T37" fmla="*/ 0 h 127"/>
                <a:gd name="T38" fmla="*/ 1 w 130"/>
                <a:gd name="T39" fmla="*/ 0 h 127"/>
                <a:gd name="T40" fmla="*/ 1 w 130"/>
                <a:gd name="T41" fmla="*/ 0 h 127"/>
                <a:gd name="T42" fmla="*/ 1 w 130"/>
                <a:gd name="T43" fmla="*/ 0 h 127"/>
                <a:gd name="T44" fmla="*/ 1 w 130"/>
                <a:gd name="T45" fmla="*/ 0 h 127"/>
                <a:gd name="T46" fmla="*/ 1 w 130"/>
                <a:gd name="T47" fmla="*/ 0 h 127"/>
                <a:gd name="T48" fmla="*/ 1 w 130"/>
                <a:gd name="T49" fmla="*/ 0 h 127"/>
                <a:gd name="T50" fmla="*/ 1 w 130"/>
                <a:gd name="T51" fmla="*/ 0 h 127"/>
                <a:gd name="T52" fmla="*/ 1 w 130"/>
                <a:gd name="T53" fmla="*/ 0 h 127"/>
                <a:gd name="T54" fmla="*/ 1 w 130"/>
                <a:gd name="T55" fmla="*/ 0 h 127"/>
                <a:gd name="T56" fmla="*/ 1 w 130"/>
                <a:gd name="T57" fmla="*/ 0 h 127"/>
                <a:gd name="T58" fmla="*/ 1 w 130"/>
                <a:gd name="T59" fmla="*/ 0 h 127"/>
                <a:gd name="T60" fmla="*/ 1 w 130"/>
                <a:gd name="T61" fmla="*/ 0 h 127"/>
                <a:gd name="T62" fmla="*/ 1 w 130"/>
                <a:gd name="T63" fmla="*/ 0 h 127"/>
                <a:gd name="T64" fmla="*/ 1 w 130"/>
                <a:gd name="T65" fmla="*/ 0 h 127"/>
                <a:gd name="T66" fmla="*/ 1 w 130"/>
                <a:gd name="T67" fmla="*/ 0 h 127"/>
                <a:gd name="T68" fmla="*/ 1 w 130"/>
                <a:gd name="T69" fmla="*/ 0 h 127"/>
                <a:gd name="T70" fmla="*/ 1 w 130"/>
                <a:gd name="T71" fmla="*/ 0 h 127"/>
                <a:gd name="T72" fmla="*/ 1 w 130"/>
                <a:gd name="T73" fmla="*/ 0 h 127"/>
                <a:gd name="T74" fmla="*/ 1 w 130"/>
                <a:gd name="T75" fmla="*/ 0 h 127"/>
                <a:gd name="T76" fmla="*/ 1 w 130"/>
                <a:gd name="T77" fmla="*/ 0 h 127"/>
                <a:gd name="T78" fmla="*/ 1 w 130"/>
                <a:gd name="T79" fmla="*/ 0 h 127"/>
                <a:gd name="T80" fmla="*/ 1 w 130"/>
                <a:gd name="T81" fmla="*/ 0 h 127"/>
                <a:gd name="T82" fmla="*/ 1 w 130"/>
                <a:gd name="T83" fmla="*/ 0 h 127"/>
                <a:gd name="T84" fmla="*/ 1 w 130"/>
                <a:gd name="T85" fmla="*/ 0 h 127"/>
                <a:gd name="T86" fmla="*/ 1 w 130"/>
                <a:gd name="T87" fmla="*/ 0 h 127"/>
                <a:gd name="T88" fmla="*/ 1 w 130"/>
                <a:gd name="T89" fmla="*/ 0 h 127"/>
                <a:gd name="T90" fmla="*/ 1 w 130"/>
                <a:gd name="T91" fmla="*/ 0 h 127"/>
                <a:gd name="T92" fmla="*/ 1 w 130"/>
                <a:gd name="T93" fmla="*/ 0 h 127"/>
                <a:gd name="T94" fmla="*/ 1 w 130"/>
                <a:gd name="T95" fmla="*/ 0 h 127"/>
                <a:gd name="T96" fmla="*/ 1 w 130"/>
                <a:gd name="T97" fmla="*/ 0 h 127"/>
                <a:gd name="T98" fmla="*/ 1 w 130"/>
                <a:gd name="T99" fmla="*/ 0 h 127"/>
                <a:gd name="T100" fmla="*/ 1 w 130"/>
                <a:gd name="T101" fmla="*/ 0 h 127"/>
                <a:gd name="T102" fmla="*/ 1 w 130"/>
                <a:gd name="T103" fmla="*/ 0 h 1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0"/>
                <a:gd name="T157" fmla="*/ 0 h 127"/>
                <a:gd name="T158" fmla="*/ 130 w 130"/>
                <a:gd name="T159" fmla="*/ 127 h 1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0" h="127">
                  <a:moveTo>
                    <a:pt x="102" y="11"/>
                  </a:moveTo>
                  <a:lnTo>
                    <a:pt x="102" y="13"/>
                  </a:lnTo>
                  <a:lnTo>
                    <a:pt x="102" y="15"/>
                  </a:lnTo>
                  <a:lnTo>
                    <a:pt x="102" y="17"/>
                  </a:lnTo>
                  <a:lnTo>
                    <a:pt x="102" y="20"/>
                  </a:lnTo>
                  <a:lnTo>
                    <a:pt x="102" y="23"/>
                  </a:lnTo>
                  <a:lnTo>
                    <a:pt x="102" y="28"/>
                  </a:lnTo>
                  <a:lnTo>
                    <a:pt x="102" y="34"/>
                  </a:lnTo>
                  <a:lnTo>
                    <a:pt x="103" y="37"/>
                  </a:lnTo>
                  <a:lnTo>
                    <a:pt x="105" y="38"/>
                  </a:lnTo>
                  <a:lnTo>
                    <a:pt x="107" y="41"/>
                  </a:lnTo>
                  <a:lnTo>
                    <a:pt x="110" y="42"/>
                  </a:lnTo>
                  <a:lnTo>
                    <a:pt x="112" y="42"/>
                  </a:lnTo>
                  <a:lnTo>
                    <a:pt x="114" y="42"/>
                  </a:lnTo>
                  <a:lnTo>
                    <a:pt x="115" y="42"/>
                  </a:lnTo>
                  <a:lnTo>
                    <a:pt x="118" y="42"/>
                  </a:lnTo>
                  <a:lnTo>
                    <a:pt x="119" y="42"/>
                  </a:lnTo>
                  <a:lnTo>
                    <a:pt x="121" y="43"/>
                  </a:lnTo>
                  <a:lnTo>
                    <a:pt x="122" y="44"/>
                  </a:lnTo>
                  <a:lnTo>
                    <a:pt x="125" y="45"/>
                  </a:lnTo>
                  <a:lnTo>
                    <a:pt x="127" y="46"/>
                  </a:lnTo>
                  <a:lnTo>
                    <a:pt x="126" y="52"/>
                  </a:lnTo>
                  <a:lnTo>
                    <a:pt x="126" y="58"/>
                  </a:lnTo>
                  <a:lnTo>
                    <a:pt x="127" y="62"/>
                  </a:lnTo>
                  <a:lnTo>
                    <a:pt x="130" y="67"/>
                  </a:lnTo>
                  <a:lnTo>
                    <a:pt x="129" y="73"/>
                  </a:lnTo>
                  <a:lnTo>
                    <a:pt x="126" y="81"/>
                  </a:lnTo>
                  <a:lnTo>
                    <a:pt x="120" y="89"/>
                  </a:lnTo>
                  <a:lnTo>
                    <a:pt x="114" y="98"/>
                  </a:lnTo>
                  <a:lnTo>
                    <a:pt x="107" y="106"/>
                  </a:lnTo>
                  <a:lnTo>
                    <a:pt x="100" y="113"/>
                  </a:lnTo>
                  <a:lnTo>
                    <a:pt x="94" y="120"/>
                  </a:lnTo>
                  <a:lnTo>
                    <a:pt x="87" y="123"/>
                  </a:lnTo>
                  <a:lnTo>
                    <a:pt x="82" y="126"/>
                  </a:lnTo>
                  <a:lnTo>
                    <a:pt x="76" y="127"/>
                  </a:lnTo>
                  <a:lnTo>
                    <a:pt x="71" y="127"/>
                  </a:lnTo>
                  <a:lnTo>
                    <a:pt x="65" y="127"/>
                  </a:lnTo>
                  <a:lnTo>
                    <a:pt x="56" y="126"/>
                  </a:lnTo>
                  <a:lnTo>
                    <a:pt x="49" y="123"/>
                  </a:lnTo>
                  <a:lnTo>
                    <a:pt x="42" y="122"/>
                  </a:lnTo>
                  <a:lnTo>
                    <a:pt x="38" y="121"/>
                  </a:lnTo>
                  <a:lnTo>
                    <a:pt x="31" y="118"/>
                  </a:lnTo>
                  <a:lnTo>
                    <a:pt x="26" y="114"/>
                  </a:lnTo>
                  <a:lnTo>
                    <a:pt x="21" y="111"/>
                  </a:lnTo>
                  <a:lnTo>
                    <a:pt x="20" y="108"/>
                  </a:lnTo>
                  <a:lnTo>
                    <a:pt x="16" y="108"/>
                  </a:lnTo>
                  <a:lnTo>
                    <a:pt x="15" y="107"/>
                  </a:lnTo>
                  <a:lnTo>
                    <a:pt x="13" y="107"/>
                  </a:lnTo>
                  <a:lnTo>
                    <a:pt x="10" y="107"/>
                  </a:lnTo>
                  <a:lnTo>
                    <a:pt x="6" y="105"/>
                  </a:lnTo>
                  <a:lnTo>
                    <a:pt x="4" y="103"/>
                  </a:lnTo>
                  <a:lnTo>
                    <a:pt x="1" y="100"/>
                  </a:lnTo>
                  <a:lnTo>
                    <a:pt x="0" y="97"/>
                  </a:lnTo>
                  <a:lnTo>
                    <a:pt x="4" y="98"/>
                  </a:lnTo>
                  <a:lnTo>
                    <a:pt x="7" y="98"/>
                  </a:lnTo>
                  <a:lnTo>
                    <a:pt x="11" y="98"/>
                  </a:lnTo>
                  <a:lnTo>
                    <a:pt x="13" y="97"/>
                  </a:lnTo>
                  <a:lnTo>
                    <a:pt x="14" y="97"/>
                  </a:lnTo>
                  <a:lnTo>
                    <a:pt x="16" y="97"/>
                  </a:lnTo>
                  <a:lnTo>
                    <a:pt x="18" y="97"/>
                  </a:lnTo>
                  <a:lnTo>
                    <a:pt x="20" y="98"/>
                  </a:lnTo>
                  <a:lnTo>
                    <a:pt x="22" y="98"/>
                  </a:lnTo>
                  <a:lnTo>
                    <a:pt x="27" y="98"/>
                  </a:lnTo>
                  <a:lnTo>
                    <a:pt x="31" y="97"/>
                  </a:lnTo>
                  <a:lnTo>
                    <a:pt x="34" y="96"/>
                  </a:lnTo>
                  <a:lnTo>
                    <a:pt x="35" y="95"/>
                  </a:lnTo>
                  <a:lnTo>
                    <a:pt x="35" y="93"/>
                  </a:lnTo>
                  <a:lnTo>
                    <a:pt x="36" y="93"/>
                  </a:lnTo>
                  <a:lnTo>
                    <a:pt x="39" y="93"/>
                  </a:lnTo>
                  <a:lnTo>
                    <a:pt x="45" y="93"/>
                  </a:lnTo>
                  <a:lnTo>
                    <a:pt x="51" y="93"/>
                  </a:lnTo>
                  <a:lnTo>
                    <a:pt x="57" y="92"/>
                  </a:lnTo>
                  <a:lnTo>
                    <a:pt x="54" y="93"/>
                  </a:lnTo>
                  <a:lnTo>
                    <a:pt x="52" y="95"/>
                  </a:lnTo>
                  <a:lnTo>
                    <a:pt x="50" y="96"/>
                  </a:lnTo>
                  <a:lnTo>
                    <a:pt x="48" y="97"/>
                  </a:lnTo>
                  <a:lnTo>
                    <a:pt x="52" y="98"/>
                  </a:lnTo>
                  <a:lnTo>
                    <a:pt x="56" y="97"/>
                  </a:lnTo>
                  <a:lnTo>
                    <a:pt x="58" y="96"/>
                  </a:lnTo>
                  <a:lnTo>
                    <a:pt x="60" y="95"/>
                  </a:lnTo>
                  <a:lnTo>
                    <a:pt x="65" y="92"/>
                  </a:lnTo>
                  <a:lnTo>
                    <a:pt x="72" y="88"/>
                  </a:lnTo>
                  <a:lnTo>
                    <a:pt x="79" y="82"/>
                  </a:lnTo>
                  <a:lnTo>
                    <a:pt x="82" y="74"/>
                  </a:lnTo>
                  <a:lnTo>
                    <a:pt x="83" y="70"/>
                  </a:lnTo>
                  <a:lnTo>
                    <a:pt x="82" y="68"/>
                  </a:lnTo>
                  <a:lnTo>
                    <a:pt x="80" y="69"/>
                  </a:lnTo>
                  <a:lnTo>
                    <a:pt x="77" y="70"/>
                  </a:lnTo>
                  <a:lnTo>
                    <a:pt x="74" y="72"/>
                  </a:lnTo>
                  <a:lnTo>
                    <a:pt x="68" y="74"/>
                  </a:lnTo>
                  <a:lnTo>
                    <a:pt x="65" y="75"/>
                  </a:lnTo>
                  <a:lnTo>
                    <a:pt x="66" y="72"/>
                  </a:lnTo>
                  <a:lnTo>
                    <a:pt x="71" y="66"/>
                  </a:lnTo>
                  <a:lnTo>
                    <a:pt x="76" y="58"/>
                  </a:lnTo>
                  <a:lnTo>
                    <a:pt x="81" y="52"/>
                  </a:lnTo>
                  <a:lnTo>
                    <a:pt x="83" y="47"/>
                  </a:lnTo>
                  <a:lnTo>
                    <a:pt x="84" y="47"/>
                  </a:lnTo>
                  <a:lnTo>
                    <a:pt x="87" y="46"/>
                  </a:lnTo>
                  <a:lnTo>
                    <a:pt x="88" y="45"/>
                  </a:lnTo>
                  <a:lnTo>
                    <a:pt x="88" y="44"/>
                  </a:lnTo>
                  <a:lnTo>
                    <a:pt x="88" y="43"/>
                  </a:lnTo>
                  <a:lnTo>
                    <a:pt x="87" y="41"/>
                  </a:lnTo>
                  <a:lnTo>
                    <a:pt x="86" y="39"/>
                  </a:lnTo>
                  <a:lnTo>
                    <a:pt x="84" y="38"/>
                  </a:lnTo>
                  <a:lnTo>
                    <a:pt x="88" y="38"/>
                  </a:lnTo>
                  <a:lnTo>
                    <a:pt x="90" y="38"/>
                  </a:lnTo>
                  <a:lnTo>
                    <a:pt x="91" y="37"/>
                  </a:lnTo>
                  <a:lnTo>
                    <a:pt x="91" y="35"/>
                  </a:lnTo>
                  <a:lnTo>
                    <a:pt x="92" y="32"/>
                  </a:lnTo>
                  <a:lnTo>
                    <a:pt x="94" y="30"/>
                  </a:lnTo>
                  <a:lnTo>
                    <a:pt x="95" y="27"/>
                  </a:lnTo>
                  <a:lnTo>
                    <a:pt x="96" y="26"/>
                  </a:lnTo>
                  <a:lnTo>
                    <a:pt x="97" y="24"/>
                  </a:lnTo>
                  <a:lnTo>
                    <a:pt x="98" y="22"/>
                  </a:lnTo>
                  <a:lnTo>
                    <a:pt x="98" y="21"/>
                  </a:lnTo>
                  <a:lnTo>
                    <a:pt x="98" y="20"/>
                  </a:lnTo>
                  <a:lnTo>
                    <a:pt x="97" y="19"/>
                  </a:lnTo>
                  <a:lnTo>
                    <a:pt x="97" y="17"/>
                  </a:lnTo>
                  <a:lnTo>
                    <a:pt x="96" y="17"/>
                  </a:lnTo>
                  <a:lnTo>
                    <a:pt x="95" y="19"/>
                  </a:lnTo>
                  <a:lnTo>
                    <a:pt x="92" y="20"/>
                  </a:lnTo>
                  <a:lnTo>
                    <a:pt x="90" y="22"/>
                  </a:lnTo>
                  <a:lnTo>
                    <a:pt x="87" y="26"/>
                  </a:lnTo>
                  <a:lnTo>
                    <a:pt x="86" y="27"/>
                  </a:lnTo>
                  <a:lnTo>
                    <a:pt x="84" y="27"/>
                  </a:lnTo>
                  <a:lnTo>
                    <a:pt x="84" y="26"/>
                  </a:lnTo>
                  <a:lnTo>
                    <a:pt x="83" y="26"/>
                  </a:lnTo>
                  <a:lnTo>
                    <a:pt x="82" y="26"/>
                  </a:lnTo>
                  <a:lnTo>
                    <a:pt x="82" y="23"/>
                  </a:lnTo>
                  <a:lnTo>
                    <a:pt x="82" y="19"/>
                  </a:lnTo>
                  <a:lnTo>
                    <a:pt x="82" y="14"/>
                  </a:lnTo>
                  <a:lnTo>
                    <a:pt x="82" y="12"/>
                  </a:lnTo>
                  <a:lnTo>
                    <a:pt x="83" y="12"/>
                  </a:lnTo>
                  <a:lnTo>
                    <a:pt x="84" y="11"/>
                  </a:lnTo>
                  <a:lnTo>
                    <a:pt x="86" y="11"/>
                  </a:lnTo>
                  <a:lnTo>
                    <a:pt x="87" y="11"/>
                  </a:lnTo>
                  <a:lnTo>
                    <a:pt x="87" y="9"/>
                  </a:lnTo>
                  <a:lnTo>
                    <a:pt x="88" y="8"/>
                  </a:lnTo>
                  <a:lnTo>
                    <a:pt x="88" y="7"/>
                  </a:lnTo>
                  <a:lnTo>
                    <a:pt x="88" y="6"/>
                  </a:lnTo>
                  <a:lnTo>
                    <a:pt x="91" y="7"/>
                  </a:lnTo>
                  <a:lnTo>
                    <a:pt x="94" y="8"/>
                  </a:lnTo>
                  <a:lnTo>
                    <a:pt x="96" y="9"/>
                  </a:lnTo>
                  <a:lnTo>
                    <a:pt x="97" y="11"/>
                  </a:lnTo>
                  <a:lnTo>
                    <a:pt x="98" y="8"/>
                  </a:lnTo>
                  <a:lnTo>
                    <a:pt x="98" y="5"/>
                  </a:lnTo>
                  <a:lnTo>
                    <a:pt x="98" y="3"/>
                  </a:lnTo>
                  <a:lnTo>
                    <a:pt x="98" y="0"/>
                  </a:lnTo>
                  <a:lnTo>
                    <a:pt x="98" y="4"/>
                  </a:lnTo>
                  <a:lnTo>
                    <a:pt x="98" y="8"/>
                  </a:lnTo>
                  <a:lnTo>
                    <a:pt x="98" y="12"/>
                  </a:lnTo>
                  <a:lnTo>
                    <a:pt x="99" y="14"/>
                  </a:lnTo>
                  <a:lnTo>
                    <a:pt x="99" y="13"/>
                  </a:lnTo>
                  <a:lnTo>
                    <a:pt x="100" y="12"/>
                  </a:lnTo>
                  <a:lnTo>
                    <a:pt x="102"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2" name="Freeform 247"/>
            <p:cNvSpPr>
              <a:spLocks/>
            </p:cNvSpPr>
            <p:nvPr/>
          </p:nvSpPr>
          <p:spPr bwMode="auto">
            <a:xfrm>
              <a:off x="5430" y="2735"/>
              <a:ext cx="17" cy="15"/>
            </a:xfrm>
            <a:custGeom>
              <a:avLst/>
              <a:gdLst>
                <a:gd name="T0" fmla="*/ 1 w 34"/>
                <a:gd name="T1" fmla="*/ 1 h 30"/>
                <a:gd name="T2" fmla="*/ 1 w 34"/>
                <a:gd name="T3" fmla="*/ 1 h 30"/>
                <a:gd name="T4" fmla="*/ 1 w 34"/>
                <a:gd name="T5" fmla="*/ 1 h 30"/>
                <a:gd name="T6" fmla="*/ 1 w 34"/>
                <a:gd name="T7" fmla="*/ 1 h 30"/>
                <a:gd name="T8" fmla="*/ 1 w 34"/>
                <a:gd name="T9" fmla="*/ 1 h 30"/>
                <a:gd name="T10" fmla="*/ 1 w 34"/>
                <a:gd name="T11" fmla="*/ 1 h 30"/>
                <a:gd name="T12" fmla="*/ 1 w 34"/>
                <a:gd name="T13" fmla="*/ 1 h 30"/>
                <a:gd name="T14" fmla="*/ 1 w 34"/>
                <a:gd name="T15" fmla="*/ 1 h 30"/>
                <a:gd name="T16" fmla="*/ 1 w 34"/>
                <a:gd name="T17" fmla="*/ 1 h 30"/>
                <a:gd name="T18" fmla="*/ 1 w 34"/>
                <a:gd name="T19" fmla="*/ 1 h 30"/>
                <a:gd name="T20" fmla="*/ 1 w 34"/>
                <a:gd name="T21" fmla="*/ 1 h 30"/>
                <a:gd name="T22" fmla="*/ 1 w 34"/>
                <a:gd name="T23" fmla="*/ 1 h 30"/>
                <a:gd name="T24" fmla="*/ 1 w 34"/>
                <a:gd name="T25" fmla="*/ 1 h 30"/>
                <a:gd name="T26" fmla="*/ 1 w 34"/>
                <a:gd name="T27" fmla="*/ 1 h 30"/>
                <a:gd name="T28" fmla="*/ 1 w 34"/>
                <a:gd name="T29" fmla="*/ 1 h 30"/>
                <a:gd name="T30" fmla="*/ 1 w 34"/>
                <a:gd name="T31" fmla="*/ 1 h 30"/>
                <a:gd name="T32" fmla="*/ 1 w 34"/>
                <a:gd name="T33" fmla="*/ 1 h 30"/>
                <a:gd name="T34" fmla="*/ 1 w 34"/>
                <a:gd name="T35" fmla="*/ 1 h 30"/>
                <a:gd name="T36" fmla="*/ 0 w 34"/>
                <a:gd name="T37" fmla="*/ 1 h 30"/>
                <a:gd name="T38" fmla="*/ 0 w 34"/>
                <a:gd name="T39" fmla="*/ 1 h 30"/>
                <a:gd name="T40" fmla="*/ 0 w 34"/>
                <a:gd name="T41" fmla="*/ 1 h 30"/>
                <a:gd name="T42" fmla="*/ 1 w 34"/>
                <a:gd name="T43" fmla="*/ 1 h 30"/>
                <a:gd name="T44" fmla="*/ 1 w 34"/>
                <a:gd name="T45" fmla="*/ 1 h 30"/>
                <a:gd name="T46" fmla="*/ 1 w 34"/>
                <a:gd name="T47" fmla="*/ 1 h 30"/>
                <a:gd name="T48" fmla="*/ 1 w 34"/>
                <a:gd name="T49" fmla="*/ 1 h 30"/>
                <a:gd name="T50" fmla="*/ 1 w 34"/>
                <a:gd name="T51" fmla="*/ 1 h 30"/>
                <a:gd name="T52" fmla="*/ 1 w 34"/>
                <a:gd name="T53" fmla="*/ 1 h 30"/>
                <a:gd name="T54" fmla="*/ 1 w 34"/>
                <a:gd name="T55" fmla="*/ 1 h 30"/>
                <a:gd name="T56" fmla="*/ 1 w 34"/>
                <a:gd name="T57" fmla="*/ 0 h 30"/>
                <a:gd name="T58" fmla="*/ 1 w 34"/>
                <a:gd name="T59" fmla="*/ 1 h 30"/>
                <a:gd name="T60" fmla="*/ 1 w 34"/>
                <a:gd name="T61" fmla="*/ 1 h 30"/>
                <a:gd name="T62" fmla="*/ 1 w 34"/>
                <a:gd name="T63" fmla="*/ 1 h 30"/>
                <a:gd name="T64" fmla="*/ 1 w 34"/>
                <a:gd name="T65" fmla="*/ 1 h 30"/>
                <a:gd name="T66" fmla="*/ 1 w 34"/>
                <a:gd name="T67" fmla="*/ 1 h 30"/>
                <a:gd name="T68" fmla="*/ 1 w 34"/>
                <a:gd name="T69" fmla="*/ 1 h 30"/>
                <a:gd name="T70" fmla="*/ 1 w 34"/>
                <a:gd name="T71" fmla="*/ 1 h 30"/>
                <a:gd name="T72" fmla="*/ 1 w 34"/>
                <a:gd name="T73" fmla="*/ 1 h 30"/>
                <a:gd name="T74" fmla="*/ 1 w 34"/>
                <a:gd name="T75" fmla="*/ 1 h 30"/>
                <a:gd name="T76" fmla="*/ 1 w 34"/>
                <a:gd name="T77" fmla="*/ 1 h 30"/>
                <a:gd name="T78" fmla="*/ 1 w 34"/>
                <a:gd name="T79" fmla="*/ 1 h 30"/>
                <a:gd name="T80" fmla="*/ 1 w 34"/>
                <a:gd name="T81" fmla="*/ 1 h 30"/>
                <a:gd name="T82" fmla="*/ 1 w 34"/>
                <a:gd name="T83" fmla="*/ 1 h 30"/>
                <a:gd name="T84" fmla="*/ 1 w 34"/>
                <a:gd name="T85" fmla="*/ 1 h 30"/>
                <a:gd name="T86" fmla="*/ 1 w 34"/>
                <a:gd name="T87" fmla="*/ 1 h 30"/>
                <a:gd name="T88" fmla="*/ 1 w 34"/>
                <a:gd name="T89" fmla="*/ 1 h 30"/>
                <a:gd name="T90" fmla="*/ 1 w 34"/>
                <a:gd name="T91" fmla="*/ 1 h 30"/>
                <a:gd name="T92" fmla="*/ 1 w 34"/>
                <a:gd name="T93" fmla="*/ 1 h 30"/>
                <a:gd name="T94" fmla="*/ 1 w 34"/>
                <a:gd name="T95" fmla="*/ 1 h 30"/>
                <a:gd name="T96" fmla="*/ 1 w 34"/>
                <a:gd name="T97" fmla="*/ 1 h 30"/>
                <a:gd name="T98" fmla="*/ 1 w 34"/>
                <a:gd name="T99" fmla="*/ 1 h 30"/>
                <a:gd name="T100" fmla="*/ 1 w 34"/>
                <a:gd name="T101" fmla="*/ 1 h 30"/>
                <a:gd name="T102" fmla="*/ 1 w 34"/>
                <a:gd name="T103" fmla="*/ 1 h 30"/>
                <a:gd name="T104" fmla="*/ 1 w 34"/>
                <a:gd name="T105" fmla="*/ 1 h 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
                <a:gd name="T160" fmla="*/ 0 h 30"/>
                <a:gd name="T161" fmla="*/ 34 w 34"/>
                <a:gd name="T162" fmla="*/ 30 h 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 h="30">
                  <a:moveTo>
                    <a:pt x="34" y="28"/>
                  </a:moveTo>
                  <a:lnTo>
                    <a:pt x="32" y="29"/>
                  </a:lnTo>
                  <a:lnTo>
                    <a:pt x="30" y="30"/>
                  </a:lnTo>
                  <a:lnTo>
                    <a:pt x="26" y="30"/>
                  </a:lnTo>
                  <a:lnTo>
                    <a:pt x="24" y="30"/>
                  </a:lnTo>
                  <a:lnTo>
                    <a:pt x="17" y="28"/>
                  </a:lnTo>
                  <a:lnTo>
                    <a:pt x="15" y="25"/>
                  </a:lnTo>
                  <a:lnTo>
                    <a:pt x="14" y="22"/>
                  </a:lnTo>
                  <a:lnTo>
                    <a:pt x="15" y="21"/>
                  </a:lnTo>
                  <a:lnTo>
                    <a:pt x="15" y="18"/>
                  </a:lnTo>
                  <a:lnTo>
                    <a:pt x="15" y="16"/>
                  </a:lnTo>
                  <a:lnTo>
                    <a:pt x="14" y="13"/>
                  </a:lnTo>
                  <a:lnTo>
                    <a:pt x="14" y="10"/>
                  </a:lnTo>
                  <a:lnTo>
                    <a:pt x="13" y="10"/>
                  </a:lnTo>
                  <a:lnTo>
                    <a:pt x="10" y="9"/>
                  </a:lnTo>
                  <a:lnTo>
                    <a:pt x="8" y="9"/>
                  </a:lnTo>
                  <a:lnTo>
                    <a:pt x="4" y="9"/>
                  </a:lnTo>
                  <a:lnTo>
                    <a:pt x="2" y="8"/>
                  </a:lnTo>
                  <a:lnTo>
                    <a:pt x="0" y="7"/>
                  </a:lnTo>
                  <a:lnTo>
                    <a:pt x="0" y="5"/>
                  </a:lnTo>
                  <a:lnTo>
                    <a:pt x="0" y="2"/>
                  </a:lnTo>
                  <a:lnTo>
                    <a:pt x="2" y="3"/>
                  </a:lnTo>
                  <a:lnTo>
                    <a:pt x="6" y="5"/>
                  </a:lnTo>
                  <a:lnTo>
                    <a:pt x="8" y="5"/>
                  </a:lnTo>
                  <a:lnTo>
                    <a:pt x="10" y="5"/>
                  </a:lnTo>
                  <a:lnTo>
                    <a:pt x="14" y="5"/>
                  </a:lnTo>
                  <a:lnTo>
                    <a:pt x="17" y="3"/>
                  </a:lnTo>
                  <a:lnTo>
                    <a:pt x="21" y="2"/>
                  </a:lnTo>
                  <a:lnTo>
                    <a:pt x="25" y="0"/>
                  </a:lnTo>
                  <a:lnTo>
                    <a:pt x="26" y="2"/>
                  </a:lnTo>
                  <a:lnTo>
                    <a:pt x="26" y="3"/>
                  </a:lnTo>
                  <a:lnTo>
                    <a:pt x="26" y="5"/>
                  </a:lnTo>
                  <a:lnTo>
                    <a:pt x="25" y="6"/>
                  </a:lnTo>
                  <a:lnTo>
                    <a:pt x="24" y="7"/>
                  </a:lnTo>
                  <a:lnTo>
                    <a:pt x="22" y="8"/>
                  </a:lnTo>
                  <a:lnTo>
                    <a:pt x="19" y="9"/>
                  </a:lnTo>
                  <a:lnTo>
                    <a:pt x="17" y="9"/>
                  </a:lnTo>
                  <a:lnTo>
                    <a:pt x="18" y="11"/>
                  </a:lnTo>
                  <a:lnTo>
                    <a:pt x="18" y="15"/>
                  </a:lnTo>
                  <a:lnTo>
                    <a:pt x="18" y="19"/>
                  </a:lnTo>
                  <a:lnTo>
                    <a:pt x="17" y="22"/>
                  </a:lnTo>
                  <a:lnTo>
                    <a:pt x="18" y="22"/>
                  </a:lnTo>
                  <a:lnTo>
                    <a:pt x="19" y="22"/>
                  </a:lnTo>
                  <a:lnTo>
                    <a:pt x="21" y="22"/>
                  </a:lnTo>
                  <a:lnTo>
                    <a:pt x="22" y="22"/>
                  </a:lnTo>
                  <a:lnTo>
                    <a:pt x="25" y="22"/>
                  </a:lnTo>
                  <a:lnTo>
                    <a:pt x="27" y="22"/>
                  </a:lnTo>
                  <a:lnTo>
                    <a:pt x="29" y="22"/>
                  </a:lnTo>
                  <a:lnTo>
                    <a:pt x="31" y="23"/>
                  </a:lnTo>
                  <a:lnTo>
                    <a:pt x="32" y="24"/>
                  </a:lnTo>
                  <a:lnTo>
                    <a:pt x="34" y="26"/>
                  </a:lnTo>
                  <a:lnTo>
                    <a:pt x="34" y="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3" name="Freeform 248"/>
            <p:cNvSpPr>
              <a:spLocks/>
            </p:cNvSpPr>
            <p:nvPr/>
          </p:nvSpPr>
          <p:spPr bwMode="auto">
            <a:xfrm>
              <a:off x="5432" y="2715"/>
              <a:ext cx="3" cy="7"/>
            </a:xfrm>
            <a:custGeom>
              <a:avLst/>
              <a:gdLst>
                <a:gd name="T0" fmla="*/ 1 w 5"/>
                <a:gd name="T1" fmla="*/ 0 h 15"/>
                <a:gd name="T2" fmla="*/ 1 w 5"/>
                <a:gd name="T3" fmla="*/ 0 h 15"/>
                <a:gd name="T4" fmla="*/ 1 w 5"/>
                <a:gd name="T5" fmla="*/ 0 h 15"/>
                <a:gd name="T6" fmla="*/ 1 w 5"/>
                <a:gd name="T7" fmla="*/ 0 h 15"/>
                <a:gd name="T8" fmla="*/ 1 w 5"/>
                <a:gd name="T9" fmla="*/ 0 h 15"/>
                <a:gd name="T10" fmla="*/ 1 w 5"/>
                <a:gd name="T11" fmla="*/ 0 h 15"/>
                <a:gd name="T12" fmla="*/ 1 w 5"/>
                <a:gd name="T13" fmla="*/ 0 h 15"/>
                <a:gd name="T14" fmla="*/ 1 w 5"/>
                <a:gd name="T15" fmla="*/ 0 h 15"/>
                <a:gd name="T16" fmla="*/ 1 w 5"/>
                <a:gd name="T17" fmla="*/ 0 h 15"/>
                <a:gd name="T18" fmla="*/ 1 w 5"/>
                <a:gd name="T19" fmla="*/ 0 h 15"/>
                <a:gd name="T20" fmla="*/ 0 w 5"/>
                <a:gd name="T21" fmla="*/ 0 h 15"/>
                <a:gd name="T22" fmla="*/ 0 w 5"/>
                <a:gd name="T23" fmla="*/ 0 h 15"/>
                <a:gd name="T24" fmla="*/ 0 w 5"/>
                <a:gd name="T25" fmla="*/ 0 h 15"/>
                <a:gd name="T26" fmla="*/ 1 w 5"/>
                <a:gd name="T27" fmla="*/ 0 h 15"/>
                <a:gd name="T28" fmla="*/ 1 w 5"/>
                <a:gd name="T29" fmla="*/ 0 h 15"/>
                <a:gd name="T30" fmla="*/ 1 w 5"/>
                <a:gd name="T31" fmla="*/ 0 h 15"/>
                <a:gd name="T32" fmla="*/ 1 w 5"/>
                <a:gd name="T33" fmla="*/ 0 h 15"/>
                <a:gd name="T34" fmla="*/ 1 w 5"/>
                <a:gd name="T35" fmla="*/ 0 h 15"/>
                <a:gd name="T36" fmla="*/ 1 w 5"/>
                <a:gd name="T37" fmla="*/ 0 h 15"/>
                <a:gd name="T38" fmla="*/ 1 w 5"/>
                <a:gd name="T39" fmla="*/ 0 h 15"/>
                <a:gd name="T40" fmla="*/ 1 w 5"/>
                <a:gd name="T41" fmla="*/ 0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
                <a:gd name="T64" fmla="*/ 0 h 15"/>
                <a:gd name="T65" fmla="*/ 5 w 5"/>
                <a:gd name="T66" fmla="*/ 15 h 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 h="15">
                  <a:moveTo>
                    <a:pt x="5" y="15"/>
                  </a:moveTo>
                  <a:lnTo>
                    <a:pt x="4" y="14"/>
                  </a:lnTo>
                  <a:lnTo>
                    <a:pt x="3" y="14"/>
                  </a:lnTo>
                  <a:lnTo>
                    <a:pt x="2" y="13"/>
                  </a:lnTo>
                  <a:lnTo>
                    <a:pt x="4" y="11"/>
                  </a:lnTo>
                  <a:lnTo>
                    <a:pt x="5" y="9"/>
                  </a:lnTo>
                  <a:lnTo>
                    <a:pt x="4" y="6"/>
                  </a:lnTo>
                  <a:lnTo>
                    <a:pt x="3" y="5"/>
                  </a:lnTo>
                  <a:lnTo>
                    <a:pt x="2" y="4"/>
                  </a:lnTo>
                  <a:lnTo>
                    <a:pt x="0" y="3"/>
                  </a:lnTo>
                  <a:lnTo>
                    <a:pt x="0" y="2"/>
                  </a:lnTo>
                  <a:lnTo>
                    <a:pt x="0" y="0"/>
                  </a:lnTo>
                  <a:lnTo>
                    <a:pt x="2" y="2"/>
                  </a:lnTo>
                  <a:lnTo>
                    <a:pt x="3" y="2"/>
                  </a:lnTo>
                  <a:lnTo>
                    <a:pt x="4" y="2"/>
                  </a:lnTo>
                  <a:lnTo>
                    <a:pt x="5" y="2"/>
                  </a:lnTo>
                  <a:lnTo>
                    <a:pt x="5" y="4"/>
                  </a:lnTo>
                  <a:lnTo>
                    <a:pt x="5" y="7"/>
                  </a:lnTo>
                  <a:lnTo>
                    <a:pt x="5" y="11"/>
                  </a:lnTo>
                  <a:lnTo>
                    <a:pt x="5"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4" name="Freeform 249"/>
            <p:cNvSpPr>
              <a:spLocks/>
            </p:cNvSpPr>
            <p:nvPr/>
          </p:nvSpPr>
          <p:spPr bwMode="auto">
            <a:xfrm>
              <a:off x="5436" y="2714"/>
              <a:ext cx="19" cy="5"/>
            </a:xfrm>
            <a:custGeom>
              <a:avLst/>
              <a:gdLst>
                <a:gd name="T0" fmla="*/ 1 w 38"/>
                <a:gd name="T1" fmla="*/ 0 h 11"/>
                <a:gd name="T2" fmla="*/ 1 w 38"/>
                <a:gd name="T3" fmla="*/ 0 h 11"/>
                <a:gd name="T4" fmla="*/ 1 w 38"/>
                <a:gd name="T5" fmla="*/ 0 h 11"/>
                <a:gd name="T6" fmla="*/ 1 w 38"/>
                <a:gd name="T7" fmla="*/ 0 h 11"/>
                <a:gd name="T8" fmla="*/ 1 w 38"/>
                <a:gd name="T9" fmla="*/ 0 h 11"/>
                <a:gd name="T10" fmla="*/ 1 w 38"/>
                <a:gd name="T11" fmla="*/ 0 h 11"/>
                <a:gd name="T12" fmla="*/ 1 w 38"/>
                <a:gd name="T13" fmla="*/ 0 h 11"/>
                <a:gd name="T14" fmla="*/ 1 w 38"/>
                <a:gd name="T15" fmla="*/ 0 h 11"/>
                <a:gd name="T16" fmla="*/ 1 w 38"/>
                <a:gd name="T17" fmla="*/ 0 h 11"/>
                <a:gd name="T18" fmla="*/ 1 w 38"/>
                <a:gd name="T19" fmla="*/ 0 h 11"/>
                <a:gd name="T20" fmla="*/ 1 w 38"/>
                <a:gd name="T21" fmla="*/ 0 h 11"/>
                <a:gd name="T22" fmla="*/ 1 w 38"/>
                <a:gd name="T23" fmla="*/ 0 h 11"/>
                <a:gd name="T24" fmla="*/ 1 w 38"/>
                <a:gd name="T25" fmla="*/ 0 h 11"/>
                <a:gd name="T26" fmla="*/ 1 w 38"/>
                <a:gd name="T27" fmla="*/ 0 h 11"/>
                <a:gd name="T28" fmla="*/ 1 w 38"/>
                <a:gd name="T29" fmla="*/ 0 h 11"/>
                <a:gd name="T30" fmla="*/ 1 w 38"/>
                <a:gd name="T31" fmla="*/ 0 h 11"/>
                <a:gd name="T32" fmla="*/ 1 w 38"/>
                <a:gd name="T33" fmla="*/ 0 h 11"/>
                <a:gd name="T34" fmla="*/ 1 w 38"/>
                <a:gd name="T35" fmla="*/ 0 h 11"/>
                <a:gd name="T36" fmla="*/ 1 w 38"/>
                <a:gd name="T37" fmla="*/ 0 h 11"/>
                <a:gd name="T38" fmla="*/ 1 w 38"/>
                <a:gd name="T39" fmla="*/ 0 h 11"/>
                <a:gd name="T40" fmla="*/ 1 w 38"/>
                <a:gd name="T41" fmla="*/ 0 h 11"/>
                <a:gd name="T42" fmla="*/ 1 w 38"/>
                <a:gd name="T43" fmla="*/ 0 h 11"/>
                <a:gd name="T44" fmla="*/ 1 w 38"/>
                <a:gd name="T45" fmla="*/ 0 h 11"/>
                <a:gd name="T46" fmla="*/ 1 w 38"/>
                <a:gd name="T47" fmla="*/ 0 h 11"/>
                <a:gd name="T48" fmla="*/ 1 w 38"/>
                <a:gd name="T49" fmla="*/ 0 h 11"/>
                <a:gd name="T50" fmla="*/ 1 w 38"/>
                <a:gd name="T51" fmla="*/ 0 h 11"/>
                <a:gd name="T52" fmla="*/ 1 w 38"/>
                <a:gd name="T53" fmla="*/ 0 h 11"/>
                <a:gd name="T54" fmla="*/ 0 w 38"/>
                <a:gd name="T55" fmla="*/ 0 h 11"/>
                <a:gd name="T56" fmla="*/ 0 w 38"/>
                <a:gd name="T57" fmla="*/ 0 h 11"/>
                <a:gd name="T58" fmla="*/ 1 w 38"/>
                <a:gd name="T59" fmla="*/ 0 h 11"/>
                <a:gd name="T60" fmla="*/ 1 w 38"/>
                <a:gd name="T61" fmla="*/ 0 h 11"/>
                <a:gd name="T62" fmla="*/ 1 w 38"/>
                <a:gd name="T63" fmla="*/ 0 h 11"/>
                <a:gd name="T64" fmla="*/ 1 w 38"/>
                <a:gd name="T65" fmla="*/ 0 h 11"/>
                <a:gd name="T66" fmla="*/ 1 w 38"/>
                <a:gd name="T67" fmla="*/ 0 h 11"/>
                <a:gd name="T68" fmla="*/ 1 w 38"/>
                <a:gd name="T69" fmla="*/ 0 h 11"/>
                <a:gd name="T70" fmla="*/ 1 w 38"/>
                <a:gd name="T71" fmla="*/ 0 h 11"/>
                <a:gd name="T72" fmla="*/ 1 w 38"/>
                <a:gd name="T73" fmla="*/ 0 h 11"/>
                <a:gd name="T74" fmla="*/ 1 w 38"/>
                <a:gd name="T75" fmla="*/ 0 h 11"/>
                <a:gd name="T76" fmla="*/ 1 w 38"/>
                <a:gd name="T77" fmla="*/ 0 h 11"/>
                <a:gd name="T78" fmla="*/ 1 w 38"/>
                <a:gd name="T79" fmla="*/ 0 h 11"/>
                <a:gd name="T80" fmla="*/ 1 w 38"/>
                <a:gd name="T81" fmla="*/ 0 h 11"/>
                <a:gd name="T82" fmla="*/ 1 w 38"/>
                <a:gd name="T83" fmla="*/ 0 h 11"/>
                <a:gd name="T84" fmla="*/ 1 w 38"/>
                <a:gd name="T85" fmla="*/ 0 h 11"/>
                <a:gd name="T86" fmla="*/ 1 w 38"/>
                <a:gd name="T87" fmla="*/ 0 h 11"/>
                <a:gd name="T88" fmla="*/ 1 w 38"/>
                <a:gd name="T89" fmla="*/ 0 h 1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8"/>
                <a:gd name="T136" fmla="*/ 0 h 11"/>
                <a:gd name="T137" fmla="*/ 38 w 38"/>
                <a:gd name="T138" fmla="*/ 11 h 1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8" h="11">
                  <a:moveTo>
                    <a:pt x="31" y="4"/>
                  </a:moveTo>
                  <a:lnTo>
                    <a:pt x="34" y="6"/>
                  </a:lnTo>
                  <a:lnTo>
                    <a:pt x="35" y="7"/>
                  </a:lnTo>
                  <a:lnTo>
                    <a:pt x="37" y="9"/>
                  </a:lnTo>
                  <a:lnTo>
                    <a:pt x="38" y="11"/>
                  </a:lnTo>
                  <a:lnTo>
                    <a:pt x="36" y="9"/>
                  </a:lnTo>
                  <a:lnTo>
                    <a:pt x="35" y="9"/>
                  </a:lnTo>
                  <a:lnTo>
                    <a:pt x="33" y="9"/>
                  </a:lnTo>
                  <a:lnTo>
                    <a:pt x="31" y="11"/>
                  </a:lnTo>
                  <a:lnTo>
                    <a:pt x="30" y="9"/>
                  </a:lnTo>
                  <a:lnTo>
                    <a:pt x="29" y="8"/>
                  </a:lnTo>
                  <a:lnTo>
                    <a:pt x="28" y="7"/>
                  </a:lnTo>
                  <a:lnTo>
                    <a:pt x="27" y="7"/>
                  </a:lnTo>
                  <a:lnTo>
                    <a:pt x="23" y="7"/>
                  </a:lnTo>
                  <a:lnTo>
                    <a:pt x="20" y="7"/>
                  </a:lnTo>
                  <a:lnTo>
                    <a:pt x="15" y="7"/>
                  </a:lnTo>
                  <a:lnTo>
                    <a:pt x="12" y="7"/>
                  </a:lnTo>
                  <a:lnTo>
                    <a:pt x="11" y="8"/>
                  </a:lnTo>
                  <a:lnTo>
                    <a:pt x="11" y="9"/>
                  </a:lnTo>
                  <a:lnTo>
                    <a:pt x="11" y="11"/>
                  </a:lnTo>
                  <a:lnTo>
                    <a:pt x="8" y="9"/>
                  </a:lnTo>
                  <a:lnTo>
                    <a:pt x="7" y="9"/>
                  </a:lnTo>
                  <a:lnTo>
                    <a:pt x="5" y="9"/>
                  </a:lnTo>
                  <a:lnTo>
                    <a:pt x="4" y="8"/>
                  </a:lnTo>
                  <a:lnTo>
                    <a:pt x="3" y="7"/>
                  </a:lnTo>
                  <a:lnTo>
                    <a:pt x="2" y="6"/>
                  </a:lnTo>
                  <a:lnTo>
                    <a:pt x="0" y="4"/>
                  </a:lnTo>
                  <a:lnTo>
                    <a:pt x="0" y="2"/>
                  </a:lnTo>
                  <a:lnTo>
                    <a:pt x="2" y="1"/>
                  </a:lnTo>
                  <a:lnTo>
                    <a:pt x="4" y="1"/>
                  </a:lnTo>
                  <a:lnTo>
                    <a:pt x="5" y="0"/>
                  </a:lnTo>
                  <a:lnTo>
                    <a:pt x="6" y="0"/>
                  </a:lnTo>
                  <a:lnTo>
                    <a:pt x="8" y="0"/>
                  </a:lnTo>
                  <a:lnTo>
                    <a:pt x="11" y="0"/>
                  </a:lnTo>
                  <a:lnTo>
                    <a:pt x="14" y="0"/>
                  </a:lnTo>
                  <a:lnTo>
                    <a:pt x="18" y="0"/>
                  </a:lnTo>
                  <a:lnTo>
                    <a:pt x="20" y="0"/>
                  </a:lnTo>
                  <a:lnTo>
                    <a:pt x="23" y="1"/>
                  </a:lnTo>
                  <a:lnTo>
                    <a:pt x="26" y="1"/>
                  </a:lnTo>
                  <a:lnTo>
                    <a:pt x="29" y="2"/>
                  </a:lnTo>
                  <a:lnTo>
                    <a:pt x="30" y="2"/>
                  </a:lnTo>
                  <a:lnTo>
                    <a:pt x="3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5" name="Freeform 250"/>
            <p:cNvSpPr>
              <a:spLocks/>
            </p:cNvSpPr>
            <p:nvPr/>
          </p:nvSpPr>
          <p:spPr bwMode="auto">
            <a:xfrm>
              <a:off x="5440" y="2719"/>
              <a:ext cx="13" cy="4"/>
            </a:xfrm>
            <a:custGeom>
              <a:avLst/>
              <a:gdLst>
                <a:gd name="T0" fmla="*/ 0 w 27"/>
                <a:gd name="T1" fmla="*/ 0 h 8"/>
                <a:gd name="T2" fmla="*/ 0 w 27"/>
                <a:gd name="T3" fmla="*/ 1 h 8"/>
                <a:gd name="T4" fmla="*/ 0 w 27"/>
                <a:gd name="T5" fmla="*/ 1 h 8"/>
                <a:gd name="T6" fmla="*/ 0 w 27"/>
                <a:gd name="T7" fmla="*/ 1 h 8"/>
                <a:gd name="T8" fmla="*/ 0 w 27"/>
                <a:gd name="T9" fmla="*/ 1 h 8"/>
                <a:gd name="T10" fmla="*/ 0 w 27"/>
                <a:gd name="T11" fmla="*/ 1 h 8"/>
                <a:gd name="T12" fmla="*/ 0 w 27"/>
                <a:gd name="T13" fmla="*/ 1 h 8"/>
                <a:gd name="T14" fmla="*/ 0 w 27"/>
                <a:gd name="T15" fmla="*/ 1 h 8"/>
                <a:gd name="T16" fmla="*/ 0 w 27"/>
                <a:gd name="T17" fmla="*/ 1 h 8"/>
                <a:gd name="T18" fmla="*/ 0 w 27"/>
                <a:gd name="T19" fmla="*/ 1 h 8"/>
                <a:gd name="T20" fmla="*/ 0 w 27"/>
                <a:gd name="T21" fmla="*/ 1 h 8"/>
                <a:gd name="T22" fmla="*/ 0 w 27"/>
                <a:gd name="T23" fmla="*/ 1 h 8"/>
                <a:gd name="T24" fmla="*/ 0 w 27"/>
                <a:gd name="T25" fmla="*/ 1 h 8"/>
                <a:gd name="T26" fmla="*/ 0 w 27"/>
                <a:gd name="T27" fmla="*/ 1 h 8"/>
                <a:gd name="T28" fmla="*/ 0 w 27"/>
                <a:gd name="T29" fmla="*/ 1 h 8"/>
                <a:gd name="T30" fmla="*/ 0 w 27"/>
                <a:gd name="T31" fmla="*/ 1 h 8"/>
                <a:gd name="T32" fmla="*/ 0 w 27"/>
                <a:gd name="T33" fmla="*/ 1 h 8"/>
                <a:gd name="T34" fmla="*/ 0 w 27"/>
                <a:gd name="T35" fmla="*/ 1 h 8"/>
                <a:gd name="T36" fmla="*/ 0 w 27"/>
                <a:gd name="T37" fmla="*/ 1 h 8"/>
                <a:gd name="T38" fmla="*/ 0 w 27"/>
                <a:gd name="T39" fmla="*/ 1 h 8"/>
                <a:gd name="T40" fmla="*/ 0 w 27"/>
                <a:gd name="T41" fmla="*/ 1 h 8"/>
                <a:gd name="T42" fmla="*/ 0 w 27"/>
                <a:gd name="T43" fmla="*/ 1 h 8"/>
                <a:gd name="T44" fmla="*/ 0 w 27"/>
                <a:gd name="T45" fmla="*/ 1 h 8"/>
                <a:gd name="T46" fmla="*/ 0 w 27"/>
                <a:gd name="T47" fmla="*/ 1 h 8"/>
                <a:gd name="T48" fmla="*/ 0 w 27"/>
                <a:gd name="T49" fmla="*/ 1 h 8"/>
                <a:gd name="T50" fmla="*/ 0 w 27"/>
                <a:gd name="T51" fmla="*/ 1 h 8"/>
                <a:gd name="T52" fmla="*/ 0 w 27"/>
                <a:gd name="T53" fmla="*/ 1 h 8"/>
                <a:gd name="T54" fmla="*/ 0 w 27"/>
                <a:gd name="T55" fmla="*/ 1 h 8"/>
                <a:gd name="T56" fmla="*/ 0 w 27"/>
                <a:gd name="T57" fmla="*/ 1 h 8"/>
                <a:gd name="T58" fmla="*/ 0 w 27"/>
                <a:gd name="T59" fmla="*/ 1 h 8"/>
                <a:gd name="T60" fmla="*/ 0 w 27"/>
                <a:gd name="T61" fmla="*/ 1 h 8"/>
                <a:gd name="T62" fmla="*/ 0 w 27"/>
                <a:gd name="T63" fmla="*/ 1 h 8"/>
                <a:gd name="T64" fmla="*/ 0 w 27"/>
                <a:gd name="T65" fmla="*/ 0 h 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
                <a:gd name="T101" fmla="*/ 27 w 27"/>
                <a:gd name="T102" fmla="*/ 8 h 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
                  <a:moveTo>
                    <a:pt x="3" y="0"/>
                  </a:moveTo>
                  <a:lnTo>
                    <a:pt x="6" y="1"/>
                  </a:lnTo>
                  <a:lnTo>
                    <a:pt x="10" y="1"/>
                  </a:lnTo>
                  <a:lnTo>
                    <a:pt x="13" y="1"/>
                  </a:lnTo>
                  <a:lnTo>
                    <a:pt x="15" y="1"/>
                  </a:lnTo>
                  <a:lnTo>
                    <a:pt x="18" y="2"/>
                  </a:lnTo>
                  <a:lnTo>
                    <a:pt x="21" y="4"/>
                  </a:lnTo>
                  <a:lnTo>
                    <a:pt x="25" y="5"/>
                  </a:lnTo>
                  <a:lnTo>
                    <a:pt x="27" y="6"/>
                  </a:lnTo>
                  <a:lnTo>
                    <a:pt x="26" y="6"/>
                  </a:lnTo>
                  <a:lnTo>
                    <a:pt x="25" y="6"/>
                  </a:lnTo>
                  <a:lnTo>
                    <a:pt x="23" y="8"/>
                  </a:lnTo>
                  <a:lnTo>
                    <a:pt x="22" y="8"/>
                  </a:lnTo>
                  <a:lnTo>
                    <a:pt x="21" y="6"/>
                  </a:lnTo>
                  <a:lnTo>
                    <a:pt x="20" y="6"/>
                  </a:lnTo>
                  <a:lnTo>
                    <a:pt x="19" y="6"/>
                  </a:lnTo>
                  <a:lnTo>
                    <a:pt x="18" y="5"/>
                  </a:lnTo>
                  <a:lnTo>
                    <a:pt x="17" y="6"/>
                  </a:lnTo>
                  <a:lnTo>
                    <a:pt x="13" y="6"/>
                  </a:lnTo>
                  <a:lnTo>
                    <a:pt x="11" y="6"/>
                  </a:lnTo>
                  <a:lnTo>
                    <a:pt x="8" y="5"/>
                  </a:lnTo>
                  <a:lnTo>
                    <a:pt x="7" y="5"/>
                  </a:lnTo>
                  <a:lnTo>
                    <a:pt x="7" y="4"/>
                  </a:lnTo>
                  <a:lnTo>
                    <a:pt x="6" y="4"/>
                  </a:lnTo>
                  <a:lnTo>
                    <a:pt x="5" y="4"/>
                  </a:lnTo>
                  <a:lnTo>
                    <a:pt x="4" y="4"/>
                  </a:lnTo>
                  <a:lnTo>
                    <a:pt x="2" y="4"/>
                  </a:lnTo>
                  <a:lnTo>
                    <a:pt x="0" y="4"/>
                  </a:lnTo>
                  <a:lnTo>
                    <a:pt x="2" y="3"/>
                  </a:lnTo>
                  <a:lnTo>
                    <a:pt x="3" y="2"/>
                  </a:lnTo>
                  <a:lnTo>
                    <a:pt x="3" y="1"/>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6" name="Freeform 251"/>
            <p:cNvSpPr>
              <a:spLocks/>
            </p:cNvSpPr>
            <p:nvPr/>
          </p:nvSpPr>
          <p:spPr bwMode="auto">
            <a:xfrm>
              <a:off x="5441" y="2723"/>
              <a:ext cx="10" cy="3"/>
            </a:xfrm>
            <a:custGeom>
              <a:avLst/>
              <a:gdLst>
                <a:gd name="T0" fmla="*/ 0 w 19"/>
                <a:gd name="T1" fmla="*/ 1 h 6"/>
                <a:gd name="T2" fmla="*/ 1 w 19"/>
                <a:gd name="T3" fmla="*/ 1 h 6"/>
                <a:gd name="T4" fmla="*/ 1 w 19"/>
                <a:gd name="T5" fmla="*/ 1 h 6"/>
                <a:gd name="T6" fmla="*/ 1 w 19"/>
                <a:gd name="T7" fmla="*/ 1 h 6"/>
                <a:gd name="T8" fmla="*/ 1 w 19"/>
                <a:gd name="T9" fmla="*/ 1 h 6"/>
                <a:gd name="T10" fmla="*/ 1 w 19"/>
                <a:gd name="T11" fmla="*/ 1 h 6"/>
                <a:gd name="T12" fmla="*/ 1 w 19"/>
                <a:gd name="T13" fmla="*/ 1 h 6"/>
                <a:gd name="T14" fmla="*/ 1 w 19"/>
                <a:gd name="T15" fmla="*/ 1 h 6"/>
                <a:gd name="T16" fmla="*/ 1 w 19"/>
                <a:gd name="T17" fmla="*/ 0 h 6"/>
                <a:gd name="T18" fmla="*/ 1 w 19"/>
                <a:gd name="T19" fmla="*/ 1 h 6"/>
                <a:gd name="T20" fmla="*/ 1 w 19"/>
                <a:gd name="T21" fmla="*/ 1 h 6"/>
                <a:gd name="T22" fmla="*/ 1 w 19"/>
                <a:gd name="T23" fmla="*/ 1 h 6"/>
                <a:gd name="T24" fmla="*/ 1 w 19"/>
                <a:gd name="T25" fmla="*/ 1 h 6"/>
                <a:gd name="T26" fmla="*/ 1 w 19"/>
                <a:gd name="T27" fmla="*/ 1 h 6"/>
                <a:gd name="T28" fmla="*/ 1 w 19"/>
                <a:gd name="T29" fmla="*/ 1 h 6"/>
                <a:gd name="T30" fmla="*/ 1 w 19"/>
                <a:gd name="T31" fmla="*/ 1 h 6"/>
                <a:gd name="T32" fmla="*/ 0 w 19"/>
                <a:gd name="T33" fmla="*/ 1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6"/>
                <a:gd name="T53" fmla="*/ 19 w 19"/>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6">
                  <a:moveTo>
                    <a:pt x="0" y="1"/>
                  </a:moveTo>
                  <a:lnTo>
                    <a:pt x="2" y="3"/>
                  </a:lnTo>
                  <a:lnTo>
                    <a:pt x="4" y="5"/>
                  </a:lnTo>
                  <a:lnTo>
                    <a:pt x="7" y="6"/>
                  </a:lnTo>
                  <a:lnTo>
                    <a:pt x="9" y="6"/>
                  </a:lnTo>
                  <a:lnTo>
                    <a:pt x="11" y="5"/>
                  </a:lnTo>
                  <a:lnTo>
                    <a:pt x="15" y="4"/>
                  </a:lnTo>
                  <a:lnTo>
                    <a:pt x="17" y="2"/>
                  </a:lnTo>
                  <a:lnTo>
                    <a:pt x="19" y="0"/>
                  </a:lnTo>
                  <a:lnTo>
                    <a:pt x="18" y="1"/>
                  </a:lnTo>
                  <a:lnTo>
                    <a:pt x="16" y="2"/>
                  </a:lnTo>
                  <a:lnTo>
                    <a:pt x="15" y="3"/>
                  </a:lnTo>
                  <a:lnTo>
                    <a:pt x="12" y="3"/>
                  </a:lnTo>
                  <a:lnTo>
                    <a:pt x="10" y="3"/>
                  </a:lnTo>
                  <a:lnTo>
                    <a:pt x="7" y="3"/>
                  </a:lnTo>
                  <a:lnTo>
                    <a:pt x="2" y="2"/>
                  </a:lnTo>
                  <a:lnTo>
                    <a:pt x="0"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7" name="Freeform 252"/>
            <p:cNvSpPr>
              <a:spLocks/>
            </p:cNvSpPr>
            <p:nvPr/>
          </p:nvSpPr>
          <p:spPr bwMode="auto">
            <a:xfrm>
              <a:off x="5387" y="3032"/>
              <a:ext cx="36" cy="37"/>
            </a:xfrm>
            <a:custGeom>
              <a:avLst/>
              <a:gdLst>
                <a:gd name="T0" fmla="*/ 1 w 72"/>
                <a:gd name="T1" fmla="*/ 1 h 74"/>
                <a:gd name="T2" fmla="*/ 1 w 72"/>
                <a:gd name="T3" fmla="*/ 1 h 74"/>
                <a:gd name="T4" fmla="*/ 0 w 72"/>
                <a:gd name="T5" fmla="*/ 1 h 74"/>
                <a:gd name="T6" fmla="*/ 1 w 72"/>
                <a:gd name="T7" fmla="*/ 1 h 74"/>
                <a:gd name="T8" fmla="*/ 1 w 72"/>
                <a:gd name="T9" fmla="*/ 1 h 74"/>
                <a:gd name="T10" fmla="*/ 1 w 72"/>
                <a:gd name="T11" fmla="*/ 1 h 74"/>
                <a:gd name="T12" fmla="*/ 1 w 72"/>
                <a:gd name="T13" fmla="*/ 1 h 74"/>
                <a:gd name="T14" fmla="*/ 1 w 72"/>
                <a:gd name="T15" fmla="*/ 1 h 74"/>
                <a:gd name="T16" fmla="*/ 1 w 72"/>
                <a:gd name="T17" fmla="*/ 1 h 74"/>
                <a:gd name="T18" fmla="*/ 1 w 72"/>
                <a:gd name="T19" fmla="*/ 1 h 74"/>
                <a:gd name="T20" fmla="*/ 1 w 72"/>
                <a:gd name="T21" fmla="*/ 1 h 74"/>
                <a:gd name="T22" fmla="*/ 1 w 72"/>
                <a:gd name="T23" fmla="*/ 1 h 74"/>
                <a:gd name="T24" fmla="*/ 1 w 72"/>
                <a:gd name="T25" fmla="*/ 1 h 74"/>
                <a:gd name="T26" fmla="*/ 1 w 72"/>
                <a:gd name="T27" fmla="*/ 1 h 74"/>
                <a:gd name="T28" fmla="*/ 1 w 72"/>
                <a:gd name="T29" fmla="*/ 1 h 74"/>
                <a:gd name="T30" fmla="*/ 1 w 72"/>
                <a:gd name="T31" fmla="*/ 1 h 74"/>
                <a:gd name="T32" fmla="*/ 1 w 72"/>
                <a:gd name="T33" fmla="*/ 1 h 74"/>
                <a:gd name="T34" fmla="*/ 1 w 72"/>
                <a:gd name="T35" fmla="*/ 1 h 74"/>
                <a:gd name="T36" fmla="*/ 1 w 72"/>
                <a:gd name="T37" fmla="*/ 1 h 74"/>
                <a:gd name="T38" fmla="*/ 1 w 72"/>
                <a:gd name="T39" fmla="*/ 1 h 74"/>
                <a:gd name="T40" fmla="*/ 1 w 72"/>
                <a:gd name="T41" fmla="*/ 1 h 74"/>
                <a:gd name="T42" fmla="*/ 1 w 72"/>
                <a:gd name="T43" fmla="*/ 1 h 74"/>
                <a:gd name="T44" fmla="*/ 1 w 72"/>
                <a:gd name="T45" fmla="*/ 1 h 74"/>
                <a:gd name="T46" fmla="*/ 1 w 72"/>
                <a:gd name="T47" fmla="*/ 1 h 74"/>
                <a:gd name="T48" fmla="*/ 1 w 72"/>
                <a:gd name="T49" fmla="*/ 1 h 74"/>
                <a:gd name="T50" fmla="*/ 1 w 72"/>
                <a:gd name="T51" fmla="*/ 1 h 74"/>
                <a:gd name="T52" fmla="*/ 1 w 72"/>
                <a:gd name="T53" fmla="*/ 1 h 74"/>
                <a:gd name="T54" fmla="*/ 1 w 72"/>
                <a:gd name="T55" fmla="*/ 1 h 74"/>
                <a:gd name="T56" fmla="*/ 1 w 72"/>
                <a:gd name="T57" fmla="*/ 1 h 74"/>
                <a:gd name="T58" fmla="*/ 1 w 72"/>
                <a:gd name="T59" fmla="*/ 1 h 74"/>
                <a:gd name="T60" fmla="*/ 1 w 72"/>
                <a:gd name="T61" fmla="*/ 1 h 74"/>
                <a:gd name="T62" fmla="*/ 1 w 72"/>
                <a:gd name="T63" fmla="*/ 1 h 74"/>
                <a:gd name="T64" fmla="*/ 1 w 72"/>
                <a:gd name="T65" fmla="*/ 1 h 74"/>
                <a:gd name="T66" fmla="*/ 1 w 72"/>
                <a:gd name="T67" fmla="*/ 1 h 74"/>
                <a:gd name="T68" fmla="*/ 1 w 72"/>
                <a:gd name="T69" fmla="*/ 1 h 74"/>
                <a:gd name="T70" fmla="*/ 1 w 72"/>
                <a:gd name="T71" fmla="*/ 1 h 74"/>
                <a:gd name="T72" fmla="*/ 1 w 72"/>
                <a:gd name="T73" fmla="*/ 1 h 74"/>
                <a:gd name="T74" fmla="*/ 1 w 72"/>
                <a:gd name="T75" fmla="*/ 1 h 74"/>
                <a:gd name="T76" fmla="*/ 1 w 72"/>
                <a:gd name="T77" fmla="*/ 1 h 74"/>
                <a:gd name="T78" fmla="*/ 1 w 72"/>
                <a:gd name="T79" fmla="*/ 1 h 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2"/>
                <a:gd name="T121" fmla="*/ 0 h 74"/>
                <a:gd name="T122" fmla="*/ 72 w 72"/>
                <a:gd name="T123" fmla="*/ 74 h 7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2" h="74">
                  <a:moveTo>
                    <a:pt x="25" y="0"/>
                  </a:moveTo>
                  <a:lnTo>
                    <a:pt x="20" y="1"/>
                  </a:lnTo>
                  <a:lnTo>
                    <a:pt x="15" y="2"/>
                  </a:lnTo>
                  <a:lnTo>
                    <a:pt x="6" y="4"/>
                  </a:lnTo>
                  <a:lnTo>
                    <a:pt x="0" y="7"/>
                  </a:lnTo>
                  <a:lnTo>
                    <a:pt x="0" y="17"/>
                  </a:lnTo>
                  <a:lnTo>
                    <a:pt x="1" y="30"/>
                  </a:lnTo>
                  <a:lnTo>
                    <a:pt x="1" y="40"/>
                  </a:lnTo>
                  <a:lnTo>
                    <a:pt x="2" y="46"/>
                  </a:lnTo>
                  <a:lnTo>
                    <a:pt x="4" y="46"/>
                  </a:lnTo>
                  <a:lnTo>
                    <a:pt x="5" y="46"/>
                  </a:lnTo>
                  <a:lnTo>
                    <a:pt x="8" y="46"/>
                  </a:lnTo>
                  <a:lnTo>
                    <a:pt x="8" y="45"/>
                  </a:lnTo>
                  <a:lnTo>
                    <a:pt x="9" y="43"/>
                  </a:lnTo>
                  <a:lnTo>
                    <a:pt x="9" y="42"/>
                  </a:lnTo>
                  <a:lnTo>
                    <a:pt x="10" y="42"/>
                  </a:lnTo>
                  <a:lnTo>
                    <a:pt x="11" y="42"/>
                  </a:lnTo>
                  <a:lnTo>
                    <a:pt x="13" y="43"/>
                  </a:lnTo>
                  <a:lnTo>
                    <a:pt x="16" y="43"/>
                  </a:lnTo>
                  <a:lnTo>
                    <a:pt x="17" y="43"/>
                  </a:lnTo>
                  <a:lnTo>
                    <a:pt x="18" y="41"/>
                  </a:lnTo>
                  <a:lnTo>
                    <a:pt x="19" y="36"/>
                  </a:lnTo>
                  <a:lnTo>
                    <a:pt x="21" y="33"/>
                  </a:lnTo>
                  <a:lnTo>
                    <a:pt x="23" y="31"/>
                  </a:lnTo>
                  <a:lnTo>
                    <a:pt x="25" y="31"/>
                  </a:lnTo>
                  <a:lnTo>
                    <a:pt x="29" y="32"/>
                  </a:lnTo>
                  <a:lnTo>
                    <a:pt x="33" y="34"/>
                  </a:lnTo>
                  <a:lnTo>
                    <a:pt x="35" y="35"/>
                  </a:lnTo>
                  <a:lnTo>
                    <a:pt x="35" y="40"/>
                  </a:lnTo>
                  <a:lnTo>
                    <a:pt x="38" y="49"/>
                  </a:lnTo>
                  <a:lnTo>
                    <a:pt x="39" y="58"/>
                  </a:lnTo>
                  <a:lnTo>
                    <a:pt x="39" y="64"/>
                  </a:lnTo>
                  <a:lnTo>
                    <a:pt x="40" y="65"/>
                  </a:lnTo>
                  <a:lnTo>
                    <a:pt x="41" y="68"/>
                  </a:lnTo>
                  <a:lnTo>
                    <a:pt x="43" y="69"/>
                  </a:lnTo>
                  <a:lnTo>
                    <a:pt x="46" y="69"/>
                  </a:lnTo>
                  <a:lnTo>
                    <a:pt x="49" y="69"/>
                  </a:lnTo>
                  <a:lnTo>
                    <a:pt x="54" y="70"/>
                  </a:lnTo>
                  <a:lnTo>
                    <a:pt x="58" y="72"/>
                  </a:lnTo>
                  <a:lnTo>
                    <a:pt x="63" y="73"/>
                  </a:lnTo>
                  <a:lnTo>
                    <a:pt x="65" y="74"/>
                  </a:lnTo>
                  <a:lnTo>
                    <a:pt x="67" y="74"/>
                  </a:lnTo>
                  <a:lnTo>
                    <a:pt x="69" y="74"/>
                  </a:lnTo>
                  <a:lnTo>
                    <a:pt x="71" y="73"/>
                  </a:lnTo>
                  <a:lnTo>
                    <a:pt x="72" y="71"/>
                  </a:lnTo>
                  <a:lnTo>
                    <a:pt x="72" y="68"/>
                  </a:lnTo>
                  <a:lnTo>
                    <a:pt x="71" y="64"/>
                  </a:lnTo>
                  <a:lnTo>
                    <a:pt x="67" y="62"/>
                  </a:lnTo>
                  <a:lnTo>
                    <a:pt x="63" y="59"/>
                  </a:lnTo>
                  <a:lnTo>
                    <a:pt x="61" y="59"/>
                  </a:lnTo>
                  <a:lnTo>
                    <a:pt x="58" y="58"/>
                  </a:lnTo>
                  <a:lnTo>
                    <a:pt x="56" y="58"/>
                  </a:lnTo>
                  <a:lnTo>
                    <a:pt x="55" y="58"/>
                  </a:lnTo>
                  <a:lnTo>
                    <a:pt x="54" y="58"/>
                  </a:lnTo>
                  <a:lnTo>
                    <a:pt x="53" y="58"/>
                  </a:lnTo>
                  <a:lnTo>
                    <a:pt x="51" y="56"/>
                  </a:lnTo>
                  <a:lnTo>
                    <a:pt x="51" y="53"/>
                  </a:lnTo>
                  <a:lnTo>
                    <a:pt x="51" y="50"/>
                  </a:lnTo>
                  <a:lnTo>
                    <a:pt x="50" y="49"/>
                  </a:lnTo>
                  <a:lnTo>
                    <a:pt x="50" y="47"/>
                  </a:lnTo>
                  <a:lnTo>
                    <a:pt x="50" y="43"/>
                  </a:lnTo>
                  <a:lnTo>
                    <a:pt x="50" y="41"/>
                  </a:lnTo>
                  <a:lnTo>
                    <a:pt x="49" y="39"/>
                  </a:lnTo>
                  <a:lnTo>
                    <a:pt x="50" y="36"/>
                  </a:lnTo>
                  <a:lnTo>
                    <a:pt x="54" y="32"/>
                  </a:lnTo>
                  <a:lnTo>
                    <a:pt x="55" y="27"/>
                  </a:lnTo>
                  <a:lnTo>
                    <a:pt x="55" y="24"/>
                  </a:lnTo>
                  <a:lnTo>
                    <a:pt x="54" y="22"/>
                  </a:lnTo>
                  <a:lnTo>
                    <a:pt x="53" y="19"/>
                  </a:lnTo>
                  <a:lnTo>
                    <a:pt x="50" y="18"/>
                  </a:lnTo>
                  <a:lnTo>
                    <a:pt x="49" y="17"/>
                  </a:lnTo>
                  <a:lnTo>
                    <a:pt x="48" y="15"/>
                  </a:lnTo>
                  <a:lnTo>
                    <a:pt x="46" y="12"/>
                  </a:lnTo>
                  <a:lnTo>
                    <a:pt x="44" y="9"/>
                  </a:lnTo>
                  <a:lnTo>
                    <a:pt x="42" y="7"/>
                  </a:lnTo>
                  <a:lnTo>
                    <a:pt x="40" y="4"/>
                  </a:lnTo>
                  <a:lnTo>
                    <a:pt x="35" y="3"/>
                  </a:lnTo>
                  <a:lnTo>
                    <a:pt x="31" y="1"/>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8" name="Freeform 253"/>
            <p:cNvSpPr>
              <a:spLocks/>
            </p:cNvSpPr>
            <p:nvPr/>
          </p:nvSpPr>
          <p:spPr bwMode="auto">
            <a:xfrm>
              <a:off x="5478" y="2731"/>
              <a:ext cx="5" cy="7"/>
            </a:xfrm>
            <a:custGeom>
              <a:avLst/>
              <a:gdLst>
                <a:gd name="T0" fmla="*/ 1 w 10"/>
                <a:gd name="T1" fmla="*/ 1 h 14"/>
                <a:gd name="T2" fmla="*/ 1 w 10"/>
                <a:gd name="T3" fmla="*/ 1 h 14"/>
                <a:gd name="T4" fmla="*/ 1 w 10"/>
                <a:gd name="T5" fmla="*/ 1 h 14"/>
                <a:gd name="T6" fmla="*/ 1 w 10"/>
                <a:gd name="T7" fmla="*/ 0 h 14"/>
                <a:gd name="T8" fmla="*/ 1 w 10"/>
                <a:gd name="T9" fmla="*/ 0 h 14"/>
                <a:gd name="T10" fmla="*/ 1 w 10"/>
                <a:gd name="T11" fmla="*/ 0 h 14"/>
                <a:gd name="T12" fmla="*/ 0 w 10"/>
                <a:gd name="T13" fmla="*/ 1 h 14"/>
                <a:gd name="T14" fmla="*/ 0 w 10"/>
                <a:gd name="T15" fmla="*/ 1 h 14"/>
                <a:gd name="T16" fmla="*/ 0 w 10"/>
                <a:gd name="T17" fmla="*/ 1 h 14"/>
                <a:gd name="T18" fmla="*/ 0 w 10"/>
                <a:gd name="T19" fmla="*/ 1 h 14"/>
                <a:gd name="T20" fmla="*/ 1 w 10"/>
                <a:gd name="T21" fmla="*/ 1 h 14"/>
                <a:gd name="T22" fmla="*/ 1 w 10"/>
                <a:gd name="T23" fmla="*/ 1 h 14"/>
                <a:gd name="T24" fmla="*/ 1 w 10"/>
                <a:gd name="T25" fmla="*/ 1 h 14"/>
                <a:gd name="T26" fmla="*/ 1 w 10"/>
                <a:gd name="T27" fmla="*/ 1 h 14"/>
                <a:gd name="T28" fmla="*/ 1 w 10"/>
                <a:gd name="T29" fmla="*/ 1 h 14"/>
                <a:gd name="T30" fmla="*/ 1 w 10"/>
                <a:gd name="T31" fmla="*/ 1 h 14"/>
                <a:gd name="T32" fmla="*/ 1 w 10"/>
                <a:gd name="T33" fmla="*/ 1 h 14"/>
                <a:gd name="T34" fmla="*/ 1 w 10"/>
                <a:gd name="T35" fmla="*/ 1 h 14"/>
                <a:gd name="T36" fmla="*/ 1 w 10"/>
                <a:gd name="T37" fmla="*/ 1 h 14"/>
                <a:gd name="T38" fmla="*/ 1 w 10"/>
                <a:gd name="T39" fmla="*/ 1 h 14"/>
                <a:gd name="T40" fmla="*/ 1 w 10"/>
                <a:gd name="T41" fmla="*/ 1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
                <a:gd name="T64" fmla="*/ 0 h 14"/>
                <a:gd name="T65" fmla="*/ 10 w 10"/>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 h="14">
                  <a:moveTo>
                    <a:pt x="5" y="7"/>
                  </a:moveTo>
                  <a:lnTo>
                    <a:pt x="5" y="4"/>
                  </a:lnTo>
                  <a:lnTo>
                    <a:pt x="5" y="1"/>
                  </a:lnTo>
                  <a:lnTo>
                    <a:pt x="4" y="0"/>
                  </a:lnTo>
                  <a:lnTo>
                    <a:pt x="3" y="0"/>
                  </a:lnTo>
                  <a:lnTo>
                    <a:pt x="1" y="0"/>
                  </a:lnTo>
                  <a:lnTo>
                    <a:pt x="0" y="1"/>
                  </a:lnTo>
                  <a:lnTo>
                    <a:pt x="0" y="3"/>
                  </a:lnTo>
                  <a:lnTo>
                    <a:pt x="0" y="4"/>
                  </a:lnTo>
                  <a:lnTo>
                    <a:pt x="0" y="5"/>
                  </a:lnTo>
                  <a:lnTo>
                    <a:pt x="1" y="8"/>
                  </a:lnTo>
                  <a:lnTo>
                    <a:pt x="3" y="10"/>
                  </a:lnTo>
                  <a:lnTo>
                    <a:pt x="5" y="12"/>
                  </a:lnTo>
                  <a:lnTo>
                    <a:pt x="8" y="14"/>
                  </a:lnTo>
                  <a:lnTo>
                    <a:pt x="9" y="14"/>
                  </a:lnTo>
                  <a:lnTo>
                    <a:pt x="10" y="12"/>
                  </a:lnTo>
                  <a:lnTo>
                    <a:pt x="9" y="11"/>
                  </a:lnTo>
                  <a:lnTo>
                    <a:pt x="8" y="10"/>
                  </a:lnTo>
                  <a:lnTo>
                    <a:pt x="6" y="9"/>
                  </a:lnTo>
                  <a:lnTo>
                    <a:pt x="6" y="8"/>
                  </a:lnTo>
                  <a:lnTo>
                    <a:pt x="5"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9" name="Freeform 254"/>
            <p:cNvSpPr>
              <a:spLocks/>
            </p:cNvSpPr>
            <p:nvPr/>
          </p:nvSpPr>
          <p:spPr bwMode="auto">
            <a:xfrm>
              <a:off x="5435" y="2733"/>
              <a:ext cx="8" cy="5"/>
            </a:xfrm>
            <a:custGeom>
              <a:avLst/>
              <a:gdLst>
                <a:gd name="T0" fmla="*/ 1 w 15"/>
                <a:gd name="T1" fmla="*/ 1 h 10"/>
                <a:gd name="T2" fmla="*/ 1 w 15"/>
                <a:gd name="T3" fmla="*/ 1 h 10"/>
                <a:gd name="T4" fmla="*/ 1 w 15"/>
                <a:gd name="T5" fmla="*/ 1 h 10"/>
                <a:gd name="T6" fmla="*/ 1 w 15"/>
                <a:gd name="T7" fmla="*/ 1 h 10"/>
                <a:gd name="T8" fmla="*/ 0 w 15"/>
                <a:gd name="T9" fmla="*/ 1 h 10"/>
                <a:gd name="T10" fmla="*/ 1 w 15"/>
                <a:gd name="T11" fmla="*/ 1 h 10"/>
                <a:gd name="T12" fmla="*/ 1 w 15"/>
                <a:gd name="T13" fmla="*/ 1 h 10"/>
                <a:gd name="T14" fmla="*/ 1 w 15"/>
                <a:gd name="T15" fmla="*/ 1 h 10"/>
                <a:gd name="T16" fmla="*/ 1 w 15"/>
                <a:gd name="T17" fmla="*/ 0 h 10"/>
                <a:gd name="T18" fmla="*/ 1 w 15"/>
                <a:gd name="T19" fmla="*/ 0 h 10"/>
                <a:gd name="T20" fmla="*/ 1 w 15"/>
                <a:gd name="T21" fmla="*/ 1 h 10"/>
                <a:gd name="T22" fmla="*/ 1 w 15"/>
                <a:gd name="T23" fmla="*/ 1 h 10"/>
                <a:gd name="T24" fmla="*/ 1 w 15"/>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10"/>
                <a:gd name="T41" fmla="*/ 15 w 15"/>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10">
                  <a:moveTo>
                    <a:pt x="15" y="5"/>
                  </a:moveTo>
                  <a:lnTo>
                    <a:pt x="11" y="7"/>
                  </a:lnTo>
                  <a:lnTo>
                    <a:pt x="7" y="8"/>
                  </a:lnTo>
                  <a:lnTo>
                    <a:pt x="4" y="10"/>
                  </a:lnTo>
                  <a:lnTo>
                    <a:pt x="0" y="10"/>
                  </a:lnTo>
                  <a:lnTo>
                    <a:pt x="1" y="6"/>
                  </a:lnTo>
                  <a:lnTo>
                    <a:pt x="4" y="4"/>
                  </a:lnTo>
                  <a:lnTo>
                    <a:pt x="6" y="1"/>
                  </a:lnTo>
                  <a:lnTo>
                    <a:pt x="8" y="0"/>
                  </a:lnTo>
                  <a:lnTo>
                    <a:pt x="11" y="0"/>
                  </a:lnTo>
                  <a:lnTo>
                    <a:pt x="13" y="1"/>
                  </a:lnTo>
                  <a:lnTo>
                    <a:pt x="14" y="4"/>
                  </a:lnTo>
                  <a:lnTo>
                    <a:pt x="15" y="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0" name="Freeform 255"/>
            <p:cNvSpPr>
              <a:spLocks/>
            </p:cNvSpPr>
            <p:nvPr/>
          </p:nvSpPr>
          <p:spPr bwMode="auto">
            <a:xfrm>
              <a:off x="5489" y="2675"/>
              <a:ext cx="24" cy="27"/>
            </a:xfrm>
            <a:custGeom>
              <a:avLst/>
              <a:gdLst>
                <a:gd name="T0" fmla="*/ 0 w 49"/>
                <a:gd name="T1" fmla="*/ 1 h 53"/>
                <a:gd name="T2" fmla="*/ 0 w 49"/>
                <a:gd name="T3" fmla="*/ 1 h 53"/>
                <a:gd name="T4" fmla="*/ 0 w 49"/>
                <a:gd name="T5" fmla="*/ 1 h 53"/>
                <a:gd name="T6" fmla="*/ 0 w 49"/>
                <a:gd name="T7" fmla="*/ 1 h 53"/>
                <a:gd name="T8" fmla="*/ 0 w 49"/>
                <a:gd name="T9" fmla="*/ 1 h 53"/>
                <a:gd name="T10" fmla="*/ 0 w 49"/>
                <a:gd name="T11" fmla="*/ 1 h 53"/>
                <a:gd name="T12" fmla="*/ 0 w 49"/>
                <a:gd name="T13" fmla="*/ 1 h 53"/>
                <a:gd name="T14" fmla="*/ 0 w 49"/>
                <a:gd name="T15" fmla="*/ 1 h 53"/>
                <a:gd name="T16" fmla="*/ 0 w 49"/>
                <a:gd name="T17" fmla="*/ 1 h 53"/>
                <a:gd name="T18" fmla="*/ 0 w 49"/>
                <a:gd name="T19" fmla="*/ 1 h 53"/>
                <a:gd name="T20" fmla="*/ 0 w 49"/>
                <a:gd name="T21" fmla="*/ 1 h 53"/>
                <a:gd name="T22" fmla="*/ 0 w 49"/>
                <a:gd name="T23" fmla="*/ 1 h 53"/>
                <a:gd name="T24" fmla="*/ 0 w 49"/>
                <a:gd name="T25" fmla="*/ 1 h 53"/>
                <a:gd name="T26" fmla="*/ 0 w 49"/>
                <a:gd name="T27" fmla="*/ 1 h 53"/>
                <a:gd name="T28" fmla="*/ 0 w 49"/>
                <a:gd name="T29" fmla="*/ 1 h 53"/>
                <a:gd name="T30" fmla="*/ 0 w 49"/>
                <a:gd name="T31" fmla="*/ 1 h 53"/>
                <a:gd name="T32" fmla="*/ 0 w 49"/>
                <a:gd name="T33" fmla="*/ 1 h 53"/>
                <a:gd name="T34" fmla="*/ 0 w 49"/>
                <a:gd name="T35" fmla="*/ 1 h 53"/>
                <a:gd name="T36" fmla="*/ 0 w 49"/>
                <a:gd name="T37" fmla="*/ 1 h 53"/>
                <a:gd name="T38" fmla="*/ 0 w 49"/>
                <a:gd name="T39" fmla="*/ 1 h 53"/>
                <a:gd name="T40" fmla="*/ 0 w 49"/>
                <a:gd name="T41" fmla="*/ 1 h 53"/>
                <a:gd name="T42" fmla="*/ 0 w 49"/>
                <a:gd name="T43" fmla="*/ 1 h 53"/>
                <a:gd name="T44" fmla="*/ 0 w 49"/>
                <a:gd name="T45" fmla="*/ 1 h 53"/>
                <a:gd name="T46" fmla="*/ 0 w 49"/>
                <a:gd name="T47" fmla="*/ 1 h 53"/>
                <a:gd name="T48" fmla="*/ 0 w 49"/>
                <a:gd name="T49" fmla="*/ 1 h 53"/>
                <a:gd name="T50" fmla="*/ 0 w 49"/>
                <a:gd name="T51" fmla="*/ 1 h 53"/>
                <a:gd name="T52" fmla="*/ 0 w 49"/>
                <a:gd name="T53" fmla="*/ 1 h 53"/>
                <a:gd name="T54" fmla="*/ 0 w 49"/>
                <a:gd name="T55" fmla="*/ 1 h 53"/>
                <a:gd name="T56" fmla="*/ 0 w 49"/>
                <a:gd name="T57" fmla="*/ 1 h 53"/>
                <a:gd name="T58" fmla="*/ 0 w 49"/>
                <a:gd name="T59" fmla="*/ 1 h 53"/>
                <a:gd name="T60" fmla="*/ 0 w 49"/>
                <a:gd name="T61" fmla="*/ 1 h 53"/>
                <a:gd name="T62" fmla="*/ 0 w 49"/>
                <a:gd name="T63" fmla="*/ 1 h 53"/>
                <a:gd name="T64" fmla="*/ 0 w 49"/>
                <a:gd name="T65" fmla="*/ 1 h 53"/>
                <a:gd name="T66" fmla="*/ 0 w 49"/>
                <a:gd name="T67" fmla="*/ 1 h 53"/>
                <a:gd name="T68" fmla="*/ 0 w 49"/>
                <a:gd name="T69" fmla="*/ 1 h 53"/>
                <a:gd name="T70" fmla="*/ 0 w 49"/>
                <a:gd name="T71" fmla="*/ 1 h 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
                <a:gd name="T109" fmla="*/ 0 h 53"/>
                <a:gd name="T110" fmla="*/ 49 w 49"/>
                <a:gd name="T111" fmla="*/ 53 h 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 h="53">
                  <a:moveTo>
                    <a:pt x="49" y="48"/>
                  </a:moveTo>
                  <a:lnTo>
                    <a:pt x="47" y="45"/>
                  </a:lnTo>
                  <a:lnTo>
                    <a:pt x="44" y="40"/>
                  </a:lnTo>
                  <a:lnTo>
                    <a:pt x="41" y="35"/>
                  </a:lnTo>
                  <a:lnTo>
                    <a:pt x="37" y="31"/>
                  </a:lnTo>
                  <a:lnTo>
                    <a:pt x="39" y="31"/>
                  </a:lnTo>
                  <a:lnTo>
                    <a:pt x="41" y="31"/>
                  </a:lnTo>
                  <a:lnTo>
                    <a:pt x="43" y="31"/>
                  </a:lnTo>
                  <a:lnTo>
                    <a:pt x="44" y="32"/>
                  </a:lnTo>
                  <a:lnTo>
                    <a:pt x="41" y="27"/>
                  </a:lnTo>
                  <a:lnTo>
                    <a:pt x="38" y="22"/>
                  </a:lnTo>
                  <a:lnTo>
                    <a:pt x="35" y="18"/>
                  </a:lnTo>
                  <a:lnTo>
                    <a:pt x="32" y="16"/>
                  </a:lnTo>
                  <a:lnTo>
                    <a:pt x="28" y="13"/>
                  </a:lnTo>
                  <a:lnTo>
                    <a:pt x="21" y="8"/>
                  </a:lnTo>
                  <a:lnTo>
                    <a:pt x="13" y="4"/>
                  </a:lnTo>
                  <a:lnTo>
                    <a:pt x="6" y="0"/>
                  </a:lnTo>
                  <a:lnTo>
                    <a:pt x="7" y="1"/>
                  </a:lnTo>
                  <a:lnTo>
                    <a:pt x="8" y="2"/>
                  </a:lnTo>
                  <a:lnTo>
                    <a:pt x="8" y="4"/>
                  </a:lnTo>
                  <a:lnTo>
                    <a:pt x="7" y="4"/>
                  </a:lnTo>
                  <a:lnTo>
                    <a:pt x="7" y="5"/>
                  </a:lnTo>
                  <a:lnTo>
                    <a:pt x="6" y="5"/>
                  </a:lnTo>
                  <a:lnTo>
                    <a:pt x="8" y="7"/>
                  </a:lnTo>
                  <a:lnTo>
                    <a:pt x="12" y="9"/>
                  </a:lnTo>
                  <a:lnTo>
                    <a:pt x="15" y="13"/>
                  </a:lnTo>
                  <a:lnTo>
                    <a:pt x="19" y="16"/>
                  </a:lnTo>
                  <a:lnTo>
                    <a:pt x="15" y="14"/>
                  </a:lnTo>
                  <a:lnTo>
                    <a:pt x="11" y="12"/>
                  </a:lnTo>
                  <a:lnTo>
                    <a:pt x="5" y="10"/>
                  </a:lnTo>
                  <a:lnTo>
                    <a:pt x="0" y="9"/>
                  </a:lnTo>
                  <a:lnTo>
                    <a:pt x="3" y="12"/>
                  </a:lnTo>
                  <a:lnTo>
                    <a:pt x="4" y="13"/>
                  </a:lnTo>
                  <a:lnTo>
                    <a:pt x="3" y="14"/>
                  </a:lnTo>
                  <a:lnTo>
                    <a:pt x="0" y="15"/>
                  </a:lnTo>
                  <a:lnTo>
                    <a:pt x="4" y="15"/>
                  </a:lnTo>
                  <a:lnTo>
                    <a:pt x="8" y="15"/>
                  </a:lnTo>
                  <a:lnTo>
                    <a:pt x="13" y="16"/>
                  </a:lnTo>
                  <a:lnTo>
                    <a:pt x="16" y="17"/>
                  </a:lnTo>
                  <a:lnTo>
                    <a:pt x="21" y="20"/>
                  </a:lnTo>
                  <a:lnTo>
                    <a:pt x="26" y="23"/>
                  </a:lnTo>
                  <a:lnTo>
                    <a:pt x="31" y="27"/>
                  </a:lnTo>
                  <a:lnTo>
                    <a:pt x="36" y="31"/>
                  </a:lnTo>
                  <a:lnTo>
                    <a:pt x="31" y="31"/>
                  </a:lnTo>
                  <a:lnTo>
                    <a:pt x="27" y="30"/>
                  </a:lnTo>
                  <a:lnTo>
                    <a:pt x="23" y="28"/>
                  </a:lnTo>
                  <a:lnTo>
                    <a:pt x="21" y="27"/>
                  </a:lnTo>
                  <a:lnTo>
                    <a:pt x="19" y="25"/>
                  </a:lnTo>
                  <a:lnTo>
                    <a:pt x="18" y="24"/>
                  </a:lnTo>
                  <a:lnTo>
                    <a:pt x="16" y="23"/>
                  </a:lnTo>
                  <a:lnTo>
                    <a:pt x="15" y="23"/>
                  </a:lnTo>
                  <a:lnTo>
                    <a:pt x="13" y="23"/>
                  </a:lnTo>
                  <a:lnTo>
                    <a:pt x="9" y="23"/>
                  </a:lnTo>
                  <a:lnTo>
                    <a:pt x="7" y="23"/>
                  </a:lnTo>
                  <a:lnTo>
                    <a:pt x="6" y="23"/>
                  </a:lnTo>
                  <a:lnTo>
                    <a:pt x="12" y="24"/>
                  </a:lnTo>
                  <a:lnTo>
                    <a:pt x="18" y="27"/>
                  </a:lnTo>
                  <a:lnTo>
                    <a:pt x="21" y="28"/>
                  </a:lnTo>
                  <a:lnTo>
                    <a:pt x="24" y="30"/>
                  </a:lnTo>
                  <a:lnTo>
                    <a:pt x="27" y="31"/>
                  </a:lnTo>
                  <a:lnTo>
                    <a:pt x="30" y="32"/>
                  </a:lnTo>
                  <a:lnTo>
                    <a:pt x="34" y="35"/>
                  </a:lnTo>
                  <a:lnTo>
                    <a:pt x="36" y="36"/>
                  </a:lnTo>
                  <a:lnTo>
                    <a:pt x="38" y="39"/>
                  </a:lnTo>
                  <a:lnTo>
                    <a:pt x="43" y="44"/>
                  </a:lnTo>
                  <a:lnTo>
                    <a:pt x="46" y="48"/>
                  </a:lnTo>
                  <a:lnTo>
                    <a:pt x="49" y="53"/>
                  </a:lnTo>
                  <a:lnTo>
                    <a:pt x="49" y="52"/>
                  </a:lnTo>
                  <a:lnTo>
                    <a:pt x="49" y="51"/>
                  </a:lnTo>
                  <a:lnTo>
                    <a:pt x="49" y="50"/>
                  </a:lnTo>
                  <a:lnTo>
                    <a:pt x="49"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1" name="Freeform 256"/>
            <p:cNvSpPr>
              <a:spLocks/>
            </p:cNvSpPr>
            <p:nvPr/>
          </p:nvSpPr>
          <p:spPr bwMode="auto">
            <a:xfrm>
              <a:off x="5494" y="2696"/>
              <a:ext cx="22" cy="45"/>
            </a:xfrm>
            <a:custGeom>
              <a:avLst/>
              <a:gdLst>
                <a:gd name="T0" fmla="*/ 1 w 43"/>
                <a:gd name="T1" fmla="*/ 1 h 88"/>
                <a:gd name="T2" fmla="*/ 1 w 43"/>
                <a:gd name="T3" fmla="*/ 1 h 88"/>
                <a:gd name="T4" fmla="*/ 1 w 43"/>
                <a:gd name="T5" fmla="*/ 1 h 88"/>
                <a:gd name="T6" fmla="*/ 1 w 43"/>
                <a:gd name="T7" fmla="*/ 1 h 88"/>
                <a:gd name="T8" fmla="*/ 1 w 43"/>
                <a:gd name="T9" fmla="*/ 1 h 88"/>
                <a:gd name="T10" fmla="*/ 1 w 43"/>
                <a:gd name="T11" fmla="*/ 1 h 88"/>
                <a:gd name="T12" fmla="*/ 1 w 43"/>
                <a:gd name="T13" fmla="*/ 1 h 88"/>
                <a:gd name="T14" fmla="*/ 1 w 43"/>
                <a:gd name="T15" fmla="*/ 1 h 88"/>
                <a:gd name="T16" fmla="*/ 1 w 43"/>
                <a:gd name="T17" fmla="*/ 1 h 88"/>
                <a:gd name="T18" fmla="*/ 1 w 43"/>
                <a:gd name="T19" fmla="*/ 1 h 88"/>
                <a:gd name="T20" fmla="*/ 1 w 43"/>
                <a:gd name="T21" fmla="*/ 1 h 88"/>
                <a:gd name="T22" fmla="*/ 1 w 43"/>
                <a:gd name="T23" fmla="*/ 1 h 88"/>
                <a:gd name="T24" fmla="*/ 0 w 43"/>
                <a:gd name="T25" fmla="*/ 1 h 88"/>
                <a:gd name="T26" fmla="*/ 0 w 43"/>
                <a:gd name="T27" fmla="*/ 1 h 88"/>
                <a:gd name="T28" fmla="*/ 0 w 43"/>
                <a:gd name="T29" fmla="*/ 1 h 88"/>
                <a:gd name="T30" fmla="*/ 1 w 43"/>
                <a:gd name="T31" fmla="*/ 1 h 88"/>
                <a:gd name="T32" fmla="*/ 1 w 43"/>
                <a:gd name="T33" fmla="*/ 1 h 88"/>
                <a:gd name="T34" fmla="*/ 1 w 43"/>
                <a:gd name="T35" fmla="*/ 1 h 88"/>
                <a:gd name="T36" fmla="*/ 1 w 43"/>
                <a:gd name="T37" fmla="*/ 1 h 88"/>
                <a:gd name="T38" fmla="*/ 1 w 43"/>
                <a:gd name="T39" fmla="*/ 1 h 88"/>
                <a:gd name="T40" fmla="*/ 1 w 43"/>
                <a:gd name="T41" fmla="*/ 1 h 88"/>
                <a:gd name="T42" fmla="*/ 1 w 43"/>
                <a:gd name="T43" fmla="*/ 1 h 88"/>
                <a:gd name="T44" fmla="*/ 1 w 43"/>
                <a:gd name="T45" fmla="*/ 1 h 88"/>
                <a:gd name="T46" fmla="*/ 1 w 43"/>
                <a:gd name="T47" fmla="*/ 1 h 88"/>
                <a:gd name="T48" fmla="*/ 1 w 43"/>
                <a:gd name="T49" fmla="*/ 1 h 88"/>
                <a:gd name="T50" fmla="*/ 1 w 43"/>
                <a:gd name="T51" fmla="*/ 1 h 88"/>
                <a:gd name="T52" fmla="*/ 1 w 43"/>
                <a:gd name="T53" fmla="*/ 1 h 88"/>
                <a:gd name="T54" fmla="*/ 1 w 43"/>
                <a:gd name="T55" fmla="*/ 1 h 88"/>
                <a:gd name="T56" fmla="*/ 1 w 43"/>
                <a:gd name="T57" fmla="*/ 1 h 88"/>
                <a:gd name="T58" fmla="*/ 1 w 43"/>
                <a:gd name="T59" fmla="*/ 1 h 88"/>
                <a:gd name="T60" fmla="*/ 1 w 43"/>
                <a:gd name="T61" fmla="*/ 1 h 88"/>
                <a:gd name="T62" fmla="*/ 1 w 43"/>
                <a:gd name="T63" fmla="*/ 1 h 88"/>
                <a:gd name="T64" fmla="*/ 1 w 43"/>
                <a:gd name="T65" fmla="*/ 1 h 88"/>
                <a:gd name="T66" fmla="*/ 1 w 43"/>
                <a:gd name="T67" fmla="*/ 1 h 88"/>
                <a:gd name="T68" fmla="*/ 1 w 43"/>
                <a:gd name="T69" fmla="*/ 1 h 88"/>
                <a:gd name="T70" fmla="*/ 1 w 43"/>
                <a:gd name="T71" fmla="*/ 1 h 88"/>
                <a:gd name="T72" fmla="*/ 1 w 43"/>
                <a:gd name="T73" fmla="*/ 1 h 88"/>
                <a:gd name="T74" fmla="*/ 1 w 43"/>
                <a:gd name="T75" fmla="*/ 1 h 88"/>
                <a:gd name="T76" fmla="*/ 1 w 43"/>
                <a:gd name="T77" fmla="*/ 0 h 88"/>
                <a:gd name="T78" fmla="*/ 1 w 43"/>
                <a:gd name="T79" fmla="*/ 1 h 88"/>
                <a:gd name="T80" fmla="*/ 1 w 43"/>
                <a:gd name="T81" fmla="*/ 1 h 88"/>
                <a:gd name="T82" fmla="*/ 1 w 43"/>
                <a:gd name="T83" fmla="*/ 1 h 88"/>
                <a:gd name="T84" fmla="*/ 1 w 43"/>
                <a:gd name="T85" fmla="*/ 1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
                <a:gd name="T130" fmla="*/ 0 h 88"/>
                <a:gd name="T131" fmla="*/ 43 w 43"/>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 h="88">
                  <a:moveTo>
                    <a:pt x="40" y="17"/>
                  </a:moveTo>
                  <a:lnTo>
                    <a:pt x="41" y="18"/>
                  </a:lnTo>
                  <a:lnTo>
                    <a:pt x="42" y="19"/>
                  </a:lnTo>
                  <a:lnTo>
                    <a:pt x="42" y="20"/>
                  </a:lnTo>
                  <a:lnTo>
                    <a:pt x="43" y="22"/>
                  </a:lnTo>
                  <a:lnTo>
                    <a:pt x="43" y="25"/>
                  </a:lnTo>
                  <a:lnTo>
                    <a:pt x="43" y="32"/>
                  </a:lnTo>
                  <a:lnTo>
                    <a:pt x="43" y="39"/>
                  </a:lnTo>
                  <a:lnTo>
                    <a:pt x="43" y="43"/>
                  </a:lnTo>
                  <a:lnTo>
                    <a:pt x="42" y="47"/>
                  </a:lnTo>
                  <a:lnTo>
                    <a:pt x="41" y="53"/>
                  </a:lnTo>
                  <a:lnTo>
                    <a:pt x="38" y="57"/>
                  </a:lnTo>
                  <a:lnTo>
                    <a:pt x="34" y="62"/>
                  </a:lnTo>
                  <a:lnTo>
                    <a:pt x="34" y="64"/>
                  </a:lnTo>
                  <a:lnTo>
                    <a:pt x="34" y="66"/>
                  </a:lnTo>
                  <a:lnTo>
                    <a:pt x="34" y="70"/>
                  </a:lnTo>
                  <a:lnTo>
                    <a:pt x="35" y="73"/>
                  </a:lnTo>
                  <a:lnTo>
                    <a:pt x="35" y="76"/>
                  </a:lnTo>
                  <a:lnTo>
                    <a:pt x="34" y="78"/>
                  </a:lnTo>
                  <a:lnTo>
                    <a:pt x="32" y="79"/>
                  </a:lnTo>
                  <a:lnTo>
                    <a:pt x="30" y="80"/>
                  </a:lnTo>
                  <a:lnTo>
                    <a:pt x="30" y="83"/>
                  </a:lnTo>
                  <a:lnTo>
                    <a:pt x="28" y="85"/>
                  </a:lnTo>
                  <a:lnTo>
                    <a:pt x="26" y="86"/>
                  </a:lnTo>
                  <a:lnTo>
                    <a:pt x="25" y="88"/>
                  </a:lnTo>
                  <a:lnTo>
                    <a:pt x="23" y="87"/>
                  </a:lnTo>
                  <a:lnTo>
                    <a:pt x="20" y="86"/>
                  </a:lnTo>
                  <a:lnTo>
                    <a:pt x="19" y="85"/>
                  </a:lnTo>
                  <a:lnTo>
                    <a:pt x="17" y="84"/>
                  </a:lnTo>
                  <a:lnTo>
                    <a:pt x="16" y="84"/>
                  </a:lnTo>
                  <a:lnTo>
                    <a:pt x="13" y="84"/>
                  </a:lnTo>
                  <a:lnTo>
                    <a:pt x="12" y="84"/>
                  </a:lnTo>
                  <a:lnTo>
                    <a:pt x="10" y="84"/>
                  </a:lnTo>
                  <a:lnTo>
                    <a:pt x="8" y="84"/>
                  </a:lnTo>
                  <a:lnTo>
                    <a:pt x="5" y="83"/>
                  </a:lnTo>
                  <a:lnTo>
                    <a:pt x="3" y="80"/>
                  </a:lnTo>
                  <a:lnTo>
                    <a:pt x="1" y="79"/>
                  </a:lnTo>
                  <a:lnTo>
                    <a:pt x="0" y="76"/>
                  </a:lnTo>
                  <a:lnTo>
                    <a:pt x="0" y="70"/>
                  </a:lnTo>
                  <a:lnTo>
                    <a:pt x="0" y="65"/>
                  </a:lnTo>
                  <a:lnTo>
                    <a:pt x="0" y="62"/>
                  </a:lnTo>
                  <a:lnTo>
                    <a:pt x="0" y="59"/>
                  </a:lnTo>
                  <a:lnTo>
                    <a:pt x="0" y="57"/>
                  </a:lnTo>
                  <a:lnTo>
                    <a:pt x="0" y="55"/>
                  </a:lnTo>
                  <a:lnTo>
                    <a:pt x="0" y="53"/>
                  </a:lnTo>
                  <a:lnTo>
                    <a:pt x="1" y="51"/>
                  </a:lnTo>
                  <a:lnTo>
                    <a:pt x="2" y="50"/>
                  </a:lnTo>
                  <a:lnTo>
                    <a:pt x="3" y="48"/>
                  </a:lnTo>
                  <a:lnTo>
                    <a:pt x="3" y="47"/>
                  </a:lnTo>
                  <a:lnTo>
                    <a:pt x="4" y="48"/>
                  </a:lnTo>
                  <a:lnTo>
                    <a:pt x="4" y="49"/>
                  </a:lnTo>
                  <a:lnTo>
                    <a:pt x="5" y="50"/>
                  </a:lnTo>
                  <a:lnTo>
                    <a:pt x="5" y="51"/>
                  </a:lnTo>
                  <a:lnTo>
                    <a:pt x="5" y="53"/>
                  </a:lnTo>
                  <a:lnTo>
                    <a:pt x="7" y="53"/>
                  </a:lnTo>
                  <a:lnTo>
                    <a:pt x="8" y="54"/>
                  </a:lnTo>
                  <a:lnTo>
                    <a:pt x="9" y="55"/>
                  </a:lnTo>
                  <a:lnTo>
                    <a:pt x="9" y="53"/>
                  </a:lnTo>
                  <a:lnTo>
                    <a:pt x="9" y="51"/>
                  </a:lnTo>
                  <a:lnTo>
                    <a:pt x="9" y="49"/>
                  </a:lnTo>
                  <a:lnTo>
                    <a:pt x="10" y="48"/>
                  </a:lnTo>
                  <a:lnTo>
                    <a:pt x="10" y="46"/>
                  </a:lnTo>
                  <a:lnTo>
                    <a:pt x="10" y="43"/>
                  </a:lnTo>
                  <a:lnTo>
                    <a:pt x="10" y="39"/>
                  </a:lnTo>
                  <a:lnTo>
                    <a:pt x="9" y="35"/>
                  </a:lnTo>
                  <a:lnTo>
                    <a:pt x="10" y="36"/>
                  </a:lnTo>
                  <a:lnTo>
                    <a:pt x="11" y="36"/>
                  </a:lnTo>
                  <a:lnTo>
                    <a:pt x="11" y="38"/>
                  </a:lnTo>
                  <a:lnTo>
                    <a:pt x="11" y="40"/>
                  </a:lnTo>
                  <a:lnTo>
                    <a:pt x="13" y="42"/>
                  </a:lnTo>
                  <a:lnTo>
                    <a:pt x="15" y="46"/>
                  </a:lnTo>
                  <a:lnTo>
                    <a:pt x="15" y="47"/>
                  </a:lnTo>
                  <a:lnTo>
                    <a:pt x="15" y="45"/>
                  </a:lnTo>
                  <a:lnTo>
                    <a:pt x="16" y="42"/>
                  </a:lnTo>
                  <a:lnTo>
                    <a:pt x="16" y="39"/>
                  </a:lnTo>
                  <a:lnTo>
                    <a:pt x="16" y="38"/>
                  </a:lnTo>
                  <a:lnTo>
                    <a:pt x="17" y="38"/>
                  </a:lnTo>
                  <a:lnTo>
                    <a:pt x="18" y="36"/>
                  </a:lnTo>
                  <a:lnTo>
                    <a:pt x="20" y="36"/>
                  </a:lnTo>
                  <a:lnTo>
                    <a:pt x="21" y="38"/>
                  </a:lnTo>
                  <a:lnTo>
                    <a:pt x="21" y="39"/>
                  </a:lnTo>
                  <a:lnTo>
                    <a:pt x="23" y="36"/>
                  </a:lnTo>
                  <a:lnTo>
                    <a:pt x="25" y="34"/>
                  </a:lnTo>
                  <a:lnTo>
                    <a:pt x="26" y="30"/>
                  </a:lnTo>
                  <a:lnTo>
                    <a:pt x="26" y="26"/>
                  </a:lnTo>
                  <a:lnTo>
                    <a:pt x="27" y="26"/>
                  </a:lnTo>
                  <a:lnTo>
                    <a:pt x="28" y="28"/>
                  </a:lnTo>
                  <a:lnTo>
                    <a:pt x="30" y="31"/>
                  </a:lnTo>
                  <a:lnTo>
                    <a:pt x="31" y="34"/>
                  </a:lnTo>
                  <a:lnTo>
                    <a:pt x="32" y="33"/>
                  </a:lnTo>
                  <a:lnTo>
                    <a:pt x="32" y="32"/>
                  </a:lnTo>
                  <a:lnTo>
                    <a:pt x="33" y="31"/>
                  </a:lnTo>
                  <a:lnTo>
                    <a:pt x="34" y="30"/>
                  </a:lnTo>
                  <a:lnTo>
                    <a:pt x="34" y="28"/>
                  </a:lnTo>
                  <a:lnTo>
                    <a:pt x="34" y="26"/>
                  </a:lnTo>
                  <a:lnTo>
                    <a:pt x="33" y="24"/>
                  </a:lnTo>
                  <a:lnTo>
                    <a:pt x="32" y="22"/>
                  </a:lnTo>
                  <a:lnTo>
                    <a:pt x="31" y="19"/>
                  </a:lnTo>
                  <a:lnTo>
                    <a:pt x="28" y="18"/>
                  </a:lnTo>
                  <a:lnTo>
                    <a:pt x="27" y="17"/>
                  </a:lnTo>
                  <a:lnTo>
                    <a:pt x="25" y="16"/>
                  </a:lnTo>
                  <a:lnTo>
                    <a:pt x="24" y="13"/>
                  </a:lnTo>
                  <a:lnTo>
                    <a:pt x="21" y="11"/>
                  </a:lnTo>
                  <a:lnTo>
                    <a:pt x="19" y="9"/>
                  </a:lnTo>
                  <a:lnTo>
                    <a:pt x="23" y="10"/>
                  </a:lnTo>
                  <a:lnTo>
                    <a:pt x="25" y="11"/>
                  </a:lnTo>
                  <a:lnTo>
                    <a:pt x="27" y="11"/>
                  </a:lnTo>
                  <a:lnTo>
                    <a:pt x="31" y="12"/>
                  </a:lnTo>
                  <a:lnTo>
                    <a:pt x="27" y="9"/>
                  </a:lnTo>
                  <a:lnTo>
                    <a:pt x="24" y="5"/>
                  </a:lnTo>
                  <a:lnTo>
                    <a:pt x="20" y="2"/>
                  </a:lnTo>
                  <a:lnTo>
                    <a:pt x="17" y="0"/>
                  </a:lnTo>
                  <a:lnTo>
                    <a:pt x="21" y="1"/>
                  </a:lnTo>
                  <a:lnTo>
                    <a:pt x="26" y="4"/>
                  </a:lnTo>
                  <a:lnTo>
                    <a:pt x="31" y="7"/>
                  </a:lnTo>
                  <a:lnTo>
                    <a:pt x="34" y="10"/>
                  </a:lnTo>
                  <a:lnTo>
                    <a:pt x="34" y="12"/>
                  </a:lnTo>
                  <a:lnTo>
                    <a:pt x="34" y="13"/>
                  </a:lnTo>
                  <a:lnTo>
                    <a:pt x="35" y="15"/>
                  </a:lnTo>
                  <a:lnTo>
                    <a:pt x="36" y="15"/>
                  </a:lnTo>
                  <a:lnTo>
                    <a:pt x="38" y="16"/>
                  </a:lnTo>
                  <a:lnTo>
                    <a:pt x="39" y="16"/>
                  </a:lnTo>
                  <a:lnTo>
                    <a:pt x="40" y="1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2" name="Freeform 257"/>
            <p:cNvSpPr>
              <a:spLocks/>
            </p:cNvSpPr>
            <p:nvPr/>
          </p:nvSpPr>
          <p:spPr bwMode="auto">
            <a:xfrm>
              <a:off x="5478" y="2712"/>
              <a:ext cx="7" cy="6"/>
            </a:xfrm>
            <a:custGeom>
              <a:avLst/>
              <a:gdLst>
                <a:gd name="T0" fmla="*/ 1 w 13"/>
                <a:gd name="T1" fmla="*/ 1 h 10"/>
                <a:gd name="T2" fmla="*/ 1 w 13"/>
                <a:gd name="T3" fmla="*/ 1 h 10"/>
                <a:gd name="T4" fmla="*/ 1 w 13"/>
                <a:gd name="T5" fmla="*/ 1 h 10"/>
                <a:gd name="T6" fmla="*/ 1 w 13"/>
                <a:gd name="T7" fmla="*/ 1 h 10"/>
                <a:gd name="T8" fmla="*/ 1 w 13"/>
                <a:gd name="T9" fmla="*/ 1 h 10"/>
                <a:gd name="T10" fmla="*/ 1 w 13"/>
                <a:gd name="T11" fmla="*/ 1 h 10"/>
                <a:gd name="T12" fmla="*/ 1 w 13"/>
                <a:gd name="T13" fmla="*/ 1 h 10"/>
                <a:gd name="T14" fmla="*/ 1 w 13"/>
                <a:gd name="T15" fmla="*/ 1 h 10"/>
                <a:gd name="T16" fmla="*/ 0 w 13"/>
                <a:gd name="T17" fmla="*/ 0 h 10"/>
                <a:gd name="T18" fmla="*/ 1 w 13"/>
                <a:gd name="T19" fmla="*/ 1 h 10"/>
                <a:gd name="T20" fmla="*/ 1 w 13"/>
                <a:gd name="T21" fmla="*/ 1 h 10"/>
                <a:gd name="T22" fmla="*/ 1 w 13"/>
                <a:gd name="T23" fmla="*/ 1 h 10"/>
                <a:gd name="T24" fmla="*/ 1 w 13"/>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10"/>
                <a:gd name="T41" fmla="*/ 13 w 1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10">
                  <a:moveTo>
                    <a:pt x="9" y="4"/>
                  </a:moveTo>
                  <a:lnTo>
                    <a:pt x="10" y="6"/>
                  </a:lnTo>
                  <a:lnTo>
                    <a:pt x="11" y="8"/>
                  </a:lnTo>
                  <a:lnTo>
                    <a:pt x="12" y="9"/>
                  </a:lnTo>
                  <a:lnTo>
                    <a:pt x="13" y="10"/>
                  </a:lnTo>
                  <a:lnTo>
                    <a:pt x="8" y="9"/>
                  </a:lnTo>
                  <a:lnTo>
                    <a:pt x="4" y="7"/>
                  </a:lnTo>
                  <a:lnTo>
                    <a:pt x="1" y="3"/>
                  </a:lnTo>
                  <a:lnTo>
                    <a:pt x="0" y="0"/>
                  </a:lnTo>
                  <a:lnTo>
                    <a:pt x="2" y="1"/>
                  </a:lnTo>
                  <a:lnTo>
                    <a:pt x="4" y="2"/>
                  </a:lnTo>
                  <a:lnTo>
                    <a:pt x="6" y="3"/>
                  </a:lnTo>
                  <a:lnTo>
                    <a:pt x="9"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3" name="Freeform 258"/>
            <p:cNvSpPr>
              <a:spLocks/>
            </p:cNvSpPr>
            <p:nvPr/>
          </p:nvSpPr>
          <p:spPr bwMode="auto">
            <a:xfrm>
              <a:off x="5473" y="2703"/>
              <a:ext cx="11" cy="9"/>
            </a:xfrm>
            <a:custGeom>
              <a:avLst/>
              <a:gdLst>
                <a:gd name="T0" fmla="*/ 1 w 22"/>
                <a:gd name="T1" fmla="*/ 0 h 19"/>
                <a:gd name="T2" fmla="*/ 1 w 22"/>
                <a:gd name="T3" fmla="*/ 0 h 19"/>
                <a:gd name="T4" fmla="*/ 1 w 22"/>
                <a:gd name="T5" fmla="*/ 0 h 19"/>
                <a:gd name="T6" fmla="*/ 1 w 22"/>
                <a:gd name="T7" fmla="*/ 0 h 19"/>
                <a:gd name="T8" fmla="*/ 0 w 22"/>
                <a:gd name="T9" fmla="*/ 0 h 19"/>
                <a:gd name="T10" fmla="*/ 1 w 22"/>
                <a:gd name="T11" fmla="*/ 0 h 19"/>
                <a:gd name="T12" fmla="*/ 1 w 22"/>
                <a:gd name="T13" fmla="*/ 0 h 19"/>
                <a:gd name="T14" fmla="*/ 1 w 22"/>
                <a:gd name="T15" fmla="*/ 0 h 19"/>
                <a:gd name="T16" fmla="*/ 1 w 22"/>
                <a:gd name="T17" fmla="*/ 0 h 19"/>
                <a:gd name="T18" fmla="*/ 1 w 22"/>
                <a:gd name="T19" fmla="*/ 0 h 19"/>
                <a:gd name="T20" fmla="*/ 1 w 22"/>
                <a:gd name="T21" fmla="*/ 0 h 19"/>
                <a:gd name="T22" fmla="*/ 1 w 22"/>
                <a:gd name="T23" fmla="*/ 0 h 19"/>
                <a:gd name="T24" fmla="*/ 1 w 22"/>
                <a:gd name="T25" fmla="*/ 0 h 19"/>
                <a:gd name="T26" fmla="*/ 1 w 22"/>
                <a:gd name="T27" fmla="*/ 0 h 19"/>
                <a:gd name="T28" fmla="*/ 1 w 22"/>
                <a:gd name="T29" fmla="*/ 0 h 19"/>
                <a:gd name="T30" fmla="*/ 1 w 22"/>
                <a:gd name="T31" fmla="*/ 0 h 19"/>
                <a:gd name="T32" fmla="*/ 1 w 22"/>
                <a:gd name="T33" fmla="*/ 0 h 19"/>
                <a:gd name="T34" fmla="*/ 1 w 22"/>
                <a:gd name="T35" fmla="*/ 0 h 19"/>
                <a:gd name="T36" fmla="*/ 1 w 22"/>
                <a:gd name="T37" fmla="*/ 0 h 19"/>
                <a:gd name="T38" fmla="*/ 1 w 22"/>
                <a:gd name="T39" fmla="*/ 0 h 19"/>
                <a:gd name="T40" fmla="*/ 1 w 22"/>
                <a:gd name="T41" fmla="*/ 0 h 19"/>
                <a:gd name="T42" fmla="*/ 1 w 22"/>
                <a:gd name="T43" fmla="*/ 0 h 19"/>
                <a:gd name="T44" fmla="*/ 1 w 22"/>
                <a:gd name="T45" fmla="*/ 0 h 19"/>
                <a:gd name="T46" fmla="*/ 1 w 22"/>
                <a:gd name="T47" fmla="*/ 0 h 19"/>
                <a:gd name="T48" fmla="*/ 1 w 22"/>
                <a:gd name="T49" fmla="*/ 0 h 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19"/>
                <a:gd name="T77" fmla="*/ 22 w 22"/>
                <a:gd name="T78" fmla="*/ 19 h 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19">
                  <a:moveTo>
                    <a:pt x="8" y="15"/>
                  </a:moveTo>
                  <a:lnTo>
                    <a:pt x="5" y="12"/>
                  </a:lnTo>
                  <a:lnTo>
                    <a:pt x="2" y="8"/>
                  </a:lnTo>
                  <a:lnTo>
                    <a:pt x="1" y="4"/>
                  </a:lnTo>
                  <a:lnTo>
                    <a:pt x="0" y="0"/>
                  </a:lnTo>
                  <a:lnTo>
                    <a:pt x="1" y="1"/>
                  </a:lnTo>
                  <a:lnTo>
                    <a:pt x="4" y="4"/>
                  </a:lnTo>
                  <a:lnTo>
                    <a:pt x="6" y="5"/>
                  </a:lnTo>
                  <a:lnTo>
                    <a:pt x="8" y="5"/>
                  </a:lnTo>
                  <a:lnTo>
                    <a:pt x="9" y="7"/>
                  </a:lnTo>
                  <a:lnTo>
                    <a:pt x="11" y="8"/>
                  </a:lnTo>
                  <a:lnTo>
                    <a:pt x="12" y="10"/>
                  </a:lnTo>
                  <a:lnTo>
                    <a:pt x="13" y="11"/>
                  </a:lnTo>
                  <a:lnTo>
                    <a:pt x="14" y="11"/>
                  </a:lnTo>
                  <a:lnTo>
                    <a:pt x="15" y="12"/>
                  </a:lnTo>
                  <a:lnTo>
                    <a:pt x="16" y="12"/>
                  </a:lnTo>
                  <a:lnTo>
                    <a:pt x="17" y="13"/>
                  </a:lnTo>
                  <a:lnTo>
                    <a:pt x="19" y="14"/>
                  </a:lnTo>
                  <a:lnTo>
                    <a:pt x="20" y="15"/>
                  </a:lnTo>
                  <a:lnTo>
                    <a:pt x="21" y="18"/>
                  </a:lnTo>
                  <a:lnTo>
                    <a:pt x="22" y="19"/>
                  </a:lnTo>
                  <a:lnTo>
                    <a:pt x="19" y="19"/>
                  </a:lnTo>
                  <a:lnTo>
                    <a:pt x="15" y="18"/>
                  </a:lnTo>
                  <a:lnTo>
                    <a:pt x="12" y="16"/>
                  </a:lnTo>
                  <a:lnTo>
                    <a:pt x="8"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4" name="Freeform 259"/>
            <p:cNvSpPr>
              <a:spLocks/>
            </p:cNvSpPr>
            <p:nvPr/>
          </p:nvSpPr>
          <p:spPr bwMode="auto">
            <a:xfrm>
              <a:off x="5454" y="2674"/>
              <a:ext cx="22" cy="7"/>
            </a:xfrm>
            <a:custGeom>
              <a:avLst/>
              <a:gdLst>
                <a:gd name="T0" fmla="*/ 1 w 44"/>
                <a:gd name="T1" fmla="*/ 0 h 15"/>
                <a:gd name="T2" fmla="*/ 1 w 44"/>
                <a:gd name="T3" fmla="*/ 0 h 15"/>
                <a:gd name="T4" fmla="*/ 1 w 44"/>
                <a:gd name="T5" fmla="*/ 0 h 15"/>
                <a:gd name="T6" fmla="*/ 1 w 44"/>
                <a:gd name="T7" fmla="*/ 0 h 15"/>
                <a:gd name="T8" fmla="*/ 1 w 44"/>
                <a:gd name="T9" fmla="*/ 0 h 15"/>
                <a:gd name="T10" fmla="*/ 1 w 44"/>
                <a:gd name="T11" fmla="*/ 0 h 15"/>
                <a:gd name="T12" fmla="*/ 1 w 44"/>
                <a:gd name="T13" fmla="*/ 0 h 15"/>
                <a:gd name="T14" fmla="*/ 1 w 44"/>
                <a:gd name="T15" fmla="*/ 0 h 15"/>
                <a:gd name="T16" fmla="*/ 0 w 44"/>
                <a:gd name="T17" fmla="*/ 0 h 15"/>
                <a:gd name="T18" fmla="*/ 1 w 44"/>
                <a:gd name="T19" fmla="*/ 0 h 15"/>
                <a:gd name="T20" fmla="*/ 1 w 44"/>
                <a:gd name="T21" fmla="*/ 0 h 15"/>
                <a:gd name="T22" fmla="*/ 1 w 44"/>
                <a:gd name="T23" fmla="*/ 0 h 15"/>
                <a:gd name="T24" fmla="*/ 1 w 44"/>
                <a:gd name="T25" fmla="*/ 0 h 15"/>
                <a:gd name="T26" fmla="*/ 1 w 44"/>
                <a:gd name="T27" fmla="*/ 0 h 15"/>
                <a:gd name="T28" fmla="*/ 1 w 44"/>
                <a:gd name="T29" fmla="*/ 0 h 15"/>
                <a:gd name="T30" fmla="*/ 1 w 44"/>
                <a:gd name="T31" fmla="*/ 0 h 15"/>
                <a:gd name="T32" fmla="*/ 1 w 44"/>
                <a:gd name="T33" fmla="*/ 0 h 15"/>
                <a:gd name="T34" fmla="*/ 1 w 44"/>
                <a:gd name="T35" fmla="*/ 0 h 15"/>
                <a:gd name="T36" fmla="*/ 1 w 44"/>
                <a:gd name="T37" fmla="*/ 0 h 15"/>
                <a:gd name="T38" fmla="*/ 1 w 44"/>
                <a:gd name="T39" fmla="*/ 0 h 15"/>
                <a:gd name="T40" fmla="*/ 1 w 44"/>
                <a:gd name="T41" fmla="*/ 0 h 15"/>
                <a:gd name="T42" fmla="*/ 1 w 44"/>
                <a:gd name="T43" fmla="*/ 0 h 15"/>
                <a:gd name="T44" fmla="*/ 1 w 44"/>
                <a:gd name="T45" fmla="*/ 0 h 15"/>
                <a:gd name="T46" fmla="*/ 1 w 44"/>
                <a:gd name="T47" fmla="*/ 0 h 15"/>
                <a:gd name="T48" fmla="*/ 1 w 44"/>
                <a:gd name="T49" fmla="*/ 0 h 15"/>
                <a:gd name="T50" fmla="*/ 1 w 44"/>
                <a:gd name="T51" fmla="*/ 0 h 15"/>
                <a:gd name="T52" fmla="*/ 1 w 44"/>
                <a:gd name="T53" fmla="*/ 0 h 15"/>
                <a:gd name="T54" fmla="*/ 1 w 44"/>
                <a:gd name="T55" fmla="*/ 0 h 15"/>
                <a:gd name="T56" fmla="*/ 1 w 44"/>
                <a:gd name="T57" fmla="*/ 0 h 15"/>
                <a:gd name="T58" fmla="*/ 1 w 44"/>
                <a:gd name="T59" fmla="*/ 0 h 15"/>
                <a:gd name="T60" fmla="*/ 1 w 44"/>
                <a:gd name="T61" fmla="*/ 0 h 15"/>
                <a:gd name="T62" fmla="*/ 1 w 44"/>
                <a:gd name="T63" fmla="*/ 0 h 15"/>
                <a:gd name="T64" fmla="*/ 1 w 44"/>
                <a:gd name="T65" fmla="*/ 0 h 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
                <a:gd name="T100" fmla="*/ 0 h 15"/>
                <a:gd name="T101" fmla="*/ 44 w 44"/>
                <a:gd name="T102" fmla="*/ 15 h 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 h="15">
                  <a:moveTo>
                    <a:pt x="21" y="9"/>
                  </a:moveTo>
                  <a:lnTo>
                    <a:pt x="20" y="10"/>
                  </a:lnTo>
                  <a:lnTo>
                    <a:pt x="16" y="10"/>
                  </a:lnTo>
                  <a:lnTo>
                    <a:pt x="13" y="11"/>
                  </a:lnTo>
                  <a:lnTo>
                    <a:pt x="9" y="12"/>
                  </a:lnTo>
                  <a:lnTo>
                    <a:pt x="7" y="14"/>
                  </a:lnTo>
                  <a:lnTo>
                    <a:pt x="5" y="14"/>
                  </a:lnTo>
                  <a:lnTo>
                    <a:pt x="3" y="15"/>
                  </a:lnTo>
                  <a:lnTo>
                    <a:pt x="0" y="15"/>
                  </a:lnTo>
                  <a:lnTo>
                    <a:pt x="1" y="14"/>
                  </a:lnTo>
                  <a:lnTo>
                    <a:pt x="4" y="11"/>
                  </a:lnTo>
                  <a:lnTo>
                    <a:pt x="5" y="10"/>
                  </a:lnTo>
                  <a:lnTo>
                    <a:pt x="6" y="8"/>
                  </a:lnTo>
                  <a:lnTo>
                    <a:pt x="9" y="7"/>
                  </a:lnTo>
                  <a:lnTo>
                    <a:pt x="12" y="6"/>
                  </a:lnTo>
                  <a:lnTo>
                    <a:pt x="15" y="6"/>
                  </a:lnTo>
                  <a:lnTo>
                    <a:pt x="17" y="4"/>
                  </a:lnTo>
                  <a:lnTo>
                    <a:pt x="20" y="3"/>
                  </a:lnTo>
                  <a:lnTo>
                    <a:pt x="22" y="1"/>
                  </a:lnTo>
                  <a:lnTo>
                    <a:pt x="24" y="0"/>
                  </a:lnTo>
                  <a:lnTo>
                    <a:pt x="27" y="0"/>
                  </a:lnTo>
                  <a:lnTo>
                    <a:pt x="29" y="1"/>
                  </a:lnTo>
                  <a:lnTo>
                    <a:pt x="34" y="2"/>
                  </a:lnTo>
                  <a:lnTo>
                    <a:pt x="44" y="2"/>
                  </a:lnTo>
                  <a:lnTo>
                    <a:pt x="37" y="3"/>
                  </a:lnTo>
                  <a:lnTo>
                    <a:pt x="31" y="3"/>
                  </a:lnTo>
                  <a:lnTo>
                    <a:pt x="28" y="3"/>
                  </a:lnTo>
                  <a:lnTo>
                    <a:pt x="26" y="4"/>
                  </a:lnTo>
                  <a:lnTo>
                    <a:pt x="24" y="6"/>
                  </a:lnTo>
                  <a:lnTo>
                    <a:pt x="23" y="8"/>
                  </a:lnTo>
                  <a:lnTo>
                    <a:pt x="22" y="9"/>
                  </a:lnTo>
                  <a:lnTo>
                    <a:pt x="21"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5" name="Freeform 260"/>
            <p:cNvSpPr>
              <a:spLocks/>
            </p:cNvSpPr>
            <p:nvPr/>
          </p:nvSpPr>
          <p:spPr bwMode="auto">
            <a:xfrm>
              <a:off x="5525" y="2779"/>
              <a:ext cx="14" cy="42"/>
            </a:xfrm>
            <a:custGeom>
              <a:avLst/>
              <a:gdLst>
                <a:gd name="T0" fmla="*/ 1 w 27"/>
                <a:gd name="T1" fmla="*/ 0 h 83"/>
                <a:gd name="T2" fmla="*/ 1 w 27"/>
                <a:gd name="T3" fmla="*/ 1 h 83"/>
                <a:gd name="T4" fmla="*/ 1 w 27"/>
                <a:gd name="T5" fmla="*/ 1 h 83"/>
                <a:gd name="T6" fmla="*/ 1 w 27"/>
                <a:gd name="T7" fmla="*/ 1 h 83"/>
                <a:gd name="T8" fmla="*/ 1 w 27"/>
                <a:gd name="T9" fmla="*/ 1 h 83"/>
                <a:gd name="T10" fmla="*/ 1 w 27"/>
                <a:gd name="T11" fmla="*/ 1 h 83"/>
                <a:gd name="T12" fmla="*/ 1 w 27"/>
                <a:gd name="T13" fmla="*/ 1 h 83"/>
                <a:gd name="T14" fmla="*/ 1 w 27"/>
                <a:gd name="T15" fmla="*/ 1 h 83"/>
                <a:gd name="T16" fmla="*/ 1 w 27"/>
                <a:gd name="T17" fmla="*/ 1 h 83"/>
                <a:gd name="T18" fmla="*/ 1 w 27"/>
                <a:gd name="T19" fmla="*/ 1 h 83"/>
                <a:gd name="T20" fmla="*/ 1 w 27"/>
                <a:gd name="T21" fmla="*/ 1 h 83"/>
                <a:gd name="T22" fmla="*/ 1 w 27"/>
                <a:gd name="T23" fmla="*/ 1 h 83"/>
                <a:gd name="T24" fmla="*/ 0 w 27"/>
                <a:gd name="T25" fmla="*/ 1 h 83"/>
                <a:gd name="T26" fmla="*/ 1 w 27"/>
                <a:gd name="T27" fmla="*/ 1 h 83"/>
                <a:gd name="T28" fmla="*/ 1 w 27"/>
                <a:gd name="T29" fmla="*/ 1 h 83"/>
                <a:gd name="T30" fmla="*/ 1 w 27"/>
                <a:gd name="T31" fmla="*/ 1 h 83"/>
                <a:gd name="T32" fmla="*/ 1 w 27"/>
                <a:gd name="T33" fmla="*/ 1 h 83"/>
                <a:gd name="T34" fmla="*/ 1 w 27"/>
                <a:gd name="T35" fmla="*/ 1 h 83"/>
                <a:gd name="T36" fmla="*/ 1 w 27"/>
                <a:gd name="T37" fmla="*/ 1 h 83"/>
                <a:gd name="T38" fmla="*/ 1 w 27"/>
                <a:gd name="T39" fmla="*/ 1 h 83"/>
                <a:gd name="T40" fmla="*/ 1 w 27"/>
                <a:gd name="T41" fmla="*/ 1 h 83"/>
                <a:gd name="T42" fmla="*/ 1 w 27"/>
                <a:gd name="T43" fmla="*/ 1 h 83"/>
                <a:gd name="T44" fmla="*/ 1 w 27"/>
                <a:gd name="T45" fmla="*/ 1 h 83"/>
                <a:gd name="T46" fmla="*/ 1 w 27"/>
                <a:gd name="T47" fmla="*/ 1 h 83"/>
                <a:gd name="T48" fmla="*/ 1 w 27"/>
                <a:gd name="T49" fmla="*/ 0 h 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
                <a:gd name="T76" fmla="*/ 0 h 83"/>
                <a:gd name="T77" fmla="*/ 27 w 27"/>
                <a:gd name="T78" fmla="*/ 83 h 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 h="83">
                  <a:moveTo>
                    <a:pt x="18" y="0"/>
                  </a:moveTo>
                  <a:lnTo>
                    <a:pt x="18" y="12"/>
                  </a:lnTo>
                  <a:lnTo>
                    <a:pt x="19" y="25"/>
                  </a:lnTo>
                  <a:lnTo>
                    <a:pt x="23" y="37"/>
                  </a:lnTo>
                  <a:lnTo>
                    <a:pt x="25" y="44"/>
                  </a:lnTo>
                  <a:lnTo>
                    <a:pt x="27" y="48"/>
                  </a:lnTo>
                  <a:lnTo>
                    <a:pt x="27" y="51"/>
                  </a:lnTo>
                  <a:lnTo>
                    <a:pt x="26" y="54"/>
                  </a:lnTo>
                  <a:lnTo>
                    <a:pt x="24" y="57"/>
                  </a:lnTo>
                  <a:lnTo>
                    <a:pt x="19" y="61"/>
                  </a:lnTo>
                  <a:lnTo>
                    <a:pt x="12" y="69"/>
                  </a:lnTo>
                  <a:lnTo>
                    <a:pt x="6" y="77"/>
                  </a:lnTo>
                  <a:lnTo>
                    <a:pt x="0" y="83"/>
                  </a:lnTo>
                  <a:lnTo>
                    <a:pt x="4" y="75"/>
                  </a:lnTo>
                  <a:lnTo>
                    <a:pt x="10" y="66"/>
                  </a:lnTo>
                  <a:lnTo>
                    <a:pt x="15" y="59"/>
                  </a:lnTo>
                  <a:lnTo>
                    <a:pt x="18" y="54"/>
                  </a:lnTo>
                  <a:lnTo>
                    <a:pt x="19" y="52"/>
                  </a:lnTo>
                  <a:lnTo>
                    <a:pt x="20" y="49"/>
                  </a:lnTo>
                  <a:lnTo>
                    <a:pt x="20" y="46"/>
                  </a:lnTo>
                  <a:lnTo>
                    <a:pt x="19" y="44"/>
                  </a:lnTo>
                  <a:lnTo>
                    <a:pt x="18" y="38"/>
                  </a:lnTo>
                  <a:lnTo>
                    <a:pt x="17" y="27"/>
                  </a:lnTo>
                  <a:lnTo>
                    <a:pt x="17" y="13"/>
                  </a:lnTo>
                  <a:lnTo>
                    <a:pt x="18"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6" name="Freeform 261"/>
            <p:cNvSpPr>
              <a:spLocks/>
            </p:cNvSpPr>
            <p:nvPr/>
          </p:nvSpPr>
          <p:spPr bwMode="auto">
            <a:xfrm>
              <a:off x="5503" y="2831"/>
              <a:ext cx="70" cy="117"/>
            </a:xfrm>
            <a:custGeom>
              <a:avLst/>
              <a:gdLst>
                <a:gd name="T0" fmla="*/ 1 w 140"/>
                <a:gd name="T1" fmla="*/ 1 h 234"/>
                <a:gd name="T2" fmla="*/ 1 w 140"/>
                <a:gd name="T3" fmla="*/ 1 h 234"/>
                <a:gd name="T4" fmla="*/ 1 w 140"/>
                <a:gd name="T5" fmla="*/ 1 h 234"/>
                <a:gd name="T6" fmla="*/ 1 w 140"/>
                <a:gd name="T7" fmla="*/ 1 h 234"/>
                <a:gd name="T8" fmla="*/ 1 w 140"/>
                <a:gd name="T9" fmla="*/ 1 h 234"/>
                <a:gd name="T10" fmla="*/ 1 w 140"/>
                <a:gd name="T11" fmla="*/ 1 h 234"/>
                <a:gd name="T12" fmla="*/ 1 w 140"/>
                <a:gd name="T13" fmla="*/ 1 h 234"/>
                <a:gd name="T14" fmla="*/ 1 w 140"/>
                <a:gd name="T15" fmla="*/ 1 h 234"/>
                <a:gd name="T16" fmla="*/ 1 w 140"/>
                <a:gd name="T17" fmla="*/ 1 h 234"/>
                <a:gd name="T18" fmla="*/ 1 w 140"/>
                <a:gd name="T19" fmla="*/ 1 h 234"/>
                <a:gd name="T20" fmla="*/ 1 w 140"/>
                <a:gd name="T21" fmla="*/ 1 h 234"/>
                <a:gd name="T22" fmla="*/ 1 w 140"/>
                <a:gd name="T23" fmla="*/ 1 h 234"/>
                <a:gd name="T24" fmla="*/ 1 w 140"/>
                <a:gd name="T25" fmla="*/ 1 h 234"/>
                <a:gd name="T26" fmla="*/ 1 w 140"/>
                <a:gd name="T27" fmla="*/ 1 h 234"/>
                <a:gd name="T28" fmla="*/ 1 w 140"/>
                <a:gd name="T29" fmla="*/ 1 h 234"/>
                <a:gd name="T30" fmla="*/ 1 w 140"/>
                <a:gd name="T31" fmla="*/ 1 h 234"/>
                <a:gd name="T32" fmla="*/ 1 w 140"/>
                <a:gd name="T33" fmla="*/ 1 h 234"/>
                <a:gd name="T34" fmla="*/ 1 w 140"/>
                <a:gd name="T35" fmla="*/ 1 h 234"/>
                <a:gd name="T36" fmla="*/ 1 w 140"/>
                <a:gd name="T37" fmla="*/ 1 h 234"/>
                <a:gd name="T38" fmla="*/ 1 w 140"/>
                <a:gd name="T39" fmla="*/ 1 h 234"/>
                <a:gd name="T40" fmla="*/ 1 w 140"/>
                <a:gd name="T41" fmla="*/ 1 h 234"/>
                <a:gd name="T42" fmla="*/ 1 w 140"/>
                <a:gd name="T43" fmla="*/ 1 h 234"/>
                <a:gd name="T44" fmla="*/ 1 w 140"/>
                <a:gd name="T45" fmla="*/ 1 h 234"/>
                <a:gd name="T46" fmla="*/ 1 w 140"/>
                <a:gd name="T47" fmla="*/ 1 h 234"/>
                <a:gd name="T48" fmla="*/ 1 w 140"/>
                <a:gd name="T49" fmla="*/ 1 h 234"/>
                <a:gd name="T50" fmla="*/ 1 w 140"/>
                <a:gd name="T51" fmla="*/ 1 h 234"/>
                <a:gd name="T52" fmla="*/ 1 w 140"/>
                <a:gd name="T53" fmla="*/ 1 h 234"/>
                <a:gd name="T54" fmla="*/ 1 w 140"/>
                <a:gd name="T55" fmla="*/ 1 h 234"/>
                <a:gd name="T56" fmla="*/ 1 w 140"/>
                <a:gd name="T57" fmla="*/ 1 h 234"/>
                <a:gd name="T58" fmla="*/ 1 w 140"/>
                <a:gd name="T59" fmla="*/ 1 h 234"/>
                <a:gd name="T60" fmla="*/ 1 w 140"/>
                <a:gd name="T61" fmla="*/ 1 h 234"/>
                <a:gd name="T62" fmla="*/ 1 w 140"/>
                <a:gd name="T63" fmla="*/ 1 h 234"/>
                <a:gd name="T64" fmla="*/ 1 w 140"/>
                <a:gd name="T65" fmla="*/ 1 h 234"/>
                <a:gd name="T66" fmla="*/ 1 w 140"/>
                <a:gd name="T67" fmla="*/ 1 h 234"/>
                <a:gd name="T68" fmla="*/ 1 w 140"/>
                <a:gd name="T69" fmla="*/ 1 h 234"/>
                <a:gd name="T70" fmla="*/ 1 w 140"/>
                <a:gd name="T71" fmla="*/ 1 h 234"/>
                <a:gd name="T72" fmla="*/ 1 w 140"/>
                <a:gd name="T73" fmla="*/ 1 h 234"/>
                <a:gd name="T74" fmla="*/ 1 w 140"/>
                <a:gd name="T75" fmla="*/ 1 h 234"/>
                <a:gd name="T76" fmla="*/ 1 w 140"/>
                <a:gd name="T77" fmla="*/ 1 h 2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0"/>
                <a:gd name="T118" fmla="*/ 0 h 234"/>
                <a:gd name="T119" fmla="*/ 140 w 140"/>
                <a:gd name="T120" fmla="*/ 234 h 23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0" h="234">
                  <a:moveTo>
                    <a:pt x="62" y="216"/>
                  </a:moveTo>
                  <a:lnTo>
                    <a:pt x="68" y="215"/>
                  </a:lnTo>
                  <a:lnTo>
                    <a:pt x="75" y="213"/>
                  </a:lnTo>
                  <a:lnTo>
                    <a:pt x="83" y="209"/>
                  </a:lnTo>
                  <a:lnTo>
                    <a:pt x="91" y="205"/>
                  </a:lnTo>
                  <a:lnTo>
                    <a:pt x="98" y="200"/>
                  </a:lnTo>
                  <a:lnTo>
                    <a:pt x="105" y="196"/>
                  </a:lnTo>
                  <a:lnTo>
                    <a:pt x="109" y="191"/>
                  </a:lnTo>
                  <a:lnTo>
                    <a:pt x="113" y="186"/>
                  </a:lnTo>
                  <a:lnTo>
                    <a:pt x="115" y="183"/>
                  </a:lnTo>
                  <a:lnTo>
                    <a:pt x="117" y="183"/>
                  </a:lnTo>
                  <a:lnTo>
                    <a:pt x="120" y="185"/>
                  </a:lnTo>
                  <a:lnTo>
                    <a:pt x="121" y="190"/>
                  </a:lnTo>
                  <a:lnTo>
                    <a:pt x="121" y="197"/>
                  </a:lnTo>
                  <a:lnTo>
                    <a:pt x="121" y="206"/>
                  </a:lnTo>
                  <a:lnTo>
                    <a:pt x="121" y="217"/>
                  </a:lnTo>
                  <a:lnTo>
                    <a:pt x="120" y="234"/>
                  </a:lnTo>
                  <a:lnTo>
                    <a:pt x="123" y="232"/>
                  </a:lnTo>
                  <a:lnTo>
                    <a:pt x="128" y="231"/>
                  </a:lnTo>
                  <a:lnTo>
                    <a:pt x="131" y="229"/>
                  </a:lnTo>
                  <a:lnTo>
                    <a:pt x="135" y="227"/>
                  </a:lnTo>
                  <a:lnTo>
                    <a:pt x="135" y="216"/>
                  </a:lnTo>
                  <a:lnTo>
                    <a:pt x="134" y="203"/>
                  </a:lnTo>
                  <a:lnTo>
                    <a:pt x="131" y="185"/>
                  </a:lnTo>
                  <a:lnTo>
                    <a:pt x="131" y="161"/>
                  </a:lnTo>
                  <a:lnTo>
                    <a:pt x="132" y="148"/>
                  </a:lnTo>
                  <a:lnTo>
                    <a:pt x="134" y="129"/>
                  </a:lnTo>
                  <a:lnTo>
                    <a:pt x="137" y="102"/>
                  </a:lnTo>
                  <a:lnTo>
                    <a:pt x="140" y="72"/>
                  </a:lnTo>
                  <a:lnTo>
                    <a:pt x="138" y="54"/>
                  </a:lnTo>
                  <a:lnTo>
                    <a:pt x="135" y="31"/>
                  </a:lnTo>
                  <a:lnTo>
                    <a:pt x="134" y="11"/>
                  </a:lnTo>
                  <a:lnTo>
                    <a:pt x="132" y="0"/>
                  </a:lnTo>
                  <a:lnTo>
                    <a:pt x="128" y="14"/>
                  </a:lnTo>
                  <a:lnTo>
                    <a:pt x="123" y="28"/>
                  </a:lnTo>
                  <a:lnTo>
                    <a:pt x="117" y="43"/>
                  </a:lnTo>
                  <a:lnTo>
                    <a:pt x="112" y="58"/>
                  </a:lnTo>
                  <a:lnTo>
                    <a:pt x="106" y="71"/>
                  </a:lnTo>
                  <a:lnTo>
                    <a:pt x="100" y="83"/>
                  </a:lnTo>
                  <a:lnTo>
                    <a:pt x="97" y="93"/>
                  </a:lnTo>
                  <a:lnTo>
                    <a:pt x="93" y="100"/>
                  </a:lnTo>
                  <a:lnTo>
                    <a:pt x="89" y="109"/>
                  </a:lnTo>
                  <a:lnTo>
                    <a:pt x="82" y="123"/>
                  </a:lnTo>
                  <a:lnTo>
                    <a:pt x="73" y="142"/>
                  </a:lnTo>
                  <a:lnTo>
                    <a:pt x="61" y="162"/>
                  </a:lnTo>
                  <a:lnTo>
                    <a:pt x="47" y="183"/>
                  </a:lnTo>
                  <a:lnTo>
                    <a:pt x="32" y="204"/>
                  </a:lnTo>
                  <a:lnTo>
                    <a:pt x="16" y="221"/>
                  </a:lnTo>
                  <a:lnTo>
                    <a:pt x="0" y="234"/>
                  </a:lnTo>
                  <a:lnTo>
                    <a:pt x="8" y="230"/>
                  </a:lnTo>
                  <a:lnTo>
                    <a:pt x="17" y="228"/>
                  </a:lnTo>
                  <a:lnTo>
                    <a:pt x="27" y="224"/>
                  </a:lnTo>
                  <a:lnTo>
                    <a:pt x="36" y="222"/>
                  </a:lnTo>
                  <a:lnTo>
                    <a:pt x="45" y="220"/>
                  </a:lnTo>
                  <a:lnTo>
                    <a:pt x="52" y="217"/>
                  </a:lnTo>
                  <a:lnTo>
                    <a:pt x="58" y="216"/>
                  </a:lnTo>
                  <a:lnTo>
                    <a:pt x="62" y="216"/>
                  </a:lnTo>
                  <a:lnTo>
                    <a:pt x="44" y="206"/>
                  </a:lnTo>
                  <a:lnTo>
                    <a:pt x="55" y="196"/>
                  </a:lnTo>
                  <a:lnTo>
                    <a:pt x="63" y="186"/>
                  </a:lnTo>
                  <a:lnTo>
                    <a:pt x="69" y="177"/>
                  </a:lnTo>
                  <a:lnTo>
                    <a:pt x="74" y="168"/>
                  </a:lnTo>
                  <a:lnTo>
                    <a:pt x="81" y="156"/>
                  </a:lnTo>
                  <a:lnTo>
                    <a:pt x="90" y="144"/>
                  </a:lnTo>
                  <a:lnTo>
                    <a:pt x="100" y="133"/>
                  </a:lnTo>
                  <a:lnTo>
                    <a:pt x="107" y="128"/>
                  </a:lnTo>
                  <a:lnTo>
                    <a:pt x="104" y="139"/>
                  </a:lnTo>
                  <a:lnTo>
                    <a:pt x="99" y="154"/>
                  </a:lnTo>
                  <a:lnTo>
                    <a:pt x="94" y="168"/>
                  </a:lnTo>
                  <a:lnTo>
                    <a:pt x="90" y="175"/>
                  </a:lnTo>
                  <a:lnTo>
                    <a:pt x="87" y="177"/>
                  </a:lnTo>
                  <a:lnTo>
                    <a:pt x="83" y="180"/>
                  </a:lnTo>
                  <a:lnTo>
                    <a:pt x="78" y="184"/>
                  </a:lnTo>
                  <a:lnTo>
                    <a:pt x="71" y="190"/>
                  </a:lnTo>
                  <a:lnTo>
                    <a:pt x="64" y="194"/>
                  </a:lnTo>
                  <a:lnTo>
                    <a:pt x="58" y="199"/>
                  </a:lnTo>
                  <a:lnTo>
                    <a:pt x="51" y="204"/>
                  </a:lnTo>
                  <a:lnTo>
                    <a:pt x="44" y="206"/>
                  </a:lnTo>
                  <a:lnTo>
                    <a:pt x="62" y="2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7" name="Freeform 262"/>
            <p:cNvSpPr>
              <a:spLocks/>
            </p:cNvSpPr>
            <p:nvPr/>
          </p:nvSpPr>
          <p:spPr bwMode="auto">
            <a:xfrm>
              <a:off x="5409" y="2859"/>
              <a:ext cx="18" cy="116"/>
            </a:xfrm>
            <a:custGeom>
              <a:avLst/>
              <a:gdLst>
                <a:gd name="T0" fmla="*/ 0 w 37"/>
                <a:gd name="T1" fmla="*/ 0 h 234"/>
                <a:gd name="T2" fmla="*/ 0 w 37"/>
                <a:gd name="T3" fmla="*/ 0 h 234"/>
                <a:gd name="T4" fmla="*/ 0 w 37"/>
                <a:gd name="T5" fmla="*/ 0 h 234"/>
                <a:gd name="T6" fmla="*/ 0 w 37"/>
                <a:gd name="T7" fmla="*/ 0 h 234"/>
                <a:gd name="T8" fmla="*/ 0 w 37"/>
                <a:gd name="T9" fmla="*/ 0 h 234"/>
                <a:gd name="T10" fmla="*/ 0 w 37"/>
                <a:gd name="T11" fmla="*/ 0 h 234"/>
                <a:gd name="T12" fmla="*/ 0 w 37"/>
                <a:gd name="T13" fmla="*/ 0 h 234"/>
                <a:gd name="T14" fmla="*/ 0 w 37"/>
                <a:gd name="T15" fmla="*/ 0 h 234"/>
                <a:gd name="T16" fmla="*/ 0 w 37"/>
                <a:gd name="T17" fmla="*/ 0 h 234"/>
                <a:gd name="T18" fmla="*/ 0 w 37"/>
                <a:gd name="T19" fmla="*/ 0 h 234"/>
                <a:gd name="T20" fmla="*/ 0 w 37"/>
                <a:gd name="T21" fmla="*/ 0 h 234"/>
                <a:gd name="T22" fmla="*/ 0 w 37"/>
                <a:gd name="T23" fmla="*/ 0 h 234"/>
                <a:gd name="T24" fmla="*/ 0 w 37"/>
                <a:gd name="T25" fmla="*/ 0 h 234"/>
                <a:gd name="T26" fmla="*/ 0 w 37"/>
                <a:gd name="T27" fmla="*/ 0 h 234"/>
                <a:gd name="T28" fmla="*/ 0 w 37"/>
                <a:gd name="T29" fmla="*/ 0 h 234"/>
                <a:gd name="T30" fmla="*/ 0 w 37"/>
                <a:gd name="T31" fmla="*/ 0 h 234"/>
                <a:gd name="T32" fmla="*/ 0 w 37"/>
                <a:gd name="T33" fmla="*/ 0 h 234"/>
                <a:gd name="T34" fmla="*/ 0 w 37"/>
                <a:gd name="T35" fmla="*/ 0 h 234"/>
                <a:gd name="T36" fmla="*/ 0 w 37"/>
                <a:gd name="T37" fmla="*/ 0 h 234"/>
                <a:gd name="T38" fmla="*/ 0 w 37"/>
                <a:gd name="T39" fmla="*/ 0 h 234"/>
                <a:gd name="T40" fmla="*/ 0 w 37"/>
                <a:gd name="T41" fmla="*/ 0 h 234"/>
                <a:gd name="T42" fmla="*/ 0 w 37"/>
                <a:gd name="T43" fmla="*/ 0 h 234"/>
                <a:gd name="T44" fmla="*/ 0 w 37"/>
                <a:gd name="T45" fmla="*/ 0 h 234"/>
                <a:gd name="T46" fmla="*/ 0 w 37"/>
                <a:gd name="T47" fmla="*/ 0 h 234"/>
                <a:gd name="T48" fmla="*/ 0 w 37"/>
                <a:gd name="T49" fmla="*/ 0 h 234"/>
                <a:gd name="T50" fmla="*/ 0 w 37"/>
                <a:gd name="T51" fmla="*/ 0 h 234"/>
                <a:gd name="T52" fmla="*/ 0 w 37"/>
                <a:gd name="T53" fmla="*/ 0 h 234"/>
                <a:gd name="T54" fmla="*/ 0 w 37"/>
                <a:gd name="T55" fmla="*/ 0 h 234"/>
                <a:gd name="T56" fmla="*/ 0 w 37"/>
                <a:gd name="T57" fmla="*/ 0 h 2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234"/>
                <a:gd name="T89" fmla="*/ 37 w 37"/>
                <a:gd name="T90" fmla="*/ 234 h 2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234">
                  <a:moveTo>
                    <a:pt x="31" y="0"/>
                  </a:moveTo>
                  <a:lnTo>
                    <a:pt x="34" y="26"/>
                  </a:lnTo>
                  <a:lnTo>
                    <a:pt x="36" y="67"/>
                  </a:lnTo>
                  <a:lnTo>
                    <a:pt x="37" y="110"/>
                  </a:lnTo>
                  <a:lnTo>
                    <a:pt x="37" y="137"/>
                  </a:lnTo>
                  <a:lnTo>
                    <a:pt x="36" y="151"/>
                  </a:lnTo>
                  <a:lnTo>
                    <a:pt x="34" y="179"/>
                  </a:lnTo>
                  <a:lnTo>
                    <a:pt x="31" y="209"/>
                  </a:lnTo>
                  <a:lnTo>
                    <a:pt x="28" y="234"/>
                  </a:lnTo>
                  <a:lnTo>
                    <a:pt x="28" y="213"/>
                  </a:lnTo>
                  <a:lnTo>
                    <a:pt x="28" y="199"/>
                  </a:lnTo>
                  <a:lnTo>
                    <a:pt x="27" y="190"/>
                  </a:lnTo>
                  <a:lnTo>
                    <a:pt x="26" y="184"/>
                  </a:lnTo>
                  <a:lnTo>
                    <a:pt x="22" y="189"/>
                  </a:lnTo>
                  <a:lnTo>
                    <a:pt x="19" y="194"/>
                  </a:lnTo>
                  <a:lnTo>
                    <a:pt x="15" y="199"/>
                  </a:lnTo>
                  <a:lnTo>
                    <a:pt x="13" y="203"/>
                  </a:lnTo>
                  <a:lnTo>
                    <a:pt x="11" y="206"/>
                  </a:lnTo>
                  <a:lnTo>
                    <a:pt x="7" y="211"/>
                  </a:lnTo>
                  <a:lnTo>
                    <a:pt x="4" y="217"/>
                  </a:lnTo>
                  <a:lnTo>
                    <a:pt x="0" y="221"/>
                  </a:lnTo>
                  <a:lnTo>
                    <a:pt x="5" y="205"/>
                  </a:lnTo>
                  <a:lnTo>
                    <a:pt x="12" y="175"/>
                  </a:lnTo>
                  <a:lnTo>
                    <a:pt x="19" y="145"/>
                  </a:lnTo>
                  <a:lnTo>
                    <a:pt x="20" y="126"/>
                  </a:lnTo>
                  <a:lnTo>
                    <a:pt x="29" y="105"/>
                  </a:lnTo>
                  <a:lnTo>
                    <a:pt x="31" y="68"/>
                  </a:lnTo>
                  <a:lnTo>
                    <a:pt x="31" y="28"/>
                  </a:lnTo>
                  <a:lnTo>
                    <a:pt x="3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8" name="Freeform 263"/>
            <p:cNvSpPr>
              <a:spLocks/>
            </p:cNvSpPr>
            <p:nvPr/>
          </p:nvSpPr>
          <p:spPr bwMode="auto">
            <a:xfrm>
              <a:off x="5483" y="2922"/>
              <a:ext cx="4" cy="10"/>
            </a:xfrm>
            <a:custGeom>
              <a:avLst/>
              <a:gdLst>
                <a:gd name="T0" fmla="*/ 1 w 8"/>
                <a:gd name="T1" fmla="*/ 1 h 20"/>
                <a:gd name="T2" fmla="*/ 1 w 8"/>
                <a:gd name="T3" fmla="*/ 1 h 20"/>
                <a:gd name="T4" fmla="*/ 1 w 8"/>
                <a:gd name="T5" fmla="*/ 1 h 20"/>
                <a:gd name="T6" fmla="*/ 1 w 8"/>
                <a:gd name="T7" fmla="*/ 1 h 20"/>
                <a:gd name="T8" fmla="*/ 1 w 8"/>
                <a:gd name="T9" fmla="*/ 1 h 20"/>
                <a:gd name="T10" fmla="*/ 1 w 8"/>
                <a:gd name="T11" fmla="*/ 1 h 20"/>
                <a:gd name="T12" fmla="*/ 1 w 8"/>
                <a:gd name="T13" fmla="*/ 1 h 20"/>
                <a:gd name="T14" fmla="*/ 1 w 8"/>
                <a:gd name="T15" fmla="*/ 1 h 20"/>
                <a:gd name="T16" fmla="*/ 1 w 8"/>
                <a:gd name="T17" fmla="*/ 0 h 20"/>
                <a:gd name="T18" fmla="*/ 1 w 8"/>
                <a:gd name="T19" fmla="*/ 1 h 20"/>
                <a:gd name="T20" fmla="*/ 1 w 8"/>
                <a:gd name="T21" fmla="*/ 1 h 20"/>
                <a:gd name="T22" fmla="*/ 0 w 8"/>
                <a:gd name="T23" fmla="*/ 1 h 20"/>
                <a:gd name="T24" fmla="*/ 0 w 8"/>
                <a:gd name="T25" fmla="*/ 1 h 20"/>
                <a:gd name="T26" fmla="*/ 0 w 8"/>
                <a:gd name="T27" fmla="*/ 1 h 20"/>
                <a:gd name="T28" fmla="*/ 0 w 8"/>
                <a:gd name="T29" fmla="*/ 1 h 20"/>
                <a:gd name="T30" fmla="*/ 1 w 8"/>
                <a:gd name="T31" fmla="*/ 1 h 20"/>
                <a:gd name="T32" fmla="*/ 1 w 8"/>
                <a:gd name="T33" fmla="*/ 1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20"/>
                <a:gd name="T53" fmla="*/ 8 w 8"/>
                <a:gd name="T54" fmla="*/ 20 h 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20">
                  <a:moveTo>
                    <a:pt x="2" y="20"/>
                  </a:moveTo>
                  <a:lnTo>
                    <a:pt x="3" y="18"/>
                  </a:lnTo>
                  <a:lnTo>
                    <a:pt x="6" y="17"/>
                  </a:lnTo>
                  <a:lnTo>
                    <a:pt x="7" y="15"/>
                  </a:lnTo>
                  <a:lnTo>
                    <a:pt x="8" y="11"/>
                  </a:lnTo>
                  <a:lnTo>
                    <a:pt x="8" y="7"/>
                  </a:lnTo>
                  <a:lnTo>
                    <a:pt x="8" y="3"/>
                  </a:lnTo>
                  <a:lnTo>
                    <a:pt x="6" y="1"/>
                  </a:lnTo>
                  <a:lnTo>
                    <a:pt x="5" y="0"/>
                  </a:lnTo>
                  <a:lnTo>
                    <a:pt x="3" y="1"/>
                  </a:lnTo>
                  <a:lnTo>
                    <a:pt x="1" y="3"/>
                  </a:lnTo>
                  <a:lnTo>
                    <a:pt x="0" y="6"/>
                  </a:lnTo>
                  <a:lnTo>
                    <a:pt x="0" y="10"/>
                  </a:lnTo>
                  <a:lnTo>
                    <a:pt x="0" y="14"/>
                  </a:lnTo>
                  <a:lnTo>
                    <a:pt x="0" y="16"/>
                  </a:lnTo>
                  <a:lnTo>
                    <a:pt x="1" y="18"/>
                  </a:lnTo>
                  <a:lnTo>
                    <a:pt x="2"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9" name="Freeform 264"/>
            <p:cNvSpPr>
              <a:spLocks/>
            </p:cNvSpPr>
            <p:nvPr/>
          </p:nvSpPr>
          <p:spPr bwMode="auto">
            <a:xfrm>
              <a:off x="5483" y="2959"/>
              <a:ext cx="6" cy="10"/>
            </a:xfrm>
            <a:custGeom>
              <a:avLst/>
              <a:gdLst>
                <a:gd name="T0" fmla="*/ 1 w 11"/>
                <a:gd name="T1" fmla="*/ 1 h 19"/>
                <a:gd name="T2" fmla="*/ 1 w 11"/>
                <a:gd name="T3" fmla="*/ 1 h 19"/>
                <a:gd name="T4" fmla="*/ 1 w 11"/>
                <a:gd name="T5" fmla="*/ 1 h 19"/>
                <a:gd name="T6" fmla="*/ 1 w 11"/>
                <a:gd name="T7" fmla="*/ 1 h 19"/>
                <a:gd name="T8" fmla="*/ 1 w 11"/>
                <a:gd name="T9" fmla="*/ 1 h 19"/>
                <a:gd name="T10" fmla="*/ 1 w 11"/>
                <a:gd name="T11" fmla="*/ 1 h 19"/>
                <a:gd name="T12" fmla="*/ 1 w 11"/>
                <a:gd name="T13" fmla="*/ 1 h 19"/>
                <a:gd name="T14" fmla="*/ 1 w 11"/>
                <a:gd name="T15" fmla="*/ 1 h 19"/>
                <a:gd name="T16" fmla="*/ 1 w 11"/>
                <a:gd name="T17" fmla="*/ 0 h 19"/>
                <a:gd name="T18" fmla="*/ 0 w 11"/>
                <a:gd name="T19" fmla="*/ 1 h 19"/>
                <a:gd name="T20" fmla="*/ 0 w 11"/>
                <a:gd name="T21" fmla="*/ 1 h 19"/>
                <a:gd name="T22" fmla="*/ 1 w 11"/>
                <a:gd name="T23" fmla="*/ 1 h 19"/>
                <a:gd name="T24" fmla="*/ 1 w 11"/>
                <a:gd name="T25" fmla="*/ 1 h 19"/>
                <a:gd name="T26" fmla="*/ 1 w 11"/>
                <a:gd name="T27" fmla="*/ 1 h 19"/>
                <a:gd name="T28" fmla="*/ 1 w 11"/>
                <a:gd name="T29" fmla="*/ 1 h 19"/>
                <a:gd name="T30" fmla="*/ 1 w 11"/>
                <a:gd name="T31" fmla="*/ 1 h 19"/>
                <a:gd name="T32" fmla="*/ 1 w 11"/>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9"/>
                <a:gd name="T53" fmla="*/ 11 w 11"/>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9">
                  <a:moveTo>
                    <a:pt x="10" y="19"/>
                  </a:moveTo>
                  <a:lnTo>
                    <a:pt x="11" y="18"/>
                  </a:lnTo>
                  <a:lnTo>
                    <a:pt x="11" y="15"/>
                  </a:lnTo>
                  <a:lnTo>
                    <a:pt x="10" y="11"/>
                  </a:lnTo>
                  <a:lnTo>
                    <a:pt x="9" y="8"/>
                  </a:lnTo>
                  <a:lnTo>
                    <a:pt x="7" y="4"/>
                  </a:lnTo>
                  <a:lnTo>
                    <a:pt x="6" y="2"/>
                  </a:lnTo>
                  <a:lnTo>
                    <a:pt x="3" y="1"/>
                  </a:lnTo>
                  <a:lnTo>
                    <a:pt x="1" y="0"/>
                  </a:lnTo>
                  <a:lnTo>
                    <a:pt x="0" y="1"/>
                  </a:lnTo>
                  <a:lnTo>
                    <a:pt x="0" y="4"/>
                  </a:lnTo>
                  <a:lnTo>
                    <a:pt x="1" y="8"/>
                  </a:lnTo>
                  <a:lnTo>
                    <a:pt x="2" y="11"/>
                  </a:lnTo>
                  <a:lnTo>
                    <a:pt x="5" y="15"/>
                  </a:lnTo>
                  <a:lnTo>
                    <a:pt x="7" y="17"/>
                  </a:lnTo>
                  <a:lnTo>
                    <a:pt x="8" y="19"/>
                  </a:lnTo>
                  <a:lnTo>
                    <a:pt x="10" y="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0" name="Freeform 265"/>
            <p:cNvSpPr>
              <a:spLocks/>
            </p:cNvSpPr>
            <p:nvPr/>
          </p:nvSpPr>
          <p:spPr bwMode="auto">
            <a:xfrm>
              <a:off x="5454" y="2963"/>
              <a:ext cx="20" cy="15"/>
            </a:xfrm>
            <a:custGeom>
              <a:avLst/>
              <a:gdLst>
                <a:gd name="T0" fmla="*/ 0 w 40"/>
                <a:gd name="T1" fmla="*/ 1 h 30"/>
                <a:gd name="T2" fmla="*/ 1 w 40"/>
                <a:gd name="T3" fmla="*/ 1 h 30"/>
                <a:gd name="T4" fmla="*/ 1 w 40"/>
                <a:gd name="T5" fmla="*/ 1 h 30"/>
                <a:gd name="T6" fmla="*/ 1 w 40"/>
                <a:gd name="T7" fmla="*/ 1 h 30"/>
                <a:gd name="T8" fmla="*/ 1 w 40"/>
                <a:gd name="T9" fmla="*/ 0 h 30"/>
                <a:gd name="T10" fmla="*/ 1 w 40"/>
                <a:gd name="T11" fmla="*/ 1 h 30"/>
                <a:gd name="T12" fmla="*/ 1 w 40"/>
                <a:gd name="T13" fmla="*/ 1 h 30"/>
                <a:gd name="T14" fmla="*/ 1 w 40"/>
                <a:gd name="T15" fmla="*/ 1 h 30"/>
                <a:gd name="T16" fmla="*/ 1 w 40"/>
                <a:gd name="T17" fmla="*/ 1 h 30"/>
                <a:gd name="T18" fmla="*/ 1 w 40"/>
                <a:gd name="T19" fmla="*/ 1 h 30"/>
                <a:gd name="T20" fmla="*/ 1 w 40"/>
                <a:gd name="T21" fmla="*/ 1 h 30"/>
                <a:gd name="T22" fmla="*/ 1 w 40"/>
                <a:gd name="T23" fmla="*/ 1 h 30"/>
                <a:gd name="T24" fmla="*/ 1 w 40"/>
                <a:gd name="T25" fmla="*/ 1 h 30"/>
                <a:gd name="T26" fmla="*/ 1 w 40"/>
                <a:gd name="T27" fmla="*/ 1 h 30"/>
                <a:gd name="T28" fmla="*/ 1 w 40"/>
                <a:gd name="T29" fmla="*/ 1 h 30"/>
                <a:gd name="T30" fmla="*/ 1 w 40"/>
                <a:gd name="T31" fmla="*/ 1 h 30"/>
                <a:gd name="T32" fmla="*/ 0 w 40"/>
                <a:gd name="T33" fmla="*/ 1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0" y="30"/>
                  </a:moveTo>
                  <a:lnTo>
                    <a:pt x="9" y="23"/>
                  </a:lnTo>
                  <a:lnTo>
                    <a:pt x="20" y="13"/>
                  </a:lnTo>
                  <a:lnTo>
                    <a:pt x="28" y="4"/>
                  </a:lnTo>
                  <a:lnTo>
                    <a:pt x="32" y="0"/>
                  </a:lnTo>
                  <a:lnTo>
                    <a:pt x="35" y="1"/>
                  </a:lnTo>
                  <a:lnTo>
                    <a:pt x="37" y="3"/>
                  </a:lnTo>
                  <a:lnTo>
                    <a:pt x="39" y="5"/>
                  </a:lnTo>
                  <a:lnTo>
                    <a:pt x="40" y="8"/>
                  </a:lnTo>
                  <a:lnTo>
                    <a:pt x="37" y="10"/>
                  </a:lnTo>
                  <a:lnTo>
                    <a:pt x="34" y="13"/>
                  </a:lnTo>
                  <a:lnTo>
                    <a:pt x="28" y="17"/>
                  </a:lnTo>
                  <a:lnTo>
                    <a:pt x="22" y="20"/>
                  </a:lnTo>
                  <a:lnTo>
                    <a:pt x="16" y="24"/>
                  </a:lnTo>
                  <a:lnTo>
                    <a:pt x="11" y="27"/>
                  </a:lnTo>
                  <a:lnTo>
                    <a:pt x="5" y="28"/>
                  </a:lnTo>
                  <a:lnTo>
                    <a:pt x="0" y="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1" name="Freeform 266"/>
            <p:cNvSpPr>
              <a:spLocks/>
            </p:cNvSpPr>
            <p:nvPr/>
          </p:nvSpPr>
          <p:spPr bwMode="auto">
            <a:xfrm>
              <a:off x="5493" y="2903"/>
              <a:ext cx="20" cy="22"/>
            </a:xfrm>
            <a:custGeom>
              <a:avLst/>
              <a:gdLst>
                <a:gd name="T0" fmla="*/ 0 w 42"/>
                <a:gd name="T1" fmla="*/ 0 h 44"/>
                <a:gd name="T2" fmla="*/ 0 w 42"/>
                <a:gd name="T3" fmla="*/ 1 h 44"/>
                <a:gd name="T4" fmla="*/ 0 w 42"/>
                <a:gd name="T5" fmla="*/ 1 h 44"/>
                <a:gd name="T6" fmla="*/ 0 w 42"/>
                <a:gd name="T7" fmla="*/ 1 h 44"/>
                <a:gd name="T8" fmla="*/ 0 w 42"/>
                <a:gd name="T9" fmla="*/ 1 h 44"/>
                <a:gd name="T10" fmla="*/ 0 w 42"/>
                <a:gd name="T11" fmla="*/ 1 h 44"/>
                <a:gd name="T12" fmla="*/ 0 w 42"/>
                <a:gd name="T13" fmla="*/ 1 h 44"/>
                <a:gd name="T14" fmla="*/ 0 w 42"/>
                <a:gd name="T15" fmla="*/ 1 h 44"/>
                <a:gd name="T16" fmla="*/ 0 w 42"/>
                <a:gd name="T17" fmla="*/ 1 h 44"/>
                <a:gd name="T18" fmla="*/ 0 w 42"/>
                <a:gd name="T19" fmla="*/ 1 h 44"/>
                <a:gd name="T20" fmla="*/ 0 w 42"/>
                <a:gd name="T21" fmla="*/ 1 h 44"/>
                <a:gd name="T22" fmla="*/ 0 w 42"/>
                <a:gd name="T23" fmla="*/ 1 h 44"/>
                <a:gd name="T24" fmla="*/ 0 w 42"/>
                <a:gd name="T25" fmla="*/ 1 h 44"/>
                <a:gd name="T26" fmla="*/ 0 w 42"/>
                <a:gd name="T27" fmla="*/ 1 h 44"/>
                <a:gd name="T28" fmla="*/ 0 w 42"/>
                <a:gd name="T29" fmla="*/ 1 h 44"/>
                <a:gd name="T30" fmla="*/ 0 w 42"/>
                <a:gd name="T31" fmla="*/ 1 h 44"/>
                <a:gd name="T32" fmla="*/ 0 w 42"/>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4"/>
                <a:gd name="T53" fmla="*/ 42 w 42"/>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4">
                  <a:moveTo>
                    <a:pt x="42" y="0"/>
                  </a:moveTo>
                  <a:lnTo>
                    <a:pt x="35" y="11"/>
                  </a:lnTo>
                  <a:lnTo>
                    <a:pt x="27" y="24"/>
                  </a:lnTo>
                  <a:lnTo>
                    <a:pt x="19" y="36"/>
                  </a:lnTo>
                  <a:lnTo>
                    <a:pt x="12" y="44"/>
                  </a:lnTo>
                  <a:lnTo>
                    <a:pt x="8" y="40"/>
                  </a:lnTo>
                  <a:lnTo>
                    <a:pt x="5" y="36"/>
                  </a:lnTo>
                  <a:lnTo>
                    <a:pt x="3" y="32"/>
                  </a:lnTo>
                  <a:lnTo>
                    <a:pt x="0" y="29"/>
                  </a:lnTo>
                  <a:lnTo>
                    <a:pt x="5" y="25"/>
                  </a:lnTo>
                  <a:lnTo>
                    <a:pt x="11" y="23"/>
                  </a:lnTo>
                  <a:lnTo>
                    <a:pt x="16" y="18"/>
                  </a:lnTo>
                  <a:lnTo>
                    <a:pt x="23" y="15"/>
                  </a:lnTo>
                  <a:lnTo>
                    <a:pt x="29" y="10"/>
                  </a:lnTo>
                  <a:lnTo>
                    <a:pt x="35" y="7"/>
                  </a:lnTo>
                  <a:lnTo>
                    <a:pt x="39" y="3"/>
                  </a:lnTo>
                  <a:lnTo>
                    <a:pt x="42"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2" name="Freeform 267"/>
            <p:cNvSpPr>
              <a:spLocks/>
            </p:cNvSpPr>
            <p:nvPr/>
          </p:nvSpPr>
          <p:spPr bwMode="auto">
            <a:xfrm>
              <a:off x="5489" y="2836"/>
              <a:ext cx="43" cy="71"/>
            </a:xfrm>
            <a:custGeom>
              <a:avLst/>
              <a:gdLst>
                <a:gd name="T0" fmla="*/ 0 w 87"/>
                <a:gd name="T1" fmla="*/ 1 h 142"/>
                <a:gd name="T2" fmla="*/ 0 w 87"/>
                <a:gd name="T3" fmla="*/ 1 h 142"/>
                <a:gd name="T4" fmla="*/ 0 w 87"/>
                <a:gd name="T5" fmla="*/ 1 h 142"/>
                <a:gd name="T6" fmla="*/ 0 w 87"/>
                <a:gd name="T7" fmla="*/ 1 h 142"/>
                <a:gd name="T8" fmla="*/ 0 w 87"/>
                <a:gd name="T9" fmla="*/ 1 h 142"/>
                <a:gd name="T10" fmla="*/ 0 w 87"/>
                <a:gd name="T11" fmla="*/ 1 h 142"/>
                <a:gd name="T12" fmla="*/ 0 w 87"/>
                <a:gd name="T13" fmla="*/ 1 h 142"/>
                <a:gd name="T14" fmla="*/ 0 w 87"/>
                <a:gd name="T15" fmla="*/ 1 h 142"/>
                <a:gd name="T16" fmla="*/ 0 w 87"/>
                <a:gd name="T17" fmla="*/ 1 h 142"/>
                <a:gd name="T18" fmla="*/ 0 w 87"/>
                <a:gd name="T19" fmla="*/ 1 h 142"/>
                <a:gd name="T20" fmla="*/ 0 w 87"/>
                <a:gd name="T21" fmla="*/ 1 h 142"/>
                <a:gd name="T22" fmla="*/ 0 w 87"/>
                <a:gd name="T23" fmla="*/ 1 h 142"/>
                <a:gd name="T24" fmla="*/ 0 w 87"/>
                <a:gd name="T25" fmla="*/ 1 h 142"/>
                <a:gd name="T26" fmla="*/ 0 w 87"/>
                <a:gd name="T27" fmla="*/ 1 h 142"/>
                <a:gd name="T28" fmla="*/ 0 w 87"/>
                <a:gd name="T29" fmla="*/ 1 h 142"/>
                <a:gd name="T30" fmla="*/ 0 w 87"/>
                <a:gd name="T31" fmla="*/ 1 h 142"/>
                <a:gd name="T32" fmla="*/ 0 w 87"/>
                <a:gd name="T33" fmla="*/ 0 h 142"/>
                <a:gd name="T34" fmla="*/ 0 w 87"/>
                <a:gd name="T35" fmla="*/ 1 h 142"/>
                <a:gd name="T36" fmla="*/ 0 w 87"/>
                <a:gd name="T37" fmla="*/ 1 h 142"/>
                <a:gd name="T38" fmla="*/ 0 w 87"/>
                <a:gd name="T39" fmla="*/ 1 h 142"/>
                <a:gd name="T40" fmla="*/ 0 w 87"/>
                <a:gd name="T41" fmla="*/ 1 h 142"/>
                <a:gd name="T42" fmla="*/ 0 w 87"/>
                <a:gd name="T43" fmla="*/ 1 h 142"/>
                <a:gd name="T44" fmla="*/ 0 w 87"/>
                <a:gd name="T45" fmla="*/ 1 h 142"/>
                <a:gd name="T46" fmla="*/ 0 w 87"/>
                <a:gd name="T47" fmla="*/ 1 h 142"/>
                <a:gd name="T48" fmla="*/ 0 w 87"/>
                <a:gd name="T49" fmla="*/ 1 h 142"/>
                <a:gd name="T50" fmla="*/ 0 w 87"/>
                <a:gd name="T51" fmla="*/ 1 h 142"/>
                <a:gd name="T52" fmla="*/ 0 w 87"/>
                <a:gd name="T53" fmla="*/ 1 h 142"/>
                <a:gd name="T54" fmla="*/ 0 w 87"/>
                <a:gd name="T55" fmla="*/ 1 h 142"/>
                <a:gd name="T56" fmla="*/ 0 w 87"/>
                <a:gd name="T57" fmla="*/ 1 h 142"/>
                <a:gd name="T58" fmla="*/ 0 w 87"/>
                <a:gd name="T59" fmla="*/ 1 h 142"/>
                <a:gd name="T60" fmla="*/ 0 w 87"/>
                <a:gd name="T61" fmla="*/ 1 h 142"/>
                <a:gd name="T62" fmla="*/ 0 w 87"/>
                <a:gd name="T63" fmla="*/ 1 h 142"/>
                <a:gd name="T64" fmla="*/ 0 w 87"/>
                <a:gd name="T65" fmla="*/ 1 h 142"/>
                <a:gd name="T66" fmla="*/ 0 w 87"/>
                <a:gd name="T67" fmla="*/ 1 h 142"/>
                <a:gd name="T68" fmla="*/ 0 w 87"/>
                <a:gd name="T69" fmla="*/ 1 h 142"/>
                <a:gd name="T70" fmla="*/ 0 w 87"/>
                <a:gd name="T71" fmla="*/ 1 h 142"/>
                <a:gd name="T72" fmla="*/ 0 w 87"/>
                <a:gd name="T73" fmla="*/ 1 h 142"/>
                <a:gd name="T74" fmla="*/ 0 w 87"/>
                <a:gd name="T75" fmla="*/ 1 h 142"/>
                <a:gd name="T76" fmla="*/ 0 w 87"/>
                <a:gd name="T77" fmla="*/ 1 h 142"/>
                <a:gd name="T78" fmla="*/ 0 w 87"/>
                <a:gd name="T79" fmla="*/ 1 h 142"/>
                <a:gd name="T80" fmla="*/ 0 w 87"/>
                <a:gd name="T81" fmla="*/ 1 h 14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7"/>
                <a:gd name="T124" fmla="*/ 0 h 142"/>
                <a:gd name="T125" fmla="*/ 87 w 87"/>
                <a:gd name="T126" fmla="*/ 142 h 14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7" h="142">
                  <a:moveTo>
                    <a:pt x="0" y="142"/>
                  </a:moveTo>
                  <a:lnTo>
                    <a:pt x="3" y="136"/>
                  </a:lnTo>
                  <a:lnTo>
                    <a:pt x="6" y="127"/>
                  </a:lnTo>
                  <a:lnTo>
                    <a:pt x="9" y="119"/>
                  </a:lnTo>
                  <a:lnTo>
                    <a:pt x="13" y="113"/>
                  </a:lnTo>
                  <a:lnTo>
                    <a:pt x="15" y="110"/>
                  </a:lnTo>
                  <a:lnTo>
                    <a:pt x="20" y="104"/>
                  </a:lnTo>
                  <a:lnTo>
                    <a:pt x="26" y="97"/>
                  </a:lnTo>
                  <a:lnTo>
                    <a:pt x="32" y="88"/>
                  </a:lnTo>
                  <a:lnTo>
                    <a:pt x="39" y="79"/>
                  </a:lnTo>
                  <a:lnTo>
                    <a:pt x="46" y="69"/>
                  </a:lnTo>
                  <a:lnTo>
                    <a:pt x="51" y="62"/>
                  </a:lnTo>
                  <a:lnTo>
                    <a:pt x="53" y="57"/>
                  </a:lnTo>
                  <a:lnTo>
                    <a:pt x="58" y="42"/>
                  </a:lnTo>
                  <a:lnTo>
                    <a:pt x="65" y="24"/>
                  </a:lnTo>
                  <a:lnTo>
                    <a:pt x="72" y="10"/>
                  </a:lnTo>
                  <a:lnTo>
                    <a:pt x="79" y="0"/>
                  </a:lnTo>
                  <a:lnTo>
                    <a:pt x="80" y="3"/>
                  </a:lnTo>
                  <a:lnTo>
                    <a:pt x="82" y="5"/>
                  </a:lnTo>
                  <a:lnTo>
                    <a:pt x="84" y="8"/>
                  </a:lnTo>
                  <a:lnTo>
                    <a:pt x="87" y="11"/>
                  </a:lnTo>
                  <a:lnTo>
                    <a:pt x="81" y="21"/>
                  </a:lnTo>
                  <a:lnTo>
                    <a:pt x="74" y="36"/>
                  </a:lnTo>
                  <a:lnTo>
                    <a:pt x="67" y="50"/>
                  </a:lnTo>
                  <a:lnTo>
                    <a:pt x="62" y="59"/>
                  </a:lnTo>
                  <a:lnTo>
                    <a:pt x="60" y="65"/>
                  </a:lnTo>
                  <a:lnTo>
                    <a:pt x="58" y="71"/>
                  </a:lnTo>
                  <a:lnTo>
                    <a:pt x="54" y="75"/>
                  </a:lnTo>
                  <a:lnTo>
                    <a:pt x="52" y="79"/>
                  </a:lnTo>
                  <a:lnTo>
                    <a:pt x="50" y="81"/>
                  </a:lnTo>
                  <a:lnTo>
                    <a:pt x="45" y="84"/>
                  </a:lnTo>
                  <a:lnTo>
                    <a:pt x="41" y="90"/>
                  </a:lnTo>
                  <a:lnTo>
                    <a:pt x="34" y="96"/>
                  </a:lnTo>
                  <a:lnTo>
                    <a:pt x="28" y="102"/>
                  </a:lnTo>
                  <a:lnTo>
                    <a:pt x="22" y="107"/>
                  </a:lnTo>
                  <a:lnTo>
                    <a:pt x="18" y="113"/>
                  </a:lnTo>
                  <a:lnTo>
                    <a:pt x="14" y="118"/>
                  </a:lnTo>
                  <a:lnTo>
                    <a:pt x="12" y="123"/>
                  </a:lnTo>
                  <a:lnTo>
                    <a:pt x="8" y="132"/>
                  </a:lnTo>
                  <a:lnTo>
                    <a:pt x="5" y="138"/>
                  </a:lnTo>
                  <a:lnTo>
                    <a:pt x="0" y="14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3" name="Freeform 268"/>
            <p:cNvSpPr>
              <a:spLocks/>
            </p:cNvSpPr>
            <p:nvPr/>
          </p:nvSpPr>
          <p:spPr bwMode="auto">
            <a:xfrm>
              <a:off x="5449" y="2838"/>
              <a:ext cx="27" cy="57"/>
            </a:xfrm>
            <a:custGeom>
              <a:avLst/>
              <a:gdLst>
                <a:gd name="T0" fmla="*/ 0 w 54"/>
                <a:gd name="T1" fmla="*/ 0 h 114"/>
                <a:gd name="T2" fmla="*/ 1 w 54"/>
                <a:gd name="T3" fmla="*/ 1 h 114"/>
                <a:gd name="T4" fmla="*/ 1 w 54"/>
                <a:gd name="T5" fmla="*/ 1 h 114"/>
                <a:gd name="T6" fmla="*/ 1 w 54"/>
                <a:gd name="T7" fmla="*/ 1 h 114"/>
                <a:gd name="T8" fmla="*/ 1 w 54"/>
                <a:gd name="T9" fmla="*/ 1 h 114"/>
                <a:gd name="T10" fmla="*/ 1 w 54"/>
                <a:gd name="T11" fmla="*/ 1 h 114"/>
                <a:gd name="T12" fmla="*/ 1 w 54"/>
                <a:gd name="T13" fmla="*/ 1 h 114"/>
                <a:gd name="T14" fmla="*/ 1 w 54"/>
                <a:gd name="T15" fmla="*/ 1 h 114"/>
                <a:gd name="T16" fmla="*/ 1 w 54"/>
                <a:gd name="T17" fmla="*/ 1 h 114"/>
                <a:gd name="T18" fmla="*/ 1 w 54"/>
                <a:gd name="T19" fmla="*/ 1 h 114"/>
                <a:gd name="T20" fmla="*/ 1 w 54"/>
                <a:gd name="T21" fmla="*/ 1 h 114"/>
                <a:gd name="T22" fmla="*/ 1 w 54"/>
                <a:gd name="T23" fmla="*/ 1 h 114"/>
                <a:gd name="T24" fmla="*/ 1 w 54"/>
                <a:gd name="T25" fmla="*/ 1 h 114"/>
                <a:gd name="T26" fmla="*/ 1 w 54"/>
                <a:gd name="T27" fmla="*/ 1 h 114"/>
                <a:gd name="T28" fmla="*/ 1 w 54"/>
                <a:gd name="T29" fmla="*/ 1 h 114"/>
                <a:gd name="T30" fmla="*/ 1 w 54"/>
                <a:gd name="T31" fmla="*/ 1 h 114"/>
                <a:gd name="T32" fmla="*/ 1 w 54"/>
                <a:gd name="T33" fmla="*/ 1 h 114"/>
                <a:gd name="T34" fmla="*/ 1 w 54"/>
                <a:gd name="T35" fmla="*/ 1 h 114"/>
                <a:gd name="T36" fmla="*/ 1 w 54"/>
                <a:gd name="T37" fmla="*/ 1 h 114"/>
                <a:gd name="T38" fmla="*/ 0 w 54"/>
                <a:gd name="T39" fmla="*/ 1 h 114"/>
                <a:gd name="T40" fmla="*/ 0 w 54"/>
                <a:gd name="T41" fmla="*/ 0 h 1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114"/>
                <a:gd name="T65" fmla="*/ 54 w 54"/>
                <a:gd name="T66" fmla="*/ 114 h 1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114">
                  <a:moveTo>
                    <a:pt x="0" y="0"/>
                  </a:moveTo>
                  <a:lnTo>
                    <a:pt x="3" y="13"/>
                  </a:lnTo>
                  <a:lnTo>
                    <a:pt x="9" y="32"/>
                  </a:lnTo>
                  <a:lnTo>
                    <a:pt x="15" y="52"/>
                  </a:lnTo>
                  <a:lnTo>
                    <a:pt x="21" y="63"/>
                  </a:lnTo>
                  <a:lnTo>
                    <a:pt x="29" y="74"/>
                  </a:lnTo>
                  <a:lnTo>
                    <a:pt x="39" y="89"/>
                  </a:lnTo>
                  <a:lnTo>
                    <a:pt x="48" y="104"/>
                  </a:lnTo>
                  <a:lnTo>
                    <a:pt x="54" y="114"/>
                  </a:lnTo>
                  <a:lnTo>
                    <a:pt x="50" y="109"/>
                  </a:lnTo>
                  <a:lnTo>
                    <a:pt x="46" y="104"/>
                  </a:lnTo>
                  <a:lnTo>
                    <a:pt x="40" y="97"/>
                  </a:lnTo>
                  <a:lnTo>
                    <a:pt x="34" y="89"/>
                  </a:lnTo>
                  <a:lnTo>
                    <a:pt x="29" y="82"/>
                  </a:lnTo>
                  <a:lnTo>
                    <a:pt x="23" y="75"/>
                  </a:lnTo>
                  <a:lnTo>
                    <a:pt x="19" y="69"/>
                  </a:lnTo>
                  <a:lnTo>
                    <a:pt x="17" y="66"/>
                  </a:lnTo>
                  <a:lnTo>
                    <a:pt x="13" y="54"/>
                  </a:lnTo>
                  <a:lnTo>
                    <a:pt x="6" y="32"/>
                  </a:lnTo>
                  <a:lnTo>
                    <a:pt x="0" y="10"/>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4" name="Freeform 269"/>
            <p:cNvSpPr>
              <a:spLocks/>
            </p:cNvSpPr>
            <p:nvPr/>
          </p:nvSpPr>
          <p:spPr bwMode="auto">
            <a:xfrm>
              <a:off x="5525" y="2939"/>
              <a:ext cx="99" cy="113"/>
            </a:xfrm>
            <a:custGeom>
              <a:avLst/>
              <a:gdLst>
                <a:gd name="T0" fmla="*/ 1 w 198"/>
                <a:gd name="T1" fmla="*/ 1 h 226"/>
                <a:gd name="T2" fmla="*/ 1 w 198"/>
                <a:gd name="T3" fmla="*/ 1 h 226"/>
                <a:gd name="T4" fmla="*/ 0 w 198"/>
                <a:gd name="T5" fmla="*/ 1 h 226"/>
                <a:gd name="T6" fmla="*/ 1 w 198"/>
                <a:gd name="T7" fmla="*/ 1 h 226"/>
                <a:gd name="T8" fmla="*/ 1 w 198"/>
                <a:gd name="T9" fmla="*/ 1 h 226"/>
                <a:gd name="T10" fmla="*/ 1 w 198"/>
                <a:gd name="T11" fmla="*/ 1 h 226"/>
                <a:gd name="T12" fmla="*/ 1 w 198"/>
                <a:gd name="T13" fmla="*/ 1 h 226"/>
                <a:gd name="T14" fmla="*/ 1 w 198"/>
                <a:gd name="T15" fmla="*/ 1 h 226"/>
                <a:gd name="T16" fmla="*/ 1 w 198"/>
                <a:gd name="T17" fmla="*/ 1 h 226"/>
                <a:gd name="T18" fmla="*/ 1 w 198"/>
                <a:gd name="T19" fmla="*/ 1 h 226"/>
                <a:gd name="T20" fmla="*/ 1 w 198"/>
                <a:gd name="T21" fmla="*/ 1 h 226"/>
                <a:gd name="T22" fmla="*/ 1 w 198"/>
                <a:gd name="T23" fmla="*/ 1 h 226"/>
                <a:gd name="T24" fmla="*/ 1 w 198"/>
                <a:gd name="T25" fmla="*/ 1 h 226"/>
                <a:gd name="T26" fmla="*/ 1 w 198"/>
                <a:gd name="T27" fmla="*/ 1 h 226"/>
                <a:gd name="T28" fmla="*/ 1 w 198"/>
                <a:gd name="T29" fmla="*/ 1 h 226"/>
                <a:gd name="T30" fmla="*/ 1 w 198"/>
                <a:gd name="T31" fmla="*/ 1 h 226"/>
                <a:gd name="T32" fmla="*/ 1 w 198"/>
                <a:gd name="T33" fmla="*/ 1 h 226"/>
                <a:gd name="T34" fmla="*/ 1 w 198"/>
                <a:gd name="T35" fmla="*/ 1 h 226"/>
                <a:gd name="T36" fmla="*/ 1 w 198"/>
                <a:gd name="T37" fmla="*/ 1 h 226"/>
                <a:gd name="T38" fmla="*/ 1 w 198"/>
                <a:gd name="T39" fmla="*/ 1 h 226"/>
                <a:gd name="T40" fmla="*/ 1 w 198"/>
                <a:gd name="T41" fmla="*/ 1 h 226"/>
                <a:gd name="T42" fmla="*/ 1 w 198"/>
                <a:gd name="T43" fmla="*/ 1 h 226"/>
                <a:gd name="T44" fmla="*/ 1 w 198"/>
                <a:gd name="T45" fmla="*/ 1 h 226"/>
                <a:gd name="T46" fmla="*/ 1 w 198"/>
                <a:gd name="T47" fmla="*/ 1 h 226"/>
                <a:gd name="T48" fmla="*/ 1 w 198"/>
                <a:gd name="T49" fmla="*/ 1 h 226"/>
                <a:gd name="T50" fmla="*/ 1 w 198"/>
                <a:gd name="T51" fmla="*/ 1 h 226"/>
                <a:gd name="T52" fmla="*/ 1 w 198"/>
                <a:gd name="T53" fmla="*/ 1 h 226"/>
                <a:gd name="T54" fmla="*/ 1 w 198"/>
                <a:gd name="T55" fmla="*/ 1 h 226"/>
                <a:gd name="T56" fmla="*/ 1 w 198"/>
                <a:gd name="T57" fmla="*/ 1 h 226"/>
                <a:gd name="T58" fmla="*/ 1 w 198"/>
                <a:gd name="T59" fmla="*/ 1 h 226"/>
                <a:gd name="T60" fmla="*/ 1 w 198"/>
                <a:gd name="T61" fmla="*/ 1 h 226"/>
                <a:gd name="T62" fmla="*/ 1 w 198"/>
                <a:gd name="T63" fmla="*/ 1 h 226"/>
                <a:gd name="T64" fmla="*/ 1 w 198"/>
                <a:gd name="T65" fmla="*/ 1 h 226"/>
                <a:gd name="T66" fmla="*/ 1 w 198"/>
                <a:gd name="T67" fmla="*/ 1 h 226"/>
                <a:gd name="T68" fmla="*/ 1 w 198"/>
                <a:gd name="T69" fmla="*/ 1 h 226"/>
                <a:gd name="T70" fmla="*/ 1 w 198"/>
                <a:gd name="T71" fmla="*/ 1 h 226"/>
                <a:gd name="T72" fmla="*/ 1 w 198"/>
                <a:gd name="T73" fmla="*/ 1 h 226"/>
                <a:gd name="T74" fmla="*/ 1 w 198"/>
                <a:gd name="T75" fmla="*/ 1 h 226"/>
                <a:gd name="T76" fmla="*/ 1 w 198"/>
                <a:gd name="T77" fmla="*/ 1 h 226"/>
                <a:gd name="T78" fmla="*/ 1 w 198"/>
                <a:gd name="T79" fmla="*/ 1 h 2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8"/>
                <a:gd name="T121" fmla="*/ 0 h 226"/>
                <a:gd name="T122" fmla="*/ 198 w 198"/>
                <a:gd name="T123" fmla="*/ 226 h 2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8" h="226">
                  <a:moveTo>
                    <a:pt x="8" y="68"/>
                  </a:moveTo>
                  <a:lnTo>
                    <a:pt x="4" y="64"/>
                  </a:lnTo>
                  <a:lnTo>
                    <a:pt x="2" y="60"/>
                  </a:lnTo>
                  <a:lnTo>
                    <a:pt x="1" y="57"/>
                  </a:lnTo>
                  <a:lnTo>
                    <a:pt x="0" y="56"/>
                  </a:lnTo>
                  <a:lnTo>
                    <a:pt x="0" y="51"/>
                  </a:lnTo>
                  <a:lnTo>
                    <a:pt x="0" y="45"/>
                  </a:lnTo>
                  <a:lnTo>
                    <a:pt x="2" y="41"/>
                  </a:lnTo>
                  <a:lnTo>
                    <a:pt x="7" y="37"/>
                  </a:lnTo>
                  <a:lnTo>
                    <a:pt x="10" y="35"/>
                  </a:lnTo>
                  <a:lnTo>
                    <a:pt x="14" y="34"/>
                  </a:lnTo>
                  <a:lnTo>
                    <a:pt x="17" y="34"/>
                  </a:lnTo>
                  <a:lnTo>
                    <a:pt x="20" y="34"/>
                  </a:lnTo>
                  <a:lnTo>
                    <a:pt x="24" y="34"/>
                  </a:lnTo>
                  <a:lnTo>
                    <a:pt x="26" y="31"/>
                  </a:lnTo>
                  <a:lnTo>
                    <a:pt x="27" y="30"/>
                  </a:lnTo>
                  <a:lnTo>
                    <a:pt x="30" y="29"/>
                  </a:lnTo>
                  <a:lnTo>
                    <a:pt x="32" y="28"/>
                  </a:lnTo>
                  <a:lnTo>
                    <a:pt x="37" y="27"/>
                  </a:lnTo>
                  <a:lnTo>
                    <a:pt x="42" y="26"/>
                  </a:lnTo>
                  <a:lnTo>
                    <a:pt x="49" y="23"/>
                  </a:lnTo>
                  <a:lnTo>
                    <a:pt x="57" y="21"/>
                  </a:lnTo>
                  <a:lnTo>
                    <a:pt x="64" y="20"/>
                  </a:lnTo>
                  <a:lnTo>
                    <a:pt x="71" y="19"/>
                  </a:lnTo>
                  <a:lnTo>
                    <a:pt x="76" y="18"/>
                  </a:lnTo>
                  <a:lnTo>
                    <a:pt x="80" y="16"/>
                  </a:lnTo>
                  <a:lnTo>
                    <a:pt x="85" y="15"/>
                  </a:lnTo>
                  <a:lnTo>
                    <a:pt x="92" y="13"/>
                  </a:lnTo>
                  <a:lnTo>
                    <a:pt x="99" y="11"/>
                  </a:lnTo>
                  <a:lnTo>
                    <a:pt x="104" y="8"/>
                  </a:lnTo>
                  <a:lnTo>
                    <a:pt x="111" y="5"/>
                  </a:lnTo>
                  <a:lnTo>
                    <a:pt x="116" y="3"/>
                  </a:lnTo>
                  <a:lnTo>
                    <a:pt x="121" y="0"/>
                  </a:lnTo>
                  <a:lnTo>
                    <a:pt x="128" y="20"/>
                  </a:lnTo>
                  <a:lnTo>
                    <a:pt x="138" y="45"/>
                  </a:lnTo>
                  <a:lnTo>
                    <a:pt x="147" y="67"/>
                  </a:lnTo>
                  <a:lnTo>
                    <a:pt x="154" y="80"/>
                  </a:lnTo>
                  <a:lnTo>
                    <a:pt x="156" y="84"/>
                  </a:lnTo>
                  <a:lnTo>
                    <a:pt x="161" y="91"/>
                  </a:lnTo>
                  <a:lnTo>
                    <a:pt x="165" y="100"/>
                  </a:lnTo>
                  <a:lnTo>
                    <a:pt x="171" y="111"/>
                  </a:lnTo>
                  <a:lnTo>
                    <a:pt x="177" y="121"/>
                  </a:lnTo>
                  <a:lnTo>
                    <a:pt x="183" y="132"/>
                  </a:lnTo>
                  <a:lnTo>
                    <a:pt x="186" y="138"/>
                  </a:lnTo>
                  <a:lnTo>
                    <a:pt x="189" y="142"/>
                  </a:lnTo>
                  <a:lnTo>
                    <a:pt x="192" y="150"/>
                  </a:lnTo>
                  <a:lnTo>
                    <a:pt x="197" y="163"/>
                  </a:lnTo>
                  <a:lnTo>
                    <a:pt x="198" y="175"/>
                  </a:lnTo>
                  <a:lnTo>
                    <a:pt x="194" y="183"/>
                  </a:lnTo>
                  <a:lnTo>
                    <a:pt x="190" y="186"/>
                  </a:lnTo>
                  <a:lnTo>
                    <a:pt x="184" y="189"/>
                  </a:lnTo>
                  <a:lnTo>
                    <a:pt x="176" y="193"/>
                  </a:lnTo>
                  <a:lnTo>
                    <a:pt x="168" y="196"/>
                  </a:lnTo>
                  <a:lnTo>
                    <a:pt x="160" y="199"/>
                  </a:lnTo>
                  <a:lnTo>
                    <a:pt x="153" y="202"/>
                  </a:lnTo>
                  <a:lnTo>
                    <a:pt x="147" y="204"/>
                  </a:lnTo>
                  <a:lnTo>
                    <a:pt x="142" y="206"/>
                  </a:lnTo>
                  <a:lnTo>
                    <a:pt x="139" y="208"/>
                  </a:lnTo>
                  <a:lnTo>
                    <a:pt x="134" y="210"/>
                  </a:lnTo>
                  <a:lnTo>
                    <a:pt x="128" y="213"/>
                  </a:lnTo>
                  <a:lnTo>
                    <a:pt x="122" y="216"/>
                  </a:lnTo>
                  <a:lnTo>
                    <a:pt x="115" y="218"/>
                  </a:lnTo>
                  <a:lnTo>
                    <a:pt x="110" y="220"/>
                  </a:lnTo>
                  <a:lnTo>
                    <a:pt x="106" y="222"/>
                  </a:lnTo>
                  <a:lnTo>
                    <a:pt x="103" y="224"/>
                  </a:lnTo>
                  <a:lnTo>
                    <a:pt x="98" y="225"/>
                  </a:lnTo>
                  <a:lnTo>
                    <a:pt x="88" y="226"/>
                  </a:lnTo>
                  <a:lnTo>
                    <a:pt x="80" y="222"/>
                  </a:lnTo>
                  <a:lnTo>
                    <a:pt x="79" y="214"/>
                  </a:lnTo>
                  <a:lnTo>
                    <a:pt x="76" y="206"/>
                  </a:lnTo>
                  <a:lnTo>
                    <a:pt x="72" y="197"/>
                  </a:lnTo>
                  <a:lnTo>
                    <a:pt x="69" y="188"/>
                  </a:lnTo>
                  <a:lnTo>
                    <a:pt x="65" y="180"/>
                  </a:lnTo>
                  <a:lnTo>
                    <a:pt x="62" y="172"/>
                  </a:lnTo>
                  <a:lnTo>
                    <a:pt x="56" y="160"/>
                  </a:lnTo>
                  <a:lnTo>
                    <a:pt x="48" y="147"/>
                  </a:lnTo>
                  <a:lnTo>
                    <a:pt x="40" y="129"/>
                  </a:lnTo>
                  <a:lnTo>
                    <a:pt x="31" y="113"/>
                  </a:lnTo>
                  <a:lnTo>
                    <a:pt x="23" y="96"/>
                  </a:lnTo>
                  <a:lnTo>
                    <a:pt x="15" y="81"/>
                  </a:lnTo>
                  <a:lnTo>
                    <a:pt x="8"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5" name="Freeform 270"/>
            <p:cNvSpPr>
              <a:spLocks/>
            </p:cNvSpPr>
            <p:nvPr/>
          </p:nvSpPr>
          <p:spPr bwMode="auto">
            <a:xfrm>
              <a:off x="5527" y="2939"/>
              <a:ext cx="58" cy="109"/>
            </a:xfrm>
            <a:custGeom>
              <a:avLst/>
              <a:gdLst>
                <a:gd name="T0" fmla="*/ 0 w 118"/>
                <a:gd name="T1" fmla="*/ 1 h 218"/>
                <a:gd name="T2" fmla="*/ 0 w 118"/>
                <a:gd name="T3" fmla="*/ 1 h 218"/>
                <a:gd name="T4" fmla="*/ 0 w 118"/>
                <a:gd name="T5" fmla="*/ 1 h 218"/>
                <a:gd name="T6" fmla="*/ 0 w 118"/>
                <a:gd name="T7" fmla="*/ 1 h 218"/>
                <a:gd name="T8" fmla="*/ 0 w 118"/>
                <a:gd name="T9" fmla="*/ 1 h 218"/>
                <a:gd name="T10" fmla="*/ 0 w 118"/>
                <a:gd name="T11" fmla="*/ 1 h 218"/>
                <a:gd name="T12" fmla="*/ 0 w 118"/>
                <a:gd name="T13" fmla="*/ 1 h 218"/>
                <a:gd name="T14" fmla="*/ 0 w 118"/>
                <a:gd name="T15" fmla="*/ 1 h 218"/>
                <a:gd name="T16" fmla="*/ 0 w 118"/>
                <a:gd name="T17" fmla="*/ 1 h 218"/>
                <a:gd name="T18" fmla="*/ 0 w 118"/>
                <a:gd name="T19" fmla="*/ 1 h 218"/>
                <a:gd name="T20" fmla="*/ 0 w 118"/>
                <a:gd name="T21" fmla="*/ 1 h 218"/>
                <a:gd name="T22" fmla="*/ 0 w 118"/>
                <a:gd name="T23" fmla="*/ 1 h 218"/>
                <a:gd name="T24" fmla="*/ 0 w 118"/>
                <a:gd name="T25" fmla="*/ 1 h 218"/>
                <a:gd name="T26" fmla="*/ 0 w 118"/>
                <a:gd name="T27" fmla="*/ 1 h 218"/>
                <a:gd name="T28" fmla="*/ 0 w 118"/>
                <a:gd name="T29" fmla="*/ 1 h 218"/>
                <a:gd name="T30" fmla="*/ 0 w 118"/>
                <a:gd name="T31" fmla="*/ 1 h 218"/>
                <a:gd name="T32" fmla="*/ 0 w 118"/>
                <a:gd name="T33" fmla="*/ 1 h 218"/>
                <a:gd name="T34" fmla="*/ 0 w 118"/>
                <a:gd name="T35" fmla="*/ 1 h 218"/>
                <a:gd name="T36" fmla="*/ 0 w 118"/>
                <a:gd name="T37" fmla="*/ 1 h 218"/>
                <a:gd name="T38" fmla="*/ 0 w 118"/>
                <a:gd name="T39" fmla="*/ 1 h 218"/>
                <a:gd name="T40" fmla="*/ 0 w 118"/>
                <a:gd name="T41" fmla="*/ 1 h 218"/>
                <a:gd name="T42" fmla="*/ 0 w 118"/>
                <a:gd name="T43" fmla="*/ 1 h 218"/>
                <a:gd name="T44" fmla="*/ 0 w 118"/>
                <a:gd name="T45" fmla="*/ 1 h 218"/>
                <a:gd name="T46" fmla="*/ 0 w 118"/>
                <a:gd name="T47" fmla="*/ 1 h 218"/>
                <a:gd name="T48" fmla="*/ 0 w 118"/>
                <a:gd name="T49" fmla="*/ 1 h 218"/>
                <a:gd name="T50" fmla="*/ 0 w 118"/>
                <a:gd name="T51" fmla="*/ 1 h 218"/>
                <a:gd name="T52" fmla="*/ 0 w 118"/>
                <a:gd name="T53" fmla="*/ 1 h 218"/>
                <a:gd name="T54" fmla="*/ 0 w 118"/>
                <a:gd name="T55" fmla="*/ 1 h 218"/>
                <a:gd name="T56" fmla="*/ 0 w 118"/>
                <a:gd name="T57" fmla="*/ 1 h 218"/>
                <a:gd name="T58" fmla="*/ 0 w 118"/>
                <a:gd name="T59" fmla="*/ 1 h 218"/>
                <a:gd name="T60" fmla="*/ 0 w 118"/>
                <a:gd name="T61" fmla="*/ 1 h 218"/>
                <a:gd name="T62" fmla="*/ 0 w 118"/>
                <a:gd name="T63" fmla="*/ 1 h 218"/>
                <a:gd name="T64" fmla="*/ 0 w 118"/>
                <a:gd name="T65" fmla="*/ 1 h 218"/>
                <a:gd name="T66" fmla="*/ 0 w 118"/>
                <a:gd name="T67" fmla="*/ 1 h 218"/>
                <a:gd name="T68" fmla="*/ 0 w 118"/>
                <a:gd name="T69" fmla="*/ 1 h 218"/>
                <a:gd name="T70" fmla="*/ 0 w 118"/>
                <a:gd name="T71" fmla="*/ 1 h 218"/>
                <a:gd name="T72" fmla="*/ 0 w 118"/>
                <a:gd name="T73" fmla="*/ 1 h 218"/>
                <a:gd name="T74" fmla="*/ 0 w 118"/>
                <a:gd name="T75" fmla="*/ 1 h 218"/>
                <a:gd name="T76" fmla="*/ 0 w 118"/>
                <a:gd name="T77" fmla="*/ 1 h 218"/>
                <a:gd name="T78" fmla="*/ 0 w 118"/>
                <a:gd name="T79" fmla="*/ 1 h 218"/>
                <a:gd name="T80" fmla="*/ 0 w 118"/>
                <a:gd name="T81" fmla="*/ 1 h 218"/>
                <a:gd name="T82" fmla="*/ 0 w 118"/>
                <a:gd name="T83" fmla="*/ 1 h 218"/>
                <a:gd name="T84" fmla="*/ 0 w 118"/>
                <a:gd name="T85" fmla="*/ 0 h 21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8"/>
                <a:gd name="T130" fmla="*/ 0 h 218"/>
                <a:gd name="T131" fmla="*/ 118 w 118"/>
                <a:gd name="T132" fmla="*/ 218 h 21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8" h="218">
                  <a:moveTo>
                    <a:pt x="118" y="0"/>
                  </a:moveTo>
                  <a:lnTo>
                    <a:pt x="113" y="3"/>
                  </a:lnTo>
                  <a:lnTo>
                    <a:pt x="108" y="5"/>
                  </a:lnTo>
                  <a:lnTo>
                    <a:pt x="101" y="8"/>
                  </a:lnTo>
                  <a:lnTo>
                    <a:pt x="96" y="11"/>
                  </a:lnTo>
                  <a:lnTo>
                    <a:pt x="89" y="13"/>
                  </a:lnTo>
                  <a:lnTo>
                    <a:pt x="82" y="15"/>
                  </a:lnTo>
                  <a:lnTo>
                    <a:pt x="77" y="16"/>
                  </a:lnTo>
                  <a:lnTo>
                    <a:pt x="73" y="18"/>
                  </a:lnTo>
                  <a:lnTo>
                    <a:pt x="68" y="19"/>
                  </a:lnTo>
                  <a:lnTo>
                    <a:pt x="61" y="20"/>
                  </a:lnTo>
                  <a:lnTo>
                    <a:pt x="54" y="21"/>
                  </a:lnTo>
                  <a:lnTo>
                    <a:pt x="46" y="23"/>
                  </a:lnTo>
                  <a:lnTo>
                    <a:pt x="39" y="26"/>
                  </a:lnTo>
                  <a:lnTo>
                    <a:pt x="34" y="27"/>
                  </a:lnTo>
                  <a:lnTo>
                    <a:pt x="29" y="28"/>
                  </a:lnTo>
                  <a:lnTo>
                    <a:pt x="27" y="29"/>
                  </a:lnTo>
                  <a:lnTo>
                    <a:pt x="24" y="30"/>
                  </a:lnTo>
                  <a:lnTo>
                    <a:pt x="23" y="31"/>
                  </a:lnTo>
                  <a:lnTo>
                    <a:pt x="21" y="34"/>
                  </a:lnTo>
                  <a:lnTo>
                    <a:pt x="17" y="34"/>
                  </a:lnTo>
                  <a:lnTo>
                    <a:pt x="14" y="34"/>
                  </a:lnTo>
                  <a:lnTo>
                    <a:pt x="11" y="34"/>
                  </a:lnTo>
                  <a:lnTo>
                    <a:pt x="7" y="35"/>
                  </a:lnTo>
                  <a:lnTo>
                    <a:pt x="4" y="37"/>
                  </a:lnTo>
                  <a:lnTo>
                    <a:pt x="0" y="43"/>
                  </a:lnTo>
                  <a:lnTo>
                    <a:pt x="0" y="48"/>
                  </a:lnTo>
                  <a:lnTo>
                    <a:pt x="0" y="50"/>
                  </a:lnTo>
                  <a:lnTo>
                    <a:pt x="1" y="51"/>
                  </a:lnTo>
                  <a:lnTo>
                    <a:pt x="3" y="53"/>
                  </a:lnTo>
                  <a:lnTo>
                    <a:pt x="5" y="56"/>
                  </a:lnTo>
                  <a:lnTo>
                    <a:pt x="6" y="57"/>
                  </a:lnTo>
                  <a:lnTo>
                    <a:pt x="8" y="58"/>
                  </a:lnTo>
                  <a:lnTo>
                    <a:pt x="9" y="58"/>
                  </a:lnTo>
                  <a:lnTo>
                    <a:pt x="13" y="58"/>
                  </a:lnTo>
                  <a:lnTo>
                    <a:pt x="15" y="58"/>
                  </a:lnTo>
                  <a:lnTo>
                    <a:pt x="16" y="58"/>
                  </a:lnTo>
                  <a:lnTo>
                    <a:pt x="24" y="69"/>
                  </a:lnTo>
                  <a:lnTo>
                    <a:pt x="31" y="81"/>
                  </a:lnTo>
                  <a:lnTo>
                    <a:pt x="39" y="94"/>
                  </a:lnTo>
                  <a:lnTo>
                    <a:pt x="46" y="106"/>
                  </a:lnTo>
                  <a:lnTo>
                    <a:pt x="53" y="118"/>
                  </a:lnTo>
                  <a:lnTo>
                    <a:pt x="58" y="130"/>
                  </a:lnTo>
                  <a:lnTo>
                    <a:pt x="62" y="141"/>
                  </a:lnTo>
                  <a:lnTo>
                    <a:pt x="66" y="151"/>
                  </a:lnTo>
                  <a:lnTo>
                    <a:pt x="68" y="159"/>
                  </a:lnTo>
                  <a:lnTo>
                    <a:pt x="69" y="164"/>
                  </a:lnTo>
                  <a:lnTo>
                    <a:pt x="72" y="167"/>
                  </a:lnTo>
                  <a:lnTo>
                    <a:pt x="76" y="167"/>
                  </a:lnTo>
                  <a:lnTo>
                    <a:pt x="76" y="172"/>
                  </a:lnTo>
                  <a:lnTo>
                    <a:pt x="76" y="176"/>
                  </a:lnTo>
                  <a:lnTo>
                    <a:pt x="76" y="181"/>
                  </a:lnTo>
                  <a:lnTo>
                    <a:pt x="77" y="184"/>
                  </a:lnTo>
                  <a:lnTo>
                    <a:pt x="78" y="188"/>
                  </a:lnTo>
                  <a:lnTo>
                    <a:pt x="78" y="193"/>
                  </a:lnTo>
                  <a:lnTo>
                    <a:pt x="78" y="198"/>
                  </a:lnTo>
                  <a:lnTo>
                    <a:pt x="77" y="202"/>
                  </a:lnTo>
                  <a:lnTo>
                    <a:pt x="70" y="184"/>
                  </a:lnTo>
                  <a:lnTo>
                    <a:pt x="61" y="165"/>
                  </a:lnTo>
                  <a:lnTo>
                    <a:pt x="52" y="145"/>
                  </a:lnTo>
                  <a:lnTo>
                    <a:pt x="42" y="125"/>
                  </a:lnTo>
                  <a:lnTo>
                    <a:pt x="31" y="106"/>
                  </a:lnTo>
                  <a:lnTo>
                    <a:pt x="21" y="90"/>
                  </a:lnTo>
                  <a:lnTo>
                    <a:pt x="13" y="76"/>
                  </a:lnTo>
                  <a:lnTo>
                    <a:pt x="5" y="68"/>
                  </a:lnTo>
                  <a:lnTo>
                    <a:pt x="12" y="81"/>
                  </a:lnTo>
                  <a:lnTo>
                    <a:pt x="20" y="96"/>
                  </a:lnTo>
                  <a:lnTo>
                    <a:pt x="28" y="113"/>
                  </a:lnTo>
                  <a:lnTo>
                    <a:pt x="37" y="129"/>
                  </a:lnTo>
                  <a:lnTo>
                    <a:pt x="45" y="147"/>
                  </a:lnTo>
                  <a:lnTo>
                    <a:pt x="53" y="160"/>
                  </a:lnTo>
                  <a:lnTo>
                    <a:pt x="59" y="172"/>
                  </a:lnTo>
                  <a:lnTo>
                    <a:pt x="62" y="180"/>
                  </a:lnTo>
                  <a:lnTo>
                    <a:pt x="66" y="188"/>
                  </a:lnTo>
                  <a:lnTo>
                    <a:pt x="69" y="197"/>
                  </a:lnTo>
                  <a:lnTo>
                    <a:pt x="73" y="206"/>
                  </a:lnTo>
                  <a:lnTo>
                    <a:pt x="76" y="214"/>
                  </a:lnTo>
                  <a:lnTo>
                    <a:pt x="78" y="217"/>
                  </a:lnTo>
                  <a:lnTo>
                    <a:pt x="80" y="218"/>
                  </a:lnTo>
                  <a:lnTo>
                    <a:pt x="82" y="218"/>
                  </a:lnTo>
                  <a:lnTo>
                    <a:pt x="85" y="217"/>
                  </a:lnTo>
                  <a:lnTo>
                    <a:pt x="90" y="214"/>
                  </a:lnTo>
                  <a:lnTo>
                    <a:pt x="95" y="212"/>
                  </a:lnTo>
                  <a:lnTo>
                    <a:pt x="99" y="210"/>
                  </a:lnTo>
                  <a:lnTo>
                    <a:pt x="103" y="208"/>
                  </a:lnTo>
                  <a:lnTo>
                    <a:pt x="105" y="203"/>
                  </a:lnTo>
                  <a:lnTo>
                    <a:pt x="104" y="196"/>
                  </a:lnTo>
                  <a:lnTo>
                    <a:pt x="101" y="188"/>
                  </a:lnTo>
                  <a:lnTo>
                    <a:pt x="99" y="182"/>
                  </a:lnTo>
                  <a:lnTo>
                    <a:pt x="96" y="186"/>
                  </a:lnTo>
                  <a:lnTo>
                    <a:pt x="91" y="193"/>
                  </a:lnTo>
                  <a:lnTo>
                    <a:pt x="87" y="201"/>
                  </a:lnTo>
                  <a:lnTo>
                    <a:pt x="84" y="208"/>
                  </a:lnTo>
                  <a:lnTo>
                    <a:pt x="84" y="190"/>
                  </a:lnTo>
                  <a:lnTo>
                    <a:pt x="84" y="174"/>
                  </a:lnTo>
                  <a:lnTo>
                    <a:pt x="83" y="160"/>
                  </a:lnTo>
                  <a:lnTo>
                    <a:pt x="81" y="151"/>
                  </a:lnTo>
                  <a:lnTo>
                    <a:pt x="77" y="141"/>
                  </a:lnTo>
                  <a:lnTo>
                    <a:pt x="73" y="127"/>
                  </a:lnTo>
                  <a:lnTo>
                    <a:pt x="68" y="112"/>
                  </a:lnTo>
                  <a:lnTo>
                    <a:pt x="64" y="102"/>
                  </a:lnTo>
                  <a:lnTo>
                    <a:pt x="59" y="95"/>
                  </a:lnTo>
                  <a:lnTo>
                    <a:pt x="55" y="86"/>
                  </a:lnTo>
                  <a:lnTo>
                    <a:pt x="53" y="77"/>
                  </a:lnTo>
                  <a:lnTo>
                    <a:pt x="51" y="71"/>
                  </a:lnTo>
                  <a:lnTo>
                    <a:pt x="49" y="62"/>
                  </a:lnTo>
                  <a:lnTo>
                    <a:pt x="46" y="54"/>
                  </a:lnTo>
                  <a:lnTo>
                    <a:pt x="47" y="48"/>
                  </a:lnTo>
                  <a:lnTo>
                    <a:pt x="52" y="43"/>
                  </a:lnTo>
                  <a:lnTo>
                    <a:pt x="51" y="42"/>
                  </a:lnTo>
                  <a:lnTo>
                    <a:pt x="51" y="39"/>
                  </a:lnTo>
                  <a:lnTo>
                    <a:pt x="50" y="38"/>
                  </a:lnTo>
                  <a:lnTo>
                    <a:pt x="49" y="37"/>
                  </a:lnTo>
                  <a:lnTo>
                    <a:pt x="52" y="36"/>
                  </a:lnTo>
                  <a:lnTo>
                    <a:pt x="57" y="34"/>
                  </a:lnTo>
                  <a:lnTo>
                    <a:pt x="61" y="31"/>
                  </a:lnTo>
                  <a:lnTo>
                    <a:pt x="67" y="29"/>
                  </a:lnTo>
                  <a:lnTo>
                    <a:pt x="73" y="27"/>
                  </a:lnTo>
                  <a:lnTo>
                    <a:pt x="77" y="25"/>
                  </a:lnTo>
                  <a:lnTo>
                    <a:pt x="81" y="23"/>
                  </a:lnTo>
                  <a:lnTo>
                    <a:pt x="84" y="22"/>
                  </a:lnTo>
                  <a:lnTo>
                    <a:pt x="89" y="20"/>
                  </a:lnTo>
                  <a:lnTo>
                    <a:pt x="95" y="16"/>
                  </a:lnTo>
                  <a:lnTo>
                    <a:pt x="100" y="13"/>
                  </a:lnTo>
                  <a:lnTo>
                    <a:pt x="106" y="11"/>
                  </a:lnTo>
                  <a:lnTo>
                    <a:pt x="110" y="10"/>
                  </a:lnTo>
                  <a:lnTo>
                    <a:pt x="113" y="7"/>
                  </a:lnTo>
                  <a:lnTo>
                    <a:pt x="115" y="4"/>
                  </a:lnTo>
                  <a:lnTo>
                    <a:pt x="118" y="0"/>
                  </a:lnTo>
                  <a:close/>
                </a:path>
              </a:pathLst>
            </a:custGeom>
            <a:solidFill>
              <a:srgbClr val="336699"/>
            </a:solidFill>
            <a:ln w="9525">
              <a:solidFill>
                <a:srgbClr val="336699"/>
              </a:solidFill>
              <a:round/>
              <a:headEnd/>
              <a:tailEnd/>
            </a:ln>
          </p:spPr>
          <p:txBody>
            <a:bodyPr/>
            <a:lstStyle/>
            <a:p>
              <a:endParaRPr lang="zh-CN" altLang="en-US"/>
            </a:p>
          </p:txBody>
        </p:sp>
        <p:sp>
          <p:nvSpPr>
            <p:cNvPr id="17536" name="Freeform 271"/>
            <p:cNvSpPr>
              <a:spLocks/>
            </p:cNvSpPr>
            <p:nvPr/>
          </p:nvSpPr>
          <p:spPr bwMode="auto">
            <a:xfrm>
              <a:off x="5596" y="2819"/>
              <a:ext cx="4" cy="17"/>
            </a:xfrm>
            <a:custGeom>
              <a:avLst/>
              <a:gdLst>
                <a:gd name="T0" fmla="*/ 1 w 7"/>
                <a:gd name="T1" fmla="*/ 1 h 32"/>
                <a:gd name="T2" fmla="*/ 1 w 7"/>
                <a:gd name="T3" fmla="*/ 1 h 32"/>
                <a:gd name="T4" fmla="*/ 1 w 7"/>
                <a:gd name="T5" fmla="*/ 1 h 32"/>
                <a:gd name="T6" fmla="*/ 1 w 7"/>
                <a:gd name="T7" fmla="*/ 1 h 32"/>
                <a:gd name="T8" fmla="*/ 0 w 7"/>
                <a:gd name="T9" fmla="*/ 0 h 32"/>
                <a:gd name="T10" fmla="*/ 1 w 7"/>
                <a:gd name="T11" fmla="*/ 1 h 32"/>
                <a:gd name="T12" fmla="*/ 1 w 7"/>
                <a:gd name="T13" fmla="*/ 1 h 32"/>
                <a:gd name="T14" fmla="*/ 1 w 7"/>
                <a:gd name="T15" fmla="*/ 1 h 32"/>
                <a:gd name="T16" fmla="*/ 1 w 7"/>
                <a:gd name="T17" fmla="*/ 1 h 32"/>
                <a:gd name="T18" fmla="*/ 1 w 7"/>
                <a:gd name="T19" fmla="*/ 1 h 32"/>
                <a:gd name="T20" fmla="*/ 1 w 7"/>
                <a:gd name="T21" fmla="*/ 1 h 32"/>
                <a:gd name="T22" fmla="*/ 1 w 7"/>
                <a:gd name="T23" fmla="*/ 1 h 32"/>
                <a:gd name="T24" fmla="*/ 1 w 7"/>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32"/>
                <a:gd name="T41" fmla="*/ 7 w 7"/>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32">
                  <a:moveTo>
                    <a:pt x="7" y="15"/>
                  </a:moveTo>
                  <a:lnTo>
                    <a:pt x="6" y="11"/>
                  </a:lnTo>
                  <a:lnTo>
                    <a:pt x="5" y="7"/>
                  </a:lnTo>
                  <a:lnTo>
                    <a:pt x="3" y="3"/>
                  </a:lnTo>
                  <a:lnTo>
                    <a:pt x="0" y="0"/>
                  </a:lnTo>
                  <a:lnTo>
                    <a:pt x="2" y="8"/>
                  </a:lnTo>
                  <a:lnTo>
                    <a:pt x="2" y="17"/>
                  </a:lnTo>
                  <a:lnTo>
                    <a:pt x="3" y="26"/>
                  </a:lnTo>
                  <a:lnTo>
                    <a:pt x="3" y="32"/>
                  </a:lnTo>
                  <a:lnTo>
                    <a:pt x="4" y="28"/>
                  </a:lnTo>
                  <a:lnTo>
                    <a:pt x="6" y="23"/>
                  </a:lnTo>
                  <a:lnTo>
                    <a:pt x="7" y="18"/>
                  </a:lnTo>
                  <a:lnTo>
                    <a:pt x="7"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7" name="Freeform 272"/>
            <p:cNvSpPr>
              <a:spLocks/>
            </p:cNvSpPr>
            <p:nvPr/>
          </p:nvSpPr>
          <p:spPr bwMode="auto">
            <a:xfrm>
              <a:off x="5575" y="3008"/>
              <a:ext cx="43" cy="43"/>
            </a:xfrm>
            <a:custGeom>
              <a:avLst/>
              <a:gdLst>
                <a:gd name="T0" fmla="*/ 1 w 85"/>
                <a:gd name="T1" fmla="*/ 0 h 87"/>
                <a:gd name="T2" fmla="*/ 1 w 85"/>
                <a:gd name="T3" fmla="*/ 0 h 87"/>
                <a:gd name="T4" fmla="*/ 1 w 85"/>
                <a:gd name="T5" fmla="*/ 0 h 87"/>
                <a:gd name="T6" fmla="*/ 1 w 85"/>
                <a:gd name="T7" fmla="*/ 0 h 87"/>
                <a:gd name="T8" fmla="*/ 1 w 85"/>
                <a:gd name="T9" fmla="*/ 0 h 87"/>
                <a:gd name="T10" fmla="*/ 1 w 85"/>
                <a:gd name="T11" fmla="*/ 0 h 87"/>
                <a:gd name="T12" fmla="*/ 1 w 85"/>
                <a:gd name="T13" fmla="*/ 0 h 87"/>
                <a:gd name="T14" fmla="*/ 1 w 85"/>
                <a:gd name="T15" fmla="*/ 0 h 87"/>
                <a:gd name="T16" fmla="*/ 1 w 85"/>
                <a:gd name="T17" fmla="*/ 0 h 87"/>
                <a:gd name="T18" fmla="*/ 1 w 85"/>
                <a:gd name="T19" fmla="*/ 0 h 87"/>
                <a:gd name="T20" fmla="*/ 1 w 85"/>
                <a:gd name="T21" fmla="*/ 0 h 87"/>
                <a:gd name="T22" fmla="*/ 1 w 85"/>
                <a:gd name="T23" fmla="*/ 0 h 87"/>
                <a:gd name="T24" fmla="*/ 1 w 85"/>
                <a:gd name="T25" fmla="*/ 0 h 87"/>
                <a:gd name="T26" fmla="*/ 1 w 85"/>
                <a:gd name="T27" fmla="*/ 0 h 87"/>
                <a:gd name="T28" fmla="*/ 1 w 85"/>
                <a:gd name="T29" fmla="*/ 0 h 87"/>
                <a:gd name="T30" fmla="*/ 1 w 85"/>
                <a:gd name="T31" fmla="*/ 0 h 87"/>
                <a:gd name="T32" fmla="*/ 1 w 85"/>
                <a:gd name="T33" fmla="*/ 0 h 87"/>
                <a:gd name="T34" fmla="*/ 1 w 85"/>
                <a:gd name="T35" fmla="*/ 0 h 87"/>
                <a:gd name="T36" fmla="*/ 1 w 85"/>
                <a:gd name="T37" fmla="*/ 0 h 87"/>
                <a:gd name="T38" fmla="*/ 1 w 85"/>
                <a:gd name="T39" fmla="*/ 0 h 87"/>
                <a:gd name="T40" fmla="*/ 1 w 85"/>
                <a:gd name="T41" fmla="*/ 0 h 87"/>
                <a:gd name="T42" fmla="*/ 1 w 85"/>
                <a:gd name="T43" fmla="*/ 0 h 87"/>
                <a:gd name="T44" fmla="*/ 1 w 85"/>
                <a:gd name="T45" fmla="*/ 0 h 87"/>
                <a:gd name="T46" fmla="*/ 1 w 85"/>
                <a:gd name="T47" fmla="*/ 0 h 87"/>
                <a:gd name="T48" fmla="*/ 1 w 85"/>
                <a:gd name="T49" fmla="*/ 0 h 87"/>
                <a:gd name="T50" fmla="*/ 1 w 85"/>
                <a:gd name="T51" fmla="*/ 0 h 87"/>
                <a:gd name="T52" fmla="*/ 1 w 85"/>
                <a:gd name="T53" fmla="*/ 0 h 87"/>
                <a:gd name="T54" fmla="*/ 1 w 85"/>
                <a:gd name="T55" fmla="*/ 0 h 87"/>
                <a:gd name="T56" fmla="*/ 1 w 85"/>
                <a:gd name="T57" fmla="*/ 0 h 87"/>
                <a:gd name="T58" fmla="*/ 1 w 85"/>
                <a:gd name="T59" fmla="*/ 0 h 87"/>
                <a:gd name="T60" fmla="*/ 1 w 85"/>
                <a:gd name="T61" fmla="*/ 0 h 87"/>
                <a:gd name="T62" fmla="*/ 1 w 85"/>
                <a:gd name="T63" fmla="*/ 0 h 87"/>
                <a:gd name="T64" fmla="*/ 1 w 85"/>
                <a:gd name="T65" fmla="*/ 0 h 87"/>
                <a:gd name="T66" fmla="*/ 1 w 85"/>
                <a:gd name="T67" fmla="*/ 0 h 87"/>
                <a:gd name="T68" fmla="*/ 1 w 85"/>
                <a:gd name="T69" fmla="*/ 0 h 87"/>
                <a:gd name="T70" fmla="*/ 1 w 85"/>
                <a:gd name="T71" fmla="*/ 0 h 87"/>
                <a:gd name="T72" fmla="*/ 1 w 85"/>
                <a:gd name="T73" fmla="*/ 0 h 87"/>
                <a:gd name="T74" fmla="*/ 0 w 85"/>
                <a:gd name="T75" fmla="*/ 0 h 87"/>
                <a:gd name="T76" fmla="*/ 1 w 85"/>
                <a:gd name="T77" fmla="*/ 0 h 87"/>
                <a:gd name="T78" fmla="*/ 1 w 85"/>
                <a:gd name="T79" fmla="*/ 0 h 87"/>
                <a:gd name="T80" fmla="*/ 1 w 85"/>
                <a:gd name="T81" fmla="*/ 0 h 87"/>
                <a:gd name="T82" fmla="*/ 1 w 85"/>
                <a:gd name="T83" fmla="*/ 0 h 87"/>
                <a:gd name="T84" fmla="*/ 1 w 85"/>
                <a:gd name="T85" fmla="*/ 0 h 87"/>
                <a:gd name="T86" fmla="*/ 1 w 85"/>
                <a:gd name="T87" fmla="*/ 0 h 87"/>
                <a:gd name="T88" fmla="*/ 1 w 85"/>
                <a:gd name="T89" fmla="*/ 0 h 87"/>
                <a:gd name="T90" fmla="*/ 1 w 85"/>
                <a:gd name="T91" fmla="*/ 0 h 87"/>
                <a:gd name="T92" fmla="*/ 1 w 85"/>
                <a:gd name="T93" fmla="*/ 0 h 87"/>
                <a:gd name="T94" fmla="*/ 1 w 85"/>
                <a:gd name="T95" fmla="*/ 0 h 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5"/>
                <a:gd name="T145" fmla="*/ 0 h 87"/>
                <a:gd name="T146" fmla="*/ 85 w 85"/>
                <a:gd name="T147" fmla="*/ 87 h 8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5" h="87">
                  <a:moveTo>
                    <a:pt x="25" y="0"/>
                  </a:moveTo>
                  <a:lnTo>
                    <a:pt x="28" y="1"/>
                  </a:lnTo>
                  <a:lnTo>
                    <a:pt x="31" y="3"/>
                  </a:lnTo>
                  <a:lnTo>
                    <a:pt x="34" y="5"/>
                  </a:lnTo>
                  <a:lnTo>
                    <a:pt x="38" y="6"/>
                  </a:lnTo>
                  <a:lnTo>
                    <a:pt x="44" y="8"/>
                  </a:lnTo>
                  <a:lnTo>
                    <a:pt x="48" y="10"/>
                  </a:lnTo>
                  <a:lnTo>
                    <a:pt x="54" y="11"/>
                  </a:lnTo>
                  <a:lnTo>
                    <a:pt x="60" y="12"/>
                  </a:lnTo>
                  <a:lnTo>
                    <a:pt x="65" y="12"/>
                  </a:lnTo>
                  <a:lnTo>
                    <a:pt x="70" y="11"/>
                  </a:lnTo>
                  <a:lnTo>
                    <a:pt x="76" y="10"/>
                  </a:lnTo>
                  <a:lnTo>
                    <a:pt x="80" y="6"/>
                  </a:lnTo>
                  <a:lnTo>
                    <a:pt x="80" y="13"/>
                  </a:lnTo>
                  <a:lnTo>
                    <a:pt x="82" y="22"/>
                  </a:lnTo>
                  <a:lnTo>
                    <a:pt x="83" y="31"/>
                  </a:lnTo>
                  <a:lnTo>
                    <a:pt x="84" y="37"/>
                  </a:lnTo>
                  <a:lnTo>
                    <a:pt x="85" y="39"/>
                  </a:lnTo>
                  <a:lnTo>
                    <a:pt x="85" y="43"/>
                  </a:lnTo>
                  <a:lnTo>
                    <a:pt x="84" y="46"/>
                  </a:lnTo>
                  <a:lnTo>
                    <a:pt x="82" y="50"/>
                  </a:lnTo>
                  <a:lnTo>
                    <a:pt x="79" y="52"/>
                  </a:lnTo>
                  <a:lnTo>
                    <a:pt x="77" y="54"/>
                  </a:lnTo>
                  <a:lnTo>
                    <a:pt x="76" y="57"/>
                  </a:lnTo>
                  <a:lnTo>
                    <a:pt x="75" y="60"/>
                  </a:lnTo>
                  <a:lnTo>
                    <a:pt x="72" y="64"/>
                  </a:lnTo>
                  <a:lnTo>
                    <a:pt x="70" y="67"/>
                  </a:lnTo>
                  <a:lnTo>
                    <a:pt x="67" y="69"/>
                  </a:lnTo>
                  <a:lnTo>
                    <a:pt x="64" y="71"/>
                  </a:lnTo>
                  <a:lnTo>
                    <a:pt x="63" y="74"/>
                  </a:lnTo>
                  <a:lnTo>
                    <a:pt x="61" y="77"/>
                  </a:lnTo>
                  <a:lnTo>
                    <a:pt x="59" y="81"/>
                  </a:lnTo>
                  <a:lnTo>
                    <a:pt x="57" y="82"/>
                  </a:lnTo>
                  <a:lnTo>
                    <a:pt x="55" y="82"/>
                  </a:lnTo>
                  <a:lnTo>
                    <a:pt x="53" y="81"/>
                  </a:lnTo>
                  <a:lnTo>
                    <a:pt x="49" y="80"/>
                  </a:lnTo>
                  <a:lnTo>
                    <a:pt x="48" y="80"/>
                  </a:lnTo>
                  <a:lnTo>
                    <a:pt x="47" y="82"/>
                  </a:lnTo>
                  <a:lnTo>
                    <a:pt x="45" y="84"/>
                  </a:lnTo>
                  <a:lnTo>
                    <a:pt x="42" y="87"/>
                  </a:lnTo>
                  <a:lnTo>
                    <a:pt x="40" y="87"/>
                  </a:lnTo>
                  <a:lnTo>
                    <a:pt x="38" y="85"/>
                  </a:lnTo>
                  <a:lnTo>
                    <a:pt x="36" y="84"/>
                  </a:lnTo>
                  <a:lnTo>
                    <a:pt x="33" y="83"/>
                  </a:lnTo>
                  <a:lnTo>
                    <a:pt x="32" y="83"/>
                  </a:lnTo>
                  <a:lnTo>
                    <a:pt x="31" y="84"/>
                  </a:lnTo>
                  <a:lnTo>
                    <a:pt x="29" y="85"/>
                  </a:lnTo>
                  <a:lnTo>
                    <a:pt x="26" y="87"/>
                  </a:lnTo>
                  <a:lnTo>
                    <a:pt x="23" y="87"/>
                  </a:lnTo>
                  <a:lnTo>
                    <a:pt x="22" y="87"/>
                  </a:lnTo>
                  <a:lnTo>
                    <a:pt x="21" y="85"/>
                  </a:lnTo>
                  <a:lnTo>
                    <a:pt x="19" y="85"/>
                  </a:lnTo>
                  <a:lnTo>
                    <a:pt x="18" y="84"/>
                  </a:lnTo>
                  <a:lnTo>
                    <a:pt x="16" y="83"/>
                  </a:lnTo>
                  <a:lnTo>
                    <a:pt x="14" y="83"/>
                  </a:lnTo>
                  <a:lnTo>
                    <a:pt x="13" y="83"/>
                  </a:lnTo>
                  <a:lnTo>
                    <a:pt x="16" y="79"/>
                  </a:lnTo>
                  <a:lnTo>
                    <a:pt x="21" y="72"/>
                  </a:lnTo>
                  <a:lnTo>
                    <a:pt x="24" y="65"/>
                  </a:lnTo>
                  <a:lnTo>
                    <a:pt x="25" y="59"/>
                  </a:lnTo>
                  <a:lnTo>
                    <a:pt x="24" y="57"/>
                  </a:lnTo>
                  <a:lnTo>
                    <a:pt x="24" y="54"/>
                  </a:lnTo>
                  <a:lnTo>
                    <a:pt x="23" y="53"/>
                  </a:lnTo>
                  <a:lnTo>
                    <a:pt x="22" y="51"/>
                  </a:lnTo>
                  <a:lnTo>
                    <a:pt x="21" y="53"/>
                  </a:lnTo>
                  <a:lnTo>
                    <a:pt x="21" y="54"/>
                  </a:lnTo>
                  <a:lnTo>
                    <a:pt x="19" y="56"/>
                  </a:lnTo>
                  <a:lnTo>
                    <a:pt x="18" y="57"/>
                  </a:lnTo>
                  <a:lnTo>
                    <a:pt x="18" y="61"/>
                  </a:lnTo>
                  <a:lnTo>
                    <a:pt x="17" y="66"/>
                  </a:lnTo>
                  <a:lnTo>
                    <a:pt x="14" y="69"/>
                  </a:lnTo>
                  <a:lnTo>
                    <a:pt x="8" y="72"/>
                  </a:lnTo>
                  <a:lnTo>
                    <a:pt x="2" y="72"/>
                  </a:lnTo>
                  <a:lnTo>
                    <a:pt x="0" y="69"/>
                  </a:lnTo>
                  <a:lnTo>
                    <a:pt x="0" y="67"/>
                  </a:lnTo>
                  <a:lnTo>
                    <a:pt x="1" y="66"/>
                  </a:lnTo>
                  <a:lnTo>
                    <a:pt x="2" y="64"/>
                  </a:lnTo>
                  <a:lnTo>
                    <a:pt x="4" y="60"/>
                  </a:lnTo>
                  <a:lnTo>
                    <a:pt x="6" y="57"/>
                  </a:lnTo>
                  <a:lnTo>
                    <a:pt x="6" y="54"/>
                  </a:lnTo>
                  <a:lnTo>
                    <a:pt x="7" y="52"/>
                  </a:lnTo>
                  <a:lnTo>
                    <a:pt x="8" y="49"/>
                  </a:lnTo>
                  <a:lnTo>
                    <a:pt x="10" y="46"/>
                  </a:lnTo>
                  <a:lnTo>
                    <a:pt x="10" y="44"/>
                  </a:lnTo>
                  <a:lnTo>
                    <a:pt x="10" y="42"/>
                  </a:lnTo>
                  <a:lnTo>
                    <a:pt x="10" y="38"/>
                  </a:lnTo>
                  <a:lnTo>
                    <a:pt x="11" y="35"/>
                  </a:lnTo>
                  <a:lnTo>
                    <a:pt x="14" y="31"/>
                  </a:lnTo>
                  <a:lnTo>
                    <a:pt x="17" y="28"/>
                  </a:lnTo>
                  <a:lnTo>
                    <a:pt x="21" y="23"/>
                  </a:lnTo>
                  <a:lnTo>
                    <a:pt x="24" y="19"/>
                  </a:lnTo>
                  <a:lnTo>
                    <a:pt x="25" y="15"/>
                  </a:lnTo>
                  <a:lnTo>
                    <a:pt x="25" y="13"/>
                  </a:lnTo>
                  <a:lnTo>
                    <a:pt x="25" y="8"/>
                  </a:lnTo>
                  <a:lnTo>
                    <a:pt x="25" y="4"/>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8" name="Freeform 273"/>
            <p:cNvSpPr>
              <a:spLocks/>
            </p:cNvSpPr>
            <p:nvPr/>
          </p:nvSpPr>
          <p:spPr bwMode="auto">
            <a:xfrm>
              <a:off x="5581" y="3026"/>
              <a:ext cx="8" cy="24"/>
            </a:xfrm>
            <a:custGeom>
              <a:avLst/>
              <a:gdLst>
                <a:gd name="T0" fmla="*/ 1 w 16"/>
                <a:gd name="T1" fmla="*/ 1 h 47"/>
                <a:gd name="T2" fmla="*/ 1 w 16"/>
                <a:gd name="T3" fmla="*/ 1 h 47"/>
                <a:gd name="T4" fmla="*/ 1 w 16"/>
                <a:gd name="T5" fmla="*/ 1 h 47"/>
                <a:gd name="T6" fmla="*/ 1 w 16"/>
                <a:gd name="T7" fmla="*/ 1 h 47"/>
                <a:gd name="T8" fmla="*/ 0 w 16"/>
                <a:gd name="T9" fmla="*/ 1 h 47"/>
                <a:gd name="T10" fmla="*/ 1 w 16"/>
                <a:gd name="T11" fmla="*/ 1 h 47"/>
                <a:gd name="T12" fmla="*/ 1 w 16"/>
                <a:gd name="T13" fmla="*/ 1 h 47"/>
                <a:gd name="T14" fmla="*/ 1 w 16"/>
                <a:gd name="T15" fmla="*/ 1 h 47"/>
                <a:gd name="T16" fmla="*/ 1 w 16"/>
                <a:gd name="T17" fmla="*/ 1 h 47"/>
                <a:gd name="T18" fmla="*/ 1 w 16"/>
                <a:gd name="T19" fmla="*/ 1 h 47"/>
                <a:gd name="T20" fmla="*/ 1 w 16"/>
                <a:gd name="T21" fmla="*/ 1 h 47"/>
                <a:gd name="T22" fmla="*/ 1 w 16"/>
                <a:gd name="T23" fmla="*/ 1 h 47"/>
                <a:gd name="T24" fmla="*/ 1 w 16"/>
                <a:gd name="T25" fmla="*/ 1 h 47"/>
                <a:gd name="T26" fmla="*/ 1 w 16"/>
                <a:gd name="T27" fmla="*/ 1 h 47"/>
                <a:gd name="T28" fmla="*/ 1 w 16"/>
                <a:gd name="T29" fmla="*/ 1 h 47"/>
                <a:gd name="T30" fmla="*/ 1 w 16"/>
                <a:gd name="T31" fmla="*/ 1 h 47"/>
                <a:gd name="T32" fmla="*/ 1 w 16"/>
                <a:gd name="T33" fmla="*/ 0 h 47"/>
                <a:gd name="T34" fmla="*/ 1 w 16"/>
                <a:gd name="T35" fmla="*/ 1 h 47"/>
                <a:gd name="T36" fmla="*/ 1 w 16"/>
                <a:gd name="T37" fmla="*/ 1 h 47"/>
                <a:gd name="T38" fmla="*/ 1 w 16"/>
                <a:gd name="T39" fmla="*/ 1 h 47"/>
                <a:gd name="T40" fmla="*/ 1 w 16"/>
                <a:gd name="T41" fmla="*/ 1 h 47"/>
                <a:gd name="T42" fmla="*/ 1 w 16"/>
                <a:gd name="T43" fmla="*/ 1 h 47"/>
                <a:gd name="T44" fmla="*/ 1 w 16"/>
                <a:gd name="T45" fmla="*/ 1 h 47"/>
                <a:gd name="T46" fmla="*/ 1 w 16"/>
                <a:gd name="T47" fmla="*/ 1 h 47"/>
                <a:gd name="T48" fmla="*/ 1 w 16"/>
                <a:gd name="T49" fmla="*/ 1 h 47"/>
                <a:gd name="T50" fmla="*/ 1 w 16"/>
                <a:gd name="T51" fmla="*/ 1 h 47"/>
                <a:gd name="T52" fmla="*/ 1 w 16"/>
                <a:gd name="T53" fmla="*/ 1 h 47"/>
                <a:gd name="T54" fmla="*/ 1 w 16"/>
                <a:gd name="T55" fmla="*/ 1 h 47"/>
                <a:gd name="T56" fmla="*/ 1 w 16"/>
                <a:gd name="T57" fmla="*/ 1 h 47"/>
                <a:gd name="T58" fmla="*/ 1 w 16"/>
                <a:gd name="T59" fmla="*/ 1 h 47"/>
                <a:gd name="T60" fmla="*/ 1 w 16"/>
                <a:gd name="T61" fmla="*/ 1 h 47"/>
                <a:gd name="T62" fmla="*/ 1 w 16"/>
                <a:gd name="T63" fmla="*/ 1 h 47"/>
                <a:gd name="T64" fmla="*/ 1 w 16"/>
                <a:gd name="T65" fmla="*/ 1 h 47"/>
                <a:gd name="T66" fmla="*/ 1 w 16"/>
                <a:gd name="T67" fmla="*/ 1 h 47"/>
                <a:gd name="T68" fmla="*/ 1 w 16"/>
                <a:gd name="T69" fmla="*/ 1 h 47"/>
                <a:gd name="T70" fmla="*/ 1 w 16"/>
                <a:gd name="T71" fmla="*/ 1 h 47"/>
                <a:gd name="T72" fmla="*/ 1 w 16"/>
                <a:gd name="T73" fmla="*/ 1 h 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
                <a:gd name="T112" fmla="*/ 0 h 47"/>
                <a:gd name="T113" fmla="*/ 16 w 16"/>
                <a:gd name="T114" fmla="*/ 47 h 4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 h="47">
                  <a:moveTo>
                    <a:pt x="5" y="47"/>
                  </a:moveTo>
                  <a:lnTo>
                    <a:pt x="5" y="47"/>
                  </a:lnTo>
                  <a:lnTo>
                    <a:pt x="3" y="46"/>
                  </a:lnTo>
                  <a:lnTo>
                    <a:pt x="1" y="46"/>
                  </a:lnTo>
                  <a:lnTo>
                    <a:pt x="0" y="46"/>
                  </a:lnTo>
                  <a:lnTo>
                    <a:pt x="3" y="42"/>
                  </a:lnTo>
                  <a:lnTo>
                    <a:pt x="8" y="35"/>
                  </a:lnTo>
                  <a:lnTo>
                    <a:pt x="11" y="28"/>
                  </a:lnTo>
                  <a:lnTo>
                    <a:pt x="12" y="22"/>
                  </a:lnTo>
                  <a:lnTo>
                    <a:pt x="11" y="20"/>
                  </a:lnTo>
                  <a:lnTo>
                    <a:pt x="11" y="17"/>
                  </a:lnTo>
                  <a:lnTo>
                    <a:pt x="10" y="16"/>
                  </a:lnTo>
                  <a:lnTo>
                    <a:pt x="9" y="14"/>
                  </a:lnTo>
                  <a:lnTo>
                    <a:pt x="10" y="10"/>
                  </a:lnTo>
                  <a:lnTo>
                    <a:pt x="11" y="7"/>
                  </a:lnTo>
                  <a:lnTo>
                    <a:pt x="13" y="4"/>
                  </a:lnTo>
                  <a:lnTo>
                    <a:pt x="13" y="0"/>
                  </a:lnTo>
                  <a:lnTo>
                    <a:pt x="15" y="1"/>
                  </a:lnTo>
                  <a:lnTo>
                    <a:pt x="15" y="4"/>
                  </a:lnTo>
                  <a:lnTo>
                    <a:pt x="15" y="8"/>
                  </a:lnTo>
                  <a:lnTo>
                    <a:pt x="15" y="10"/>
                  </a:lnTo>
                  <a:lnTo>
                    <a:pt x="15" y="13"/>
                  </a:lnTo>
                  <a:lnTo>
                    <a:pt x="16" y="16"/>
                  </a:lnTo>
                  <a:lnTo>
                    <a:pt x="16" y="19"/>
                  </a:lnTo>
                  <a:lnTo>
                    <a:pt x="16" y="21"/>
                  </a:lnTo>
                  <a:lnTo>
                    <a:pt x="16" y="23"/>
                  </a:lnTo>
                  <a:lnTo>
                    <a:pt x="16" y="25"/>
                  </a:lnTo>
                  <a:lnTo>
                    <a:pt x="16" y="29"/>
                  </a:lnTo>
                  <a:lnTo>
                    <a:pt x="16" y="31"/>
                  </a:lnTo>
                  <a:lnTo>
                    <a:pt x="15" y="34"/>
                  </a:lnTo>
                  <a:lnTo>
                    <a:pt x="13" y="38"/>
                  </a:lnTo>
                  <a:lnTo>
                    <a:pt x="11" y="42"/>
                  </a:lnTo>
                  <a:lnTo>
                    <a:pt x="11" y="45"/>
                  </a:lnTo>
                  <a:lnTo>
                    <a:pt x="10" y="46"/>
                  </a:lnTo>
                  <a:lnTo>
                    <a:pt x="9" y="46"/>
                  </a:lnTo>
                  <a:lnTo>
                    <a:pt x="6" y="47"/>
                  </a:lnTo>
                  <a:lnTo>
                    <a:pt x="5" y="4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9" name="Freeform 274"/>
            <p:cNvSpPr>
              <a:spLocks/>
            </p:cNvSpPr>
            <p:nvPr/>
          </p:nvSpPr>
          <p:spPr bwMode="auto">
            <a:xfrm>
              <a:off x="5591" y="3032"/>
              <a:ext cx="25" cy="19"/>
            </a:xfrm>
            <a:custGeom>
              <a:avLst/>
              <a:gdLst>
                <a:gd name="T0" fmla="*/ 1 w 50"/>
                <a:gd name="T1" fmla="*/ 1 h 37"/>
                <a:gd name="T2" fmla="*/ 1 w 50"/>
                <a:gd name="T3" fmla="*/ 1 h 37"/>
                <a:gd name="T4" fmla="*/ 1 w 50"/>
                <a:gd name="T5" fmla="*/ 1 h 37"/>
                <a:gd name="T6" fmla="*/ 1 w 50"/>
                <a:gd name="T7" fmla="*/ 1 h 37"/>
                <a:gd name="T8" fmla="*/ 1 w 50"/>
                <a:gd name="T9" fmla="*/ 1 h 37"/>
                <a:gd name="T10" fmla="*/ 1 w 50"/>
                <a:gd name="T11" fmla="*/ 1 h 37"/>
                <a:gd name="T12" fmla="*/ 1 w 50"/>
                <a:gd name="T13" fmla="*/ 1 h 37"/>
                <a:gd name="T14" fmla="*/ 1 w 50"/>
                <a:gd name="T15" fmla="*/ 1 h 37"/>
                <a:gd name="T16" fmla="*/ 1 w 50"/>
                <a:gd name="T17" fmla="*/ 1 h 37"/>
                <a:gd name="T18" fmla="*/ 1 w 50"/>
                <a:gd name="T19" fmla="*/ 1 h 37"/>
                <a:gd name="T20" fmla="*/ 1 w 50"/>
                <a:gd name="T21" fmla="*/ 1 h 37"/>
                <a:gd name="T22" fmla="*/ 1 w 50"/>
                <a:gd name="T23" fmla="*/ 1 h 37"/>
                <a:gd name="T24" fmla="*/ 1 w 50"/>
                <a:gd name="T25" fmla="*/ 1 h 37"/>
                <a:gd name="T26" fmla="*/ 1 w 50"/>
                <a:gd name="T27" fmla="*/ 1 h 37"/>
                <a:gd name="T28" fmla="*/ 1 w 50"/>
                <a:gd name="T29" fmla="*/ 1 h 37"/>
                <a:gd name="T30" fmla="*/ 1 w 50"/>
                <a:gd name="T31" fmla="*/ 1 h 37"/>
                <a:gd name="T32" fmla="*/ 1 w 50"/>
                <a:gd name="T33" fmla="*/ 1 h 37"/>
                <a:gd name="T34" fmla="*/ 1 w 50"/>
                <a:gd name="T35" fmla="*/ 1 h 37"/>
                <a:gd name="T36" fmla="*/ 1 w 50"/>
                <a:gd name="T37" fmla="*/ 1 h 37"/>
                <a:gd name="T38" fmla="*/ 1 w 50"/>
                <a:gd name="T39" fmla="*/ 1 h 37"/>
                <a:gd name="T40" fmla="*/ 1 w 50"/>
                <a:gd name="T41" fmla="*/ 1 h 37"/>
                <a:gd name="T42" fmla="*/ 1 w 50"/>
                <a:gd name="T43" fmla="*/ 1 h 37"/>
                <a:gd name="T44" fmla="*/ 1 w 50"/>
                <a:gd name="T45" fmla="*/ 1 h 37"/>
                <a:gd name="T46" fmla="*/ 1 w 50"/>
                <a:gd name="T47" fmla="*/ 1 h 37"/>
                <a:gd name="T48" fmla="*/ 1 w 50"/>
                <a:gd name="T49" fmla="*/ 1 h 37"/>
                <a:gd name="T50" fmla="*/ 1 w 50"/>
                <a:gd name="T51" fmla="*/ 1 h 37"/>
                <a:gd name="T52" fmla="*/ 1 w 50"/>
                <a:gd name="T53" fmla="*/ 1 h 37"/>
                <a:gd name="T54" fmla="*/ 1 w 50"/>
                <a:gd name="T55" fmla="*/ 1 h 37"/>
                <a:gd name="T56" fmla="*/ 1 w 50"/>
                <a:gd name="T57" fmla="*/ 1 h 37"/>
                <a:gd name="T58" fmla="*/ 1 w 50"/>
                <a:gd name="T59" fmla="*/ 1 h 37"/>
                <a:gd name="T60" fmla="*/ 1 w 50"/>
                <a:gd name="T61" fmla="*/ 1 h 37"/>
                <a:gd name="T62" fmla="*/ 1 w 50"/>
                <a:gd name="T63" fmla="*/ 1 h 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
                <a:gd name="T97" fmla="*/ 0 h 37"/>
                <a:gd name="T98" fmla="*/ 50 w 50"/>
                <a:gd name="T99" fmla="*/ 37 h 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 h="37">
                  <a:moveTo>
                    <a:pt x="50" y="0"/>
                  </a:moveTo>
                  <a:lnTo>
                    <a:pt x="47" y="2"/>
                  </a:lnTo>
                  <a:lnTo>
                    <a:pt x="45" y="4"/>
                  </a:lnTo>
                  <a:lnTo>
                    <a:pt x="44" y="7"/>
                  </a:lnTo>
                  <a:lnTo>
                    <a:pt x="43" y="10"/>
                  </a:lnTo>
                  <a:lnTo>
                    <a:pt x="40" y="14"/>
                  </a:lnTo>
                  <a:lnTo>
                    <a:pt x="38" y="17"/>
                  </a:lnTo>
                  <a:lnTo>
                    <a:pt x="35" y="19"/>
                  </a:lnTo>
                  <a:lnTo>
                    <a:pt x="32" y="21"/>
                  </a:lnTo>
                  <a:lnTo>
                    <a:pt x="31" y="24"/>
                  </a:lnTo>
                  <a:lnTo>
                    <a:pt x="29" y="27"/>
                  </a:lnTo>
                  <a:lnTo>
                    <a:pt x="27" y="31"/>
                  </a:lnTo>
                  <a:lnTo>
                    <a:pt x="25" y="32"/>
                  </a:lnTo>
                  <a:lnTo>
                    <a:pt x="23" y="32"/>
                  </a:lnTo>
                  <a:lnTo>
                    <a:pt x="21" y="31"/>
                  </a:lnTo>
                  <a:lnTo>
                    <a:pt x="17" y="30"/>
                  </a:lnTo>
                  <a:lnTo>
                    <a:pt x="16" y="30"/>
                  </a:lnTo>
                  <a:lnTo>
                    <a:pt x="15" y="32"/>
                  </a:lnTo>
                  <a:lnTo>
                    <a:pt x="13" y="34"/>
                  </a:lnTo>
                  <a:lnTo>
                    <a:pt x="10" y="37"/>
                  </a:lnTo>
                  <a:lnTo>
                    <a:pt x="8" y="37"/>
                  </a:lnTo>
                  <a:lnTo>
                    <a:pt x="6" y="35"/>
                  </a:lnTo>
                  <a:lnTo>
                    <a:pt x="4" y="34"/>
                  </a:lnTo>
                  <a:lnTo>
                    <a:pt x="1" y="33"/>
                  </a:lnTo>
                  <a:lnTo>
                    <a:pt x="0" y="33"/>
                  </a:lnTo>
                  <a:lnTo>
                    <a:pt x="1" y="30"/>
                  </a:lnTo>
                  <a:lnTo>
                    <a:pt x="4" y="26"/>
                  </a:lnTo>
                  <a:lnTo>
                    <a:pt x="5" y="23"/>
                  </a:lnTo>
                  <a:lnTo>
                    <a:pt x="6" y="21"/>
                  </a:lnTo>
                  <a:lnTo>
                    <a:pt x="7" y="18"/>
                  </a:lnTo>
                  <a:lnTo>
                    <a:pt x="8" y="16"/>
                  </a:lnTo>
                  <a:lnTo>
                    <a:pt x="9" y="14"/>
                  </a:lnTo>
                  <a:lnTo>
                    <a:pt x="9" y="11"/>
                  </a:lnTo>
                  <a:lnTo>
                    <a:pt x="10" y="11"/>
                  </a:lnTo>
                  <a:lnTo>
                    <a:pt x="13" y="10"/>
                  </a:lnTo>
                  <a:lnTo>
                    <a:pt x="14" y="10"/>
                  </a:lnTo>
                  <a:lnTo>
                    <a:pt x="15" y="10"/>
                  </a:lnTo>
                  <a:lnTo>
                    <a:pt x="15" y="8"/>
                  </a:lnTo>
                  <a:lnTo>
                    <a:pt x="16" y="7"/>
                  </a:lnTo>
                  <a:lnTo>
                    <a:pt x="19" y="7"/>
                  </a:lnTo>
                  <a:lnTo>
                    <a:pt x="20" y="7"/>
                  </a:lnTo>
                  <a:lnTo>
                    <a:pt x="21" y="7"/>
                  </a:lnTo>
                  <a:lnTo>
                    <a:pt x="21" y="8"/>
                  </a:lnTo>
                  <a:lnTo>
                    <a:pt x="21" y="9"/>
                  </a:lnTo>
                  <a:lnTo>
                    <a:pt x="21" y="10"/>
                  </a:lnTo>
                  <a:lnTo>
                    <a:pt x="23" y="10"/>
                  </a:lnTo>
                  <a:lnTo>
                    <a:pt x="25" y="11"/>
                  </a:lnTo>
                  <a:lnTo>
                    <a:pt x="29" y="11"/>
                  </a:lnTo>
                  <a:lnTo>
                    <a:pt x="30" y="11"/>
                  </a:lnTo>
                  <a:lnTo>
                    <a:pt x="31" y="10"/>
                  </a:lnTo>
                  <a:lnTo>
                    <a:pt x="31" y="9"/>
                  </a:lnTo>
                  <a:lnTo>
                    <a:pt x="31" y="8"/>
                  </a:lnTo>
                  <a:lnTo>
                    <a:pt x="32" y="7"/>
                  </a:lnTo>
                  <a:lnTo>
                    <a:pt x="35" y="7"/>
                  </a:lnTo>
                  <a:lnTo>
                    <a:pt x="36" y="7"/>
                  </a:lnTo>
                  <a:lnTo>
                    <a:pt x="37" y="7"/>
                  </a:lnTo>
                  <a:lnTo>
                    <a:pt x="37" y="8"/>
                  </a:lnTo>
                  <a:lnTo>
                    <a:pt x="39" y="8"/>
                  </a:lnTo>
                  <a:lnTo>
                    <a:pt x="40" y="8"/>
                  </a:lnTo>
                  <a:lnTo>
                    <a:pt x="42" y="7"/>
                  </a:lnTo>
                  <a:lnTo>
                    <a:pt x="43" y="6"/>
                  </a:lnTo>
                  <a:lnTo>
                    <a:pt x="45" y="3"/>
                  </a:lnTo>
                  <a:lnTo>
                    <a:pt x="47" y="1"/>
                  </a:lnTo>
                  <a:lnTo>
                    <a:pt x="5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40" name="Freeform 275"/>
            <p:cNvSpPr>
              <a:spLocks/>
            </p:cNvSpPr>
            <p:nvPr/>
          </p:nvSpPr>
          <p:spPr bwMode="auto">
            <a:xfrm>
              <a:off x="5594" y="3011"/>
              <a:ext cx="23" cy="15"/>
            </a:xfrm>
            <a:custGeom>
              <a:avLst/>
              <a:gdLst>
                <a:gd name="T0" fmla="*/ 1 w 46"/>
                <a:gd name="T1" fmla="*/ 0 h 31"/>
                <a:gd name="T2" fmla="*/ 1 w 46"/>
                <a:gd name="T3" fmla="*/ 0 h 31"/>
                <a:gd name="T4" fmla="*/ 1 w 46"/>
                <a:gd name="T5" fmla="*/ 0 h 31"/>
                <a:gd name="T6" fmla="*/ 1 w 46"/>
                <a:gd name="T7" fmla="*/ 0 h 31"/>
                <a:gd name="T8" fmla="*/ 1 w 46"/>
                <a:gd name="T9" fmla="*/ 0 h 31"/>
                <a:gd name="T10" fmla="*/ 1 w 46"/>
                <a:gd name="T11" fmla="*/ 0 h 31"/>
                <a:gd name="T12" fmla="*/ 1 w 46"/>
                <a:gd name="T13" fmla="*/ 0 h 31"/>
                <a:gd name="T14" fmla="*/ 1 w 46"/>
                <a:gd name="T15" fmla="*/ 0 h 31"/>
                <a:gd name="T16" fmla="*/ 1 w 46"/>
                <a:gd name="T17" fmla="*/ 0 h 31"/>
                <a:gd name="T18" fmla="*/ 1 w 46"/>
                <a:gd name="T19" fmla="*/ 0 h 31"/>
                <a:gd name="T20" fmla="*/ 1 w 46"/>
                <a:gd name="T21" fmla="*/ 0 h 31"/>
                <a:gd name="T22" fmla="*/ 1 w 46"/>
                <a:gd name="T23" fmla="*/ 0 h 31"/>
                <a:gd name="T24" fmla="*/ 0 w 46"/>
                <a:gd name="T25" fmla="*/ 0 h 31"/>
                <a:gd name="T26" fmla="*/ 1 w 46"/>
                <a:gd name="T27" fmla="*/ 0 h 31"/>
                <a:gd name="T28" fmla="*/ 1 w 46"/>
                <a:gd name="T29" fmla="*/ 0 h 31"/>
                <a:gd name="T30" fmla="*/ 1 w 46"/>
                <a:gd name="T31" fmla="*/ 0 h 31"/>
                <a:gd name="T32" fmla="*/ 1 w 46"/>
                <a:gd name="T33" fmla="*/ 0 h 31"/>
                <a:gd name="T34" fmla="*/ 1 w 46"/>
                <a:gd name="T35" fmla="*/ 0 h 31"/>
                <a:gd name="T36" fmla="*/ 1 w 46"/>
                <a:gd name="T37" fmla="*/ 0 h 31"/>
                <a:gd name="T38" fmla="*/ 1 w 46"/>
                <a:gd name="T39" fmla="*/ 0 h 31"/>
                <a:gd name="T40" fmla="*/ 1 w 46"/>
                <a:gd name="T41" fmla="*/ 0 h 31"/>
                <a:gd name="T42" fmla="*/ 1 w 46"/>
                <a:gd name="T43" fmla="*/ 0 h 31"/>
                <a:gd name="T44" fmla="*/ 1 w 46"/>
                <a:gd name="T45" fmla="*/ 0 h 31"/>
                <a:gd name="T46" fmla="*/ 1 w 46"/>
                <a:gd name="T47" fmla="*/ 0 h 31"/>
                <a:gd name="T48" fmla="*/ 1 w 46"/>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31"/>
                <a:gd name="T77" fmla="*/ 46 w 46"/>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31">
                  <a:moveTo>
                    <a:pt x="46" y="31"/>
                  </a:moveTo>
                  <a:lnTo>
                    <a:pt x="45" y="25"/>
                  </a:lnTo>
                  <a:lnTo>
                    <a:pt x="44" y="16"/>
                  </a:lnTo>
                  <a:lnTo>
                    <a:pt x="42" y="7"/>
                  </a:lnTo>
                  <a:lnTo>
                    <a:pt x="42" y="0"/>
                  </a:lnTo>
                  <a:lnTo>
                    <a:pt x="38" y="4"/>
                  </a:lnTo>
                  <a:lnTo>
                    <a:pt x="32" y="5"/>
                  </a:lnTo>
                  <a:lnTo>
                    <a:pt x="27" y="6"/>
                  </a:lnTo>
                  <a:lnTo>
                    <a:pt x="22" y="6"/>
                  </a:lnTo>
                  <a:lnTo>
                    <a:pt x="16" y="5"/>
                  </a:lnTo>
                  <a:lnTo>
                    <a:pt x="10" y="4"/>
                  </a:lnTo>
                  <a:lnTo>
                    <a:pt x="6" y="2"/>
                  </a:lnTo>
                  <a:lnTo>
                    <a:pt x="0" y="0"/>
                  </a:lnTo>
                  <a:lnTo>
                    <a:pt x="3" y="2"/>
                  </a:lnTo>
                  <a:lnTo>
                    <a:pt x="7" y="5"/>
                  </a:lnTo>
                  <a:lnTo>
                    <a:pt x="10" y="7"/>
                  </a:lnTo>
                  <a:lnTo>
                    <a:pt x="15" y="9"/>
                  </a:lnTo>
                  <a:lnTo>
                    <a:pt x="19" y="12"/>
                  </a:lnTo>
                  <a:lnTo>
                    <a:pt x="24" y="13"/>
                  </a:lnTo>
                  <a:lnTo>
                    <a:pt x="30" y="13"/>
                  </a:lnTo>
                  <a:lnTo>
                    <a:pt x="36" y="13"/>
                  </a:lnTo>
                  <a:lnTo>
                    <a:pt x="38" y="16"/>
                  </a:lnTo>
                  <a:lnTo>
                    <a:pt x="41" y="21"/>
                  </a:lnTo>
                  <a:lnTo>
                    <a:pt x="44" y="25"/>
                  </a:lnTo>
                  <a:lnTo>
                    <a:pt x="46" y="3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41" name="Freeform 276"/>
            <p:cNvSpPr>
              <a:spLocks/>
            </p:cNvSpPr>
            <p:nvPr/>
          </p:nvSpPr>
          <p:spPr bwMode="auto">
            <a:xfrm>
              <a:off x="5569" y="2777"/>
              <a:ext cx="53" cy="236"/>
            </a:xfrm>
            <a:custGeom>
              <a:avLst/>
              <a:gdLst>
                <a:gd name="T0" fmla="*/ 0 w 107"/>
                <a:gd name="T1" fmla="*/ 0 h 473"/>
                <a:gd name="T2" fmla="*/ 0 w 107"/>
                <a:gd name="T3" fmla="*/ 0 h 473"/>
                <a:gd name="T4" fmla="*/ 0 w 107"/>
                <a:gd name="T5" fmla="*/ 0 h 473"/>
                <a:gd name="T6" fmla="*/ 0 w 107"/>
                <a:gd name="T7" fmla="*/ 0 h 473"/>
                <a:gd name="T8" fmla="*/ 0 w 107"/>
                <a:gd name="T9" fmla="*/ 0 h 473"/>
                <a:gd name="T10" fmla="*/ 0 w 107"/>
                <a:gd name="T11" fmla="*/ 0 h 473"/>
                <a:gd name="T12" fmla="*/ 0 w 107"/>
                <a:gd name="T13" fmla="*/ 0 h 473"/>
                <a:gd name="T14" fmla="*/ 0 w 107"/>
                <a:gd name="T15" fmla="*/ 0 h 473"/>
                <a:gd name="T16" fmla="*/ 0 w 107"/>
                <a:gd name="T17" fmla="*/ 0 h 473"/>
                <a:gd name="T18" fmla="*/ 0 w 107"/>
                <a:gd name="T19" fmla="*/ 0 h 473"/>
                <a:gd name="T20" fmla="*/ 0 w 107"/>
                <a:gd name="T21" fmla="*/ 0 h 473"/>
                <a:gd name="T22" fmla="*/ 0 w 107"/>
                <a:gd name="T23" fmla="*/ 0 h 473"/>
                <a:gd name="T24" fmla="*/ 0 w 107"/>
                <a:gd name="T25" fmla="*/ 0 h 473"/>
                <a:gd name="T26" fmla="*/ 0 w 107"/>
                <a:gd name="T27" fmla="*/ 0 h 473"/>
                <a:gd name="T28" fmla="*/ 0 w 107"/>
                <a:gd name="T29" fmla="*/ 0 h 473"/>
                <a:gd name="T30" fmla="*/ 0 w 107"/>
                <a:gd name="T31" fmla="*/ 0 h 473"/>
                <a:gd name="T32" fmla="*/ 0 w 107"/>
                <a:gd name="T33" fmla="*/ 0 h 473"/>
                <a:gd name="T34" fmla="*/ 0 w 107"/>
                <a:gd name="T35" fmla="*/ 0 h 473"/>
                <a:gd name="T36" fmla="*/ 0 w 107"/>
                <a:gd name="T37" fmla="*/ 0 h 473"/>
                <a:gd name="T38" fmla="*/ 0 w 107"/>
                <a:gd name="T39" fmla="*/ 0 h 473"/>
                <a:gd name="T40" fmla="*/ 0 w 107"/>
                <a:gd name="T41" fmla="*/ 0 h 473"/>
                <a:gd name="T42" fmla="*/ 0 w 107"/>
                <a:gd name="T43" fmla="*/ 0 h 473"/>
                <a:gd name="T44" fmla="*/ 0 w 107"/>
                <a:gd name="T45" fmla="*/ 0 h 473"/>
                <a:gd name="T46" fmla="*/ 0 w 107"/>
                <a:gd name="T47" fmla="*/ 0 h 473"/>
                <a:gd name="T48" fmla="*/ 0 w 107"/>
                <a:gd name="T49" fmla="*/ 0 h 473"/>
                <a:gd name="T50" fmla="*/ 0 w 107"/>
                <a:gd name="T51" fmla="*/ 0 h 473"/>
                <a:gd name="T52" fmla="*/ 0 w 107"/>
                <a:gd name="T53" fmla="*/ 0 h 473"/>
                <a:gd name="T54" fmla="*/ 0 w 107"/>
                <a:gd name="T55" fmla="*/ 0 h 473"/>
                <a:gd name="T56" fmla="*/ 0 w 107"/>
                <a:gd name="T57" fmla="*/ 0 h 473"/>
                <a:gd name="T58" fmla="*/ 0 w 107"/>
                <a:gd name="T59" fmla="*/ 0 h 473"/>
                <a:gd name="T60" fmla="*/ 0 w 107"/>
                <a:gd name="T61" fmla="*/ 0 h 473"/>
                <a:gd name="T62" fmla="*/ 0 w 107"/>
                <a:gd name="T63" fmla="*/ 0 h 473"/>
                <a:gd name="T64" fmla="*/ 0 w 107"/>
                <a:gd name="T65" fmla="*/ 0 h 473"/>
                <a:gd name="T66" fmla="*/ 0 w 107"/>
                <a:gd name="T67" fmla="*/ 0 h 473"/>
                <a:gd name="T68" fmla="*/ 0 w 107"/>
                <a:gd name="T69" fmla="*/ 0 h 473"/>
                <a:gd name="T70" fmla="*/ 0 w 107"/>
                <a:gd name="T71" fmla="*/ 0 h 473"/>
                <a:gd name="T72" fmla="*/ 0 w 107"/>
                <a:gd name="T73" fmla="*/ 0 h 473"/>
                <a:gd name="T74" fmla="*/ 0 w 107"/>
                <a:gd name="T75" fmla="*/ 0 h 473"/>
                <a:gd name="T76" fmla="*/ 0 w 107"/>
                <a:gd name="T77" fmla="*/ 0 h 473"/>
                <a:gd name="T78" fmla="*/ 0 w 107"/>
                <a:gd name="T79" fmla="*/ 0 h 473"/>
                <a:gd name="T80" fmla="*/ 0 w 107"/>
                <a:gd name="T81" fmla="*/ 0 h 473"/>
                <a:gd name="T82" fmla="*/ 0 w 107"/>
                <a:gd name="T83" fmla="*/ 0 h 473"/>
                <a:gd name="T84" fmla="*/ 0 w 107"/>
                <a:gd name="T85" fmla="*/ 0 h 473"/>
                <a:gd name="T86" fmla="*/ 0 w 107"/>
                <a:gd name="T87" fmla="*/ 0 h 473"/>
                <a:gd name="T88" fmla="*/ 0 w 107"/>
                <a:gd name="T89" fmla="*/ 0 h 473"/>
                <a:gd name="T90" fmla="*/ 0 w 107"/>
                <a:gd name="T91" fmla="*/ 0 h 4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7"/>
                <a:gd name="T139" fmla="*/ 0 h 473"/>
                <a:gd name="T140" fmla="*/ 107 w 107"/>
                <a:gd name="T141" fmla="*/ 473 h 4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7" h="473">
                  <a:moveTo>
                    <a:pt x="35" y="0"/>
                  </a:moveTo>
                  <a:lnTo>
                    <a:pt x="32" y="16"/>
                  </a:lnTo>
                  <a:lnTo>
                    <a:pt x="28" y="47"/>
                  </a:lnTo>
                  <a:lnTo>
                    <a:pt x="22" y="86"/>
                  </a:lnTo>
                  <a:lnTo>
                    <a:pt x="16" y="131"/>
                  </a:lnTo>
                  <a:lnTo>
                    <a:pt x="9" y="176"/>
                  </a:lnTo>
                  <a:lnTo>
                    <a:pt x="5" y="217"/>
                  </a:lnTo>
                  <a:lnTo>
                    <a:pt x="1" y="250"/>
                  </a:lnTo>
                  <a:lnTo>
                    <a:pt x="0" y="269"/>
                  </a:lnTo>
                  <a:lnTo>
                    <a:pt x="3" y="290"/>
                  </a:lnTo>
                  <a:lnTo>
                    <a:pt x="6" y="308"/>
                  </a:lnTo>
                  <a:lnTo>
                    <a:pt x="9" y="323"/>
                  </a:lnTo>
                  <a:lnTo>
                    <a:pt x="14" y="336"/>
                  </a:lnTo>
                  <a:lnTo>
                    <a:pt x="19" y="349"/>
                  </a:lnTo>
                  <a:lnTo>
                    <a:pt x="22" y="360"/>
                  </a:lnTo>
                  <a:lnTo>
                    <a:pt x="23" y="373"/>
                  </a:lnTo>
                  <a:lnTo>
                    <a:pt x="24" y="384"/>
                  </a:lnTo>
                  <a:lnTo>
                    <a:pt x="24" y="399"/>
                  </a:lnTo>
                  <a:lnTo>
                    <a:pt x="24" y="420"/>
                  </a:lnTo>
                  <a:lnTo>
                    <a:pt x="24" y="439"/>
                  </a:lnTo>
                  <a:lnTo>
                    <a:pt x="24" y="452"/>
                  </a:lnTo>
                  <a:lnTo>
                    <a:pt x="27" y="454"/>
                  </a:lnTo>
                  <a:lnTo>
                    <a:pt x="30" y="457"/>
                  </a:lnTo>
                  <a:lnTo>
                    <a:pt x="34" y="459"/>
                  </a:lnTo>
                  <a:lnTo>
                    <a:pt x="38" y="461"/>
                  </a:lnTo>
                  <a:lnTo>
                    <a:pt x="45" y="465"/>
                  </a:lnTo>
                  <a:lnTo>
                    <a:pt x="51" y="467"/>
                  </a:lnTo>
                  <a:lnTo>
                    <a:pt x="59" y="469"/>
                  </a:lnTo>
                  <a:lnTo>
                    <a:pt x="66" y="472"/>
                  </a:lnTo>
                  <a:lnTo>
                    <a:pt x="73" y="473"/>
                  </a:lnTo>
                  <a:lnTo>
                    <a:pt x="81" y="472"/>
                  </a:lnTo>
                  <a:lnTo>
                    <a:pt x="87" y="471"/>
                  </a:lnTo>
                  <a:lnTo>
                    <a:pt x="93" y="467"/>
                  </a:lnTo>
                  <a:lnTo>
                    <a:pt x="96" y="466"/>
                  </a:lnTo>
                  <a:lnTo>
                    <a:pt x="97" y="464"/>
                  </a:lnTo>
                  <a:lnTo>
                    <a:pt x="99" y="462"/>
                  </a:lnTo>
                  <a:lnTo>
                    <a:pt x="100" y="460"/>
                  </a:lnTo>
                  <a:lnTo>
                    <a:pt x="102" y="454"/>
                  </a:lnTo>
                  <a:lnTo>
                    <a:pt x="102" y="447"/>
                  </a:lnTo>
                  <a:lnTo>
                    <a:pt x="102" y="441"/>
                  </a:lnTo>
                  <a:lnTo>
                    <a:pt x="102" y="436"/>
                  </a:lnTo>
                  <a:lnTo>
                    <a:pt x="104" y="438"/>
                  </a:lnTo>
                  <a:lnTo>
                    <a:pt x="106" y="434"/>
                  </a:lnTo>
                  <a:lnTo>
                    <a:pt x="106" y="427"/>
                  </a:lnTo>
                  <a:lnTo>
                    <a:pt x="103" y="423"/>
                  </a:lnTo>
                  <a:lnTo>
                    <a:pt x="103" y="422"/>
                  </a:lnTo>
                  <a:lnTo>
                    <a:pt x="103" y="420"/>
                  </a:lnTo>
                  <a:lnTo>
                    <a:pt x="103" y="419"/>
                  </a:lnTo>
                  <a:lnTo>
                    <a:pt x="103" y="416"/>
                  </a:lnTo>
                  <a:lnTo>
                    <a:pt x="104" y="416"/>
                  </a:lnTo>
                  <a:lnTo>
                    <a:pt x="106" y="416"/>
                  </a:lnTo>
                  <a:lnTo>
                    <a:pt x="107" y="416"/>
                  </a:lnTo>
                  <a:lnTo>
                    <a:pt x="107" y="415"/>
                  </a:lnTo>
                  <a:lnTo>
                    <a:pt x="107" y="414"/>
                  </a:lnTo>
                  <a:lnTo>
                    <a:pt x="107" y="411"/>
                  </a:lnTo>
                  <a:lnTo>
                    <a:pt x="107" y="408"/>
                  </a:lnTo>
                  <a:lnTo>
                    <a:pt x="107" y="407"/>
                  </a:lnTo>
                  <a:lnTo>
                    <a:pt x="106" y="407"/>
                  </a:lnTo>
                  <a:lnTo>
                    <a:pt x="105" y="407"/>
                  </a:lnTo>
                  <a:lnTo>
                    <a:pt x="104" y="407"/>
                  </a:lnTo>
                  <a:lnTo>
                    <a:pt x="103" y="408"/>
                  </a:lnTo>
                  <a:lnTo>
                    <a:pt x="103" y="398"/>
                  </a:lnTo>
                  <a:lnTo>
                    <a:pt x="105" y="383"/>
                  </a:lnTo>
                  <a:lnTo>
                    <a:pt x="106" y="369"/>
                  </a:lnTo>
                  <a:lnTo>
                    <a:pt x="106" y="359"/>
                  </a:lnTo>
                  <a:lnTo>
                    <a:pt x="105" y="346"/>
                  </a:lnTo>
                  <a:lnTo>
                    <a:pt x="103" y="329"/>
                  </a:lnTo>
                  <a:lnTo>
                    <a:pt x="99" y="309"/>
                  </a:lnTo>
                  <a:lnTo>
                    <a:pt x="96" y="292"/>
                  </a:lnTo>
                  <a:lnTo>
                    <a:pt x="91" y="271"/>
                  </a:lnTo>
                  <a:lnTo>
                    <a:pt x="87" y="244"/>
                  </a:lnTo>
                  <a:lnTo>
                    <a:pt x="81" y="218"/>
                  </a:lnTo>
                  <a:lnTo>
                    <a:pt x="77" y="203"/>
                  </a:lnTo>
                  <a:lnTo>
                    <a:pt x="77" y="185"/>
                  </a:lnTo>
                  <a:lnTo>
                    <a:pt x="75" y="163"/>
                  </a:lnTo>
                  <a:lnTo>
                    <a:pt x="73" y="144"/>
                  </a:lnTo>
                  <a:lnTo>
                    <a:pt x="69" y="132"/>
                  </a:lnTo>
                  <a:lnTo>
                    <a:pt x="67" y="124"/>
                  </a:lnTo>
                  <a:lnTo>
                    <a:pt x="65" y="115"/>
                  </a:lnTo>
                  <a:lnTo>
                    <a:pt x="64" y="106"/>
                  </a:lnTo>
                  <a:lnTo>
                    <a:pt x="62" y="100"/>
                  </a:lnTo>
                  <a:lnTo>
                    <a:pt x="61" y="96"/>
                  </a:lnTo>
                  <a:lnTo>
                    <a:pt x="60" y="92"/>
                  </a:lnTo>
                  <a:lnTo>
                    <a:pt x="58" y="88"/>
                  </a:lnTo>
                  <a:lnTo>
                    <a:pt x="55" y="85"/>
                  </a:lnTo>
                  <a:lnTo>
                    <a:pt x="53" y="68"/>
                  </a:lnTo>
                  <a:lnTo>
                    <a:pt x="50" y="49"/>
                  </a:lnTo>
                  <a:lnTo>
                    <a:pt x="45" y="33"/>
                  </a:lnTo>
                  <a:lnTo>
                    <a:pt x="42" y="24"/>
                  </a:lnTo>
                  <a:lnTo>
                    <a:pt x="41" y="19"/>
                  </a:lnTo>
                  <a:lnTo>
                    <a:pt x="41" y="12"/>
                  </a:lnTo>
                  <a:lnTo>
                    <a:pt x="38" y="7"/>
                  </a:lnTo>
                  <a:lnTo>
                    <a:pt x="3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148" name="Comment 5"/>
          <p:cNvSpPr>
            <a:spLocks noChangeArrowheads="1"/>
          </p:cNvSpPr>
          <p:nvPr/>
        </p:nvSpPr>
        <p:spPr bwMode="auto">
          <a:xfrm>
            <a:off x="1636061" y="2400300"/>
            <a:ext cx="6624637" cy="3848100"/>
          </a:xfrm>
          <a:prstGeom prst="rect">
            <a:avLst/>
          </a:prstGeom>
          <a:noFill/>
          <a:ln w="9525">
            <a:noFill/>
            <a:miter lim="800000"/>
            <a:headEnd type="none" w="sm" len="sm"/>
            <a:tailEnd type="none" w="sm" len="sm"/>
          </a:ln>
          <a:effectLst>
            <a:outerShdw dist="17961" dir="2700000" algn="ctr" rotWithShape="0">
              <a:srgbClr val="B2B2B2"/>
            </a:outerShdw>
          </a:effectLst>
        </p:spPr>
        <p:txBody>
          <a:bodyPr/>
          <a:lstStyle/>
          <a:p>
            <a:pPr>
              <a:spcBef>
                <a:spcPts val="1200"/>
              </a:spcBef>
              <a:defRPr/>
            </a:pPr>
            <a:r>
              <a:rPr lang="en-US" altLang="zh-CN" sz="3600" dirty="0">
                <a:solidFill>
                  <a:srgbClr val="336699"/>
                </a:solidFill>
                <a:latin typeface="微软雅黑" pitchFamily="34" charset="-122"/>
                <a:ea typeface="微软雅黑" pitchFamily="34" charset="-122"/>
              </a:rPr>
              <a:t>6</a:t>
            </a:r>
            <a:r>
              <a:rPr lang="en-US" altLang="zh-CN" sz="3600" dirty="0" smtClean="0">
                <a:solidFill>
                  <a:srgbClr val="336699"/>
                </a:solidFill>
                <a:latin typeface="微软雅黑" pitchFamily="34" charset="-122"/>
                <a:ea typeface="微软雅黑" pitchFamily="34" charset="-122"/>
              </a:rPr>
              <a:t>.1 </a:t>
            </a:r>
            <a:r>
              <a:rPr lang="zh-CN" altLang="en-US" sz="3600" dirty="0">
                <a:solidFill>
                  <a:srgbClr val="336699"/>
                </a:solidFill>
                <a:latin typeface="微软雅黑" pitchFamily="34" charset="-122"/>
                <a:ea typeface="微软雅黑" pitchFamily="34" charset="-122"/>
              </a:rPr>
              <a:t>宏观经济政策目标</a:t>
            </a:r>
            <a:endParaRPr lang="en-US" altLang="zh-CN" sz="3600" dirty="0">
              <a:solidFill>
                <a:srgbClr val="336699"/>
              </a:solidFill>
              <a:latin typeface="微软雅黑" pitchFamily="34" charset="-122"/>
              <a:ea typeface="微软雅黑" pitchFamily="34" charset="-122"/>
            </a:endParaRPr>
          </a:p>
          <a:p>
            <a:pPr>
              <a:spcBef>
                <a:spcPts val="1200"/>
              </a:spcBef>
              <a:defRPr/>
            </a:pPr>
            <a:r>
              <a:rPr lang="en-US" altLang="zh-CN" sz="3600" dirty="0">
                <a:solidFill>
                  <a:srgbClr val="336699"/>
                </a:solidFill>
                <a:latin typeface="微软雅黑" pitchFamily="34" charset="-122"/>
                <a:ea typeface="微软雅黑" pitchFamily="34" charset="-122"/>
              </a:rPr>
              <a:t>6</a:t>
            </a:r>
            <a:r>
              <a:rPr lang="en-US" altLang="zh-CN" sz="3600" dirty="0" smtClean="0">
                <a:solidFill>
                  <a:srgbClr val="336699"/>
                </a:solidFill>
                <a:latin typeface="微软雅黑" pitchFamily="34" charset="-122"/>
                <a:ea typeface="微软雅黑" pitchFamily="34" charset="-122"/>
              </a:rPr>
              <a:t>.2 </a:t>
            </a:r>
            <a:r>
              <a:rPr lang="zh-CN" altLang="en-US" sz="3600" dirty="0">
                <a:solidFill>
                  <a:srgbClr val="336699"/>
                </a:solidFill>
                <a:latin typeface="微软雅黑" pitchFamily="34" charset="-122"/>
                <a:ea typeface="微软雅黑" pitchFamily="34" charset="-122"/>
              </a:rPr>
              <a:t>财政政策</a:t>
            </a:r>
            <a:endParaRPr lang="en-US" altLang="zh-CN" sz="3600" dirty="0">
              <a:solidFill>
                <a:srgbClr val="336699"/>
              </a:solidFill>
              <a:latin typeface="微软雅黑" pitchFamily="34" charset="-122"/>
              <a:ea typeface="微软雅黑" pitchFamily="34" charset="-122"/>
            </a:endParaRPr>
          </a:p>
          <a:p>
            <a:pPr>
              <a:spcBef>
                <a:spcPts val="1200"/>
              </a:spcBef>
              <a:defRPr/>
            </a:pPr>
            <a:r>
              <a:rPr lang="en-US" altLang="zh-CN" sz="3600" dirty="0">
                <a:solidFill>
                  <a:srgbClr val="336699"/>
                </a:solidFill>
                <a:latin typeface="微软雅黑" pitchFamily="34" charset="-122"/>
                <a:ea typeface="微软雅黑" pitchFamily="34" charset="-122"/>
              </a:rPr>
              <a:t>6</a:t>
            </a:r>
            <a:r>
              <a:rPr lang="en-US" altLang="zh-CN" sz="3600" dirty="0" smtClean="0">
                <a:solidFill>
                  <a:srgbClr val="336699"/>
                </a:solidFill>
                <a:latin typeface="微软雅黑" pitchFamily="34" charset="-122"/>
                <a:ea typeface="微软雅黑" pitchFamily="34" charset="-122"/>
              </a:rPr>
              <a:t>.3 </a:t>
            </a:r>
            <a:r>
              <a:rPr lang="zh-CN" altLang="en-US" sz="3600" dirty="0">
                <a:solidFill>
                  <a:srgbClr val="336699"/>
                </a:solidFill>
                <a:latin typeface="微软雅黑" pitchFamily="34" charset="-122"/>
                <a:ea typeface="微软雅黑" pitchFamily="34" charset="-122"/>
              </a:rPr>
              <a:t>货币政策</a:t>
            </a:r>
            <a:endParaRPr lang="en-US" altLang="zh-CN" sz="3600" dirty="0">
              <a:solidFill>
                <a:srgbClr val="336699"/>
              </a:solidFill>
              <a:latin typeface="微软雅黑" pitchFamily="34" charset="-122"/>
              <a:ea typeface="微软雅黑" pitchFamily="34" charset="-122"/>
            </a:endParaRPr>
          </a:p>
          <a:p>
            <a:pPr>
              <a:spcBef>
                <a:spcPts val="1200"/>
              </a:spcBef>
              <a:defRPr/>
            </a:pPr>
            <a:r>
              <a:rPr lang="en-US" altLang="zh-CN" sz="3600" dirty="0">
                <a:solidFill>
                  <a:srgbClr val="336699"/>
                </a:solidFill>
                <a:latin typeface="微软雅黑" pitchFamily="34" charset="-122"/>
                <a:ea typeface="微软雅黑" pitchFamily="34" charset="-122"/>
              </a:rPr>
              <a:t>6</a:t>
            </a:r>
            <a:r>
              <a:rPr lang="en-US" altLang="zh-CN" sz="3600" dirty="0" smtClean="0">
                <a:solidFill>
                  <a:srgbClr val="336699"/>
                </a:solidFill>
                <a:latin typeface="微软雅黑" pitchFamily="34" charset="-122"/>
                <a:ea typeface="微软雅黑" pitchFamily="34" charset="-122"/>
              </a:rPr>
              <a:t>.4 </a:t>
            </a:r>
            <a:r>
              <a:rPr lang="zh-CN" altLang="en-US" sz="3600" dirty="0">
                <a:solidFill>
                  <a:srgbClr val="336699"/>
                </a:solidFill>
                <a:latin typeface="微软雅黑" pitchFamily="34" charset="-122"/>
                <a:ea typeface="微软雅黑" pitchFamily="34" charset="-122"/>
              </a:rPr>
              <a:t>财政政策和货币政策的运用</a:t>
            </a:r>
            <a:endParaRPr lang="en-US" altLang="zh-CN" sz="3600" dirty="0">
              <a:solidFill>
                <a:srgbClr val="336699"/>
              </a:solidFill>
              <a:latin typeface="微软雅黑" pitchFamily="34" charset="-122"/>
              <a:ea typeface="微软雅黑" pitchFamily="34" charset="-122"/>
            </a:endParaRPr>
          </a:p>
          <a:p>
            <a:pPr>
              <a:spcBef>
                <a:spcPts val="1200"/>
              </a:spcBef>
              <a:defRPr/>
            </a:pPr>
            <a:r>
              <a:rPr lang="en-US" altLang="zh-CN" sz="3600" dirty="0">
                <a:solidFill>
                  <a:srgbClr val="336699"/>
                </a:solidFill>
                <a:latin typeface="微软雅黑" pitchFamily="34" charset="-122"/>
                <a:ea typeface="微软雅黑" pitchFamily="34" charset="-122"/>
              </a:rPr>
              <a:t>6</a:t>
            </a:r>
            <a:r>
              <a:rPr lang="en-US" altLang="zh-CN" sz="3600" dirty="0" smtClean="0">
                <a:solidFill>
                  <a:srgbClr val="336699"/>
                </a:solidFill>
                <a:latin typeface="微软雅黑" pitchFamily="34" charset="-122"/>
                <a:ea typeface="微软雅黑" pitchFamily="34" charset="-122"/>
              </a:rPr>
              <a:t>.5 </a:t>
            </a:r>
            <a:r>
              <a:rPr lang="zh-CN" altLang="en-US" sz="3600" dirty="0">
                <a:solidFill>
                  <a:srgbClr val="336699"/>
                </a:solidFill>
                <a:latin typeface="微软雅黑" pitchFamily="34" charset="-122"/>
                <a:ea typeface="微软雅黑" pitchFamily="34" charset="-122"/>
              </a:rPr>
              <a:t>供给管理政策</a:t>
            </a:r>
          </a:p>
        </p:txBody>
      </p:sp>
      <p:sp>
        <p:nvSpPr>
          <p:cNvPr id="136" name="Rectangle 275"/>
          <p:cNvSpPr>
            <a:spLocks noChangeArrowheads="1"/>
          </p:cNvSpPr>
          <p:nvPr/>
        </p:nvSpPr>
        <p:spPr bwMode="auto">
          <a:xfrm>
            <a:off x="684213" y="1052513"/>
            <a:ext cx="7200900" cy="576262"/>
          </a:xfrm>
          <a:prstGeom prst="rect">
            <a:avLst/>
          </a:prstGeom>
          <a:noFill/>
          <a:ln w="9525">
            <a:noFill/>
            <a:miter lim="800000"/>
            <a:headEnd/>
            <a:tailEnd/>
          </a:ln>
          <a:effectLst/>
        </p:spPr>
        <p:txBody>
          <a:bodyPr lIns="0" tIns="0" rIns="0" bIns="0"/>
          <a:lstStyle/>
          <a:p>
            <a:pPr algn="ctr" eaLnBrk="1" hangingPunct="1">
              <a:lnSpc>
                <a:spcPct val="90000"/>
              </a:lnSpc>
              <a:defRPr/>
            </a:pPr>
            <a:r>
              <a:rPr kumimoji="1" lang="en-US" altLang="zh-CN" sz="44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kumimoji="1" lang="en-US" altLang="zh-CN" sz="4400" dirty="0" smtClean="0">
                <a:solidFill>
                  <a:srgbClr val="336699"/>
                </a:solidFill>
                <a:effectLst>
                  <a:outerShdw blurRad="38100" dist="38100" dir="2700000" algn="tl">
                    <a:srgbClr val="C0C0C0"/>
                  </a:outerShdw>
                </a:effectLst>
                <a:latin typeface="微软雅黑" pitchFamily="34" charset="-122"/>
                <a:ea typeface="微软雅黑" pitchFamily="34" charset="-122"/>
              </a:rPr>
              <a:t> </a:t>
            </a:r>
            <a:r>
              <a:rPr kumimoji="1" lang="zh-CN" altLang="en-US" sz="4400" dirty="0">
                <a:solidFill>
                  <a:srgbClr val="336699"/>
                </a:solidFill>
                <a:effectLst>
                  <a:outerShdw blurRad="38100" dist="38100" dir="2700000" algn="tl">
                    <a:srgbClr val="C0C0C0"/>
                  </a:outerShdw>
                </a:effectLst>
                <a:latin typeface="微软雅黑" pitchFamily="34" charset="-122"/>
                <a:ea typeface="微软雅黑" pitchFamily="34" charset="-122"/>
              </a:rPr>
              <a:t>宏观经济政策</a:t>
            </a:r>
            <a:endParaRPr lang="en-US" altLang="de-DE" sz="44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893641409"/>
      </p:ext>
    </p:extLst>
  </p:cSld>
  <p:clrMapOvr>
    <a:masterClrMapping/>
  </p:clrMapOvr>
  <p:transition spd="med">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20C1302-ABCD-49E1-8488-832107AB9739}" type="slidenum">
              <a:rPr lang="en-GB" altLang="zh-CN" sz="1200" b="0">
                <a:solidFill>
                  <a:schemeClr val="bg1"/>
                </a:solidFill>
              </a:rPr>
              <a:pPr/>
              <a:t>10</a:t>
            </a:fld>
            <a:endParaRPr lang="en-GB" altLang="zh-CN" sz="1200" b="0">
              <a:solidFill>
                <a:schemeClr val="bg1"/>
              </a:solidFill>
            </a:endParaRPr>
          </a:p>
        </p:txBody>
      </p:sp>
      <p:sp>
        <p:nvSpPr>
          <p:cNvPr id="12" name="Rectangle 2"/>
          <p:cNvSpPr txBox="1">
            <a:spLocks noChangeArrowheads="1"/>
          </p:cNvSpPr>
          <p:nvPr/>
        </p:nvSpPr>
        <p:spPr bwMode="auto">
          <a:xfrm>
            <a:off x="863600" y="1844675"/>
            <a:ext cx="7237413" cy="2314575"/>
          </a:xfrm>
          <a:prstGeom prst="rect">
            <a:avLst/>
          </a:prstGeom>
          <a:noFill/>
          <a:ln w="9525">
            <a:noFill/>
            <a:miter lim="800000"/>
            <a:headEnd/>
            <a:tailEnd/>
          </a:ln>
        </p:spPr>
        <p:txBody>
          <a:bodyPr/>
          <a:lstStyle/>
          <a:p>
            <a:pPr marL="360363" lvl="1" indent="-360363">
              <a:lnSpc>
                <a:spcPct val="110000"/>
              </a:lnSpc>
              <a:spcBef>
                <a:spcPct val="20000"/>
              </a:spcBef>
              <a:buClr>
                <a:srgbClr val="FF6600"/>
              </a:buClr>
              <a:buSzPct val="120000"/>
              <a:buFont typeface="Wingdings" pitchFamily="2" charset="2"/>
              <a:buChar char="@"/>
              <a:defRPr/>
            </a:pPr>
            <a:r>
              <a:rPr lang="zh-CN" altLang="en-US" sz="2400" kern="0" dirty="0">
                <a:solidFill>
                  <a:schemeClr val="tx1"/>
                </a:solidFill>
                <a:effectLst>
                  <a:outerShdw blurRad="38100" dist="38100" dir="2700000" algn="tl">
                    <a:srgbClr val="C0C0C0"/>
                  </a:outerShdw>
                </a:effectLst>
                <a:latin typeface="宋体" pitchFamily="2" charset="-122"/>
              </a:rPr>
              <a:t>又称内在稳定器，是指经济系统本身所具有的能够减少各种干扰因素对宏观经济冲击的机制</a:t>
            </a:r>
            <a:r>
              <a:rPr lang="en-US" altLang="zh-CN" sz="2400" kern="0" dirty="0">
                <a:solidFill>
                  <a:schemeClr val="tx1"/>
                </a:solidFill>
                <a:effectLst>
                  <a:outerShdw blurRad="38100" dist="38100" dir="2700000" algn="tl">
                    <a:srgbClr val="C0C0C0"/>
                  </a:outerShdw>
                </a:effectLst>
                <a:latin typeface="宋体" pitchFamily="2" charset="-122"/>
              </a:rPr>
              <a:t>——</a:t>
            </a:r>
            <a:r>
              <a:rPr lang="zh-CN" altLang="en-US" sz="2400" kern="0" dirty="0">
                <a:solidFill>
                  <a:schemeClr val="tx1"/>
                </a:solidFill>
                <a:effectLst>
                  <a:outerShdw blurRad="38100" dist="38100" dir="2700000" algn="tl">
                    <a:srgbClr val="C0C0C0"/>
                  </a:outerShdw>
                </a:effectLst>
                <a:latin typeface="宋体" pitchFamily="2" charset="-122"/>
              </a:rPr>
              <a:t>能够在经济繁荣时自动抑制通胀，在经济衰退时自动减轻萧条，无需政府采取任何行动</a:t>
            </a:r>
          </a:p>
          <a:p>
            <a:pPr marL="360363" lvl="1" indent="-360363">
              <a:lnSpc>
                <a:spcPct val="110000"/>
              </a:lnSpc>
              <a:spcBef>
                <a:spcPct val="50000"/>
              </a:spcBef>
              <a:buClr>
                <a:srgbClr val="FF6600"/>
              </a:buClr>
              <a:buSzPct val="60000"/>
              <a:buFont typeface="Wingdings" pitchFamily="2" charset="2"/>
              <a:buChar char="n"/>
              <a:defRPr/>
            </a:pPr>
            <a:r>
              <a:rPr lang="zh-CN" altLang="en-US" sz="2400" kern="0" dirty="0">
                <a:solidFill>
                  <a:schemeClr val="tx1"/>
                </a:solidFill>
                <a:effectLst>
                  <a:outerShdw blurRad="38100" dist="38100" dir="2700000" algn="tl">
                    <a:srgbClr val="C0C0C0"/>
                  </a:outerShdw>
                </a:effectLst>
                <a:latin typeface="宋体" pitchFamily="2" charset="-122"/>
              </a:rPr>
              <a:t>财政制度具有自动稳定器的功能</a:t>
            </a:r>
            <a:r>
              <a:rPr lang="zh-CN" altLang="en-US" sz="2800" kern="0" dirty="0">
                <a:solidFill>
                  <a:schemeClr val="tx1"/>
                </a:solidFill>
                <a:effectLst>
                  <a:outerShdw blurRad="38100" dist="38100" dir="2700000" algn="tl">
                    <a:srgbClr val="C0C0C0"/>
                  </a:outerShdw>
                </a:effectLst>
                <a:latin typeface="宋体" pitchFamily="2" charset="-122"/>
              </a:rPr>
              <a:t> </a:t>
            </a:r>
          </a:p>
        </p:txBody>
      </p:sp>
      <p:sp>
        <p:nvSpPr>
          <p:cNvPr id="13" name="Rectangle 4"/>
          <p:cNvSpPr>
            <a:spLocks noChangeArrowheads="1"/>
          </p:cNvSpPr>
          <p:nvPr/>
        </p:nvSpPr>
        <p:spPr bwMode="auto">
          <a:xfrm>
            <a:off x="684213" y="1044575"/>
            <a:ext cx="3413125" cy="517525"/>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.2.2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自动稳定器</a:t>
            </a:r>
          </a:p>
        </p:txBody>
      </p:sp>
    </p:spTree>
    <p:extLst>
      <p:ext uri="{BB962C8B-B14F-4D97-AF65-F5344CB8AC3E}">
        <p14:creationId xmlns:p14="http://schemas.microsoft.com/office/powerpoint/2010/main" val="172144243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blinds(horizontal)">
                                      <p:cBhvr>
                                        <p:cTn id="12" dur="500"/>
                                        <p:tgtEl>
                                          <p:spTgt spid="1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blinds(horizontal)">
                                      <p:cBhvr>
                                        <p:cTn id="17"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bldLvl="3"/>
      <p:bldP spid="13"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1B7610D-51C0-410B-92E6-629993787FC5}" type="slidenum">
              <a:rPr lang="en-GB" altLang="zh-CN" sz="1200" b="0">
                <a:solidFill>
                  <a:schemeClr val="bg1"/>
                </a:solidFill>
              </a:rPr>
              <a:pPr/>
              <a:t>11</a:t>
            </a:fld>
            <a:endParaRPr lang="en-GB" altLang="zh-CN" sz="1200" b="0">
              <a:solidFill>
                <a:schemeClr val="bg1"/>
              </a:solidFill>
            </a:endParaRPr>
          </a:p>
        </p:txBody>
      </p:sp>
      <p:sp>
        <p:nvSpPr>
          <p:cNvPr id="11" name="Rectangle 4"/>
          <p:cNvSpPr>
            <a:spLocks noChangeArrowheads="1"/>
          </p:cNvSpPr>
          <p:nvPr/>
        </p:nvSpPr>
        <p:spPr bwMode="auto">
          <a:xfrm>
            <a:off x="971550" y="1227138"/>
            <a:ext cx="7559675" cy="4875212"/>
          </a:xfrm>
          <a:prstGeom prst="rect">
            <a:avLst/>
          </a:prstGeom>
          <a:noFill/>
          <a:ln w="6350">
            <a:noFill/>
            <a:miter lim="800000"/>
            <a:headEnd/>
            <a:tailEnd/>
          </a:ln>
          <a:effectLst/>
        </p:spPr>
        <p:txBody>
          <a:bodyPr lIns="0" tIns="0" rIns="0" bIns="0">
            <a:spAutoFit/>
          </a:bodyPr>
          <a:lstStyle/>
          <a:p>
            <a:pPr marL="273050" lvl="1" indent="-271463" defTabSz="330200">
              <a:lnSpc>
                <a:spcPct val="95000"/>
              </a:lnSpc>
              <a:buClr>
                <a:srgbClr val="FF6600"/>
              </a:buClr>
              <a:buSzPct val="60000"/>
              <a:buFont typeface="Wingdings" pitchFamily="2" charset="2"/>
              <a:buChar char="n"/>
              <a:defRPr/>
            </a:pPr>
            <a:r>
              <a:rPr kumimoji="1" lang="zh-CN" altLang="en-US" sz="2400" dirty="0">
                <a:solidFill>
                  <a:srgbClr val="990000"/>
                </a:solidFill>
                <a:effectLst>
                  <a:outerShdw blurRad="38100" dist="38100" dir="2700000" algn="tl">
                    <a:srgbClr val="C0C0C0"/>
                  </a:outerShdw>
                </a:effectLst>
                <a:latin typeface="宋体" pitchFamily="2" charset="-122"/>
              </a:rPr>
              <a:t>税收自动变化</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经济衰退时，产出水平下降，个人收入和企业利润减少，税收自动减少，留给个人的可支配收入和企业的税后利润相对少减少，从而使消费和投资也少下降（</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在累进税的情况下，经济衰退使纳税人的收入自动进入较低的纳税档次，政府税收下降的幅度会超过收入下降的幅度</a:t>
            </a:r>
            <a:r>
              <a:rPr kumimoji="1" lang="zh-CN" altLang="en-US" sz="2400" dirty="0">
                <a:solidFill>
                  <a:schemeClr val="tx1"/>
                </a:solidFill>
                <a:effectLst>
                  <a:outerShdw blurRad="38100" dist="38100" dir="2700000" algn="tl">
                    <a:srgbClr val="C0C0C0"/>
                  </a:outerShdw>
                </a:effectLst>
                <a:latin typeface="宋体" pitchFamily="2" charset="-122"/>
              </a:rPr>
              <a:t>）。反之，则反是</a:t>
            </a:r>
          </a:p>
          <a:p>
            <a:pPr marL="273050" lvl="1" indent="-271463" defTabSz="330200">
              <a:lnSpc>
                <a:spcPct val="95000"/>
              </a:lnSpc>
              <a:spcBef>
                <a:spcPct val="35000"/>
              </a:spcBef>
              <a:buClr>
                <a:srgbClr val="FF6600"/>
              </a:buClr>
              <a:buSzPct val="60000"/>
              <a:buFont typeface="Wingdings" pitchFamily="2" charset="2"/>
              <a:buChar char="n"/>
              <a:defRPr/>
            </a:pPr>
            <a:r>
              <a:rPr kumimoji="1" lang="zh-CN" altLang="en-US" sz="2400" dirty="0">
                <a:solidFill>
                  <a:srgbClr val="990000"/>
                </a:solidFill>
                <a:effectLst>
                  <a:outerShdw blurRad="38100" dist="38100" dir="2700000" algn="tl">
                    <a:srgbClr val="C0C0C0"/>
                  </a:outerShdw>
                </a:effectLst>
                <a:latin typeface="宋体" pitchFamily="2" charset="-122"/>
              </a:rPr>
              <a:t>转移支付自动变化</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经济衰退时，失业率上升，符合救济条件的人数增多，社会保障支出相应增加，这样就可以抑制人们的可支配收入和消费需求下降。反之则反是</a:t>
            </a:r>
          </a:p>
          <a:p>
            <a:pPr marL="273050" lvl="1" indent="-271463" defTabSz="330200">
              <a:lnSpc>
                <a:spcPct val="95000"/>
              </a:lnSpc>
              <a:spcBef>
                <a:spcPct val="50000"/>
              </a:spcBef>
              <a:buClr>
                <a:srgbClr val="FF6600"/>
              </a:buClr>
              <a:buFont typeface="Wingdings" pitchFamily="2" charset="2"/>
              <a:buChar char="Ø"/>
              <a:defRPr/>
            </a:pPr>
            <a:r>
              <a:rPr kumimoji="1" lang="zh-CN" altLang="en-US" sz="2400" dirty="0">
                <a:solidFill>
                  <a:schemeClr val="tx1"/>
                </a:solidFill>
                <a:effectLst>
                  <a:outerShdw blurRad="38100" dist="38100" dir="2700000" algn="tl">
                    <a:srgbClr val="C0C0C0"/>
                  </a:outerShdw>
                </a:effectLst>
                <a:latin typeface="宋体" pitchFamily="2" charset="-122"/>
              </a:rPr>
              <a:t>自动稳定器功能的大小取决于：（</a:t>
            </a:r>
            <a:r>
              <a:rPr kumimoji="1" lang="en-US" altLang="zh-CN" sz="2400" dirty="0">
                <a:solidFill>
                  <a:schemeClr val="tx1"/>
                </a:solidFill>
                <a:effectLst>
                  <a:outerShdw blurRad="38100" dist="38100" dir="2700000" algn="tl">
                    <a:srgbClr val="C0C0C0"/>
                  </a:outerShdw>
                </a:effectLst>
                <a:latin typeface="Times New Roman" pitchFamily="18" charset="0"/>
              </a:rPr>
              <a:t>1</a:t>
            </a:r>
            <a:r>
              <a:rPr kumimoji="1" lang="zh-CN" altLang="en-US" sz="2400" dirty="0">
                <a:solidFill>
                  <a:schemeClr val="tx1"/>
                </a:solidFill>
                <a:effectLst>
                  <a:outerShdw blurRad="38100" dist="38100" dir="2700000" algn="tl">
                    <a:srgbClr val="C0C0C0"/>
                  </a:outerShdw>
                </a:effectLst>
                <a:latin typeface="宋体" pitchFamily="2" charset="-122"/>
              </a:rPr>
              <a:t>）税收的起征水平和税率的累进幅度；（</a:t>
            </a:r>
            <a:r>
              <a:rPr kumimoji="1" lang="en-US" altLang="zh-CN" sz="2400" dirty="0">
                <a:solidFill>
                  <a:schemeClr val="tx1"/>
                </a:solidFill>
                <a:effectLst>
                  <a:outerShdw blurRad="38100" dist="38100" dir="2700000" algn="tl">
                    <a:srgbClr val="C0C0C0"/>
                  </a:outerShdw>
                </a:effectLst>
                <a:latin typeface="Times New Roman" pitchFamily="18" charset="0"/>
              </a:rPr>
              <a:t>2</a:t>
            </a:r>
            <a:r>
              <a:rPr kumimoji="1" lang="zh-CN" altLang="en-US" sz="2400" dirty="0">
                <a:solidFill>
                  <a:schemeClr val="tx1"/>
                </a:solidFill>
                <a:effectLst>
                  <a:outerShdw blurRad="38100" dist="38100" dir="2700000" algn="tl">
                    <a:srgbClr val="C0C0C0"/>
                  </a:outerShdw>
                </a:effectLst>
                <a:latin typeface="宋体" pitchFamily="2" charset="-122"/>
              </a:rPr>
              <a:t>）转移支付的结构（社会保障福利支出在转移支付中的比重）</a:t>
            </a:r>
            <a:r>
              <a:rPr kumimoji="1" lang="zh-CN" altLang="en-US" sz="2400" dirty="0">
                <a:solidFill>
                  <a:schemeClr val="tx1"/>
                </a:solidFill>
                <a:latin typeface="Arial" charset="0"/>
                <a:ea typeface="黑体" pitchFamily="2" charset="-122"/>
              </a:rPr>
              <a:t> </a:t>
            </a:r>
          </a:p>
        </p:txBody>
      </p:sp>
      <p:sp>
        <p:nvSpPr>
          <p:cNvPr id="12" name="Rectangle 5"/>
          <p:cNvSpPr>
            <a:spLocks noChangeArrowheads="1"/>
          </p:cNvSpPr>
          <p:nvPr/>
        </p:nvSpPr>
        <p:spPr bwMode="auto">
          <a:xfrm>
            <a:off x="706438" y="692150"/>
            <a:ext cx="2786062"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黑体" pitchFamily="2" charset="-122"/>
                <a:ea typeface="黑体" pitchFamily="2"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作用机制</a:t>
            </a:r>
          </a:p>
        </p:txBody>
      </p:sp>
    </p:spTree>
    <p:extLst>
      <p:ext uri="{BB962C8B-B14F-4D97-AF65-F5344CB8AC3E}">
        <p14:creationId xmlns:p14="http://schemas.microsoft.com/office/powerpoint/2010/main" val="1945552017"/>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p:cTn id="12" dur="500"/>
                                        <p:tgtEl>
                                          <p:spTgt spid="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blinds(horizontal)">
                                      <p:cBhvr>
                                        <p:cTn id="17" dur="500"/>
                                        <p:tgtEl>
                                          <p:spTgt spid="1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blinds(horizontal)">
                                      <p:cBhvr>
                                        <p:cTn id="2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3"/>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C45217F-1D6C-4771-9107-90BC7F798E3A}" type="slidenum">
              <a:rPr lang="en-GB" altLang="zh-CN" sz="1200" b="0">
                <a:solidFill>
                  <a:schemeClr val="bg1"/>
                </a:solidFill>
              </a:rPr>
              <a:pPr/>
              <a:t>12</a:t>
            </a:fld>
            <a:endParaRPr lang="en-GB" altLang="zh-CN" sz="1200" b="0">
              <a:solidFill>
                <a:schemeClr val="bg1"/>
              </a:solidFill>
            </a:endParaRPr>
          </a:p>
        </p:txBody>
      </p:sp>
      <p:sp>
        <p:nvSpPr>
          <p:cNvPr id="8" name="Rectangle 3"/>
          <p:cNvSpPr>
            <a:spLocks noChangeArrowheads="1"/>
          </p:cNvSpPr>
          <p:nvPr/>
        </p:nvSpPr>
        <p:spPr bwMode="auto">
          <a:xfrm>
            <a:off x="738188" y="765175"/>
            <a:ext cx="4697412" cy="512763"/>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.2.3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相机抉择的财政政策</a:t>
            </a:r>
          </a:p>
        </p:txBody>
      </p:sp>
      <p:sp>
        <p:nvSpPr>
          <p:cNvPr id="9" name="Rectangle 4"/>
          <p:cNvSpPr>
            <a:spLocks noChangeArrowheads="1"/>
          </p:cNvSpPr>
          <p:nvPr/>
        </p:nvSpPr>
        <p:spPr bwMode="auto">
          <a:xfrm>
            <a:off x="987425" y="1565275"/>
            <a:ext cx="7596188" cy="4271963"/>
          </a:xfrm>
          <a:prstGeom prst="rect">
            <a:avLst/>
          </a:prstGeom>
          <a:noFill/>
          <a:ln w="6350">
            <a:noFill/>
            <a:miter lim="800000"/>
            <a:headEnd/>
            <a:tailEnd/>
          </a:ln>
          <a:effectLst/>
        </p:spPr>
        <p:txBody>
          <a:bodyPr lIns="0" tIns="0" rIns="0" bIns="0">
            <a:spAutoFit/>
          </a:bodyPr>
          <a:lstStyle/>
          <a:p>
            <a:pPr marL="273050" lvl="1" indent="-271463" defTabSz="330200">
              <a:lnSpc>
                <a:spcPct val="110000"/>
              </a:lnSpc>
              <a:buClr>
                <a:srgbClr val="FF6600"/>
              </a:buClr>
              <a:buSzPct val="120000"/>
              <a:buFont typeface="Wingdings" pitchFamily="2" charset="2"/>
              <a:buChar char="@"/>
              <a:tabLst>
                <a:tab pos="273050" algn="l"/>
              </a:tabLst>
              <a:defRPr/>
            </a:pPr>
            <a:r>
              <a:rPr kumimoji="1" lang="zh-CN" altLang="en-US" sz="2400" dirty="0">
                <a:solidFill>
                  <a:schemeClr val="tx1"/>
                </a:solidFill>
                <a:effectLst>
                  <a:outerShdw blurRad="38100" dist="38100" dir="2700000" algn="tl">
                    <a:srgbClr val="C0C0C0"/>
                  </a:outerShdw>
                </a:effectLst>
                <a:latin typeface="宋体" pitchFamily="2" charset="-122"/>
              </a:rPr>
              <a:t>相机抉择的财政政策，指政府为了达到预定的产出水平而采取的变动政府收入和支出的政策</a:t>
            </a:r>
            <a:endParaRPr kumimoji="1" lang="zh-CN" altLang="en-US" sz="2400" dirty="0">
              <a:solidFill>
                <a:srgbClr val="CC3300"/>
              </a:solidFill>
              <a:effectLst>
                <a:outerShdw blurRad="38100" dist="38100" dir="2700000" algn="tl">
                  <a:srgbClr val="C0C0C0"/>
                </a:outerShdw>
              </a:effectLst>
              <a:latin typeface="宋体" pitchFamily="2" charset="-122"/>
            </a:endParaRPr>
          </a:p>
          <a:p>
            <a:pPr marL="273050" lvl="1" indent="-271463" defTabSz="330200">
              <a:spcBef>
                <a:spcPct val="50000"/>
              </a:spcBef>
              <a:buClr>
                <a:srgbClr val="FF6600"/>
              </a:buClr>
              <a:buSzPct val="60000"/>
              <a:buFont typeface="Wingdings" pitchFamily="2" charset="2"/>
              <a:buChar char="n"/>
              <a:tabLst>
                <a:tab pos="273050" algn="l"/>
              </a:tabLst>
              <a:defRPr/>
            </a:pPr>
            <a:r>
              <a:rPr kumimoji="1" lang="zh-CN" altLang="en-US" sz="2400" dirty="0">
                <a:solidFill>
                  <a:srgbClr val="990000"/>
                </a:solidFill>
                <a:effectLst>
                  <a:outerShdw blurRad="38100" dist="38100" dir="2700000" algn="tl">
                    <a:srgbClr val="C0C0C0"/>
                  </a:outerShdw>
                </a:effectLst>
                <a:latin typeface="宋体" pitchFamily="2" charset="-122"/>
              </a:rPr>
              <a:t>使用原则</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逆经济风向行事（</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补偿性财政政策</a:t>
            </a:r>
            <a:r>
              <a:rPr kumimoji="1" lang="zh-CN" altLang="en-US" sz="2400" dirty="0">
                <a:solidFill>
                  <a:schemeClr val="tx1"/>
                </a:solidFill>
                <a:effectLst>
                  <a:outerShdw blurRad="38100" dist="38100" dir="2700000" algn="tl">
                    <a:srgbClr val="C0C0C0"/>
                  </a:outerShdw>
                </a:effectLst>
                <a:latin typeface="宋体" pitchFamily="2" charset="-122"/>
              </a:rPr>
              <a:t>）</a:t>
            </a:r>
          </a:p>
          <a:p>
            <a:pPr marL="273050" lvl="1" indent="-271463" defTabSz="330200">
              <a:lnSpc>
                <a:spcPct val="110000"/>
              </a:lnSpc>
              <a:spcBef>
                <a:spcPct val="50000"/>
              </a:spcBef>
              <a:buClr>
                <a:srgbClr val="FF6600"/>
              </a:buClr>
              <a:buSzPct val="60000"/>
              <a:buFont typeface="Wingdings" pitchFamily="2" charset="2"/>
              <a:buChar char="n"/>
              <a:tabLst>
                <a:tab pos="273050" algn="l"/>
              </a:tabLst>
              <a:defRPr/>
            </a:pPr>
            <a:r>
              <a:rPr kumimoji="1" lang="zh-CN" altLang="en-US" sz="2400" dirty="0">
                <a:solidFill>
                  <a:schemeClr val="tx1"/>
                </a:solidFill>
                <a:effectLst>
                  <a:outerShdw blurRad="38100" dist="38100" dir="2700000" algn="tl">
                    <a:srgbClr val="C0C0C0"/>
                  </a:outerShdw>
                </a:effectLst>
                <a:latin typeface="宋体" pitchFamily="2" charset="-122"/>
              </a:rPr>
              <a:t>扩张性财政政策</a:t>
            </a:r>
            <a:r>
              <a:rPr kumimoji="1" lang="zh-CN" altLang="en-US" sz="2800" b="0" dirty="0">
                <a:solidFill>
                  <a:schemeClr val="tx1"/>
                </a:solidFill>
                <a:latin typeface="宋体" pitchFamily="2" charset="-122"/>
                <a:ea typeface="黑体" pitchFamily="2" charset="-122"/>
              </a:rPr>
              <a:t>：</a:t>
            </a:r>
          </a:p>
          <a:p>
            <a:pPr marL="273050" lvl="2" indent="-271463" defTabSz="330200">
              <a:lnSpc>
                <a:spcPct val="110000"/>
              </a:lnSpc>
              <a:buClr>
                <a:srgbClr val="FF6600"/>
              </a:buClr>
              <a:tabLst>
                <a:tab pos="273050" algn="l"/>
              </a:tabLst>
              <a:defRPr/>
            </a:pPr>
            <a:r>
              <a:rPr kumimoji="1" lang="zh-CN" altLang="en-US" sz="2400" dirty="0">
                <a:solidFill>
                  <a:schemeClr val="tx1"/>
                </a:solidFill>
                <a:effectLst>
                  <a:outerShdw blurRad="38100" dist="38100" dir="2700000" algn="tl">
                    <a:srgbClr val="C0C0C0"/>
                  </a:outerShdw>
                </a:effectLst>
                <a:latin typeface="宋体" pitchFamily="2" charset="-122"/>
              </a:rPr>
              <a:t>  （</a:t>
            </a:r>
            <a:r>
              <a:rPr kumimoji="1" lang="en-US" altLang="zh-CN" sz="2400" dirty="0">
                <a:solidFill>
                  <a:schemeClr val="tx1"/>
                </a:solidFill>
                <a:effectLst>
                  <a:outerShdw blurRad="38100" dist="38100" dir="2700000" algn="tl">
                    <a:srgbClr val="C0C0C0"/>
                  </a:outerShdw>
                </a:effectLst>
                <a:latin typeface="Times New Roman" pitchFamily="18" charset="0"/>
              </a:rPr>
              <a:t>1</a:t>
            </a:r>
            <a:r>
              <a:rPr kumimoji="1" lang="zh-CN" altLang="en-US" sz="2400" dirty="0">
                <a:solidFill>
                  <a:schemeClr val="tx1"/>
                </a:solidFill>
                <a:effectLst>
                  <a:outerShdw blurRad="38100" dist="38100" dir="2700000" algn="tl">
                    <a:srgbClr val="C0C0C0"/>
                  </a:outerShdw>
                </a:effectLst>
                <a:latin typeface="宋体" pitchFamily="2" charset="-122"/>
              </a:rPr>
              <a:t>）减税</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免税、退税、降低税率</a:t>
            </a:r>
            <a:r>
              <a:rPr kumimoji="1" lang="en-US" altLang="zh-CN" sz="2400" dirty="0">
                <a:solidFill>
                  <a:schemeClr val="tx1"/>
                </a:solidFill>
                <a:effectLst>
                  <a:outerShdw blurRad="38100" dist="38100" dir="2700000" algn="tl">
                    <a:srgbClr val="C0C0C0"/>
                  </a:outerShdw>
                </a:effectLst>
                <a:latin typeface="宋体" pitchFamily="2" charset="-122"/>
              </a:rPr>
              <a:t>)</a:t>
            </a:r>
            <a:endParaRPr kumimoji="1" lang="zh-CN" altLang="en-US" sz="2400" dirty="0">
              <a:solidFill>
                <a:schemeClr val="tx1"/>
              </a:solidFill>
              <a:effectLst>
                <a:outerShdw blurRad="38100" dist="38100" dir="2700000" algn="tl">
                  <a:srgbClr val="C0C0C0"/>
                </a:outerShdw>
              </a:effectLst>
              <a:latin typeface="宋体" pitchFamily="2" charset="-122"/>
            </a:endParaRPr>
          </a:p>
          <a:p>
            <a:pPr marL="273050" lvl="2" indent="-271463" defTabSz="330200">
              <a:lnSpc>
                <a:spcPct val="110000"/>
              </a:lnSpc>
              <a:buClr>
                <a:srgbClr val="FF6600"/>
              </a:buClr>
              <a:tabLst>
                <a:tab pos="273050" algn="l"/>
              </a:tabLst>
              <a:defRPr/>
            </a:pPr>
            <a:r>
              <a:rPr kumimoji="1" lang="zh-CN" altLang="en-US" sz="2400" dirty="0">
                <a:solidFill>
                  <a:schemeClr val="tx1"/>
                </a:solidFill>
                <a:effectLst>
                  <a:outerShdw blurRad="38100" dist="38100" dir="2700000" algn="tl">
                    <a:srgbClr val="C0C0C0"/>
                  </a:outerShdw>
                </a:effectLst>
                <a:latin typeface="宋体" pitchFamily="2" charset="-122"/>
              </a:rPr>
              <a:t>  （</a:t>
            </a:r>
            <a:r>
              <a:rPr kumimoji="1" lang="en-US" altLang="zh-CN" sz="2400" dirty="0">
                <a:solidFill>
                  <a:schemeClr val="tx1"/>
                </a:solidFill>
                <a:effectLst>
                  <a:outerShdw blurRad="38100" dist="38100" dir="2700000" algn="tl">
                    <a:srgbClr val="C0C0C0"/>
                  </a:outerShdw>
                </a:effectLst>
                <a:latin typeface="Times New Roman" pitchFamily="18" charset="0"/>
              </a:rPr>
              <a:t>2</a:t>
            </a:r>
            <a:r>
              <a:rPr kumimoji="1" lang="zh-CN" altLang="en-US" sz="2400" dirty="0">
                <a:solidFill>
                  <a:schemeClr val="tx1"/>
                </a:solidFill>
                <a:effectLst>
                  <a:outerShdw blurRad="38100" dist="38100" dir="2700000" algn="tl">
                    <a:srgbClr val="C0C0C0"/>
                  </a:outerShdw>
                </a:effectLst>
                <a:latin typeface="宋体" pitchFamily="2" charset="-122"/>
              </a:rPr>
              <a:t>）增加政府支出</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增加公共品购买，增加转移支付</a:t>
            </a:r>
            <a:r>
              <a:rPr kumimoji="1" lang="en-US" altLang="zh-CN" sz="2400" dirty="0">
                <a:solidFill>
                  <a:schemeClr val="tx1"/>
                </a:solidFill>
                <a:effectLst>
                  <a:outerShdw blurRad="38100" dist="38100" dir="2700000" algn="tl">
                    <a:srgbClr val="C0C0C0"/>
                  </a:outerShdw>
                </a:effectLst>
                <a:latin typeface="宋体" pitchFamily="2" charset="-122"/>
              </a:rPr>
              <a:t>)</a:t>
            </a:r>
            <a:endParaRPr kumimoji="1" lang="zh-CN" altLang="en-US" sz="2400" dirty="0">
              <a:solidFill>
                <a:schemeClr val="tx1"/>
              </a:solidFill>
              <a:effectLst>
                <a:outerShdw blurRad="38100" dist="38100" dir="2700000" algn="tl">
                  <a:srgbClr val="C0C0C0"/>
                </a:outerShdw>
              </a:effectLst>
              <a:latin typeface="宋体" pitchFamily="2" charset="-122"/>
            </a:endParaRPr>
          </a:p>
          <a:p>
            <a:pPr marL="273050" lvl="1" indent="-271463" defTabSz="330200">
              <a:lnSpc>
                <a:spcPct val="110000"/>
              </a:lnSpc>
              <a:spcBef>
                <a:spcPct val="50000"/>
              </a:spcBef>
              <a:buClr>
                <a:srgbClr val="FF6600"/>
              </a:buClr>
              <a:buSzPct val="60000"/>
              <a:buFont typeface="Wingdings" pitchFamily="2" charset="2"/>
              <a:buChar char="n"/>
              <a:tabLst>
                <a:tab pos="273050" algn="l"/>
              </a:tabLst>
              <a:defRPr/>
            </a:pPr>
            <a:r>
              <a:rPr kumimoji="1" lang="zh-CN" altLang="en-US" sz="2400" dirty="0">
                <a:solidFill>
                  <a:schemeClr val="tx1"/>
                </a:solidFill>
                <a:effectLst>
                  <a:outerShdw blurRad="38100" dist="38100" dir="2700000" algn="tl">
                    <a:srgbClr val="C0C0C0"/>
                  </a:outerShdw>
                </a:effectLst>
                <a:latin typeface="宋体" pitchFamily="2" charset="-122"/>
              </a:rPr>
              <a:t>紧缩性财政政策：</a:t>
            </a:r>
          </a:p>
          <a:p>
            <a:pPr marL="273050" lvl="2" indent="-271463" defTabSz="330200">
              <a:lnSpc>
                <a:spcPct val="110000"/>
              </a:lnSpc>
              <a:buClr>
                <a:srgbClr val="FF6600"/>
              </a:buClr>
              <a:tabLst>
                <a:tab pos="273050" algn="l"/>
              </a:tabLst>
              <a:defRPr/>
            </a:pPr>
            <a:r>
              <a:rPr kumimoji="1" lang="zh-CN" altLang="en-US" sz="2400" dirty="0">
                <a:solidFill>
                  <a:schemeClr val="tx1"/>
                </a:solidFill>
                <a:effectLst>
                  <a:outerShdw blurRad="38100" dist="38100" dir="2700000" algn="tl">
                    <a:srgbClr val="C0C0C0"/>
                  </a:outerShdw>
                </a:effectLst>
                <a:latin typeface="宋体" pitchFamily="2" charset="-122"/>
              </a:rPr>
              <a:t>  （</a:t>
            </a:r>
            <a:r>
              <a:rPr kumimoji="1" lang="en-US" altLang="zh-CN" sz="2400" dirty="0">
                <a:solidFill>
                  <a:schemeClr val="tx1"/>
                </a:solidFill>
                <a:effectLst>
                  <a:outerShdw blurRad="38100" dist="38100" dir="2700000" algn="tl">
                    <a:srgbClr val="C0C0C0"/>
                  </a:outerShdw>
                </a:effectLst>
                <a:latin typeface="Times New Roman" pitchFamily="18" charset="0"/>
              </a:rPr>
              <a:t>1</a:t>
            </a:r>
            <a:r>
              <a:rPr kumimoji="1" lang="zh-CN" altLang="en-US" sz="2400" dirty="0">
                <a:solidFill>
                  <a:schemeClr val="tx1"/>
                </a:solidFill>
                <a:effectLst>
                  <a:outerShdw blurRad="38100" dist="38100" dir="2700000" algn="tl">
                    <a:srgbClr val="C0C0C0"/>
                  </a:outerShdw>
                </a:effectLst>
                <a:latin typeface="宋体" pitchFamily="2" charset="-122"/>
              </a:rPr>
              <a:t>）增税</a:t>
            </a:r>
          </a:p>
          <a:p>
            <a:pPr marL="273050" lvl="2" indent="-271463" defTabSz="330200">
              <a:lnSpc>
                <a:spcPct val="110000"/>
              </a:lnSpc>
              <a:buClr>
                <a:srgbClr val="FF6600"/>
              </a:buClr>
              <a:tabLst>
                <a:tab pos="273050" algn="l"/>
              </a:tabLst>
              <a:defRPr/>
            </a:pPr>
            <a:r>
              <a:rPr kumimoji="1" lang="zh-CN" altLang="en-US" sz="2400" dirty="0">
                <a:solidFill>
                  <a:schemeClr val="tx1"/>
                </a:solidFill>
                <a:effectLst>
                  <a:outerShdw blurRad="38100" dist="38100" dir="2700000" algn="tl">
                    <a:srgbClr val="C0C0C0"/>
                  </a:outerShdw>
                </a:effectLst>
                <a:latin typeface="宋体" pitchFamily="2" charset="-122"/>
              </a:rPr>
              <a:t>  （</a:t>
            </a:r>
            <a:r>
              <a:rPr kumimoji="1" lang="en-US" altLang="zh-CN" sz="2400" dirty="0">
                <a:solidFill>
                  <a:schemeClr val="tx1"/>
                </a:solidFill>
                <a:effectLst>
                  <a:outerShdw blurRad="38100" dist="38100" dir="2700000" algn="tl">
                    <a:srgbClr val="C0C0C0"/>
                  </a:outerShdw>
                </a:effectLst>
                <a:latin typeface="Times New Roman" pitchFamily="18" charset="0"/>
              </a:rPr>
              <a:t>2</a:t>
            </a:r>
            <a:r>
              <a:rPr kumimoji="1" lang="zh-CN" altLang="en-US" sz="2400" dirty="0">
                <a:solidFill>
                  <a:schemeClr val="tx1"/>
                </a:solidFill>
                <a:effectLst>
                  <a:outerShdw blurRad="38100" dist="38100" dir="2700000" algn="tl">
                    <a:srgbClr val="C0C0C0"/>
                  </a:outerShdw>
                </a:effectLst>
                <a:latin typeface="宋体" pitchFamily="2" charset="-122"/>
              </a:rPr>
              <a:t>）减少政府支出</a:t>
            </a:r>
          </a:p>
        </p:txBody>
      </p:sp>
    </p:spTree>
    <p:extLst>
      <p:ext uri="{BB962C8B-B14F-4D97-AF65-F5344CB8AC3E}">
        <p14:creationId xmlns:p14="http://schemas.microsoft.com/office/powerpoint/2010/main" val="151986524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linds(horizontal)">
                                      <p:cBhvr>
                                        <p:cTn id="12" dur="500"/>
                                        <p:tgtEl>
                                          <p:spTgt spid="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blinds(horizontal)">
                                      <p:cBhvr>
                                        <p:cTn id="17" dur="500"/>
                                        <p:tgtEl>
                                          <p:spTgt spid="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blinds(horizontal)">
                                      <p:cBhvr>
                                        <p:cTn id="22" dur="500"/>
                                        <p:tgtEl>
                                          <p:spTgt spid="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blinds(horizontal)">
                                      <p:cBhvr>
                                        <p:cTn id="27" dur="500"/>
                                        <p:tgtEl>
                                          <p:spTgt spid="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blinds(horizontal)">
                                      <p:cBhvr>
                                        <p:cTn id="32" dur="500"/>
                                        <p:tgtEl>
                                          <p:spTgt spid="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Effect transition="in" filter="blinds(horizontal)">
                                      <p:cBhvr>
                                        <p:cTn id="37" dur="500"/>
                                        <p:tgtEl>
                                          <p:spTgt spid="9">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animEffect transition="in" filter="blinds(horizontal)">
                                      <p:cBhvr>
                                        <p:cTn id="42" dur="500"/>
                                        <p:tgtEl>
                                          <p:spTgt spid="9">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xEl>
                                              <p:pRg st="7" end="7"/>
                                            </p:txEl>
                                          </p:spTgt>
                                        </p:tgtEl>
                                        <p:attrNameLst>
                                          <p:attrName>style.visibility</p:attrName>
                                        </p:attrNameLst>
                                      </p:cBhvr>
                                      <p:to>
                                        <p:strVal val="visible"/>
                                      </p:to>
                                    </p:set>
                                    <p:animEffect transition="in" filter="blinds(horizontal)">
                                      <p:cBhvr>
                                        <p:cTn id="47"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P spid="9"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E60E5E5-968F-47BC-910A-B3AEAD85A70D}" type="slidenum">
              <a:rPr lang="en-GB" altLang="zh-CN" sz="1200" b="0">
                <a:solidFill>
                  <a:schemeClr val="bg1"/>
                </a:solidFill>
              </a:rPr>
              <a:pPr/>
              <a:t>13</a:t>
            </a:fld>
            <a:endParaRPr lang="en-GB" altLang="zh-CN" sz="1200" b="0">
              <a:solidFill>
                <a:schemeClr val="bg1"/>
              </a:solidFill>
            </a:endParaRPr>
          </a:p>
        </p:txBody>
      </p:sp>
      <p:sp>
        <p:nvSpPr>
          <p:cNvPr id="11" name="Rectangle 4"/>
          <p:cNvSpPr>
            <a:spLocks noChangeArrowheads="1"/>
          </p:cNvSpPr>
          <p:nvPr/>
        </p:nvSpPr>
        <p:spPr bwMode="auto">
          <a:xfrm>
            <a:off x="971550" y="1227138"/>
            <a:ext cx="7559675" cy="4340225"/>
          </a:xfrm>
          <a:prstGeom prst="rect">
            <a:avLst/>
          </a:prstGeom>
          <a:noFill/>
          <a:ln w="6350">
            <a:noFill/>
            <a:miter lim="800000"/>
            <a:headEnd/>
            <a:tailEnd/>
          </a:ln>
          <a:effectLst/>
        </p:spPr>
        <p:txBody>
          <a:bodyPr lIns="0" tIns="0" rIns="0" bIns="0">
            <a:spAutoFit/>
          </a:bodyPr>
          <a:lstStyle/>
          <a:p>
            <a:pPr marL="273050" lvl="1" indent="-271463" defTabSz="330200">
              <a:lnSpc>
                <a:spcPct val="95000"/>
              </a:lnSpc>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功能财政是指国家关于财政活动不能仅以预算平衡为目的，而应以充分发挥财政的经济职能，保持整个经济稳定发展为目的的理论</a:t>
            </a:r>
          </a:p>
          <a:p>
            <a:pPr marL="273050" lvl="1" indent="-271463" defTabSz="330200">
              <a:lnSpc>
                <a:spcPct val="95000"/>
              </a:lnSpc>
              <a:spcBef>
                <a:spcPct val="350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凯恩斯主义认为，不能机械地用财政预算收支平衡的观点来对待赤字和预算盈余，而应从反经济周期的需要来利用预算赤字和预算盈余。当国民收入低于充分就业的收入水平时，政府有义务实行扩张性财政政策，以实现充分就业。如果期初存在财政盈余，那么政府有责任减少盈余甚至不惜出现赤字，坚定地实行扩张政策；反之，如果总需求过旺，引起通货膨胀，则实行收缩性财政政策。总之，政府为实现充分就业和消除通货膨胀，需要赤字就赤字，需要盈余就盈余。</a:t>
            </a:r>
          </a:p>
        </p:txBody>
      </p:sp>
      <p:sp>
        <p:nvSpPr>
          <p:cNvPr id="12" name="Rectangle 5"/>
          <p:cNvSpPr>
            <a:spLocks noChangeArrowheads="1"/>
          </p:cNvSpPr>
          <p:nvPr/>
        </p:nvSpPr>
        <p:spPr bwMode="auto">
          <a:xfrm>
            <a:off x="706438" y="676275"/>
            <a:ext cx="2786062" cy="40005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600" spc="300" dirty="0">
                <a:solidFill>
                  <a:srgbClr val="990000"/>
                </a:solidFill>
                <a:effectLst>
                  <a:outerShdw blurRad="38100" dist="38100" dir="2700000" algn="tl">
                    <a:srgbClr val="C0C0C0"/>
                  </a:outerShdw>
                </a:effectLst>
                <a:latin typeface="微软雅黑" pitchFamily="34" charset="-122"/>
                <a:ea typeface="微软雅黑" pitchFamily="34" charset="-122"/>
              </a:rPr>
              <a:t> </a:t>
            </a:r>
            <a:r>
              <a:rPr kumimoji="1" lang="zh-CN" altLang="en-US" sz="2600" spc="300" dirty="0">
                <a:solidFill>
                  <a:srgbClr val="336699"/>
                </a:solidFill>
                <a:effectLst>
                  <a:outerShdw blurRad="38100" dist="38100" dir="2700000" algn="tl">
                    <a:srgbClr val="C0C0C0"/>
                  </a:outerShdw>
                </a:effectLst>
                <a:latin typeface="微软雅黑" pitchFamily="34" charset="-122"/>
                <a:ea typeface="微软雅黑" pitchFamily="34" charset="-122"/>
              </a:rPr>
              <a:t>功能财政</a:t>
            </a:r>
          </a:p>
        </p:txBody>
      </p:sp>
    </p:spTree>
    <p:extLst>
      <p:ext uri="{BB962C8B-B14F-4D97-AF65-F5344CB8AC3E}">
        <p14:creationId xmlns:p14="http://schemas.microsoft.com/office/powerpoint/2010/main" val="687619560"/>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p:cTn id="12" dur="500"/>
                                        <p:tgtEl>
                                          <p:spTgt spid="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blinds(horizontal)">
                                      <p:cBhvr>
                                        <p:cTn id="1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3"/>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E5327EC-297C-4987-B605-6AC514EE0A3A}" type="slidenum">
              <a:rPr lang="en-GB" altLang="zh-CN" sz="1200" b="0">
                <a:solidFill>
                  <a:schemeClr val="bg1"/>
                </a:solidFill>
              </a:rPr>
              <a:pPr/>
              <a:t>14</a:t>
            </a:fld>
            <a:endParaRPr lang="en-GB" altLang="zh-CN" sz="1200" b="0">
              <a:solidFill>
                <a:schemeClr val="bg1"/>
              </a:solidFill>
            </a:endParaRPr>
          </a:p>
        </p:txBody>
      </p:sp>
      <p:sp>
        <p:nvSpPr>
          <p:cNvPr id="9" name="Rectangle 2"/>
          <p:cNvSpPr>
            <a:spLocks noChangeArrowheads="1"/>
          </p:cNvSpPr>
          <p:nvPr/>
        </p:nvSpPr>
        <p:spPr bwMode="auto">
          <a:xfrm>
            <a:off x="684213" y="620713"/>
            <a:ext cx="4697412" cy="512762"/>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.2.4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财政政策的调控效应</a:t>
            </a:r>
          </a:p>
        </p:txBody>
      </p:sp>
      <p:sp>
        <p:nvSpPr>
          <p:cNvPr id="10" name="Rectangle 4"/>
          <p:cNvSpPr>
            <a:spLocks noChangeArrowheads="1"/>
          </p:cNvSpPr>
          <p:nvPr/>
        </p:nvSpPr>
        <p:spPr bwMode="auto">
          <a:xfrm>
            <a:off x="665163" y="1679575"/>
            <a:ext cx="3813175"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Arial" charset="0"/>
                <a:ea typeface="黑体" pitchFamily="2"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产出效应和挤出效应</a:t>
            </a:r>
          </a:p>
        </p:txBody>
      </p:sp>
      <p:sp>
        <p:nvSpPr>
          <p:cNvPr id="11" name="Rectangle 5"/>
          <p:cNvSpPr>
            <a:spLocks noChangeArrowheads="1"/>
          </p:cNvSpPr>
          <p:nvPr/>
        </p:nvSpPr>
        <p:spPr bwMode="auto">
          <a:xfrm>
            <a:off x="687388" y="2078038"/>
            <a:ext cx="3311525" cy="3944937"/>
          </a:xfrm>
          <a:prstGeom prst="rect">
            <a:avLst/>
          </a:prstGeom>
          <a:noFill/>
          <a:ln w="6350">
            <a:noFill/>
            <a:miter lim="800000"/>
            <a:headEnd/>
            <a:tailEnd/>
          </a:ln>
          <a:effectLst/>
        </p:spPr>
        <p:txBody>
          <a:bodyPr lIns="0" tIns="0" rIns="0" bIns="0">
            <a:spAutoFit/>
          </a:bodyPr>
          <a:lstStyle/>
          <a:p>
            <a:pPr marL="392113" lvl="1" indent="-390525" defTabSz="330200">
              <a:lnSpc>
                <a:spcPct val="95000"/>
              </a:lnSpc>
              <a:buClr>
                <a:srgbClr val="FF6600"/>
              </a:buClr>
              <a:buSzPct val="120000"/>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rPr>
              <a:t>财政政策的产出效应：财政政策引起的产出水平的变化</a:t>
            </a:r>
          </a:p>
          <a:p>
            <a:pPr marL="392113" lvl="1" indent="-390525" defTabSz="330200">
              <a:lnSpc>
                <a:spcPct val="95000"/>
              </a:lnSpc>
              <a:spcBef>
                <a:spcPct val="55000"/>
              </a:spcBef>
              <a:buClr>
                <a:srgbClr val="FF6600"/>
              </a:buClr>
              <a:buSzPct val="120000"/>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rPr>
              <a:t>财政政策的挤出效应：由于政府支出增加使利率水平上升，从而抑制</a:t>
            </a:r>
            <a:r>
              <a:rPr kumimoji="1" lang="en-US" altLang="zh-CN" sz="2200" dirty="0">
                <a:solidFill>
                  <a:schemeClr val="tx1"/>
                </a:solidFill>
                <a:effectLst>
                  <a:outerShdw blurRad="38100" dist="38100" dir="2700000" algn="tl">
                    <a:srgbClr val="C0C0C0"/>
                  </a:outerShdw>
                </a:effectLst>
                <a:latin typeface="宋体" pitchFamily="2" charset="-122"/>
              </a:rPr>
              <a:t>(</a:t>
            </a:r>
            <a:r>
              <a:rPr kumimoji="1" lang="zh-CN" altLang="en-US" sz="2200" dirty="0">
                <a:solidFill>
                  <a:schemeClr val="tx1"/>
                </a:solidFill>
                <a:effectLst>
                  <a:outerShdw blurRad="38100" dist="38100" dir="2700000" algn="tl">
                    <a:srgbClr val="C0C0C0"/>
                  </a:outerShdw>
                </a:effectLst>
                <a:latin typeface="宋体" pitchFamily="2" charset="-122"/>
              </a:rPr>
              <a:t>挤出</a:t>
            </a:r>
            <a:r>
              <a:rPr kumimoji="1" lang="en-US" altLang="zh-CN" sz="2200" dirty="0">
                <a:solidFill>
                  <a:schemeClr val="tx1"/>
                </a:solidFill>
                <a:effectLst>
                  <a:outerShdw blurRad="38100" dist="38100" dir="2700000" algn="tl">
                    <a:srgbClr val="C0C0C0"/>
                  </a:outerShdw>
                </a:effectLst>
                <a:latin typeface="宋体" pitchFamily="2" charset="-122"/>
              </a:rPr>
              <a:t>)</a:t>
            </a:r>
            <a:r>
              <a:rPr kumimoji="1" lang="zh-CN" altLang="en-US" sz="2200" dirty="0">
                <a:solidFill>
                  <a:schemeClr val="tx1"/>
                </a:solidFill>
                <a:effectLst>
                  <a:outerShdw blurRad="38100" dist="38100" dir="2700000" algn="tl">
                    <a:srgbClr val="C0C0C0"/>
                  </a:outerShdw>
                </a:effectLst>
                <a:latin typeface="宋体" pitchFamily="2" charset="-122"/>
              </a:rPr>
              <a:t>部分社会</a:t>
            </a:r>
            <a:r>
              <a:rPr kumimoji="1" lang="en-US" altLang="zh-CN" sz="2200" dirty="0">
                <a:solidFill>
                  <a:schemeClr val="tx1"/>
                </a:solidFill>
                <a:effectLst>
                  <a:outerShdw blurRad="38100" dist="38100" dir="2700000" algn="tl">
                    <a:srgbClr val="C0C0C0"/>
                  </a:outerShdw>
                </a:effectLst>
                <a:latin typeface="宋体" pitchFamily="2" charset="-122"/>
              </a:rPr>
              <a:t>(</a:t>
            </a:r>
            <a:r>
              <a:rPr kumimoji="1" lang="zh-CN" altLang="en-US" sz="2200" dirty="0">
                <a:solidFill>
                  <a:schemeClr val="tx1"/>
                </a:solidFill>
                <a:effectLst>
                  <a:outerShdw blurRad="38100" dist="38100" dir="2700000" algn="tl">
                    <a:srgbClr val="C0C0C0"/>
                  </a:outerShdw>
                </a:effectLst>
                <a:latin typeface="宋体" pitchFamily="2" charset="-122"/>
              </a:rPr>
              <a:t>私人</a:t>
            </a:r>
            <a:r>
              <a:rPr kumimoji="1" lang="en-US" altLang="zh-CN" sz="2200" dirty="0">
                <a:solidFill>
                  <a:schemeClr val="tx1"/>
                </a:solidFill>
                <a:effectLst>
                  <a:outerShdw blurRad="38100" dist="38100" dir="2700000" algn="tl">
                    <a:srgbClr val="C0C0C0"/>
                  </a:outerShdw>
                </a:effectLst>
                <a:latin typeface="宋体" pitchFamily="2" charset="-122"/>
              </a:rPr>
              <a:t>)</a:t>
            </a:r>
            <a:r>
              <a:rPr kumimoji="1" lang="zh-CN" altLang="en-US" sz="2200" dirty="0">
                <a:solidFill>
                  <a:schemeClr val="tx1"/>
                </a:solidFill>
                <a:effectLst>
                  <a:outerShdw blurRad="38100" dist="38100" dir="2700000" algn="tl">
                    <a:srgbClr val="C0C0C0"/>
                  </a:outerShdw>
                </a:effectLst>
                <a:latin typeface="宋体" pitchFamily="2" charset="-122"/>
              </a:rPr>
              <a:t>投资的现象</a:t>
            </a:r>
          </a:p>
          <a:p>
            <a:pPr marL="392113" lvl="1" indent="-390525" defTabSz="330200">
              <a:lnSpc>
                <a:spcPct val="95000"/>
              </a:lnSpc>
              <a:spcBef>
                <a:spcPct val="65000"/>
              </a:spcBef>
              <a:buClr>
                <a:srgbClr val="FF6600"/>
              </a:buClr>
              <a:buSzPct val="80000"/>
              <a:buFont typeface="Wingdings" pitchFamily="2" charset="2"/>
              <a:buChar char="n"/>
              <a:defRPr/>
            </a:pPr>
            <a:r>
              <a:rPr kumimoji="1" lang="zh-CN" altLang="en-US" sz="22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政府投资→产出→货币需求→利率→私人投资→产出</a:t>
            </a:r>
          </a:p>
        </p:txBody>
      </p:sp>
      <p:grpSp>
        <p:nvGrpSpPr>
          <p:cNvPr id="2" name="Group 39"/>
          <p:cNvGrpSpPr>
            <a:grpSpLocks/>
          </p:cNvGrpSpPr>
          <p:nvPr/>
        </p:nvGrpSpPr>
        <p:grpSpPr bwMode="auto">
          <a:xfrm>
            <a:off x="4427538" y="1577975"/>
            <a:ext cx="4402137" cy="4403725"/>
            <a:chOff x="3186" y="1158"/>
            <a:chExt cx="2773" cy="2774"/>
          </a:xfrm>
        </p:grpSpPr>
        <p:sp>
          <p:nvSpPr>
            <p:cNvPr id="13" name="Text Box 33"/>
            <p:cNvSpPr txBox="1">
              <a:spLocks noChangeArrowheads="1"/>
            </p:cNvSpPr>
            <p:nvPr/>
          </p:nvSpPr>
          <p:spPr bwMode="auto">
            <a:xfrm>
              <a:off x="5172" y="2374"/>
              <a:ext cx="181" cy="195"/>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E</a:t>
              </a:r>
              <a:r>
                <a:rPr lang="en-US" altLang="zh-CN" sz="1800" baseline="-25000">
                  <a:solidFill>
                    <a:srgbClr val="336699"/>
                  </a:solidFill>
                  <a:effectLst>
                    <a:outerShdw blurRad="38100" dist="38100" dir="2700000" algn="tl">
                      <a:srgbClr val="C0C0C0"/>
                    </a:outerShdw>
                  </a:effectLst>
                  <a:latin typeface="Times New Roman" pitchFamily="18" charset="0"/>
                </a:rPr>
                <a:t>2</a:t>
              </a:r>
            </a:p>
          </p:txBody>
        </p:sp>
        <p:sp>
          <p:nvSpPr>
            <p:cNvPr id="14" name="Text Box 31"/>
            <p:cNvSpPr txBox="1">
              <a:spLocks noChangeArrowheads="1"/>
            </p:cNvSpPr>
            <p:nvPr/>
          </p:nvSpPr>
          <p:spPr bwMode="auto">
            <a:xfrm>
              <a:off x="4302" y="2273"/>
              <a:ext cx="181" cy="195"/>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E</a:t>
              </a:r>
              <a:r>
                <a:rPr lang="en-US" altLang="zh-CN" sz="1800" baseline="-25000">
                  <a:solidFill>
                    <a:srgbClr val="336699"/>
                  </a:solidFill>
                  <a:effectLst>
                    <a:outerShdw blurRad="38100" dist="38100" dir="2700000" algn="tl">
                      <a:srgbClr val="C0C0C0"/>
                    </a:outerShdw>
                  </a:effectLst>
                  <a:latin typeface="Times New Roman" pitchFamily="18" charset="0"/>
                </a:rPr>
                <a:t>0</a:t>
              </a:r>
            </a:p>
          </p:txBody>
        </p:sp>
        <p:sp>
          <p:nvSpPr>
            <p:cNvPr id="15" name="Text Box 32"/>
            <p:cNvSpPr txBox="1">
              <a:spLocks noChangeArrowheads="1"/>
            </p:cNvSpPr>
            <p:nvPr/>
          </p:nvSpPr>
          <p:spPr bwMode="auto">
            <a:xfrm>
              <a:off x="4711" y="1895"/>
              <a:ext cx="181" cy="195"/>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E</a:t>
              </a:r>
              <a:r>
                <a:rPr lang="en-US" altLang="zh-CN" sz="1800" baseline="-25000">
                  <a:solidFill>
                    <a:srgbClr val="336699"/>
                  </a:solidFill>
                  <a:effectLst>
                    <a:outerShdw blurRad="38100" dist="38100" dir="2700000" algn="tl">
                      <a:srgbClr val="C0C0C0"/>
                    </a:outerShdw>
                  </a:effectLst>
                  <a:latin typeface="Times New Roman" pitchFamily="18" charset="0"/>
                </a:rPr>
                <a:t>1</a:t>
              </a:r>
            </a:p>
          </p:txBody>
        </p:sp>
        <p:sp>
          <p:nvSpPr>
            <p:cNvPr id="16" name="Text Box 7"/>
            <p:cNvSpPr txBox="1">
              <a:spLocks noChangeArrowheads="1"/>
            </p:cNvSpPr>
            <p:nvPr/>
          </p:nvSpPr>
          <p:spPr bwMode="auto">
            <a:xfrm>
              <a:off x="3186" y="2030"/>
              <a:ext cx="181" cy="202"/>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1</a:t>
              </a:r>
            </a:p>
          </p:txBody>
        </p:sp>
        <p:sp>
          <p:nvSpPr>
            <p:cNvPr id="17" name="Text Box 8"/>
            <p:cNvSpPr txBox="1">
              <a:spLocks noChangeArrowheads="1"/>
            </p:cNvSpPr>
            <p:nvPr/>
          </p:nvSpPr>
          <p:spPr bwMode="auto">
            <a:xfrm>
              <a:off x="3218" y="3461"/>
              <a:ext cx="194" cy="263"/>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18" name="Text Box 9"/>
            <p:cNvSpPr txBox="1">
              <a:spLocks noChangeArrowheads="1"/>
            </p:cNvSpPr>
            <p:nvPr/>
          </p:nvSpPr>
          <p:spPr bwMode="auto">
            <a:xfrm>
              <a:off x="3193" y="2410"/>
              <a:ext cx="184" cy="179"/>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0</a:t>
              </a:r>
            </a:p>
          </p:txBody>
        </p:sp>
        <p:sp>
          <p:nvSpPr>
            <p:cNvPr id="19" name="Text Box 10"/>
            <p:cNvSpPr txBox="1">
              <a:spLocks noChangeArrowheads="1"/>
            </p:cNvSpPr>
            <p:nvPr/>
          </p:nvSpPr>
          <p:spPr bwMode="auto">
            <a:xfrm>
              <a:off x="3197" y="1158"/>
              <a:ext cx="151" cy="263"/>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29710" name="Line 11"/>
            <p:cNvSpPr>
              <a:spLocks noChangeShapeType="1"/>
            </p:cNvSpPr>
            <p:nvPr/>
          </p:nvSpPr>
          <p:spPr bwMode="auto">
            <a:xfrm>
              <a:off x="3353" y="3550"/>
              <a:ext cx="2349"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711" name="Line 12"/>
            <p:cNvSpPr>
              <a:spLocks noChangeShapeType="1"/>
            </p:cNvSpPr>
            <p:nvPr/>
          </p:nvSpPr>
          <p:spPr bwMode="auto">
            <a:xfrm flipV="1">
              <a:off x="3353" y="1203"/>
              <a:ext cx="0" cy="2359"/>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712" name="Line 13"/>
            <p:cNvSpPr>
              <a:spLocks noChangeShapeType="1"/>
            </p:cNvSpPr>
            <p:nvPr/>
          </p:nvSpPr>
          <p:spPr bwMode="auto">
            <a:xfrm>
              <a:off x="4787" y="2181"/>
              <a:ext cx="0" cy="1335"/>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713" name="Line 14"/>
            <p:cNvSpPr>
              <a:spLocks noChangeShapeType="1"/>
            </p:cNvSpPr>
            <p:nvPr/>
          </p:nvSpPr>
          <p:spPr bwMode="auto">
            <a:xfrm flipH="1">
              <a:off x="3348" y="2550"/>
              <a:ext cx="1786"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4" name="Text Box 15"/>
            <p:cNvSpPr txBox="1">
              <a:spLocks noChangeArrowheads="1"/>
            </p:cNvSpPr>
            <p:nvPr/>
          </p:nvSpPr>
          <p:spPr bwMode="auto">
            <a:xfrm>
              <a:off x="5766" y="3421"/>
              <a:ext cx="193" cy="263"/>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25" name="Text Box 16"/>
            <p:cNvSpPr txBox="1">
              <a:spLocks noChangeArrowheads="1"/>
            </p:cNvSpPr>
            <p:nvPr/>
          </p:nvSpPr>
          <p:spPr bwMode="auto">
            <a:xfrm>
              <a:off x="4328" y="3583"/>
              <a:ext cx="181" cy="195"/>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0</a:t>
              </a:r>
            </a:p>
          </p:txBody>
        </p:sp>
        <p:sp>
          <p:nvSpPr>
            <p:cNvPr id="26" name="Text Box 17"/>
            <p:cNvSpPr txBox="1">
              <a:spLocks noChangeArrowheads="1"/>
            </p:cNvSpPr>
            <p:nvPr/>
          </p:nvSpPr>
          <p:spPr bwMode="auto">
            <a:xfrm>
              <a:off x="5221" y="3197"/>
              <a:ext cx="361" cy="26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p>
          </p:txBody>
        </p:sp>
        <p:sp>
          <p:nvSpPr>
            <p:cNvPr id="27" name="Text Box 18"/>
            <p:cNvSpPr txBox="1">
              <a:spLocks noChangeArrowheads="1"/>
            </p:cNvSpPr>
            <p:nvPr/>
          </p:nvSpPr>
          <p:spPr bwMode="auto">
            <a:xfrm>
              <a:off x="5299" y="1454"/>
              <a:ext cx="361" cy="26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grpSp>
          <p:nvGrpSpPr>
            <p:cNvPr id="29718" name="Group 19"/>
            <p:cNvGrpSpPr>
              <a:grpSpLocks/>
            </p:cNvGrpSpPr>
            <p:nvPr/>
          </p:nvGrpSpPr>
          <p:grpSpPr bwMode="auto">
            <a:xfrm>
              <a:off x="3509" y="1318"/>
              <a:ext cx="2101" cy="2076"/>
              <a:chOff x="1824" y="1111"/>
              <a:chExt cx="2101" cy="2076"/>
            </a:xfrm>
          </p:grpSpPr>
          <p:sp>
            <p:nvSpPr>
              <p:cNvPr id="29728" name="Line 20"/>
              <p:cNvSpPr>
                <a:spLocks noChangeShapeType="1"/>
              </p:cNvSpPr>
              <p:nvPr/>
            </p:nvSpPr>
            <p:spPr bwMode="auto">
              <a:xfrm rot="277722">
                <a:off x="1824" y="1538"/>
                <a:ext cx="1747" cy="158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729" name="Line 21"/>
              <p:cNvSpPr>
                <a:spLocks noChangeShapeType="1"/>
              </p:cNvSpPr>
              <p:nvPr/>
            </p:nvSpPr>
            <p:spPr bwMode="auto">
              <a:xfrm rot="277722" flipV="1">
                <a:off x="1979" y="1392"/>
                <a:ext cx="1561" cy="179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730" name="Line 22"/>
              <p:cNvSpPr>
                <a:spLocks noChangeShapeType="1"/>
              </p:cNvSpPr>
              <p:nvPr/>
            </p:nvSpPr>
            <p:spPr bwMode="auto">
              <a:xfrm rot="277722">
                <a:off x="2178" y="1111"/>
                <a:ext cx="1747" cy="158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29719" name="Line 23"/>
            <p:cNvSpPr>
              <a:spLocks noChangeShapeType="1"/>
            </p:cNvSpPr>
            <p:nvPr/>
          </p:nvSpPr>
          <p:spPr bwMode="auto">
            <a:xfrm flipH="1">
              <a:off x="3353" y="2181"/>
              <a:ext cx="1450"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720" name="Line 24"/>
            <p:cNvSpPr>
              <a:spLocks noChangeShapeType="1"/>
            </p:cNvSpPr>
            <p:nvPr/>
          </p:nvSpPr>
          <p:spPr bwMode="auto">
            <a:xfrm>
              <a:off x="4387" y="2574"/>
              <a:ext cx="0" cy="966"/>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721" name="Line 25"/>
            <p:cNvSpPr>
              <a:spLocks noChangeShapeType="1"/>
            </p:cNvSpPr>
            <p:nvPr/>
          </p:nvSpPr>
          <p:spPr bwMode="auto">
            <a:xfrm>
              <a:off x="5143" y="2560"/>
              <a:ext cx="0" cy="966"/>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 name="Text Box 26"/>
            <p:cNvSpPr txBox="1">
              <a:spLocks noChangeArrowheads="1"/>
            </p:cNvSpPr>
            <p:nvPr/>
          </p:nvSpPr>
          <p:spPr bwMode="auto">
            <a:xfrm>
              <a:off x="4736" y="3597"/>
              <a:ext cx="181" cy="172"/>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p>
          </p:txBody>
        </p:sp>
        <p:sp>
          <p:nvSpPr>
            <p:cNvPr id="33" name="Text Box 27"/>
            <p:cNvSpPr txBox="1">
              <a:spLocks noChangeArrowheads="1"/>
            </p:cNvSpPr>
            <p:nvPr/>
          </p:nvSpPr>
          <p:spPr bwMode="auto">
            <a:xfrm>
              <a:off x="5087" y="3603"/>
              <a:ext cx="181" cy="195"/>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p>
          </p:txBody>
        </p:sp>
        <p:sp>
          <p:nvSpPr>
            <p:cNvPr id="34" name="Text Box 28"/>
            <p:cNvSpPr txBox="1">
              <a:spLocks noChangeArrowheads="1"/>
            </p:cNvSpPr>
            <p:nvPr/>
          </p:nvSpPr>
          <p:spPr bwMode="auto">
            <a:xfrm>
              <a:off x="5532" y="2762"/>
              <a:ext cx="362" cy="262"/>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p>
          </p:txBody>
        </p:sp>
        <p:sp>
          <p:nvSpPr>
            <p:cNvPr id="29725" name="AutoShape 35"/>
            <p:cNvSpPr>
              <a:spLocks/>
            </p:cNvSpPr>
            <p:nvPr/>
          </p:nvSpPr>
          <p:spPr bwMode="auto">
            <a:xfrm rot="5255309">
              <a:off x="4520" y="3298"/>
              <a:ext cx="122" cy="382"/>
            </a:xfrm>
            <a:prstGeom prst="leftBrace">
              <a:avLst>
                <a:gd name="adj1" fmla="val 26093"/>
                <a:gd name="adj2" fmla="val 50046"/>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9726" name="AutoShape 36"/>
            <p:cNvSpPr>
              <a:spLocks/>
            </p:cNvSpPr>
            <p:nvPr/>
          </p:nvSpPr>
          <p:spPr bwMode="auto">
            <a:xfrm rot="5327994" flipH="1">
              <a:off x="4669" y="3462"/>
              <a:ext cx="175" cy="766"/>
            </a:xfrm>
            <a:prstGeom prst="leftBrace">
              <a:avLst>
                <a:gd name="adj1" fmla="val 36476"/>
                <a:gd name="adj2" fmla="val 50046"/>
              </a:avLst>
            </a:prstGeom>
            <a:noFill/>
            <a:ln w="28575">
              <a:solidFill>
                <a:srgbClr val="00B0EE"/>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9727" name="AutoShape 37"/>
            <p:cNvSpPr>
              <a:spLocks/>
            </p:cNvSpPr>
            <p:nvPr/>
          </p:nvSpPr>
          <p:spPr bwMode="auto">
            <a:xfrm rot="5400000">
              <a:off x="4909" y="3313"/>
              <a:ext cx="124" cy="327"/>
            </a:xfrm>
            <a:prstGeom prst="leftBrace">
              <a:avLst>
                <a:gd name="adj1" fmla="val 27433"/>
                <a:gd name="adj2" fmla="val 50046"/>
              </a:avLst>
            </a:prstGeom>
            <a:noFill/>
            <a:ln w="25400">
              <a:solidFill>
                <a:srgbClr val="FFAA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pSp>
    </p:spTree>
    <p:extLst>
      <p:ext uri="{BB962C8B-B14F-4D97-AF65-F5344CB8AC3E}">
        <p14:creationId xmlns:p14="http://schemas.microsoft.com/office/powerpoint/2010/main" val="4092693875"/>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3"/>
      <p:bldP spid="10" grpId="0"/>
      <p:bldP spid="11" grpId="0" bldLvl="3"/>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AD70B11-BB44-4B57-B973-444F45BA6FB0}" type="slidenum">
              <a:rPr lang="en-GB" altLang="zh-CN" sz="1200" b="0">
                <a:solidFill>
                  <a:schemeClr val="bg1"/>
                </a:solidFill>
              </a:rPr>
              <a:pPr/>
              <a:t>15</a:t>
            </a:fld>
            <a:endParaRPr lang="en-GB" altLang="zh-CN" sz="1200" b="0">
              <a:solidFill>
                <a:schemeClr val="bg1"/>
              </a:solidFill>
            </a:endParaRPr>
          </a:p>
        </p:txBody>
      </p:sp>
      <p:sp>
        <p:nvSpPr>
          <p:cNvPr id="18" name="Rectangle 3"/>
          <p:cNvSpPr>
            <a:spLocks noChangeArrowheads="1"/>
          </p:cNvSpPr>
          <p:nvPr/>
        </p:nvSpPr>
        <p:spPr bwMode="auto">
          <a:xfrm>
            <a:off x="539750" y="692150"/>
            <a:ext cx="8027988" cy="1033463"/>
          </a:xfrm>
          <a:prstGeom prst="rect">
            <a:avLst/>
          </a:prstGeom>
          <a:noFill/>
          <a:ln w="6350">
            <a:noFill/>
            <a:miter lim="800000"/>
            <a:headEnd/>
            <a:tailEnd/>
          </a:ln>
          <a:effectLst/>
        </p:spPr>
        <p:txBody>
          <a:bodyPr lIns="0" tIns="0" rIns="0" bIns="0">
            <a:spAutoFit/>
          </a:bodyPr>
          <a:lstStyle/>
          <a:p>
            <a:pPr marL="392113" lvl="1" indent="-390525" defTabSz="330200">
              <a:lnSpc>
                <a:spcPct val="120000"/>
              </a:lnSpc>
              <a:defRPr/>
            </a:pPr>
            <a:r>
              <a:rPr kumimoji="1" lang="zh-CN" altLang="en-US" sz="1800" dirty="0" smtClean="0">
                <a:solidFill>
                  <a:srgbClr val="800000"/>
                </a:solidFill>
                <a:latin typeface="Times New Roman" pitchFamily="18" charset="0"/>
                <a:ea typeface="楷体_GB2312" pitchFamily="49" charset="-122"/>
              </a:rPr>
              <a:t>例</a:t>
            </a:r>
            <a:r>
              <a:rPr kumimoji="1" lang="en-US" altLang="zh-CN" dirty="0">
                <a:solidFill>
                  <a:srgbClr val="800000"/>
                </a:solidFill>
                <a:latin typeface="Times New Roman" pitchFamily="18" charset="0"/>
                <a:ea typeface="楷体_GB2312" pitchFamily="49" charset="-122"/>
              </a:rPr>
              <a:t>6</a:t>
            </a:r>
            <a:r>
              <a:rPr kumimoji="1" lang="en-US" altLang="zh-CN" sz="1800" dirty="0" smtClean="0">
                <a:solidFill>
                  <a:srgbClr val="800000"/>
                </a:solidFill>
                <a:latin typeface="Times New Roman" pitchFamily="18" charset="0"/>
                <a:ea typeface="楷体_GB2312" pitchFamily="49" charset="-122"/>
              </a:rPr>
              <a:t>.1 </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某宏观经济模型的参数为</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C =</a:t>
            </a:r>
            <a:r>
              <a:rPr kumimoji="1" lang="zh-CN" altLang="en-US" sz="1800" dirty="0">
                <a:solidFill>
                  <a:schemeClr val="tx1"/>
                </a:solidFill>
                <a:effectLst>
                  <a:outerShdw blurRad="38100" dist="38100" dir="2700000" algn="tl">
                    <a:srgbClr val="C0C0C0"/>
                  </a:outerShdw>
                </a:effectLst>
                <a:ea typeface="黑体" pitchFamily="49" charset="-122"/>
              </a:rPr>
              <a:t>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1000+0.8Y</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I = 2000</a:t>
            </a:r>
            <a:r>
              <a:rPr kumimoji="1" lang="en-US" altLang="en-US" sz="1800" dirty="0">
                <a:solidFill>
                  <a:schemeClr val="tx1"/>
                </a:solidFill>
                <a:effectLst>
                  <a:outerShdw blurRad="38100" dist="38100" dir="2700000" algn="tl">
                    <a:srgbClr val="C0C0C0"/>
                  </a:outerShdw>
                </a:effectLst>
                <a:ea typeface="黑体" pitchFamily="49" charset="-122"/>
                <a:cs typeface="黑体" pitchFamily="49" charset="-122"/>
              </a:rPr>
              <a:t>﹣</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10r</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L =</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0.3Y</a:t>
            </a:r>
            <a:r>
              <a:rPr kumimoji="1" lang="en-US" altLang="en-US" sz="1800" dirty="0">
                <a:solidFill>
                  <a:schemeClr val="tx1"/>
                </a:solidFill>
                <a:effectLst>
                  <a:outerShdw blurRad="38100" dist="38100" dir="2700000" algn="tl">
                    <a:srgbClr val="C0C0C0"/>
                  </a:outerShdw>
                </a:effectLst>
                <a:ea typeface="黑体" pitchFamily="49" charset="-122"/>
                <a:cs typeface="黑体" pitchFamily="49" charset="-122"/>
              </a:rPr>
              <a:t>﹣</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5r</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M =</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2200</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。若政府投资增加</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100</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亿元，分别用有效需求决定模型和</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IS-LM</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模型计算该财政政策的产出效应，并比较它们的差别。</a:t>
            </a:r>
          </a:p>
        </p:txBody>
      </p:sp>
      <p:sp>
        <p:nvSpPr>
          <p:cNvPr id="19" name="Rectangle 5"/>
          <p:cNvSpPr>
            <a:spLocks noChangeArrowheads="1"/>
          </p:cNvSpPr>
          <p:nvPr/>
        </p:nvSpPr>
        <p:spPr bwMode="auto">
          <a:xfrm>
            <a:off x="539750" y="1854200"/>
            <a:ext cx="7935913" cy="300038"/>
          </a:xfrm>
          <a:prstGeom prst="rect">
            <a:avLst/>
          </a:prstGeom>
          <a:noFill/>
          <a:ln w="6350">
            <a:noFill/>
            <a:miter lim="800000"/>
            <a:headEnd/>
            <a:tailEnd/>
          </a:ln>
          <a:effectLst/>
        </p:spPr>
        <p:txBody>
          <a:bodyPr lIns="0" tIns="0" rIns="0" bIns="0">
            <a:spAutoFit/>
          </a:bodyPr>
          <a:lstStyle/>
          <a:p>
            <a:pPr marL="392113" lvl="1" indent="-390525" defTabSz="330200">
              <a:lnSpc>
                <a:spcPct val="120000"/>
              </a:lnSpc>
              <a:spcBef>
                <a:spcPct val="25000"/>
              </a:spcBef>
              <a:defRPr/>
            </a:pP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解：（</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1</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）用有效需求决定模型计算            </a:t>
            </a:r>
          </a:p>
        </p:txBody>
      </p:sp>
      <p:sp>
        <p:nvSpPr>
          <p:cNvPr id="20" name="Rectangle 6"/>
          <p:cNvSpPr>
            <a:spLocks noChangeArrowheads="1"/>
          </p:cNvSpPr>
          <p:nvPr/>
        </p:nvSpPr>
        <p:spPr bwMode="auto">
          <a:xfrm>
            <a:off x="755650" y="2947988"/>
            <a:ext cx="7935913" cy="2641600"/>
          </a:xfrm>
          <a:prstGeom prst="rect">
            <a:avLst/>
          </a:prstGeom>
          <a:noFill/>
          <a:ln w="6350">
            <a:noFill/>
            <a:miter lim="800000"/>
            <a:headEnd/>
            <a:tailEnd/>
          </a:ln>
          <a:effectLst/>
        </p:spPr>
        <p:txBody>
          <a:bodyPr lIns="0" tIns="0" rIns="0" bIns="0">
            <a:spAutoFit/>
          </a:bodyPr>
          <a:lstStyle/>
          <a:p>
            <a:pPr marL="392113" lvl="1" indent="-390525" defTabSz="330200">
              <a:lnSpc>
                <a:spcPct val="120000"/>
              </a:lnSpc>
              <a:defRPr/>
            </a:pP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2</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）用</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IS-LM</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模型计算</a:t>
            </a:r>
          </a:p>
          <a:p>
            <a:pPr marL="392113" lvl="1" indent="-390525" defTabSz="330200">
              <a:lnSpc>
                <a:spcPct val="120000"/>
              </a:lnSpc>
              <a:defRPr/>
            </a:pP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政府投资</a:t>
            </a:r>
            <a:r>
              <a:rPr kumimoji="1" lang="zh-CN" altLang="en-US" sz="1800" dirty="0">
                <a:solidFill>
                  <a:srgbClr val="990000"/>
                </a:solidFill>
                <a:effectLst>
                  <a:outerShdw blurRad="38100" dist="38100" dir="2700000" algn="tl">
                    <a:srgbClr val="C0C0C0"/>
                  </a:outerShdw>
                </a:effectLst>
                <a:latin typeface="Times New Roman" pitchFamily="18" charset="0"/>
                <a:ea typeface="楷体_GB2312" pitchFamily="49" charset="-122"/>
              </a:rPr>
              <a:t>增加前</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的</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IS</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曲线和</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LM</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曲线的方程分别为：</a:t>
            </a:r>
          </a:p>
          <a:p>
            <a:pPr marL="392113" lvl="1" indent="-390525" defTabSz="330200">
              <a:lnSpc>
                <a:spcPct val="120000"/>
              </a:lnSpc>
              <a:defRPr/>
            </a:pP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zh-CN" altLang="es-E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IS</a:t>
            </a:r>
            <a:r>
              <a:rPr kumimoji="1" lang="zh-CN" altLang="es-E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r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s-E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300</a:t>
            </a:r>
            <a:r>
              <a:rPr kumimoji="1" lang="en-US" altLang="en-US" sz="1800" dirty="0">
                <a:solidFill>
                  <a:schemeClr val="tx1"/>
                </a:solidFill>
                <a:effectLst>
                  <a:outerShdw blurRad="38100" dist="38100" dir="2700000" algn="tl">
                    <a:srgbClr val="C0C0C0"/>
                  </a:outerShdw>
                </a:effectLst>
                <a:latin typeface="Arial" charset="0"/>
                <a:ea typeface="黑体" pitchFamily="2" charset="-122"/>
              </a:rPr>
              <a:t>﹣</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0.02Y        LM</a:t>
            </a:r>
            <a:r>
              <a:rPr kumimoji="1" lang="zh-CN" altLang="es-ES" sz="18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r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en-US" altLang="en-US" sz="1800" dirty="0">
                <a:solidFill>
                  <a:schemeClr val="tx1"/>
                </a:solidFill>
                <a:effectLst>
                  <a:outerShdw blurRad="38100" dist="38100" dir="2700000" algn="tl">
                    <a:srgbClr val="C0C0C0"/>
                  </a:outerShdw>
                </a:effectLst>
                <a:latin typeface="Arial" charset="0"/>
                <a:ea typeface="黑体" pitchFamily="2" charset="-122"/>
              </a:rPr>
              <a:t>﹣</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440+0.06Y</a:t>
            </a:r>
          </a:p>
          <a:p>
            <a:pPr marL="392113" lvl="1" indent="-390525" defTabSz="330200">
              <a:lnSpc>
                <a:spcPct val="120000"/>
              </a:lnSpc>
              <a:defRPr/>
            </a:pPr>
            <a:r>
              <a:rPr kumimoji="1" lang="zh-CN" altLang="es-ES" sz="1800" dirty="0">
                <a:solidFill>
                  <a:schemeClr val="tx1"/>
                </a:solidFill>
                <a:effectLst>
                  <a:outerShdw blurRad="38100" dist="38100" dir="2700000" algn="tl">
                    <a:srgbClr val="C0C0C0"/>
                  </a:outerShdw>
                </a:effectLst>
                <a:latin typeface="Times New Roman" pitchFamily="18" charset="0"/>
                <a:ea typeface="楷体_GB2312" pitchFamily="49" charset="-122"/>
              </a:rPr>
              <a:t>                     解得政府投资增加前的市场均衡状态：</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r =</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115</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Y = 9250</a:t>
            </a:r>
          </a:p>
          <a:p>
            <a:pPr marL="392113" lvl="1" indent="-390525" defTabSz="330200">
              <a:lnSpc>
                <a:spcPct val="120000"/>
              </a:lnSpc>
              <a:defRPr/>
            </a:pP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政府投资</a:t>
            </a:r>
            <a:r>
              <a:rPr kumimoji="1" lang="zh-CN" altLang="en-US" sz="1800" dirty="0">
                <a:solidFill>
                  <a:srgbClr val="990000"/>
                </a:solidFill>
                <a:effectLst>
                  <a:outerShdw blurRad="38100" dist="38100" dir="2700000" algn="tl">
                    <a:srgbClr val="C0C0C0"/>
                  </a:outerShdw>
                </a:effectLst>
                <a:latin typeface="Times New Roman" pitchFamily="18" charset="0"/>
                <a:ea typeface="楷体_GB2312" pitchFamily="49" charset="-122"/>
              </a:rPr>
              <a:t>增加后</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的</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IS</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曲线和</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LM</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曲线的方程分别为：</a:t>
            </a:r>
          </a:p>
          <a:p>
            <a:pPr marL="392113" lvl="1" indent="-390525" defTabSz="330200">
              <a:lnSpc>
                <a:spcPct val="120000"/>
              </a:lnSpc>
              <a:defRPr/>
            </a:pP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zh-CN" altLang="es-E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IS</a:t>
            </a:r>
            <a:r>
              <a:rPr kumimoji="1" lang="zh-CN" altLang="es-E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r’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s-E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310</a:t>
            </a:r>
            <a:r>
              <a:rPr kumimoji="1" lang="en-US" altLang="en-US" sz="1800" dirty="0">
                <a:solidFill>
                  <a:schemeClr val="tx1"/>
                </a:solidFill>
                <a:effectLst>
                  <a:outerShdw blurRad="38100" dist="38100" dir="2700000" algn="tl">
                    <a:srgbClr val="C0C0C0"/>
                  </a:outerShdw>
                </a:effectLst>
                <a:latin typeface="Arial" charset="0"/>
                <a:ea typeface="黑体" pitchFamily="2" charset="-122"/>
              </a:rPr>
              <a:t>﹣</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0.02Y       LM</a:t>
            </a:r>
            <a:r>
              <a:rPr kumimoji="1" lang="zh-CN" altLang="es-ES" sz="18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r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s-E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n-US" altLang="en-US" sz="1800" dirty="0">
                <a:solidFill>
                  <a:schemeClr val="tx1"/>
                </a:solidFill>
                <a:effectLst>
                  <a:outerShdw blurRad="38100" dist="38100" dir="2700000" algn="tl">
                    <a:srgbClr val="C0C0C0"/>
                  </a:outerShdw>
                </a:effectLst>
                <a:latin typeface="Arial" charset="0"/>
                <a:ea typeface="黑体" pitchFamily="2" charset="-122"/>
              </a:rPr>
              <a:t>﹣</a:t>
            </a:r>
            <a:r>
              <a:rPr kumimoji="1" lang="es-E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440+0.06Y</a:t>
            </a:r>
          </a:p>
          <a:p>
            <a:pPr marL="392113" lvl="1" indent="-390525" defTabSz="330200">
              <a:lnSpc>
                <a:spcPct val="120000"/>
              </a:lnSpc>
              <a:defRPr/>
            </a:pPr>
            <a:r>
              <a:rPr kumimoji="1" lang="zh-CN" altLang="es-ES" sz="1800" dirty="0">
                <a:solidFill>
                  <a:schemeClr val="tx1"/>
                </a:solidFill>
                <a:effectLst>
                  <a:outerShdw blurRad="38100" dist="38100" dir="2700000" algn="tl">
                    <a:srgbClr val="C0C0C0"/>
                  </a:outerShdw>
                </a:effectLst>
                <a:latin typeface="Times New Roman" pitchFamily="18" charset="0"/>
                <a:ea typeface="楷体_GB2312" pitchFamily="49" charset="-122"/>
              </a:rPr>
              <a:t>                     解得政府投资增加后的市场均衡状态：</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r’ =</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122.5</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Y’ =</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9375</a:t>
            </a:r>
          </a:p>
          <a:p>
            <a:pPr marL="392113" lvl="1" indent="-390525" defTabSz="330200">
              <a:lnSpc>
                <a:spcPct val="120000"/>
              </a:lnSpc>
              <a:defRPr/>
            </a:pP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           △Y =</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9375</a:t>
            </a:r>
            <a:r>
              <a:rPr kumimoji="1" lang="en-US" altLang="en-US" sz="1800" dirty="0">
                <a:solidFill>
                  <a:schemeClr val="tx1"/>
                </a:solidFill>
                <a:effectLst>
                  <a:outerShdw blurRad="38100" dist="38100" dir="2700000" algn="tl">
                    <a:srgbClr val="C0C0C0"/>
                  </a:outerShdw>
                </a:effectLst>
                <a:latin typeface="Arial" charset="0"/>
                <a:ea typeface="黑体" pitchFamily="2" charset="-122"/>
              </a:rPr>
              <a:t>﹣</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9250 =</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125</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亿元，即财政政策的产出效应为</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125</a:t>
            </a:r>
            <a:r>
              <a:rPr kumimoji="1" lang="zh-CN" altLang="en-US" sz="1800" dirty="0">
                <a:solidFill>
                  <a:schemeClr val="tx1"/>
                </a:solidFill>
                <a:effectLst>
                  <a:outerShdw blurRad="38100" dist="38100" dir="2700000" algn="tl">
                    <a:srgbClr val="C0C0C0"/>
                  </a:outerShdw>
                </a:effectLst>
                <a:latin typeface="Times New Roman" pitchFamily="18" charset="0"/>
                <a:ea typeface="楷体_GB2312" pitchFamily="49" charset="-122"/>
              </a:rPr>
              <a:t>亿元。</a:t>
            </a:r>
          </a:p>
        </p:txBody>
      </p:sp>
      <p:sp>
        <p:nvSpPr>
          <p:cNvPr id="21" name="Rectangle 7"/>
          <p:cNvSpPr>
            <a:spLocks noChangeArrowheads="1"/>
          </p:cNvSpPr>
          <p:nvPr/>
        </p:nvSpPr>
        <p:spPr bwMode="auto">
          <a:xfrm>
            <a:off x="1057275" y="5732463"/>
            <a:ext cx="7935913" cy="330200"/>
          </a:xfrm>
          <a:prstGeom prst="rect">
            <a:avLst/>
          </a:prstGeom>
          <a:noFill/>
          <a:ln w="6350">
            <a:noFill/>
            <a:miter lim="800000"/>
            <a:headEnd/>
            <a:tailEnd/>
          </a:ln>
          <a:effectLst/>
        </p:spPr>
        <p:txBody>
          <a:bodyPr lIns="0" tIns="0" rIns="0" bIns="0">
            <a:spAutoFit/>
          </a:bodyPr>
          <a:lstStyle/>
          <a:p>
            <a:pPr marL="392113" lvl="1" indent="-390525" defTabSz="330200">
              <a:lnSpc>
                <a:spcPct val="120000"/>
              </a:lnSpc>
              <a:defRPr/>
            </a:pPr>
            <a:r>
              <a:rPr kumimoji="1" lang="zh-CN" altLang="en-US" sz="180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en-US" altLang="zh-CN" sz="1800">
                <a:solidFill>
                  <a:schemeClr val="tx1"/>
                </a:solidFill>
                <a:effectLst>
                  <a:outerShdw blurRad="38100" dist="38100" dir="2700000" algn="tl">
                    <a:srgbClr val="C0C0C0"/>
                  </a:outerShdw>
                </a:effectLst>
                <a:latin typeface="Times New Roman" pitchFamily="18" charset="0"/>
                <a:ea typeface="楷体_GB2312" pitchFamily="49" charset="-122"/>
              </a:rPr>
              <a:t>3</a:t>
            </a:r>
            <a:r>
              <a:rPr kumimoji="1" lang="zh-CN" altLang="en-US" sz="1800">
                <a:solidFill>
                  <a:schemeClr val="tx1"/>
                </a:solidFill>
                <a:effectLst>
                  <a:outerShdw blurRad="38100" dist="38100" dir="2700000" algn="tl">
                    <a:srgbClr val="C0C0C0"/>
                  </a:outerShdw>
                </a:effectLst>
                <a:latin typeface="Times New Roman" pitchFamily="18" charset="0"/>
                <a:ea typeface="楷体_GB2312" pitchFamily="49" charset="-122"/>
              </a:rPr>
              <a:t>）两种计算方法的差距即挤出效应为：</a:t>
            </a:r>
            <a:r>
              <a:rPr kumimoji="1" lang="en-US" altLang="zh-CN" sz="1800">
                <a:solidFill>
                  <a:schemeClr val="tx1"/>
                </a:solidFill>
                <a:effectLst>
                  <a:outerShdw blurRad="38100" dist="38100" dir="2700000" algn="tl">
                    <a:srgbClr val="C0C0C0"/>
                  </a:outerShdw>
                </a:effectLst>
                <a:latin typeface="Times New Roman" pitchFamily="18" charset="0"/>
                <a:ea typeface="楷体_GB2312" pitchFamily="49" charset="-122"/>
              </a:rPr>
              <a:t>500</a:t>
            </a:r>
            <a:r>
              <a:rPr kumimoji="1" lang="en-US" altLang="en-US" sz="1800">
                <a:solidFill>
                  <a:schemeClr val="tx1"/>
                </a:solidFill>
                <a:effectLst>
                  <a:outerShdw blurRad="38100" dist="38100" dir="2700000" algn="tl">
                    <a:srgbClr val="C0C0C0"/>
                  </a:outerShdw>
                </a:effectLst>
                <a:latin typeface="Arial" charset="0"/>
                <a:ea typeface="黑体" pitchFamily="2" charset="-122"/>
              </a:rPr>
              <a:t>﹣</a:t>
            </a:r>
            <a:r>
              <a:rPr kumimoji="1" lang="en-US" altLang="zh-CN" sz="1800">
                <a:solidFill>
                  <a:schemeClr val="tx1"/>
                </a:solidFill>
                <a:effectLst>
                  <a:outerShdw blurRad="38100" dist="38100" dir="2700000" algn="tl">
                    <a:srgbClr val="C0C0C0"/>
                  </a:outerShdw>
                </a:effectLst>
                <a:latin typeface="Times New Roman" pitchFamily="18" charset="0"/>
                <a:ea typeface="楷体_GB2312" pitchFamily="49" charset="-122"/>
              </a:rPr>
              <a:t>125 = 375</a:t>
            </a:r>
            <a:r>
              <a:rPr kumimoji="1" lang="zh-CN" altLang="en-US" sz="1800">
                <a:solidFill>
                  <a:schemeClr val="tx1"/>
                </a:solidFill>
                <a:effectLst>
                  <a:outerShdw blurRad="38100" dist="38100" dir="2700000" algn="tl">
                    <a:srgbClr val="C0C0C0"/>
                  </a:outerShdw>
                </a:effectLst>
                <a:latin typeface="Times New Roman" pitchFamily="18" charset="0"/>
                <a:ea typeface="楷体_GB2312" pitchFamily="49" charset="-122"/>
              </a:rPr>
              <a:t>亿元。</a:t>
            </a:r>
          </a:p>
        </p:txBody>
      </p:sp>
      <p:sp>
        <p:nvSpPr>
          <p:cNvPr id="103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82945" name="Object 1"/>
          <p:cNvGraphicFramePr>
            <a:graphicFrameLocks noChangeAspect="1"/>
          </p:cNvGraphicFramePr>
          <p:nvPr/>
        </p:nvGraphicFramePr>
        <p:xfrm>
          <a:off x="2241550" y="2227263"/>
          <a:ext cx="3186113" cy="576262"/>
        </p:xfrm>
        <a:graphic>
          <a:graphicData uri="http://schemas.openxmlformats.org/presentationml/2006/ole">
            <mc:AlternateContent xmlns:mc="http://schemas.openxmlformats.org/markup-compatibility/2006">
              <mc:Choice xmlns:v="urn:schemas-microsoft-com:vml" Requires="v">
                <p:oleObj spid="_x0000_s1046" name="Equation" r:id="rId3" imgW="2159000" imgH="393700" progId="Equation.DSMT4">
                  <p:embed/>
                </p:oleObj>
              </mc:Choice>
              <mc:Fallback>
                <p:oleObj name="Equation" r:id="rId3" imgW="2159000" imgH="393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1550" y="2227263"/>
                        <a:ext cx="318611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4322483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2945"/>
                                        </p:tgtEl>
                                        <p:attrNameLst>
                                          <p:attrName>style.visibility</p:attrName>
                                        </p:attrNameLst>
                                      </p:cBhvr>
                                      <p:to>
                                        <p:strVal val="visible"/>
                                      </p:to>
                                    </p:set>
                                    <p:animEffect transition="in" filter="blinds(horizontal)">
                                      <p:cBhvr>
                                        <p:cTn id="17" dur="500"/>
                                        <p:tgtEl>
                                          <p:spTgt spid="829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A4B9ABA-BC68-4584-92FC-D53C027C8C42}" type="slidenum">
              <a:rPr lang="en-GB" altLang="zh-CN" sz="1200" b="0">
                <a:solidFill>
                  <a:schemeClr val="bg1"/>
                </a:solidFill>
              </a:rPr>
              <a:pPr/>
              <a:t>16</a:t>
            </a:fld>
            <a:endParaRPr lang="en-GB" altLang="zh-CN" sz="1200" b="0">
              <a:solidFill>
                <a:schemeClr val="bg1"/>
              </a:solidFill>
            </a:endParaRPr>
          </a:p>
        </p:txBody>
      </p:sp>
      <p:grpSp>
        <p:nvGrpSpPr>
          <p:cNvPr id="2" name="组合 31"/>
          <p:cNvGrpSpPr>
            <a:grpSpLocks/>
          </p:cNvGrpSpPr>
          <p:nvPr/>
        </p:nvGrpSpPr>
        <p:grpSpPr bwMode="auto">
          <a:xfrm>
            <a:off x="2786063" y="2454275"/>
            <a:ext cx="1857375" cy="942975"/>
            <a:chOff x="4732050" y="2454780"/>
            <a:chExt cx="1858215" cy="942660"/>
          </a:xfrm>
        </p:grpSpPr>
        <p:sp>
          <p:nvSpPr>
            <p:cNvPr id="37" name="Text Box 17"/>
            <p:cNvSpPr txBox="1">
              <a:spLocks noChangeArrowheads="1"/>
            </p:cNvSpPr>
            <p:nvPr/>
          </p:nvSpPr>
          <p:spPr bwMode="auto">
            <a:xfrm>
              <a:off x="4732050" y="3045133"/>
              <a:ext cx="287467" cy="287242"/>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E</a:t>
              </a:r>
              <a:r>
                <a:rPr lang="en-US" altLang="zh-CN" sz="1800" baseline="-25000" dirty="0">
                  <a:solidFill>
                    <a:srgbClr val="336699"/>
                  </a:solidFill>
                  <a:effectLst>
                    <a:outerShdw blurRad="38100" dist="38100" dir="2700000" algn="tl">
                      <a:srgbClr val="C0C0C0"/>
                    </a:outerShdw>
                  </a:effectLst>
                  <a:latin typeface="Times New Roman" pitchFamily="18" charset="0"/>
                </a:rPr>
                <a:t>0</a:t>
              </a:r>
            </a:p>
          </p:txBody>
        </p:sp>
        <p:sp>
          <p:nvSpPr>
            <p:cNvPr id="38" name="Text Box 17"/>
            <p:cNvSpPr txBox="1">
              <a:spLocks noChangeArrowheads="1"/>
            </p:cNvSpPr>
            <p:nvPr/>
          </p:nvSpPr>
          <p:spPr bwMode="auto">
            <a:xfrm>
              <a:off x="5356219" y="2454780"/>
              <a:ext cx="287468" cy="287242"/>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E</a:t>
              </a:r>
              <a:r>
                <a:rPr lang="en-US" altLang="zh-CN" sz="1800" baseline="-25000" dirty="0">
                  <a:solidFill>
                    <a:srgbClr val="336699"/>
                  </a:solidFill>
                  <a:effectLst>
                    <a:outerShdw blurRad="38100" dist="38100" dir="2700000" algn="tl">
                      <a:srgbClr val="C0C0C0"/>
                    </a:outerShdw>
                  </a:effectLst>
                  <a:latin typeface="Times New Roman" pitchFamily="18" charset="0"/>
                </a:rPr>
                <a:t>1</a:t>
              </a:r>
            </a:p>
          </p:txBody>
        </p:sp>
        <p:sp>
          <p:nvSpPr>
            <p:cNvPr id="39" name="Text Box 17"/>
            <p:cNvSpPr txBox="1">
              <a:spLocks noChangeArrowheads="1"/>
            </p:cNvSpPr>
            <p:nvPr/>
          </p:nvSpPr>
          <p:spPr bwMode="auto">
            <a:xfrm>
              <a:off x="6302797" y="3110199"/>
              <a:ext cx="287468" cy="287241"/>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E</a:t>
              </a:r>
              <a:r>
                <a:rPr lang="en-US" altLang="zh-CN" sz="1800" baseline="-25000" dirty="0">
                  <a:solidFill>
                    <a:srgbClr val="336699"/>
                  </a:solidFill>
                  <a:effectLst>
                    <a:outerShdw blurRad="38100" dist="38100" dir="2700000" algn="tl">
                      <a:srgbClr val="C0C0C0"/>
                    </a:outerShdw>
                  </a:effectLst>
                  <a:latin typeface="Times New Roman" pitchFamily="18" charset="0"/>
                </a:rPr>
                <a:t>2</a:t>
              </a:r>
            </a:p>
          </p:txBody>
        </p:sp>
      </p:grpSp>
      <p:sp>
        <p:nvSpPr>
          <p:cNvPr id="40" name="Rectangle 3"/>
          <p:cNvSpPr>
            <a:spLocks noChangeArrowheads="1"/>
          </p:cNvSpPr>
          <p:nvPr/>
        </p:nvSpPr>
        <p:spPr bwMode="auto">
          <a:xfrm>
            <a:off x="1544638" y="5516563"/>
            <a:ext cx="3748087" cy="334962"/>
          </a:xfrm>
          <a:prstGeom prst="rect">
            <a:avLst/>
          </a:prstGeom>
          <a:noFill/>
          <a:ln w="6350">
            <a:noFill/>
            <a:miter lim="800000"/>
            <a:headEnd/>
            <a:tailEnd/>
          </a:ln>
          <a:effectLst/>
        </p:spPr>
        <p:txBody>
          <a:bodyPr lIns="0" tIns="0" rIns="0" bIns="0">
            <a:spAutoFit/>
          </a:bodyPr>
          <a:lstStyle/>
          <a:p>
            <a:pPr marL="392113" lvl="1" indent="-390525" defTabSz="330200">
              <a:lnSpc>
                <a:spcPct val="110000"/>
              </a:lnSpc>
              <a:defRPr/>
            </a:pP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财政政策的产出效应与挤出效应</a:t>
            </a:r>
          </a:p>
        </p:txBody>
      </p:sp>
      <p:grpSp>
        <p:nvGrpSpPr>
          <p:cNvPr id="30725" name="组合 28"/>
          <p:cNvGrpSpPr>
            <a:grpSpLocks/>
          </p:cNvGrpSpPr>
          <p:nvPr/>
        </p:nvGrpSpPr>
        <p:grpSpPr bwMode="auto">
          <a:xfrm>
            <a:off x="931863" y="1123950"/>
            <a:ext cx="4719637" cy="4116388"/>
            <a:chOff x="2611438" y="1123950"/>
            <a:chExt cx="4719637" cy="4115663"/>
          </a:xfrm>
        </p:grpSpPr>
        <p:sp>
          <p:nvSpPr>
            <p:cNvPr id="42" name="Text Box 24"/>
            <p:cNvSpPr txBox="1">
              <a:spLocks noChangeArrowheads="1"/>
            </p:cNvSpPr>
            <p:nvPr/>
          </p:nvSpPr>
          <p:spPr bwMode="auto">
            <a:xfrm>
              <a:off x="5246688" y="4952326"/>
              <a:ext cx="574675" cy="287287"/>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9375</a:t>
              </a:r>
            </a:p>
          </p:txBody>
        </p:sp>
        <p:sp>
          <p:nvSpPr>
            <p:cNvPr id="43" name="Text Box 23"/>
            <p:cNvSpPr txBox="1">
              <a:spLocks noChangeArrowheads="1"/>
            </p:cNvSpPr>
            <p:nvPr/>
          </p:nvSpPr>
          <p:spPr bwMode="auto">
            <a:xfrm>
              <a:off x="2611438" y="2508006"/>
              <a:ext cx="574675" cy="463468"/>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122.5</a:t>
              </a:r>
            </a:p>
          </p:txBody>
        </p:sp>
        <p:sp>
          <p:nvSpPr>
            <p:cNvPr id="44" name="Text Box 13"/>
            <p:cNvSpPr txBox="1">
              <a:spLocks noChangeArrowheads="1"/>
            </p:cNvSpPr>
            <p:nvPr/>
          </p:nvSpPr>
          <p:spPr bwMode="auto">
            <a:xfrm>
              <a:off x="2979738" y="4779319"/>
              <a:ext cx="307975" cy="417438"/>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45" name="Text Box 6"/>
            <p:cNvSpPr txBox="1">
              <a:spLocks noChangeArrowheads="1"/>
            </p:cNvSpPr>
            <p:nvPr/>
          </p:nvSpPr>
          <p:spPr bwMode="auto">
            <a:xfrm>
              <a:off x="2787650" y="3193685"/>
              <a:ext cx="506413" cy="463468"/>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115</a:t>
              </a:r>
            </a:p>
          </p:txBody>
        </p:sp>
        <p:sp>
          <p:nvSpPr>
            <p:cNvPr id="46" name="Text Box 7"/>
            <p:cNvSpPr txBox="1">
              <a:spLocks noChangeArrowheads="1"/>
            </p:cNvSpPr>
            <p:nvPr/>
          </p:nvSpPr>
          <p:spPr bwMode="auto">
            <a:xfrm>
              <a:off x="2946400" y="1123950"/>
              <a:ext cx="239713" cy="417439"/>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30739" name="Line 8"/>
            <p:cNvSpPr>
              <a:spLocks noChangeShapeType="1"/>
            </p:cNvSpPr>
            <p:nvPr/>
          </p:nvSpPr>
          <p:spPr bwMode="auto">
            <a:xfrm>
              <a:off x="3194050" y="4921250"/>
              <a:ext cx="3729037"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740" name="Line 9"/>
            <p:cNvSpPr>
              <a:spLocks noChangeShapeType="1"/>
            </p:cNvSpPr>
            <p:nvPr/>
          </p:nvSpPr>
          <p:spPr bwMode="auto">
            <a:xfrm flipV="1">
              <a:off x="3194050" y="1195388"/>
              <a:ext cx="0" cy="3744913"/>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741" name="Line 11"/>
            <p:cNvSpPr>
              <a:spLocks noChangeShapeType="1"/>
            </p:cNvSpPr>
            <p:nvPr/>
          </p:nvSpPr>
          <p:spPr bwMode="auto">
            <a:xfrm>
              <a:off x="5470525" y="2747963"/>
              <a:ext cx="0" cy="2119313"/>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742" name="Line 12"/>
            <p:cNvSpPr>
              <a:spLocks noChangeShapeType="1"/>
            </p:cNvSpPr>
            <p:nvPr/>
          </p:nvSpPr>
          <p:spPr bwMode="auto">
            <a:xfrm flipH="1">
              <a:off x="3186113" y="3333750"/>
              <a:ext cx="2835275"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 name="Text Box 14"/>
            <p:cNvSpPr txBox="1">
              <a:spLocks noChangeArrowheads="1"/>
            </p:cNvSpPr>
            <p:nvPr/>
          </p:nvSpPr>
          <p:spPr bwMode="auto">
            <a:xfrm>
              <a:off x="7024688" y="4715830"/>
              <a:ext cx="306387" cy="417438"/>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52" name="Text Box 15"/>
            <p:cNvSpPr txBox="1">
              <a:spLocks noChangeArrowheads="1"/>
            </p:cNvSpPr>
            <p:nvPr/>
          </p:nvSpPr>
          <p:spPr bwMode="auto">
            <a:xfrm>
              <a:off x="4535488" y="4950739"/>
              <a:ext cx="574675" cy="288874"/>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9250</a:t>
              </a:r>
            </a:p>
          </p:txBody>
        </p:sp>
        <p:sp>
          <p:nvSpPr>
            <p:cNvPr id="53" name="Text Box 16"/>
            <p:cNvSpPr txBox="1">
              <a:spLocks noChangeArrowheads="1"/>
            </p:cNvSpPr>
            <p:nvPr/>
          </p:nvSpPr>
          <p:spPr bwMode="auto">
            <a:xfrm>
              <a:off x="6159500" y="4360293"/>
              <a:ext cx="573088" cy="41743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p>
          </p:txBody>
        </p:sp>
        <p:sp>
          <p:nvSpPr>
            <p:cNvPr id="54" name="Text Box 17"/>
            <p:cNvSpPr txBox="1">
              <a:spLocks noChangeArrowheads="1"/>
            </p:cNvSpPr>
            <p:nvPr/>
          </p:nvSpPr>
          <p:spPr bwMode="auto">
            <a:xfrm>
              <a:off x="6283325" y="1593767"/>
              <a:ext cx="573088" cy="417439"/>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LM</a:t>
              </a:r>
            </a:p>
          </p:txBody>
        </p:sp>
        <p:grpSp>
          <p:nvGrpSpPr>
            <p:cNvPr id="30747" name="Group 27"/>
            <p:cNvGrpSpPr>
              <a:grpSpLocks/>
            </p:cNvGrpSpPr>
            <p:nvPr/>
          </p:nvGrpSpPr>
          <p:grpSpPr bwMode="auto">
            <a:xfrm>
              <a:off x="3441700" y="1377950"/>
              <a:ext cx="3335337" cy="3295650"/>
              <a:chOff x="1824" y="1111"/>
              <a:chExt cx="2101" cy="2076"/>
            </a:xfrm>
          </p:grpSpPr>
          <p:sp>
            <p:nvSpPr>
              <p:cNvPr id="30753" name="Line 10"/>
              <p:cNvSpPr>
                <a:spLocks noChangeShapeType="1"/>
              </p:cNvSpPr>
              <p:nvPr/>
            </p:nvSpPr>
            <p:spPr bwMode="auto">
              <a:xfrm rot="277722">
                <a:off x="1824" y="1538"/>
                <a:ext cx="1747" cy="158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754" name="Line 18"/>
              <p:cNvSpPr>
                <a:spLocks noChangeShapeType="1"/>
              </p:cNvSpPr>
              <p:nvPr/>
            </p:nvSpPr>
            <p:spPr bwMode="auto">
              <a:xfrm rot="277722" flipV="1">
                <a:off x="1979" y="1392"/>
                <a:ext cx="1561" cy="179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755" name="Line 19"/>
              <p:cNvSpPr>
                <a:spLocks noChangeShapeType="1"/>
              </p:cNvSpPr>
              <p:nvPr/>
            </p:nvSpPr>
            <p:spPr bwMode="auto">
              <a:xfrm rot="277722">
                <a:off x="2178" y="1111"/>
                <a:ext cx="1747" cy="158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30748" name="Line 20"/>
            <p:cNvSpPr>
              <a:spLocks noChangeShapeType="1"/>
            </p:cNvSpPr>
            <p:nvPr/>
          </p:nvSpPr>
          <p:spPr bwMode="auto">
            <a:xfrm flipH="1">
              <a:off x="3194050" y="2747963"/>
              <a:ext cx="2301875"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749" name="Line 21"/>
            <p:cNvSpPr>
              <a:spLocks noChangeShapeType="1"/>
            </p:cNvSpPr>
            <p:nvPr/>
          </p:nvSpPr>
          <p:spPr bwMode="auto">
            <a:xfrm>
              <a:off x="4835525" y="3371850"/>
              <a:ext cx="0" cy="1533525"/>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750" name="Line 22"/>
            <p:cNvSpPr>
              <a:spLocks noChangeShapeType="1"/>
            </p:cNvSpPr>
            <p:nvPr/>
          </p:nvSpPr>
          <p:spPr bwMode="auto">
            <a:xfrm>
              <a:off x="6035675" y="3349625"/>
              <a:ext cx="0" cy="1533525"/>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9" name="Text Box 25"/>
            <p:cNvSpPr txBox="1">
              <a:spLocks noChangeArrowheads="1"/>
            </p:cNvSpPr>
            <p:nvPr/>
          </p:nvSpPr>
          <p:spPr bwMode="auto">
            <a:xfrm>
              <a:off x="5840413" y="4950739"/>
              <a:ext cx="574675" cy="288874"/>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9750</a:t>
              </a:r>
            </a:p>
          </p:txBody>
        </p:sp>
        <p:sp>
          <p:nvSpPr>
            <p:cNvPr id="60" name="Text Box 26"/>
            <p:cNvSpPr txBox="1">
              <a:spLocks noChangeArrowheads="1"/>
            </p:cNvSpPr>
            <p:nvPr/>
          </p:nvSpPr>
          <p:spPr bwMode="auto">
            <a:xfrm>
              <a:off x="6653213" y="3669852"/>
              <a:ext cx="574675" cy="415852"/>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p>
          </p:txBody>
        </p:sp>
      </p:grpSp>
      <p:sp>
        <p:nvSpPr>
          <p:cNvPr id="71" name="WordArt 21"/>
          <p:cNvSpPr>
            <a:spLocks noChangeArrowheads="1" noChangeShapeType="1" noTextEdit="1"/>
          </p:cNvSpPr>
          <p:nvPr/>
        </p:nvSpPr>
        <p:spPr bwMode="auto">
          <a:xfrm>
            <a:off x="6661150" y="3398838"/>
            <a:ext cx="762000" cy="10302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FadeRight">
              <a:avLst>
                <a:gd name="adj" fmla="val 33333"/>
              </a:avLst>
            </a:prstTxWarp>
          </a:bodyPr>
          <a:lstStyle/>
          <a:p>
            <a:pPr algn="ctr"/>
            <a:r>
              <a:rPr lang="zh-CN" altLang="en-US" sz="6000" kern="10" dirty="0">
                <a:solidFill>
                  <a:srgbClr val="FF0000"/>
                </a:solidFill>
                <a:effectLst>
                  <a:outerShdw dist="53882" dir="2700000" algn="ctr" rotWithShape="0">
                    <a:srgbClr val="C0C0C0"/>
                  </a:outerShdw>
                </a:effectLst>
                <a:latin typeface="幼圆" panose="02010509060101010101" pitchFamily="49" charset="-122"/>
                <a:ea typeface="幼圆" panose="02010509060101010101" pitchFamily="49" charset="-122"/>
              </a:rPr>
              <a:t>？</a:t>
            </a:r>
          </a:p>
        </p:txBody>
      </p:sp>
    </p:spTree>
    <p:extLst>
      <p:ext uri="{BB962C8B-B14F-4D97-AF65-F5344CB8AC3E}">
        <p14:creationId xmlns:p14="http://schemas.microsoft.com/office/powerpoint/2010/main" val="1052992474"/>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0"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754914C-E259-4693-8D8C-014B2762CB26}" type="slidenum">
              <a:rPr lang="en-GB" altLang="zh-CN" sz="1200" b="0">
                <a:solidFill>
                  <a:schemeClr val="bg1"/>
                </a:solidFill>
              </a:rPr>
              <a:pPr/>
              <a:t>17</a:t>
            </a:fld>
            <a:endParaRPr lang="en-GB" altLang="zh-CN" sz="1200" b="0">
              <a:solidFill>
                <a:schemeClr val="bg1"/>
              </a:solidFill>
            </a:endParaRPr>
          </a:p>
        </p:txBody>
      </p:sp>
      <p:grpSp>
        <p:nvGrpSpPr>
          <p:cNvPr id="2" name="组合 32"/>
          <p:cNvGrpSpPr>
            <a:grpSpLocks/>
          </p:cNvGrpSpPr>
          <p:nvPr/>
        </p:nvGrpSpPr>
        <p:grpSpPr bwMode="auto">
          <a:xfrm>
            <a:off x="887413" y="1341438"/>
            <a:ext cx="4405312" cy="4192587"/>
            <a:chOff x="1479550" y="1340768"/>
            <a:chExt cx="4405313" cy="4193258"/>
          </a:xfrm>
        </p:grpSpPr>
        <p:sp>
          <p:nvSpPr>
            <p:cNvPr id="23" name="Text Box 57"/>
            <p:cNvSpPr txBox="1">
              <a:spLocks noChangeArrowheads="1"/>
            </p:cNvSpPr>
            <p:nvPr/>
          </p:nvSpPr>
          <p:spPr bwMode="auto">
            <a:xfrm>
              <a:off x="1479550" y="4897337"/>
              <a:ext cx="379412" cy="506493"/>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2058" name="Line 58"/>
            <p:cNvSpPr>
              <a:spLocks noChangeShapeType="1"/>
            </p:cNvSpPr>
            <p:nvPr/>
          </p:nvSpPr>
          <p:spPr bwMode="auto">
            <a:xfrm flipV="1">
              <a:off x="1716088" y="1384300"/>
              <a:ext cx="0" cy="3690938"/>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59" name="Line 59"/>
            <p:cNvSpPr>
              <a:spLocks noChangeShapeType="1"/>
            </p:cNvSpPr>
            <p:nvPr/>
          </p:nvSpPr>
          <p:spPr bwMode="auto">
            <a:xfrm>
              <a:off x="1716088" y="5072063"/>
              <a:ext cx="3806825"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 name="Text Box 60"/>
            <p:cNvSpPr txBox="1">
              <a:spLocks noChangeArrowheads="1"/>
            </p:cNvSpPr>
            <p:nvPr/>
          </p:nvSpPr>
          <p:spPr bwMode="auto">
            <a:xfrm>
              <a:off x="5580063" y="4944970"/>
              <a:ext cx="304800" cy="414403"/>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2061" name="Line 61"/>
            <p:cNvSpPr>
              <a:spLocks noChangeShapeType="1"/>
            </p:cNvSpPr>
            <p:nvPr/>
          </p:nvSpPr>
          <p:spPr bwMode="auto">
            <a:xfrm>
              <a:off x="4032251" y="2924175"/>
              <a:ext cx="0" cy="2141538"/>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Text Box 62"/>
            <p:cNvSpPr txBox="1">
              <a:spLocks noChangeArrowheads="1"/>
            </p:cNvSpPr>
            <p:nvPr/>
          </p:nvSpPr>
          <p:spPr bwMode="auto">
            <a:xfrm>
              <a:off x="3227387" y="5094219"/>
              <a:ext cx="304800" cy="415992"/>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2063" name="Line 63"/>
            <p:cNvSpPr>
              <a:spLocks noChangeShapeType="1"/>
            </p:cNvSpPr>
            <p:nvPr/>
          </p:nvSpPr>
          <p:spPr bwMode="auto">
            <a:xfrm rot="-279882">
              <a:off x="2119313" y="1820863"/>
              <a:ext cx="2195513" cy="292893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Text Box 64"/>
            <p:cNvSpPr txBox="1">
              <a:spLocks noChangeArrowheads="1"/>
            </p:cNvSpPr>
            <p:nvPr/>
          </p:nvSpPr>
          <p:spPr bwMode="auto">
            <a:xfrm>
              <a:off x="1481137" y="3215905"/>
              <a:ext cx="304800" cy="414404"/>
            </a:xfrm>
            <a:prstGeom prst="rect">
              <a:avLst/>
            </a:prstGeom>
            <a:noFill/>
            <a:ln w="9525">
              <a:noFill/>
              <a:miter lim="800000"/>
              <a:headEnd/>
              <a:tailEnd/>
            </a:ln>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r</a:t>
              </a:r>
              <a:r>
                <a:rPr lang="en-US" altLang="zh-CN" sz="1800" baseline="-25000" dirty="0">
                  <a:solidFill>
                    <a:srgbClr val="336699"/>
                  </a:solidFill>
                  <a:effectLst>
                    <a:outerShdw blurRad="38100" dist="38100" dir="2700000" algn="tl">
                      <a:srgbClr val="C0C0C0"/>
                    </a:outerShdw>
                  </a:effectLst>
                  <a:latin typeface="Times New Roman" pitchFamily="18" charset="0"/>
                </a:rPr>
                <a:t>0</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32" name="Text Box 65"/>
            <p:cNvSpPr txBox="1">
              <a:spLocks noChangeArrowheads="1"/>
            </p:cNvSpPr>
            <p:nvPr/>
          </p:nvSpPr>
          <p:spPr bwMode="auto">
            <a:xfrm>
              <a:off x="4032251" y="5103745"/>
              <a:ext cx="304800" cy="415992"/>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2066" name="Line 66"/>
            <p:cNvSpPr>
              <a:spLocks noChangeShapeType="1"/>
            </p:cNvSpPr>
            <p:nvPr/>
          </p:nvSpPr>
          <p:spPr bwMode="auto">
            <a:xfrm rot="302182" flipV="1">
              <a:off x="2300288" y="2152650"/>
              <a:ext cx="2538413" cy="2284413"/>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Text Box 67"/>
            <p:cNvSpPr txBox="1">
              <a:spLocks noChangeArrowheads="1"/>
            </p:cNvSpPr>
            <p:nvPr/>
          </p:nvSpPr>
          <p:spPr bwMode="auto">
            <a:xfrm>
              <a:off x="4959351" y="2039380"/>
              <a:ext cx="609600" cy="508081"/>
            </a:xfrm>
            <a:prstGeom prst="rect">
              <a:avLst/>
            </a:prstGeom>
            <a:noFill/>
            <a:ln w="9525">
              <a:noFill/>
              <a:miter lim="800000"/>
              <a:headEnd/>
              <a:tailEnd/>
            </a:ln>
          </p:spPr>
          <p:txBody>
            <a:bodyPr lIns="18000" tIns="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LM</a:t>
              </a:r>
            </a:p>
          </p:txBody>
        </p:sp>
        <p:sp>
          <p:nvSpPr>
            <p:cNvPr id="35" name="Text Box 68"/>
            <p:cNvSpPr txBox="1">
              <a:spLocks noChangeArrowheads="1"/>
            </p:cNvSpPr>
            <p:nvPr/>
          </p:nvSpPr>
          <p:spPr bwMode="auto">
            <a:xfrm>
              <a:off x="2863850" y="1351882"/>
              <a:ext cx="457200" cy="506494"/>
            </a:xfrm>
            <a:prstGeom prst="rect">
              <a:avLst/>
            </a:prstGeom>
            <a:noFill/>
            <a:ln w="9525">
              <a:noFill/>
              <a:miter lim="800000"/>
              <a:headEnd/>
              <a:tailEnd/>
            </a:ln>
          </p:spPr>
          <p:txBody>
            <a:bodyPr lIns="18000" tIns="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1</a:t>
              </a:r>
              <a:r>
                <a:rPr lang="en-US" altLang="zh-CN" sz="1800">
                  <a:solidFill>
                    <a:srgbClr val="336699"/>
                  </a:solidFill>
                  <a:effectLst>
                    <a:outerShdw blurRad="38100" dist="38100" dir="2700000" algn="tl">
                      <a:srgbClr val="C0C0C0"/>
                    </a:outerShdw>
                  </a:effectLst>
                  <a:latin typeface="Times New Roman" pitchFamily="18" charset="0"/>
                </a:rPr>
                <a:t>’</a:t>
              </a:r>
            </a:p>
          </p:txBody>
        </p:sp>
        <p:sp>
          <p:nvSpPr>
            <p:cNvPr id="2069" name="Line 69"/>
            <p:cNvSpPr>
              <a:spLocks noChangeShapeType="1"/>
            </p:cNvSpPr>
            <p:nvPr/>
          </p:nvSpPr>
          <p:spPr bwMode="auto">
            <a:xfrm>
              <a:off x="1708151" y="3432175"/>
              <a:ext cx="2740025"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0" name="Line 70"/>
            <p:cNvSpPr>
              <a:spLocks noChangeShapeType="1"/>
            </p:cNvSpPr>
            <p:nvPr/>
          </p:nvSpPr>
          <p:spPr bwMode="auto">
            <a:xfrm>
              <a:off x="3327401" y="3422650"/>
              <a:ext cx="0" cy="1658938"/>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Text Box 71"/>
            <p:cNvSpPr txBox="1">
              <a:spLocks noChangeArrowheads="1"/>
            </p:cNvSpPr>
            <p:nvPr/>
          </p:nvSpPr>
          <p:spPr bwMode="auto">
            <a:xfrm>
              <a:off x="1917700" y="1604335"/>
              <a:ext cx="457200" cy="508081"/>
            </a:xfrm>
            <a:prstGeom prst="rect">
              <a:avLst/>
            </a:prstGeom>
            <a:noFill/>
            <a:ln w="9525">
              <a:noFill/>
              <a:miter lim="800000"/>
              <a:headEnd/>
              <a:tailEnd/>
            </a:ln>
          </p:spPr>
          <p:txBody>
            <a:bodyPr lIns="18000" tIns="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1</a:t>
              </a:r>
            </a:p>
          </p:txBody>
        </p:sp>
        <p:sp>
          <p:nvSpPr>
            <p:cNvPr id="39" name="Text Box 72"/>
            <p:cNvSpPr txBox="1">
              <a:spLocks noChangeArrowheads="1"/>
            </p:cNvSpPr>
            <p:nvPr/>
          </p:nvSpPr>
          <p:spPr bwMode="auto">
            <a:xfrm>
              <a:off x="1498600" y="1340768"/>
              <a:ext cx="228600" cy="414403"/>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2073" name="Line 73"/>
            <p:cNvSpPr>
              <a:spLocks noChangeShapeType="1"/>
            </p:cNvSpPr>
            <p:nvPr/>
          </p:nvSpPr>
          <p:spPr bwMode="auto">
            <a:xfrm rot="-279882">
              <a:off x="3065463" y="1604963"/>
              <a:ext cx="2195513" cy="293052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4" name="Line 74"/>
            <p:cNvSpPr>
              <a:spLocks noChangeShapeType="1"/>
            </p:cNvSpPr>
            <p:nvPr/>
          </p:nvSpPr>
          <p:spPr bwMode="auto">
            <a:xfrm>
              <a:off x="4495801" y="3455988"/>
              <a:ext cx="0" cy="1622425"/>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Text Box 75"/>
            <p:cNvSpPr txBox="1">
              <a:spLocks noChangeArrowheads="1"/>
            </p:cNvSpPr>
            <p:nvPr/>
          </p:nvSpPr>
          <p:spPr bwMode="auto">
            <a:xfrm>
              <a:off x="4475163" y="5094219"/>
              <a:ext cx="304800" cy="415992"/>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3</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2076" name="Line 76"/>
            <p:cNvSpPr>
              <a:spLocks noChangeShapeType="1"/>
            </p:cNvSpPr>
            <p:nvPr/>
          </p:nvSpPr>
          <p:spPr bwMode="auto">
            <a:xfrm rot="-279882">
              <a:off x="2020888" y="2547938"/>
              <a:ext cx="2963863" cy="193357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7" name="Line 77"/>
            <p:cNvSpPr>
              <a:spLocks noChangeShapeType="1"/>
            </p:cNvSpPr>
            <p:nvPr/>
          </p:nvSpPr>
          <p:spPr bwMode="auto">
            <a:xfrm rot="-279882">
              <a:off x="2403476" y="2162175"/>
              <a:ext cx="2963863" cy="193357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Text Box 78"/>
            <p:cNvSpPr txBox="1">
              <a:spLocks noChangeArrowheads="1"/>
            </p:cNvSpPr>
            <p:nvPr/>
          </p:nvSpPr>
          <p:spPr bwMode="auto">
            <a:xfrm>
              <a:off x="2444750" y="2050494"/>
              <a:ext cx="533400" cy="508081"/>
            </a:xfrm>
            <a:prstGeom prst="rect">
              <a:avLst/>
            </a:prstGeom>
            <a:noFill/>
            <a:ln w="9525">
              <a:noFill/>
              <a:miter lim="800000"/>
              <a:headEnd/>
              <a:tailEnd/>
            </a:ln>
          </p:spPr>
          <p:txBody>
            <a:bodyPr lIns="18000" tIns="0" rIns="18000" bIns="10800"/>
            <a:lstStyle/>
            <a:p>
              <a:pPr algn="just">
                <a:defRPr/>
              </a:pPr>
              <a:r>
                <a:rPr lang="en-US" altLang="zh-CN" sz="1800" dirty="0">
                  <a:solidFill>
                    <a:srgbClr val="FF6600"/>
                  </a:solidFill>
                  <a:effectLst>
                    <a:outerShdw blurRad="38100" dist="38100" dir="2700000" algn="tl">
                      <a:srgbClr val="C0C0C0"/>
                    </a:outerShdw>
                  </a:effectLst>
                  <a:latin typeface="Times New Roman" pitchFamily="18" charset="0"/>
                </a:rPr>
                <a:t>IS’</a:t>
              </a:r>
            </a:p>
          </p:txBody>
        </p:sp>
        <p:sp>
          <p:nvSpPr>
            <p:cNvPr id="46" name="Text Box 79"/>
            <p:cNvSpPr txBox="1">
              <a:spLocks noChangeArrowheads="1"/>
            </p:cNvSpPr>
            <p:nvPr/>
          </p:nvSpPr>
          <p:spPr bwMode="auto">
            <a:xfrm>
              <a:off x="1763712" y="2410914"/>
              <a:ext cx="379413" cy="508081"/>
            </a:xfrm>
            <a:prstGeom prst="rect">
              <a:avLst/>
            </a:prstGeom>
            <a:noFill/>
            <a:ln w="9525">
              <a:noFill/>
              <a:miter lim="800000"/>
              <a:headEnd/>
              <a:tailEnd/>
            </a:ln>
          </p:spPr>
          <p:txBody>
            <a:bodyPr lIns="18000" tIns="0" rIns="18000" bIns="10800"/>
            <a:lstStyle/>
            <a:p>
              <a:pPr algn="just">
                <a:defRPr/>
              </a:pPr>
              <a:r>
                <a:rPr lang="en-US" altLang="zh-CN" sz="1800" dirty="0">
                  <a:solidFill>
                    <a:srgbClr val="FF6600"/>
                  </a:solidFill>
                  <a:effectLst>
                    <a:outerShdw blurRad="38100" dist="38100" dir="2700000" algn="tl">
                      <a:srgbClr val="C0C0C0"/>
                    </a:outerShdw>
                  </a:effectLst>
                  <a:latin typeface="Times New Roman" pitchFamily="18" charset="0"/>
                </a:rPr>
                <a:t>IS</a:t>
              </a:r>
            </a:p>
          </p:txBody>
        </p:sp>
        <p:sp>
          <p:nvSpPr>
            <p:cNvPr id="2080" name="Line 80"/>
            <p:cNvSpPr>
              <a:spLocks noChangeShapeType="1"/>
            </p:cNvSpPr>
            <p:nvPr/>
          </p:nvSpPr>
          <p:spPr bwMode="auto">
            <a:xfrm>
              <a:off x="3854451" y="3128963"/>
              <a:ext cx="0" cy="196215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Text Box 81"/>
            <p:cNvSpPr txBox="1">
              <a:spLocks noChangeArrowheads="1"/>
            </p:cNvSpPr>
            <p:nvPr/>
          </p:nvSpPr>
          <p:spPr bwMode="auto">
            <a:xfrm>
              <a:off x="3692526" y="5119623"/>
              <a:ext cx="304800" cy="414403"/>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grpSp>
      <p:sp>
        <p:nvSpPr>
          <p:cNvPr id="49" name="Rectangle 84"/>
          <p:cNvSpPr>
            <a:spLocks noChangeArrowheads="1"/>
          </p:cNvSpPr>
          <p:nvPr/>
        </p:nvSpPr>
        <p:spPr bwMode="auto">
          <a:xfrm>
            <a:off x="901700" y="5661025"/>
            <a:ext cx="4391025" cy="334963"/>
          </a:xfrm>
          <a:prstGeom prst="rect">
            <a:avLst/>
          </a:prstGeom>
          <a:noFill/>
          <a:ln w="6350">
            <a:noFill/>
            <a:miter lim="800000"/>
            <a:headEnd/>
            <a:tailEnd/>
          </a:ln>
          <a:effectLst/>
        </p:spPr>
        <p:txBody>
          <a:bodyPr lIns="0" tIns="0" rIns="0" bIns="0">
            <a:spAutoFit/>
          </a:bodyPr>
          <a:lstStyle/>
          <a:p>
            <a:pPr marL="392113" lvl="1" indent="-390525" algn="ctr" defTabSz="330200">
              <a:lnSpc>
                <a:spcPct val="110000"/>
              </a:lnSpc>
              <a:defRPr/>
            </a:pPr>
            <a:r>
              <a:rPr kumimoji="1" lang="en-US" altLang="zh-CN" sz="2000" dirty="0">
                <a:solidFill>
                  <a:schemeClr val="tx1"/>
                </a:solidFill>
                <a:effectLst>
                  <a:outerShdw blurRad="38100" dist="38100" dir="2700000" algn="tl">
                    <a:srgbClr val="C0C0C0"/>
                  </a:outerShdw>
                </a:effectLst>
                <a:latin typeface="Times New Roman" pitchFamily="18" charset="0"/>
                <a:ea typeface="黑体" pitchFamily="2" charset="-122"/>
              </a:rPr>
              <a:t>IS</a:t>
            </a: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曲线斜率与财政政策的产出效应</a:t>
            </a:r>
          </a:p>
        </p:txBody>
      </p:sp>
      <p:sp>
        <p:nvSpPr>
          <p:cNvPr id="50" name="Rectangle 85"/>
          <p:cNvSpPr>
            <a:spLocks noChangeArrowheads="1"/>
          </p:cNvSpPr>
          <p:nvPr/>
        </p:nvSpPr>
        <p:spPr bwMode="auto">
          <a:xfrm>
            <a:off x="5651500" y="2197100"/>
            <a:ext cx="2735263" cy="1016000"/>
          </a:xfrm>
          <a:prstGeom prst="rect">
            <a:avLst/>
          </a:prstGeom>
          <a:noFill/>
          <a:ln w="6350">
            <a:noFill/>
            <a:miter lim="800000"/>
            <a:headEnd/>
            <a:tailEnd/>
          </a:ln>
          <a:effectLst/>
        </p:spPr>
        <p:txBody>
          <a:bodyPr lIns="0" tIns="0" rIns="0" bIns="0">
            <a:spAutoFit/>
          </a:bodyPr>
          <a:lstStyle/>
          <a:p>
            <a:pPr marL="392113" lvl="1" indent="-390525" defTabSz="330200">
              <a:buClr>
                <a:srgbClr val="FF6600"/>
              </a:buClr>
              <a:buSzPct val="60000"/>
              <a:buFont typeface="Wingdings" pitchFamily="2" charset="2"/>
              <a:buChar char="n"/>
              <a:defRPr/>
            </a:pPr>
            <a:r>
              <a:rPr kumimoji="1" lang="en-US" altLang="zh-CN" sz="2200" dirty="0">
                <a:solidFill>
                  <a:schemeClr val="tx1"/>
                </a:solidFill>
                <a:effectLst>
                  <a:outerShdw blurRad="38100" dist="38100" dir="2700000" algn="tl">
                    <a:srgbClr val="C0C0C0"/>
                  </a:outerShdw>
                </a:effectLst>
                <a:latin typeface="Times New Roman" pitchFamily="18" charset="0"/>
                <a:ea typeface="楷体_GB2312" pitchFamily="49" charset="-122"/>
              </a:rPr>
              <a:t>IS</a:t>
            </a:r>
            <a:r>
              <a:rPr kumimoji="1" lang="zh-CN" altLang="en-US" sz="22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曲线斜率大，财政政策的产出效应大，挤出效应小</a:t>
            </a:r>
            <a:r>
              <a:rPr kumimoji="1" lang="zh-CN" altLang="en-US" sz="2200" dirty="0">
                <a:solidFill>
                  <a:schemeClr val="tx1"/>
                </a:solidFill>
                <a:latin typeface="楷体" panose="02010609060101010101" pitchFamily="49" charset="-122"/>
                <a:ea typeface="楷体" panose="02010609060101010101" pitchFamily="49" charset="-122"/>
              </a:rPr>
              <a:t> </a:t>
            </a:r>
          </a:p>
        </p:txBody>
      </p:sp>
      <p:sp>
        <p:nvSpPr>
          <p:cNvPr id="51" name="Rectangle 86"/>
          <p:cNvSpPr>
            <a:spLocks noChangeArrowheads="1"/>
          </p:cNvSpPr>
          <p:nvPr/>
        </p:nvSpPr>
        <p:spPr bwMode="auto">
          <a:xfrm>
            <a:off x="5673725" y="3392488"/>
            <a:ext cx="2735263" cy="1692275"/>
          </a:xfrm>
          <a:prstGeom prst="rect">
            <a:avLst/>
          </a:prstGeom>
          <a:noFill/>
          <a:ln w="6350">
            <a:noFill/>
            <a:miter lim="800000"/>
            <a:headEnd/>
            <a:tailEnd/>
          </a:ln>
          <a:effectLst/>
        </p:spPr>
        <p:txBody>
          <a:bodyPr lIns="0" tIns="0" rIns="0" bIns="0">
            <a:spAutoFit/>
          </a:bodyPr>
          <a:lstStyle>
            <a:lvl1pPr marL="342900" indent="-342900" defTabSz="330200">
              <a:defRPr sz="1300" b="1">
                <a:solidFill>
                  <a:srgbClr val="000000"/>
                </a:solidFill>
                <a:latin typeface="Arial" pitchFamily="34" charset="0"/>
                <a:ea typeface="宋体" pitchFamily="2" charset="-122"/>
              </a:defRPr>
            </a:lvl1pPr>
            <a:lvl2pPr marL="392113" indent="-39052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lvl="1">
              <a:buClr>
                <a:srgbClr val="FF6600"/>
              </a:buClr>
              <a:buSzPct val="60000"/>
              <a:buFont typeface="Wingdings" pitchFamily="2" charset="2"/>
              <a:buChar char="n"/>
              <a:defRPr/>
            </a:pPr>
            <a:r>
              <a:rPr kumimoji="1" lang="zh-CN" altLang="en-US" sz="2200" dirty="0" smtClean="0">
                <a:solidFill>
                  <a:schemeClr val="tx1"/>
                </a:solidFill>
                <a:effectLst>
                  <a:outerShdw blurRad="38100" dist="38100" dir="2700000" algn="tl">
                    <a:srgbClr val="C0C0C0"/>
                  </a:outerShdw>
                </a:effectLst>
                <a:latin typeface="Times New Roman" pitchFamily="18" charset="0"/>
                <a:ea typeface="楷体" pitchFamily="49" charset="-122"/>
              </a:rPr>
              <a:t>原因：</a:t>
            </a:r>
            <a:r>
              <a:rPr kumimoji="1" lang="en-US" altLang="zh-CN" sz="2200" dirty="0" smtClean="0">
                <a:solidFill>
                  <a:schemeClr val="tx1"/>
                </a:solidFill>
                <a:effectLst>
                  <a:outerShdw blurRad="38100" dist="38100" dir="2700000" algn="tl">
                    <a:srgbClr val="C0C0C0"/>
                  </a:outerShdw>
                </a:effectLst>
                <a:latin typeface="Times New Roman" pitchFamily="18" charset="0"/>
                <a:ea typeface="楷体" pitchFamily="49" charset="-122"/>
              </a:rPr>
              <a:t>IS</a:t>
            </a:r>
            <a:r>
              <a:rPr kumimoji="1" lang="zh-CN" altLang="en-US" sz="2200" dirty="0" smtClean="0">
                <a:solidFill>
                  <a:schemeClr val="tx1"/>
                </a:solidFill>
                <a:effectLst>
                  <a:outerShdw blurRad="38100" dist="38100" dir="2700000" algn="tl">
                    <a:srgbClr val="C0C0C0"/>
                  </a:outerShdw>
                </a:effectLst>
                <a:latin typeface="Times New Roman" pitchFamily="18" charset="0"/>
                <a:ea typeface="楷体" pitchFamily="49" charset="-122"/>
              </a:rPr>
              <a:t>曲线的斜率</a:t>
            </a:r>
            <a:r>
              <a:rPr kumimoji="1" lang="en-US" altLang="zh-CN" sz="2200" dirty="0" smtClean="0">
                <a:solidFill>
                  <a:schemeClr val="tx1"/>
                </a:solidFill>
                <a:effectLst>
                  <a:outerShdw blurRad="38100" dist="38100" dir="2700000" algn="tl">
                    <a:srgbClr val="C0C0C0"/>
                  </a:outerShdw>
                </a:effectLst>
                <a:latin typeface="Times New Roman" pitchFamily="18" charset="0"/>
                <a:ea typeface="楷体" pitchFamily="49" charset="-122"/>
              </a:rPr>
              <a:t>(1-</a:t>
            </a:r>
            <a:r>
              <a:rPr kumimoji="1" lang="el-GR" altLang="zh-CN" sz="2200" dirty="0" smtClean="0">
                <a:solidFill>
                  <a:schemeClr val="tx1"/>
                </a:solidFill>
                <a:effectLst>
                  <a:outerShdw blurRad="38100" dist="38100" dir="2700000" algn="tl">
                    <a:srgbClr val="C0C0C0"/>
                  </a:outerShdw>
                </a:effectLst>
                <a:latin typeface="Times New Roman" pitchFamily="18" charset="0"/>
                <a:ea typeface="楷体" pitchFamily="49" charset="-122"/>
              </a:rPr>
              <a:t>β</a:t>
            </a:r>
            <a:r>
              <a:rPr kumimoji="1" lang="en-US" altLang="zh-CN" sz="2200" dirty="0" smtClean="0">
                <a:solidFill>
                  <a:schemeClr val="tx1"/>
                </a:solidFill>
                <a:effectLst>
                  <a:outerShdw blurRad="38100" dist="38100" dir="2700000" algn="tl">
                    <a:srgbClr val="C0C0C0"/>
                  </a:outerShdw>
                </a:effectLst>
                <a:latin typeface="Times New Roman" pitchFamily="18" charset="0"/>
                <a:ea typeface="楷体" pitchFamily="49" charset="-122"/>
              </a:rPr>
              <a:t>)/d</a:t>
            </a:r>
            <a:r>
              <a:rPr kumimoji="1" lang="zh-CN" altLang="en-US" sz="2200" dirty="0" smtClean="0">
                <a:solidFill>
                  <a:schemeClr val="tx1"/>
                </a:solidFill>
                <a:effectLst>
                  <a:outerShdw blurRad="38100" dist="38100" dir="2700000" algn="tl">
                    <a:srgbClr val="C0C0C0"/>
                  </a:outerShdw>
                </a:effectLst>
                <a:latin typeface="Times New Roman" pitchFamily="18" charset="0"/>
                <a:ea typeface="楷体" pitchFamily="49" charset="-122"/>
              </a:rPr>
              <a:t>反映了边际消费倾向</a:t>
            </a:r>
            <a:r>
              <a:rPr kumimoji="1" lang="el-GR" altLang="zh-CN" sz="2200" dirty="0" smtClean="0">
                <a:solidFill>
                  <a:schemeClr val="tx1"/>
                </a:solidFill>
                <a:effectLst>
                  <a:outerShdw blurRad="38100" dist="38100" dir="2700000" algn="tl">
                    <a:srgbClr val="C0C0C0"/>
                  </a:outerShdw>
                </a:effectLst>
                <a:latin typeface="Times New Roman" pitchFamily="18" charset="0"/>
                <a:ea typeface="楷体" pitchFamily="49" charset="-122"/>
              </a:rPr>
              <a:t>β</a:t>
            </a:r>
            <a:r>
              <a:rPr kumimoji="1" lang="zh-CN" altLang="en-US" sz="2200" dirty="0" smtClean="0">
                <a:solidFill>
                  <a:schemeClr val="tx1"/>
                </a:solidFill>
                <a:effectLst>
                  <a:outerShdw blurRad="38100" dist="38100" dir="2700000" algn="tl">
                    <a:srgbClr val="C0C0C0"/>
                  </a:outerShdw>
                </a:effectLst>
                <a:latin typeface="Times New Roman" pitchFamily="18" charset="0"/>
                <a:ea typeface="楷体" pitchFamily="49" charset="-122"/>
              </a:rPr>
              <a:t>和投资利率系数</a:t>
            </a:r>
            <a:r>
              <a:rPr kumimoji="1" lang="en-US" altLang="zh-CN" sz="2200" dirty="0" smtClean="0">
                <a:solidFill>
                  <a:schemeClr val="tx1"/>
                </a:solidFill>
                <a:effectLst>
                  <a:outerShdw blurRad="38100" dist="38100" dir="2700000" algn="tl">
                    <a:srgbClr val="C0C0C0"/>
                  </a:outerShdw>
                </a:effectLst>
                <a:latin typeface="Times New Roman" pitchFamily="18" charset="0"/>
                <a:ea typeface="楷体" pitchFamily="49" charset="-122"/>
              </a:rPr>
              <a:t>d</a:t>
            </a:r>
            <a:r>
              <a:rPr kumimoji="1" lang="zh-CN" altLang="en-US" sz="2200" dirty="0" smtClean="0">
                <a:solidFill>
                  <a:schemeClr val="tx1"/>
                </a:solidFill>
                <a:effectLst>
                  <a:outerShdw blurRad="38100" dist="38100" dir="2700000" algn="tl">
                    <a:srgbClr val="C0C0C0"/>
                  </a:outerShdw>
                </a:effectLst>
                <a:latin typeface="Times New Roman" pitchFamily="18" charset="0"/>
                <a:ea typeface="楷体" pitchFamily="49" charset="-122"/>
              </a:rPr>
              <a:t>的相对大小</a:t>
            </a:r>
            <a:r>
              <a:rPr kumimoji="1" lang="zh-CN" altLang="en-US" sz="2200" dirty="0" smtClean="0">
                <a:solidFill>
                  <a:schemeClr val="tx1"/>
                </a:solidFill>
                <a:latin typeface="Times New Roman" pitchFamily="18" charset="0"/>
                <a:ea typeface="楷体" pitchFamily="49" charset="-122"/>
              </a:rPr>
              <a:t> </a:t>
            </a:r>
          </a:p>
        </p:txBody>
      </p:sp>
      <p:graphicFrame>
        <p:nvGraphicFramePr>
          <p:cNvPr id="52" name="Object 87"/>
          <p:cNvGraphicFramePr>
            <a:graphicFrameLocks noChangeAspect="1"/>
          </p:cNvGraphicFramePr>
          <p:nvPr/>
        </p:nvGraphicFramePr>
        <p:xfrm>
          <a:off x="6372225" y="1258888"/>
          <a:ext cx="1563688" cy="585787"/>
        </p:xfrm>
        <a:graphic>
          <a:graphicData uri="http://schemas.openxmlformats.org/presentationml/2006/ole">
            <mc:AlternateContent xmlns:mc="http://schemas.openxmlformats.org/markup-compatibility/2006">
              <mc:Choice xmlns:v="urn:schemas-microsoft-com:vml" Requires="v">
                <p:oleObj spid="_x0000_s2070" name="Equation" r:id="rId3" imgW="1095392" imgH="333406" progId="Equation.DSMT4">
                  <p:embed/>
                </p:oleObj>
              </mc:Choice>
              <mc:Fallback>
                <p:oleObj name="Equation" r:id="rId3" imgW="1095392" imgH="33340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1258888"/>
                        <a:ext cx="15636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 name="Rectangle 4"/>
          <p:cNvSpPr>
            <a:spLocks noChangeArrowheads="1"/>
          </p:cNvSpPr>
          <p:nvPr/>
        </p:nvSpPr>
        <p:spPr bwMode="auto">
          <a:xfrm>
            <a:off x="684213" y="549275"/>
            <a:ext cx="5327650"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Times New Roman" pitchFamily="18" charset="0"/>
                <a:ea typeface="黑体" pitchFamily="2" charset="-122"/>
              </a:rPr>
              <a:t> </a:t>
            </a:r>
            <a:r>
              <a:rPr kumimoji="1"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IS-LM</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曲线的斜率对财政政策的影响</a:t>
            </a:r>
            <a:r>
              <a:rPr kumimoji="1" lang="zh-CN" altLang="en-US" sz="2400" dirty="0">
                <a:latin typeface="微软雅黑" pitchFamily="34" charset="-122"/>
                <a:ea typeface="微软雅黑" pitchFamily="34" charset="-122"/>
              </a:rPr>
              <a:t> </a:t>
            </a:r>
          </a:p>
        </p:txBody>
      </p:sp>
    </p:spTree>
    <p:extLst>
      <p:ext uri="{BB962C8B-B14F-4D97-AF65-F5344CB8AC3E}">
        <p14:creationId xmlns:p14="http://schemas.microsoft.com/office/powerpoint/2010/main" val="125237425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
                                            <p:txEl>
                                              <p:pRg st="0" end="0"/>
                                            </p:txEl>
                                          </p:spTgt>
                                        </p:tgtEl>
                                        <p:attrNameLst>
                                          <p:attrName>style.visibility</p:attrName>
                                        </p:attrNameLst>
                                      </p:cBhvr>
                                      <p:to>
                                        <p:strVal val="visible"/>
                                      </p:to>
                                    </p:set>
                                    <p:animEffect transition="in" filter="blinds(horizontal)">
                                      <p:cBhvr>
                                        <p:cTn id="12" dur="500"/>
                                        <p:tgtEl>
                                          <p:spTgt spid="4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
                                            <p:txEl>
                                              <p:pRg st="0" end="0"/>
                                            </p:txEl>
                                          </p:spTgt>
                                        </p:tgtEl>
                                        <p:attrNameLst>
                                          <p:attrName>style.visibility</p:attrName>
                                        </p:attrNameLst>
                                      </p:cBhvr>
                                      <p:to>
                                        <p:strVal val="visible"/>
                                      </p:to>
                                    </p:set>
                                    <p:animEffect transition="in" filter="blinds(horizontal)">
                                      <p:cBhvr>
                                        <p:cTn id="22" dur="500"/>
                                        <p:tgtEl>
                                          <p:spTgt spid="50">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blinds(horizontal)">
                                      <p:cBhvr>
                                        <p:cTn id="25" dur="500"/>
                                        <p:tgtEl>
                                          <p:spTgt spid="5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blinds(horizontal)">
                                      <p:cBhvr>
                                        <p:cTn id="3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p" bldLvl="3"/>
      <p:bldP spid="50" grpId="0" build="p" bldLvl="3"/>
      <p:bldP spid="51" grpId="0"/>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B1E1354-AADC-4ED6-A42B-32B1A5C5A6E9}" type="slidenum">
              <a:rPr lang="en-GB" altLang="zh-CN" sz="1200" b="0">
                <a:solidFill>
                  <a:schemeClr val="bg1"/>
                </a:solidFill>
              </a:rPr>
              <a:pPr/>
              <a:t>18</a:t>
            </a:fld>
            <a:endParaRPr lang="en-GB" altLang="zh-CN" sz="1200" b="0">
              <a:solidFill>
                <a:schemeClr val="bg1"/>
              </a:solidFill>
            </a:endParaRPr>
          </a:p>
        </p:txBody>
      </p:sp>
      <p:sp>
        <p:nvSpPr>
          <p:cNvPr id="9" name="Rectangle 2"/>
          <p:cNvSpPr txBox="1">
            <a:spLocks noChangeArrowheads="1"/>
          </p:cNvSpPr>
          <p:nvPr/>
        </p:nvSpPr>
        <p:spPr bwMode="auto">
          <a:xfrm>
            <a:off x="539750" y="2349500"/>
            <a:ext cx="7991475" cy="2855913"/>
          </a:xfrm>
          <a:prstGeom prst="rect">
            <a:avLst/>
          </a:prstGeom>
          <a:noFill/>
          <a:ln w="9525">
            <a:noFill/>
            <a:miter lim="800000"/>
            <a:headEnd/>
            <a:tailEnd/>
          </a:ln>
        </p:spPr>
        <p:txBody>
          <a:bodyPr/>
          <a:lstStyle>
            <a:lvl1pPr marL="342900" indent="-342900">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lvl="1">
              <a:spcBef>
                <a:spcPct val="20000"/>
              </a:spcBef>
              <a:buClr>
                <a:srgbClr val="FF6600"/>
              </a:buClr>
              <a:buSzPct val="80000"/>
              <a:buFont typeface="Wingdings" pitchFamily="2" charset="2"/>
              <a:buChar char="§"/>
              <a:defRPr/>
            </a:pPr>
            <a:r>
              <a:rPr lang="zh-CN" altLang="en-US" sz="2400" dirty="0" smtClean="0">
                <a:solidFill>
                  <a:schemeClr val="tx1"/>
                </a:solidFill>
                <a:effectLst>
                  <a:outerShdw blurRad="38100" dist="38100" dir="2700000" algn="tl">
                    <a:srgbClr val="C0C0C0"/>
                  </a:outerShdw>
                </a:effectLst>
                <a:latin typeface="Times New Roman" pitchFamily="18" charset="0"/>
                <a:ea typeface="楷体" pitchFamily="49" charset="-122"/>
              </a:rPr>
              <a:t>边际消费倾向</a:t>
            </a:r>
            <a:r>
              <a:rPr lang="el-GR" altLang="zh-CN" sz="2400" dirty="0" smtClean="0">
                <a:solidFill>
                  <a:schemeClr val="tx1"/>
                </a:solidFill>
                <a:effectLst>
                  <a:outerShdw blurRad="38100" dist="38100" dir="2700000" algn="tl">
                    <a:srgbClr val="C0C0C0"/>
                  </a:outerShdw>
                </a:effectLst>
                <a:latin typeface="Times New Roman" pitchFamily="18" charset="0"/>
                <a:ea typeface="楷体" pitchFamily="49" charset="-122"/>
              </a:rPr>
              <a:t>β</a:t>
            </a:r>
            <a:r>
              <a:rPr lang="zh-CN" altLang="en-US" sz="2400" dirty="0" smtClean="0">
                <a:solidFill>
                  <a:schemeClr val="tx1"/>
                </a:solidFill>
                <a:effectLst>
                  <a:outerShdw blurRad="38100" dist="38100" dir="2700000" algn="tl">
                    <a:srgbClr val="C0C0C0"/>
                  </a:outerShdw>
                </a:effectLst>
                <a:latin typeface="Times New Roman" pitchFamily="18" charset="0"/>
                <a:ea typeface="楷体" pitchFamily="49" charset="-122"/>
              </a:rPr>
              <a:t>比较稳定。决定</a:t>
            </a:r>
            <a:r>
              <a:rPr lang="en-US" altLang="zh-CN" sz="2400" dirty="0" smtClean="0">
                <a:solidFill>
                  <a:schemeClr val="tx1"/>
                </a:solidFill>
                <a:effectLst>
                  <a:outerShdw blurRad="38100" dist="38100" dir="2700000" algn="tl">
                    <a:srgbClr val="C0C0C0"/>
                  </a:outerShdw>
                </a:effectLst>
                <a:latin typeface="Times New Roman" pitchFamily="18" charset="0"/>
                <a:ea typeface="楷体" pitchFamily="49" charset="-122"/>
              </a:rPr>
              <a:t>IS</a:t>
            </a:r>
            <a:r>
              <a:rPr lang="zh-CN" altLang="en-US" sz="2400" dirty="0" smtClean="0">
                <a:solidFill>
                  <a:schemeClr val="tx1"/>
                </a:solidFill>
                <a:effectLst>
                  <a:outerShdw blurRad="38100" dist="38100" dir="2700000" algn="tl">
                    <a:srgbClr val="C0C0C0"/>
                  </a:outerShdw>
                </a:effectLst>
                <a:latin typeface="Times New Roman" pitchFamily="18" charset="0"/>
                <a:ea typeface="楷体" pitchFamily="49" charset="-122"/>
              </a:rPr>
              <a:t>曲线斜率的因素是投资利率系数</a:t>
            </a:r>
            <a:r>
              <a:rPr lang="en-US" altLang="zh-CN" sz="2400" dirty="0" smtClean="0">
                <a:solidFill>
                  <a:schemeClr val="tx1"/>
                </a:solidFill>
                <a:effectLst>
                  <a:outerShdw blurRad="38100" dist="38100" dir="2700000" algn="tl">
                    <a:srgbClr val="C0C0C0"/>
                  </a:outerShdw>
                </a:effectLst>
                <a:latin typeface="Times New Roman" pitchFamily="18" charset="0"/>
                <a:ea typeface="楷体" pitchFamily="49" charset="-122"/>
              </a:rPr>
              <a:t>d</a:t>
            </a:r>
            <a:r>
              <a:rPr lang="zh-CN" altLang="en-US" sz="2400" dirty="0" smtClean="0">
                <a:solidFill>
                  <a:schemeClr val="tx1"/>
                </a:solidFill>
                <a:effectLst>
                  <a:outerShdw blurRad="38100" dist="38100" dir="2700000" algn="tl">
                    <a:srgbClr val="C0C0C0"/>
                  </a:outerShdw>
                </a:effectLst>
                <a:latin typeface="Times New Roman" pitchFamily="18" charset="0"/>
                <a:ea typeface="楷体" pitchFamily="49" charset="-122"/>
              </a:rPr>
              <a:t>。</a:t>
            </a:r>
          </a:p>
          <a:p>
            <a:pPr lvl="1">
              <a:spcBef>
                <a:spcPct val="50000"/>
              </a:spcBef>
              <a:buClr>
                <a:srgbClr val="FF6600"/>
              </a:buClr>
              <a:buSzPct val="80000"/>
              <a:buFont typeface="Wingdings" pitchFamily="2" charset="2"/>
              <a:buChar char="§"/>
              <a:defRPr/>
            </a:pPr>
            <a:r>
              <a:rPr lang="zh-CN" altLang="en-US" sz="2400" dirty="0" smtClean="0">
                <a:solidFill>
                  <a:schemeClr val="tx1"/>
                </a:solidFill>
                <a:effectLst>
                  <a:outerShdw blurRad="38100" dist="38100" dir="2700000" algn="tl">
                    <a:srgbClr val="C0C0C0"/>
                  </a:outerShdw>
                </a:effectLst>
                <a:latin typeface="Times New Roman" pitchFamily="18" charset="0"/>
                <a:ea typeface="楷体" pitchFamily="49" charset="-122"/>
              </a:rPr>
              <a:t>在边际消费倾向</a:t>
            </a:r>
            <a:r>
              <a:rPr lang="el-GR" altLang="zh-CN" sz="2400" dirty="0" smtClean="0">
                <a:solidFill>
                  <a:schemeClr val="tx1"/>
                </a:solidFill>
                <a:effectLst>
                  <a:outerShdw blurRad="38100" dist="38100" dir="2700000" algn="tl">
                    <a:srgbClr val="C0C0C0"/>
                  </a:outerShdw>
                </a:effectLst>
                <a:latin typeface="Times New Roman" pitchFamily="18" charset="0"/>
                <a:ea typeface="楷体" pitchFamily="49" charset="-122"/>
              </a:rPr>
              <a:t>β</a:t>
            </a:r>
            <a:r>
              <a:rPr lang="zh-CN" altLang="en-US" sz="2400" dirty="0" smtClean="0">
                <a:solidFill>
                  <a:schemeClr val="tx1"/>
                </a:solidFill>
                <a:effectLst>
                  <a:outerShdw blurRad="38100" dist="38100" dir="2700000" algn="tl">
                    <a:srgbClr val="C0C0C0"/>
                  </a:outerShdw>
                </a:effectLst>
                <a:latin typeface="Times New Roman" pitchFamily="18" charset="0"/>
                <a:ea typeface="楷体" pitchFamily="49" charset="-122"/>
              </a:rPr>
              <a:t>一定的情况下，</a:t>
            </a:r>
            <a:r>
              <a:rPr lang="en-US" altLang="zh-CN" sz="2400" dirty="0" smtClean="0">
                <a:solidFill>
                  <a:schemeClr val="tx1"/>
                </a:solidFill>
                <a:effectLst>
                  <a:outerShdw blurRad="38100" dist="38100" dir="2700000" algn="tl">
                    <a:srgbClr val="C0C0C0"/>
                  </a:outerShdw>
                </a:effectLst>
                <a:latin typeface="Times New Roman" pitchFamily="18" charset="0"/>
                <a:ea typeface="楷体" pitchFamily="49" charset="-122"/>
              </a:rPr>
              <a:t>IS</a:t>
            </a:r>
            <a:r>
              <a:rPr lang="zh-CN" altLang="en-US" sz="2400" dirty="0" smtClean="0">
                <a:solidFill>
                  <a:schemeClr val="tx1"/>
                </a:solidFill>
                <a:effectLst>
                  <a:outerShdw blurRad="38100" dist="38100" dir="2700000" algn="tl">
                    <a:srgbClr val="C0C0C0"/>
                  </a:outerShdw>
                </a:effectLst>
                <a:latin typeface="Times New Roman" pitchFamily="18" charset="0"/>
                <a:ea typeface="楷体" pitchFamily="49" charset="-122"/>
              </a:rPr>
              <a:t>曲线斜率越大，意味着投资的利率系数</a:t>
            </a:r>
            <a:r>
              <a:rPr lang="en-US" altLang="zh-CN" sz="2400" dirty="0" smtClean="0">
                <a:solidFill>
                  <a:schemeClr val="tx1"/>
                </a:solidFill>
                <a:effectLst>
                  <a:outerShdw blurRad="38100" dist="38100" dir="2700000" algn="tl">
                    <a:srgbClr val="C0C0C0"/>
                  </a:outerShdw>
                </a:effectLst>
                <a:latin typeface="Times New Roman" pitchFamily="18" charset="0"/>
                <a:ea typeface="楷体" pitchFamily="49" charset="-122"/>
              </a:rPr>
              <a:t>d</a:t>
            </a:r>
            <a:r>
              <a:rPr lang="zh-CN" altLang="en-US" sz="2400" dirty="0" smtClean="0">
                <a:solidFill>
                  <a:schemeClr val="tx1"/>
                </a:solidFill>
                <a:effectLst>
                  <a:outerShdw blurRad="38100" dist="38100" dir="2700000" algn="tl">
                    <a:srgbClr val="C0C0C0"/>
                  </a:outerShdw>
                </a:effectLst>
                <a:latin typeface="Times New Roman" pitchFamily="18" charset="0"/>
                <a:ea typeface="楷体" pitchFamily="49" charset="-122"/>
              </a:rPr>
              <a:t>越小，而</a:t>
            </a:r>
            <a:r>
              <a:rPr lang="en-US" altLang="zh-CN" sz="2400" dirty="0" smtClean="0">
                <a:solidFill>
                  <a:schemeClr val="tx1"/>
                </a:solidFill>
                <a:effectLst>
                  <a:outerShdw blurRad="38100" dist="38100" dir="2700000" algn="tl">
                    <a:srgbClr val="C0C0C0"/>
                  </a:outerShdw>
                </a:effectLst>
                <a:latin typeface="Times New Roman" pitchFamily="18" charset="0"/>
                <a:ea typeface="楷体" pitchFamily="49" charset="-122"/>
              </a:rPr>
              <a:t>d</a:t>
            </a:r>
            <a:r>
              <a:rPr lang="zh-CN" altLang="en-US" sz="2400" dirty="0" smtClean="0">
                <a:solidFill>
                  <a:schemeClr val="tx1"/>
                </a:solidFill>
                <a:effectLst>
                  <a:outerShdw blurRad="38100" dist="38100" dir="2700000" algn="tl">
                    <a:srgbClr val="C0C0C0"/>
                  </a:outerShdw>
                </a:effectLst>
                <a:latin typeface="Times New Roman" pitchFamily="18" charset="0"/>
                <a:ea typeface="楷体" pitchFamily="49" charset="-122"/>
              </a:rPr>
              <a:t>小就意味着私人投资对利率的反应不敏感，当扩张性财政政策引起利率上升时，对私人投资的挤出效应就小，相应的产出效应就大。 </a:t>
            </a:r>
          </a:p>
        </p:txBody>
      </p:sp>
      <p:graphicFrame>
        <p:nvGraphicFramePr>
          <p:cNvPr id="3074" name="Object 7"/>
          <p:cNvGraphicFramePr>
            <a:graphicFrameLocks noChangeAspect="1"/>
          </p:cNvGraphicFramePr>
          <p:nvPr>
            <p:extLst>
              <p:ext uri="{D42A27DB-BD31-4B8C-83A1-F6EECF244321}">
                <p14:modId xmlns:p14="http://schemas.microsoft.com/office/powerpoint/2010/main" val="564300287"/>
              </p:ext>
            </p:extLst>
          </p:nvPr>
        </p:nvGraphicFramePr>
        <p:xfrm>
          <a:off x="4932040" y="924979"/>
          <a:ext cx="1160463" cy="431800"/>
        </p:xfrm>
        <a:graphic>
          <a:graphicData uri="http://schemas.openxmlformats.org/presentationml/2006/ole">
            <mc:AlternateContent xmlns:mc="http://schemas.openxmlformats.org/markup-compatibility/2006">
              <mc:Choice xmlns:v="urn:schemas-microsoft-com:vml" Requires="v">
                <p:oleObj spid="_x0000_s3114" name="Equation" r:id="rId3" imgW="561857" imgH="123744" progId="Equation.DSMT4">
                  <p:embed/>
                </p:oleObj>
              </mc:Choice>
              <mc:Fallback>
                <p:oleObj name="Equation" r:id="rId3" imgW="561857" imgH="12374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924979"/>
                        <a:ext cx="11604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 name="对象 1"/>
          <p:cNvGraphicFramePr>
            <a:graphicFrameLocks noChangeAspect="1"/>
          </p:cNvGraphicFramePr>
          <p:nvPr>
            <p:extLst>
              <p:ext uri="{D42A27DB-BD31-4B8C-83A1-F6EECF244321}">
                <p14:modId xmlns:p14="http://schemas.microsoft.com/office/powerpoint/2010/main" val="1102547268"/>
              </p:ext>
            </p:extLst>
          </p:nvPr>
        </p:nvGraphicFramePr>
        <p:xfrm>
          <a:off x="2195736" y="727336"/>
          <a:ext cx="2206625" cy="827087"/>
        </p:xfrm>
        <a:graphic>
          <a:graphicData uri="http://schemas.openxmlformats.org/presentationml/2006/ole">
            <mc:AlternateContent xmlns:mc="http://schemas.openxmlformats.org/markup-compatibility/2006">
              <mc:Choice xmlns:v="urn:schemas-microsoft-com:vml" Requires="v">
                <p:oleObj spid="_x0000_s3115" name="Equation" r:id="rId5" imgW="1085951" imgH="323949" progId="Equation.DSMT4">
                  <p:embed/>
                </p:oleObj>
              </mc:Choice>
              <mc:Fallback>
                <p:oleObj name="Equation" r:id="rId5" imgW="1085951" imgH="32394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727336"/>
                        <a:ext cx="2206625"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78405145"/>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3BB0AC2-E477-4320-8875-73E6E86B505F}" type="slidenum">
              <a:rPr lang="en-GB" altLang="zh-CN" sz="1200" b="0">
                <a:solidFill>
                  <a:schemeClr val="bg1"/>
                </a:solidFill>
              </a:rPr>
              <a:pPr/>
              <a:t>19</a:t>
            </a:fld>
            <a:endParaRPr lang="en-GB" altLang="zh-CN" sz="1200" b="0">
              <a:solidFill>
                <a:schemeClr val="bg1"/>
              </a:solidFill>
            </a:endParaRPr>
          </a:p>
        </p:txBody>
      </p:sp>
      <p:grpSp>
        <p:nvGrpSpPr>
          <p:cNvPr id="2" name="Group 88"/>
          <p:cNvGrpSpPr>
            <a:grpSpLocks/>
          </p:cNvGrpSpPr>
          <p:nvPr/>
        </p:nvGrpSpPr>
        <p:grpSpPr bwMode="auto">
          <a:xfrm>
            <a:off x="763588" y="836613"/>
            <a:ext cx="4927600" cy="4154487"/>
            <a:chOff x="1367" y="1272"/>
            <a:chExt cx="3104" cy="2617"/>
          </a:xfrm>
        </p:grpSpPr>
        <p:sp>
          <p:nvSpPr>
            <p:cNvPr id="18" name="Text Box 60"/>
            <p:cNvSpPr txBox="1">
              <a:spLocks noChangeArrowheads="1"/>
            </p:cNvSpPr>
            <p:nvPr/>
          </p:nvSpPr>
          <p:spPr bwMode="auto">
            <a:xfrm>
              <a:off x="1379" y="1919"/>
              <a:ext cx="161" cy="216"/>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19" name="Text Box 61"/>
            <p:cNvSpPr txBox="1">
              <a:spLocks noChangeArrowheads="1"/>
            </p:cNvSpPr>
            <p:nvPr/>
          </p:nvSpPr>
          <p:spPr bwMode="auto">
            <a:xfrm>
              <a:off x="1367" y="2449"/>
              <a:ext cx="161" cy="217"/>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20" name="Text Box 62"/>
            <p:cNvSpPr txBox="1">
              <a:spLocks noChangeArrowheads="1"/>
            </p:cNvSpPr>
            <p:nvPr/>
          </p:nvSpPr>
          <p:spPr bwMode="auto">
            <a:xfrm>
              <a:off x="3590" y="1476"/>
              <a:ext cx="317" cy="312"/>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sp>
          <p:nvSpPr>
            <p:cNvPr id="21" name="Text Box 63"/>
            <p:cNvSpPr txBox="1">
              <a:spLocks noChangeArrowheads="1"/>
            </p:cNvSpPr>
            <p:nvPr/>
          </p:nvSpPr>
          <p:spPr bwMode="auto">
            <a:xfrm>
              <a:off x="1854" y="2066"/>
              <a:ext cx="262" cy="312"/>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p>
          </p:txBody>
        </p:sp>
        <p:sp>
          <p:nvSpPr>
            <p:cNvPr id="22" name="Text Box 64"/>
            <p:cNvSpPr txBox="1">
              <a:spLocks noChangeArrowheads="1"/>
            </p:cNvSpPr>
            <p:nvPr/>
          </p:nvSpPr>
          <p:spPr bwMode="auto">
            <a:xfrm>
              <a:off x="1383" y="3455"/>
              <a:ext cx="206" cy="312"/>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23" name="Text Box 65"/>
            <p:cNvSpPr txBox="1">
              <a:spLocks noChangeArrowheads="1"/>
            </p:cNvSpPr>
            <p:nvPr/>
          </p:nvSpPr>
          <p:spPr bwMode="auto">
            <a:xfrm>
              <a:off x="1367" y="1272"/>
              <a:ext cx="206" cy="312"/>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24" name="Text Box 66"/>
            <p:cNvSpPr txBox="1">
              <a:spLocks noChangeArrowheads="1"/>
            </p:cNvSpPr>
            <p:nvPr/>
          </p:nvSpPr>
          <p:spPr bwMode="auto">
            <a:xfrm>
              <a:off x="2491" y="3552"/>
              <a:ext cx="207" cy="31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25" name="Text Box 67"/>
            <p:cNvSpPr txBox="1">
              <a:spLocks noChangeArrowheads="1"/>
            </p:cNvSpPr>
            <p:nvPr/>
          </p:nvSpPr>
          <p:spPr bwMode="auto">
            <a:xfrm>
              <a:off x="3312" y="3577"/>
              <a:ext cx="207" cy="312"/>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26" name="Text Box 68"/>
            <p:cNvSpPr txBox="1">
              <a:spLocks noChangeArrowheads="1"/>
            </p:cNvSpPr>
            <p:nvPr/>
          </p:nvSpPr>
          <p:spPr bwMode="auto">
            <a:xfrm>
              <a:off x="3016" y="3564"/>
              <a:ext cx="206" cy="312"/>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113" name="Line 69"/>
            <p:cNvSpPr>
              <a:spLocks noChangeShapeType="1"/>
            </p:cNvSpPr>
            <p:nvPr/>
          </p:nvSpPr>
          <p:spPr bwMode="auto">
            <a:xfrm>
              <a:off x="1523" y="3552"/>
              <a:ext cx="2679" cy="0"/>
            </a:xfrm>
            <a:prstGeom prst="line">
              <a:avLst/>
            </a:prstGeom>
            <a:noFill/>
            <a:ln w="34925">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14" name="Line 70"/>
            <p:cNvSpPr>
              <a:spLocks noChangeShapeType="1"/>
            </p:cNvSpPr>
            <p:nvPr/>
          </p:nvSpPr>
          <p:spPr bwMode="auto">
            <a:xfrm flipV="1">
              <a:off x="1523" y="1311"/>
              <a:ext cx="0" cy="2228"/>
            </a:xfrm>
            <a:prstGeom prst="line">
              <a:avLst/>
            </a:prstGeom>
            <a:noFill/>
            <a:ln w="34925">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15" name="Line 71"/>
            <p:cNvSpPr>
              <a:spLocks noChangeShapeType="1"/>
            </p:cNvSpPr>
            <p:nvPr/>
          </p:nvSpPr>
          <p:spPr bwMode="auto">
            <a:xfrm>
              <a:off x="2016" y="2172"/>
              <a:ext cx="1362" cy="94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16" name="Line 72"/>
            <p:cNvSpPr>
              <a:spLocks noChangeShapeType="1"/>
            </p:cNvSpPr>
            <p:nvPr/>
          </p:nvSpPr>
          <p:spPr bwMode="auto">
            <a:xfrm>
              <a:off x="2603" y="2582"/>
              <a:ext cx="0" cy="949"/>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17" name="Line 73"/>
            <p:cNvSpPr>
              <a:spLocks noChangeShapeType="1"/>
            </p:cNvSpPr>
            <p:nvPr/>
          </p:nvSpPr>
          <p:spPr bwMode="auto">
            <a:xfrm>
              <a:off x="3091" y="2133"/>
              <a:ext cx="0" cy="1407"/>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18" name="Line 74"/>
            <p:cNvSpPr>
              <a:spLocks noChangeShapeType="1"/>
            </p:cNvSpPr>
            <p:nvPr/>
          </p:nvSpPr>
          <p:spPr bwMode="auto">
            <a:xfrm>
              <a:off x="3403" y="2342"/>
              <a:ext cx="0" cy="1204"/>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19" name="Line 75"/>
            <p:cNvSpPr>
              <a:spLocks noChangeShapeType="1"/>
            </p:cNvSpPr>
            <p:nvPr/>
          </p:nvSpPr>
          <p:spPr bwMode="auto">
            <a:xfrm>
              <a:off x="3765" y="2582"/>
              <a:ext cx="0" cy="964"/>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4" name="Text Box 76"/>
            <p:cNvSpPr txBox="1">
              <a:spLocks noChangeArrowheads="1"/>
            </p:cNvSpPr>
            <p:nvPr/>
          </p:nvSpPr>
          <p:spPr bwMode="auto">
            <a:xfrm>
              <a:off x="3699" y="3577"/>
              <a:ext cx="207" cy="312"/>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3</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5" name="Text Box 77"/>
            <p:cNvSpPr txBox="1">
              <a:spLocks noChangeArrowheads="1"/>
            </p:cNvSpPr>
            <p:nvPr/>
          </p:nvSpPr>
          <p:spPr bwMode="auto">
            <a:xfrm>
              <a:off x="2466" y="1622"/>
              <a:ext cx="262" cy="312"/>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p>
          </p:txBody>
        </p:sp>
        <p:sp>
          <p:nvSpPr>
            <p:cNvPr id="4122" name="Line 78"/>
            <p:cNvSpPr>
              <a:spLocks noChangeShapeType="1"/>
            </p:cNvSpPr>
            <p:nvPr/>
          </p:nvSpPr>
          <p:spPr bwMode="auto">
            <a:xfrm flipV="1">
              <a:off x="1941" y="1653"/>
              <a:ext cx="1574" cy="159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3" name="Line 79"/>
            <p:cNvSpPr>
              <a:spLocks noChangeShapeType="1"/>
            </p:cNvSpPr>
            <p:nvPr/>
          </p:nvSpPr>
          <p:spPr bwMode="auto">
            <a:xfrm flipV="1">
              <a:off x="1754" y="2184"/>
              <a:ext cx="2098" cy="663"/>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4" name="Line 80"/>
            <p:cNvSpPr>
              <a:spLocks noChangeShapeType="1"/>
            </p:cNvSpPr>
            <p:nvPr/>
          </p:nvSpPr>
          <p:spPr bwMode="auto">
            <a:xfrm>
              <a:off x="2628" y="1786"/>
              <a:ext cx="1362" cy="94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9" name="Text Box 81"/>
            <p:cNvSpPr txBox="1">
              <a:spLocks noChangeArrowheads="1"/>
            </p:cNvSpPr>
            <p:nvPr/>
          </p:nvSpPr>
          <p:spPr bwMode="auto">
            <a:xfrm>
              <a:off x="3927" y="2033"/>
              <a:ext cx="318" cy="312"/>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sp>
          <p:nvSpPr>
            <p:cNvPr id="4126" name="Line 82"/>
            <p:cNvSpPr>
              <a:spLocks noChangeShapeType="1"/>
            </p:cNvSpPr>
            <p:nvPr/>
          </p:nvSpPr>
          <p:spPr bwMode="auto">
            <a:xfrm>
              <a:off x="1529" y="2115"/>
              <a:ext cx="1544"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7" name="Line 83"/>
            <p:cNvSpPr>
              <a:spLocks noChangeShapeType="1"/>
            </p:cNvSpPr>
            <p:nvPr/>
          </p:nvSpPr>
          <p:spPr bwMode="auto">
            <a:xfrm>
              <a:off x="1517" y="2582"/>
              <a:ext cx="2251"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Text Box 84"/>
            <p:cNvSpPr txBox="1">
              <a:spLocks noChangeArrowheads="1"/>
            </p:cNvSpPr>
            <p:nvPr/>
          </p:nvSpPr>
          <p:spPr bwMode="auto">
            <a:xfrm>
              <a:off x="4265" y="3500"/>
              <a:ext cx="206" cy="312"/>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grpSp>
      <p:sp>
        <p:nvSpPr>
          <p:cNvPr id="43" name="Rectangle 87"/>
          <p:cNvSpPr>
            <a:spLocks noChangeArrowheads="1"/>
          </p:cNvSpPr>
          <p:nvPr/>
        </p:nvSpPr>
        <p:spPr bwMode="auto">
          <a:xfrm>
            <a:off x="1108075" y="5292725"/>
            <a:ext cx="4391025" cy="334963"/>
          </a:xfrm>
          <a:prstGeom prst="rect">
            <a:avLst/>
          </a:prstGeom>
          <a:noFill/>
          <a:ln w="6350">
            <a:noFill/>
            <a:miter lim="800000"/>
            <a:headEnd/>
            <a:tailEnd/>
          </a:ln>
          <a:effectLst/>
        </p:spPr>
        <p:txBody>
          <a:bodyPr lIns="0" tIns="0" rIns="0" bIns="0">
            <a:spAutoFit/>
          </a:bodyPr>
          <a:lstStyle/>
          <a:p>
            <a:pPr marL="392113" lvl="1" indent="-390525" algn="ctr" defTabSz="330200">
              <a:lnSpc>
                <a:spcPct val="110000"/>
              </a:lnSpc>
              <a:defRPr/>
            </a:pPr>
            <a:r>
              <a:rPr kumimoji="1" lang="en-US" altLang="zh-CN" sz="2000" dirty="0">
                <a:solidFill>
                  <a:schemeClr val="tx1"/>
                </a:solidFill>
                <a:effectLst>
                  <a:outerShdw blurRad="38100" dist="38100" dir="2700000" algn="tl">
                    <a:srgbClr val="C0C0C0"/>
                  </a:outerShdw>
                </a:effectLst>
                <a:latin typeface="Times New Roman" pitchFamily="18" charset="0"/>
                <a:ea typeface="黑体" pitchFamily="2" charset="-122"/>
              </a:rPr>
              <a:t>LM</a:t>
            </a: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曲线斜率与财政政策的产出效应</a:t>
            </a:r>
          </a:p>
        </p:txBody>
      </p:sp>
      <p:sp>
        <p:nvSpPr>
          <p:cNvPr id="44" name="Rectangle 90"/>
          <p:cNvSpPr>
            <a:spLocks noChangeArrowheads="1"/>
          </p:cNvSpPr>
          <p:nvPr/>
        </p:nvSpPr>
        <p:spPr bwMode="auto">
          <a:xfrm>
            <a:off x="6121400" y="1909763"/>
            <a:ext cx="2555875" cy="1014412"/>
          </a:xfrm>
          <a:prstGeom prst="rect">
            <a:avLst/>
          </a:prstGeom>
          <a:noFill/>
          <a:ln w="6350">
            <a:noFill/>
            <a:miter lim="800000"/>
            <a:headEnd/>
            <a:tailEnd/>
          </a:ln>
          <a:effectLst/>
        </p:spPr>
        <p:txBody>
          <a:bodyPr lIns="0" tIns="0" rIns="0" bIns="0">
            <a:spAutoFit/>
          </a:bodyPr>
          <a:lstStyle/>
          <a:p>
            <a:pPr marL="273050" lvl="1" indent="-271463" defTabSz="330200">
              <a:buClr>
                <a:srgbClr val="FF6600"/>
              </a:buClr>
              <a:buSzPct val="60000"/>
              <a:buFont typeface="Wingdings" pitchFamily="2" charset="2"/>
              <a:buChar char="n"/>
              <a:defRPr/>
            </a:pPr>
            <a:r>
              <a:rPr kumimoji="1" lang="en-US" altLang="zh-CN" sz="2200" dirty="0">
                <a:solidFill>
                  <a:schemeClr val="tx1"/>
                </a:solidFill>
                <a:effectLst>
                  <a:outerShdw blurRad="38100" dist="38100" dir="2700000" algn="tl">
                    <a:srgbClr val="C0C0C0"/>
                  </a:outerShdw>
                </a:effectLst>
                <a:latin typeface="Times New Roman" pitchFamily="18" charset="0"/>
                <a:ea typeface="楷体_GB2312" pitchFamily="49" charset="-122"/>
              </a:rPr>
              <a:t>LM</a:t>
            </a:r>
            <a:r>
              <a:rPr kumimoji="1" lang="zh-CN" altLang="en-US" sz="22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曲线斜率大，财政政策的产出效应小，挤出效应大</a:t>
            </a:r>
            <a:r>
              <a:rPr kumimoji="1" lang="zh-CN" altLang="en-US" sz="2200" dirty="0">
                <a:solidFill>
                  <a:schemeClr val="tx1"/>
                </a:solidFill>
                <a:latin typeface="楷体" panose="02010609060101010101" pitchFamily="49" charset="-122"/>
                <a:ea typeface="楷体" panose="02010609060101010101" pitchFamily="49" charset="-122"/>
              </a:rPr>
              <a:t> </a:t>
            </a:r>
          </a:p>
        </p:txBody>
      </p:sp>
      <p:sp>
        <p:nvSpPr>
          <p:cNvPr id="45" name="Rectangle 91"/>
          <p:cNvSpPr>
            <a:spLocks noChangeArrowheads="1"/>
          </p:cNvSpPr>
          <p:nvPr/>
        </p:nvSpPr>
        <p:spPr bwMode="auto">
          <a:xfrm>
            <a:off x="6153150" y="3146425"/>
            <a:ext cx="2555875" cy="2032000"/>
          </a:xfrm>
          <a:prstGeom prst="rect">
            <a:avLst/>
          </a:prstGeom>
          <a:noFill/>
          <a:ln w="6350">
            <a:noFill/>
            <a:miter lim="800000"/>
            <a:headEnd/>
            <a:tailEnd/>
          </a:ln>
          <a:effectLst/>
        </p:spPr>
        <p:txBody>
          <a:bodyPr lIns="0" tIns="0" rIns="0" bIns="0">
            <a:spAutoFit/>
          </a:bodyPr>
          <a:lstStyle/>
          <a:p>
            <a:pPr marL="273050" lvl="1" indent="-271463" defTabSz="330200">
              <a:buClr>
                <a:srgbClr val="FF6600"/>
              </a:buClr>
              <a:buSzPct val="60000"/>
              <a:buFont typeface="Wingdings" pitchFamily="2" charset="2"/>
              <a:buChar char="n"/>
              <a:defRPr/>
            </a:pPr>
            <a:r>
              <a:rPr kumimoji="1" lang="zh-CN" altLang="en-US" sz="22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原因：</a:t>
            </a:r>
            <a:r>
              <a:rPr kumimoji="1" lang="en-US" altLang="zh-CN" sz="2200" dirty="0">
                <a:solidFill>
                  <a:schemeClr val="tx1"/>
                </a:solidFill>
                <a:effectLst>
                  <a:outerShdw blurRad="38100" dist="38100" dir="2700000" algn="tl">
                    <a:srgbClr val="C0C0C0"/>
                  </a:outerShdw>
                </a:effectLst>
                <a:latin typeface="Times New Roman" pitchFamily="18" charset="0"/>
                <a:ea typeface="楷体_GB2312" pitchFamily="49" charset="-122"/>
              </a:rPr>
              <a:t>LM</a:t>
            </a:r>
            <a:r>
              <a:rPr kumimoji="1" lang="zh-CN" altLang="en-US" sz="22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曲线的斜率</a:t>
            </a:r>
            <a:r>
              <a:rPr kumimoji="1" lang="zh-CN" altLang="en-US" sz="2200" dirty="0">
                <a:solidFill>
                  <a:schemeClr val="tx1"/>
                </a:solidFill>
                <a:effectLst>
                  <a:outerShdw blurRad="38100" dist="38100" dir="2700000" algn="tl">
                    <a:srgbClr val="C0C0C0"/>
                  </a:outerShdw>
                </a:effectLst>
                <a:latin typeface="楷体_GB2312" pitchFamily="49" charset="-122"/>
                <a:ea typeface="楷体_GB2312" pitchFamily="49" charset="-122"/>
              </a:rPr>
              <a:t>（</a:t>
            </a:r>
            <a:r>
              <a:rPr kumimoji="1" lang="en-US" altLang="zh-CN" sz="2200" dirty="0">
                <a:solidFill>
                  <a:schemeClr val="tx1"/>
                </a:solidFill>
                <a:effectLst>
                  <a:outerShdw blurRad="38100" dist="38100" dir="2700000" algn="tl">
                    <a:srgbClr val="C0C0C0"/>
                  </a:outerShdw>
                </a:effectLst>
                <a:latin typeface="Times New Roman" pitchFamily="18" charset="0"/>
                <a:ea typeface="楷体_GB2312" pitchFamily="49" charset="-122"/>
              </a:rPr>
              <a:t>k/h</a:t>
            </a:r>
            <a:r>
              <a:rPr kumimoji="1" lang="zh-CN" altLang="en-US" sz="2200" dirty="0">
                <a:solidFill>
                  <a:schemeClr val="tx1"/>
                </a:solidFill>
                <a:effectLst>
                  <a:outerShdw blurRad="38100" dist="38100" dir="2700000" algn="tl">
                    <a:srgbClr val="C0C0C0"/>
                  </a:outerShdw>
                </a:effectLst>
                <a:latin typeface="楷体_GB2312" pitchFamily="49" charset="-122"/>
                <a:ea typeface="楷体_GB2312" pitchFamily="49" charset="-122"/>
              </a:rPr>
              <a:t>）</a:t>
            </a:r>
            <a:r>
              <a:rPr kumimoji="1" lang="zh-CN" altLang="en-US" sz="22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反映了交易性货币需求系数</a:t>
            </a:r>
            <a:r>
              <a:rPr kumimoji="1" lang="en-US" altLang="zh-CN" sz="2200" dirty="0">
                <a:solidFill>
                  <a:schemeClr val="tx1"/>
                </a:solidFill>
                <a:effectLst>
                  <a:outerShdw blurRad="38100" dist="38100" dir="2700000" algn="tl">
                    <a:srgbClr val="C0C0C0"/>
                  </a:outerShdw>
                </a:effectLst>
                <a:latin typeface="Times New Roman" pitchFamily="18" charset="0"/>
                <a:ea typeface="楷体" panose="02010609060101010101" pitchFamily="49" charset="-122"/>
                <a:cs typeface="Times New Roman" pitchFamily="18" charset="0"/>
              </a:rPr>
              <a:t>k</a:t>
            </a:r>
            <a:r>
              <a:rPr kumimoji="1" lang="zh-CN" altLang="en-US" sz="22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和投机性货币需求的利率影响系数</a:t>
            </a:r>
            <a:r>
              <a:rPr kumimoji="1" lang="en-US" altLang="zh-CN" sz="2200" dirty="0">
                <a:solidFill>
                  <a:schemeClr val="tx1"/>
                </a:solidFill>
                <a:effectLst>
                  <a:outerShdw blurRad="38100" dist="38100" dir="2700000" algn="tl">
                    <a:srgbClr val="C0C0C0"/>
                  </a:outerShdw>
                </a:effectLst>
                <a:latin typeface="Times New Roman" pitchFamily="18" charset="0"/>
                <a:ea typeface="楷体_GB2312" pitchFamily="49" charset="-122"/>
              </a:rPr>
              <a:t>h</a:t>
            </a:r>
            <a:r>
              <a:rPr kumimoji="1" lang="zh-CN" altLang="en-US" sz="22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的相对大小</a:t>
            </a:r>
          </a:p>
        </p:txBody>
      </p:sp>
      <p:graphicFrame>
        <p:nvGraphicFramePr>
          <p:cNvPr id="46" name="Object 92"/>
          <p:cNvGraphicFramePr>
            <a:graphicFrameLocks noChangeAspect="1"/>
          </p:cNvGraphicFramePr>
          <p:nvPr/>
        </p:nvGraphicFramePr>
        <p:xfrm>
          <a:off x="6816725" y="1017588"/>
          <a:ext cx="1227138" cy="539750"/>
        </p:xfrm>
        <a:graphic>
          <a:graphicData uri="http://schemas.openxmlformats.org/presentationml/2006/ole">
            <mc:AlternateContent xmlns:mc="http://schemas.openxmlformats.org/markup-compatibility/2006">
              <mc:Choice xmlns:v="urn:schemas-microsoft-com:vml" Requires="v">
                <p:oleObj spid="_x0000_s4118" name="公式" r:id="rId3" imgW="762000" imgH="266670" progId="Equation.3">
                  <p:embed/>
                </p:oleObj>
              </mc:Choice>
              <mc:Fallback>
                <p:oleObj name="公式" r:id="rId3" imgW="762000" imgH="26667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6725" y="1017588"/>
                        <a:ext cx="1227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23771568"/>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blinds(horizontal)">
                                      <p:cBhvr>
                                        <p:cTn id="7" dur="500"/>
                                        <p:tgtEl>
                                          <p:spTgt spid="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blinds(horizontal)">
                                      <p:cBhvr>
                                        <p:cTn id="15" dur="500"/>
                                        <p:tgtEl>
                                          <p:spTgt spid="4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4">
                                            <p:txEl>
                                              <p:pRg st="0" end="0"/>
                                            </p:txEl>
                                          </p:spTgt>
                                        </p:tgtEl>
                                        <p:attrNameLst>
                                          <p:attrName>style.visibility</p:attrName>
                                        </p:attrNameLst>
                                      </p:cBhvr>
                                      <p:to>
                                        <p:strVal val="visible"/>
                                      </p:to>
                                    </p:set>
                                    <p:animEffect transition="in" filter="blinds(horizontal)">
                                      <p:cBhvr>
                                        <p:cTn id="20" dur="500"/>
                                        <p:tgtEl>
                                          <p:spTgt spid="44">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blinds(horizontal)">
                                      <p:cBhvr>
                                        <p:cTn id="2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bldLvl="3"/>
      <p:bldP spid="44" grpId="0" build="p" bldLvl="3"/>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FD335A5-5C5E-414B-8141-F8BA577772F2}" type="slidenum">
              <a:rPr lang="en-GB" altLang="zh-CN" sz="1200" b="0">
                <a:solidFill>
                  <a:schemeClr val="bg1"/>
                </a:solidFill>
              </a:rPr>
              <a:pPr/>
              <a:t>2</a:t>
            </a:fld>
            <a:endParaRPr lang="en-GB" altLang="zh-CN" sz="1200" b="0">
              <a:solidFill>
                <a:schemeClr val="bg1"/>
              </a:solidFill>
            </a:endParaRPr>
          </a:p>
        </p:txBody>
      </p:sp>
      <p:sp>
        <p:nvSpPr>
          <p:cNvPr id="5" name="Rectangle 9"/>
          <p:cNvSpPr>
            <a:spLocks noChangeArrowheads="1"/>
          </p:cNvSpPr>
          <p:nvPr/>
        </p:nvSpPr>
        <p:spPr bwMode="auto">
          <a:xfrm>
            <a:off x="468313" y="765175"/>
            <a:ext cx="4276725" cy="590550"/>
          </a:xfrm>
          <a:prstGeom prst="rect">
            <a:avLst/>
          </a:prstGeom>
          <a:noFill/>
          <a:ln w="6350">
            <a:noFill/>
            <a:miter lim="800000"/>
            <a:headEnd/>
            <a:tailEnd/>
          </a:ln>
          <a:effectLst/>
        </p:spPr>
        <p:txBody>
          <a:bodyPr lIns="0" tIns="0" rIns="0" bIns="0">
            <a:spAutoFit/>
          </a:bodyPr>
          <a:lstStyle/>
          <a:p>
            <a:pPr marL="392113" lvl="1" indent="-390525" algn="ctr" defTabSz="330200">
              <a:lnSpc>
                <a:spcPct val="120000"/>
              </a:lnSpc>
              <a:buClr>
                <a:srgbClr val="FF6600"/>
              </a:buClr>
              <a:buSzPct val="60000"/>
              <a:buFont typeface="Wingdings" pitchFamily="2" charset="2"/>
              <a:buNone/>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6</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.1</a:t>
            </a:r>
            <a:r>
              <a:rPr lang="en-US" altLang="zh-CN" sz="3200" dirty="0" smtClean="0">
                <a:solidFill>
                  <a:srgbClr val="006699"/>
                </a:solidFill>
                <a:effectLst>
                  <a:outerShdw blurRad="38100" dist="38100" dir="2700000" algn="tl">
                    <a:srgbClr val="C0C0C0"/>
                  </a:outerShdw>
                </a:effectLst>
                <a:latin typeface="微软雅黑" pitchFamily="34" charset="-122"/>
                <a:ea typeface="微软雅黑" pitchFamily="34" charset="-122"/>
              </a:rPr>
              <a:t> </a:t>
            </a:r>
            <a:r>
              <a:rPr lang="zh-CN" altLang="en-US" sz="3200" dirty="0">
                <a:solidFill>
                  <a:srgbClr val="006699"/>
                </a:solidFill>
                <a:effectLst>
                  <a:outerShdw blurRad="38100" dist="38100" dir="2700000" algn="tl">
                    <a:srgbClr val="C0C0C0"/>
                  </a:outerShdw>
                </a:effectLst>
                <a:latin typeface="微软雅黑" pitchFamily="34" charset="-122"/>
                <a:ea typeface="微软雅黑" pitchFamily="34" charset="-122"/>
              </a:rPr>
              <a:t>宏观</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经济政策目标</a:t>
            </a:r>
          </a:p>
        </p:txBody>
      </p:sp>
      <p:sp>
        <p:nvSpPr>
          <p:cNvPr id="6" name="Rectangle 10"/>
          <p:cNvSpPr>
            <a:spLocks noChangeArrowheads="1"/>
          </p:cNvSpPr>
          <p:nvPr/>
        </p:nvSpPr>
        <p:spPr bwMode="auto">
          <a:xfrm>
            <a:off x="693738" y="1547813"/>
            <a:ext cx="3517900" cy="512762"/>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.1.1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政策目标体系</a:t>
            </a:r>
          </a:p>
        </p:txBody>
      </p:sp>
      <p:sp>
        <p:nvSpPr>
          <p:cNvPr id="7" name="Rectangle 22"/>
          <p:cNvSpPr>
            <a:spLocks noChangeArrowheads="1"/>
          </p:cNvSpPr>
          <p:nvPr/>
        </p:nvSpPr>
        <p:spPr bwMode="auto">
          <a:xfrm>
            <a:off x="971550" y="2320925"/>
            <a:ext cx="7451725" cy="2908300"/>
          </a:xfrm>
          <a:prstGeom prst="rect">
            <a:avLst/>
          </a:prstGeom>
          <a:noFill/>
          <a:ln w="6350">
            <a:noFill/>
            <a:miter lim="800000"/>
            <a:headEnd/>
            <a:tailEnd/>
          </a:ln>
          <a:effectLst/>
        </p:spPr>
        <p:txBody>
          <a:bodyPr lIns="0" tIns="0" rIns="0" bIns="0">
            <a:spAutoFit/>
          </a:bodyPr>
          <a:lstStyle/>
          <a:p>
            <a:pPr marL="392113" lvl="1" indent="-390525" defTabSz="330200">
              <a:spcBef>
                <a:spcPts val="12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充分就业</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泛指所有生产要素都得到充分利用的状态</a:t>
            </a:r>
            <a:r>
              <a:rPr kumimoji="1" lang="zh-CN" altLang="en-US" sz="2400" dirty="0">
                <a:solidFill>
                  <a:schemeClr val="tx1"/>
                </a:solidFill>
                <a:effectLst>
                  <a:outerShdw blurRad="38100" dist="38100" dir="2700000" algn="tl">
                    <a:srgbClr val="C0C0C0"/>
                  </a:outerShdw>
                </a:effectLst>
                <a:latin typeface="楷体_GB2312" pitchFamily="49" charset="-122"/>
                <a:ea typeface="楷体_GB2312" pitchFamily="49" charset="-122"/>
              </a:rPr>
              <a:t>（</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通常指劳动力充分就业</a:t>
            </a:r>
            <a:r>
              <a:rPr kumimoji="1" lang="zh-CN" altLang="en-US" sz="2400" dirty="0">
                <a:solidFill>
                  <a:schemeClr val="tx1"/>
                </a:solidFill>
                <a:effectLst>
                  <a:outerShdw blurRad="38100" dist="38100" dir="2700000" algn="tl">
                    <a:srgbClr val="C0C0C0"/>
                  </a:outerShdw>
                </a:effectLst>
                <a:latin typeface="楷体_GB2312" pitchFamily="49" charset="-122"/>
                <a:ea typeface="楷体_GB2312" pitchFamily="49" charset="-122"/>
              </a:rPr>
              <a:t>）</a:t>
            </a:r>
          </a:p>
          <a:p>
            <a:pPr marL="392113" lvl="1" indent="-390525" defTabSz="330200">
              <a:spcBef>
                <a:spcPts val="18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物价稳定</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价格指数的相对稳定，即不出现通货膨胀 </a:t>
            </a:r>
          </a:p>
          <a:p>
            <a:pPr marL="392113" lvl="1" indent="-390525" defTabSz="330200">
              <a:spcBef>
                <a:spcPts val="18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经济增长</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社会生产的总产出的持续增长，通常用实际</a:t>
            </a:r>
            <a:r>
              <a:rPr kumimoji="1" lang="en-US" altLang="zh-CN" sz="2400" dirty="0">
                <a:solidFill>
                  <a:schemeClr val="tx1"/>
                </a:solidFill>
                <a:effectLst>
                  <a:outerShdw blurRad="38100" dist="38100" dir="2700000" algn="tl">
                    <a:srgbClr val="C0C0C0"/>
                  </a:outerShdw>
                </a:effectLst>
                <a:latin typeface="Times New Roman" pitchFamily="18" charset="0"/>
                <a:ea typeface="楷体_GB2312" pitchFamily="49" charset="-122"/>
              </a:rPr>
              <a:t>GDP</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的年均增长率来衡量</a:t>
            </a:r>
          </a:p>
          <a:p>
            <a:pPr marL="392113" lvl="1" indent="-390525" defTabSz="330200">
              <a:spcBef>
                <a:spcPts val="18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国际收支平衡</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既无国际收支盈余又无国际收支赤字 </a:t>
            </a:r>
          </a:p>
        </p:txBody>
      </p:sp>
    </p:spTree>
    <p:extLst>
      <p:ext uri="{BB962C8B-B14F-4D97-AF65-F5344CB8AC3E}">
        <p14:creationId xmlns:p14="http://schemas.microsoft.com/office/powerpoint/2010/main" val="2479417841"/>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500"/>
                                        <p:tgtEl>
                                          <p:spTgt spid="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blinds(horizontal)">
                                      <p:cBhvr>
                                        <p:cTn id="27" dur="500"/>
                                        <p:tgtEl>
                                          <p:spTgt spid="7">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blinds(horizontal)">
                                      <p:cBhvr>
                                        <p:cTn id="3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3"/>
      <p:bldP spid="6" grpId="0" build="p" bldLvl="3"/>
      <p:bldP spid="7" grpId="0" build="p" bldLvl="3"/>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829B1172-4542-4B88-83B3-0628D256AD9F}" type="slidenum">
              <a:rPr lang="en-GB" altLang="zh-CN" sz="1200" b="0">
                <a:solidFill>
                  <a:schemeClr val="bg1"/>
                </a:solidFill>
              </a:rPr>
              <a:pPr/>
              <a:t>20</a:t>
            </a:fld>
            <a:endParaRPr lang="en-GB" altLang="zh-CN" sz="1200" b="0">
              <a:solidFill>
                <a:schemeClr val="bg1"/>
              </a:solidFill>
            </a:endParaRPr>
          </a:p>
        </p:txBody>
      </p:sp>
      <p:graphicFrame>
        <p:nvGraphicFramePr>
          <p:cNvPr id="5122" name="Object 37"/>
          <p:cNvGraphicFramePr>
            <a:graphicFrameLocks noChangeAspect="1"/>
          </p:cNvGraphicFramePr>
          <p:nvPr/>
        </p:nvGraphicFramePr>
        <p:xfrm>
          <a:off x="1476375" y="692150"/>
          <a:ext cx="1439863" cy="681038"/>
        </p:xfrm>
        <a:graphic>
          <a:graphicData uri="http://schemas.openxmlformats.org/presentationml/2006/ole">
            <mc:AlternateContent xmlns:mc="http://schemas.openxmlformats.org/markup-compatibility/2006">
              <mc:Choice xmlns:v="urn:schemas-microsoft-com:vml" Requires="v">
                <p:oleObj spid="_x0000_s5142" name="公式" r:id="rId3" imgW="762000" imgH="266670" progId="Equation.3">
                  <p:embed/>
                </p:oleObj>
              </mc:Choice>
              <mc:Fallback>
                <p:oleObj name="公式" r:id="rId3" imgW="762000" imgH="26667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692150"/>
                        <a:ext cx="1439863"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 name="Rectangle 40"/>
          <p:cNvSpPr>
            <a:spLocks noChangeArrowheads="1"/>
          </p:cNvSpPr>
          <p:nvPr/>
        </p:nvSpPr>
        <p:spPr bwMode="auto">
          <a:xfrm>
            <a:off x="539750" y="1508125"/>
            <a:ext cx="4956175" cy="1938338"/>
          </a:xfrm>
          <a:prstGeom prst="rect">
            <a:avLst/>
          </a:prstGeom>
          <a:noFill/>
          <a:ln w="6350">
            <a:noFill/>
            <a:miter lim="800000"/>
            <a:headEnd/>
            <a:tailEnd/>
          </a:ln>
          <a:effectLst/>
        </p:spPr>
        <p:txBody>
          <a:bodyPr lIns="0" tIns="0" rIns="0" bIns="0">
            <a:spAutoFit/>
          </a:bodyPr>
          <a:lstStyle/>
          <a:p>
            <a:pPr marL="392113" lvl="1" indent="-390525" defTabSz="330200">
              <a:spcBef>
                <a:spcPct val="100000"/>
              </a:spcBef>
              <a:buClr>
                <a:srgbClr val="FF6600"/>
              </a:buClr>
              <a:buFont typeface="Wingdings" pitchFamily="2" charset="2"/>
              <a:buChar char="§"/>
              <a:defRPr/>
            </a:pPr>
            <a:r>
              <a:rPr kumimoji="1"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在投机性货币需求的利率影响系数</a:t>
            </a:r>
            <a:r>
              <a:rPr kumimoji="1" lang="en-US" altLang="zh-CN" sz="1800" dirty="0">
                <a:solidFill>
                  <a:schemeClr val="tx1"/>
                </a:solidFill>
                <a:effectLst>
                  <a:outerShdw blurRad="38100" dist="38100" dir="2700000" algn="tl">
                    <a:srgbClr val="C0C0C0"/>
                  </a:outerShdw>
                </a:effectLst>
                <a:latin typeface="Times New Roman" pitchFamily="18" charset="0"/>
                <a:ea typeface="楷体" panose="02010609060101010101" pitchFamily="49" charset="-122"/>
                <a:cs typeface="Times New Roman" pitchFamily="18" charset="0"/>
              </a:rPr>
              <a:t>h</a:t>
            </a:r>
            <a:r>
              <a:rPr kumimoji="1"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一定的情况下，</a:t>
            </a:r>
            <a:r>
              <a:rPr kumimoji="1" lang="en-US" altLang="zh-CN" sz="1800" dirty="0">
                <a:solidFill>
                  <a:schemeClr val="tx1"/>
                </a:solidFill>
                <a:effectLst>
                  <a:outerShdw blurRad="38100" dist="38100" dir="2700000" algn="tl">
                    <a:srgbClr val="C0C0C0"/>
                  </a:outerShdw>
                </a:effectLst>
                <a:latin typeface="Times New Roman" pitchFamily="18" charset="0"/>
                <a:ea typeface="楷体" panose="02010609060101010101" pitchFamily="49" charset="-122"/>
                <a:cs typeface="Times New Roman" pitchFamily="18" charset="0"/>
              </a:rPr>
              <a:t>LM</a:t>
            </a:r>
            <a:r>
              <a:rPr kumimoji="1"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曲线的斜率越大，意味着交易性货币需求系数</a:t>
            </a:r>
            <a:r>
              <a:rPr kumimoji="1" lang="en-US" altLang="zh-CN" sz="1800" dirty="0">
                <a:solidFill>
                  <a:schemeClr val="tx1"/>
                </a:solidFill>
                <a:effectLst>
                  <a:outerShdw blurRad="38100" dist="38100" dir="2700000" algn="tl">
                    <a:srgbClr val="C0C0C0"/>
                  </a:outerShdw>
                </a:effectLst>
                <a:latin typeface="Times New Roman" pitchFamily="18" charset="0"/>
                <a:ea typeface="楷体" panose="02010609060101010101" pitchFamily="49" charset="-122"/>
                <a:cs typeface="Times New Roman" pitchFamily="18" charset="0"/>
              </a:rPr>
              <a:t>k</a:t>
            </a:r>
            <a:r>
              <a:rPr kumimoji="1"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越大。因此，政府支出增加使产出增加时，交易性货币需求增加较多（总的货币需求曲线右移较多），从而使利率上升较多，对私人投资的挤出较大，结果财政政策的产出效应就会比较小。</a:t>
            </a:r>
          </a:p>
        </p:txBody>
      </p:sp>
      <p:grpSp>
        <p:nvGrpSpPr>
          <p:cNvPr id="2" name="组合 48"/>
          <p:cNvGrpSpPr>
            <a:grpSpLocks/>
          </p:cNvGrpSpPr>
          <p:nvPr/>
        </p:nvGrpSpPr>
        <p:grpSpPr bwMode="auto">
          <a:xfrm>
            <a:off x="5795963" y="3810000"/>
            <a:ext cx="2868612" cy="2359025"/>
            <a:chOff x="6697582" y="4246953"/>
            <a:chExt cx="2868330" cy="2359103"/>
          </a:xfrm>
        </p:grpSpPr>
        <p:sp>
          <p:nvSpPr>
            <p:cNvPr id="50" name="Text Box 57"/>
            <p:cNvSpPr txBox="1">
              <a:spLocks noChangeArrowheads="1"/>
            </p:cNvSpPr>
            <p:nvPr/>
          </p:nvSpPr>
          <p:spPr bwMode="auto">
            <a:xfrm>
              <a:off x="6710281" y="6290134"/>
              <a:ext cx="241276" cy="315922"/>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200">
                  <a:solidFill>
                    <a:srgbClr val="336699"/>
                  </a:solidFill>
                  <a:effectLst>
                    <a:outerShdw blurRad="38100" dist="38100" dir="2700000" algn="tl">
                      <a:srgbClr val="C0C0C0"/>
                    </a:outerShdw>
                  </a:effectLst>
                  <a:latin typeface="Times New Roman" panose="02020603050405020304" pitchFamily="18" charset="0"/>
                </a:rPr>
                <a:t>O</a:t>
              </a:r>
            </a:p>
          </p:txBody>
        </p:sp>
        <p:sp>
          <p:nvSpPr>
            <p:cNvPr id="5143" name="Line 58"/>
            <p:cNvSpPr>
              <a:spLocks noChangeShapeType="1"/>
            </p:cNvSpPr>
            <p:nvPr/>
          </p:nvSpPr>
          <p:spPr bwMode="auto">
            <a:xfrm flipV="1">
              <a:off x="6888410" y="4277454"/>
              <a:ext cx="0" cy="212400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44" name="Line 59"/>
            <p:cNvSpPr>
              <a:spLocks noChangeShapeType="1"/>
            </p:cNvSpPr>
            <p:nvPr/>
          </p:nvSpPr>
          <p:spPr bwMode="auto">
            <a:xfrm>
              <a:off x="6888410" y="6398749"/>
              <a:ext cx="2411965" cy="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3" name="Text Box 60"/>
            <p:cNvSpPr txBox="1">
              <a:spLocks noChangeArrowheads="1"/>
            </p:cNvSpPr>
            <p:nvPr/>
          </p:nvSpPr>
          <p:spPr bwMode="auto">
            <a:xfrm>
              <a:off x="9372256" y="6271083"/>
              <a:ext cx="193656" cy="258771"/>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200">
                  <a:solidFill>
                    <a:srgbClr val="336699"/>
                  </a:solidFill>
                  <a:effectLst>
                    <a:outerShdw blurRad="38100" dist="38100" dir="2700000" algn="tl">
                      <a:srgbClr val="C0C0C0"/>
                    </a:outerShdw>
                  </a:effectLst>
                  <a:latin typeface="Times New Roman" panose="02020603050405020304" pitchFamily="18" charset="0"/>
                </a:rPr>
                <a:t>L</a:t>
              </a:r>
            </a:p>
          </p:txBody>
        </p:sp>
        <p:sp>
          <p:nvSpPr>
            <p:cNvPr id="54" name="Text Box 62"/>
            <p:cNvSpPr txBox="1">
              <a:spLocks noChangeArrowheads="1"/>
            </p:cNvSpPr>
            <p:nvPr/>
          </p:nvSpPr>
          <p:spPr bwMode="auto">
            <a:xfrm>
              <a:off x="7894439" y="4246953"/>
              <a:ext cx="192068" cy="260359"/>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200">
                  <a:solidFill>
                    <a:srgbClr val="336699"/>
                  </a:solidFill>
                  <a:effectLst>
                    <a:outerShdw blurRad="38100" dist="38100" dir="2700000" algn="tl">
                      <a:srgbClr val="C0C0C0"/>
                    </a:outerShdw>
                  </a:effectLst>
                  <a:latin typeface="Times New Roman" panose="02020603050405020304" pitchFamily="18" charset="0"/>
                </a:rPr>
                <a:t>M</a:t>
              </a:r>
            </a:p>
          </p:txBody>
        </p:sp>
        <p:sp>
          <p:nvSpPr>
            <p:cNvPr id="5147" name="Line 63"/>
            <p:cNvSpPr>
              <a:spLocks noChangeShapeType="1"/>
            </p:cNvSpPr>
            <p:nvPr/>
          </p:nvSpPr>
          <p:spPr bwMode="auto">
            <a:xfrm rot="-279882">
              <a:off x="7143889" y="4482850"/>
              <a:ext cx="1391054" cy="1830045"/>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Text Box 64"/>
            <p:cNvSpPr txBox="1">
              <a:spLocks noChangeArrowheads="1"/>
            </p:cNvSpPr>
            <p:nvPr/>
          </p:nvSpPr>
          <p:spPr bwMode="auto">
            <a:xfrm>
              <a:off x="6697582" y="5366178"/>
              <a:ext cx="193656" cy="258771"/>
            </a:xfrm>
            <a:prstGeom prst="rect">
              <a:avLst/>
            </a:prstGeom>
            <a:noFill/>
            <a:ln w="9525">
              <a:noFill/>
              <a:miter lim="800000"/>
              <a:headEnd/>
              <a:tailEnd/>
            </a:ln>
          </p:spPr>
          <p:txBody>
            <a:bodyPr lIns="0" tIns="0" rIns="0" bIns="0"/>
            <a:lstStyle/>
            <a:p>
              <a:pPr algn="just">
                <a:defRPr/>
              </a:pPr>
              <a:r>
                <a:rPr lang="en-US" altLang="zh-CN" sz="1200" dirty="0">
                  <a:solidFill>
                    <a:srgbClr val="336699"/>
                  </a:solidFill>
                  <a:effectLst>
                    <a:outerShdw blurRad="38100" dist="38100" dir="2700000" algn="tl">
                      <a:srgbClr val="C0C0C0"/>
                    </a:outerShdw>
                  </a:effectLst>
                  <a:latin typeface="Times New Roman" pitchFamily="18" charset="0"/>
                </a:rPr>
                <a:t>r</a:t>
              </a:r>
              <a:r>
                <a:rPr lang="en-US" altLang="zh-CN" sz="1200" baseline="-25000" dirty="0">
                  <a:solidFill>
                    <a:srgbClr val="336699"/>
                  </a:solidFill>
                  <a:effectLst>
                    <a:outerShdw blurRad="38100" dist="38100" dir="2700000" algn="tl">
                      <a:srgbClr val="C0C0C0"/>
                    </a:outerShdw>
                  </a:effectLst>
                  <a:latin typeface="Times New Roman" pitchFamily="18" charset="0"/>
                </a:rPr>
                <a:t>0</a:t>
              </a:r>
              <a:endParaRPr lang="en-US" altLang="zh-CN" sz="1200" dirty="0">
                <a:solidFill>
                  <a:srgbClr val="336699"/>
                </a:solidFill>
                <a:effectLst>
                  <a:outerShdw blurRad="38100" dist="38100" dir="2700000" algn="tl">
                    <a:srgbClr val="C0C0C0"/>
                  </a:outerShdw>
                </a:effectLst>
                <a:latin typeface="Times New Roman" pitchFamily="18" charset="0"/>
              </a:endParaRPr>
            </a:p>
          </p:txBody>
        </p:sp>
        <p:sp>
          <p:nvSpPr>
            <p:cNvPr id="57" name="Text Box 68"/>
            <p:cNvSpPr txBox="1">
              <a:spLocks noChangeArrowheads="1"/>
            </p:cNvSpPr>
            <p:nvPr/>
          </p:nvSpPr>
          <p:spPr bwMode="auto">
            <a:xfrm>
              <a:off x="7442046" y="4258066"/>
              <a:ext cx="290484" cy="315922"/>
            </a:xfrm>
            <a:prstGeom prst="rect">
              <a:avLst/>
            </a:prstGeom>
            <a:noFill/>
            <a:ln w="9525">
              <a:noFill/>
              <a:miter lim="800000"/>
              <a:headEnd/>
              <a:tailEnd/>
            </a:ln>
          </p:spPr>
          <p:txBody>
            <a:bodyPr lIns="18000" tIns="0" rIns="18000" bIns="10800"/>
            <a:lstStyle/>
            <a:p>
              <a:pPr algn="just">
                <a:defRPr/>
              </a:pPr>
              <a:r>
                <a:rPr lang="en-US" altLang="zh-CN" sz="1200" dirty="0">
                  <a:solidFill>
                    <a:srgbClr val="336699"/>
                  </a:solidFill>
                  <a:effectLst>
                    <a:outerShdw blurRad="38100" dist="38100" dir="2700000" algn="tl">
                      <a:srgbClr val="C0C0C0"/>
                    </a:outerShdw>
                  </a:effectLst>
                  <a:latin typeface="Times New Roman" pitchFamily="18" charset="0"/>
                </a:rPr>
                <a:t>L</a:t>
              </a:r>
              <a:r>
                <a:rPr lang="en-US" altLang="zh-CN" sz="1200" baseline="-25000" dirty="0">
                  <a:solidFill>
                    <a:srgbClr val="336699"/>
                  </a:solidFill>
                  <a:effectLst>
                    <a:outerShdw blurRad="38100" dist="38100" dir="2700000" algn="tl">
                      <a:srgbClr val="C0C0C0"/>
                    </a:outerShdw>
                  </a:effectLst>
                  <a:latin typeface="Times New Roman" pitchFamily="18" charset="0"/>
                </a:rPr>
                <a:t>2</a:t>
              </a:r>
              <a:r>
                <a:rPr lang="en-US" altLang="zh-CN" sz="1200" dirty="0">
                  <a:solidFill>
                    <a:srgbClr val="336699"/>
                  </a:solidFill>
                  <a:effectLst>
                    <a:outerShdw blurRad="38100" dist="38100" dir="2700000" algn="tl">
                      <a:srgbClr val="C0C0C0"/>
                    </a:outerShdw>
                  </a:effectLst>
                  <a:latin typeface="Times New Roman" pitchFamily="18" charset="0"/>
                </a:rPr>
                <a:t>’</a:t>
              </a:r>
            </a:p>
          </p:txBody>
        </p:sp>
        <p:sp>
          <p:nvSpPr>
            <p:cNvPr id="5150" name="Line 69"/>
            <p:cNvSpPr>
              <a:spLocks noChangeShapeType="1"/>
            </p:cNvSpPr>
            <p:nvPr/>
          </p:nvSpPr>
          <p:spPr bwMode="auto">
            <a:xfrm>
              <a:off x="6883381" y="5489623"/>
              <a:ext cx="1736051"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1" name="Line 70"/>
            <p:cNvSpPr>
              <a:spLocks noChangeShapeType="1"/>
            </p:cNvSpPr>
            <p:nvPr/>
          </p:nvSpPr>
          <p:spPr bwMode="auto">
            <a:xfrm>
              <a:off x="7909321" y="4434537"/>
              <a:ext cx="0" cy="1944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Text Box 71"/>
            <p:cNvSpPr txBox="1">
              <a:spLocks noChangeArrowheads="1"/>
            </p:cNvSpPr>
            <p:nvPr/>
          </p:nvSpPr>
          <p:spPr bwMode="auto">
            <a:xfrm>
              <a:off x="7016638" y="4348556"/>
              <a:ext cx="288897" cy="317510"/>
            </a:xfrm>
            <a:prstGeom prst="rect">
              <a:avLst/>
            </a:prstGeom>
            <a:noFill/>
            <a:ln w="9525">
              <a:noFill/>
              <a:miter lim="800000"/>
              <a:headEnd/>
              <a:tailEnd/>
            </a:ln>
          </p:spPr>
          <p:txBody>
            <a:bodyPr lIns="18000" tIns="0" rIns="18000" bIns="10800"/>
            <a:lstStyle/>
            <a:p>
              <a:pPr algn="just">
                <a:defRPr/>
              </a:pPr>
              <a:r>
                <a:rPr lang="en-US" altLang="zh-CN" sz="1200" dirty="0">
                  <a:solidFill>
                    <a:srgbClr val="336699"/>
                  </a:solidFill>
                  <a:effectLst>
                    <a:outerShdw blurRad="38100" dist="38100" dir="2700000" algn="tl">
                      <a:srgbClr val="C0C0C0"/>
                    </a:outerShdw>
                  </a:effectLst>
                  <a:latin typeface="Times New Roman" pitchFamily="18" charset="0"/>
                </a:rPr>
                <a:t>L</a:t>
              </a:r>
              <a:r>
                <a:rPr lang="en-US" altLang="zh-CN" sz="1200" baseline="-25000" dirty="0">
                  <a:solidFill>
                    <a:srgbClr val="336699"/>
                  </a:solidFill>
                  <a:effectLst>
                    <a:outerShdw blurRad="38100" dist="38100" dir="2700000" algn="tl">
                      <a:srgbClr val="C0C0C0"/>
                    </a:outerShdw>
                  </a:effectLst>
                  <a:latin typeface="Times New Roman" pitchFamily="18" charset="0"/>
                </a:rPr>
                <a:t>2</a:t>
              </a:r>
            </a:p>
          </p:txBody>
        </p:sp>
        <p:sp>
          <p:nvSpPr>
            <p:cNvPr id="61" name="Text Box 72"/>
            <p:cNvSpPr txBox="1">
              <a:spLocks noChangeArrowheads="1"/>
            </p:cNvSpPr>
            <p:nvPr/>
          </p:nvSpPr>
          <p:spPr bwMode="auto">
            <a:xfrm>
              <a:off x="6716630" y="4281879"/>
              <a:ext cx="146036" cy="258772"/>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200">
                  <a:solidFill>
                    <a:srgbClr val="336699"/>
                  </a:solidFill>
                  <a:effectLst>
                    <a:outerShdw blurRad="38100" dist="38100" dir="2700000" algn="tl">
                      <a:srgbClr val="C0C0C0"/>
                    </a:outerShdw>
                  </a:effectLst>
                  <a:latin typeface="Times New Roman" panose="02020603050405020304" pitchFamily="18" charset="0"/>
                </a:rPr>
                <a:t>r</a:t>
              </a:r>
            </a:p>
          </p:txBody>
        </p:sp>
        <p:sp>
          <p:nvSpPr>
            <p:cNvPr id="5154" name="Line 73"/>
            <p:cNvSpPr>
              <a:spLocks noChangeShapeType="1"/>
            </p:cNvSpPr>
            <p:nvPr/>
          </p:nvSpPr>
          <p:spPr bwMode="auto">
            <a:xfrm rot="-279882">
              <a:off x="7743360" y="4347953"/>
              <a:ext cx="1391054" cy="1831037"/>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5" name="Line 76"/>
            <p:cNvSpPr>
              <a:spLocks noChangeShapeType="1"/>
            </p:cNvSpPr>
            <p:nvPr/>
          </p:nvSpPr>
          <p:spPr bwMode="auto">
            <a:xfrm rot="-279882">
              <a:off x="7081528" y="4937138"/>
              <a:ext cx="1877873" cy="1208127"/>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6" name="Line 77"/>
            <p:cNvSpPr>
              <a:spLocks noChangeShapeType="1"/>
            </p:cNvSpPr>
            <p:nvPr/>
          </p:nvSpPr>
          <p:spPr bwMode="auto">
            <a:xfrm rot="-279882">
              <a:off x="7323932" y="4696107"/>
              <a:ext cx="1877873" cy="1208127"/>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Text Box 78"/>
            <p:cNvSpPr txBox="1">
              <a:spLocks noChangeArrowheads="1"/>
            </p:cNvSpPr>
            <p:nvPr/>
          </p:nvSpPr>
          <p:spPr bwMode="auto">
            <a:xfrm>
              <a:off x="9121456" y="5559859"/>
              <a:ext cx="338105" cy="317510"/>
            </a:xfrm>
            <a:prstGeom prst="rect">
              <a:avLst/>
            </a:prstGeom>
            <a:noFill/>
            <a:ln w="9525">
              <a:noFill/>
              <a:miter lim="800000"/>
              <a:headEnd/>
              <a:tailEnd/>
            </a:ln>
          </p:spPr>
          <p:txBody>
            <a:bodyPr lIns="18000" tIns="0" rIns="18000" bIns="10800"/>
            <a:lstStyle/>
            <a:p>
              <a:pPr algn="just">
                <a:defRPr/>
              </a:pPr>
              <a:r>
                <a:rPr lang="en-US" altLang="zh-CN" sz="1200" dirty="0">
                  <a:solidFill>
                    <a:srgbClr val="FF6600"/>
                  </a:solidFill>
                  <a:effectLst>
                    <a:outerShdw blurRad="38100" dist="38100" dir="2700000" algn="tl">
                      <a:srgbClr val="C0C0C0"/>
                    </a:outerShdw>
                  </a:effectLst>
                  <a:latin typeface="Times New Roman" pitchFamily="18" charset="0"/>
                </a:rPr>
                <a:t>L</a:t>
              </a:r>
              <a:r>
                <a:rPr lang="en-US" altLang="zh-CN" sz="1200" baseline="-25000" dirty="0">
                  <a:solidFill>
                    <a:srgbClr val="FF6600"/>
                  </a:solidFill>
                  <a:effectLst>
                    <a:outerShdw blurRad="38100" dist="38100" dir="2700000" algn="tl">
                      <a:srgbClr val="C0C0C0"/>
                    </a:outerShdw>
                  </a:effectLst>
                  <a:latin typeface="Times New Roman" pitchFamily="18" charset="0"/>
                </a:rPr>
                <a:t>2</a:t>
              </a:r>
              <a:r>
                <a:rPr lang="en-US" altLang="zh-CN" sz="1200" dirty="0">
                  <a:solidFill>
                    <a:srgbClr val="FF6600"/>
                  </a:solidFill>
                  <a:effectLst>
                    <a:outerShdw blurRad="38100" dist="38100" dir="2700000" algn="tl">
                      <a:srgbClr val="C0C0C0"/>
                    </a:outerShdw>
                  </a:effectLst>
                  <a:latin typeface="Times New Roman" pitchFamily="18" charset="0"/>
                </a:rPr>
                <a:t>’</a:t>
              </a:r>
            </a:p>
          </p:txBody>
        </p:sp>
        <p:sp>
          <p:nvSpPr>
            <p:cNvPr id="66" name="Text Box 79"/>
            <p:cNvSpPr txBox="1">
              <a:spLocks noChangeArrowheads="1"/>
            </p:cNvSpPr>
            <p:nvPr/>
          </p:nvSpPr>
          <p:spPr bwMode="auto">
            <a:xfrm>
              <a:off x="8969071" y="6055176"/>
              <a:ext cx="239689" cy="317510"/>
            </a:xfrm>
            <a:prstGeom prst="rect">
              <a:avLst/>
            </a:prstGeom>
            <a:noFill/>
            <a:ln w="9525">
              <a:noFill/>
              <a:miter lim="800000"/>
              <a:headEnd/>
              <a:tailEnd/>
            </a:ln>
          </p:spPr>
          <p:txBody>
            <a:bodyPr lIns="18000" tIns="0" rIns="18000" bIns="10800"/>
            <a:lstStyle/>
            <a:p>
              <a:pPr algn="just">
                <a:defRPr/>
              </a:pPr>
              <a:r>
                <a:rPr lang="en-US" altLang="zh-CN" sz="1200" dirty="0">
                  <a:solidFill>
                    <a:srgbClr val="FF6600"/>
                  </a:solidFill>
                  <a:effectLst>
                    <a:outerShdw blurRad="38100" dist="38100" dir="2700000" algn="tl">
                      <a:srgbClr val="C0C0C0"/>
                    </a:outerShdw>
                  </a:effectLst>
                  <a:latin typeface="Times New Roman" pitchFamily="18" charset="0"/>
                </a:rPr>
                <a:t>L</a:t>
              </a:r>
              <a:r>
                <a:rPr lang="en-US" altLang="zh-CN" sz="1200" baseline="-25000" dirty="0">
                  <a:solidFill>
                    <a:srgbClr val="FF6600"/>
                  </a:solidFill>
                  <a:effectLst>
                    <a:outerShdw blurRad="38100" dist="38100" dir="2700000" algn="tl">
                      <a:srgbClr val="C0C0C0"/>
                    </a:outerShdw>
                  </a:effectLst>
                  <a:latin typeface="Times New Roman" pitchFamily="18" charset="0"/>
                </a:rPr>
                <a:t>2</a:t>
              </a:r>
            </a:p>
          </p:txBody>
        </p:sp>
      </p:grpSp>
      <p:grpSp>
        <p:nvGrpSpPr>
          <p:cNvPr id="3" name="组合 51"/>
          <p:cNvGrpSpPr>
            <a:grpSpLocks/>
          </p:cNvGrpSpPr>
          <p:nvPr/>
        </p:nvGrpSpPr>
        <p:grpSpPr bwMode="auto">
          <a:xfrm>
            <a:off x="5797550" y="1052513"/>
            <a:ext cx="2868613" cy="2368550"/>
            <a:chOff x="6699182" y="1784553"/>
            <a:chExt cx="2868330" cy="2368728"/>
          </a:xfrm>
        </p:grpSpPr>
        <p:sp>
          <p:nvSpPr>
            <p:cNvPr id="68" name="Text Box 57"/>
            <p:cNvSpPr txBox="1">
              <a:spLocks noChangeArrowheads="1"/>
            </p:cNvSpPr>
            <p:nvPr/>
          </p:nvSpPr>
          <p:spPr bwMode="auto">
            <a:xfrm>
              <a:off x="6711881" y="3837344"/>
              <a:ext cx="241276" cy="315937"/>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200">
                  <a:solidFill>
                    <a:srgbClr val="336699"/>
                  </a:solidFill>
                  <a:effectLst>
                    <a:outerShdw blurRad="38100" dist="38100" dir="2700000" algn="tl">
                      <a:srgbClr val="C0C0C0"/>
                    </a:outerShdw>
                  </a:effectLst>
                  <a:latin typeface="Times New Roman" panose="02020603050405020304" pitchFamily="18" charset="0"/>
                </a:rPr>
                <a:t>O</a:t>
              </a:r>
            </a:p>
          </p:txBody>
        </p:sp>
        <p:sp>
          <p:nvSpPr>
            <p:cNvPr id="5130" name="Line 58"/>
            <p:cNvSpPr>
              <a:spLocks noChangeShapeType="1"/>
            </p:cNvSpPr>
            <p:nvPr/>
          </p:nvSpPr>
          <p:spPr bwMode="auto">
            <a:xfrm flipV="1">
              <a:off x="6890010" y="1824679"/>
              <a:ext cx="0" cy="212400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31" name="Line 59"/>
            <p:cNvSpPr>
              <a:spLocks noChangeShapeType="1"/>
            </p:cNvSpPr>
            <p:nvPr/>
          </p:nvSpPr>
          <p:spPr bwMode="auto">
            <a:xfrm>
              <a:off x="6890010" y="3945974"/>
              <a:ext cx="2411965" cy="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 name="Text Box 60"/>
            <p:cNvSpPr txBox="1">
              <a:spLocks noChangeArrowheads="1"/>
            </p:cNvSpPr>
            <p:nvPr/>
          </p:nvSpPr>
          <p:spPr bwMode="auto">
            <a:xfrm>
              <a:off x="9373856" y="3818293"/>
              <a:ext cx="193656" cy="258782"/>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200">
                  <a:solidFill>
                    <a:srgbClr val="336699"/>
                  </a:solidFill>
                  <a:effectLst>
                    <a:outerShdw blurRad="38100" dist="38100" dir="2700000" algn="tl">
                      <a:srgbClr val="C0C0C0"/>
                    </a:outerShdw>
                  </a:effectLst>
                  <a:latin typeface="Times New Roman" panose="02020603050405020304" pitchFamily="18" charset="0"/>
                </a:rPr>
                <a:t>L</a:t>
              </a:r>
            </a:p>
          </p:txBody>
        </p:sp>
        <p:sp>
          <p:nvSpPr>
            <p:cNvPr id="72" name="Text Box 62"/>
            <p:cNvSpPr txBox="1">
              <a:spLocks noChangeArrowheads="1"/>
            </p:cNvSpPr>
            <p:nvPr/>
          </p:nvSpPr>
          <p:spPr bwMode="auto">
            <a:xfrm>
              <a:off x="7905563" y="1784553"/>
              <a:ext cx="192069" cy="260370"/>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200">
                  <a:solidFill>
                    <a:srgbClr val="336699"/>
                  </a:solidFill>
                  <a:effectLst>
                    <a:outerShdw blurRad="38100" dist="38100" dir="2700000" algn="tl">
                      <a:srgbClr val="C0C0C0"/>
                    </a:outerShdw>
                  </a:effectLst>
                  <a:latin typeface="Times New Roman" panose="02020603050405020304" pitchFamily="18" charset="0"/>
                </a:rPr>
                <a:t>M</a:t>
              </a:r>
            </a:p>
          </p:txBody>
        </p:sp>
        <p:sp>
          <p:nvSpPr>
            <p:cNvPr id="5134" name="Line 63"/>
            <p:cNvSpPr>
              <a:spLocks noChangeShapeType="1"/>
            </p:cNvSpPr>
            <p:nvPr/>
          </p:nvSpPr>
          <p:spPr bwMode="auto">
            <a:xfrm rot="-279882">
              <a:off x="7123818" y="2022501"/>
              <a:ext cx="1320086" cy="173833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Text Box 64"/>
            <p:cNvSpPr txBox="1">
              <a:spLocks noChangeArrowheads="1"/>
            </p:cNvSpPr>
            <p:nvPr/>
          </p:nvSpPr>
          <p:spPr bwMode="auto">
            <a:xfrm>
              <a:off x="6699182" y="2913350"/>
              <a:ext cx="193656" cy="258782"/>
            </a:xfrm>
            <a:prstGeom prst="rect">
              <a:avLst/>
            </a:prstGeom>
            <a:noFill/>
            <a:ln w="9525">
              <a:noFill/>
              <a:miter lim="800000"/>
              <a:headEnd/>
              <a:tailEnd/>
            </a:ln>
          </p:spPr>
          <p:txBody>
            <a:bodyPr lIns="0" tIns="0" rIns="0" bIns="0"/>
            <a:lstStyle/>
            <a:p>
              <a:pPr algn="just">
                <a:defRPr/>
              </a:pPr>
              <a:r>
                <a:rPr lang="en-US" altLang="zh-CN" sz="1200" dirty="0">
                  <a:solidFill>
                    <a:srgbClr val="336699"/>
                  </a:solidFill>
                  <a:effectLst>
                    <a:outerShdw blurRad="38100" dist="38100" dir="2700000" algn="tl">
                      <a:srgbClr val="C0C0C0"/>
                    </a:outerShdw>
                  </a:effectLst>
                  <a:latin typeface="Times New Roman" pitchFamily="18" charset="0"/>
                </a:rPr>
                <a:t>r</a:t>
              </a:r>
              <a:r>
                <a:rPr lang="en-US" altLang="zh-CN" sz="1200" baseline="-25000" dirty="0">
                  <a:solidFill>
                    <a:srgbClr val="336699"/>
                  </a:solidFill>
                  <a:effectLst>
                    <a:outerShdw blurRad="38100" dist="38100" dir="2700000" algn="tl">
                      <a:srgbClr val="C0C0C0"/>
                    </a:outerShdw>
                  </a:effectLst>
                  <a:latin typeface="Times New Roman" pitchFamily="18" charset="0"/>
                </a:rPr>
                <a:t>0</a:t>
              </a:r>
              <a:endParaRPr lang="en-US" altLang="zh-CN" sz="1200" dirty="0">
                <a:solidFill>
                  <a:srgbClr val="336699"/>
                </a:solidFill>
                <a:effectLst>
                  <a:outerShdw blurRad="38100" dist="38100" dir="2700000" algn="tl">
                    <a:srgbClr val="C0C0C0"/>
                  </a:outerShdw>
                </a:effectLst>
                <a:latin typeface="Times New Roman" pitchFamily="18" charset="0"/>
              </a:endParaRPr>
            </a:p>
          </p:txBody>
        </p:sp>
        <p:sp>
          <p:nvSpPr>
            <p:cNvPr id="5136" name="Line 69"/>
            <p:cNvSpPr>
              <a:spLocks noChangeShapeType="1"/>
            </p:cNvSpPr>
            <p:nvPr/>
          </p:nvSpPr>
          <p:spPr bwMode="auto">
            <a:xfrm>
              <a:off x="6884981" y="3036848"/>
              <a:ext cx="1044000"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 name="Line 70"/>
            <p:cNvSpPr>
              <a:spLocks noChangeShapeType="1"/>
            </p:cNvSpPr>
            <p:nvPr/>
          </p:nvSpPr>
          <p:spPr bwMode="auto">
            <a:xfrm>
              <a:off x="7910921" y="1962521"/>
              <a:ext cx="0" cy="1980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Text Box 71"/>
            <p:cNvSpPr txBox="1">
              <a:spLocks noChangeArrowheads="1"/>
            </p:cNvSpPr>
            <p:nvPr/>
          </p:nvSpPr>
          <p:spPr bwMode="auto">
            <a:xfrm>
              <a:off x="8461133" y="3675407"/>
              <a:ext cx="211117" cy="193690"/>
            </a:xfrm>
            <a:prstGeom prst="rect">
              <a:avLst/>
            </a:prstGeom>
            <a:noFill/>
            <a:ln w="9525">
              <a:noFill/>
              <a:miter lim="800000"/>
              <a:headEnd/>
              <a:tailEnd/>
            </a:ln>
          </p:spPr>
          <p:txBody>
            <a:bodyPr lIns="18000" tIns="0" rIns="18000" bIns="10800"/>
            <a:lstStyle/>
            <a:p>
              <a:pPr algn="just">
                <a:defRPr/>
              </a:pPr>
              <a:r>
                <a:rPr lang="en-US" altLang="zh-CN" sz="1200" dirty="0">
                  <a:solidFill>
                    <a:srgbClr val="990000"/>
                  </a:solidFill>
                  <a:effectLst>
                    <a:outerShdw blurRad="38100" dist="38100" dir="2700000" algn="tl">
                      <a:srgbClr val="C0C0C0"/>
                    </a:outerShdw>
                  </a:effectLst>
                  <a:latin typeface="Times New Roman" pitchFamily="18" charset="0"/>
                </a:rPr>
                <a:t>L</a:t>
              </a:r>
              <a:endParaRPr lang="en-US" altLang="zh-CN" sz="1200" baseline="-25000" dirty="0">
                <a:solidFill>
                  <a:srgbClr val="990000"/>
                </a:solidFill>
                <a:effectLst>
                  <a:outerShdw blurRad="38100" dist="38100" dir="2700000" algn="tl">
                    <a:srgbClr val="C0C0C0"/>
                  </a:outerShdw>
                </a:effectLst>
                <a:latin typeface="Times New Roman" pitchFamily="18" charset="0"/>
              </a:endParaRPr>
            </a:p>
          </p:txBody>
        </p:sp>
        <p:sp>
          <p:nvSpPr>
            <p:cNvPr id="78" name="Text Box 72"/>
            <p:cNvSpPr txBox="1">
              <a:spLocks noChangeArrowheads="1"/>
            </p:cNvSpPr>
            <p:nvPr/>
          </p:nvSpPr>
          <p:spPr bwMode="auto">
            <a:xfrm>
              <a:off x="6718230" y="1829006"/>
              <a:ext cx="146036" cy="258781"/>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200">
                  <a:solidFill>
                    <a:srgbClr val="336699"/>
                  </a:solidFill>
                  <a:effectLst>
                    <a:outerShdw blurRad="38100" dist="38100" dir="2700000" algn="tl">
                      <a:srgbClr val="C0C0C0"/>
                    </a:outerShdw>
                  </a:effectLst>
                  <a:latin typeface="Times New Roman" panose="02020603050405020304" pitchFamily="18" charset="0"/>
                </a:rPr>
                <a:t>r</a:t>
              </a:r>
            </a:p>
          </p:txBody>
        </p:sp>
        <p:sp>
          <p:nvSpPr>
            <p:cNvPr id="5140" name="Line 63"/>
            <p:cNvSpPr>
              <a:spLocks noChangeShapeType="1"/>
            </p:cNvSpPr>
            <p:nvPr/>
          </p:nvSpPr>
          <p:spPr bwMode="auto">
            <a:xfrm rot="-279882">
              <a:off x="7382093" y="2040151"/>
              <a:ext cx="1320086" cy="173833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1" name="Line 63"/>
            <p:cNvSpPr>
              <a:spLocks noChangeShapeType="1"/>
            </p:cNvSpPr>
            <p:nvPr/>
          </p:nvSpPr>
          <p:spPr bwMode="auto">
            <a:xfrm rot="-279882">
              <a:off x="7651591" y="2059402"/>
              <a:ext cx="1320086" cy="1738330"/>
            </a:xfrm>
            <a:prstGeom prst="line">
              <a:avLst/>
            </a:prstGeom>
            <a:noFill/>
            <a:ln w="25400">
              <a:solidFill>
                <a:srgbClr val="00B05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 name="Rectangle 40"/>
          <p:cNvSpPr>
            <a:spLocks noChangeArrowheads="1"/>
          </p:cNvSpPr>
          <p:nvPr/>
        </p:nvSpPr>
        <p:spPr bwMode="auto">
          <a:xfrm>
            <a:off x="611188" y="3670300"/>
            <a:ext cx="4860925" cy="2216150"/>
          </a:xfrm>
          <a:prstGeom prst="rect">
            <a:avLst/>
          </a:prstGeom>
          <a:noFill/>
          <a:ln w="6350">
            <a:noFill/>
            <a:miter lim="800000"/>
            <a:headEnd/>
            <a:tailEnd/>
          </a:ln>
          <a:effectLst/>
        </p:spPr>
        <p:txBody>
          <a:bodyPr lIns="0" tIns="0" rIns="0" bIns="0">
            <a:spAutoFit/>
          </a:bodyPr>
          <a:lstStyle/>
          <a:p>
            <a:pPr marL="392113" lvl="1" indent="-390525" defTabSz="330200">
              <a:spcBef>
                <a:spcPct val="50000"/>
              </a:spcBef>
              <a:buClr>
                <a:srgbClr val="FF6600"/>
              </a:buClr>
              <a:buFont typeface="Wingdings" pitchFamily="2" charset="2"/>
              <a:buChar char="§"/>
              <a:defRPr/>
            </a:pPr>
            <a:r>
              <a:rPr kumimoji="1"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在交易性货币需求系数</a:t>
            </a:r>
            <a:r>
              <a:rPr kumimoji="1" lang="en-US" altLang="zh-CN" sz="1800" dirty="0">
                <a:solidFill>
                  <a:schemeClr val="tx1"/>
                </a:solidFill>
                <a:effectLst>
                  <a:outerShdw blurRad="38100" dist="38100" dir="2700000" algn="tl">
                    <a:srgbClr val="C0C0C0"/>
                  </a:outerShdw>
                </a:effectLst>
                <a:latin typeface="Times New Roman" pitchFamily="18" charset="0"/>
                <a:ea typeface="楷体" panose="02010609060101010101" pitchFamily="49" charset="-122"/>
                <a:cs typeface="Times New Roman" pitchFamily="18" charset="0"/>
              </a:rPr>
              <a:t>k</a:t>
            </a:r>
            <a:r>
              <a:rPr kumimoji="1"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一定的情况下，</a:t>
            </a:r>
            <a:r>
              <a:rPr kumimoji="1" lang="en-US" altLang="zh-CN" sz="1800" dirty="0">
                <a:solidFill>
                  <a:schemeClr val="tx1"/>
                </a:solidFill>
                <a:effectLst>
                  <a:outerShdw blurRad="38100" dist="38100" dir="2700000" algn="tl">
                    <a:srgbClr val="C0C0C0"/>
                  </a:outerShdw>
                </a:effectLst>
                <a:latin typeface="Times New Roman" pitchFamily="18" charset="0"/>
                <a:ea typeface="楷体" panose="02010609060101010101" pitchFamily="49" charset="-122"/>
                <a:cs typeface="Times New Roman" pitchFamily="18" charset="0"/>
              </a:rPr>
              <a:t>LM</a:t>
            </a:r>
            <a:r>
              <a:rPr kumimoji="1"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曲线的斜率越大，意味着投机性货币需求的利率影响系数</a:t>
            </a:r>
            <a:r>
              <a:rPr kumimoji="1" lang="en-US" altLang="zh-CN" sz="1800" dirty="0">
                <a:solidFill>
                  <a:schemeClr val="tx1"/>
                </a:solidFill>
                <a:effectLst>
                  <a:outerShdw blurRad="38100" dist="38100" dir="2700000" algn="tl">
                    <a:srgbClr val="C0C0C0"/>
                  </a:outerShdw>
                </a:effectLst>
                <a:latin typeface="Times New Roman" pitchFamily="18" charset="0"/>
                <a:ea typeface="楷体" panose="02010609060101010101" pitchFamily="49" charset="-122"/>
                <a:cs typeface="Times New Roman" pitchFamily="18" charset="0"/>
              </a:rPr>
              <a:t>h</a:t>
            </a:r>
            <a:r>
              <a:rPr kumimoji="1"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越小（投机性货币需求曲线斜率较大</a:t>
            </a:r>
            <a:r>
              <a:rPr kumimoji="1" lang="en-US" altLang="zh-CN"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注意图中是</a:t>
            </a:r>
            <a:r>
              <a:rPr kumimoji="1" lang="zh-CN" altLang="en-US" sz="1800" dirty="0">
                <a:solidFill>
                  <a:srgbClr val="800000"/>
                </a:solidFill>
                <a:effectLst>
                  <a:outerShdw blurRad="38100" dist="38100" dir="2700000" algn="tl">
                    <a:srgbClr val="C0C0C0"/>
                  </a:outerShdw>
                </a:effectLst>
                <a:latin typeface="楷体" panose="02010609060101010101" pitchFamily="49" charset="-122"/>
                <a:ea typeface="楷体" panose="02010609060101010101" pitchFamily="49" charset="-122"/>
              </a:rPr>
              <a:t>紫红色</a:t>
            </a:r>
            <a:r>
              <a:rPr kumimoji="1"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曲线，因为其斜率为</a:t>
            </a:r>
            <a:r>
              <a:rPr kumimoji="1" lang="en-US" altLang="zh-CN" sz="1800" dirty="0">
                <a:solidFill>
                  <a:schemeClr val="tx1"/>
                </a:solidFill>
                <a:effectLst>
                  <a:outerShdw blurRad="38100" dist="38100" dir="2700000" algn="tl">
                    <a:srgbClr val="C0C0C0"/>
                  </a:outerShdw>
                </a:effectLst>
                <a:latin typeface="Times New Roman" pitchFamily="18" charset="0"/>
                <a:ea typeface="楷体" panose="02010609060101010101" pitchFamily="49" charset="-122"/>
                <a:cs typeface="Times New Roman" pitchFamily="18" charset="0"/>
              </a:rPr>
              <a:t>1/h</a:t>
            </a:r>
            <a:r>
              <a:rPr kumimoji="1"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），一定量的交易性货币需求增加会引起利率的大幅度上升。因此，当政府支出增加引起交易性货币需求增加时，利率上升较多，对私人投资的挤出较大。 </a:t>
            </a:r>
          </a:p>
        </p:txBody>
      </p:sp>
      <p:sp>
        <p:nvSpPr>
          <p:cNvPr id="83" name="Rectangle 33"/>
          <p:cNvSpPr txBox="1">
            <a:spLocks noChangeArrowheads="1"/>
          </p:cNvSpPr>
          <p:nvPr/>
        </p:nvSpPr>
        <p:spPr bwMode="auto">
          <a:xfrm>
            <a:off x="3348038" y="879475"/>
            <a:ext cx="1862137" cy="307975"/>
          </a:xfrm>
          <a:prstGeom prst="rect">
            <a:avLst/>
          </a:prstGeom>
          <a:noFill/>
          <a:ln w="9525">
            <a:noFill/>
            <a:miter lim="800000"/>
            <a:headEnd/>
            <a:tailEnd/>
          </a:ln>
        </p:spPr>
        <p:txBody>
          <a:bodyPr/>
          <a:lstStyle/>
          <a:p>
            <a:pPr marL="742950" lvl="1" indent="-285750">
              <a:spcBef>
                <a:spcPct val="20000"/>
              </a:spcBef>
              <a:buClr>
                <a:srgbClr val="FF6600"/>
              </a:buClr>
              <a:buSzPct val="80000"/>
              <a:buFont typeface="Wingdings" pitchFamily="2" charset="2"/>
              <a:buNone/>
              <a:defRPr/>
            </a:pPr>
            <a:r>
              <a:rPr lang="en-US" altLang="zh-CN" sz="2000" kern="0" dirty="0">
                <a:solidFill>
                  <a:srgbClr val="990000"/>
                </a:solidFill>
                <a:latin typeface="Times New Roman" pitchFamily="18" charset="0"/>
                <a:ea typeface="+mj-ea"/>
              </a:rPr>
              <a:t>L=</a:t>
            </a:r>
            <a:r>
              <a:rPr lang="en-US" altLang="zh-CN" sz="2000" kern="0" dirty="0" err="1">
                <a:solidFill>
                  <a:srgbClr val="990000"/>
                </a:solidFill>
                <a:latin typeface="Times New Roman" pitchFamily="18" charset="0"/>
                <a:ea typeface="+mj-ea"/>
              </a:rPr>
              <a:t>kY﹣hr</a:t>
            </a:r>
            <a:endParaRPr lang="zh-CN" altLang="en-US" sz="2000" kern="0" dirty="0">
              <a:solidFill>
                <a:srgbClr val="990000"/>
              </a:solidFill>
              <a:latin typeface="Times New Roman" pitchFamily="18" charset="0"/>
              <a:ea typeface="楷体_GB2312" pitchFamily="49" charset="-122"/>
            </a:endParaRPr>
          </a:p>
        </p:txBody>
      </p:sp>
    </p:spTree>
    <p:extLst>
      <p:ext uri="{BB962C8B-B14F-4D97-AF65-F5344CB8AC3E}">
        <p14:creationId xmlns:p14="http://schemas.microsoft.com/office/powerpoint/2010/main" val="2556944250"/>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blinds(horizontal)">
                                      <p:cBhvr>
                                        <p:cTn id="7" dur="500"/>
                                        <p:tgtEl>
                                          <p:spTgt spid="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
                                            <p:txEl>
                                              <p:pRg st="0" end="0"/>
                                            </p:txEl>
                                          </p:spTgt>
                                        </p:tgtEl>
                                        <p:attrNameLst>
                                          <p:attrName>style.visibility</p:attrName>
                                        </p:attrNameLst>
                                      </p:cBhvr>
                                      <p:to>
                                        <p:strVal val="visible"/>
                                      </p:to>
                                    </p:set>
                                    <p:animEffect transition="in" filter="blinds(horizontal)">
                                      <p:cBhvr>
                                        <p:cTn id="17" dur="500"/>
                                        <p:tgtEl>
                                          <p:spTgt spid="8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uild="p" bldLvl="2"/>
      <p:bldP spid="81"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FDB127E-5E28-4910-B45F-16B0F881705F}" type="slidenum">
              <a:rPr lang="en-GB" altLang="zh-CN" sz="1200" b="0">
                <a:solidFill>
                  <a:schemeClr val="bg1"/>
                </a:solidFill>
              </a:rPr>
              <a:pPr/>
              <a:t>21</a:t>
            </a:fld>
            <a:endParaRPr lang="en-GB" altLang="zh-CN" sz="1200" b="0">
              <a:solidFill>
                <a:schemeClr val="bg1"/>
              </a:solidFill>
            </a:endParaRPr>
          </a:p>
        </p:txBody>
      </p:sp>
      <p:grpSp>
        <p:nvGrpSpPr>
          <p:cNvPr id="31747" name="Group 2"/>
          <p:cNvGrpSpPr>
            <a:grpSpLocks/>
          </p:cNvGrpSpPr>
          <p:nvPr/>
        </p:nvGrpSpPr>
        <p:grpSpPr bwMode="auto">
          <a:xfrm>
            <a:off x="754063" y="765175"/>
            <a:ext cx="7778750" cy="5257800"/>
            <a:chOff x="1066" y="704"/>
            <a:chExt cx="3707" cy="2742"/>
          </a:xfrm>
        </p:grpSpPr>
        <p:sp>
          <p:nvSpPr>
            <p:cNvPr id="31749" name="AutoShape 3"/>
            <p:cNvSpPr>
              <a:spLocks noChangeArrowheads="1"/>
            </p:cNvSpPr>
            <p:nvPr/>
          </p:nvSpPr>
          <p:spPr bwMode="auto">
            <a:xfrm>
              <a:off x="1066" y="993"/>
              <a:ext cx="3707" cy="2453"/>
            </a:xfrm>
            <a:prstGeom prst="foldedCorner">
              <a:avLst>
                <a:gd name="adj" fmla="val 12500"/>
              </a:avLst>
            </a:prstGeom>
            <a:solidFill>
              <a:schemeClr val="bg1"/>
            </a:solidFill>
            <a:ln w="12700">
              <a:solidFill>
                <a:schemeClr val="tx1"/>
              </a:solidFill>
              <a:round/>
              <a:headEnd/>
              <a:tailEnd/>
            </a:ln>
          </p:spPr>
          <p:txBody>
            <a:bodyPr wrap="none"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endParaRPr lang="zh-CN" altLang="en-US" sz="1400" b="0">
                <a:solidFill>
                  <a:schemeClr val="tx1"/>
                </a:solidFill>
                <a:latin typeface="华文楷体" panose="02010600040101010101" pitchFamily="2" charset="-122"/>
                <a:ea typeface="华文楷体" panose="02010600040101010101" pitchFamily="2" charset="-122"/>
              </a:endParaRPr>
            </a:p>
          </p:txBody>
        </p:sp>
        <p:sp>
          <p:nvSpPr>
            <p:cNvPr id="37894" name="Rectangle 4"/>
            <p:cNvSpPr>
              <a:spLocks noChangeArrowheads="1"/>
            </p:cNvSpPr>
            <p:nvPr/>
          </p:nvSpPr>
          <p:spPr bwMode="auto">
            <a:xfrm>
              <a:off x="1066" y="704"/>
              <a:ext cx="3707" cy="301"/>
            </a:xfrm>
            <a:prstGeom prst="rect">
              <a:avLst/>
            </a:prstGeom>
            <a:solidFill>
              <a:srgbClr val="DDDDDD"/>
            </a:solidFill>
            <a:ln w="9525">
              <a:solidFill>
                <a:schemeClr val="tx1"/>
              </a:solidFill>
              <a:miter lim="800000"/>
              <a:headEnd/>
              <a:tailEnd/>
            </a:ln>
          </p:spPr>
          <p:txBody>
            <a:bodyPr anchor="ctr"/>
            <a:lstStyle>
              <a:lvl1pPr>
                <a:spcBef>
                  <a:spcPct val="20000"/>
                </a:spcBef>
                <a:buClr>
                  <a:srgbClr val="CC6600"/>
                </a:buClr>
                <a:buSzPct val="80000"/>
                <a:buFont typeface="Wingdings" pitchFamily="2" charset="2"/>
                <a:buChar char="n"/>
                <a:defRPr sz="2800">
                  <a:solidFill>
                    <a:schemeClr val="tx1"/>
                  </a:solidFill>
                  <a:latin typeface="Arial" pitchFamily="34" charset="0"/>
                  <a:ea typeface="宋体" pitchFamily="2" charset="-122"/>
                </a:defRPr>
              </a:lvl1pPr>
              <a:lvl2pPr marL="742950" indent="-285750">
                <a:spcBef>
                  <a:spcPct val="20000"/>
                </a:spcBef>
                <a:buClr>
                  <a:srgbClr val="CC6600"/>
                </a:buClr>
                <a:buSzPct val="80000"/>
                <a:buFont typeface="Wingdings" pitchFamily="2" charset="2"/>
                <a:buChar char="n"/>
                <a:defRPr sz="2400">
                  <a:solidFill>
                    <a:schemeClr val="tx1"/>
                  </a:solidFill>
                  <a:latin typeface="Arial" pitchFamily="34" charset="0"/>
                  <a:ea typeface="黑体" pitchFamily="49" charset="-122"/>
                </a:defRPr>
              </a:lvl2pPr>
              <a:lvl3pPr marL="1143000" indent="-228600">
                <a:spcBef>
                  <a:spcPct val="20000"/>
                </a:spcBef>
                <a:buClr>
                  <a:srgbClr val="CC6600"/>
                </a:buClr>
                <a:buFont typeface="Arial" pitchFamily="34" charset="0"/>
                <a:buChar char="–"/>
                <a:defRPr sz="2400">
                  <a:solidFill>
                    <a:schemeClr val="tx1"/>
                  </a:solidFill>
                  <a:latin typeface="Arial" pitchFamily="34" charset="0"/>
                  <a:ea typeface="黑体" pitchFamily="49" charset="-122"/>
                </a:defRPr>
              </a:lvl3pPr>
              <a:lvl4pPr marL="1600200" indent="-228600">
                <a:spcBef>
                  <a:spcPct val="20000"/>
                </a:spcBef>
                <a:buClr>
                  <a:srgbClr val="CC6600"/>
                </a:buClr>
                <a:buFont typeface="Arial" pitchFamily="34" charset="0"/>
                <a:buChar char="–"/>
                <a:defRPr sz="2800">
                  <a:solidFill>
                    <a:schemeClr val="tx1"/>
                  </a:solidFill>
                  <a:latin typeface="Arial" pitchFamily="34" charset="0"/>
                  <a:ea typeface="黑体" pitchFamily="49"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defRPr/>
              </a:pPr>
              <a:r>
                <a:rPr kumimoji="1" lang="zh-CN" altLang="en-US" sz="2400" dirty="0" smtClean="0">
                  <a:solidFill>
                    <a:srgbClr val="8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小结：决定财政支出 “挤出效应” 大小的因素</a:t>
              </a:r>
              <a:r>
                <a:rPr kumimoji="1" lang="zh-CN" altLang="en-US" sz="1300" dirty="0" smtClean="0">
                  <a:solidFill>
                    <a:srgbClr val="0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 </a:t>
              </a:r>
            </a:p>
          </p:txBody>
        </p:sp>
      </p:grpSp>
      <p:sp>
        <p:nvSpPr>
          <p:cNvPr id="10" name="Rectangle 5"/>
          <p:cNvSpPr>
            <a:spLocks noChangeArrowheads="1"/>
          </p:cNvSpPr>
          <p:nvPr/>
        </p:nvSpPr>
        <p:spPr bwMode="auto">
          <a:xfrm>
            <a:off x="804863" y="1501775"/>
            <a:ext cx="7524750" cy="4403725"/>
          </a:xfrm>
          <a:prstGeom prst="rect">
            <a:avLst/>
          </a:prstGeom>
          <a:noFill/>
          <a:ln w="9525">
            <a:noFill/>
            <a:miter lim="800000"/>
            <a:headEnd/>
            <a:tailEnd/>
          </a:ln>
          <a:effectLst/>
        </p:spPr>
        <p:txBody>
          <a:bodyPr/>
          <a:lstStyle/>
          <a:p>
            <a:pPr marL="342900" indent="-342900" algn="just" eaLnBrk="1" hangingPunct="1">
              <a:lnSpc>
                <a:spcPct val="95000"/>
              </a:lnSpc>
              <a:spcBef>
                <a:spcPct val="300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货币需求对产出变动的敏感程度，即</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L=</a:t>
            </a:r>
            <a:r>
              <a:rPr kumimoji="1" lang="en-US" altLang="zh-CN" sz="2200" dirty="0" err="1">
                <a:solidFill>
                  <a:schemeClr val="tx1"/>
                </a:solidFill>
                <a:effectLst>
                  <a:outerShdw blurRad="38100" dist="38100" dir="2700000" algn="tl">
                    <a:srgbClr val="C0C0C0"/>
                  </a:outerShdw>
                </a:effectLst>
                <a:latin typeface="Times New Roman" pitchFamily="18" charset="0"/>
                <a:cs typeface="Times New Roman" pitchFamily="18" charset="0"/>
              </a:rPr>
              <a:t>kY</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-hr</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中</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k</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的大小。</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k</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越大，政府支出增加引起的一定量产出增加导致的交易性货币需求的增加也越多，因而使利率上升越多，挤出效应越大。</a:t>
            </a:r>
            <a:r>
              <a:rPr kumimoji="1" lang="zh-CN" altLang="en-US" sz="2200" dirty="0">
                <a:latin typeface="Arial" charset="0"/>
              </a:rPr>
              <a:t> </a:t>
            </a:r>
            <a:endPar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eaLnBrk="1" hangingPunct="1">
              <a:lnSpc>
                <a:spcPct val="95000"/>
              </a:lnSpc>
              <a:spcBef>
                <a:spcPts val="12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货币需求对利率变动的敏感程度，即货币需求函数</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L=</a:t>
            </a:r>
            <a:r>
              <a:rPr kumimoji="1" lang="en-US" altLang="zh-CN" sz="2200" dirty="0" err="1">
                <a:solidFill>
                  <a:schemeClr val="tx1"/>
                </a:solidFill>
                <a:effectLst>
                  <a:outerShdw blurRad="38100" dist="38100" dir="2700000" algn="tl">
                    <a:srgbClr val="C0C0C0"/>
                  </a:outerShdw>
                </a:effectLst>
                <a:latin typeface="Times New Roman" pitchFamily="18" charset="0"/>
                <a:cs typeface="Times New Roman" pitchFamily="18" charset="0"/>
              </a:rPr>
              <a:t>kY</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-hr</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中</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h</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的大小。</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h</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越小，一定量的交易性货币需求变动会引起利率的较大幅度变动。因此，当政府支出增加引起交易性货币需求增加时，利率上升较多，挤出效应越大。 </a:t>
            </a:r>
          </a:p>
          <a:p>
            <a:pPr marL="342900" indent="-342900" algn="just" eaLnBrk="1" hangingPunct="1">
              <a:lnSpc>
                <a:spcPct val="95000"/>
              </a:lnSpc>
              <a:spcBef>
                <a:spcPts val="12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投资对利率变动的敏感程度，即投资函数</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I=e-</a:t>
            </a:r>
            <a:r>
              <a:rPr kumimoji="1" lang="en-US" altLang="zh-CN" sz="2200" dirty="0" err="1">
                <a:solidFill>
                  <a:schemeClr val="tx1"/>
                </a:solidFill>
                <a:effectLst>
                  <a:outerShdw blurRad="38100" dist="38100" dir="2700000" algn="tl">
                    <a:srgbClr val="C0C0C0"/>
                  </a:outerShdw>
                </a:effectLst>
                <a:latin typeface="Times New Roman" pitchFamily="18" charset="0"/>
                <a:cs typeface="Times New Roman" pitchFamily="18" charset="0"/>
              </a:rPr>
              <a:t>dr</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中</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d</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的大小。</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d</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越大</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，一定的利率变动对投资的影响越大。因此，当政府支出增加引起货币需求增加进而导致利率上升时，挤出效应就越大。 </a:t>
            </a:r>
          </a:p>
        </p:txBody>
      </p:sp>
    </p:spTree>
    <p:extLst>
      <p:ext uri="{BB962C8B-B14F-4D97-AF65-F5344CB8AC3E}">
        <p14:creationId xmlns:p14="http://schemas.microsoft.com/office/powerpoint/2010/main" val="1157157983"/>
      </p:ext>
    </p:extLst>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752F10C-6020-4A71-85F3-CEAAF53E3CE4}" type="slidenum">
              <a:rPr lang="en-GB" altLang="zh-CN" sz="1200" b="0">
                <a:solidFill>
                  <a:schemeClr val="bg1"/>
                </a:solidFill>
              </a:rPr>
              <a:pPr/>
              <a:t>22</a:t>
            </a:fld>
            <a:endParaRPr lang="en-GB" altLang="zh-CN" sz="1200" b="0" dirty="0">
              <a:solidFill>
                <a:schemeClr val="bg1"/>
              </a:solidFill>
            </a:endParaRPr>
          </a:p>
        </p:txBody>
      </p:sp>
      <p:sp>
        <p:nvSpPr>
          <p:cNvPr id="43" name="Rectangle 2"/>
          <p:cNvSpPr txBox="1">
            <a:spLocks noChangeArrowheads="1"/>
          </p:cNvSpPr>
          <p:nvPr/>
        </p:nvSpPr>
        <p:spPr bwMode="auto">
          <a:xfrm>
            <a:off x="539750" y="1916113"/>
            <a:ext cx="7993063" cy="4176712"/>
          </a:xfrm>
          <a:prstGeom prst="rect">
            <a:avLst/>
          </a:prstGeom>
          <a:noFill/>
          <a:ln w="9525">
            <a:noFill/>
            <a:miter lim="800000"/>
            <a:headEnd/>
            <a:tailEnd/>
          </a:ln>
        </p:spPr>
        <p:txBody>
          <a:bodyPr/>
          <a:lstStyle/>
          <a:p>
            <a:pPr marL="622300" lvl="1" indent="-261938">
              <a:lnSpc>
                <a:spcPct val="95000"/>
              </a:lnSpc>
              <a:spcBef>
                <a:spcPct val="30000"/>
              </a:spcBef>
              <a:buClr>
                <a:srgbClr val="FF6600"/>
              </a:buClr>
              <a:buSzPct val="60000"/>
              <a:buFont typeface="Wingdings" pitchFamily="2" charset="2"/>
              <a:buChar char="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与财政政策直接影响总需求不同，货币政策通过利率的变动对总需求发生影响，是间接地发挥作用</a:t>
            </a:r>
          </a:p>
          <a:p>
            <a:pPr marL="622300" lvl="1" indent="-261938">
              <a:lnSpc>
                <a:spcPct val="95000"/>
              </a:lnSpc>
              <a:spcBef>
                <a:spcPts val="900"/>
              </a:spcBef>
              <a:buClr>
                <a:srgbClr val="FF6600"/>
              </a:buClr>
              <a:buSzPct val="60000"/>
              <a:buFont typeface="Wingdings" pitchFamily="2" charset="2"/>
              <a:buChar char="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货币政策分类：</a:t>
            </a: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chemeClr val="bg2">
                    <a:lumMod val="75000"/>
                  </a:schemeClr>
                </a:solidFill>
                <a:effectLst>
                  <a:outerShdw blurRad="38100" dist="38100" dir="2700000" algn="tl">
                    <a:srgbClr val="000000">
                      <a:alpha val="43137"/>
                    </a:srgbClr>
                  </a:outerShdw>
                </a:effectLst>
                <a:latin typeface="宋体" pitchFamily="2" charset="-122"/>
              </a:rPr>
              <a:t>平衡的货币政策</a:t>
            </a:r>
            <a:r>
              <a:rPr lang="en-US" altLang="zh-CN" sz="2400" kern="0" dirty="0">
                <a:solidFill>
                  <a:schemeClr val="bg2">
                    <a:lumMod val="75000"/>
                  </a:schemeClr>
                </a:solidFill>
                <a:effectLst>
                  <a:outerShdw blurRad="38100" dist="38100" dir="2700000" algn="tl">
                    <a:srgbClr val="000000">
                      <a:alpha val="43137"/>
                    </a:srgbClr>
                  </a:outerShdw>
                </a:effectLst>
                <a:latin typeface="宋体" pitchFamily="2" charset="-122"/>
              </a:rPr>
              <a:t>—</a:t>
            </a:r>
            <a:r>
              <a:rPr lang="zh-CN" altLang="en-US" sz="2400" kern="0" dirty="0">
                <a:solidFill>
                  <a:schemeClr val="bg2">
                    <a:lumMod val="7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保持货币供给和利率水平稳定 </a:t>
            </a: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扩张性货币政策</a:t>
            </a:r>
            <a:r>
              <a:rPr lang="en-US" altLang="zh-CN" sz="2400" kern="0" dirty="0">
                <a:solidFill>
                  <a:schemeClr val="tx1"/>
                </a:solidFill>
                <a:effectLst>
                  <a:outerShdw blurRad="38100" dist="38100" dir="2700000" algn="tl">
                    <a:srgbClr val="000000">
                      <a:alpha val="43137"/>
                    </a:srgbClr>
                  </a:outerShdw>
                </a:effectLst>
                <a:latin typeface="宋体" pitchFamily="2" charset="-122"/>
              </a:rPr>
              <a:t>—</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增加货币供给量，降低利率，扩大需求，刺激经济增长（经济萧条时用）</a:t>
            </a: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紧缩性货币政策</a:t>
            </a:r>
            <a:r>
              <a:rPr lang="en-US" altLang="zh-CN" sz="2400" kern="0" dirty="0">
                <a:solidFill>
                  <a:schemeClr val="tx1"/>
                </a:solidFill>
                <a:effectLst>
                  <a:outerShdw blurRad="38100" dist="38100" dir="2700000" algn="tl">
                    <a:srgbClr val="000000">
                      <a:alpha val="43137"/>
                    </a:srgbClr>
                  </a:outerShdw>
                </a:effectLst>
                <a:latin typeface="宋体" pitchFamily="2" charset="-122"/>
              </a:rPr>
              <a:t>—</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减少货币供给量，提高利率，减少需求，抑制经济增长（通货膨胀时用） </a:t>
            </a:r>
          </a:p>
          <a:p>
            <a:pPr marL="622300" lvl="1" indent="-261938">
              <a:lnSpc>
                <a:spcPct val="95000"/>
              </a:lnSpc>
              <a:spcBef>
                <a:spcPts val="900"/>
              </a:spcBef>
              <a:buClr>
                <a:srgbClr val="FF6600"/>
              </a:buClr>
              <a:buSzPct val="115000"/>
              <a:buFont typeface="Wingdings" pitchFamily="2" charset="2"/>
              <a:buChar char="§"/>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政策工具：</a:t>
            </a: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公开市场业务；调整再贴现率；改变存款准备率 </a:t>
            </a:r>
          </a:p>
        </p:txBody>
      </p:sp>
      <p:sp>
        <p:nvSpPr>
          <p:cNvPr id="44" name="Rectangle 3"/>
          <p:cNvSpPr>
            <a:spLocks noChangeArrowheads="1"/>
          </p:cNvSpPr>
          <p:nvPr/>
        </p:nvSpPr>
        <p:spPr bwMode="auto">
          <a:xfrm>
            <a:off x="469901" y="188640"/>
            <a:ext cx="2795587" cy="590550"/>
          </a:xfrm>
          <a:prstGeom prst="rect">
            <a:avLst/>
          </a:prstGeom>
          <a:noFill/>
          <a:ln w="6350">
            <a:noFill/>
            <a:miter lim="800000"/>
            <a:headEnd/>
            <a:tailEnd/>
          </a:ln>
          <a:effectLst/>
        </p:spPr>
        <p:txBody>
          <a:bodyPr lIns="0" tIns="0" rIns="0" bIns="0">
            <a:spAutoFit/>
          </a:bodyPr>
          <a:lstStyle/>
          <a:p>
            <a:pPr marL="392113" lvl="1" indent="-390525" algn="ctr" defTabSz="330200">
              <a:lnSpc>
                <a:spcPct val="120000"/>
              </a:lnSpc>
              <a:buClr>
                <a:srgbClr val="FF6600"/>
              </a:buClr>
              <a:buSzPct val="60000"/>
              <a:buFont typeface="Wingdings" pitchFamily="2" charset="2"/>
              <a:buNone/>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rPr>
              <a:t>.3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rPr>
              <a:t>货币政策</a:t>
            </a:r>
            <a:endParaRPr kumimoji="1"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45" name="Rectangle 4"/>
          <p:cNvSpPr>
            <a:spLocks noChangeArrowheads="1"/>
          </p:cNvSpPr>
          <p:nvPr/>
        </p:nvSpPr>
        <p:spPr bwMode="auto">
          <a:xfrm>
            <a:off x="683568" y="1052736"/>
            <a:ext cx="5060950" cy="512762"/>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.3.1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货币政策的工具</a:t>
            </a:r>
          </a:p>
        </p:txBody>
      </p:sp>
    </p:spTree>
    <p:extLst>
      <p:ext uri="{BB962C8B-B14F-4D97-AF65-F5344CB8AC3E}">
        <p14:creationId xmlns:p14="http://schemas.microsoft.com/office/powerpoint/2010/main" val="286767635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blinds(horizontal)">
                                      <p:cBhvr>
                                        <p:cTn id="7" dur="500"/>
                                        <p:tgtEl>
                                          <p:spTgt spid="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
                                            <p:txEl>
                                              <p:pRg st="0" end="0"/>
                                            </p:txEl>
                                          </p:spTgt>
                                        </p:tgtEl>
                                        <p:attrNameLst>
                                          <p:attrName>style.visibility</p:attrName>
                                        </p:attrNameLst>
                                      </p:cBhvr>
                                      <p:to>
                                        <p:strVal val="visible"/>
                                      </p:to>
                                    </p:set>
                                    <p:animEffect transition="in" filter="blinds(horizontal)">
                                      <p:cBhvr>
                                        <p:cTn id="12" dur="500"/>
                                        <p:tgtEl>
                                          <p:spTgt spid="4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
                                            <p:txEl>
                                              <p:pRg st="0" end="0"/>
                                            </p:txEl>
                                          </p:spTgt>
                                        </p:tgtEl>
                                        <p:attrNameLst>
                                          <p:attrName>style.visibility</p:attrName>
                                        </p:attrNameLst>
                                      </p:cBhvr>
                                      <p:to>
                                        <p:strVal val="visible"/>
                                      </p:to>
                                    </p:set>
                                    <p:animEffect transition="in" filter="blinds(horizontal)">
                                      <p:cBhvr>
                                        <p:cTn id="17" dur="500"/>
                                        <p:tgtEl>
                                          <p:spTgt spid="4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
                                            <p:txEl>
                                              <p:pRg st="1" end="1"/>
                                            </p:txEl>
                                          </p:spTgt>
                                        </p:tgtEl>
                                        <p:attrNameLst>
                                          <p:attrName>style.visibility</p:attrName>
                                        </p:attrNameLst>
                                      </p:cBhvr>
                                      <p:to>
                                        <p:strVal val="visible"/>
                                      </p:to>
                                    </p:set>
                                    <p:animEffect transition="in" filter="blinds(horizontal)">
                                      <p:cBhvr>
                                        <p:cTn id="22" dur="500"/>
                                        <p:tgtEl>
                                          <p:spTgt spid="43">
                                            <p:txEl>
                                              <p:pRg st="1" end="1"/>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3">
                                            <p:txEl>
                                              <p:pRg st="2" end="2"/>
                                            </p:txEl>
                                          </p:spTgt>
                                        </p:tgtEl>
                                        <p:attrNameLst>
                                          <p:attrName>style.visibility</p:attrName>
                                        </p:attrNameLst>
                                      </p:cBhvr>
                                      <p:to>
                                        <p:strVal val="visible"/>
                                      </p:to>
                                    </p:set>
                                    <p:animEffect transition="in" filter="blinds(horizontal)">
                                      <p:cBhvr>
                                        <p:cTn id="25" dur="500"/>
                                        <p:tgtEl>
                                          <p:spTgt spid="43">
                                            <p:txEl>
                                              <p:pRg st="2" end="2"/>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3">
                                            <p:txEl>
                                              <p:pRg st="3" end="3"/>
                                            </p:txEl>
                                          </p:spTgt>
                                        </p:tgtEl>
                                        <p:attrNameLst>
                                          <p:attrName>style.visibility</p:attrName>
                                        </p:attrNameLst>
                                      </p:cBhvr>
                                      <p:to>
                                        <p:strVal val="visible"/>
                                      </p:to>
                                    </p:set>
                                    <p:animEffect transition="in" filter="blinds(horizontal)">
                                      <p:cBhvr>
                                        <p:cTn id="28" dur="500"/>
                                        <p:tgtEl>
                                          <p:spTgt spid="43">
                                            <p:txEl>
                                              <p:pRg st="3" end="3"/>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3">
                                            <p:txEl>
                                              <p:pRg st="4" end="4"/>
                                            </p:txEl>
                                          </p:spTgt>
                                        </p:tgtEl>
                                        <p:attrNameLst>
                                          <p:attrName>style.visibility</p:attrName>
                                        </p:attrNameLst>
                                      </p:cBhvr>
                                      <p:to>
                                        <p:strVal val="visible"/>
                                      </p:to>
                                    </p:set>
                                    <p:animEffect transition="in" filter="blinds(horizontal)">
                                      <p:cBhvr>
                                        <p:cTn id="31" dur="500"/>
                                        <p:tgtEl>
                                          <p:spTgt spid="43">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3">
                                            <p:txEl>
                                              <p:pRg st="5" end="5"/>
                                            </p:txEl>
                                          </p:spTgt>
                                        </p:tgtEl>
                                        <p:attrNameLst>
                                          <p:attrName>style.visibility</p:attrName>
                                        </p:attrNameLst>
                                      </p:cBhvr>
                                      <p:to>
                                        <p:strVal val="visible"/>
                                      </p:to>
                                    </p:set>
                                    <p:animEffect transition="in" filter="blinds(horizontal)">
                                      <p:cBhvr>
                                        <p:cTn id="36" dur="500"/>
                                        <p:tgtEl>
                                          <p:spTgt spid="43">
                                            <p:txEl>
                                              <p:pRg st="5" end="5"/>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3">
                                            <p:txEl>
                                              <p:pRg st="6" end="6"/>
                                            </p:txEl>
                                          </p:spTgt>
                                        </p:tgtEl>
                                        <p:attrNameLst>
                                          <p:attrName>style.visibility</p:attrName>
                                        </p:attrNameLst>
                                      </p:cBhvr>
                                      <p:to>
                                        <p:strVal val="visible"/>
                                      </p:to>
                                    </p:set>
                                    <p:animEffect transition="in" filter="blinds(horizontal)">
                                      <p:cBhvr>
                                        <p:cTn id="39" dur="500"/>
                                        <p:tgtEl>
                                          <p:spTgt spid="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bldLvl="2"/>
      <p:bldP spid="44" grpId="0" build="p" bldLvl="3"/>
      <p:bldP spid="45"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49F9129-0732-4846-98CD-15137D0308DE}" type="slidenum">
              <a:rPr lang="en-GB" altLang="zh-CN" sz="1200" b="0">
                <a:solidFill>
                  <a:schemeClr val="bg1"/>
                </a:solidFill>
              </a:rPr>
              <a:pPr/>
              <a:t>23</a:t>
            </a:fld>
            <a:endParaRPr lang="en-GB" altLang="zh-CN" sz="1200" b="0">
              <a:solidFill>
                <a:schemeClr val="bg1"/>
              </a:solidFill>
            </a:endParaRPr>
          </a:p>
        </p:txBody>
      </p:sp>
      <p:sp>
        <p:nvSpPr>
          <p:cNvPr id="31" name="Rectangle 5"/>
          <p:cNvSpPr>
            <a:spLocks noChangeArrowheads="1"/>
          </p:cNvSpPr>
          <p:nvPr/>
        </p:nvSpPr>
        <p:spPr bwMode="auto">
          <a:xfrm>
            <a:off x="900113" y="1250950"/>
            <a:ext cx="7740650" cy="1108075"/>
          </a:xfrm>
          <a:prstGeom prst="rect">
            <a:avLst/>
          </a:prstGeom>
          <a:noFill/>
          <a:ln w="6350">
            <a:noFill/>
            <a:miter lim="800000"/>
            <a:headEnd/>
            <a:tailEnd/>
          </a:ln>
          <a:effectLst/>
        </p:spPr>
        <p:txBody>
          <a:bodyPr lIns="0" tIns="0" rIns="0" bIns="0">
            <a:spAutoFit/>
          </a:bodyPr>
          <a:lstStyle/>
          <a:p>
            <a:pPr marL="392113" lvl="1" indent="-390525" defTabSz="330200">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指中央银行在金融市场上公开买卖有价证券（政府债券和银行承兑汇票），以调节货币供应量和利息率的一种政策手段</a:t>
            </a:r>
          </a:p>
        </p:txBody>
      </p:sp>
      <p:sp>
        <p:nvSpPr>
          <p:cNvPr id="32" name="Rectangle 6"/>
          <p:cNvSpPr>
            <a:spLocks noChangeArrowheads="1"/>
          </p:cNvSpPr>
          <p:nvPr/>
        </p:nvSpPr>
        <p:spPr bwMode="auto">
          <a:xfrm>
            <a:off x="687388" y="692150"/>
            <a:ext cx="2679700" cy="369888"/>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Arial" charset="0"/>
                <a:ea typeface="黑体" pitchFamily="2"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公开市场业务</a:t>
            </a:r>
          </a:p>
        </p:txBody>
      </p:sp>
      <p:sp>
        <p:nvSpPr>
          <p:cNvPr id="33" name="Rectangle 8"/>
          <p:cNvSpPr>
            <a:spLocks noChangeArrowheads="1"/>
          </p:cNvSpPr>
          <p:nvPr/>
        </p:nvSpPr>
        <p:spPr bwMode="auto">
          <a:xfrm>
            <a:off x="1312863" y="3786188"/>
            <a:ext cx="7307262" cy="1108075"/>
          </a:xfrm>
          <a:prstGeom prst="rect">
            <a:avLst/>
          </a:prstGeom>
          <a:noFill/>
          <a:ln w="6350">
            <a:noFill/>
            <a:miter lim="800000"/>
            <a:headEnd/>
            <a:tailEnd/>
          </a:ln>
          <a:effectLst/>
        </p:spPr>
        <p:txBody>
          <a:bodyPr lIns="0" tIns="0" rIns="0" bIns="0">
            <a:spAutoFit/>
          </a:bodyPr>
          <a:lstStyle/>
          <a:p>
            <a:pPr marL="268288" lvl="1" indent="-266700" defTabSz="330200">
              <a:buClr>
                <a:srgbClr val="FF6600"/>
              </a:buClr>
              <a:buFont typeface="Wingdings" pitchFamily="2" charset="2"/>
              <a:buChar char="Ø"/>
              <a:defRPr/>
            </a:pPr>
            <a:r>
              <a:rPr kumimoji="1" lang="zh-CN" altLang="en-US" sz="2400" dirty="0">
                <a:solidFill>
                  <a:srgbClr val="336699"/>
                </a:solidFill>
                <a:effectLst>
                  <a:outerShdw blurRad="38100" dist="38100" dir="2700000" algn="tl">
                    <a:srgbClr val="C0C0C0"/>
                  </a:outerShdw>
                </a:effectLst>
                <a:latin typeface="楷体" panose="02010609060101010101" pitchFamily="49" charset="-122"/>
                <a:ea typeface="楷体" panose="02010609060101010101" pitchFamily="49" charset="-122"/>
              </a:rPr>
              <a:t>总需求不足→买进有价证券→货币投入市场→商业银行存款增加→ 贷款增加→货币供应量成倍增加→利息率下降→投资增加→总需求扩大→总产出增加</a:t>
            </a:r>
          </a:p>
        </p:txBody>
      </p:sp>
      <p:sp>
        <p:nvSpPr>
          <p:cNvPr id="34" name="AutoShape 92"/>
          <p:cNvSpPr>
            <a:spLocks noChangeArrowheads="1"/>
          </p:cNvSpPr>
          <p:nvPr/>
        </p:nvSpPr>
        <p:spPr bwMode="auto">
          <a:xfrm>
            <a:off x="1258888" y="2420938"/>
            <a:ext cx="6985000" cy="658812"/>
          </a:xfrm>
          <a:prstGeom prst="roundRect">
            <a:avLst>
              <a:gd name="adj" fmla="val 16667"/>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1600">
                <a:latin typeface="楷体" panose="02010609060101010101" pitchFamily="49" charset="-122"/>
                <a:ea typeface="楷体" panose="02010609060101010101" pitchFamily="49" charset="-122"/>
              </a:rPr>
              <a:t>银行承兑汇票是是由存款人出票，向开户银行申请并经银行审查同意承兑的，保证在指定日期无条件支付确定的金额给收款人或持票人的票据。</a:t>
            </a:r>
          </a:p>
        </p:txBody>
      </p:sp>
      <p:sp>
        <p:nvSpPr>
          <p:cNvPr id="35" name="Rectangle 5"/>
          <p:cNvSpPr>
            <a:spLocks noChangeArrowheads="1"/>
          </p:cNvSpPr>
          <p:nvPr/>
        </p:nvSpPr>
        <p:spPr bwMode="auto">
          <a:xfrm>
            <a:off x="900113" y="3284538"/>
            <a:ext cx="7977187" cy="431800"/>
          </a:xfrm>
          <a:prstGeom prst="rect">
            <a:avLst/>
          </a:prstGeom>
          <a:noFill/>
          <a:ln w="6350">
            <a:noFill/>
            <a:miter lim="800000"/>
            <a:headEnd/>
            <a:tailEnd/>
          </a:ln>
          <a:effectLst/>
        </p:spPr>
        <p:txBody>
          <a:bodyPr lIns="0" tIns="0" rIns="0" bIns="0">
            <a:spAutoFit/>
          </a:bodyPr>
          <a:lstStyle/>
          <a:p>
            <a:pPr marL="268288" lvl="1" indent="-266700" defTabSz="330200">
              <a:buClr>
                <a:srgbClr val="FF6600"/>
              </a:buClr>
              <a:buSzPct val="80000"/>
              <a:buFont typeface="Wingdings" pitchFamily="2" charset="2"/>
              <a:buChar char="n"/>
              <a:defRPr/>
            </a:pPr>
            <a:r>
              <a:rPr kumimoji="1" lang="zh-CN" altLang="en-US" sz="2400" dirty="0">
                <a:solidFill>
                  <a:srgbClr val="CC3300"/>
                </a:solidFill>
                <a:effectLst>
                  <a:outerShdw blurRad="38100" dist="38100" dir="2700000" algn="tl">
                    <a:srgbClr val="C0C0C0"/>
                  </a:outerShdw>
                </a:effectLst>
                <a:latin typeface="宋体" pitchFamily="2" charset="-122"/>
              </a:rPr>
              <a:t>使用原则：</a:t>
            </a:r>
            <a:r>
              <a:rPr kumimoji="1" lang="zh-CN" altLang="en-US" sz="2400" dirty="0">
                <a:solidFill>
                  <a:schemeClr val="tx1"/>
                </a:solidFill>
                <a:effectLst>
                  <a:outerShdw blurRad="38100" dist="38100" dir="2700000" algn="tl">
                    <a:srgbClr val="C0C0C0"/>
                  </a:outerShdw>
                </a:effectLst>
                <a:latin typeface="宋体" pitchFamily="2" charset="-122"/>
              </a:rPr>
              <a:t>逆经济风向行事</a:t>
            </a:r>
            <a:r>
              <a:rPr kumimoji="1" lang="zh-CN" altLang="en-US" sz="2800" b="0" dirty="0">
                <a:solidFill>
                  <a:schemeClr val="tx1"/>
                </a:solidFill>
                <a:latin typeface="宋体" pitchFamily="2" charset="-122"/>
                <a:ea typeface="黑体" pitchFamily="2" charset="-122"/>
              </a:rPr>
              <a:t> </a:t>
            </a:r>
            <a:endParaRPr kumimoji="1" lang="zh-CN" altLang="en-US" sz="2800" dirty="0">
              <a:solidFill>
                <a:srgbClr val="CC3300"/>
              </a:solidFill>
              <a:latin typeface="宋体" pitchFamily="2" charset="-122"/>
              <a:ea typeface="楷体_GB2312" pitchFamily="49" charset="-122"/>
            </a:endParaRPr>
          </a:p>
        </p:txBody>
      </p:sp>
      <p:sp>
        <p:nvSpPr>
          <p:cNvPr id="8" name="TextBox 7"/>
          <p:cNvSpPr txBox="1">
            <a:spLocks noChangeArrowheads="1"/>
          </p:cNvSpPr>
          <p:nvPr/>
        </p:nvSpPr>
        <p:spPr bwMode="auto">
          <a:xfrm>
            <a:off x="1619250" y="5121275"/>
            <a:ext cx="6121400" cy="708025"/>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714375" indent="-714375">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kumimoji="1" lang="zh-CN" altLang="en-US" sz="2000">
                <a:solidFill>
                  <a:schemeClr val="tx1"/>
                </a:solidFill>
                <a:latin typeface="Times New Roman" panose="02020603050405020304" pitchFamily="18" charset="0"/>
                <a:ea typeface="楷体" panose="02010609060101010101" pitchFamily="49" charset="-122"/>
              </a:rPr>
              <a:t>优点：时间灵活，见效较快，数量可控，期限可选，力度可掌，操作可逆</a:t>
            </a:r>
            <a:endParaRPr lang="zh-CN" altLang="en-US" sz="2000"/>
          </a:p>
        </p:txBody>
      </p:sp>
    </p:spTree>
    <p:extLst>
      <p:ext uri="{BB962C8B-B14F-4D97-AF65-F5344CB8AC3E}">
        <p14:creationId xmlns:p14="http://schemas.microsoft.com/office/powerpoint/2010/main" val="3929554521"/>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
                                            <p:txEl>
                                              <p:pRg st="0" end="0"/>
                                            </p:txEl>
                                          </p:spTgt>
                                        </p:tgtEl>
                                        <p:attrNameLst>
                                          <p:attrName>style.visibility</p:attrName>
                                        </p:attrNameLst>
                                      </p:cBhvr>
                                      <p:to>
                                        <p:strVal val="visible"/>
                                      </p:to>
                                    </p:set>
                                    <p:animEffect transition="in" filter="blinds(horizontal)">
                                      <p:cBhvr>
                                        <p:cTn id="12" dur="500"/>
                                        <p:tgtEl>
                                          <p:spTgt spid="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5">
                                            <p:txEl>
                                              <p:pRg st="0" end="0"/>
                                            </p:txEl>
                                          </p:spTgt>
                                        </p:tgtEl>
                                        <p:attrNameLst>
                                          <p:attrName>style.visibility</p:attrName>
                                        </p:attrNameLst>
                                      </p:cBhvr>
                                      <p:to>
                                        <p:strVal val="visible"/>
                                      </p:to>
                                    </p:set>
                                    <p:animEffect transition="in" filter="blinds(horizontal)">
                                      <p:cBhvr>
                                        <p:cTn id="24" dur="500"/>
                                        <p:tgtEl>
                                          <p:spTgt spid="35">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3">
                                            <p:txEl>
                                              <p:pRg st="0" end="0"/>
                                            </p:txEl>
                                          </p:spTgt>
                                        </p:tgtEl>
                                        <p:attrNameLst>
                                          <p:attrName>style.visibility</p:attrName>
                                        </p:attrNameLst>
                                      </p:cBhvr>
                                      <p:to>
                                        <p:strVal val="visible"/>
                                      </p:to>
                                    </p:set>
                                    <p:animEffect transition="in" filter="blinds(horizontal)">
                                      <p:cBhvr>
                                        <p:cTn id="29" dur="500"/>
                                        <p:tgtEl>
                                          <p:spTgt spid="33">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linds(horizont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bldLvl="3"/>
      <p:bldP spid="32" grpId="0"/>
      <p:bldP spid="33" grpId="0" build="p" bldLvl="3"/>
      <p:bldP spid="34" grpId="0" animBg="1"/>
      <p:bldP spid="35" grpId="0" build="p" bldLvl="3"/>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75DDFE9-ADE6-487A-B8D6-29C40EA79BA0}" type="slidenum">
              <a:rPr lang="en-GB" altLang="zh-CN" sz="1200" b="0">
                <a:solidFill>
                  <a:schemeClr val="bg1"/>
                </a:solidFill>
              </a:rPr>
              <a:pPr/>
              <a:t>24</a:t>
            </a:fld>
            <a:endParaRPr lang="en-GB" altLang="zh-CN" sz="1200" b="0">
              <a:solidFill>
                <a:schemeClr val="bg1"/>
              </a:solidFill>
            </a:endParaRPr>
          </a:p>
        </p:txBody>
      </p:sp>
      <p:sp>
        <p:nvSpPr>
          <p:cNvPr id="49" name="Rectangle 2"/>
          <p:cNvSpPr txBox="1">
            <a:spLocks noChangeArrowheads="1"/>
          </p:cNvSpPr>
          <p:nvPr/>
        </p:nvSpPr>
        <p:spPr>
          <a:xfrm>
            <a:off x="395288" y="1195388"/>
            <a:ext cx="8280400" cy="4752975"/>
          </a:xfrm>
          <a:prstGeom prst="rect">
            <a:avLst/>
          </a:prstGeom>
        </p:spPr>
        <p:txBody>
          <a:bodyPr/>
          <a:lstStyle/>
          <a:p>
            <a:pPr marL="742950" lvl="1" indent="-285750">
              <a:spcBef>
                <a:spcPct val="30000"/>
              </a:spcBef>
              <a:buClr>
                <a:srgbClr val="FF6600"/>
              </a:buClr>
              <a:buSzPct val="60000"/>
              <a:buFont typeface="Wingdings" pitchFamily="2" charset="2"/>
              <a:buChar char="n"/>
              <a:defRPr/>
            </a:pPr>
            <a:r>
              <a:rPr lang="zh-CN" altLang="en-US" sz="1800" dirty="0">
                <a:latin typeface="楷体" panose="02010609060101010101" pitchFamily="49" charset="-122"/>
                <a:ea typeface="楷体" panose="02010609060101010101" pitchFamily="49" charset="-122"/>
              </a:rPr>
              <a:t>中国人民银行从</a:t>
            </a:r>
            <a:r>
              <a:rPr lang="en-US" altLang="zh-CN" sz="1800" dirty="0">
                <a:latin typeface="楷体" panose="02010609060101010101" pitchFamily="49" charset="-122"/>
                <a:ea typeface="楷体" panose="02010609060101010101" pitchFamily="49" charset="-122"/>
              </a:rPr>
              <a:t>1998</a:t>
            </a:r>
            <a:r>
              <a:rPr lang="zh-CN" altLang="en-US" sz="1800" dirty="0">
                <a:latin typeface="楷体" panose="02010609060101010101" pitchFamily="49" charset="-122"/>
                <a:ea typeface="楷体" panose="02010609060101010101" pitchFamily="49" charset="-122"/>
              </a:rPr>
              <a:t>年开始建立公开市场业务一级交易商制度，选择一批能够承担大额债券交易的商业银行（</a:t>
            </a:r>
            <a:r>
              <a:rPr lang="en-US" altLang="zh-CN" sz="1800" dirty="0">
                <a:latin typeface="楷体" panose="02010609060101010101" pitchFamily="49" charset="-122"/>
                <a:ea typeface="楷体" panose="02010609060101010101" pitchFamily="49" charset="-122"/>
              </a:rPr>
              <a:t>40</a:t>
            </a:r>
            <a:r>
              <a:rPr lang="zh-CN" altLang="en-US" sz="1800" dirty="0">
                <a:latin typeface="楷体" panose="02010609060101010101" pitchFamily="49" charset="-122"/>
                <a:ea typeface="楷体" panose="02010609060101010101" pitchFamily="49" charset="-122"/>
              </a:rPr>
              <a:t>家）作为公开市场业务的交易对象。这些交易商可以运用国债、政策性金融债券等作为交易工具与中国人民银行开展公开市场业务。公开市场业务债券交易的品种主要包括回购交易、现券交易、发行央行票据。</a:t>
            </a:r>
            <a:endParaRPr lang="en-US" altLang="zh-CN" sz="1800" dirty="0">
              <a:latin typeface="楷体" panose="02010609060101010101" pitchFamily="49" charset="-122"/>
              <a:ea typeface="楷体" panose="02010609060101010101" pitchFamily="49" charset="-122"/>
            </a:endParaRPr>
          </a:p>
          <a:p>
            <a:pPr marL="742950" lvl="1" indent="-285750">
              <a:spcBef>
                <a:spcPct val="30000"/>
              </a:spcBef>
              <a:buClr>
                <a:srgbClr val="FF6600"/>
              </a:buClr>
              <a:buSzPct val="60000"/>
              <a:buFont typeface="Wingdings" pitchFamily="2" charset="2"/>
              <a:buChar char="n"/>
              <a:defRPr/>
            </a:pPr>
            <a:r>
              <a:rPr lang="zh-CN" altLang="en-US" sz="1800" kern="0"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回购交易</a:t>
            </a:r>
            <a:r>
              <a:rPr lang="zh-CN" altLang="en-US" sz="1800" kern="0" dirty="0">
                <a:solidFill>
                  <a:schemeClr val="tx1"/>
                </a:solidFill>
                <a:latin typeface="楷体" panose="02010609060101010101" pitchFamily="49" charset="-122"/>
                <a:ea typeface="楷体" panose="02010609060101010101" pitchFamily="49" charset="-122"/>
              </a:rPr>
              <a:t>分正回购和逆回购：正回购为央行向一级交易商卖出有价证券，并约定在未来特定日期买回有价证券的交易行为</a:t>
            </a:r>
            <a:r>
              <a:rPr lang="en-US" altLang="zh-CN" sz="1800" kern="0" dirty="0">
                <a:solidFill>
                  <a:schemeClr val="tx1"/>
                </a:solidFill>
                <a:latin typeface="楷体" panose="02010609060101010101" pitchFamily="49" charset="-122"/>
                <a:ea typeface="楷体" panose="02010609060101010101" pitchFamily="49" charset="-122"/>
              </a:rPr>
              <a:t>,</a:t>
            </a:r>
            <a:r>
              <a:rPr lang="zh-CN" altLang="en-US" sz="1800" kern="0" dirty="0">
                <a:solidFill>
                  <a:schemeClr val="tx1"/>
                </a:solidFill>
                <a:latin typeface="楷体" panose="02010609060101010101" pitchFamily="49" charset="-122"/>
                <a:ea typeface="楷体" panose="02010609060101010101" pitchFamily="49" charset="-122"/>
              </a:rPr>
              <a:t>正回购为央行从市场收回流动性的操作，正回购到期则为央行向市场投放流动性的操作；逆回购为央行向一级交易商购买有价证券，并约定在未来特定日期将有价证券卖给一级交易商的交易行为，逆回购为央行向市场上投放流动性的操作，逆回购到期则为央行从市场收回流动性的操作。</a:t>
            </a:r>
            <a:endParaRPr lang="en-US" altLang="zh-CN" sz="1800" kern="0" dirty="0">
              <a:solidFill>
                <a:schemeClr val="tx1"/>
              </a:solidFill>
              <a:latin typeface="楷体" panose="02010609060101010101" pitchFamily="49" charset="-122"/>
              <a:ea typeface="楷体" panose="02010609060101010101" pitchFamily="49" charset="-122"/>
            </a:endParaRPr>
          </a:p>
          <a:p>
            <a:pPr marL="742950" lvl="1" indent="-285750">
              <a:spcBef>
                <a:spcPct val="30000"/>
              </a:spcBef>
              <a:buClr>
                <a:srgbClr val="FF6600"/>
              </a:buClr>
              <a:buSzPct val="60000"/>
              <a:buFont typeface="Wingdings" pitchFamily="2" charset="2"/>
              <a:buChar char="n"/>
              <a:defRPr/>
            </a:pPr>
            <a:r>
              <a:rPr lang="zh-CN" altLang="en-US" sz="1800" kern="0"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现券交易</a:t>
            </a:r>
            <a:r>
              <a:rPr lang="zh-CN" altLang="en-US" sz="1800" kern="0" dirty="0">
                <a:solidFill>
                  <a:schemeClr val="tx1"/>
                </a:solidFill>
                <a:latin typeface="楷体" panose="02010609060101010101" pitchFamily="49" charset="-122"/>
                <a:ea typeface="楷体" panose="02010609060101010101" pitchFamily="49" charset="-122"/>
              </a:rPr>
              <a:t>分现券买断和现券卖断两种，前者为央行直接从二级市场买入债券，一次性地投放基础货币；后者为央行直接卖出持有债券，一次性地回笼基础货币。</a:t>
            </a:r>
            <a:endParaRPr lang="en-US" altLang="zh-CN" sz="1800" kern="0" dirty="0">
              <a:solidFill>
                <a:schemeClr val="tx1"/>
              </a:solidFill>
              <a:latin typeface="楷体" panose="02010609060101010101" pitchFamily="49" charset="-122"/>
              <a:ea typeface="楷体" panose="02010609060101010101" pitchFamily="49" charset="-122"/>
            </a:endParaRPr>
          </a:p>
          <a:p>
            <a:pPr marL="742950" lvl="1" indent="-285750">
              <a:spcBef>
                <a:spcPct val="30000"/>
              </a:spcBef>
              <a:buClr>
                <a:srgbClr val="FF6600"/>
              </a:buClr>
              <a:buSzPct val="60000"/>
              <a:buFont typeface="Wingdings" pitchFamily="2" charset="2"/>
              <a:buChar char="n"/>
              <a:defRPr/>
            </a:pPr>
            <a:r>
              <a:rPr lang="zh-CN" altLang="en-US" sz="1800" kern="0"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发行央行票据</a:t>
            </a:r>
            <a:r>
              <a:rPr lang="zh-CN" altLang="en-US" sz="1800" kern="0" dirty="0">
                <a:solidFill>
                  <a:schemeClr val="tx1"/>
                </a:solidFill>
                <a:latin typeface="楷体" panose="02010609060101010101" pitchFamily="49" charset="-122"/>
                <a:ea typeface="楷体" panose="02010609060101010101" pitchFamily="49" charset="-122"/>
              </a:rPr>
              <a:t>即央行发行短期债券，央行通过发行央行票据可以回笼基础货币，央行票据到期则体现为投放基础货币。</a:t>
            </a:r>
          </a:p>
          <a:p>
            <a:pPr marL="742950" lvl="1" indent="-285750">
              <a:spcBef>
                <a:spcPct val="30000"/>
              </a:spcBef>
              <a:buClr>
                <a:srgbClr val="FF6600"/>
              </a:buClr>
              <a:buSzPct val="60000"/>
              <a:buFont typeface="Wingdings" pitchFamily="2" charset="2"/>
              <a:buChar char="n"/>
              <a:defRPr/>
            </a:pPr>
            <a:endParaRPr lang="zh-CN" altLang="en-US" sz="1800" kern="0" dirty="0">
              <a:solidFill>
                <a:schemeClr val="tx1"/>
              </a:solidFill>
              <a:latin typeface="楷体" panose="02010609060101010101" pitchFamily="49" charset="-122"/>
              <a:ea typeface="楷体" panose="02010609060101010101" pitchFamily="49" charset="-122"/>
            </a:endParaRPr>
          </a:p>
        </p:txBody>
      </p:sp>
      <p:sp>
        <p:nvSpPr>
          <p:cNvPr id="51" name="Rectangle 4"/>
          <p:cNvSpPr>
            <a:spLocks noChangeArrowheads="1"/>
          </p:cNvSpPr>
          <p:nvPr/>
        </p:nvSpPr>
        <p:spPr bwMode="auto">
          <a:xfrm>
            <a:off x="671513" y="692150"/>
            <a:ext cx="6492875" cy="404813"/>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Font typeface="Wingdings" pitchFamily="2" charset="2"/>
              <a:buChar char="²"/>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央行公开市场业务交易的品种</a:t>
            </a:r>
          </a:p>
        </p:txBody>
      </p:sp>
      <p:sp>
        <p:nvSpPr>
          <p:cNvPr id="2" name="矩形 1"/>
          <p:cNvSpPr>
            <a:spLocks noChangeArrowheads="1"/>
          </p:cNvSpPr>
          <p:nvPr/>
        </p:nvSpPr>
        <p:spPr bwMode="auto">
          <a:xfrm>
            <a:off x="395288" y="549275"/>
            <a:ext cx="8424862" cy="5616575"/>
          </a:xfrm>
          <a:prstGeom prst="rect">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endParaRPr lang="zh-CN" altLang="en-US"/>
          </a:p>
        </p:txBody>
      </p:sp>
    </p:spTree>
    <p:extLst>
      <p:ext uri="{BB962C8B-B14F-4D97-AF65-F5344CB8AC3E}">
        <p14:creationId xmlns:p14="http://schemas.microsoft.com/office/powerpoint/2010/main" val="685245668"/>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blinds(horizontal)">
                                      <p:cBhvr>
                                        <p:cTn id="10" dur="500"/>
                                        <p:tgtEl>
                                          <p:spTgt spid="5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blinds(horizontal)">
                                      <p:cBhvr>
                                        <p:cTn id="1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1" grpId="0"/>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D727CA3-65B7-44CB-858D-250F52B3996D}" type="slidenum">
              <a:rPr lang="en-GB" altLang="zh-CN" sz="1200" b="0">
                <a:solidFill>
                  <a:schemeClr val="bg1"/>
                </a:solidFill>
              </a:rPr>
              <a:pPr/>
              <a:t>25</a:t>
            </a:fld>
            <a:endParaRPr lang="en-GB" altLang="zh-CN" sz="1200" b="0">
              <a:solidFill>
                <a:schemeClr val="bg1"/>
              </a:solidFill>
            </a:endParaRPr>
          </a:p>
        </p:txBody>
      </p:sp>
      <p:sp>
        <p:nvSpPr>
          <p:cNvPr id="8" name="Rectangle 2"/>
          <p:cNvSpPr>
            <a:spLocks noChangeArrowheads="1"/>
          </p:cNvSpPr>
          <p:nvPr/>
        </p:nvSpPr>
        <p:spPr bwMode="auto">
          <a:xfrm>
            <a:off x="947738" y="1196975"/>
            <a:ext cx="7559675" cy="3695700"/>
          </a:xfrm>
          <a:prstGeom prst="rect">
            <a:avLst/>
          </a:prstGeom>
          <a:noFill/>
          <a:ln w="6350">
            <a:noFill/>
            <a:miter lim="800000"/>
            <a:headEnd/>
            <a:tailEnd/>
          </a:ln>
          <a:effectLst/>
        </p:spPr>
        <p:txBody>
          <a:bodyPr lIns="0" tIns="0" rIns="0" bIns="0">
            <a:spAutoFit/>
          </a:bodyPr>
          <a:lstStyle/>
          <a:p>
            <a:pPr marL="268288" lvl="1" indent="-266700" defTabSz="330200">
              <a:lnSpc>
                <a:spcPct val="95000"/>
              </a:lnSpc>
              <a:spcBef>
                <a:spcPts val="6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再贴现是相对于贴现而言的。当厂商需要资金时可以用未到期的商业票据向商业银行贴现。当商业银行资金不足时，可以用客户已贴现但尚未到期的商业票据到中央银行要求再贴现</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268288" lvl="1" indent="-266700" defTabSz="330200">
              <a:lnSpc>
                <a:spcPct val="95000"/>
              </a:lnSpc>
              <a:spcBef>
                <a:spcPts val="12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再贴现是商业银行向中央银行贷款的方式。再贴现率是商业银行向中央银行进行再贴现时的利率</a:t>
            </a:r>
          </a:p>
          <a:p>
            <a:pPr marL="268288" lvl="1" indent="-266700" defTabSz="330200">
              <a:lnSpc>
                <a:spcPct val="95000"/>
              </a:lnSpc>
              <a:spcBef>
                <a:spcPts val="12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再贴现政策包括调整再贴现率和改变再贴现条件（主要是调整贴现率）</a:t>
            </a:r>
          </a:p>
          <a:p>
            <a:pPr marL="268288" lvl="1" indent="-266700" defTabSz="330200">
              <a:lnSpc>
                <a:spcPct val="95000"/>
              </a:lnSpc>
              <a:spcBef>
                <a:spcPts val="1800"/>
              </a:spcBef>
              <a:buClr>
                <a:srgbClr val="FF6600"/>
              </a:buClr>
              <a:buFont typeface="Wingdings" pitchFamily="2" charset="2"/>
              <a:buChar char="§"/>
              <a:defRPr/>
            </a:pPr>
            <a:r>
              <a:rPr kumimoji="1" lang="zh-CN" altLang="en-US" sz="2400" dirty="0">
                <a:solidFill>
                  <a:srgbClr val="CC3300"/>
                </a:solidFill>
                <a:effectLst>
                  <a:outerShdw blurRad="38100" dist="38100" dir="2700000" algn="tl">
                    <a:srgbClr val="C0C0C0"/>
                  </a:outerShdw>
                </a:effectLst>
                <a:latin typeface="宋体" pitchFamily="2" charset="-122"/>
              </a:rPr>
              <a:t>使用原则：</a:t>
            </a:r>
            <a:r>
              <a:rPr kumimoji="1" lang="zh-CN" altLang="en-US" sz="2400" dirty="0">
                <a:solidFill>
                  <a:schemeClr val="tx1"/>
                </a:solidFill>
                <a:effectLst>
                  <a:outerShdw blurRad="38100" dist="38100" dir="2700000" algn="tl">
                    <a:srgbClr val="C0C0C0"/>
                  </a:outerShdw>
                </a:effectLst>
                <a:latin typeface="宋体" pitchFamily="2" charset="-122"/>
              </a:rPr>
              <a:t>逆经济风向行事 </a:t>
            </a:r>
          </a:p>
        </p:txBody>
      </p:sp>
      <p:sp>
        <p:nvSpPr>
          <p:cNvPr id="9" name="Rectangle 3"/>
          <p:cNvSpPr>
            <a:spLocks noChangeArrowheads="1"/>
          </p:cNvSpPr>
          <p:nvPr/>
        </p:nvSpPr>
        <p:spPr bwMode="auto">
          <a:xfrm>
            <a:off x="687388" y="620713"/>
            <a:ext cx="2476500" cy="369887"/>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Arial" charset="0"/>
                <a:ea typeface="黑体" pitchFamily="2"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调整再贴现率</a:t>
            </a:r>
          </a:p>
        </p:txBody>
      </p:sp>
      <p:sp>
        <p:nvSpPr>
          <p:cNvPr id="10" name="Rectangle 7"/>
          <p:cNvSpPr>
            <a:spLocks noChangeArrowheads="1"/>
          </p:cNvSpPr>
          <p:nvPr/>
        </p:nvSpPr>
        <p:spPr bwMode="auto">
          <a:xfrm>
            <a:off x="1368425" y="4968875"/>
            <a:ext cx="7415213" cy="1052513"/>
          </a:xfrm>
          <a:prstGeom prst="rect">
            <a:avLst/>
          </a:prstGeom>
          <a:noFill/>
          <a:ln w="6350">
            <a:noFill/>
            <a:miter lim="800000"/>
            <a:headEnd/>
            <a:tailEnd/>
          </a:ln>
          <a:effectLst/>
        </p:spPr>
        <p:txBody>
          <a:bodyPr lIns="0" tIns="0" rIns="0" bIns="0">
            <a:spAutoFit/>
          </a:bodyPr>
          <a:lstStyle/>
          <a:p>
            <a:pPr marL="268288" lvl="1" indent="-266700" defTabSz="330200">
              <a:lnSpc>
                <a:spcPct val="95000"/>
              </a:lnSpc>
              <a:buClr>
                <a:srgbClr val="FF6600"/>
              </a:buClr>
              <a:buFont typeface="Wingdings" pitchFamily="2" charset="2"/>
              <a:buChar char="Ø"/>
              <a:defRPr/>
            </a:pPr>
            <a:r>
              <a:rPr kumimoji="1" lang="zh-CN" altLang="en-US" sz="2400" dirty="0">
                <a:solidFill>
                  <a:srgbClr val="336699"/>
                </a:solidFill>
                <a:effectLst>
                  <a:outerShdw blurRad="38100" dist="38100" dir="2700000" algn="tl">
                    <a:srgbClr val="C0C0C0"/>
                  </a:outerShdw>
                </a:effectLst>
                <a:latin typeface="楷体" panose="02010609060101010101" pitchFamily="49" charset="-122"/>
                <a:ea typeface="楷体" panose="02010609060101010101" pitchFamily="49" charset="-122"/>
              </a:rPr>
              <a:t>总需求不足→降低再贴现率→商业银行向中央银行增加借款→商业银行扩大放款→货币供应量增加→利息率下降→投资增加→总需求扩大→总产出增加 </a:t>
            </a:r>
          </a:p>
        </p:txBody>
      </p:sp>
    </p:spTree>
    <p:extLst>
      <p:ext uri="{BB962C8B-B14F-4D97-AF65-F5344CB8AC3E}">
        <p14:creationId xmlns:p14="http://schemas.microsoft.com/office/powerpoint/2010/main" val="398139664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linds(horizontal)">
                                      <p:cBhvr>
                                        <p:cTn id="22" dur="500"/>
                                        <p:tgtEl>
                                          <p:spTgt spid="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linds(horizontal)">
                                      <p:cBhvr>
                                        <p:cTn id="27" dur="500"/>
                                        <p:tgtEl>
                                          <p:spTgt spid="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blinds(horizontal)">
                                      <p:cBhvr>
                                        <p:cTn id="3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P spid="9" grpId="0"/>
      <p:bldP spid="10"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8E1BD13-2946-4E3D-95CD-52EC9F20877A}" type="slidenum">
              <a:rPr lang="en-GB" altLang="zh-CN" sz="1200" b="0">
                <a:solidFill>
                  <a:schemeClr val="bg1"/>
                </a:solidFill>
              </a:rPr>
              <a:pPr/>
              <a:t>26</a:t>
            </a:fld>
            <a:endParaRPr lang="en-GB" altLang="zh-CN" sz="1200" b="0">
              <a:solidFill>
                <a:schemeClr val="bg1"/>
              </a:solidFill>
            </a:endParaRPr>
          </a:p>
        </p:txBody>
      </p:sp>
      <p:sp>
        <p:nvSpPr>
          <p:cNvPr id="4" name="Rectangle 2"/>
          <p:cNvSpPr>
            <a:spLocks noChangeArrowheads="1"/>
          </p:cNvSpPr>
          <p:nvPr/>
        </p:nvSpPr>
        <p:spPr bwMode="auto">
          <a:xfrm>
            <a:off x="969963" y="1268413"/>
            <a:ext cx="7561262" cy="3956050"/>
          </a:xfrm>
          <a:prstGeom prst="rect">
            <a:avLst/>
          </a:prstGeom>
          <a:noFill/>
          <a:ln w="6350">
            <a:noFill/>
            <a:miter lim="800000"/>
            <a:headEnd/>
            <a:tailEnd/>
          </a:ln>
          <a:effectLst/>
        </p:spPr>
        <p:txBody>
          <a:bodyPr lIns="0" tIns="0" rIns="0" bIns="0">
            <a:spAutoFit/>
          </a:bodyPr>
          <a:lstStyle/>
          <a:p>
            <a:pPr marL="273050" lvl="1" indent="-271463" defTabSz="330200">
              <a:spcBef>
                <a:spcPts val="12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商业银行保留一定数量的准备金对确保银行的信誉与整个银行体系的稳定具有重要意义，这种做法称为存款准备金制度</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273050" lvl="1" indent="-271463" defTabSz="330200">
              <a:spcBef>
                <a:spcPct val="2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存款准备金率是商业银行吸收的存款中用作准备金的比率</a:t>
            </a:r>
          </a:p>
          <a:p>
            <a:pPr marL="273050" lvl="1" indent="-271463" defTabSz="330200">
              <a:spcBef>
                <a:spcPts val="12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存款准备金率的变动会引起商业银行的贷款总量与其成反比例数倍地变动（货币乘数的作用） </a:t>
            </a:r>
          </a:p>
          <a:p>
            <a:pPr marL="273050" lvl="1" indent="-271463" defTabSz="330200">
              <a:spcBef>
                <a:spcPts val="12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中央银行可以变动准备金率来调节货币供给量</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273050" lvl="1" indent="-271463" defTabSz="330200">
              <a:spcBef>
                <a:spcPts val="1800"/>
              </a:spcBef>
              <a:buClr>
                <a:srgbClr val="FF6600"/>
              </a:buClr>
              <a:buFont typeface="Wingdings" pitchFamily="2" charset="2"/>
              <a:buChar char="§"/>
              <a:defRPr/>
            </a:pPr>
            <a:r>
              <a:rPr kumimoji="1" lang="zh-CN" altLang="en-US" sz="2400" dirty="0">
                <a:solidFill>
                  <a:srgbClr val="CC3300"/>
                </a:solidFill>
                <a:effectLst>
                  <a:outerShdw blurRad="38100" dist="38100" dir="2700000" algn="tl">
                    <a:srgbClr val="C0C0C0"/>
                  </a:outerShdw>
                </a:effectLst>
                <a:latin typeface="宋体" pitchFamily="2" charset="-122"/>
              </a:rPr>
              <a:t>使用原则：</a:t>
            </a:r>
            <a:r>
              <a:rPr kumimoji="1" lang="zh-CN" altLang="en-US" sz="2400" dirty="0">
                <a:solidFill>
                  <a:schemeClr val="tx1"/>
                </a:solidFill>
                <a:effectLst>
                  <a:outerShdw blurRad="38100" dist="38100" dir="2700000" algn="tl">
                    <a:srgbClr val="C0C0C0"/>
                  </a:outerShdw>
                </a:effectLst>
                <a:latin typeface="宋体" pitchFamily="2" charset="-122"/>
              </a:rPr>
              <a:t>逆经济风向行事</a:t>
            </a:r>
          </a:p>
        </p:txBody>
      </p:sp>
      <p:sp>
        <p:nvSpPr>
          <p:cNvPr id="5" name="Rectangle 3"/>
          <p:cNvSpPr>
            <a:spLocks noChangeArrowheads="1"/>
          </p:cNvSpPr>
          <p:nvPr/>
        </p:nvSpPr>
        <p:spPr bwMode="auto">
          <a:xfrm>
            <a:off x="687388" y="692150"/>
            <a:ext cx="3273425"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Arial" charset="0"/>
                <a:ea typeface="黑体" pitchFamily="2"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改变存款准备金率 </a:t>
            </a:r>
          </a:p>
        </p:txBody>
      </p:sp>
      <p:sp>
        <p:nvSpPr>
          <p:cNvPr id="6" name="Rectangle 4"/>
          <p:cNvSpPr>
            <a:spLocks noChangeArrowheads="1"/>
          </p:cNvSpPr>
          <p:nvPr/>
        </p:nvSpPr>
        <p:spPr bwMode="auto">
          <a:xfrm>
            <a:off x="1111250" y="5373688"/>
            <a:ext cx="7451725" cy="665162"/>
          </a:xfrm>
          <a:prstGeom prst="rect">
            <a:avLst/>
          </a:prstGeom>
          <a:noFill/>
          <a:ln w="6350">
            <a:noFill/>
            <a:miter lim="800000"/>
            <a:headEnd/>
            <a:tailEnd/>
          </a:ln>
          <a:effectLst/>
        </p:spPr>
        <p:txBody>
          <a:bodyPr lIns="0" tIns="0" rIns="0" bIns="0">
            <a:spAutoFit/>
          </a:bodyPr>
          <a:lstStyle/>
          <a:p>
            <a:pPr marL="268288" lvl="1" indent="-266700" defTabSz="330200">
              <a:lnSpc>
                <a:spcPct val="90000"/>
              </a:lnSpc>
              <a:buClr>
                <a:srgbClr val="FF6600"/>
              </a:buClr>
              <a:buFont typeface="Wingdings" pitchFamily="2" charset="2"/>
              <a:buChar char="Ø"/>
              <a:defRPr/>
            </a:pPr>
            <a:r>
              <a:rPr kumimoji="1" lang="zh-CN" altLang="en-US" sz="2400" dirty="0">
                <a:solidFill>
                  <a:srgbClr val="336699"/>
                </a:solidFill>
                <a:effectLst>
                  <a:outerShdw blurRad="38100" dist="38100" dir="2700000" algn="tl">
                    <a:srgbClr val="C0C0C0"/>
                  </a:outerShdw>
                </a:effectLst>
                <a:latin typeface="楷体" panose="02010609060101010101" pitchFamily="49" charset="-122"/>
                <a:ea typeface="楷体" panose="02010609060101010101" pitchFamily="49" charset="-122"/>
              </a:rPr>
              <a:t>总需求不足→降低存款准备金率→货币供应量增加→利息率下降→投资增加→总需求扩大→总产出增加</a:t>
            </a:r>
          </a:p>
        </p:txBody>
      </p:sp>
    </p:spTree>
    <p:extLst>
      <p:ext uri="{BB962C8B-B14F-4D97-AF65-F5344CB8AC3E}">
        <p14:creationId xmlns:p14="http://schemas.microsoft.com/office/powerpoint/2010/main" val="1350670158"/>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500"/>
                                        <p:tgtEl>
                                          <p:spTgt spid="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linds(horizontal)">
                                      <p:cBhvr>
                                        <p:cTn id="22" dur="500"/>
                                        <p:tgtEl>
                                          <p:spTgt spid="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blinds(horizontal)">
                                      <p:cBhvr>
                                        <p:cTn id="27" dur="500"/>
                                        <p:tgtEl>
                                          <p:spTgt spid="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blinds(horizontal)">
                                      <p:cBhvr>
                                        <p:cTn id="32" dur="500"/>
                                        <p:tgtEl>
                                          <p:spTgt spid="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blinds(horizontal)">
                                      <p:cBhvr>
                                        <p:cTn id="3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bldP spid="5" grpId="0"/>
      <p:bldP spid="6" grpId="0" build="p" bldLvl="3"/>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F1E300B-D145-43A8-9D2C-86CD377D2264}" type="slidenum">
              <a:rPr lang="en-GB" altLang="zh-CN" sz="1200" b="0">
                <a:solidFill>
                  <a:schemeClr val="bg1"/>
                </a:solidFill>
              </a:rPr>
              <a:pPr/>
              <a:t>27</a:t>
            </a:fld>
            <a:endParaRPr lang="en-GB" altLang="zh-CN" sz="1200" b="0" dirty="0">
              <a:solidFill>
                <a:schemeClr val="bg1"/>
              </a:solidFill>
            </a:endParaRPr>
          </a:p>
        </p:txBody>
      </p:sp>
      <p:sp>
        <p:nvSpPr>
          <p:cNvPr id="14" name="Rectangle 56"/>
          <p:cNvSpPr>
            <a:spLocks noChangeArrowheads="1"/>
          </p:cNvSpPr>
          <p:nvPr/>
        </p:nvSpPr>
        <p:spPr bwMode="auto">
          <a:xfrm>
            <a:off x="1069181" y="192881"/>
            <a:ext cx="7075488" cy="415925"/>
          </a:xfrm>
          <a:prstGeom prst="rect">
            <a:avLst/>
          </a:prstGeom>
          <a:noFill/>
          <a:ln w="9525">
            <a:noFill/>
            <a:miter lim="800000"/>
            <a:headEnd/>
            <a:tailEnd/>
          </a:ln>
        </p:spPr>
        <p:txBody>
          <a:bodyPr/>
          <a:lstStyle/>
          <a:p>
            <a:pPr marL="342900" indent="-342900" algn="ctr" eaLnBrk="1" hangingPunct="1">
              <a:spcBef>
                <a:spcPct val="20000"/>
              </a:spcBef>
              <a:buClr>
                <a:srgbClr val="FF6600"/>
              </a:buClr>
              <a:defRPr/>
            </a:pPr>
            <a:r>
              <a:rPr kumimoji="1" lang="en-US" altLang="zh-CN" sz="2800" dirty="0">
                <a:solidFill>
                  <a:srgbClr val="800000"/>
                </a:solidFill>
                <a:effectLst>
                  <a:outerShdw blurRad="38100" dist="38100" dir="2700000" algn="tl">
                    <a:srgbClr val="C0C0C0"/>
                  </a:outerShdw>
                </a:effectLst>
                <a:latin typeface="Times New Roman" pitchFamily="18" charset="0"/>
                <a:ea typeface="楷体" pitchFamily="49" charset="-122"/>
              </a:rPr>
              <a:t>2007</a:t>
            </a:r>
            <a:r>
              <a:rPr kumimoji="1" lang="zh-CN" altLang="en-US" sz="2800" dirty="0">
                <a:solidFill>
                  <a:srgbClr val="800000"/>
                </a:solidFill>
                <a:effectLst>
                  <a:outerShdw blurRad="38100" dist="38100" dir="2700000" algn="tl">
                    <a:srgbClr val="C0C0C0"/>
                  </a:outerShdw>
                </a:effectLst>
                <a:latin typeface="Times New Roman" pitchFamily="18" charset="0"/>
                <a:ea typeface="楷体" pitchFamily="49" charset="-122"/>
              </a:rPr>
              <a:t>年</a:t>
            </a:r>
            <a:r>
              <a:rPr kumimoji="1" lang="zh-CN" altLang="en-US" sz="2800" dirty="0">
                <a:solidFill>
                  <a:srgbClr val="800000"/>
                </a:solidFill>
                <a:effectLst>
                  <a:outerShdw blurRad="38100" dist="38100" dir="2700000" algn="tl">
                    <a:srgbClr val="C0C0C0"/>
                  </a:outerShdw>
                </a:effectLst>
                <a:latin typeface="楷体" pitchFamily="49" charset="-122"/>
                <a:ea typeface="楷体" pitchFamily="49" charset="-122"/>
              </a:rPr>
              <a:t>以来我国存款准备金率的变化</a:t>
            </a:r>
            <a:endParaRPr kumimoji="1" lang="zh-CN" altLang="en-US" sz="2800" dirty="0">
              <a:solidFill>
                <a:srgbClr val="990000"/>
              </a:solidFill>
              <a:effectLst>
                <a:outerShdw blurRad="38100" dist="38100" dir="2700000" algn="tl">
                  <a:srgbClr val="C0C0C0"/>
                </a:outerShdw>
              </a:effectLst>
              <a:latin typeface="楷体" pitchFamily="49" charset="-122"/>
              <a:ea typeface="楷体" pitchFamily="49" charset="-122"/>
            </a:endParaRPr>
          </a:p>
        </p:txBody>
      </p:sp>
      <p:sp>
        <p:nvSpPr>
          <p:cNvPr id="37892" name="Rectangle 56"/>
          <p:cNvSpPr>
            <a:spLocks noChangeArrowheads="1"/>
          </p:cNvSpPr>
          <p:nvPr/>
        </p:nvSpPr>
        <p:spPr bwMode="auto">
          <a:xfrm>
            <a:off x="1547813" y="4186238"/>
            <a:ext cx="3059112"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buClr>
                <a:srgbClr val="FF6600"/>
              </a:buClr>
            </a:pPr>
            <a:r>
              <a:rPr kumimoji="1" lang="en-US" altLang="zh-CN" sz="1400" dirty="0">
                <a:solidFill>
                  <a:srgbClr val="606060"/>
                </a:solidFill>
                <a:latin typeface="Times New Roman" panose="02020603050405020304" pitchFamily="18" charset="0"/>
                <a:ea typeface="楷体_GB2312" panose="02010609030101010101" pitchFamily="49" charset="-122"/>
              </a:rPr>
              <a:t>2007</a:t>
            </a:r>
            <a:r>
              <a:rPr kumimoji="1" lang="zh-CN" altLang="en-US" sz="1400" dirty="0">
                <a:solidFill>
                  <a:srgbClr val="606060"/>
                </a:solidFill>
                <a:latin typeface="Times New Roman" panose="02020603050405020304" pitchFamily="18" charset="0"/>
                <a:ea typeface="楷体_GB2312" panose="02010609030101010101" pitchFamily="49" charset="-122"/>
              </a:rPr>
              <a:t>年</a:t>
            </a:r>
            <a:r>
              <a:rPr kumimoji="1" lang="en-US" altLang="zh-CN" sz="1400" dirty="0">
                <a:solidFill>
                  <a:srgbClr val="606060"/>
                </a:solidFill>
                <a:latin typeface="Times New Roman" panose="02020603050405020304" pitchFamily="18" charset="0"/>
                <a:ea typeface="楷体_GB2312" panose="02010609030101010101" pitchFamily="49" charset="-122"/>
              </a:rPr>
              <a:t>1</a:t>
            </a:r>
            <a:r>
              <a:rPr kumimoji="1" lang="zh-CN" altLang="en-US" sz="1400" dirty="0">
                <a:solidFill>
                  <a:srgbClr val="606060"/>
                </a:solidFill>
                <a:latin typeface="Times New Roman" panose="02020603050405020304" pitchFamily="18" charset="0"/>
                <a:ea typeface="楷体_GB2312" panose="02010609030101010101" pitchFamily="49" charset="-122"/>
              </a:rPr>
              <a:t>月</a:t>
            </a:r>
            <a:r>
              <a:rPr kumimoji="1" lang="en-US" altLang="zh-CN" sz="1400" dirty="0">
                <a:solidFill>
                  <a:srgbClr val="606060"/>
                </a:solidFill>
                <a:latin typeface="Times New Roman" panose="02020603050405020304" pitchFamily="18" charset="0"/>
                <a:ea typeface="楷体_GB2312" panose="02010609030101010101" pitchFamily="49" charset="-122"/>
              </a:rPr>
              <a:t>5</a:t>
            </a:r>
            <a:r>
              <a:rPr kumimoji="1" lang="zh-CN" altLang="en-US" sz="1400" dirty="0">
                <a:solidFill>
                  <a:srgbClr val="606060"/>
                </a:solidFill>
                <a:latin typeface="Times New Roman" panose="02020603050405020304" pitchFamily="18" charset="0"/>
                <a:ea typeface="楷体_GB2312" panose="02010609030101010101" pitchFamily="49" charset="-122"/>
              </a:rPr>
              <a:t>日       </a:t>
            </a:r>
            <a:r>
              <a:rPr kumimoji="1" lang="en-US" altLang="zh-CN" sz="1400" dirty="0">
                <a:solidFill>
                  <a:srgbClr val="606060"/>
                </a:solidFill>
                <a:latin typeface="Times New Roman" panose="02020603050405020304" pitchFamily="18" charset="0"/>
                <a:ea typeface="楷体_GB2312" panose="02010609030101010101" pitchFamily="49" charset="-122"/>
              </a:rPr>
              <a:t>9.5%/9.5% </a:t>
            </a:r>
          </a:p>
          <a:p>
            <a:pPr eaLnBrk="1" hangingPunct="1">
              <a:buClr>
                <a:srgbClr val="FF6600"/>
              </a:buClr>
            </a:pPr>
            <a:r>
              <a:rPr kumimoji="1" lang="en-US" altLang="zh-CN" sz="1400" dirty="0">
                <a:solidFill>
                  <a:srgbClr val="606060"/>
                </a:solidFill>
                <a:latin typeface="Times New Roman" panose="02020603050405020304" pitchFamily="18" charset="0"/>
                <a:ea typeface="楷体_GB2312" panose="02010609030101010101" pitchFamily="49" charset="-122"/>
              </a:rPr>
              <a:t>2008</a:t>
            </a:r>
            <a:r>
              <a:rPr kumimoji="1" lang="zh-CN" altLang="en-US" sz="1400" dirty="0">
                <a:solidFill>
                  <a:srgbClr val="606060"/>
                </a:solidFill>
                <a:latin typeface="Times New Roman" panose="02020603050405020304" pitchFamily="18" charset="0"/>
                <a:ea typeface="楷体_GB2312" panose="02010609030101010101" pitchFamily="49" charset="-122"/>
              </a:rPr>
              <a:t>年</a:t>
            </a:r>
            <a:r>
              <a:rPr kumimoji="1" lang="en-US" altLang="zh-CN" sz="1400" dirty="0">
                <a:solidFill>
                  <a:srgbClr val="606060"/>
                </a:solidFill>
                <a:latin typeface="Times New Roman" panose="02020603050405020304" pitchFamily="18" charset="0"/>
                <a:ea typeface="楷体_GB2312" panose="02010609030101010101" pitchFamily="49" charset="-122"/>
              </a:rPr>
              <a:t>9</a:t>
            </a:r>
            <a:r>
              <a:rPr kumimoji="1" lang="zh-CN" altLang="en-US" sz="1400" dirty="0">
                <a:solidFill>
                  <a:srgbClr val="606060"/>
                </a:solidFill>
                <a:latin typeface="Times New Roman" panose="02020603050405020304" pitchFamily="18" charset="0"/>
                <a:ea typeface="楷体_GB2312" panose="02010609030101010101" pitchFamily="49" charset="-122"/>
              </a:rPr>
              <a:t>月</a:t>
            </a:r>
            <a:r>
              <a:rPr kumimoji="1" lang="en-US" altLang="zh-CN" sz="1400" dirty="0">
                <a:solidFill>
                  <a:srgbClr val="606060"/>
                </a:solidFill>
                <a:latin typeface="Times New Roman" panose="02020603050405020304" pitchFamily="18" charset="0"/>
                <a:ea typeface="楷体_GB2312" panose="02010609030101010101" pitchFamily="49" charset="-122"/>
              </a:rPr>
              <a:t>25</a:t>
            </a:r>
            <a:r>
              <a:rPr kumimoji="1" lang="zh-CN" altLang="en-US" sz="1400" dirty="0">
                <a:solidFill>
                  <a:srgbClr val="606060"/>
                </a:solidFill>
                <a:latin typeface="Times New Roman" panose="02020603050405020304" pitchFamily="18" charset="0"/>
                <a:ea typeface="楷体_GB2312" panose="02010609030101010101" pitchFamily="49" charset="-122"/>
              </a:rPr>
              <a:t>日     </a:t>
            </a:r>
            <a:r>
              <a:rPr kumimoji="1" lang="en-US" altLang="zh-CN" sz="1400" dirty="0">
                <a:solidFill>
                  <a:srgbClr val="606060"/>
                </a:solidFill>
                <a:latin typeface="Times New Roman" panose="02020603050405020304" pitchFamily="18" charset="0"/>
                <a:ea typeface="楷体_GB2312" panose="02010609030101010101" pitchFamily="49" charset="-122"/>
              </a:rPr>
              <a:t>17.5%/16.5%</a:t>
            </a:r>
          </a:p>
          <a:p>
            <a:pPr eaLnBrk="1" hangingPunct="1">
              <a:buClr>
                <a:srgbClr val="FF6600"/>
              </a:buClr>
            </a:pPr>
            <a:r>
              <a:rPr kumimoji="1" lang="en-US" altLang="zh-CN" sz="1400" dirty="0">
                <a:solidFill>
                  <a:srgbClr val="606060"/>
                </a:solidFill>
                <a:latin typeface="Times New Roman" panose="02020603050405020304" pitchFamily="18" charset="0"/>
                <a:ea typeface="楷体_GB2312" panose="02010609030101010101" pitchFamily="49" charset="-122"/>
              </a:rPr>
              <a:t>2008</a:t>
            </a:r>
            <a:r>
              <a:rPr kumimoji="1" lang="zh-CN" altLang="en-US" sz="1400" dirty="0">
                <a:solidFill>
                  <a:srgbClr val="606060"/>
                </a:solidFill>
                <a:latin typeface="Times New Roman" panose="02020603050405020304" pitchFamily="18" charset="0"/>
                <a:ea typeface="楷体_GB2312" panose="02010609030101010101" pitchFamily="49" charset="-122"/>
              </a:rPr>
              <a:t>年</a:t>
            </a:r>
            <a:r>
              <a:rPr kumimoji="1" lang="en-US" altLang="zh-CN" sz="1400" dirty="0">
                <a:solidFill>
                  <a:srgbClr val="606060"/>
                </a:solidFill>
                <a:latin typeface="Times New Roman" panose="02020603050405020304" pitchFamily="18" charset="0"/>
                <a:ea typeface="楷体_GB2312" panose="02010609030101010101" pitchFamily="49" charset="-122"/>
              </a:rPr>
              <a:t>10</a:t>
            </a:r>
            <a:r>
              <a:rPr kumimoji="1" lang="zh-CN" altLang="en-US" sz="1400" dirty="0">
                <a:solidFill>
                  <a:srgbClr val="606060"/>
                </a:solidFill>
                <a:latin typeface="Times New Roman" panose="02020603050405020304" pitchFamily="18" charset="0"/>
                <a:ea typeface="楷体_GB2312" panose="02010609030101010101" pitchFamily="49" charset="-122"/>
              </a:rPr>
              <a:t>月</a:t>
            </a:r>
            <a:r>
              <a:rPr kumimoji="1" lang="en-US" altLang="zh-CN" sz="1400" dirty="0">
                <a:solidFill>
                  <a:srgbClr val="606060"/>
                </a:solidFill>
                <a:latin typeface="Times New Roman" panose="02020603050405020304" pitchFamily="18" charset="0"/>
                <a:ea typeface="楷体_GB2312" panose="02010609030101010101" pitchFamily="49" charset="-122"/>
              </a:rPr>
              <a:t>15</a:t>
            </a:r>
            <a:r>
              <a:rPr kumimoji="1" lang="zh-CN" altLang="en-US" sz="1400" dirty="0">
                <a:solidFill>
                  <a:srgbClr val="606060"/>
                </a:solidFill>
                <a:latin typeface="Times New Roman" panose="02020603050405020304" pitchFamily="18" charset="0"/>
                <a:ea typeface="楷体_GB2312" panose="02010609030101010101" pitchFamily="49" charset="-122"/>
              </a:rPr>
              <a:t>日   </a:t>
            </a:r>
            <a:r>
              <a:rPr kumimoji="1" lang="en-US" altLang="zh-CN" sz="1400" dirty="0">
                <a:solidFill>
                  <a:srgbClr val="606060"/>
                </a:solidFill>
                <a:latin typeface="Times New Roman" panose="02020603050405020304" pitchFamily="18" charset="0"/>
                <a:ea typeface="楷体_GB2312" panose="02010609030101010101" pitchFamily="49" charset="-122"/>
              </a:rPr>
              <a:t>17.0%/16.0% </a:t>
            </a:r>
          </a:p>
          <a:p>
            <a:pPr eaLnBrk="1" hangingPunct="1">
              <a:buClr>
                <a:srgbClr val="FF6600"/>
              </a:buClr>
            </a:pPr>
            <a:r>
              <a:rPr kumimoji="1" lang="en-US" altLang="zh-CN" sz="1400" dirty="0">
                <a:solidFill>
                  <a:srgbClr val="606060"/>
                </a:solidFill>
                <a:latin typeface="Times New Roman" panose="02020603050405020304" pitchFamily="18" charset="0"/>
                <a:ea typeface="楷体_GB2312" panose="02010609030101010101" pitchFamily="49" charset="-122"/>
              </a:rPr>
              <a:t>2008</a:t>
            </a:r>
            <a:r>
              <a:rPr kumimoji="1" lang="zh-CN" altLang="en-US" sz="1400" dirty="0">
                <a:solidFill>
                  <a:srgbClr val="606060"/>
                </a:solidFill>
                <a:latin typeface="Times New Roman" panose="02020603050405020304" pitchFamily="18" charset="0"/>
                <a:ea typeface="楷体_GB2312" panose="02010609030101010101" pitchFamily="49" charset="-122"/>
              </a:rPr>
              <a:t>年</a:t>
            </a:r>
            <a:r>
              <a:rPr kumimoji="1" lang="en-US" altLang="zh-CN" sz="1400" dirty="0">
                <a:solidFill>
                  <a:srgbClr val="606060"/>
                </a:solidFill>
                <a:latin typeface="Times New Roman" panose="02020603050405020304" pitchFamily="18" charset="0"/>
                <a:ea typeface="楷体_GB2312" panose="02010609030101010101" pitchFamily="49" charset="-122"/>
              </a:rPr>
              <a:t>12</a:t>
            </a:r>
            <a:r>
              <a:rPr kumimoji="1" lang="zh-CN" altLang="en-US" sz="1400" dirty="0">
                <a:solidFill>
                  <a:srgbClr val="606060"/>
                </a:solidFill>
                <a:latin typeface="Times New Roman" panose="02020603050405020304" pitchFamily="18" charset="0"/>
                <a:ea typeface="楷体_GB2312" panose="02010609030101010101" pitchFamily="49" charset="-122"/>
              </a:rPr>
              <a:t>月</a:t>
            </a:r>
            <a:r>
              <a:rPr kumimoji="1" lang="en-US" altLang="zh-CN" sz="1400" dirty="0">
                <a:solidFill>
                  <a:srgbClr val="606060"/>
                </a:solidFill>
                <a:latin typeface="Times New Roman" panose="02020603050405020304" pitchFamily="18" charset="0"/>
                <a:ea typeface="楷体_GB2312" panose="02010609030101010101" pitchFamily="49" charset="-122"/>
              </a:rPr>
              <a:t>25</a:t>
            </a:r>
            <a:r>
              <a:rPr kumimoji="1" lang="zh-CN" altLang="en-US" sz="1400" dirty="0">
                <a:solidFill>
                  <a:srgbClr val="606060"/>
                </a:solidFill>
                <a:latin typeface="Times New Roman" panose="02020603050405020304" pitchFamily="18" charset="0"/>
                <a:ea typeface="楷体_GB2312" panose="02010609030101010101" pitchFamily="49" charset="-122"/>
              </a:rPr>
              <a:t>日   </a:t>
            </a:r>
            <a:r>
              <a:rPr kumimoji="1" lang="en-US" altLang="zh-CN" sz="1400" dirty="0">
                <a:solidFill>
                  <a:srgbClr val="606060"/>
                </a:solidFill>
                <a:latin typeface="Times New Roman" panose="02020603050405020304" pitchFamily="18" charset="0"/>
                <a:ea typeface="楷体_GB2312" panose="02010609030101010101" pitchFamily="49" charset="-122"/>
              </a:rPr>
              <a:t>15.5%/13.5%</a:t>
            </a:r>
          </a:p>
          <a:p>
            <a:pPr eaLnBrk="1" hangingPunct="1">
              <a:buClr>
                <a:srgbClr val="FF6600"/>
              </a:buClr>
            </a:pPr>
            <a:r>
              <a:rPr kumimoji="1" lang="en-US" altLang="zh-CN" sz="1400" dirty="0">
                <a:solidFill>
                  <a:srgbClr val="606060"/>
                </a:solidFill>
                <a:latin typeface="Times New Roman" panose="02020603050405020304" pitchFamily="18" charset="0"/>
                <a:ea typeface="楷体_GB2312" panose="02010609030101010101" pitchFamily="49" charset="-122"/>
              </a:rPr>
              <a:t>2010</a:t>
            </a:r>
            <a:r>
              <a:rPr kumimoji="1" lang="zh-CN" altLang="en-US" sz="1400" dirty="0">
                <a:solidFill>
                  <a:srgbClr val="606060"/>
                </a:solidFill>
                <a:latin typeface="宋体" panose="02010600030101010101" pitchFamily="2" charset="-122"/>
                <a:ea typeface="楷体_GB2312" panose="02010609030101010101" pitchFamily="49" charset="-122"/>
              </a:rPr>
              <a:t>年</a:t>
            </a:r>
            <a:r>
              <a:rPr kumimoji="1" lang="en-US" altLang="zh-CN" sz="1400" dirty="0">
                <a:solidFill>
                  <a:srgbClr val="606060"/>
                </a:solidFill>
                <a:latin typeface="Times New Roman" panose="02020603050405020304" pitchFamily="18" charset="0"/>
                <a:ea typeface="楷体_GB2312" panose="02010609030101010101" pitchFamily="49" charset="-122"/>
              </a:rPr>
              <a:t>1</a:t>
            </a:r>
            <a:r>
              <a:rPr kumimoji="1" lang="zh-CN" altLang="en-US" sz="1400" dirty="0">
                <a:solidFill>
                  <a:srgbClr val="606060"/>
                </a:solidFill>
                <a:latin typeface="宋体" panose="02010600030101010101" pitchFamily="2" charset="-122"/>
                <a:ea typeface="楷体_GB2312" panose="02010609030101010101" pitchFamily="49" charset="-122"/>
              </a:rPr>
              <a:t>月</a:t>
            </a:r>
            <a:r>
              <a:rPr kumimoji="1" lang="en-US" altLang="zh-CN" sz="1400" dirty="0">
                <a:solidFill>
                  <a:srgbClr val="606060"/>
                </a:solidFill>
                <a:latin typeface="Times New Roman" panose="02020603050405020304" pitchFamily="18" charset="0"/>
                <a:ea typeface="楷体_GB2312" panose="02010609030101010101" pitchFamily="49" charset="-122"/>
              </a:rPr>
              <a:t>18</a:t>
            </a:r>
            <a:r>
              <a:rPr kumimoji="1" lang="zh-CN" altLang="en-US" sz="1400" dirty="0">
                <a:solidFill>
                  <a:srgbClr val="606060"/>
                </a:solidFill>
                <a:latin typeface="宋体" panose="02010600030101010101" pitchFamily="2" charset="-122"/>
                <a:ea typeface="楷体_GB2312" panose="02010609030101010101" pitchFamily="49" charset="-122"/>
              </a:rPr>
              <a:t>日</a:t>
            </a:r>
            <a:r>
              <a:rPr kumimoji="1" lang="en-US" altLang="zh-CN" sz="1400" dirty="0">
                <a:solidFill>
                  <a:srgbClr val="606060"/>
                </a:solidFill>
                <a:latin typeface="Times New Roman" panose="02020603050405020304" pitchFamily="18" charset="0"/>
                <a:ea typeface="楷体_GB2312" panose="02010609030101010101" pitchFamily="49" charset="-122"/>
              </a:rPr>
              <a:t>     16.0% /</a:t>
            </a:r>
            <a:r>
              <a:rPr kumimoji="1" lang="en-US" altLang="zh-CN" sz="1400" dirty="0" smtClean="0">
                <a:solidFill>
                  <a:srgbClr val="606060"/>
                </a:solidFill>
                <a:latin typeface="Times New Roman" panose="02020603050405020304" pitchFamily="18" charset="0"/>
                <a:ea typeface="楷体_GB2312" panose="02010609030101010101" pitchFamily="49" charset="-122"/>
              </a:rPr>
              <a:t>14.0% </a:t>
            </a:r>
            <a:endParaRPr kumimoji="1" lang="en-US" altLang="zh-CN" sz="1400" dirty="0">
              <a:solidFill>
                <a:srgbClr val="606060"/>
              </a:solidFill>
              <a:latin typeface="Times New Roman" panose="02020603050405020304" pitchFamily="18" charset="0"/>
              <a:ea typeface="楷体_GB2312" panose="02010609030101010101" pitchFamily="49" charset="-122"/>
            </a:endParaRPr>
          </a:p>
          <a:p>
            <a:pPr eaLnBrk="1" hangingPunct="1">
              <a:buClr>
                <a:srgbClr val="FF6600"/>
              </a:buClr>
            </a:pPr>
            <a:r>
              <a:rPr kumimoji="1" lang="en-US" altLang="zh-CN" sz="1400" dirty="0">
                <a:solidFill>
                  <a:srgbClr val="FF0000"/>
                </a:solidFill>
                <a:latin typeface="Times New Roman" panose="02020603050405020304" pitchFamily="18" charset="0"/>
                <a:ea typeface="楷体_GB2312" panose="02010609030101010101" pitchFamily="49" charset="-122"/>
              </a:rPr>
              <a:t>2011</a:t>
            </a:r>
            <a:r>
              <a:rPr kumimoji="1" lang="zh-CN" altLang="en-US" sz="1400" dirty="0">
                <a:solidFill>
                  <a:srgbClr val="FF0000"/>
                </a:solidFill>
                <a:latin typeface="宋体" panose="02010600030101010101" pitchFamily="2" charset="-122"/>
                <a:ea typeface="楷体_GB2312" panose="02010609030101010101" pitchFamily="49" charset="-122"/>
              </a:rPr>
              <a:t>年</a:t>
            </a:r>
            <a:r>
              <a:rPr kumimoji="1" lang="en-US" altLang="zh-CN" sz="1400" dirty="0">
                <a:solidFill>
                  <a:srgbClr val="FF0000"/>
                </a:solidFill>
                <a:latin typeface="Times New Roman" panose="02020603050405020304" pitchFamily="18" charset="0"/>
                <a:ea typeface="楷体_GB2312" panose="02010609030101010101" pitchFamily="49" charset="-122"/>
              </a:rPr>
              <a:t>6</a:t>
            </a:r>
            <a:r>
              <a:rPr kumimoji="1" lang="zh-CN" altLang="en-US" sz="1400" dirty="0" smtClean="0">
                <a:solidFill>
                  <a:srgbClr val="FF0000"/>
                </a:solidFill>
                <a:latin typeface="宋体" panose="02010600030101010101" pitchFamily="2" charset="-122"/>
                <a:ea typeface="楷体_GB2312" panose="02010609030101010101" pitchFamily="49" charset="-122"/>
              </a:rPr>
              <a:t>月</a:t>
            </a:r>
            <a:r>
              <a:rPr kumimoji="1" lang="en-US" altLang="zh-CN" sz="1400" dirty="0" smtClean="0">
                <a:solidFill>
                  <a:srgbClr val="FF0000"/>
                </a:solidFill>
                <a:latin typeface="Times New Roman" panose="02020603050405020304" pitchFamily="18" charset="0"/>
                <a:ea typeface="楷体_GB2312" panose="02010609030101010101" pitchFamily="49" charset="-122"/>
              </a:rPr>
              <a:t>20</a:t>
            </a:r>
            <a:r>
              <a:rPr kumimoji="1" lang="zh-CN" altLang="en-US" sz="1400" dirty="0" smtClean="0">
                <a:solidFill>
                  <a:srgbClr val="FF0000"/>
                </a:solidFill>
                <a:latin typeface="宋体" panose="02010600030101010101" pitchFamily="2" charset="-122"/>
                <a:ea typeface="楷体_GB2312" panose="02010609030101010101" pitchFamily="49" charset="-122"/>
              </a:rPr>
              <a:t>日</a:t>
            </a:r>
            <a:r>
              <a:rPr kumimoji="1" lang="en-US" altLang="zh-CN" sz="1400" dirty="0" smtClean="0">
                <a:solidFill>
                  <a:srgbClr val="FF0000"/>
                </a:solidFill>
                <a:latin typeface="Times New Roman" panose="02020603050405020304" pitchFamily="18" charset="0"/>
                <a:ea typeface="楷体_GB2312" panose="02010609030101010101" pitchFamily="49" charset="-122"/>
              </a:rPr>
              <a:t>     </a:t>
            </a:r>
            <a:r>
              <a:rPr kumimoji="1" lang="en-US" altLang="zh-CN" sz="1400" dirty="0">
                <a:solidFill>
                  <a:srgbClr val="FF0000"/>
                </a:solidFill>
                <a:latin typeface="Times New Roman" panose="02020603050405020304" pitchFamily="18" charset="0"/>
                <a:ea typeface="楷体_GB2312" panose="02010609030101010101" pitchFamily="49" charset="-122"/>
              </a:rPr>
              <a:t>21.5% /</a:t>
            </a:r>
            <a:r>
              <a:rPr kumimoji="1" lang="en-US" altLang="zh-CN" sz="1400" dirty="0" smtClean="0">
                <a:solidFill>
                  <a:srgbClr val="FF0000"/>
                </a:solidFill>
                <a:latin typeface="Times New Roman" panose="02020603050405020304" pitchFamily="18" charset="0"/>
                <a:ea typeface="楷体_GB2312" panose="02010609030101010101" pitchFamily="49" charset="-122"/>
              </a:rPr>
              <a:t>19.5%</a:t>
            </a:r>
            <a:endParaRPr kumimoji="1" lang="en-US" altLang="zh-CN" sz="1400" dirty="0">
              <a:solidFill>
                <a:srgbClr val="FF0000"/>
              </a:solidFill>
              <a:latin typeface="Times New Roman" panose="02020603050405020304" pitchFamily="18" charset="0"/>
              <a:ea typeface="楷体_GB2312" panose="02010609030101010101" pitchFamily="49" charset="-122"/>
            </a:endParaRPr>
          </a:p>
          <a:p>
            <a:pPr eaLnBrk="1" hangingPunct="1">
              <a:buClr>
                <a:srgbClr val="FF6600"/>
              </a:buClr>
            </a:pPr>
            <a:r>
              <a:rPr kumimoji="1" lang="en-US" altLang="zh-CN" sz="1400" dirty="0">
                <a:solidFill>
                  <a:srgbClr val="606060"/>
                </a:solidFill>
                <a:latin typeface="Times New Roman" panose="02020603050405020304" pitchFamily="18" charset="0"/>
                <a:ea typeface="楷体_GB2312" panose="02010609030101010101" pitchFamily="49" charset="-122"/>
              </a:rPr>
              <a:t>2011</a:t>
            </a:r>
            <a:r>
              <a:rPr kumimoji="1" lang="zh-CN" altLang="en-US" sz="1400" dirty="0">
                <a:solidFill>
                  <a:srgbClr val="606060"/>
                </a:solidFill>
                <a:latin typeface="宋体" panose="02010600030101010101" pitchFamily="2" charset="-122"/>
                <a:ea typeface="楷体_GB2312" panose="02010609030101010101" pitchFamily="49" charset="-122"/>
              </a:rPr>
              <a:t>年</a:t>
            </a:r>
            <a:r>
              <a:rPr kumimoji="1" lang="en-US" altLang="zh-CN" sz="1400" dirty="0">
                <a:solidFill>
                  <a:srgbClr val="606060"/>
                </a:solidFill>
                <a:latin typeface="Times New Roman" panose="02020603050405020304" pitchFamily="18" charset="0"/>
                <a:ea typeface="楷体_GB2312" panose="02010609030101010101" pitchFamily="49" charset="-122"/>
              </a:rPr>
              <a:t>12</a:t>
            </a:r>
            <a:r>
              <a:rPr kumimoji="1" lang="zh-CN" altLang="en-US" sz="1400" dirty="0">
                <a:solidFill>
                  <a:srgbClr val="606060"/>
                </a:solidFill>
                <a:latin typeface="宋体" panose="02010600030101010101" pitchFamily="2" charset="-122"/>
                <a:ea typeface="楷体_GB2312" panose="02010609030101010101" pitchFamily="49" charset="-122"/>
              </a:rPr>
              <a:t>月</a:t>
            </a:r>
            <a:r>
              <a:rPr kumimoji="1" lang="en-US" altLang="zh-CN" sz="1400" dirty="0">
                <a:solidFill>
                  <a:srgbClr val="606060"/>
                </a:solidFill>
                <a:latin typeface="Times New Roman" panose="02020603050405020304" pitchFamily="18" charset="0"/>
                <a:ea typeface="楷体_GB2312" panose="02010609030101010101" pitchFamily="49" charset="-122"/>
              </a:rPr>
              <a:t>5</a:t>
            </a:r>
            <a:r>
              <a:rPr kumimoji="1" lang="zh-CN" altLang="en-US" sz="1400" dirty="0">
                <a:solidFill>
                  <a:srgbClr val="606060"/>
                </a:solidFill>
                <a:latin typeface="宋体" panose="02010600030101010101" pitchFamily="2" charset="-122"/>
                <a:ea typeface="楷体_GB2312" panose="02010609030101010101" pitchFamily="49" charset="-122"/>
              </a:rPr>
              <a:t>日</a:t>
            </a:r>
            <a:r>
              <a:rPr kumimoji="1" lang="en-US" altLang="zh-CN" sz="1400" dirty="0">
                <a:solidFill>
                  <a:srgbClr val="606060"/>
                </a:solidFill>
                <a:latin typeface="Times New Roman" panose="02020603050405020304" pitchFamily="18" charset="0"/>
                <a:ea typeface="楷体_GB2312" panose="02010609030101010101" pitchFamily="49" charset="-122"/>
              </a:rPr>
              <a:t>     21.0% /</a:t>
            </a:r>
            <a:r>
              <a:rPr kumimoji="1" lang="en-US" altLang="zh-CN" sz="1400" dirty="0" smtClean="0">
                <a:solidFill>
                  <a:srgbClr val="606060"/>
                </a:solidFill>
                <a:latin typeface="Times New Roman" panose="02020603050405020304" pitchFamily="18" charset="0"/>
                <a:ea typeface="楷体_GB2312" panose="02010609030101010101" pitchFamily="49" charset="-122"/>
              </a:rPr>
              <a:t>19.0%</a:t>
            </a:r>
            <a:endParaRPr kumimoji="1" lang="en-US" altLang="zh-CN" sz="1400" dirty="0">
              <a:solidFill>
                <a:srgbClr val="606060"/>
              </a:solidFill>
              <a:latin typeface="Times New Roman" panose="02020603050405020304" pitchFamily="18" charset="0"/>
              <a:ea typeface="楷体_GB2312" panose="02010609030101010101" pitchFamily="49" charset="-122"/>
            </a:endParaRPr>
          </a:p>
          <a:p>
            <a:pPr eaLnBrk="1" hangingPunct="1">
              <a:buClr>
                <a:srgbClr val="FF6600"/>
              </a:buClr>
            </a:pPr>
            <a:r>
              <a:rPr kumimoji="1" lang="en-US" altLang="zh-CN" sz="1400" dirty="0">
                <a:solidFill>
                  <a:srgbClr val="606060"/>
                </a:solidFill>
                <a:latin typeface="Times New Roman" panose="02020603050405020304" pitchFamily="18" charset="0"/>
                <a:ea typeface="楷体_GB2312" panose="02010609030101010101" pitchFamily="49" charset="-122"/>
              </a:rPr>
              <a:t>2012</a:t>
            </a:r>
            <a:r>
              <a:rPr kumimoji="1" lang="zh-CN" altLang="en-US" sz="1400" dirty="0">
                <a:solidFill>
                  <a:srgbClr val="606060"/>
                </a:solidFill>
                <a:latin typeface="宋体" panose="02010600030101010101" pitchFamily="2" charset="-122"/>
                <a:ea typeface="楷体_GB2312" panose="02010609030101010101" pitchFamily="49" charset="-122"/>
              </a:rPr>
              <a:t>年下调</a:t>
            </a:r>
            <a:r>
              <a:rPr kumimoji="1" lang="en-US" altLang="zh-CN" sz="1400" dirty="0">
                <a:solidFill>
                  <a:srgbClr val="606060"/>
                </a:solidFill>
                <a:latin typeface="Times New Roman" panose="02020603050405020304" pitchFamily="18" charset="0"/>
                <a:ea typeface="楷体_GB2312" panose="02010609030101010101" pitchFamily="49" charset="-122"/>
              </a:rPr>
              <a:t>2</a:t>
            </a:r>
            <a:r>
              <a:rPr kumimoji="1" lang="zh-CN" altLang="en-US" sz="1400" dirty="0">
                <a:solidFill>
                  <a:srgbClr val="606060"/>
                </a:solidFill>
                <a:latin typeface="宋体" panose="02010600030101010101" pitchFamily="2" charset="-122"/>
                <a:ea typeface="楷体_GB2312" panose="02010609030101010101" pitchFamily="49" charset="-122"/>
              </a:rPr>
              <a:t>次</a:t>
            </a:r>
            <a:r>
              <a:rPr kumimoji="1" lang="en-US" altLang="zh-CN" sz="1400" dirty="0">
                <a:solidFill>
                  <a:srgbClr val="606060"/>
                </a:solidFill>
                <a:latin typeface="Times New Roman" panose="02020603050405020304" pitchFamily="18" charset="0"/>
                <a:ea typeface="楷体_GB2312" panose="02010609030101010101" pitchFamily="49" charset="-122"/>
              </a:rPr>
              <a:t> </a:t>
            </a:r>
          </a:p>
        </p:txBody>
      </p:sp>
      <p:sp>
        <p:nvSpPr>
          <p:cNvPr id="37893" name="Rectangle 56"/>
          <p:cNvSpPr>
            <a:spLocks noChangeArrowheads="1"/>
          </p:cNvSpPr>
          <p:nvPr/>
        </p:nvSpPr>
        <p:spPr bwMode="auto">
          <a:xfrm>
            <a:off x="5003800" y="4179888"/>
            <a:ext cx="30607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buClr>
                <a:srgbClr val="FF6600"/>
              </a:buClr>
            </a:pPr>
            <a:r>
              <a:rPr kumimoji="1" lang="en-US" altLang="zh-CN" sz="1400" dirty="0">
                <a:solidFill>
                  <a:srgbClr val="00B050"/>
                </a:solidFill>
                <a:latin typeface="Times New Roman" panose="02020603050405020304" pitchFamily="18" charset="0"/>
                <a:ea typeface="楷体_GB2312" panose="02010609030101010101" pitchFamily="49" charset="-122"/>
              </a:rPr>
              <a:t>2013</a:t>
            </a:r>
            <a:r>
              <a:rPr kumimoji="1" lang="zh-CN" altLang="en-US" sz="1400" dirty="0">
                <a:solidFill>
                  <a:srgbClr val="00B050"/>
                </a:solidFill>
                <a:latin typeface="宋体" panose="02010600030101010101" pitchFamily="2" charset="-122"/>
                <a:ea typeface="楷体_GB2312" panose="02010609030101010101" pitchFamily="49" charset="-122"/>
              </a:rPr>
              <a:t>年、</a:t>
            </a:r>
            <a:r>
              <a:rPr kumimoji="1" lang="en-US" altLang="zh-CN" sz="1400" dirty="0">
                <a:solidFill>
                  <a:srgbClr val="00B050"/>
                </a:solidFill>
                <a:latin typeface="Times New Roman" panose="02020603050405020304" pitchFamily="18" charset="0"/>
                <a:ea typeface="楷体_GB2312" panose="02010609030101010101" pitchFamily="49" charset="-122"/>
              </a:rPr>
              <a:t>2014</a:t>
            </a:r>
            <a:r>
              <a:rPr kumimoji="1" lang="zh-CN" altLang="en-US" sz="1400" dirty="0">
                <a:solidFill>
                  <a:srgbClr val="00B050"/>
                </a:solidFill>
                <a:latin typeface="宋体" panose="02010600030101010101" pitchFamily="2" charset="-122"/>
                <a:ea typeface="楷体_GB2312" panose="02010609030101010101" pitchFamily="49" charset="-122"/>
              </a:rPr>
              <a:t>年未调</a:t>
            </a:r>
            <a:endParaRPr kumimoji="1" lang="en-US" altLang="zh-CN" sz="1400" dirty="0">
              <a:solidFill>
                <a:srgbClr val="00B050"/>
              </a:solidFill>
              <a:latin typeface="Times New Roman" panose="02020603050405020304" pitchFamily="18" charset="0"/>
              <a:ea typeface="楷体_GB2312" panose="02010609030101010101" pitchFamily="49" charset="-122"/>
            </a:endParaRPr>
          </a:p>
          <a:p>
            <a:pPr eaLnBrk="1" hangingPunct="1">
              <a:buClr>
                <a:srgbClr val="FF6600"/>
              </a:buClr>
            </a:pPr>
            <a:r>
              <a:rPr kumimoji="1" lang="en-US" altLang="zh-CN" sz="1400" dirty="0">
                <a:solidFill>
                  <a:srgbClr val="606060"/>
                </a:solidFill>
                <a:latin typeface="Times New Roman" panose="02020603050405020304" pitchFamily="18" charset="0"/>
                <a:ea typeface="楷体_GB2312" panose="02010609030101010101" pitchFamily="49" charset="-122"/>
              </a:rPr>
              <a:t>2015</a:t>
            </a:r>
            <a:r>
              <a:rPr kumimoji="1" lang="zh-CN" altLang="en-US" sz="1400" dirty="0">
                <a:solidFill>
                  <a:srgbClr val="606060"/>
                </a:solidFill>
                <a:latin typeface="Times New Roman" panose="02020603050405020304" pitchFamily="18" charset="0"/>
                <a:ea typeface="楷体_GB2312" panose="02010609030101010101" pitchFamily="49" charset="-122"/>
              </a:rPr>
              <a:t>年</a:t>
            </a:r>
            <a:r>
              <a:rPr kumimoji="1" lang="en-US" altLang="zh-CN" sz="1400" dirty="0">
                <a:solidFill>
                  <a:srgbClr val="606060"/>
                </a:solidFill>
                <a:latin typeface="Times New Roman" panose="02020603050405020304" pitchFamily="18" charset="0"/>
                <a:ea typeface="楷体_GB2312" panose="02010609030101010101" pitchFamily="49" charset="-122"/>
              </a:rPr>
              <a:t>2</a:t>
            </a:r>
            <a:r>
              <a:rPr kumimoji="1" lang="zh-CN" altLang="en-US" sz="1400" dirty="0">
                <a:solidFill>
                  <a:srgbClr val="606060"/>
                </a:solidFill>
                <a:latin typeface="Times New Roman" panose="02020603050405020304" pitchFamily="18" charset="0"/>
                <a:ea typeface="楷体_GB2312" panose="02010609030101010101" pitchFamily="49" charset="-122"/>
              </a:rPr>
              <a:t>月</a:t>
            </a:r>
            <a:r>
              <a:rPr kumimoji="1" lang="en-US" altLang="zh-CN" sz="1400" dirty="0">
                <a:solidFill>
                  <a:srgbClr val="606060"/>
                </a:solidFill>
                <a:latin typeface="Times New Roman" panose="02020603050405020304" pitchFamily="18" charset="0"/>
                <a:ea typeface="楷体_GB2312" panose="02010609030101010101" pitchFamily="49" charset="-122"/>
              </a:rPr>
              <a:t>5</a:t>
            </a:r>
            <a:r>
              <a:rPr kumimoji="1" lang="zh-CN" altLang="en-US" sz="1400" dirty="0">
                <a:solidFill>
                  <a:srgbClr val="606060"/>
                </a:solidFill>
                <a:latin typeface="Times New Roman" panose="02020603050405020304" pitchFamily="18" charset="0"/>
                <a:ea typeface="楷体_GB2312" panose="02010609030101010101" pitchFamily="49" charset="-122"/>
              </a:rPr>
              <a:t>日      </a:t>
            </a:r>
            <a:r>
              <a:rPr kumimoji="1" lang="en-US" altLang="zh-CN" sz="1400" dirty="0">
                <a:solidFill>
                  <a:srgbClr val="606060"/>
                </a:solidFill>
                <a:latin typeface="Times New Roman" panose="02020603050405020304" pitchFamily="18" charset="0"/>
                <a:ea typeface="楷体_GB2312" panose="02010609030101010101" pitchFamily="49" charset="-122"/>
              </a:rPr>
              <a:t>19.5%/16.0% </a:t>
            </a:r>
          </a:p>
          <a:p>
            <a:pPr eaLnBrk="1" hangingPunct="1">
              <a:buClr>
                <a:srgbClr val="FF6600"/>
              </a:buClr>
            </a:pPr>
            <a:r>
              <a:rPr kumimoji="1" lang="en-US" altLang="zh-CN" sz="1400" dirty="0" smtClean="0">
                <a:solidFill>
                  <a:srgbClr val="606060"/>
                </a:solidFill>
                <a:latin typeface="Times New Roman" panose="02020603050405020304" pitchFamily="18" charset="0"/>
                <a:ea typeface="楷体_GB2312" panose="02010609030101010101" pitchFamily="49" charset="-122"/>
              </a:rPr>
              <a:t>2015</a:t>
            </a:r>
            <a:r>
              <a:rPr kumimoji="1" lang="zh-CN" altLang="en-US" sz="1400" dirty="0">
                <a:solidFill>
                  <a:srgbClr val="606060"/>
                </a:solidFill>
                <a:latin typeface="Times New Roman" panose="02020603050405020304" pitchFamily="18" charset="0"/>
                <a:ea typeface="楷体_GB2312" panose="02010609030101010101" pitchFamily="49" charset="-122"/>
              </a:rPr>
              <a:t>年</a:t>
            </a:r>
            <a:r>
              <a:rPr kumimoji="1" lang="en-US" altLang="zh-CN" sz="1400" dirty="0">
                <a:solidFill>
                  <a:srgbClr val="606060"/>
                </a:solidFill>
                <a:latin typeface="Times New Roman" panose="02020603050405020304" pitchFamily="18" charset="0"/>
                <a:ea typeface="楷体_GB2312" panose="02010609030101010101" pitchFamily="49" charset="-122"/>
              </a:rPr>
              <a:t>10</a:t>
            </a:r>
            <a:r>
              <a:rPr kumimoji="1" lang="zh-CN" altLang="en-US" sz="1400" dirty="0">
                <a:solidFill>
                  <a:srgbClr val="606060"/>
                </a:solidFill>
                <a:latin typeface="Times New Roman" panose="02020603050405020304" pitchFamily="18" charset="0"/>
                <a:ea typeface="楷体_GB2312" panose="02010609030101010101" pitchFamily="49" charset="-122"/>
              </a:rPr>
              <a:t>月</a:t>
            </a:r>
            <a:r>
              <a:rPr kumimoji="1" lang="en-US" altLang="zh-CN" sz="1400" dirty="0">
                <a:solidFill>
                  <a:srgbClr val="606060"/>
                </a:solidFill>
                <a:latin typeface="Times New Roman" panose="02020603050405020304" pitchFamily="18" charset="0"/>
                <a:ea typeface="楷体_GB2312" panose="02010609030101010101" pitchFamily="49" charset="-122"/>
              </a:rPr>
              <a:t>24</a:t>
            </a:r>
            <a:r>
              <a:rPr kumimoji="1" lang="zh-CN" altLang="en-US" sz="1400" dirty="0">
                <a:solidFill>
                  <a:srgbClr val="606060"/>
                </a:solidFill>
                <a:latin typeface="Times New Roman" panose="02020603050405020304" pitchFamily="18" charset="0"/>
                <a:ea typeface="楷体_GB2312" panose="02010609030101010101" pitchFamily="49" charset="-122"/>
              </a:rPr>
              <a:t>日  </a:t>
            </a:r>
            <a:r>
              <a:rPr kumimoji="1" lang="en-US" altLang="zh-CN" sz="1400" dirty="0">
                <a:solidFill>
                  <a:srgbClr val="606060"/>
                </a:solidFill>
                <a:latin typeface="Times New Roman" panose="02020603050405020304" pitchFamily="18" charset="0"/>
                <a:ea typeface="楷体_GB2312" panose="02010609030101010101" pitchFamily="49" charset="-122"/>
              </a:rPr>
              <a:t>17.0%/</a:t>
            </a:r>
            <a:r>
              <a:rPr kumimoji="1" lang="en-US" altLang="zh-CN" sz="1400" dirty="0" smtClean="0">
                <a:solidFill>
                  <a:srgbClr val="606060"/>
                </a:solidFill>
                <a:latin typeface="Times New Roman" panose="02020603050405020304" pitchFamily="18" charset="0"/>
                <a:ea typeface="楷体_GB2312" panose="02010609030101010101" pitchFamily="49" charset="-122"/>
              </a:rPr>
              <a:t>15.5</a:t>
            </a:r>
            <a:r>
              <a:rPr kumimoji="1" lang="en-US" altLang="zh-CN" sz="1400" dirty="0">
                <a:solidFill>
                  <a:srgbClr val="606060"/>
                </a:solidFill>
                <a:latin typeface="Times New Roman" panose="02020603050405020304" pitchFamily="18" charset="0"/>
                <a:ea typeface="楷体_GB2312" panose="02010609030101010101" pitchFamily="49" charset="-122"/>
              </a:rPr>
              <a:t>%</a:t>
            </a:r>
          </a:p>
          <a:p>
            <a:pPr eaLnBrk="1" hangingPunct="1">
              <a:buClr>
                <a:srgbClr val="FF6600"/>
              </a:buClr>
            </a:pPr>
            <a:r>
              <a:rPr kumimoji="1" lang="en-US" altLang="zh-CN" sz="1400" dirty="0">
                <a:solidFill>
                  <a:srgbClr val="606060"/>
                </a:solidFill>
                <a:latin typeface="Times New Roman" panose="02020603050405020304" pitchFamily="18" charset="0"/>
                <a:ea typeface="楷体_GB2312" panose="02010609030101010101" pitchFamily="49" charset="-122"/>
              </a:rPr>
              <a:t>2016</a:t>
            </a:r>
            <a:r>
              <a:rPr kumimoji="1" lang="zh-CN" altLang="en-US" sz="1400" dirty="0">
                <a:solidFill>
                  <a:srgbClr val="606060"/>
                </a:solidFill>
                <a:latin typeface="Times New Roman" panose="02020603050405020304" pitchFamily="18" charset="0"/>
                <a:ea typeface="楷体_GB2312" panose="02010609030101010101" pitchFamily="49" charset="-122"/>
              </a:rPr>
              <a:t>年</a:t>
            </a:r>
            <a:r>
              <a:rPr kumimoji="1" lang="en-US" altLang="zh-CN" sz="1400" dirty="0">
                <a:solidFill>
                  <a:srgbClr val="606060"/>
                </a:solidFill>
                <a:latin typeface="Times New Roman" panose="02020603050405020304" pitchFamily="18" charset="0"/>
                <a:ea typeface="楷体_GB2312" panose="02010609030101010101" pitchFamily="49" charset="-122"/>
              </a:rPr>
              <a:t>3</a:t>
            </a:r>
            <a:r>
              <a:rPr kumimoji="1" lang="zh-CN" altLang="en-US" sz="1400" dirty="0">
                <a:solidFill>
                  <a:srgbClr val="606060"/>
                </a:solidFill>
                <a:latin typeface="Times New Roman" panose="02020603050405020304" pitchFamily="18" charset="0"/>
                <a:ea typeface="楷体_GB2312" panose="02010609030101010101" pitchFamily="49" charset="-122"/>
              </a:rPr>
              <a:t>月</a:t>
            </a:r>
            <a:r>
              <a:rPr kumimoji="1" lang="en-US" altLang="zh-CN" sz="1400" dirty="0">
                <a:solidFill>
                  <a:srgbClr val="606060"/>
                </a:solidFill>
                <a:latin typeface="Times New Roman" panose="02020603050405020304" pitchFamily="18" charset="0"/>
                <a:ea typeface="楷体_GB2312" panose="02010609030101010101" pitchFamily="49" charset="-122"/>
              </a:rPr>
              <a:t>1</a:t>
            </a:r>
            <a:r>
              <a:rPr kumimoji="1" lang="zh-CN" altLang="en-US" sz="1400" dirty="0">
                <a:solidFill>
                  <a:srgbClr val="606060"/>
                </a:solidFill>
                <a:latin typeface="Times New Roman" panose="02020603050405020304" pitchFamily="18" charset="0"/>
                <a:ea typeface="楷体_GB2312" panose="02010609030101010101" pitchFamily="49" charset="-122"/>
              </a:rPr>
              <a:t>日       </a:t>
            </a:r>
            <a:r>
              <a:rPr kumimoji="1" lang="en-US" altLang="zh-CN" sz="1400" dirty="0" smtClean="0">
                <a:solidFill>
                  <a:srgbClr val="606060"/>
                </a:solidFill>
                <a:latin typeface="Times New Roman" panose="02020603050405020304" pitchFamily="18" charset="0"/>
                <a:ea typeface="楷体_GB2312" panose="02010609030101010101" pitchFamily="49" charset="-122"/>
              </a:rPr>
              <a:t>17.0%/15.0</a:t>
            </a:r>
            <a:r>
              <a:rPr kumimoji="1" lang="en-US" altLang="zh-CN" sz="1400" dirty="0">
                <a:solidFill>
                  <a:srgbClr val="606060"/>
                </a:solidFill>
                <a:latin typeface="Times New Roman" panose="02020603050405020304" pitchFamily="18" charset="0"/>
                <a:ea typeface="楷体_GB2312" panose="02010609030101010101" pitchFamily="49" charset="-122"/>
              </a:rPr>
              <a:t>%  </a:t>
            </a:r>
          </a:p>
          <a:p>
            <a:pPr eaLnBrk="1" hangingPunct="1">
              <a:buClr>
                <a:srgbClr val="FF6600"/>
              </a:buClr>
            </a:pPr>
            <a:r>
              <a:rPr kumimoji="1" lang="en-US" altLang="zh-CN" sz="1400" dirty="0" smtClean="0">
                <a:solidFill>
                  <a:srgbClr val="00B050"/>
                </a:solidFill>
                <a:latin typeface="Times New Roman" panose="02020603050405020304" pitchFamily="18" charset="0"/>
                <a:ea typeface="楷体_GB2312" panose="02010609030101010101" pitchFamily="49" charset="-122"/>
              </a:rPr>
              <a:t>2017</a:t>
            </a:r>
            <a:r>
              <a:rPr kumimoji="1" lang="zh-CN" altLang="en-US" sz="1400" dirty="0" smtClean="0">
                <a:solidFill>
                  <a:srgbClr val="00B050"/>
                </a:solidFill>
                <a:latin typeface="宋体" panose="02010600030101010101" pitchFamily="2" charset="-122"/>
                <a:ea typeface="楷体_GB2312" panose="02010609030101010101" pitchFamily="49" charset="-122"/>
              </a:rPr>
              <a:t>年</a:t>
            </a:r>
            <a:r>
              <a:rPr kumimoji="1" lang="zh-CN" altLang="en-US" sz="1400" dirty="0">
                <a:solidFill>
                  <a:srgbClr val="00B050"/>
                </a:solidFill>
                <a:latin typeface="宋体" panose="02010600030101010101" pitchFamily="2" charset="-122"/>
                <a:ea typeface="楷体_GB2312" panose="02010609030101010101" pitchFamily="49" charset="-122"/>
              </a:rPr>
              <a:t>未调</a:t>
            </a:r>
            <a:endParaRPr kumimoji="1" lang="en-US" altLang="zh-CN" sz="1400" dirty="0">
              <a:solidFill>
                <a:srgbClr val="606060"/>
              </a:solidFill>
              <a:latin typeface="Times New Roman" panose="02020603050405020304" pitchFamily="18" charset="0"/>
              <a:ea typeface="楷体_GB2312" panose="02010609030101010101" pitchFamily="49" charset="-122"/>
            </a:endParaRPr>
          </a:p>
          <a:p>
            <a:pPr>
              <a:buClr>
                <a:srgbClr val="FF6600"/>
              </a:buClr>
            </a:pPr>
            <a:r>
              <a:rPr kumimoji="1" lang="en-US" altLang="zh-CN" sz="1400" dirty="0" smtClean="0">
                <a:solidFill>
                  <a:srgbClr val="606060"/>
                </a:solidFill>
                <a:latin typeface="Times New Roman" panose="02020603050405020304" pitchFamily="18" charset="0"/>
                <a:ea typeface="楷体_GB2312" panose="02010609030101010101" pitchFamily="49" charset="-122"/>
              </a:rPr>
              <a:t>2018</a:t>
            </a:r>
            <a:r>
              <a:rPr kumimoji="1" lang="zh-CN" altLang="en-US" sz="1400" dirty="0" smtClean="0">
                <a:solidFill>
                  <a:srgbClr val="606060"/>
                </a:solidFill>
                <a:latin typeface="Times New Roman" panose="02020603050405020304" pitchFamily="18" charset="0"/>
                <a:ea typeface="楷体_GB2312" panose="02010609030101010101" pitchFamily="49" charset="-122"/>
              </a:rPr>
              <a:t>年</a:t>
            </a:r>
            <a:r>
              <a:rPr kumimoji="1" lang="en-US" altLang="zh-CN" sz="1400" dirty="0" smtClean="0">
                <a:solidFill>
                  <a:srgbClr val="606060"/>
                </a:solidFill>
                <a:latin typeface="Times New Roman" panose="02020603050405020304" pitchFamily="18" charset="0"/>
                <a:ea typeface="楷体_GB2312" panose="02010609030101010101" pitchFamily="49" charset="-122"/>
              </a:rPr>
              <a:t>4</a:t>
            </a:r>
            <a:r>
              <a:rPr kumimoji="1" lang="zh-CN" altLang="en-US" sz="1400" dirty="0" smtClean="0">
                <a:solidFill>
                  <a:srgbClr val="606060"/>
                </a:solidFill>
                <a:latin typeface="Times New Roman" panose="02020603050405020304" pitchFamily="18" charset="0"/>
                <a:ea typeface="楷体_GB2312" panose="02010609030101010101" pitchFamily="49" charset="-122"/>
              </a:rPr>
              <a:t>月</a:t>
            </a:r>
            <a:r>
              <a:rPr kumimoji="1" lang="en-US" altLang="zh-CN" sz="1400" dirty="0" smtClean="0">
                <a:solidFill>
                  <a:srgbClr val="606060"/>
                </a:solidFill>
                <a:latin typeface="Times New Roman" panose="02020603050405020304" pitchFamily="18" charset="0"/>
                <a:ea typeface="楷体_GB2312" panose="02010609030101010101" pitchFamily="49" charset="-122"/>
              </a:rPr>
              <a:t>25</a:t>
            </a:r>
            <a:r>
              <a:rPr kumimoji="1" lang="zh-CN" altLang="en-US" sz="1400" dirty="0" smtClean="0">
                <a:solidFill>
                  <a:srgbClr val="606060"/>
                </a:solidFill>
                <a:latin typeface="Times New Roman" panose="02020603050405020304" pitchFamily="18" charset="0"/>
                <a:ea typeface="楷体_GB2312" panose="02010609030101010101" pitchFamily="49" charset="-122"/>
              </a:rPr>
              <a:t>日      </a:t>
            </a:r>
            <a:r>
              <a:rPr kumimoji="1" lang="en-US" altLang="zh-CN" sz="1400" dirty="0" smtClean="0">
                <a:solidFill>
                  <a:srgbClr val="606060"/>
                </a:solidFill>
                <a:latin typeface="Times New Roman" panose="02020603050405020304" pitchFamily="18" charset="0"/>
                <a:ea typeface="楷体_GB2312" panose="02010609030101010101" pitchFamily="49" charset="-122"/>
              </a:rPr>
              <a:t>16.0</a:t>
            </a:r>
            <a:r>
              <a:rPr kumimoji="1" lang="en-US" altLang="zh-CN" sz="1400" dirty="0">
                <a:solidFill>
                  <a:srgbClr val="606060"/>
                </a:solidFill>
                <a:latin typeface="Times New Roman" panose="02020603050405020304" pitchFamily="18" charset="0"/>
                <a:ea typeface="楷体_GB2312" panose="02010609030101010101" pitchFamily="49" charset="-122"/>
              </a:rPr>
              <a:t>%/</a:t>
            </a:r>
            <a:r>
              <a:rPr kumimoji="1" lang="en-US" altLang="zh-CN" sz="1400" dirty="0" smtClean="0">
                <a:solidFill>
                  <a:srgbClr val="606060"/>
                </a:solidFill>
                <a:latin typeface="Times New Roman" panose="02020603050405020304" pitchFamily="18" charset="0"/>
                <a:ea typeface="楷体_GB2312" panose="02010609030101010101" pitchFamily="49" charset="-122"/>
              </a:rPr>
              <a:t>14.0</a:t>
            </a:r>
            <a:r>
              <a:rPr kumimoji="1" lang="en-US" altLang="zh-CN" sz="1400" dirty="0">
                <a:solidFill>
                  <a:srgbClr val="606060"/>
                </a:solidFill>
                <a:latin typeface="Times New Roman" panose="02020603050405020304" pitchFamily="18" charset="0"/>
                <a:ea typeface="楷体_GB2312" panose="02010609030101010101" pitchFamily="49" charset="-122"/>
              </a:rPr>
              <a:t>%  </a:t>
            </a:r>
          </a:p>
          <a:p>
            <a:pPr>
              <a:buClr>
                <a:srgbClr val="FF6600"/>
              </a:buClr>
            </a:pPr>
            <a:r>
              <a:rPr kumimoji="1" lang="en-US" altLang="zh-CN" sz="1400" dirty="0">
                <a:solidFill>
                  <a:srgbClr val="606060"/>
                </a:solidFill>
                <a:latin typeface="Times New Roman" panose="02020603050405020304" pitchFamily="18" charset="0"/>
                <a:ea typeface="楷体_GB2312" panose="02010609030101010101" pitchFamily="49" charset="-122"/>
              </a:rPr>
              <a:t>2018</a:t>
            </a:r>
            <a:r>
              <a:rPr kumimoji="1" lang="zh-CN" altLang="en-US" sz="1400" dirty="0" smtClean="0">
                <a:solidFill>
                  <a:srgbClr val="606060"/>
                </a:solidFill>
                <a:latin typeface="Times New Roman" panose="02020603050405020304" pitchFamily="18" charset="0"/>
                <a:ea typeface="楷体_GB2312" panose="02010609030101010101" pitchFamily="49" charset="-122"/>
              </a:rPr>
              <a:t>年</a:t>
            </a:r>
            <a:r>
              <a:rPr kumimoji="1" lang="en-US" altLang="zh-CN" sz="1400" dirty="0" smtClean="0">
                <a:solidFill>
                  <a:srgbClr val="606060"/>
                </a:solidFill>
                <a:latin typeface="Times New Roman" panose="02020603050405020304" pitchFamily="18" charset="0"/>
                <a:ea typeface="楷体_GB2312" panose="02010609030101010101" pitchFamily="49" charset="-122"/>
              </a:rPr>
              <a:t>7</a:t>
            </a:r>
            <a:r>
              <a:rPr kumimoji="1" lang="zh-CN" altLang="en-US" sz="1400" dirty="0" smtClean="0">
                <a:solidFill>
                  <a:srgbClr val="606060"/>
                </a:solidFill>
                <a:latin typeface="Times New Roman" panose="02020603050405020304" pitchFamily="18" charset="0"/>
                <a:ea typeface="楷体_GB2312" panose="02010609030101010101" pitchFamily="49" charset="-122"/>
              </a:rPr>
              <a:t>月</a:t>
            </a:r>
            <a:r>
              <a:rPr kumimoji="1" lang="en-US" altLang="zh-CN" sz="1400" dirty="0" smtClean="0">
                <a:solidFill>
                  <a:srgbClr val="606060"/>
                </a:solidFill>
                <a:latin typeface="Times New Roman" panose="02020603050405020304" pitchFamily="18" charset="0"/>
                <a:ea typeface="楷体_GB2312" panose="02010609030101010101" pitchFamily="49" charset="-122"/>
              </a:rPr>
              <a:t>5</a:t>
            </a:r>
            <a:r>
              <a:rPr kumimoji="1" lang="zh-CN" altLang="en-US" sz="1400" dirty="0">
                <a:solidFill>
                  <a:srgbClr val="606060"/>
                </a:solidFill>
                <a:latin typeface="Times New Roman" panose="02020603050405020304" pitchFamily="18" charset="0"/>
                <a:ea typeface="楷体_GB2312" panose="02010609030101010101" pitchFamily="49" charset="-122"/>
              </a:rPr>
              <a:t>日      </a:t>
            </a:r>
            <a:r>
              <a:rPr kumimoji="1" lang="zh-CN" altLang="en-US" sz="1400" dirty="0" smtClean="0">
                <a:solidFill>
                  <a:srgbClr val="606060"/>
                </a:solidFill>
                <a:latin typeface="Times New Roman" panose="02020603050405020304" pitchFamily="18" charset="0"/>
                <a:ea typeface="楷体_GB2312" panose="02010609030101010101" pitchFamily="49" charset="-122"/>
              </a:rPr>
              <a:t>  </a:t>
            </a:r>
            <a:r>
              <a:rPr kumimoji="1" lang="en-US" altLang="zh-CN" sz="1400" dirty="0" smtClean="0">
                <a:solidFill>
                  <a:srgbClr val="606060"/>
                </a:solidFill>
                <a:latin typeface="Times New Roman" panose="02020603050405020304" pitchFamily="18" charset="0"/>
                <a:ea typeface="楷体_GB2312" panose="02010609030101010101" pitchFamily="49" charset="-122"/>
              </a:rPr>
              <a:t>15.5%/13.5%  </a:t>
            </a:r>
            <a:endParaRPr kumimoji="1" lang="en-US" altLang="zh-CN" sz="1400" dirty="0">
              <a:solidFill>
                <a:srgbClr val="606060"/>
              </a:solidFill>
              <a:latin typeface="Times New Roman" panose="02020603050405020304" pitchFamily="18" charset="0"/>
              <a:ea typeface="楷体_GB2312" panose="02010609030101010101" pitchFamily="49" charset="-122"/>
            </a:endParaRPr>
          </a:p>
          <a:p>
            <a:pPr>
              <a:buClr>
                <a:srgbClr val="FF6600"/>
              </a:buClr>
            </a:pPr>
            <a:r>
              <a:rPr kumimoji="1" lang="en-US" altLang="zh-CN" sz="1400" dirty="0">
                <a:solidFill>
                  <a:srgbClr val="606060"/>
                </a:solidFill>
                <a:latin typeface="Times New Roman" panose="02020603050405020304" pitchFamily="18" charset="0"/>
                <a:ea typeface="楷体_GB2312" panose="02010609030101010101" pitchFamily="49" charset="-122"/>
              </a:rPr>
              <a:t>2018</a:t>
            </a:r>
            <a:r>
              <a:rPr kumimoji="1" lang="zh-CN" altLang="en-US" sz="1400" dirty="0" smtClean="0">
                <a:solidFill>
                  <a:srgbClr val="606060"/>
                </a:solidFill>
                <a:latin typeface="Times New Roman" panose="02020603050405020304" pitchFamily="18" charset="0"/>
                <a:ea typeface="楷体_GB2312" panose="02010609030101010101" pitchFamily="49" charset="-122"/>
              </a:rPr>
              <a:t>年</a:t>
            </a:r>
            <a:r>
              <a:rPr kumimoji="1" lang="en-US" altLang="zh-CN" sz="1400" dirty="0" smtClean="0">
                <a:solidFill>
                  <a:srgbClr val="606060"/>
                </a:solidFill>
                <a:latin typeface="Times New Roman" panose="02020603050405020304" pitchFamily="18" charset="0"/>
                <a:ea typeface="楷体_GB2312" panose="02010609030101010101" pitchFamily="49" charset="-122"/>
              </a:rPr>
              <a:t>10</a:t>
            </a:r>
            <a:r>
              <a:rPr kumimoji="1" lang="zh-CN" altLang="en-US" sz="1400" dirty="0" smtClean="0">
                <a:solidFill>
                  <a:srgbClr val="606060"/>
                </a:solidFill>
                <a:latin typeface="Times New Roman" panose="02020603050405020304" pitchFamily="18" charset="0"/>
                <a:ea typeface="楷体_GB2312" panose="02010609030101010101" pitchFamily="49" charset="-122"/>
              </a:rPr>
              <a:t>月</a:t>
            </a:r>
            <a:r>
              <a:rPr kumimoji="1" lang="en-US" altLang="zh-CN" sz="1400" dirty="0">
                <a:solidFill>
                  <a:srgbClr val="606060"/>
                </a:solidFill>
                <a:latin typeface="Times New Roman" panose="02020603050405020304" pitchFamily="18" charset="0"/>
                <a:ea typeface="楷体_GB2312" panose="02010609030101010101" pitchFamily="49" charset="-122"/>
              </a:rPr>
              <a:t>1</a:t>
            </a:r>
            <a:r>
              <a:rPr kumimoji="1" lang="en-US" altLang="zh-CN" sz="1400" dirty="0" smtClean="0">
                <a:solidFill>
                  <a:srgbClr val="606060"/>
                </a:solidFill>
                <a:latin typeface="Times New Roman" panose="02020603050405020304" pitchFamily="18" charset="0"/>
                <a:ea typeface="楷体_GB2312" panose="02010609030101010101" pitchFamily="49" charset="-122"/>
              </a:rPr>
              <a:t>5</a:t>
            </a:r>
            <a:r>
              <a:rPr kumimoji="1" lang="zh-CN" altLang="en-US" sz="1400" dirty="0">
                <a:solidFill>
                  <a:srgbClr val="606060"/>
                </a:solidFill>
                <a:latin typeface="Times New Roman" panose="02020603050405020304" pitchFamily="18" charset="0"/>
                <a:ea typeface="楷体_GB2312" panose="02010609030101010101" pitchFamily="49" charset="-122"/>
              </a:rPr>
              <a:t>日 </a:t>
            </a:r>
            <a:r>
              <a:rPr kumimoji="1" lang="zh-CN" altLang="en-US" sz="1400" dirty="0" smtClean="0">
                <a:solidFill>
                  <a:srgbClr val="606060"/>
                </a:solidFill>
                <a:latin typeface="Times New Roman" panose="02020603050405020304" pitchFamily="18" charset="0"/>
                <a:ea typeface="楷体_GB2312" panose="02010609030101010101" pitchFamily="49" charset="-122"/>
              </a:rPr>
              <a:t>   </a:t>
            </a:r>
            <a:r>
              <a:rPr kumimoji="1" lang="en-US" altLang="zh-CN" sz="1400" dirty="0" smtClean="0">
                <a:solidFill>
                  <a:srgbClr val="606060"/>
                </a:solidFill>
                <a:latin typeface="Times New Roman" panose="02020603050405020304" pitchFamily="18" charset="0"/>
                <a:ea typeface="楷体_GB2312" panose="02010609030101010101" pitchFamily="49" charset="-122"/>
              </a:rPr>
              <a:t>14.5</a:t>
            </a:r>
            <a:r>
              <a:rPr kumimoji="1" lang="en-US" altLang="zh-CN" sz="1400" dirty="0">
                <a:solidFill>
                  <a:srgbClr val="606060"/>
                </a:solidFill>
                <a:latin typeface="Times New Roman" panose="02020603050405020304" pitchFamily="18" charset="0"/>
                <a:ea typeface="楷体_GB2312" panose="02010609030101010101" pitchFamily="49" charset="-122"/>
              </a:rPr>
              <a:t>%/</a:t>
            </a:r>
            <a:r>
              <a:rPr kumimoji="1" lang="en-US" altLang="zh-CN" sz="1400" dirty="0" smtClean="0">
                <a:solidFill>
                  <a:srgbClr val="606060"/>
                </a:solidFill>
                <a:latin typeface="Times New Roman" panose="02020603050405020304" pitchFamily="18" charset="0"/>
                <a:ea typeface="楷体_GB2312" panose="02010609030101010101" pitchFamily="49" charset="-122"/>
              </a:rPr>
              <a:t>12.5</a:t>
            </a:r>
            <a:r>
              <a:rPr kumimoji="1" lang="en-US" altLang="zh-CN" sz="1400" dirty="0">
                <a:solidFill>
                  <a:srgbClr val="606060"/>
                </a:solidFill>
                <a:latin typeface="Times New Roman" panose="02020603050405020304" pitchFamily="18" charset="0"/>
                <a:ea typeface="楷体_GB2312" panose="02010609030101010101" pitchFamily="49" charset="-122"/>
              </a:rPr>
              <a:t>% </a:t>
            </a:r>
          </a:p>
        </p:txBody>
      </p:sp>
      <p:pic>
        <p:nvPicPr>
          <p:cNvPr id="2" name="图片 1"/>
          <p:cNvPicPr>
            <a:picLocks noChangeAspect="1"/>
          </p:cNvPicPr>
          <p:nvPr/>
        </p:nvPicPr>
        <p:blipFill>
          <a:blip r:embed="rId2"/>
          <a:stretch>
            <a:fillRect/>
          </a:stretch>
        </p:blipFill>
        <p:spPr>
          <a:xfrm>
            <a:off x="470664" y="875420"/>
            <a:ext cx="7674005" cy="3170195"/>
          </a:xfrm>
          <a:prstGeom prst="rect">
            <a:avLst/>
          </a:prstGeom>
        </p:spPr>
      </p:pic>
    </p:spTree>
    <p:extLst>
      <p:ext uri="{BB962C8B-B14F-4D97-AF65-F5344CB8AC3E}">
        <p14:creationId xmlns:p14="http://schemas.microsoft.com/office/powerpoint/2010/main" val="1265292342"/>
      </p:ext>
    </p:extLst>
  </p:cSld>
  <p:clrMapOvr>
    <a:masterClrMapping/>
  </p:clrMapOvr>
  <p:transition>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D713B7A-AD7A-4025-8135-1E89B596D813}" type="slidenum">
              <a:rPr lang="en-GB" altLang="zh-CN" sz="1200" b="0">
                <a:solidFill>
                  <a:schemeClr val="bg1"/>
                </a:solidFill>
              </a:rPr>
              <a:pPr/>
              <a:t>28</a:t>
            </a:fld>
            <a:endParaRPr lang="en-GB" altLang="zh-CN" sz="1200" b="0">
              <a:solidFill>
                <a:schemeClr val="bg1"/>
              </a:solidFill>
            </a:endParaRPr>
          </a:p>
        </p:txBody>
      </p:sp>
      <p:sp>
        <p:nvSpPr>
          <p:cNvPr id="13" name="Rectangle 2"/>
          <p:cNvSpPr txBox="1">
            <a:spLocks noChangeArrowheads="1"/>
          </p:cNvSpPr>
          <p:nvPr/>
        </p:nvSpPr>
        <p:spPr bwMode="auto">
          <a:xfrm>
            <a:off x="396875" y="1817688"/>
            <a:ext cx="8135938" cy="3987800"/>
          </a:xfrm>
          <a:prstGeom prst="rect">
            <a:avLst/>
          </a:prstGeom>
          <a:noFill/>
          <a:ln w="9525">
            <a:noFill/>
            <a:miter lim="800000"/>
            <a:headEnd/>
            <a:tailEnd/>
          </a:ln>
        </p:spPr>
        <p:txBody>
          <a:bodyPr/>
          <a:lstStyle/>
          <a:p>
            <a:pPr marL="884238" lvl="1" indent="-427038">
              <a:spcBef>
                <a:spcPct val="30000"/>
              </a:spcBef>
              <a:buClr>
                <a:srgbClr val="FF6600"/>
              </a:buClr>
              <a:buFont typeface="Wingdings" pitchFamily="2" charset="2"/>
              <a:buAutoNum type="circleNumDbPlai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消费信贷控制（</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规定应支付现款的最低限额和付清全部贷款的最长期限</a:t>
            </a:r>
            <a:r>
              <a:rPr lang="zh-CN" altLang="en-US" sz="2400" kern="0" dirty="0">
                <a:solidFill>
                  <a:schemeClr val="tx1"/>
                </a:solidFill>
                <a:effectLst>
                  <a:outerShdw blurRad="38100" dist="38100" dir="2700000" algn="tl">
                    <a:srgbClr val="000000">
                      <a:alpha val="43137"/>
                    </a:srgbClr>
                  </a:outerShdw>
                </a:effectLst>
                <a:latin typeface="宋体" pitchFamily="2" charset="-122"/>
              </a:rPr>
              <a:t>）</a:t>
            </a:r>
          </a:p>
          <a:p>
            <a:pPr marL="884238" lvl="1" indent="-427038">
              <a:spcBef>
                <a:spcPts val="1200"/>
              </a:spcBef>
              <a:buClr>
                <a:srgbClr val="FF6600"/>
              </a:buClr>
              <a:buFont typeface="Wingdings" pitchFamily="2" charset="2"/>
              <a:buAutoNum type="circleNumDbPlai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抵押贷款控制（</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规定抵押条件，用于房地产购买</a:t>
            </a:r>
            <a:r>
              <a:rPr lang="zh-CN" altLang="en-US" sz="2400" kern="0" dirty="0">
                <a:solidFill>
                  <a:schemeClr val="tx1"/>
                </a:solidFill>
                <a:effectLst>
                  <a:outerShdw blurRad="38100" dist="38100" dir="2700000" algn="tl">
                    <a:srgbClr val="000000">
                      <a:alpha val="43137"/>
                    </a:srgbClr>
                  </a:outerShdw>
                </a:effectLst>
                <a:latin typeface="宋体" pitchFamily="2" charset="-122"/>
              </a:rPr>
              <a:t>）</a:t>
            </a:r>
            <a:endParaRPr lang="en-US" altLang="zh-CN" sz="2400" kern="0" dirty="0">
              <a:solidFill>
                <a:schemeClr val="tx1"/>
              </a:solidFill>
              <a:effectLst>
                <a:outerShdw blurRad="38100" dist="38100" dir="2700000" algn="tl">
                  <a:srgbClr val="000000">
                    <a:alpha val="43137"/>
                  </a:srgbClr>
                </a:outerShdw>
              </a:effectLst>
              <a:latin typeface="宋体" pitchFamily="2" charset="-122"/>
            </a:endParaRPr>
          </a:p>
          <a:p>
            <a:pPr marL="884238" lvl="1" indent="-427038">
              <a:spcBef>
                <a:spcPts val="1200"/>
              </a:spcBef>
              <a:buClr>
                <a:srgbClr val="FF6600"/>
              </a:buClr>
              <a:buFont typeface="Wingdings" pitchFamily="2" charset="2"/>
              <a:buAutoNum type="circleNumDbPlai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窗口指导（</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根据物价变动趋势和金融市场状况，规定商业银行每季度贷款的增减额度，并要求执行</a:t>
            </a:r>
            <a:r>
              <a:rPr lang="zh-CN" altLang="en-US" sz="2400" kern="0" dirty="0">
                <a:solidFill>
                  <a:schemeClr val="tx1"/>
                </a:solidFill>
                <a:effectLst>
                  <a:outerShdw blurRad="38100" dist="38100" dir="2700000" algn="tl">
                    <a:srgbClr val="000000">
                      <a:alpha val="43137"/>
                    </a:srgbClr>
                  </a:outerShdw>
                </a:effectLst>
                <a:latin typeface="宋体" pitchFamily="2" charset="-122"/>
              </a:rPr>
              <a:t>）</a:t>
            </a:r>
            <a:endParaRPr lang="en-US" altLang="zh-CN" sz="2400" kern="0" dirty="0">
              <a:solidFill>
                <a:schemeClr val="tx1"/>
              </a:solidFill>
              <a:effectLst>
                <a:outerShdw blurRad="38100" dist="38100" dir="2700000" algn="tl">
                  <a:srgbClr val="000000">
                    <a:alpha val="43137"/>
                  </a:srgbClr>
                </a:outerShdw>
              </a:effectLst>
              <a:latin typeface="宋体" pitchFamily="2" charset="-122"/>
            </a:endParaRPr>
          </a:p>
          <a:p>
            <a:pPr marL="884238" lvl="1" indent="-427038">
              <a:spcBef>
                <a:spcPts val="1200"/>
              </a:spcBef>
              <a:buClr>
                <a:srgbClr val="FF6600"/>
              </a:buClr>
              <a:buFont typeface="Wingdings" pitchFamily="2" charset="2"/>
              <a:buAutoNum type="circleNumDbPlai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道义劝告（</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对商业银行及其他金融机构的贷款、投资业务进行口头或书面劝告，影响其贷款和投资方向</a:t>
            </a:r>
            <a:r>
              <a:rPr lang="zh-CN" altLang="en-US" sz="2400" kern="0" dirty="0">
                <a:solidFill>
                  <a:schemeClr val="tx1"/>
                </a:solidFill>
                <a:effectLst>
                  <a:outerShdw blurRad="38100" dist="38100" dir="2700000" algn="tl">
                    <a:srgbClr val="000000">
                      <a:alpha val="43137"/>
                    </a:srgbClr>
                  </a:outerShdw>
                </a:effectLst>
                <a:latin typeface="宋体" pitchFamily="2" charset="-122"/>
              </a:rPr>
              <a:t>）</a:t>
            </a:r>
          </a:p>
        </p:txBody>
      </p:sp>
      <p:sp>
        <p:nvSpPr>
          <p:cNvPr id="14" name="Rectangle 4"/>
          <p:cNvSpPr>
            <a:spLocks noChangeArrowheads="1"/>
          </p:cNvSpPr>
          <p:nvPr/>
        </p:nvSpPr>
        <p:spPr bwMode="auto">
          <a:xfrm>
            <a:off x="671513" y="1185863"/>
            <a:ext cx="3971925" cy="442912"/>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Font typeface="Wingdings" pitchFamily="2" charset="2"/>
              <a:buChar char="²"/>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辅助性货币政策工具 </a:t>
            </a:r>
          </a:p>
        </p:txBody>
      </p:sp>
      <p:sp>
        <p:nvSpPr>
          <p:cNvPr id="2" name="矩形 1"/>
          <p:cNvSpPr>
            <a:spLocks noChangeArrowheads="1"/>
          </p:cNvSpPr>
          <p:nvPr/>
        </p:nvSpPr>
        <p:spPr bwMode="auto">
          <a:xfrm>
            <a:off x="396875" y="836613"/>
            <a:ext cx="8351838" cy="4464050"/>
          </a:xfrm>
          <a:prstGeom prst="rect">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endParaRPr lang="zh-CN" altLang="en-US"/>
          </a:p>
        </p:txBody>
      </p:sp>
    </p:spTree>
    <p:extLst>
      <p:ext uri="{BB962C8B-B14F-4D97-AF65-F5344CB8AC3E}">
        <p14:creationId xmlns:p14="http://schemas.microsoft.com/office/powerpoint/2010/main" val="85433615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95E7749-28A1-40AA-B31F-6509479B7647}" type="slidenum">
              <a:rPr lang="zh-CN" altLang="en-US"/>
              <a:pPr/>
              <a:t>29</a:t>
            </a:fld>
            <a:endParaRPr lang="en-US" altLang="zh-CN"/>
          </a:p>
        </p:txBody>
      </p:sp>
      <p:sp>
        <p:nvSpPr>
          <p:cNvPr id="2494466" name="Rectangle 2"/>
          <p:cNvSpPr>
            <a:spLocks noGrp="1" noChangeArrowheads="1"/>
          </p:cNvSpPr>
          <p:nvPr>
            <p:ph type="title"/>
          </p:nvPr>
        </p:nvSpPr>
        <p:spPr>
          <a:xfrm>
            <a:off x="467544" y="188640"/>
            <a:ext cx="8229600" cy="724942"/>
          </a:xfrm>
        </p:spPr>
        <p:txBody>
          <a:bodyPr/>
          <a:lstStyle/>
          <a:p>
            <a:r>
              <a:rPr lang="zh-CN" altLang="en-US" sz="4000" dirty="0"/>
              <a:t>货币政策的三大</a:t>
            </a:r>
            <a:r>
              <a:rPr lang="zh-CN" altLang="en-US" sz="4000" dirty="0" smtClean="0"/>
              <a:t>工具的作用</a:t>
            </a:r>
            <a:r>
              <a:rPr lang="zh-CN" altLang="en-US" sz="4000" dirty="0"/>
              <a:t>机理</a:t>
            </a:r>
          </a:p>
        </p:txBody>
      </p:sp>
      <p:sp>
        <p:nvSpPr>
          <p:cNvPr id="2494467" name="Rectangle 3"/>
          <p:cNvSpPr>
            <a:spLocks noGrp="1" noChangeArrowheads="1"/>
          </p:cNvSpPr>
          <p:nvPr>
            <p:ph type="body" idx="1"/>
          </p:nvPr>
        </p:nvSpPr>
        <p:spPr>
          <a:xfrm>
            <a:off x="323850" y="980728"/>
            <a:ext cx="8208963" cy="5050185"/>
          </a:xfrm>
        </p:spPr>
        <p:txBody>
          <a:bodyPr/>
          <a:lstStyle/>
          <a:p>
            <a:pPr>
              <a:lnSpc>
                <a:spcPct val="80000"/>
              </a:lnSpc>
            </a:pPr>
            <a:r>
              <a:rPr lang="zh-CN" altLang="en-US" sz="2400" dirty="0">
                <a:solidFill>
                  <a:schemeClr val="tx2"/>
                </a:solidFill>
              </a:rPr>
              <a:t>公开市场业务</a:t>
            </a:r>
            <a:r>
              <a:rPr lang="zh-CN" altLang="en-US" sz="2400" dirty="0" smtClean="0">
                <a:solidFill>
                  <a:schemeClr val="tx2"/>
                </a:solidFill>
              </a:rPr>
              <a:t>：</a:t>
            </a:r>
            <a:endParaRPr lang="zh-CN" altLang="en-US" sz="2400" dirty="0">
              <a:solidFill>
                <a:schemeClr val="tx2"/>
              </a:solidFill>
            </a:endParaRPr>
          </a:p>
          <a:p>
            <a:pPr>
              <a:lnSpc>
                <a:spcPct val="80000"/>
              </a:lnSpc>
              <a:buFontTx/>
              <a:buNone/>
            </a:pPr>
            <a:r>
              <a:rPr lang="zh-CN" altLang="en-US" sz="1800" dirty="0"/>
              <a:t>     </a:t>
            </a:r>
            <a:r>
              <a:rPr lang="zh-CN" altLang="en-US" sz="2400" dirty="0"/>
              <a:t>卖出债券</a:t>
            </a:r>
            <a:r>
              <a:rPr lang="en-US" altLang="zh-CN" sz="2400" dirty="0">
                <a:latin typeface="宋体" pitchFamily="2" charset="-122"/>
              </a:rPr>
              <a:t>→</a:t>
            </a:r>
            <a:r>
              <a:rPr lang="zh-CN" altLang="en-US" sz="2400" dirty="0">
                <a:latin typeface="宋体" pitchFamily="2" charset="-122"/>
              </a:rPr>
              <a:t>货币供应量</a:t>
            </a:r>
            <a:r>
              <a:rPr lang="en-US" altLang="zh-CN" sz="2400" dirty="0">
                <a:latin typeface="宋体" pitchFamily="2" charset="-122"/>
              </a:rPr>
              <a:t>↓ →</a:t>
            </a:r>
            <a:r>
              <a:rPr lang="zh-CN" altLang="en-US" sz="2400" dirty="0">
                <a:latin typeface="宋体" pitchFamily="2" charset="-122"/>
              </a:rPr>
              <a:t>利率</a:t>
            </a:r>
            <a:r>
              <a:rPr lang="en-US" altLang="zh-CN" sz="2400" dirty="0">
                <a:latin typeface="宋体" pitchFamily="2" charset="-122"/>
              </a:rPr>
              <a:t>↑ →</a:t>
            </a:r>
            <a:r>
              <a:rPr lang="zh-CN" altLang="en-US" sz="2400" dirty="0">
                <a:latin typeface="宋体" pitchFamily="2" charset="-122"/>
              </a:rPr>
              <a:t>投资</a:t>
            </a:r>
            <a:r>
              <a:rPr lang="en-US" altLang="zh-CN" sz="2400" dirty="0">
                <a:latin typeface="宋体" pitchFamily="2" charset="-122"/>
              </a:rPr>
              <a:t>↓ →</a:t>
            </a:r>
            <a:r>
              <a:rPr lang="zh-CN" altLang="en-US" sz="2400" dirty="0">
                <a:latin typeface="宋体" pitchFamily="2" charset="-122"/>
              </a:rPr>
              <a:t>总需求</a:t>
            </a:r>
            <a:r>
              <a:rPr lang="en-US" altLang="zh-CN" sz="2400" dirty="0">
                <a:latin typeface="宋体" pitchFamily="2" charset="-122"/>
              </a:rPr>
              <a:t>↓ →</a:t>
            </a:r>
            <a:r>
              <a:rPr lang="zh-CN" altLang="en-US" sz="2400" dirty="0">
                <a:latin typeface="宋体" pitchFamily="2" charset="-122"/>
              </a:rPr>
              <a:t>总产出</a:t>
            </a:r>
            <a:r>
              <a:rPr lang="en-US" altLang="zh-CN" sz="2400" dirty="0">
                <a:latin typeface="宋体" pitchFamily="2" charset="-122"/>
              </a:rPr>
              <a:t>↓</a:t>
            </a:r>
            <a:endParaRPr lang="zh-CN" altLang="en-US" sz="2400" dirty="0"/>
          </a:p>
          <a:p>
            <a:pPr>
              <a:lnSpc>
                <a:spcPct val="80000"/>
              </a:lnSpc>
              <a:buFontTx/>
              <a:buNone/>
            </a:pPr>
            <a:r>
              <a:rPr lang="zh-CN" altLang="en-US" sz="2400" dirty="0"/>
              <a:t>     买进债券</a:t>
            </a:r>
            <a:r>
              <a:rPr lang="en-US" altLang="zh-CN" sz="2400" dirty="0">
                <a:latin typeface="宋体" pitchFamily="2" charset="-122"/>
              </a:rPr>
              <a:t>→</a:t>
            </a:r>
            <a:r>
              <a:rPr lang="zh-CN" altLang="en-US" sz="2400" dirty="0">
                <a:latin typeface="宋体" pitchFamily="2" charset="-122"/>
              </a:rPr>
              <a:t>货币供应量</a:t>
            </a:r>
            <a:r>
              <a:rPr lang="en-US" altLang="zh-CN" sz="2400" dirty="0">
                <a:latin typeface="宋体" pitchFamily="2" charset="-122"/>
              </a:rPr>
              <a:t>↑ →</a:t>
            </a:r>
            <a:r>
              <a:rPr lang="zh-CN" altLang="en-US" sz="2400" dirty="0">
                <a:latin typeface="宋体" pitchFamily="2" charset="-122"/>
              </a:rPr>
              <a:t>利率</a:t>
            </a:r>
            <a:r>
              <a:rPr lang="en-US" altLang="zh-CN" sz="2400" dirty="0">
                <a:latin typeface="宋体" pitchFamily="2" charset="-122"/>
              </a:rPr>
              <a:t>↓ →</a:t>
            </a:r>
            <a:r>
              <a:rPr lang="zh-CN" altLang="en-US" sz="2400" dirty="0">
                <a:latin typeface="宋体" pitchFamily="2" charset="-122"/>
              </a:rPr>
              <a:t>投资</a:t>
            </a:r>
            <a:r>
              <a:rPr lang="en-US" altLang="zh-CN" sz="2400" dirty="0">
                <a:latin typeface="宋体" pitchFamily="2" charset="-122"/>
              </a:rPr>
              <a:t>↑ →</a:t>
            </a:r>
            <a:r>
              <a:rPr lang="zh-CN" altLang="en-US" sz="2400" dirty="0">
                <a:latin typeface="宋体" pitchFamily="2" charset="-122"/>
              </a:rPr>
              <a:t>总需求</a:t>
            </a:r>
            <a:r>
              <a:rPr lang="en-US" altLang="zh-CN" sz="2400" dirty="0">
                <a:latin typeface="宋体" pitchFamily="2" charset="-122"/>
              </a:rPr>
              <a:t>↑ →</a:t>
            </a:r>
            <a:r>
              <a:rPr lang="zh-CN" altLang="en-US" sz="2400" dirty="0">
                <a:latin typeface="宋体" pitchFamily="2" charset="-122"/>
              </a:rPr>
              <a:t>总产出</a:t>
            </a:r>
            <a:r>
              <a:rPr lang="en-US" altLang="zh-CN" sz="2400" dirty="0">
                <a:latin typeface="宋体" pitchFamily="2" charset="-122"/>
              </a:rPr>
              <a:t>↑</a:t>
            </a:r>
          </a:p>
          <a:p>
            <a:pPr>
              <a:lnSpc>
                <a:spcPct val="80000"/>
              </a:lnSpc>
            </a:pPr>
            <a:r>
              <a:rPr lang="zh-CN" altLang="en-US" sz="2400" dirty="0">
                <a:solidFill>
                  <a:schemeClr val="tx2"/>
                </a:solidFill>
              </a:rPr>
              <a:t>法定准备金率</a:t>
            </a:r>
            <a:r>
              <a:rPr lang="zh-CN" altLang="en-US" sz="2400" dirty="0" smtClean="0">
                <a:solidFill>
                  <a:schemeClr val="tx2"/>
                </a:solidFill>
              </a:rPr>
              <a:t>：</a:t>
            </a:r>
            <a:endParaRPr lang="zh-CN" altLang="en-US" sz="2400" dirty="0">
              <a:solidFill>
                <a:schemeClr val="tx2"/>
              </a:solidFill>
            </a:endParaRPr>
          </a:p>
          <a:p>
            <a:pPr>
              <a:lnSpc>
                <a:spcPct val="80000"/>
              </a:lnSpc>
              <a:buFontTx/>
              <a:buNone/>
            </a:pPr>
            <a:r>
              <a:rPr lang="zh-CN" altLang="en-US" sz="1800" dirty="0"/>
              <a:t>     </a:t>
            </a:r>
            <a:r>
              <a:rPr lang="zh-CN" altLang="en-US" sz="2400" dirty="0"/>
              <a:t>提高法定准备金率</a:t>
            </a:r>
            <a:r>
              <a:rPr lang="en-US" altLang="zh-CN" sz="2400" dirty="0">
                <a:latin typeface="宋体" pitchFamily="2" charset="-122"/>
              </a:rPr>
              <a:t>→</a:t>
            </a:r>
            <a:r>
              <a:rPr lang="zh-CN" altLang="en-US" sz="2400" dirty="0">
                <a:latin typeface="宋体" pitchFamily="2" charset="-122"/>
              </a:rPr>
              <a:t>货币供应量</a:t>
            </a:r>
            <a:r>
              <a:rPr lang="en-US" altLang="zh-CN" sz="2400" dirty="0">
                <a:latin typeface="宋体" pitchFamily="2" charset="-122"/>
              </a:rPr>
              <a:t>↓ →</a:t>
            </a:r>
            <a:r>
              <a:rPr lang="zh-CN" altLang="en-US" sz="2400" dirty="0">
                <a:latin typeface="宋体" pitchFamily="2" charset="-122"/>
              </a:rPr>
              <a:t>利率</a:t>
            </a:r>
            <a:r>
              <a:rPr lang="en-US" altLang="zh-CN" sz="2400" dirty="0">
                <a:latin typeface="宋体" pitchFamily="2" charset="-122"/>
              </a:rPr>
              <a:t>↑ →</a:t>
            </a:r>
            <a:r>
              <a:rPr lang="zh-CN" altLang="en-US" sz="2400" dirty="0">
                <a:latin typeface="宋体" pitchFamily="2" charset="-122"/>
              </a:rPr>
              <a:t>投资</a:t>
            </a:r>
            <a:r>
              <a:rPr lang="en-US" altLang="zh-CN" sz="2400" dirty="0">
                <a:latin typeface="宋体" pitchFamily="2" charset="-122"/>
              </a:rPr>
              <a:t>↓ →</a:t>
            </a:r>
            <a:r>
              <a:rPr lang="zh-CN" altLang="en-US" sz="2400" dirty="0">
                <a:latin typeface="宋体" pitchFamily="2" charset="-122"/>
              </a:rPr>
              <a:t>总需求</a:t>
            </a:r>
            <a:r>
              <a:rPr lang="en-US" altLang="zh-CN" sz="2400" dirty="0">
                <a:latin typeface="宋体" pitchFamily="2" charset="-122"/>
              </a:rPr>
              <a:t>↓ →</a:t>
            </a:r>
            <a:r>
              <a:rPr lang="zh-CN" altLang="en-US" sz="2400" dirty="0">
                <a:latin typeface="宋体" pitchFamily="2" charset="-122"/>
              </a:rPr>
              <a:t>总产出</a:t>
            </a:r>
            <a:r>
              <a:rPr lang="en-US" altLang="zh-CN" sz="2400" dirty="0">
                <a:latin typeface="宋体" pitchFamily="2" charset="-122"/>
              </a:rPr>
              <a:t>↓</a:t>
            </a:r>
            <a:endParaRPr lang="zh-CN" altLang="en-US" sz="2400" dirty="0"/>
          </a:p>
          <a:p>
            <a:pPr>
              <a:lnSpc>
                <a:spcPct val="80000"/>
              </a:lnSpc>
              <a:buFontTx/>
              <a:buNone/>
            </a:pPr>
            <a:r>
              <a:rPr lang="zh-CN" altLang="en-US" sz="2400" dirty="0"/>
              <a:t>     降低法定准备金率</a:t>
            </a:r>
            <a:r>
              <a:rPr lang="en-US" altLang="zh-CN" sz="2400" dirty="0">
                <a:latin typeface="宋体" pitchFamily="2" charset="-122"/>
              </a:rPr>
              <a:t>→</a:t>
            </a:r>
            <a:r>
              <a:rPr lang="zh-CN" altLang="en-US" sz="2400" dirty="0">
                <a:latin typeface="宋体" pitchFamily="2" charset="-122"/>
              </a:rPr>
              <a:t>货币供应量</a:t>
            </a:r>
            <a:r>
              <a:rPr lang="en-US" altLang="zh-CN" sz="2400" dirty="0">
                <a:latin typeface="宋体" pitchFamily="2" charset="-122"/>
              </a:rPr>
              <a:t>↑ →</a:t>
            </a:r>
            <a:r>
              <a:rPr lang="zh-CN" altLang="en-US" sz="2400" dirty="0">
                <a:latin typeface="宋体" pitchFamily="2" charset="-122"/>
              </a:rPr>
              <a:t>利率</a:t>
            </a:r>
            <a:r>
              <a:rPr lang="en-US" altLang="zh-CN" sz="2400" dirty="0">
                <a:latin typeface="宋体" pitchFamily="2" charset="-122"/>
              </a:rPr>
              <a:t>↓ →</a:t>
            </a:r>
            <a:r>
              <a:rPr lang="zh-CN" altLang="en-US" sz="2400" dirty="0">
                <a:latin typeface="宋体" pitchFamily="2" charset="-122"/>
              </a:rPr>
              <a:t>投资</a:t>
            </a:r>
            <a:r>
              <a:rPr lang="en-US" altLang="zh-CN" sz="2400" dirty="0">
                <a:latin typeface="宋体" pitchFamily="2" charset="-122"/>
              </a:rPr>
              <a:t>↑ →</a:t>
            </a:r>
            <a:r>
              <a:rPr lang="zh-CN" altLang="en-US" sz="2400" dirty="0">
                <a:latin typeface="宋体" pitchFamily="2" charset="-122"/>
              </a:rPr>
              <a:t>总需求</a:t>
            </a:r>
            <a:r>
              <a:rPr lang="en-US" altLang="zh-CN" sz="2400" dirty="0">
                <a:latin typeface="宋体" pitchFamily="2" charset="-122"/>
              </a:rPr>
              <a:t>↑ →</a:t>
            </a:r>
            <a:r>
              <a:rPr lang="zh-CN" altLang="en-US" sz="2400" dirty="0">
                <a:latin typeface="宋体" pitchFamily="2" charset="-122"/>
              </a:rPr>
              <a:t>总产出</a:t>
            </a:r>
            <a:r>
              <a:rPr lang="en-US" altLang="zh-CN" sz="2400" dirty="0">
                <a:latin typeface="宋体" pitchFamily="2" charset="-122"/>
              </a:rPr>
              <a:t>↑</a:t>
            </a:r>
            <a:endParaRPr lang="zh-CN" altLang="en-US" sz="2400" dirty="0"/>
          </a:p>
          <a:p>
            <a:pPr>
              <a:lnSpc>
                <a:spcPct val="80000"/>
              </a:lnSpc>
            </a:pPr>
            <a:r>
              <a:rPr lang="zh-CN" altLang="en-US" sz="2400" dirty="0">
                <a:solidFill>
                  <a:schemeClr val="tx2"/>
                </a:solidFill>
              </a:rPr>
              <a:t>再贴现利率</a:t>
            </a:r>
            <a:r>
              <a:rPr lang="zh-CN" altLang="en-US" sz="2400" dirty="0" smtClean="0">
                <a:solidFill>
                  <a:schemeClr val="tx2"/>
                </a:solidFill>
              </a:rPr>
              <a:t>：</a:t>
            </a:r>
            <a:endParaRPr lang="zh-CN" altLang="en-US" sz="2400" dirty="0">
              <a:solidFill>
                <a:schemeClr val="tx2"/>
              </a:solidFill>
            </a:endParaRPr>
          </a:p>
          <a:p>
            <a:pPr>
              <a:lnSpc>
                <a:spcPct val="80000"/>
              </a:lnSpc>
              <a:buFontTx/>
              <a:buNone/>
            </a:pPr>
            <a:r>
              <a:rPr lang="zh-CN" altLang="en-US" sz="1800" dirty="0"/>
              <a:t>     </a:t>
            </a:r>
            <a:r>
              <a:rPr lang="zh-CN" altLang="en-US" sz="2400" dirty="0"/>
              <a:t>提高再贴现率</a:t>
            </a:r>
            <a:r>
              <a:rPr lang="en-US" altLang="zh-CN" sz="2400" dirty="0">
                <a:latin typeface="宋体" pitchFamily="2" charset="-122"/>
              </a:rPr>
              <a:t>→</a:t>
            </a:r>
            <a:r>
              <a:rPr lang="zh-CN" altLang="en-US" sz="2400" dirty="0">
                <a:latin typeface="宋体" pitchFamily="2" charset="-122"/>
              </a:rPr>
              <a:t>货币供应量</a:t>
            </a:r>
            <a:r>
              <a:rPr lang="en-US" altLang="zh-CN" sz="2400" dirty="0">
                <a:latin typeface="宋体" pitchFamily="2" charset="-122"/>
              </a:rPr>
              <a:t>↓ →</a:t>
            </a:r>
            <a:r>
              <a:rPr lang="zh-CN" altLang="en-US" sz="2400" dirty="0">
                <a:latin typeface="宋体" pitchFamily="2" charset="-122"/>
              </a:rPr>
              <a:t>利率</a:t>
            </a:r>
            <a:r>
              <a:rPr lang="en-US" altLang="zh-CN" sz="2400" dirty="0">
                <a:latin typeface="宋体" pitchFamily="2" charset="-122"/>
              </a:rPr>
              <a:t>↑ →</a:t>
            </a:r>
            <a:r>
              <a:rPr lang="zh-CN" altLang="en-US" sz="2400" dirty="0">
                <a:latin typeface="宋体" pitchFamily="2" charset="-122"/>
              </a:rPr>
              <a:t>投资</a:t>
            </a:r>
            <a:r>
              <a:rPr lang="en-US" altLang="zh-CN" sz="2400" dirty="0">
                <a:latin typeface="宋体" pitchFamily="2" charset="-122"/>
              </a:rPr>
              <a:t>↓ →</a:t>
            </a:r>
            <a:r>
              <a:rPr lang="zh-CN" altLang="en-US" sz="2400" dirty="0">
                <a:latin typeface="宋体" pitchFamily="2" charset="-122"/>
              </a:rPr>
              <a:t>总需求</a:t>
            </a:r>
            <a:r>
              <a:rPr lang="en-US" altLang="zh-CN" sz="2400" dirty="0">
                <a:latin typeface="宋体" pitchFamily="2" charset="-122"/>
              </a:rPr>
              <a:t>↓ →</a:t>
            </a:r>
            <a:r>
              <a:rPr lang="zh-CN" altLang="en-US" sz="2400" dirty="0">
                <a:latin typeface="宋体" pitchFamily="2" charset="-122"/>
              </a:rPr>
              <a:t>总产出</a:t>
            </a:r>
            <a:r>
              <a:rPr lang="en-US" altLang="zh-CN" sz="2400" dirty="0">
                <a:latin typeface="宋体" pitchFamily="2" charset="-122"/>
              </a:rPr>
              <a:t>↓</a:t>
            </a:r>
            <a:endParaRPr lang="zh-CN" altLang="en-US" sz="2400" dirty="0"/>
          </a:p>
          <a:p>
            <a:pPr>
              <a:lnSpc>
                <a:spcPct val="80000"/>
              </a:lnSpc>
              <a:buFontTx/>
              <a:buNone/>
            </a:pPr>
            <a:r>
              <a:rPr lang="zh-CN" altLang="en-US" sz="2400" dirty="0"/>
              <a:t>     降低再贴现率</a:t>
            </a:r>
            <a:r>
              <a:rPr lang="en-US" altLang="zh-CN" sz="2400" dirty="0">
                <a:latin typeface="宋体" pitchFamily="2" charset="-122"/>
              </a:rPr>
              <a:t>→</a:t>
            </a:r>
            <a:r>
              <a:rPr lang="zh-CN" altLang="en-US" sz="2400" dirty="0">
                <a:latin typeface="宋体" pitchFamily="2" charset="-122"/>
              </a:rPr>
              <a:t>货币供应量</a:t>
            </a:r>
            <a:r>
              <a:rPr lang="en-US" altLang="zh-CN" sz="2400" dirty="0">
                <a:latin typeface="宋体" pitchFamily="2" charset="-122"/>
              </a:rPr>
              <a:t>↑ →</a:t>
            </a:r>
            <a:r>
              <a:rPr lang="zh-CN" altLang="en-US" sz="2400" dirty="0">
                <a:latin typeface="宋体" pitchFamily="2" charset="-122"/>
              </a:rPr>
              <a:t>利率</a:t>
            </a:r>
            <a:r>
              <a:rPr lang="en-US" altLang="zh-CN" sz="2400" dirty="0">
                <a:latin typeface="宋体" pitchFamily="2" charset="-122"/>
              </a:rPr>
              <a:t>↓ →</a:t>
            </a:r>
            <a:r>
              <a:rPr lang="zh-CN" altLang="en-US" sz="2400" dirty="0">
                <a:latin typeface="宋体" pitchFamily="2" charset="-122"/>
              </a:rPr>
              <a:t>投资</a:t>
            </a:r>
            <a:r>
              <a:rPr lang="en-US" altLang="zh-CN" sz="2400" dirty="0">
                <a:latin typeface="宋体" pitchFamily="2" charset="-122"/>
              </a:rPr>
              <a:t>↑ →</a:t>
            </a:r>
            <a:r>
              <a:rPr lang="zh-CN" altLang="en-US" sz="2400" dirty="0">
                <a:latin typeface="宋体" pitchFamily="2" charset="-122"/>
              </a:rPr>
              <a:t>总需求</a:t>
            </a:r>
            <a:r>
              <a:rPr lang="en-US" altLang="zh-CN" sz="2400" dirty="0">
                <a:latin typeface="宋体" pitchFamily="2" charset="-122"/>
              </a:rPr>
              <a:t>↑ →</a:t>
            </a:r>
            <a:r>
              <a:rPr lang="zh-CN" altLang="en-US" sz="2400" dirty="0">
                <a:latin typeface="宋体" pitchFamily="2" charset="-122"/>
              </a:rPr>
              <a:t>总产出</a:t>
            </a:r>
            <a:r>
              <a:rPr lang="en-US" altLang="zh-CN" sz="2400" dirty="0">
                <a:latin typeface="宋体" pitchFamily="2" charset="-122"/>
              </a:rPr>
              <a:t>↑</a:t>
            </a:r>
            <a:endParaRPr lang="zh-CN" altLang="en-US" sz="2400" dirty="0"/>
          </a:p>
          <a:p>
            <a:pPr>
              <a:lnSpc>
                <a:spcPct val="80000"/>
              </a:lnSpc>
            </a:pPr>
            <a:endParaRPr lang="zh-CN" altLang="en-US" sz="1800" dirty="0"/>
          </a:p>
        </p:txBody>
      </p:sp>
      <p:sp>
        <p:nvSpPr>
          <p:cNvPr id="5" name="日期占位符 4"/>
          <p:cNvSpPr>
            <a:spLocks noGrp="1"/>
          </p:cNvSpPr>
          <p:nvPr>
            <p:ph type="dt" sz="half" idx="10"/>
          </p:nvPr>
        </p:nvSpPr>
        <p:spPr/>
        <p:txBody>
          <a:bodyPr/>
          <a:lstStyle/>
          <a:p>
            <a:pPr>
              <a:defRPr/>
            </a:pPr>
            <a:fld id="{5972FCA9-C615-47DB-8433-C5FDEACDAB9E}" type="datetime1">
              <a:rPr lang="zh-CN" altLang="en-US" smtClean="0"/>
              <a:t>2019/11/12</a:t>
            </a:fld>
            <a:endParaRPr lang="en-US" altLang="zh-CN"/>
          </a:p>
        </p:txBody>
      </p:sp>
      <p:sp>
        <p:nvSpPr>
          <p:cNvPr id="6" name="页脚占位符 5"/>
          <p:cNvSpPr>
            <a:spLocks noGrp="1"/>
          </p:cNvSpPr>
          <p:nvPr>
            <p:ph type="ftr" sz="quarter" idx="11"/>
          </p:nvPr>
        </p:nvSpPr>
        <p:spPr/>
        <p:txBody>
          <a:bodyPr/>
          <a:lstStyle/>
          <a:p>
            <a:pPr>
              <a:defRPr/>
            </a:pPr>
            <a:r>
              <a:rPr lang="zh-CN" altLang="en-US" smtClean="0"/>
              <a:t>第六讲   宏观经济政策</a:t>
            </a:r>
            <a:endParaRPr lang="en-US" altLang="zh-CN"/>
          </a:p>
        </p:txBody>
      </p:sp>
    </p:spTree>
    <p:extLst>
      <p:ext uri="{BB962C8B-B14F-4D97-AF65-F5344CB8AC3E}">
        <p14:creationId xmlns:p14="http://schemas.microsoft.com/office/powerpoint/2010/main" val="3271735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F7005245-78C1-4A24-8A4E-63574B11C217}" type="slidenum">
              <a:rPr lang="en-GB" altLang="zh-CN" sz="1200" b="0">
                <a:solidFill>
                  <a:schemeClr val="bg1"/>
                </a:solidFill>
              </a:rPr>
              <a:pPr/>
              <a:t>3</a:t>
            </a:fld>
            <a:endParaRPr lang="en-GB" altLang="zh-CN" sz="1200" b="0">
              <a:solidFill>
                <a:schemeClr val="bg1"/>
              </a:solidFill>
            </a:endParaRPr>
          </a:p>
        </p:txBody>
      </p:sp>
      <p:sp>
        <p:nvSpPr>
          <p:cNvPr id="19459" name="Line 2"/>
          <p:cNvSpPr>
            <a:spLocks noChangeShapeType="1"/>
          </p:cNvSpPr>
          <p:nvPr/>
        </p:nvSpPr>
        <p:spPr bwMode="auto">
          <a:xfrm>
            <a:off x="5819775" y="6640513"/>
            <a:ext cx="23431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Rectangle 2"/>
          <p:cNvSpPr>
            <a:spLocks noChangeArrowheads="1"/>
          </p:cNvSpPr>
          <p:nvPr/>
        </p:nvSpPr>
        <p:spPr bwMode="auto">
          <a:xfrm>
            <a:off x="971550" y="3717925"/>
            <a:ext cx="7559675" cy="2374900"/>
          </a:xfrm>
          <a:prstGeom prst="rect">
            <a:avLst/>
          </a:prstGeom>
          <a:noFill/>
          <a:ln w="6350">
            <a:noFill/>
            <a:miter lim="800000"/>
            <a:headEnd/>
            <a:tailEnd/>
          </a:ln>
          <a:effectLst/>
        </p:spPr>
        <p:txBody>
          <a:bodyPr lIns="0" tIns="0" rIns="0" bIns="0">
            <a:spAutoFit/>
          </a:bodyPr>
          <a:lstStyle/>
          <a:p>
            <a:pPr marL="273050" lvl="1" indent="-271463" defTabSz="330200">
              <a:lnSpc>
                <a:spcPct val="95000"/>
              </a:lnSpc>
              <a:spcBef>
                <a:spcPts val="1200"/>
              </a:spcBef>
              <a:buClr>
                <a:srgbClr val="FF6600"/>
              </a:buClr>
              <a:buSzPct val="60000"/>
              <a:buFont typeface="Wingdings" pitchFamily="2" charset="2"/>
              <a:buChar char="n"/>
              <a:defRPr/>
            </a:pPr>
            <a:r>
              <a:rPr kumimoji="1" lang="zh-CN" altLang="en-US" sz="2200" dirty="0">
                <a:solidFill>
                  <a:schemeClr val="tx1"/>
                </a:solidFill>
                <a:effectLst>
                  <a:outerShdw blurRad="38100" dist="38100" dir="2700000" algn="tl">
                    <a:srgbClr val="C0C0C0"/>
                  </a:outerShdw>
                </a:effectLst>
                <a:latin typeface="宋体" pitchFamily="2" charset="-122"/>
              </a:rPr>
              <a:t>充分就业与物价稳定</a:t>
            </a:r>
            <a:r>
              <a:rPr kumimoji="1" lang="en-US" altLang="zh-CN" sz="2000" dirty="0">
                <a:solidFill>
                  <a:schemeClr val="bg2">
                    <a:lumMod val="75000"/>
                  </a:schemeClr>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zh-CN" altLang="en-US" sz="2000" dirty="0">
                <a:solidFill>
                  <a:schemeClr val="bg2">
                    <a:lumMod val="75000"/>
                  </a:schemeClr>
                </a:solidFill>
                <a:effectLst>
                  <a:outerShdw blurRad="38100" dist="38100" dir="2700000" algn="tl">
                    <a:srgbClr val="C0C0C0"/>
                  </a:outerShdw>
                </a:effectLst>
                <a:latin typeface="楷体" panose="02010609060101010101" pitchFamily="49" charset="-122"/>
                <a:ea typeface="楷体" panose="02010609060101010101" pitchFamily="49" charset="-122"/>
              </a:rPr>
              <a:t>若要实现充分就业，往往需要运用扩张性经济政策，其后果极可能导致财政赤字和通货膨胀 </a:t>
            </a:r>
          </a:p>
          <a:p>
            <a:pPr marL="273050" lvl="1" indent="-271463" defTabSz="330200">
              <a:lnSpc>
                <a:spcPct val="95000"/>
              </a:lnSpc>
              <a:spcBef>
                <a:spcPts val="600"/>
              </a:spcBef>
              <a:buClr>
                <a:srgbClr val="FF6600"/>
              </a:buClr>
              <a:buSzPct val="60000"/>
              <a:buFont typeface="Wingdings" pitchFamily="2" charset="2"/>
              <a:buChar char="n"/>
              <a:defRPr/>
            </a:pPr>
            <a:r>
              <a:rPr kumimoji="1" lang="zh-CN" altLang="en-US" sz="2200" dirty="0">
                <a:solidFill>
                  <a:schemeClr val="tx1"/>
                </a:solidFill>
                <a:effectLst>
                  <a:outerShdw blurRad="38100" dist="38100" dir="2700000" algn="tl">
                    <a:srgbClr val="C0C0C0"/>
                  </a:outerShdw>
                </a:effectLst>
                <a:latin typeface="宋体" pitchFamily="2" charset="-122"/>
              </a:rPr>
              <a:t>经济增长与物价稳定</a:t>
            </a:r>
            <a:r>
              <a:rPr kumimoji="1" lang="en-US" altLang="zh-CN" sz="2000" dirty="0">
                <a:solidFill>
                  <a:schemeClr val="bg2">
                    <a:lumMod val="75000"/>
                  </a:schemeClr>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zh-CN" altLang="en-US" sz="2000" dirty="0">
                <a:solidFill>
                  <a:schemeClr val="bg2">
                    <a:lumMod val="75000"/>
                  </a:schemeClr>
                </a:solidFill>
                <a:effectLst>
                  <a:outerShdw blurRad="38100" dist="38100" dir="2700000" algn="tl">
                    <a:srgbClr val="C0C0C0"/>
                  </a:outerShdw>
                </a:effectLst>
                <a:latin typeface="楷体" panose="02010609060101010101" pitchFamily="49" charset="-122"/>
                <a:ea typeface="楷体" panose="02010609060101010101" pitchFamily="49" charset="-122"/>
              </a:rPr>
              <a:t>经济增长总是伴随着对生产要素需求的增长，从而往往导致物价水平上升  </a:t>
            </a:r>
          </a:p>
          <a:p>
            <a:pPr marL="273050" lvl="1" indent="-271463" defTabSz="330200">
              <a:lnSpc>
                <a:spcPct val="95000"/>
              </a:lnSpc>
              <a:spcBef>
                <a:spcPts val="600"/>
              </a:spcBef>
              <a:buClr>
                <a:srgbClr val="FF6600"/>
              </a:buClr>
              <a:buSzPct val="60000"/>
              <a:buFont typeface="Wingdings" pitchFamily="2" charset="2"/>
              <a:buChar char="n"/>
              <a:defRPr/>
            </a:pPr>
            <a:r>
              <a:rPr kumimoji="1" lang="zh-CN" altLang="en-US" sz="2200" dirty="0">
                <a:solidFill>
                  <a:schemeClr val="tx1"/>
                </a:solidFill>
                <a:effectLst>
                  <a:outerShdw blurRad="38100" dist="38100" dir="2700000" algn="tl">
                    <a:srgbClr val="C0C0C0"/>
                  </a:outerShdw>
                </a:effectLst>
                <a:latin typeface="宋体" pitchFamily="2" charset="-122"/>
              </a:rPr>
              <a:t>经济增长与国际收支平衡</a:t>
            </a:r>
            <a:r>
              <a:rPr kumimoji="1" lang="en-US" altLang="zh-CN" sz="2000" dirty="0">
                <a:solidFill>
                  <a:schemeClr val="bg2">
                    <a:lumMod val="75000"/>
                  </a:schemeClr>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zh-CN" altLang="en-US" sz="2000" dirty="0">
                <a:solidFill>
                  <a:schemeClr val="bg2">
                    <a:lumMod val="75000"/>
                  </a:schemeClr>
                </a:solidFill>
                <a:effectLst>
                  <a:outerShdw blurRad="38100" dist="38100" dir="2700000" algn="tl">
                    <a:srgbClr val="C0C0C0"/>
                  </a:outerShdw>
                </a:effectLst>
                <a:latin typeface="楷体" panose="02010609060101010101" pitchFamily="49" charset="-122"/>
                <a:ea typeface="楷体" panose="02010609060101010101" pitchFamily="49" charset="-122"/>
              </a:rPr>
              <a:t>由经济增长引起的收入增加会引起进口增加，如果出口不能相应增加，国际收支状况就会恶化。且随着收入增加，边际进口倾向有提高趋势</a:t>
            </a:r>
          </a:p>
        </p:txBody>
      </p:sp>
      <p:sp>
        <p:nvSpPr>
          <p:cNvPr id="39" name="Rectangle 4"/>
          <p:cNvSpPr>
            <a:spLocks noChangeArrowheads="1"/>
          </p:cNvSpPr>
          <p:nvPr/>
        </p:nvSpPr>
        <p:spPr bwMode="auto">
          <a:xfrm>
            <a:off x="755650" y="3233738"/>
            <a:ext cx="3409950" cy="339725"/>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zh-CN" altLang="en-US" sz="2200" dirty="0">
                <a:solidFill>
                  <a:srgbClr val="336699"/>
                </a:solidFill>
                <a:effectLst>
                  <a:outerShdw blurRad="38100" dist="38100" dir="2700000" algn="tl">
                    <a:srgbClr val="C0C0C0"/>
                  </a:outerShdw>
                </a:effectLst>
                <a:latin typeface="微软雅黑" pitchFamily="34" charset="-122"/>
                <a:ea typeface="微软雅黑" pitchFamily="34" charset="-122"/>
              </a:rPr>
              <a:t> 政策目标之间的冲突</a:t>
            </a:r>
          </a:p>
        </p:txBody>
      </p:sp>
      <p:sp>
        <p:nvSpPr>
          <p:cNvPr id="6" name="Rectangle 4"/>
          <p:cNvSpPr>
            <a:spLocks noChangeArrowheads="1"/>
          </p:cNvSpPr>
          <p:nvPr/>
        </p:nvSpPr>
        <p:spPr bwMode="auto">
          <a:xfrm>
            <a:off x="755650" y="1557338"/>
            <a:ext cx="4619625" cy="339725"/>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zh-CN" altLang="en-US" sz="2200" dirty="0">
                <a:solidFill>
                  <a:srgbClr val="336699"/>
                </a:solidFill>
                <a:effectLst>
                  <a:outerShdw blurRad="38100" dist="38100" dir="2700000" algn="tl">
                    <a:srgbClr val="C0C0C0"/>
                  </a:outerShdw>
                </a:effectLst>
                <a:latin typeface="黑体" pitchFamily="2" charset="-122"/>
                <a:ea typeface="黑体" pitchFamily="2" charset="-122"/>
              </a:rPr>
              <a:t> </a:t>
            </a:r>
            <a:r>
              <a:rPr lang="zh-CN" altLang="en-US" sz="2200" dirty="0">
                <a:solidFill>
                  <a:srgbClr val="336699"/>
                </a:solidFill>
                <a:effectLst>
                  <a:outerShdw blurRad="38100" dist="38100" dir="2700000" algn="tl">
                    <a:srgbClr val="C0C0C0"/>
                  </a:outerShdw>
                </a:effectLst>
                <a:latin typeface="微软雅黑" pitchFamily="34" charset="-122"/>
                <a:ea typeface="微软雅黑" pitchFamily="34" charset="-122"/>
              </a:rPr>
              <a:t>政策目标之间的一致性</a:t>
            </a:r>
          </a:p>
        </p:txBody>
      </p:sp>
      <p:sp>
        <p:nvSpPr>
          <p:cNvPr id="7" name="Rectangle 22"/>
          <p:cNvSpPr>
            <a:spLocks noChangeArrowheads="1"/>
          </p:cNvSpPr>
          <p:nvPr/>
        </p:nvSpPr>
        <p:spPr bwMode="auto">
          <a:xfrm>
            <a:off x="971549" y="1973263"/>
            <a:ext cx="7559675" cy="1108075"/>
          </a:xfrm>
          <a:prstGeom prst="rect">
            <a:avLst/>
          </a:prstGeom>
          <a:noFill/>
          <a:ln w="6350">
            <a:noFill/>
            <a:miter lim="800000"/>
            <a:headEnd/>
            <a:tailEnd/>
          </a:ln>
          <a:effectLst/>
        </p:spPr>
        <p:txBody>
          <a:bodyPr lIns="0" tIns="0" rIns="0" bIns="0">
            <a:spAutoFit/>
          </a:bodyPr>
          <a:lstStyle/>
          <a:p>
            <a:pPr marL="273050" lvl="1" indent="-271463" defTabSz="330200">
              <a:spcBef>
                <a:spcPct val="250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经济稳定增长，就业率高，物价稳定</a:t>
            </a:r>
            <a:r>
              <a:rPr kumimoji="1" lang="zh-CN" altLang="zh-CN" sz="2400" dirty="0">
                <a:solidFill>
                  <a:schemeClr val="tx1"/>
                </a:solidFill>
                <a:effectLst>
                  <a:outerShdw blurRad="38100" dist="38100" dir="2700000" algn="tl">
                    <a:srgbClr val="C0C0C0"/>
                  </a:outerShdw>
                </a:effectLst>
                <a:latin typeface="宋体" pitchFamily="2" charset="-122"/>
              </a:rPr>
              <a:t>，国际收支也能保持平衡</a:t>
            </a:r>
            <a:r>
              <a:rPr kumimoji="1" lang="zh-CN" altLang="en-US" sz="2400" dirty="0">
                <a:solidFill>
                  <a:schemeClr val="tx1"/>
                </a:solidFill>
                <a:effectLst>
                  <a:outerShdw blurRad="38100" dist="38100" dir="2700000" algn="tl">
                    <a:srgbClr val="C0C0C0"/>
                  </a:outerShdw>
                </a:effectLst>
                <a:latin typeface="宋体" pitchFamily="2" charset="-122"/>
              </a:rPr>
              <a:t>；物价稳定、国际收支平衡是经济增长、充分就业的前提条件</a:t>
            </a:r>
            <a:r>
              <a:rPr kumimoji="1" lang="zh-CN" altLang="en-US" sz="2400" dirty="0">
                <a:latin typeface="Arial" charset="0"/>
              </a:rPr>
              <a:t> </a:t>
            </a:r>
          </a:p>
        </p:txBody>
      </p:sp>
      <p:sp>
        <p:nvSpPr>
          <p:cNvPr id="8" name="Rectangle 10"/>
          <p:cNvSpPr>
            <a:spLocks noChangeArrowheads="1"/>
          </p:cNvSpPr>
          <p:nvPr/>
        </p:nvSpPr>
        <p:spPr bwMode="auto">
          <a:xfrm>
            <a:off x="693738" y="620713"/>
            <a:ext cx="3517900" cy="512762"/>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.1.2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政策目标选择</a:t>
            </a:r>
          </a:p>
        </p:txBody>
      </p:sp>
    </p:spTree>
    <p:extLst>
      <p:ext uri="{BB962C8B-B14F-4D97-AF65-F5344CB8AC3E}">
        <p14:creationId xmlns:p14="http://schemas.microsoft.com/office/powerpoint/2010/main" val="1317887658"/>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
                                            <p:txEl>
                                              <p:pRg st="0" end="0"/>
                                            </p:txEl>
                                          </p:spTgt>
                                        </p:tgtEl>
                                        <p:attrNameLst>
                                          <p:attrName>style.visibility</p:attrName>
                                        </p:attrNameLst>
                                      </p:cBhvr>
                                      <p:to>
                                        <p:strVal val="visible"/>
                                      </p:to>
                                    </p:set>
                                    <p:animEffect transition="in" filter="blinds(horizontal)">
                                      <p:cBhvr>
                                        <p:cTn id="17" dur="500"/>
                                        <p:tgtEl>
                                          <p:spTgt spid="3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
                                            <p:txEl>
                                              <p:pRg st="1" end="1"/>
                                            </p:txEl>
                                          </p:spTgt>
                                        </p:tgtEl>
                                        <p:attrNameLst>
                                          <p:attrName>style.visibility</p:attrName>
                                        </p:attrNameLst>
                                      </p:cBhvr>
                                      <p:to>
                                        <p:strVal val="visible"/>
                                      </p:to>
                                    </p:set>
                                    <p:animEffect transition="in" filter="blinds(horizontal)">
                                      <p:cBhvr>
                                        <p:cTn id="22" dur="500"/>
                                        <p:tgtEl>
                                          <p:spTgt spid="3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
                                            <p:txEl>
                                              <p:pRg st="2" end="2"/>
                                            </p:txEl>
                                          </p:spTgt>
                                        </p:tgtEl>
                                        <p:attrNameLst>
                                          <p:attrName>style.visibility</p:attrName>
                                        </p:attrNameLst>
                                      </p:cBhvr>
                                      <p:to>
                                        <p:strVal val="visible"/>
                                      </p:to>
                                    </p:set>
                                    <p:animEffect transition="in" filter="blinds(horizontal)">
                                      <p:cBhvr>
                                        <p:cTn id="27" dur="500"/>
                                        <p:tgtEl>
                                          <p:spTgt spid="38">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blinds(horizontal)">
                                      <p:cBhvr>
                                        <p:cTn id="3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bldLvl="3"/>
      <p:bldP spid="39" grpId="0"/>
      <p:bldP spid="7" grpId="0" build="p" bldLvl="3"/>
      <p:bldP spid="8" grpId="0" build="p" bldLvl="3"/>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168037C-C912-4383-95E9-D5C4EFEDC1E6}" type="slidenum">
              <a:rPr lang="en-GB" altLang="zh-CN" sz="1200" b="0">
                <a:solidFill>
                  <a:schemeClr val="bg1"/>
                </a:solidFill>
              </a:rPr>
              <a:pPr/>
              <a:t>30</a:t>
            </a:fld>
            <a:endParaRPr lang="en-GB" altLang="zh-CN" sz="1200" b="0">
              <a:solidFill>
                <a:schemeClr val="bg1"/>
              </a:solidFill>
            </a:endParaRPr>
          </a:p>
        </p:txBody>
      </p:sp>
      <p:sp>
        <p:nvSpPr>
          <p:cNvPr id="45" name="Rectangle 4"/>
          <p:cNvSpPr>
            <a:spLocks noChangeArrowheads="1"/>
          </p:cNvSpPr>
          <p:nvPr/>
        </p:nvSpPr>
        <p:spPr bwMode="auto">
          <a:xfrm>
            <a:off x="735013" y="692150"/>
            <a:ext cx="5060950" cy="517525"/>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.3.2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基础货币与货币创造</a:t>
            </a:r>
          </a:p>
        </p:txBody>
      </p:sp>
      <p:sp>
        <p:nvSpPr>
          <p:cNvPr id="8" name="Rectangle 2"/>
          <p:cNvSpPr>
            <a:spLocks noChangeArrowheads="1"/>
          </p:cNvSpPr>
          <p:nvPr/>
        </p:nvSpPr>
        <p:spPr bwMode="auto">
          <a:xfrm>
            <a:off x="973138" y="2420888"/>
            <a:ext cx="7561262" cy="3424238"/>
          </a:xfrm>
          <a:prstGeom prst="rect">
            <a:avLst/>
          </a:prstGeom>
          <a:noFill/>
          <a:ln w="6350">
            <a:noFill/>
            <a:miter lim="800000"/>
            <a:headEnd/>
            <a:tailEnd/>
          </a:ln>
          <a:effectLst/>
        </p:spPr>
        <p:txBody>
          <a:bodyPr lIns="0" tIns="0" rIns="0" bIns="0">
            <a:spAutoFit/>
          </a:bodyPr>
          <a:lstStyle/>
          <a:p>
            <a:pPr marL="273050" lvl="1" indent="-271463" defTabSz="330200">
              <a:spcBef>
                <a:spcPts val="12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基础货币是是构成市场货币供给的基础。它是一种活动能力强大的货币，又称高能货币</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1587" lvl="1" defTabSz="330200">
              <a:lnSpc>
                <a:spcPct val="150000"/>
              </a:lnSpc>
              <a:spcBef>
                <a:spcPct val="25000"/>
              </a:spcBef>
              <a:buClr>
                <a:srgbClr val="FF6600"/>
              </a:buClr>
              <a:defRPr/>
            </a:pPr>
            <a:r>
              <a:rPr kumimoji="1" lang="zh-CN" altLang="en-US" sz="2400" dirty="0">
                <a:solidFill>
                  <a:schemeClr val="tx1"/>
                </a:solidFill>
                <a:effectLst>
                  <a:outerShdw blurRad="38100" dist="38100" dir="2700000" algn="tl">
                    <a:srgbClr val="C0C0C0"/>
                  </a:outerShdw>
                </a:effectLst>
                <a:latin typeface="宋体" pitchFamily="2" charset="-122"/>
              </a:rPr>
              <a:t>       基础货币</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存款准备金</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居民手持现金</a:t>
            </a:r>
          </a:p>
          <a:p>
            <a:pPr marL="273050" lvl="1" indent="-271463" defTabSz="330200">
              <a:spcBef>
                <a:spcPts val="24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基础货币由中央银行投放。主要投放渠道：</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808038" lvl="2" indent="-350838" defTabSz="330200">
              <a:spcBef>
                <a:spcPts val="900"/>
              </a:spcBef>
              <a:buClr>
                <a:srgbClr val="FF6600"/>
              </a:buClr>
              <a:buFont typeface="+mj-ea"/>
              <a:buAutoNum type="circleNumDbPlain"/>
              <a:defRPr/>
            </a:pPr>
            <a:r>
              <a:rPr kumimoji="1" lang="zh-CN" altLang="en-US" sz="2200" dirty="0">
                <a:solidFill>
                  <a:schemeClr val="tx1"/>
                </a:solidFill>
                <a:effectLst>
                  <a:outerShdw blurRad="38100" dist="38100" dir="2700000" algn="tl">
                    <a:srgbClr val="C0C0C0"/>
                  </a:outerShdw>
                </a:effectLst>
                <a:latin typeface="宋体" pitchFamily="2" charset="-122"/>
              </a:rPr>
              <a:t>购买黄金、外汇</a:t>
            </a:r>
            <a:endParaRPr kumimoji="1" lang="en-US" altLang="zh-CN" sz="2200" dirty="0">
              <a:solidFill>
                <a:schemeClr val="tx1"/>
              </a:solidFill>
              <a:effectLst>
                <a:outerShdw blurRad="38100" dist="38100" dir="2700000" algn="tl">
                  <a:srgbClr val="C0C0C0"/>
                </a:outerShdw>
              </a:effectLst>
              <a:latin typeface="宋体" pitchFamily="2" charset="-122"/>
            </a:endParaRPr>
          </a:p>
          <a:p>
            <a:pPr marL="808038" lvl="2" indent="-350838" defTabSz="330200">
              <a:spcBef>
                <a:spcPts val="900"/>
              </a:spcBef>
              <a:buClr>
                <a:srgbClr val="FF6600"/>
              </a:buClr>
              <a:buFont typeface="+mj-ea"/>
              <a:buAutoNum type="circleNumDbPlain"/>
              <a:defRPr/>
            </a:pPr>
            <a:r>
              <a:rPr kumimoji="1" lang="zh-CN" altLang="en-US" sz="2200" dirty="0">
                <a:solidFill>
                  <a:schemeClr val="tx1"/>
                </a:solidFill>
                <a:effectLst>
                  <a:outerShdw blurRad="38100" dist="38100" dir="2700000" algn="tl">
                    <a:srgbClr val="C0C0C0"/>
                  </a:outerShdw>
                </a:effectLst>
                <a:latin typeface="宋体" pitchFamily="2" charset="-122"/>
              </a:rPr>
              <a:t>在金融市场进行公开市场业务操作</a:t>
            </a:r>
            <a:endParaRPr kumimoji="1" lang="en-US" altLang="zh-CN" sz="2200" dirty="0">
              <a:solidFill>
                <a:schemeClr val="tx1"/>
              </a:solidFill>
              <a:effectLst>
                <a:outerShdw blurRad="38100" dist="38100" dir="2700000" algn="tl">
                  <a:srgbClr val="C0C0C0"/>
                </a:outerShdw>
              </a:effectLst>
              <a:latin typeface="宋体" pitchFamily="2" charset="-122"/>
            </a:endParaRPr>
          </a:p>
          <a:p>
            <a:pPr marL="808038" lvl="2" indent="-350838" defTabSz="330200">
              <a:spcBef>
                <a:spcPts val="900"/>
              </a:spcBef>
              <a:buClr>
                <a:srgbClr val="FF6600"/>
              </a:buClr>
              <a:buFont typeface="+mj-ea"/>
              <a:buAutoNum type="circleNumDbPlain"/>
              <a:defRPr/>
            </a:pPr>
            <a:r>
              <a:rPr kumimoji="1" lang="zh-CN" altLang="en-US" sz="2200" dirty="0">
                <a:solidFill>
                  <a:schemeClr val="tx1"/>
                </a:solidFill>
                <a:effectLst>
                  <a:outerShdw blurRad="38100" dist="38100" dir="2700000" algn="tl">
                    <a:srgbClr val="C0C0C0"/>
                  </a:outerShdw>
                </a:effectLst>
                <a:latin typeface="宋体" pitchFamily="2" charset="-122"/>
              </a:rPr>
              <a:t>直接发行通货</a:t>
            </a:r>
            <a:r>
              <a:rPr kumimoji="1" lang="zh-CN" altLang="en-US" sz="2200" dirty="0">
                <a:solidFill>
                  <a:schemeClr val="tx1"/>
                </a:solidFill>
                <a:latin typeface="Arial" charset="0"/>
                <a:ea typeface="黑体" pitchFamily="2" charset="-122"/>
              </a:rPr>
              <a:t> </a:t>
            </a:r>
          </a:p>
        </p:txBody>
      </p:sp>
      <p:sp>
        <p:nvSpPr>
          <p:cNvPr id="9" name="Rectangle 3"/>
          <p:cNvSpPr>
            <a:spLocks noChangeArrowheads="1"/>
          </p:cNvSpPr>
          <p:nvPr/>
        </p:nvSpPr>
        <p:spPr bwMode="auto">
          <a:xfrm>
            <a:off x="734637" y="1652489"/>
            <a:ext cx="3273425"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基础货币 </a:t>
            </a:r>
          </a:p>
        </p:txBody>
      </p:sp>
    </p:spTree>
    <p:extLst>
      <p:ext uri="{BB962C8B-B14F-4D97-AF65-F5344CB8AC3E}">
        <p14:creationId xmlns:p14="http://schemas.microsoft.com/office/powerpoint/2010/main" val="352908434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blinds(horizontal)">
                                      <p:cBhvr>
                                        <p:cTn id="7" dur="500"/>
                                        <p:tgtEl>
                                          <p:spTgt spid="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linds(horizontal)">
                                      <p:cBhvr>
                                        <p:cTn id="17" dur="500"/>
                                        <p:tgtEl>
                                          <p:spTgt spid="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blinds(horizontal)">
                                      <p:cBhvr>
                                        <p:cTn id="22" dur="500"/>
                                        <p:tgtEl>
                                          <p:spTgt spid="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blinds(horizontal)">
                                      <p:cBhvr>
                                        <p:cTn id="27" dur="500"/>
                                        <p:tgtEl>
                                          <p:spTgt spid="8">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blinds(horizontal)">
                                      <p:cBhvr>
                                        <p:cTn id="32" dur="500"/>
                                        <p:tgtEl>
                                          <p:spTgt spid="8">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blinds(horizontal)">
                                      <p:cBhvr>
                                        <p:cTn id="37" dur="500"/>
                                        <p:tgtEl>
                                          <p:spTgt spid="8">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blinds(horizontal)">
                                      <p:cBhvr>
                                        <p:cTn id="4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bldLvl="3"/>
      <p:bldP spid="8" grpId="0" build="p" bldLvl="3"/>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76"/>
          <p:cNvGraphicFramePr>
            <a:graphicFrameLocks noGrp="1"/>
          </p:cNvGraphicFramePr>
          <p:nvPr>
            <p:ph idx="4294967295"/>
          </p:nvPr>
        </p:nvGraphicFramePr>
        <p:xfrm>
          <a:off x="468313" y="2276475"/>
          <a:ext cx="8229600" cy="3305205"/>
        </p:xfrm>
        <a:graphic>
          <a:graphicData uri="http://schemas.openxmlformats.org/drawingml/2006/table">
            <a:tbl>
              <a:tblPr/>
              <a:tblGrid>
                <a:gridCol w="1404937"/>
                <a:gridCol w="2085975"/>
                <a:gridCol w="2773363"/>
                <a:gridCol w="1965325"/>
              </a:tblGrid>
              <a:tr h="695325">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银行</a:t>
                      </a:r>
                    </a:p>
                  </a:txBody>
                  <a:tcPr marL="113648" marR="113648" marT="45725" marB="4572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alpha val="50195"/>
                      </a:srgbClr>
                    </a:solid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存款</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p>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D=R+C</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alpha val="50195"/>
                      </a:srgbClr>
                    </a:solid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准备金</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p>
                    <a:p>
                      <a:pPr marL="0" marR="0" lvl="0" indent="0" algn="ctr" defTabSz="914400" rtl="0" eaLnBrk="1" fontAlgn="base" latinLnBrk="0" hangingPunct="1">
                        <a:lnSpc>
                          <a:spcPct val="100000"/>
                        </a:lnSpc>
                        <a:spcBef>
                          <a:spcPct val="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R=rD, r=20%</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alpha val="50195"/>
                      </a:srgbClr>
                    </a:solid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贷款</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p>
                      <a:pPr marL="0" marR="0" lvl="0" indent="0" algn="ctr" defTabSz="914400" rtl="0" eaLnBrk="1" fontAlgn="base" latinLnBrk="0" hangingPunct="1">
                        <a:lnSpc>
                          <a:spcPct val="100000"/>
                        </a:lnSpc>
                        <a:spcBef>
                          <a:spcPct val="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C=D-R</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marL="113648" marR="113648" marT="45725" marB="4572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alpha val="50195"/>
                      </a:srgbClr>
                    </a:solidFill>
                  </a:tcPr>
                </a:tc>
              </a:tr>
              <a:tr h="457200">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marL="113648" marR="113648" marT="45725" marB="4572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某居民</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100 </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20</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80 </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甲厂商</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marL="113648" marR="113648" marT="45725" marB="4572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00">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marL="113648" marR="113648" marT="45725" marB="4572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乙厂商 </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80</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16</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64 </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丙厂商</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marL="113648" marR="113648" marT="45725" marB="4572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00">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marL="113648" marR="113648" marT="45725" marB="4572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丁厂商 </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12.8</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51.2 </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戊厂商</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marL="113648" marR="113648" marT="45725" marB="4572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12750">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113648" marR="113648" marT="45725" marB="4572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113648" marR="113648" marT="45725" marB="4572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12750">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n</a:t>
                      </a:r>
                    </a:p>
                  </a:txBody>
                  <a:tcPr marL="113648" marR="113648" marT="45725" marB="4572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L="113648" marR="113648" marT="45725" marB="4572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12750">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总计</a:t>
                      </a:r>
                    </a:p>
                  </a:txBody>
                  <a:tcPr marL="113648" marR="113648" marT="45725" marB="4572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00">
                        <a:alpha val="50195"/>
                      </a:srgbClr>
                    </a:solid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500</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00">
                        <a:alpha val="50195"/>
                      </a:srgbClr>
                    </a:solid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a:t>
                      </a:r>
                    </a:p>
                  </a:txBody>
                  <a:tcPr marL="113648" marR="113648"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00">
                        <a:alpha val="50195"/>
                      </a:srgbClr>
                    </a:solidFill>
                  </a:tcPr>
                </a:tc>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400</a:t>
                      </a:r>
                    </a:p>
                  </a:txBody>
                  <a:tcPr marL="113648" marR="113648" marT="45725" marB="4572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00">
                        <a:alpha val="50195"/>
                      </a:srgbClr>
                    </a:solidFill>
                  </a:tcPr>
                </a:tc>
              </a:tr>
            </a:tbl>
          </a:graphicData>
        </a:graphic>
      </p:graphicFrame>
      <p:sp>
        <p:nvSpPr>
          <p:cNvPr id="9" name="Rectangle 3"/>
          <p:cNvSpPr>
            <a:spLocks noChangeArrowheads="1"/>
          </p:cNvSpPr>
          <p:nvPr/>
        </p:nvSpPr>
        <p:spPr bwMode="auto">
          <a:xfrm>
            <a:off x="687388" y="908050"/>
            <a:ext cx="3273425"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货币创造与货币乘数 </a:t>
            </a:r>
          </a:p>
        </p:txBody>
      </p:sp>
      <p:sp>
        <p:nvSpPr>
          <p:cNvPr id="10" name="Rectangle 12"/>
          <p:cNvSpPr>
            <a:spLocks noChangeArrowheads="1"/>
          </p:cNvSpPr>
          <p:nvPr/>
        </p:nvSpPr>
        <p:spPr bwMode="auto">
          <a:xfrm>
            <a:off x="1909763" y="1711325"/>
            <a:ext cx="4967287" cy="368300"/>
          </a:xfrm>
          <a:prstGeom prst="rect">
            <a:avLst/>
          </a:prstGeom>
          <a:noFill/>
          <a:ln w="9525">
            <a:noFill/>
            <a:miter lim="800000"/>
            <a:headEnd/>
            <a:tailEnd/>
          </a:ln>
          <a:effectLst/>
        </p:spPr>
        <p:txBody>
          <a:bodyPr lIns="0" tIns="0" rIns="0" bIns="0" anchor="ctr">
            <a:spAutoFit/>
          </a:bodyPr>
          <a:lstStyle/>
          <a:p>
            <a:pPr algn="ctr">
              <a:buClr>
                <a:srgbClr val="FF6600"/>
              </a:buClr>
              <a:buFont typeface="Wingdings" pitchFamily="2" charset="2"/>
              <a:buNone/>
              <a:defRPr/>
            </a:pPr>
            <a:r>
              <a:rPr kumimoji="1" lang="en-US" altLang="zh-CN" sz="2400" dirty="0">
                <a:solidFill>
                  <a:srgbClr val="336699"/>
                </a:solidFill>
                <a:effectLst>
                  <a:outerShdw blurRad="38100" dist="38100" dir="2700000" algn="tl">
                    <a:srgbClr val="C0C0C0"/>
                  </a:outerShdw>
                </a:effectLst>
                <a:latin typeface="楷体" pitchFamily="49" charset="-122"/>
                <a:ea typeface="楷体" pitchFamily="49" charset="-122"/>
              </a:rPr>
              <a:t> </a:t>
            </a:r>
            <a:r>
              <a:rPr kumimoji="1" lang="zh-CN" altLang="en-US" sz="2400" dirty="0">
                <a:solidFill>
                  <a:srgbClr val="336699"/>
                </a:solidFill>
                <a:effectLst>
                  <a:outerShdw blurRad="38100" dist="38100" dir="2700000" algn="tl">
                    <a:srgbClr val="C0C0C0"/>
                  </a:outerShdw>
                </a:effectLst>
                <a:latin typeface="楷体" pitchFamily="49" charset="-122"/>
                <a:ea typeface="楷体" pitchFamily="49" charset="-122"/>
              </a:rPr>
              <a:t>商业银行的存款“创造”过程</a:t>
            </a:r>
            <a:r>
              <a:rPr kumimoji="1" lang="zh-CN" altLang="en-US" sz="2400" dirty="0">
                <a:effectLst>
                  <a:outerShdw blurRad="38100" dist="38100" dir="2700000" algn="tl">
                    <a:srgbClr val="C0C0C0"/>
                  </a:outerShdw>
                </a:effectLst>
                <a:latin typeface="楷体" pitchFamily="49" charset="-122"/>
                <a:ea typeface="楷体" pitchFamily="49" charset="-122"/>
              </a:rPr>
              <a:t> </a:t>
            </a:r>
          </a:p>
        </p:txBody>
      </p:sp>
    </p:spTree>
    <p:extLst>
      <p:ext uri="{BB962C8B-B14F-4D97-AF65-F5344CB8AC3E}">
        <p14:creationId xmlns:p14="http://schemas.microsoft.com/office/powerpoint/2010/main" val="19631031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EEDF41F-9616-4467-B7EE-3C6E7666FB28}" type="slidenum">
              <a:rPr lang="en-GB" altLang="zh-CN" sz="1200" b="0">
                <a:solidFill>
                  <a:schemeClr val="bg1"/>
                </a:solidFill>
              </a:rPr>
              <a:pPr/>
              <a:t>32</a:t>
            </a:fld>
            <a:endParaRPr lang="en-GB" altLang="zh-CN" sz="1200" b="0">
              <a:solidFill>
                <a:schemeClr val="bg1"/>
              </a:solidFill>
            </a:endParaRPr>
          </a:p>
        </p:txBody>
      </p:sp>
      <p:sp>
        <p:nvSpPr>
          <p:cNvPr id="464900" name="Rectangle 4"/>
          <p:cNvSpPr>
            <a:spLocks noChangeArrowheads="1"/>
          </p:cNvSpPr>
          <p:nvPr/>
        </p:nvSpPr>
        <p:spPr bwMode="auto">
          <a:xfrm>
            <a:off x="1476375" y="620713"/>
            <a:ext cx="7056438"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spcBef>
                <a:spcPct val="70000"/>
              </a:spcBef>
              <a:buClr>
                <a:srgbClr val="FF6600"/>
              </a:buClr>
              <a:buFont typeface="Wingdings" panose="05000000000000000000" pitchFamily="2" charset="2"/>
              <a:buNone/>
            </a:pPr>
            <a:r>
              <a:rPr kumimoji="1" lang="en-US" altLang="zh-CN" sz="2400" b="0">
                <a:solidFill>
                  <a:schemeClr val="tx1"/>
                </a:solidFill>
                <a:latin typeface="Times New Roman" panose="02020603050405020304" pitchFamily="18" charset="0"/>
              </a:rPr>
              <a:t>M=m</a:t>
            </a:r>
            <a:r>
              <a:rPr kumimoji="1" lang="en-US" altLang="zh-CN" sz="2400" b="0"/>
              <a:t>﹢</a:t>
            </a:r>
            <a:r>
              <a:rPr kumimoji="1" lang="en-US" altLang="zh-CN" sz="2400" b="0">
                <a:solidFill>
                  <a:schemeClr val="tx1"/>
                </a:solidFill>
                <a:latin typeface="Times New Roman" panose="02020603050405020304" pitchFamily="18" charset="0"/>
              </a:rPr>
              <a:t>m(1-r) </a:t>
            </a:r>
            <a:r>
              <a:rPr kumimoji="1" lang="en-US" altLang="zh-CN" sz="2400" b="0"/>
              <a:t>﹢</a:t>
            </a:r>
            <a:r>
              <a:rPr kumimoji="1" lang="en-US" altLang="zh-CN" sz="2400" b="0">
                <a:solidFill>
                  <a:schemeClr val="tx1"/>
                </a:solidFill>
                <a:latin typeface="Times New Roman" panose="02020603050405020304" pitchFamily="18" charset="0"/>
              </a:rPr>
              <a:t>m(1-r)</a:t>
            </a:r>
            <a:r>
              <a:rPr kumimoji="1" lang="en-US" altLang="zh-CN" sz="2400" b="0" baseline="30000">
                <a:solidFill>
                  <a:schemeClr val="tx1"/>
                </a:solidFill>
                <a:latin typeface="Times New Roman" panose="02020603050405020304" pitchFamily="18" charset="0"/>
              </a:rPr>
              <a:t>2</a:t>
            </a:r>
            <a:r>
              <a:rPr kumimoji="1" lang="en-US" altLang="zh-CN" sz="2400" b="0"/>
              <a:t>﹢</a:t>
            </a:r>
            <a:r>
              <a:rPr kumimoji="1" lang="en-US" altLang="zh-CN" sz="2400" b="0">
                <a:solidFill>
                  <a:schemeClr val="tx1"/>
                </a:solidFill>
                <a:latin typeface="Times New Roman" panose="02020603050405020304" pitchFamily="18" charset="0"/>
              </a:rPr>
              <a:t>……</a:t>
            </a:r>
            <a:r>
              <a:rPr kumimoji="1" lang="en-US" altLang="zh-CN" sz="2400" b="0"/>
              <a:t>﹢</a:t>
            </a:r>
            <a:r>
              <a:rPr kumimoji="1" lang="en-US" altLang="zh-CN" sz="2400" b="0">
                <a:solidFill>
                  <a:schemeClr val="tx1"/>
                </a:solidFill>
                <a:latin typeface="Times New Roman" panose="02020603050405020304" pitchFamily="18" charset="0"/>
              </a:rPr>
              <a:t>m(1-r)</a:t>
            </a:r>
            <a:r>
              <a:rPr kumimoji="1" lang="en-US" altLang="zh-CN" sz="2400" b="0" baseline="30000">
                <a:solidFill>
                  <a:schemeClr val="tx1"/>
                </a:solidFill>
                <a:latin typeface="Times New Roman" panose="02020603050405020304" pitchFamily="18" charset="0"/>
              </a:rPr>
              <a:t>n</a:t>
            </a:r>
            <a:endParaRPr kumimoji="1" lang="en-US" altLang="zh-CN" sz="2400" b="0">
              <a:solidFill>
                <a:schemeClr val="tx1"/>
              </a:solidFill>
              <a:latin typeface="Times New Roman" panose="02020603050405020304" pitchFamily="18" charset="0"/>
            </a:endParaRPr>
          </a:p>
          <a:p>
            <a:pPr algn="just" eaLnBrk="1" hangingPunct="1">
              <a:spcBef>
                <a:spcPct val="70000"/>
              </a:spcBef>
              <a:buClr>
                <a:srgbClr val="FF6600"/>
              </a:buClr>
              <a:buFont typeface="Wingdings" panose="05000000000000000000" pitchFamily="2" charset="2"/>
              <a:buNone/>
            </a:pPr>
            <a:r>
              <a:rPr kumimoji="1" lang="en-US" altLang="zh-CN" sz="2400" b="0">
                <a:solidFill>
                  <a:schemeClr val="tx1"/>
                </a:solidFill>
                <a:latin typeface="Times New Roman" panose="02020603050405020304" pitchFamily="18" charset="0"/>
              </a:rPr>
              <a:t>    =m[1</a:t>
            </a:r>
            <a:r>
              <a:rPr kumimoji="1" lang="en-US" altLang="zh-CN" sz="2400" b="0"/>
              <a:t>﹢</a:t>
            </a:r>
            <a:r>
              <a:rPr kumimoji="1" lang="en-US" altLang="zh-CN" sz="2400" b="0">
                <a:solidFill>
                  <a:schemeClr val="tx1"/>
                </a:solidFill>
                <a:latin typeface="Times New Roman" panose="02020603050405020304" pitchFamily="18" charset="0"/>
              </a:rPr>
              <a:t>(1-r)</a:t>
            </a:r>
            <a:r>
              <a:rPr kumimoji="1" lang="en-US" altLang="zh-CN" sz="2400" b="0"/>
              <a:t>﹢</a:t>
            </a:r>
            <a:r>
              <a:rPr kumimoji="1" lang="en-US" altLang="zh-CN" sz="2400" b="0">
                <a:solidFill>
                  <a:schemeClr val="tx1"/>
                </a:solidFill>
                <a:latin typeface="Times New Roman" panose="02020603050405020304" pitchFamily="18" charset="0"/>
              </a:rPr>
              <a:t>(1-r)</a:t>
            </a:r>
            <a:r>
              <a:rPr kumimoji="1" lang="en-US" altLang="zh-CN" sz="2400" b="0" baseline="30000">
                <a:solidFill>
                  <a:schemeClr val="tx1"/>
                </a:solidFill>
                <a:latin typeface="Times New Roman" panose="02020603050405020304" pitchFamily="18" charset="0"/>
              </a:rPr>
              <a:t>2</a:t>
            </a:r>
            <a:r>
              <a:rPr kumimoji="1" lang="en-US" altLang="zh-CN" sz="2400" b="0"/>
              <a:t>﹢</a:t>
            </a:r>
            <a:r>
              <a:rPr kumimoji="1" lang="en-US" altLang="zh-CN" sz="2400" b="0">
                <a:solidFill>
                  <a:schemeClr val="tx1"/>
                </a:solidFill>
                <a:latin typeface="Times New Roman" panose="02020603050405020304" pitchFamily="18" charset="0"/>
              </a:rPr>
              <a:t>(1-r)</a:t>
            </a:r>
            <a:r>
              <a:rPr kumimoji="1" lang="en-US" altLang="zh-CN" sz="2400" b="0" baseline="30000">
                <a:solidFill>
                  <a:schemeClr val="tx1"/>
                </a:solidFill>
                <a:latin typeface="Times New Roman" panose="02020603050405020304" pitchFamily="18" charset="0"/>
              </a:rPr>
              <a:t>3</a:t>
            </a:r>
            <a:r>
              <a:rPr kumimoji="1" lang="en-US" altLang="zh-CN" sz="2400" b="0"/>
              <a:t>﹢</a:t>
            </a:r>
            <a:r>
              <a:rPr kumimoji="1" lang="en-US" altLang="zh-CN" sz="2400" b="0">
                <a:solidFill>
                  <a:schemeClr val="tx1"/>
                </a:solidFill>
                <a:latin typeface="Times New Roman" panose="02020603050405020304" pitchFamily="18" charset="0"/>
              </a:rPr>
              <a:t>……</a:t>
            </a:r>
            <a:r>
              <a:rPr kumimoji="1" lang="en-US" altLang="zh-CN" sz="2400" b="0"/>
              <a:t>﹢</a:t>
            </a:r>
            <a:r>
              <a:rPr kumimoji="1" lang="en-US" altLang="zh-CN" sz="2400" b="0">
                <a:solidFill>
                  <a:schemeClr val="tx1"/>
                </a:solidFill>
                <a:latin typeface="Times New Roman" panose="02020603050405020304" pitchFamily="18" charset="0"/>
              </a:rPr>
              <a:t>(1-r)</a:t>
            </a:r>
            <a:r>
              <a:rPr kumimoji="1" lang="en-US" altLang="zh-CN" sz="2400" b="0" baseline="30000">
                <a:solidFill>
                  <a:schemeClr val="tx1"/>
                </a:solidFill>
                <a:latin typeface="Times New Roman" panose="02020603050405020304" pitchFamily="18" charset="0"/>
              </a:rPr>
              <a:t>n</a:t>
            </a:r>
            <a:r>
              <a:rPr kumimoji="1" lang="en-US" altLang="zh-CN" sz="2400" b="0">
                <a:solidFill>
                  <a:schemeClr val="tx1"/>
                </a:solidFill>
                <a:latin typeface="Times New Roman" panose="02020603050405020304" pitchFamily="18" charset="0"/>
              </a:rPr>
              <a:t>]</a:t>
            </a:r>
          </a:p>
        </p:txBody>
      </p:sp>
      <p:graphicFrame>
        <p:nvGraphicFramePr>
          <p:cNvPr id="464959" name="Object 63"/>
          <p:cNvGraphicFramePr>
            <a:graphicFrameLocks noChangeAspect="1"/>
          </p:cNvGraphicFramePr>
          <p:nvPr/>
        </p:nvGraphicFramePr>
        <p:xfrm>
          <a:off x="1917700" y="1758950"/>
          <a:ext cx="2082800" cy="900113"/>
        </p:xfrm>
        <a:graphic>
          <a:graphicData uri="http://schemas.openxmlformats.org/presentationml/2006/ole">
            <mc:AlternateContent xmlns:mc="http://schemas.openxmlformats.org/markup-compatibility/2006">
              <mc:Choice xmlns:v="urn:schemas-microsoft-com:vml" Requires="v">
                <p:oleObj spid="_x0000_s6206" name="Equation" r:id="rId3" imgW="895249" imgH="380958" progId="Equation.DSMT4">
                  <p:embed/>
                </p:oleObj>
              </mc:Choice>
              <mc:Fallback>
                <p:oleObj name="Equation" r:id="rId3" imgW="895249" imgH="38095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700" y="1758950"/>
                        <a:ext cx="20828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4961" name="Object 65"/>
          <p:cNvGraphicFramePr>
            <a:graphicFrameLocks noChangeAspect="1"/>
          </p:cNvGraphicFramePr>
          <p:nvPr/>
        </p:nvGraphicFramePr>
        <p:xfrm>
          <a:off x="1908175" y="2735263"/>
          <a:ext cx="1184275" cy="720725"/>
        </p:xfrm>
        <a:graphic>
          <a:graphicData uri="http://schemas.openxmlformats.org/presentationml/2006/ole">
            <mc:AlternateContent xmlns:mc="http://schemas.openxmlformats.org/markup-compatibility/2006">
              <mc:Choice xmlns:v="urn:schemas-microsoft-com:vml" Requires="v">
                <p:oleObj spid="_x0000_s6207" name="Equation" r:id="rId5" imgW="428608" imgH="323949" progId="Equation.DSMT4">
                  <p:embed/>
                </p:oleObj>
              </mc:Choice>
              <mc:Fallback>
                <p:oleObj name="Equation" r:id="rId5" imgW="428608" imgH="32394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2735263"/>
                        <a:ext cx="11842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4963" name="Object 67"/>
          <p:cNvGraphicFramePr>
            <a:graphicFrameLocks noChangeAspect="1"/>
          </p:cNvGraphicFramePr>
          <p:nvPr/>
        </p:nvGraphicFramePr>
        <p:xfrm>
          <a:off x="1708150" y="3716338"/>
          <a:ext cx="1709738" cy="782637"/>
        </p:xfrm>
        <a:graphic>
          <a:graphicData uri="http://schemas.openxmlformats.org/presentationml/2006/ole">
            <mc:AlternateContent xmlns:mc="http://schemas.openxmlformats.org/markup-compatibility/2006">
              <mc:Choice xmlns:v="urn:schemas-microsoft-com:vml" Requires="v">
                <p:oleObj spid="_x0000_s6208" name="Equation" r:id="rId7" imgW="685935" imgH="323949" progId="Equation.DSMT4">
                  <p:embed/>
                </p:oleObj>
              </mc:Choice>
              <mc:Fallback>
                <p:oleObj name="Equation" r:id="rId7" imgW="685935" imgH="32394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8150" y="3716338"/>
                        <a:ext cx="1709738"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5982" name="Rectangle 1086"/>
          <p:cNvSpPr>
            <a:spLocks noChangeArrowheads="1"/>
          </p:cNvSpPr>
          <p:nvPr/>
        </p:nvSpPr>
        <p:spPr bwMode="auto">
          <a:xfrm>
            <a:off x="4643438" y="3932238"/>
            <a:ext cx="15843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rgbClr val="990000"/>
                </a:solidFill>
                <a:latin typeface="楷体_GB2312" panose="02010609030101010101" pitchFamily="49" charset="-122"/>
                <a:ea typeface="楷体_GB2312" panose="02010609030101010101" pitchFamily="49" charset="-122"/>
              </a:rPr>
              <a:t>货币乘数</a:t>
            </a:r>
          </a:p>
        </p:txBody>
      </p:sp>
      <p:sp>
        <p:nvSpPr>
          <p:cNvPr id="8" name="Rectangle 2"/>
          <p:cNvSpPr>
            <a:spLocks noChangeArrowheads="1"/>
          </p:cNvSpPr>
          <p:nvPr/>
        </p:nvSpPr>
        <p:spPr bwMode="auto">
          <a:xfrm>
            <a:off x="900113" y="4797425"/>
            <a:ext cx="7632700" cy="1223963"/>
          </a:xfrm>
          <a:prstGeom prst="rect">
            <a:avLst/>
          </a:prstGeom>
          <a:noFill/>
          <a:ln w="9525">
            <a:noFill/>
            <a:miter lim="800000"/>
            <a:headEnd/>
            <a:tailEnd/>
          </a:ln>
          <a:effectLst/>
        </p:spPr>
        <p:txBody>
          <a:bodyPr/>
          <a:lstStyle/>
          <a:p>
            <a:pPr marL="273050" indent="-273050" eaLnBrk="1" hangingPunct="1">
              <a:spcBef>
                <a:spcPct val="2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货币乘数的双向作用：当初始存款增加时，货币供给会依据货币乘数进行扩张；反之，当初始存款减少时，货币供给同样会依据货币乘数进行收缩。 </a:t>
            </a:r>
          </a:p>
        </p:txBody>
      </p:sp>
    </p:spTree>
    <p:extLst>
      <p:ext uri="{BB962C8B-B14F-4D97-AF65-F5344CB8AC3E}">
        <p14:creationId xmlns:p14="http://schemas.microsoft.com/office/powerpoint/2010/main" val="1938341197"/>
      </p:ext>
    </p:extLst>
  </p:cSld>
  <p:clrMapOvr>
    <a:masterClrMapping/>
  </p:clrMapOvr>
  <p:transition advClick="0">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4900"/>
                                        </p:tgtEl>
                                        <p:attrNameLst>
                                          <p:attrName>style.visibility</p:attrName>
                                        </p:attrNameLst>
                                      </p:cBhvr>
                                      <p:to>
                                        <p:strVal val="visible"/>
                                      </p:to>
                                    </p:set>
                                    <p:animEffect transition="in" filter="blinds(horizontal)">
                                      <p:cBhvr>
                                        <p:cTn id="7" dur="500"/>
                                        <p:tgtEl>
                                          <p:spTgt spid="464900"/>
                                        </p:tgtEl>
                                      </p:cBhvr>
                                    </p:animEffect>
                                  </p:childTnLst>
                                </p:cTn>
                              </p:par>
                              <p:par>
                                <p:cTn id="8" presetID="3" presetClass="entr" presetSubtype="10" fill="hold" nodeType="withEffect">
                                  <p:stCondLst>
                                    <p:cond delay="0"/>
                                  </p:stCondLst>
                                  <p:childTnLst>
                                    <p:set>
                                      <p:cBhvr>
                                        <p:cTn id="9" dur="1" fill="hold">
                                          <p:stCondLst>
                                            <p:cond delay="0"/>
                                          </p:stCondLst>
                                        </p:cTn>
                                        <p:tgtEl>
                                          <p:spTgt spid="464959"/>
                                        </p:tgtEl>
                                        <p:attrNameLst>
                                          <p:attrName>style.visibility</p:attrName>
                                        </p:attrNameLst>
                                      </p:cBhvr>
                                      <p:to>
                                        <p:strVal val="visible"/>
                                      </p:to>
                                    </p:set>
                                    <p:animEffect transition="in" filter="blinds(horizontal)">
                                      <p:cBhvr>
                                        <p:cTn id="10" dur="500"/>
                                        <p:tgtEl>
                                          <p:spTgt spid="464959"/>
                                        </p:tgtEl>
                                      </p:cBhvr>
                                    </p:animEffect>
                                  </p:childTnLst>
                                </p:cTn>
                              </p:par>
                              <p:par>
                                <p:cTn id="11" presetID="3" presetClass="entr" presetSubtype="10" fill="hold" nodeType="withEffect">
                                  <p:stCondLst>
                                    <p:cond delay="0"/>
                                  </p:stCondLst>
                                  <p:childTnLst>
                                    <p:set>
                                      <p:cBhvr>
                                        <p:cTn id="12" dur="1" fill="hold">
                                          <p:stCondLst>
                                            <p:cond delay="0"/>
                                          </p:stCondLst>
                                        </p:cTn>
                                        <p:tgtEl>
                                          <p:spTgt spid="464961"/>
                                        </p:tgtEl>
                                        <p:attrNameLst>
                                          <p:attrName>style.visibility</p:attrName>
                                        </p:attrNameLst>
                                      </p:cBhvr>
                                      <p:to>
                                        <p:strVal val="visible"/>
                                      </p:to>
                                    </p:set>
                                    <p:animEffect transition="in" filter="blinds(horizontal)">
                                      <p:cBhvr>
                                        <p:cTn id="13" dur="500"/>
                                        <p:tgtEl>
                                          <p:spTgt spid="46496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65982"/>
                                        </p:tgtEl>
                                        <p:attrNameLst>
                                          <p:attrName>style.visibility</p:attrName>
                                        </p:attrNameLst>
                                      </p:cBhvr>
                                      <p:to>
                                        <p:strVal val="visible"/>
                                      </p:to>
                                    </p:set>
                                    <p:animEffect transition="in" filter="blinds(horizontal)">
                                      <p:cBhvr>
                                        <p:cTn id="18" dur="500"/>
                                        <p:tgtEl>
                                          <p:spTgt spid="465982"/>
                                        </p:tgtEl>
                                      </p:cBhvr>
                                    </p:animEffect>
                                  </p:childTnLst>
                                </p:cTn>
                              </p:par>
                              <p:par>
                                <p:cTn id="19" presetID="3" presetClass="entr" presetSubtype="10" fill="hold" nodeType="withEffect">
                                  <p:stCondLst>
                                    <p:cond delay="0"/>
                                  </p:stCondLst>
                                  <p:childTnLst>
                                    <p:set>
                                      <p:cBhvr>
                                        <p:cTn id="20" dur="1" fill="hold">
                                          <p:stCondLst>
                                            <p:cond delay="0"/>
                                          </p:stCondLst>
                                        </p:cTn>
                                        <p:tgtEl>
                                          <p:spTgt spid="464963"/>
                                        </p:tgtEl>
                                        <p:attrNameLst>
                                          <p:attrName>style.visibility</p:attrName>
                                        </p:attrNameLst>
                                      </p:cBhvr>
                                      <p:to>
                                        <p:strVal val="visible"/>
                                      </p:to>
                                    </p:set>
                                    <p:animEffect transition="in" filter="blinds(horizontal)">
                                      <p:cBhvr>
                                        <p:cTn id="21" dur="500"/>
                                        <p:tgtEl>
                                          <p:spTgt spid="46496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blinds(horizontal)">
                                      <p:cBhvr>
                                        <p:cTn id="2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0" grpId="0"/>
      <p:bldP spid="465982" grpId="0"/>
      <p:bldP spid="8"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A97763A-9CAF-4425-9A80-FDDC341989F8}" type="slidenum">
              <a:rPr lang="en-GB" altLang="zh-CN" sz="1200" b="0">
                <a:solidFill>
                  <a:schemeClr val="bg1"/>
                </a:solidFill>
              </a:rPr>
              <a:pPr/>
              <a:t>33</a:t>
            </a:fld>
            <a:endParaRPr lang="en-GB" altLang="zh-CN" sz="1200" b="0">
              <a:solidFill>
                <a:schemeClr val="bg1"/>
              </a:solidFill>
            </a:endParaRPr>
          </a:p>
        </p:txBody>
      </p:sp>
      <p:sp>
        <p:nvSpPr>
          <p:cNvPr id="8" name="Rectangle 2"/>
          <p:cNvSpPr>
            <a:spLocks noChangeArrowheads="1"/>
          </p:cNvSpPr>
          <p:nvPr/>
        </p:nvSpPr>
        <p:spPr bwMode="auto">
          <a:xfrm>
            <a:off x="900113" y="1557338"/>
            <a:ext cx="7632700" cy="1439862"/>
          </a:xfrm>
          <a:prstGeom prst="rect">
            <a:avLst/>
          </a:prstGeom>
          <a:noFill/>
          <a:ln w="9525">
            <a:noFill/>
            <a:miter lim="800000"/>
            <a:headEnd/>
            <a:tailEnd/>
          </a:ln>
          <a:effectLst/>
        </p:spPr>
        <p:txBody>
          <a:bodyPr/>
          <a:lstStyle/>
          <a:p>
            <a:pPr marL="273050" indent="-273050" eaLnBrk="1" hangingPunct="1">
              <a:spcBef>
                <a:spcPct val="2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货币乘数体现了中央银行发行的基础货币被商业银行创造成具有社会购买力的货币的能力</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基础货币、货币乘数、货币供给量三者的关系： </a:t>
            </a:r>
          </a:p>
        </p:txBody>
      </p:sp>
      <p:sp>
        <p:nvSpPr>
          <p:cNvPr id="9" name="Rectangle 3"/>
          <p:cNvSpPr>
            <a:spLocks noChangeArrowheads="1"/>
          </p:cNvSpPr>
          <p:nvPr/>
        </p:nvSpPr>
        <p:spPr bwMode="auto">
          <a:xfrm>
            <a:off x="687388" y="908050"/>
            <a:ext cx="3273425"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货币供给量</a:t>
            </a:r>
          </a:p>
        </p:txBody>
      </p:sp>
      <p:sp>
        <p:nvSpPr>
          <p:cNvPr id="717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49158" name="对象 2"/>
          <p:cNvGraphicFramePr>
            <a:graphicFrameLocks noChangeAspect="1"/>
          </p:cNvGraphicFramePr>
          <p:nvPr/>
        </p:nvGraphicFramePr>
        <p:xfrm>
          <a:off x="2051050" y="3284538"/>
          <a:ext cx="4752975" cy="431800"/>
        </p:xfrm>
        <a:graphic>
          <a:graphicData uri="http://schemas.openxmlformats.org/presentationml/2006/ole">
            <mc:AlternateContent xmlns:mc="http://schemas.openxmlformats.org/markup-compatibility/2006">
              <mc:Choice xmlns:v="urn:schemas-microsoft-com:vml" Requires="v">
                <p:oleObj spid="_x0000_s7190" name="Equation" r:id="rId3" imgW="2197100" imgH="203200" progId="Equation.DSMT4">
                  <p:embed/>
                </p:oleObj>
              </mc:Choice>
              <mc:Fallback>
                <p:oleObj name="Equation" r:id="rId3" imgW="2197100" imgH="203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284538"/>
                        <a:ext cx="47529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2"/>
          <p:cNvSpPr>
            <a:spLocks noChangeArrowheads="1"/>
          </p:cNvSpPr>
          <p:nvPr/>
        </p:nvSpPr>
        <p:spPr bwMode="auto">
          <a:xfrm>
            <a:off x="900113" y="4076700"/>
            <a:ext cx="7632700" cy="1439863"/>
          </a:xfrm>
          <a:prstGeom prst="rect">
            <a:avLst/>
          </a:prstGeom>
          <a:noFill/>
          <a:ln w="9525">
            <a:noFill/>
            <a:miter lim="800000"/>
            <a:headEnd/>
            <a:tailEnd/>
          </a:ln>
          <a:effectLst/>
        </p:spPr>
        <p:txBody>
          <a:bodyPr/>
          <a:lstStyle/>
          <a:p>
            <a:pPr marL="273050" indent="-273050"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基础货币供给量由中央银行控制（可通过公开市场业务），存款准备金率从而货币乘数也由中央银行控制，因此，货币供给量由中央银行控制 </a:t>
            </a:r>
          </a:p>
        </p:txBody>
      </p:sp>
    </p:spTree>
    <p:extLst>
      <p:ext uri="{BB962C8B-B14F-4D97-AF65-F5344CB8AC3E}">
        <p14:creationId xmlns:p14="http://schemas.microsoft.com/office/powerpoint/2010/main" val="94908906"/>
      </p:ext>
    </p:extLst>
  </p:cSld>
  <p:clrMapOvr>
    <a:masterClrMapping/>
  </p:clrMapOvr>
  <p:transition advClick="0">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9158"/>
                                        </p:tgtEl>
                                        <p:attrNameLst>
                                          <p:attrName>style.visibility</p:attrName>
                                        </p:attrNameLst>
                                      </p:cBhvr>
                                      <p:to>
                                        <p:strVal val="visible"/>
                                      </p:to>
                                    </p:set>
                                    <p:animEffect transition="in" filter="blinds(horizontal)">
                                      <p:cBhvr>
                                        <p:cTn id="22" dur="500"/>
                                        <p:tgtEl>
                                          <p:spTgt spid="491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blinds(horizontal)">
                                      <p:cBhvr>
                                        <p:cTn id="2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9" grpId="0"/>
      <p:bldP spid="12"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C97234B-6947-40B9-8C44-70DBA563B643}" type="slidenum">
              <a:rPr lang="en-GB" altLang="zh-CN" sz="1200" b="0">
                <a:solidFill>
                  <a:schemeClr val="bg1"/>
                </a:solidFill>
              </a:rPr>
              <a:pPr/>
              <a:t>34</a:t>
            </a:fld>
            <a:endParaRPr lang="en-GB" altLang="zh-CN" sz="1200" b="0">
              <a:solidFill>
                <a:schemeClr val="bg1"/>
              </a:solidFill>
            </a:endParaRPr>
          </a:p>
        </p:txBody>
      </p:sp>
      <p:sp>
        <p:nvSpPr>
          <p:cNvPr id="30" name="Rectangle 2"/>
          <p:cNvSpPr>
            <a:spLocks noChangeArrowheads="1"/>
          </p:cNvSpPr>
          <p:nvPr/>
        </p:nvSpPr>
        <p:spPr bwMode="auto">
          <a:xfrm>
            <a:off x="738188" y="765175"/>
            <a:ext cx="4697412" cy="512763"/>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.3.3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货币政策的调控效应</a:t>
            </a:r>
          </a:p>
        </p:txBody>
      </p:sp>
      <p:sp>
        <p:nvSpPr>
          <p:cNvPr id="31" name="Rectangle 4"/>
          <p:cNvSpPr>
            <a:spLocks noChangeArrowheads="1"/>
          </p:cNvSpPr>
          <p:nvPr/>
        </p:nvSpPr>
        <p:spPr bwMode="auto">
          <a:xfrm>
            <a:off x="741363" y="1673225"/>
            <a:ext cx="3813175"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Arial" charset="0"/>
                <a:ea typeface="黑体" pitchFamily="2"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产出效应</a:t>
            </a:r>
          </a:p>
        </p:txBody>
      </p:sp>
      <p:sp>
        <p:nvSpPr>
          <p:cNvPr id="32" name="Rectangle 32"/>
          <p:cNvSpPr>
            <a:spLocks noChangeArrowheads="1"/>
          </p:cNvSpPr>
          <p:nvPr/>
        </p:nvSpPr>
        <p:spPr bwMode="auto">
          <a:xfrm>
            <a:off x="741363" y="2387600"/>
            <a:ext cx="2068512" cy="1736725"/>
          </a:xfrm>
          <a:prstGeom prst="rect">
            <a:avLst/>
          </a:prstGeom>
          <a:noFill/>
          <a:ln w="6350">
            <a:noFill/>
            <a:miter lim="800000"/>
            <a:headEnd/>
            <a:tailEnd/>
          </a:ln>
          <a:effectLst/>
        </p:spPr>
        <p:txBody>
          <a:bodyPr lIns="0" tIns="0" rIns="0" bIns="0">
            <a:spAutoFit/>
          </a:bodyPr>
          <a:lstStyle/>
          <a:p>
            <a:pPr marL="392113" lvl="1" indent="-390525" defTabSz="330200">
              <a:lnSpc>
                <a:spcPct val="105000"/>
              </a:lnSpc>
              <a:buClr>
                <a:srgbClr val="FF6600"/>
              </a:buClr>
              <a:buSzPct val="120000"/>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rPr>
              <a:t>货币政策的产出效应：货币政策引起的产出水平的变化</a:t>
            </a:r>
          </a:p>
        </p:txBody>
      </p:sp>
      <p:grpSp>
        <p:nvGrpSpPr>
          <p:cNvPr id="2" name="Group 66"/>
          <p:cNvGrpSpPr>
            <a:grpSpLocks/>
          </p:cNvGrpSpPr>
          <p:nvPr/>
        </p:nvGrpSpPr>
        <p:grpSpPr bwMode="auto">
          <a:xfrm>
            <a:off x="3635375" y="1604963"/>
            <a:ext cx="4787900" cy="4521200"/>
            <a:chOff x="2976" y="1011"/>
            <a:chExt cx="3016" cy="2848"/>
          </a:xfrm>
        </p:grpSpPr>
        <p:grpSp>
          <p:nvGrpSpPr>
            <p:cNvPr id="41991" name="Group 62"/>
            <p:cNvGrpSpPr>
              <a:grpSpLocks/>
            </p:cNvGrpSpPr>
            <p:nvPr/>
          </p:nvGrpSpPr>
          <p:grpSpPr bwMode="auto">
            <a:xfrm>
              <a:off x="2976" y="1011"/>
              <a:ext cx="3016" cy="2848"/>
              <a:chOff x="2926" y="1011"/>
              <a:chExt cx="3016" cy="2848"/>
            </a:xfrm>
          </p:grpSpPr>
          <p:sp>
            <p:nvSpPr>
              <p:cNvPr id="38" name="Text Box 60"/>
              <p:cNvSpPr txBox="1">
                <a:spLocks noChangeArrowheads="1"/>
              </p:cNvSpPr>
              <p:nvPr/>
            </p:nvSpPr>
            <p:spPr bwMode="auto">
              <a:xfrm>
                <a:off x="3986" y="1869"/>
                <a:ext cx="188" cy="18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E</a:t>
                </a:r>
                <a:r>
                  <a:rPr lang="en-US" altLang="zh-CN" sz="1800" baseline="-25000">
                    <a:solidFill>
                      <a:srgbClr val="336699"/>
                    </a:solidFill>
                    <a:effectLst>
                      <a:outerShdw blurRad="38100" dist="38100" dir="2700000" algn="tl">
                        <a:srgbClr val="C0C0C0"/>
                      </a:outerShdw>
                    </a:effectLst>
                    <a:latin typeface="Times New Roman" pitchFamily="18" charset="0"/>
                  </a:rPr>
                  <a:t>0</a:t>
                </a:r>
              </a:p>
            </p:txBody>
          </p:sp>
          <p:sp>
            <p:nvSpPr>
              <p:cNvPr id="39" name="Text Box 59"/>
              <p:cNvSpPr txBox="1">
                <a:spLocks noChangeArrowheads="1"/>
              </p:cNvSpPr>
              <p:nvPr/>
            </p:nvSpPr>
            <p:spPr bwMode="auto">
              <a:xfrm>
                <a:off x="4577" y="2269"/>
                <a:ext cx="188" cy="18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E</a:t>
                </a:r>
                <a:r>
                  <a:rPr lang="en-US" altLang="zh-CN" sz="1800" baseline="-25000">
                    <a:solidFill>
                      <a:srgbClr val="336699"/>
                    </a:solidFill>
                    <a:effectLst>
                      <a:outerShdw blurRad="38100" dist="38100" dir="2700000" algn="tl">
                        <a:srgbClr val="C0C0C0"/>
                      </a:outerShdw>
                    </a:effectLst>
                    <a:latin typeface="Times New Roman" pitchFamily="18" charset="0"/>
                  </a:rPr>
                  <a:t>1</a:t>
                </a:r>
              </a:p>
            </p:txBody>
          </p:sp>
          <p:sp>
            <p:nvSpPr>
              <p:cNvPr id="40" name="Text Box 57"/>
              <p:cNvSpPr txBox="1">
                <a:spLocks noChangeArrowheads="1"/>
              </p:cNvSpPr>
              <p:nvPr/>
            </p:nvSpPr>
            <p:spPr bwMode="auto">
              <a:xfrm>
                <a:off x="4011" y="3673"/>
                <a:ext cx="188" cy="18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0</a:t>
                </a:r>
              </a:p>
            </p:txBody>
          </p:sp>
          <p:sp>
            <p:nvSpPr>
              <p:cNvPr id="42" name="Text Box 56"/>
              <p:cNvSpPr txBox="1">
                <a:spLocks noChangeArrowheads="1"/>
              </p:cNvSpPr>
              <p:nvPr/>
            </p:nvSpPr>
            <p:spPr bwMode="auto">
              <a:xfrm>
                <a:off x="4593" y="3678"/>
                <a:ext cx="188" cy="18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p>
            </p:txBody>
          </p:sp>
          <p:sp>
            <p:nvSpPr>
              <p:cNvPr id="43" name="Text Box 55"/>
              <p:cNvSpPr txBox="1">
                <a:spLocks noChangeArrowheads="1"/>
              </p:cNvSpPr>
              <p:nvPr/>
            </p:nvSpPr>
            <p:spPr bwMode="auto">
              <a:xfrm>
                <a:off x="2941" y="2390"/>
                <a:ext cx="188" cy="18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1</a:t>
                </a:r>
              </a:p>
            </p:txBody>
          </p:sp>
          <p:sp>
            <p:nvSpPr>
              <p:cNvPr id="44" name="Text Box 34"/>
              <p:cNvSpPr txBox="1">
                <a:spLocks noChangeArrowheads="1"/>
              </p:cNvSpPr>
              <p:nvPr/>
            </p:nvSpPr>
            <p:spPr bwMode="auto">
              <a:xfrm>
                <a:off x="2926" y="3533"/>
                <a:ext cx="210" cy="287"/>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45" name="Text Box 35"/>
              <p:cNvSpPr txBox="1">
                <a:spLocks noChangeArrowheads="1"/>
              </p:cNvSpPr>
              <p:nvPr/>
            </p:nvSpPr>
            <p:spPr bwMode="auto">
              <a:xfrm>
                <a:off x="2947" y="2001"/>
                <a:ext cx="188" cy="18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0</a:t>
                </a:r>
              </a:p>
            </p:txBody>
          </p:sp>
          <p:sp>
            <p:nvSpPr>
              <p:cNvPr id="46" name="Text Box 37"/>
              <p:cNvSpPr txBox="1">
                <a:spLocks noChangeArrowheads="1"/>
              </p:cNvSpPr>
              <p:nvPr/>
            </p:nvSpPr>
            <p:spPr bwMode="auto">
              <a:xfrm>
                <a:off x="2944" y="1011"/>
                <a:ext cx="164" cy="286"/>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42001" name="Line 38"/>
              <p:cNvSpPr>
                <a:spLocks noChangeShapeType="1"/>
              </p:cNvSpPr>
              <p:nvPr/>
            </p:nvSpPr>
            <p:spPr bwMode="auto">
              <a:xfrm>
                <a:off x="3113" y="3618"/>
                <a:ext cx="2549"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02" name="Line 39"/>
              <p:cNvSpPr>
                <a:spLocks noChangeShapeType="1"/>
              </p:cNvSpPr>
              <p:nvPr/>
            </p:nvSpPr>
            <p:spPr bwMode="auto">
              <a:xfrm flipV="1">
                <a:off x="3113" y="1060"/>
                <a:ext cx="0" cy="257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03" name="Line 40"/>
              <p:cNvSpPr>
                <a:spLocks noChangeShapeType="1"/>
              </p:cNvSpPr>
              <p:nvPr/>
            </p:nvSpPr>
            <p:spPr bwMode="auto">
              <a:xfrm>
                <a:off x="4066" y="2119"/>
                <a:ext cx="0" cy="1455"/>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04" name="Line 41"/>
              <p:cNvSpPr>
                <a:spLocks noChangeShapeType="1"/>
              </p:cNvSpPr>
              <p:nvPr/>
            </p:nvSpPr>
            <p:spPr bwMode="auto">
              <a:xfrm flipH="1">
                <a:off x="3137" y="2119"/>
                <a:ext cx="952"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 name="Text Box 42"/>
              <p:cNvSpPr txBox="1">
                <a:spLocks noChangeArrowheads="1"/>
              </p:cNvSpPr>
              <p:nvPr/>
            </p:nvSpPr>
            <p:spPr bwMode="auto">
              <a:xfrm>
                <a:off x="5732" y="3476"/>
                <a:ext cx="210" cy="287"/>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52" name="Text Box 44"/>
              <p:cNvSpPr txBox="1">
                <a:spLocks noChangeArrowheads="1"/>
              </p:cNvSpPr>
              <p:nvPr/>
            </p:nvSpPr>
            <p:spPr bwMode="auto">
              <a:xfrm>
                <a:off x="5502" y="3000"/>
                <a:ext cx="234" cy="195"/>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p>
            </p:txBody>
          </p:sp>
          <p:sp>
            <p:nvSpPr>
              <p:cNvPr id="53" name="Text Box 45"/>
              <p:cNvSpPr txBox="1">
                <a:spLocks noChangeArrowheads="1"/>
              </p:cNvSpPr>
              <p:nvPr/>
            </p:nvSpPr>
            <p:spPr bwMode="auto">
              <a:xfrm>
                <a:off x="4996" y="1011"/>
                <a:ext cx="392" cy="286"/>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sp>
            <p:nvSpPr>
              <p:cNvPr id="42008" name="Line 46"/>
              <p:cNvSpPr>
                <a:spLocks noChangeShapeType="1"/>
              </p:cNvSpPr>
              <p:nvPr/>
            </p:nvSpPr>
            <p:spPr bwMode="auto">
              <a:xfrm flipH="1">
                <a:off x="3113" y="2517"/>
                <a:ext cx="1573"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09" name="Line 47"/>
              <p:cNvSpPr>
                <a:spLocks noChangeShapeType="1"/>
              </p:cNvSpPr>
              <p:nvPr/>
            </p:nvSpPr>
            <p:spPr bwMode="auto">
              <a:xfrm>
                <a:off x="4670" y="2548"/>
                <a:ext cx="0" cy="1052"/>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10" name="Line 51"/>
              <p:cNvSpPr>
                <a:spLocks noChangeShapeType="1"/>
              </p:cNvSpPr>
              <p:nvPr/>
            </p:nvSpPr>
            <p:spPr bwMode="auto">
              <a:xfrm rot="277722">
                <a:off x="3297" y="1713"/>
                <a:ext cx="2220" cy="125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11" name="Line 52"/>
              <p:cNvSpPr>
                <a:spLocks noChangeShapeType="1"/>
              </p:cNvSpPr>
              <p:nvPr/>
            </p:nvSpPr>
            <p:spPr bwMode="auto">
              <a:xfrm rot="277722" flipV="1">
                <a:off x="3418" y="1156"/>
                <a:ext cx="1504" cy="173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12" name="Line 53"/>
              <p:cNvSpPr>
                <a:spLocks noChangeShapeType="1"/>
              </p:cNvSpPr>
              <p:nvPr/>
            </p:nvSpPr>
            <p:spPr bwMode="auto">
              <a:xfrm rot="277722" flipV="1">
                <a:off x="3897" y="1675"/>
                <a:ext cx="1504" cy="173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0" name="Text Box 54"/>
              <p:cNvSpPr txBox="1">
                <a:spLocks noChangeArrowheads="1"/>
              </p:cNvSpPr>
              <p:nvPr/>
            </p:nvSpPr>
            <p:spPr bwMode="auto">
              <a:xfrm>
                <a:off x="5502" y="1644"/>
                <a:ext cx="393" cy="286"/>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grpSp>
        <p:sp>
          <p:nvSpPr>
            <p:cNvPr id="41992" name="AutoShape 63"/>
            <p:cNvSpPr>
              <a:spLocks/>
            </p:cNvSpPr>
            <p:nvPr/>
          </p:nvSpPr>
          <p:spPr bwMode="auto">
            <a:xfrm rot="5400000">
              <a:off x="4345" y="3251"/>
              <a:ext cx="138" cy="557"/>
            </a:xfrm>
            <a:prstGeom prst="leftBrace">
              <a:avLst>
                <a:gd name="adj1" fmla="val 33635"/>
                <a:gd name="adj2" fmla="val 50046"/>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pSp>
    </p:spTree>
    <p:extLst>
      <p:ext uri="{BB962C8B-B14F-4D97-AF65-F5344CB8AC3E}">
        <p14:creationId xmlns:p14="http://schemas.microsoft.com/office/powerpoint/2010/main" val="365853241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blinds(horizontal)">
                                      <p:cBhvr>
                                        <p:cTn id="7" dur="500"/>
                                        <p:tgtEl>
                                          <p:spTgt spid="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linds(horizontal)">
                                      <p:cBhvr>
                                        <p:cTn id="17" dur="500"/>
                                        <p:tgtEl>
                                          <p:spTgt spid="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bldLvl="3"/>
      <p:bldP spid="31" grpId="0"/>
      <p:bldP spid="32" grpId="0" bldLvl="3"/>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9D8F13D-6399-45E8-B75F-532A7F819597}" type="slidenum">
              <a:rPr lang="en-GB" altLang="zh-CN" sz="1200" b="0">
                <a:solidFill>
                  <a:schemeClr val="bg1"/>
                </a:solidFill>
              </a:rPr>
              <a:pPr/>
              <a:t>35</a:t>
            </a:fld>
            <a:endParaRPr lang="en-GB" altLang="zh-CN" sz="1200" b="0">
              <a:solidFill>
                <a:schemeClr val="bg1"/>
              </a:solidFill>
            </a:endParaRPr>
          </a:p>
        </p:txBody>
      </p:sp>
      <p:grpSp>
        <p:nvGrpSpPr>
          <p:cNvPr id="44035" name="Group 27"/>
          <p:cNvGrpSpPr>
            <a:grpSpLocks/>
          </p:cNvGrpSpPr>
          <p:nvPr/>
        </p:nvGrpSpPr>
        <p:grpSpPr bwMode="auto">
          <a:xfrm>
            <a:off x="827088" y="1125538"/>
            <a:ext cx="4941887" cy="4638675"/>
            <a:chOff x="1640" y="1021"/>
            <a:chExt cx="2804" cy="2557"/>
          </a:xfrm>
        </p:grpSpPr>
        <p:sp>
          <p:nvSpPr>
            <p:cNvPr id="15" name="Text Box 12"/>
            <p:cNvSpPr txBox="1">
              <a:spLocks noChangeArrowheads="1"/>
            </p:cNvSpPr>
            <p:nvPr/>
          </p:nvSpPr>
          <p:spPr bwMode="auto">
            <a:xfrm>
              <a:off x="1727" y="3228"/>
              <a:ext cx="186" cy="251"/>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16" name="Text Box 4"/>
            <p:cNvSpPr txBox="1">
              <a:spLocks noChangeArrowheads="1"/>
            </p:cNvSpPr>
            <p:nvPr/>
          </p:nvSpPr>
          <p:spPr bwMode="auto">
            <a:xfrm>
              <a:off x="1646" y="1926"/>
              <a:ext cx="222" cy="159"/>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115</a:t>
              </a:r>
            </a:p>
          </p:txBody>
        </p:sp>
        <p:sp>
          <p:nvSpPr>
            <p:cNvPr id="17" name="Text Box 5"/>
            <p:cNvSpPr txBox="1">
              <a:spLocks noChangeArrowheads="1"/>
            </p:cNvSpPr>
            <p:nvPr/>
          </p:nvSpPr>
          <p:spPr bwMode="auto">
            <a:xfrm>
              <a:off x="1640" y="2264"/>
              <a:ext cx="245" cy="179"/>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110</a:t>
              </a:r>
            </a:p>
          </p:txBody>
        </p:sp>
        <p:sp>
          <p:nvSpPr>
            <p:cNvPr id="18" name="Text Box 6"/>
            <p:cNvSpPr txBox="1">
              <a:spLocks noChangeArrowheads="1"/>
            </p:cNvSpPr>
            <p:nvPr/>
          </p:nvSpPr>
          <p:spPr bwMode="auto">
            <a:xfrm>
              <a:off x="1743" y="1021"/>
              <a:ext cx="150" cy="250"/>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44041" name="Line 7"/>
            <p:cNvSpPr>
              <a:spLocks noChangeShapeType="1"/>
            </p:cNvSpPr>
            <p:nvPr/>
          </p:nvSpPr>
          <p:spPr bwMode="auto">
            <a:xfrm>
              <a:off x="1896" y="3302"/>
              <a:ext cx="2296"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4042" name="Line 8"/>
            <p:cNvSpPr>
              <a:spLocks noChangeShapeType="1"/>
            </p:cNvSpPr>
            <p:nvPr/>
          </p:nvSpPr>
          <p:spPr bwMode="auto">
            <a:xfrm flipV="1">
              <a:off x="1896" y="1064"/>
              <a:ext cx="0" cy="2249"/>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4043" name="Line 10"/>
            <p:cNvSpPr>
              <a:spLocks noChangeShapeType="1"/>
            </p:cNvSpPr>
            <p:nvPr/>
          </p:nvSpPr>
          <p:spPr bwMode="auto">
            <a:xfrm>
              <a:off x="2754" y="1991"/>
              <a:ext cx="0" cy="1273"/>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4044" name="Line 11"/>
            <p:cNvSpPr>
              <a:spLocks noChangeShapeType="1"/>
            </p:cNvSpPr>
            <p:nvPr/>
          </p:nvSpPr>
          <p:spPr bwMode="auto">
            <a:xfrm flipH="1">
              <a:off x="1917" y="1991"/>
              <a:ext cx="858"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3" name="Text Box 13"/>
            <p:cNvSpPr txBox="1">
              <a:spLocks noChangeArrowheads="1"/>
            </p:cNvSpPr>
            <p:nvPr/>
          </p:nvSpPr>
          <p:spPr bwMode="auto">
            <a:xfrm>
              <a:off x="4255" y="3178"/>
              <a:ext cx="189" cy="251"/>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24" name="Text Box 14"/>
            <p:cNvSpPr txBox="1">
              <a:spLocks noChangeArrowheads="1"/>
            </p:cNvSpPr>
            <p:nvPr/>
          </p:nvSpPr>
          <p:spPr bwMode="auto">
            <a:xfrm>
              <a:off x="2624" y="3314"/>
              <a:ext cx="354" cy="251"/>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9250</a:t>
              </a:r>
            </a:p>
          </p:txBody>
        </p:sp>
        <p:sp>
          <p:nvSpPr>
            <p:cNvPr id="25" name="Text Box 15"/>
            <p:cNvSpPr txBox="1">
              <a:spLocks noChangeArrowheads="1"/>
            </p:cNvSpPr>
            <p:nvPr/>
          </p:nvSpPr>
          <p:spPr bwMode="auto">
            <a:xfrm>
              <a:off x="4048" y="2683"/>
              <a:ext cx="354" cy="250"/>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p>
          </p:txBody>
        </p:sp>
        <p:sp>
          <p:nvSpPr>
            <p:cNvPr id="26" name="Text Box 16"/>
            <p:cNvSpPr txBox="1">
              <a:spLocks noChangeArrowheads="1"/>
            </p:cNvSpPr>
            <p:nvPr/>
          </p:nvSpPr>
          <p:spPr bwMode="auto">
            <a:xfrm>
              <a:off x="3592" y="1021"/>
              <a:ext cx="353" cy="250"/>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sp>
          <p:nvSpPr>
            <p:cNvPr id="44049" name="Line 18"/>
            <p:cNvSpPr>
              <a:spLocks noChangeShapeType="1"/>
            </p:cNvSpPr>
            <p:nvPr/>
          </p:nvSpPr>
          <p:spPr bwMode="auto">
            <a:xfrm flipH="1">
              <a:off x="1896" y="2339"/>
              <a:ext cx="1417"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4050" name="Line 19"/>
            <p:cNvSpPr>
              <a:spLocks noChangeShapeType="1"/>
            </p:cNvSpPr>
            <p:nvPr/>
          </p:nvSpPr>
          <p:spPr bwMode="auto">
            <a:xfrm>
              <a:off x="3298" y="2366"/>
              <a:ext cx="0" cy="921"/>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 name="Text Box 21"/>
            <p:cNvSpPr txBox="1">
              <a:spLocks noChangeArrowheads="1"/>
            </p:cNvSpPr>
            <p:nvPr/>
          </p:nvSpPr>
          <p:spPr bwMode="auto">
            <a:xfrm>
              <a:off x="3124" y="3328"/>
              <a:ext cx="354" cy="250"/>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9500</a:t>
              </a:r>
            </a:p>
          </p:txBody>
        </p:sp>
        <p:sp>
          <p:nvSpPr>
            <p:cNvPr id="44052" name="Line 9"/>
            <p:cNvSpPr>
              <a:spLocks noChangeShapeType="1"/>
            </p:cNvSpPr>
            <p:nvPr/>
          </p:nvSpPr>
          <p:spPr bwMode="auto">
            <a:xfrm rot="277722">
              <a:off x="2061" y="1635"/>
              <a:ext cx="2000" cy="110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4053" name="Line 17"/>
            <p:cNvSpPr>
              <a:spLocks noChangeShapeType="1"/>
            </p:cNvSpPr>
            <p:nvPr/>
          </p:nvSpPr>
          <p:spPr bwMode="auto">
            <a:xfrm rot="277722" flipV="1">
              <a:off x="2170" y="1148"/>
              <a:ext cx="1355" cy="152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4054" name="Line 23"/>
            <p:cNvSpPr>
              <a:spLocks noChangeShapeType="1"/>
            </p:cNvSpPr>
            <p:nvPr/>
          </p:nvSpPr>
          <p:spPr bwMode="auto">
            <a:xfrm rot="277722" flipV="1">
              <a:off x="2602" y="1602"/>
              <a:ext cx="1355" cy="152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 name="Text Box 24"/>
            <p:cNvSpPr txBox="1">
              <a:spLocks noChangeArrowheads="1"/>
            </p:cNvSpPr>
            <p:nvPr/>
          </p:nvSpPr>
          <p:spPr bwMode="auto">
            <a:xfrm>
              <a:off x="4048" y="1575"/>
              <a:ext cx="354" cy="250"/>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grpSp>
      <p:sp>
        <p:nvSpPr>
          <p:cNvPr id="27" name="Rectangle 2"/>
          <p:cNvSpPr txBox="1">
            <a:spLocks noChangeArrowheads="1"/>
          </p:cNvSpPr>
          <p:nvPr/>
        </p:nvSpPr>
        <p:spPr>
          <a:xfrm>
            <a:off x="5867400" y="1700213"/>
            <a:ext cx="3025775" cy="3122612"/>
          </a:xfrm>
          <a:prstGeom prst="rect">
            <a:avLst/>
          </a:prstGeom>
        </p:spPr>
        <p:txBody>
          <a:bodyPr/>
          <a:lstStyle>
            <a:lvl1pPr marL="342900" indent="-342900" defTabSz="330200">
              <a:defRPr sz="1300" b="1">
                <a:solidFill>
                  <a:srgbClr val="000000"/>
                </a:solidFill>
                <a:latin typeface="Arial" pitchFamily="34" charset="0"/>
                <a:ea typeface="宋体" pitchFamily="2" charset="-122"/>
              </a:defRPr>
            </a:lvl1pPr>
            <a:lvl2pPr marL="392113" indent="-39052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marL="174625" lvl="1" indent="-173038">
              <a:spcBef>
                <a:spcPct val="50000"/>
              </a:spcBef>
              <a:buClr>
                <a:srgbClr val="FF6600"/>
              </a:buClr>
              <a:buSzPct val="60000"/>
              <a:buFont typeface="Wingdings" pitchFamily="2" charset="2"/>
              <a:buChar char="n"/>
              <a:defRPr/>
            </a:pP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扩张性</a:t>
            </a:r>
            <a:r>
              <a:rPr kumimoji="1" lang="zh-CN" altLang="en-US" sz="1800" dirty="0">
                <a:solidFill>
                  <a:schemeClr val="tx1"/>
                </a:solidFill>
                <a:effectLst>
                  <a:outerShdw blurRad="38100" dist="38100" dir="2700000" algn="tl">
                    <a:srgbClr val="C0C0C0"/>
                  </a:outerShdw>
                </a:effectLst>
                <a:latin typeface="Times New Roman" pitchFamily="18" charset="0"/>
                <a:ea typeface="楷体" pitchFamily="49" charset="-122"/>
              </a:rPr>
              <a:t>财政政策通常会有产出效应和挤出效应。但当政府采取扩张性货币政策时，只有产出效应而没有挤出效应</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a:t>
            </a:r>
            <a:endPar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endParaRPr>
          </a:p>
          <a:p>
            <a:pPr marL="174625" lvl="1" indent="-173038">
              <a:spcBef>
                <a:spcPct val="50000"/>
              </a:spcBef>
              <a:buClr>
                <a:srgbClr val="FF6600"/>
              </a:buClr>
              <a:buSzPct val="60000"/>
              <a:buFont typeface="Wingdings" pitchFamily="2" charset="2"/>
              <a:buChar char="n"/>
              <a:defRPr/>
            </a:pP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原因：货币政策不能</a:t>
            </a:r>
            <a:r>
              <a:rPr kumimoji="1" lang="zh-CN" altLang="en-US" sz="1800" dirty="0">
                <a:solidFill>
                  <a:schemeClr val="tx1"/>
                </a:solidFill>
                <a:effectLst>
                  <a:outerShdw blurRad="38100" dist="38100" dir="2700000" algn="tl">
                    <a:srgbClr val="C0C0C0"/>
                  </a:outerShdw>
                </a:effectLst>
                <a:latin typeface="Times New Roman" pitchFamily="18" charset="0"/>
                <a:ea typeface="楷体" pitchFamily="49" charset="-122"/>
              </a:rPr>
              <a:t>直接影响有效需求，</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它能直接</a:t>
            </a:r>
            <a:r>
              <a:rPr kumimoji="1" lang="zh-CN" altLang="en-US" sz="1800" dirty="0">
                <a:solidFill>
                  <a:schemeClr val="tx1"/>
                </a:solidFill>
                <a:effectLst>
                  <a:outerShdw blurRad="38100" dist="38100" dir="2700000" algn="tl">
                    <a:srgbClr val="C0C0C0"/>
                  </a:outerShdw>
                </a:effectLst>
                <a:latin typeface="Times New Roman" pitchFamily="18" charset="0"/>
                <a:ea typeface="楷体" pitchFamily="49" charset="-122"/>
              </a:rPr>
              <a:t>影响的是利率，通过</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利率对</a:t>
            </a:r>
            <a:r>
              <a:rPr kumimoji="1" lang="zh-CN" altLang="en-US" sz="1800" dirty="0">
                <a:solidFill>
                  <a:schemeClr val="tx1"/>
                </a:solidFill>
                <a:effectLst>
                  <a:outerShdw blurRad="38100" dist="38100" dir="2700000" algn="tl">
                    <a:srgbClr val="C0C0C0"/>
                  </a:outerShdw>
                </a:effectLst>
                <a:latin typeface="Times New Roman" pitchFamily="18" charset="0"/>
                <a:ea typeface="楷体" pitchFamily="49" charset="-122"/>
              </a:rPr>
              <a:t>投资产生影响，最终影响到有效</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需求</a:t>
            </a:r>
          </a:p>
        </p:txBody>
      </p:sp>
    </p:spTree>
    <p:extLst>
      <p:ext uri="{BB962C8B-B14F-4D97-AF65-F5344CB8AC3E}">
        <p14:creationId xmlns:p14="http://schemas.microsoft.com/office/powerpoint/2010/main" val="2892318545"/>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blinds(horizontal)">
                                      <p:cBhvr>
                                        <p:cTn id="7" dur="500"/>
                                        <p:tgtEl>
                                          <p:spTgt spid="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
                                            <p:txEl>
                                              <p:pRg st="1" end="1"/>
                                            </p:txEl>
                                          </p:spTgt>
                                        </p:tgtEl>
                                        <p:attrNameLst>
                                          <p:attrName>style.visibility</p:attrName>
                                        </p:attrNameLst>
                                      </p:cBhvr>
                                      <p:to>
                                        <p:strVal val="visible"/>
                                      </p:to>
                                    </p:set>
                                    <p:animEffect transition="in" filter="blinds(horizontal)">
                                      <p:cBhvr>
                                        <p:cTn id="12" dur="5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4155003-9170-4172-B77F-9BFBE27A4B93}" type="slidenum">
              <a:rPr lang="en-GB" altLang="zh-CN" sz="1200" b="0">
                <a:solidFill>
                  <a:schemeClr val="bg1"/>
                </a:solidFill>
              </a:rPr>
              <a:pPr/>
              <a:t>36</a:t>
            </a:fld>
            <a:endParaRPr lang="en-GB" altLang="zh-CN" sz="1200" b="0">
              <a:solidFill>
                <a:schemeClr val="bg1"/>
              </a:solidFill>
            </a:endParaRPr>
          </a:p>
        </p:txBody>
      </p:sp>
      <p:sp>
        <p:nvSpPr>
          <p:cNvPr id="14" name="Rectangle 4"/>
          <p:cNvSpPr>
            <a:spLocks noChangeArrowheads="1"/>
          </p:cNvSpPr>
          <p:nvPr/>
        </p:nvSpPr>
        <p:spPr bwMode="auto">
          <a:xfrm>
            <a:off x="600075" y="692150"/>
            <a:ext cx="6635750"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Arial" charset="0"/>
                <a:ea typeface="黑体" pitchFamily="2" charset="-122"/>
              </a:rPr>
              <a:t> </a:t>
            </a:r>
            <a:r>
              <a:rPr kumimoji="1"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IS-LM</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曲线的斜率对货币政策的影响</a:t>
            </a:r>
          </a:p>
        </p:txBody>
      </p:sp>
      <p:grpSp>
        <p:nvGrpSpPr>
          <p:cNvPr id="2" name="Group 32"/>
          <p:cNvGrpSpPr>
            <a:grpSpLocks/>
          </p:cNvGrpSpPr>
          <p:nvPr/>
        </p:nvGrpSpPr>
        <p:grpSpPr bwMode="auto">
          <a:xfrm>
            <a:off x="615950" y="1547813"/>
            <a:ext cx="4294188" cy="4021137"/>
            <a:chOff x="1438" y="1110"/>
            <a:chExt cx="2705" cy="2533"/>
          </a:xfrm>
        </p:grpSpPr>
        <p:sp>
          <p:nvSpPr>
            <p:cNvPr id="16" name="Text Box 6"/>
            <p:cNvSpPr txBox="1">
              <a:spLocks noChangeArrowheads="1"/>
            </p:cNvSpPr>
            <p:nvPr/>
          </p:nvSpPr>
          <p:spPr bwMode="auto">
            <a:xfrm>
              <a:off x="1497" y="2026"/>
              <a:ext cx="172" cy="260"/>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17" name="Text Box 7"/>
            <p:cNvSpPr txBox="1">
              <a:spLocks noChangeArrowheads="1"/>
            </p:cNvSpPr>
            <p:nvPr/>
          </p:nvSpPr>
          <p:spPr bwMode="auto">
            <a:xfrm>
              <a:off x="1507" y="1110"/>
              <a:ext cx="134" cy="234"/>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8206" name="Line 8"/>
            <p:cNvSpPr>
              <a:spLocks noChangeShapeType="1"/>
            </p:cNvSpPr>
            <p:nvPr/>
          </p:nvSpPr>
          <p:spPr bwMode="auto">
            <a:xfrm>
              <a:off x="1645" y="3378"/>
              <a:ext cx="2235"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8207" name="Line 9"/>
            <p:cNvSpPr>
              <a:spLocks noChangeShapeType="1"/>
            </p:cNvSpPr>
            <p:nvPr/>
          </p:nvSpPr>
          <p:spPr bwMode="auto">
            <a:xfrm flipV="1">
              <a:off x="1645" y="1150"/>
              <a:ext cx="0" cy="2243"/>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8208" name="Line 11"/>
            <p:cNvSpPr>
              <a:spLocks noChangeShapeType="1"/>
            </p:cNvSpPr>
            <p:nvPr/>
          </p:nvSpPr>
          <p:spPr bwMode="auto">
            <a:xfrm>
              <a:off x="2554" y="2153"/>
              <a:ext cx="0" cy="1189"/>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8209" name="Line 12"/>
            <p:cNvSpPr>
              <a:spLocks noChangeShapeType="1"/>
            </p:cNvSpPr>
            <p:nvPr/>
          </p:nvSpPr>
          <p:spPr bwMode="auto">
            <a:xfrm flipH="1">
              <a:off x="1665" y="2140"/>
              <a:ext cx="907"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2" name="Text Box 13"/>
            <p:cNvSpPr txBox="1">
              <a:spLocks noChangeArrowheads="1"/>
            </p:cNvSpPr>
            <p:nvPr/>
          </p:nvSpPr>
          <p:spPr bwMode="auto">
            <a:xfrm>
              <a:off x="1438" y="3234"/>
              <a:ext cx="172" cy="234"/>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23" name="Text Box 14"/>
            <p:cNvSpPr txBox="1">
              <a:spLocks noChangeArrowheads="1"/>
            </p:cNvSpPr>
            <p:nvPr/>
          </p:nvSpPr>
          <p:spPr bwMode="auto">
            <a:xfrm>
              <a:off x="3971" y="3262"/>
              <a:ext cx="172" cy="234"/>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24" name="Text Box 15"/>
            <p:cNvSpPr txBox="1">
              <a:spLocks noChangeArrowheads="1"/>
            </p:cNvSpPr>
            <p:nvPr/>
          </p:nvSpPr>
          <p:spPr bwMode="auto">
            <a:xfrm>
              <a:off x="2455" y="3389"/>
              <a:ext cx="172" cy="234"/>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25" name="Text Box 16"/>
            <p:cNvSpPr txBox="1">
              <a:spLocks noChangeArrowheads="1"/>
            </p:cNvSpPr>
            <p:nvPr/>
          </p:nvSpPr>
          <p:spPr bwMode="auto">
            <a:xfrm>
              <a:off x="3728" y="2541"/>
              <a:ext cx="322" cy="234"/>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p>
          </p:txBody>
        </p:sp>
        <p:sp>
          <p:nvSpPr>
            <p:cNvPr id="26" name="Text Box 17"/>
            <p:cNvSpPr txBox="1">
              <a:spLocks noChangeArrowheads="1"/>
            </p:cNvSpPr>
            <p:nvPr/>
          </p:nvSpPr>
          <p:spPr bwMode="auto">
            <a:xfrm>
              <a:off x="3225" y="1197"/>
              <a:ext cx="321" cy="234"/>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sp>
          <p:nvSpPr>
            <p:cNvPr id="8215" name="Line 19"/>
            <p:cNvSpPr>
              <a:spLocks noChangeShapeType="1"/>
            </p:cNvSpPr>
            <p:nvPr/>
          </p:nvSpPr>
          <p:spPr bwMode="auto">
            <a:xfrm>
              <a:off x="2879" y="2523"/>
              <a:ext cx="0" cy="86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 name="Text Box 21"/>
            <p:cNvSpPr txBox="1">
              <a:spLocks noChangeArrowheads="1"/>
            </p:cNvSpPr>
            <p:nvPr/>
          </p:nvSpPr>
          <p:spPr bwMode="auto">
            <a:xfrm>
              <a:off x="2761" y="3399"/>
              <a:ext cx="172" cy="234"/>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1" name="Text Box 24"/>
            <p:cNvSpPr txBox="1">
              <a:spLocks noChangeArrowheads="1"/>
            </p:cNvSpPr>
            <p:nvPr/>
          </p:nvSpPr>
          <p:spPr bwMode="auto">
            <a:xfrm>
              <a:off x="3600" y="1690"/>
              <a:ext cx="321" cy="234"/>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sp>
          <p:nvSpPr>
            <p:cNvPr id="8218" name="Line 10"/>
            <p:cNvSpPr>
              <a:spLocks noChangeShapeType="1"/>
            </p:cNvSpPr>
            <p:nvPr/>
          </p:nvSpPr>
          <p:spPr bwMode="auto">
            <a:xfrm rot="277722">
              <a:off x="1801" y="1826"/>
              <a:ext cx="1928" cy="83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8219" name="Line 18"/>
            <p:cNvSpPr>
              <a:spLocks noChangeShapeType="1"/>
            </p:cNvSpPr>
            <p:nvPr/>
          </p:nvSpPr>
          <p:spPr bwMode="auto">
            <a:xfrm rot="277722" flipV="1">
              <a:off x="2001" y="1376"/>
              <a:ext cx="1230" cy="142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8220" name="Line 23"/>
            <p:cNvSpPr>
              <a:spLocks noChangeShapeType="1"/>
            </p:cNvSpPr>
            <p:nvPr/>
          </p:nvSpPr>
          <p:spPr bwMode="auto">
            <a:xfrm rot="277722" flipV="1">
              <a:off x="2287" y="1789"/>
              <a:ext cx="1230" cy="142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8221" name="Line 25"/>
            <p:cNvSpPr>
              <a:spLocks noChangeShapeType="1"/>
            </p:cNvSpPr>
            <p:nvPr/>
          </p:nvSpPr>
          <p:spPr bwMode="auto">
            <a:xfrm rot="277722">
              <a:off x="1934" y="1509"/>
              <a:ext cx="1521" cy="1553"/>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8222" name="Line 26"/>
            <p:cNvSpPr>
              <a:spLocks noChangeShapeType="1"/>
            </p:cNvSpPr>
            <p:nvPr/>
          </p:nvSpPr>
          <p:spPr bwMode="auto">
            <a:xfrm>
              <a:off x="3037" y="2411"/>
              <a:ext cx="0" cy="955"/>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7" name="Text Box 27"/>
            <p:cNvSpPr txBox="1">
              <a:spLocks noChangeArrowheads="1"/>
            </p:cNvSpPr>
            <p:nvPr/>
          </p:nvSpPr>
          <p:spPr bwMode="auto">
            <a:xfrm>
              <a:off x="3452" y="2929"/>
              <a:ext cx="209" cy="234"/>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FF6600"/>
                  </a:solidFill>
                  <a:effectLst>
                    <a:outerShdw blurRad="38100" dist="38100" dir="2700000" algn="tl">
                      <a:srgbClr val="C0C0C0"/>
                    </a:outerShdw>
                  </a:effectLst>
                  <a:latin typeface="Times New Roman" pitchFamily="18" charset="0"/>
                </a:rPr>
                <a:t>IS’</a:t>
              </a:r>
            </a:p>
          </p:txBody>
        </p:sp>
        <p:sp>
          <p:nvSpPr>
            <p:cNvPr id="38" name="Text Box 28"/>
            <p:cNvSpPr txBox="1">
              <a:spLocks noChangeArrowheads="1"/>
            </p:cNvSpPr>
            <p:nvPr/>
          </p:nvSpPr>
          <p:spPr bwMode="auto">
            <a:xfrm>
              <a:off x="2978" y="3409"/>
              <a:ext cx="172" cy="234"/>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grpSp>
      <p:sp>
        <p:nvSpPr>
          <p:cNvPr id="39" name="Rectangle 30"/>
          <p:cNvSpPr>
            <a:spLocks noChangeArrowheads="1"/>
          </p:cNvSpPr>
          <p:nvPr/>
        </p:nvSpPr>
        <p:spPr bwMode="auto">
          <a:xfrm>
            <a:off x="654050" y="5797550"/>
            <a:ext cx="4391025" cy="334963"/>
          </a:xfrm>
          <a:prstGeom prst="rect">
            <a:avLst/>
          </a:prstGeom>
          <a:noFill/>
          <a:ln w="6350">
            <a:noFill/>
            <a:miter lim="800000"/>
            <a:headEnd/>
            <a:tailEnd/>
          </a:ln>
          <a:effectLst/>
        </p:spPr>
        <p:txBody>
          <a:bodyPr lIns="0" tIns="0" rIns="0" bIns="0">
            <a:spAutoFit/>
          </a:bodyPr>
          <a:lstStyle/>
          <a:p>
            <a:pPr marL="392113" lvl="1" indent="-390525" algn="ctr" defTabSz="330200">
              <a:lnSpc>
                <a:spcPct val="110000"/>
              </a:lnSpc>
              <a:defRPr/>
            </a:pPr>
            <a:r>
              <a:rPr kumimoji="1" lang="en-US" altLang="zh-CN" sz="2000">
                <a:solidFill>
                  <a:schemeClr val="tx1"/>
                </a:solidFill>
                <a:effectLst>
                  <a:outerShdw blurRad="38100" dist="38100" dir="2700000" algn="tl">
                    <a:srgbClr val="C0C0C0"/>
                  </a:outerShdw>
                </a:effectLst>
                <a:latin typeface="Times New Roman" pitchFamily="18" charset="0"/>
                <a:ea typeface="黑体" pitchFamily="2" charset="-122"/>
              </a:rPr>
              <a:t>IS</a:t>
            </a:r>
            <a:r>
              <a:rPr kumimoji="1" lang="zh-CN" altLang="en-US" sz="2000">
                <a:solidFill>
                  <a:schemeClr val="tx1"/>
                </a:solidFill>
                <a:effectLst>
                  <a:outerShdw blurRad="38100" dist="38100" dir="2700000" algn="tl">
                    <a:srgbClr val="C0C0C0"/>
                  </a:outerShdw>
                </a:effectLst>
                <a:latin typeface="黑体" pitchFamily="2" charset="-122"/>
                <a:ea typeface="黑体" pitchFamily="2" charset="-122"/>
              </a:rPr>
              <a:t>曲线斜率与货币政策的产出效应</a:t>
            </a:r>
          </a:p>
        </p:txBody>
      </p:sp>
      <p:sp>
        <p:nvSpPr>
          <p:cNvPr id="40" name="Rectangle 34"/>
          <p:cNvSpPr>
            <a:spLocks noChangeArrowheads="1"/>
          </p:cNvSpPr>
          <p:nvPr/>
        </p:nvSpPr>
        <p:spPr bwMode="auto">
          <a:xfrm>
            <a:off x="5254625" y="1322388"/>
            <a:ext cx="3240088" cy="554037"/>
          </a:xfrm>
          <a:prstGeom prst="rect">
            <a:avLst/>
          </a:prstGeom>
          <a:noFill/>
          <a:ln w="6350">
            <a:noFill/>
            <a:miter lim="800000"/>
            <a:headEnd/>
            <a:tailEnd/>
          </a:ln>
          <a:effectLst/>
        </p:spPr>
        <p:txBody>
          <a:bodyPr lIns="0" tIns="0" rIns="0" bIns="0">
            <a:spAutoFit/>
          </a:bodyPr>
          <a:lstStyle>
            <a:lvl1pPr marL="342900" indent="-342900" defTabSz="330200">
              <a:defRPr sz="1300" b="1">
                <a:solidFill>
                  <a:srgbClr val="000000"/>
                </a:solidFill>
                <a:latin typeface="Arial" pitchFamily="34" charset="0"/>
                <a:ea typeface="宋体" pitchFamily="2" charset="-122"/>
              </a:defRPr>
            </a:lvl1pPr>
            <a:lvl2pPr marL="392113" indent="-39052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marL="273050" lvl="1" indent="-271463">
              <a:buClr>
                <a:srgbClr val="FF6600"/>
              </a:buClr>
              <a:buSzPct val="60000"/>
              <a:buFont typeface="Wingdings" pitchFamily="2" charset="2"/>
              <a:buChar char="n"/>
              <a:defRPr/>
            </a:pPr>
            <a:r>
              <a:rPr kumimoji="1" lang="en-US"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cs typeface="楷体" pitchFamily="49" charset="-122"/>
              </a:rPr>
              <a:t>IS</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曲线斜率大</a:t>
            </a:r>
            <a:r>
              <a:rPr lang="zh-CN" altLang="en-US" sz="1800" dirty="0" smtClean="0">
                <a:latin typeface="Times New Roman" pitchFamily="18" charset="0"/>
                <a:ea typeface="楷体" pitchFamily="49" charset="-122"/>
              </a:rPr>
              <a:t>，</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货币政策的产出效应小</a:t>
            </a:r>
          </a:p>
        </p:txBody>
      </p:sp>
      <p:sp>
        <p:nvSpPr>
          <p:cNvPr id="42" name="Rectangle 86"/>
          <p:cNvSpPr>
            <a:spLocks noChangeArrowheads="1"/>
          </p:cNvSpPr>
          <p:nvPr/>
        </p:nvSpPr>
        <p:spPr bwMode="auto">
          <a:xfrm>
            <a:off x="5254625" y="1998663"/>
            <a:ext cx="3240088" cy="830262"/>
          </a:xfrm>
          <a:prstGeom prst="rect">
            <a:avLst/>
          </a:prstGeom>
          <a:noFill/>
          <a:ln w="6350">
            <a:noFill/>
            <a:miter lim="800000"/>
            <a:headEnd/>
            <a:tailEnd/>
          </a:ln>
          <a:effectLst/>
        </p:spPr>
        <p:txBody>
          <a:bodyPr lIns="0" tIns="0" rIns="0" bIns="0">
            <a:spAutoFit/>
          </a:bodyPr>
          <a:lstStyle>
            <a:lvl1pPr marL="342900" indent="-342900" defTabSz="330200">
              <a:defRPr sz="1300" b="1">
                <a:solidFill>
                  <a:srgbClr val="000000"/>
                </a:solidFill>
                <a:latin typeface="Arial" pitchFamily="34" charset="0"/>
                <a:ea typeface="宋体" pitchFamily="2" charset="-122"/>
              </a:defRPr>
            </a:lvl1pPr>
            <a:lvl2pPr marL="392113" indent="-39052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marL="273050" lvl="1" indent="-271463">
              <a:buClr>
                <a:srgbClr val="FF6600"/>
              </a:buClr>
              <a:buSzPct val="60000"/>
              <a:buFont typeface="Wingdings" pitchFamily="2" charset="2"/>
              <a:buChar char="n"/>
              <a:defRPr/>
            </a:pP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原因：</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IS</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曲线的斜率</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(1-β)/d</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反映了边际消费倾向</a:t>
            </a:r>
            <a:r>
              <a:rPr kumimoji="1" lang="el-GR"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β</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和投资利率系数</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d</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的相对大小</a:t>
            </a:r>
            <a:r>
              <a:rPr kumimoji="1" lang="zh-CN" altLang="en-US" sz="1800" dirty="0" smtClean="0">
                <a:solidFill>
                  <a:schemeClr val="tx1"/>
                </a:solidFill>
                <a:latin typeface="Times New Roman" pitchFamily="18" charset="0"/>
                <a:ea typeface="楷体" pitchFamily="49" charset="-122"/>
              </a:rPr>
              <a:t> </a:t>
            </a:r>
          </a:p>
        </p:txBody>
      </p:sp>
      <p:sp>
        <p:nvSpPr>
          <p:cNvPr id="43" name="Rectangle 2"/>
          <p:cNvSpPr txBox="1">
            <a:spLocks noChangeArrowheads="1"/>
          </p:cNvSpPr>
          <p:nvPr/>
        </p:nvSpPr>
        <p:spPr>
          <a:xfrm>
            <a:off x="5184775" y="2894013"/>
            <a:ext cx="3240088" cy="900112"/>
          </a:xfrm>
          <a:prstGeom prst="rect">
            <a:avLst/>
          </a:prstGeom>
        </p:spPr>
        <p:txBody>
          <a:bodyPr/>
          <a:lstStyle>
            <a:lvl1pPr marL="342900" indent="-342900" defTabSz="330200">
              <a:defRPr sz="1300" b="1">
                <a:solidFill>
                  <a:srgbClr val="000000"/>
                </a:solidFill>
                <a:latin typeface="Arial" pitchFamily="34" charset="0"/>
                <a:ea typeface="宋体" pitchFamily="2" charset="-122"/>
              </a:defRPr>
            </a:lvl1pPr>
            <a:lvl2pPr marL="392113" indent="-39052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marL="273050" lvl="1" indent="-271463">
              <a:buClr>
                <a:srgbClr val="FF6600"/>
              </a:buClr>
              <a:buSzPct val="60000"/>
              <a:buFont typeface="Wingdings" pitchFamily="2" charset="2"/>
              <a:buChar char="n"/>
              <a:defRPr/>
            </a:pPr>
            <a:r>
              <a:rPr kumimoji="1" lang="el-GR"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β</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与货币供求没有直接关系。决定</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IS</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曲线斜率的因素是投资利率系数</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d</a:t>
            </a:r>
            <a:endPar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endParaRPr>
          </a:p>
        </p:txBody>
      </p:sp>
      <p:graphicFrame>
        <p:nvGraphicFramePr>
          <p:cNvPr id="44" name="Object 6"/>
          <p:cNvGraphicFramePr>
            <a:graphicFrameLocks/>
          </p:cNvGraphicFramePr>
          <p:nvPr/>
        </p:nvGraphicFramePr>
        <p:xfrm>
          <a:off x="6362700" y="3784600"/>
          <a:ext cx="1223963" cy="323850"/>
        </p:xfrm>
        <a:graphic>
          <a:graphicData uri="http://schemas.openxmlformats.org/presentationml/2006/ole">
            <mc:AlternateContent xmlns:mc="http://schemas.openxmlformats.org/markup-compatibility/2006">
              <mc:Choice xmlns:v="urn:schemas-microsoft-com:vml" Requires="v">
                <p:oleObj spid="_x0000_s8234" name="Equation" r:id="rId3" imgW="571567" imgH="133470" progId="Equation.DSMT4">
                  <p:embed/>
                </p:oleObj>
              </mc:Choice>
              <mc:Fallback>
                <p:oleObj name="Equation" r:id="rId3" imgW="571567" imgH="133470"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2700" y="3784600"/>
                        <a:ext cx="12239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 name="Rectangle 2"/>
          <p:cNvSpPr txBox="1">
            <a:spLocks noChangeArrowheads="1"/>
          </p:cNvSpPr>
          <p:nvPr/>
        </p:nvSpPr>
        <p:spPr>
          <a:xfrm>
            <a:off x="5184775" y="4187825"/>
            <a:ext cx="3455988" cy="1835150"/>
          </a:xfrm>
          <a:prstGeom prst="rect">
            <a:avLst/>
          </a:prstGeom>
        </p:spPr>
        <p:txBody>
          <a:bodyPr/>
          <a:lstStyle>
            <a:lvl1pPr marL="342900" indent="-342900" defTabSz="330200">
              <a:defRPr sz="1300" b="1">
                <a:solidFill>
                  <a:srgbClr val="000000"/>
                </a:solidFill>
                <a:latin typeface="Arial" pitchFamily="34" charset="0"/>
                <a:ea typeface="宋体" pitchFamily="2" charset="-122"/>
              </a:defRPr>
            </a:lvl1pPr>
            <a:lvl2pPr marL="392113" indent="-39052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marL="273050" lvl="1" indent="-271463">
              <a:spcBef>
                <a:spcPct val="50000"/>
              </a:spcBef>
              <a:buClr>
                <a:srgbClr val="FF6600"/>
              </a:buClr>
              <a:buSzPct val="60000"/>
              <a:buFont typeface="Wingdings" pitchFamily="2" charset="2"/>
              <a:buChar char="n"/>
              <a:defRPr/>
            </a:pPr>
            <a:r>
              <a:rPr kumimoji="1" lang="el-GR"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β</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一定，</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IS</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曲线的斜率大，意味着</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d</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小，而</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d</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小就意味着投资对利率的反应不敏感，当扩张性货币政策引起利率下降时，投资的反应不积极，相应的产出效应就小</a:t>
            </a:r>
          </a:p>
        </p:txBody>
      </p:sp>
      <p:graphicFrame>
        <p:nvGraphicFramePr>
          <p:cNvPr id="52" name="Object 87"/>
          <p:cNvGraphicFramePr>
            <a:graphicFrameLocks noChangeAspect="1"/>
          </p:cNvGraphicFramePr>
          <p:nvPr/>
        </p:nvGraphicFramePr>
        <p:xfrm>
          <a:off x="1479550" y="1539875"/>
          <a:ext cx="1317625" cy="503238"/>
        </p:xfrm>
        <a:graphic>
          <a:graphicData uri="http://schemas.openxmlformats.org/presentationml/2006/ole">
            <mc:AlternateContent xmlns:mc="http://schemas.openxmlformats.org/markup-compatibility/2006">
              <mc:Choice xmlns:v="urn:schemas-microsoft-com:vml" Requires="v">
                <p:oleObj spid="_x0000_s8235" name="Equation" r:id="rId5" imgW="1104833" imgH="342862" progId="Equation.DSMT4">
                  <p:embed/>
                </p:oleObj>
              </mc:Choice>
              <mc:Fallback>
                <p:oleObj name="Equation" r:id="rId5" imgW="1104833" imgH="34286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9550" y="1539875"/>
                        <a:ext cx="13176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9402402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
                                            <p:txEl>
                                              <p:pRg st="0" end="0"/>
                                            </p:txEl>
                                          </p:spTgt>
                                        </p:tgtEl>
                                        <p:attrNameLst>
                                          <p:attrName>style.visibility</p:attrName>
                                        </p:attrNameLst>
                                      </p:cBhvr>
                                      <p:to>
                                        <p:strVal val="visible"/>
                                      </p:to>
                                    </p:set>
                                    <p:animEffect transition="in" filter="blinds(horizontal)">
                                      <p:cBhvr>
                                        <p:cTn id="12" dur="500"/>
                                        <p:tgtEl>
                                          <p:spTgt spid="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blinds(horizontal)">
                                      <p:cBhvr>
                                        <p:cTn id="22" dur="500"/>
                                        <p:tgtEl>
                                          <p:spTgt spid="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
                                            <p:txEl>
                                              <p:pRg st="0" end="0"/>
                                            </p:txEl>
                                          </p:spTgt>
                                        </p:tgtEl>
                                        <p:attrNameLst>
                                          <p:attrName>style.visibility</p:attrName>
                                        </p:attrNameLst>
                                      </p:cBhvr>
                                      <p:to>
                                        <p:strVal val="visible"/>
                                      </p:to>
                                    </p:set>
                                    <p:animEffect transition="in" filter="blinds(horizontal)">
                                      <p:cBhvr>
                                        <p:cTn id="27" dur="500"/>
                                        <p:tgtEl>
                                          <p:spTgt spid="4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blinds(horizontal)">
                                      <p:cBhvr>
                                        <p:cTn id="32" dur="500"/>
                                        <p:tgtEl>
                                          <p:spTgt spid="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
                                            <p:txEl>
                                              <p:pRg st="0" end="0"/>
                                            </p:txEl>
                                          </p:spTgt>
                                        </p:tgtEl>
                                        <p:attrNameLst>
                                          <p:attrName>style.visibility</p:attrName>
                                        </p:attrNameLst>
                                      </p:cBhvr>
                                      <p:to>
                                        <p:strVal val="visible"/>
                                      </p:to>
                                    </p:set>
                                    <p:animEffect transition="in" filter="blinds(horizontal)">
                                      <p:cBhvr>
                                        <p:cTn id="37" dur="500"/>
                                        <p:tgtEl>
                                          <p:spTgt spid="43">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blinds(horizontal)">
                                      <p:cBhvr>
                                        <p:cTn id="42" dur="500"/>
                                        <p:tgtEl>
                                          <p:spTgt spid="4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5">
                                            <p:txEl>
                                              <p:pRg st="0" end="0"/>
                                            </p:txEl>
                                          </p:spTgt>
                                        </p:tgtEl>
                                        <p:attrNameLst>
                                          <p:attrName>style.visibility</p:attrName>
                                        </p:attrNameLst>
                                      </p:cBhvr>
                                      <p:to>
                                        <p:strVal val="visible"/>
                                      </p:to>
                                    </p:set>
                                    <p:animEffect transition="in" filter="blinds(horizontal)">
                                      <p:cBhvr>
                                        <p:cTn id="47"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9" grpId="0" build="p" bldLvl="3"/>
      <p:bldP spid="40" grpId="0" build="p" bldLvl="3"/>
      <p:bldP spid="42" grpId="0"/>
      <p:bldP spid="43" grpId="0" build="p" bldLvl="2"/>
      <p:bldP spid="45"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EF10AE2-DAB4-4DFB-A826-6EB728ABD04F}" type="slidenum">
              <a:rPr lang="en-GB" altLang="zh-CN" sz="1200" b="0">
                <a:solidFill>
                  <a:schemeClr val="bg1"/>
                </a:solidFill>
              </a:rPr>
              <a:pPr/>
              <a:t>37</a:t>
            </a:fld>
            <a:endParaRPr lang="en-GB" altLang="zh-CN" sz="1200" b="0">
              <a:solidFill>
                <a:schemeClr val="bg1"/>
              </a:solidFill>
            </a:endParaRPr>
          </a:p>
        </p:txBody>
      </p:sp>
      <p:sp>
        <p:nvSpPr>
          <p:cNvPr id="14" name="Rectangle 27"/>
          <p:cNvSpPr>
            <a:spLocks noChangeArrowheads="1"/>
          </p:cNvSpPr>
          <p:nvPr/>
        </p:nvSpPr>
        <p:spPr bwMode="auto">
          <a:xfrm>
            <a:off x="468313" y="5378450"/>
            <a:ext cx="4391025" cy="334963"/>
          </a:xfrm>
          <a:prstGeom prst="rect">
            <a:avLst/>
          </a:prstGeom>
          <a:noFill/>
          <a:ln w="6350">
            <a:noFill/>
            <a:miter lim="800000"/>
            <a:headEnd/>
            <a:tailEnd/>
          </a:ln>
          <a:effectLst/>
        </p:spPr>
        <p:txBody>
          <a:bodyPr lIns="0" tIns="0" rIns="0" bIns="0">
            <a:spAutoFit/>
          </a:bodyPr>
          <a:lstStyle/>
          <a:p>
            <a:pPr marL="392113" lvl="1" indent="-390525" algn="ctr" defTabSz="330200">
              <a:lnSpc>
                <a:spcPct val="110000"/>
              </a:lnSpc>
              <a:defRPr/>
            </a:pPr>
            <a:r>
              <a:rPr kumimoji="1" lang="en-US" altLang="zh-CN" sz="2000" dirty="0">
                <a:solidFill>
                  <a:schemeClr val="tx1"/>
                </a:solidFill>
                <a:effectLst>
                  <a:outerShdw blurRad="38100" dist="38100" dir="2700000" algn="tl">
                    <a:srgbClr val="C0C0C0"/>
                  </a:outerShdw>
                </a:effectLst>
                <a:latin typeface="Times New Roman" pitchFamily="18" charset="0"/>
                <a:ea typeface="黑体" pitchFamily="2" charset="-122"/>
              </a:rPr>
              <a:t>LM</a:t>
            </a: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曲线斜率与货币政策的产出效应</a:t>
            </a:r>
          </a:p>
        </p:txBody>
      </p:sp>
      <p:grpSp>
        <p:nvGrpSpPr>
          <p:cNvPr id="2" name="Group 61"/>
          <p:cNvGrpSpPr>
            <a:grpSpLocks noChangeAspect="1"/>
          </p:cNvGrpSpPr>
          <p:nvPr/>
        </p:nvGrpSpPr>
        <p:grpSpPr bwMode="auto">
          <a:xfrm>
            <a:off x="590550" y="985838"/>
            <a:ext cx="4319588" cy="3911600"/>
            <a:chOff x="887" y="815"/>
            <a:chExt cx="3098" cy="2796"/>
          </a:xfrm>
        </p:grpSpPr>
        <p:sp>
          <p:nvSpPr>
            <p:cNvPr id="16" name="Text Box 39"/>
            <p:cNvSpPr txBox="1">
              <a:spLocks noChangeArrowheads="1"/>
            </p:cNvSpPr>
            <p:nvPr/>
          </p:nvSpPr>
          <p:spPr bwMode="auto">
            <a:xfrm>
              <a:off x="893" y="3239"/>
              <a:ext cx="188" cy="259"/>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17" name="Text Box 31"/>
            <p:cNvSpPr txBox="1">
              <a:spLocks noChangeArrowheads="1"/>
            </p:cNvSpPr>
            <p:nvPr/>
          </p:nvSpPr>
          <p:spPr bwMode="auto">
            <a:xfrm>
              <a:off x="2701" y="1401"/>
              <a:ext cx="348" cy="261"/>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FF6600"/>
                  </a:solidFill>
                  <a:effectLst>
                    <a:outerShdw blurRad="38100" dist="38100" dir="2700000" algn="tl">
                      <a:srgbClr val="C0C0C0"/>
                    </a:outerShdw>
                  </a:effectLst>
                  <a:latin typeface="Times New Roman" pitchFamily="18" charset="0"/>
                </a:rPr>
                <a:t>LM</a:t>
              </a:r>
              <a:r>
                <a:rPr lang="en-US" altLang="zh-CN" sz="1800" baseline="-25000" dirty="0">
                  <a:solidFill>
                    <a:srgbClr val="FF6600"/>
                  </a:solidFill>
                  <a:effectLst>
                    <a:outerShdw blurRad="38100" dist="38100" dir="2700000" algn="tl">
                      <a:srgbClr val="C0C0C0"/>
                    </a:outerShdw>
                  </a:effectLst>
                  <a:latin typeface="Times New Roman" pitchFamily="18" charset="0"/>
                </a:rPr>
                <a:t>1</a:t>
              </a:r>
              <a:endParaRPr lang="en-US" altLang="zh-CN" sz="1800" dirty="0">
                <a:solidFill>
                  <a:srgbClr val="FF6600"/>
                </a:solidFill>
                <a:effectLst>
                  <a:outerShdw blurRad="38100" dist="38100" dir="2700000" algn="tl">
                    <a:srgbClr val="C0C0C0"/>
                  </a:outerShdw>
                </a:effectLst>
                <a:latin typeface="Times New Roman" pitchFamily="18" charset="0"/>
              </a:endParaRPr>
            </a:p>
          </p:txBody>
        </p:sp>
        <p:sp>
          <p:nvSpPr>
            <p:cNvPr id="18" name="Text Box 32"/>
            <p:cNvSpPr txBox="1">
              <a:spLocks noChangeArrowheads="1"/>
            </p:cNvSpPr>
            <p:nvPr/>
          </p:nvSpPr>
          <p:spPr bwMode="auto">
            <a:xfrm>
              <a:off x="887" y="1826"/>
              <a:ext cx="186" cy="287"/>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19" name="Text Box 33"/>
            <p:cNvSpPr txBox="1">
              <a:spLocks noChangeArrowheads="1"/>
            </p:cNvSpPr>
            <p:nvPr/>
          </p:nvSpPr>
          <p:spPr bwMode="auto">
            <a:xfrm>
              <a:off x="898" y="815"/>
              <a:ext cx="145" cy="258"/>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9230" name="Line 34"/>
            <p:cNvSpPr>
              <a:spLocks noChangeShapeType="1"/>
            </p:cNvSpPr>
            <p:nvPr/>
          </p:nvSpPr>
          <p:spPr bwMode="auto">
            <a:xfrm>
              <a:off x="1047" y="3318"/>
              <a:ext cx="2416"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231" name="Line 35"/>
            <p:cNvSpPr>
              <a:spLocks noChangeShapeType="1"/>
            </p:cNvSpPr>
            <p:nvPr/>
          </p:nvSpPr>
          <p:spPr bwMode="auto">
            <a:xfrm flipV="1">
              <a:off x="1047" y="859"/>
              <a:ext cx="0" cy="2475"/>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232" name="Line 36"/>
            <p:cNvSpPr>
              <a:spLocks noChangeShapeType="1"/>
            </p:cNvSpPr>
            <p:nvPr/>
          </p:nvSpPr>
          <p:spPr bwMode="auto">
            <a:xfrm rot="277722">
              <a:off x="1216" y="1605"/>
              <a:ext cx="2084" cy="924"/>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233" name="Line 37"/>
            <p:cNvSpPr>
              <a:spLocks noChangeShapeType="1"/>
            </p:cNvSpPr>
            <p:nvPr/>
          </p:nvSpPr>
          <p:spPr bwMode="auto">
            <a:xfrm>
              <a:off x="2029" y="1966"/>
              <a:ext cx="0" cy="1312"/>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234" name="Line 38"/>
            <p:cNvSpPr>
              <a:spLocks noChangeShapeType="1"/>
            </p:cNvSpPr>
            <p:nvPr/>
          </p:nvSpPr>
          <p:spPr bwMode="auto">
            <a:xfrm flipH="1">
              <a:off x="1068" y="1952"/>
              <a:ext cx="1723"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5" name="Text Box 40"/>
            <p:cNvSpPr txBox="1">
              <a:spLocks noChangeArrowheads="1"/>
            </p:cNvSpPr>
            <p:nvPr/>
          </p:nvSpPr>
          <p:spPr bwMode="auto">
            <a:xfrm>
              <a:off x="3513" y="3230"/>
              <a:ext cx="184" cy="259"/>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26" name="Text Box 41"/>
            <p:cNvSpPr txBox="1">
              <a:spLocks noChangeArrowheads="1"/>
            </p:cNvSpPr>
            <p:nvPr/>
          </p:nvSpPr>
          <p:spPr bwMode="auto">
            <a:xfrm>
              <a:off x="1944" y="3330"/>
              <a:ext cx="188" cy="260"/>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27" name="Text Box 42"/>
            <p:cNvSpPr txBox="1">
              <a:spLocks noChangeArrowheads="1"/>
            </p:cNvSpPr>
            <p:nvPr/>
          </p:nvSpPr>
          <p:spPr bwMode="auto">
            <a:xfrm>
              <a:off x="3298" y="2534"/>
              <a:ext cx="345" cy="25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p>
          </p:txBody>
        </p:sp>
        <p:sp>
          <p:nvSpPr>
            <p:cNvPr id="28" name="Text Box 43"/>
            <p:cNvSpPr txBox="1">
              <a:spLocks noChangeArrowheads="1"/>
            </p:cNvSpPr>
            <p:nvPr/>
          </p:nvSpPr>
          <p:spPr bwMode="auto">
            <a:xfrm>
              <a:off x="2637" y="1029"/>
              <a:ext cx="348" cy="25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sp>
          <p:nvSpPr>
            <p:cNvPr id="9239" name="Line 44"/>
            <p:cNvSpPr>
              <a:spLocks noChangeShapeType="1"/>
            </p:cNvSpPr>
            <p:nvPr/>
          </p:nvSpPr>
          <p:spPr bwMode="auto">
            <a:xfrm rot="277722" flipV="1">
              <a:off x="1567" y="1179"/>
              <a:ext cx="965" cy="147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240" name="Line 45"/>
            <p:cNvSpPr>
              <a:spLocks noChangeShapeType="1"/>
            </p:cNvSpPr>
            <p:nvPr/>
          </p:nvSpPr>
          <p:spPr bwMode="auto">
            <a:xfrm>
              <a:off x="2403" y="2147"/>
              <a:ext cx="0" cy="1157"/>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 name="Text Box 47"/>
            <p:cNvSpPr txBox="1">
              <a:spLocks noChangeArrowheads="1"/>
            </p:cNvSpPr>
            <p:nvPr/>
          </p:nvSpPr>
          <p:spPr bwMode="auto">
            <a:xfrm>
              <a:off x="2307" y="3341"/>
              <a:ext cx="187" cy="259"/>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4" name="Text Box 49"/>
            <p:cNvSpPr txBox="1">
              <a:spLocks noChangeArrowheads="1"/>
            </p:cNvSpPr>
            <p:nvPr/>
          </p:nvSpPr>
          <p:spPr bwMode="auto">
            <a:xfrm>
              <a:off x="3374" y="1046"/>
              <a:ext cx="347" cy="25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sp>
          <p:nvSpPr>
            <p:cNvPr id="9243" name="Line 50"/>
            <p:cNvSpPr>
              <a:spLocks noChangeShapeType="1"/>
            </p:cNvSpPr>
            <p:nvPr/>
          </p:nvSpPr>
          <p:spPr bwMode="auto">
            <a:xfrm>
              <a:off x="2563" y="2251"/>
              <a:ext cx="0" cy="1054"/>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6" name="Text Box 51"/>
            <p:cNvSpPr txBox="1">
              <a:spLocks noChangeArrowheads="1"/>
            </p:cNvSpPr>
            <p:nvPr/>
          </p:nvSpPr>
          <p:spPr bwMode="auto">
            <a:xfrm>
              <a:off x="2488" y="3352"/>
              <a:ext cx="187" cy="259"/>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9245" name="Line 52"/>
            <p:cNvSpPr>
              <a:spLocks noChangeShapeType="1"/>
            </p:cNvSpPr>
            <p:nvPr/>
          </p:nvSpPr>
          <p:spPr bwMode="auto">
            <a:xfrm rot="277722" flipV="1">
              <a:off x="1357" y="1529"/>
              <a:ext cx="1361" cy="832"/>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246" name="Line 53"/>
            <p:cNvSpPr>
              <a:spLocks noChangeShapeType="1"/>
            </p:cNvSpPr>
            <p:nvPr/>
          </p:nvSpPr>
          <p:spPr bwMode="auto">
            <a:xfrm rot="277722" flipV="1">
              <a:off x="2314" y="1188"/>
              <a:ext cx="965" cy="147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247" name="Line 54"/>
            <p:cNvSpPr>
              <a:spLocks noChangeShapeType="1"/>
            </p:cNvSpPr>
            <p:nvPr/>
          </p:nvSpPr>
          <p:spPr bwMode="auto">
            <a:xfrm rot="277722" flipV="1">
              <a:off x="2178" y="1502"/>
              <a:ext cx="1362" cy="832"/>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0" name="Text Box 55"/>
            <p:cNvSpPr txBox="1">
              <a:spLocks noChangeArrowheads="1"/>
            </p:cNvSpPr>
            <p:nvPr/>
          </p:nvSpPr>
          <p:spPr bwMode="auto">
            <a:xfrm>
              <a:off x="3598" y="1405"/>
              <a:ext cx="387" cy="258"/>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FF6600"/>
                  </a:solidFill>
                  <a:effectLst>
                    <a:outerShdw blurRad="38100" dist="38100" dir="2700000" algn="tl">
                      <a:srgbClr val="C0C0C0"/>
                    </a:outerShdw>
                  </a:effectLst>
                  <a:latin typeface="Times New Roman" pitchFamily="18" charset="0"/>
                </a:rPr>
                <a:t>LM</a:t>
              </a:r>
              <a:r>
                <a:rPr lang="en-US" altLang="zh-CN" sz="1800" baseline="-25000" dirty="0">
                  <a:solidFill>
                    <a:srgbClr val="FF6600"/>
                  </a:solidFill>
                  <a:effectLst>
                    <a:outerShdw blurRad="38100" dist="38100" dir="2700000" algn="tl">
                      <a:srgbClr val="C0C0C0"/>
                    </a:outerShdw>
                  </a:effectLst>
                  <a:latin typeface="Times New Roman" pitchFamily="18" charset="0"/>
                </a:rPr>
                <a:t>1</a:t>
              </a:r>
              <a:r>
                <a:rPr lang="en-US" altLang="zh-CN" sz="1800" dirty="0">
                  <a:solidFill>
                    <a:srgbClr val="FF6600"/>
                  </a:solidFill>
                  <a:effectLst>
                    <a:outerShdw blurRad="38100" dist="38100" dir="2700000" algn="tl">
                      <a:srgbClr val="C0C0C0"/>
                    </a:outerShdw>
                  </a:effectLst>
                  <a:latin typeface="Times New Roman" pitchFamily="18" charset="0"/>
                </a:rPr>
                <a:t>’</a:t>
              </a:r>
            </a:p>
          </p:txBody>
        </p:sp>
      </p:grpSp>
      <p:sp>
        <p:nvSpPr>
          <p:cNvPr id="41" name="Rectangle 57"/>
          <p:cNvSpPr>
            <a:spLocks noChangeArrowheads="1"/>
          </p:cNvSpPr>
          <p:nvPr/>
        </p:nvSpPr>
        <p:spPr bwMode="auto">
          <a:xfrm>
            <a:off x="5218113" y="1165225"/>
            <a:ext cx="3384550" cy="527050"/>
          </a:xfrm>
          <a:prstGeom prst="rect">
            <a:avLst/>
          </a:prstGeom>
          <a:noFill/>
          <a:ln w="6350">
            <a:noFill/>
            <a:miter lim="800000"/>
            <a:headEnd/>
            <a:tailEnd/>
          </a:ln>
          <a:effectLst/>
        </p:spPr>
        <p:txBody>
          <a:bodyPr lIns="0" tIns="0" rIns="0" bIns="0">
            <a:spAutoFit/>
          </a:bodyPr>
          <a:lstStyle>
            <a:lvl1pPr marL="342900" indent="-342900" defTabSz="330200">
              <a:defRPr sz="1300" b="1">
                <a:solidFill>
                  <a:srgbClr val="000000"/>
                </a:solidFill>
                <a:latin typeface="Arial" pitchFamily="34" charset="0"/>
                <a:ea typeface="宋体" pitchFamily="2" charset="-122"/>
              </a:defRPr>
            </a:lvl1pPr>
            <a:lvl2pPr marL="271463" indent="-26987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lvl="1">
              <a:lnSpc>
                <a:spcPct val="95000"/>
              </a:lnSpc>
              <a:buClr>
                <a:srgbClr val="FF6600"/>
              </a:buClr>
              <a:buSzPct val="60000"/>
              <a:buFont typeface="Wingdings" pitchFamily="2" charset="2"/>
              <a:buChar char="n"/>
              <a:defRPr/>
            </a:pPr>
            <a:r>
              <a:rPr kumimoji="1" lang="en-US" altLang="zh-CN" sz="1800" smtClean="0">
                <a:solidFill>
                  <a:schemeClr val="tx1"/>
                </a:solidFill>
                <a:effectLst>
                  <a:outerShdw blurRad="38100" dist="38100" dir="2700000" algn="tl">
                    <a:srgbClr val="C0C0C0"/>
                  </a:outerShdw>
                </a:effectLst>
                <a:latin typeface="Times New Roman" pitchFamily="18" charset="0"/>
                <a:ea typeface="楷体" pitchFamily="49" charset="-122"/>
              </a:rPr>
              <a:t>LM</a:t>
            </a:r>
            <a:r>
              <a:rPr kumimoji="1" lang="zh-CN" altLang="en-US" sz="1800" smtClean="0">
                <a:solidFill>
                  <a:schemeClr val="tx1"/>
                </a:solidFill>
                <a:effectLst>
                  <a:outerShdw blurRad="38100" dist="38100" dir="2700000" algn="tl">
                    <a:srgbClr val="C0C0C0"/>
                  </a:outerShdw>
                </a:effectLst>
                <a:latin typeface="Times New Roman" pitchFamily="18" charset="0"/>
                <a:ea typeface="楷体" pitchFamily="49" charset="-122"/>
              </a:rPr>
              <a:t>曲线斜率大，货币政策的产出效应大</a:t>
            </a:r>
          </a:p>
        </p:txBody>
      </p:sp>
      <p:sp>
        <p:nvSpPr>
          <p:cNvPr id="42" name="Rectangle 58"/>
          <p:cNvSpPr>
            <a:spLocks noChangeArrowheads="1"/>
          </p:cNvSpPr>
          <p:nvPr/>
        </p:nvSpPr>
        <p:spPr bwMode="auto">
          <a:xfrm>
            <a:off x="5219700" y="1792288"/>
            <a:ext cx="3384550" cy="790575"/>
          </a:xfrm>
          <a:prstGeom prst="rect">
            <a:avLst/>
          </a:prstGeom>
          <a:noFill/>
          <a:ln w="6350">
            <a:noFill/>
            <a:miter lim="800000"/>
            <a:headEnd/>
            <a:tailEnd/>
          </a:ln>
          <a:effectLst/>
        </p:spPr>
        <p:txBody>
          <a:bodyPr lIns="0" tIns="0" rIns="0" bIns="0">
            <a:spAutoFit/>
          </a:bodyPr>
          <a:lstStyle>
            <a:lvl1pPr marL="342900" indent="-342900" defTabSz="330200">
              <a:defRPr sz="1300" b="1">
                <a:solidFill>
                  <a:srgbClr val="000000"/>
                </a:solidFill>
                <a:latin typeface="Arial" pitchFamily="34" charset="0"/>
                <a:ea typeface="宋体" pitchFamily="2" charset="-122"/>
              </a:defRPr>
            </a:lvl1pPr>
            <a:lvl2pPr marL="271463" indent="-26987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lvl="1">
              <a:lnSpc>
                <a:spcPct val="95000"/>
              </a:lnSpc>
              <a:buClr>
                <a:srgbClr val="FF6600"/>
              </a:buClr>
              <a:buSzPct val="60000"/>
              <a:buFont typeface="Wingdings" pitchFamily="2" charset="2"/>
              <a:buChar char="n"/>
              <a:defRPr/>
            </a:pPr>
            <a:r>
              <a:rPr kumimoji="1" lang="zh-CN" altLang="en-US" sz="1800" smtClean="0">
                <a:solidFill>
                  <a:schemeClr val="tx1"/>
                </a:solidFill>
                <a:effectLst>
                  <a:outerShdw blurRad="38100" dist="38100" dir="2700000" algn="tl">
                    <a:srgbClr val="C0C0C0"/>
                  </a:outerShdw>
                </a:effectLst>
                <a:latin typeface="Times New Roman" pitchFamily="18" charset="0"/>
                <a:ea typeface="楷体" pitchFamily="49" charset="-122"/>
              </a:rPr>
              <a:t>原因：</a:t>
            </a:r>
            <a:r>
              <a:rPr lang="en-US" altLang="zh-CN" sz="1800" smtClean="0">
                <a:latin typeface="Times New Roman" pitchFamily="18" charset="0"/>
                <a:ea typeface="楷体" pitchFamily="49" charset="-122"/>
                <a:cs typeface="楷体" pitchFamily="49" charset="-122"/>
              </a:rPr>
              <a:t> </a:t>
            </a:r>
            <a:r>
              <a:rPr kumimoji="1" lang="en-US" altLang="en-US" sz="1800" smtClean="0">
                <a:solidFill>
                  <a:schemeClr val="tx1"/>
                </a:solidFill>
                <a:effectLst>
                  <a:outerShdw blurRad="38100" dist="38100" dir="2700000" algn="tl">
                    <a:srgbClr val="C0C0C0"/>
                  </a:outerShdw>
                </a:effectLst>
                <a:latin typeface="Times New Roman" pitchFamily="18" charset="0"/>
                <a:ea typeface="楷体" pitchFamily="49" charset="-122"/>
                <a:cs typeface="楷体" pitchFamily="49" charset="-122"/>
              </a:rPr>
              <a:t>LM</a:t>
            </a:r>
            <a:r>
              <a:rPr kumimoji="1" lang="zh-CN" altLang="en-US" sz="1800" smtClean="0">
                <a:solidFill>
                  <a:schemeClr val="tx1"/>
                </a:solidFill>
                <a:effectLst>
                  <a:outerShdw blurRad="38100" dist="38100" dir="2700000" algn="tl">
                    <a:srgbClr val="C0C0C0"/>
                  </a:outerShdw>
                </a:effectLst>
                <a:latin typeface="Times New Roman" pitchFamily="18" charset="0"/>
                <a:ea typeface="楷体" pitchFamily="49" charset="-122"/>
              </a:rPr>
              <a:t>曲线的斜率（</a:t>
            </a:r>
            <a:r>
              <a:rPr kumimoji="1" lang="en-US" altLang="en-US" sz="1800" smtClean="0">
                <a:solidFill>
                  <a:schemeClr val="tx1"/>
                </a:solidFill>
                <a:effectLst>
                  <a:outerShdw blurRad="38100" dist="38100" dir="2700000" algn="tl">
                    <a:srgbClr val="C0C0C0"/>
                  </a:outerShdw>
                </a:effectLst>
                <a:latin typeface="Times New Roman" pitchFamily="18" charset="0"/>
                <a:ea typeface="楷体" pitchFamily="49" charset="-122"/>
                <a:cs typeface="楷体" pitchFamily="49" charset="-122"/>
              </a:rPr>
              <a:t>k/h</a:t>
            </a:r>
            <a:r>
              <a:rPr kumimoji="1" lang="zh-CN" altLang="en-US" sz="1800" smtClean="0">
                <a:solidFill>
                  <a:schemeClr val="tx1"/>
                </a:solidFill>
                <a:effectLst>
                  <a:outerShdw blurRad="38100" dist="38100" dir="2700000" algn="tl">
                    <a:srgbClr val="C0C0C0"/>
                  </a:outerShdw>
                </a:effectLst>
                <a:latin typeface="Times New Roman" pitchFamily="18" charset="0"/>
                <a:ea typeface="楷体" pitchFamily="49" charset="-122"/>
              </a:rPr>
              <a:t>）由交易性货币需求系数</a:t>
            </a:r>
            <a:r>
              <a:rPr kumimoji="1" lang="en-US" altLang="en-US" sz="1800" smtClean="0">
                <a:solidFill>
                  <a:schemeClr val="tx1"/>
                </a:solidFill>
                <a:effectLst>
                  <a:outerShdw blurRad="38100" dist="38100" dir="2700000" algn="tl">
                    <a:srgbClr val="C0C0C0"/>
                  </a:outerShdw>
                </a:effectLst>
                <a:latin typeface="Times New Roman" pitchFamily="18" charset="0"/>
                <a:ea typeface="楷体" pitchFamily="49" charset="-122"/>
                <a:cs typeface="楷体" pitchFamily="49" charset="-122"/>
              </a:rPr>
              <a:t>k</a:t>
            </a:r>
            <a:r>
              <a:rPr kumimoji="1" lang="zh-CN" altLang="en-US" sz="1800" smtClean="0">
                <a:solidFill>
                  <a:schemeClr val="tx1"/>
                </a:solidFill>
                <a:effectLst>
                  <a:outerShdw blurRad="38100" dist="38100" dir="2700000" algn="tl">
                    <a:srgbClr val="C0C0C0"/>
                  </a:outerShdw>
                </a:effectLst>
                <a:latin typeface="Times New Roman" pitchFamily="18" charset="0"/>
                <a:ea typeface="楷体" pitchFamily="49" charset="-122"/>
              </a:rPr>
              <a:t>和投机性货币需求系数</a:t>
            </a:r>
            <a:r>
              <a:rPr kumimoji="1" lang="en-US" altLang="en-US" sz="1800" smtClean="0">
                <a:solidFill>
                  <a:schemeClr val="tx1"/>
                </a:solidFill>
                <a:effectLst>
                  <a:outerShdw blurRad="38100" dist="38100" dir="2700000" algn="tl">
                    <a:srgbClr val="C0C0C0"/>
                  </a:outerShdw>
                </a:effectLst>
                <a:latin typeface="Times New Roman" pitchFamily="18" charset="0"/>
                <a:ea typeface="楷体" pitchFamily="49" charset="-122"/>
                <a:cs typeface="楷体" pitchFamily="49" charset="-122"/>
              </a:rPr>
              <a:t>h</a:t>
            </a:r>
            <a:r>
              <a:rPr kumimoji="1" lang="zh-CN" altLang="en-US" sz="1800" smtClean="0">
                <a:solidFill>
                  <a:schemeClr val="tx1"/>
                </a:solidFill>
                <a:effectLst>
                  <a:outerShdw blurRad="38100" dist="38100" dir="2700000" algn="tl">
                    <a:srgbClr val="C0C0C0"/>
                  </a:outerShdw>
                </a:effectLst>
                <a:latin typeface="Times New Roman" pitchFamily="18" charset="0"/>
                <a:ea typeface="楷体" pitchFamily="49" charset="-122"/>
              </a:rPr>
              <a:t>决定</a:t>
            </a:r>
          </a:p>
        </p:txBody>
      </p:sp>
      <p:sp>
        <p:nvSpPr>
          <p:cNvPr id="44" name="Rectangle 33"/>
          <p:cNvSpPr txBox="1">
            <a:spLocks noChangeArrowheads="1"/>
          </p:cNvSpPr>
          <p:nvPr/>
        </p:nvSpPr>
        <p:spPr>
          <a:xfrm>
            <a:off x="6132513" y="2592388"/>
            <a:ext cx="1851025" cy="350837"/>
          </a:xfrm>
          <a:prstGeom prst="rect">
            <a:avLst/>
          </a:prstGeom>
        </p:spPr>
        <p:txBody>
          <a:bodyPr/>
          <a:lstStyle/>
          <a:p>
            <a:pPr marL="392113" lvl="1" indent="-390525" defTabSz="330200">
              <a:buClr>
                <a:srgbClr val="FF6600"/>
              </a:buClr>
              <a:buFont typeface="Wingdings" pitchFamily="2" charset="2"/>
              <a:buNone/>
              <a:defRPr/>
            </a:pPr>
            <a:r>
              <a:rPr kumimoji="1" lang="en-US" altLang="zh-CN" sz="1800" kern="0" dirty="0">
                <a:solidFill>
                  <a:srgbClr val="990000"/>
                </a:solidFill>
                <a:effectLst>
                  <a:outerShdw blurRad="38100" dist="38100" dir="2700000" algn="tl">
                    <a:srgbClr val="C0C0C0"/>
                  </a:outerShdw>
                </a:effectLst>
                <a:latin typeface="Times New Roman" pitchFamily="18" charset="0"/>
                <a:ea typeface="+mn-ea"/>
              </a:rPr>
              <a:t>  L=</a:t>
            </a:r>
            <a:r>
              <a:rPr kumimoji="1" lang="en-US" altLang="zh-CN" sz="1800" kern="0" dirty="0" err="1">
                <a:solidFill>
                  <a:srgbClr val="990000"/>
                </a:solidFill>
                <a:effectLst>
                  <a:outerShdw blurRad="38100" dist="38100" dir="2700000" algn="tl">
                    <a:srgbClr val="C0C0C0"/>
                  </a:outerShdw>
                </a:effectLst>
                <a:latin typeface="Times New Roman" pitchFamily="18" charset="0"/>
                <a:ea typeface="+mn-ea"/>
              </a:rPr>
              <a:t>kY﹣hr</a:t>
            </a:r>
            <a:endParaRPr kumimoji="1" lang="zh-CN" altLang="en-US" sz="1800" kern="0" dirty="0">
              <a:solidFill>
                <a:srgbClr val="990000"/>
              </a:solidFill>
              <a:effectLst>
                <a:outerShdw blurRad="38100" dist="38100" dir="2700000" algn="tl">
                  <a:srgbClr val="C0C0C0"/>
                </a:outerShdw>
              </a:effectLst>
              <a:latin typeface="Times New Roman" pitchFamily="18" charset="0"/>
              <a:ea typeface="楷体_GB2312" pitchFamily="49" charset="-122"/>
            </a:endParaRPr>
          </a:p>
        </p:txBody>
      </p:sp>
      <p:sp>
        <p:nvSpPr>
          <p:cNvPr id="45" name="Rectangle 58"/>
          <p:cNvSpPr>
            <a:spLocks noChangeArrowheads="1"/>
          </p:cNvSpPr>
          <p:nvPr/>
        </p:nvSpPr>
        <p:spPr bwMode="auto">
          <a:xfrm>
            <a:off x="5291138" y="3065463"/>
            <a:ext cx="3311525" cy="2216150"/>
          </a:xfrm>
          <a:prstGeom prst="rect">
            <a:avLst/>
          </a:prstGeom>
          <a:noFill/>
          <a:ln w="6350">
            <a:noFill/>
            <a:miter lim="800000"/>
            <a:headEnd/>
            <a:tailEnd/>
          </a:ln>
          <a:effectLst/>
        </p:spPr>
        <p:txBody>
          <a:bodyPr lIns="0" tIns="0" rIns="0" bIns="0">
            <a:spAutoFit/>
          </a:bodyPr>
          <a:lstStyle>
            <a:lvl1pPr marL="342900" indent="-342900" defTabSz="330200">
              <a:defRPr sz="1300" b="1">
                <a:solidFill>
                  <a:srgbClr val="000000"/>
                </a:solidFill>
                <a:latin typeface="Arial" pitchFamily="34" charset="0"/>
                <a:ea typeface="宋体" pitchFamily="2" charset="-122"/>
              </a:defRPr>
            </a:lvl1pPr>
            <a:lvl2pPr marL="271463" indent="-26987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lvl="1">
              <a:buClr>
                <a:srgbClr val="FF6600"/>
              </a:buClr>
              <a:buSzPct val="60000"/>
              <a:buFont typeface="Wingdings" pitchFamily="2" charset="2"/>
              <a:buChar char="n"/>
              <a:defRPr/>
            </a:pP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从形式上看，在</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h</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一定的条件下，</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k</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的大小会影响</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LM</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曲线的斜率。但根据货币政策传导机制，在</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h</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一定的情况下，一个相同幅度的货币扩张政策应该会引起相同幅度的利率下降。因此，这个系数无法解释货币政策产出效应大小。</a:t>
            </a:r>
            <a:endParaRPr kumimoji="1" lang="en-US" altLang="zh-CN" sz="1800" dirty="0" smtClean="0">
              <a:solidFill>
                <a:srgbClr val="990000"/>
              </a:solidFill>
              <a:effectLst>
                <a:outerShdw blurRad="38100" dist="38100" dir="2700000" algn="tl">
                  <a:srgbClr val="C0C0C0"/>
                </a:outerShdw>
              </a:effectLst>
              <a:latin typeface="Times New Roman" pitchFamily="18" charset="0"/>
              <a:ea typeface="楷体" pitchFamily="49" charset="-122"/>
            </a:endParaRPr>
          </a:p>
        </p:txBody>
      </p:sp>
      <p:graphicFrame>
        <p:nvGraphicFramePr>
          <p:cNvPr id="46" name="Object 92"/>
          <p:cNvGraphicFramePr>
            <a:graphicFrameLocks noChangeAspect="1"/>
          </p:cNvGraphicFramePr>
          <p:nvPr/>
        </p:nvGraphicFramePr>
        <p:xfrm>
          <a:off x="3214688" y="692150"/>
          <a:ext cx="1227137" cy="539750"/>
        </p:xfrm>
        <a:graphic>
          <a:graphicData uri="http://schemas.openxmlformats.org/presentationml/2006/ole">
            <mc:AlternateContent xmlns:mc="http://schemas.openxmlformats.org/markup-compatibility/2006">
              <mc:Choice xmlns:v="urn:schemas-microsoft-com:vml" Requires="v">
                <p:oleObj spid="_x0000_s9238" name="公式" r:id="rId3" imgW="762000" imgH="266670" progId="Equation.3">
                  <p:embed/>
                </p:oleObj>
              </mc:Choice>
              <mc:Fallback>
                <p:oleObj name="公式" r:id="rId3" imgW="762000" imgH="26667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688" y="692150"/>
                        <a:ext cx="12271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18599300"/>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linds(horizontal)">
                                      <p:cBhvr>
                                        <p:cTn id="17" dur="500"/>
                                        <p:tgtEl>
                                          <p:spTgt spid="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
                                            <p:txEl>
                                              <p:pRg st="0" end="0"/>
                                            </p:txEl>
                                          </p:spTgt>
                                        </p:tgtEl>
                                        <p:attrNameLst>
                                          <p:attrName>style.visibility</p:attrName>
                                        </p:attrNameLst>
                                      </p:cBhvr>
                                      <p:to>
                                        <p:strVal val="visible"/>
                                      </p:to>
                                    </p:set>
                                    <p:animEffect transition="in" filter="blinds(horizontal)">
                                      <p:cBhvr>
                                        <p:cTn id="22" dur="500"/>
                                        <p:tgtEl>
                                          <p:spTgt spid="4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
                                            <p:txEl>
                                              <p:pRg st="0" end="0"/>
                                            </p:txEl>
                                          </p:spTgt>
                                        </p:tgtEl>
                                        <p:attrNameLst>
                                          <p:attrName>style.visibility</p:attrName>
                                        </p:attrNameLst>
                                      </p:cBhvr>
                                      <p:to>
                                        <p:strVal val="visible"/>
                                      </p:to>
                                    </p:set>
                                    <p:animEffect transition="in" filter="blinds(horizontal)">
                                      <p:cBhvr>
                                        <p:cTn id="27" dur="500"/>
                                        <p:tgtEl>
                                          <p:spTgt spid="42">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blinds(horizontal)">
                                      <p:cBhvr>
                                        <p:cTn id="32" dur="500"/>
                                        <p:tgtEl>
                                          <p:spTgt spid="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5">
                                            <p:txEl>
                                              <p:pRg st="0" end="0"/>
                                            </p:txEl>
                                          </p:spTgt>
                                        </p:tgtEl>
                                        <p:attrNameLst>
                                          <p:attrName>style.visibility</p:attrName>
                                        </p:attrNameLst>
                                      </p:cBhvr>
                                      <p:to>
                                        <p:strVal val="visible"/>
                                      </p:to>
                                    </p:set>
                                    <p:animEffect transition="in" filter="blinds(horizontal)">
                                      <p:cBhvr>
                                        <p:cTn id="37"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bldLvl="3"/>
      <p:bldP spid="41" grpId="0" build="p" bldLvl="3"/>
      <p:bldP spid="42" grpId="0" build="p" bldLvl="3"/>
      <p:bldP spid="44" grpId="0"/>
      <p:bldP spid="45" grpId="0" build="p" bldLvl="3"/>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5956307-C1CC-40EA-888F-D8CC99C49D0A}" type="slidenum">
              <a:rPr lang="en-GB" altLang="zh-CN" sz="1200" b="0">
                <a:solidFill>
                  <a:schemeClr val="bg1"/>
                </a:solidFill>
              </a:rPr>
              <a:pPr/>
              <a:t>38</a:t>
            </a:fld>
            <a:endParaRPr lang="en-GB" altLang="zh-CN" sz="1200" b="0">
              <a:solidFill>
                <a:schemeClr val="bg1"/>
              </a:solidFill>
            </a:endParaRPr>
          </a:p>
        </p:txBody>
      </p:sp>
      <p:sp>
        <p:nvSpPr>
          <p:cNvPr id="14" name="Rectangle 27"/>
          <p:cNvSpPr>
            <a:spLocks noChangeArrowheads="1"/>
          </p:cNvSpPr>
          <p:nvPr/>
        </p:nvSpPr>
        <p:spPr bwMode="auto">
          <a:xfrm>
            <a:off x="468313" y="5210175"/>
            <a:ext cx="4391025" cy="334963"/>
          </a:xfrm>
          <a:prstGeom prst="rect">
            <a:avLst/>
          </a:prstGeom>
          <a:noFill/>
          <a:ln w="6350">
            <a:noFill/>
            <a:miter lim="800000"/>
            <a:headEnd/>
            <a:tailEnd/>
          </a:ln>
          <a:effectLst/>
        </p:spPr>
        <p:txBody>
          <a:bodyPr lIns="0" tIns="0" rIns="0" bIns="0">
            <a:spAutoFit/>
          </a:bodyPr>
          <a:lstStyle/>
          <a:p>
            <a:pPr marL="392113" lvl="1" indent="-390525" algn="ctr" defTabSz="330200">
              <a:lnSpc>
                <a:spcPct val="110000"/>
              </a:lnSpc>
              <a:defRPr/>
            </a:pPr>
            <a:r>
              <a:rPr kumimoji="1" lang="en-US" altLang="zh-CN" sz="2000" dirty="0">
                <a:solidFill>
                  <a:schemeClr val="tx1"/>
                </a:solidFill>
                <a:effectLst>
                  <a:outerShdw blurRad="38100" dist="38100" dir="2700000" algn="tl">
                    <a:srgbClr val="C0C0C0"/>
                  </a:outerShdw>
                </a:effectLst>
                <a:latin typeface="Times New Roman" pitchFamily="18" charset="0"/>
                <a:ea typeface="黑体" pitchFamily="2" charset="-122"/>
              </a:rPr>
              <a:t>LM</a:t>
            </a: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曲线斜率与货币政策的产出效应</a:t>
            </a:r>
          </a:p>
        </p:txBody>
      </p:sp>
      <p:grpSp>
        <p:nvGrpSpPr>
          <p:cNvPr id="10245" name="Group 61"/>
          <p:cNvGrpSpPr>
            <a:grpSpLocks noChangeAspect="1"/>
          </p:cNvGrpSpPr>
          <p:nvPr/>
        </p:nvGrpSpPr>
        <p:grpSpPr bwMode="auto">
          <a:xfrm>
            <a:off x="601663" y="1052513"/>
            <a:ext cx="4319587" cy="3911600"/>
            <a:chOff x="887" y="815"/>
            <a:chExt cx="3098" cy="2796"/>
          </a:xfrm>
        </p:grpSpPr>
        <p:sp>
          <p:nvSpPr>
            <p:cNvPr id="16" name="Text Box 39"/>
            <p:cNvSpPr txBox="1">
              <a:spLocks noChangeArrowheads="1"/>
            </p:cNvSpPr>
            <p:nvPr/>
          </p:nvSpPr>
          <p:spPr bwMode="auto">
            <a:xfrm>
              <a:off x="893" y="3239"/>
              <a:ext cx="188" cy="259"/>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17" name="Text Box 31"/>
            <p:cNvSpPr txBox="1">
              <a:spLocks noChangeArrowheads="1"/>
            </p:cNvSpPr>
            <p:nvPr/>
          </p:nvSpPr>
          <p:spPr bwMode="auto">
            <a:xfrm>
              <a:off x="2701" y="1401"/>
              <a:ext cx="348" cy="261"/>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FF6600"/>
                  </a:solidFill>
                  <a:effectLst>
                    <a:outerShdw blurRad="38100" dist="38100" dir="2700000" algn="tl">
                      <a:srgbClr val="C0C0C0"/>
                    </a:outerShdw>
                  </a:effectLst>
                  <a:latin typeface="Times New Roman" pitchFamily="18" charset="0"/>
                </a:rPr>
                <a:t>LM</a:t>
              </a:r>
              <a:r>
                <a:rPr lang="en-US" altLang="zh-CN" sz="1800" baseline="-25000" dirty="0">
                  <a:solidFill>
                    <a:srgbClr val="FF6600"/>
                  </a:solidFill>
                  <a:effectLst>
                    <a:outerShdw blurRad="38100" dist="38100" dir="2700000" algn="tl">
                      <a:srgbClr val="C0C0C0"/>
                    </a:outerShdw>
                  </a:effectLst>
                  <a:latin typeface="Times New Roman" pitchFamily="18" charset="0"/>
                </a:rPr>
                <a:t>1</a:t>
              </a:r>
              <a:endParaRPr lang="en-US" altLang="zh-CN" sz="1800" dirty="0">
                <a:solidFill>
                  <a:srgbClr val="FF6600"/>
                </a:solidFill>
                <a:effectLst>
                  <a:outerShdw blurRad="38100" dist="38100" dir="2700000" algn="tl">
                    <a:srgbClr val="C0C0C0"/>
                  </a:outerShdw>
                </a:effectLst>
                <a:latin typeface="Times New Roman" pitchFamily="18" charset="0"/>
              </a:endParaRPr>
            </a:p>
          </p:txBody>
        </p:sp>
        <p:sp>
          <p:nvSpPr>
            <p:cNvPr id="18" name="Text Box 32"/>
            <p:cNvSpPr txBox="1">
              <a:spLocks noChangeArrowheads="1"/>
            </p:cNvSpPr>
            <p:nvPr/>
          </p:nvSpPr>
          <p:spPr bwMode="auto">
            <a:xfrm>
              <a:off x="887" y="1826"/>
              <a:ext cx="186" cy="287"/>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19" name="Text Box 33"/>
            <p:cNvSpPr txBox="1">
              <a:spLocks noChangeArrowheads="1"/>
            </p:cNvSpPr>
            <p:nvPr/>
          </p:nvSpPr>
          <p:spPr bwMode="auto">
            <a:xfrm>
              <a:off x="898" y="815"/>
              <a:ext cx="145" cy="258"/>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10253" name="Line 34"/>
            <p:cNvSpPr>
              <a:spLocks noChangeShapeType="1"/>
            </p:cNvSpPr>
            <p:nvPr/>
          </p:nvSpPr>
          <p:spPr bwMode="auto">
            <a:xfrm>
              <a:off x="1047" y="3318"/>
              <a:ext cx="2416"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254" name="Line 35"/>
            <p:cNvSpPr>
              <a:spLocks noChangeShapeType="1"/>
            </p:cNvSpPr>
            <p:nvPr/>
          </p:nvSpPr>
          <p:spPr bwMode="auto">
            <a:xfrm flipV="1">
              <a:off x="1047" y="859"/>
              <a:ext cx="0" cy="2475"/>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255" name="Line 36"/>
            <p:cNvSpPr>
              <a:spLocks noChangeShapeType="1"/>
            </p:cNvSpPr>
            <p:nvPr/>
          </p:nvSpPr>
          <p:spPr bwMode="auto">
            <a:xfrm rot="277722">
              <a:off x="1216" y="1605"/>
              <a:ext cx="2084" cy="924"/>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256" name="Line 37"/>
            <p:cNvSpPr>
              <a:spLocks noChangeShapeType="1"/>
            </p:cNvSpPr>
            <p:nvPr/>
          </p:nvSpPr>
          <p:spPr bwMode="auto">
            <a:xfrm>
              <a:off x="2029" y="1966"/>
              <a:ext cx="0" cy="1312"/>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257" name="Line 38"/>
            <p:cNvSpPr>
              <a:spLocks noChangeShapeType="1"/>
            </p:cNvSpPr>
            <p:nvPr/>
          </p:nvSpPr>
          <p:spPr bwMode="auto">
            <a:xfrm flipH="1">
              <a:off x="1068" y="1952"/>
              <a:ext cx="1723"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5" name="Text Box 40"/>
            <p:cNvSpPr txBox="1">
              <a:spLocks noChangeArrowheads="1"/>
            </p:cNvSpPr>
            <p:nvPr/>
          </p:nvSpPr>
          <p:spPr bwMode="auto">
            <a:xfrm>
              <a:off x="3513" y="3230"/>
              <a:ext cx="184" cy="259"/>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26" name="Text Box 41"/>
            <p:cNvSpPr txBox="1">
              <a:spLocks noChangeArrowheads="1"/>
            </p:cNvSpPr>
            <p:nvPr/>
          </p:nvSpPr>
          <p:spPr bwMode="auto">
            <a:xfrm>
              <a:off x="1944" y="3330"/>
              <a:ext cx="188" cy="260"/>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27" name="Text Box 42"/>
            <p:cNvSpPr txBox="1">
              <a:spLocks noChangeArrowheads="1"/>
            </p:cNvSpPr>
            <p:nvPr/>
          </p:nvSpPr>
          <p:spPr bwMode="auto">
            <a:xfrm>
              <a:off x="3298" y="2534"/>
              <a:ext cx="345" cy="25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p>
          </p:txBody>
        </p:sp>
        <p:sp>
          <p:nvSpPr>
            <p:cNvPr id="28" name="Text Box 43"/>
            <p:cNvSpPr txBox="1">
              <a:spLocks noChangeArrowheads="1"/>
            </p:cNvSpPr>
            <p:nvPr/>
          </p:nvSpPr>
          <p:spPr bwMode="auto">
            <a:xfrm>
              <a:off x="2637" y="1029"/>
              <a:ext cx="348" cy="25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sp>
          <p:nvSpPr>
            <p:cNvPr id="10262" name="Line 44"/>
            <p:cNvSpPr>
              <a:spLocks noChangeShapeType="1"/>
            </p:cNvSpPr>
            <p:nvPr/>
          </p:nvSpPr>
          <p:spPr bwMode="auto">
            <a:xfrm rot="277722" flipV="1">
              <a:off x="1567" y="1179"/>
              <a:ext cx="965" cy="147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263" name="Line 45"/>
            <p:cNvSpPr>
              <a:spLocks noChangeShapeType="1"/>
            </p:cNvSpPr>
            <p:nvPr/>
          </p:nvSpPr>
          <p:spPr bwMode="auto">
            <a:xfrm>
              <a:off x="2403" y="2147"/>
              <a:ext cx="0" cy="1157"/>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 name="Text Box 47"/>
            <p:cNvSpPr txBox="1">
              <a:spLocks noChangeArrowheads="1"/>
            </p:cNvSpPr>
            <p:nvPr/>
          </p:nvSpPr>
          <p:spPr bwMode="auto">
            <a:xfrm>
              <a:off x="2307" y="3341"/>
              <a:ext cx="187" cy="259"/>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4" name="Text Box 49"/>
            <p:cNvSpPr txBox="1">
              <a:spLocks noChangeArrowheads="1"/>
            </p:cNvSpPr>
            <p:nvPr/>
          </p:nvSpPr>
          <p:spPr bwMode="auto">
            <a:xfrm>
              <a:off x="3374" y="1046"/>
              <a:ext cx="347" cy="25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sp>
          <p:nvSpPr>
            <p:cNvPr id="10266" name="Line 50"/>
            <p:cNvSpPr>
              <a:spLocks noChangeShapeType="1"/>
            </p:cNvSpPr>
            <p:nvPr/>
          </p:nvSpPr>
          <p:spPr bwMode="auto">
            <a:xfrm>
              <a:off x="2563" y="2251"/>
              <a:ext cx="0" cy="1054"/>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6" name="Text Box 51"/>
            <p:cNvSpPr txBox="1">
              <a:spLocks noChangeArrowheads="1"/>
            </p:cNvSpPr>
            <p:nvPr/>
          </p:nvSpPr>
          <p:spPr bwMode="auto">
            <a:xfrm>
              <a:off x="2488" y="3352"/>
              <a:ext cx="187" cy="259"/>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10268" name="Line 52"/>
            <p:cNvSpPr>
              <a:spLocks noChangeShapeType="1"/>
            </p:cNvSpPr>
            <p:nvPr/>
          </p:nvSpPr>
          <p:spPr bwMode="auto">
            <a:xfrm rot="277722" flipV="1">
              <a:off x="1357" y="1529"/>
              <a:ext cx="1361" cy="832"/>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269" name="Line 53"/>
            <p:cNvSpPr>
              <a:spLocks noChangeShapeType="1"/>
            </p:cNvSpPr>
            <p:nvPr/>
          </p:nvSpPr>
          <p:spPr bwMode="auto">
            <a:xfrm rot="277722" flipV="1">
              <a:off x="2314" y="1188"/>
              <a:ext cx="965" cy="147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270" name="Line 54"/>
            <p:cNvSpPr>
              <a:spLocks noChangeShapeType="1"/>
            </p:cNvSpPr>
            <p:nvPr/>
          </p:nvSpPr>
          <p:spPr bwMode="auto">
            <a:xfrm rot="277722" flipV="1">
              <a:off x="2178" y="1502"/>
              <a:ext cx="1362" cy="832"/>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0" name="Text Box 55"/>
            <p:cNvSpPr txBox="1">
              <a:spLocks noChangeArrowheads="1"/>
            </p:cNvSpPr>
            <p:nvPr/>
          </p:nvSpPr>
          <p:spPr bwMode="auto">
            <a:xfrm>
              <a:off x="3598" y="1405"/>
              <a:ext cx="387" cy="258"/>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FF6600"/>
                  </a:solidFill>
                  <a:effectLst>
                    <a:outerShdw blurRad="38100" dist="38100" dir="2700000" algn="tl">
                      <a:srgbClr val="C0C0C0"/>
                    </a:outerShdw>
                  </a:effectLst>
                  <a:latin typeface="Times New Roman" pitchFamily="18" charset="0"/>
                </a:rPr>
                <a:t>LM</a:t>
              </a:r>
              <a:r>
                <a:rPr lang="en-US" altLang="zh-CN" sz="1800" baseline="-25000" dirty="0">
                  <a:solidFill>
                    <a:srgbClr val="FF6600"/>
                  </a:solidFill>
                  <a:effectLst>
                    <a:outerShdw blurRad="38100" dist="38100" dir="2700000" algn="tl">
                      <a:srgbClr val="C0C0C0"/>
                    </a:outerShdw>
                  </a:effectLst>
                  <a:latin typeface="Times New Roman" pitchFamily="18" charset="0"/>
                </a:rPr>
                <a:t>1</a:t>
              </a:r>
              <a:r>
                <a:rPr lang="en-US" altLang="zh-CN" sz="1800" dirty="0">
                  <a:solidFill>
                    <a:srgbClr val="FF6600"/>
                  </a:solidFill>
                  <a:effectLst>
                    <a:outerShdw blurRad="38100" dist="38100" dir="2700000" algn="tl">
                      <a:srgbClr val="C0C0C0"/>
                    </a:outerShdw>
                  </a:effectLst>
                  <a:latin typeface="Times New Roman" pitchFamily="18" charset="0"/>
                </a:rPr>
                <a:t>’</a:t>
              </a:r>
            </a:p>
          </p:txBody>
        </p:sp>
      </p:grpSp>
      <p:sp>
        <p:nvSpPr>
          <p:cNvPr id="45" name="Rectangle 58"/>
          <p:cNvSpPr>
            <a:spLocks noChangeArrowheads="1"/>
          </p:cNvSpPr>
          <p:nvPr/>
        </p:nvSpPr>
        <p:spPr bwMode="auto">
          <a:xfrm>
            <a:off x="5292725" y="1333500"/>
            <a:ext cx="3600450" cy="276225"/>
          </a:xfrm>
          <a:prstGeom prst="rect">
            <a:avLst/>
          </a:prstGeom>
          <a:noFill/>
          <a:ln w="6350">
            <a:noFill/>
            <a:miter lim="800000"/>
            <a:headEnd/>
            <a:tailEnd/>
          </a:ln>
          <a:effectLst/>
        </p:spPr>
        <p:txBody>
          <a:bodyPr lIns="0" tIns="0" rIns="0" bIns="0">
            <a:spAutoFit/>
          </a:bodyPr>
          <a:lstStyle>
            <a:lvl1pPr marL="342900" indent="-342900" defTabSz="330200">
              <a:defRPr sz="1300" b="1">
                <a:solidFill>
                  <a:srgbClr val="000000"/>
                </a:solidFill>
                <a:latin typeface="Arial" pitchFamily="34" charset="0"/>
                <a:ea typeface="宋体" pitchFamily="2" charset="-122"/>
              </a:defRPr>
            </a:lvl1pPr>
            <a:lvl2pPr marL="271463" indent="-26987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lvl="1">
              <a:buClr>
                <a:srgbClr val="FF6600"/>
              </a:buClr>
              <a:buSzPct val="60000"/>
              <a:buFont typeface="Wingdings" pitchFamily="2" charset="2"/>
              <a:buChar char="n"/>
              <a:defRPr/>
            </a:pPr>
            <a:r>
              <a:rPr kumimoji="1" lang="en-US" altLang="zh-CN" sz="1800" smtClean="0">
                <a:solidFill>
                  <a:srgbClr val="800000"/>
                </a:solidFill>
                <a:effectLst>
                  <a:outerShdw blurRad="38100" dist="38100" dir="2700000" algn="tl">
                    <a:srgbClr val="C0C0C0"/>
                  </a:outerShdw>
                </a:effectLst>
                <a:latin typeface="Times New Roman" pitchFamily="18" charset="0"/>
                <a:ea typeface="楷体" pitchFamily="49" charset="-122"/>
              </a:rPr>
              <a:t>k</a:t>
            </a:r>
            <a:r>
              <a:rPr kumimoji="1" lang="zh-CN" altLang="en-US" sz="1800" smtClean="0">
                <a:solidFill>
                  <a:srgbClr val="800000"/>
                </a:solidFill>
                <a:effectLst>
                  <a:outerShdw blurRad="38100" dist="38100" dir="2700000" algn="tl">
                    <a:srgbClr val="C0C0C0"/>
                  </a:outerShdw>
                </a:effectLst>
                <a:latin typeface="Times New Roman" pitchFamily="18" charset="0"/>
                <a:ea typeface="楷体" pitchFamily="49" charset="-122"/>
              </a:rPr>
              <a:t>一定，</a:t>
            </a:r>
            <a:r>
              <a:rPr kumimoji="1" lang="en-US" altLang="zh-CN" sz="1800" smtClean="0">
                <a:solidFill>
                  <a:srgbClr val="800000"/>
                </a:solidFill>
                <a:effectLst>
                  <a:outerShdw blurRad="38100" dist="38100" dir="2700000" algn="tl">
                    <a:srgbClr val="C0C0C0"/>
                  </a:outerShdw>
                </a:effectLst>
                <a:latin typeface="Times New Roman" pitchFamily="18" charset="0"/>
                <a:ea typeface="楷体" pitchFamily="49" charset="-122"/>
              </a:rPr>
              <a:t>h</a:t>
            </a:r>
            <a:r>
              <a:rPr kumimoji="1" lang="zh-CN" altLang="en-US" sz="1800" smtClean="0">
                <a:solidFill>
                  <a:srgbClr val="800000"/>
                </a:solidFill>
                <a:effectLst>
                  <a:outerShdw blurRad="38100" dist="38100" dir="2700000" algn="tl">
                    <a:srgbClr val="C0C0C0"/>
                  </a:outerShdw>
                </a:effectLst>
                <a:latin typeface="Times New Roman" pitchFamily="18" charset="0"/>
                <a:ea typeface="楷体" pitchFamily="49" charset="-122"/>
              </a:rPr>
              <a:t>可变的情形：</a:t>
            </a:r>
            <a:endParaRPr kumimoji="1" lang="en-US" altLang="zh-CN" sz="1800" smtClean="0">
              <a:solidFill>
                <a:srgbClr val="800000"/>
              </a:solidFill>
              <a:effectLst>
                <a:outerShdw blurRad="38100" dist="38100" dir="2700000" algn="tl">
                  <a:srgbClr val="C0C0C0"/>
                </a:outerShdw>
              </a:effectLst>
              <a:latin typeface="Times New Roman" pitchFamily="18" charset="0"/>
              <a:ea typeface="楷体" pitchFamily="49" charset="-122"/>
            </a:endParaRPr>
          </a:p>
        </p:txBody>
      </p:sp>
      <p:graphicFrame>
        <p:nvGraphicFramePr>
          <p:cNvPr id="10242" name="Object 92"/>
          <p:cNvGraphicFramePr>
            <a:graphicFrameLocks noChangeAspect="1"/>
          </p:cNvGraphicFramePr>
          <p:nvPr/>
        </p:nvGraphicFramePr>
        <p:xfrm>
          <a:off x="3214688" y="765175"/>
          <a:ext cx="1227137" cy="539750"/>
        </p:xfrm>
        <a:graphic>
          <a:graphicData uri="http://schemas.openxmlformats.org/presentationml/2006/ole">
            <mc:AlternateContent xmlns:mc="http://schemas.openxmlformats.org/markup-compatibility/2006">
              <mc:Choice xmlns:v="urn:schemas-microsoft-com:vml" Requires="v">
                <p:oleObj spid="_x0000_s10262" name="公式" r:id="rId3" imgW="762000" imgH="266670" progId="Equation.3">
                  <p:embed/>
                </p:oleObj>
              </mc:Choice>
              <mc:Fallback>
                <p:oleObj name="公式" r:id="rId3" imgW="762000" imgH="26667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688" y="765175"/>
                        <a:ext cx="12271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 name="Rectangle 58"/>
          <p:cNvSpPr>
            <a:spLocks noChangeArrowheads="1"/>
          </p:cNvSpPr>
          <p:nvPr/>
        </p:nvSpPr>
        <p:spPr bwMode="auto">
          <a:xfrm>
            <a:off x="5292725" y="2235200"/>
            <a:ext cx="3275013" cy="3046413"/>
          </a:xfrm>
          <a:prstGeom prst="rect">
            <a:avLst/>
          </a:prstGeom>
          <a:noFill/>
          <a:ln w="6350">
            <a:noFill/>
            <a:miter lim="800000"/>
            <a:headEnd/>
            <a:tailEnd/>
          </a:ln>
          <a:effectLst/>
        </p:spPr>
        <p:txBody>
          <a:bodyPr lIns="0" tIns="0" rIns="0" bIns="0">
            <a:spAutoFit/>
          </a:bodyPr>
          <a:lstStyle>
            <a:lvl1pPr marL="342900" indent="-342900" defTabSz="330200">
              <a:defRPr sz="1300" b="1">
                <a:solidFill>
                  <a:srgbClr val="000000"/>
                </a:solidFill>
                <a:latin typeface="Arial" pitchFamily="34" charset="0"/>
                <a:ea typeface="宋体" pitchFamily="2" charset="-122"/>
              </a:defRPr>
            </a:lvl1pPr>
            <a:lvl2pPr marL="271463" indent="-26987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lvl="1">
              <a:spcBef>
                <a:spcPts val="900"/>
              </a:spcBef>
              <a:buClr>
                <a:srgbClr val="FF6600"/>
              </a:buClr>
              <a:buSzPct val="60000"/>
              <a:buFont typeface="Wingdings" pitchFamily="2" charset="2"/>
              <a:buChar char="n"/>
              <a:defRPr/>
            </a:pP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在货币供给增加的情况下，要保持货币市场的均衡，投机性货币需要相应增加。而要增加投机性货币需求，就必须降低利率。但利率下降的幅度取决于投机性货币需求对利率变动的敏感程度</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h</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a:t>
            </a:r>
            <a:r>
              <a:rPr kumimoji="1" lang="en-US" altLang="zh-CN" sz="1800" dirty="0" smtClean="0">
                <a:solidFill>
                  <a:schemeClr val="tx1"/>
                </a:solidFill>
                <a:effectLst>
                  <a:outerShdw blurRad="38100" dist="38100" dir="2700000" algn="tl">
                    <a:srgbClr val="C0C0C0"/>
                  </a:outerShdw>
                </a:effectLst>
                <a:latin typeface="Times New Roman" pitchFamily="18" charset="0"/>
                <a:ea typeface="楷体" pitchFamily="49" charset="-122"/>
              </a:rPr>
              <a:t>h</a:t>
            </a:r>
            <a:r>
              <a:rPr kumimoji="1" lang="zh-CN" altLang="en-US" sz="1800" dirty="0" smtClean="0">
                <a:solidFill>
                  <a:schemeClr val="tx1"/>
                </a:solidFill>
                <a:effectLst>
                  <a:outerShdw blurRad="38100" dist="38100" dir="2700000" algn="tl">
                    <a:srgbClr val="C0C0C0"/>
                  </a:outerShdw>
                </a:effectLst>
                <a:latin typeface="Times New Roman" pitchFamily="18" charset="0"/>
                <a:ea typeface="楷体" pitchFamily="49" charset="-122"/>
              </a:rPr>
              <a:t>越大，利率需要下降的幅度越小。而利率下降的幅度小，对投资的刺激作用就有限，因而货币政策的产出效应就小。</a:t>
            </a:r>
            <a:endParaRPr kumimoji="1" lang="en-US" altLang="zh-CN" sz="1800" dirty="0" smtClean="0">
              <a:solidFill>
                <a:srgbClr val="990000"/>
              </a:solidFill>
              <a:effectLst>
                <a:outerShdw blurRad="38100" dist="38100" dir="2700000" algn="tl">
                  <a:srgbClr val="C0C0C0"/>
                </a:outerShdw>
              </a:effectLst>
              <a:latin typeface="Times New Roman" pitchFamily="18" charset="0"/>
              <a:ea typeface="楷体" pitchFamily="49" charset="-122"/>
            </a:endParaRPr>
          </a:p>
        </p:txBody>
      </p:sp>
      <p:sp>
        <p:nvSpPr>
          <p:cNvPr id="31" name="Rectangle 33"/>
          <p:cNvSpPr txBox="1">
            <a:spLocks noChangeArrowheads="1"/>
          </p:cNvSpPr>
          <p:nvPr/>
        </p:nvSpPr>
        <p:spPr>
          <a:xfrm>
            <a:off x="5651500" y="1690688"/>
            <a:ext cx="1851025" cy="350837"/>
          </a:xfrm>
          <a:prstGeom prst="rect">
            <a:avLst/>
          </a:prstGeom>
        </p:spPr>
        <p:txBody>
          <a:bodyPr/>
          <a:lstStyle/>
          <a:p>
            <a:pPr marL="392113" lvl="1" indent="-390525" defTabSz="330200">
              <a:buClr>
                <a:srgbClr val="FF6600"/>
              </a:buClr>
              <a:buFont typeface="Wingdings" pitchFamily="2" charset="2"/>
              <a:buNone/>
              <a:defRPr/>
            </a:pPr>
            <a:r>
              <a:rPr kumimoji="1" lang="en-US" altLang="zh-CN" sz="1800" kern="0" dirty="0">
                <a:solidFill>
                  <a:srgbClr val="990000"/>
                </a:solidFill>
                <a:effectLst>
                  <a:outerShdw blurRad="38100" dist="38100" dir="2700000" algn="tl">
                    <a:srgbClr val="C0C0C0"/>
                  </a:outerShdw>
                </a:effectLst>
                <a:latin typeface="Times New Roman" pitchFamily="18" charset="0"/>
                <a:ea typeface="+mn-ea"/>
              </a:rPr>
              <a:t>  L=</a:t>
            </a:r>
            <a:r>
              <a:rPr kumimoji="1" lang="en-US" altLang="zh-CN" sz="1800" kern="0" dirty="0" err="1">
                <a:solidFill>
                  <a:srgbClr val="990000"/>
                </a:solidFill>
                <a:effectLst>
                  <a:outerShdw blurRad="38100" dist="38100" dir="2700000" algn="tl">
                    <a:srgbClr val="C0C0C0"/>
                  </a:outerShdw>
                </a:effectLst>
                <a:latin typeface="Times New Roman" pitchFamily="18" charset="0"/>
                <a:ea typeface="+mn-ea"/>
              </a:rPr>
              <a:t>kY﹣hr</a:t>
            </a:r>
            <a:endParaRPr kumimoji="1" lang="zh-CN" altLang="en-US" sz="1800" kern="0" dirty="0">
              <a:solidFill>
                <a:srgbClr val="990000"/>
              </a:solidFill>
              <a:effectLst>
                <a:outerShdw blurRad="38100" dist="38100" dir="2700000" algn="tl">
                  <a:srgbClr val="C0C0C0"/>
                </a:outerShdw>
              </a:effectLst>
              <a:latin typeface="Times New Roman" pitchFamily="18" charset="0"/>
              <a:ea typeface="楷体_GB2312" pitchFamily="49" charset="-122"/>
            </a:endParaRPr>
          </a:p>
        </p:txBody>
      </p:sp>
    </p:spTree>
    <p:extLst>
      <p:ext uri="{BB962C8B-B14F-4D97-AF65-F5344CB8AC3E}">
        <p14:creationId xmlns:p14="http://schemas.microsoft.com/office/powerpoint/2010/main" val="3623123435"/>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blinds(horizontal)">
                                      <p:cBhvr>
                                        <p:cTn id="7" dur="500"/>
                                        <p:tgtEl>
                                          <p:spTgt spid="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
                                            <p:txEl>
                                              <p:pRg st="0" end="0"/>
                                            </p:txEl>
                                          </p:spTgt>
                                        </p:tgtEl>
                                        <p:attrNameLst>
                                          <p:attrName>style.visibility</p:attrName>
                                        </p:attrNameLst>
                                      </p:cBhvr>
                                      <p:to>
                                        <p:strVal val="visible"/>
                                      </p:to>
                                    </p:set>
                                    <p:animEffect transition="in" filter="blinds(horizontal)">
                                      <p:cBhvr>
                                        <p:cTn id="17"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bldLvl="3"/>
      <p:bldP spid="30" grpId="0" build="p" bldLvl="3"/>
      <p:bldP spid="3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13DB663-7460-42EC-80A0-3087FDEE4880}" type="slidenum">
              <a:rPr lang="en-GB" altLang="zh-CN" sz="1200" b="0">
                <a:solidFill>
                  <a:schemeClr val="bg1"/>
                </a:solidFill>
              </a:rPr>
              <a:pPr/>
              <a:t>39</a:t>
            </a:fld>
            <a:endParaRPr lang="en-GB" altLang="zh-CN" sz="1200" b="0">
              <a:solidFill>
                <a:schemeClr val="bg1"/>
              </a:solidFill>
            </a:endParaRPr>
          </a:p>
        </p:txBody>
      </p:sp>
      <p:grpSp>
        <p:nvGrpSpPr>
          <p:cNvPr id="2" name="组合 29"/>
          <p:cNvGrpSpPr>
            <a:grpSpLocks/>
          </p:cNvGrpSpPr>
          <p:nvPr/>
        </p:nvGrpSpPr>
        <p:grpSpPr bwMode="auto">
          <a:xfrm>
            <a:off x="4940300" y="2660650"/>
            <a:ext cx="3724275" cy="3040063"/>
            <a:chOff x="1193800" y="2833688"/>
            <a:chExt cx="3724275" cy="3040062"/>
          </a:xfrm>
        </p:grpSpPr>
        <p:sp>
          <p:nvSpPr>
            <p:cNvPr id="45075" name="Text Box 18"/>
            <p:cNvSpPr txBox="1">
              <a:spLocks noChangeArrowheads="1"/>
            </p:cNvSpPr>
            <p:nvPr/>
          </p:nvSpPr>
          <p:spPr bwMode="auto">
            <a:xfrm>
              <a:off x="1193800" y="2833688"/>
              <a:ext cx="19685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336699"/>
                  </a:solidFill>
                  <a:latin typeface="Times New Roman" panose="02020603050405020304" pitchFamily="18" charset="0"/>
                </a:rPr>
                <a:t>r</a:t>
              </a:r>
            </a:p>
          </p:txBody>
        </p:sp>
        <p:sp>
          <p:nvSpPr>
            <p:cNvPr id="45076" name="Line 7"/>
            <p:cNvSpPr>
              <a:spLocks noChangeShapeType="1"/>
            </p:cNvSpPr>
            <p:nvPr/>
          </p:nvSpPr>
          <p:spPr bwMode="auto">
            <a:xfrm>
              <a:off x="2082294" y="3325016"/>
              <a:ext cx="0" cy="87788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nchor="ctr" anchorCtr="1"/>
            <a:lstStyle/>
            <a:p>
              <a:endParaRPr lang="zh-CN" altLang="en-US"/>
            </a:p>
          </p:txBody>
        </p:sp>
        <p:sp>
          <p:nvSpPr>
            <p:cNvPr id="45077" name="Line 12"/>
            <p:cNvSpPr>
              <a:spLocks noChangeShapeType="1"/>
            </p:cNvSpPr>
            <p:nvPr/>
          </p:nvSpPr>
          <p:spPr bwMode="auto">
            <a:xfrm>
              <a:off x="1466850" y="5614988"/>
              <a:ext cx="3148013" cy="0"/>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p>
          </p:txBody>
        </p:sp>
        <p:sp>
          <p:nvSpPr>
            <p:cNvPr id="45078" name="Line 13"/>
            <p:cNvSpPr>
              <a:spLocks noChangeShapeType="1"/>
            </p:cNvSpPr>
            <p:nvPr/>
          </p:nvSpPr>
          <p:spPr bwMode="auto">
            <a:xfrm flipV="1">
              <a:off x="1466850" y="2994025"/>
              <a:ext cx="0" cy="2627313"/>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p>
          </p:txBody>
        </p:sp>
        <p:sp>
          <p:nvSpPr>
            <p:cNvPr id="45079" name="Line 15"/>
            <p:cNvSpPr>
              <a:spLocks noChangeShapeType="1"/>
            </p:cNvSpPr>
            <p:nvPr/>
          </p:nvSpPr>
          <p:spPr bwMode="auto">
            <a:xfrm>
              <a:off x="2957513" y="5100638"/>
              <a:ext cx="1065212"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nchor="ctr" anchorCtr="1"/>
            <a:lstStyle/>
            <a:p>
              <a:endParaRPr lang="zh-CN" altLang="en-US"/>
            </a:p>
          </p:txBody>
        </p:sp>
        <p:sp>
          <p:nvSpPr>
            <p:cNvPr id="45080" name="Arc 16"/>
            <p:cNvSpPr>
              <a:spLocks/>
            </p:cNvSpPr>
            <p:nvPr/>
          </p:nvSpPr>
          <p:spPr bwMode="auto">
            <a:xfrm flipH="1" flipV="1">
              <a:off x="2081213" y="4191000"/>
              <a:ext cx="971550" cy="90963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nchor="ctr" anchorCtr="1"/>
            <a:lstStyle/>
            <a:p>
              <a:endParaRPr lang="zh-CN" altLang="en-US"/>
            </a:p>
          </p:txBody>
        </p:sp>
        <p:sp>
          <p:nvSpPr>
            <p:cNvPr id="45081" name="Text Box 21"/>
            <p:cNvSpPr txBox="1">
              <a:spLocks noChangeArrowheads="1"/>
            </p:cNvSpPr>
            <p:nvPr/>
          </p:nvSpPr>
          <p:spPr bwMode="auto">
            <a:xfrm>
              <a:off x="4719638" y="5500688"/>
              <a:ext cx="198437"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600">
                  <a:solidFill>
                    <a:srgbClr val="336699"/>
                  </a:solidFill>
                  <a:latin typeface="Times New Roman" panose="02020603050405020304" pitchFamily="18" charset="0"/>
                </a:rPr>
                <a:t>L</a:t>
              </a:r>
            </a:p>
          </p:txBody>
        </p:sp>
        <p:sp>
          <p:nvSpPr>
            <p:cNvPr id="45082" name="Text Box 24"/>
            <p:cNvSpPr txBox="1">
              <a:spLocks noChangeArrowheads="1"/>
            </p:cNvSpPr>
            <p:nvPr/>
          </p:nvSpPr>
          <p:spPr bwMode="auto">
            <a:xfrm>
              <a:off x="4124325" y="4987925"/>
              <a:ext cx="2603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600">
                  <a:solidFill>
                    <a:srgbClr val="336699"/>
                  </a:solidFill>
                  <a:latin typeface="Times New Roman" panose="02020603050405020304" pitchFamily="18" charset="0"/>
                </a:rPr>
                <a:t>L</a:t>
              </a:r>
              <a:endParaRPr lang="en-US" altLang="zh-CN" sz="1600" baseline="-25000">
                <a:solidFill>
                  <a:srgbClr val="336699"/>
                </a:solidFill>
                <a:latin typeface="Times New Roman" panose="02020603050405020304" pitchFamily="18" charset="0"/>
              </a:endParaRPr>
            </a:p>
          </p:txBody>
        </p:sp>
        <p:sp>
          <p:nvSpPr>
            <p:cNvPr id="45083" name="Text Box 27"/>
            <p:cNvSpPr txBox="1">
              <a:spLocks noChangeArrowheads="1"/>
            </p:cNvSpPr>
            <p:nvPr/>
          </p:nvSpPr>
          <p:spPr bwMode="auto">
            <a:xfrm>
              <a:off x="1255713" y="5427663"/>
              <a:ext cx="198437"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600">
                  <a:solidFill>
                    <a:srgbClr val="336699"/>
                  </a:solidFill>
                  <a:latin typeface="Times New Roman" panose="02020603050405020304" pitchFamily="18" charset="0"/>
                </a:rPr>
                <a:t>O</a:t>
              </a:r>
            </a:p>
          </p:txBody>
        </p:sp>
        <p:sp>
          <p:nvSpPr>
            <p:cNvPr id="24" name="Line 36"/>
            <p:cNvSpPr>
              <a:spLocks noChangeShapeType="1"/>
            </p:cNvSpPr>
            <p:nvPr/>
          </p:nvSpPr>
          <p:spPr bwMode="auto">
            <a:xfrm flipV="1">
              <a:off x="2582863" y="3468688"/>
              <a:ext cx="0" cy="2158999"/>
            </a:xfrm>
            <a:prstGeom prst="line">
              <a:avLst/>
            </a:prstGeom>
            <a:ln w="31750">
              <a:solidFill>
                <a:srgbClr val="FF6600"/>
              </a:solidFill>
              <a:headEnd/>
              <a:tailEnd/>
            </a:ln>
          </p:spPr>
          <p:style>
            <a:lnRef idx="1">
              <a:schemeClr val="dk1"/>
            </a:lnRef>
            <a:fillRef idx="0">
              <a:schemeClr val="dk1"/>
            </a:fillRef>
            <a:effectRef idx="0">
              <a:schemeClr val="dk1"/>
            </a:effectRef>
            <a:fontRef idx="minor">
              <a:schemeClr val="tx1"/>
            </a:fontRef>
          </p:style>
          <p:txBody>
            <a:bodyPr anchor="ctr" anchorCtr="1"/>
            <a:lstStyle/>
            <a:p>
              <a:pPr>
                <a:defRPr/>
              </a:pPr>
              <a:endParaRPr lang="zh-CN" altLang="en-US"/>
            </a:p>
          </p:txBody>
        </p:sp>
        <p:sp>
          <p:nvSpPr>
            <p:cNvPr id="25" name="Line 36"/>
            <p:cNvSpPr>
              <a:spLocks noChangeShapeType="1"/>
            </p:cNvSpPr>
            <p:nvPr/>
          </p:nvSpPr>
          <p:spPr bwMode="auto">
            <a:xfrm flipV="1">
              <a:off x="2947988" y="3467101"/>
              <a:ext cx="0" cy="2158999"/>
            </a:xfrm>
            <a:prstGeom prst="line">
              <a:avLst/>
            </a:prstGeom>
            <a:ln w="31750">
              <a:solidFill>
                <a:srgbClr val="FF6600"/>
              </a:solidFill>
              <a:headEnd/>
              <a:tailEnd/>
            </a:ln>
          </p:spPr>
          <p:style>
            <a:lnRef idx="1">
              <a:schemeClr val="dk1"/>
            </a:lnRef>
            <a:fillRef idx="0">
              <a:schemeClr val="dk1"/>
            </a:fillRef>
            <a:effectRef idx="0">
              <a:schemeClr val="dk1"/>
            </a:effectRef>
            <a:fontRef idx="minor">
              <a:schemeClr val="tx1"/>
            </a:fontRef>
          </p:style>
          <p:txBody>
            <a:bodyPr anchor="ctr" anchorCtr="1"/>
            <a:lstStyle/>
            <a:p>
              <a:pPr>
                <a:defRPr/>
              </a:pPr>
              <a:endParaRPr lang="zh-CN" altLang="en-US"/>
            </a:p>
          </p:txBody>
        </p:sp>
        <p:sp>
          <p:nvSpPr>
            <p:cNvPr id="26" name="Line 36"/>
            <p:cNvSpPr>
              <a:spLocks noChangeShapeType="1"/>
            </p:cNvSpPr>
            <p:nvPr/>
          </p:nvSpPr>
          <p:spPr bwMode="auto">
            <a:xfrm flipV="1">
              <a:off x="3263900" y="3475038"/>
              <a:ext cx="0" cy="2158999"/>
            </a:xfrm>
            <a:prstGeom prst="line">
              <a:avLst/>
            </a:prstGeom>
            <a:ln w="31750">
              <a:solidFill>
                <a:srgbClr val="FF6600"/>
              </a:solidFill>
              <a:headEnd/>
              <a:tailEnd/>
            </a:ln>
          </p:spPr>
          <p:style>
            <a:lnRef idx="1">
              <a:schemeClr val="dk1"/>
            </a:lnRef>
            <a:fillRef idx="0">
              <a:schemeClr val="dk1"/>
            </a:fillRef>
            <a:effectRef idx="0">
              <a:schemeClr val="dk1"/>
            </a:effectRef>
            <a:fontRef idx="minor">
              <a:schemeClr val="tx1"/>
            </a:fontRef>
          </p:style>
          <p:txBody>
            <a:bodyPr anchor="ctr" anchorCtr="1"/>
            <a:lstStyle/>
            <a:p>
              <a:pPr>
                <a:defRPr/>
              </a:pPr>
              <a:endParaRPr lang="zh-CN" altLang="en-US"/>
            </a:p>
          </p:txBody>
        </p:sp>
        <p:sp>
          <p:nvSpPr>
            <p:cNvPr id="45087" name="Text Box 24"/>
            <p:cNvSpPr txBox="1">
              <a:spLocks noChangeArrowheads="1"/>
            </p:cNvSpPr>
            <p:nvPr/>
          </p:nvSpPr>
          <p:spPr bwMode="auto">
            <a:xfrm>
              <a:off x="2428875" y="3214688"/>
              <a:ext cx="2603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600">
                  <a:solidFill>
                    <a:srgbClr val="336699"/>
                  </a:solidFill>
                  <a:latin typeface="Times New Roman" panose="02020603050405020304" pitchFamily="18" charset="0"/>
                </a:rPr>
                <a:t>M</a:t>
              </a:r>
              <a:endParaRPr lang="en-US" altLang="zh-CN" sz="1600" baseline="-25000">
                <a:solidFill>
                  <a:srgbClr val="336699"/>
                </a:solidFill>
                <a:latin typeface="Times New Roman" panose="02020603050405020304" pitchFamily="18" charset="0"/>
              </a:endParaRPr>
            </a:p>
          </p:txBody>
        </p:sp>
      </p:grpSp>
      <p:grpSp>
        <p:nvGrpSpPr>
          <p:cNvPr id="3" name="组合 30"/>
          <p:cNvGrpSpPr>
            <a:grpSpLocks/>
          </p:cNvGrpSpPr>
          <p:nvPr/>
        </p:nvGrpSpPr>
        <p:grpSpPr bwMode="auto">
          <a:xfrm>
            <a:off x="1028700" y="2697163"/>
            <a:ext cx="3359150" cy="2905125"/>
            <a:chOff x="5524500" y="2928938"/>
            <a:chExt cx="3359150" cy="2905125"/>
          </a:xfrm>
        </p:grpSpPr>
        <p:sp>
          <p:nvSpPr>
            <p:cNvPr id="45063" name="Text Box 7"/>
            <p:cNvSpPr txBox="1">
              <a:spLocks noChangeArrowheads="1"/>
            </p:cNvSpPr>
            <p:nvPr/>
          </p:nvSpPr>
          <p:spPr bwMode="auto">
            <a:xfrm>
              <a:off x="7696200" y="3081338"/>
              <a:ext cx="347663"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600">
                  <a:solidFill>
                    <a:srgbClr val="336699"/>
                  </a:solidFill>
                  <a:latin typeface="Times New Roman" panose="02020603050405020304" pitchFamily="18" charset="0"/>
                </a:rPr>
                <a:t>LM</a:t>
              </a:r>
              <a:endParaRPr lang="en-US" altLang="zh-CN" sz="1600" baseline="-25000">
                <a:solidFill>
                  <a:srgbClr val="336699"/>
                </a:solidFill>
                <a:latin typeface="Times New Roman" panose="02020603050405020304" pitchFamily="18" charset="0"/>
              </a:endParaRPr>
            </a:p>
          </p:txBody>
        </p:sp>
        <p:sp>
          <p:nvSpPr>
            <p:cNvPr id="45064" name="Text Box 8"/>
            <p:cNvSpPr txBox="1">
              <a:spLocks noChangeArrowheads="1"/>
            </p:cNvSpPr>
            <p:nvPr/>
          </p:nvSpPr>
          <p:spPr bwMode="auto">
            <a:xfrm>
              <a:off x="8685213" y="5530850"/>
              <a:ext cx="198437"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600">
                  <a:solidFill>
                    <a:srgbClr val="336699"/>
                  </a:solidFill>
                  <a:latin typeface="Times New Roman" panose="02020603050405020304" pitchFamily="18" charset="0"/>
                </a:rPr>
                <a:t>Y</a:t>
              </a:r>
            </a:p>
          </p:txBody>
        </p:sp>
        <p:sp>
          <p:nvSpPr>
            <p:cNvPr id="45065" name="Text Box 9"/>
            <p:cNvSpPr txBox="1">
              <a:spLocks noChangeArrowheads="1"/>
            </p:cNvSpPr>
            <p:nvPr/>
          </p:nvSpPr>
          <p:spPr bwMode="auto">
            <a:xfrm>
              <a:off x="5524500" y="5535613"/>
              <a:ext cx="198438"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600">
                  <a:solidFill>
                    <a:srgbClr val="336699"/>
                  </a:solidFill>
                  <a:latin typeface="Times New Roman" panose="02020603050405020304" pitchFamily="18" charset="0"/>
                </a:rPr>
                <a:t>O</a:t>
              </a:r>
            </a:p>
          </p:txBody>
        </p:sp>
        <p:sp>
          <p:nvSpPr>
            <p:cNvPr id="45066" name="Text Box 10"/>
            <p:cNvSpPr txBox="1">
              <a:spLocks noChangeArrowheads="1"/>
            </p:cNvSpPr>
            <p:nvPr/>
          </p:nvSpPr>
          <p:spPr bwMode="auto">
            <a:xfrm>
              <a:off x="5543550" y="2928938"/>
              <a:ext cx="273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336699"/>
                  </a:solidFill>
                  <a:latin typeface="Times New Roman" panose="02020603050405020304" pitchFamily="18" charset="0"/>
                </a:rPr>
                <a:t>r</a:t>
              </a:r>
              <a:endParaRPr lang="en-US" altLang="zh-CN" sz="2000" baseline="-25000">
                <a:solidFill>
                  <a:srgbClr val="336699"/>
                </a:solidFill>
                <a:latin typeface="Times New Roman" panose="02020603050405020304" pitchFamily="18" charset="0"/>
              </a:endParaRPr>
            </a:p>
          </p:txBody>
        </p:sp>
        <p:sp>
          <p:nvSpPr>
            <p:cNvPr id="45067" name="Line 14"/>
            <p:cNvSpPr>
              <a:spLocks noChangeShapeType="1"/>
            </p:cNvSpPr>
            <p:nvPr/>
          </p:nvSpPr>
          <p:spPr bwMode="auto">
            <a:xfrm>
              <a:off x="5746750" y="5640388"/>
              <a:ext cx="2938463" cy="0"/>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5068" name="Line 15"/>
            <p:cNvSpPr>
              <a:spLocks noChangeShapeType="1"/>
            </p:cNvSpPr>
            <p:nvPr/>
          </p:nvSpPr>
          <p:spPr bwMode="auto">
            <a:xfrm flipV="1">
              <a:off x="5746750" y="3022600"/>
              <a:ext cx="0" cy="2617788"/>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5069" name="Line 16"/>
            <p:cNvSpPr>
              <a:spLocks noChangeShapeType="1"/>
            </p:cNvSpPr>
            <p:nvPr/>
          </p:nvSpPr>
          <p:spPr bwMode="auto">
            <a:xfrm>
              <a:off x="5746750" y="5111750"/>
              <a:ext cx="1009650"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5070" name="Arc 17"/>
            <p:cNvSpPr>
              <a:spLocks/>
            </p:cNvSpPr>
            <p:nvPr/>
          </p:nvSpPr>
          <p:spPr bwMode="auto">
            <a:xfrm flipV="1">
              <a:off x="6756400" y="3978275"/>
              <a:ext cx="973138" cy="1133475"/>
            </a:xfrm>
            <a:custGeom>
              <a:avLst/>
              <a:gdLst>
                <a:gd name="T0" fmla="*/ 0 w 20916"/>
                <a:gd name="T1" fmla="*/ 0 h 21600"/>
                <a:gd name="T2" fmla="*/ 2147483647 w 20916"/>
                <a:gd name="T3" fmla="*/ 2147483647 h 21600"/>
                <a:gd name="T4" fmla="*/ 0 w 20916"/>
                <a:gd name="T5" fmla="*/ 2147483647 h 21600"/>
                <a:gd name="T6" fmla="*/ 0 60000 65536"/>
                <a:gd name="T7" fmla="*/ 0 60000 65536"/>
                <a:gd name="T8" fmla="*/ 0 60000 65536"/>
                <a:gd name="T9" fmla="*/ 0 w 20916"/>
                <a:gd name="T10" fmla="*/ 0 h 21600"/>
                <a:gd name="T11" fmla="*/ 20916 w 20916"/>
                <a:gd name="T12" fmla="*/ 21600 h 21600"/>
              </a:gdLst>
              <a:ahLst/>
              <a:cxnLst>
                <a:cxn ang="T6">
                  <a:pos x="T0" y="T1"/>
                </a:cxn>
                <a:cxn ang="T7">
                  <a:pos x="T2" y="T3"/>
                </a:cxn>
                <a:cxn ang="T8">
                  <a:pos x="T4" y="T5"/>
                </a:cxn>
              </a:cxnLst>
              <a:rect l="T9" t="T10" r="T11" b="T12"/>
              <a:pathLst>
                <a:path w="20916" h="21600" fill="none" extrusionOk="0">
                  <a:moveTo>
                    <a:pt x="-1" y="0"/>
                  </a:moveTo>
                  <a:cubicBezTo>
                    <a:pt x="9852" y="0"/>
                    <a:pt x="18456" y="6667"/>
                    <a:pt x="20916" y="16207"/>
                  </a:cubicBezTo>
                </a:path>
                <a:path w="20916" h="21600" stroke="0" extrusionOk="0">
                  <a:moveTo>
                    <a:pt x="-1" y="0"/>
                  </a:moveTo>
                  <a:cubicBezTo>
                    <a:pt x="9852" y="0"/>
                    <a:pt x="18456" y="6667"/>
                    <a:pt x="20916" y="16207"/>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5071" name="Line 18"/>
            <p:cNvSpPr>
              <a:spLocks noChangeShapeType="1"/>
            </p:cNvSpPr>
            <p:nvPr/>
          </p:nvSpPr>
          <p:spPr bwMode="auto">
            <a:xfrm flipV="1">
              <a:off x="7729538" y="3376613"/>
              <a:ext cx="0" cy="90011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5072" name="Text Box 13"/>
            <p:cNvSpPr txBox="1">
              <a:spLocks noChangeArrowheads="1"/>
            </p:cNvSpPr>
            <p:nvPr/>
          </p:nvSpPr>
          <p:spPr bwMode="auto">
            <a:xfrm>
              <a:off x="7872413" y="3506788"/>
              <a:ext cx="830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1600">
                  <a:solidFill>
                    <a:srgbClr val="336699"/>
                  </a:solidFill>
                  <a:latin typeface="Times New Roman" panose="02020603050405020304" pitchFamily="18" charset="0"/>
                </a:rPr>
                <a:t>古典区域</a:t>
              </a:r>
              <a:endParaRPr lang="zh-CN" altLang="en-US" sz="1600" baseline="-25000">
                <a:solidFill>
                  <a:srgbClr val="336699"/>
                </a:solidFill>
                <a:latin typeface="Times New Roman" panose="02020603050405020304" pitchFamily="18" charset="0"/>
              </a:endParaRPr>
            </a:p>
          </p:txBody>
        </p:sp>
        <p:sp>
          <p:nvSpPr>
            <p:cNvPr id="45073" name="Text Box 12"/>
            <p:cNvSpPr txBox="1">
              <a:spLocks noChangeArrowheads="1"/>
            </p:cNvSpPr>
            <p:nvPr/>
          </p:nvSpPr>
          <p:spPr bwMode="auto">
            <a:xfrm>
              <a:off x="7699375" y="4535488"/>
              <a:ext cx="835025"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1600">
                  <a:solidFill>
                    <a:srgbClr val="336699"/>
                  </a:solidFill>
                  <a:latin typeface="Times New Roman" panose="02020603050405020304" pitchFamily="18" charset="0"/>
                </a:rPr>
                <a:t>中间区域</a:t>
              </a:r>
              <a:endParaRPr lang="zh-CN" altLang="en-US" sz="1600" baseline="-25000">
                <a:solidFill>
                  <a:srgbClr val="336699"/>
                </a:solidFill>
                <a:latin typeface="Times New Roman" panose="02020603050405020304" pitchFamily="18" charset="0"/>
              </a:endParaRPr>
            </a:p>
          </p:txBody>
        </p:sp>
        <p:sp>
          <p:nvSpPr>
            <p:cNvPr id="45074" name="Text Box 11"/>
            <p:cNvSpPr txBox="1">
              <a:spLocks noChangeArrowheads="1"/>
            </p:cNvSpPr>
            <p:nvPr/>
          </p:nvSpPr>
          <p:spPr bwMode="auto">
            <a:xfrm>
              <a:off x="5929313" y="4737100"/>
              <a:ext cx="10588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1600">
                  <a:solidFill>
                    <a:srgbClr val="336699"/>
                  </a:solidFill>
                  <a:latin typeface="Times New Roman" panose="02020603050405020304" pitchFamily="18" charset="0"/>
                </a:rPr>
                <a:t>凯恩斯区域</a:t>
              </a:r>
              <a:endParaRPr lang="zh-CN" altLang="en-US" sz="1600" baseline="-25000">
                <a:solidFill>
                  <a:srgbClr val="336699"/>
                </a:solidFill>
                <a:latin typeface="Times New Roman" panose="02020603050405020304" pitchFamily="18" charset="0"/>
              </a:endParaRPr>
            </a:p>
          </p:txBody>
        </p:sp>
      </p:grpSp>
      <p:sp>
        <p:nvSpPr>
          <p:cNvPr id="41" name="Rectangle 57"/>
          <p:cNvSpPr>
            <a:spLocks noChangeArrowheads="1"/>
          </p:cNvSpPr>
          <p:nvPr/>
        </p:nvSpPr>
        <p:spPr bwMode="auto">
          <a:xfrm>
            <a:off x="976313" y="1648619"/>
            <a:ext cx="7627937" cy="965200"/>
          </a:xfrm>
          <a:prstGeom prst="rect">
            <a:avLst/>
          </a:prstGeom>
          <a:noFill/>
          <a:ln w="6350">
            <a:noFill/>
            <a:miter lim="800000"/>
            <a:headEnd/>
            <a:tailEnd/>
          </a:ln>
          <a:effectLst/>
        </p:spPr>
        <p:txBody>
          <a:bodyPr lIns="0" tIns="0" rIns="0" bIns="0">
            <a:spAutoFit/>
          </a:bodyPr>
          <a:lstStyle>
            <a:lvl1pPr marL="342900" indent="-342900" defTabSz="330200">
              <a:defRPr sz="1300" b="1">
                <a:solidFill>
                  <a:srgbClr val="000000"/>
                </a:solidFill>
                <a:latin typeface="Arial" pitchFamily="34" charset="0"/>
                <a:ea typeface="宋体" pitchFamily="2" charset="-122"/>
              </a:defRPr>
            </a:lvl1pPr>
            <a:lvl2pPr marL="392113" indent="-390525" defTabSz="330200">
              <a:defRPr sz="1300" b="1">
                <a:solidFill>
                  <a:srgbClr val="000000"/>
                </a:solidFill>
                <a:latin typeface="Arial" pitchFamily="34" charset="0"/>
                <a:ea typeface="宋体" pitchFamily="2" charset="-122"/>
              </a:defRPr>
            </a:lvl2pPr>
            <a:lvl3pPr marL="1143000" indent="-228600" defTabSz="330200">
              <a:defRPr sz="1300" b="1">
                <a:solidFill>
                  <a:srgbClr val="000000"/>
                </a:solidFill>
                <a:latin typeface="Arial" pitchFamily="34" charset="0"/>
                <a:ea typeface="宋体" pitchFamily="2" charset="-122"/>
              </a:defRPr>
            </a:lvl3pPr>
            <a:lvl4pPr marL="1600200" indent="-228600" defTabSz="330200">
              <a:defRPr sz="1300" b="1">
                <a:solidFill>
                  <a:srgbClr val="000000"/>
                </a:solidFill>
                <a:latin typeface="Arial" pitchFamily="34" charset="0"/>
                <a:ea typeface="宋体" pitchFamily="2" charset="-122"/>
              </a:defRPr>
            </a:lvl4pPr>
            <a:lvl5pPr marL="2057400" indent="-228600" defTabSz="330200">
              <a:defRPr sz="1300" b="1">
                <a:solidFill>
                  <a:srgbClr val="000000"/>
                </a:solidFill>
                <a:latin typeface="Arial" pitchFamily="34" charset="0"/>
                <a:ea typeface="宋体" pitchFamily="2" charset="-122"/>
              </a:defRPr>
            </a:lvl5pPr>
            <a:lvl6pPr marL="25146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defTabSz="330200" eaLnBrk="0" fontAlgn="base" hangingPunct="0">
              <a:spcBef>
                <a:spcPct val="0"/>
              </a:spcBef>
              <a:spcAft>
                <a:spcPct val="0"/>
              </a:spcAft>
              <a:defRPr sz="1300" b="1">
                <a:solidFill>
                  <a:srgbClr val="000000"/>
                </a:solidFill>
                <a:latin typeface="Arial" pitchFamily="34" charset="0"/>
                <a:ea typeface="宋体" pitchFamily="2" charset="-122"/>
              </a:defRPr>
            </a:lvl9pPr>
          </a:lstStyle>
          <a:p>
            <a:pPr lvl="1">
              <a:lnSpc>
                <a:spcPct val="95000"/>
              </a:lnSpc>
              <a:buClr>
                <a:srgbClr val="FF6600"/>
              </a:buClr>
              <a:buSzPct val="60000"/>
              <a:buFont typeface="Wingdings" pitchFamily="2" charset="2"/>
              <a:buChar char="n"/>
              <a:defRPr/>
            </a:pPr>
            <a:r>
              <a:rPr kumimoji="1" lang="en-US" altLang="zh-CN" sz="2200" dirty="0" smtClean="0">
                <a:solidFill>
                  <a:schemeClr val="tx1"/>
                </a:solidFill>
                <a:effectLst>
                  <a:outerShdw blurRad="38100" dist="38100" dir="2700000" algn="tl">
                    <a:srgbClr val="C0C0C0"/>
                  </a:outerShdw>
                </a:effectLst>
                <a:latin typeface="Times New Roman" pitchFamily="18" charset="0"/>
                <a:ea typeface="楷体" pitchFamily="49" charset="-122"/>
              </a:rPr>
              <a:t>LM</a:t>
            </a:r>
            <a:r>
              <a:rPr kumimoji="1" lang="zh-CN" altLang="en-US" sz="2200" dirty="0" smtClean="0">
                <a:solidFill>
                  <a:schemeClr val="tx1"/>
                </a:solidFill>
                <a:effectLst>
                  <a:outerShdw blurRad="38100" dist="38100" dir="2700000" algn="tl">
                    <a:srgbClr val="C0C0C0"/>
                  </a:outerShdw>
                </a:effectLst>
                <a:latin typeface="Times New Roman" pitchFamily="18" charset="0"/>
                <a:ea typeface="楷体" pitchFamily="49" charset="-122"/>
              </a:rPr>
              <a:t>曲线斜率小，意味货币需求曲线</a:t>
            </a:r>
            <a:r>
              <a:rPr kumimoji="1" lang="en-US" altLang="zh-CN" sz="2200" dirty="0" smtClean="0">
                <a:solidFill>
                  <a:schemeClr val="tx1"/>
                </a:solidFill>
                <a:effectLst>
                  <a:outerShdw blurRad="38100" dist="38100" dir="2700000" algn="tl">
                    <a:srgbClr val="C0C0C0"/>
                  </a:outerShdw>
                </a:effectLst>
                <a:latin typeface="Times New Roman" pitchFamily="18" charset="0"/>
                <a:ea typeface="楷体" pitchFamily="49" charset="-122"/>
              </a:rPr>
              <a:t>L</a:t>
            </a:r>
            <a:r>
              <a:rPr kumimoji="1" lang="zh-CN" altLang="en-US" sz="2200" dirty="0" smtClean="0">
                <a:solidFill>
                  <a:schemeClr val="tx1"/>
                </a:solidFill>
                <a:effectLst>
                  <a:outerShdw blurRad="38100" dist="38100" dir="2700000" algn="tl">
                    <a:srgbClr val="C0C0C0"/>
                  </a:outerShdw>
                </a:effectLst>
                <a:latin typeface="Times New Roman" pitchFamily="18" charset="0"/>
                <a:ea typeface="楷体" pitchFamily="49" charset="-122"/>
              </a:rPr>
              <a:t>的斜率也小，一定量的货币供给增加只能使利率有较少的下降，因而对投资的刺激作用小，即产出效应小。</a:t>
            </a:r>
          </a:p>
        </p:txBody>
      </p:sp>
      <p:sp>
        <p:nvSpPr>
          <p:cNvPr id="42" name="Rectangle 4"/>
          <p:cNvSpPr>
            <a:spLocks noChangeArrowheads="1"/>
          </p:cNvSpPr>
          <p:nvPr/>
        </p:nvSpPr>
        <p:spPr bwMode="auto">
          <a:xfrm>
            <a:off x="704850" y="836613"/>
            <a:ext cx="7899400" cy="442912"/>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Font typeface="Wingdings" pitchFamily="2" charset="2"/>
              <a:buChar char="²"/>
              <a:defRPr/>
            </a:pPr>
            <a:r>
              <a:rPr lang="en-US"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LM</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曲线斜率与货币政策效应关系的另一种解释</a:t>
            </a:r>
          </a:p>
        </p:txBody>
      </p:sp>
    </p:spTree>
    <p:extLst>
      <p:ext uri="{BB962C8B-B14F-4D97-AF65-F5344CB8AC3E}">
        <p14:creationId xmlns:p14="http://schemas.microsoft.com/office/powerpoint/2010/main" val="3132799304"/>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3"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DF845C0-460D-4392-A1FA-A01077518675}" type="slidenum">
              <a:rPr lang="en-GB" altLang="zh-CN" sz="1200" b="0">
                <a:solidFill>
                  <a:schemeClr val="bg1"/>
                </a:solidFill>
              </a:rPr>
              <a:pPr/>
              <a:t>4</a:t>
            </a:fld>
            <a:endParaRPr lang="en-GB" altLang="zh-CN" sz="1200" b="0">
              <a:solidFill>
                <a:schemeClr val="bg1"/>
              </a:solidFill>
            </a:endParaRPr>
          </a:p>
        </p:txBody>
      </p:sp>
      <p:sp>
        <p:nvSpPr>
          <p:cNvPr id="9" name="Rectangle 3"/>
          <p:cNvSpPr>
            <a:spLocks noChangeArrowheads="1"/>
          </p:cNvSpPr>
          <p:nvPr/>
        </p:nvSpPr>
        <p:spPr bwMode="auto">
          <a:xfrm>
            <a:off x="392113" y="620713"/>
            <a:ext cx="3027362" cy="590550"/>
          </a:xfrm>
          <a:prstGeom prst="rect">
            <a:avLst/>
          </a:prstGeom>
          <a:noFill/>
          <a:ln w="6350">
            <a:noFill/>
            <a:miter lim="800000"/>
            <a:headEnd/>
            <a:tailEnd/>
          </a:ln>
          <a:effectLst/>
        </p:spPr>
        <p:txBody>
          <a:bodyPr lIns="0" tIns="0" rIns="0" bIns="0">
            <a:spAutoFit/>
          </a:bodyPr>
          <a:lstStyle/>
          <a:p>
            <a:pPr marL="392113" lvl="1" indent="-390525" algn="ctr" defTabSz="330200">
              <a:lnSpc>
                <a:spcPct val="120000"/>
              </a:lnSpc>
              <a:buClr>
                <a:srgbClr val="FF6600"/>
              </a:buClr>
              <a:buSzPct val="60000"/>
              <a:buFont typeface="Wingdings" pitchFamily="2" charset="2"/>
              <a:buNone/>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rPr>
              <a:t>.2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rPr>
              <a:t>财政政策</a:t>
            </a:r>
            <a:endParaRPr kumimoji="1"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10" name="Rectangle 4"/>
          <p:cNvSpPr>
            <a:spLocks noChangeArrowheads="1"/>
          </p:cNvSpPr>
          <p:nvPr/>
        </p:nvSpPr>
        <p:spPr bwMode="auto">
          <a:xfrm>
            <a:off x="755576" y="1684338"/>
            <a:ext cx="5583238" cy="512762"/>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.2.1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财政政策的工具</a:t>
            </a:r>
          </a:p>
        </p:txBody>
      </p:sp>
      <p:grpSp>
        <p:nvGrpSpPr>
          <p:cNvPr id="2" name="Group 24"/>
          <p:cNvGrpSpPr>
            <a:grpSpLocks/>
          </p:cNvGrpSpPr>
          <p:nvPr/>
        </p:nvGrpSpPr>
        <p:grpSpPr bwMode="auto">
          <a:xfrm>
            <a:off x="1403350" y="2501900"/>
            <a:ext cx="6534150" cy="2509838"/>
            <a:chOff x="1619" y="1576"/>
            <a:chExt cx="4116" cy="1581"/>
          </a:xfrm>
        </p:grpSpPr>
        <p:sp>
          <p:nvSpPr>
            <p:cNvPr id="20" name="Rectangle 9"/>
            <p:cNvSpPr>
              <a:spLocks noChangeArrowheads="1"/>
            </p:cNvSpPr>
            <p:nvPr/>
          </p:nvSpPr>
          <p:spPr bwMode="auto">
            <a:xfrm>
              <a:off x="1619" y="2282"/>
              <a:ext cx="488" cy="233"/>
            </a:xfrm>
            <a:prstGeom prst="rect">
              <a:avLst/>
            </a:prstGeom>
            <a:noFill/>
            <a:ln w="6350">
              <a:noFill/>
              <a:miter lim="800000"/>
              <a:headEnd/>
              <a:tailEnd/>
            </a:ln>
            <a:effectLst/>
          </p:spPr>
          <p:txBody>
            <a:bodyPr lIns="0" tIns="0" rIns="0" bIns="0">
              <a:spAutoFit/>
            </a:bodyPr>
            <a:lstStyle/>
            <a:p>
              <a:pPr marL="392113" lvl="1" indent="-390525" defTabSz="330200">
                <a:spcBef>
                  <a:spcPct val="50000"/>
                </a:spcBef>
                <a:buClr>
                  <a:srgbClr val="FF6600"/>
                </a:buClr>
                <a:buSzPct val="60000"/>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财政</a:t>
              </a:r>
              <a:r>
                <a:rPr kumimoji="1" lang="zh-CN" altLang="en-US" sz="2400" dirty="0">
                  <a:solidFill>
                    <a:schemeClr val="tx1"/>
                  </a:solidFill>
                  <a:effectLst>
                    <a:outerShdw blurRad="38100" dist="38100" dir="2700000" algn="tl">
                      <a:srgbClr val="C0C0C0"/>
                    </a:outerShdw>
                  </a:effectLst>
                  <a:latin typeface="Times New Roman" pitchFamily="18" charset="0"/>
                  <a:ea typeface="黑体" pitchFamily="2" charset="-122"/>
                </a:rPr>
                <a:t> </a:t>
              </a:r>
            </a:p>
          </p:txBody>
        </p:sp>
        <p:sp>
          <p:nvSpPr>
            <p:cNvPr id="21" name="Rectangle 10"/>
            <p:cNvSpPr>
              <a:spLocks noChangeArrowheads="1"/>
            </p:cNvSpPr>
            <p:nvPr/>
          </p:nvSpPr>
          <p:spPr bwMode="auto">
            <a:xfrm>
              <a:off x="2203" y="1785"/>
              <a:ext cx="822" cy="233"/>
            </a:xfrm>
            <a:prstGeom prst="rect">
              <a:avLst/>
            </a:prstGeom>
            <a:noFill/>
            <a:ln w="6350">
              <a:noFill/>
              <a:miter lim="800000"/>
              <a:headEnd/>
              <a:tailEnd/>
            </a:ln>
            <a:effectLst/>
          </p:spPr>
          <p:txBody>
            <a:bodyPr lIns="0" tIns="0" rIns="0" bIns="0">
              <a:spAutoFit/>
            </a:bodyPr>
            <a:lstStyle/>
            <a:p>
              <a:pPr marL="392113" lvl="1" indent="-390525" defTabSz="330200">
                <a:spcBef>
                  <a:spcPct val="50000"/>
                </a:spcBef>
                <a:buClr>
                  <a:srgbClr val="FF6600"/>
                </a:buClr>
                <a:buSzPct val="60000"/>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财政收入</a:t>
              </a:r>
              <a:r>
                <a:rPr kumimoji="1" lang="zh-CN" altLang="en-US" sz="2400" dirty="0">
                  <a:solidFill>
                    <a:schemeClr val="tx1"/>
                  </a:solidFill>
                  <a:effectLst>
                    <a:outerShdw blurRad="38100" dist="38100" dir="2700000" algn="tl">
                      <a:srgbClr val="C0C0C0"/>
                    </a:outerShdw>
                  </a:effectLst>
                  <a:latin typeface="Times New Roman" pitchFamily="18" charset="0"/>
                  <a:ea typeface="黑体" pitchFamily="2" charset="-122"/>
                </a:rPr>
                <a:t> </a:t>
              </a:r>
            </a:p>
          </p:txBody>
        </p:sp>
        <p:sp>
          <p:nvSpPr>
            <p:cNvPr id="24" name="Rectangle 11"/>
            <p:cNvSpPr>
              <a:spLocks noChangeArrowheads="1"/>
            </p:cNvSpPr>
            <p:nvPr/>
          </p:nvSpPr>
          <p:spPr bwMode="auto">
            <a:xfrm>
              <a:off x="2212" y="2684"/>
              <a:ext cx="843" cy="233"/>
            </a:xfrm>
            <a:prstGeom prst="rect">
              <a:avLst/>
            </a:prstGeom>
            <a:noFill/>
            <a:ln w="6350">
              <a:noFill/>
              <a:miter lim="800000"/>
              <a:headEnd/>
              <a:tailEnd/>
            </a:ln>
            <a:effectLst/>
          </p:spPr>
          <p:txBody>
            <a:bodyPr lIns="0" tIns="0" rIns="0" bIns="0">
              <a:spAutoFit/>
            </a:bodyPr>
            <a:lstStyle/>
            <a:p>
              <a:pPr marL="392113" lvl="1" indent="-390525" defTabSz="330200">
                <a:spcBef>
                  <a:spcPct val="50000"/>
                </a:spcBef>
                <a:buClr>
                  <a:srgbClr val="FF6600"/>
                </a:buClr>
                <a:buSzPct val="60000"/>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财政支出 </a:t>
              </a:r>
            </a:p>
          </p:txBody>
        </p:sp>
        <p:sp>
          <p:nvSpPr>
            <p:cNvPr id="25" name="Rectangle 12"/>
            <p:cNvSpPr>
              <a:spLocks noChangeArrowheads="1"/>
            </p:cNvSpPr>
            <p:nvPr/>
          </p:nvSpPr>
          <p:spPr bwMode="auto">
            <a:xfrm>
              <a:off x="3194" y="2437"/>
              <a:ext cx="822" cy="233"/>
            </a:xfrm>
            <a:prstGeom prst="rect">
              <a:avLst/>
            </a:prstGeom>
            <a:noFill/>
            <a:ln w="6350">
              <a:noFill/>
              <a:miter lim="800000"/>
              <a:headEnd/>
              <a:tailEnd/>
            </a:ln>
            <a:effectLst/>
          </p:spPr>
          <p:txBody>
            <a:bodyPr lIns="0" tIns="0" rIns="0" bIns="0">
              <a:spAutoFit/>
            </a:bodyPr>
            <a:lstStyle/>
            <a:p>
              <a:pPr marL="392113" lvl="1" indent="-390525" defTabSz="330200">
                <a:spcBef>
                  <a:spcPct val="50000"/>
                </a:spcBef>
                <a:buClr>
                  <a:srgbClr val="FF6600"/>
                </a:buClr>
                <a:buSzPct val="60000"/>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政府购买</a:t>
              </a:r>
            </a:p>
          </p:txBody>
        </p:sp>
        <p:sp>
          <p:nvSpPr>
            <p:cNvPr id="26" name="Rectangle 13"/>
            <p:cNvSpPr>
              <a:spLocks noChangeArrowheads="1"/>
            </p:cNvSpPr>
            <p:nvPr/>
          </p:nvSpPr>
          <p:spPr bwMode="auto">
            <a:xfrm>
              <a:off x="3199" y="2924"/>
              <a:ext cx="822" cy="233"/>
            </a:xfrm>
            <a:prstGeom prst="rect">
              <a:avLst/>
            </a:prstGeom>
            <a:noFill/>
            <a:ln w="6350">
              <a:noFill/>
              <a:miter lim="800000"/>
              <a:headEnd/>
              <a:tailEnd/>
            </a:ln>
            <a:effectLst/>
          </p:spPr>
          <p:txBody>
            <a:bodyPr lIns="0" tIns="0" rIns="0" bIns="0">
              <a:spAutoFit/>
            </a:bodyPr>
            <a:lstStyle/>
            <a:p>
              <a:pPr marL="392113" lvl="1" indent="-390525" defTabSz="330200">
                <a:spcBef>
                  <a:spcPct val="50000"/>
                </a:spcBef>
                <a:buClr>
                  <a:srgbClr val="FF6600"/>
                </a:buClr>
                <a:buSzPct val="60000"/>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转移支付</a:t>
              </a:r>
            </a:p>
          </p:txBody>
        </p:sp>
        <p:sp>
          <p:nvSpPr>
            <p:cNvPr id="27" name="Rectangle 14"/>
            <p:cNvSpPr>
              <a:spLocks noChangeArrowheads="1"/>
            </p:cNvSpPr>
            <p:nvPr/>
          </p:nvSpPr>
          <p:spPr bwMode="auto">
            <a:xfrm>
              <a:off x="3190" y="1576"/>
              <a:ext cx="488" cy="233"/>
            </a:xfrm>
            <a:prstGeom prst="rect">
              <a:avLst/>
            </a:prstGeom>
            <a:noFill/>
            <a:ln w="6350">
              <a:noFill/>
              <a:miter lim="800000"/>
              <a:headEnd/>
              <a:tailEnd/>
            </a:ln>
            <a:effectLst/>
          </p:spPr>
          <p:txBody>
            <a:bodyPr lIns="0" tIns="0" rIns="0" bIns="0">
              <a:spAutoFit/>
            </a:bodyPr>
            <a:lstStyle/>
            <a:p>
              <a:pPr marL="392113" lvl="1" indent="-390525" defTabSz="330200">
                <a:spcBef>
                  <a:spcPct val="50000"/>
                </a:spcBef>
                <a:buClr>
                  <a:srgbClr val="FF6600"/>
                </a:buClr>
                <a:buSzPct val="60000"/>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税收</a:t>
              </a:r>
              <a:r>
                <a:rPr kumimoji="1" lang="zh-CN" altLang="en-US" sz="2400" dirty="0">
                  <a:solidFill>
                    <a:schemeClr val="tx1"/>
                  </a:solidFill>
                  <a:effectLst>
                    <a:outerShdw blurRad="38100" dist="38100" dir="2700000" algn="tl">
                      <a:srgbClr val="C0C0C0"/>
                    </a:outerShdw>
                  </a:effectLst>
                  <a:latin typeface="Times New Roman" pitchFamily="18" charset="0"/>
                  <a:ea typeface="黑体" pitchFamily="2" charset="-122"/>
                </a:rPr>
                <a:t> </a:t>
              </a:r>
            </a:p>
          </p:txBody>
        </p:sp>
        <p:sp>
          <p:nvSpPr>
            <p:cNvPr id="28" name="Rectangle 15"/>
            <p:cNvSpPr>
              <a:spLocks noChangeArrowheads="1"/>
            </p:cNvSpPr>
            <p:nvPr/>
          </p:nvSpPr>
          <p:spPr bwMode="auto">
            <a:xfrm>
              <a:off x="3185" y="2001"/>
              <a:ext cx="488" cy="233"/>
            </a:xfrm>
            <a:prstGeom prst="rect">
              <a:avLst/>
            </a:prstGeom>
            <a:noFill/>
            <a:ln w="6350">
              <a:noFill/>
              <a:miter lim="800000"/>
              <a:headEnd/>
              <a:tailEnd/>
            </a:ln>
            <a:effectLst/>
          </p:spPr>
          <p:txBody>
            <a:bodyPr lIns="0" tIns="0" rIns="0" bIns="0">
              <a:spAutoFit/>
            </a:bodyPr>
            <a:lstStyle/>
            <a:p>
              <a:pPr marL="392113" lvl="1" indent="-390525" defTabSz="330200">
                <a:spcBef>
                  <a:spcPct val="50000"/>
                </a:spcBef>
                <a:buClr>
                  <a:srgbClr val="FF6600"/>
                </a:buClr>
                <a:buSzPct val="60000"/>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公债</a:t>
              </a:r>
              <a:r>
                <a:rPr kumimoji="1" lang="zh-CN" altLang="en-US" sz="2400" dirty="0">
                  <a:solidFill>
                    <a:schemeClr val="tx1"/>
                  </a:solidFill>
                  <a:effectLst>
                    <a:outerShdw blurRad="38100" dist="38100" dir="2700000" algn="tl">
                      <a:srgbClr val="C0C0C0"/>
                    </a:outerShdw>
                  </a:effectLst>
                  <a:latin typeface="Times New Roman" pitchFamily="18" charset="0"/>
                  <a:ea typeface="黑体" pitchFamily="2" charset="-122"/>
                </a:rPr>
                <a:t> </a:t>
              </a:r>
            </a:p>
          </p:txBody>
        </p:sp>
        <p:sp>
          <p:nvSpPr>
            <p:cNvPr id="20493" name="AutoShape 16"/>
            <p:cNvSpPr>
              <a:spLocks/>
            </p:cNvSpPr>
            <p:nvPr/>
          </p:nvSpPr>
          <p:spPr bwMode="auto">
            <a:xfrm>
              <a:off x="3043" y="1652"/>
              <a:ext cx="91" cy="521"/>
            </a:xfrm>
            <a:prstGeom prst="leftBrace">
              <a:avLst>
                <a:gd name="adj1" fmla="val 47711"/>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0494" name="AutoShape 17"/>
            <p:cNvSpPr>
              <a:spLocks/>
            </p:cNvSpPr>
            <p:nvPr/>
          </p:nvSpPr>
          <p:spPr bwMode="auto">
            <a:xfrm>
              <a:off x="3039" y="2548"/>
              <a:ext cx="91" cy="521"/>
            </a:xfrm>
            <a:prstGeom prst="leftBrace">
              <a:avLst>
                <a:gd name="adj1" fmla="val 47711"/>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0495" name="AutoShape 18"/>
            <p:cNvSpPr>
              <a:spLocks/>
            </p:cNvSpPr>
            <p:nvPr/>
          </p:nvSpPr>
          <p:spPr bwMode="auto">
            <a:xfrm>
              <a:off x="2060" y="1933"/>
              <a:ext cx="91" cy="907"/>
            </a:xfrm>
            <a:prstGeom prst="leftBrace">
              <a:avLst>
                <a:gd name="adj1" fmla="val 83059"/>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2" name="Rectangle 21"/>
            <p:cNvSpPr>
              <a:spLocks noChangeArrowheads="1"/>
            </p:cNvSpPr>
            <p:nvPr/>
          </p:nvSpPr>
          <p:spPr bwMode="auto">
            <a:xfrm>
              <a:off x="4167" y="2177"/>
              <a:ext cx="1568" cy="233"/>
            </a:xfrm>
            <a:prstGeom prst="rect">
              <a:avLst/>
            </a:prstGeom>
            <a:noFill/>
            <a:ln w="6350">
              <a:noFill/>
              <a:miter lim="800000"/>
              <a:headEnd/>
              <a:tailEnd/>
            </a:ln>
            <a:effectLst/>
          </p:spPr>
          <p:txBody>
            <a:bodyPr lIns="0" tIns="0" rIns="0" bIns="0">
              <a:spAutoFit/>
            </a:bodyPr>
            <a:lstStyle/>
            <a:p>
              <a:pPr marL="392113" lvl="1" indent="-390525" defTabSz="330200">
                <a:spcBef>
                  <a:spcPct val="50000"/>
                </a:spcBef>
                <a:buClr>
                  <a:srgbClr val="FF6600"/>
                </a:buClr>
                <a:buSzPct val="60000"/>
                <a:buFont typeface="Wingdings" pitchFamily="2" charset="2"/>
                <a:buNone/>
                <a:defRPr/>
              </a:pPr>
              <a:r>
                <a:rPr kumimoji="1" lang="zh-CN" altLang="en-US" sz="2400" dirty="0">
                  <a:solidFill>
                    <a:schemeClr val="bg2">
                      <a:lumMod val="75000"/>
                    </a:schemeClr>
                  </a:solidFill>
                  <a:effectLst>
                    <a:outerShdw blurRad="38100" dist="38100" dir="2700000" algn="tl">
                      <a:srgbClr val="C0C0C0"/>
                    </a:outerShdw>
                  </a:effectLst>
                  <a:latin typeface="楷体" panose="02010609060101010101" pitchFamily="49" charset="-122"/>
                  <a:ea typeface="楷体" panose="02010609060101010101" pitchFamily="49" charset="-122"/>
                </a:rPr>
                <a:t>政府消费</a:t>
              </a:r>
            </a:p>
          </p:txBody>
        </p:sp>
        <p:sp>
          <p:nvSpPr>
            <p:cNvPr id="33" name="Rectangle 22"/>
            <p:cNvSpPr>
              <a:spLocks noChangeArrowheads="1"/>
            </p:cNvSpPr>
            <p:nvPr/>
          </p:nvSpPr>
          <p:spPr bwMode="auto">
            <a:xfrm>
              <a:off x="4172" y="2664"/>
              <a:ext cx="822" cy="233"/>
            </a:xfrm>
            <a:prstGeom prst="rect">
              <a:avLst/>
            </a:prstGeom>
            <a:noFill/>
            <a:ln w="6350">
              <a:noFill/>
              <a:miter lim="800000"/>
              <a:headEnd/>
              <a:tailEnd/>
            </a:ln>
            <a:effectLst/>
          </p:spPr>
          <p:txBody>
            <a:bodyPr lIns="0" tIns="0" rIns="0" bIns="0">
              <a:spAutoFit/>
            </a:bodyPr>
            <a:lstStyle/>
            <a:p>
              <a:pPr marL="392113" lvl="1" indent="-390525" defTabSz="330200">
                <a:spcBef>
                  <a:spcPct val="50000"/>
                </a:spcBef>
                <a:buClr>
                  <a:srgbClr val="FF6600"/>
                </a:buClr>
                <a:buSzPct val="60000"/>
                <a:buFont typeface="Wingdings" pitchFamily="2" charset="2"/>
                <a:buNone/>
                <a:defRPr/>
              </a:pPr>
              <a:r>
                <a:rPr kumimoji="1" lang="zh-CN" altLang="en-US" sz="2400" dirty="0">
                  <a:solidFill>
                    <a:schemeClr val="bg2">
                      <a:lumMod val="75000"/>
                    </a:schemeClr>
                  </a:solidFill>
                  <a:effectLst>
                    <a:outerShdw blurRad="38100" dist="38100" dir="2700000" algn="tl">
                      <a:srgbClr val="C0C0C0"/>
                    </a:outerShdw>
                  </a:effectLst>
                  <a:latin typeface="楷体" panose="02010609060101010101" pitchFamily="49" charset="-122"/>
                  <a:ea typeface="楷体" panose="02010609060101010101" pitchFamily="49" charset="-122"/>
                </a:rPr>
                <a:t>政府投资</a:t>
              </a:r>
            </a:p>
          </p:txBody>
        </p:sp>
        <p:sp>
          <p:nvSpPr>
            <p:cNvPr id="34" name="AutoShape 23"/>
            <p:cNvSpPr>
              <a:spLocks/>
            </p:cNvSpPr>
            <p:nvPr/>
          </p:nvSpPr>
          <p:spPr bwMode="auto">
            <a:xfrm>
              <a:off x="4012" y="2288"/>
              <a:ext cx="91" cy="521"/>
            </a:xfrm>
            <a:prstGeom prst="leftBrace">
              <a:avLst>
                <a:gd name="adj1" fmla="val 47711"/>
                <a:gd name="adj2" fmla="val 50000"/>
              </a:avLst>
            </a:prstGeom>
            <a:noFill/>
            <a:ln w="25400">
              <a:solidFill>
                <a:schemeClr val="bg2">
                  <a:lumMod val="75000"/>
                </a:schemeClr>
              </a:solidFill>
              <a:round/>
              <a:headEnd/>
              <a:tailEnd/>
            </a:ln>
          </p:spPr>
          <p:txBody>
            <a:bodyPr wrap="none" lIns="0" tIns="0" rIns="0" bIns="0" anchor="ctr">
              <a:spAutoFit/>
            </a:bodyPr>
            <a:lstStyle/>
            <a:p>
              <a:pPr>
                <a:defRPr/>
              </a:pPr>
              <a:endParaRPr lang="zh-CN" altLang="en-US">
                <a:latin typeface="Arial" charset="0"/>
              </a:endParaRPr>
            </a:p>
          </p:txBody>
        </p:sp>
      </p:grpSp>
    </p:spTree>
    <p:extLst>
      <p:ext uri="{BB962C8B-B14F-4D97-AF65-F5344CB8AC3E}">
        <p14:creationId xmlns:p14="http://schemas.microsoft.com/office/powerpoint/2010/main" val="400356579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3"/>
      <p:bldP spid="10" grpId="0" build="p" bldLvl="3"/>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7644E4D-C131-4E00-A377-EC8555B11AB2}" type="slidenum">
              <a:rPr lang="en-GB" altLang="zh-CN" sz="1200" b="0">
                <a:solidFill>
                  <a:schemeClr val="bg1"/>
                </a:solidFill>
              </a:rPr>
              <a:pPr/>
              <a:t>40</a:t>
            </a:fld>
            <a:endParaRPr lang="en-GB" altLang="zh-CN" sz="1200" b="0">
              <a:solidFill>
                <a:schemeClr val="bg1"/>
              </a:solidFill>
            </a:endParaRPr>
          </a:p>
        </p:txBody>
      </p:sp>
      <p:sp>
        <p:nvSpPr>
          <p:cNvPr id="45" name="Rectangle 4"/>
          <p:cNvSpPr>
            <a:spLocks noChangeArrowheads="1"/>
          </p:cNvSpPr>
          <p:nvPr/>
        </p:nvSpPr>
        <p:spPr bwMode="auto">
          <a:xfrm>
            <a:off x="712929" y="332656"/>
            <a:ext cx="5924550" cy="517525"/>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.3.4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“相机抉择”与“单一规则”</a:t>
            </a:r>
          </a:p>
        </p:txBody>
      </p:sp>
      <p:sp>
        <p:nvSpPr>
          <p:cNvPr id="8" name="Rectangle 2"/>
          <p:cNvSpPr>
            <a:spLocks noChangeArrowheads="1"/>
          </p:cNvSpPr>
          <p:nvPr/>
        </p:nvSpPr>
        <p:spPr bwMode="auto">
          <a:xfrm>
            <a:off x="971550" y="1916113"/>
            <a:ext cx="7561263" cy="4154487"/>
          </a:xfrm>
          <a:prstGeom prst="rect">
            <a:avLst/>
          </a:prstGeom>
          <a:noFill/>
          <a:ln w="6350">
            <a:noFill/>
            <a:miter lim="800000"/>
            <a:headEnd/>
            <a:tailEnd/>
          </a:ln>
          <a:effectLst/>
        </p:spPr>
        <p:txBody>
          <a:bodyPr lIns="0" tIns="0" rIns="0" bIns="0">
            <a:spAutoFit/>
          </a:bodyPr>
          <a:lstStyle/>
          <a:p>
            <a:pPr marL="273050" lvl="1" indent="-271463" defTabSz="330200">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相机抉择的货币政策是中央银行依据对经济形势的判断，为达成既定的政策目标而采取的权衡性货币措施</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273050" lvl="1" indent="-271463" defTabSz="330200">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相机抉择是凯恩斯主义的政策主张。其运用原则是：逆经济风向行事</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273050" lvl="1" indent="-271463" defTabSz="330200">
              <a:spcBef>
                <a:spcPts val="1200"/>
              </a:spcBef>
              <a:buClr>
                <a:srgbClr val="FF6600"/>
              </a:buClr>
              <a:buSzPct val="120000"/>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20</a:t>
            </a:r>
            <a:r>
              <a:rPr kumimoji="1" lang="zh-CN" altLang="en-US" sz="2400" dirty="0">
                <a:solidFill>
                  <a:schemeClr val="tx1"/>
                </a:solidFill>
                <a:effectLst>
                  <a:outerShdw blurRad="38100" dist="38100" dir="2700000" algn="tl">
                    <a:srgbClr val="C0C0C0"/>
                  </a:outerShdw>
                </a:effectLst>
                <a:latin typeface="宋体" pitchFamily="2" charset="-122"/>
              </a:rPr>
              <a:t>世纪五六十年代，相机抉择政策有效，西方国家货币当局亦多采用相机抉择货币政策。但</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20</a:t>
            </a:r>
            <a:r>
              <a:rPr kumimoji="1" lang="zh-CN" altLang="en-US" sz="2400" dirty="0">
                <a:solidFill>
                  <a:schemeClr val="tx1"/>
                </a:solidFill>
                <a:effectLst>
                  <a:outerShdw blurRad="38100" dist="38100" dir="2700000" algn="tl">
                    <a:srgbClr val="C0C0C0"/>
                  </a:outerShdw>
                </a:effectLst>
                <a:latin typeface="宋体" pitchFamily="2" charset="-122"/>
              </a:rPr>
              <a:t>世纪</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60</a:t>
            </a:r>
            <a:r>
              <a:rPr kumimoji="1" lang="zh-CN" altLang="en-US" sz="2400" dirty="0">
                <a:solidFill>
                  <a:schemeClr val="tx1"/>
                </a:solidFill>
                <a:effectLst>
                  <a:outerShdw blurRad="38100" dist="38100" dir="2700000" algn="tl">
                    <a:srgbClr val="C0C0C0"/>
                  </a:outerShdw>
                </a:effectLst>
                <a:latin typeface="宋体" pitchFamily="2" charset="-122"/>
              </a:rPr>
              <a:t>年代末，西方国家出现了“滞胀”局面，相机抉择政策无法解决这一难题</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273050" lvl="1" indent="-271463" defTabSz="330200">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非凯恩斯学派认为，相机抉择是一种效率极低的政策规则，且会造成政策的不稳定性</a:t>
            </a:r>
            <a:endParaRPr kumimoji="1" lang="en-US" altLang="zh-CN" sz="2400" dirty="0">
              <a:solidFill>
                <a:schemeClr val="tx1"/>
              </a:solidFill>
              <a:effectLst>
                <a:outerShdw blurRad="38100" dist="38100" dir="2700000" algn="tl">
                  <a:srgbClr val="C0C0C0"/>
                </a:outerShdw>
              </a:effectLst>
              <a:latin typeface="宋体" pitchFamily="2" charset="-122"/>
            </a:endParaRPr>
          </a:p>
        </p:txBody>
      </p:sp>
      <p:sp>
        <p:nvSpPr>
          <p:cNvPr id="9" name="Rectangle 3"/>
          <p:cNvSpPr>
            <a:spLocks noChangeArrowheads="1"/>
          </p:cNvSpPr>
          <p:nvPr/>
        </p:nvSpPr>
        <p:spPr bwMode="auto">
          <a:xfrm>
            <a:off x="708563" y="1124744"/>
            <a:ext cx="2300287"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“相机抉择”</a:t>
            </a:r>
          </a:p>
        </p:txBody>
      </p:sp>
    </p:spTree>
    <p:extLst>
      <p:ext uri="{BB962C8B-B14F-4D97-AF65-F5344CB8AC3E}">
        <p14:creationId xmlns:p14="http://schemas.microsoft.com/office/powerpoint/2010/main" val="307650738"/>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blinds(horizontal)">
                                      <p:cBhvr>
                                        <p:cTn id="7" dur="500"/>
                                        <p:tgtEl>
                                          <p:spTgt spid="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linds(horizontal)">
                                      <p:cBhvr>
                                        <p:cTn id="17" dur="500"/>
                                        <p:tgtEl>
                                          <p:spTgt spid="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blinds(horizontal)">
                                      <p:cBhvr>
                                        <p:cTn id="22" dur="500"/>
                                        <p:tgtEl>
                                          <p:spTgt spid="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blinds(horizontal)">
                                      <p:cBhvr>
                                        <p:cTn id="27" dur="500"/>
                                        <p:tgtEl>
                                          <p:spTgt spid="8">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blinds(horizontal)">
                                      <p:cBhvr>
                                        <p:cTn id="3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bldLvl="3"/>
      <p:bldP spid="8" grpId="0" build="p" bldLvl="3"/>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B118F0A-0627-4F24-A963-9A314D8EEC44}" type="slidenum">
              <a:rPr lang="en-GB" altLang="zh-CN" sz="1200" b="0">
                <a:solidFill>
                  <a:schemeClr val="bg1"/>
                </a:solidFill>
              </a:rPr>
              <a:pPr/>
              <a:t>41</a:t>
            </a:fld>
            <a:endParaRPr lang="en-GB" altLang="zh-CN" sz="1200" b="0">
              <a:solidFill>
                <a:schemeClr val="bg1"/>
              </a:solidFill>
            </a:endParaRPr>
          </a:p>
        </p:txBody>
      </p:sp>
      <p:sp>
        <p:nvSpPr>
          <p:cNvPr id="8" name="Rectangle 2"/>
          <p:cNvSpPr>
            <a:spLocks noChangeArrowheads="1"/>
          </p:cNvSpPr>
          <p:nvPr/>
        </p:nvSpPr>
        <p:spPr bwMode="auto">
          <a:xfrm>
            <a:off x="971550" y="1268413"/>
            <a:ext cx="7561263" cy="4524375"/>
          </a:xfrm>
          <a:prstGeom prst="rect">
            <a:avLst/>
          </a:prstGeom>
          <a:noFill/>
          <a:ln w="6350">
            <a:noFill/>
            <a:miter lim="800000"/>
            <a:headEnd/>
            <a:tailEnd/>
          </a:ln>
          <a:effectLst/>
        </p:spPr>
        <p:txBody>
          <a:bodyPr lIns="0" tIns="0" rIns="0" bIns="0">
            <a:spAutoFit/>
          </a:bodyPr>
          <a:lstStyle/>
          <a:p>
            <a:pPr marL="273050" lvl="1" indent="-271463" defTabSz="330200">
              <a:spcBef>
                <a:spcPts val="1200"/>
              </a:spcBef>
              <a:buClr>
                <a:srgbClr val="FF6600"/>
              </a:buClr>
              <a:buSzPct val="120000"/>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20</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世纪</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50</a:t>
            </a:r>
            <a:r>
              <a:rPr kumimoji="1" lang="zh-CN" altLang="en-US" sz="2400" dirty="0">
                <a:solidFill>
                  <a:schemeClr val="tx1"/>
                </a:solidFill>
                <a:effectLst>
                  <a:outerShdw blurRad="38100" dist="38100" dir="2700000" algn="tl">
                    <a:srgbClr val="C0C0C0"/>
                  </a:outerShdw>
                </a:effectLst>
                <a:latin typeface="宋体" pitchFamily="2" charset="-122"/>
              </a:rPr>
              <a:t>年代后期开始，弗里德曼就批评相机抉择的政策。他主张用一种预先制定的对货币投放有约束力的“规则”取而代之</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273050" lvl="1" indent="-271463" defTabSz="330200">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单一货币规则是指货币政策不是对经济变化作出反应，而是按照事先制定好的固定规则去实施政策，如固定的货币增长率</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273050" lvl="1" indent="-271463" defTabSz="330200">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弗里德曼认为，只要实施不变的货币增长率政策，就能抑制通货膨胀，消除价格剧烈波动，使经济趋于稳定，并使企业的那些基本力量得到有效的运用</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273050" lvl="1" indent="-271463" defTabSz="330200">
              <a:spcBef>
                <a:spcPts val="1200"/>
              </a:spcBef>
              <a:buClr>
                <a:srgbClr val="FF6600"/>
              </a:buClr>
              <a:buSzPct val="120000"/>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20</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世纪</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70</a:t>
            </a:r>
            <a:r>
              <a:rPr kumimoji="1" lang="zh-CN" altLang="en-US" sz="2400" dirty="0">
                <a:solidFill>
                  <a:schemeClr val="tx1"/>
                </a:solidFill>
                <a:effectLst>
                  <a:outerShdw blurRad="38100" dist="38100" dir="2700000" algn="tl">
                    <a:srgbClr val="C0C0C0"/>
                  </a:outerShdw>
                </a:effectLst>
                <a:latin typeface="宋体" pitchFamily="2" charset="-122"/>
              </a:rPr>
              <a:t>年代以后，美联储基本上接受了货币主义的“单一货币规则”</a:t>
            </a:r>
            <a:endParaRPr kumimoji="1" lang="en-US" altLang="zh-CN" sz="2400" dirty="0">
              <a:solidFill>
                <a:schemeClr val="tx1"/>
              </a:solidFill>
              <a:effectLst>
                <a:outerShdw blurRad="38100" dist="38100" dir="2700000" algn="tl">
                  <a:srgbClr val="C0C0C0"/>
                </a:outerShdw>
              </a:effectLst>
              <a:latin typeface="宋体" pitchFamily="2" charset="-122"/>
            </a:endParaRPr>
          </a:p>
        </p:txBody>
      </p:sp>
      <p:sp>
        <p:nvSpPr>
          <p:cNvPr id="9" name="Rectangle 3"/>
          <p:cNvSpPr>
            <a:spLocks noChangeArrowheads="1"/>
          </p:cNvSpPr>
          <p:nvPr/>
        </p:nvSpPr>
        <p:spPr bwMode="auto">
          <a:xfrm>
            <a:off x="687388" y="692150"/>
            <a:ext cx="2947987" cy="369888"/>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“单一货币规则”</a:t>
            </a:r>
          </a:p>
        </p:txBody>
      </p:sp>
    </p:spTree>
    <p:extLst>
      <p:ext uri="{BB962C8B-B14F-4D97-AF65-F5344CB8AC3E}">
        <p14:creationId xmlns:p14="http://schemas.microsoft.com/office/powerpoint/2010/main" val="562775323"/>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linds(horizontal)">
                                      <p:cBhvr>
                                        <p:cTn id="22" dur="500"/>
                                        <p:tgtEl>
                                          <p:spTgt spid="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linds(horizontal)">
                                      <p:cBhvr>
                                        <p:cTn id="2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82ADA9A-2C34-4FB5-BB60-6F5E365D1429}" type="slidenum">
              <a:rPr lang="en-GB" altLang="zh-CN" sz="1200" b="0">
                <a:solidFill>
                  <a:schemeClr val="bg1"/>
                </a:solidFill>
              </a:rPr>
              <a:pPr/>
              <a:t>42</a:t>
            </a:fld>
            <a:endParaRPr lang="en-GB" altLang="zh-CN" sz="1200" b="0">
              <a:solidFill>
                <a:schemeClr val="bg1"/>
              </a:solidFill>
            </a:endParaRPr>
          </a:p>
        </p:txBody>
      </p:sp>
      <p:sp>
        <p:nvSpPr>
          <p:cNvPr id="8" name="Rectangle 2"/>
          <p:cNvSpPr>
            <a:spLocks noChangeArrowheads="1"/>
          </p:cNvSpPr>
          <p:nvPr/>
        </p:nvSpPr>
        <p:spPr bwMode="auto">
          <a:xfrm>
            <a:off x="971550" y="1268413"/>
            <a:ext cx="7561263" cy="1477962"/>
          </a:xfrm>
          <a:prstGeom prst="rect">
            <a:avLst/>
          </a:prstGeom>
          <a:noFill/>
          <a:ln w="6350">
            <a:noFill/>
            <a:miter lim="800000"/>
            <a:headEnd/>
            <a:tailEnd/>
          </a:ln>
          <a:effectLst/>
        </p:spPr>
        <p:txBody>
          <a:bodyPr lIns="0" tIns="0" rIns="0" bIns="0">
            <a:spAutoFit/>
          </a:bodyPr>
          <a:lstStyle/>
          <a:p>
            <a:pPr marL="273050" lvl="1" indent="-271463" defTabSz="330200">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泰勒认为，货币政策是通过利率影响支出的，所以货币政策应以利率为目标而不是以货币供给增长率为目标。他于</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1993</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年提出了一种以利率为货币政策目标的规则：</a:t>
            </a:r>
            <a:endParaRPr kumimoji="1" lang="en-US" altLang="zh-CN" sz="2400" dirty="0">
              <a:solidFill>
                <a:schemeClr val="tx1"/>
              </a:solidFill>
              <a:effectLst>
                <a:outerShdw blurRad="38100" dist="38100" dir="2700000" algn="tl">
                  <a:srgbClr val="C0C0C0"/>
                </a:outerShdw>
              </a:effectLst>
              <a:latin typeface="宋体" pitchFamily="2" charset="-122"/>
            </a:endParaRPr>
          </a:p>
        </p:txBody>
      </p:sp>
      <p:sp>
        <p:nvSpPr>
          <p:cNvPr id="9" name="Rectangle 3"/>
          <p:cNvSpPr>
            <a:spLocks noChangeArrowheads="1"/>
          </p:cNvSpPr>
          <p:nvPr/>
        </p:nvSpPr>
        <p:spPr bwMode="auto">
          <a:xfrm>
            <a:off x="687388" y="692150"/>
            <a:ext cx="2947987" cy="369888"/>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“泰勒规则”</a:t>
            </a:r>
          </a:p>
        </p:txBody>
      </p:sp>
      <p:sp>
        <p:nvSpPr>
          <p:cNvPr id="1127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 name="对象 2"/>
          <p:cNvGraphicFramePr>
            <a:graphicFrameLocks noChangeAspect="1"/>
          </p:cNvGraphicFramePr>
          <p:nvPr/>
        </p:nvGraphicFramePr>
        <p:xfrm>
          <a:off x="2435225" y="2709863"/>
          <a:ext cx="3138488" cy="431800"/>
        </p:xfrm>
        <a:graphic>
          <a:graphicData uri="http://schemas.openxmlformats.org/presentationml/2006/ole">
            <mc:AlternateContent xmlns:mc="http://schemas.openxmlformats.org/markup-compatibility/2006">
              <mc:Choice xmlns:v="urn:schemas-microsoft-com:vml" Requires="v">
                <p:oleObj spid="_x0000_s11286" name="Equation" r:id="rId3" imgW="1663560" imgH="228600" progId="Equation.DSMT4">
                  <p:embed/>
                </p:oleObj>
              </mc:Choice>
              <mc:Fallback>
                <p:oleObj name="Equation" r:id="rId3" imgW="166356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5225" y="2709863"/>
                        <a:ext cx="31384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2"/>
          <p:cNvSpPr>
            <a:spLocks noChangeArrowheads="1"/>
          </p:cNvSpPr>
          <p:nvPr/>
        </p:nvSpPr>
        <p:spPr bwMode="auto">
          <a:xfrm>
            <a:off x="971550" y="4868863"/>
            <a:ext cx="7561263" cy="1230312"/>
          </a:xfrm>
          <a:prstGeom prst="rect">
            <a:avLst/>
          </a:prstGeom>
          <a:noFill/>
          <a:ln w="6350">
            <a:noFill/>
            <a:miter lim="800000"/>
            <a:headEnd/>
            <a:tailEnd/>
          </a:ln>
          <a:effectLst/>
        </p:spPr>
        <p:txBody>
          <a:bodyPr lIns="0" tIns="0" rIns="0" bIns="0">
            <a:spAutoFit/>
          </a:bodyPr>
          <a:lstStyle/>
          <a:p>
            <a:pPr marL="273050" lvl="1" indent="-271463" defTabSz="330200">
              <a:spcBef>
                <a:spcPts val="1200"/>
              </a:spcBef>
              <a:buClr>
                <a:srgbClr val="FF6600"/>
              </a:buClr>
              <a:buSzPct val="120000"/>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从上式可知，如果经济处于长期均衡状态，实际</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GDP</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等于潜在</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GDP</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，即产出缺口</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y</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为零，实际利率</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R</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等于均衡实际利率</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R*</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；如果通货膨胀率</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π</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等于目标通货膨胀率</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π*</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，则名义利率</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r</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等于实际利率</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R</a:t>
            </a:r>
            <a:r>
              <a:rPr kumimoji="1" lang="zh-CN" altLang="en-US" sz="2000" dirty="0">
                <a:solidFill>
                  <a:schemeClr val="tx1"/>
                </a:solidFill>
                <a:effectLst>
                  <a:outerShdw blurRad="38100" dist="38100" dir="2700000" algn="tl">
                    <a:srgbClr val="C0C0C0"/>
                  </a:outerShdw>
                </a:effectLst>
                <a:latin typeface="Times New Roman" pitchFamily="18" charset="0"/>
                <a:cs typeface="Times New Roman" pitchFamily="18" charset="0"/>
              </a:rPr>
              <a:t>加上实际通货膨胀率</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π</a:t>
            </a:r>
            <a:endParaRPr kumimoji="1" lang="en-US" altLang="zh-CN" sz="2000" dirty="0">
              <a:solidFill>
                <a:schemeClr val="tx1"/>
              </a:solidFill>
              <a:effectLst>
                <a:outerShdw blurRad="38100" dist="38100" dir="2700000" algn="tl">
                  <a:srgbClr val="C0C0C0"/>
                </a:outerShdw>
              </a:effectLst>
              <a:latin typeface="宋体" pitchFamily="2" charset="-122"/>
            </a:endParaRPr>
          </a:p>
        </p:txBody>
      </p:sp>
      <p:sp>
        <p:nvSpPr>
          <p:cNvPr id="4" name="TextBox 3"/>
          <p:cNvSpPr txBox="1">
            <a:spLocks noChangeArrowheads="1"/>
          </p:cNvSpPr>
          <p:nvPr/>
        </p:nvSpPr>
        <p:spPr bwMode="auto">
          <a:xfrm>
            <a:off x="1258888" y="3357563"/>
            <a:ext cx="6913562" cy="1200150"/>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kumimoji="1" lang="en-US" altLang="zh-CN" sz="1800">
                <a:solidFill>
                  <a:schemeClr val="tx1"/>
                </a:solidFill>
                <a:latin typeface="Times New Roman" panose="02020603050405020304" pitchFamily="18" charset="0"/>
                <a:ea typeface="楷体" panose="02010609060101010101" pitchFamily="49" charset="-122"/>
              </a:rPr>
              <a:t>r</a:t>
            </a:r>
            <a:r>
              <a:rPr kumimoji="1" lang="zh-CN" altLang="en-US" sz="1800">
                <a:solidFill>
                  <a:schemeClr val="tx1"/>
                </a:solidFill>
                <a:latin typeface="Times New Roman" panose="02020603050405020304" pitchFamily="18" charset="0"/>
                <a:ea typeface="楷体" panose="02010609060101010101" pitchFamily="49" charset="-122"/>
              </a:rPr>
              <a:t>为短期名义利率；</a:t>
            </a:r>
            <a:r>
              <a:rPr kumimoji="1" lang="en-US" altLang="zh-CN" sz="1800">
                <a:solidFill>
                  <a:schemeClr val="tx1"/>
                </a:solidFill>
                <a:latin typeface="Times New Roman" panose="02020603050405020304" pitchFamily="18" charset="0"/>
                <a:ea typeface="楷体" panose="02010609060101010101" pitchFamily="49" charset="-122"/>
              </a:rPr>
              <a:t>π</a:t>
            </a:r>
            <a:r>
              <a:rPr kumimoji="1" lang="zh-CN" altLang="en-US" sz="1800">
                <a:solidFill>
                  <a:schemeClr val="tx1"/>
                </a:solidFill>
                <a:latin typeface="Times New Roman" panose="02020603050405020304" pitchFamily="18" charset="0"/>
                <a:ea typeface="楷体" panose="02010609060101010101" pitchFamily="49" charset="-122"/>
              </a:rPr>
              <a:t>为实际通货膨胀率；</a:t>
            </a:r>
            <a:r>
              <a:rPr kumimoji="1" lang="en-US" altLang="zh-CN" sz="1800">
                <a:solidFill>
                  <a:schemeClr val="tx1"/>
                </a:solidFill>
                <a:latin typeface="Times New Roman" panose="02020603050405020304" pitchFamily="18" charset="0"/>
                <a:ea typeface="楷体" panose="02010609060101010101" pitchFamily="49" charset="-122"/>
              </a:rPr>
              <a:t>y</a:t>
            </a:r>
            <a:r>
              <a:rPr kumimoji="1" lang="zh-CN" altLang="en-US" sz="1800">
                <a:solidFill>
                  <a:schemeClr val="tx1"/>
                </a:solidFill>
                <a:latin typeface="Times New Roman" panose="02020603050405020304" pitchFamily="18" charset="0"/>
                <a:ea typeface="楷体" panose="02010609060101010101" pitchFamily="49" charset="-122"/>
              </a:rPr>
              <a:t>为产出缺口（实际</a:t>
            </a:r>
            <a:r>
              <a:rPr kumimoji="1" lang="en-US" altLang="zh-CN" sz="1800">
                <a:solidFill>
                  <a:schemeClr val="tx1"/>
                </a:solidFill>
                <a:latin typeface="Times New Roman" panose="02020603050405020304" pitchFamily="18" charset="0"/>
                <a:ea typeface="楷体" panose="02010609060101010101" pitchFamily="49" charset="-122"/>
              </a:rPr>
              <a:t>GDP</a:t>
            </a:r>
            <a:r>
              <a:rPr kumimoji="1" lang="zh-CN" altLang="en-US" sz="1800">
                <a:solidFill>
                  <a:schemeClr val="tx1"/>
                </a:solidFill>
                <a:latin typeface="Times New Roman" panose="02020603050405020304" pitchFamily="18" charset="0"/>
                <a:ea typeface="楷体" panose="02010609060101010101" pitchFamily="49" charset="-122"/>
              </a:rPr>
              <a:t>偏离潜在</a:t>
            </a:r>
            <a:r>
              <a:rPr kumimoji="1" lang="en-US" altLang="zh-CN" sz="1800">
                <a:solidFill>
                  <a:schemeClr val="tx1"/>
                </a:solidFill>
                <a:latin typeface="Times New Roman" panose="02020603050405020304" pitchFamily="18" charset="0"/>
                <a:ea typeface="楷体" panose="02010609060101010101" pitchFamily="49" charset="-122"/>
              </a:rPr>
              <a:t>GDP</a:t>
            </a:r>
            <a:r>
              <a:rPr kumimoji="1" lang="zh-CN" altLang="en-US" sz="1800">
                <a:solidFill>
                  <a:schemeClr val="tx1"/>
                </a:solidFill>
                <a:latin typeface="Times New Roman" panose="02020603050405020304" pitchFamily="18" charset="0"/>
                <a:ea typeface="楷体" panose="02010609060101010101" pitchFamily="49" charset="-122"/>
              </a:rPr>
              <a:t>的百分比）；</a:t>
            </a:r>
            <a:r>
              <a:rPr kumimoji="1" lang="en-US" altLang="zh-CN" sz="1800">
                <a:solidFill>
                  <a:schemeClr val="tx1"/>
                </a:solidFill>
                <a:latin typeface="Times New Roman" panose="02020603050405020304" pitchFamily="18" charset="0"/>
                <a:ea typeface="楷体" panose="02010609060101010101" pitchFamily="49" charset="-122"/>
              </a:rPr>
              <a:t>g</a:t>
            </a:r>
            <a:r>
              <a:rPr kumimoji="1" lang="zh-CN" altLang="en-US" sz="1800">
                <a:solidFill>
                  <a:schemeClr val="tx1"/>
                </a:solidFill>
                <a:latin typeface="Times New Roman" panose="02020603050405020304" pitchFamily="18" charset="0"/>
                <a:ea typeface="楷体" panose="02010609060101010101" pitchFamily="49" charset="-122"/>
              </a:rPr>
              <a:t>和</a:t>
            </a:r>
            <a:r>
              <a:rPr kumimoji="1" lang="en-US" altLang="zh-CN" sz="1800">
                <a:solidFill>
                  <a:schemeClr val="tx1"/>
                </a:solidFill>
                <a:latin typeface="Times New Roman" panose="02020603050405020304" pitchFamily="18" charset="0"/>
                <a:ea typeface="楷体" panose="02010609060101010101" pitchFamily="49" charset="-122"/>
              </a:rPr>
              <a:t>δ</a:t>
            </a:r>
            <a:r>
              <a:rPr kumimoji="1" lang="zh-CN" altLang="en-US" sz="1800">
                <a:solidFill>
                  <a:schemeClr val="tx1"/>
                </a:solidFill>
                <a:latin typeface="Times New Roman" panose="02020603050405020304" pitchFamily="18" charset="0"/>
                <a:ea typeface="楷体" panose="02010609060101010101" pitchFamily="49" charset="-122"/>
              </a:rPr>
              <a:t>为正的系数，表示当实际</a:t>
            </a:r>
            <a:r>
              <a:rPr kumimoji="1" lang="en-US" altLang="zh-CN" sz="1800">
                <a:solidFill>
                  <a:schemeClr val="tx1"/>
                </a:solidFill>
                <a:latin typeface="Times New Roman" panose="02020603050405020304" pitchFamily="18" charset="0"/>
                <a:ea typeface="楷体" panose="02010609060101010101" pitchFamily="49" charset="-122"/>
              </a:rPr>
              <a:t>GDP</a:t>
            </a:r>
            <a:r>
              <a:rPr kumimoji="1" lang="zh-CN" altLang="en-US" sz="1800">
                <a:solidFill>
                  <a:schemeClr val="tx1"/>
                </a:solidFill>
                <a:latin typeface="Times New Roman" panose="02020603050405020304" pitchFamily="18" charset="0"/>
                <a:ea typeface="楷体" panose="02010609060101010101" pitchFamily="49" charset="-122"/>
              </a:rPr>
              <a:t>或者通货膨胀率变化时中央银行设定的利率</a:t>
            </a:r>
            <a:r>
              <a:rPr kumimoji="1" lang="en-US" altLang="zh-CN" sz="1800">
                <a:solidFill>
                  <a:schemeClr val="tx1"/>
                </a:solidFill>
                <a:latin typeface="Times New Roman" panose="02020603050405020304" pitchFamily="18" charset="0"/>
                <a:ea typeface="楷体" panose="02010609060101010101" pitchFamily="49" charset="-122"/>
              </a:rPr>
              <a:t>r</a:t>
            </a:r>
            <a:r>
              <a:rPr kumimoji="1" lang="zh-CN" altLang="en-US" sz="1800">
                <a:solidFill>
                  <a:schemeClr val="tx1"/>
                </a:solidFill>
                <a:latin typeface="Times New Roman" panose="02020603050405020304" pitchFamily="18" charset="0"/>
                <a:ea typeface="楷体" panose="02010609060101010101" pitchFamily="49" charset="-122"/>
              </a:rPr>
              <a:t>变化的权重；</a:t>
            </a:r>
            <a:r>
              <a:rPr kumimoji="1" lang="en-US" altLang="zh-CN" sz="1800">
                <a:solidFill>
                  <a:schemeClr val="tx1"/>
                </a:solidFill>
                <a:latin typeface="Times New Roman" panose="02020603050405020304" pitchFamily="18" charset="0"/>
                <a:ea typeface="楷体" panose="02010609060101010101" pitchFamily="49" charset="-122"/>
              </a:rPr>
              <a:t>π*</a:t>
            </a:r>
            <a:r>
              <a:rPr kumimoji="1" lang="zh-CN" altLang="en-US" sz="1800">
                <a:solidFill>
                  <a:schemeClr val="tx1"/>
                </a:solidFill>
                <a:latin typeface="Times New Roman" panose="02020603050405020304" pitchFamily="18" charset="0"/>
                <a:ea typeface="楷体" panose="02010609060101010101" pitchFamily="49" charset="-122"/>
              </a:rPr>
              <a:t>为目标通货膨胀率；</a:t>
            </a:r>
            <a:r>
              <a:rPr kumimoji="1" lang="en-US" altLang="zh-CN" sz="1800">
                <a:solidFill>
                  <a:schemeClr val="tx1"/>
                </a:solidFill>
                <a:latin typeface="Times New Roman" panose="02020603050405020304" pitchFamily="18" charset="0"/>
                <a:ea typeface="楷体" panose="02010609060101010101" pitchFamily="49" charset="-122"/>
              </a:rPr>
              <a:t>R*</a:t>
            </a:r>
            <a:r>
              <a:rPr kumimoji="1" lang="zh-CN" altLang="en-US" sz="1800">
                <a:solidFill>
                  <a:schemeClr val="tx1"/>
                </a:solidFill>
                <a:latin typeface="Times New Roman" panose="02020603050405020304" pitchFamily="18" charset="0"/>
                <a:ea typeface="楷体" panose="02010609060101010101" pitchFamily="49" charset="-122"/>
              </a:rPr>
              <a:t>为经济实现充分就业时的实际利率</a:t>
            </a:r>
            <a:endParaRPr lang="zh-CN" altLang="en-US" sz="1800"/>
          </a:p>
        </p:txBody>
      </p:sp>
    </p:spTree>
    <p:extLst>
      <p:ext uri="{BB962C8B-B14F-4D97-AF65-F5344CB8AC3E}">
        <p14:creationId xmlns:p14="http://schemas.microsoft.com/office/powerpoint/2010/main" val="320295738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blinds(horizontal)">
                                      <p:cBhvr>
                                        <p:cTn id="2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P spid="9" grpId="0"/>
      <p:bldP spid="7" grpId="0" build="p" bldLvl="3"/>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F221EA66-E579-40EF-867C-8B8675029482}" type="slidenum">
              <a:rPr lang="en-GB" altLang="zh-CN" sz="1200" b="0">
                <a:solidFill>
                  <a:schemeClr val="bg1"/>
                </a:solidFill>
              </a:rPr>
              <a:pPr/>
              <a:t>43</a:t>
            </a:fld>
            <a:endParaRPr lang="en-GB" altLang="zh-CN" sz="1200" b="0">
              <a:solidFill>
                <a:schemeClr val="bg1"/>
              </a:solidFill>
            </a:endParaRPr>
          </a:p>
        </p:txBody>
      </p:sp>
      <p:sp>
        <p:nvSpPr>
          <p:cNvPr id="14" name="AutoShape 66"/>
          <p:cNvSpPr>
            <a:spLocks noChangeArrowheads="1"/>
          </p:cNvSpPr>
          <p:nvPr/>
        </p:nvSpPr>
        <p:spPr bwMode="auto">
          <a:xfrm>
            <a:off x="490538" y="2462213"/>
            <a:ext cx="1795462" cy="1354137"/>
          </a:xfrm>
          <a:prstGeom prst="wedgeRoundRectCallout">
            <a:avLst>
              <a:gd name="adj1" fmla="val 118588"/>
              <a:gd name="adj2" fmla="val 152181"/>
              <a:gd name="adj3" fmla="val 16667"/>
            </a:avLst>
          </a:prstGeom>
          <a:solidFill>
            <a:srgbClr val="EAEAEA"/>
          </a:solidFill>
          <a:ln w="12700" cap="sq">
            <a:solidFill>
              <a:srgbClr val="FF6600"/>
            </a:solidFill>
            <a:miter lim="800000"/>
            <a:headEnd type="none" w="sm" len="sm"/>
            <a:tailEnd type="none" w="sm" len="sm"/>
          </a:ln>
        </p:spPr>
        <p:txBody>
          <a:bodyPr r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000">
                <a:solidFill>
                  <a:schemeClr val="tx1"/>
                </a:solidFill>
                <a:latin typeface="楷体" panose="02010609060101010101" pitchFamily="49" charset="-122"/>
                <a:ea typeface="楷体" panose="02010609060101010101" pitchFamily="49" charset="-122"/>
              </a:rPr>
              <a:t>凯恩斯区域：财政政策有效，货币政策无效</a:t>
            </a:r>
            <a:endParaRPr kumimoji="1" lang="en-US" altLang="zh-CN" sz="2000">
              <a:solidFill>
                <a:schemeClr val="tx1"/>
              </a:solidFill>
              <a:latin typeface="楷体" panose="02010609060101010101" pitchFamily="49" charset="-122"/>
              <a:ea typeface="楷体" panose="02010609060101010101" pitchFamily="49" charset="-122"/>
            </a:endParaRPr>
          </a:p>
        </p:txBody>
      </p:sp>
      <p:grpSp>
        <p:nvGrpSpPr>
          <p:cNvPr id="2" name="Group 68"/>
          <p:cNvGrpSpPr>
            <a:grpSpLocks/>
          </p:cNvGrpSpPr>
          <p:nvPr/>
        </p:nvGrpSpPr>
        <p:grpSpPr bwMode="auto">
          <a:xfrm>
            <a:off x="2246313" y="2060575"/>
            <a:ext cx="4794250" cy="4176713"/>
            <a:chOff x="1415" y="1198"/>
            <a:chExt cx="3020" cy="2811"/>
          </a:xfrm>
        </p:grpSpPr>
        <p:sp>
          <p:nvSpPr>
            <p:cNvPr id="16" name="Text Box 45"/>
            <p:cNvSpPr txBox="1">
              <a:spLocks noChangeArrowheads="1"/>
            </p:cNvSpPr>
            <p:nvPr/>
          </p:nvSpPr>
          <p:spPr bwMode="auto">
            <a:xfrm>
              <a:off x="1668" y="2944"/>
              <a:ext cx="232" cy="23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17" name="Text Box 29"/>
            <p:cNvSpPr txBox="1">
              <a:spLocks noChangeArrowheads="1"/>
            </p:cNvSpPr>
            <p:nvPr/>
          </p:nvSpPr>
          <p:spPr bwMode="auto">
            <a:xfrm>
              <a:off x="3245" y="1228"/>
              <a:ext cx="316" cy="181"/>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LM</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18" name="Text Box 30"/>
            <p:cNvSpPr txBox="1">
              <a:spLocks noChangeArrowheads="1"/>
            </p:cNvSpPr>
            <p:nvPr/>
          </p:nvSpPr>
          <p:spPr bwMode="auto">
            <a:xfrm>
              <a:off x="4254" y="3712"/>
              <a:ext cx="181" cy="173"/>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19" name="Text Box 31"/>
            <p:cNvSpPr txBox="1">
              <a:spLocks noChangeArrowheads="1"/>
            </p:cNvSpPr>
            <p:nvPr/>
          </p:nvSpPr>
          <p:spPr bwMode="auto">
            <a:xfrm>
              <a:off x="1415" y="3634"/>
              <a:ext cx="181" cy="281"/>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20" name="Text Box 32"/>
            <p:cNvSpPr txBox="1">
              <a:spLocks noChangeArrowheads="1"/>
            </p:cNvSpPr>
            <p:nvPr/>
          </p:nvSpPr>
          <p:spPr bwMode="auto">
            <a:xfrm>
              <a:off x="1435" y="1198"/>
              <a:ext cx="184" cy="233"/>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48142" name="Line 33"/>
            <p:cNvSpPr>
              <a:spLocks noChangeShapeType="1"/>
            </p:cNvSpPr>
            <p:nvPr/>
          </p:nvSpPr>
          <p:spPr bwMode="auto">
            <a:xfrm>
              <a:off x="1582" y="3789"/>
              <a:ext cx="2653"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43" name="Line 34"/>
            <p:cNvSpPr>
              <a:spLocks noChangeShapeType="1"/>
            </p:cNvSpPr>
            <p:nvPr/>
          </p:nvSpPr>
          <p:spPr bwMode="auto">
            <a:xfrm flipV="1">
              <a:off x="1585" y="1243"/>
              <a:ext cx="0" cy="254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44" name="Line 35"/>
            <p:cNvSpPr>
              <a:spLocks noChangeShapeType="1"/>
            </p:cNvSpPr>
            <p:nvPr/>
          </p:nvSpPr>
          <p:spPr bwMode="auto">
            <a:xfrm>
              <a:off x="1582" y="3324"/>
              <a:ext cx="855" cy="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45" name="Arc 36"/>
            <p:cNvSpPr>
              <a:spLocks/>
            </p:cNvSpPr>
            <p:nvPr/>
          </p:nvSpPr>
          <p:spPr bwMode="auto">
            <a:xfrm flipV="1">
              <a:off x="2421" y="1931"/>
              <a:ext cx="970" cy="1393"/>
            </a:xfrm>
            <a:custGeom>
              <a:avLst/>
              <a:gdLst>
                <a:gd name="T0" fmla="*/ 0 w 20916"/>
                <a:gd name="T1" fmla="*/ 0 h 21600"/>
                <a:gd name="T2" fmla="*/ 0 w 20916"/>
                <a:gd name="T3" fmla="*/ 0 h 21600"/>
                <a:gd name="T4" fmla="*/ 0 w 20916"/>
                <a:gd name="T5" fmla="*/ 0 h 21600"/>
                <a:gd name="T6" fmla="*/ 0 60000 65536"/>
                <a:gd name="T7" fmla="*/ 0 60000 65536"/>
                <a:gd name="T8" fmla="*/ 0 60000 65536"/>
                <a:gd name="T9" fmla="*/ 0 w 20916"/>
                <a:gd name="T10" fmla="*/ 0 h 21600"/>
                <a:gd name="T11" fmla="*/ 20916 w 20916"/>
                <a:gd name="T12" fmla="*/ 21600 h 21600"/>
              </a:gdLst>
              <a:ahLst/>
              <a:cxnLst>
                <a:cxn ang="T6">
                  <a:pos x="T0" y="T1"/>
                </a:cxn>
                <a:cxn ang="T7">
                  <a:pos x="T2" y="T3"/>
                </a:cxn>
                <a:cxn ang="T8">
                  <a:pos x="T4" y="T5"/>
                </a:cxn>
              </a:cxnLst>
              <a:rect l="T9" t="T10" r="T11" b="T12"/>
              <a:pathLst>
                <a:path w="20916" h="21600" fill="none" extrusionOk="0">
                  <a:moveTo>
                    <a:pt x="-1" y="0"/>
                  </a:moveTo>
                  <a:cubicBezTo>
                    <a:pt x="9852" y="0"/>
                    <a:pt x="18456" y="6667"/>
                    <a:pt x="20916" y="16207"/>
                  </a:cubicBezTo>
                </a:path>
                <a:path w="20916" h="21600" stroke="0" extrusionOk="0">
                  <a:moveTo>
                    <a:pt x="-1" y="0"/>
                  </a:moveTo>
                  <a:cubicBezTo>
                    <a:pt x="9852" y="0"/>
                    <a:pt x="18456" y="6667"/>
                    <a:pt x="20916" y="16207"/>
                  </a:cubicBezTo>
                  <a:lnTo>
                    <a:pt x="0" y="21600"/>
                  </a:lnTo>
                  <a:lnTo>
                    <a:pt x="-1" y="0"/>
                  </a:lnTo>
                  <a:close/>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8146" name="Line 37"/>
            <p:cNvSpPr>
              <a:spLocks noChangeShapeType="1"/>
            </p:cNvSpPr>
            <p:nvPr/>
          </p:nvSpPr>
          <p:spPr bwMode="auto">
            <a:xfrm flipV="1">
              <a:off x="3388" y="1410"/>
              <a:ext cx="0" cy="866"/>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47" name="Line 38"/>
            <p:cNvSpPr>
              <a:spLocks noChangeShapeType="1"/>
            </p:cNvSpPr>
            <p:nvPr/>
          </p:nvSpPr>
          <p:spPr bwMode="auto">
            <a:xfrm>
              <a:off x="1758" y="3143"/>
              <a:ext cx="477" cy="39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8" name="Line 39"/>
            <p:cNvSpPr>
              <a:spLocks noChangeShapeType="1"/>
            </p:cNvSpPr>
            <p:nvPr/>
          </p:nvSpPr>
          <p:spPr bwMode="auto">
            <a:xfrm>
              <a:off x="2178" y="3063"/>
              <a:ext cx="590" cy="44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9" name="Line 40"/>
            <p:cNvSpPr>
              <a:spLocks noChangeShapeType="1"/>
            </p:cNvSpPr>
            <p:nvPr/>
          </p:nvSpPr>
          <p:spPr bwMode="auto">
            <a:xfrm>
              <a:off x="3180" y="2060"/>
              <a:ext cx="724" cy="56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Text Box 41"/>
            <p:cNvSpPr txBox="1">
              <a:spLocks noChangeArrowheads="1"/>
            </p:cNvSpPr>
            <p:nvPr/>
          </p:nvSpPr>
          <p:spPr bwMode="auto">
            <a:xfrm>
              <a:off x="2416" y="2494"/>
              <a:ext cx="232" cy="23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3</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0" name="Text Box 42"/>
            <p:cNvSpPr txBox="1">
              <a:spLocks noChangeArrowheads="1"/>
            </p:cNvSpPr>
            <p:nvPr/>
          </p:nvSpPr>
          <p:spPr bwMode="auto">
            <a:xfrm>
              <a:off x="2923" y="1396"/>
              <a:ext cx="231" cy="23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5</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1" name="Text Box 43"/>
            <p:cNvSpPr txBox="1">
              <a:spLocks noChangeArrowheads="1"/>
            </p:cNvSpPr>
            <p:nvPr/>
          </p:nvSpPr>
          <p:spPr bwMode="auto">
            <a:xfrm>
              <a:off x="2927" y="1875"/>
              <a:ext cx="232" cy="23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4</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2" name="Text Box 44"/>
            <p:cNvSpPr txBox="1">
              <a:spLocks noChangeArrowheads="1"/>
            </p:cNvSpPr>
            <p:nvPr/>
          </p:nvSpPr>
          <p:spPr bwMode="auto">
            <a:xfrm>
              <a:off x="2076" y="2776"/>
              <a:ext cx="231" cy="23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8154" name="Line 46"/>
            <p:cNvSpPr>
              <a:spLocks noChangeShapeType="1"/>
            </p:cNvSpPr>
            <p:nvPr/>
          </p:nvSpPr>
          <p:spPr bwMode="auto">
            <a:xfrm>
              <a:off x="1951" y="3317"/>
              <a:ext cx="0" cy="475"/>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5" name="Line 47"/>
            <p:cNvSpPr>
              <a:spLocks noChangeShapeType="1"/>
            </p:cNvSpPr>
            <p:nvPr/>
          </p:nvSpPr>
          <p:spPr bwMode="auto">
            <a:xfrm>
              <a:off x="2519" y="3329"/>
              <a:ext cx="0" cy="475"/>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6" name="Line 48"/>
            <p:cNvSpPr>
              <a:spLocks noChangeShapeType="1"/>
            </p:cNvSpPr>
            <p:nvPr/>
          </p:nvSpPr>
          <p:spPr bwMode="auto">
            <a:xfrm>
              <a:off x="3064" y="3005"/>
              <a:ext cx="0" cy="760"/>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7" name="Arc 49"/>
            <p:cNvSpPr>
              <a:spLocks/>
            </p:cNvSpPr>
            <p:nvPr/>
          </p:nvSpPr>
          <p:spPr bwMode="auto">
            <a:xfrm flipV="1">
              <a:off x="2523" y="1934"/>
              <a:ext cx="1142" cy="1393"/>
            </a:xfrm>
            <a:custGeom>
              <a:avLst/>
              <a:gdLst>
                <a:gd name="T0" fmla="*/ 0 w 19975"/>
                <a:gd name="T1" fmla="*/ 0 h 21600"/>
                <a:gd name="T2" fmla="*/ 0 w 19975"/>
                <a:gd name="T3" fmla="*/ 0 h 21600"/>
                <a:gd name="T4" fmla="*/ 0 w 19975"/>
                <a:gd name="T5" fmla="*/ 0 h 21600"/>
                <a:gd name="T6" fmla="*/ 0 60000 65536"/>
                <a:gd name="T7" fmla="*/ 0 60000 65536"/>
                <a:gd name="T8" fmla="*/ 0 60000 65536"/>
                <a:gd name="T9" fmla="*/ 0 w 19975"/>
                <a:gd name="T10" fmla="*/ 0 h 21600"/>
                <a:gd name="T11" fmla="*/ 19975 w 19975"/>
                <a:gd name="T12" fmla="*/ 21600 h 21600"/>
              </a:gdLst>
              <a:ahLst/>
              <a:cxnLst>
                <a:cxn ang="T6">
                  <a:pos x="T0" y="T1"/>
                </a:cxn>
                <a:cxn ang="T7">
                  <a:pos x="T2" y="T3"/>
                </a:cxn>
                <a:cxn ang="T8">
                  <a:pos x="T4" y="T5"/>
                </a:cxn>
              </a:cxnLst>
              <a:rect l="T9" t="T10" r="T11" b="T12"/>
              <a:pathLst>
                <a:path w="19975" h="21600" fill="none" extrusionOk="0">
                  <a:moveTo>
                    <a:pt x="-1" y="0"/>
                  </a:moveTo>
                  <a:cubicBezTo>
                    <a:pt x="8754" y="0"/>
                    <a:pt x="16643" y="5284"/>
                    <a:pt x="19975" y="13380"/>
                  </a:cubicBezTo>
                </a:path>
                <a:path w="19975" h="21600" stroke="0" extrusionOk="0">
                  <a:moveTo>
                    <a:pt x="-1" y="0"/>
                  </a:moveTo>
                  <a:cubicBezTo>
                    <a:pt x="8754" y="0"/>
                    <a:pt x="16643" y="5284"/>
                    <a:pt x="19975" y="13380"/>
                  </a:cubicBezTo>
                  <a:lnTo>
                    <a:pt x="0" y="21600"/>
                  </a:lnTo>
                  <a:lnTo>
                    <a:pt x="-1" y="0"/>
                  </a:lnTo>
                  <a:close/>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8158" name="Line 50"/>
            <p:cNvSpPr>
              <a:spLocks noChangeShapeType="1"/>
            </p:cNvSpPr>
            <p:nvPr/>
          </p:nvSpPr>
          <p:spPr bwMode="auto">
            <a:xfrm flipV="1">
              <a:off x="3670" y="1370"/>
              <a:ext cx="0" cy="1056"/>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8" name="Text Box 51"/>
            <p:cNvSpPr txBox="1">
              <a:spLocks noChangeArrowheads="1"/>
            </p:cNvSpPr>
            <p:nvPr/>
          </p:nvSpPr>
          <p:spPr bwMode="auto">
            <a:xfrm>
              <a:off x="3608" y="1222"/>
              <a:ext cx="316" cy="172"/>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LM</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8160" name="Line 52"/>
            <p:cNvSpPr>
              <a:spLocks noChangeShapeType="1"/>
            </p:cNvSpPr>
            <p:nvPr/>
          </p:nvSpPr>
          <p:spPr bwMode="auto">
            <a:xfrm>
              <a:off x="3200" y="1494"/>
              <a:ext cx="873" cy="66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1" name="Line 53"/>
            <p:cNvSpPr>
              <a:spLocks noChangeShapeType="1"/>
            </p:cNvSpPr>
            <p:nvPr/>
          </p:nvSpPr>
          <p:spPr bwMode="auto">
            <a:xfrm>
              <a:off x="2632" y="2675"/>
              <a:ext cx="1113" cy="78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2" name="Line 54"/>
            <p:cNvSpPr>
              <a:spLocks noChangeShapeType="1"/>
            </p:cNvSpPr>
            <p:nvPr/>
          </p:nvSpPr>
          <p:spPr bwMode="auto">
            <a:xfrm>
              <a:off x="3234" y="3105"/>
              <a:ext cx="0" cy="666"/>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3" name="Line 55"/>
            <p:cNvSpPr>
              <a:spLocks noChangeShapeType="1"/>
            </p:cNvSpPr>
            <p:nvPr/>
          </p:nvSpPr>
          <p:spPr bwMode="auto">
            <a:xfrm>
              <a:off x="3393" y="2230"/>
              <a:ext cx="0" cy="1568"/>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4" name="Line 56"/>
            <p:cNvSpPr>
              <a:spLocks noChangeShapeType="1"/>
            </p:cNvSpPr>
            <p:nvPr/>
          </p:nvSpPr>
          <p:spPr bwMode="auto">
            <a:xfrm>
              <a:off x="3665" y="2416"/>
              <a:ext cx="0" cy="1378"/>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Text Box 57"/>
            <p:cNvSpPr txBox="1">
              <a:spLocks noChangeArrowheads="1"/>
            </p:cNvSpPr>
            <p:nvPr/>
          </p:nvSpPr>
          <p:spPr bwMode="auto">
            <a:xfrm>
              <a:off x="1872" y="3831"/>
              <a:ext cx="159" cy="17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p>
          </p:txBody>
        </p:sp>
        <p:sp>
          <p:nvSpPr>
            <p:cNvPr id="45" name="Text Box 58"/>
            <p:cNvSpPr txBox="1">
              <a:spLocks noChangeArrowheads="1"/>
            </p:cNvSpPr>
            <p:nvPr/>
          </p:nvSpPr>
          <p:spPr bwMode="auto">
            <a:xfrm>
              <a:off x="2469" y="3821"/>
              <a:ext cx="159" cy="16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p>
          </p:txBody>
        </p:sp>
        <p:sp>
          <p:nvSpPr>
            <p:cNvPr id="46" name="Text Box 59"/>
            <p:cNvSpPr txBox="1">
              <a:spLocks noChangeArrowheads="1"/>
            </p:cNvSpPr>
            <p:nvPr/>
          </p:nvSpPr>
          <p:spPr bwMode="auto">
            <a:xfrm>
              <a:off x="2964" y="3821"/>
              <a:ext cx="159" cy="16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3</a:t>
              </a:r>
            </a:p>
          </p:txBody>
        </p:sp>
        <p:sp>
          <p:nvSpPr>
            <p:cNvPr id="47" name="Text Box 60"/>
            <p:cNvSpPr txBox="1">
              <a:spLocks noChangeArrowheads="1"/>
            </p:cNvSpPr>
            <p:nvPr/>
          </p:nvSpPr>
          <p:spPr bwMode="auto">
            <a:xfrm>
              <a:off x="3176" y="3831"/>
              <a:ext cx="159" cy="17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4</a:t>
              </a:r>
            </a:p>
          </p:txBody>
        </p:sp>
        <p:sp>
          <p:nvSpPr>
            <p:cNvPr id="48" name="Text Box 61"/>
            <p:cNvSpPr txBox="1">
              <a:spLocks noChangeArrowheads="1"/>
            </p:cNvSpPr>
            <p:nvPr/>
          </p:nvSpPr>
          <p:spPr bwMode="auto">
            <a:xfrm>
              <a:off x="3358" y="3831"/>
              <a:ext cx="159" cy="17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5</a:t>
              </a:r>
            </a:p>
          </p:txBody>
        </p:sp>
        <p:sp>
          <p:nvSpPr>
            <p:cNvPr id="49" name="Text Box 62"/>
            <p:cNvSpPr txBox="1">
              <a:spLocks noChangeArrowheads="1"/>
            </p:cNvSpPr>
            <p:nvPr/>
          </p:nvSpPr>
          <p:spPr bwMode="auto">
            <a:xfrm>
              <a:off x="3621" y="3841"/>
              <a:ext cx="159" cy="16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6</a:t>
              </a:r>
            </a:p>
          </p:txBody>
        </p:sp>
      </p:grpSp>
      <p:sp>
        <p:nvSpPr>
          <p:cNvPr id="50" name="AutoShape 64"/>
          <p:cNvSpPr>
            <a:spLocks noChangeArrowheads="1"/>
          </p:cNvSpPr>
          <p:nvPr/>
        </p:nvSpPr>
        <p:spPr bwMode="auto">
          <a:xfrm>
            <a:off x="6980238" y="1349375"/>
            <a:ext cx="1889125" cy="1096963"/>
          </a:xfrm>
          <a:prstGeom prst="wedgeRoundRectCallout">
            <a:avLst>
              <a:gd name="adj1" fmla="val -108421"/>
              <a:gd name="adj2" fmla="val 83708"/>
              <a:gd name="adj3" fmla="val 16667"/>
            </a:avLst>
          </a:prstGeom>
          <a:solidFill>
            <a:srgbClr val="EAEAEA"/>
          </a:solidFill>
          <a:ln w="12700" cap="sq">
            <a:solidFill>
              <a:srgbClr val="FF6600"/>
            </a:solidFill>
            <a:miter lim="800000"/>
            <a:headEnd type="none" w="sm" len="sm"/>
            <a:tailEnd type="none" w="sm" len="sm"/>
          </a:ln>
        </p:spPr>
        <p:txBody>
          <a:bodyPr r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000">
                <a:solidFill>
                  <a:schemeClr val="tx1"/>
                </a:solidFill>
                <a:latin typeface="楷体" panose="02010609060101010101" pitchFamily="49" charset="-122"/>
                <a:ea typeface="楷体" panose="02010609060101010101" pitchFamily="49" charset="-122"/>
              </a:rPr>
              <a:t>古典区域：财政政策无效，货币政策有效</a:t>
            </a:r>
            <a:endParaRPr kumimoji="1" lang="en-US" altLang="zh-CN" sz="2000">
              <a:solidFill>
                <a:schemeClr val="tx1"/>
              </a:solidFill>
              <a:latin typeface="楷体" panose="02010609060101010101" pitchFamily="49" charset="-122"/>
              <a:ea typeface="楷体" panose="02010609060101010101" pitchFamily="49" charset="-122"/>
            </a:endParaRPr>
          </a:p>
        </p:txBody>
      </p:sp>
      <p:sp>
        <p:nvSpPr>
          <p:cNvPr id="51" name="AutoShape 65"/>
          <p:cNvSpPr>
            <a:spLocks noChangeArrowheads="1"/>
          </p:cNvSpPr>
          <p:nvPr/>
        </p:nvSpPr>
        <p:spPr bwMode="auto">
          <a:xfrm>
            <a:off x="7131050" y="3536950"/>
            <a:ext cx="1889125" cy="1096963"/>
          </a:xfrm>
          <a:prstGeom prst="wedgeRoundRectCallout">
            <a:avLst>
              <a:gd name="adj1" fmla="val -138069"/>
              <a:gd name="adj2" fmla="val 42620"/>
              <a:gd name="adj3" fmla="val 16667"/>
            </a:avLst>
          </a:prstGeom>
          <a:solidFill>
            <a:srgbClr val="EAEAEA"/>
          </a:solidFill>
          <a:ln w="12700" cap="sq">
            <a:solidFill>
              <a:srgbClr val="FF6600"/>
            </a:solidFill>
            <a:miter lim="800000"/>
            <a:headEnd type="none" w="sm" len="sm"/>
            <a:tailEnd type="none" w="sm" len="sm"/>
          </a:ln>
        </p:spPr>
        <p:txBody>
          <a:bodyPr r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000">
                <a:solidFill>
                  <a:schemeClr val="tx1"/>
                </a:solidFill>
                <a:latin typeface="楷体" panose="02010609060101010101" pitchFamily="49" charset="-122"/>
                <a:ea typeface="楷体" panose="02010609060101010101" pitchFamily="49" charset="-122"/>
              </a:rPr>
              <a:t>中间区域：财政政策和货币政策都有效</a:t>
            </a:r>
            <a:endParaRPr kumimoji="1" lang="en-US" altLang="zh-CN" sz="2000">
              <a:solidFill>
                <a:schemeClr val="tx1"/>
              </a:solidFill>
              <a:latin typeface="楷体" panose="02010609060101010101" pitchFamily="49" charset="-122"/>
              <a:ea typeface="楷体" panose="02010609060101010101" pitchFamily="49" charset="-122"/>
            </a:endParaRPr>
          </a:p>
        </p:txBody>
      </p:sp>
      <p:sp>
        <p:nvSpPr>
          <p:cNvPr id="52" name="Rectangle 3"/>
          <p:cNvSpPr>
            <a:spLocks noChangeArrowheads="1"/>
          </p:cNvSpPr>
          <p:nvPr/>
        </p:nvSpPr>
        <p:spPr bwMode="auto">
          <a:xfrm>
            <a:off x="407107" y="232489"/>
            <a:ext cx="5834062" cy="590550"/>
          </a:xfrm>
          <a:prstGeom prst="rect">
            <a:avLst/>
          </a:prstGeom>
          <a:noFill/>
          <a:ln w="6350">
            <a:noFill/>
            <a:miter lim="800000"/>
            <a:headEnd/>
            <a:tailEnd/>
          </a:ln>
          <a:effectLst/>
        </p:spPr>
        <p:txBody>
          <a:bodyPr lIns="0" tIns="0" rIns="0" bIns="0">
            <a:spAutoFit/>
          </a:bodyPr>
          <a:lstStyle/>
          <a:p>
            <a:pPr marL="392113" lvl="1" indent="-390525" algn="ctr" defTabSz="330200">
              <a:lnSpc>
                <a:spcPct val="120000"/>
              </a:lnSpc>
              <a:buClr>
                <a:srgbClr val="FF6600"/>
              </a:buClr>
              <a:buSzPct val="60000"/>
              <a:buFont typeface="Wingdings" pitchFamily="2" charset="2"/>
              <a:buNone/>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rPr>
              <a:t>.4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rPr>
              <a:t>财政政策与货币政策的运用 </a:t>
            </a:r>
          </a:p>
        </p:txBody>
      </p:sp>
      <p:sp>
        <p:nvSpPr>
          <p:cNvPr id="53" name="Rectangle 22"/>
          <p:cNvSpPr>
            <a:spLocks noChangeArrowheads="1"/>
          </p:cNvSpPr>
          <p:nvPr/>
        </p:nvSpPr>
        <p:spPr bwMode="auto">
          <a:xfrm>
            <a:off x="544654" y="1050118"/>
            <a:ext cx="4484687" cy="512762"/>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.4.1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调控政策的选用</a:t>
            </a:r>
          </a:p>
        </p:txBody>
      </p:sp>
    </p:spTree>
    <p:extLst>
      <p:ext uri="{BB962C8B-B14F-4D97-AF65-F5344CB8AC3E}">
        <p14:creationId xmlns:p14="http://schemas.microsoft.com/office/powerpoint/2010/main" val="669007533"/>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blinds(horizontal)">
                                      <p:cBhvr>
                                        <p:cTn id="7" dur="500"/>
                                        <p:tgtEl>
                                          <p:spTgt spid="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linds(horizontal)">
                                      <p:cBhvr>
                                        <p:cTn id="12" dur="500"/>
                                        <p:tgtEl>
                                          <p:spTgt spid="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dissolve">
                                      <p:cBhvr>
                                        <p:cTn id="27" dur="5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dissolve">
                                      <p:cBhvr>
                                        <p:cTn id="32"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50" grpId="0" animBg="1" autoUpdateAnimBg="0"/>
      <p:bldP spid="51" grpId="0" animBg="1" autoUpdateAnimBg="0"/>
      <p:bldP spid="52" grpId="0" build="p" bldLvl="3"/>
      <p:bldP spid="5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A9A50CD-5306-4AD7-83C0-52D868F290CB}" type="slidenum">
              <a:rPr lang="en-GB" altLang="zh-CN" sz="1200" b="0">
                <a:solidFill>
                  <a:schemeClr val="bg1"/>
                </a:solidFill>
              </a:rPr>
              <a:pPr/>
              <a:t>44</a:t>
            </a:fld>
            <a:endParaRPr lang="en-GB" altLang="zh-CN" sz="1200" b="0">
              <a:solidFill>
                <a:schemeClr val="bg1"/>
              </a:solidFill>
            </a:endParaRPr>
          </a:p>
        </p:txBody>
      </p:sp>
      <p:grpSp>
        <p:nvGrpSpPr>
          <p:cNvPr id="49155" name="Group 68"/>
          <p:cNvGrpSpPr>
            <a:grpSpLocks/>
          </p:cNvGrpSpPr>
          <p:nvPr/>
        </p:nvGrpSpPr>
        <p:grpSpPr bwMode="auto">
          <a:xfrm>
            <a:off x="1116013" y="1125538"/>
            <a:ext cx="4794250" cy="4176712"/>
            <a:chOff x="1415" y="1198"/>
            <a:chExt cx="3020" cy="2811"/>
          </a:xfrm>
        </p:grpSpPr>
        <p:sp>
          <p:nvSpPr>
            <p:cNvPr id="16" name="Text Box 45"/>
            <p:cNvSpPr txBox="1">
              <a:spLocks noChangeArrowheads="1"/>
            </p:cNvSpPr>
            <p:nvPr/>
          </p:nvSpPr>
          <p:spPr bwMode="auto">
            <a:xfrm>
              <a:off x="1668" y="2944"/>
              <a:ext cx="232" cy="23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17" name="Text Box 29"/>
            <p:cNvSpPr txBox="1">
              <a:spLocks noChangeArrowheads="1"/>
            </p:cNvSpPr>
            <p:nvPr/>
          </p:nvSpPr>
          <p:spPr bwMode="auto">
            <a:xfrm>
              <a:off x="3245" y="1228"/>
              <a:ext cx="316" cy="181"/>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LM</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18" name="Text Box 30"/>
            <p:cNvSpPr txBox="1">
              <a:spLocks noChangeArrowheads="1"/>
            </p:cNvSpPr>
            <p:nvPr/>
          </p:nvSpPr>
          <p:spPr bwMode="auto">
            <a:xfrm>
              <a:off x="4254" y="3712"/>
              <a:ext cx="181" cy="173"/>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19" name="Text Box 31"/>
            <p:cNvSpPr txBox="1">
              <a:spLocks noChangeArrowheads="1"/>
            </p:cNvSpPr>
            <p:nvPr/>
          </p:nvSpPr>
          <p:spPr bwMode="auto">
            <a:xfrm>
              <a:off x="1415" y="3634"/>
              <a:ext cx="181" cy="281"/>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20" name="Text Box 32"/>
            <p:cNvSpPr txBox="1">
              <a:spLocks noChangeArrowheads="1"/>
            </p:cNvSpPr>
            <p:nvPr/>
          </p:nvSpPr>
          <p:spPr bwMode="auto">
            <a:xfrm>
              <a:off x="1435" y="1198"/>
              <a:ext cx="184" cy="233"/>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49162" name="Line 33"/>
            <p:cNvSpPr>
              <a:spLocks noChangeShapeType="1"/>
            </p:cNvSpPr>
            <p:nvPr/>
          </p:nvSpPr>
          <p:spPr bwMode="auto">
            <a:xfrm>
              <a:off x="1582" y="3789"/>
              <a:ext cx="2653"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63" name="Line 34"/>
            <p:cNvSpPr>
              <a:spLocks noChangeShapeType="1"/>
            </p:cNvSpPr>
            <p:nvPr/>
          </p:nvSpPr>
          <p:spPr bwMode="auto">
            <a:xfrm flipV="1">
              <a:off x="1585" y="1243"/>
              <a:ext cx="0" cy="254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64" name="Line 35"/>
            <p:cNvSpPr>
              <a:spLocks noChangeShapeType="1"/>
            </p:cNvSpPr>
            <p:nvPr/>
          </p:nvSpPr>
          <p:spPr bwMode="auto">
            <a:xfrm>
              <a:off x="1582" y="3324"/>
              <a:ext cx="855" cy="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65" name="Arc 36"/>
            <p:cNvSpPr>
              <a:spLocks/>
            </p:cNvSpPr>
            <p:nvPr/>
          </p:nvSpPr>
          <p:spPr bwMode="auto">
            <a:xfrm flipV="1">
              <a:off x="2421" y="1931"/>
              <a:ext cx="970" cy="1393"/>
            </a:xfrm>
            <a:custGeom>
              <a:avLst/>
              <a:gdLst>
                <a:gd name="T0" fmla="*/ 0 w 20916"/>
                <a:gd name="T1" fmla="*/ 0 h 21600"/>
                <a:gd name="T2" fmla="*/ 0 w 20916"/>
                <a:gd name="T3" fmla="*/ 0 h 21600"/>
                <a:gd name="T4" fmla="*/ 0 w 20916"/>
                <a:gd name="T5" fmla="*/ 0 h 21600"/>
                <a:gd name="T6" fmla="*/ 0 60000 65536"/>
                <a:gd name="T7" fmla="*/ 0 60000 65536"/>
                <a:gd name="T8" fmla="*/ 0 60000 65536"/>
                <a:gd name="T9" fmla="*/ 0 w 20916"/>
                <a:gd name="T10" fmla="*/ 0 h 21600"/>
                <a:gd name="T11" fmla="*/ 20916 w 20916"/>
                <a:gd name="T12" fmla="*/ 21600 h 21600"/>
              </a:gdLst>
              <a:ahLst/>
              <a:cxnLst>
                <a:cxn ang="T6">
                  <a:pos x="T0" y="T1"/>
                </a:cxn>
                <a:cxn ang="T7">
                  <a:pos x="T2" y="T3"/>
                </a:cxn>
                <a:cxn ang="T8">
                  <a:pos x="T4" y="T5"/>
                </a:cxn>
              </a:cxnLst>
              <a:rect l="T9" t="T10" r="T11" b="T12"/>
              <a:pathLst>
                <a:path w="20916" h="21600" fill="none" extrusionOk="0">
                  <a:moveTo>
                    <a:pt x="-1" y="0"/>
                  </a:moveTo>
                  <a:cubicBezTo>
                    <a:pt x="9852" y="0"/>
                    <a:pt x="18456" y="6667"/>
                    <a:pt x="20916" y="16207"/>
                  </a:cubicBezTo>
                </a:path>
                <a:path w="20916" h="21600" stroke="0" extrusionOk="0">
                  <a:moveTo>
                    <a:pt x="-1" y="0"/>
                  </a:moveTo>
                  <a:cubicBezTo>
                    <a:pt x="9852" y="0"/>
                    <a:pt x="18456" y="6667"/>
                    <a:pt x="20916" y="16207"/>
                  </a:cubicBezTo>
                  <a:lnTo>
                    <a:pt x="0" y="21600"/>
                  </a:lnTo>
                  <a:lnTo>
                    <a:pt x="-1" y="0"/>
                  </a:lnTo>
                  <a:close/>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66" name="Line 37"/>
            <p:cNvSpPr>
              <a:spLocks noChangeShapeType="1"/>
            </p:cNvSpPr>
            <p:nvPr/>
          </p:nvSpPr>
          <p:spPr bwMode="auto">
            <a:xfrm flipV="1">
              <a:off x="3388" y="1410"/>
              <a:ext cx="0" cy="866"/>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67" name="Line 38"/>
            <p:cNvSpPr>
              <a:spLocks noChangeShapeType="1"/>
            </p:cNvSpPr>
            <p:nvPr/>
          </p:nvSpPr>
          <p:spPr bwMode="auto">
            <a:xfrm>
              <a:off x="1758" y="3143"/>
              <a:ext cx="477" cy="39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8" name="Line 39"/>
            <p:cNvSpPr>
              <a:spLocks noChangeShapeType="1"/>
            </p:cNvSpPr>
            <p:nvPr/>
          </p:nvSpPr>
          <p:spPr bwMode="auto">
            <a:xfrm>
              <a:off x="2178" y="3063"/>
              <a:ext cx="590" cy="44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9" name="Line 40"/>
            <p:cNvSpPr>
              <a:spLocks noChangeShapeType="1"/>
            </p:cNvSpPr>
            <p:nvPr/>
          </p:nvSpPr>
          <p:spPr bwMode="auto">
            <a:xfrm>
              <a:off x="3180" y="2060"/>
              <a:ext cx="724" cy="56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Text Box 41"/>
            <p:cNvSpPr txBox="1">
              <a:spLocks noChangeArrowheads="1"/>
            </p:cNvSpPr>
            <p:nvPr/>
          </p:nvSpPr>
          <p:spPr bwMode="auto">
            <a:xfrm>
              <a:off x="2416" y="2494"/>
              <a:ext cx="232" cy="23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3</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0" name="Text Box 42"/>
            <p:cNvSpPr txBox="1">
              <a:spLocks noChangeArrowheads="1"/>
            </p:cNvSpPr>
            <p:nvPr/>
          </p:nvSpPr>
          <p:spPr bwMode="auto">
            <a:xfrm>
              <a:off x="2923" y="1396"/>
              <a:ext cx="231" cy="23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5</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1" name="Text Box 43"/>
            <p:cNvSpPr txBox="1">
              <a:spLocks noChangeArrowheads="1"/>
            </p:cNvSpPr>
            <p:nvPr/>
          </p:nvSpPr>
          <p:spPr bwMode="auto">
            <a:xfrm>
              <a:off x="2927" y="1875"/>
              <a:ext cx="232" cy="23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4</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2" name="Text Box 44"/>
            <p:cNvSpPr txBox="1">
              <a:spLocks noChangeArrowheads="1"/>
            </p:cNvSpPr>
            <p:nvPr/>
          </p:nvSpPr>
          <p:spPr bwMode="auto">
            <a:xfrm>
              <a:off x="2076" y="2776"/>
              <a:ext cx="231" cy="233"/>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9174" name="Line 46"/>
            <p:cNvSpPr>
              <a:spLocks noChangeShapeType="1"/>
            </p:cNvSpPr>
            <p:nvPr/>
          </p:nvSpPr>
          <p:spPr bwMode="auto">
            <a:xfrm>
              <a:off x="1951" y="3317"/>
              <a:ext cx="0" cy="475"/>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Line 47"/>
            <p:cNvSpPr>
              <a:spLocks noChangeShapeType="1"/>
            </p:cNvSpPr>
            <p:nvPr/>
          </p:nvSpPr>
          <p:spPr bwMode="auto">
            <a:xfrm>
              <a:off x="2519" y="3329"/>
              <a:ext cx="0" cy="475"/>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6" name="Line 48"/>
            <p:cNvSpPr>
              <a:spLocks noChangeShapeType="1"/>
            </p:cNvSpPr>
            <p:nvPr/>
          </p:nvSpPr>
          <p:spPr bwMode="auto">
            <a:xfrm>
              <a:off x="3064" y="3005"/>
              <a:ext cx="0" cy="760"/>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7" name="Arc 49"/>
            <p:cNvSpPr>
              <a:spLocks/>
            </p:cNvSpPr>
            <p:nvPr/>
          </p:nvSpPr>
          <p:spPr bwMode="auto">
            <a:xfrm flipV="1">
              <a:off x="2523" y="1934"/>
              <a:ext cx="1142" cy="1393"/>
            </a:xfrm>
            <a:custGeom>
              <a:avLst/>
              <a:gdLst>
                <a:gd name="T0" fmla="*/ 0 w 19975"/>
                <a:gd name="T1" fmla="*/ 0 h 21600"/>
                <a:gd name="T2" fmla="*/ 0 w 19975"/>
                <a:gd name="T3" fmla="*/ 0 h 21600"/>
                <a:gd name="T4" fmla="*/ 0 w 19975"/>
                <a:gd name="T5" fmla="*/ 0 h 21600"/>
                <a:gd name="T6" fmla="*/ 0 60000 65536"/>
                <a:gd name="T7" fmla="*/ 0 60000 65536"/>
                <a:gd name="T8" fmla="*/ 0 60000 65536"/>
                <a:gd name="T9" fmla="*/ 0 w 19975"/>
                <a:gd name="T10" fmla="*/ 0 h 21600"/>
                <a:gd name="T11" fmla="*/ 19975 w 19975"/>
                <a:gd name="T12" fmla="*/ 21600 h 21600"/>
              </a:gdLst>
              <a:ahLst/>
              <a:cxnLst>
                <a:cxn ang="T6">
                  <a:pos x="T0" y="T1"/>
                </a:cxn>
                <a:cxn ang="T7">
                  <a:pos x="T2" y="T3"/>
                </a:cxn>
                <a:cxn ang="T8">
                  <a:pos x="T4" y="T5"/>
                </a:cxn>
              </a:cxnLst>
              <a:rect l="T9" t="T10" r="T11" b="T12"/>
              <a:pathLst>
                <a:path w="19975" h="21600" fill="none" extrusionOk="0">
                  <a:moveTo>
                    <a:pt x="-1" y="0"/>
                  </a:moveTo>
                  <a:cubicBezTo>
                    <a:pt x="8754" y="0"/>
                    <a:pt x="16643" y="5284"/>
                    <a:pt x="19975" y="13380"/>
                  </a:cubicBezTo>
                </a:path>
                <a:path w="19975" h="21600" stroke="0" extrusionOk="0">
                  <a:moveTo>
                    <a:pt x="-1" y="0"/>
                  </a:moveTo>
                  <a:cubicBezTo>
                    <a:pt x="8754" y="0"/>
                    <a:pt x="16643" y="5284"/>
                    <a:pt x="19975" y="13380"/>
                  </a:cubicBezTo>
                  <a:lnTo>
                    <a:pt x="0" y="21600"/>
                  </a:lnTo>
                  <a:lnTo>
                    <a:pt x="-1" y="0"/>
                  </a:lnTo>
                  <a:close/>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78" name="Line 50"/>
            <p:cNvSpPr>
              <a:spLocks noChangeShapeType="1"/>
            </p:cNvSpPr>
            <p:nvPr/>
          </p:nvSpPr>
          <p:spPr bwMode="auto">
            <a:xfrm flipV="1">
              <a:off x="3670" y="1370"/>
              <a:ext cx="0" cy="1056"/>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8" name="Text Box 51"/>
            <p:cNvSpPr txBox="1">
              <a:spLocks noChangeArrowheads="1"/>
            </p:cNvSpPr>
            <p:nvPr/>
          </p:nvSpPr>
          <p:spPr bwMode="auto">
            <a:xfrm>
              <a:off x="3608" y="1222"/>
              <a:ext cx="316" cy="172"/>
            </a:xfrm>
            <a:prstGeom prst="rect">
              <a:avLst/>
            </a:prstGeom>
            <a:solidFill>
              <a:srgbClr val="FFFFFF"/>
            </a:solidFill>
            <a:ln w="9525">
              <a:noFill/>
              <a:miter lim="800000"/>
              <a:headEnd/>
              <a:tailEnd/>
            </a:ln>
            <a:effectLst/>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LM</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9180" name="Line 52"/>
            <p:cNvSpPr>
              <a:spLocks noChangeShapeType="1"/>
            </p:cNvSpPr>
            <p:nvPr/>
          </p:nvSpPr>
          <p:spPr bwMode="auto">
            <a:xfrm>
              <a:off x="3200" y="1494"/>
              <a:ext cx="873" cy="66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1" name="Line 53"/>
            <p:cNvSpPr>
              <a:spLocks noChangeShapeType="1"/>
            </p:cNvSpPr>
            <p:nvPr/>
          </p:nvSpPr>
          <p:spPr bwMode="auto">
            <a:xfrm>
              <a:off x="2632" y="2675"/>
              <a:ext cx="1113" cy="78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2" name="Line 54"/>
            <p:cNvSpPr>
              <a:spLocks noChangeShapeType="1"/>
            </p:cNvSpPr>
            <p:nvPr/>
          </p:nvSpPr>
          <p:spPr bwMode="auto">
            <a:xfrm>
              <a:off x="3234" y="3105"/>
              <a:ext cx="0" cy="666"/>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3" name="Line 55"/>
            <p:cNvSpPr>
              <a:spLocks noChangeShapeType="1"/>
            </p:cNvSpPr>
            <p:nvPr/>
          </p:nvSpPr>
          <p:spPr bwMode="auto">
            <a:xfrm>
              <a:off x="3393" y="2230"/>
              <a:ext cx="0" cy="1568"/>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4" name="Line 56"/>
            <p:cNvSpPr>
              <a:spLocks noChangeShapeType="1"/>
            </p:cNvSpPr>
            <p:nvPr/>
          </p:nvSpPr>
          <p:spPr bwMode="auto">
            <a:xfrm>
              <a:off x="3665" y="2416"/>
              <a:ext cx="0" cy="1378"/>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Text Box 57"/>
            <p:cNvSpPr txBox="1">
              <a:spLocks noChangeArrowheads="1"/>
            </p:cNvSpPr>
            <p:nvPr/>
          </p:nvSpPr>
          <p:spPr bwMode="auto">
            <a:xfrm>
              <a:off x="1872" y="3831"/>
              <a:ext cx="159" cy="17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p>
          </p:txBody>
        </p:sp>
        <p:sp>
          <p:nvSpPr>
            <p:cNvPr id="45" name="Text Box 58"/>
            <p:cNvSpPr txBox="1">
              <a:spLocks noChangeArrowheads="1"/>
            </p:cNvSpPr>
            <p:nvPr/>
          </p:nvSpPr>
          <p:spPr bwMode="auto">
            <a:xfrm>
              <a:off x="2469" y="3821"/>
              <a:ext cx="159" cy="16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p>
          </p:txBody>
        </p:sp>
        <p:sp>
          <p:nvSpPr>
            <p:cNvPr id="46" name="Text Box 59"/>
            <p:cNvSpPr txBox="1">
              <a:spLocks noChangeArrowheads="1"/>
            </p:cNvSpPr>
            <p:nvPr/>
          </p:nvSpPr>
          <p:spPr bwMode="auto">
            <a:xfrm>
              <a:off x="2964" y="3821"/>
              <a:ext cx="159" cy="16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3</a:t>
              </a:r>
            </a:p>
          </p:txBody>
        </p:sp>
        <p:sp>
          <p:nvSpPr>
            <p:cNvPr id="47" name="Text Box 60"/>
            <p:cNvSpPr txBox="1">
              <a:spLocks noChangeArrowheads="1"/>
            </p:cNvSpPr>
            <p:nvPr/>
          </p:nvSpPr>
          <p:spPr bwMode="auto">
            <a:xfrm>
              <a:off x="3176" y="3831"/>
              <a:ext cx="159" cy="17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4</a:t>
              </a:r>
            </a:p>
          </p:txBody>
        </p:sp>
        <p:sp>
          <p:nvSpPr>
            <p:cNvPr id="48" name="Text Box 61"/>
            <p:cNvSpPr txBox="1">
              <a:spLocks noChangeArrowheads="1"/>
            </p:cNvSpPr>
            <p:nvPr/>
          </p:nvSpPr>
          <p:spPr bwMode="auto">
            <a:xfrm>
              <a:off x="3358" y="3831"/>
              <a:ext cx="159" cy="171"/>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5</a:t>
              </a:r>
            </a:p>
          </p:txBody>
        </p:sp>
        <p:sp>
          <p:nvSpPr>
            <p:cNvPr id="49" name="Text Box 62"/>
            <p:cNvSpPr txBox="1">
              <a:spLocks noChangeArrowheads="1"/>
            </p:cNvSpPr>
            <p:nvPr/>
          </p:nvSpPr>
          <p:spPr bwMode="auto">
            <a:xfrm>
              <a:off x="3621" y="3841"/>
              <a:ext cx="159" cy="168"/>
            </a:xfrm>
            <a:prstGeom prst="rect">
              <a:avLst/>
            </a:prstGeom>
            <a:solidFill>
              <a:srgbClr val="FFFFFF"/>
            </a:solidFill>
            <a:ln w="9525">
              <a:noFill/>
              <a:miter lim="800000"/>
              <a:headEnd/>
              <a:tailEnd/>
            </a:ln>
            <a:effectLst/>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6</a:t>
              </a:r>
            </a:p>
          </p:txBody>
        </p:sp>
      </p:grpSp>
      <p:sp>
        <p:nvSpPr>
          <p:cNvPr id="43" name="AutoShape 92"/>
          <p:cNvSpPr>
            <a:spLocks noChangeArrowheads="1"/>
          </p:cNvSpPr>
          <p:nvPr/>
        </p:nvSpPr>
        <p:spPr bwMode="auto">
          <a:xfrm>
            <a:off x="6156325" y="1557338"/>
            <a:ext cx="2519363" cy="3455987"/>
          </a:xfrm>
          <a:prstGeom prst="roundRect">
            <a:avLst>
              <a:gd name="adj" fmla="val 16667"/>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zh-CN" sz="1800">
                <a:solidFill>
                  <a:srgbClr val="800000"/>
                </a:solidFill>
                <a:latin typeface="楷体" panose="02010609060101010101" pitchFamily="49" charset="-122"/>
                <a:ea typeface="楷体" panose="02010609060101010101" pitchFamily="49" charset="-122"/>
              </a:rPr>
              <a:t>政府在调控经济时必须注意政策选择</a:t>
            </a:r>
            <a:r>
              <a:rPr kumimoji="1" lang="zh-CN" altLang="en-US" sz="1800">
                <a:solidFill>
                  <a:srgbClr val="800000"/>
                </a:solidFill>
                <a:latin typeface="楷体" panose="02010609060101010101" pitchFamily="49" charset="-122"/>
                <a:ea typeface="楷体" panose="02010609060101010101" pitchFamily="49" charset="-122"/>
              </a:rPr>
              <a:t>！</a:t>
            </a:r>
            <a:endParaRPr kumimoji="1" lang="en-US" altLang="zh-CN" sz="1800">
              <a:solidFill>
                <a:srgbClr val="800000"/>
              </a:solidFill>
              <a:latin typeface="楷体" panose="02010609060101010101" pitchFamily="49" charset="-122"/>
              <a:ea typeface="楷体" panose="02010609060101010101" pitchFamily="49" charset="-122"/>
            </a:endParaRPr>
          </a:p>
          <a:p>
            <a:pPr eaLnBrk="1" hangingPunct="1">
              <a:spcBef>
                <a:spcPts val="1200"/>
              </a:spcBef>
            </a:pPr>
            <a:r>
              <a:rPr kumimoji="1" lang="zh-CN" altLang="zh-CN" sz="1800">
                <a:latin typeface="楷体" panose="02010609060101010101" pitchFamily="49" charset="-122"/>
                <a:ea typeface="楷体" panose="02010609060101010101" pitchFamily="49" charset="-122"/>
              </a:rPr>
              <a:t>摆脱衰退和萧条的有效方法是扩张性财政政策</a:t>
            </a:r>
            <a:r>
              <a:rPr kumimoji="1" lang="zh-CN" altLang="en-US" sz="1800">
                <a:latin typeface="楷体" panose="02010609060101010101" pitchFamily="49" charset="-122"/>
                <a:ea typeface="楷体" panose="02010609060101010101" pitchFamily="49" charset="-122"/>
              </a:rPr>
              <a:t>；</a:t>
            </a:r>
            <a:r>
              <a:rPr kumimoji="1" lang="zh-CN" altLang="zh-CN" sz="1800">
                <a:latin typeface="楷体" panose="02010609060101010101" pitchFamily="49" charset="-122"/>
                <a:ea typeface="楷体" panose="02010609060101010101" pitchFamily="49" charset="-122"/>
              </a:rPr>
              <a:t>治理通货膨胀</a:t>
            </a:r>
            <a:r>
              <a:rPr kumimoji="1" lang="zh-CN" altLang="en-US" sz="1800">
                <a:latin typeface="楷体" panose="02010609060101010101" pitchFamily="49" charset="-122"/>
                <a:ea typeface="楷体" panose="02010609060101010101" pitchFamily="49" charset="-122"/>
              </a:rPr>
              <a:t>的</a:t>
            </a:r>
            <a:r>
              <a:rPr kumimoji="1" lang="zh-CN" altLang="zh-CN" sz="1800">
                <a:latin typeface="楷体" panose="02010609060101010101" pitchFamily="49" charset="-122"/>
                <a:ea typeface="楷体" panose="02010609060101010101" pitchFamily="49" charset="-122"/>
              </a:rPr>
              <a:t>有效方法是紧缩性货币政策</a:t>
            </a:r>
            <a:r>
              <a:rPr kumimoji="1" lang="zh-CN" altLang="en-US" sz="1800">
                <a:latin typeface="楷体" panose="02010609060101010101" pitchFamily="49" charset="-122"/>
                <a:ea typeface="楷体" panose="02010609060101010101" pitchFamily="49" charset="-122"/>
              </a:rPr>
              <a:t>。</a:t>
            </a:r>
            <a:r>
              <a:rPr kumimoji="1" lang="zh-CN" altLang="zh-CN" sz="1800">
                <a:latin typeface="楷体" panose="02010609060101010101" pitchFamily="49" charset="-122"/>
                <a:ea typeface="楷体" panose="02010609060101010101" pitchFamily="49" charset="-122"/>
              </a:rPr>
              <a:t>如果不是上述两种极端状况，则需根据具体情况考虑财政政策和货币政策的组合与搭配</a:t>
            </a:r>
            <a:r>
              <a:rPr kumimoji="1" lang="zh-CN" altLang="en-US" sz="180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854405244"/>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9295AEB-3D14-4464-926E-77A4554C5EB0}" type="slidenum">
              <a:rPr lang="en-GB" altLang="zh-CN" sz="1200" b="0">
                <a:solidFill>
                  <a:schemeClr val="bg1"/>
                </a:solidFill>
              </a:rPr>
              <a:pPr/>
              <a:t>45</a:t>
            </a:fld>
            <a:endParaRPr lang="en-GB" altLang="zh-CN" sz="1200" b="0">
              <a:solidFill>
                <a:schemeClr val="bg1"/>
              </a:solidFill>
            </a:endParaRPr>
          </a:p>
        </p:txBody>
      </p:sp>
      <p:sp>
        <p:nvSpPr>
          <p:cNvPr id="14" name="Rectangle 4"/>
          <p:cNvSpPr>
            <a:spLocks noChangeArrowheads="1"/>
          </p:cNvSpPr>
          <p:nvPr/>
        </p:nvSpPr>
        <p:spPr bwMode="auto">
          <a:xfrm>
            <a:off x="755650" y="692150"/>
            <a:ext cx="4538663" cy="512763"/>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.4.2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调控政策的组合</a:t>
            </a:r>
          </a:p>
        </p:txBody>
      </p:sp>
      <p:grpSp>
        <p:nvGrpSpPr>
          <p:cNvPr id="50180" name="Group 36"/>
          <p:cNvGrpSpPr>
            <a:grpSpLocks/>
          </p:cNvGrpSpPr>
          <p:nvPr/>
        </p:nvGrpSpPr>
        <p:grpSpPr bwMode="auto">
          <a:xfrm>
            <a:off x="1474788" y="1484313"/>
            <a:ext cx="5473700" cy="4552950"/>
            <a:chOff x="1580" y="1074"/>
            <a:chExt cx="3448" cy="2868"/>
          </a:xfrm>
        </p:grpSpPr>
        <p:sp>
          <p:nvSpPr>
            <p:cNvPr id="16" name="Text Box 7"/>
            <p:cNvSpPr txBox="1">
              <a:spLocks noChangeArrowheads="1"/>
            </p:cNvSpPr>
            <p:nvPr/>
          </p:nvSpPr>
          <p:spPr bwMode="auto">
            <a:xfrm>
              <a:off x="3695" y="2322"/>
              <a:ext cx="213" cy="227"/>
            </a:xfrm>
            <a:prstGeom prst="rect">
              <a:avLst/>
            </a:prstGeom>
            <a:noFill/>
            <a:ln w="9525">
              <a:noFill/>
              <a:miter lim="800000"/>
              <a:headEnd/>
              <a:tailEnd/>
            </a:ln>
          </p:spPr>
          <p:txBody>
            <a:bodyPr lIns="18000" tIns="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E</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17" name="Text Box 8"/>
            <p:cNvSpPr txBox="1">
              <a:spLocks noChangeArrowheads="1"/>
            </p:cNvSpPr>
            <p:nvPr/>
          </p:nvSpPr>
          <p:spPr bwMode="auto">
            <a:xfrm>
              <a:off x="1580" y="3527"/>
              <a:ext cx="273" cy="340"/>
            </a:xfrm>
            <a:prstGeom prst="rect">
              <a:avLst/>
            </a:prstGeom>
            <a:noFill/>
            <a:ln w="9525">
              <a:noFill/>
              <a:miter lim="800000"/>
              <a:headEnd/>
              <a:tailEnd/>
            </a:ln>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O</a:t>
              </a:r>
            </a:p>
          </p:txBody>
        </p:sp>
        <p:sp>
          <p:nvSpPr>
            <p:cNvPr id="50183" name="Line 9"/>
            <p:cNvSpPr>
              <a:spLocks noChangeShapeType="1"/>
            </p:cNvSpPr>
            <p:nvPr/>
          </p:nvSpPr>
          <p:spPr bwMode="auto">
            <a:xfrm flipV="1">
              <a:off x="1736" y="1191"/>
              <a:ext cx="0" cy="2466"/>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0184" name="Line 10"/>
            <p:cNvSpPr>
              <a:spLocks noChangeShapeType="1"/>
            </p:cNvSpPr>
            <p:nvPr/>
          </p:nvSpPr>
          <p:spPr bwMode="auto">
            <a:xfrm>
              <a:off x="1736" y="3645"/>
              <a:ext cx="3133"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 name="Text Box 11"/>
            <p:cNvSpPr txBox="1">
              <a:spLocks noChangeArrowheads="1"/>
            </p:cNvSpPr>
            <p:nvPr/>
          </p:nvSpPr>
          <p:spPr bwMode="auto">
            <a:xfrm>
              <a:off x="4892" y="3572"/>
              <a:ext cx="136" cy="221"/>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Y</a:t>
              </a:r>
            </a:p>
          </p:txBody>
        </p:sp>
        <p:sp>
          <p:nvSpPr>
            <p:cNvPr id="21" name="Text Box 12"/>
            <p:cNvSpPr txBox="1">
              <a:spLocks noChangeArrowheads="1"/>
            </p:cNvSpPr>
            <p:nvPr/>
          </p:nvSpPr>
          <p:spPr bwMode="auto">
            <a:xfrm>
              <a:off x="2890" y="3645"/>
              <a:ext cx="218" cy="277"/>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50187" name="Line 13"/>
            <p:cNvSpPr>
              <a:spLocks noChangeShapeType="1"/>
            </p:cNvSpPr>
            <p:nvPr/>
          </p:nvSpPr>
          <p:spPr bwMode="auto">
            <a:xfrm rot="-480686">
              <a:off x="2241" y="1503"/>
              <a:ext cx="1572" cy="195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Text Box 14"/>
            <p:cNvSpPr txBox="1">
              <a:spLocks noChangeArrowheads="1"/>
            </p:cNvSpPr>
            <p:nvPr/>
          </p:nvSpPr>
          <p:spPr bwMode="auto">
            <a:xfrm>
              <a:off x="1589" y="2290"/>
              <a:ext cx="218" cy="278"/>
            </a:xfrm>
            <a:prstGeom prst="rect">
              <a:avLst/>
            </a:prstGeom>
            <a:noFill/>
            <a:ln w="9525">
              <a:noFill/>
              <a:miter lim="800000"/>
              <a:headEnd/>
              <a:tailEnd/>
            </a:ln>
          </p:spPr>
          <p:txBody>
            <a:bodyPr lIns="0" tIns="0" rIns="0" bIns="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r</a:t>
              </a:r>
              <a:r>
                <a:rPr lang="en-US" altLang="zh-CN" sz="1800" baseline="-25000" dirty="0">
                  <a:solidFill>
                    <a:srgbClr val="336699"/>
                  </a:solidFill>
                  <a:effectLst>
                    <a:outerShdw blurRad="38100" dist="38100" dir="2700000" algn="tl">
                      <a:srgbClr val="C0C0C0"/>
                    </a:outerShdw>
                  </a:effectLst>
                  <a:latin typeface="Times New Roman" pitchFamily="18" charset="0"/>
                </a:rPr>
                <a:t>0</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24" name="Text Box 15"/>
            <p:cNvSpPr txBox="1">
              <a:spLocks noChangeArrowheads="1"/>
            </p:cNvSpPr>
            <p:nvPr/>
          </p:nvSpPr>
          <p:spPr bwMode="auto">
            <a:xfrm>
              <a:off x="3537" y="3665"/>
              <a:ext cx="218" cy="277"/>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f</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50190" name="Line 16"/>
            <p:cNvSpPr>
              <a:spLocks noChangeShapeType="1"/>
            </p:cNvSpPr>
            <p:nvPr/>
          </p:nvSpPr>
          <p:spPr bwMode="auto">
            <a:xfrm rot="332208" flipV="1">
              <a:off x="2201" y="1497"/>
              <a:ext cx="1701" cy="166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Text Box 17"/>
            <p:cNvSpPr txBox="1">
              <a:spLocks noChangeArrowheads="1"/>
            </p:cNvSpPr>
            <p:nvPr/>
          </p:nvSpPr>
          <p:spPr bwMode="auto">
            <a:xfrm>
              <a:off x="3989" y="1486"/>
              <a:ext cx="437" cy="340"/>
            </a:xfrm>
            <a:prstGeom prst="rect">
              <a:avLst/>
            </a:prstGeom>
            <a:noFill/>
            <a:ln w="9525">
              <a:noFill/>
              <a:miter lim="800000"/>
              <a:headEnd/>
              <a:tailEnd/>
            </a:ln>
          </p:spPr>
          <p:txBody>
            <a:bodyPr lIns="18000" tIns="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27" name="Text Box 18"/>
            <p:cNvSpPr txBox="1">
              <a:spLocks noChangeArrowheads="1"/>
            </p:cNvSpPr>
            <p:nvPr/>
          </p:nvSpPr>
          <p:spPr bwMode="auto">
            <a:xfrm>
              <a:off x="4247" y="2969"/>
              <a:ext cx="236" cy="227"/>
            </a:xfrm>
            <a:prstGeom prst="rect">
              <a:avLst/>
            </a:prstGeom>
            <a:noFill/>
            <a:ln w="9525">
              <a:noFill/>
              <a:miter lim="800000"/>
              <a:headEnd/>
              <a:tailEnd/>
            </a:ln>
          </p:spPr>
          <p:txBody>
            <a:bodyPr lIns="18000" tIns="0" rIns="18000" bIns="10800"/>
            <a:lstStyle/>
            <a:p>
              <a:pPr algn="just">
                <a:defRPr/>
              </a:pPr>
              <a:r>
                <a:rPr lang="en-US" altLang="zh-CN" sz="1800" dirty="0">
                  <a:solidFill>
                    <a:srgbClr val="00B050"/>
                  </a:solidFill>
                  <a:effectLst>
                    <a:outerShdw blurRad="38100" dist="38100" dir="2700000" algn="tl">
                      <a:srgbClr val="C0C0C0"/>
                    </a:outerShdw>
                  </a:effectLst>
                  <a:latin typeface="Times New Roman" pitchFamily="18" charset="0"/>
                </a:rPr>
                <a:t>IS</a:t>
              </a:r>
              <a:r>
                <a:rPr lang="en-US" altLang="zh-CN" sz="1800" baseline="-25000" dirty="0">
                  <a:solidFill>
                    <a:srgbClr val="00B050"/>
                  </a:solidFill>
                  <a:effectLst>
                    <a:outerShdw blurRad="38100" dist="38100" dir="2700000" algn="tl">
                      <a:srgbClr val="C0C0C0"/>
                    </a:outerShdw>
                  </a:effectLst>
                  <a:latin typeface="Times New Roman" pitchFamily="18" charset="0"/>
                </a:rPr>
                <a:t>1</a:t>
              </a:r>
              <a:endParaRPr lang="en-US" altLang="zh-CN" sz="1800" dirty="0">
                <a:solidFill>
                  <a:srgbClr val="00B050"/>
                </a:solidFill>
                <a:effectLst>
                  <a:outerShdw blurRad="38100" dist="38100" dir="2700000" algn="tl">
                    <a:srgbClr val="C0C0C0"/>
                  </a:outerShdw>
                </a:effectLst>
                <a:latin typeface="Times New Roman" pitchFamily="18" charset="0"/>
              </a:endParaRPr>
            </a:p>
          </p:txBody>
        </p:sp>
        <p:sp>
          <p:nvSpPr>
            <p:cNvPr id="50193" name="Line 19"/>
            <p:cNvSpPr>
              <a:spLocks noChangeShapeType="1"/>
            </p:cNvSpPr>
            <p:nvPr/>
          </p:nvSpPr>
          <p:spPr bwMode="auto">
            <a:xfrm>
              <a:off x="1730" y="2418"/>
              <a:ext cx="1854"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4" name="Line 20"/>
            <p:cNvSpPr>
              <a:spLocks noChangeShapeType="1"/>
            </p:cNvSpPr>
            <p:nvPr/>
          </p:nvSpPr>
          <p:spPr bwMode="auto">
            <a:xfrm>
              <a:off x="2947" y="2454"/>
              <a:ext cx="0" cy="1171"/>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Text Box 21"/>
            <p:cNvSpPr txBox="1">
              <a:spLocks noChangeArrowheads="1"/>
            </p:cNvSpPr>
            <p:nvPr/>
          </p:nvSpPr>
          <p:spPr bwMode="auto">
            <a:xfrm>
              <a:off x="3943" y="3227"/>
              <a:ext cx="327" cy="339"/>
            </a:xfrm>
            <a:prstGeom prst="rect">
              <a:avLst/>
            </a:prstGeom>
            <a:noFill/>
            <a:ln w="9525">
              <a:noFill/>
              <a:miter lim="800000"/>
              <a:headEnd/>
              <a:tailEnd/>
            </a:ln>
          </p:spPr>
          <p:txBody>
            <a:bodyPr lIns="18000" tIns="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IS</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1" name="Text Box 22"/>
            <p:cNvSpPr txBox="1">
              <a:spLocks noChangeArrowheads="1"/>
            </p:cNvSpPr>
            <p:nvPr/>
          </p:nvSpPr>
          <p:spPr bwMode="auto">
            <a:xfrm>
              <a:off x="1599" y="1117"/>
              <a:ext cx="163" cy="277"/>
            </a:xfrm>
            <a:prstGeom prst="rect">
              <a:avLst/>
            </a:prstGeom>
            <a:noFill/>
            <a:ln w="9525">
              <a:noFill/>
              <a:miter lim="800000"/>
              <a:headEnd/>
              <a:tailEnd/>
            </a:ln>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r</a:t>
              </a:r>
            </a:p>
          </p:txBody>
        </p:sp>
        <p:sp>
          <p:nvSpPr>
            <p:cNvPr id="50197" name="Line 23"/>
            <p:cNvSpPr>
              <a:spLocks noChangeShapeType="1"/>
            </p:cNvSpPr>
            <p:nvPr/>
          </p:nvSpPr>
          <p:spPr bwMode="auto">
            <a:xfrm rot="-480686">
              <a:off x="2598" y="1265"/>
              <a:ext cx="1496" cy="1845"/>
            </a:xfrm>
            <a:prstGeom prst="line">
              <a:avLst/>
            </a:prstGeom>
            <a:noFill/>
            <a:ln w="38100">
              <a:solidFill>
                <a:srgbClr val="00B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8" name="Line 25"/>
            <p:cNvSpPr>
              <a:spLocks noChangeShapeType="1"/>
            </p:cNvSpPr>
            <p:nvPr/>
          </p:nvSpPr>
          <p:spPr bwMode="auto">
            <a:xfrm>
              <a:off x="3596" y="1897"/>
              <a:ext cx="0" cy="1716"/>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Text Box 26"/>
            <p:cNvSpPr txBox="1">
              <a:spLocks noChangeArrowheads="1"/>
            </p:cNvSpPr>
            <p:nvPr/>
          </p:nvSpPr>
          <p:spPr bwMode="auto">
            <a:xfrm>
              <a:off x="4284" y="1783"/>
              <a:ext cx="324" cy="227"/>
            </a:xfrm>
            <a:prstGeom prst="rect">
              <a:avLst/>
            </a:prstGeom>
            <a:noFill/>
            <a:ln w="9525">
              <a:noFill/>
              <a:miter lim="800000"/>
              <a:headEnd/>
              <a:tailEnd/>
            </a:ln>
          </p:spPr>
          <p:txBody>
            <a:bodyPr lIns="18000" tIns="0" rIns="18000" bIns="10800"/>
            <a:lstStyle/>
            <a:p>
              <a:pPr algn="just">
                <a:defRPr/>
              </a:pPr>
              <a:r>
                <a:rPr lang="en-US" altLang="zh-CN" sz="1800" dirty="0">
                  <a:solidFill>
                    <a:srgbClr val="00B050"/>
                  </a:solidFill>
                  <a:effectLst>
                    <a:outerShdw blurRad="38100" dist="38100" dir="2700000" algn="tl">
                      <a:srgbClr val="C0C0C0"/>
                    </a:outerShdw>
                  </a:effectLst>
                  <a:latin typeface="Times New Roman" pitchFamily="18" charset="0"/>
                </a:rPr>
                <a:t>LM</a:t>
              </a:r>
              <a:r>
                <a:rPr lang="en-US" altLang="zh-CN" sz="1800" baseline="-25000" dirty="0">
                  <a:solidFill>
                    <a:srgbClr val="00B050"/>
                  </a:solidFill>
                  <a:effectLst>
                    <a:outerShdw blurRad="38100" dist="38100" dir="2700000" algn="tl">
                      <a:srgbClr val="C0C0C0"/>
                    </a:outerShdw>
                  </a:effectLst>
                  <a:latin typeface="Times New Roman" pitchFamily="18" charset="0"/>
                </a:rPr>
                <a:t>1</a:t>
              </a:r>
              <a:endParaRPr lang="en-US" altLang="zh-CN" sz="1800" dirty="0">
                <a:solidFill>
                  <a:srgbClr val="00B050"/>
                </a:solidFill>
                <a:effectLst>
                  <a:outerShdw blurRad="38100" dist="38100" dir="2700000" algn="tl">
                    <a:srgbClr val="C0C0C0"/>
                  </a:outerShdw>
                </a:effectLst>
                <a:latin typeface="Times New Roman" pitchFamily="18" charset="0"/>
              </a:endParaRPr>
            </a:p>
          </p:txBody>
        </p:sp>
        <p:sp>
          <p:nvSpPr>
            <p:cNvPr id="35" name="Text Box 27"/>
            <p:cNvSpPr txBox="1">
              <a:spLocks noChangeArrowheads="1"/>
            </p:cNvSpPr>
            <p:nvPr/>
          </p:nvSpPr>
          <p:spPr bwMode="auto">
            <a:xfrm>
              <a:off x="2910" y="2185"/>
              <a:ext cx="327" cy="339"/>
            </a:xfrm>
            <a:prstGeom prst="rect">
              <a:avLst/>
            </a:prstGeom>
            <a:noFill/>
            <a:ln w="9525">
              <a:noFill/>
              <a:miter lim="800000"/>
              <a:headEnd/>
              <a:tailEnd/>
            </a:ln>
          </p:spPr>
          <p:txBody>
            <a:bodyPr lIns="18000" tIns="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336699"/>
                  </a:solidFill>
                  <a:effectLst>
                    <a:outerShdw blurRad="38100" dist="38100" dir="2700000" algn="tl">
                      <a:srgbClr val="C0C0C0"/>
                    </a:outerShdw>
                  </a:effectLst>
                  <a:latin typeface="Times New Roman" panose="02020603050405020304" pitchFamily="18" charset="0"/>
                </a:rPr>
                <a:t>E</a:t>
              </a:r>
            </a:p>
          </p:txBody>
        </p:sp>
        <p:sp>
          <p:nvSpPr>
            <p:cNvPr id="50201" name="Line 29"/>
            <p:cNvSpPr>
              <a:spLocks noChangeShapeType="1"/>
            </p:cNvSpPr>
            <p:nvPr/>
          </p:nvSpPr>
          <p:spPr bwMode="auto">
            <a:xfrm rot="332208" flipV="1">
              <a:off x="2467" y="1803"/>
              <a:ext cx="1701" cy="1669"/>
            </a:xfrm>
            <a:prstGeom prst="line">
              <a:avLst/>
            </a:prstGeom>
            <a:noFill/>
            <a:ln w="38100">
              <a:solidFill>
                <a:srgbClr val="00B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2" name="Line 31"/>
            <p:cNvSpPr>
              <a:spLocks noChangeShapeType="1"/>
            </p:cNvSpPr>
            <p:nvPr/>
          </p:nvSpPr>
          <p:spPr bwMode="auto">
            <a:xfrm rot="-480686">
              <a:off x="2968" y="1074"/>
              <a:ext cx="1453" cy="1776"/>
            </a:xfrm>
            <a:prstGeom prst="line">
              <a:avLst/>
            </a:prstGeom>
            <a:noFill/>
            <a:ln w="38100">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Text Box 33"/>
            <p:cNvSpPr txBox="1">
              <a:spLocks noChangeArrowheads="1"/>
            </p:cNvSpPr>
            <p:nvPr/>
          </p:nvSpPr>
          <p:spPr bwMode="auto">
            <a:xfrm>
              <a:off x="4535" y="2670"/>
              <a:ext cx="236" cy="227"/>
            </a:xfrm>
            <a:prstGeom prst="rect">
              <a:avLst/>
            </a:prstGeom>
            <a:noFill/>
            <a:ln w="9525">
              <a:noFill/>
              <a:miter lim="800000"/>
              <a:headEnd/>
              <a:tailEnd/>
            </a:ln>
          </p:spPr>
          <p:txBody>
            <a:bodyPr lIns="18000" tIns="0" rIns="18000" bIns="10800"/>
            <a:lstStyle/>
            <a:p>
              <a:pPr algn="just">
                <a:defRPr/>
              </a:pPr>
              <a:r>
                <a:rPr lang="en-US" altLang="zh-CN" sz="1800">
                  <a:solidFill>
                    <a:srgbClr val="FF6600"/>
                  </a:solidFill>
                  <a:effectLst>
                    <a:outerShdw blurRad="38100" dist="38100" dir="2700000" algn="tl">
                      <a:srgbClr val="C0C0C0"/>
                    </a:outerShdw>
                  </a:effectLst>
                  <a:latin typeface="Times New Roman" pitchFamily="18" charset="0"/>
                </a:rPr>
                <a:t>IS</a:t>
              </a:r>
              <a:r>
                <a:rPr lang="en-US" altLang="zh-CN" sz="1800" baseline="-25000">
                  <a:solidFill>
                    <a:srgbClr val="FF6600"/>
                  </a:solidFill>
                  <a:effectLst>
                    <a:outerShdw blurRad="38100" dist="38100" dir="2700000" algn="tl">
                      <a:srgbClr val="C0C0C0"/>
                    </a:outerShdw>
                  </a:effectLst>
                  <a:latin typeface="Times New Roman" pitchFamily="18" charset="0"/>
                </a:rPr>
                <a:t>2</a:t>
              </a:r>
              <a:endParaRPr lang="en-US" altLang="zh-CN" sz="1800">
                <a:solidFill>
                  <a:srgbClr val="FF6600"/>
                </a:solidFill>
                <a:effectLst>
                  <a:outerShdw blurRad="38100" dist="38100" dir="2700000" algn="tl">
                    <a:srgbClr val="C0C0C0"/>
                  </a:outerShdw>
                </a:effectLst>
                <a:latin typeface="Times New Roman" pitchFamily="18" charset="0"/>
              </a:endParaRPr>
            </a:p>
          </p:txBody>
        </p:sp>
        <p:sp>
          <p:nvSpPr>
            <p:cNvPr id="50204" name="Line 34"/>
            <p:cNvSpPr>
              <a:spLocks noChangeShapeType="1"/>
            </p:cNvSpPr>
            <p:nvPr/>
          </p:nvSpPr>
          <p:spPr bwMode="auto">
            <a:xfrm rot="332208" flipV="1">
              <a:off x="2989" y="2119"/>
              <a:ext cx="1524" cy="1500"/>
            </a:xfrm>
            <a:prstGeom prst="line">
              <a:avLst/>
            </a:prstGeom>
            <a:noFill/>
            <a:ln w="38100">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Text Box 35"/>
            <p:cNvSpPr txBox="1">
              <a:spLocks noChangeArrowheads="1"/>
            </p:cNvSpPr>
            <p:nvPr/>
          </p:nvSpPr>
          <p:spPr bwMode="auto">
            <a:xfrm>
              <a:off x="4663" y="2010"/>
              <a:ext cx="324" cy="227"/>
            </a:xfrm>
            <a:prstGeom prst="rect">
              <a:avLst/>
            </a:prstGeom>
            <a:noFill/>
            <a:ln w="9525">
              <a:noFill/>
              <a:miter lim="800000"/>
              <a:headEnd/>
              <a:tailEnd/>
            </a:ln>
          </p:spPr>
          <p:txBody>
            <a:bodyPr lIns="18000" tIns="0" rIns="18000" bIns="10800"/>
            <a:lstStyle/>
            <a:p>
              <a:pPr algn="just">
                <a:defRPr/>
              </a:pPr>
              <a:r>
                <a:rPr lang="en-US" altLang="zh-CN" sz="1800">
                  <a:solidFill>
                    <a:srgbClr val="FF6600"/>
                  </a:solidFill>
                  <a:effectLst>
                    <a:outerShdw blurRad="38100" dist="38100" dir="2700000" algn="tl">
                      <a:srgbClr val="C0C0C0"/>
                    </a:outerShdw>
                  </a:effectLst>
                  <a:latin typeface="Times New Roman" pitchFamily="18" charset="0"/>
                </a:rPr>
                <a:t>LM</a:t>
              </a:r>
              <a:r>
                <a:rPr lang="en-US" altLang="zh-CN" sz="1800" baseline="-25000">
                  <a:solidFill>
                    <a:srgbClr val="FF6600"/>
                  </a:solidFill>
                  <a:effectLst>
                    <a:outerShdw blurRad="38100" dist="38100" dir="2700000" algn="tl">
                      <a:srgbClr val="C0C0C0"/>
                    </a:outerShdw>
                  </a:effectLst>
                  <a:latin typeface="Times New Roman" pitchFamily="18" charset="0"/>
                </a:rPr>
                <a:t>2</a:t>
              </a:r>
              <a:endParaRPr lang="en-US" altLang="zh-CN" sz="1800">
                <a:solidFill>
                  <a:srgbClr val="FF6600"/>
                </a:solidFill>
                <a:effectLst>
                  <a:outerShdw blurRad="38100" dist="38100" dir="2700000" algn="tl">
                    <a:srgbClr val="C0C0C0"/>
                  </a:outerShdw>
                </a:effectLst>
                <a:latin typeface="Times New Roman" pitchFamily="18" charset="0"/>
              </a:endParaRPr>
            </a:p>
          </p:txBody>
        </p:sp>
      </p:grpSp>
    </p:spTree>
    <p:extLst>
      <p:ext uri="{BB962C8B-B14F-4D97-AF65-F5344CB8AC3E}">
        <p14:creationId xmlns:p14="http://schemas.microsoft.com/office/powerpoint/2010/main" val="3685282941"/>
      </p:ext>
    </p:extLst>
  </p:cSld>
  <p:clrMapOvr>
    <a:masterClrMapping/>
  </p:clrMapOvr>
  <p:transition>
    <p:pull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A9A9A44-6AE3-489B-8162-C6E28442A96B}" type="slidenum">
              <a:rPr lang="en-GB" altLang="zh-CN" sz="1200" b="0">
                <a:solidFill>
                  <a:schemeClr val="bg1"/>
                </a:solidFill>
              </a:rPr>
              <a:pPr/>
              <a:t>46</a:t>
            </a:fld>
            <a:endParaRPr lang="en-GB" altLang="zh-CN" sz="1200" b="0">
              <a:solidFill>
                <a:schemeClr val="bg1"/>
              </a:solidFill>
            </a:endParaRPr>
          </a:p>
        </p:txBody>
      </p:sp>
      <p:sp>
        <p:nvSpPr>
          <p:cNvPr id="16" name="Rectangle 63"/>
          <p:cNvSpPr>
            <a:spLocks noChangeArrowheads="1"/>
          </p:cNvSpPr>
          <p:nvPr/>
        </p:nvSpPr>
        <p:spPr bwMode="auto">
          <a:xfrm>
            <a:off x="2032000" y="836613"/>
            <a:ext cx="4987925" cy="406400"/>
          </a:xfrm>
          <a:prstGeom prst="rect">
            <a:avLst/>
          </a:prstGeom>
          <a:noFill/>
          <a:ln w="6350">
            <a:noFill/>
            <a:miter lim="800000"/>
            <a:headEnd/>
            <a:tailEnd/>
          </a:ln>
          <a:effectLst/>
        </p:spPr>
        <p:txBody>
          <a:bodyPr lIns="0" tIns="0" rIns="0" bIns="0">
            <a:spAutoFit/>
          </a:bodyPr>
          <a:lstStyle/>
          <a:p>
            <a:pPr marL="392113" lvl="1" indent="-390525" algn="ctr" defTabSz="330200">
              <a:lnSpc>
                <a:spcPct val="110000"/>
              </a:lnSpc>
              <a:defRPr/>
            </a:pPr>
            <a:r>
              <a:rPr kumimoji="1" lang="zh-CN" altLang="en-US" sz="2400" dirty="0">
                <a:solidFill>
                  <a:schemeClr val="tx1"/>
                </a:solidFill>
                <a:effectLst>
                  <a:outerShdw blurRad="38100" dist="38100" dir="2700000" algn="tl">
                    <a:srgbClr val="C0C0C0"/>
                  </a:outerShdw>
                </a:effectLst>
                <a:latin typeface="Times New Roman" pitchFamily="18" charset="0"/>
                <a:ea typeface="黑体" pitchFamily="2" charset="-122"/>
              </a:rPr>
              <a:t>财政政策和</a:t>
            </a:r>
            <a:r>
              <a:rPr kumimoji="1" lang="zh-CN" altLang="en-US" sz="2400" dirty="0">
                <a:solidFill>
                  <a:schemeClr val="tx1"/>
                </a:solidFill>
                <a:effectLst>
                  <a:outerShdw blurRad="38100" dist="38100" dir="2700000" algn="tl">
                    <a:srgbClr val="C0C0C0"/>
                  </a:outerShdw>
                </a:effectLst>
                <a:latin typeface="黑体" pitchFamily="2" charset="-122"/>
                <a:ea typeface="黑体" pitchFamily="2" charset="-122"/>
              </a:rPr>
              <a:t>货币政策组合使用的效应</a:t>
            </a:r>
          </a:p>
        </p:txBody>
      </p:sp>
      <p:sp>
        <p:nvSpPr>
          <p:cNvPr id="17" name="AutoShape 92"/>
          <p:cNvSpPr>
            <a:spLocks noChangeArrowheads="1"/>
          </p:cNvSpPr>
          <p:nvPr/>
        </p:nvSpPr>
        <p:spPr bwMode="auto">
          <a:xfrm>
            <a:off x="755650" y="4086225"/>
            <a:ext cx="7777163" cy="1331913"/>
          </a:xfrm>
          <a:prstGeom prst="roundRect">
            <a:avLst>
              <a:gd name="adj" fmla="val 12852"/>
            </a:avLst>
          </a:prstGeom>
          <a:solidFill>
            <a:srgbClr val="CCFF99"/>
          </a:solidFill>
          <a:ln w="9525">
            <a:solidFill>
              <a:schemeClr val="tx1"/>
            </a:solidFill>
            <a:round/>
            <a:headEnd/>
            <a:tailEnd/>
          </a:ln>
          <a:effectLst>
            <a:outerShdw dist="53882" dir="2700000" algn="ctr" rotWithShape="0">
              <a:srgbClr val="B2B2B2"/>
            </a:outerShdw>
          </a:effectLst>
        </p:spPr>
        <p:txBody>
          <a:bodyPr anchor="ctr"/>
          <a:lstStyle/>
          <a:p>
            <a:pPr algn="just" eaLnBrk="1" hangingPunct="1">
              <a:lnSpc>
                <a:spcPct val="95000"/>
              </a:lnSpc>
              <a:defRPr/>
            </a:pPr>
            <a:r>
              <a:rPr kumimoji="1" lang="zh-CN" altLang="en-US" sz="1800">
                <a:latin typeface="楷体_GB2312" pitchFamily="49" charset="-122"/>
                <a:ea typeface="楷体_GB2312" pitchFamily="49" charset="-122"/>
              </a:rPr>
              <a:t>  </a:t>
            </a:r>
            <a:r>
              <a:rPr kumimoji="1" lang="zh-CN" altLang="zh-CN" sz="1800">
                <a:latin typeface="Times New Roman" pitchFamily="18" charset="0"/>
                <a:ea typeface="楷体" pitchFamily="49" charset="-122"/>
              </a:rPr>
              <a:t>考虑如何结合使用两种政策时，不仅要看经济形势，还要考虑各行各业、各个阶层的利益协调。因为，扩张性财政政策和扩张性货币政策虽然都</a:t>
            </a:r>
            <a:r>
              <a:rPr kumimoji="1" lang="zh-CN" altLang="en-US" sz="1800">
                <a:latin typeface="Times New Roman" pitchFamily="18" charset="0"/>
                <a:ea typeface="楷体" pitchFamily="49" charset="-122"/>
              </a:rPr>
              <a:t>能</a:t>
            </a:r>
            <a:r>
              <a:rPr kumimoji="1" lang="zh-CN" altLang="zh-CN" sz="1800">
                <a:latin typeface="Times New Roman" pitchFamily="18" charset="0"/>
                <a:ea typeface="楷体" pitchFamily="49" charset="-122"/>
              </a:rPr>
              <a:t>增加总需求，但不同政策的后果会使</a:t>
            </a:r>
            <a:r>
              <a:rPr kumimoji="1" lang="en-US" altLang="zh-CN" sz="1800">
                <a:latin typeface="Times New Roman" pitchFamily="18" charset="0"/>
                <a:ea typeface="楷体" pitchFamily="49" charset="-122"/>
              </a:rPr>
              <a:t>GDP</a:t>
            </a:r>
            <a:r>
              <a:rPr kumimoji="1" lang="zh-CN" altLang="zh-CN" sz="1800">
                <a:latin typeface="Times New Roman" pitchFamily="18" charset="0"/>
                <a:ea typeface="楷体" pitchFamily="49" charset="-122"/>
              </a:rPr>
              <a:t>的组成比例发生变化，会对不同的人群产生不同的影响。</a:t>
            </a:r>
            <a:endParaRPr kumimoji="1" lang="zh-CN" altLang="en-US" sz="1800">
              <a:latin typeface="Times New Roman" pitchFamily="18" charset="0"/>
              <a:ea typeface="楷体" pitchFamily="49" charset="-122"/>
            </a:endParaRPr>
          </a:p>
        </p:txBody>
      </p:sp>
      <p:graphicFrame>
        <p:nvGraphicFramePr>
          <p:cNvPr id="7" name="表格 6"/>
          <p:cNvGraphicFramePr>
            <a:graphicFrameLocks noGrp="1"/>
          </p:cNvGraphicFramePr>
          <p:nvPr/>
        </p:nvGraphicFramePr>
        <p:xfrm>
          <a:off x="539750" y="1385888"/>
          <a:ext cx="8137525" cy="2376488"/>
        </p:xfrm>
        <a:graphic>
          <a:graphicData uri="http://schemas.openxmlformats.org/drawingml/2006/table">
            <a:tbl>
              <a:tblPr/>
              <a:tblGrid>
                <a:gridCol w="527050"/>
                <a:gridCol w="4219575"/>
                <a:gridCol w="1092200"/>
                <a:gridCol w="1092200"/>
                <a:gridCol w="1206500"/>
              </a:tblGrid>
              <a:tr h="509588">
                <a:tc>
                  <a:txBody>
                    <a:bodyPr/>
                    <a:lstStyle>
                      <a:lvl1pPr>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4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rgbClr val="CC3300"/>
                          </a:solidFill>
                          <a:effectLst>
                            <a:outerShdw blurRad="38100" dist="38100" dir="2700000" algn="tl">
                              <a:srgbClr val="000000"/>
                            </a:outerShdw>
                          </a:effectLst>
                          <a:latin typeface="Arial" panose="020B0604020202020204" pitchFamily="34" charset="0"/>
                          <a:ea typeface="黑体" panose="02010609060101010101" pitchFamily="49" charset="-122"/>
                        </a:rPr>
                        <a:t>政 策 组 合</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rgbClr val="CC3300"/>
                          </a:solidFill>
                          <a:effectLst>
                            <a:outerShdw blurRad="38100" dist="38100" dir="2700000" algn="tl">
                              <a:srgbClr val="000000"/>
                            </a:outerShdw>
                          </a:effectLst>
                          <a:latin typeface="Arial" panose="020B0604020202020204" pitchFamily="34" charset="0"/>
                          <a:ea typeface="黑体" panose="02010609060101010101" pitchFamily="49" charset="-122"/>
                        </a:rPr>
                        <a:t>产 出</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rgbClr val="CC3300"/>
                          </a:solidFill>
                          <a:effectLst>
                            <a:outerShdw blurRad="38100" dist="38100" dir="2700000" algn="tl">
                              <a:srgbClr val="000000"/>
                            </a:outerShdw>
                          </a:effectLst>
                          <a:latin typeface="Arial" panose="020B0604020202020204" pitchFamily="34" charset="0"/>
                          <a:ea typeface="黑体" panose="02010609060101010101" pitchFamily="49" charset="-122"/>
                        </a:rPr>
                        <a:t>利 率</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rgbClr val="CC3300"/>
                          </a:solidFill>
                          <a:effectLst>
                            <a:outerShdw blurRad="38100" dist="38100" dir="2700000" algn="tl">
                              <a:srgbClr val="000000"/>
                            </a:outerShdw>
                          </a:effectLst>
                          <a:latin typeface="Arial" panose="020B0604020202020204" pitchFamily="34" charset="0"/>
                          <a:ea typeface="黑体" panose="02010609060101010101" pitchFamily="49" charset="-122"/>
                        </a:rPr>
                        <a:t>适用情景</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66725">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楷体_GB2312" panose="02010609030101010101" pitchFamily="49" charset="-122"/>
                        </a:rPr>
                        <a:t>1</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楷体" panose="02010609060101010101" pitchFamily="49" charset="-122"/>
                          <a:ea typeface="楷体" panose="02010609060101010101" pitchFamily="49" charset="-122"/>
                        </a:rPr>
                        <a:t>扩张性财政政策和紧缩性货币政策</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楷体" panose="02010609060101010101" pitchFamily="49" charset="-122"/>
                          <a:ea typeface="楷体" panose="02010609060101010101" pitchFamily="49" charset="-122"/>
                        </a:rPr>
                        <a:t>不确定</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楷体" panose="02010609060101010101" pitchFamily="49" charset="-122"/>
                          <a:ea typeface="楷体" panose="02010609060101010101" pitchFamily="49" charset="-122"/>
                        </a:rPr>
                        <a:t>上  升</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楷体" panose="02010609060101010101" pitchFamily="49" charset="-122"/>
                          <a:ea typeface="楷体" panose="02010609060101010101" pitchFamily="49" charset="-122"/>
                        </a:rPr>
                        <a:t>滞    胀</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66725">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楷体_GB2312" panose="02010609030101010101" pitchFamily="49" charset="-122"/>
                        </a:rPr>
                        <a:t>2</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紧缩性财政政策和紧缩性货币政策</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减  少</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不确定</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严重通胀</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466725">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楷体_GB2312" panose="02010609030101010101" pitchFamily="49" charset="-122"/>
                        </a:rPr>
                        <a:t>3</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楷体" panose="02010609060101010101" pitchFamily="49" charset="-122"/>
                          <a:ea typeface="楷体" panose="02010609060101010101" pitchFamily="49" charset="-122"/>
                        </a:rPr>
                        <a:t>紧缩性财政政策和扩张性货币政策</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楷体" panose="02010609060101010101" pitchFamily="49" charset="-122"/>
                          <a:ea typeface="楷体" panose="02010609060101010101" pitchFamily="49" charset="-122"/>
                        </a:rPr>
                        <a:t>不确定</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楷体" panose="02010609060101010101" pitchFamily="49" charset="-122"/>
                          <a:ea typeface="楷体" panose="02010609060101010101" pitchFamily="49" charset="-122"/>
                        </a:rPr>
                        <a:t>下  降</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楷体" panose="02010609060101010101" pitchFamily="49" charset="-122"/>
                          <a:ea typeface="楷体" panose="02010609060101010101" pitchFamily="49" charset="-122"/>
                        </a:rPr>
                        <a:t>轻度通胀</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66725">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楷体_GB2312" panose="02010609030101010101" pitchFamily="49" charset="-122"/>
                        </a:rPr>
                        <a:t>4</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rgbClr val="66FFFF">
                          <a:alpha val="43137"/>
                        </a:srgbClr>
                      </a:solidFill>
                      <a:prstDash val="solid"/>
                      <a:round/>
                      <a:headEnd type="none" w="med" len="med"/>
                      <a:tailEnd type="none" w="med" len="med"/>
                    </a:lnB>
                    <a:lnTlToBr>
                      <a:noFill/>
                    </a:lnTlToBr>
                    <a:lnBlToTr>
                      <a:noFill/>
                    </a:lnBlToTr>
                    <a:solidFill>
                      <a:srgbClr val="F3F9FA"/>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扩张性财政政策和扩张性货币政策</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rgbClr val="66FFFF">
                          <a:alpha val="43137"/>
                        </a:srgbClr>
                      </a:solidFill>
                      <a:prstDash val="solid"/>
                      <a:round/>
                      <a:headEnd type="none" w="med" len="med"/>
                      <a:tailEnd type="none" w="med" len="med"/>
                    </a:lnB>
                    <a:lnTlToBr>
                      <a:noFill/>
                    </a:lnTlToBr>
                    <a:lnBlToTr>
                      <a:noFill/>
                    </a:lnBlToTr>
                    <a:solidFill>
                      <a:srgbClr val="F3F9FA"/>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增  加</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rgbClr val="66FFFF">
                          <a:alpha val="43137"/>
                        </a:srgbClr>
                      </a:solidFill>
                      <a:prstDash val="solid"/>
                      <a:round/>
                      <a:headEnd type="none" w="med" len="med"/>
                      <a:tailEnd type="none" w="med" len="med"/>
                    </a:lnB>
                    <a:lnTlToBr>
                      <a:noFill/>
                    </a:lnTlToBr>
                    <a:lnBlToTr>
                      <a:noFill/>
                    </a:lnBlToTr>
                    <a:solidFill>
                      <a:srgbClr val="F3F9FA"/>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不确定</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rgbClr val="66FFFF">
                          <a:alpha val="43137"/>
                        </a:srgbClr>
                      </a:solidFill>
                      <a:prstDash val="solid"/>
                      <a:round/>
                      <a:headEnd type="none" w="med" len="med"/>
                      <a:tailEnd type="none" w="med" len="med"/>
                    </a:lnB>
                    <a:lnTlToBr>
                      <a:noFill/>
                    </a:lnTlToBr>
                    <a:lnBlToTr>
                      <a:noFill/>
                    </a:lnBlToTr>
                    <a:solidFill>
                      <a:srgbClr val="F3F9FA"/>
                    </a:solidFill>
                  </a:tcPr>
                </a:tc>
                <a:tc>
                  <a:txBody>
                    <a:bodyPr/>
                    <a:lstStyle>
                      <a:lvl1pPr defTabSz="33020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defTabSz="33020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defTabSz="33020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defTabSz="330200">
                        <a:spcBef>
                          <a:spcPct val="20000"/>
                        </a:spcBef>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330200" rtl="0" eaLnBrk="0" fontAlgn="base" latinLnBrk="0" hangingPunct="0">
                        <a:lnSpc>
                          <a:spcPct val="114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严重萧条</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rgbClr val="66FFFF">
                          <a:alpha val="43137"/>
                        </a:srgbClr>
                      </a:solidFill>
                      <a:prstDash val="solid"/>
                      <a:round/>
                      <a:headEnd type="none" w="med" len="med"/>
                      <a:tailEnd type="none" w="med" len="med"/>
                    </a:lnB>
                    <a:lnTlToBr>
                      <a:noFill/>
                    </a:lnTlToBr>
                    <a:lnBlToTr>
                      <a:noFill/>
                    </a:lnBlToTr>
                    <a:solidFill>
                      <a:srgbClr val="F3F9FA"/>
                    </a:solidFill>
                  </a:tcPr>
                </a:tc>
              </a:tr>
            </a:tbl>
          </a:graphicData>
        </a:graphic>
      </p:graphicFrame>
    </p:spTree>
    <p:extLst>
      <p:ext uri="{BB962C8B-B14F-4D97-AF65-F5344CB8AC3E}">
        <p14:creationId xmlns:p14="http://schemas.microsoft.com/office/powerpoint/2010/main" val="225558648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1C25155-DFF5-47DA-B5B6-2B4506D8D788}" type="slidenum">
              <a:rPr lang="en-GB" altLang="zh-CN" sz="1200" b="0">
                <a:solidFill>
                  <a:schemeClr val="bg1"/>
                </a:solidFill>
              </a:rPr>
              <a:pPr/>
              <a:t>47</a:t>
            </a:fld>
            <a:endParaRPr lang="en-GB" altLang="zh-CN" sz="1200" b="0">
              <a:solidFill>
                <a:schemeClr val="bg1"/>
              </a:solidFill>
            </a:endParaRPr>
          </a:p>
        </p:txBody>
      </p:sp>
      <p:sp>
        <p:nvSpPr>
          <p:cNvPr id="14" name="Rectangle 2"/>
          <p:cNvSpPr>
            <a:spLocks noChangeArrowheads="1"/>
          </p:cNvSpPr>
          <p:nvPr/>
        </p:nvSpPr>
        <p:spPr bwMode="auto">
          <a:xfrm>
            <a:off x="684213" y="692150"/>
            <a:ext cx="6308725" cy="512763"/>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.4.3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政策调控的力度 </a:t>
            </a:r>
          </a:p>
        </p:txBody>
      </p:sp>
      <p:sp>
        <p:nvSpPr>
          <p:cNvPr id="15" name="Rectangle 14"/>
          <p:cNvSpPr>
            <a:spLocks noChangeArrowheads="1"/>
          </p:cNvSpPr>
          <p:nvPr/>
        </p:nvSpPr>
        <p:spPr bwMode="auto">
          <a:xfrm>
            <a:off x="874713" y="1557338"/>
            <a:ext cx="7596187" cy="4175125"/>
          </a:xfrm>
          <a:prstGeom prst="rect">
            <a:avLst/>
          </a:prstGeom>
          <a:noFill/>
          <a:ln w="9525">
            <a:noFill/>
            <a:miter lim="800000"/>
            <a:headEnd/>
            <a:tailEnd/>
          </a:ln>
          <a:effectLst/>
        </p:spPr>
        <p:txBody>
          <a:bodyPr/>
          <a:lstStyle/>
          <a:p>
            <a:pPr marL="342900" indent="-342900" algn="just" eaLnBrk="1" hangingPunct="1">
              <a:lnSpc>
                <a:spcPct val="95000"/>
              </a:lnSpc>
              <a:spcBef>
                <a:spcPct val="45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“微调”或“软着陆”：指调控力度较小而调控时间较长的调控方式</a:t>
            </a:r>
          </a:p>
          <a:p>
            <a:pPr marL="342900" indent="-342900" algn="just" eaLnBrk="1" hangingPunct="1">
              <a:lnSpc>
                <a:spcPct val="95000"/>
              </a:lnSpc>
              <a:spcBef>
                <a:spcPct val="45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“骤调”或“硬着陆”：指调控力度较大而调控时间较短的调控方式</a:t>
            </a:r>
            <a:r>
              <a:rPr kumimoji="1" lang="zh-CN" altLang="en-US" sz="2400" dirty="0">
                <a:latin typeface="宋体" pitchFamily="2" charset="-122"/>
              </a:rPr>
              <a:t> </a:t>
            </a:r>
            <a:endParaRPr kumimoji="1" lang="zh-CN" altLang="en-US" sz="2400" dirty="0">
              <a:effectLst>
                <a:outerShdw blurRad="38100" dist="38100" dir="2700000" algn="tl">
                  <a:srgbClr val="C0C0C0"/>
                </a:outerShdw>
              </a:effectLst>
              <a:latin typeface="宋体" pitchFamily="2" charset="-122"/>
            </a:endParaRPr>
          </a:p>
          <a:p>
            <a:pPr marL="342900" indent="-342900" algn="just" eaLnBrk="1" hangingPunct="1">
              <a:lnSpc>
                <a:spcPct val="95000"/>
              </a:lnSpc>
              <a:spcBef>
                <a:spcPct val="45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不同力度的调控政策，会有不同的调控效应</a:t>
            </a:r>
          </a:p>
          <a:p>
            <a:pPr marL="742950" lvl="1" indent="-285750" algn="just" eaLnBrk="1" hangingPunct="1">
              <a:lnSpc>
                <a:spcPct val="95000"/>
              </a:lnSpc>
              <a:spcBef>
                <a:spcPct val="35000"/>
              </a:spcBef>
              <a:buClr>
                <a:srgbClr val="FF6600"/>
              </a:buClr>
              <a:buFontTx/>
              <a:buChar char="–"/>
              <a:defRPr/>
            </a:pPr>
            <a:r>
              <a:rPr kumimoji="1" lang="zh-CN" altLang="en-US" sz="2400" dirty="0">
                <a:effectLst>
                  <a:outerShdw blurRad="38100" dist="38100" dir="2700000" algn="tl">
                    <a:srgbClr val="C0C0C0"/>
                  </a:outerShdw>
                </a:effectLst>
                <a:latin typeface="楷体" panose="02010609060101010101" pitchFamily="49" charset="-122"/>
                <a:ea typeface="楷体" panose="02010609060101010101" pitchFamily="49" charset="-122"/>
              </a:rPr>
              <a:t>软着陆：优点是带来的副作用较小</a:t>
            </a:r>
            <a:r>
              <a:rPr kumimoji="1" lang="en-US" altLang="zh-CN" sz="2400" dirty="0">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zh-CN" altLang="en-US" sz="2400" dirty="0">
                <a:effectLst>
                  <a:outerShdw blurRad="38100" dist="38100" dir="2700000" algn="tl">
                    <a:srgbClr val="C0C0C0"/>
                  </a:outerShdw>
                </a:effectLst>
                <a:latin typeface="楷体" panose="02010609060101010101" pitchFamily="49" charset="-122"/>
                <a:ea typeface="楷体" panose="02010609060101010101" pitchFamily="49" charset="-122"/>
              </a:rPr>
              <a:t>缺点是达到调控目标所需要的时间长</a:t>
            </a:r>
          </a:p>
          <a:p>
            <a:pPr marL="742950" lvl="1" indent="-285750" algn="just" eaLnBrk="1" hangingPunct="1">
              <a:lnSpc>
                <a:spcPct val="95000"/>
              </a:lnSpc>
              <a:spcBef>
                <a:spcPct val="35000"/>
              </a:spcBef>
              <a:buClr>
                <a:srgbClr val="FF6600"/>
              </a:buClr>
              <a:buFontTx/>
              <a:buChar char="–"/>
              <a:defRPr/>
            </a:pPr>
            <a:r>
              <a:rPr kumimoji="1" lang="zh-CN" altLang="en-US" sz="2400" dirty="0">
                <a:effectLst>
                  <a:outerShdw blurRad="38100" dist="38100" dir="2700000" algn="tl">
                    <a:srgbClr val="C0C0C0"/>
                  </a:outerShdw>
                </a:effectLst>
                <a:latin typeface="楷体" panose="02010609060101010101" pitchFamily="49" charset="-122"/>
                <a:ea typeface="楷体" panose="02010609060101010101" pitchFamily="49" charset="-122"/>
              </a:rPr>
              <a:t>硬着陆：优点是达到调控目标所需要的时间少，缺点是会带来较大的副作用</a:t>
            </a:r>
          </a:p>
          <a:p>
            <a:pPr marL="742950" lvl="1" indent="-285750" algn="just" eaLnBrk="1" hangingPunct="1">
              <a:lnSpc>
                <a:spcPct val="95000"/>
              </a:lnSpc>
              <a:spcBef>
                <a:spcPct val="35000"/>
              </a:spcBef>
              <a:buClr>
                <a:srgbClr val="FF6600"/>
              </a:buClr>
              <a:buFontTx/>
              <a:buChar char="–"/>
              <a:defRPr/>
            </a:pPr>
            <a:endParaRPr kumimoji="1" lang="zh-CN" altLang="en-US" sz="2400" dirty="0">
              <a:effectLst>
                <a:outerShdw blurRad="38100" dist="38100" dir="2700000" algn="tl">
                  <a:srgbClr val="C0C0C0"/>
                </a:outerShdw>
              </a:effectLst>
              <a:latin typeface="楷体_GB2312" pitchFamily="49" charset="-122"/>
              <a:ea typeface="楷体_GB2312" pitchFamily="49" charset="-122"/>
            </a:endParaRPr>
          </a:p>
        </p:txBody>
      </p:sp>
    </p:spTree>
    <p:extLst>
      <p:ext uri="{BB962C8B-B14F-4D97-AF65-F5344CB8AC3E}">
        <p14:creationId xmlns:p14="http://schemas.microsoft.com/office/powerpoint/2010/main" val="4064749391"/>
      </p:ext>
    </p:extLst>
  </p:cSld>
  <p:clrMapOvr>
    <a:masterClrMapping/>
  </p:clrMapOvr>
  <p:transition>
    <p:pull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62A6084-C4C4-46F3-9112-3C8744CF9709}" type="slidenum">
              <a:rPr lang="en-GB" altLang="zh-CN" sz="1200" b="0">
                <a:solidFill>
                  <a:schemeClr val="bg1"/>
                </a:solidFill>
              </a:rPr>
              <a:pPr/>
              <a:t>48</a:t>
            </a:fld>
            <a:endParaRPr lang="en-GB" altLang="zh-CN" sz="1200" b="0">
              <a:solidFill>
                <a:schemeClr val="bg1"/>
              </a:solidFill>
            </a:endParaRPr>
          </a:p>
        </p:txBody>
      </p:sp>
      <p:sp>
        <p:nvSpPr>
          <p:cNvPr id="3" name="Rectangle 2"/>
          <p:cNvSpPr>
            <a:spLocks noChangeArrowheads="1"/>
          </p:cNvSpPr>
          <p:nvPr/>
        </p:nvSpPr>
        <p:spPr bwMode="auto">
          <a:xfrm>
            <a:off x="711200" y="692150"/>
            <a:ext cx="6308725" cy="512763"/>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.4.4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政策出台的时机 </a:t>
            </a:r>
          </a:p>
        </p:txBody>
      </p:sp>
      <p:sp>
        <p:nvSpPr>
          <p:cNvPr id="4" name="Text Box 4"/>
          <p:cNvSpPr txBox="1">
            <a:spLocks noChangeArrowheads="1"/>
          </p:cNvSpPr>
          <p:nvPr/>
        </p:nvSpPr>
        <p:spPr bwMode="auto">
          <a:xfrm>
            <a:off x="1895475" y="2276475"/>
            <a:ext cx="6780213" cy="396875"/>
          </a:xfrm>
          <a:prstGeom prst="rect">
            <a:avLst/>
          </a:prstGeom>
          <a:solidFill>
            <a:srgbClr val="FFFFFF"/>
          </a:solidFill>
          <a:ln w="9525">
            <a:noFill/>
            <a:miter lim="800000"/>
            <a:headEnd/>
            <a:tailEnd/>
          </a:ln>
        </p:spPr>
        <p:txBody>
          <a:bodyPr lIns="54000" rIns="54000"/>
          <a:lstStyle/>
          <a:p>
            <a:pPr algn="just">
              <a:defRPr/>
            </a:pPr>
            <a:r>
              <a:rPr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认识时滞</a:t>
            </a:r>
            <a:r>
              <a:rPr lang="en-US" altLang="zh-CN"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1800" dirty="0">
                <a:solidFill>
                  <a:schemeClr val="tx1"/>
                </a:solidFill>
                <a:effectLst>
                  <a:outerShdw blurRad="38100" dist="38100" dir="2700000" algn="tl">
                    <a:srgbClr val="C0C0C0"/>
                  </a:outerShdw>
                </a:effectLst>
                <a:latin typeface="宋体" pitchFamily="2" charset="-122"/>
              </a:rPr>
              <a:t>政府有关部门对宏观经济形势作出判断所需的时间</a:t>
            </a:r>
            <a:r>
              <a:rPr kumimoji="1" lang="zh-CN" altLang="en-US" sz="1800" dirty="0">
                <a:solidFill>
                  <a:schemeClr val="tx1"/>
                </a:solidFill>
                <a:latin typeface="Arial" charset="0"/>
                <a:ea typeface="黑体" pitchFamily="2" charset="-122"/>
              </a:rPr>
              <a:t> </a:t>
            </a:r>
            <a:endParaRPr lang="zh-CN" altLang="en-US" sz="1800" dirty="0">
              <a:solidFill>
                <a:schemeClr val="tx1"/>
              </a:solidFill>
              <a:effectLst>
                <a:outerShdw blurRad="38100" dist="38100" dir="2700000" algn="tl">
                  <a:srgbClr val="C0C0C0"/>
                </a:outerShdw>
              </a:effectLst>
              <a:latin typeface="Arial" charset="0"/>
              <a:ea typeface="楷体_GB2312" pitchFamily="49" charset="-122"/>
            </a:endParaRPr>
          </a:p>
        </p:txBody>
      </p:sp>
      <p:sp>
        <p:nvSpPr>
          <p:cNvPr id="6" name="Text Box 5"/>
          <p:cNvSpPr txBox="1">
            <a:spLocks noChangeArrowheads="1"/>
          </p:cNvSpPr>
          <p:nvPr/>
        </p:nvSpPr>
        <p:spPr bwMode="auto">
          <a:xfrm>
            <a:off x="1865313" y="2759075"/>
            <a:ext cx="6667500" cy="719138"/>
          </a:xfrm>
          <a:prstGeom prst="rect">
            <a:avLst/>
          </a:prstGeom>
          <a:solidFill>
            <a:srgbClr val="FFFFFF"/>
          </a:solidFill>
          <a:ln w="9525">
            <a:noFill/>
            <a:miter lim="800000"/>
            <a:headEnd/>
            <a:tailEnd/>
          </a:ln>
        </p:spPr>
        <p:txBody>
          <a:bodyPr lIns="54000" rIns="54000"/>
          <a:lstStyle/>
          <a:p>
            <a:pPr marL="1438275" indent="-1438275" algn="just">
              <a:defRPr/>
            </a:pPr>
            <a:r>
              <a:rPr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决策时滞</a:t>
            </a:r>
            <a:r>
              <a:rPr lang="en-US" altLang="zh-CN"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1800" dirty="0">
                <a:solidFill>
                  <a:schemeClr val="tx1"/>
                </a:solidFill>
                <a:effectLst>
                  <a:outerShdw blurRad="38100" dist="38100" dir="2700000" algn="tl">
                    <a:srgbClr val="C0C0C0"/>
                  </a:outerShdw>
                </a:effectLst>
                <a:latin typeface="宋体" pitchFamily="2" charset="-122"/>
              </a:rPr>
              <a:t>政府有关部门制定调控政策所需的时间，包括政策选择和文件起草所需的时间</a:t>
            </a:r>
            <a:r>
              <a:rPr kumimoji="1" lang="zh-CN" altLang="en-US" sz="1800" dirty="0">
                <a:solidFill>
                  <a:schemeClr val="tx1"/>
                </a:solidFill>
                <a:latin typeface="Arial" charset="0"/>
                <a:ea typeface="黑体" pitchFamily="2" charset="-122"/>
              </a:rPr>
              <a:t> </a:t>
            </a:r>
            <a:endParaRPr lang="zh-CN" altLang="en-US" sz="1800" dirty="0">
              <a:solidFill>
                <a:schemeClr val="tx1"/>
              </a:solidFill>
              <a:effectLst>
                <a:outerShdw blurRad="38100" dist="38100" dir="2700000" algn="tl">
                  <a:srgbClr val="C0C0C0"/>
                </a:outerShdw>
              </a:effectLst>
              <a:latin typeface="Arial" charset="0"/>
              <a:ea typeface="楷体_GB2312" pitchFamily="49" charset="-122"/>
            </a:endParaRPr>
          </a:p>
        </p:txBody>
      </p:sp>
      <p:sp>
        <p:nvSpPr>
          <p:cNvPr id="7" name="Text Box 6"/>
          <p:cNvSpPr txBox="1">
            <a:spLocks noChangeArrowheads="1"/>
          </p:cNvSpPr>
          <p:nvPr/>
        </p:nvSpPr>
        <p:spPr bwMode="auto">
          <a:xfrm>
            <a:off x="1865313" y="4100513"/>
            <a:ext cx="6738937" cy="612775"/>
          </a:xfrm>
          <a:prstGeom prst="rect">
            <a:avLst/>
          </a:prstGeom>
          <a:solidFill>
            <a:srgbClr val="FFFFFF"/>
          </a:solidFill>
          <a:ln w="9525">
            <a:noFill/>
            <a:miter lim="800000"/>
            <a:headEnd/>
            <a:tailEnd/>
          </a:ln>
        </p:spPr>
        <p:txBody>
          <a:bodyPr lIns="54000" rIns="54000"/>
          <a:lstStyle/>
          <a:p>
            <a:pPr marL="1438275" indent="-1438275" algn="just">
              <a:defRPr/>
            </a:pPr>
            <a:r>
              <a:rPr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传递时滞</a:t>
            </a:r>
            <a:r>
              <a:rPr lang="en-US" altLang="zh-CN"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1800" dirty="0">
                <a:solidFill>
                  <a:schemeClr val="tx1"/>
                </a:solidFill>
                <a:effectLst>
                  <a:outerShdw blurRad="38100" dist="38100" dir="2700000" algn="tl">
                    <a:srgbClr val="C0C0C0"/>
                  </a:outerShdw>
                </a:effectLst>
                <a:latin typeface="宋体" pitchFamily="2" charset="-122"/>
              </a:rPr>
              <a:t>调控政策由决策部门向执行部门传达、布置所需的时间 </a:t>
            </a:r>
            <a:endParaRPr lang="zh-CN" altLang="en-US" sz="1800" dirty="0">
              <a:solidFill>
                <a:schemeClr val="tx1"/>
              </a:solidFill>
              <a:effectLst>
                <a:outerShdw blurRad="38100" dist="38100" dir="2700000" algn="tl">
                  <a:srgbClr val="C0C0C0"/>
                </a:outerShdw>
              </a:effectLst>
              <a:latin typeface="Arial" charset="0"/>
              <a:ea typeface="楷体_GB2312" pitchFamily="49" charset="-122"/>
            </a:endParaRPr>
          </a:p>
        </p:txBody>
      </p:sp>
      <p:sp>
        <p:nvSpPr>
          <p:cNvPr id="8" name="Text Box 7"/>
          <p:cNvSpPr txBox="1">
            <a:spLocks noChangeArrowheads="1"/>
          </p:cNvSpPr>
          <p:nvPr/>
        </p:nvSpPr>
        <p:spPr bwMode="auto">
          <a:xfrm>
            <a:off x="1116013" y="4487863"/>
            <a:ext cx="503237" cy="1041400"/>
          </a:xfrm>
          <a:prstGeom prst="rect">
            <a:avLst/>
          </a:prstGeom>
          <a:solidFill>
            <a:srgbClr val="FFFFFF"/>
          </a:solidFill>
          <a:ln w="9525">
            <a:noFill/>
            <a:miter lim="800000"/>
            <a:headEnd/>
            <a:tailEnd/>
          </a:ln>
        </p:spPr>
        <p:txBody>
          <a:bodyPr vert="eaVert" lIns="54000" rIns="54000"/>
          <a:lstStyle/>
          <a:p>
            <a:pPr algn="just">
              <a:defRPr/>
            </a:pPr>
            <a:r>
              <a:rPr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外时滞</a:t>
            </a:r>
          </a:p>
        </p:txBody>
      </p:sp>
      <p:sp>
        <p:nvSpPr>
          <p:cNvPr id="9" name="Text Box 8"/>
          <p:cNvSpPr txBox="1">
            <a:spLocks noChangeArrowheads="1"/>
          </p:cNvSpPr>
          <p:nvPr/>
        </p:nvSpPr>
        <p:spPr bwMode="auto">
          <a:xfrm>
            <a:off x="1882775" y="5286375"/>
            <a:ext cx="6865938" cy="757238"/>
          </a:xfrm>
          <a:prstGeom prst="rect">
            <a:avLst/>
          </a:prstGeom>
          <a:solidFill>
            <a:srgbClr val="FFFFFF"/>
          </a:solidFill>
          <a:ln w="9525">
            <a:noFill/>
            <a:miter lim="800000"/>
            <a:headEnd/>
            <a:tailEnd/>
          </a:ln>
        </p:spPr>
        <p:txBody>
          <a:bodyPr lIns="54000" rIns="54000"/>
          <a:lstStyle/>
          <a:p>
            <a:pPr marL="1438275" indent="-1438275" algn="just">
              <a:defRPr/>
            </a:pPr>
            <a:r>
              <a:rPr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作用时滞</a:t>
            </a:r>
            <a:r>
              <a:rPr lang="en-US" altLang="zh-CN"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1800" dirty="0">
                <a:solidFill>
                  <a:schemeClr val="tx1"/>
                </a:solidFill>
                <a:effectLst>
                  <a:outerShdw blurRad="38100" dist="38100" dir="2700000" algn="tl">
                    <a:srgbClr val="C0C0C0"/>
                  </a:outerShdw>
                </a:effectLst>
                <a:latin typeface="宋体" pitchFamily="2" charset="-122"/>
              </a:rPr>
              <a:t>政策付诸实施以后到其对经济活动产生实质性影响所需的时间</a:t>
            </a:r>
            <a:r>
              <a:rPr kumimoji="1" lang="zh-CN" altLang="en-US" sz="1800" dirty="0">
                <a:solidFill>
                  <a:schemeClr val="tx1"/>
                </a:solidFill>
                <a:latin typeface="Arial" charset="0"/>
                <a:ea typeface="黑体" pitchFamily="2" charset="-122"/>
              </a:rPr>
              <a:t> </a:t>
            </a:r>
            <a:endParaRPr lang="zh-CN" altLang="en-US" sz="1800" dirty="0">
              <a:solidFill>
                <a:schemeClr val="tx1"/>
              </a:solidFill>
              <a:effectLst>
                <a:outerShdw blurRad="38100" dist="38100" dir="2700000" algn="tl">
                  <a:srgbClr val="C0C0C0"/>
                </a:outerShdw>
              </a:effectLst>
              <a:latin typeface="Arial" charset="0"/>
              <a:ea typeface="楷体_GB2312" pitchFamily="49" charset="-122"/>
            </a:endParaRPr>
          </a:p>
        </p:txBody>
      </p:sp>
      <p:sp>
        <p:nvSpPr>
          <p:cNvPr id="10" name="Text Box 9"/>
          <p:cNvSpPr txBox="1">
            <a:spLocks noChangeArrowheads="1"/>
          </p:cNvSpPr>
          <p:nvPr/>
        </p:nvSpPr>
        <p:spPr bwMode="auto">
          <a:xfrm>
            <a:off x="1882775" y="4757738"/>
            <a:ext cx="6948488" cy="360362"/>
          </a:xfrm>
          <a:prstGeom prst="rect">
            <a:avLst/>
          </a:prstGeom>
          <a:solidFill>
            <a:srgbClr val="FFFFFF"/>
          </a:solidFill>
          <a:ln w="9525">
            <a:noFill/>
            <a:miter lim="800000"/>
            <a:headEnd/>
            <a:tailEnd/>
          </a:ln>
        </p:spPr>
        <p:txBody>
          <a:bodyPr lIns="54000" tIns="36000" rIns="54000"/>
          <a:lstStyle/>
          <a:p>
            <a:pPr algn="just">
              <a:defRPr/>
            </a:pPr>
            <a:r>
              <a:rPr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执行时滞</a:t>
            </a:r>
            <a:r>
              <a:rPr lang="en-US" altLang="zh-CN"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1800" dirty="0">
                <a:solidFill>
                  <a:schemeClr val="tx1"/>
                </a:solidFill>
                <a:effectLst>
                  <a:outerShdw blurRad="38100" dist="38100" dir="2700000" algn="tl">
                    <a:srgbClr val="C0C0C0"/>
                  </a:outerShdw>
                </a:effectLst>
                <a:latin typeface="宋体" pitchFamily="2" charset="-122"/>
              </a:rPr>
              <a:t>政府各经济职能部门贯彻、落实有关政策所需的时间</a:t>
            </a:r>
            <a:endParaRPr lang="zh-CN" altLang="en-US" sz="1800" dirty="0">
              <a:solidFill>
                <a:schemeClr val="tx1"/>
              </a:solidFill>
              <a:effectLst>
                <a:outerShdw blurRad="38100" dist="38100" dir="2700000" algn="tl">
                  <a:srgbClr val="C0C0C0"/>
                </a:outerShdw>
              </a:effectLst>
              <a:latin typeface="Arial" charset="0"/>
              <a:ea typeface="楷体_GB2312" pitchFamily="49" charset="-122"/>
            </a:endParaRPr>
          </a:p>
        </p:txBody>
      </p:sp>
      <p:sp>
        <p:nvSpPr>
          <p:cNvPr id="11" name="Text Box 10"/>
          <p:cNvSpPr txBox="1">
            <a:spLocks noChangeArrowheads="1"/>
          </p:cNvSpPr>
          <p:nvPr/>
        </p:nvSpPr>
        <p:spPr bwMode="auto">
          <a:xfrm>
            <a:off x="1882775" y="3406775"/>
            <a:ext cx="6624638" cy="720725"/>
          </a:xfrm>
          <a:prstGeom prst="rect">
            <a:avLst/>
          </a:prstGeom>
          <a:solidFill>
            <a:srgbClr val="FFFFFF"/>
          </a:solidFill>
          <a:ln w="9525">
            <a:noFill/>
            <a:miter lim="800000"/>
            <a:headEnd/>
            <a:tailEnd/>
          </a:ln>
        </p:spPr>
        <p:txBody>
          <a:bodyPr lIns="54000" rIns="54000"/>
          <a:lstStyle/>
          <a:p>
            <a:pPr marL="1438275" indent="-1438275" algn="just">
              <a:defRPr/>
            </a:pPr>
            <a:r>
              <a:rPr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批准时滞</a:t>
            </a:r>
            <a:r>
              <a:rPr lang="en-US" altLang="zh-CN" sz="24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zh-CN" altLang="en-US" sz="1800" dirty="0">
                <a:solidFill>
                  <a:schemeClr val="tx1"/>
                </a:solidFill>
                <a:effectLst>
                  <a:outerShdw blurRad="38100" dist="38100" dir="2700000" algn="tl">
                    <a:srgbClr val="C0C0C0"/>
                  </a:outerShdw>
                </a:effectLst>
                <a:latin typeface="宋体" pitchFamily="2" charset="-122"/>
              </a:rPr>
              <a:t>调控政策的有关文件按法定程序呈报、听证、辩论及通过所需的时间 </a:t>
            </a:r>
            <a:endParaRPr lang="zh-CN" altLang="en-US" sz="1800" dirty="0">
              <a:solidFill>
                <a:schemeClr val="tx1"/>
              </a:solidFill>
              <a:effectLst>
                <a:outerShdw blurRad="38100" dist="38100" dir="2700000" algn="tl">
                  <a:srgbClr val="C0C0C0"/>
                </a:outerShdw>
              </a:effectLst>
              <a:latin typeface="Arial" charset="0"/>
              <a:ea typeface="楷体_GB2312" pitchFamily="49" charset="-122"/>
            </a:endParaRPr>
          </a:p>
        </p:txBody>
      </p:sp>
      <p:sp>
        <p:nvSpPr>
          <p:cNvPr id="12" name="Text Box 11"/>
          <p:cNvSpPr txBox="1">
            <a:spLocks noChangeArrowheads="1"/>
          </p:cNvSpPr>
          <p:nvPr/>
        </p:nvSpPr>
        <p:spPr bwMode="auto">
          <a:xfrm>
            <a:off x="468313" y="3335338"/>
            <a:ext cx="431800" cy="1330325"/>
          </a:xfrm>
          <a:prstGeom prst="rect">
            <a:avLst/>
          </a:prstGeom>
          <a:solidFill>
            <a:srgbClr val="FFFFFF"/>
          </a:solidFill>
          <a:ln w="9525">
            <a:noFill/>
            <a:miter lim="800000"/>
            <a:headEnd/>
            <a:tailEnd/>
          </a:ln>
        </p:spPr>
        <p:txBody>
          <a:bodyPr vert="eaVert" lIns="54000" rIns="54000"/>
          <a:lstStyle/>
          <a:p>
            <a:pPr algn="just">
              <a:defRPr/>
            </a:pPr>
            <a:r>
              <a:rPr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政策时滞</a:t>
            </a:r>
          </a:p>
        </p:txBody>
      </p:sp>
      <p:sp>
        <p:nvSpPr>
          <p:cNvPr id="13" name="Text Box 12"/>
          <p:cNvSpPr txBox="1">
            <a:spLocks noChangeArrowheads="1"/>
          </p:cNvSpPr>
          <p:nvPr/>
        </p:nvSpPr>
        <p:spPr bwMode="auto">
          <a:xfrm>
            <a:off x="1116013" y="2687638"/>
            <a:ext cx="503237" cy="1069975"/>
          </a:xfrm>
          <a:prstGeom prst="rect">
            <a:avLst/>
          </a:prstGeom>
          <a:solidFill>
            <a:srgbClr val="FFFFFF"/>
          </a:solidFill>
          <a:ln w="9525">
            <a:noFill/>
            <a:miter lim="800000"/>
            <a:headEnd/>
            <a:tailEnd/>
          </a:ln>
        </p:spPr>
        <p:txBody>
          <a:bodyPr vert="eaVert" lIns="54000" rIns="54000"/>
          <a:lstStyle/>
          <a:p>
            <a:pPr algn="just">
              <a:defRPr/>
            </a:pPr>
            <a:r>
              <a:rPr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内时滞</a:t>
            </a:r>
          </a:p>
        </p:txBody>
      </p:sp>
      <p:sp>
        <p:nvSpPr>
          <p:cNvPr id="64527" name="AutoShape 13"/>
          <p:cNvSpPr>
            <a:spLocks/>
          </p:cNvSpPr>
          <p:nvPr/>
        </p:nvSpPr>
        <p:spPr bwMode="auto">
          <a:xfrm>
            <a:off x="1619250" y="2470150"/>
            <a:ext cx="246063" cy="1258888"/>
          </a:xfrm>
          <a:prstGeom prst="leftBrace">
            <a:avLst>
              <a:gd name="adj1" fmla="val 42634"/>
              <a:gd name="adj2" fmla="val 50000"/>
            </a:avLst>
          </a:prstGeom>
          <a:noFill/>
          <a:ln w="28575">
            <a:solidFill>
              <a:srgbClr val="CC6600"/>
            </a:solidFill>
            <a:round/>
            <a:headEnd/>
            <a:tailEnd/>
          </a:ln>
        </p:spPr>
        <p:txBody>
          <a:bodyPr/>
          <a:lstStyle/>
          <a:p>
            <a:pPr>
              <a:defRPr/>
            </a:pPr>
            <a:endParaRPr lang="zh-CN" altLang="en-US">
              <a:ln w="18000">
                <a:solidFill>
                  <a:schemeClr val="tx1"/>
                </a:solidFill>
                <a:prstDash val="solid"/>
                <a:miter lim="800000"/>
              </a:ln>
              <a:noFill/>
              <a:effectLst>
                <a:outerShdw blurRad="25500" dist="23000" dir="7020000" algn="tl">
                  <a:srgbClr val="000000">
                    <a:alpha val="50000"/>
                  </a:srgbClr>
                </a:outerShdw>
              </a:effectLst>
            </a:endParaRPr>
          </a:p>
        </p:txBody>
      </p:sp>
      <p:sp>
        <p:nvSpPr>
          <p:cNvPr id="64528" name="AutoShape 14"/>
          <p:cNvSpPr>
            <a:spLocks/>
          </p:cNvSpPr>
          <p:nvPr/>
        </p:nvSpPr>
        <p:spPr bwMode="auto">
          <a:xfrm>
            <a:off x="1619250" y="4270375"/>
            <a:ext cx="246063" cy="1258888"/>
          </a:xfrm>
          <a:prstGeom prst="leftBrace">
            <a:avLst>
              <a:gd name="adj1" fmla="val 42634"/>
              <a:gd name="adj2" fmla="val 50000"/>
            </a:avLst>
          </a:prstGeom>
          <a:ln w="28575">
            <a:solidFill>
              <a:srgbClr val="CC6600"/>
            </a:solidFill>
            <a:headEnd/>
            <a:tailEnd/>
          </a:ln>
        </p:spPr>
        <p:style>
          <a:lnRef idx="1">
            <a:schemeClr val="dk1"/>
          </a:lnRef>
          <a:fillRef idx="0">
            <a:schemeClr val="dk1"/>
          </a:fillRef>
          <a:effectRef idx="0">
            <a:schemeClr val="dk1"/>
          </a:effectRef>
          <a:fontRef idx="minor">
            <a:schemeClr val="tx1"/>
          </a:fontRef>
        </p:style>
        <p:txBody>
          <a:bodyPr/>
          <a:lstStyle/>
          <a:p>
            <a:pPr>
              <a:defRPr/>
            </a:pPr>
            <a:endParaRPr lang="zh-CN" altLang="en-US">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4529" name="AutoShape 15"/>
          <p:cNvSpPr>
            <a:spLocks/>
          </p:cNvSpPr>
          <p:nvPr/>
        </p:nvSpPr>
        <p:spPr bwMode="auto">
          <a:xfrm>
            <a:off x="838200" y="3108325"/>
            <a:ext cx="279400" cy="1800225"/>
          </a:xfrm>
          <a:prstGeom prst="leftBrace">
            <a:avLst>
              <a:gd name="adj1" fmla="val 53693"/>
              <a:gd name="adj2" fmla="val 50000"/>
            </a:avLst>
          </a:prstGeom>
          <a:noFill/>
          <a:ln w="28575">
            <a:solidFill>
              <a:srgbClr val="CC6600"/>
            </a:solidFill>
            <a:round/>
            <a:headEnd/>
            <a:tailEnd/>
          </a:ln>
        </p:spPr>
        <p:txBody>
          <a:bodyPr/>
          <a:lstStyle/>
          <a:p>
            <a:pPr>
              <a:defRPr/>
            </a:pPr>
            <a:endParaRPr lang="zh-CN" altLang="en-US">
              <a:ln w="18000">
                <a:solidFill>
                  <a:schemeClr val="tx1"/>
                </a:solidFill>
                <a:prstDash val="solid"/>
                <a:miter lim="800000"/>
              </a:ln>
              <a:noFill/>
              <a:effectLst>
                <a:outerShdw blurRad="25500" dist="23000" dir="7020000" algn="tl">
                  <a:srgbClr val="000000">
                    <a:alpha val="50000"/>
                  </a:srgbClr>
                </a:outerShdw>
              </a:effectLst>
            </a:endParaRPr>
          </a:p>
        </p:txBody>
      </p:sp>
      <p:sp>
        <p:nvSpPr>
          <p:cNvPr id="17" name="Rectangle 17"/>
          <p:cNvSpPr>
            <a:spLocks noChangeArrowheads="1"/>
          </p:cNvSpPr>
          <p:nvPr/>
        </p:nvSpPr>
        <p:spPr bwMode="auto">
          <a:xfrm>
            <a:off x="755650" y="1341438"/>
            <a:ext cx="7775575" cy="763587"/>
          </a:xfrm>
          <a:prstGeom prst="rect">
            <a:avLst/>
          </a:prstGeom>
          <a:noFill/>
          <a:ln w="6350">
            <a:noFill/>
            <a:miter lim="800000"/>
            <a:headEnd/>
            <a:tailEnd/>
          </a:ln>
          <a:effectLst/>
        </p:spPr>
        <p:txBody>
          <a:bodyPr lIns="0" tIns="0" rIns="0" bIns="0">
            <a:spAutoFit/>
          </a:bodyPr>
          <a:lstStyle/>
          <a:p>
            <a:pPr marL="392113" lvl="1" indent="-390525" defTabSz="330200">
              <a:lnSpc>
                <a:spcPct val="110000"/>
              </a:lnSpc>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政策时滞：指某项政策从制定到对经济运行产生实质性影响所需要的时间</a:t>
            </a:r>
          </a:p>
        </p:txBody>
      </p:sp>
    </p:spTree>
    <p:extLst>
      <p:ext uri="{BB962C8B-B14F-4D97-AF65-F5344CB8AC3E}">
        <p14:creationId xmlns:p14="http://schemas.microsoft.com/office/powerpoint/2010/main" val="1042922481"/>
      </p:ext>
    </p:extLst>
  </p:cSld>
  <p:clrMapOvr>
    <a:masterClrMapping/>
  </p:clrMapOvr>
  <p:transition>
    <p:pull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B587C90-400E-4F73-A2E3-D3CB00BDC71F}" type="slidenum">
              <a:rPr lang="en-GB" altLang="zh-CN" sz="1200" b="0">
                <a:solidFill>
                  <a:schemeClr val="bg1"/>
                </a:solidFill>
              </a:rPr>
              <a:pPr/>
              <a:t>49</a:t>
            </a:fld>
            <a:endParaRPr lang="en-GB" altLang="zh-CN" sz="1200" b="0">
              <a:solidFill>
                <a:schemeClr val="bg1"/>
              </a:solidFill>
            </a:endParaRPr>
          </a:p>
        </p:txBody>
      </p:sp>
      <p:sp>
        <p:nvSpPr>
          <p:cNvPr id="43" name="Rectangle 2"/>
          <p:cNvSpPr txBox="1">
            <a:spLocks noChangeArrowheads="1"/>
          </p:cNvSpPr>
          <p:nvPr/>
        </p:nvSpPr>
        <p:spPr bwMode="auto">
          <a:xfrm>
            <a:off x="541337" y="1988840"/>
            <a:ext cx="7993063" cy="3455988"/>
          </a:xfrm>
          <a:prstGeom prst="rect">
            <a:avLst/>
          </a:prstGeom>
          <a:noFill/>
          <a:ln w="9525">
            <a:noFill/>
            <a:miter lim="800000"/>
            <a:headEnd/>
            <a:tailEnd/>
          </a:ln>
        </p:spPr>
        <p:txBody>
          <a:bodyPr/>
          <a:lstStyle/>
          <a:p>
            <a:pPr marL="622300" lvl="1" indent="-261938">
              <a:lnSpc>
                <a:spcPct val="95000"/>
              </a:lnSpc>
              <a:spcBef>
                <a:spcPct val="30000"/>
              </a:spcBef>
              <a:buClr>
                <a:srgbClr val="FF6600"/>
              </a:buClr>
              <a:buSzPct val="60000"/>
              <a:buFont typeface="Wingdings" pitchFamily="2" charset="2"/>
              <a:buChar char="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通过对人力资源的优化配置，增加就业，促进经济增长的政策</a:t>
            </a:r>
          </a:p>
          <a:p>
            <a:pPr marL="622300" lvl="1" indent="-261938">
              <a:lnSpc>
                <a:spcPct val="95000"/>
              </a:lnSpc>
              <a:spcBef>
                <a:spcPts val="1800"/>
              </a:spcBef>
              <a:buClr>
                <a:srgbClr val="FF6600"/>
              </a:buClr>
              <a:buSzPct val="60000"/>
              <a:buFont typeface="Wingdings" pitchFamily="2" charset="2"/>
              <a:buChar char="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主要政策措施：</a:t>
            </a: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人力资本投资</a:t>
            </a: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完善劳动力市场 </a:t>
            </a:r>
            <a:endParaRPr lang="en-US" altLang="zh-CN"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协助劳动力流动</a:t>
            </a:r>
            <a:endParaRPr lang="en-US" altLang="zh-CN"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降低最低工资标准</a:t>
            </a:r>
          </a:p>
        </p:txBody>
      </p:sp>
      <p:sp>
        <p:nvSpPr>
          <p:cNvPr id="44" name="Rectangle 3"/>
          <p:cNvSpPr>
            <a:spLocks noChangeArrowheads="1"/>
          </p:cNvSpPr>
          <p:nvPr/>
        </p:nvSpPr>
        <p:spPr bwMode="auto">
          <a:xfrm>
            <a:off x="467544" y="332656"/>
            <a:ext cx="3527425" cy="590550"/>
          </a:xfrm>
          <a:prstGeom prst="rect">
            <a:avLst/>
          </a:prstGeom>
          <a:noFill/>
          <a:ln w="6350">
            <a:noFill/>
            <a:miter lim="800000"/>
            <a:headEnd/>
            <a:tailEnd/>
          </a:ln>
          <a:effectLst/>
        </p:spPr>
        <p:txBody>
          <a:bodyPr lIns="0" tIns="0" rIns="0" bIns="0">
            <a:spAutoFit/>
          </a:bodyPr>
          <a:lstStyle/>
          <a:p>
            <a:pPr marL="392113" lvl="1" indent="-390525" algn="ctr" defTabSz="330200">
              <a:lnSpc>
                <a:spcPct val="120000"/>
              </a:lnSpc>
              <a:buClr>
                <a:srgbClr val="FF6600"/>
              </a:buClr>
              <a:buSzPct val="60000"/>
              <a:buFont typeface="Wingdings" pitchFamily="2" charset="2"/>
              <a:buNone/>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rPr>
              <a:t>.5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rPr>
              <a:t>供给管理政策</a:t>
            </a:r>
            <a:endParaRPr kumimoji="1"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45" name="Rectangle 4"/>
          <p:cNvSpPr>
            <a:spLocks noChangeArrowheads="1"/>
          </p:cNvSpPr>
          <p:nvPr/>
        </p:nvSpPr>
        <p:spPr bwMode="auto">
          <a:xfrm>
            <a:off x="683568" y="1087077"/>
            <a:ext cx="5060950" cy="512763"/>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.5.1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人力政策</a:t>
            </a:r>
          </a:p>
        </p:txBody>
      </p:sp>
    </p:spTree>
    <p:extLst>
      <p:ext uri="{BB962C8B-B14F-4D97-AF65-F5344CB8AC3E}">
        <p14:creationId xmlns:p14="http://schemas.microsoft.com/office/powerpoint/2010/main" val="3228814764"/>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blinds(horizontal)">
                                      <p:cBhvr>
                                        <p:cTn id="7" dur="500"/>
                                        <p:tgtEl>
                                          <p:spTgt spid="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
                                            <p:txEl>
                                              <p:pRg st="0" end="0"/>
                                            </p:txEl>
                                          </p:spTgt>
                                        </p:tgtEl>
                                        <p:attrNameLst>
                                          <p:attrName>style.visibility</p:attrName>
                                        </p:attrNameLst>
                                      </p:cBhvr>
                                      <p:to>
                                        <p:strVal val="visible"/>
                                      </p:to>
                                    </p:set>
                                    <p:animEffect transition="in" filter="blinds(horizontal)">
                                      <p:cBhvr>
                                        <p:cTn id="12" dur="500"/>
                                        <p:tgtEl>
                                          <p:spTgt spid="4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
                                            <p:txEl>
                                              <p:pRg st="0" end="0"/>
                                            </p:txEl>
                                          </p:spTgt>
                                        </p:tgtEl>
                                        <p:attrNameLst>
                                          <p:attrName>style.visibility</p:attrName>
                                        </p:attrNameLst>
                                      </p:cBhvr>
                                      <p:to>
                                        <p:strVal val="visible"/>
                                      </p:to>
                                    </p:set>
                                    <p:animEffect transition="in" filter="blinds(horizontal)">
                                      <p:cBhvr>
                                        <p:cTn id="17" dur="500"/>
                                        <p:tgtEl>
                                          <p:spTgt spid="4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
                                            <p:txEl>
                                              <p:pRg st="1" end="1"/>
                                            </p:txEl>
                                          </p:spTgt>
                                        </p:tgtEl>
                                        <p:attrNameLst>
                                          <p:attrName>style.visibility</p:attrName>
                                        </p:attrNameLst>
                                      </p:cBhvr>
                                      <p:to>
                                        <p:strVal val="visible"/>
                                      </p:to>
                                    </p:set>
                                    <p:animEffect transition="in" filter="blinds(horizontal)">
                                      <p:cBhvr>
                                        <p:cTn id="22" dur="500"/>
                                        <p:tgtEl>
                                          <p:spTgt spid="43">
                                            <p:txEl>
                                              <p:pRg st="1" end="1"/>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3">
                                            <p:txEl>
                                              <p:pRg st="2" end="2"/>
                                            </p:txEl>
                                          </p:spTgt>
                                        </p:tgtEl>
                                        <p:attrNameLst>
                                          <p:attrName>style.visibility</p:attrName>
                                        </p:attrNameLst>
                                      </p:cBhvr>
                                      <p:to>
                                        <p:strVal val="visible"/>
                                      </p:to>
                                    </p:set>
                                    <p:animEffect transition="in" filter="blinds(horizontal)">
                                      <p:cBhvr>
                                        <p:cTn id="25" dur="500"/>
                                        <p:tgtEl>
                                          <p:spTgt spid="43">
                                            <p:txEl>
                                              <p:pRg st="2" end="2"/>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3">
                                            <p:txEl>
                                              <p:pRg st="3" end="3"/>
                                            </p:txEl>
                                          </p:spTgt>
                                        </p:tgtEl>
                                        <p:attrNameLst>
                                          <p:attrName>style.visibility</p:attrName>
                                        </p:attrNameLst>
                                      </p:cBhvr>
                                      <p:to>
                                        <p:strVal val="visible"/>
                                      </p:to>
                                    </p:set>
                                    <p:animEffect transition="in" filter="blinds(horizontal)">
                                      <p:cBhvr>
                                        <p:cTn id="28" dur="500"/>
                                        <p:tgtEl>
                                          <p:spTgt spid="43">
                                            <p:txEl>
                                              <p:pRg st="3" end="3"/>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3">
                                            <p:txEl>
                                              <p:pRg st="4" end="4"/>
                                            </p:txEl>
                                          </p:spTgt>
                                        </p:tgtEl>
                                        <p:attrNameLst>
                                          <p:attrName>style.visibility</p:attrName>
                                        </p:attrNameLst>
                                      </p:cBhvr>
                                      <p:to>
                                        <p:strVal val="visible"/>
                                      </p:to>
                                    </p:set>
                                    <p:animEffect transition="in" filter="blinds(horizontal)">
                                      <p:cBhvr>
                                        <p:cTn id="31" dur="500"/>
                                        <p:tgtEl>
                                          <p:spTgt spid="43">
                                            <p:txEl>
                                              <p:pRg st="4" end="4"/>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3">
                                            <p:txEl>
                                              <p:pRg st="5" end="5"/>
                                            </p:txEl>
                                          </p:spTgt>
                                        </p:tgtEl>
                                        <p:attrNameLst>
                                          <p:attrName>style.visibility</p:attrName>
                                        </p:attrNameLst>
                                      </p:cBhvr>
                                      <p:to>
                                        <p:strVal val="visible"/>
                                      </p:to>
                                    </p:set>
                                    <p:animEffect transition="in" filter="blinds(horizontal)">
                                      <p:cBhvr>
                                        <p:cTn id="34" dur="500"/>
                                        <p:tgtEl>
                                          <p:spTgt spid="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bldLvl="2"/>
      <p:bldP spid="44" grpId="0" build="p" bldLvl="3"/>
      <p:bldP spid="45" grpId="0" build="p" bldLvl="3"/>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CF425F9-6FA9-41AD-86A1-A41233856D20}" type="slidenum">
              <a:rPr lang="en-GB" altLang="zh-CN" sz="1200" b="0">
                <a:solidFill>
                  <a:schemeClr val="bg1"/>
                </a:solidFill>
              </a:rPr>
              <a:pPr/>
              <a:t>5</a:t>
            </a:fld>
            <a:endParaRPr lang="en-GB" altLang="zh-CN" sz="1200" b="0">
              <a:solidFill>
                <a:schemeClr val="bg1"/>
              </a:solidFill>
            </a:endParaRPr>
          </a:p>
        </p:txBody>
      </p:sp>
      <p:sp>
        <p:nvSpPr>
          <p:cNvPr id="35" name="Rectangle 5"/>
          <p:cNvSpPr>
            <a:spLocks noChangeArrowheads="1"/>
          </p:cNvSpPr>
          <p:nvPr/>
        </p:nvSpPr>
        <p:spPr bwMode="auto">
          <a:xfrm>
            <a:off x="971600" y="1643062"/>
            <a:ext cx="7307263" cy="4602163"/>
          </a:xfrm>
          <a:prstGeom prst="rect">
            <a:avLst/>
          </a:prstGeom>
          <a:noFill/>
          <a:ln w="6350">
            <a:noFill/>
            <a:miter lim="800000"/>
            <a:headEnd/>
            <a:tailEnd/>
          </a:ln>
          <a:effectLst/>
        </p:spPr>
        <p:txBody>
          <a:bodyPr lIns="0" tIns="0" rIns="0" bIns="0">
            <a:spAutoFit/>
          </a:bodyPr>
          <a:lstStyle/>
          <a:p>
            <a:pPr marL="273050" lvl="1" indent="-271463" defTabSz="330200">
              <a:spcBef>
                <a:spcPct val="50000"/>
              </a:spcBef>
              <a:buClr>
                <a:srgbClr val="FF6600"/>
              </a:buClr>
              <a:buSzPct val="60000"/>
              <a:buFont typeface="Wingdings" pitchFamily="2" charset="2"/>
              <a:buChar char="n"/>
              <a:defRPr/>
            </a:pPr>
            <a:r>
              <a:rPr kumimoji="1" lang="zh-CN" altLang="en-US" sz="2400" dirty="0">
                <a:solidFill>
                  <a:srgbClr val="C00000"/>
                </a:solidFill>
                <a:effectLst>
                  <a:outerShdw blurRad="38100" dist="38100" dir="2700000" algn="tl">
                    <a:srgbClr val="C0C0C0"/>
                  </a:outerShdw>
                </a:effectLst>
                <a:latin typeface="宋体" pitchFamily="2" charset="-122"/>
              </a:rPr>
              <a:t>税收</a:t>
            </a:r>
            <a:r>
              <a:rPr kumimoji="1" lang="zh-CN" altLang="en-US" sz="2400" dirty="0">
                <a:solidFill>
                  <a:schemeClr val="tx1"/>
                </a:solidFill>
                <a:effectLst>
                  <a:outerShdw blurRad="38100" dist="38100" dir="2700000" algn="tl">
                    <a:srgbClr val="C0C0C0"/>
                  </a:outerShdw>
                </a:effectLst>
                <a:latin typeface="宋体" pitchFamily="2" charset="-122"/>
              </a:rPr>
              <a:t>是国家按照法律规定的标准，强制地、无偿地从个人和企业取得财政收入的一种手段</a:t>
            </a:r>
          </a:p>
          <a:p>
            <a:pPr marL="534988" lvl="2" indent="-261938" defTabSz="330200">
              <a:spcBef>
                <a:spcPts val="600"/>
              </a:spcBef>
              <a:buClr>
                <a:srgbClr val="FF6600"/>
              </a:buClr>
              <a:buFont typeface="Times New Roman" pitchFamily="18" charset="0"/>
              <a:buChar char="­"/>
              <a:defRPr/>
            </a:pPr>
            <a:r>
              <a:rPr kumimoji="1" lang="zh-CN" altLang="en-US" sz="2400" dirty="0">
                <a:solidFill>
                  <a:schemeClr val="tx1"/>
                </a:solidFill>
                <a:effectLst>
                  <a:outerShdw blurRad="38100" dist="38100" dir="2700000" algn="tl">
                    <a:srgbClr val="C0C0C0"/>
                  </a:outerShdw>
                </a:effectLst>
                <a:latin typeface="宋体" pitchFamily="2" charset="-122"/>
              </a:rPr>
              <a:t>按课税对象：流转税（</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增值税、营业税、消费税</a:t>
            </a:r>
            <a:r>
              <a:rPr kumimoji="1" lang="zh-CN" altLang="en-US" sz="2400" dirty="0">
                <a:solidFill>
                  <a:schemeClr val="tx1"/>
                </a:solidFill>
                <a:effectLst>
                  <a:outerShdw blurRad="38100" dist="38100" dir="2700000" algn="tl">
                    <a:srgbClr val="C0C0C0"/>
                  </a:outerShdw>
                </a:effectLst>
                <a:latin typeface="宋体" pitchFamily="2" charset="-122"/>
              </a:rPr>
              <a:t>），所得税（</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个人所得税、企业所得税</a:t>
            </a:r>
            <a:r>
              <a:rPr kumimoji="1" lang="zh-CN" altLang="en-US" sz="2400" dirty="0">
                <a:solidFill>
                  <a:schemeClr val="tx1"/>
                </a:solidFill>
                <a:effectLst>
                  <a:outerShdw blurRad="38100" dist="38100" dir="2700000" algn="tl">
                    <a:srgbClr val="C0C0C0"/>
                  </a:outerShdw>
                </a:effectLst>
                <a:latin typeface="宋体" pitchFamily="2" charset="-122"/>
              </a:rPr>
              <a:t>）， 财产税（</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房产税、土地增值税、遗产税</a:t>
            </a:r>
            <a:r>
              <a:rPr kumimoji="1" lang="zh-CN" altLang="en-US" sz="2400" dirty="0">
                <a:solidFill>
                  <a:schemeClr val="tx1"/>
                </a:solidFill>
                <a:effectLst>
                  <a:outerShdw blurRad="38100" dist="38100" dir="2700000" algn="tl">
                    <a:srgbClr val="C0C0C0"/>
                  </a:outerShdw>
                </a:effectLst>
                <a:latin typeface="宋体" pitchFamily="2" charset="-122"/>
              </a:rPr>
              <a:t>），</a:t>
            </a:r>
            <a:r>
              <a:rPr kumimoji="1" lang="zh-CN" altLang="en-US" sz="2000" dirty="0">
                <a:solidFill>
                  <a:srgbClr val="808080"/>
                </a:solidFill>
                <a:effectLst>
                  <a:outerShdw blurRad="38100" dist="38100" dir="2700000" algn="tl">
                    <a:srgbClr val="C0C0C0"/>
                  </a:outerShdw>
                </a:effectLst>
                <a:latin typeface="宋体" pitchFamily="2" charset="-122"/>
              </a:rPr>
              <a:t>资源税，行为税</a:t>
            </a:r>
            <a:endParaRPr kumimoji="1" lang="zh-CN" altLang="en-US" sz="2000" dirty="0">
              <a:solidFill>
                <a:srgbClr val="808080"/>
              </a:solidFill>
              <a:effectLst>
                <a:outerShdw blurRad="38100" dist="38100" dir="2700000" algn="tl">
                  <a:srgbClr val="C0C0C0"/>
                </a:outerShdw>
              </a:effectLst>
              <a:latin typeface="楷体_GB2312" pitchFamily="49" charset="-122"/>
              <a:ea typeface="楷体_GB2312" pitchFamily="49" charset="-122"/>
            </a:endParaRPr>
          </a:p>
          <a:p>
            <a:pPr marL="534988" lvl="2" indent="-261938" defTabSz="330200">
              <a:spcBef>
                <a:spcPts val="600"/>
              </a:spcBef>
              <a:buClr>
                <a:srgbClr val="FF6600"/>
              </a:buClr>
              <a:buFont typeface="Times New Roman" pitchFamily="18" charset="0"/>
              <a:buChar char="­"/>
              <a:defRPr/>
            </a:pPr>
            <a:r>
              <a:rPr kumimoji="1" lang="zh-CN" altLang="en-US" sz="2400" dirty="0">
                <a:solidFill>
                  <a:schemeClr val="tx1"/>
                </a:solidFill>
                <a:effectLst>
                  <a:outerShdw blurRad="38100" dist="38100" dir="2700000" algn="tl">
                    <a:srgbClr val="C0C0C0"/>
                  </a:outerShdw>
                </a:effectLst>
                <a:latin typeface="宋体" pitchFamily="2" charset="-122"/>
              </a:rPr>
              <a:t>按税负是否转嫁：直接税（</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所得税、财产税</a:t>
            </a:r>
            <a:r>
              <a:rPr kumimoji="1" lang="zh-CN" altLang="en-US" sz="2400" dirty="0">
                <a:solidFill>
                  <a:schemeClr val="tx1"/>
                </a:solidFill>
                <a:effectLst>
                  <a:outerShdw blurRad="38100" dist="38100" dir="2700000" algn="tl">
                    <a:srgbClr val="C0C0C0"/>
                  </a:outerShdw>
                </a:effectLst>
                <a:latin typeface="宋体" pitchFamily="2" charset="-122"/>
              </a:rPr>
              <a:t>），间接税（</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流转税</a:t>
            </a:r>
            <a:r>
              <a:rPr kumimoji="1" lang="zh-CN" altLang="en-US"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latin typeface="Arial" charset="0"/>
                <a:ea typeface="黑体" pitchFamily="2" charset="-122"/>
              </a:rPr>
              <a:t> </a:t>
            </a:r>
            <a:endParaRPr kumimoji="1" lang="zh-CN" altLang="en-US" sz="2400" dirty="0">
              <a:solidFill>
                <a:schemeClr val="tx1"/>
              </a:solidFill>
              <a:effectLst>
                <a:outerShdw blurRad="38100" dist="38100" dir="2700000" algn="tl">
                  <a:srgbClr val="C0C0C0"/>
                </a:outerShdw>
              </a:effectLst>
              <a:latin typeface="宋体" pitchFamily="2" charset="-122"/>
            </a:endParaRPr>
          </a:p>
          <a:p>
            <a:pPr marL="534988" lvl="2" indent="-261938" defTabSz="330200">
              <a:spcBef>
                <a:spcPts val="600"/>
              </a:spcBef>
              <a:buClr>
                <a:srgbClr val="FF6600"/>
              </a:buClr>
              <a:buFont typeface="Times New Roman" pitchFamily="18" charset="0"/>
              <a:buChar char="­"/>
              <a:defRPr/>
            </a:pPr>
            <a:r>
              <a:rPr kumimoji="1" lang="zh-CN" altLang="en-US" sz="2400" dirty="0">
                <a:solidFill>
                  <a:schemeClr val="tx1"/>
                </a:solidFill>
                <a:effectLst>
                  <a:outerShdw blurRad="38100" dist="38100" dir="2700000" algn="tl">
                    <a:srgbClr val="C0C0C0"/>
                  </a:outerShdw>
                </a:effectLst>
                <a:latin typeface="宋体" pitchFamily="2" charset="-122"/>
              </a:rPr>
              <a:t>按税率：比例税，累进税，累退税</a:t>
            </a:r>
            <a:r>
              <a:rPr kumimoji="1" lang="zh-CN" altLang="en-US" sz="2400" dirty="0">
                <a:solidFill>
                  <a:schemeClr val="tx1"/>
                </a:solidFill>
                <a:effectLst>
                  <a:outerShdw blurRad="38100" dist="38100" dir="2700000" algn="tl">
                    <a:srgbClr val="C0C0C0"/>
                  </a:outerShdw>
                </a:effectLst>
                <a:latin typeface="Arial" charset="0"/>
                <a:ea typeface="楷体_GB2312" pitchFamily="49" charset="-122"/>
              </a:rPr>
              <a:t>（</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定额税</a:t>
            </a:r>
            <a:r>
              <a:rPr kumimoji="1" lang="zh-CN" altLang="en-US" sz="2400" dirty="0">
                <a:solidFill>
                  <a:schemeClr val="tx1"/>
                </a:solidFill>
                <a:effectLst>
                  <a:outerShdw blurRad="38100" dist="38100" dir="2700000" algn="tl">
                    <a:srgbClr val="C0C0C0"/>
                  </a:outerShdw>
                </a:effectLst>
                <a:latin typeface="Arial" charset="0"/>
                <a:ea typeface="楷体_GB2312" pitchFamily="49" charset="-122"/>
              </a:rPr>
              <a:t>）</a:t>
            </a:r>
            <a:endParaRPr kumimoji="1" lang="en-US" altLang="zh-CN" sz="2400" dirty="0">
              <a:solidFill>
                <a:schemeClr val="tx1"/>
              </a:solidFill>
              <a:effectLst>
                <a:outerShdw blurRad="38100" dist="38100" dir="2700000" algn="tl">
                  <a:srgbClr val="C0C0C0"/>
                </a:outerShdw>
              </a:effectLst>
              <a:latin typeface="Arial" charset="0"/>
              <a:ea typeface="楷体_GB2312" pitchFamily="49" charset="-122"/>
            </a:endParaRPr>
          </a:p>
          <a:p>
            <a:pPr marL="77788" lvl="1" indent="-261938" defTabSz="330200">
              <a:spcBef>
                <a:spcPts val="1200"/>
              </a:spcBef>
              <a:buClr>
                <a:srgbClr val="FF6600"/>
              </a:buClr>
              <a:buFont typeface="Times New Roman" pitchFamily="18" charset="0"/>
              <a:buChar char="­"/>
              <a:defRPr/>
            </a:pPr>
            <a:r>
              <a:rPr kumimoji="1" lang="zh-CN" altLang="en-US" sz="2400" dirty="0">
                <a:solidFill>
                  <a:srgbClr val="C00000"/>
                </a:solidFill>
                <a:effectLst>
                  <a:outerShdw blurRad="38100" dist="38100" dir="2700000" algn="tl">
                    <a:srgbClr val="C0C0C0"/>
                  </a:outerShdw>
                </a:effectLst>
                <a:latin typeface="宋体" pitchFamily="2" charset="-122"/>
              </a:rPr>
              <a:t>社会保障金</a:t>
            </a:r>
            <a:r>
              <a:rPr kumimoji="1" lang="zh-CN" altLang="en-US" sz="2400" dirty="0">
                <a:solidFill>
                  <a:schemeClr val="tx1"/>
                </a:solidFill>
                <a:effectLst>
                  <a:outerShdw blurRad="38100" dist="38100" dir="2700000" algn="tl">
                    <a:srgbClr val="C0C0C0"/>
                  </a:outerShdw>
                </a:effectLst>
                <a:latin typeface="宋体" pitchFamily="2" charset="-122"/>
              </a:rPr>
              <a:t>也可以看作是一种特殊的税收</a:t>
            </a:r>
          </a:p>
          <a:p>
            <a:pPr marL="273050" lvl="1" indent="-271463" defTabSz="330200">
              <a:spcBef>
                <a:spcPts val="12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政府可以通过改变税率或变动税种来影响经济活动（</a:t>
            </a:r>
            <a:r>
              <a:rPr kumimoji="1"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减税会引致总需求和总产出增长，反之则反是</a:t>
            </a:r>
            <a:r>
              <a:rPr lang="zh-CN" altLang="en-US" sz="2400" dirty="0">
                <a:latin typeface="Arial" charset="0"/>
              </a:rPr>
              <a:t>）</a:t>
            </a:r>
            <a:endParaRPr kumimoji="1" lang="zh-CN" altLang="en-US" sz="2400" dirty="0">
              <a:solidFill>
                <a:schemeClr val="tx1"/>
              </a:solidFill>
              <a:effectLst>
                <a:outerShdw blurRad="38100" dist="38100" dir="2700000" algn="tl">
                  <a:srgbClr val="C0C0C0"/>
                </a:outerShdw>
              </a:effectLst>
              <a:latin typeface="宋体" pitchFamily="2" charset="-122"/>
            </a:endParaRPr>
          </a:p>
        </p:txBody>
      </p:sp>
      <p:sp>
        <p:nvSpPr>
          <p:cNvPr id="36" name="Rectangle 6"/>
          <p:cNvSpPr>
            <a:spLocks noChangeArrowheads="1"/>
          </p:cNvSpPr>
          <p:nvPr/>
        </p:nvSpPr>
        <p:spPr bwMode="auto">
          <a:xfrm>
            <a:off x="539750" y="765175"/>
            <a:ext cx="1808163"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黑体" pitchFamily="2" charset="-122"/>
                <a:ea typeface="黑体" pitchFamily="2"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税收</a:t>
            </a:r>
          </a:p>
        </p:txBody>
      </p:sp>
    </p:spTree>
    <p:extLst>
      <p:ext uri="{BB962C8B-B14F-4D97-AF65-F5344CB8AC3E}">
        <p14:creationId xmlns:p14="http://schemas.microsoft.com/office/powerpoint/2010/main" val="154311408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
                                            <p:txEl>
                                              <p:pRg st="0" end="0"/>
                                            </p:txEl>
                                          </p:spTgt>
                                        </p:tgtEl>
                                        <p:attrNameLst>
                                          <p:attrName>style.visibility</p:attrName>
                                        </p:attrNameLst>
                                      </p:cBhvr>
                                      <p:to>
                                        <p:strVal val="visible"/>
                                      </p:to>
                                    </p:set>
                                    <p:animEffect transition="in" filter="blinds(horizontal)">
                                      <p:cBhvr>
                                        <p:cTn id="12" dur="500"/>
                                        <p:tgtEl>
                                          <p:spTgt spid="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
                                            <p:txEl>
                                              <p:pRg st="1" end="1"/>
                                            </p:txEl>
                                          </p:spTgt>
                                        </p:tgtEl>
                                        <p:attrNameLst>
                                          <p:attrName>style.visibility</p:attrName>
                                        </p:attrNameLst>
                                      </p:cBhvr>
                                      <p:to>
                                        <p:strVal val="visible"/>
                                      </p:to>
                                    </p:set>
                                    <p:animEffect transition="in" filter="blinds(horizontal)">
                                      <p:cBhvr>
                                        <p:cTn id="17" dur="500"/>
                                        <p:tgtEl>
                                          <p:spTgt spid="3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
                                            <p:txEl>
                                              <p:pRg st="2" end="2"/>
                                            </p:txEl>
                                          </p:spTgt>
                                        </p:tgtEl>
                                        <p:attrNameLst>
                                          <p:attrName>style.visibility</p:attrName>
                                        </p:attrNameLst>
                                      </p:cBhvr>
                                      <p:to>
                                        <p:strVal val="visible"/>
                                      </p:to>
                                    </p:set>
                                    <p:animEffect transition="in" filter="blinds(horizontal)">
                                      <p:cBhvr>
                                        <p:cTn id="22" dur="500"/>
                                        <p:tgtEl>
                                          <p:spTgt spid="3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
                                            <p:txEl>
                                              <p:pRg st="3" end="3"/>
                                            </p:txEl>
                                          </p:spTgt>
                                        </p:tgtEl>
                                        <p:attrNameLst>
                                          <p:attrName>style.visibility</p:attrName>
                                        </p:attrNameLst>
                                      </p:cBhvr>
                                      <p:to>
                                        <p:strVal val="visible"/>
                                      </p:to>
                                    </p:set>
                                    <p:animEffect transition="in" filter="blinds(horizontal)">
                                      <p:cBhvr>
                                        <p:cTn id="27" dur="500"/>
                                        <p:tgtEl>
                                          <p:spTgt spid="3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
                                            <p:txEl>
                                              <p:pRg st="4" end="4"/>
                                            </p:txEl>
                                          </p:spTgt>
                                        </p:tgtEl>
                                        <p:attrNameLst>
                                          <p:attrName>style.visibility</p:attrName>
                                        </p:attrNameLst>
                                      </p:cBhvr>
                                      <p:to>
                                        <p:strVal val="visible"/>
                                      </p:to>
                                    </p:set>
                                    <p:animEffect transition="in" filter="blinds(horizontal)">
                                      <p:cBhvr>
                                        <p:cTn id="32" dur="500"/>
                                        <p:tgtEl>
                                          <p:spTgt spid="3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5">
                                            <p:txEl>
                                              <p:pRg st="5" end="5"/>
                                            </p:txEl>
                                          </p:spTgt>
                                        </p:tgtEl>
                                        <p:attrNameLst>
                                          <p:attrName>style.visibility</p:attrName>
                                        </p:attrNameLst>
                                      </p:cBhvr>
                                      <p:to>
                                        <p:strVal val="visible"/>
                                      </p:to>
                                    </p:set>
                                    <p:animEffect transition="in" filter="blinds(horizontal)">
                                      <p:cBhvr>
                                        <p:cTn id="37" dur="500"/>
                                        <p:tgtEl>
                                          <p:spTgt spid="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bldLvl="3"/>
      <p:bldP spid="3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AB44606-E746-4C74-97F4-C5FFA14D8403}" type="slidenum">
              <a:rPr lang="en-GB" altLang="zh-CN" sz="1200" b="0">
                <a:solidFill>
                  <a:schemeClr val="bg1"/>
                </a:solidFill>
              </a:rPr>
              <a:pPr/>
              <a:t>50</a:t>
            </a:fld>
            <a:endParaRPr lang="en-GB" altLang="zh-CN" sz="1200" b="0">
              <a:solidFill>
                <a:schemeClr val="bg1"/>
              </a:solidFill>
            </a:endParaRPr>
          </a:p>
        </p:txBody>
      </p:sp>
      <p:sp>
        <p:nvSpPr>
          <p:cNvPr id="43" name="Rectangle 2"/>
          <p:cNvSpPr txBox="1">
            <a:spLocks noChangeArrowheads="1"/>
          </p:cNvSpPr>
          <p:nvPr/>
        </p:nvSpPr>
        <p:spPr bwMode="auto">
          <a:xfrm>
            <a:off x="539750" y="1412875"/>
            <a:ext cx="7993063" cy="4608513"/>
          </a:xfrm>
          <a:prstGeom prst="rect">
            <a:avLst/>
          </a:prstGeom>
          <a:noFill/>
          <a:ln w="9525">
            <a:noFill/>
            <a:miter lim="800000"/>
            <a:headEnd/>
            <a:tailEnd/>
          </a:ln>
        </p:spPr>
        <p:txBody>
          <a:bodyPr/>
          <a:lstStyle/>
          <a:p>
            <a:pPr marL="622300" lvl="1" indent="-261938">
              <a:lnSpc>
                <a:spcPct val="95000"/>
              </a:lnSpc>
              <a:spcBef>
                <a:spcPct val="30000"/>
              </a:spcBef>
              <a:buClr>
                <a:srgbClr val="FF6600"/>
              </a:buClr>
              <a:buSzPct val="60000"/>
              <a:buFont typeface="Wingdings" pitchFamily="2" charset="2"/>
              <a:buChar char="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政府通过某种行政措施强制性或非强制性地限制工资和价格的政策，又称为工资与物价控制政策，目的是制止工资成本推动的通货膨胀</a:t>
            </a:r>
          </a:p>
          <a:p>
            <a:pPr marL="622300" lvl="1" indent="-261938">
              <a:lnSpc>
                <a:spcPct val="95000"/>
              </a:lnSpc>
              <a:spcBef>
                <a:spcPts val="1800"/>
              </a:spcBef>
              <a:buClr>
                <a:srgbClr val="FF6600"/>
              </a:buClr>
              <a:buSzPct val="60000"/>
              <a:buFont typeface="Wingdings" pitchFamily="2" charset="2"/>
              <a:buChar char="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主要政策措施：</a:t>
            </a: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rgbClr val="8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工资</a:t>
            </a:r>
            <a:r>
              <a:rPr lang="en-US" altLang="zh-CN" sz="2400" kern="0" dirty="0">
                <a:solidFill>
                  <a:srgbClr val="8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sz="2400" kern="0" dirty="0">
                <a:solidFill>
                  <a:srgbClr val="8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物价指导：</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根据劳动生产率和成本等因素，规定工资与物价上涨的限度，同时运用经济方法或劝说的策略去指导工会与企业领导人执行</a:t>
            </a: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rgbClr val="8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工资</a:t>
            </a:r>
            <a:r>
              <a:rPr lang="en-US" altLang="zh-CN" sz="2400" kern="0" dirty="0">
                <a:solidFill>
                  <a:srgbClr val="8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sz="2400" kern="0" dirty="0">
                <a:solidFill>
                  <a:srgbClr val="8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物价冻结：</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法令禁止厂商在一定时期内提高工资与物价。一般在特殊情况时期</a:t>
            </a:r>
            <a:r>
              <a:rPr lang="en-US" altLang="zh-CN"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如战争时期、自然灾害时期</a:t>
            </a:r>
            <a:r>
              <a:rPr lang="en-US" altLang="zh-CN"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采用，在某些通货膨胀严重时期也可采用。但这种手段会限制甚至破坏价格机制对经济的调节作用</a:t>
            </a:r>
            <a:endParaRPr lang="en-US" altLang="zh-CN"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45" name="Rectangle 4"/>
          <p:cNvSpPr>
            <a:spLocks noChangeArrowheads="1"/>
          </p:cNvSpPr>
          <p:nvPr/>
        </p:nvSpPr>
        <p:spPr bwMode="auto">
          <a:xfrm>
            <a:off x="735013" y="692150"/>
            <a:ext cx="5060950" cy="517525"/>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.5.2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收入控制政策</a:t>
            </a:r>
          </a:p>
        </p:txBody>
      </p:sp>
    </p:spTree>
    <p:extLst>
      <p:ext uri="{BB962C8B-B14F-4D97-AF65-F5344CB8AC3E}">
        <p14:creationId xmlns:p14="http://schemas.microsoft.com/office/powerpoint/2010/main" val="3078634953"/>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blinds(horizontal)">
                                      <p:cBhvr>
                                        <p:cTn id="7" dur="500"/>
                                        <p:tgtEl>
                                          <p:spTgt spid="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
                                            <p:txEl>
                                              <p:pRg st="0" end="0"/>
                                            </p:txEl>
                                          </p:spTgt>
                                        </p:tgtEl>
                                        <p:attrNameLst>
                                          <p:attrName>style.visibility</p:attrName>
                                        </p:attrNameLst>
                                      </p:cBhvr>
                                      <p:to>
                                        <p:strVal val="visible"/>
                                      </p:to>
                                    </p:set>
                                    <p:animEffect transition="in" filter="blinds(horizontal)">
                                      <p:cBhvr>
                                        <p:cTn id="12" dur="500"/>
                                        <p:tgtEl>
                                          <p:spTgt spid="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
                                            <p:txEl>
                                              <p:pRg st="1" end="1"/>
                                            </p:txEl>
                                          </p:spTgt>
                                        </p:tgtEl>
                                        <p:attrNameLst>
                                          <p:attrName>style.visibility</p:attrName>
                                        </p:attrNameLst>
                                      </p:cBhvr>
                                      <p:to>
                                        <p:strVal val="visible"/>
                                      </p:to>
                                    </p:set>
                                    <p:animEffect transition="in" filter="blinds(horizontal)">
                                      <p:cBhvr>
                                        <p:cTn id="17" dur="500"/>
                                        <p:tgtEl>
                                          <p:spTgt spid="43">
                                            <p:txEl>
                                              <p:pRg st="1" end="1"/>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3">
                                            <p:txEl>
                                              <p:pRg st="2" end="2"/>
                                            </p:txEl>
                                          </p:spTgt>
                                        </p:tgtEl>
                                        <p:attrNameLst>
                                          <p:attrName>style.visibility</p:attrName>
                                        </p:attrNameLst>
                                      </p:cBhvr>
                                      <p:to>
                                        <p:strVal val="visible"/>
                                      </p:to>
                                    </p:set>
                                    <p:animEffect transition="in" filter="blinds(horizontal)">
                                      <p:cBhvr>
                                        <p:cTn id="20" dur="500"/>
                                        <p:tgtEl>
                                          <p:spTgt spid="43">
                                            <p:txEl>
                                              <p:pRg st="2" end="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3">
                                            <p:txEl>
                                              <p:pRg st="3" end="3"/>
                                            </p:txEl>
                                          </p:spTgt>
                                        </p:tgtEl>
                                        <p:attrNameLst>
                                          <p:attrName>style.visibility</p:attrName>
                                        </p:attrNameLst>
                                      </p:cBhvr>
                                      <p:to>
                                        <p:strVal val="visible"/>
                                      </p:to>
                                    </p:set>
                                    <p:animEffect transition="in" filter="blinds(horizontal)">
                                      <p:cBhvr>
                                        <p:cTn id="23" dur="500"/>
                                        <p:tgtEl>
                                          <p:spTgt spid="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bldLvl="2"/>
      <p:bldP spid="45" grpId="0" build="p" bldLvl="3"/>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B639B39-9E5D-42CF-886E-0D8F73096C24}" type="slidenum">
              <a:rPr lang="en-GB" altLang="zh-CN" sz="1200" b="0">
                <a:solidFill>
                  <a:schemeClr val="bg1"/>
                </a:solidFill>
              </a:rPr>
              <a:pPr/>
              <a:t>51</a:t>
            </a:fld>
            <a:endParaRPr lang="en-GB" altLang="zh-CN" sz="1200" b="0">
              <a:solidFill>
                <a:schemeClr val="bg1"/>
              </a:solidFill>
            </a:endParaRPr>
          </a:p>
        </p:txBody>
      </p:sp>
      <p:sp>
        <p:nvSpPr>
          <p:cNvPr id="43" name="Rectangle 2"/>
          <p:cNvSpPr txBox="1">
            <a:spLocks noChangeArrowheads="1"/>
          </p:cNvSpPr>
          <p:nvPr/>
        </p:nvSpPr>
        <p:spPr bwMode="auto">
          <a:xfrm>
            <a:off x="532536" y="1633382"/>
            <a:ext cx="7993063" cy="4608513"/>
          </a:xfrm>
          <a:prstGeom prst="rect">
            <a:avLst/>
          </a:prstGeom>
          <a:noFill/>
          <a:ln w="9525">
            <a:noFill/>
            <a:miter lim="800000"/>
            <a:headEnd/>
            <a:tailEnd/>
          </a:ln>
        </p:spPr>
        <p:txBody>
          <a:bodyPr/>
          <a:lstStyle/>
          <a:p>
            <a:pPr marL="622300" lvl="1" indent="-261938">
              <a:lnSpc>
                <a:spcPct val="95000"/>
              </a:lnSpc>
              <a:spcBef>
                <a:spcPct val="30000"/>
              </a:spcBef>
              <a:buClr>
                <a:srgbClr val="FF6600"/>
              </a:buClr>
              <a:buSzPct val="60000"/>
              <a:buFont typeface="Wingdings" pitchFamily="2" charset="2"/>
              <a:buChar char="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收入指数化政策是指按通货膨胀率来调整有关名义变量，使其实际值保持不变</a:t>
            </a:r>
          </a:p>
          <a:p>
            <a:pPr marL="622300" lvl="1" indent="-261938">
              <a:lnSpc>
                <a:spcPct val="95000"/>
              </a:lnSpc>
              <a:spcBef>
                <a:spcPts val="1800"/>
              </a:spcBef>
              <a:buClr>
                <a:srgbClr val="FF6600"/>
              </a:buClr>
              <a:buSzPct val="60000"/>
              <a:buFont typeface="Wingdings" pitchFamily="2" charset="2"/>
              <a:buChar char="n"/>
              <a:defRPr/>
            </a:pPr>
            <a:r>
              <a:rPr lang="zh-CN" altLang="en-US" sz="2400" kern="0" dirty="0">
                <a:solidFill>
                  <a:schemeClr val="tx1"/>
                </a:solidFill>
                <a:effectLst>
                  <a:outerShdw blurRad="38100" dist="38100" dir="2700000" algn="tl">
                    <a:srgbClr val="000000">
                      <a:alpha val="43137"/>
                    </a:srgbClr>
                  </a:outerShdw>
                </a:effectLst>
                <a:latin typeface="宋体" pitchFamily="2" charset="-122"/>
              </a:rPr>
              <a:t>主要政策措施：</a:t>
            </a: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rgbClr val="8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工资指数化：</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名义工资自动按通胀率调整使实际工资不变</a:t>
            </a:r>
            <a:r>
              <a:rPr lang="zh-CN" altLang="en-US" sz="2000" kern="0" dirty="0">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（作用：抵消通胀对实际收入的影响；减轻通胀预期的不利作用；促进工资合同的长期化。副作用：导致“工资</a:t>
            </a:r>
            <a:r>
              <a:rPr lang="en-US" altLang="zh-CN" sz="2000" kern="0" dirty="0">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sz="2000" kern="0" dirty="0">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价格螺旋式上升”）</a:t>
            </a:r>
          </a:p>
          <a:p>
            <a:pPr marL="965200" lvl="2" indent="-342900">
              <a:lnSpc>
                <a:spcPct val="95000"/>
              </a:lnSpc>
              <a:spcBef>
                <a:spcPct val="25000"/>
              </a:spcBef>
              <a:buClr>
                <a:srgbClr val="FF6600"/>
              </a:buClr>
              <a:buSzPct val="70000"/>
              <a:buFont typeface="Wingdings" pitchFamily="2" charset="2"/>
              <a:buChar char="l"/>
              <a:defRPr/>
            </a:pPr>
            <a:r>
              <a:rPr lang="zh-CN" altLang="en-US" sz="2400" kern="0" dirty="0">
                <a:solidFill>
                  <a:srgbClr val="8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税收指数化：</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按通胀率调整纳税的起征点和税率等级，避免名义减除标准或税率级次爬升</a:t>
            </a:r>
            <a:endParaRPr lang="en-US" altLang="zh-CN"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965200" lvl="2" indent="-342900">
              <a:lnSpc>
                <a:spcPct val="95000"/>
              </a:lnSpc>
              <a:spcBef>
                <a:spcPct val="25000"/>
              </a:spcBef>
              <a:buClr>
                <a:srgbClr val="FF6600"/>
              </a:buClr>
              <a:buSzPct val="70000"/>
              <a:buFont typeface="Wingdings" pitchFamily="2" charset="2"/>
              <a:buChar char="l"/>
              <a:defRPr/>
            </a:pPr>
            <a:r>
              <a:rPr lang="zh-CN" altLang="zh-CN" sz="2400" kern="0" dirty="0">
                <a:solidFill>
                  <a:srgbClr val="8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利率指数化</a:t>
            </a:r>
            <a:r>
              <a:rPr lang="zh-CN" altLang="en-US" sz="2400" kern="0" dirty="0">
                <a:solidFill>
                  <a:srgbClr val="8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名义利率自动按通胀率调整使实际利率不变 </a:t>
            </a:r>
            <a:endParaRPr lang="en-US" altLang="zh-CN" sz="2400" kern="0"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45" name="Rectangle 4"/>
          <p:cNvSpPr>
            <a:spLocks noChangeArrowheads="1"/>
          </p:cNvSpPr>
          <p:nvPr/>
        </p:nvSpPr>
        <p:spPr bwMode="auto">
          <a:xfrm>
            <a:off x="735013" y="692150"/>
            <a:ext cx="5060950" cy="517525"/>
          </a:xfrm>
          <a:prstGeom prst="rect">
            <a:avLst/>
          </a:prstGeom>
          <a:noFill/>
          <a:ln w="6350">
            <a:noFill/>
            <a:miter lim="800000"/>
            <a:headEnd/>
            <a:tailEnd/>
          </a:ln>
          <a:effectLst/>
        </p:spPr>
        <p:txBody>
          <a:bodyPr lIns="0" tIns="0" rIns="0" bIns="0">
            <a:spAutoFit/>
          </a:bodyPr>
          <a:lstStyle/>
          <a:p>
            <a:pPr marL="392113" lvl="1" indent="-390525" defTabSz="330200">
              <a:lnSpc>
                <a:spcPct val="120000"/>
              </a:lnSpc>
              <a:buClr>
                <a:srgbClr val="FF6600"/>
              </a:buClr>
              <a:buSzPct val="60000"/>
              <a:buFont typeface="Wingdings" pitchFamily="2" charset="2"/>
              <a:buNone/>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6</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.5.3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收入指数化政策</a:t>
            </a:r>
          </a:p>
        </p:txBody>
      </p:sp>
    </p:spTree>
    <p:extLst>
      <p:ext uri="{BB962C8B-B14F-4D97-AF65-F5344CB8AC3E}">
        <p14:creationId xmlns:p14="http://schemas.microsoft.com/office/powerpoint/2010/main" val="66113199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blinds(horizontal)">
                                      <p:cBhvr>
                                        <p:cTn id="7" dur="500"/>
                                        <p:tgtEl>
                                          <p:spTgt spid="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
                                            <p:txEl>
                                              <p:pRg st="0" end="0"/>
                                            </p:txEl>
                                          </p:spTgt>
                                        </p:tgtEl>
                                        <p:attrNameLst>
                                          <p:attrName>style.visibility</p:attrName>
                                        </p:attrNameLst>
                                      </p:cBhvr>
                                      <p:to>
                                        <p:strVal val="visible"/>
                                      </p:to>
                                    </p:set>
                                    <p:animEffect transition="in" filter="blinds(horizontal)">
                                      <p:cBhvr>
                                        <p:cTn id="12" dur="500"/>
                                        <p:tgtEl>
                                          <p:spTgt spid="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
                                            <p:txEl>
                                              <p:pRg st="1" end="1"/>
                                            </p:txEl>
                                          </p:spTgt>
                                        </p:tgtEl>
                                        <p:attrNameLst>
                                          <p:attrName>style.visibility</p:attrName>
                                        </p:attrNameLst>
                                      </p:cBhvr>
                                      <p:to>
                                        <p:strVal val="visible"/>
                                      </p:to>
                                    </p:set>
                                    <p:animEffect transition="in" filter="blinds(horizontal)">
                                      <p:cBhvr>
                                        <p:cTn id="17" dur="500"/>
                                        <p:tgtEl>
                                          <p:spTgt spid="43">
                                            <p:txEl>
                                              <p:pRg st="1" end="1"/>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3">
                                            <p:txEl>
                                              <p:pRg st="2" end="2"/>
                                            </p:txEl>
                                          </p:spTgt>
                                        </p:tgtEl>
                                        <p:attrNameLst>
                                          <p:attrName>style.visibility</p:attrName>
                                        </p:attrNameLst>
                                      </p:cBhvr>
                                      <p:to>
                                        <p:strVal val="visible"/>
                                      </p:to>
                                    </p:set>
                                    <p:animEffect transition="in" filter="blinds(horizontal)">
                                      <p:cBhvr>
                                        <p:cTn id="20" dur="500"/>
                                        <p:tgtEl>
                                          <p:spTgt spid="43">
                                            <p:txEl>
                                              <p:pRg st="2" end="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3">
                                            <p:txEl>
                                              <p:pRg st="3" end="3"/>
                                            </p:txEl>
                                          </p:spTgt>
                                        </p:tgtEl>
                                        <p:attrNameLst>
                                          <p:attrName>style.visibility</p:attrName>
                                        </p:attrNameLst>
                                      </p:cBhvr>
                                      <p:to>
                                        <p:strVal val="visible"/>
                                      </p:to>
                                    </p:set>
                                    <p:animEffect transition="in" filter="blinds(horizontal)">
                                      <p:cBhvr>
                                        <p:cTn id="23" dur="500"/>
                                        <p:tgtEl>
                                          <p:spTgt spid="43">
                                            <p:txEl>
                                              <p:pRg st="3" end="3"/>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3">
                                            <p:txEl>
                                              <p:pRg st="4" end="4"/>
                                            </p:txEl>
                                          </p:spTgt>
                                        </p:tgtEl>
                                        <p:attrNameLst>
                                          <p:attrName>style.visibility</p:attrName>
                                        </p:attrNameLst>
                                      </p:cBhvr>
                                      <p:to>
                                        <p:strVal val="visible"/>
                                      </p:to>
                                    </p:set>
                                    <p:animEffect transition="in" filter="blinds(horizontal)">
                                      <p:cBhvr>
                                        <p:cTn id="26" dur="500"/>
                                        <p:tgtEl>
                                          <p:spTgt spid="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bldLvl="2"/>
      <p:bldP spid="45" grpId="0" build="p" bldLvl="3"/>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0F40C2F-DA3F-45F0-B51A-7E1DD50F8236}" type="slidenum">
              <a:rPr lang="en-GB" altLang="zh-CN" sz="1200" b="0">
                <a:solidFill>
                  <a:schemeClr val="bg1"/>
                </a:solidFill>
              </a:rPr>
              <a:pPr/>
              <a:t>52</a:t>
            </a:fld>
            <a:endParaRPr lang="en-GB" altLang="zh-CN" sz="1200" b="0">
              <a:solidFill>
                <a:schemeClr val="bg1"/>
              </a:solidFill>
            </a:endParaRPr>
          </a:p>
        </p:txBody>
      </p:sp>
      <p:grpSp>
        <p:nvGrpSpPr>
          <p:cNvPr id="58371" name="Group 2"/>
          <p:cNvGrpSpPr>
            <a:grpSpLocks/>
          </p:cNvGrpSpPr>
          <p:nvPr/>
        </p:nvGrpSpPr>
        <p:grpSpPr bwMode="auto">
          <a:xfrm>
            <a:off x="684213" y="620713"/>
            <a:ext cx="7710487" cy="5473700"/>
            <a:chOff x="612" y="709"/>
            <a:chExt cx="4514" cy="3401"/>
          </a:xfrm>
        </p:grpSpPr>
        <p:sp>
          <p:nvSpPr>
            <p:cNvPr id="58372" name="Rectangle 3"/>
            <p:cNvSpPr>
              <a:spLocks noChangeArrowheads="1"/>
            </p:cNvSpPr>
            <p:nvPr/>
          </p:nvSpPr>
          <p:spPr bwMode="auto">
            <a:xfrm>
              <a:off x="1203" y="933"/>
              <a:ext cx="3826" cy="3095"/>
            </a:xfrm>
            <a:prstGeom prst="rect">
              <a:avLst/>
            </a:prstGeom>
            <a:solidFill>
              <a:srgbClr val="FFFFFF"/>
            </a:solidFill>
            <a:ln w="3175">
              <a:solidFill>
                <a:srgbClr val="006699"/>
              </a:solidFill>
              <a:miter lim="800000"/>
              <a:headEnd/>
              <a:tailEnd/>
            </a:ln>
          </p:spPr>
          <p:txBody>
            <a:bodyPr wrap="none"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8373" name="Freeform 4"/>
            <p:cNvSpPr>
              <a:spLocks/>
            </p:cNvSpPr>
            <p:nvPr/>
          </p:nvSpPr>
          <p:spPr bwMode="auto">
            <a:xfrm>
              <a:off x="1124" y="3898"/>
              <a:ext cx="3298" cy="132"/>
            </a:xfrm>
            <a:custGeom>
              <a:avLst/>
              <a:gdLst>
                <a:gd name="T0" fmla="*/ 2147483647 w 1689"/>
                <a:gd name="T1" fmla="*/ 2147483647 h 65"/>
                <a:gd name="T2" fmla="*/ 2147483647 w 1689"/>
                <a:gd name="T3" fmla="*/ 2147483647 h 65"/>
                <a:gd name="T4" fmla="*/ 2147483647 w 1689"/>
                <a:gd name="T5" fmla="*/ 2147483647 h 65"/>
                <a:gd name="T6" fmla="*/ 2147483647 w 1689"/>
                <a:gd name="T7" fmla="*/ 2147483647 h 65"/>
                <a:gd name="T8" fmla="*/ 2147483647 w 1689"/>
                <a:gd name="T9" fmla="*/ 2147483647 h 65"/>
                <a:gd name="T10" fmla="*/ 2147483647 w 1689"/>
                <a:gd name="T11" fmla="*/ 2147483647 h 65"/>
                <a:gd name="T12" fmla="*/ 0 w 1689"/>
                <a:gd name="T13" fmla="*/ 2147483647 h 65"/>
                <a:gd name="T14" fmla="*/ 0 w 1689"/>
                <a:gd name="T15" fmla="*/ 0 h 65"/>
                <a:gd name="T16" fmla="*/ 2147483647 w 1689"/>
                <a:gd name="T17" fmla="*/ 0 h 65"/>
                <a:gd name="T18" fmla="*/ 2147483647 w 1689"/>
                <a:gd name="T19" fmla="*/ 2147483647 h 65"/>
                <a:gd name="T20" fmla="*/ 2147483647 w 1689"/>
                <a:gd name="T21" fmla="*/ 2147483647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89"/>
                <a:gd name="T34" fmla="*/ 0 h 65"/>
                <a:gd name="T35" fmla="*/ 1689 w 1689"/>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89" h="65">
                  <a:moveTo>
                    <a:pt x="40" y="64"/>
                  </a:moveTo>
                  <a:lnTo>
                    <a:pt x="40" y="48"/>
                  </a:lnTo>
                  <a:lnTo>
                    <a:pt x="24" y="48"/>
                  </a:lnTo>
                  <a:lnTo>
                    <a:pt x="24" y="32"/>
                  </a:lnTo>
                  <a:lnTo>
                    <a:pt x="8" y="32"/>
                  </a:lnTo>
                  <a:lnTo>
                    <a:pt x="8" y="16"/>
                  </a:lnTo>
                  <a:lnTo>
                    <a:pt x="0" y="16"/>
                  </a:lnTo>
                  <a:lnTo>
                    <a:pt x="0" y="0"/>
                  </a:lnTo>
                  <a:lnTo>
                    <a:pt x="1688" y="0"/>
                  </a:lnTo>
                  <a:lnTo>
                    <a:pt x="1672" y="64"/>
                  </a:lnTo>
                  <a:lnTo>
                    <a:pt x="40" y="64"/>
                  </a:lnTo>
                  <a:close/>
                </a:path>
              </a:pathLst>
            </a:custGeom>
            <a:solidFill>
              <a:srgbClr val="FFFFFF"/>
            </a:solidFill>
            <a:ln w="0">
              <a:solidFill>
                <a:srgbClr val="006699"/>
              </a:solidFill>
              <a:round/>
              <a:headEnd/>
              <a:tailEnd/>
            </a:ln>
          </p:spPr>
          <p:txBody>
            <a:bodyPr wrap="none" anchor="ctr">
              <a:spAutoFit/>
            </a:bodyPr>
            <a:lstStyle/>
            <a:p>
              <a:endParaRPr lang="zh-CN" altLang="en-US"/>
            </a:p>
          </p:txBody>
        </p:sp>
        <p:sp>
          <p:nvSpPr>
            <p:cNvPr id="58374" name="Freeform 5"/>
            <p:cNvSpPr>
              <a:spLocks/>
            </p:cNvSpPr>
            <p:nvPr/>
          </p:nvSpPr>
          <p:spPr bwMode="auto">
            <a:xfrm>
              <a:off x="1124" y="3898"/>
              <a:ext cx="3298" cy="132"/>
            </a:xfrm>
            <a:custGeom>
              <a:avLst/>
              <a:gdLst>
                <a:gd name="T0" fmla="*/ 2147483647 w 1689"/>
                <a:gd name="T1" fmla="*/ 2147483647 h 65"/>
                <a:gd name="T2" fmla="*/ 2147483647 w 1689"/>
                <a:gd name="T3" fmla="*/ 2147483647 h 65"/>
                <a:gd name="T4" fmla="*/ 2147483647 w 1689"/>
                <a:gd name="T5" fmla="*/ 2147483647 h 65"/>
                <a:gd name="T6" fmla="*/ 2147483647 w 1689"/>
                <a:gd name="T7" fmla="*/ 2147483647 h 65"/>
                <a:gd name="T8" fmla="*/ 2147483647 w 1689"/>
                <a:gd name="T9" fmla="*/ 2147483647 h 65"/>
                <a:gd name="T10" fmla="*/ 2147483647 w 1689"/>
                <a:gd name="T11" fmla="*/ 2147483647 h 65"/>
                <a:gd name="T12" fmla="*/ 0 w 1689"/>
                <a:gd name="T13" fmla="*/ 2147483647 h 65"/>
                <a:gd name="T14" fmla="*/ 0 w 1689"/>
                <a:gd name="T15" fmla="*/ 0 h 65"/>
                <a:gd name="T16" fmla="*/ 2147483647 w 1689"/>
                <a:gd name="T17" fmla="*/ 0 h 65"/>
                <a:gd name="T18" fmla="*/ 2147483647 w 1689"/>
                <a:gd name="T19" fmla="*/ 2147483647 h 65"/>
                <a:gd name="T20" fmla="*/ 2147483647 w 1689"/>
                <a:gd name="T21" fmla="*/ 2147483647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89"/>
                <a:gd name="T34" fmla="*/ 0 h 65"/>
                <a:gd name="T35" fmla="*/ 1689 w 1689"/>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89" h="65">
                  <a:moveTo>
                    <a:pt x="40" y="64"/>
                  </a:moveTo>
                  <a:lnTo>
                    <a:pt x="40" y="48"/>
                  </a:lnTo>
                  <a:lnTo>
                    <a:pt x="24" y="48"/>
                  </a:lnTo>
                  <a:lnTo>
                    <a:pt x="24" y="32"/>
                  </a:lnTo>
                  <a:lnTo>
                    <a:pt x="8" y="32"/>
                  </a:lnTo>
                  <a:lnTo>
                    <a:pt x="8" y="16"/>
                  </a:lnTo>
                  <a:lnTo>
                    <a:pt x="0" y="16"/>
                  </a:lnTo>
                  <a:lnTo>
                    <a:pt x="0" y="0"/>
                  </a:lnTo>
                  <a:lnTo>
                    <a:pt x="1688" y="0"/>
                  </a:lnTo>
                  <a:lnTo>
                    <a:pt x="1672" y="64"/>
                  </a:lnTo>
                  <a:lnTo>
                    <a:pt x="40" y="64"/>
                  </a:lnTo>
                  <a:close/>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8375" name="Freeform 6"/>
            <p:cNvSpPr>
              <a:spLocks/>
            </p:cNvSpPr>
            <p:nvPr/>
          </p:nvSpPr>
          <p:spPr bwMode="auto">
            <a:xfrm>
              <a:off x="4920" y="819"/>
              <a:ext cx="112" cy="1386"/>
            </a:xfrm>
            <a:custGeom>
              <a:avLst/>
              <a:gdLst>
                <a:gd name="T0" fmla="*/ 2147483647 w 57"/>
                <a:gd name="T1" fmla="*/ 0 h 681"/>
                <a:gd name="T2" fmla="*/ 2147483647 w 57"/>
                <a:gd name="T3" fmla="*/ 0 h 681"/>
                <a:gd name="T4" fmla="*/ 2147483647 w 57"/>
                <a:gd name="T5" fmla="*/ 2147483647 h 681"/>
                <a:gd name="T6" fmla="*/ 2147483647 w 57"/>
                <a:gd name="T7" fmla="*/ 2147483647 h 681"/>
                <a:gd name="T8" fmla="*/ 2147483647 w 57"/>
                <a:gd name="T9" fmla="*/ 2147483647 h 681"/>
                <a:gd name="T10" fmla="*/ 2147483647 w 57"/>
                <a:gd name="T11" fmla="*/ 2147483647 h 681"/>
                <a:gd name="T12" fmla="*/ 2147483647 w 57"/>
                <a:gd name="T13" fmla="*/ 2147483647 h 681"/>
                <a:gd name="T14" fmla="*/ 2147483647 w 57"/>
                <a:gd name="T15" fmla="*/ 2147483647 h 681"/>
                <a:gd name="T16" fmla="*/ 2147483647 w 57"/>
                <a:gd name="T17" fmla="*/ 2147483647 h 681"/>
                <a:gd name="T18" fmla="*/ 0 w 57"/>
                <a:gd name="T19" fmla="*/ 2147483647 h 681"/>
                <a:gd name="T20" fmla="*/ 2147483647 w 57"/>
                <a:gd name="T21" fmla="*/ 0 h 681"/>
                <a:gd name="T22" fmla="*/ 2147483647 w 57"/>
                <a:gd name="T23" fmla="*/ 0 h 681"/>
                <a:gd name="T24" fmla="*/ 2147483647 w 57"/>
                <a:gd name="T25" fmla="*/ 0 h 68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681"/>
                <a:gd name="T41" fmla="*/ 57 w 57"/>
                <a:gd name="T42" fmla="*/ 681 h 68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681">
                  <a:moveTo>
                    <a:pt x="8" y="0"/>
                  </a:moveTo>
                  <a:lnTo>
                    <a:pt x="16" y="0"/>
                  </a:lnTo>
                  <a:lnTo>
                    <a:pt x="16" y="16"/>
                  </a:lnTo>
                  <a:lnTo>
                    <a:pt x="32" y="16"/>
                  </a:lnTo>
                  <a:lnTo>
                    <a:pt x="32" y="32"/>
                  </a:lnTo>
                  <a:lnTo>
                    <a:pt x="40" y="32"/>
                  </a:lnTo>
                  <a:lnTo>
                    <a:pt x="40" y="48"/>
                  </a:lnTo>
                  <a:lnTo>
                    <a:pt x="56" y="48"/>
                  </a:lnTo>
                  <a:lnTo>
                    <a:pt x="56" y="512"/>
                  </a:lnTo>
                  <a:lnTo>
                    <a:pt x="0" y="680"/>
                  </a:lnTo>
                  <a:lnTo>
                    <a:pt x="8" y="0"/>
                  </a:lnTo>
                  <a:close/>
                </a:path>
              </a:pathLst>
            </a:custGeom>
            <a:solidFill>
              <a:srgbClr val="FFFFFF"/>
            </a:solidFill>
            <a:ln w="0">
              <a:solidFill>
                <a:srgbClr val="006699"/>
              </a:solidFill>
              <a:round/>
              <a:headEnd/>
              <a:tailEnd/>
            </a:ln>
          </p:spPr>
          <p:txBody>
            <a:bodyPr wrap="none" anchor="ctr">
              <a:spAutoFit/>
            </a:bodyPr>
            <a:lstStyle/>
            <a:p>
              <a:endParaRPr lang="zh-CN" altLang="en-US"/>
            </a:p>
          </p:txBody>
        </p:sp>
        <p:sp>
          <p:nvSpPr>
            <p:cNvPr id="58376" name="Freeform 7"/>
            <p:cNvSpPr>
              <a:spLocks/>
            </p:cNvSpPr>
            <p:nvPr/>
          </p:nvSpPr>
          <p:spPr bwMode="auto">
            <a:xfrm>
              <a:off x="4920" y="819"/>
              <a:ext cx="112" cy="1386"/>
            </a:xfrm>
            <a:custGeom>
              <a:avLst/>
              <a:gdLst>
                <a:gd name="T0" fmla="*/ 2147483647 w 57"/>
                <a:gd name="T1" fmla="*/ 0 h 681"/>
                <a:gd name="T2" fmla="*/ 2147483647 w 57"/>
                <a:gd name="T3" fmla="*/ 0 h 681"/>
                <a:gd name="T4" fmla="*/ 2147483647 w 57"/>
                <a:gd name="T5" fmla="*/ 2147483647 h 681"/>
                <a:gd name="T6" fmla="*/ 2147483647 w 57"/>
                <a:gd name="T7" fmla="*/ 2147483647 h 681"/>
                <a:gd name="T8" fmla="*/ 2147483647 w 57"/>
                <a:gd name="T9" fmla="*/ 2147483647 h 681"/>
                <a:gd name="T10" fmla="*/ 2147483647 w 57"/>
                <a:gd name="T11" fmla="*/ 2147483647 h 681"/>
                <a:gd name="T12" fmla="*/ 2147483647 w 57"/>
                <a:gd name="T13" fmla="*/ 2147483647 h 681"/>
                <a:gd name="T14" fmla="*/ 2147483647 w 57"/>
                <a:gd name="T15" fmla="*/ 2147483647 h 681"/>
                <a:gd name="T16" fmla="*/ 2147483647 w 57"/>
                <a:gd name="T17" fmla="*/ 2147483647 h 681"/>
                <a:gd name="T18" fmla="*/ 0 w 57"/>
                <a:gd name="T19" fmla="*/ 2147483647 h 681"/>
                <a:gd name="T20" fmla="*/ 2147483647 w 57"/>
                <a:gd name="T21" fmla="*/ 0 h 6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681"/>
                <a:gd name="T35" fmla="*/ 57 w 57"/>
                <a:gd name="T36" fmla="*/ 681 h 6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681">
                  <a:moveTo>
                    <a:pt x="8" y="0"/>
                  </a:moveTo>
                  <a:lnTo>
                    <a:pt x="16" y="0"/>
                  </a:lnTo>
                  <a:lnTo>
                    <a:pt x="16" y="16"/>
                  </a:lnTo>
                  <a:lnTo>
                    <a:pt x="32" y="16"/>
                  </a:lnTo>
                  <a:lnTo>
                    <a:pt x="32" y="32"/>
                  </a:lnTo>
                  <a:lnTo>
                    <a:pt x="40" y="32"/>
                  </a:lnTo>
                  <a:lnTo>
                    <a:pt x="40" y="48"/>
                  </a:lnTo>
                  <a:lnTo>
                    <a:pt x="56" y="48"/>
                  </a:lnTo>
                  <a:lnTo>
                    <a:pt x="56" y="512"/>
                  </a:lnTo>
                  <a:lnTo>
                    <a:pt x="0" y="680"/>
                  </a:lnTo>
                  <a:lnTo>
                    <a:pt x="8" y="0"/>
                  </a:lnTo>
                  <a:close/>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8377" name="Rectangle 8"/>
            <p:cNvSpPr>
              <a:spLocks noChangeArrowheads="1"/>
            </p:cNvSpPr>
            <p:nvPr/>
          </p:nvSpPr>
          <p:spPr bwMode="auto">
            <a:xfrm>
              <a:off x="612" y="709"/>
              <a:ext cx="4514" cy="3401"/>
            </a:xfrm>
            <a:prstGeom prst="rect">
              <a:avLst/>
            </a:prstGeom>
            <a:solidFill>
              <a:srgbClr val="FFFFFF"/>
            </a:solidFill>
            <a:ln w="3175">
              <a:solidFill>
                <a:srgbClr val="006699"/>
              </a:solidFill>
              <a:miter lim="800000"/>
              <a:headEnd/>
              <a:tailEnd/>
            </a:ln>
          </p:spPr>
          <p:txBody>
            <a:bodyPr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8378" name="Freeform 32"/>
            <p:cNvSpPr>
              <a:spLocks/>
            </p:cNvSpPr>
            <p:nvPr/>
          </p:nvSpPr>
          <p:spPr bwMode="auto">
            <a:xfrm>
              <a:off x="4952" y="852"/>
              <a:ext cx="1" cy="1191"/>
            </a:xfrm>
            <a:custGeom>
              <a:avLst/>
              <a:gdLst>
                <a:gd name="T0" fmla="*/ 0 w 1"/>
                <a:gd name="T1" fmla="*/ 0 h 585"/>
                <a:gd name="T2" fmla="*/ 0 w 1"/>
                <a:gd name="T3" fmla="*/ 2147483647 h 585"/>
                <a:gd name="T4" fmla="*/ 0 60000 65536"/>
                <a:gd name="T5" fmla="*/ 0 60000 65536"/>
                <a:gd name="T6" fmla="*/ 0 w 1"/>
                <a:gd name="T7" fmla="*/ 0 h 585"/>
                <a:gd name="T8" fmla="*/ 1 w 1"/>
                <a:gd name="T9" fmla="*/ 585 h 585"/>
              </a:gdLst>
              <a:ahLst/>
              <a:cxnLst>
                <a:cxn ang="T4">
                  <a:pos x="T0" y="T1"/>
                </a:cxn>
                <a:cxn ang="T5">
                  <a:pos x="T2" y="T3"/>
                </a:cxn>
              </a:cxnLst>
              <a:rect l="T6" t="T7" r="T8" b="T9"/>
              <a:pathLst>
                <a:path w="1" h="585">
                  <a:moveTo>
                    <a:pt x="0" y="0"/>
                  </a:moveTo>
                  <a:lnTo>
                    <a:pt x="0" y="584"/>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8379" name="Freeform 33"/>
            <p:cNvSpPr>
              <a:spLocks/>
            </p:cNvSpPr>
            <p:nvPr/>
          </p:nvSpPr>
          <p:spPr bwMode="auto">
            <a:xfrm>
              <a:off x="4467" y="2610"/>
              <a:ext cx="502" cy="1322"/>
            </a:xfrm>
            <a:custGeom>
              <a:avLst/>
              <a:gdLst>
                <a:gd name="T0" fmla="*/ 2147483647 w 257"/>
                <a:gd name="T1" fmla="*/ 0 h 649"/>
                <a:gd name="T2" fmla="*/ 2147483647 w 257"/>
                <a:gd name="T3" fmla="*/ 2147483647 h 649"/>
                <a:gd name="T4" fmla="*/ 0 w 257"/>
                <a:gd name="T5" fmla="*/ 2147483647 h 649"/>
                <a:gd name="T6" fmla="*/ 0 60000 65536"/>
                <a:gd name="T7" fmla="*/ 0 60000 65536"/>
                <a:gd name="T8" fmla="*/ 0 60000 65536"/>
                <a:gd name="T9" fmla="*/ 0 w 257"/>
                <a:gd name="T10" fmla="*/ 0 h 649"/>
                <a:gd name="T11" fmla="*/ 257 w 257"/>
                <a:gd name="T12" fmla="*/ 649 h 649"/>
              </a:gdLst>
              <a:ahLst/>
              <a:cxnLst>
                <a:cxn ang="T6">
                  <a:pos x="T0" y="T1"/>
                </a:cxn>
                <a:cxn ang="T7">
                  <a:pos x="T2" y="T3"/>
                </a:cxn>
                <a:cxn ang="T8">
                  <a:pos x="T4" y="T5"/>
                </a:cxn>
              </a:cxnLst>
              <a:rect l="T9" t="T10" r="T11" b="T12"/>
              <a:pathLst>
                <a:path w="257" h="649">
                  <a:moveTo>
                    <a:pt x="256" y="0"/>
                  </a:moveTo>
                  <a:lnTo>
                    <a:pt x="256" y="648"/>
                  </a:lnTo>
                  <a:lnTo>
                    <a:pt x="0" y="648"/>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8380" name="Freeform 34"/>
            <p:cNvSpPr>
              <a:spLocks/>
            </p:cNvSpPr>
            <p:nvPr/>
          </p:nvSpPr>
          <p:spPr bwMode="auto">
            <a:xfrm>
              <a:off x="1156" y="3930"/>
              <a:ext cx="3266" cy="2"/>
            </a:xfrm>
            <a:custGeom>
              <a:avLst/>
              <a:gdLst>
                <a:gd name="T0" fmla="*/ 2147483647 w 1673"/>
                <a:gd name="T1" fmla="*/ 0 h 1"/>
                <a:gd name="T2" fmla="*/ 0 w 1673"/>
                <a:gd name="T3" fmla="*/ 0 h 1"/>
                <a:gd name="T4" fmla="*/ 0 60000 65536"/>
                <a:gd name="T5" fmla="*/ 0 60000 65536"/>
                <a:gd name="T6" fmla="*/ 0 w 1673"/>
                <a:gd name="T7" fmla="*/ 0 h 1"/>
                <a:gd name="T8" fmla="*/ 1673 w 1673"/>
                <a:gd name="T9" fmla="*/ 1 h 1"/>
              </a:gdLst>
              <a:ahLst/>
              <a:cxnLst>
                <a:cxn ang="T4">
                  <a:pos x="T0" y="T1"/>
                </a:cxn>
                <a:cxn ang="T5">
                  <a:pos x="T2" y="T3"/>
                </a:cxn>
              </a:cxnLst>
              <a:rect l="T6" t="T7" r="T8" b="T9"/>
              <a:pathLst>
                <a:path w="1673" h="1">
                  <a:moveTo>
                    <a:pt x="1672" y="0"/>
                  </a:moveTo>
                  <a:lnTo>
                    <a:pt x="0"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8381" name="Freeform 35"/>
            <p:cNvSpPr>
              <a:spLocks/>
            </p:cNvSpPr>
            <p:nvPr/>
          </p:nvSpPr>
          <p:spPr bwMode="auto">
            <a:xfrm>
              <a:off x="4982" y="901"/>
              <a:ext cx="3" cy="1109"/>
            </a:xfrm>
            <a:custGeom>
              <a:avLst/>
              <a:gdLst>
                <a:gd name="T0" fmla="*/ 0 w 1"/>
                <a:gd name="T1" fmla="*/ 0 h 545"/>
                <a:gd name="T2" fmla="*/ 0 w 1"/>
                <a:gd name="T3" fmla="*/ 2147483647 h 545"/>
                <a:gd name="T4" fmla="*/ 0 60000 65536"/>
                <a:gd name="T5" fmla="*/ 0 60000 65536"/>
                <a:gd name="T6" fmla="*/ 0 w 1"/>
                <a:gd name="T7" fmla="*/ 0 h 545"/>
                <a:gd name="T8" fmla="*/ 1 w 1"/>
                <a:gd name="T9" fmla="*/ 545 h 545"/>
              </a:gdLst>
              <a:ahLst/>
              <a:cxnLst>
                <a:cxn ang="T4">
                  <a:pos x="T0" y="T1"/>
                </a:cxn>
                <a:cxn ang="T5">
                  <a:pos x="T2" y="T3"/>
                </a:cxn>
              </a:cxnLst>
              <a:rect l="T6" t="T7" r="T8" b="T9"/>
              <a:pathLst>
                <a:path w="1" h="545">
                  <a:moveTo>
                    <a:pt x="0" y="0"/>
                  </a:moveTo>
                  <a:lnTo>
                    <a:pt x="0" y="544"/>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8382" name="Freeform 36"/>
            <p:cNvSpPr>
              <a:spLocks/>
            </p:cNvSpPr>
            <p:nvPr/>
          </p:nvSpPr>
          <p:spPr bwMode="auto">
            <a:xfrm>
              <a:off x="4452" y="2529"/>
              <a:ext cx="533" cy="1435"/>
            </a:xfrm>
            <a:custGeom>
              <a:avLst/>
              <a:gdLst>
                <a:gd name="T0" fmla="*/ 2147483647 w 273"/>
                <a:gd name="T1" fmla="*/ 0 h 705"/>
                <a:gd name="T2" fmla="*/ 2147483647 w 273"/>
                <a:gd name="T3" fmla="*/ 2147483647 h 705"/>
                <a:gd name="T4" fmla="*/ 0 w 273"/>
                <a:gd name="T5" fmla="*/ 2147483647 h 705"/>
                <a:gd name="T6" fmla="*/ 0 60000 65536"/>
                <a:gd name="T7" fmla="*/ 0 60000 65536"/>
                <a:gd name="T8" fmla="*/ 0 60000 65536"/>
                <a:gd name="T9" fmla="*/ 0 w 273"/>
                <a:gd name="T10" fmla="*/ 0 h 705"/>
                <a:gd name="T11" fmla="*/ 273 w 273"/>
                <a:gd name="T12" fmla="*/ 705 h 705"/>
              </a:gdLst>
              <a:ahLst/>
              <a:cxnLst>
                <a:cxn ang="T6">
                  <a:pos x="T0" y="T1"/>
                </a:cxn>
                <a:cxn ang="T7">
                  <a:pos x="T2" y="T3"/>
                </a:cxn>
                <a:cxn ang="T8">
                  <a:pos x="T4" y="T5"/>
                </a:cxn>
              </a:cxnLst>
              <a:rect l="T9" t="T10" r="T11" b="T12"/>
              <a:pathLst>
                <a:path w="273" h="705">
                  <a:moveTo>
                    <a:pt x="272" y="0"/>
                  </a:moveTo>
                  <a:lnTo>
                    <a:pt x="272" y="704"/>
                  </a:lnTo>
                  <a:lnTo>
                    <a:pt x="0" y="704"/>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8383" name="Freeform 37"/>
            <p:cNvSpPr>
              <a:spLocks/>
            </p:cNvSpPr>
            <p:nvPr/>
          </p:nvSpPr>
          <p:spPr bwMode="auto">
            <a:xfrm>
              <a:off x="1186" y="3962"/>
              <a:ext cx="3236" cy="2"/>
            </a:xfrm>
            <a:custGeom>
              <a:avLst/>
              <a:gdLst>
                <a:gd name="T0" fmla="*/ 2147483647 w 1657"/>
                <a:gd name="T1" fmla="*/ 0 h 1"/>
                <a:gd name="T2" fmla="*/ 0 w 1657"/>
                <a:gd name="T3" fmla="*/ 0 h 1"/>
                <a:gd name="T4" fmla="*/ 0 60000 65536"/>
                <a:gd name="T5" fmla="*/ 0 60000 65536"/>
                <a:gd name="T6" fmla="*/ 0 w 1657"/>
                <a:gd name="T7" fmla="*/ 0 h 1"/>
                <a:gd name="T8" fmla="*/ 1657 w 1657"/>
                <a:gd name="T9" fmla="*/ 1 h 1"/>
              </a:gdLst>
              <a:ahLst/>
              <a:cxnLst>
                <a:cxn ang="T4">
                  <a:pos x="T0" y="T1"/>
                </a:cxn>
                <a:cxn ang="T5">
                  <a:pos x="T2" y="T3"/>
                </a:cxn>
              </a:cxnLst>
              <a:rect l="T6" t="T7" r="T8" b="T9"/>
              <a:pathLst>
                <a:path w="1657" h="1">
                  <a:moveTo>
                    <a:pt x="1656" y="0"/>
                  </a:moveTo>
                  <a:lnTo>
                    <a:pt x="0"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8384" name="Freeform 38"/>
            <p:cNvSpPr>
              <a:spLocks/>
            </p:cNvSpPr>
            <p:nvPr/>
          </p:nvSpPr>
          <p:spPr bwMode="auto">
            <a:xfrm>
              <a:off x="5014" y="916"/>
              <a:ext cx="1" cy="996"/>
            </a:xfrm>
            <a:custGeom>
              <a:avLst/>
              <a:gdLst>
                <a:gd name="T0" fmla="*/ 0 w 1"/>
                <a:gd name="T1" fmla="*/ 0 h 489"/>
                <a:gd name="T2" fmla="*/ 0 w 1"/>
                <a:gd name="T3" fmla="*/ 2147483647 h 489"/>
                <a:gd name="T4" fmla="*/ 0 60000 65536"/>
                <a:gd name="T5" fmla="*/ 0 60000 65536"/>
                <a:gd name="T6" fmla="*/ 0 w 1"/>
                <a:gd name="T7" fmla="*/ 0 h 489"/>
                <a:gd name="T8" fmla="*/ 1 w 1"/>
                <a:gd name="T9" fmla="*/ 489 h 489"/>
              </a:gdLst>
              <a:ahLst/>
              <a:cxnLst>
                <a:cxn ang="T4">
                  <a:pos x="T0" y="T1"/>
                </a:cxn>
                <a:cxn ang="T5">
                  <a:pos x="T2" y="T3"/>
                </a:cxn>
              </a:cxnLst>
              <a:rect l="T6" t="T7" r="T8" b="T9"/>
              <a:pathLst>
                <a:path w="1" h="489">
                  <a:moveTo>
                    <a:pt x="0" y="0"/>
                  </a:moveTo>
                  <a:lnTo>
                    <a:pt x="0" y="488"/>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8385" name="Freeform 39"/>
            <p:cNvSpPr>
              <a:spLocks/>
            </p:cNvSpPr>
            <p:nvPr/>
          </p:nvSpPr>
          <p:spPr bwMode="auto">
            <a:xfrm>
              <a:off x="4436" y="2464"/>
              <a:ext cx="579" cy="1532"/>
            </a:xfrm>
            <a:custGeom>
              <a:avLst/>
              <a:gdLst>
                <a:gd name="T0" fmla="*/ 2147483647 w 297"/>
                <a:gd name="T1" fmla="*/ 0 h 753"/>
                <a:gd name="T2" fmla="*/ 2147483647 w 297"/>
                <a:gd name="T3" fmla="*/ 2147483647 h 753"/>
                <a:gd name="T4" fmla="*/ 0 w 297"/>
                <a:gd name="T5" fmla="*/ 2147483647 h 753"/>
                <a:gd name="T6" fmla="*/ 0 60000 65536"/>
                <a:gd name="T7" fmla="*/ 0 60000 65536"/>
                <a:gd name="T8" fmla="*/ 0 60000 65536"/>
                <a:gd name="T9" fmla="*/ 0 w 297"/>
                <a:gd name="T10" fmla="*/ 0 h 753"/>
                <a:gd name="T11" fmla="*/ 297 w 297"/>
                <a:gd name="T12" fmla="*/ 753 h 753"/>
              </a:gdLst>
              <a:ahLst/>
              <a:cxnLst>
                <a:cxn ang="T6">
                  <a:pos x="T0" y="T1"/>
                </a:cxn>
                <a:cxn ang="T7">
                  <a:pos x="T2" y="T3"/>
                </a:cxn>
                <a:cxn ang="T8">
                  <a:pos x="T4" y="T5"/>
                </a:cxn>
              </a:cxnLst>
              <a:rect l="T9" t="T10" r="T11" b="T12"/>
              <a:pathLst>
                <a:path w="297" h="753">
                  <a:moveTo>
                    <a:pt x="296" y="0"/>
                  </a:moveTo>
                  <a:lnTo>
                    <a:pt x="296" y="752"/>
                  </a:lnTo>
                  <a:lnTo>
                    <a:pt x="0" y="752"/>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8386" name="Freeform 40"/>
            <p:cNvSpPr>
              <a:spLocks/>
            </p:cNvSpPr>
            <p:nvPr/>
          </p:nvSpPr>
          <p:spPr bwMode="auto">
            <a:xfrm>
              <a:off x="1218" y="3994"/>
              <a:ext cx="3204" cy="2"/>
            </a:xfrm>
            <a:custGeom>
              <a:avLst/>
              <a:gdLst>
                <a:gd name="T0" fmla="*/ 2147483647 w 1641"/>
                <a:gd name="T1" fmla="*/ 0 h 1"/>
                <a:gd name="T2" fmla="*/ 0 w 1641"/>
                <a:gd name="T3" fmla="*/ 0 h 1"/>
                <a:gd name="T4" fmla="*/ 0 60000 65536"/>
                <a:gd name="T5" fmla="*/ 0 60000 65536"/>
                <a:gd name="T6" fmla="*/ 0 w 1641"/>
                <a:gd name="T7" fmla="*/ 0 h 1"/>
                <a:gd name="T8" fmla="*/ 1641 w 1641"/>
                <a:gd name="T9" fmla="*/ 1 h 1"/>
              </a:gdLst>
              <a:ahLst/>
              <a:cxnLst>
                <a:cxn ang="T4">
                  <a:pos x="T0" y="T1"/>
                </a:cxn>
                <a:cxn ang="T5">
                  <a:pos x="T2" y="T3"/>
                </a:cxn>
              </a:cxnLst>
              <a:rect l="T6" t="T7" r="T8" b="T9"/>
              <a:pathLst>
                <a:path w="1641" h="1">
                  <a:moveTo>
                    <a:pt x="1640" y="0"/>
                  </a:moveTo>
                  <a:lnTo>
                    <a:pt x="0"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40728" name="Rectangle 56"/>
            <p:cNvSpPr>
              <a:spLocks noChangeArrowheads="1"/>
            </p:cNvSpPr>
            <p:nvPr/>
          </p:nvSpPr>
          <p:spPr bwMode="auto">
            <a:xfrm>
              <a:off x="630" y="779"/>
              <a:ext cx="4283" cy="3059"/>
            </a:xfrm>
            <a:prstGeom prst="rect">
              <a:avLst/>
            </a:prstGeom>
            <a:noFill/>
            <a:ln w="9525">
              <a:noFill/>
              <a:miter lim="800000"/>
              <a:headEnd/>
              <a:tailEnd/>
            </a:ln>
            <a:effectLst/>
          </p:spPr>
          <p:txBody>
            <a:bodyPr/>
            <a:lstStyle/>
            <a:p>
              <a:pPr marL="268288" indent="-268288" algn="just" eaLnBrk="1" hangingPunct="1">
                <a:spcBef>
                  <a:spcPct val="20000"/>
                </a:spcBef>
                <a:buClr>
                  <a:srgbClr val="FF6600"/>
                </a:buClr>
                <a:buFont typeface="Wingdings" pitchFamily="2" charset="2"/>
                <a:buChar char="§"/>
                <a:defRPr/>
              </a:pPr>
              <a:r>
                <a:rPr kumimoji="1" lang="zh-CN" altLang="en-US" sz="2400">
                  <a:solidFill>
                    <a:srgbClr val="800000"/>
                  </a:solidFill>
                  <a:effectLst>
                    <a:outerShdw blurRad="38100" dist="38100" dir="2700000" algn="tl">
                      <a:srgbClr val="C0C0C0"/>
                    </a:outerShdw>
                  </a:effectLst>
                  <a:latin typeface="楷体" pitchFamily="49" charset="-122"/>
                  <a:ea typeface="楷体" pitchFamily="49" charset="-122"/>
                </a:rPr>
                <a:t>资料</a:t>
              </a:r>
              <a:r>
                <a:rPr kumimoji="1" lang="en-US" altLang="zh-CN" sz="2400">
                  <a:solidFill>
                    <a:srgbClr val="800000"/>
                  </a:solidFill>
                  <a:effectLst>
                    <a:outerShdw blurRad="38100" dist="38100" dir="2700000" algn="tl">
                      <a:srgbClr val="C0C0C0"/>
                    </a:outerShdw>
                  </a:effectLst>
                  <a:latin typeface="楷体" pitchFamily="49" charset="-122"/>
                  <a:ea typeface="楷体" pitchFamily="49" charset="-122"/>
                </a:rPr>
                <a:t>:</a:t>
              </a:r>
              <a:r>
                <a:rPr kumimoji="1" lang="zh-CN" altLang="en-US" sz="2400">
                  <a:solidFill>
                    <a:srgbClr val="800000"/>
                  </a:solidFill>
                  <a:effectLst>
                    <a:outerShdw blurRad="38100" dist="38100" dir="2700000" algn="tl">
                      <a:srgbClr val="C0C0C0"/>
                    </a:outerShdw>
                  </a:effectLst>
                  <a:latin typeface="楷体" pitchFamily="49" charset="-122"/>
                  <a:ea typeface="楷体" pitchFamily="49" charset="-122"/>
                </a:rPr>
                <a:t>改革开放以来的两次保值储蓄</a:t>
              </a:r>
            </a:p>
            <a:p>
              <a:pPr marL="447675" lvl="1" indent="-179388" eaLnBrk="1" hangingPunct="1">
                <a:lnSpc>
                  <a:spcPct val="105000"/>
                </a:lnSpc>
                <a:spcBef>
                  <a:spcPts val="1200"/>
                </a:spcBef>
                <a:buClr>
                  <a:srgbClr val="FF6600"/>
                </a:buClr>
                <a:buFont typeface="黑体" pitchFamily="49" charset="-122"/>
                <a:buChar char="-"/>
                <a:defRPr/>
              </a:pPr>
              <a:r>
                <a:rPr kumimoji="1" lang="en-US" altLang="zh-CN" sz="1800">
                  <a:effectLst>
                    <a:outerShdw blurRad="38100" dist="38100" dir="2700000" algn="tl">
                      <a:srgbClr val="C0C0C0"/>
                    </a:outerShdw>
                  </a:effectLst>
                  <a:latin typeface="Times New Roman" pitchFamily="18" charset="0"/>
                  <a:ea typeface="楷体" pitchFamily="49" charset="-122"/>
                </a:rPr>
                <a:t>1987</a:t>
              </a:r>
              <a:r>
                <a:rPr kumimoji="1" lang="zh-CN" altLang="en-US" sz="1800">
                  <a:effectLst>
                    <a:outerShdw blurRad="38100" dist="38100" dir="2700000" algn="tl">
                      <a:srgbClr val="C0C0C0"/>
                    </a:outerShdw>
                  </a:effectLst>
                  <a:latin typeface="楷体" pitchFamily="49" charset="-122"/>
                  <a:ea typeface="楷体" pitchFamily="49" charset="-122"/>
                </a:rPr>
                <a:t>年，我国通货膨胀率开始迅速上升，</a:t>
              </a:r>
              <a:r>
                <a:rPr kumimoji="1" lang="en-US" altLang="zh-CN" sz="1800">
                  <a:effectLst>
                    <a:outerShdw blurRad="38100" dist="38100" dir="2700000" algn="tl">
                      <a:srgbClr val="C0C0C0"/>
                    </a:outerShdw>
                  </a:effectLst>
                  <a:latin typeface="Times New Roman" pitchFamily="18" charset="0"/>
                  <a:ea typeface="楷体" pitchFamily="49" charset="-122"/>
                </a:rPr>
                <a:t>1988</a:t>
              </a:r>
              <a:r>
                <a:rPr kumimoji="1" lang="zh-CN" altLang="en-US" sz="1800">
                  <a:effectLst>
                    <a:outerShdw blurRad="38100" dist="38100" dir="2700000" algn="tl">
                      <a:srgbClr val="C0C0C0"/>
                    </a:outerShdw>
                  </a:effectLst>
                  <a:latin typeface="楷体" pitchFamily="49" charset="-122"/>
                  <a:ea typeface="楷体" pitchFamily="49" charset="-122"/>
                </a:rPr>
                <a:t>年上半年出现了全国范围的抢购风潮</a:t>
              </a:r>
              <a:r>
                <a:rPr kumimoji="1" lang="en-US" altLang="zh-CN" sz="1800">
                  <a:effectLst>
                    <a:outerShdw blurRad="38100" dist="38100" dir="2700000" algn="tl">
                      <a:srgbClr val="C0C0C0"/>
                    </a:outerShdw>
                  </a:effectLst>
                  <a:latin typeface="楷体" pitchFamily="49" charset="-122"/>
                  <a:ea typeface="楷体" pitchFamily="49" charset="-122"/>
                </a:rPr>
                <a:t>(</a:t>
              </a:r>
              <a:r>
                <a:rPr kumimoji="1" lang="en-US" altLang="zh-CN" sz="1800">
                  <a:effectLst>
                    <a:outerShdw blurRad="38100" dist="38100" dir="2700000" algn="tl">
                      <a:srgbClr val="C0C0C0"/>
                    </a:outerShdw>
                  </a:effectLst>
                  <a:latin typeface="Times New Roman" pitchFamily="18" charset="0"/>
                  <a:ea typeface="楷体" pitchFamily="49" charset="-122"/>
                </a:rPr>
                <a:t>1987</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CPI</a:t>
              </a:r>
              <a:r>
                <a:rPr kumimoji="1" lang="zh-CN" altLang="en-US" sz="1800">
                  <a:effectLst>
                    <a:outerShdw blurRad="38100" dist="38100" dir="2700000" algn="tl">
                      <a:srgbClr val="C0C0C0"/>
                    </a:outerShdw>
                  </a:effectLst>
                  <a:latin typeface="Times New Roman" pitchFamily="18" charset="0"/>
                  <a:ea typeface="楷体" pitchFamily="49" charset="-122"/>
                </a:rPr>
                <a:t>为</a:t>
              </a:r>
              <a:r>
                <a:rPr kumimoji="1" lang="en-US" altLang="zh-CN" sz="1800">
                  <a:effectLst>
                    <a:outerShdw blurRad="38100" dist="38100" dir="2700000" algn="tl">
                      <a:srgbClr val="C0C0C0"/>
                    </a:outerShdw>
                  </a:effectLst>
                  <a:latin typeface="Times New Roman" pitchFamily="18" charset="0"/>
                  <a:ea typeface="楷体" pitchFamily="49" charset="-122"/>
                </a:rPr>
                <a:t>7.3</a:t>
              </a:r>
              <a:r>
                <a:rPr kumimoji="1" lang="en-US" altLang="zh-CN" sz="1800">
                  <a:effectLst>
                    <a:outerShdw blurRad="38100" dist="38100" dir="2700000" algn="tl">
                      <a:srgbClr val="C0C0C0"/>
                    </a:outerShdw>
                  </a:effectLst>
                  <a:latin typeface="楷体" pitchFamily="49" charset="-122"/>
                  <a:ea typeface="楷体" pitchFamily="49" charset="-122"/>
                </a:rPr>
                <a:t>%</a:t>
              </a:r>
              <a:r>
                <a:rPr kumimoji="1" lang="zh-CN" altLang="en-US" sz="1800">
                  <a:effectLst>
                    <a:outerShdw blurRad="38100" dist="38100" dir="2700000" algn="tl">
                      <a:srgbClr val="C0C0C0"/>
                    </a:outerShdw>
                  </a:effectLst>
                  <a:latin typeface="楷体" pitchFamily="49" charset="-122"/>
                  <a:ea typeface="楷体" pitchFamily="49" charset="-122"/>
                </a:rPr>
                <a:t>，</a:t>
              </a:r>
              <a:r>
                <a:rPr kumimoji="1" lang="en-US" altLang="zh-CN" sz="1800">
                  <a:effectLst>
                    <a:outerShdw blurRad="38100" dist="38100" dir="2700000" algn="tl">
                      <a:srgbClr val="C0C0C0"/>
                    </a:outerShdw>
                  </a:effectLst>
                  <a:latin typeface="Times New Roman" pitchFamily="18" charset="0"/>
                  <a:ea typeface="楷体" pitchFamily="49" charset="-122"/>
                </a:rPr>
                <a:t>1988</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CPI</a:t>
              </a:r>
              <a:r>
                <a:rPr kumimoji="1" lang="zh-CN" altLang="en-US" sz="1800">
                  <a:effectLst>
                    <a:outerShdw blurRad="38100" dist="38100" dir="2700000" algn="tl">
                      <a:srgbClr val="C0C0C0"/>
                    </a:outerShdw>
                  </a:effectLst>
                  <a:latin typeface="Times New Roman" pitchFamily="18" charset="0"/>
                  <a:ea typeface="楷体" pitchFamily="49" charset="-122"/>
                </a:rPr>
                <a:t>达</a:t>
              </a:r>
              <a:r>
                <a:rPr kumimoji="1" lang="en-US" altLang="zh-CN" sz="1800">
                  <a:effectLst>
                    <a:outerShdw blurRad="38100" dist="38100" dir="2700000" algn="tl">
                      <a:srgbClr val="C0C0C0"/>
                    </a:outerShdw>
                  </a:effectLst>
                  <a:latin typeface="Times New Roman" pitchFamily="18" charset="0"/>
                  <a:ea typeface="楷体" pitchFamily="49" charset="-122"/>
                </a:rPr>
                <a:t>18.8</a:t>
              </a:r>
              <a:r>
                <a:rPr kumimoji="1" lang="en-US" altLang="zh-CN" sz="1800">
                  <a:effectLst>
                    <a:outerShdw blurRad="38100" dist="38100" dir="2700000" algn="tl">
                      <a:srgbClr val="C0C0C0"/>
                    </a:outerShdw>
                  </a:effectLst>
                  <a:latin typeface="楷体" pitchFamily="49" charset="-122"/>
                  <a:ea typeface="楷体" pitchFamily="49" charset="-122"/>
                </a:rPr>
                <a:t>%</a:t>
              </a:r>
              <a:r>
                <a:rPr kumimoji="1" lang="zh-CN" altLang="en-US" sz="1800">
                  <a:effectLst>
                    <a:outerShdw blurRad="38100" dist="38100" dir="2700000" algn="tl">
                      <a:srgbClr val="C0C0C0"/>
                    </a:outerShdw>
                  </a:effectLst>
                  <a:latin typeface="楷体" pitchFamily="49" charset="-122"/>
                  <a:ea typeface="楷体" pitchFamily="49" charset="-122"/>
                </a:rPr>
                <a:t>，</a:t>
              </a:r>
              <a:r>
                <a:rPr kumimoji="1" lang="en-US" altLang="zh-CN" sz="1800">
                  <a:effectLst>
                    <a:outerShdw blurRad="38100" dist="38100" dir="2700000" algn="tl">
                      <a:srgbClr val="C0C0C0"/>
                    </a:outerShdw>
                  </a:effectLst>
                  <a:latin typeface="Times New Roman" pitchFamily="18" charset="0"/>
                  <a:ea typeface="楷体" pitchFamily="49" charset="-122"/>
                </a:rPr>
                <a:t>1989</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CPI</a:t>
              </a:r>
              <a:r>
                <a:rPr kumimoji="1" lang="zh-CN" altLang="en-US" sz="1800">
                  <a:effectLst>
                    <a:outerShdw blurRad="38100" dist="38100" dir="2700000" algn="tl">
                      <a:srgbClr val="C0C0C0"/>
                    </a:outerShdw>
                  </a:effectLst>
                  <a:latin typeface="Times New Roman" pitchFamily="18" charset="0"/>
                  <a:ea typeface="楷体" pitchFamily="49" charset="-122"/>
                </a:rPr>
                <a:t>达</a:t>
              </a:r>
              <a:r>
                <a:rPr kumimoji="1" lang="en-US" altLang="zh-CN" sz="1800">
                  <a:effectLst>
                    <a:outerShdw blurRad="38100" dist="38100" dir="2700000" algn="tl">
                      <a:srgbClr val="C0C0C0"/>
                    </a:outerShdw>
                  </a:effectLst>
                  <a:latin typeface="Times New Roman" pitchFamily="18" charset="0"/>
                  <a:ea typeface="楷体" pitchFamily="49" charset="-122"/>
                </a:rPr>
                <a:t>18.0</a:t>
              </a:r>
              <a:r>
                <a:rPr kumimoji="1" lang="en-US" altLang="zh-CN" sz="1800">
                  <a:effectLst>
                    <a:outerShdw blurRad="38100" dist="38100" dir="2700000" algn="tl">
                      <a:srgbClr val="C0C0C0"/>
                    </a:outerShdw>
                  </a:effectLst>
                  <a:latin typeface="楷体" pitchFamily="49" charset="-122"/>
                  <a:ea typeface="楷体" pitchFamily="49" charset="-122"/>
                </a:rPr>
                <a:t>%</a:t>
              </a:r>
              <a:r>
                <a:rPr kumimoji="1" lang="zh-CN" altLang="en-US" sz="1800">
                  <a:effectLst>
                    <a:outerShdw blurRad="38100" dist="38100" dir="2700000" algn="tl">
                      <a:srgbClr val="C0C0C0"/>
                    </a:outerShdw>
                  </a:effectLst>
                  <a:latin typeface="楷体" pitchFamily="49" charset="-122"/>
                  <a:ea typeface="楷体" pitchFamily="49" charset="-122"/>
                </a:rPr>
                <a:t>），形成了储蓄存款的负利率。为稳定经济形势，国务院决定从</a:t>
              </a:r>
              <a:r>
                <a:rPr kumimoji="1" lang="en-US" altLang="zh-CN" sz="1800">
                  <a:effectLst>
                    <a:outerShdw blurRad="38100" dist="38100" dir="2700000" algn="tl">
                      <a:srgbClr val="C0C0C0"/>
                    </a:outerShdw>
                  </a:effectLst>
                  <a:latin typeface="Times New Roman" pitchFamily="18" charset="0"/>
                  <a:ea typeface="楷体" pitchFamily="49" charset="-122"/>
                </a:rPr>
                <a:t>1988</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9</a:t>
              </a:r>
              <a:r>
                <a:rPr kumimoji="1" lang="zh-CN" altLang="en-US" sz="1800">
                  <a:effectLst>
                    <a:outerShdw blurRad="38100" dist="38100" dir="2700000" algn="tl">
                      <a:srgbClr val="C0C0C0"/>
                    </a:outerShdw>
                  </a:effectLst>
                  <a:latin typeface="楷体" pitchFamily="49" charset="-122"/>
                  <a:ea typeface="楷体" pitchFamily="49" charset="-122"/>
                </a:rPr>
                <a:t>月</a:t>
              </a:r>
              <a:r>
                <a:rPr kumimoji="1" lang="en-US" altLang="zh-CN" sz="1800">
                  <a:effectLst>
                    <a:outerShdw blurRad="38100" dist="38100" dir="2700000" algn="tl">
                      <a:srgbClr val="C0C0C0"/>
                    </a:outerShdw>
                  </a:effectLst>
                  <a:latin typeface="Times New Roman" pitchFamily="18" charset="0"/>
                  <a:ea typeface="楷体" pitchFamily="49" charset="-122"/>
                </a:rPr>
                <a:t>10</a:t>
              </a:r>
              <a:r>
                <a:rPr kumimoji="1" lang="zh-CN" altLang="en-US" sz="1800">
                  <a:effectLst>
                    <a:outerShdw blurRad="38100" dist="38100" dir="2700000" algn="tl">
                      <a:srgbClr val="C0C0C0"/>
                    </a:outerShdw>
                  </a:effectLst>
                  <a:latin typeface="楷体" pitchFamily="49" charset="-122"/>
                  <a:ea typeface="楷体" pitchFamily="49" charset="-122"/>
                </a:rPr>
                <a:t>日起开办人民币长期储蓄存款保值业务，对</a:t>
              </a:r>
              <a:r>
                <a:rPr kumimoji="1" lang="en-US" altLang="zh-CN" sz="1800">
                  <a:effectLst>
                    <a:outerShdw blurRad="38100" dist="38100" dir="2700000" algn="tl">
                      <a:srgbClr val="C0C0C0"/>
                    </a:outerShdw>
                  </a:effectLst>
                  <a:latin typeface="Times New Roman" pitchFamily="18" charset="0"/>
                  <a:ea typeface="楷体" pitchFamily="49" charset="-122"/>
                </a:rPr>
                <a:t>3</a:t>
              </a:r>
              <a:r>
                <a:rPr kumimoji="1" lang="zh-CN" altLang="en-US" sz="1800">
                  <a:effectLst>
                    <a:outerShdw blurRad="38100" dist="38100" dir="2700000" algn="tl">
                      <a:srgbClr val="C0C0C0"/>
                    </a:outerShdw>
                  </a:effectLst>
                  <a:latin typeface="楷体" pitchFamily="49" charset="-122"/>
                  <a:ea typeface="楷体" pitchFamily="49" charset="-122"/>
                </a:rPr>
                <a:t>年期、</a:t>
              </a:r>
              <a:r>
                <a:rPr kumimoji="1" lang="en-US" altLang="zh-CN" sz="1800">
                  <a:effectLst>
                    <a:outerShdw blurRad="38100" dist="38100" dir="2700000" algn="tl">
                      <a:srgbClr val="C0C0C0"/>
                    </a:outerShdw>
                  </a:effectLst>
                  <a:latin typeface="Times New Roman" pitchFamily="18" charset="0"/>
                  <a:ea typeface="楷体" pitchFamily="49" charset="-122"/>
                </a:rPr>
                <a:t>5</a:t>
              </a:r>
              <a:r>
                <a:rPr kumimoji="1" lang="zh-CN" altLang="en-US" sz="1800">
                  <a:effectLst>
                    <a:outerShdw blurRad="38100" dist="38100" dir="2700000" algn="tl">
                      <a:srgbClr val="C0C0C0"/>
                    </a:outerShdw>
                  </a:effectLst>
                  <a:latin typeface="楷体" pitchFamily="49" charset="-122"/>
                  <a:ea typeface="楷体" pitchFamily="49" charset="-122"/>
                </a:rPr>
                <a:t>年期、</a:t>
              </a:r>
              <a:r>
                <a:rPr kumimoji="1" lang="en-US" altLang="zh-CN" sz="1800">
                  <a:effectLst>
                    <a:outerShdw blurRad="38100" dist="38100" dir="2700000" algn="tl">
                      <a:srgbClr val="C0C0C0"/>
                    </a:outerShdw>
                  </a:effectLst>
                  <a:latin typeface="Times New Roman" pitchFamily="18" charset="0"/>
                  <a:ea typeface="楷体" pitchFamily="49" charset="-122"/>
                </a:rPr>
                <a:t>8</a:t>
              </a:r>
              <a:r>
                <a:rPr kumimoji="1" lang="zh-CN" altLang="en-US" sz="1800">
                  <a:effectLst>
                    <a:outerShdw blurRad="38100" dist="38100" dir="2700000" algn="tl">
                      <a:srgbClr val="C0C0C0"/>
                    </a:outerShdw>
                  </a:effectLst>
                  <a:latin typeface="楷体" pitchFamily="49" charset="-122"/>
                  <a:ea typeface="楷体" pitchFamily="49" charset="-122"/>
                </a:rPr>
                <a:t>年期的定期储蓄存款实行保值。储蓄期满时，银行除按规定利率支付利息外，把存款期间</a:t>
              </a:r>
              <a:r>
                <a:rPr kumimoji="1" lang="zh-CN" altLang="en-US" sz="1800">
                  <a:solidFill>
                    <a:srgbClr val="FF0000"/>
                  </a:solidFill>
                  <a:effectLst>
                    <a:outerShdw blurRad="38100" dist="38100" dir="2700000" algn="tl">
                      <a:srgbClr val="C0C0C0"/>
                    </a:outerShdw>
                  </a:effectLst>
                  <a:latin typeface="楷体" pitchFamily="49" charset="-122"/>
                  <a:ea typeface="楷体" pitchFamily="49" charset="-122"/>
                </a:rPr>
                <a:t>物价上涨幅度与利率之间的差数</a:t>
              </a:r>
              <a:r>
                <a:rPr kumimoji="1" lang="zh-CN" altLang="en-US" sz="1800">
                  <a:effectLst>
                    <a:outerShdw blurRad="38100" dist="38100" dir="2700000" algn="tl">
                      <a:srgbClr val="C0C0C0"/>
                    </a:outerShdw>
                  </a:effectLst>
                  <a:latin typeface="楷体" pitchFamily="49" charset="-122"/>
                  <a:ea typeface="楷体" pitchFamily="49" charset="-122"/>
                </a:rPr>
                <a:t>补贴给储户。具体的保值补贴率由中国人民银行参照国家统计局公布的零售物价总指数按季平均计算（</a:t>
              </a:r>
              <a:r>
                <a:rPr kumimoji="1" lang="en-US" altLang="zh-CN" sz="1800">
                  <a:effectLst>
                    <a:outerShdw blurRad="38100" dist="38100" dir="2700000" algn="tl">
                      <a:srgbClr val="C0C0C0"/>
                    </a:outerShdw>
                  </a:effectLst>
                  <a:latin typeface="Times New Roman" pitchFamily="18" charset="0"/>
                  <a:ea typeface="楷体" pitchFamily="49" charset="-122"/>
                </a:rPr>
                <a:t>1990</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1</a:t>
              </a:r>
              <a:r>
                <a:rPr kumimoji="1" lang="zh-CN" altLang="en-US" sz="1800">
                  <a:effectLst>
                    <a:outerShdw blurRad="38100" dist="38100" dir="2700000" algn="tl">
                      <a:srgbClr val="C0C0C0"/>
                    </a:outerShdw>
                  </a:effectLst>
                  <a:latin typeface="楷体" pitchFamily="49" charset="-122"/>
                  <a:ea typeface="楷体" pitchFamily="49" charset="-122"/>
                </a:rPr>
                <a:t>月起改为按月计算）。</a:t>
              </a:r>
              <a:r>
                <a:rPr kumimoji="1" lang="en-US" altLang="zh-CN" sz="1800">
                  <a:effectLst>
                    <a:outerShdw blurRad="38100" dist="38100" dir="2700000" algn="tl">
                      <a:srgbClr val="C0C0C0"/>
                    </a:outerShdw>
                  </a:effectLst>
                  <a:latin typeface="Times New Roman" pitchFamily="18" charset="0"/>
                  <a:ea typeface="楷体" pitchFamily="49" charset="-122"/>
                </a:rPr>
                <a:t>1990</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6</a:t>
              </a:r>
              <a:r>
                <a:rPr kumimoji="1" lang="zh-CN" altLang="en-US" sz="1800">
                  <a:effectLst>
                    <a:outerShdw blurRad="38100" dist="38100" dir="2700000" algn="tl">
                      <a:srgbClr val="C0C0C0"/>
                    </a:outerShdw>
                  </a:effectLst>
                  <a:latin typeface="楷体" pitchFamily="49" charset="-122"/>
                  <a:ea typeface="楷体" pitchFamily="49" charset="-122"/>
                </a:rPr>
                <a:t>月份，保值补贴率降到了</a:t>
              </a:r>
              <a:r>
                <a:rPr kumimoji="1" lang="en-US" altLang="zh-CN" sz="1800">
                  <a:effectLst>
                    <a:outerShdw blurRad="38100" dist="38100" dir="2700000" algn="tl">
                      <a:srgbClr val="C0C0C0"/>
                    </a:outerShdw>
                  </a:effectLst>
                  <a:latin typeface="Times New Roman" pitchFamily="18" charset="0"/>
                  <a:ea typeface="楷体" pitchFamily="49" charset="-122"/>
                </a:rPr>
                <a:t>0</a:t>
              </a:r>
              <a:r>
                <a:rPr kumimoji="1" lang="zh-CN" altLang="en-US" sz="1800">
                  <a:effectLst>
                    <a:outerShdw blurRad="38100" dist="38100" dir="2700000" algn="tl">
                      <a:srgbClr val="C0C0C0"/>
                    </a:outerShdw>
                  </a:effectLst>
                  <a:latin typeface="楷体" pitchFamily="49" charset="-122"/>
                  <a:ea typeface="楷体" pitchFamily="49" charset="-122"/>
                </a:rPr>
                <a:t>，</a:t>
              </a:r>
              <a:r>
                <a:rPr kumimoji="1" lang="en-US" altLang="zh-CN" sz="1800">
                  <a:effectLst>
                    <a:outerShdw blurRad="38100" dist="38100" dir="2700000" algn="tl">
                      <a:srgbClr val="C0C0C0"/>
                    </a:outerShdw>
                  </a:effectLst>
                  <a:latin typeface="Times New Roman" pitchFamily="18" charset="0"/>
                  <a:ea typeface="楷体" pitchFamily="49" charset="-122"/>
                </a:rPr>
                <a:t>1991</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12</a:t>
              </a:r>
              <a:r>
                <a:rPr kumimoji="1" lang="zh-CN" altLang="en-US" sz="1800">
                  <a:effectLst>
                    <a:outerShdw blurRad="38100" dist="38100" dir="2700000" algn="tl">
                      <a:srgbClr val="C0C0C0"/>
                    </a:outerShdw>
                  </a:effectLst>
                  <a:latin typeface="楷体" pitchFamily="49" charset="-122"/>
                  <a:ea typeface="楷体" pitchFamily="49" charset="-122"/>
                </a:rPr>
                <a:t>月</a:t>
              </a:r>
              <a:r>
                <a:rPr kumimoji="1" lang="en-US" altLang="zh-CN" sz="1800">
                  <a:effectLst>
                    <a:outerShdw blurRad="38100" dist="38100" dir="2700000" algn="tl">
                      <a:srgbClr val="C0C0C0"/>
                    </a:outerShdw>
                  </a:effectLst>
                  <a:latin typeface="Times New Roman" pitchFamily="18" charset="0"/>
                  <a:ea typeface="楷体" pitchFamily="49" charset="-122"/>
                </a:rPr>
                <a:t>1</a:t>
              </a:r>
              <a:r>
                <a:rPr kumimoji="1" lang="zh-CN" altLang="en-US" sz="1800">
                  <a:effectLst>
                    <a:outerShdw blurRad="38100" dist="38100" dir="2700000" algn="tl">
                      <a:srgbClr val="C0C0C0"/>
                    </a:outerShdw>
                  </a:effectLst>
                  <a:latin typeface="楷体" pitchFamily="49" charset="-122"/>
                  <a:ea typeface="楷体" pitchFamily="49" charset="-122"/>
                </a:rPr>
                <a:t>日停办。</a:t>
              </a:r>
              <a:endParaRPr kumimoji="1" lang="en-US" altLang="zh-CN" sz="1800">
                <a:effectLst>
                  <a:outerShdw blurRad="38100" dist="38100" dir="2700000" algn="tl">
                    <a:srgbClr val="C0C0C0"/>
                  </a:outerShdw>
                </a:effectLst>
                <a:latin typeface="楷体" pitchFamily="49" charset="-122"/>
                <a:ea typeface="楷体" pitchFamily="49" charset="-122"/>
              </a:endParaRPr>
            </a:p>
            <a:p>
              <a:pPr marL="447675" lvl="1" indent="-179388" eaLnBrk="1" hangingPunct="1">
                <a:lnSpc>
                  <a:spcPct val="105000"/>
                </a:lnSpc>
                <a:spcBef>
                  <a:spcPct val="50000"/>
                </a:spcBef>
                <a:buClr>
                  <a:srgbClr val="FF6600"/>
                </a:buClr>
                <a:buFont typeface="黑体" pitchFamily="49" charset="-122"/>
                <a:buChar char="-"/>
                <a:defRPr/>
              </a:pPr>
              <a:r>
                <a:rPr kumimoji="1" lang="en-US" altLang="zh-CN" sz="1800">
                  <a:effectLst>
                    <a:outerShdw blurRad="38100" dist="38100" dir="2700000" algn="tl">
                      <a:srgbClr val="C0C0C0"/>
                    </a:outerShdw>
                  </a:effectLst>
                  <a:latin typeface="Times New Roman" pitchFamily="18" charset="0"/>
                  <a:ea typeface="楷体" pitchFamily="49" charset="-122"/>
                </a:rPr>
                <a:t>1992</a:t>
              </a:r>
              <a:r>
                <a:rPr kumimoji="1" lang="zh-CN" altLang="en-US" sz="1800">
                  <a:effectLst>
                    <a:outerShdw blurRad="38100" dist="38100" dir="2700000" algn="tl">
                      <a:srgbClr val="C0C0C0"/>
                    </a:outerShdw>
                  </a:effectLst>
                  <a:latin typeface="楷体" pitchFamily="49" charset="-122"/>
                  <a:ea typeface="楷体" pitchFamily="49" charset="-122"/>
                </a:rPr>
                <a:t>年下半年新一轮通涨又开始了（</a:t>
              </a:r>
              <a:r>
                <a:rPr kumimoji="1" lang="en-US" altLang="zh-CN" sz="1800">
                  <a:effectLst>
                    <a:outerShdw blurRad="38100" dist="38100" dir="2700000" algn="tl">
                      <a:srgbClr val="C0C0C0"/>
                    </a:outerShdw>
                  </a:effectLst>
                  <a:latin typeface="Times New Roman" pitchFamily="18" charset="0"/>
                  <a:ea typeface="楷体" pitchFamily="49" charset="-122"/>
                </a:rPr>
                <a:t>1993</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CPI</a:t>
              </a:r>
              <a:r>
                <a:rPr kumimoji="1" lang="zh-CN" altLang="en-US" sz="1800">
                  <a:effectLst>
                    <a:outerShdw blurRad="38100" dist="38100" dir="2700000" algn="tl">
                      <a:srgbClr val="C0C0C0"/>
                    </a:outerShdw>
                  </a:effectLst>
                  <a:latin typeface="楷体" pitchFamily="49" charset="-122"/>
                  <a:ea typeface="楷体" pitchFamily="49" charset="-122"/>
                </a:rPr>
                <a:t>达</a:t>
              </a:r>
              <a:r>
                <a:rPr kumimoji="1" lang="en-US" altLang="zh-CN" sz="1800">
                  <a:effectLst>
                    <a:outerShdw blurRad="38100" dist="38100" dir="2700000" algn="tl">
                      <a:srgbClr val="C0C0C0"/>
                    </a:outerShdw>
                  </a:effectLst>
                  <a:latin typeface="Times New Roman" pitchFamily="18" charset="0"/>
                  <a:ea typeface="楷体" pitchFamily="49" charset="-122"/>
                </a:rPr>
                <a:t>14.7</a:t>
              </a:r>
              <a:r>
                <a:rPr kumimoji="1" lang="en-US" altLang="zh-CN" sz="1800">
                  <a:effectLst>
                    <a:outerShdw blurRad="38100" dist="38100" dir="2700000" algn="tl">
                      <a:srgbClr val="C0C0C0"/>
                    </a:outerShdw>
                  </a:effectLst>
                  <a:latin typeface="楷体" pitchFamily="49" charset="-122"/>
                  <a:ea typeface="楷体" pitchFamily="49" charset="-122"/>
                </a:rPr>
                <a:t>%</a:t>
              </a:r>
              <a:r>
                <a:rPr lang="zh-CN" altLang="en-US" sz="1800">
                  <a:latin typeface="Arial" charset="0"/>
                </a:rPr>
                <a:t>，</a:t>
              </a:r>
              <a:r>
                <a:rPr kumimoji="1" lang="en-US" altLang="zh-CN" sz="1800">
                  <a:effectLst>
                    <a:outerShdw blurRad="38100" dist="38100" dir="2700000" algn="tl">
                      <a:srgbClr val="C0C0C0"/>
                    </a:outerShdw>
                  </a:effectLst>
                  <a:latin typeface="Times New Roman" pitchFamily="18" charset="0"/>
                  <a:ea typeface="楷体" pitchFamily="49" charset="-122"/>
                </a:rPr>
                <a:t>1994</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CPI</a:t>
              </a:r>
              <a:r>
                <a:rPr kumimoji="1" lang="zh-CN" altLang="en-US" sz="1800">
                  <a:effectLst>
                    <a:outerShdw blurRad="38100" dist="38100" dir="2700000" algn="tl">
                      <a:srgbClr val="C0C0C0"/>
                    </a:outerShdw>
                  </a:effectLst>
                  <a:latin typeface="楷体" pitchFamily="49" charset="-122"/>
                  <a:ea typeface="楷体" pitchFamily="49" charset="-122"/>
                </a:rPr>
                <a:t>达到了</a:t>
              </a:r>
              <a:r>
                <a:rPr kumimoji="1" lang="en-US" altLang="zh-CN" sz="1800">
                  <a:effectLst>
                    <a:outerShdw blurRad="38100" dist="38100" dir="2700000" algn="tl">
                      <a:srgbClr val="C0C0C0"/>
                    </a:outerShdw>
                  </a:effectLst>
                  <a:latin typeface="Times New Roman" pitchFamily="18" charset="0"/>
                  <a:ea typeface="楷体" pitchFamily="49" charset="-122"/>
                </a:rPr>
                <a:t>24.1</a:t>
              </a:r>
              <a:r>
                <a:rPr kumimoji="1" lang="en-US" altLang="zh-CN" sz="1800">
                  <a:effectLst>
                    <a:outerShdw blurRad="38100" dist="38100" dir="2700000" algn="tl">
                      <a:srgbClr val="C0C0C0"/>
                    </a:outerShdw>
                  </a:effectLst>
                  <a:latin typeface="楷体" pitchFamily="49" charset="-122"/>
                  <a:ea typeface="楷体" pitchFamily="49" charset="-122"/>
                </a:rPr>
                <a:t>%</a:t>
              </a:r>
              <a:r>
                <a:rPr kumimoji="1" lang="zh-CN" altLang="en-US" sz="1800">
                  <a:effectLst>
                    <a:outerShdw blurRad="38100" dist="38100" dir="2700000" algn="tl">
                      <a:srgbClr val="C0C0C0"/>
                    </a:outerShdw>
                  </a:effectLst>
                  <a:latin typeface="楷体" pitchFamily="49" charset="-122"/>
                  <a:ea typeface="楷体" pitchFamily="49" charset="-122"/>
                </a:rPr>
                <a:t>）。</a:t>
              </a:r>
              <a:r>
                <a:rPr kumimoji="1" lang="en-US" altLang="zh-CN" sz="1800">
                  <a:effectLst>
                    <a:outerShdw blurRad="38100" dist="38100" dir="2700000" algn="tl">
                      <a:srgbClr val="C0C0C0"/>
                    </a:outerShdw>
                  </a:effectLst>
                  <a:latin typeface="Times New Roman" pitchFamily="18" charset="0"/>
                  <a:ea typeface="楷体" pitchFamily="49" charset="-122"/>
                </a:rPr>
                <a:t>1993</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7</a:t>
              </a:r>
              <a:r>
                <a:rPr kumimoji="1" lang="zh-CN" altLang="en-US" sz="1800">
                  <a:effectLst>
                    <a:outerShdw blurRad="38100" dist="38100" dir="2700000" algn="tl">
                      <a:srgbClr val="C0C0C0"/>
                    </a:outerShdw>
                  </a:effectLst>
                  <a:latin typeface="楷体" pitchFamily="49" charset="-122"/>
                  <a:ea typeface="楷体" pitchFamily="49" charset="-122"/>
                </a:rPr>
                <a:t>月</a:t>
              </a:r>
              <a:r>
                <a:rPr kumimoji="1" lang="en-US" altLang="zh-CN" sz="1800">
                  <a:effectLst>
                    <a:outerShdw blurRad="38100" dist="38100" dir="2700000" algn="tl">
                      <a:srgbClr val="C0C0C0"/>
                    </a:outerShdw>
                  </a:effectLst>
                  <a:latin typeface="Times New Roman" pitchFamily="18" charset="0"/>
                  <a:ea typeface="楷体" pitchFamily="49" charset="-122"/>
                </a:rPr>
                <a:t>1</a:t>
              </a:r>
              <a:r>
                <a:rPr kumimoji="1" lang="zh-CN" altLang="en-US" sz="1800">
                  <a:effectLst>
                    <a:outerShdw blurRad="38100" dist="38100" dir="2700000" algn="tl">
                      <a:srgbClr val="C0C0C0"/>
                    </a:outerShdw>
                  </a:effectLst>
                  <a:latin typeface="楷体" pitchFamily="49" charset="-122"/>
                  <a:ea typeface="楷体" pitchFamily="49" charset="-122"/>
                </a:rPr>
                <a:t>日起，在当年第二次调整利率的基础上，重新开办人民币长期储蓄保值业务。但到</a:t>
              </a:r>
              <a:r>
                <a:rPr kumimoji="1" lang="en-US" altLang="zh-CN" sz="1800">
                  <a:effectLst>
                    <a:outerShdw blurRad="38100" dist="38100" dir="2700000" algn="tl">
                      <a:srgbClr val="C0C0C0"/>
                    </a:outerShdw>
                  </a:effectLst>
                  <a:latin typeface="Times New Roman" pitchFamily="18" charset="0"/>
                  <a:ea typeface="楷体" pitchFamily="49" charset="-122"/>
                </a:rPr>
                <a:t>1994</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4</a:t>
              </a:r>
              <a:r>
                <a:rPr kumimoji="1" lang="zh-CN" altLang="en-US" sz="1800">
                  <a:effectLst>
                    <a:outerShdw blurRad="38100" dist="38100" dir="2700000" algn="tl">
                      <a:srgbClr val="C0C0C0"/>
                    </a:outerShdw>
                  </a:effectLst>
                  <a:latin typeface="楷体" pitchFamily="49" charset="-122"/>
                  <a:ea typeface="楷体" pitchFamily="49" charset="-122"/>
                </a:rPr>
                <a:t>月份保值补贴率才大于</a:t>
              </a:r>
              <a:r>
                <a:rPr kumimoji="1" lang="en-US" altLang="zh-CN" sz="1800">
                  <a:effectLst>
                    <a:outerShdw blurRad="38100" dist="38100" dir="2700000" algn="tl">
                      <a:srgbClr val="C0C0C0"/>
                    </a:outerShdw>
                  </a:effectLst>
                  <a:latin typeface="Times New Roman" pitchFamily="18" charset="0"/>
                  <a:ea typeface="楷体" pitchFamily="49" charset="-122"/>
                </a:rPr>
                <a:t>0</a:t>
              </a:r>
              <a:r>
                <a:rPr kumimoji="1" lang="zh-CN" altLang="en-US" sz="1800">
                  <a:effectLst>
                    <a:outerShdw blurRad="38100" dist="38100" dir="2700000" algn="tl">
                      <a:srgbClr val="C0C0C0"/>
                    </a:outerShdw>
                  </a:effectLst>
                  <a:latin typeface="Times New Roman" pitchFamily="18" charset="0"/>
                  <a:ea typeface="楷体" pitchFamily="49" charset="-122"/>
                </a:rPr>
                <a:t>。</a:t>
              </a:r>
              <a:r>
                <a:rPr kumimoji="1" lang="en-US" altLang="zh-CN" sz="1800">
                  <a:effectLst>
                    <a:outerShdw blurRad="38100" dist="38100" dir="2700000" algn="tl">
                      <a:srgbClr val="C0C0C0"/>
                    </a:outerShdw>
                  </a:effectLst>
                  <a:latin typeface="Times New Roman" pitchFamily="18" charset="0"/>
                  <a:ea typeface="楷体" pitchFamily="49" charset="-122"/>
                </a:rPr>
                <a:t>1995</a:t>
              </a:r>
              <a:r>
                <a:rPr kumimoji="1" lang="zh-CN" altLang="en-US" sz="1800">
                  <a:effectLst>
                    <a:outerShdw blurRad="38100" dist="38100" dir="2700000" algn="tl">
                      <a:srgbClr val="C0C0C0"/>
                    </a:outerShdw>
                  </a:effectLst>
                  <a:latin typeface="楷体" pitchFamily="49" charset="-122"/>
                  <a:ea typeface="楷体" pitchFamily="49" charset="-122"/>
                </a:rPr>
                <a:t>年通涨率降到</a:t>
              </a:r>
              <a:r>
                <a:rPr kumimoji="1" lang="en-US" altLang="zh-CN" sz="1800">
                  <a:effectLst>
                    <a:outerShdw blurRad="38100" dist="38100" dir="2700000" algn="tl">
                      <a:srgbClr val="C0C0C0"/>
                    </a:outerShdw>
                  </a:effectLst>
                  <a:latin typeface="Times New Roman" pitchFamily="18" charset="0"/>
                  <a:ea typeface="楷体" pitchFamily="49" charset="-122"/>
                </a:rPr>
                <a:t>17.1</a:t>
              </a:r>
              <a:r>
                <a:rPr kumimoji="1" lang="en-US" altLang="zh-CN" sz="1800">
                  <a:effectLst>
                    <a:outerShdw blurRad="38100" dist="38100" dir="2700000" algn="tl">
                      <a:srgbClr val="C0C0C0"/>
                    </a:outerShdw>
                  </a:effectLst>
                  <a:latin typeface="楷体" pitchFamily="49" charset="-122"/>
                  <a:ea typeface="楷体" pitchFamily="49" charset="-122"/>
                </a:rPr>
                <a:t>%</a:t>
              </a:r>
              <a:r>
                <a:rPr kumimoji="1" lang="zh-CN" altLang="en-US" sz="1800">
                  <a:effectLst>
                    <a:outerShdw blurRad="38100" dist="38100" dir="2700000" algn="tl">
                      <a:srgbClr val="C0C0C0"/>
                    </a:outerShdw>
                  </a:effectLst>
                  <a:latin typeface="楷体" pitchFamily="49" charset="-122"/>
                  <a:ea typeface="楷体" pitchFamily="49" charset="-122"/>
                </a:rPr>
                <a:t>。</a:t>
              </a:r>
              <a:r>
                <a:rPr kumimoji="1" lang="en-US" altLang="zh-CN" sz="1800">
                  <a:effectLst>
                    <a:outerShdw blurRad="38100" dist="38100" dir="2700000" algn="tl">
                      <a:srgbClr val="C0C0C0"/>
                    </a:outerShdw>
                  </a:effectLst>
                  <a:latin typeface="Times New Roman" pitchFamily="18" charset="0"/>
                  <a:ea typeface="楷体" pitchFamily="49" charset="-122"/>
                </a:rPr>
                <a:t>1996</a:t>
              </a:r>
              <a:r>
                <a:rPr kumimoji="1" lang="zh-CN" altLang="en-US" sz="1800">
                  <a:effectLst>
                    <a:outerShdw blurRad="38100" dist="38100" dir="2700000" algn="tl">
                      <a:srgbClr val="C0C0C0"/>
                    </a:outerShdw>
                  </a:effectLst>
                  <a:latin typeface="楷体" pitchFamily="49" charset="-122"/>
                  <a:ea typeface="楷体" pitchFamily="49" charset="-122"/>
                </a:rPr>
                <a:t>年第一季度保值补贴率大幅下降，</a:t>
              </a:r>
              <a:r>
                <a:rPr kumimoji="1" lang="en-US" altLang="zh-CN" sz="1800">
                  <a:effectLst>
                    <a:outerShdw blurRad="38100" dist="38100" dir="2700000" algn="tl">
                      <a:srgbClr val="C0C0C0"/>
                    </a:outerShdw>
                  </a:effectLst>
                  <a:latin typeface="Times New Roman" pitchFamily="18" charset="0"/>
                  <a:ea typeface="楷体" pitchFamily="49" charset="-122"/>
                </a:rPr>
                <a:t>1996</a:t>
              </a:r>
              <a:r>
                <a:rPr kumimoji="1" lang="zh-CN" altLang="en-US" sz="1800">
                  <a:effectLst>
                    <a:outerShdw blurRad="38100" dist="38100" dir="2700000" algn="tl">
                      <a:srgbClr val="C0C0C0"/>
                    </a:outerShdw>
                  </a:effectLst>
                  <a:latin typeface="楷体" pitchFamily="49" charset="-122"/>
                  <a:ea typeface="楷体" pitchFamily="49" charset="-122"/>
                </a:rPr>
                <a:t>年</a:t>
              </a:r>
              <a:r>
                <a:rPr kumimoji="1" lang="en-US" altLang="zh-CN" sz="1800">
                  <a:effectLst>
                    <a:outerShdw blurRad="38100" dist="38100" dir="2700000" algn="tl">
                      <a:srgbClr val="C0C0C0"/>
                    </a:outerShdw>
                  </a:effectLst>
                  <a:latin typeface="Times New Roman" pitchFamily="18" charset="0"/>
                  <a:ea typeface="楷体" pitchFamily="49" charset="-122"/>
                </a:rPr>
                <a:t>4</a:t>
              </a:r>
              <a:r>
                <a:rPr kumimoji="1" lang="zh-CN" altLang="en-US" sz="1800">
                  <a:effectLst>
                    <a:outerShdw blurRad="38100" dist="38100" dir="2700000" algn="tl">
                      <a:srgbClr val="C0C0C0"/>
                    </a:outerShdw>
                  </a:effectLst>
                  <a:latin typeface="楷体" pitchFamily="49" charset="-122"/>
                  <a:ea typeface="楷体" pitchFamily="49" charset="-122"/>
                </a:rPr>
                <a:t>月</a:t>
              </a:r>
              <a:r>
                <a:rPr kumimoji="1" lang="en-US" altLang="zh-CN" sz="1800">
                  <a:effectLst>
                    <a:outerShdw blurRad="38100" dist="38100" dir="2700000" algn="tl">
                      <a:srgbClr val="C0C0C0"/>
                    </a:outerShdw>
                  </a:effectLst>
                  <a:latin typeface="Times New Roman" pitchFamily="18" charset="0"/>
                  <a:ea typeface="楷体" pitchFamily="49" charset="-122"/>
                </a:rPr>
                <a:t>1</a:t>
              </a:r>
              <a:r>
                <a:rPr kumimoji="1" lang="zh-CN" altLang="en-US" sz="1800">
                  <a:effectLst>
                    <a:outerShdw blurRad="38100" dist="38100" dir="2700000" algn="tl">
                      <a:srgbClr val="C0C0C0"/>
                    </a:outerShdw>
                  </a:effectLst>
                  <a:latin typeface="Times New Roman" pitchFamily="18" charset="0"/>
                  <a:ea typeface="楷体" pitchFamily="49" charset="-122"/>
                </a:rPr>
                <a:t>日</a:t>
              </a:r>
              <a:r>
                <a:rPr kumimoji="1" lang="zh-CN" altLang="en-US" sz="1800">
                  <a:effectLst>
                    <a:outerShdw blurRad="38100" dist="38100" dir="2700000" algn="tl">
                      <a:srgbClr val="C0C0C0"/>
                    </a:outerShdw>
                  </a:effectLst>
                  <a:latin typeface="楷体" pitchFamily="49" charset="-122"/>
                  <a:ea typeface="楷体" pitchFamily="49" charset="-122"/>
                </a:rPr>
                <a:t>起停办。</a:t>
              </a:r>
              <a:r>
                <a:rPr kumimoji="1" lang="zh-CN" altLang="en-US" sz="1800">
                  <a:latin typeface="楷体" pitchFamily="49" charset="-122"/>
                  <a:ea typeface="楷体" pitchFamily="49" charset="-122"/>
                </a:rPr>
                <a:t> </a:t>
              </a:r>
            </a:p>
          </p:txBody>
        </p:sp>
      </p:grpSp>
    </p:spTree>
    <p:extLst>
      <p:ext uri="{BB962C8B-B14F-4D97-AF65-F5344CB8AC3E}">
        <p14:creationId xmlns:p14="http://schemas.microsoft.com/office/powerpoint/2010/main" val="1724134475"/>
      </p:ext>
    </p:extLst>
  </p:cSld>
  <p:clrMapOvr>
    <a:masterClrMapping/>
  </p:clrMapOvr>
  <p:transition>
    <p:pull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916832"/>
            <a:ext cx="8424936" cy="3528392"/>
          </a:xfrm>
        </p:spPr>
        <p:txBody>
          <a:bodyPr/>
          <a:lstStyle/>
          <a:p>
            <a:pPr>
              <a:lnSpc>
                <a:spcPct val="150000"/>
              </a:lnSpc>
            </a:pPr>
            <a:r>
              <a:rPr kumimoji="1" lang="en-US" altLang="zh-CN" sz="3200" dirty="0" smtClean="0">
                <a:solidFill>
                  <a:schemeClr val="tx1"/>
                </a:solidFill>
                <a:effectLst>
                  <a:outerShdw blurRad="38100" dist="38100" dir="2700000" algn="tl">
                    <a:srgbClr val="C0C0C0"/>
                  </a:outerShdw>
                </a:effectLst>
                <a:latin typeface="Times New Roman" pitchFamily="18" charset="0"/>
                <a:ea typeface="楷体" pitchFamily="49" charset="-122"/>
              </a:rPr>
              <a:t>1.</a:t>
            </a:r>
            <a:r>
              <a:rPr kumimoji="1" lang="zh-CN" altLang="en-US" sz="3200" dirty="0" smtClean="0">
                <a:solidFill>
                  <a:schemeClr val="tx1"/>
                </a:solidFill>
                <a:effectLst>
                  <a:outerShdw blurRad="38100" dist="38100" dir="2700000" algn="tl">
                    <a:srgbClr val="C0C0C0"/>
                  </a:outerShdw>
                </a:effectLst>
                <a:latin typeface="Times New Roman" pitchFamily="18" charset="0"/>
                <a:ea typeface="楷体" pitchFamily="49" charset="-122"/>
              </a:rPr>
              <a:t>某</a:t>
            </a:r>
            <a:r>
              <a:rPr kumimoji="1" lang="zh-CN" altLang="en-US" sz="3200" dirty="0">
                <a:solidFill>
                  <a:schemeClr val="tx1"/>
                </a:solidFill>
                <a:effectLst>
                  <a:outerShdw blurRad="38100" dist="38100" dir="2700000" algn="tl">
                    <a:srgbClr val="C0C0C0"/>
                  </a:outerShdw>
                </a:effectLst>
                <a:latin typeface="Times New Roman" pitchFamily="18" charset="0"/>
                <a:ea typeface="楷体" pitchFamily="49" charset="-122"/>
              </a:rPr>
              <a:t>一宏观经济模型的参数为</a:t>
            </a:r>
            <a:r>
              <a:rPr kumimoji="1" lang="en-US" altLang="zh-CN" sz="3200" dirty="0">
                <a:solidFill>
                  <a:schemeClr val="tx1"/>
                </a:solidFill>
                <a:effectLst>
                  <a:outerShdw blurRad="38100" dist="38100" dir="2700000" algn="tl">
                    <a:srgbClr val="C0C0C0"/>
                  </a:outerShdw>
                </a:effectLst>
                <a:latin typeface="Times New Roman" pitchFamily="18" charset="0"/>
                <a:ea typeface="楷体" pitchFamily="49" charset="-122"/>
              </a:rPr>
              <a:t>C = 1000+0.8Y</a:t>
            </a:r>
            <a:r>
              <a:rPr kumimoji="1" lang="zh-CN" altLang="en-US" sz="3200" dirty="0">
                <a:solidFill>
                  <a:schemeClr val="tx1"/>
                </a:solidFill>
                <a:effectLst>
                  <a:outerShdw blurRad="38100" dist="38100" dir="2700000" algn="tl">
                    <a:srgbClr val="C0C0C0"/>
                  </a:outerShdw>
                </a:effectLst>
                <a:latin typeface="Times New Roman" pitchFamily="18" charset="0"/>
                <a:ea typeface="楷体" pitchFamily="49" charset="-122"/>
              </a:rPr>
              <a:t>，</a:t>
            </a:r>
            <a:r>
              <a:rPr kumimoji="1" lang="en-US" altLang="zh-CN" sz="3200" dirty="0">
                <a:solidFill>
                  <a:schemeClr val="tx1"/>
                </a:solidFill>
                <a:effectLst>
                  <a:outerShdw blurRad="38100" dist="38100" dir="2700000" algn="tl">
                    <a:srgbClr val="C0C0C0"/>
                  </a:outerShdw>
                </a:effectLst>
                <a:latin typeface="Times New Roman" pitchFamily="18" charset="0"/>
                <a:ea typeface="楷体" pitchFamily="49" charset="-122"/>
              </a:rPr>
              <a:t>I =</a:t>
            </a:r>
            <a:r>
              <a:rPr kumimoji="1" lang="zh-CN" altLang="en-US" sz="3200" dirty="0">
                <a:solidFill>
                  <a:schemeClr val="tx1"/>
                </a:solidFill>
                <a:effectLst>
                  <a:outerShdw blurRad="38100" dist="38100" dir="2700000" algn="tl">
                    <a:srgbClr val="C0C0C0"/>
                  </a:outerShdw>
                </a:effectLst>
                <a:latin typeface="Times New Roman" pitchFamily="18" charset="0"/>
                <a:ea typeface="楷体" pitchFamily="49" charset="-122"/>
              </a:rPr>
              <a:t> </a:t>
            </a:r>
            <a:r>
              <a:rPr kumimoji="1" lang="en-US" altLang="zh-CN" sz="3200" dirty="0">
                <a:solidFill>
                  <a:schemeClr val="tx1"/>
                </a:solidFill>
                <a:effectLst>
                  <a:outerShdw blurRad="38100" dist="38100" dir="2700000" algn="tl">
                    <a:srgbClr val="C0C0C0"/>
                  </a:outerShdw>
                </a:effectLst>
                <a:latin typeface="Times New Roman" pitchFamily="18" charset="0"/>
                <a:ea typeface="楷体" pitchFamily="49" charset="-122"/>
              </a:rPr>
              <a:t>2000</a:t>
            </a:r>
            <a:r>
              <a:rPr kumimoji="1" lang="en-US" altLang="en-US" sz="3200" dirty="0">
                <a:solidFill>
                  <a:schemeClr val="tx1"/>
                </a:solidFill>
                <a:effectLst>
                  <a:outerShdw blurRad="38100" dist="38100" dir="2700000" algn="tl">
                    <a:srgbClr val="C0C0C0"/>
                  </a:outerShdw>
                </a:effectLst>
                <a:latin typeface="Times New Roman" pitchFamily="18" charset="0"/>
                <a:ea typeface="楷体" pitchFamily="49" charset="-122"/>
                <a:cs typeface="楷体" pitchFamily="49" charset="-122"/>
              </a:rPr>
              <a:t>﹣</a:t>
            </a:r>
            <a:r>
              <a:rPr kumimoji="1" lang="en-US" altLang="zh-CN" sz="3200" dirty="0">
                <a:solidFill>
                  <a:schemeClr val="tx1"/>
                </a:solidFill>
                <a:effectLst>
                  <a:outerShdw blurRad="38100" dist="38100" dir="2700000" algn="tl">
                    <a:srgbClr val="C0C0C0"/>
                  </a:outerShdw>
                </a:effectLst>
                <a:latin typeface="Times New Roman" pitchFamily="18" charset="0"/>
                <a:ea typeface="楷体" pitchFamily="49" charset="-122"/>
              </a:rPr>
              <a:t>10r</a:t>
            </a:r>
            <a:r>
              <a:rPr kumimoji="1" lang="zh-CN" altLang="en-US" sz="3200" dirty="0">
                <a:solidFill>
                  <a:schemeClr val="tx1"/>
                </a:solidFill>
                <a:effectLst>
                  <a:outerShdw blurRad="38100" dist="38100" dir="2700000" algn="tl">
                    <a:srgbClr val="C0C0C0"/>
                  </a:outerShdw>
                </a:effectLst>
                <a:latin typeface="Times New Roman" pitchFamily="18" charset="0"/>
                <a:ea typeface="楷体" pitchFamily="49" charset="-122"/>
              </a:rPr>
              <a:t>，</a:t>
            </a:r>
            <a:r>
              <a:rPr kumimoji="1" lang="en-US" altLang="zh-CN" sz="3200" dirty="0">
                <a:solidFill>
                  <a:schemeClr val="tx1"/>
                </a:solidFill>
                <a:effectLst>
                  <a:outerShdw blurRad="38100" dist="38100" dir="2700000" algn="tl">
                    <a:srgbClr val="C0C0C0"/>
                  </a:outerShdw>
                </a:effectLst>
                <a:latin typeface="Times New Roman" pitchFamily="18" charset="0"/>
                <a:ea typeface="楷体" pitchFamily="49" charset="-122"/>
              </a:rPr>
              <a:t>L =</a:t>
            </a:r>
            <a:r>
              <a:rPr kumimoji="1" lang="zh-CN" altLang="en-US" sz="3200" dirty="0">
                <a:solidFill>
                  <a:schemeClr val="tx1"/>
                </a:solidFill>
                <a:effectLst>
                  <a:outerShdw blurRad="38100" dist="38100" dir="2700000" algn="tl">
                    <a:srgbClr val="C0C0C0"/>
                  </a:outerShdw>
                </a:effectLst>
                <a:latin typeface="Times New Roman" pitchFamily="18" charset="0"/>
                <a:ea typeface="楷体" pitchFamily="49" charset="-122"/>
              </a:rPr>
              <a:t> </a:t>
            </a:r>
            <a:r>
              <a:rPr kumimoji="1" lang="en-US" altLang="zh-CN" sz="3200" dirty="0">
                <a:solidFill>
                  <a:schemeClr val="tx1"/>
                </a:solidFill>
                <a:effectLst>
                  <a:outerShdw blurRad="38100" dist="38100" dir="2700000" algn="tl">
                    <a:srgbClr val="C0C0C0"/>
                  </a:outerShdw>
                </a:effectLst>
                <a:latin typeface="Times New Roman" pitchFamily="18" charset="0"/>
                <a:ea typeface="楷体" pitchFamily="49" charset="-122"/>
              </a:rPr>
              <a:t>0.3Y</a:t>
            </a:r>
            <a:r>
              <a:rPr kumimoji="1" lang="en-US" altLang="en-US" sz="3200" dirty="0">
                <a:solidFill>
                  <a:schemeClr val="tx1"/>
                </a:solidFill>
                <a:effectLst>
                  <a:outerShdw blurRad="38100" dist="38100" dir="2700000" algn="tl">
                    <a:srgbClr val="C0C0C0"/>
                  </a:outerShdw>
                </a:effectLst>
                <a:latin typeface="Times New Roman" pitchFamily="18" charset="0"/>
                <a:ea typeface="楷体" pitchFamily="49" charset="-122"/>
                <a:cs typeface="楷体" pitchFamily="49" charset="-122"/>
              </a:rPr>
              <a:t>﹣</a:t>
            </a:r>
            <a:r>
              <a:rPr kumimoji="1" lang="en-US" altLang="zh-CN" sz="3200" dirty="0">
                <a:solidFill>
                  <a:schemeClr val="tx1"/>
                </a:solidFill>
                <a:effectLst>
                  <a:outerShdw blurRad="38100" dist="38100" dir="2700000" algn="tl">
                    <a:srgbClr val="C0C0C0"/>
                  </a:outerShdw>
                </a:effectLst>
                <a:latin typeface="Times New Roman" pitchFamily="18" charset="0"/>
                <a:ea typeface="楷体" pitchFamily="49" charset="-122"/>
              </a:rPr>
              <a:t>5r</a:t>
            </a:r>
            <a:r>
              <a:rPr kumimoji="1" lang="zh-CN" altLang="en-US" sz="3200" dirty="0">
                <a:solidFill>
                  <a:schemeClr val="tx1"/>
                </a:solidFill>
                <a:effectLst>
                  <a:outerShdw blurRad="38100" dist="38100" dir="2700000" algn="tl">
                    <a:srgbClr val="C0C0C0"/>
                  </a:outerShdw>
                </a:effectLst>
                <a:latin typeface="Times New Roman" pitchFamily="18" charset="0"/>
                <a:ea typeface="楷体" pitchFamily="49" charset="-122"/>
              </a:rPr>
              <a:t>，</a:t>
            </a:r>
            <a:r>
              <a:rPr kumimoji="1" lang="en-US" altLang="zh-CN" sz="3200" dirty="0">
                <a:solidFill>
                  <a:schemeClr val="tx1"/>
                </a:solidFill>
                <a:effectLst>
                  <a:outerShdw blurRad="38100" dist="38100" dir="2700000" algn="tl">
                    <a:srgbClr val="C0C0C0"/>
                  </a:outerShdw>
                </a:effectLst>
                <a:latin typeface="Times New Roman" pitchFamily="18" charset="0"/>
                <a:ea typeface="楷体" pitchFamily="49" charset="-122"/>
              </a:rPr>
              <a:t>M =</a:t>
            </a:r>
            <a:r>
              <a:rPr kumimoji="1" lang="zh-CN" altLang="en-US" sz="3200" dirty="0">
                <a:solidFill>
                  <a:schemeClr val="tx1"/>
                </a:solidFill>
                <a:effectLst>
                  <a:outerShdw blurRad="38100" dist="38100" dir="2700000" algn="tl">
                    <a:srgbClr val="C0C0C0"/>
                  </a:outerShdw>
                </a:effectLst>
                <a:latin typeface="Times New Roman" pitchFamily="18" charset="0"/>
                <a:ea typeface="楷体" pitchFamily="49" charset="-122"/>
              </a:rPr>
              <a:t> </a:t>
            </a:r>
            <a:r>
              <a:rPr kumimoji="1" lang="en-US" altLang="zh-CN" sz="3200" dirty="0">
                <a:solidFill>
                  <a:schemeClr val="tx1"/>
                </a:solidFill>
                <a:effectLst>
                  <a:outerShdw blurRad="38100" dist="38100" dir="2700000" algn="tl">
                    <a:srgbClr val="C0C0C0"/>
                  </a:outerShdw>
                </a:effectLst>
                <a:latin typeface="Times New Roman" pitchFamily="18" charset="0"/>
                <a:ea typeface="楷体" pitchFamily="49" charset="-122"/>
              </a:rPr>
              <a:t>2200</a:t>
            </a:r>
            <a:r>
              <a:rPr kumimoji="1" lang="zh-CN" altLang="en-US" sz="3200" dirty="0">
                <a:solidFill>
                  <a:schemeClr val="tx1"/>
                </a:solidFill>
                <a:effectLst>
                  <a:outerShdw blurRad="38100" dist="38100" dir="2700000" algn="tl">
                    <a:srgbClr val="C0C0C0"/>
                  </a:outerShdw>
                </a:effectLst>
                <a:latin typeface="Times New Roman" pitchFamily="18" charset="0"/>
                <a:ea typeface="楷体" pitchFamily="49" charset="-122"/>
              </a:rPr>
              <a:t>；若政府增加货币</a:t>
            </a:r>
            <a:r>
              <a:rPr kumimoji="1" lang="en-US" altLang="zh-CN" sz="3200" dirty="0">
                <a:solidFill>
                  <a:schemeClr val="tx1"/>
                </a:solidFill>
                <a:effectLst>
                  <a:outerShdw blurRad="38100" dist="38100" dir="2700000" algn="tl">
                    <a:srgbClr val="C0C0C0"/>
                  </a:outerShdw>
                </a:effectLst>
                <a:latin typeface="Times New Roman" pitchFamily="18" charset="0"/>
                <a:ea typeface="楷体" pitchFamily="49" charset="-122"/>
              </a:rPr>
              <a:t>100</a:t>
            </a:r>
            <a:r>
              <a:rPr kumimoji="1" lang="zh-CN" altLang="en-US" sz="3200" dirty="0">
                <a:solidFill>
                  <a:schemeClr val="tx1"/>
                </a:solidFill>
                <a:effectLst>
                  <a:outerShdw blurRad="38100" dist="38100" dir="2700000" algn="tl">
                    <a:srgbClr val="C0C0C0"/>
                  </a:outerShdw>
                </a:effectLst>
                <a:latin typeface="Times New Roman" pitchFamily="18" charset="0"/>
                <a:ea typeface="楷体" pitchFamily="49" charset="-122"/>
              </a:rPr>
              <a:t>亿，用</a:t>
            </a:r>
            <a:r>
              <a:rPr kumimoji="1" lang="en-US" altLang="zh-CN" sz="3200" dirty="0">
                <a:solidFill>
                  <a:schemeClr val="tx1"/>
                </a:solidFill>
                <a:effectLst>
                  <a:outerShdw blurRad="38100" dist="38100" dir="2700000" algn="tl">
                    <a:srgbClr val="C0C0C0"/>
                  </a:outerShdw>
                </a:effectLst>
                <a:latin typeface="Times New Roman" pitchFamily="18" charset="0"/>
                <a:ea typeface="楷体" pitchFamily="49" charset="-122"/>
              </a:rPr>
              <a:t>IS-LM</a:t>
            </a:r>
            <a:r>
              <a:rPr kumimoji="1" lang="zh-CN" altLang="en-US" sz="3200" dirty="0">
                <a:solidFill>
                  <a:schemeClr val="tx1"/>
                </a:solidFill>
                <a:effectLst>
                  <a:outerShdw blurRad="38100" dist="38100" dir="2700000" algn="tl">
                    <a:srgbClr val="C0C0C0"/>
                  </a:outerShdw>
                </a:effectLst>
                <a:latin typeface="Times New Roman" pitchFamily="18" charset="0"/>
                <a:ea typeface="楷体" pitchFamily="49" charset="-122"/>
              </a:rPr>
              <a:t>模型计算该货币政策的产出效应。</a:t>
            </a:r>
            <a:br>
              <a:rPr kumimoji="1" lang="zh-CN" altLang="en-US" sz="3200" dirty="0">
                <a:solidFill>
                  <a:schemeClr val="tx1"/>
                </a:solidFill>
                <a:effectLst>
                  <a:outerShdw blurRad="38100" dist="38100" dir="2700000" algn="tl">
                    <a:srgbClr val="C0C0C0"/>
                  </a:outerShdw>
                </a:effectLst>
                <a:latin typeface="Times New Roman" pitchFamily="18" charset="0"/>
                <a:ea typeface="楷体" pitchFamily="49" charset="-122"/>
              </a:rPr>
            </a:br>
            <a:endParaRPr lang="zh-CN" altLang="en-US" sz="3200" dirty="0"/>
          </a:p>
        </p:txBody>
      </p:sp>
      <p:sp>
        <p:nvSpPr>
          <p:cNvPr id="3" name="灯片编号占位符 2"/>
          <p:cNvSpPr>
            <a:spLocks noGrp="1"/>
          </p:cNvSpPr>
          <p:nvPr>
            <p:ph type="sldNum" sz="quarter" idx="10"/>
          </p:nvPr>
        </p:nvSpPr>
        <p:spPr/>
        <p:txBody>
          <a:bodyPr/>
          <a:lstStyle/>
          <a:p>
            <a:fld id="{C6DC4170-86AC-4E28-AD86-B72E9E24C980}" type="slidenum">
              <a:rPr lang="en-GB" altLang="zh-CN" smtClean="0"/>
              <a:pPr/>
              <a:t>53</a:t>
            </a:fld>
            <a:endParaRPr lang="en-GB" altLang="zh-CN"/>
          </a:p>
        </p:txBody>
      </p:sp>
      <p:sp>
        <p:nvSpPr>
          <p:cNvPr id="4" name="标题 1"/>
          <p:cNvSpPr txBox="1">
            <a:spLocks/>
          </p:cNvSpPr>
          <p:nvPr/>
        </p:nvSpPr>
        <p:spPr bwMode="auto">
          <a:xfrm>
            <a:off x="2195736" y="260648"/>
            <a:ext cx="2557165" cy="75612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b="1" kern="0" smtClean="0"/>
              <a:t>课后习题</a:t>
            </a:r>
            <a:endParaRPr lang="zh-CN" altLang="en-US" b="1" kern="0" dirty="0"/>
          </a:p>
        </p:txBody>
      </p:sp>
    </p:spTree>
    <p:extLst>
      <p:ext uri="{BB962C8B-B14F-4D97-AF65-F5344CB8AC3E}">
        <p14:creationId xmlns:p14="http://schemas.microsoft.com/office/powerpoint/2010/main" val="2618631091"/>
      </p:ext>
    </p:extLst>
  </p:cSld>
  <p:clrMapOvr>
    <a:masterClrMapping/>
  </p:clrMapOvr>
  <p:transition>
    <p:pull dir="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5A4E062C-B7E5-4469-9711-34A99753EC56}" type="slidenum">
              <a:rPr lang="zh-CN" altLang="en-US"/>
              <a:pPr/>
              <a:t>54</a:t>
            </a:fld>
            <a:endParaRPr lang="en-US" altLang="zh-CN"/>
          </a:p>
        </p:txBody>
      </p:sp>
      <p:sp>
        <p:nvSpPr>
          <p:cNvPr id="2507779" name="Rectangle 3"/>
          <p:cNvSpPr>
            <a:spLocks noGrp="1" noChangeArrowheads="1"/>
          </p:cNvSpPr>
          <p:nvPr>
            <p:ph type="body" idx="1"/>
          </p:nvPr>
        </p:nvSpPr>
        <p:spPr>
          <a:xfrm>
            <a:off x="323528" y="1752600"/>
            <a:ext cx="8244210" cy="4267200"/>
          </a:xfrm>
        </p:spPr>
        <p:txBody>
          <a:bodyPr/>
          <a:lstStyle/>
          <a:p>
            <a:r>
              <a:rPr lang="en-US" altLang="zh-CN" sz="2800" dirty="0" smtClean="0"/>
              <a:t>2.</a:t>
            </a:r>
            <a:r>
              <a:rPr lang="zh-CN" altLang="zh-CN" sz="2800" dirty="0" smtClean="0"/>
              <a:t>若</a:t>
            </a:r>
            <a:r>
              <a:rPr lang="zh-CN" altLang="zh-CN" sz="2800" dirty="0"/>
              <a:t>某一宏观经济模型的参数如下：</a:t>
            </a:r>
          </a:p>
          <a:p>
            <a:r>
              <a:rPr lang="en-US" altLang="zh-CN" sz="2800" dirty="0" smtClean="0"/>
              <a:t>C=200+0.8Y</a:t>
            </a:r>
            <a:r>
              <a:rPr lang="zh-CN" altLang="zh-CN" sz="2800" dirty="0"/>
              <a:t>，</a:t>
            </a:r>
            <a:r>
              <a:rPr lang="en-US" altLang="zh-CN" sz="2800" dirty="0"/>
              <a:t> I=300-5r</a:t>
            </a:r>
            <a:r>
              <a:rPr lang="zh-CN" altLang="zh-CN" sz="2800" dirty="0"/>
              <a:t>，</a:t>
            </a:r>
            <a:r>
              <a:rPr lang="en-US" altLang="zh-CN" sz="2800" dirty="0"/>
              <a:t> L=0.2Y-4r</a:t>
            </a:r>
            <a:r>
              <a:rPr lang="zh-CN" altLang="zh-CN" sz="2800" dirty="0"/>
              <a:t>，</a:t>
            </a:r>
            <a:r>
              <a:rPr lang="en-US" altLang="zh-CN" sz="2800" dirty="0"/>
              <a:t> M=320</a:t>
            </a:r>
            <a:r>
              <a:rPr lang="zh-CN" altLang="zh-CN" sz="2800" dirty="0"/>
              <a:t></a:t>
            </a:r>
            <a:r>
              <a:rPr lang="en-US" altLang="zh-CN" sz="2800" dirty="0"/>
              <a:t>(</a:t>
            </a:r>
            <a:r>
              <a:rPr lang="zh-CN" altLang="zh-CN" sz="2800" dirty="0"/>
              <a:t>单位：亿元</a:t>
            </a:r>
            <a:r>
              <a:rPr lang="en-US" altLang="zh-CN" sz="2800" dirty="0"/>
              <a:t>)</a:t>
            </a:r>
            <a:r>
              <a:rPr lang="zh-CN" altLang="zh-CN" sz="2800" dirty="0"/>
              <a:t>。试求：</a:t>
            </a:r>
          </a:p>
          <a:p>
            <a:r>
              <a:rPr lang="zh-CN" altLang="zh-CN" sz="2800" dirty="0" smtClean="0"/>
              <a:t>（</a:t>
            </a:r>
            <a:r>
              <a:rPr lang="en-US" altLang="zh-CN" sz="2800" dirty="0"/>
              <a:t>1</a:t>
            </a:r>
            <a:r>
              <a:rPr lang="zh-CN" altLang="zh-CN" sz="2800" dirty="0"/>
              <a:t>）均衡条件下的产出水平及利率水平，并作简图。</a:t>
            </a:r>
          </a:p>
          <a:p>
            <a:r>
              <a:rPr lang="zh-CN" altLang="zh-CN" sz="2800" dirty="0" smtClean="0"/>
              <a:t>（</a:t>
            </a:r>
            <a:r>
              <a:rPr lang="en-US" altLang="zh-CN" sz="2800" dirty="0"/>
              <a:t>2</a:t>
            </a:r>
            <a:r>
              <a:rPr lang="zh-CN" altLang="zh-CN" sz="2800" dirty="0"/>
              <a:t>）若充分就业的有效需求水平为</a:t>
            </a:r>
            <a:r>
              <a:rPr lang="en-US" altLang="zh-CN" sz="2800" dirty="0"/>
              <a:t>2500</a:t>
            </a:r>
            <a:r>
              <a:rPr lang="zh-CN" altLang="zh-CN" sz="2800" dirty="0"/>
              <a:t>亿元，政府为了实现充分就业，单独运用扩张的财政政策，追加的投资为多少？该项政策的产出效应和挤出效应分别是多少？并作图进行分析。</a:t>
            </a:r>
            <a:endParaRPr lang="zh-CN" altLang="en-US" sz="2800" dirty="0"/>
          </a:p>
        </p:txBody>
      </p:sp>
      <p:sp>
        <p:nvSpPr>
          <p:cNvPr id="4" name="日期占位符 3"/>
          <p:cNvSpPr>
            <a:spLocks noGrp="1"/>
          </p:cNvSpPr>
          <p:nvPr>
            <p:ph type="dt" sz="half" idx="10"/>
          </p:nvPr>
        </p:nvSpPr>
        <p:spPr/>
        <p:txBody>
          <a:bodyPr/>
          <a:lstStyle/>
          <a:p>
            <a:pPr>
              <a:defRPr/>
            </a:pPr>
            <a:fld id="{E2214C86-D2BC-40B1-9A60-C3A6BAE05AF5}" type="datetime1">
              <a:rPr lang="zh-CN" altLang="en-US" smtClean="0"/>
              <a:t>2019/11/12</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第六讲   宏观经济政策</a:t>
            </a:r>
            <a:endParaRPr lang="en-US" altLang="zh-CN"/>
          </a:p>
        </p:txBody>
      </p:sp>
    </p:spTree>
    <p:extLst>
      <p:ext uri="{BB962C8B-B14F-4D97-AF65-F5344CB8AC3E}">
        <p14:creationId xmlns:p14="http://schemas.microsoft.com/office/powerpoint/2010/main" val="12628933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752600"/>
            <a:ext cx="8316218" cy="4267200"/>
          </a:xfrm>
        </p:spPr>
        <p:txBody>
          <a:bodyPr/>
          <a:lstStyle/>
          <a:p>
            <a:r>
              <a:rPr lang="zh-CN" altLang="zh-CN" sz="2800" dirty="0"/>
              <a:t>（</a:t>
            </a:r>
            <a:r>
              <a:rPr lang="en-US" altLang="zh-CN" sz="2800" dirty="0"/>
              <a:t>3</a:t>
            </a:r>
            <a:r>
              <a:rPr lang="zh-CN" altLang="zh-CN" sz="2800" dirty="0"/>
              <a:t>）若充分就业的有效需求水平为</a:t>
            </a:r>
            <a:r>
              <a:rPr lang="en-US" altLang="zh-CN" sz="2800" dirty="0"/>
              <a:t>2500</a:t>
            </a:r>
            <a:r>
              <a:rPr lang="zh-CN" altLang="zh-CN" sz="2800" dirty="0"/>
              <a:t>亿元，政府为了实现充分就业，单独运用扩张的货币政策，追加的货币供应为多少？该项政策的产出效应和挤出效应分别是多少？并作图进行分析。</a:t>
            </a:r>
          </a:p>
          <a:p>
            <a:r>
              <a:rPr lang="en-US" altLang="zh-CN" sz="2800" dirty="0" smtClean="0"/>
              <a:t> </a:t>
            </a:r>
            <a:r>
              <a:rPr lang="en-US" altLang="zh-CN" sz="2800" dirty="0"/>
              <a:t>(4)</a:t>
            </a:r>
            <a:r>
              <a:rPr lang="zh-CN" altLang="zh-CN" sz="2800" dirty="0"/>
              <a:t>若充分就业的有效需求水平为</a:t>
            </a:r>
            <a:r>
              <a:rPr lang="en-US" altLang="zh-CN" sz="2800" dirty="0"/>
              <a:t>2500</a:t>
            </a:r>
            <a:r>
              <a:rPr lang="zh-CN" altLang="zh-CN" sz="2800" dirty="0"/>
              <a:t>亿元，政府为了实现充分就业</a:t>
            </a:r>
            <a:r>
              <a:rPr lang="zh-CN" altLang="zh-CN" sz="2800" dirty="0" smtClean="0"/>
              <a:t>，</a:t>
            </a:r>
            <a:r>
              <a:rPr lang="zh-CN" altLang="en-US" sz="2800" dirty="0" smtClean="0"/>
              <a:t>并仍想维持初始的利率水平，</a:t>
            </a:r>
            <a:r>
              <a:rPr lang="zh-CN" altLang="zh-CN" sz="2800" dirty="0" smtClean="0"/>
              <a:t>综合</a:t>
            </a:r>
            <a:r>
              <a:rPr lang="zh-CN" altLang="zh-CN" sz="2800" dirty="0"/>
              <a:t>运用扩张的财政政策和货币政策，追加的投资或货币供应各为多少</a:t>
            </a:r>
            <a:r>
              <a:rPr lang="en-US" altLang="zh-CN" sz="2800" dirty="0"/>
              <a:t>?</a:t>
            </a:r>
            <a:r>
              <a:rPr lang="zh-CN" altLang="zh-CN" sz="2800" dirty="0"/>
              <a:t>并作图进行分析。</a:t>
            </a:r>
            <a:endParaRPr lang="zh-CN" altLang="en-US" sz="2800" dirty="0"/>
          </a:p>
        </p:txBody>
      </p:sp>
      <p:sp>
        <p:nvSpPr>
          <p:cNvPr id="4" name="日期占位符 3"/>
          <p:cNvSpPr>
            <a:spLocks noGrp="1"/>
          </p:cNvSpPr>
          <p:nvPr>
            <p:ph type="dt" sz="half" idx="10"/>
          </p:nvPr>
        </p:nvSpPr>
        <p:spPr/>
        <p:txBody>
          <a:bodyPr/>
          <a:lstStyle/>
          <a:p>
            <a:pPr>
              <a:defRPr/>
            </a:pPr>
            <a:fld id="{14B1EC0A-915B-4172-B355-83D40BDBF6FB}" type="datetime1">
              <a:rPr lang="zh-CN" altLang="en-US" smtClean="0"/>
              <a:t>2019/11/12</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第六讲   宏观经济政策</a:t>
            </a:r>
            <a:endParaRPr lang="en-US" altLang="zh-CN"/>
          </a:p>
        </p:txBody>
      </p:sp>
      <p:sp>
        <p:nvSpPr>
          <p:cNvPr id="6" name="灯片编号占位符 5"/>
          <p:cNvSpPr>
            <a:spLocks noGrp="1"/>
          </p:cNvSpPr>
          <p:nvPr>
            <p:ph type="sldNum" sz="quarter" idx="12"/>
          </p:nvPr>
        </p:nvSpPr>
        <p:spPr/>
        <p:txBody>
          <a:bodyPr/>
          <a:lstStyle/>
          <a:p>
            <a:pPr>
              <a:defRPr/>
            </a:pPr>
            <a:fld id="{17741CD0-23B6-40A2-8994-9BE513E79A7B}" type="slidenum">
              <a:rPr lang="en-US" altLang="zh-CN" smtClean="0"/>
              <a:pPr>
                <a:defRPr/>
              </a:pPr>
              <a:t>55</a:t>
            </a:fld>
            <a:endParaRPr lang="en-US" altLang="zh-CN"/>
          </a:p>
        </p:txBody>
      </p:sp>
    </p:spTree>
    <p:extLst>
      <p:ext uri="{BB962C8B-B14F-4D97-AF65-F5344CB8AC3E}">
        <p14:creationId xmlns:p14="http://schemas.microsoft.com/office/powerpoint/2010/main" val="3312282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90980" name="Group 132"/>
          <p:cNvGraphicFramePr>
            <a:graphicFrameLocks noGrp="1"/>
          </p:cNvGraphicFramePr>
          <p:nvPr>
            <p:ph type="tbl" idx="4294967295"/>
            <p:extLst>
              <p:ext uri="{D42A27DB-BD31-4B8C-83A1-F6EECF244321}">
                <p14:modId xmlns:p14="http://schemas.microsoft.com/office/powerpoint/2010/main" val="2641988540"/>
              </p:ext>
            </p:extLst>
          </p:nvPr>
        </p:nvGraphicFramePr>
        <p:xfrm>
          <a:off x="1187450" y="1802607"/>
          <a:ext cx="6840538" cy="3024186"/>
        </p:xfrm>
        <a:graphic>
          <a:graphicData uri="http://schemas.openxmlformats.org/drawingml/2006/table">
            <a:tbl>
              <a:tblPr/>
              <a:tblGrid>
                <a:gridCol w="1125660"/>
                <a:gridCol w="2280792"/>
                <a:gridCol w="2280792"/>
                <a:gridCol w="1153294"/>
              </a:tblGrid>
              <a:tr h="504032">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400" b="1" i="0" u="none" strike="noStrike" cap="none" normalizeH="0" baseline="0" dirty="0" smtClean="0">
                          <a:ln>
                            <a:noFill/>
                          </a:ln>
                          <a:solidFill>
                            <a:schemeClr val="tx1"/>
                          </a:solidFill>
                          <a:effectLst/>
                          <a:latin typeface="Arial" charset="0"/>
                          <a:ea typeface="宋体" pitchFamily="2" charset="-122"/>
                        </a:rPr>
                        <a:t>级数</a:t>
                      </a:r>
                    </a:p>
                  </a:txBody>
                  <a:tcPr marL="75601" marR="75601" marT="0" marB="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alpha val="3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400" b="1" i="0" u="none" strike="noStrike" kern="1200" cap="none" normalizeH="0" baseline="0" dirty="0" smtClean="0">
                          <a:ln>
                            <a:noFill/>
                          </a:ln>
                          <a:solidFill>
                            <a:schemeClr val="tx1"/>
                          </a:solidFill>
                          <a:effectLst/>
                          <a:latin typeface="Arial" charset="0"/>
                          <a:ea typeface="宋体" pitchFamily="2" charset="-122"/>
                          <a:cs typeface="+mn-cs"/>
                        </a:rPr>
                        <a:t>全月应纳税所得额</a:t>
                      </a:r>
                      <a:endParaRPr kumimoji="0" lang="en-US" altLang="zh-CN" sz="1400" b="1" i="0" u="none" strike="noStrike" kern="1200" cap="none" normalizeH="0" baseline="0" dirty="0" smtClean="0">
                        <a:ln>
                          <a:noFill/>
                        </a:ln>
                        <a:solidFill>
                          <a:schemeClr val="tx1"/>
                        </a:solidFill>
                        <a:effectLst/>
                        <a:latin typeface="Arial" charset="0"/>
                        <a:ea typeface="宋体" pitchFamily="2" charset="-122"/>
                        <a:cs typeface="+mn-cs"/>
                      </a:endParaRPr>
                    </a:p>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400" b="1" i="0" u="none" strike="noStrike" kern="1200" cap="none" normalizeH="0" baseline="0" dirty="0" smtClean="0">
                          <a:ln>
                            <a:noFill/>
                          </a:ln>
                          <a:solidFill>
                            <a:schemeClr val="tx1"/>
                          </a:solidFill>
                          <a:effectLst/>
                          <a:latin typeface="Arial" charset="0"/>
                          <a:ea typeface="宋体" pitchFamily="2" charset="-122"/>
                          <a:cs typeface="+mn-cs"/>
                        </a:rPr>
                        <a:t>（含税级距） </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alpha val="3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400" b="1" i="0" u="none" strike="noStrike" kern="1200" cap="none" normalizeH="0" baseline="0" dirty="0" smtClean="0">
                          <a:ln>
                            <a:noFill/>
                          </a:ln>
                          <a:solidFill>
                            <a:schemeClr val="tx1"/>
                          </a:solidFill>
                          <a:effectLst/>
                          <a:latin typeface="Arial" charset="0"/>
                          <a:ea typeface="宋体" pitchFamily="2" charset="-122"/>
                          <a:cs typeface="+mn-cs"/>
                        </a:rPr>
                        <a:t>全月应纳税所得额</a:t>
                      </a:r>
                      <a:endParaRPr kumimoji="0" lang="en-US" altLang="zh-CN" sz="1400" b="1" i="0" u="none" strike="noStrike" kern="1200" cap="none" normalizeH="0" baseline="0" dirty="0" smtClean="0">
                        <a:ln>
                          <a:noFill/>
                        </a:ln>
                        <a:solidFill>
                          <a:schemeClr val="tx1"/>
                        </a:solidFill>
                        <a:effectLst/>
                        <a:latin typeface="Arial" charset="0"/>
                        <a:ea typeface="宋体" pitchFamily="2" charset="-122"/>
                        <a:cs typeface="+mn-cs"/>
                      </a:endParaRPr>
                    </a:p>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400" b="1" i="0" u="none" strike="noStrike" kern="1200" cap="none" normalizeH="0" baseline="0" dirty="0" smtClean="0">
                          <a:ln>
                            <a:noFill/>
                          </a:ln>
                          <a:solidFill>
                            <a:schemeClr val="tx1"/>
                          </a:solidFill>
                          <a:effectLst/>
                          <a:latin typeface="Arial" charset="0"/>
                          <a:ea typeface="宋体" pitchFamily="2" charset="-122"/>
                          <a:cs typeface="+mn-cs"/>
                        </a:rPr>
                        <a:t>（不含税级距）</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alpha val="3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400" b="1" i="0" u="none" strike="noStrike" kern="1200" cap="none" normalizeH="0" baseline="0" dirty="0" smtClean="0">
                          <a:ln>
                            <a:noFill/>
                          </a:ln>
                          <a:solidFill>
                            <a:schemeClr val="tx1"/>
                          </a:solidFill>
                          <a:effectLst/>
                          <a:latin typeface="Arial" charset="0"/>
                          <a:ea typeface="宋体" pitchFamily="2" charset="-122"/>
                          <a:cs typeface="+mn-cs"/>
                        </a:rPr>
                        <a:t>税率</a:t>
                      </a:r>
                      <a:r>
                        <a:rPr kumimoji="0" lang="en-US" altLang="zh-CN" sz="1400" b="1" i="0" u="none" strike="noStrike" kern="1200" cap="none" normalizeH="0" baseline="0" dirty="0" smtClean="0">
                          <a:ln>
                            <a:noFill/>
                          </a:ln>
                          <a:solidFill>
                            <a:schemeClr val="tx1"/>
                          </a:solidFill>
                          <a:effectLst/>
                          <a:latin typeface="Arial" charset="0"/>
                          <a:ea typeface="宋体" pitchFamily="2" charset="-122"/>
                          <a:cs typeface="+mn-cs"/>
                        </a:rPr>
                        <a:t>(%)</a:t>
                      </a:r>
                      <a:endParaRPr kumimoji="0" lang="zh-CN" altLang="en-US" sz="1400" b="1" i="0" u="none" strike="noStrike" kern="1200" cap="none" normalizeH="0" baseline="0" dirty="0" smtClean="0">
                        <a:ln>
                          <a:noFill/>
                        </a:ln>
                        <a:solidFill>
                          <a:schemeClr val="tx1"/>
                        </a:solidFill>
                        <a:effectLst/>
                        <a:latin typeface="Arial" charset="0"/>
                        <a:ea typeface="宋体" pitchFamily="2" charset="-122"/>
                        <a:cs typeface="+mn-cs"/>
                      </a:endParaRP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alpha val="30000"/>
                      </a:srgbClr>
                    </a:solidFill>
                  </a:tcPr>
                </a:tc>
              </a:tr>
              <a:tr h="360022">
                <a:tc>
                  <a:txBody>
                    <a:bodyPr/>
                    <a:lstStyle/>
                    <a:p>
                      <a:r>
                        <a:rPr lang="en-US" altLang="zh-CN" sz="1600" dirty="0" smtClean="0">
                          <a:latin typeface="Times New Roman" pitchFamily="18" charset="0"/>
                          <a:cs typeface="Times New Roman" pitchFamily="18" charset="0"/>
                        </a:rPr>
                        <a:t>1</a:t>
                      </a:r>
                      <a:endParaRPr lang="zh-CN" altLang="en-US" sz="1600" dirty="0">
                        <a:latin typeface="Times New Roman" pitchFamily="18" charset="0"/>
                        <a:cs typeface="Times New Roman" pitchFamily="18" charset="0"/>
                      </a:endParaRPr>
                    </a:p>
                  </a:txBody>
                  <a:tcPr marL="75601" marR="75601" marT="0" marB="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0-3000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0-2910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6600"/>
                        </a:buClr>
                        <a:buSzPct val="80000"/>
                        <a:buFont typeface="Wingdings" pitchFamily="2" charset="2"/>
                        <a:buNone/>
                        <a:tabLst/>
                        <a:defRPr/>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0022">
                <a:tc>
                  <a:txBody>
                    <a:bodyPr/>
                    <a:lstStyle/>
                    <a:p>
                      <a:r>
                        <a:rPr lang="en-US" altLang="zh-CN" sz="1600" dirty="0" smtClean="0">
                          <a:latin typeface="Times New Roman" pitchFamily="18" charset="0"/>
                          <a:cs typeface="Times New Roman" pitchFamily="18" charset="0"/>
                        </a:rPr>
                        <a:t>2</a:t>
                      </a:r>
                      <a:endParaRPr lang="zh-CN" altLang="en-US" sz="1600" dirty="0">
                        <a:latin typeface="Times New Roman" pitchFamily="18" charset="0"/>
                        <a:cs typeface="Times New Roman" pitchFamily="18" charset="0"/>
                      </a:endParaRPr>
                    </a:p>
                  </a:txBody>
                  <a:tcPr marL="75601" marR="75601" marT="0" marB="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3000-12000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2910-11010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0022">
                <a:tc>
                  <a:txBody>
                    <a:bodyPr/>
                    <a:lstStyle/>
                    <a:p>
                      <a:r>
                        <a:rPr lang="en-US" altLang="zh-CN" sz="1600" dirty="0" smtClean="0">
                          <a:latin typeface="Times New Roman" pitchFamily="18" charset="0"/>
                          <a:cs typeface="Times New Roman" pitchFamily="18" charset="0"/>
                        </a:rPr>
                        <a:t>3</a:t>
                      </a:r>
                      <a:endParaRPr lang="zh-CN" altLang="en-US" sz="1600" dirty="0">
                        <a:latin typeface="Times New Roman" pitchFamily="18" charset="0"/>
                        <a:cs typeface="Times New Roman" pitchFamily="18" charset="0"/>
                      </a:endParaRPr>
                    </a:p>
                  </a:txBody>
                  <a:tcPr marL="75601" marR="75601" marT="0" marB="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defRPr/>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12000-25000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11010-21410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0022">
                <a:tc>
                  <a:txBody>
                    <a:bodyPr/>
                    <a:lstStyle/>
                    <a:p>
                      <a:r>
                        <a:rPr lang="en-US" altLang="zh-CN" sz="1600" dirty="0" smtClean="0">
                          <a:latin typeface="Times New Roman" pitchFamily="18" charset="0"/>
                          <a:cs typeface="Times New Roman" pitchFamily="18" charset="0"/>
                        </a:rPr>
                        <a:t>4</a:t>
                      </a:r>
                      <a:endParaRPr lang="zh-CN" altLang="en-US" sz="1600" dirty="0">
                        <a:latin typeface="Times New Roman" pitchFamily="18" charset="0"/>
                        <a:cs typeface="Times New Roman" pitchFamily="18" charset="0"/>
                      </a:endParaRPr>
                    </a:p>
                  </a:txBody>
                  <a:tcPr marL="75601" marR="75601" marT="0" marB="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25000-35000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21410-28910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25%</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0022">
                <a:tc>
                  <a:txBody>
                    <a:bodyPr/>
                    <a:lstStyle/>
                    <a:p>
                      <a:r>
                        <a:rPr lang="en-US" altLang="zh-CN" sz="1600" dirty="0" smtClean="0">
                          <a:latin typeface="Times New Roman" pitchFamily="18" charset="0"/>
                          <a:cs typeface="Times New Roman" pitchFamily="18" charset="0"/>
                        </a:rPr>
                        <a:t>5</a:t>
                      </a:r>
                      <a:endParaRPr lang="zh-CN" altLang="en-US" sz="1600" dirty="0">
                        <a:latin typeface="Times New Roman" pitchFamily="18" charset="0"/>
                        <a:cs typeface="Times New Roman" pitchFamily="18" charset="0"/>
                      </a:endParaRPr>
                    </a:p>
                  </a:txBody>
                  <a:tcPr marL="75601" marR="75601" marT="0" marB="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35000-55000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28910-42910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0022">
                <a:tc>
                  <a:txBody>
                    <a:bodyPr/>
                    <a:lstStyle/>
                    <a:p>
                      <a:r>
                        <a:rPr lang="en-US" altLang="zh-CN" sz="1600" dirty="0" smtClean="0">
                          <a:latin typeface="Times New Roman" pitchFamily="18" charset="0"/>
                          <a:cs typeface="Times New Roman" pitchFamily="18" charset="0"/>
                        </a:rPr>
                        <a:t>6</a:t>
                      </a:r>
                      <a:endParaRPr lang="zh-CN" altLang="en-US" sz="1600" dirty="0">
                        <a:latin typeface="Times New Roman" pitchFamily="18" charset="0"/>
                        <a:cs typeface="Times New Roman" pitchFamily="18" charset="0"/>
                      </a:endParaRPr>
                    </a:p>
                  </a:txBody>
                  <a:tcPr marL="75601" marR="75601" marT="0" marB="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55000-80000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42910-59160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35%</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0022">
                <a:tc>
                  <a:txBody>
                    <a:bodyPr/>
                    <a:lstStyle/>
                    <a:p>
                      <a:r>
                        <a:rPr lang="en-US" altLang="zh-CN" sz="1600" dirty="0" smtClean="0">
                          <a:latin typeface="Times New Roman" pitchFamily="18" charset="0"/>
                          <a:cs typeface="Times New Roman" pitchFamily="18" charset="0"/>
                        </a:rPr>
                        <a:t>7</a:t>
                      </a:r>
                      <a:endParaRPr lang="zh-CN" altLang="en-US" sz="1600" dirty="0">
                        <a:latin typeface="Times New Roman" pitchFamily="18" charset="0"/>
                        <a:cs typeface="Times New Roman" pitchFamily="18" charset="0"/>
                      </a:endParaRPr>
                    </a:p>
                  </a:txBody>
                  <a:tcPr marL="75601" marR="75601" marT="0" marB="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defRPr/>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80000-</a:t>
                      </a:r>
                      <a:endPar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59160-</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45%</a:t>
                      </a:r>
                    </a:p>
                  </a:txBody>
                  <a:tcPr marL="75601" marR="75601"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257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293DD87-93DD-4AB7-88F3-1C26C5A1433E}" type="slidenum">
              <a:rPr lang="en-GB" altLang="zh-CN" sz="1200" b="0">
                <a:solidFill>
                  <a:schemeClr val="bg1"/>
                </a:solidFill>
              </a:rPr>
              <a:pPr/>
              <a:t>6</a:t>
            </a:fld>
            <a:endParaRPr lang="en-GB" altLang="zh-CN" sz="1200" b="0">
              <a:solidFill>
                <a:schemeClr val="bg1"/>
              </a:solidFill>
            </a:endParaRPr>
          </a:p>
        </p:txBody>
      </p:sp>
      <p:sp>
        <p:nvSpPr>
          <p:cNvPr id="590984" name="Rectangle 136"/>
          <p:cNvSpPr>
            <a:spLocks noChangeArrowheads="1"/>
          </p:cNvSpPr>
          <p:nvPr/>
        </p:nvSpPr>
        <p:spPr bwMode="auto">
          <a:xfrm>
            <a:off x="2124075" y="620713"/>
            <a:ext cx="4824413" cy="863600"/>
          </a:xfrm>
          <a:prstGeom prst="rect">
            <a:avLst/>
          </a:prstGeom>
          <a:noFill/>
          <a:ln w="9525">
            <a:noFill/>
            <a:miter lim="800000"/>
            <a:headEnd/>
            <a:tailEnd/>
          </a:ln>
          <a:effectLst/>
        </p:spPr>
        <p:txBody>
          <a:bodyPr anchor="ctr"/>
          <a:lstStyle/>
          <a:p>
            <a:pPr algn="ctr">
              <a:defRPr/>
            </a:pPr>
            <a:r>
              <a:rPr kumimoji="1" lang="zh-CN" altLang="en-US" sz="2400" dirty="0">
                <a:solidFill>
                  <a:schemeClr val="tx1"/>
                </a:solidFill>
                <a:effectLst>
                  <a:outerShdw blurRad="38100" dist="38100" dir="2700000" algn="tl">
                    <a:srgbClr val="C0C0C0"/>
                  </a:outerShdw>
                </a:effectLst>
                <a:latin typeface="黑体" pitchFamily="49" charset="-122"/>
                <a:ea typeface="黑体" pitchFamily="49" charset="-122"/>
              </a:rPr>
              <a:t>个人所得税税率表</a:t>
            </a:r>
            <a:endParaRPr kumimoji="1" lang="en-US" altLang="zh-CN" sz="2400" dirty="0">
              <a:solidFill>
                <a:schemeClr val="tx1"/>
              </a:solidFill>
              <a:effectLst>
                <a:outerShdw blurRad="38100" dist="38100" dir="2700000" algn="tl">
                  <a:srgbClr val="C0C0C0"/>
                </a:outerShdw>
              </a:effectLst>
              <a:latin typeface="黑体" pitchFamily="49" charset="-122"/>
              <a:ea typeface="黑体" pitchFamily="49" charset="-122"/>
            </a:endParaRPr>
          </a:p>
          <a:p>
            <a:pPr algn="ctr">
              <a:lnSpc>
                <a:spcPct val="150000"/>
              </a:lnSpc>
              <a:defRPr/>
            </a:pPr>
            <a:r>
              <a:rPr kumimoji="1" lang="zh-CN" altLang="en-US" sz="1800" dirty="0">
                <a:solidFill>
                  <a:schemeClr val="tx1"/>
                </a:solidFill>
                <a:effectLst>
                  <a:outerShdw blurRad="38100" dist="38100" dir="2700000" algn="tl">
                    <a:srgbClr val="C0C0C0"/>
                  </a:outerShdw>
                </a:effectLst>
                <a:latin typeface="楷体_GB2312" pitchFamily="49" charset="-122"/>
                <a:ea typeface="楷体_GB2312" pitchFamily="49" charset="-122"/>
              </a:rPr>
              <a:t>免征</a:t>
            </a:r>
            <a:r>
              <a:rPr kumimoji="1" lang="zh-CN" altLang="en-US" sz="1800" dirty="0" smtClean="0">
                <a:solidFill>
                  <a:schemeClr val="tx1"/>
                </a:solidFill>
                <a:effectLst>
                  <a:outerShdw blurRad="38100" dist="38100" dir="2700000" algn="tl">
                    <a:srgbClr val="C0C0C0"/>
                  </a:outerShdw>
                </a:effectLst>
                <a:latin typeface="楷体_GB2312" pitchFamily="49" charset="-122"/>
                <a:ea typeface="楷体_GB2312" pitchFamily="49" charset="-122"/>
              </a:rPr>
              <a:t>额</a:t>
            </a:r>
            <a:r>
              <a:rPr kumimoji="1" lang="en-US" altLang="zh-CN" sz="1800" dirty="0" smtClean="0">
                <a:solidFill>
                  <a:schemeClr val="tx1"/>
                </a:solidFill>
                <a:effectLst>
                  <a:outerShdw blurRad="38100" dist="38100" dir="2700000" algn="tl">
                    <a:srgbClr val="C0C0C0"/>
                  </a:outerShdw>
                </a:effectLst>
                <a:latin typeface="楷体_GB2312" pitchFamily="49" charset="-122"/>
                <a:ea typeface="楷体_GB2312" pitchFamily="49" charset="-122"/>
              </a:rPr>
              <a:t>5000</a:t>
            </a:r>
            <a:r>
              <a:rPr kumimoji="1" lang="zh-CN" altLang="en-US" sz="1800" dirty="0" smtClean="0">
                <a:solidFill>
                  <a:schemeClr val="tx1"/>
                </a:solidFill>
                <a:effectLst>
                  <a:outerShdw blurRad="38100" dist="38100" dir="2700000" algn="tl">
                    <a:srgbClr val="C0C0C0"/>
                  </a:outerShdw>
                </a:effectLst>
                <a:latin typeface="楷体_GB2312" pitchFamily="49" charset="-122"/>
                <a:ea typeface="楷体_GB2312" pitchFamily="49" charset="-122"/>
              </a:rPr>
              <a:t>元</a:t>
            </a:r>
            <a:r>
              <a:rPr kumimoji="1" lang="zh-CN" altLang="en-US" sz="1800" dirty="0">
                <a:solidFill>
                  <a:schemeClr val="tx1"/>
                </a:solidFill>
                <a:effectLst>
                  <a:outerShdw blurRad="38100" dist="38100" dir="2700000" algn="tl">
                    <a:srgbClr val="C0C0C0"/>
                  </a:outerShdw>
                </a:effectLst>
                <a:latin typeface="楷体_GB2312" pitchFamily="49" charset="-122"/>
                <a:ea typeface="楷体_GB2312" pitchFamily="49" charset="-122"/>
              </a:rPr>
              <a:t>（工资薪金所得适用）</a:t>
            </a:r>
          </a:p>
        </p:txBody>
      </p:sp>
      <p:sp>
        <p:nvSpPr>
          <p:cNvPr id="22578" name="Rectangle 138"/>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 name="AutoShape 41"/>
          <p:cNvSpPr>
            <a:spLocks noChangeArrowheads="1"/>
          </p:cNvSpPr>
          <p:nvPr/>
        </p:nvSpPr>
        <p:spPr bwMode="auto">
          <a:xfrm>
            <a:off x="1187450" y="5069830"/>
            <a:ext cx="6840538" cy="431800"/>
          </a:xfrm>
          <a:prstGeom prst="roundRect">
            <a:avLst>
              <a:gd name="adj" fmla="val 16667"/>
            </a:avLst>
          </a:prstGeom>
          <a:noFill/>
          <a:ln w="9525">
            <a:solidFill>
              <a:srgbClr val="FF6600"/>
            </a:solidFill>
            <a:round/>
            <a:headEnd/>
            <a:tailEnd/>
          </a:ln>
          <a:effectLst/>
        </p:spPr>
        <p:txBody>
          <a:bodyPr/>
          <a:lstStyle/>
          <a:p>
            <a:pPr algn="just">
              <a:lnSpc>
                <a:spcPct val="95000"/>
              </a:lnSpc>
              <a:spcBef>
                <a:spcPct val="50000"/>
              </a:spcBef>
              <a:defRPr/>
            </a:pPr>
            <a:r>
              <a:rPr kumimoji="1" lang="zh-CN" altLang="zh-CN" sz="1800" dirty="0">
                <a:effectLst>
                  <a:outerShdw blurRad="38100" dist="38100" dir="2700000" algn="tl">
                    <a:srgbClr val="C0C0C0"/>
                  </a:outerShdw>
                </a:effectLst>
                <a:latin typeface="楷体" panose="02010609060101010101" pitchFamily="49" charset="-122"/>
                <a:ea typeface="楷体" panose="02010609060101010101" pitchFamily="49" charset="-122"/>
              </a:rPr>
              <a:t>企业所得税税率为</a:t>
            </a:r>
            <a:r>
              <a:rPr kumimoji="1" lang="en-US" altLang="zh-CN" sz="1800" dirty="0">
                <a:effectLst>
                  <a:outerShdw blurRad="38100" dist="38100" dir="2700000" algn="tl">
                    <a:srgbClr val="C0C0C0"/>
                  </a:outerShdw>
                </a:effectLst>
                <a:latin typeface="楷体" panose="02010609060101010101" pitchFamily="49" charset="-122"/>
                <a:ea typeface="楷体" panose="02010609060101010101" pitchFamily="49" charset="-122"/>
              </a:rPr>
              <a:t>25%</a:t>
            </a:r>
            <a:r>
              <a:rPr kumimoji="1" lang="zh-CN" altLang="zh-CN" sz="1800" dirty="0">
                <a:effectLst>
                  <a:outerShdw blurRad="38100" dist="38100" dir="2700000" algn="tl">
                    <a:srgbClr val="C0C0C0"/>
                  </a:outerShdw>
                </a:effectLst>
                <a:latin typeface="楷体" panose="02010609060101010101" pitchFamily="49" charset="-122"/>
                <a:ea typeface="楷体" panose="02010609060101010101" pitchFamily="49" charset="-122"/>
              </a:rPr>
              <a:t>，高新技术企业为</a:t>
            </a:r>
            <a:r>
              <a:rPr kumimoji="1" lang="en-US" altLang="zh-CN" sz="1800" dirty="0">
                <a:effectLst>
                  <a:outerShdw blurRad="38100" dist="38100" dir="2700000" algn="tl">
                    <a:srgbClr val="C0C0C0"/>
                  </a:outerShdw>
                </a:effectLst>
                <a:latin typeface="楷体" panose="02010609060101010101" pitchFamily="49" charset="-122"/>
                <a:ea typeface="楷体" panose="02010609060101010101" pitchFamily="49" charset="-122"/>
              </a:rPr>
              <a:t>15%</a:t>
            </a:r>
            <a:r>
              <a:rPr kumimoji="1" lang="zh-CN" altLang="zh-CN" sz="1800" dirty="0">
                <a:effectLst>
                  <a:outerShdw blurRad="38100" dist="38100" dir="2700000" algn="tl">
                    <a:srgbClr val="C0C0C0"/>
                  </a:outerShdw>
                </a:effectLst>
                <a:latin typeface="楷体" panose="02010609060101010101" pitchFamily="49" charset="-122"/>
                <a:ea typeface="楷体" panose="02010609060101010101" pitchFamily="49" charset="-122"/>
              </a:rPr>
              <a:t>，小型微利企业为</a:t>
            </a:r>
            <a:r>
              <a:rPr kumimoji="1" lang="en-US" altLang="zh-CN" sz="1800" dirty="0">
                <a:effectLst>
                  <a:outerShdw blurRad="38100" dist="38100" dir="2700000" algn="tl">
                    <a:srgbClr val="C0C0C0"/>
                  </a:outerShdw>
                </a:effectLst>
                <a:latin typeface="楷体" panose="02010609060101010101" pitchFamily="49" charset="-122"/>
                <a:ea typeface="楷体" panose="02010609060101010101" pitchFamily="49" charset="-122"/>
              </a:rPr>
              <a:t>20%</a:t>
            </a:r>
            <a:endParaRPr kumimoji="1" lang="zh-CN" altLang="en-US" sz="1800" dirty="0">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00234774"/>
      </p:ext>
    </p:extLst>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E951133-E9B7-4743-A36A-D44B7D42407E}" type="slidenum">
              <a:rPr lang="en-GB" altLang="zh-CN" sz="1200" b="0">
                <a:solidFill>
                  <a:schemeClr val="bg1"/>
                </a:solidFill>
              </a:rPr>
              <a:pPr/>
              <a:t>7</a:t>
            </a:fld>
            <a:endParaRPr lang="en-GB" altLang="zh-CN" sz="1200" b="0">
              <a:solidFill>
                <a:schemeClr val="bg1"/>
              </a:solidFill>
            </a:endParaRPr>
          </a:p>
        </p:txBody>
      </p:sp>
      <p:sp>
        <p:nvSpPr>
          <p:cNvPr id="8" name="Rectangle 2"/>
          <p:cNvSpPr>
            <a:spLocks noChangeArrowheads="1"/>
          </p:cNvSpPr>
          <p:nvPr/>
        </p:nvSpPr>
        <p:spPr bwMode="auto">
          <a:xfrm>
            <a:off x="971550" y="1700213"/>
            <a:ext cx="7415213" cy="3694112"/>
          </a:xfrm>
          <a:prstGeom prst="rect">
            <a:avLst/>
          </a:prstGeom>
          <a:noFill/>
          <a:ln w="6350">
            <a:noFill/>
            <a:miter lim="800000"/>
            <a:headEnd/>
            <a:tailEnd/>
          </a:ln>
          <a:effectLst/>
        </p:spPr>
        <p:txBody>
          <a:bodyPr lIns="0" tIns="0" rIns="0" bIns="0">
            <a:spAutoFit/>
          </a:bodyPr>
          <a:lstStyle/>
          <a:p>
            <a:pPr marL="392113" lvl="1" indent="-390525" defTabSz="330200">
              <a:spcBef>
                <a:spcPct val="500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公债是政府运用国家信用向公众借钱筹集财政资金时形成的债务，包括中央政府的债务和地方政府的债务</a:t>
            </a:r>
          </a:p>
          <a:p>
            <a:pPr marL="392113" lvl="1" indent="-390525" defTabSz="330200">
              <a:spcBef>
                <a:spcPct val="500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公债的种类：短期债券</a:t>
            </a:r>
            <a:r>
              <a:rPr kumimoji="1" lang="zh-CN" altLang="en-US" sz="2000" dirty="0">
                <a:solidFill>
                  <a:srgbClr val="808080"/>
                </a:solidFill>
                <a:effectLst>
                  <a:outerShdw blurRad="38100" dist="38100" dir="2700000" algn="tl">
                    <a:srgbClr val="C0C0C0"/>
                  </a:outerShdw>
                </a:effectLst>
                <a:latin typeface="宋体" pitchFamily="2" charset="-122"/>
              </a:rPr>
              <a:t>（国库券</a:t>
            </a:r>
            <a:r>
              <a:rPr kumimoji="1" lang="en-US" altLang="zh-CN" sz="2000" dirty="0">
                <a:solidFill>
                  <a:srgbClr val="808080"/>
                </a:solidFill>
                <a:effectLst>
                  <a:outerShdw blurRad="38100" dist="38100" dir="2700000" algn="tl">
                    <a:srgbClr val="C0C0C0"/>
                  </a:outerShdw>
                </a:effectLst>
                <a:latin typeface="宋体" pitchFamily="2" charset="-122"/>
              </a:rPr>
              <a:t>1</a:t>
            </a:r>
            <a:r>
              <a:rPr kumimoji="1" lang="zh-CN" altLang="en-US" sz="2000" dirty="0">
                <a:solidFill>
                  <a:srgbClr val="808080"/>
                </a:solidFill>
                <a:effectLst>
                  <a:outerShdw blurRad="38100" dist="38100" dir="2700000" algn="tl">
                    <a:srgbClr val="C0C0C0"/>
                  </a:outerShdw>
                </a:effectLst>
                <a:latin typeface="宋体" pitchFamily="2" charset="-122"/>
              </a:rPr>
              <a:t>个月、</a:t>
            </a:r>
            <a:r>
              <a:rPr kumimoji="1" lang="en-US" altLang="zh-CN" sz="2000" dirty="0">
                <a:solidFill>
                  <a:srgbClr val="808080"/>
                </a:solidFill>
                <a:effectLst>
                  <a:outerShdw blurRad="38100" dist="38100" dir="2700000" algn="tl">
                    <a:srgbClr val="C0C0C0"/>
                  </a:outerShdw>
                </a:effectLst>
                <a:latin typeface="宋体" pitchFamily="2" charset="-122"/>
              </a:rPr>
              <a:t>3</a:t>
            </a:r>
            <a:r>
              <a:rPr kumimoji="1" lang="zh-CN" altLang="en-US" sz="2000" dirty="0">
                <a:solidFill>
                  <a:srgbClr val="808080"/>
                </a:solidFill>
                <a:effectLst>
                  <a:outerShdw blurRad="38100" dist="38100" dir="2700000" algn="tl">
                    <a:srgbClr val="C0C0C0"/>
                  </a:outerShdw>
                </a:effectLst>
                <a:latin typeface="宋体" pitchFamily="2" charset="-122"/>
              </a:rPr>
              <a:t>个月、</a:t>
            </a:r>
            <a:r>
              <a:rPr kumimoji="1" lang="en-US" altLang="zh-CN" sz="2000" dirty="0">
                <a:solidFill>
                  <a:srgbClr val="808080"/>
                </a:solidFill>
                <a:effectLst>
                  <a:outerShdw blurRad="38100" dist="38100" dir="2700000" algn="tl">
                    <a:srgbClr val="C0C0C0"/>
                  </a:outerShdw>
                </a:effectLst>
                <a:latin typeface="宋体" pitchFamily="2" charset="-122"/>
              </a:rPr>
              <a:t>1</a:t>
            </a:r>
            <a:r>
              <a:rPr kumimoji="1" lang="zh-CN" altLang="en-US" sz="2000" dirty="0">
                <a:solidFill>
                  <a:srgbClr val="808080"/>
                </a:solidFill>
                <a:effectLst>
                  <a:outerShdw blurRad="38100" dist="38100" dir="2700000" algn="tl">
                    <a:srgbClr val="C0C0C0"/>
                  </a:outerShdw>
                </a:effectLst>
                <a:latin typeface="宋体" pitchFamily="2" charset="-122"/>
              </a:rPr>
              <a:t>年）</a:t>
            </a:r>
            <a:r>
              <a:rPr kumimoji="1" lang="zh-CN" altLang="en-US" sz="2400" dirty="0">
                <a:solidFill>
                  <a:schemeClr val="tx1"/>
                </a:solidFill>
                <a:effectLst>
                  <a:outerShdw blurRad="38100" dist="38100" dir="2700000" algn="tl">
                    <a:srgbClr val="C0C0C0"/>
                  </a:outerShdw>
                </a:effectLst>
                <a:latin typeface="宋体" pitchFamily="2" charset="-122"/>
              </a:rPr>
              <a:t>，中期债券</a:t>
            </a:r>
            <a:r>
              <a:rPr kumimoji="1" lang="zh-CN" altLang="en-US" sz="2000" dirty="0">
                <a:solidFill>
                  <a:srgbClr val="808080"/>
                </a:solidFill>
                <a:effectLst>
                  <a:outerShdw blurRad="38100" dist="38100" dir="2700000" algn="tl">
                    <a:srgbClr val="C0C0C0"/>
                  </a:outerShdw>
                </a:effectLst>
                <a:latin typeface="宋体" pitchFamily="2" charset="-122"/>
              </a:rPr>
              <a:t>（</a:t>
            </a:r>
            <a:r>
              <a:rPr kumimoji="1" lang="en-US" altLang="zh-CN" sz="2000" dirty="0">
                <a:solidFill>
                  <a:srgbClr val="808080"/>
                </a:solidFill>
                <a:effectLst>
                  <a:outerShdw blurRad="38100" dist="38100" dir="2700000" algn="tl">
                    <a:srgbClr val="C0C0C0"/>
                  </a:outerShdw>
                </a:effectLst>
                <a:latin typeface="宋体" pitchFamily="2" charset="-122"/>
              </a:rPr>
              <a:t>1</a:t>
            </a:r>
            <a:r>
              <a:rPr kumimoji="1" lang="zh-CN" altLang="en-US" sz="2000" dirty="0">
                <a:solidFill>
                  <a:srgbClr val="808080"/>
                </a:solidFill>
                <a:effectLst>
                  <a:outerShdw blurRad="38100" dist="38100" dir="2700000" algn="tl">
                    <a:srgbClr val="C0C0C0"/>
                  </a:outerShdw>
                </a:effectLst>
                <a:latin typeface="宋体" pitchFamily="2" charset="-122"/>
              </a:rPr>
              <a:t>～</a:t>
            </a:r>
            <a:r>
              <a:rPr kumimoji="1" lang="en-US" altLang="zh-CN" sz="2000" dirty="0">
                <a:solidFill>
                  <a:srgbClr val="808080"/>
                </a:solidFill>
                <a:effectLst>
                  <a:outerShdw blurRad="38100" dist="38100" dir="2700000" algn="tl">
                    <a:srgbClr val="C0C0C0"/>
                  </a:outerShdw>
                </a:effectLst>
                <a:latin typeface="宋体" pitchFamily="2" charset="-122"/>
              </a:rPr>
              <a:t>5</a:t>
            </a:r>
            <a:r>
              <a:rPr kumimoji="1" lang="zh-CN" altLang="en-US" sz="2000" dirty="0">
                <a:solidFill>
                  <a:srgbClr val="808080"/>
                </a:solidFill>
                <a:effectLst>
                  <a:outerShdw blurRad="38100" dist="38100" dir="2700000" algn="tl">
                    <a:srgbClr val="C0C0C0"/>
                  </a:outerShdw>
                </a:effectLst>
                <a:latin typeface="宋体" pitchFamily="2" charset="-122"/>
              </a:rPr>
              <a:t>年）</a:t>
            </a:r>
            <a:r>
              <a:rPr kumimoji="1" lang="zh-CN" altLang="en-US" sz="2400" dirty="0">
                <a:solidFill>
                  <a:schemeClr val="tx1"/>
                </a:solidFill>
                <a:effectLst>
                  <a:outerShdw blurRad="38100" dist="38100" dir="2700000" algn="tl">
                    <a:srgbClr val="C0C0C0"/>
                  </a:outerShdw>
                </a:effectLst>
                <a:latin typeface="宋体" pitchFamily="2" charset="-122"/>
              </a:rPr>
              <a:t>，长期债券</a:t>
            </a:r>
            <a:r>
              <a:rPr kumimoji="1" lang="zh-CN" altLang="en-US" sz="2000" dirty="0">
                <a:solidFill>
                  <a:srgbClr val="808080"/>
                </a:solidFill>
                <a:effectLst>
                  <a:outerShdw blurRad="38100" dist="38100" dir="2700000" algn="tl">
                    <a:srgbClr val="C0C0C0"/>
                  </a:outerShdw>
                </a:effectLst>
                <a:latin typeface="宋体" pitchFamily="2" charset="-122"/>
              </a:rPr>
              <a:t>（</a:t>
            </a:r>
            <a:r>
              <a:rPr kumimoji="1" lang="en-US" altLang="zh-CN" sz="2000" dirty="0">
                <a:solidFill>
                  <a:srgbClr val="808080"/>
                </a:solidFill>
                <a:effectLst>
                  <a:outerShdw blurRad="38100" dist="38100" dir="2700000" algn="tl">
                    <a:srgbClr val="C0C0C0"/>
                  </a:outerShdw>
                </a:effectLst>
                <a:latin typeface="宋体" pitchFamily="2" charset="-122"/>
              </a:rPr>
              <a:t>5</a:t>
            </a:r>
            <a:r>
              <a:rPr kumimoji="1" lang="zh-CN" altLang="en-US" sz="2000" dirty="0">
                <a:solidFill>
                  <a:srgbClr val="808080"/>
                </a:solidFill>
                <a:effectLst>
                  <a:outerShdw blurRad="38100" dist="38100" dir="2700000" algn="tl">
                    <a:srgbClr val="C0C0C0"/>
                  </a:outerShdw>
                </a:effectLst>
                <a:latin typeface="宋体" pitchFamily="2" charset="-122"/>
              </a:rPr>
              <a:t>年以上）</a:t>
            </a:r>
          </a:p>
          <a:p>
            <a:pPr marL="392113" lvl="1" indent="-390525" defTabSz="330200">
              <a:spcBef>
                <a:spcPct val="500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政府发行公债，一方面能增加财政收入，影响财政收支规模，属于财政政策；另一方面又可以通过其在市场上的流通来调节货币供求，因此也是货币政策工具</a:t>
            </a:r>
          </a:p>
        </p:txBody>
      </p:sp>
      <p:sp>
        <p:nvSpPr>
          <p:cNvPr id="9" name="Rectangle 3"/>
          <p:cNvSpPr>
            <a:spLocks noChangeArrowheads="1"/>
          </p:cNvSpPr>
          <p:nvPr/>
        </p:nvSpPr>
        <p:spPr bwMode="auto">
          <a:xfrm>
            <a:off x="676275" y="1052513"/>
            <a:ext cx="1808163" cy="369887"/>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黑体" pitchFamily="2" charset="-122"/>
                <a:ea typeface="黑体" pitchFamily="2"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公债</a:t>
            </a:r>
          </a:p>
        </p:txBody>
      </p:sp>
    </p:spTree>
    <p:extLst>
      <p:ext uri="{BB962C8B-B14F-4D97-AF65-F5344CB8AC3E}">
        <p14:creationId xmlns:p14="http://schemas.microsoft.com/office/powerpoint/2010/main" val="180644911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linds(horizontal)">
                                      <p:cBhvr>
                                        <p:cTn id="2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9966726-E09D-4BC1-A516-0F9B3E3CE57E}" type="slidenum">
              <a:rPr lang="en-GB" altLang="zh-CN" sz="1200" b="0">
                <a:solidFill>
                  <a:schemeClr val="bg1"/>
                </a:solidFill>
              </a:rPr>
              <a:pPr/>
              <a:t>8</a:t>
            </a:fld>
            <a:endParaRPr lang="en-GB" altLang="zh-CN" sz="1200" b="0">
              <a:solidFill>
                <a:schemeClr val="bg1"/>
              </a:solidFill>
            </a:endParaRPr>
          </a:p>
        </p:txBody>
      </p:sp>
      <p:sp>
        <p:nvSpPr>
          <p:cNvPr id="8" name="Rectangle 4"/>
          <p:cNvSpPr>
            <a:spLocks noChangeArrowheads="1"/>
          </p:cNvSpPr>
          <p:nvPr/>
        </p:nvSpPr>
        <p:spPr bwMode="auto">
          <a:xfrm>
            <a:off x="973138" y="976313"/>
            <a:ext cx="7559675" cy="2308225"/>
          </a:xfrm>
          <a:prstGeom prst="rect">
            <a:avLst/>
          </a:prstGeom>
          <a:noFill/>
          <a:ln w="6350">
            <a:noFill/>
            <a:miter lim="800000"/>
            <a:headEnd/>
            <a:tailEnd/>
          </a:ln>
          <a:effectLst/>
        </p:spPr>
        <p:txBody>
          <a:bodyPr lIns="0" tIns="0" rIns="0" bIns="0">
            <a:spAutoFit/>
          </a:bodyPr>
          <a:lstStyle/>
          <a:p>
            <a:pPr marL="392113" lvl="1" indent="-390525" defTabSz="330200">
              <a:spcBef>
                <a:spcPct val="250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政府对商品和劳务的购买，如购买机关办公用品、警察装备用品、军需品的支出，支付给政府雇员薪金，以及公共工程建设</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92113" lvl="1" indent="-390525" defTabSz="330200">
              <a:spcBef>
                <a:spcPct val="250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政府购买是实质性支出，直接形成社会需求，是总需求的组成部分，其规模变化直接关系到社会总需求增减。因此，政府购买变动对社会总需求有调节作用 </a:t>
            </a:r>
          </a:p>
        </p:txBody>
      </p:sp>
      <p:sp>
        <p:nvSpPr>
          <p:cNvPr id="9" name="Rectangle 5"/>
          <p:cNvSpPr>
            <a:spLocks noChangeArrowheads="1"/>
          </p:cNvSpPr>
          <p:nvPr/>
        </p:nvSpPr>
        <p:spPr bwMode="auto">
          <a:xfrm>
            <a:off x="727075" y="549275"/>
            <a:ext cx="2620963"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黑体" pitchFamily="2" charset="-122"/>
                <a:ea typeface="黑体" pitchFamily="2"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政府购买</a:t>
            </a:r>
          </a:p>
        </p:txBody>
      </p:sp>
      <p:sp>
        <p:nvSpPr>
          <p:cNvPr id="10" name="Rectangle 6"/>
          <p:cNvSpPr>
            <a:spLocks noChangeArrowheads="1"/>
          </p:cNvSpPr>
          <p:nvPr/>
        </p:nvSpPr>
        <p:spPr bwMode="auto">
          <a:xfrm>
            <a:off x="727075" y="3435350"/>
            <a:ext cx="2620963"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kumimoji="1" lang="zh-CN" altLang="en-US" sz="2400" dirty="0">
                <a:solidFill>
                  <a:srgbClr val="336699"/>
                </a:solidFill>
                <a:effectLst>
                  <a:outerShdw blurRad="38100" dist="38100" dir="2700000" algn="tl">
                    <a:srgbClr val="C0C0C0"/>
                  </a:outerShdw>
                </a:effectLst>
                <a:latin typeface="黑体" pitchFamily="2" charset="-122"/>
                <a:ea typeface="黑体" pitchFamily="2" charset="-122"/>
              </a:rPr>
              <a:t> </a:t>
            </a: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转移支付</a:t>
            </a:r>
          </a:p>
        </p:txBody>
      </p:sp>
      <p:sp>
        <p:nvSpPr>
          <p:cNvPr id="11" name="Rectangle 7"/>
          <p:cNvSpPr>
            <a:spLocks noChangeArrowheads="1"/>
          </p:cNvSpPr>
          <p:nvPr/>
        </p:nvSpPr>
        <p:spPr bwMode="auto">
          <a:xfrm>
            <a:off x="973138" y="3835400"/>
            <a:ext cx="7559675" cy="1570038"/>
          </a:xfrm>
          <a:prstGeom prst="rect">
            <a:avLst/>
          </a:prstGeom>
          <a:noFill/>
          <a:ln w="6350">
            <a:noFill/>
            <a:miter lim="800000"/>
            <a:headEnd/>
            <a:tailEnd/>
          </a:ln>
          <a:effectLst/>
        </p:spPr>
        <p:txBody>
          <a:bodyPr lIns="0" tIns="0" rIns="0" bIns="0">
            <a:spAutoFit/>
          </a:bodyPr>
          <a:lstStyle/>
          <a:p>
            <a:pPr marL="392113" lvl="1" indent="-390525" defTabSz="330200">
              <a:spcBef>
                <a:spcPct val="250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转移支付是政府无偿支付给个人的资金，主要包括社会保障福利支出、政府公债利息、政府对农业的补贴</a:t>
            </a:r>
          </a:p>
          <a:p>
            <a:pPr marL="392113" lvl="1" indent="-390525" defTabSz="330200">
              <a:spcBef>
                <a:spcPct val="25000"/>
              </a:spcBef>
              <a:buClr>
                <a:srgbClr val="FF6600"/>
              </a:buClr>
              <a:buSzPct val="6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rPr>
              <a:t>转移支付是货币性支出，但其增减会改变公众的可支配收入和消费支出，也是重要的财政政策工具</a:t>
            </a:r>
          </a:p>
        </p:txBody>
      </p:sp>
      <p:sp>
        <p:nvSpPr>
          <p:cNvPr id="12" name="Rectangle 7"/>
          <p:cNvSpPr>
            <a:spLocks noChangeArrowheads="1"/>
          </p:cNvSpPr>
          <p:nvPr/>
        </p:nvSpPr>
        <p:spPr bwMode="auto">
          <a:xfrm>
            <a:off x="741363" y="5629275"/>
            <a:ext cx="7934325" cy="365125"/>
          </a:xfrm>
          <a:prstGeom prst="rect">
            <a:avLst/>
          </a:prstGeom>
          <a:noFill/>
          <a:ln w="6350">
            <a:noFill/>
            <a:miter lim="800000"/>
            <a:headEnd/>
            <a:tailEnd/>
          </a:ln>
          <a:effectLst/>
        </p:spPr>
        <p:txBody>
          <a:bodyPr lIns="0" tIns="0" rIns="0" bIns="0">
            <a:spAutoFit/>
          </a:bodyPr>
          <a:lstStyle/>
          <a:p>
            <a:pPr marL="392113" lvl="1" indent="-390525" defTabSz="330200">
              <a:spcBef>
                <a:spcPct val="25000"/>
              </a:spcBef>
              <a:buClr>
                <a:srgbClr val="FF6600"/>
              </a:buClr>
              <a:buSzPct val="100000"/>
              <a:buFont typeface="Wingdings" pitchFamily="2" charset="2"/>
              <a:buChar char="Ø"/>
              <a:defRPr/>
            </a:pPr>
            <a:r>
              <a:rPr kumimoji="1" lang="zh-CN" altLang="en-US" sz="2400" dirty="0">
                <a:solidFill>
                  <a:srgbClr val="990000"/>
                </a:solidFill>
                <a:effectLst>
                  <a:outerShdw blurRad="38100" dist="38100" dir="2700000" algn="tl">
                    <a:srgbClr val="C0C0C0"/>
                  </a:outerShdw>
                </a:effectLst>
                <a:latin typeface="宋体" pitchFamily="2" charset="-122"/>
              </a:rPr>
              <a:t>政府购买、转移支付、税收具有乘数效应</a:t>
            </a:r>
          </a:p>
        </p:txBody>
      </p:sp>
    </p:spTree>
    <p:extLst>
      <p:ext uri="{BB962C8B-B14F-4D97-AF65-F5344CB8AC3E}">
        <p14:creationId xmlns:p14="http://schemas.microsoft.com/office/powerpoint/2010/main" val="221714487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blinds(horizontal)">
                                      <p:cBhvr>
                                        <p:cTn id="27" dur="500"/>
                                        <p:tgtEl>
                                          <p:spTgt spid="1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blinds(horizontal)">
                                      <p:cBhvr>
                                        <p:cTn id="32" dur="500"/>
                                        <p:tgtEl>
                                          <p:spTgt spid="11">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blinds(horizontal)">
                                      <p:cBhvr>
                                        <p:cTn id="3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P spid="9" grpId="0"/>
      <p:bldP spid="10" grpId="0"/>
      <p:bldP spid="11" grpId="0" build="p" bldLvl="3"/>
      <p:bldP spid="12"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99E41E7-5364-47B8-9845-C6E9B0C3430C}" type="slidenum">
              <a:rPr lang="zh-CN" altLang="en-US"/>
              <a:pPr/>
              <a:t>9</a:t>
            </a:fld>
            <a:endParaRPr lang="en-US" altLang="zh-CN"/>
          </a:p>
        </p:txBody>
      </p:sp>
      <p:sp>
        <p:nvSpPr>
          <p:cNvPr id="2492418" name="Rectangle 2"/>
          <p:cNvSpPr>
            <a:spLocks noGrp="1" noChangeArrowheads="1"/>
          </p:cNvSpPr>
          <p:nvPr>
            <p:ph type="title"/>
          </p:nvPr>
        </p:nvSpPr>
        <p:spPr>
          <a:xfrm>
            <a:off x="539750" y="620713"/>
            <a:ext cx="7200900" cy="701675"/>
          </a:xfrm>
        </p:spPr>
        <p:txBody>
          <a:bodyPr/>
          <a:lstStyle/>
          <a:p>
            <a:r>
              <a:rPr lang="zh-CN" altLang="en-US" sz="4000" b="1" dirty="0"/>
              <a:t>财政政策的工具及其作用机理</a:t>
            </a:r>
          </a:p>
        </p:txBody>
      </p:sp>
      <p:sp>
        <p:nvSpPr>
          <p:cNvPr id="2492419" name="Rectangle 3"/>
          <p:cNvSpPr>
            <a:spLocks noGrp="1" noChangeArrowheads="1"/>
          </p:cNvSpPr>
          <p:nvPr>
            <p:ph type="body" idx="1"/>
          </p:nvPr>
        </p:nvSpPr>
        <p:spPr>
          <a:xfrm>
            <a:off x="539750" y="1989138"/>
            <a:ext cx="7704138" cy="4103687"/>
          </a:xfrm>
        </p:spPr>
        <p:txBody>
          <a:bodyPr/>
          <a:lstStyle/>
          <a:p>
            <a:pPr>
              <a:lnSpc>
                <a:spcPct val="90000"/>
              </a:lnSpc>
            </a:pPr>
            <a:r>
              <a:rPr lang="zh-CN" altLang="en-US" sz="2400" dirty="0">
                <a:solidFill>
                  <a:schemeClr val="tx2"/>
                </a:solidFill>
              </a:rPr>
              <a:t>政府购买（政府投资）</a:t>
            </a:r>
          </a:p>
          <a:p>
            <a:pPr>
              <a:lnSpc>
                <a:spcPct val="90000"/>
              </a:lnSpc>
              <a:buFontTx/>
              <a:buNone/>
            </a:pPr>
            <a:r>
              <a:rPr lang="zh-CN" altLang="en-US" sz="2400" dirty="0"/>
              <a:t>    政府购买</a:t>
            </a:r>
            <a:r>
              <a:rPr lang="en-US" altLang="zh-CN" sz="2400" dirty="0">
                <a:latin typeface="宋体" pitchFamily="2" charset="-122"/>
              </a:rPr>
              <a:t>↑(↓)→</a:t>
            </a:r>
            <a:r>
              <a:rPr lang="zh-CN" altLang="en-US" sz="2400" dirty="0">
                <a:latin typeface="宋体" pitchFamily="2" charset="-122"/>
              </a:rPr>
              <a:t>总需求</a:t>
            </a:r>
            <a:r>
              <a:rPr lang="en-US" altLang="zh-CN" sz="2400" dirty="0">
                <a:latin typeface="宋体" pitchFamily="2" charset="-122"/>
              </a:rPr>
              <a:t>↑(↓) →</a:t>
            </a:r>
            <a:r>
              <a:rPr lang="zh-CN" altLang="en-US" sz="2400" dirty="0">
                <a:latin typeface="宋体" pitchFamily="2" charset="-122"/>
              </a:rPr>
              <a:t>经济扩张</a:t>
            </a:r>
            <a:r>
              <a:rPr lang="en-US" altLang="zh-CN" sz="2400" dirty="0">
                <a:latin typeface="宋体" pitchFamily="2" charset="-122"/>
              </a:rPr>
              <a:t>(</a:t>
            </a:r>
            <a:r>
              <a:rPr lang="zh-CN" altLang="en-US" sz="2400" dirty="0">
                <a:latin typeface="宋体" pitchFamily="2" charset="-122"/>
              </a:rPr>
              <a:t>收缩</a:t>
            </a:r>
            <a:r>
              <a:rPr lang="en-US" altLang="zh-CN" sz="2400" dirty="0">
                <a:latin typeface="宋体" pitchFamily="2" charset="-122"/>
              </a:rPr>
              <a:t>)</a:t>
            </a:r>
          </a:p>
          <a:p>
            <a:pPr>
              <a:lnSpc>
                <a:spcPct val="90000"/>
              </a:lnSpc>
            </a:pPr>
            <a:r>
              <a:rPr lang="zh-CN" altLang="en-US" sz="2400" dirty="0">
                <a:solidFill>
                  <a:schemeClr val="tx2"/>
                </a:solidFill>
              </a:rPr>
              <a:t>政府转移支付</a:t>
            </a:r>
          </a:p>
          <a:p>
            <a:pPr>
              <a:lnSpc>
                <a:spcPct val="90000"/>
              </a:lnSpc>
              <a:buFontTx/>
              <a:buNone/>
            </a:pPr>
            <a:r>
              <a:rPr lang="zh-CN" altLang="en-US" sz="2400" dirty="0"/>
              <a:t>    政府转移支付</a:t>
            </a:r>
            <a:r>
              <a:rPr lang="en-US" altLang="zh-CN" sz="2400" dirty="0">
                <a:latin typeface="宋体" pitchFamily="2" charset="-122"/>
              </a:rPr>
              <a:t>↑(↓)→ </a:t>
            </a:r>
            <a:r>
              <a:rPr lang="zh-CN" altLang="en-US" sz="2400" dirty="0">
                <a:latin typeface="宋体" pitchFamily="2" charset="-122"/>
              </a:rPr>
              <a:t>消费</a:t>
            </a:r>
            <a:r>
              <a:rPr lang="en-US" altLang="zh-CN" sz="2400" dirty="0">
                <a:latin typeface="宋体" pitchFamily="2" charset="-122"/>
              </a:rPr>
              <a:t>↑(↓)→</a:t>
            </a:r>
            <a:r>
              <a:rPr lang="zh-CN" altLang="en-US" sz="2400" dirty="0">
                <a:latin typeface="宋体" pitchFamily="2" charset="-122"/>
              </a:rPr>
              <a:t>总需求</a:t>
            </a:r>
            <a:r>
              <a:rPr lang="en-US" altLang="zh-CN" sz="2400" dirty="0">
                <a:latin typeface="宋体" pitchFamily="2" charset="-122"/>
              </a:rPr>
              <a:t>↑(↓) →</a:t>
            </a:r>
            <a:r>
              <a:rPr lang="zh-CN" altLang="en-US" sz="2400" dirty="0">
                <a:latin typeface="宋体" pitchFamily="2" charset="-122"/>
              </a:rPr>
              <a:t>经济扩张</a:t>
            </a:r>
            <a:r>
              <a:rPr lang="en-US" altLang="zh-CN" sz="2400" dirty="0">
                <a:latin typeface="宋体" pitchFamily="2" charset="-122"/>
              </a:rPr>
              <a:t>(</a:t>
            </a:r>
            <a:r>
              <a:rPr lang="zh-CN" altLang="en-US" sz="2400" dirty="0">
                <a:latin typeface="宋体" pitchFamily="2" charset="-122"/>
              </a:rPr>
              <a:t>收缩</a:t>
            </a:r>
            <a:r>
              <a:rPr lang="en-US" altLang="zh-CN" sz="2400" dirty="0">
                <a:latin typeface="宋体" pitchFamily="2" charset="-122"/>
              </a:rPr>
              <a:t>)</a:t>
            </a:r>
            <a:endParaRPr lang="zh-CN" altLang="en-US" sz="2400" dirty="0"/>
          </a:p>
          <a:p>
            <a:pPr>
              <a:lnSpc>
                <a:spcPct val="90000"/>
              </a:lnSpc>
            </a:pPr>
            <a:r>
              <a:rPr lang="zh-CN" altLang="en-US" sz="2400" dirty="0">
                <a:solidFill>
                  <a:schemeClr val="tx2"/>
                </a:solidFill>
              </a:rPr>
              <a:t>税收</a:t>
            </a:r>
          </a:p>
          <a:p>
            <a:pPr>
              <a:lnSpc>
                <a:spcPct val="90000"/>
              </a:lnSpc>
              <a:buFontTx/>
              <a:buNone/>
            </a:pPr>
            <a:r>
              <a:rPr lang="zh-CN" altLang="en-US" sz="2400" dirty="0"/>
              <a:t>    税收</a:t>
            </a:r>
            <a:r>
              <a:rPr lang="en-US" altLang="zh-CN" sz="2400" dirty="0">
                <a:latin typeface="宋体" pitchFamily="2" charset="-122"/>
              </a:rPr>
              <a:t>↑(↓)→ </a:t>
            </a:r>
            <a:r>
              <a:rPr lang="zh-CN" altLang="en-US" sz="2400" dirty="0">
                <a:latin typeface="宋体" pitchFamily="2" charset="-122"/>
              </a:rPr>
              <a:t>消费和投资</a:t>
            </a:r>
            <a:r>
              <a:rPr lang="en-US" altLang="zh-CN" sz="2400" dirty="0">
                <a:latin typeface="宋体" pitchFamily="2" charset="-122"/>
              </a:rPr>
              <a:t>↓ (↑)→</a:t>
            </a:r>
            <a:r>
              <a:rPr lang="zh-CN" altLang="en-US" sz="2400" dirty="0">
                <a:latin typeface="宋体" pitchFamily="2" charset="-122"/>
              </a:rPr>
              <a:t>总需求</a:t>
            </a:r>
            <a:r>
              <a:rPr lang="en-US" altLang="zh-CN" sz="2400" dirty="0">
                <a:latin typeface="宋体" pitchFamily="2" charset="-122"/>
              </a:rPr>
              <a:t>↓ (↑) →</a:t>
            </a:r>
            <a:r>
              <a:rPr lang="zh-CN" altLang="en-US" sz="2400" dirty="0">
                <a:latin typeface="宋体" pitchFamily="2" charset="-122"/>
              </a:rPr>
              <a:t>经济收缩</a:t>
            </a:r>
            <a:r>
              <a:rPr lang="en-US" altLang="zh-CN" sz="2400" dirty="0">
                <a:latin typeface="宋体" pitchFamily="2" charset="-122"/>
              </a:rPr>
              <a:t>(</a:t>
            </a:r>
            <a:r>
              <a:rPr lang="zh-CN" altLang="en-US" sz="2400" dirty="0">
                <a:latin typeface="宋体" pitchFamily="2" charset="-122"/>
              </a:rPr>
              <a:t>扩张</a:t>
            </a:r>
            <a:r>
              <a:rPr lang="en-US" altLang="zh-CN" sz="2400" dirty="0">
                <a:latin typeface="宋体" pitchFamily="2" charset="-122"/>
              </a:rPr>
              <a:t>)</a:t>
            </a:r>
            <a:endParaRPr lang="zh-CN" altLang="en-US" sz="2400" dirty="0"/>
          </a:p>
          <a:p>
            <a:pPr>
              <a:lnSpc>
                <a:spcPct val="90000"/>
              </a:lnSpc>
            </a:pPr>
            <a:r>
              <a:rPr lang="zh-CN" altLang="en-US" sz="2400" dirty="0">
                <a:solidFill>
                  <a:schemeClr val="tx2"/>
                </a:solidFill>
              </a:rPr>
              <a:t>公债</a:t>
            </a:r>
          </a:p>
          <a:p>
            <a:pPr>
              <a:lnSpc>
                <a:spcPct val="90000"/>
              </a:lnSpc>
              <a:buFontTx/>
              <a:buNone/>
            </a:pPr>
            <a:r>
              <a:rPr lang="zh-CN" altLang="en-US" sz="2400" dirty="0"/>
              <a:t>     公债</a:t>
            </a:r>
            <a:r>
              <a:rPr lang="en-US" altLang="zh-CN" sz="2400" dirty="0">
                <a:latin typeface="宋体" pitchFamily="2" charset="-122"/>
              </a:rPr>
              <a:t>↑→ </a:t>
            </a:r>
            <a:r>
              <a:rPr lang="zh-CN" altLang="en-US" sz="2400" dirty="0">
                <a:latin typeface="宋体" pitchFamily="2" charset="-122"/>
              </a:rPr>
              <a:t>政府投资</a:t>
            </a:r>
            <a:r>
              <a:rPr lang="en-US" altLang="zh-CN" sz="2400" dirty="0">
                <a:latin typeface="宋体" pitchFamily="2" charset="-122"/>
              </a:rPr>
              <a:t>↑ →</a:t>
            </a:r>
            <a:r>
              <a:rPr lang="zh-CN" altLang="en-US" sz="2400" dirty="0">
                <a:latin typeface="宋体" pitchFamily="2" charset="-122"/>
              </a:rPr>
              <a:t>总需求</a:t>
            </a:r>
            <a:r>
              <a:rPr lang="en-US" altLang="zh-CN" sz="2400" dirty="0">
                <a:latin typeface="宋体" pitchFamily="2" charset="-122"/>
              </a:rPr>
              <a:t>↑→</a:t>
            </a:r>
            <a:r>
              <a:rPr lang="zh-CN" altLang="en-US" sz="2400" dirty="0">
                <a:latin typeface="宋体" pitchFamily="2" charset="-122"/>
              </a:rPr>
              <a:t>经济扩张</a:t>
            </a:r>
            <a:endParaRPr lang="zh-CN" altLang="en-US" sz="2800" dirty="0">
              <a:solidFill>
                <a:schemeClr val="folHlink"/>
              </a:solidFill>
            </a:endParaRPr>
          </a:p>
        </p:txBody>
      </p:sp>
      <p:sp>
        <p:nvSpPr>
          <p:cNvPr id="5" name="日期占位符 4"/>
          <p:cNvSpPr>
            <a:spLocks noGrp="1"/>
          </p:cNvSpPr>
          <p:nvPr>
            <p:ph type="dt" sz="half" idx="10"/>
          </p:nvPr>
        </p:nvSpPr>
        <p:spPr/>
        <p:txBody>
          <a:bodyPr/>
          <a:lstStyle/>
          <a:p>
            <a:pPr>
              <a:defRPr/>
            </a:pPr>
            <a:fld id="{9E02B36E-6FCA-48A9-88DE-FC370C588BC9}" type="datetime1">
              <a:rPr lang="zh-CN" altLang="en-US" smtClean="0"/>
              <a:t>2019/11/12</a:t>
            </a:fld>
            <a:endParaRPr lang="en-US" altLang="zh-CN"/>
          </a:p>
        </p:txBody>
      </p:sp>
      <p:sp>
        <p:nvSpPr>
          <p:cNvPr id="6" name="页脚占位符 5"/>
          <p:cNvSpPr>
            <a:spLocks noGrp="1"/>
          </p:cNvSpPr>
          <p:nvPr>
            <p:ph type="ftr" sz="quarter" idx="11"/>
          </p:nvPr>
        </p:nvSpPr>
        <p:spPr/>
        <p:txBody>
          <a:bodyPr/>
          <a:lstStyle/>
          <a:p>
            <a:pPr>
              <a:defRPr/>
            </a:pPr>
            <a:r>
              <a:rPr lang="zh-CN" altLang="en-US" smtClean="0"/>
              <a:t>第六讲   宏观经济政策</a:t>
            </a:r>
            <a:endParaRPr lang="en-US" altLang="zh-CN"/>
          </a:p>
        </p:txBody>
      </p:sp>
    </p:spTree>
    <p:extLst>
      <p:ext uri="{BB962C8B-B14F-4D97-AF65-F5344CB8AC3E}">
        <p14:creationId xmlns:p14="http://schemas.microsoft.com/office/powerpoint/2010/main" val="3193781053"/>
      </p:ext>
    </p:extLst>
  </p:cSld>
  <p:clrMapOvr>
    <a:masterClrMapping/>
  </p:clrMapOvr>
  <p:transition>
    <p:blinds/>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492419">
                                            <p:txEl>
                                              <p:pRg st="0" end="0"/>
                                            </p:txEl>
                                          </p:spTgt>
                                        </p:tgtEl>
                                        <p:attrNameLst>
                                          <p:attrName>style.visibility</p:attrName>
                                        </p:attrNameLst>
                                      </p:cBhvr>
                                      <p:to>
                                        <p:strVal val="visible"/>
                                      </p:to>
                                    </p:set>
                                    <p:anim calcmode="lin" valueType="num">
                                      <p:cBhvr additive="base">
                                        <p:cTn id="7" dur="500" fill="hold"/>
                                        <p:tgtEl>
                                          <p:spTgt spid="2492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9241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2492419">
                                            <p:txEl>
                                              <p:pRg st="1" end="1"/>
                                            </p:txEl>
                                          </p:spTgt>
                                        </p:tgtEl>
                                        <p:attrNameLst>
                                          <p:attrName>style.visibility</p:attrName>
                                        </p:attrNameLst>
                                      </p:cBhvr>
                                      <p:to>
                                        <p:strVal val="visible"/>
                                      </p:to>
                                    </p:set>
                                    <p:anim calcmode="lin" valueType="num">
                                      <p:cBhvr additive="base">
                                        <p:cTn id="13" dur="500" fill="hold"/>
                                        <p:tgtEl>
                                          <p:spTgt spid="2492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9241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2492419">
                                            <p:txEl>
                                              <p:pRg st="2" end="2"/>
                                            </p:txEl>
                                          </p:spTgt>
                                        </p:tgtEl>
                                        <p:attrNameLst>
                                          <p:attrName>style.visibility</p:attrName>
                                        </p:attrNameLst>
                                      </p:cBhvr>
                                      <p:to>
                                        <p:strVal val="visible"/>
                                      </p:to>
                                    </p:set>
                                    <p:anim calcmode="lin" valueType="num">
                                      <p:cBhvr additive="base">
                                        <p:cTn id="19" dur="500" fill="hold"/>
                                        <p:tgtEl>
                                          <p:spTgt spid="24924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9241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2492419">
                                            <p:txEl>
                                              <p:pRg st="3" end="3"/>
                                            </p:txEl>
                                          </p:spTgt>
                                        </p:tgtEl>
                                        <p:attrNameLst>
                                          <p:attrName>style.visibility</p:attrName>
                                        </p:attrNameLst>
                                      </p:cBhvr>
                                      <p:to>
                                        <p:strVal val="visible"/>
                                      </p:to>
                                    </p:set>
                                    <p:anim calcmode="lin" valueType="num">
                                      <p:cBhvr additive="base">
                                        <p:cTn id="25" dur="500" fill="hold"/>
                                        <p:tgtEl>
                                          <p:spTgt spid="24924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9241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2492419">
                                            <p:txEl>
                                              <p:pRg st="4" end="4"/>
                                            </p:txEl>
                                          </p:spTgt>
                                        </p:tgtEl>
                                        <p:attrNameLst>
                                          <p:attrName>style.visibility</p:attrName>
                                        </p:attrNameLst>
                                      </p:cBhvr>
                                      <p:to>
                                        <p:strVal val="visible"/>
                                      </p:to>
                                    </p:set>
                                    <p:anim calcmode="lin" valueType="num">
                                      <p:cBhvr additive="base">
                                        <p:cTn id="31" dur="500" fill="hold"/>
                                        <p:tgtEl>
                                          <p:spTgt spid="24924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92419">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2492419">
                                            <p:txEl>
                                              <p:pRg st="5" end="5"/>
                                            </p:txEl>
                                          </p:spTgt>
                                        </p:tgtEl>
                                        <p:attrNameLst>
                                          <p:attrName>style.visibility</p:attrName>
                                        </p:attrNameLst>
                                      </p:cBhvr>
                                      <p:to>
                                        <p:strVal val="visible"/>
                                      </p:to>
                                    </p:set>
                                    <p:anim calcmode="lin" valueType="num">
                                      <p:cBhvr additive="base">
                                        <p:cTn id="37" dur="500" fill="hold"/>
                                        <p:tgtEl>
                                          <p:spTgt spid="249241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92419">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9" fill="hold" grpId="0" nodeType="clickEffect">
                                  <p:stCondLst>
                                    <p:cond delay="0"/>
                                  </p:stCondLst>
                                  <p:childTnLst>
                                    <p:set>
                                      <p:cBhvr>
                                        <p:cTn id="42" dur="1" fill="hold">
                                          <p:stCondLst>
                                            <p:cond delay="0"/>
                                          </p:stCondLst>
                                        </p:cTn>
                                        <p:tgtEl>
                                          <p:spTgt spid="2492419">
                                            <p:txEl>
                                              <p:pRg st="6" end="6"/>
                                            </p:txEl>
                                          </p:spTgt>
                                        </p:tgtEl>
                                        <p:attrNameLst>
                                          <p:attrName>style.visibility</p:attrName>
                                        </p:attrNameLst>
                                      </p:cBhvr>
                                      <p:to>
                                        <p:strVal val="visible"/>
                                      </p:to>
                                    </p:set>
                                    <p:anim calcmode="lin" valueType="num">
                                      <p:cBhvr additive="base">
                                        <p:cTn id="43" dur="500" fill="hold"/>
                                        <p:tgtEl>
                                          <p:spTgt spid="249241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92419">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9" fill="hold" grpId="0" nodeType="clickEffect">
                                  <p:stCondLst>
                                    <p:cond delay="0"/>
                                  </p:stCondLst>
                                  <p:childTnLst>
                                    <p:set>
                                      <p:cBhvr>
                                        <p:cTn id="48" dur="1" fill="hold">
                                          <p:stCondLst>
                                            <p:cond delay="0"/>
                                          </p:stCondLst>
                                        </p:cTn>
                                        <p:tgtEl>
                                          <p:spTgt spid="2492419">
                                            <p:txEl>
                                              <p:pRg st="7" end="7"/>
                                            </p:txEl>
                                          </p:spTgt>
                                        </p:tgtEl>
                                        <p:attrNameLst>
                                          <p:attrName>style.visibility</p:attrName>
                                        </p:attrNameLst>
                                      </p:cBhvr>
                                      <p:to>
                                        <p:strVal val="visible"/>
                                      </p:to>
                                    </p:set>
                                    <p:anim calcmode="lin" valueType="num">
                                      <p:cBhvr additive="base">
                                        <p:cTn id="49" dur="500" fill="hold"/>
                                        <p:tgtEl>
                                          <p:spTgt spid="249241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492419">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2419" grpId="0" build="p" autoUpdateAnimBg="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3776</TotalTime>
  <Words>5984</Words>
  <Application>Microsoft Office PowerPoint</Application>
  <PresentationFormat>全屏显示(4:3)</PresentationFormat>
  <Paragraphs>628</Paragraphs>
  <Slides>55</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55</vt:i4>
      </vt:variant>
    </vt:vector>
  </HeadingPairs>
  <TitlesOfParts>
    <vt:vector size="69" baseType="lpstr">
      <vt:lpstr>黑体</vt:lpstr>
      <vt:lpstr>华文楷体</vt:lpstr>
      <vt:lpstr>楷体</vt:lpstr>
      <vt:lpstr>楷体_GB2312</vt:lpstr>
      <vt:lpstr>宋体</vt:lpstr>
      <vt:lpstr>微软雅黑</vt:lpstr>
      <vt:lpstr>幼圆</vt:lpstr>
      <vt:lpstr>Arial</vt:lpstr>
      <vt:lpstr>Times New Roman</vt:lpstr>
      <vt:lpstr>Verdana</vt:lpstr>
      <vt:lpstr>Wingdings</vt:lpstr>
      <vt:lpstr>Profile</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财政政策的工具及其作用机理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货币政策的三大工具的作用机理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1.某一宏观经济模型的参数为C = 1000+0.8Y，I = 2000﹣10r，L = 0.3Y﹣5r，M = 2200；若政府增加货币100亿，用IS-LM模型计算该货币政策的产出效应。 </vt:lpstr>
      <vt:lpstr>PowerPoint 演示文稿</vt:lpstr>
      <vt:lpstr>PowerPoint 演示文稿</vt:lpstr>
    </vt:vector>
  </TitlesOfParts>
  <Company>zju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hzy</dc:creator>
  <cp:lastModifiedBy>hzy</cp:lastModifiedBy>
  <cp:revision>172</cp:revision>
  <dcterms:created xsi:type="dcterms:W3CDTF">2005-05-30T03:33:01Z</dcterms:created>
  <dcterms:modified xsi:type="dcterms:W3CDTF">2019-11-12T13:10:45Z</dcterms:modified>
</cp:coreProperties>
</file>