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8"/>
  </p:notesMasterIdLst>
  <p:sldIdLst>
    <p:sldId id="552" r:id="rId2"/>
    <p:sldId id="553" r:id="rId3"/>
    <p:sldId id="554" r:id="rId4"/>
    <p:sldId id="555" r:id="rId5"/>
    <p:sldId id="556" r:id="rId6"/>
    <p:sldId id="557" r:id="rId7"/>
    <p:sldId id="558" r:id="rId8"/>
    <p:sldId id="559" r:id="rId9"/>
    <p:sldId id="560" r:id="rId10"/>
    <p:sldId id="561" r:id="rId11"/>
    <p:sldId id="562" r:id="rId12"/>
    <p:sldId id="563" r:id="rId13"/>
    <p:sldId id="564"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 id="577" r:id="rId27"/>
    <p:sldId id="578" r:id="rId28"/>
    <p:sldId id="579" r:id="rId29"/>
    <p:sldId id="580" r:id="rId30"/>
    <p:sldId id="581" r:id="rId31"/>
    <p:sldId id="582" r:id="rId32"/>
    <p:sldId id="583" r:id="rId33"/>
    <p:sldId id="584" r:id="rId34"/>
    <p:sldId id="549" r:id="rId35"/>
    <p:sldId id="550" r:id="rId36"/>
    <p:sldId id="551"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21655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1</a:t>
            </a:fld>
            <a:endParaRPr lang="en-US" altLang="zh-CN"/>
          </a:p>
        </p:txBody>
      </p:sp>
    </p:spTree>
    <p:extLst>
      <p:ext uri="{BB962C8B-B14F-4D97-AF65-F5344CB8AC3E}">
        <p14:creationId xmlns:p14="http://schemas.microsoft.com/office/powerpoint/2010/main" val="1339046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2</a:t>
            </a:fld>
            <a:endParaRPr lang="en-US" altLang="zh-CN"/>
          </a:p>
        </p:txBody>
      </p:sp>
    </p:spTree>
    <p:extLst>
      <p:ext uri="{BB962C8B-B14F-4D97-AF65-F5344CB8AC3E}">
        <p14:creationId xmlns:p14="http://schemas.microsoft.com/office/powerpoint/2010/main" val="1907659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6051E3F-C0E7-4B35-B8EA-814360410586}" type="slidenum">
              <a:rPr lang="en-US" altLang="zh-CN" smtClean="0"/>
              <a:pPr>
                <a:defRPr/>
              </a:pPr>
              <a:t>3</a:t>
            </a:fld>
            <a:endParaRPr lang="en-US" altLang="zh-CN"/>
          </a:p>
        </p:txBody>
      </p:sp>
    </p:spTree>
    <p:extLst>
      <p:ext uri="{BB962C8B-B14F-4D97-AF65-F5344CB8AC3E}">
        <p14:creationId xmlns:p14="http://schemas.microsoft.com/office/powerpoint/2010/main" val="730932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5437B3C8-52B1-4C4B-9143-1617AFAB8065}" type="datetime1">
              <a:rPr lang="zh-CN" altLang="en-US" smtClean="0"/>
              <a:t>2019/10/20</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smtClean="0"/>
              <a:t>第四讲   产品货币市场共同均衡</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AF88F350-185D-4C71-8CA0-FE757B9FFDF7}" type="datetime1">
              <a:rPr lang="zh-CN" altLang="en-US" smtClean="0"/>
              <a:t>2019/10/20</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第四讲   产品货币市场共同均衡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47E77CAC-B92E-466D-9C6F-C79EF85B3736}" type="datetime1">
              <a:rPr lang="zh-CN" altLang="en-US" smtClean="0"/>
              <a:t>2019/10/20</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第四讲   产品货币市场共同均衡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040834B0-5CD5-441A-AD5B-143474436AF2}" type="datetime1">
              <a:rPr lang="zh-CN" altLang="en-US" smtClean="0"/>
              <a:t>2019/10/20</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第四讲   产品货币市场共同均衡</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81075"/>
            <a:ext cx="8229600" cy="436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9"/>
          <p:cNvSpPr>
            <a:spLocks noGrp="1" noChangeArrowheads="1"/>
          </p:cNvSpPr>
          <p:nvPr>
            <p:ph type="sldNum" sz="quarter" idx="10"/>
          </p:nvPr>
        </p:nvSpPr>
        <p:spPr/>
        <p:txBody>
          <a:bodyPr/>
          <a:lstStyle>
            <a:lvl1pPr>
              <a:defRPr smtClean="0"/>
            </a:lvl1pPr>
          </a:lstStyle>
          <a:p>
            <a:pPr>
              <a:defRPr/>
            </a:pPr>
            <a:fld id="{1FAC9DDD-933B-493C-922F-7F81FB6F8C22}" type="slidenum">
              <a:rPr lang="en-GB" altLang="zh-CN"/>
              <a:pPr>
                <a:defRPr/>
              </a:pPr>
              <a:t>‹#›</a:t>
            </a:fld>
            <a:endParaRPr lang="en-GB" altLang="zh-CN"/>
          </a:p>
        </p:txBody>
      </p:sp>
    </p:spTree>
    <p:extLst>
      <p:ext uri="{BB962C8B-B14F-4D97-AF65-F5344CB8AC3E}">
        <p14:creationId xmlns:p14="http://schemas.microsoft.com/office/powerpoint/2010/main" val="3509099528"/>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25644A30-AE07-4721-923A-65291BEE7F27}" type="datetime1">
              <a:rPr lang="zh-CN" altLang="en-US" smtClean="0"/>
              <a:t>2019/10/20</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第四讲   产品货币市场共同均衡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7F5891BD-15DC-4C01-81AA-61EFBC2A2C4E}" type="datetime1">
              <a:rPr lang="zh-CN" altLang="en-US" smtClean="0"/>
              <a:t>2019/10/20</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第四讲   产品货币市场共同均衡</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CD5E034D-E4A4-44E6-90D0-972812C577CE}" type="datetime1">
              <a:rPr lang="zh-CN" altLang="en-US" smtClean="0"/>
              <a:t>2019/10/20</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第四讲   产品货币市场共同均衡</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C1E1A379-6B2F-4F73-B3FD-51798AAB25AE}" type="datetime1">
              <a:rPr lang="zh-CN" altLang="en-US" smtClean="0"/>
              <a:t>2019/10/20</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smtClean="0"/>
              <a:t>第四讲   产品货币市场共同均衡</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302B5CBE-ACA2-4971-B4D7-B78C33ED4682}" type="datetime1">
              <a:rPr lang="zh-CN" altLang="en-US" smtClean="0"/>
              <a:t>2019/10/20</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第四讲   产品货币市场共同均衡</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30F6A348-599F-4E36-B5C5-9907361C99EC}" type="datetime1">
              <a:rPr lang="zh-CN" altLang="en-US" smtClean="0"/>
              <a:t>2019/10/20</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smtClean="0"/>
              <a:t>第四讲   产品货币市场共同均衡</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24761958-C801-4B10-8829-7F92EB9ED60D}" type="datetime1">
              <a:rPr lang="zh-CN" altLang="en-US" smtClean="0"/>
              <a:t>2019/10/20</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第四讲   产品货币市场共同均衡</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BF89F325-127C-4794-807F-34C3AB1C7F89}" type="datetime1">
              <a:rPr lang="zh-CN" altLang="en-US" smtClean="0"/>
              <a:t>2019/10/20</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第四讲   产品货币市场共同均衡</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00BCCA2B-AE18-4205-A41E-C26840593DD6}" type="datetime1">
              <a:rPr lang="zh-CN" altLang="en-US" smtClean="0"/>
              <a:t>2019/10/20</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smtClean="0"/>
              <a:t>第四讲   产品货币市场共同均衡</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8" r:id="rId13"/>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8.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2.xml"/><Relationship Id="rId7" Type="http://schemas.openxmlformats.org/officeDocument/2006/relationships/image" Target="../media/image1.e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 Target="slide2.xml"/><Relationship Id="rId4" Type="http://schemas.openxmlformats.org/officeDocument/2006/relationships/slide" Target="slide5.xml"/><Relationship Id="rId9"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17.emf"/><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71550" y="1341438"/>
            <a:ext cx="7632700" cy="792162"/>
          </a:xfrm>
        </p:spPr>
        <p:txBody>
          <a:bodyPr/>
          <a:lstStyle/>
          <a:p>
            <a:pPr algn="ctr" eaLnBrk="1" hangingPunct="1">
              <a:defRPr/>
            </a:pPr>
            <a:r>
              <a:rPr lang="en-US" altLang="zh-CN" sz="4400" spc="-300" dirty="0">
                <a:effectLst>
                  <a:outerShdw blurRad="38100" dist="38100" dir="2700000" algn="tl">
                    <a:srgbClr val="C0C0C0"/>
                  </a:outerShdw>
                </a:effectLst>
                <a:latin typeface="微软雅黑" pitchFamily="34" charset="-122"/>
                <a:ea typeface="微软雅黑" pitchFamily="34" charset="-122"/>
              </a:rPr>
              <a:t>4</a:t>
            </a:r>
            <a:r>
              <a:rPr kumimoji="1" lang="en-US" altLang="zh-CN" sz="4400" spc="-300" dirty="0" smtClean="0">
                <a:solidFill>
                  <a:srgbClr val="006699"/>
                </a:solidFill>
                <a:effectLst>
                  <a:outerShdw blurRad="38100" dist="38100" dir="2700000" algn="tl">
                    <a:srgbClr val="C0C0C0"/>
                  </a:outerShdw>
                </a:effectLst>
                <a:latin typeface="黑体" pitchFamily="2" charset="-122"/>
              </a:rPr>
              <a:t> </a:t>
            </a:r>
            <a:r>
              <a:rPr lang="zh-CN" altLang="en-US" sz="4400" spc="-300" dirty="0" smtClean="0">
                <a:effectLst>
                  <a:outerShdw blurRad="38100" dist="38100" dir="2700000" algn="tl">
                    <a:srgbClr val="C0C0C0"/>
                  </a:outerShdw>
                </a:effectLst>
                <a:latin typeface="微软雅黑" pitchFamily="34" charset="-122"/>
                <a:ea typeface="微软雅黑" pitchFamily="34" charset="-122"/>
              </a:rPr>
              <a:t>产品市场货币市场共同均衡</a:t>
            </a:r>
          </a:p>
        </p:txBody>
      </p:sp>
      <p:sp>
        <p:nvSpPr>
          <p:cNvPr id="2053" name="Comment 5">
            <a:hlinkClick r:id="rId3" action="ppaction://hlinksldjump"/>
          </p:cNvPr>
          <p:cNvSpPr>
            <a:spLocks noChangeArrowheads="1"/>
          </p:cNvSpPr>
          <p:nvPr/>
        </p:nvSpPr>
        <p:spPr bwMode="auto">
          <a:xfrm>
            <a:off x="1547813" y="2708919"/>
            <a:ext cx="6840537" cy="2964805"/>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130000"/>
              </a:lnSpc>
              <a:spcBef>
                <a:spcPct val="25000"/>
              </a:spcBef>
              <a:defRPr/>
            </a:pPr>
            <a:r>
              <a:rPr lang="en-US" altLang="zh-CN" sz="3400" dirty="0">
                <a:solidFill>
                  <a:srgbClr val="336699"/>
                </a:solidFill>
                <a:latin typeface="微软雅黑" pitchFamily="34" charset="-122"/>
                <a:ea typeface="微软雅黑" pitchFamily="34" charset="-122"/>
                <a:cs typeface="Times New Roman" pitchFamily="18" charset="0"/>
              </a:rPr>
              <a:t>4</a:t>
            </a:r>
            <a:r>
              <a:rPr lang="en-US" altLang="zh-CN" sz="3400" dirty="0" smtClean="0">
                <a:solidFill>
                  <a:srgbClr val="336699"/>
                </a:solidFill>
                <a:latin typeface="微软雅黑" pitchFamily="34" charset="-122"/>
                <a:ea typeface="微软雅黑" pitchFamily="34" charset="-122"/>
                <a:cs typeface="Times New Roman" pitchFamily="18" charset="0"/>
              </a:rPr>
              <a:t>.1 </a:t>
            </a:r>
            <a:r>
              <a:rPr lang="en-US" altLang="zh-CN" sz="3400" dirty="0" smtClean="0">
                <a:solidFill>
                  <a:srgbClr val="006699"/>
                </a:solidFill>
                <a:latin typeface="微软雅黑" pitchFamily="34" charset="-122"/>
                <a:ea typeface="微软雅黑" pitchFamily="34" charset="-122"/>
                <a:cs typeface="Times New Roman" pitchFamily="18" charset="0"/>
              </a:rPr>
              <a:t> </a:t>
            </a:r>
            <a:r>
              <a:rPr lang="en-US" altLang="zh-CN" sz="3400" dirty="0">
                <a:solidFill>
                  <a:srgbClr val="336699"/>
                </a:solidFill>
                <a:latin typeface="微软雅黑" pitchFamily="34" charset="-122"/>
                <a:ea typeface="微软雅黑" pitchFamily="34" charset="-122"/>
                <a:cs typeface="Times New Roman" pitchFamily="18" charset="0"/>
              </a:rPr>
              <a:t>IS</a:t>
            </a:r>
            <a:r>
              <a:rPr lang="zh-CN" altLang="en-US" sz="3400" dirty="0">
                <a:solidFill>
                  <a:srgbClr val="336699"/>
                </a:solidFill>
                <a:latin typeface="微软雅黑" pitchFamily="34" charset="-122"/>
                <a:ea typeface="微软雅黑" pitchFamily="34" charset="-122"/>
                <a:cs typeface="Times New Roman" pitchFamily="18" charset="0"/>
              </a:rPr>
              <a:t>曲线</a:t>
            </a:r>
            <a:r>
              <a:rPr lang="en-US" altLang="zh-CN" sz="3400" dirty="0">
                <a:solidFill>
                  <a:srgbClr val="336699"/>
                </a:solidFill>
                <a:latin typeface="微软雅黑" pitchFamily="34" charset="-122"/>
                <a:ea typeface="微软雅黑" pitchFamily="34" charset="-122"/>
                <a:cs typeface="Times New Roman" pitchFamily="18" charset="0"/>
              </a:rPr>
              <a:t>:</a:t>
            </a:r>
            <a:r>
              <a:rPr lang="zh-CN" altLang="en-US" sz="3400" dirty="0">
                <a:solidFill>
                  <a:srgbClr val="336699"/>
                </a:solidFill>
                <a:latin typeface="微软雅黑" pitchFamily="34" charset="-122"/>
                <a:ea typeface="微软雅黑" pitchFamily="34" charset="-122"/>
                <a:cs typeface="Times New Roman" pitchFamily="18" charset="0"/>
              </a:rPr>
              <a:t>产品市场均衡</a:t>
            </a:r>
          </a:p>
          <a:p>
            <a:pPr>
              <a:lnSpc>
                <a:spcPct val="130000"/>
              </a:lnSpc>
              <a:spcBef>
                <a:spcPct val="25000"/>
              </a:spcBef>
              <a:defRPr/>
            </a:pPr>
            <a:r>
              <a:rPr lang="en-US" altLang="zh-CN" sz="3400" dirty="0">
                <a:solidFill>
                  <a:srgbClr val="336699"/>
                </a:solidFill>
                <a:latin typeface="微软雅黑" pitchFamily="34" charset="-122"/>
                <a:ea typeface="微软雅黑" pitchFamily="34" charset="-122"/>
                <a:cs typeface="Times New Roman" pitchFamily="18" charset="0"/>
              </a:rPr>
              <a:t>4</a:t>
            </a:r>
            <a:r>
              <a:rPr lang="en-US" altLang="zh-CN" sz="3400" dirty="0" smtClean="0">
                <a:solidFill>
                  <a:srgbClr val="336699"/>
                </a:solidFill>
                <a:latin typeface="微软雅黑" pitchFamily="34" charset="-122"/>
                <a:ea typeface="微软雅黑" pitchFamily="34" charset="-122"/>
                <a:cs typeface="Times New Roman" pitchFamily="18" charset="0"/>
              </a:rPr>
              <a:t>.2</a:t>
            </a:r>
            <a:r>
              <a:rPr lang="en-US" altLang="zh-CN" sz="3400" dirty="0" smtClean="0">
                <a:solidFill>
                  <a:srgbClr val="006699"/>
                </a:solidFill>
                <a:latin typeface="微软雅黑" pitchFamily="34" charset="-122"/>
                <a:ea typeface="微软雅黑" pitchFamily="34" charset="-122"/>
                <a:cs typeface="Times New Roman" pitchFamily="18" charset="0"/>
              </a:rPr>
              <a:t>  </a:t>
            </a:r>
            <a:r>
              <a:rPr lang="en-US" altLang="zh-CN" sz="3400" dirty="0">
                <a:solidFill>
                  <a:srgbClr val="336699"/>
                </a:solidFill>
                <a:latin typeface="微软雅黑" pitchFamily="34" charset="-122"/>
                <a:ea typeface="微软雅黑" pitchFamily="34" charset="-122"/>
                <a:cs typeface="Times New Roman" pitchFamily="18" charset="0"/>
              </a:rPr>
              <a:t>LM</a:t>
            </a:r>
            <a:r>
              <a:rPr lang="zh-CN" altLang="en-US" sz="3400" dirty="0">
                <a:solidFill>
                  <a:srgbClr val="336699"/>
                </a:solidFill>
                <a:latin typeface="微软雅黑" pitchFamily="34" charset="-122"/>
                <a:ea typeface="微软雅黑" pitchFamily="34" charset="-122"/>
                <a:cs typeface="Times New Roman" pitchFamily="18" charset="0"/>
              </a:rPr>
              <a:t>曲线</a:t>
            </a:r>
            <a:r>
              <a:rPr lang="en-US" altLang="zh-CN" sz="3400" dirty="0">
                <a:solidFill>
                  <a:srgbClr val="336699"/>
                </a:solidFill>
                <a:latin typeface="微软雅黑" pitchFamily="34" charset="-122"/>
                <a:ea typeface="微软雅黑" pitchFamily="34" charset="-122"/>
                <a:cs typeface="Times New Roman" pitchFamily="18" charset="0"/>
              </a:rPr>
              <a:t>:</a:t>
            </a:r>
            <a:r>
              <a:rPr lang="zh-CN" altLang="en-US" sz="3400" dirty="0">
                <a:solidFill>
                  <a:srgbClr val="336699"/>
                </a:solidFill>
                <a:latin typeface="微软雅黑" pitchFamily="34" charset="-122"/>
                <a:ea typeface="微软雅黑" pitchFamily="34" charset="-122"/>
                <a:cs typeface="Times New Roman" pitchFamily="18" charset="0"/>
              </a:rPr>
              <a:t>货币市场均衡</a:t>
            </a:r>
          </a:p>
          <a:p>
            <a:pPr>
              <a:lnSpc>
                <a:spcPct val="130000"/>
              </a:lnSpc>
              <a:spcBef>
                <a:spcPct val="25000"/>
              </a:spcBef>
              <a:defRPr/>
            </a:pPr>
            <a:r>
              <a:rPr lang="en-US" altLang="zh-CN" sz="3400" dirty="0">
                <a:solidFill>
                  <a:srgbClr val="336699"/>
                </a:solidFill>
                <a:latin typeface="微软雅黑" pitchFamily="34" charset="-122"/>
                <a:ea typeface="微软雅黑" pitchFamily="34" charset="-122"/>
                <a:cs typeface="Times New Roman" pitchFamily="18" charset="0"/>
              </a:rPr>
              <a:t>4</a:t>
            </a:r>
            <a:r>
              <a:rPr lang="en-US" altLang="zh-CN" sz="3400" dirty="0" smtClean="0">
                <a:solidFill>
                  <a:srgbClr val="336699"/>
                </a:solidFill>
                <a:latin typeface="微软雅黑" pitchFamily="34" charset="-122"/>
                <a:ea typeface="微软雅黑" pitchFamily="34" charset="-122"/>
                <a:cs typeface="Times New Roman" pitchFamily="18" charset="0"/>
              </a:rPr>
              <a:t>.3</a:t>
            </a:r>
            <a:r>
              <a:rPr lang="en-US" altLang="zh-CN" sz="3400" dirty="0" smtClean="0">
                <a:solidFill>
                  <a:srgbClr val="006699"/>
                </a:solidFill>
                <a:latin typeface="微软雅黑" pitchFamily="34" charset="-122"/>
                <a:ea typeface="微软雅黑" pitchFamily="34" charset="-122"/>
                <a:cs typeface="Times New Roman" pitchFamily="18" charset="0"/>
              </a:rPr>
              <a:t>  </a:t>
            </a:r>
            <a:r>
              <a:rPr lang="en-US" altLang="zh-CN" sz="3400" spc="-150" dirty="0">
                <a:solidFill>
                  <a:srgbClr val="336699"/>
                </a:solidFill>
                <a:latin typeface="微软雅黑" pitchFamily="34" charset="-122"/>
                <a:ea typeface="微软雅黑" pitchFamily="34" charset="-122"/>
                <a:cs typeface="Times New Roman" pitchFamily="18" charset="0"/>
              </a:rPr>
              <a:t>IS-LM</a:t>
            </a:r>
            <a:r>
              <a:rPr lang="zh-CN" altLang="en-US" sz="3400" spc="-150" dirty="0">
                <a:solidFill>
                  <a:srgbClr val="336699"/>
                </a:solidFill>
                <a:latin typeface="微软雅黑" pitchFamily="34" charset="-122"/>
                <a:ea typeface="微软雅黑" pitchFamily="34" charset="-122"/>
                <a:cs typeface="Times New Roman" pitchFamily="18" charset="0"/>
              </a:rPr>
              <a:t>模型</a:t>
            </a:r>
            <a:r>
              <a:rPr lang="en-US" altLang="zh-CN" sz="3400" spc="-150" dirty="0">
                <a:solidFill>
                  <a:srgbClr val="336699"/>
                </a:solidFill>
                <a:latin typeface="微软雅黑" pitchFamily="34" charset="-122"/>
                <a:ea typeface="微软雅黑" pitchFamily="34" charset="-122"/>
                <a:cs typeface="Times New Roman" pitchFamily="18" charset="0"/>
              </a:rPr>
              <a:t>:</a:t>
            </a:r>
            <a:r>
              <a:rPr lang="zh-CN" altLang="en-US" sz="3400" spc="-150" dirty="0">
                <a:solidFill>
                  <a:srgbClr val="336699"/>
                </a:solidFill>
                <a:latin typeface="微软雅黑" pitchFamily="34" charset="-122"/>
                <a:ea typeface="微软雅黑" pitchFamily="34" charset="-122"/>
                <a:cs typeface="Times New Roman" pitchFamily="18" charset="0"/>
              </a:rPr>
              <a:t>两个市场同时均衡</a:t>
            </a:r>
          </a:p>
          <a:p>
            <a:pPr>
              <a:lnSpc>
                <a:spcPct val="130000"/>
              </a:lnSpc>
              <a:defRPr/>
            </a:pPr>
            <a:endParaRPr lang="en-US" altLang="zh-CN" sz="3400" dirty="0">
              <a:solidFill>
                <a:srgbClr val="336699"/>
              </a:solidFill>
              <a:latin typeface="微软雅黑" pitchFamily="34" charset="-122"/>
              <a:ea typeface="微软雅黑" pitchFamily="34" charset="-122"/>
              <a:cs typeface="Times New Roman" pitchFamily="18" charset="0"/>
            </a:endParaRPr>
          </a:p>
        </p:txBody>
      </p:sp>
      <p:grpSp>
        <p:nvGrpSpPr>
          <p:cNvPr id="17413" name="Group 148"/>
          <p:cNvGrpSpPr>
            <a:grpSpLocks/>
          </p:cNvGrpSpPr>
          <p:nvPr/>
        </p:nvGrpSpPr>
        <p:grpSpPr bwMode="auto">
          <a:xfrm>
            <a:off x="395288" y="5229225"/>
            <a:ext cx="727075" cy="955675"/>
            <a:chOff x="5171" y="2672"/>
            <a:chExt cx="511" cy="669"/>
          </a:xfrm>
        </p:grpSpPr>
        <p:sp>
          <p:nvSpPr>
            <p:cNvPr id="17414" name="Freeform 149"/>
            <p:cNvSpPr>
              <a:spLocks/>
            </p:cNvSpPr>
            <p:nvPr/>
          </p:nvSpPr>
          <p:spPr bwMode="auto">
            <a:xfrm>
              <a:off x="5241" y="3314"/>
              <a:ext cx="217" cy="21"/>
            </a:xfrm>
            <a:custGeom>
              <a:avLst/>
              <a:gdLst>
                <a:gd name="T0" fmla="*/ 1 w 434"/>
                <a:gd name="T1" fmla="*/ 1 h 42"/>
                <a:gd name="T2" fmla="*/ 1 w 434"/>
                <a:gd name="T3" fmla="*/ 1 h 42"/>
                <a:gd name="T4" fmla="*/ 1 w 434"/>
                <a:gd name="T5" fmla="*/ 1 h 42"/>
                <a:gd name="T6" fmla="*/ 1 w 434"/>
                <a:gd name="T7" fmla="*/ 1 h 42"/>
                <a:gd name="T8" fmla="*/ 1 w 434"/>
                <a:gd name="T9" fmla="*/ 1 h 42"/>
                <a:gd name="T10" fmla="*/ 1 w 434"/>
                <a:gd name="T11" fmla="*/ 1 h 42"/>
                <a:gd name="T12" fmla="*/ 1 w 434"/>
                <a:gd name="T13" fmla="*/ 1 h 42"/>
                <a:gd name="T14" fmla="*/ 1 w 434"/>
                <a:gd name="T15" fmla="*/ 1 h 42"/>
                <a:gd name="T16" fmla="*/ 1 w 434"/>
                <a:gd name="T17" fmla="*/ 1 h 42"/>
                <a:gd name="T18" fmla="*/ 1 w 434"/>
                <a:gd name="T19" fmla="*/ 1 h 42"/>
                <a:gd name="T20" fmla="*/ 1 w 434"/>
                <a:gd name="T21" fmla="*/ 1 h 42"/>
                <a:gd name="T22" fmla="*/ 1 w 434"/>
                <a:gd name="T23" fmla="*/ 1 h 42"/>
                <a:gd name="T24" fmla="*/ 1 w 434"/>
                <a:gd name="T25" fmla="*/ 0 h 42"/>
                <a:gd name="T26" fmla="*/ 1 w 434"/>
                <a:gd name="T27" fmla="*/ 0 h 42"/>
                <a:gd name="T28" fmla="*/ 1 w 434"/>
                <a:gd name="T29" fmla="*/ 1 h 42"/>
                <a:gd name="T30" fmla="*/ 1 w 434"/>
                <a:gd name="T31" fmla="*/ 1 h 42"/>
                <a:gd name="T32" fmla="*/ 1 w 434"/>
                <a:gd name="T33" fmla="*/ 1 h 42"/>
                <a:gd name="T34" fmla="*/ 1 w 434"/>
                <a:gd name="T35" fmla="*/ 1 h 42"/>
                <a:gd name="T36" fmla="*/ 1 w 434"/>
                <a:gd name="T37" fmla="*/ 1 h 42"/>
                <a:gd name="T38" fmla="*/ 1 w 434"/>
                <a:gd name="T39" fmla="*/ 1 h 42"/>
                <a:gd name="T40" fmla="*/ 1 w 434"/>
                <a:gd name="T41" fmla="*/ 1 h 42"/>
                <a:gd name="T42" fmla="*/ 1 w 434"/>
                <a:gd name="T43" fmla="*/ 1 h 42"/>
                <a:gd name="T44" fmla="*/ 1 w 434"/>
                <a:gd name="T45" fmla="*/ 1 h 42"/>
                <a:gd name="T46" fmla="*/ 1 w 434"/>
                <a:gd name="T47" fmla="*/ 1 h 42"/>
                <a:gd name="T48" fmla="*/ 1 w 434"/>
                <a:gd name="T49" fmla="*/ 1 h 42"/>
                <a:gd name="T50" fmla="*/ 1 w 434"/>
                <a:gd name="T51" fmla="*/ 1 h 42"/>
                <a:gd name="T52" fmla="*/ 1 w 434"/>
                <a:gd name="T53" fmla="*/ 1 h 42"/>
                <a:gd name="T54" fmla="*/ 1 w 434"/>
                <a:gd name="T55" fmla="*/ 1 h 42"/>
                <a:gd name="T56" fmla="*/ 1 w 434"/>
                <a:gd name="T57" fmla="*/ 1 h 42"/>
                <a:gd name="T58" fmla="*/ 1 w 434"/>
                <a:gd name="T59" fmla="*/ 1 h 42"/>
                <a:gd name="T60" fmla="*/ 1 w 434"/>
                <a:gd name="T61" fmla="*/ 1 h 42"/>
                <a:gd name="T62" fmla="*/ 1 w 434"/>
                <a:gd name="T63" fmla="*/ 1 h 42"/>
                <a:gd name="T64" fmla="*/ 1 w 434"/>
                <a:gd name="T65" fmla="*/ 1 h 42"/>
                <a:gd name="T66" fmla="*/ 1 w 434"/>
                <a:gd name="T67" fmla="*/ 1 h 42"/>
                <a:gd name="T68" fmla="*/ 1 w 434"/>
                <a:gd name="T69" fmla="*/ 1 h 42"/>
                <a:gd name="T70" fmla="*/ 1 w 434"/>
                <a:gd name="T71" fmla="*/ 1 h 42"/>
                <a:gd name="T72" fmla="*/ 1 w 434"/>
                <a:gd name="T73" fmla="*/ 1 h 42"/>
                <a:gd name="T74" fmla="*/ 1 w 434"/>
                <a:gd name="T75" fmla="*/ 1 h 42"/>
                <a:gd name="T76" fmla="*/ 1 w 434"/>
                <a:gd name="T77" fmla="*/ 1 h 42"/>
                <a:gd name="T78" fmla="*/ 1 w 434"/>
                <a:gd name="T79" fmla="*/ 1 h 42"/>
                <a:gd name="T80" fmla="*/ 1 w 434"/>
                <a:gd name="T81" fmla="*/ 1 h 42"/>
                <a:gd name="T82" fmla="*/ 1 w 434"/>
                <a:gd name="T83" fmla="*/ 1 h 42"/>
                <a:gd name="T84" fmla="*/ 1 w 434"/>
                <a:gd name="T85" fmla="*/ 1 h 42"/>
                <a:gd name="T86" fmla="*/ 1 w 434"/>
                <a:gd name="T87" fmla="*/ 1 h 42"/>
                <a:gd name="T88" fmla="*/ 1 w 434"/>
                <a:gd name="T89" fmla="*/ 1 h 42"/>
                <a:gd name="T90" fmla="*/ 1 w 434"/>
                <a:gd name="T91" fmla="*/ 1 h 42"/>
                <a:gd name="T92" fmla="*/ 1 w 434"/>
                <a:gd name="T93" fmla="*/ 1 h 42"/>
                <a:gd name="T94" fmla="*/ 1 w 434"/>
                <a:gd name="T95" fmla="*/ 1 h 42"/>
                <a:gd name="T96" fmla="*/ 1 w 434"/>
                <a:gd name="T97" fmla="*/ 1 h 42"/>
                <a:gd name="T98" fmla="*/ 1 w 434"/>
                <a:gd name="T99" fmla="*/ 1 h 42"/>
                <a:gd name="T100" fmla="*/ 1 w 434"/>
                <a:gd name="T101" fmla="*/ 1 h 42"/>
                <a:gd name="T102" fmla="*/ 1 w 434"/>
                <a:gd name="T103" fmla="*/ 1 h 42"/>
                <a:gd name="T104" fmla="*/ 1 w 434"/>
                <a:gd name="T105" fmla="*/ 1 h 42"/>
                <a:gd name="T106" fmla="*/ 1 w 434"/>
                <a:gd name="T107" fmla="*/ 1 h 42"/>
                <a:gd name="T108" fmla="*/ 1 w 434"/>
                <a:gd name="T109" fmla="*/ 1 h 42"/>
                <a:gd name="T110" fmla="*/ 1 w 434"/>
                <a:gd name="T111" fmla="*/ 1 h 42"/>
                <a:gd name="T112" fmla="*/ 1 w 434"/>
                <a:gd name="T113" fmla="*/ 1 h 42"/>
                <a:gd name="T114" fmla="*/ 1 w 434"/>
                <a:gd name="T115" fmla="*/ 1 h 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4"/>
                <a:gd name="T175" fmla="*/ 0 h 42"/>
                <a:gd name="T176" fmla="*/ 434 w 434"/>
                <a:gd name="T177" fmla="*/ 42 h 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4" h="42">
                  <a:moveTo>
                    <a:pt x="0" y="15"/>
                  </a:moveTo>
                  <a:lnTo>
                    <a:pt x="6" y="13"/>
                  </a:lnTo>
                  <a:lnTo>
                    <a:pt x="15" y="12"/>
                  </a:lnTo>
                  <a:lnTo>
                    <a:pt x="28" y="11"/>
                  </a:lnTo>
                  <a:lnTo>
                    <a:pt x="43" y="10"/>
                  </a:lnTo>
                  <a:lnTo>
                    <a:pt x="57" y="9"/>
                  </a:lnTo>
                  <a:lnTo>
                    <a:pt x="69" y="8"/>
                  </a:lnTo>
                  <a:lnTo>
                    <a:pt x="79" y="7"/>
                  </a:lnTo>
                  <a:lnTo>
                    <a:pt x="84" y="7"/>
                  </a:lnTo>
                  <a:lnTo>
                    <a:pt x="81" y="5"/>
                  </a:lnTo>
                  <a:lnTo>
                    <a:pt x="76" y="4"/>
                  </a:lnTo>
                  <a:lnTo>
                    <a:pt x="72" y="2"/>
                  </a:lnTo>
                  <a:lnTo>
                    <a:pt x="67" y="2"/>
                  </a:lnTo>
                  <a:lnTo>
                    <a:pt x="82" y="1"/>
                  </a:lnTo>
                  <a:lnTo>
                    <a:pt x="105" y="1"/>
                  </a:lnTo>
                  <a:lnTo>
                    <a:pt x="131" y="1"/>
                  </a:lnTo>
                  <a:lnTo>
                    <a:pt x="161" y="2"/>
                  </a:lnTo>
                  <a:lnTo>
                    <a:pt x="189" y="3"/>
                  </a:lnTo>
                  <a:lnTo>
                    <a:pt x="214" y="4"/>
                  </a:lnTo>
                  <a:lnTo>
                    <a:pt x="233" y="4"/>
                  </a:lnTo>
                  <a:lnTo>
                    <a:pt x="243" y="3"/>
                  </a:lnTo>
                  <a:lnTo>
                    <a:pt x="247" y="3"/>
                  </a:lnTo>
                  <a:lnTo>
                    <a:pt x="251" y="2"/>
                  </a:lnTo>
                  <a:lnTo>
                    <a:pt x="258" y="1"/>
                  </a:lnTo>
                  <a:lnTo>
                    <a:pt x="265" y="0"/>
                  </a:lnTo>
                  <a:lnTo>
                    <a:pt x="272" y="0"/>
                  </a:lnTo>
                  <a:lnTo>
                    <a:pt x="280" y="0"/>
                  </a:lnTo>
                  <a:lnTo>
                    <a:pt x="287" y="0"/>
                  </a:lnTo>
                  <a:lnTo>
                    <a:pt x="293" y="1"/>
                  </a:lnTo>
                  <a:lnTo>
                    <a:pt x="291" y="2"/>
                  </a:lnTo>
                  <a:lnTo>
                    <a:pt x="290" y="2"/>
                  </a:lnTo>
                  <a:lnTo>
                    <a:pt x="289" y="3"/>
                  </a:lnTo>
                  <a:lnTo>
                    <a:pt x="288" y="4"/>
                  </a:lnTo>
                  <a:lnTo>
                    <a:pt x="293" y="5"/>
                  </a:lnTo>
                  <a:lnTo>
                    <a:pt x="298" y="8"/>
                  </a:lnTo>
                  <a:lnTo>
                    <a:pt x="303" y="9"/>
                  </a:lnTo>
                  <a:lnTo>
                    <a:pt x="306" y="10"/>
                  </a:lnTo>
                  <a:lnTo>
                    <a:pt x="310" y="10"/>
                  </a:lnTo>
                  <a:lnTo>
                    <a:pt x="317" y="10"/>
                  </a:lnTo>
                  <a:lnTo>
                    <a:pt x="326" y="11"/>
                  </a:lnTo>
                  <a:lnTo>
                    <a:pt x="337" y="11"/>
                  </a:lnTo>
                  <a:lnTo>
                    <a:pt x="349" y="12"/>
                  </a:lnTo>
                  <a:lnTo>
                    <a:pt x="360" y="13"/>
                  </a:lnTo>
                  <a:lnTo>
                    <a:pt x="371" y="15"/>
                  </a:lnTo>
                  <a:lnTo>
                    <a:pt x="379" y="16"/>
                  </a:lnTo>
                  <a:lnTo>
                    <a:pt x="387" y="17"/>
                  </a:lnTo>
                  <a:lnTo>
                    <a:pt x="396" y="19"/>
                  </a:lnTo>
                  <a:lnTo>
                    <a:pt x="404" y="20"/>
                  </a:lnTo>
                  <a:lnTo>
                    <a:pt x="413" y="21"/>
                  </a:lnTo>
                  <a:lnTo>
                    <a:pt x="421" y="23"/>
                  </a:lnTo>
                  <a:lnTo>
                    <a:pt x="427" y="24"/>
                  </a:lnTo>
                  <a:lnTo>
                    <a:pt x="432" y="25"/>
                  </a:lnTo>
                  <a:lnTo>
                    <a:pt x="434" y="26"/>
                  </a:lnTo>
                  <a:lnTo>
                    <a:pt x="433" y="27"/>
                  </a:lnTo>
                  <a:lnTo>
                    <a:pt x="430" y="30"/>
                  </a:lnTo>
                  <a:lnTo>
                    <a:pt x="424" y="31"/>
                  </a:lnTo>
                  <a:lnTo>
                    <a:pt x="417" y="32"/>
                  </a:lnTo>
                  <a:lnTo>
                    <a:pt x="410" y="34"/>
                  </a:lnTo>
                  <a:lnTo>
                    <a:pt x="403" y="34"/>
                  </a:lnTo>
                  <a:lnTo>
                    <a:pt x="397" y="35"/>
                  </a:lnTo>
                  <a:lnTo>
                    <a:pt x="393" y="35"/>
                  </a:lnTo>
                  <a:lnTo>
                    <a:pt x="388" y="35"/>
                  </a:lnTo>
                  <a:lnTo>
                    <a:pt x="382" y="35"/>
                  </a:lnTo>
                  <a:lnTo>
                    <a:pt x="374" y="35"/>
                  </a:lnTo>
                  <a:lnTo>
                    <a:pt x="365" y="35"/>
                  </a:lnTo>
                  <a:lnTo>
                    <a:pt x="356" y="35"/>
                  </a:lnTo>
                  <a:lnTo>
                    <a:pt x="348" y="35"/>
                  </a:lnTo>
                  <a:lnTo>
                    <a:pt x="340" y="36"/>
                  </a:lnTo>
                  <a:lnTo>
                    <a:pt x="335" y="36"/>
                  </a:lnTo>
                  <a:lnTo>
                    <a:pt x="331" y="38"/>
                  </a:lnTo>
                  <a:lnTo>
                    <a:pt x="324" y="38"/>
                  </a:lnTo>
                  <a:lnTo>
                    <a:pt x="316" y="38"/>
                  </a:lnTo>
                  <a:lnTo>
                    <a:pt x="306" y="39"/>
                  </a:lnTo>
                  <a:lnTo>
                    <a:pt x="296" y="39"/>
                  </a:lnTo>
                  <a:lnTo>
                    <a:pt x="288" y="39"/>
                  </a:lnTo>
                  <a:lnTo>
                    <a:pt x="280" y="38"/>
                  </a:lnTo>
                  <a:lnTo>
                    <a:pt x="274" y="38"/>
                  </a:lnTo>
                  <a:lnTo>
                    <a:pt x="268" y="36"/>
                  </a:lnTo>
                  <a:lnTo>
                    <a:pt x="260" y="36"/>
                  </a:lnTo>
                  <a:lnTo>
                    <a:pt x="251" y="36"/>
                  </a:lnTo>
                  <a:lnTo>
                    <a:pt x="242" y="38"/>
                  </a:lnTo>
                  <a:lnTo>
                    <a:pt x="233" y="38"/>
                  </a:lnTo>
                  <a:lnTo>
                    <a:pt x="225" y="39"/>
                  </a:lnTo>
                  <a:lnTo>
                    <a:pt x="218" y="40"/>
                  </a:lnTo>
                  <a:lnTo>
                    <a:pt x="214" y="40"/>
                  </a:lnTo>
                  <a:lnTo>
                    <a:pt x="210" y="40"/>
                  </a:lnTo>
                  <a:lnTo>
                    <a:pt x="203" y="40"/>
                  </a:lnTo>
                  <a:lnTo>
                    <a:pt x="194" y="41"/>
                  </a:lnTo>
                  <a:lnTo>
                    <a:pt x="184" y="41"/>
                  </a:lnTo>
                  <a:lnTo>
                    <a:pt x="175" y="42"/>
                  </a:lnTo>
                  <a:lnTo>
                    <a:pt x="167" y="42"/>
                  </a:lnTo>
                  <a:lnTo>
                    <a:pt x="160" y="42"/>
                  </a:lnTo>
                  <a:lnTo>
                    <a:pt x="157" y="41"/>
                  </a:lnTo>
                  <a:lnTo>
                    <a:pt x="153" y="41"/>
                  </a:lnTo>
                  <a:lnTo>
                    <a:pt x="148" y="41"/>
                  </a:lnTo>
                  <a:lnTo>
                    <a:pt x="140" y="41"/>
                  </a:lnTo>
                  <a:lnTo>
                    <a:pt x="130" y="42"/>
                  </a:lnTo>
                  <a:lnTo>
                    <a:pt x="121" y="42"/>
                  </a:lnTo>
                  <a:lnTo>
                    <a:pt x="113" y="42"/>
                  </a:lnTo>
                  <a:lnTo>
                    <a:pt x="105" y="42"/>
                  </a:lnTo>
                  <a:lnTo>
                    <a:pt x="99" y="41"/>
                  </a:lnTo>
                  <a:lnTo>
                    <a:pt x="91" y="39"/>
                  </a:lnTo>
                  <a:lnTo>
                    <a:pt x="84" y="38"/>
                  </a:lnTo>
                  <a:lnTo>
                    <a:pt x="80" y="38"/>
                  </a:lnTo>
                  <a:lnTo>
                    <a:pt x="75" y="38"/>
                  </a:lnTo>
                  <a:lnTo>
                    <a:pt x="68" y="36"/>
                  </a:lnTo>
                  <a:lnTo>
                    <a:pt x="59" y="35"/>
                  </a:lnTo>
                  <a:lnTo>
                    <a:pt x="50" y="32"/>
                  </a:lnTo>
                  <a:lnTo>
                    <a:pt x="44" y="30"/>
                  </a:lnTo>
                  <a:lnTo>
                    <a:pt x="38" y="27"/>
                  </a:lnTo>
                  <a:lnTo>
                    <a:pt x="31" y="26"/>
                  </a:lnTo>
                  <a:lnTo>
                    <a:pt x="23" y="24"/>
                  </a:lnTo>
                  <a:lnTo>
                    <a:pt x="19" y="24"/>
                  </a:lnTo>
                  <a:lnTo>
                    <a:pt x="14" y="23"/>
                  </a:lnTo>
                  <a:lnTo>
                    <a:pt x="8" y="20"/>
                  </a:lnTo>
                  <a:lnTo>
                    <a:pt x="3" y="17"/>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5" name="Freeform 150"/>
            <p:cNvSpPr>
              <a:spLocks/>
            </p:cNvSpPr>
            <p:nvPr/>
          </p:nvSpPr>
          <p:spPr bwMode="auto">
            <a:xfrm>
              <a:off x="5223" y="2947"/>
              <a:ext cx="55" cy="76"/>
            </a:xfrm>
            <a:custGeom>
              <a:avLst/>
              <a:gdLst>
                <a:gd name="T0" fmla="*/ 1 w 110"/>
                <a:gd name="T1" fmla="*/ 0 h 151"/>
                <a:gd name="T2" fmla="*/ 1 w 110"/>
                <a:gd name="T3" fmla="*/ 1 h 151"/>
                <a:gd name="T4" fmla="*/ 1 w 110"/>
                <a:gd name="T5" fmla="*/ 1 h 151"/>
                <a:gd name="T6" fmla="*/ 1 w 110"/>
                <a:gd name="T7" fmla="*/ 1 h 151"/>
                <a:gd name="T8" fmla="*/ 1 w 110"/>
                <a:gd name="T9" fmla="*/ 1 h 151"/>
                <a:gd name="T10" fmla="*/ 1 w 110"/>
                <a:gd name="T11" fmla="*/ 1 h 151"/>
                <a:gd name="T12" fmla="*/ 1 w 110"/>
                <a:gd name="T13" fmla="*/ 1 h 151"/>
                <a:gd name="T14" fmla="*/ 1 w 110"/>
                <a:gd name="T15" fmla="*/ 1 h 151"/>
                <a:gd name="T16" fmla="*/ 1 w 110"/>
                <a:gd name="T17" fmla="*/ 1 h 151"/>
                <a:gd name="T18" fmla="*/ 1 w 110"/>
                <a:gd name="T19" fmla="*/ 1 h 151"/>
                <a:gd name="T20" fmla="*/ 1 w 110"/>
                <a:gd name="T21" fmla="*/ 1 h 151"/>
                <a:gd name="T22" fmla="*/ 1 w 110"/>
                <a:gd name="T23" fmla="*/ 1 h 151"/>
                <a:gd name="T24" fmla="*/ 1 w 110"/>
                <a:gd name="T25" fmla="*/ 1 h 151"/>
                <a:gd name="T26" fmla="*/ 1 w 110"/>
                <a:gd name="T27" fmla="*/ 1 h 151"/>
                <a:gd name="T28" fmla="*/ 1 w 110"/>
                <a:gd name="T29" fmla="*/ 1 h 151"/>
                <a:gd name="T30" fmla="*/ 1 w 110"/>
                <a:gd name="T31" fmla="*/ 1 h 151"/>
                <a:gd name="T32" fmla="*/ 0 w 110"/>
                <a:gd name="T33" fmla="*/ 1 h 151"/>
                <a:gd name="T34" fmla="*/ 1 w 110"/>
                <a:gd name="T35" fmla="*/ 1 h 151"/>
                <a:gd name="T36" fmla="*/ 1 w 110"/>
                <a:gd name="T37" fmla="*/ 1 h 151"/>
                <a:gd name="T38" fmla="*/ 1 w 110"/>
                <a:gd name="T39" fmla="*/ 1 h 151"/>
                <a:gd name="T40" fmla="*/ 1 w 110"/>
                <a:gd name="T41" fmla="*/ 1 h 151"/>
                <a:gd name="T42" fmla="*/ 1 w 110"/>
                <a:gd name="T43" fmla="*/ 1 h 151"/>
                <a:gd name="T44" fmla="*/ 1 w 110"/>
                <a:gd name="T45" fmla="*/ 1 h 151"/>
                <a:gd name="T46" fmla="*/ 1 w 110"/>
                <a:gd name="T47" fmla="*/ 1 h 151"/>
                <a:gd name="T48" fmla="*/ 1 w 110"/>
                <a:gd name="T49" fmla="*/ 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51"/>
                <a:gd name="T77" fmla="*/ 110 w 110"/>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51">
                  <a:moveTo>
                    <a:pt x="110" y="0"/>
                  </a:moveTo>
                  <a:lnTo>
                    <a:pt x="107" y="34"/>
                  </a:lnTo>
                  <a:lnTo>
                    <a:pt x="102" y="67"/>
                  </a:lnTo>
                  <a:lnTo>
                    <a:pt x="94" y="102"/>
                  </a:lnTo>
                  <a:lnTo>
                    <a:pt x="81" y="134"/>
                  </a:lnTo>
                  <a:lnTo>
                    <a:pt x="78" y="141"/>
                  </a:lnTo>
                  <a:lnTo>
                    <a:pt x="76" y="147"/>
                  </a:lnTo>
                  <a:lnTo>
                    <a:pt x="71" y="150"/>
                  </a:lnTo>
                  <a:lnTo>
                    <a:pt x="64" y="151"/>
                  </a:lnTo>
                  <a:lnTo>
                    <a:pt x="59" y="151"/>
                  </a:lnTo>
                  <a:lnTo>
                    <a:pt x="54" y="151"/>
                  </a:lnTo>
                  <a:lnTo>
                    <a:pt x="46" y="151"/>
                  </a:lnTo>
                  <a:lnTo>
                    <a:pt x="38" y="150"/>
                  </a:lnTo>
                  <a:lnTo>
                    <a:pt x="28" y="150"/>
                  </a:lnTo>
                  <a:lnTo>
                    <a:pt x="18" y="150"/>
                  </a:lnTo>
                  <a:lnTo>
                    <a:pt x="9" y="150"/>
                  </a:lnTo>
                  <a:lnTo>
                    <a:pt x="0" y="150"/>
                  </a:lnTo>
                  <a:lnTo>
                    <a:pt x="25" y="147"/>
                  </a:lnTo>
                  <a:lnTo>
                    <a:pt x="46" y="141"/>
                  </a:lnTo>
                  <a:lnTo>
                    <a:pt x="61" y="132"/>
                  </a:lnTo>
                  <a:lnTo>
                    <a:pt x="73" y="118"/>
                  </a:lnTo>
                  <a:lnTo>
                    <a:pt x="82" y="99"/>
                  </a:lnTo>
                  <a:lnTo>
                    <a:pt x="92" y="74"/>
                  </a:lnTo>
                  <a:lnTo>
                    <a:pt x="100" y="41"/>
                  </a:lnTo>
                  <a:lnTo>
                    <a:pt x="1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6" name="Freeform 151"/>
            <p:cNvSpPr>
              <a:spLocks/>
            </p:cNvSpPr>
            <p:nvPr/>
          </p:nvSpPr>
          <p:spPr bwMode="auto">
            <a:xfrm>
              <a:off x="5180" y="2799"/>
              <a:ext cx="98" cy="234"/>
            </a:xfrm>
            <a:custGeom>
              <a:avLst/>
              <a:gdLst>
                <a:gd name="T0" fmla="*/ 0 w 197"/>
                <a:gd name="T1" fmla="*/ 1 h 467"/>
                <a:gd name="T2" fmla="*/ 0 w 197"/>
                <a:gd name="T3" fmla="*/ 1 h 467"/>
                <a:gd name="T4" fmla="*/ 0 w 197"/>
                <a:gd name="T5" fmla="*/ 1 h 467"/>
                <a:gd name="T6" fmla="*/ 0 w 197"/>
                <a:gd name="T7" fmla="*/ 1 h 467"/>
                <a:gd name="T8" fmla="*/ 0 w 197"/>
                <a:gd name="T9" fmla="*/ 1 h 467"/>
                <a:gd name="T10" fmla="*/ 0 w 197"/>
                <a:gd name="T11" fmla="*/ 1 h 467"/>
                <a:gd name="T12" fmla="*/ 0 w 197"/>
                <a:gd name="T13" fmla="*/ 1 h 467"/>
                <a:gd name="T14" fmla="*/ 0 w 197"/>
                <a:gd name="T15" fmla="*/ 1 h 467"/>
                <a:gd name="T16" fmla="*/ 0 w 197"/>
                <a:gd name="T17" fmla="*/ 1 h 467"/>
                <a:gd name="T18" fmla="*/ 0 w 197"/>
                <a:gd name="T19" fmla="*/ 1 h 467"/>
                <a:gd name="T20" fmla="*/ 0 w 197"/>
                <a:gd name="T21" fmla="*/ 1 h 467"/>
                <a:gd name="T22" fmla="*/ 0 w 197"/>
                <a:gd name="T23" fmla="*/ 1 h 467"/>
                <a:gd name="T24" fmla="*/ 0 w 197"/>
                <a:gd name="T25" fmla="*/ 1 h 467"/>
                <a:gd name="T26" fmla="*/ 0 w 197"/>
                <a:gd name="T27" fmla="*/ 1 h 467"/>
                <a:gd name="T28" fmla="*/ 0 w 197"/>
                <a:gd name="T29" fmla="*/ 1 h 467"/>
                <a:gd name="T30" fmla="*/ 0 w 197"/>
                <a:gd name="T31" fmla="*/ 1 h 467"/>
                <a:gd name="T32" fmla="*/ 0 w 197"/>
                <a:gd name="T33" fmla="*/ 1 h 467"/>
                <a:gd name="T34" fmla="*/ 0 w 197"/>
                <a:gd name="T35" fmla="*/ 1 h 467"/>
                <a:gd name="T36" fmla="*/ 0 w 197"/>
                <a:gd name="T37" fmla="*/ 1 h 467"/>
                <a:gd name="T38" fmla="*/ 0 w 197"/>
                <a:gd name="T39" fmla="*/ 1 h 467"/>
                <a:gd name="T40" fmla="*/ 0 w 197"/>
                <a:gd name="T41" fmla="*/ 1 h 467"/>
                <a:gd name="T42" fmla="*/ 0 w 197"/>
                <a:gd name="T43" fmla="*/ 1 h 467"/>
                <a:gd name="T44" fmla="*/ 0 w 197"/>
                <a:gd name="T45" fmla="*/ 1 h 467"/>
                <a:gd name="T46" fmla="*/ 0 w 197"/>
                <a:gd name="T47" fmla="*/ 1 h 467"/>
                <a:gd name="T48" fmla="*/ 0 w 197"/>
                <a:gd name="T49" fmla="*/ 1 h 467"/>
                <a:gd name="T50" fmla="*/ 0 w 197"/>
                <a:gd name="T51" fmla="*/ 1 h 467"/>
                <a:gd name="T52" fmla="*/ 0 w 197"/>
                <a:gd name="T53" fmla="*/ 1 h 467"/>
                <a:gd name="T54" fmla="*/ 0 w 197"/>
                <a:gd name="T55" fmla="*/ 1 h 467"/>
                <a:gd name="T56" fmla="*/ 0 w 197"/>
                <a:gd name="T57" fmla="*/ 1 h 467"/>
                <a:gd name="T58" fmla="*/ 0 w 197"/>
                <a:gd name="T59" fmla="*/ 1 h 467"/>
                <a:gd name="T60" fmla="*/ 0 w 197"/>
                <a:gd name="T61" fmla="*/ 1 h 467"/>
                <a:gd name="T62" fmla="*/ 0 w 197"/>
                <a:gd name="T63" fmla="*/ 1 h 467"/>
                <a:gd name="T64" fmla="*/ 0 w 197"/>
                <a:gd name="T65" fmla="*/ 1 h 467"/>
                <a:gd name="T66" fmla="*/ 0 w 197"/>
                <a:gd name="T67" fmla="*/ 1 h 467"/>
                <a:gd name="T68" fmla="*/ 0 w 197"/>
                <a:gd name="T69" fmla="*/ 1 h 467"/>
                <a:gd name="T70" fmla="*/ 0 w 197"/>
                <a:gd name="T71" fmla="*/ 1 h 467"/>
                <a:gd name="T72" fmla="*/ 0 w 197"/>
                <a:gd name="T73" fmla="*/ 1 h 467"/>
                <a:gd name="T74" fmla="*/ 0 w 197"/>
                <a:gd name="T75" fmla="*/ 1 h 467"/>
                <a:gd name="T76" fmla="*/ 0 w 197"/>
                <a:gd name="T77" fmla="*/ 1 h 467"/>
                <a:gd name="T78" fmla="*/ 0 w 197"/>
                <a:gd name="T79" fmla="*/ 1 h 467"/>
                <a:gd name="T80" fmla="*/ 0 w 197"/>
                <a:gd name="T81" fmla="*/ 1 h 467"/>
                <a:gd name="T82" fmla="*/ 0 w 197"/>
                <a:gd name="T83" fmla="*/ 1 h 467"/>
                <a:gd name="T84" fmla="*/ 0 w 197"/>
                <a:gd name="T85" fmla="*/ 1 h 467"/>
                <a:gd name="T86" fmla="*/ 0 w 197"/>
                <a:gd name="T87" fmla="*/ 1 h 467"/>
                <a:gd name="T88" fmla="*/ 0 w 197"/>
                <a:gd name="T89" fmla="*/ 1 h 4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7"/>
                <a:gd name="T136" fmla="*/ 0 h 467"/>
                <a:gd name="T137" fmla="*/ 197 w 197"/>
                <a:gd name="T138" fmla="*/ 467 h 4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7" h="467">
                  <a:moveTo>
                    <a:pt x="67" y="423"/>
                  </a:moveTo>
                  <a:lnTo>
                    <a:pt x="68" y="412"/>
                  </a:lnTo>
                  <a:lnTo>
                    <a:pt x="68" y="394"/>
                  </a:lnTo>
                  <a:lnTo>
                    <a:pt x="68" y="378"/>
                  </a:lnTo>
                  <a:lnTo>
                    <a:pt x="68" y="367"/>
                  </a:lnTo>
                  <a:lnTo>
                    <a:pt x="68" y="366"/>
                  </a:lnTo>
                  <a:lnTo>
                    <a:pt x="69" y="361"/>
                  </a:lnTo>
                  <a:lnTo>
                    <a:pt x="72" y="356"/>
                  </a:lnTo>
                  <a:lnTo>
                    <a:pt x="73" y="350"/>
                  </a:lnTo>
                  <a:lnTo>
                    <a:pt x="74" y="341"/>
                  </a:lnTo>
                  <a:lnTo>
                    <a:pt x="74" y="329"/>
                  </a:lnTo>
                  <a:lnTo>
                    <a:pt x="73" y="317"/>
                  </a:lnTo>
                  <a:lnTo>
                    <a:pt x="72" y="308"/>
                  </a:lnTo>
                  <a:lnTo>
                    <a:pt x="68" y="318"/>
                  </a:lnTo>
                  <a:lnTo>
                    <a:pt x="67" y="336"/>
                  </a:lnTo>
                  <a:lnTo>
                    <a:pt x="67" y="354"/>
                  </a:lnTo>
                  <a:lnTo>
                    <a:pt x="68" y="367"/>
                  </a:lnTo>
                  <a:lnTo>
                    <a:pt x="68" y="378"/>
                  </a:lnTo>
                  <a:lnTo>
                    <a:pt x="68" y="394"/>
                  </a:lnTo>
                  <a:lnTo>
                    <a:pt x="68" y="412"/>
                  </a:lnTo>
                  <a:lnTo>
                    <a:pt x="67" y="423"/>
                  </a:lnTo>
                  <a:lnTo>
                    <a:pt x="66" y="431"/>
                  </a:lnTo>
                  <a:lnTo>
                    <a:pt x="64" y="444"/>
                  </a:lnTo>
                  <a:lnTo>
                    <a:pt x="61" y="457"/>
                  </a:lnTo>
                  <a:lnTo>
                    <a:pt x="60" y="466"/>
                  </a:lnTo>
                  <a:lnTo>
                    <a:pt x="57" y="467"/>
                  </a:lnTo>
                  <a:lnTo>
                    <a:pt x="53" y="467"/>
                  </a:lnTo>
                  <a:lnTo>
                    <a:pt x="50" y="467"/>
                  </a:lnTo>
                  <a:lnTo>
                    <a:pt x="46" y="467"/>
                  </a:lnTo>
                  <a:lnTo>
                    <a:pt x="41" y="467"/>
                  </a:lnTo>
                  <a:lnTo>
                    <a:pt x="35" y="467"/>
                  </a:lnTo>
                  <a:lnTo>
                    <a:pt x="29" y="467"/>
                  </a:lnTo>
                  <a:lnTo>
                    <a:pt x="23" y="467"/>
                  </a:lnTo>
                  <a:lnTo>
                    <a:pt x="19" y="466"/>
                  </a:lnTo>
                  <a:lnTo>
                    <a:pt x="14" y="466"/>
                  </a:lnTo>
                  <a:lnTo>
                    <a:pt x="9" y="465"/>
                  </a:lnTo>
                  <a:lnTo>
                    <a:pt x="7" y="465"/>
                  </a:lnTo>
                  <a:lnTo>
                    <a:pt x="4" y="462"/>
                  </a:lnTo>
                  <a:lnTo>
                    <a:pt x="1" y="459"/>
                  </a:lnTo>
                  <a:lnTo>
                    <a:pt x="1" y="455"/>
                  </a:lnTo>
                  <a:lnTo>
                    <a:pt x="1" y="451"/>
                  </a:lnTo>
                  <a:lnTo>
                    <a:pt x="1" y="442"/>
                  </a:lnTo>
                  <a:lnTo>
                    <a:pt x="1" y="427"/>
                  </a:lnTo>
                  <a:lnTo>
                    <a:pt x="1" y="411"/>
                  </a:lnTo>
                  <a:lnTo>
                    <a:pt x="0" y="399"/>
                  </a:lnTo>
                  <a:lnTo>
                    <a:pt x="0" y="391"/>
                  </a:lnTo>
                  <a:lnTo>
                    <a:pt x="0" y="379"/>
                  </a:lnTo>
                  <a:lnTo>
                    <a:pt x="0" y="369"/>
                  </a:lnTo>
                  <a:lnTo>
                    <a:pt x="0" y="361"/>
                  </a:lnTo>
                  <a:lnTo>
                    <a:pt x="0" y="352"/>
                  </a:lnTo>
                  <a:lnTo>
                    <a:pt x="3" y="340"/>
                  </a:lnTo>
                  <a:lnTo>
                    <a:pt x="4" y="329"/>
                  </a:lnTo>
                  <a:lnTo>
                    <a:pt x="5" y="321"/>
                  </a:lnTo>
                  <a:lnTo>
                    <a:pt x="5" y="314"/>
                  </a:lnTo>
                  <a:lnTo>
                    <a:pt x="4" y="307"/>
                  </a:lnTo>
                  <a:lnTo>
                    <a:pt x="3" y="300"/>
                  </a:lnTo>
                  <a:lnTo>
                    <a:pt x="1" y="294"/>
                  </a:lnTo>
                  <a:lnTo>
                    <a:pt x="0" y="285"/>
                  </a:lnTo>
                  <a:lnTo>
                    <a:pt x="0" y="274"/>
                  </a:lnTo>
                  <a:lnTo>
                    <a:pt x="1" y="261"/>
                  </a:lnTo>
                  <a:lnTo>
                    <a:pt x="4" y="249"/>
                  </a:lnTo>
                  <a:lnTo>
                    <a:pt x="8" y="231"/>
                  </a:lnTo>
                  <a:lnTo>
                    <a:pt x="13" y="208"/>
                  </a:lnTo>
                  <a:lnTo>
                    <a:pt x="16" y="190"/>
                  </a:lnTo>
                  <a:lnTo>
                    <a:pt x="18" y="178"/>
                  </a:lnTo>
                  <a:lnTo>
                    <a:pt x="19" y="169"/>
                  </a:lnTo>
                  <a:lnTo>
                    <a:pt x="19" y="154"/>
                  </a:lnTo>
                  <a:lnTo>
                    <a:pt x="19" y="140"/>
                  </a:lnTo>
                  <a:lnTo>
                    <a:pt x="19" y="131"/>
                  </a:lnTo>
                  <a:lnTo>
                    <a:pt x="20" y="124"/>
                  </a:lnTo>
                  <a:lnTo>
                    <a:pt x="21" y="115"/>
                  </a:lnTo>
                  <a:lnTo>
                    <a:pt x="23" y="107"/>
                  </a:lnTo>
                  <a:lnTo>
                    <a:pt x="24" y="101"/>
                  </a:lnTo>
                  <a:lnTo>
                    <a:pt x="28" y="88"/>
                  </a:lnTo>
                  <a:lnTo>
                    <a:pt x="36" y="65"/>
                  </a:lnTo>
                  <a:lnTo>
                    <a:pt x="44" y="41"/>
                  </a:lnTo>
                  <a:lnTo>
                    <a:pt x="51" y="25"/>
                  </a:lnTo>
                  <a:lnTo>
                    <a:pt x="58" y="22"/>
                  </a:lnTo>
                  <a:lnTo>
                    <a:pt x="67" y="19"/>
                  </a:lnTo>
                  <a:lnTo>
                    <a:pt x="77" y="17"/>
                  </a:lnTo>
                  <a:lnTo>
                    <a:pt x="88" y="15"/>
                  </a:lnTo>
                  <a:lnTo>
                    <a:pt x="99" y="12"/>
                  </a:lnTo>
                  <a:lnTo>
                    <a:pt x="108" y="11"/>
                  </a:lnTo>
                  <a:lnTo>
                    <a:pt x="116" y="11"/>
                  </a:lnTo>
                  <a:lnTo>
                    <a:pt x="121" y="10"/>
                  </a:lnTo>
                  <a:lnTo>
                    <a:pt x="129" y="9"/>
                  </a:lnTo>
                  <a:lnTo>
                    <a:pt x="138" y="5"/>
                  </a:lnTo>
                  <a:lnTo>
                    <a:pt x="148" y="2"/>
                  </a:lnTo>
                  <a:lnTo>
                    <a:pt x="154" y="0"/>
                  </a:lnTo>
                  <a:lnTo>
                    <a:pt x="153" y="2"/>
                  </a:lnTo>
                  <a:lnTo>
                    <a:pt x="151" y="4"/>
                  </a:lnTo>
                  <a:lnTo>
                    <a:pt x="150" y="5"/>
                  </a:lnTo>
                  <a:lnTo>
                    <a:pt x="148" y="9"/>
                  </a:lnTo>
                  <a:lnTo>
                    <a:pt x="145" y="17"/>
                  </a:lnTo>
                  <a:lnTo>
                    <a:pt x="141" y="31"/>
                  </a:lnTo>
                  <a:lnTo>
                    <a:pt x="136" y="45"/>
                  </a:lnTo>
                  <a:lnTo>
                    <a:pt x="133" y="54"/>
                  </a:lnTo>
                  <a:lnTo>
                    <a:pt x="135" y="56"/>
                  </a:lnTo>
                  <a:lnTo>
                    <a:pt x="140" y="58"/>
                  </a:lnTo>
                  <a:lnTo>
                    <a:pt x="144" y="61"/>
                  </a:lnTo>
                  <a:lnTo>
                    <a:pt x="148" y="63"/>
                  </a:lnTo>
                  <a:lnTo>
                    <a:pt x="151" y="83"/>
                  </a:lnTo>
                  <a:lnTo>
                    <a:pt x="161" y="114"/>
                  </a:lnTo>
                  <a:lnTo>
                    <a:pt x="172" y="147"/>
                  </a:lnTo>
                  <a:lnTo>
                    <a:pt x="181" y="173"/>
                  </a:lnTo>
                  <a:lnTo>
                    <a:pt x="187" y="193"/>
                  </a:lnTo>
                  <a:lnTo>
                    <a:pt x="191" y="215"/>
                  </a:lnTo>
                  <a:lnTo>
                    <a:pt x="195" y="238"/>
                  </a:lnTo>
                  <a:lnTo>
                    <a:pt x="196" y="260"/>
                  </a:lnTo>
                  <a:lnTo>
                    <a:pt x="197" y="269"/>
                  </a:lnTo>
                  <a:lnTo>
                    <a:pt x="197" y="279"/>
                  </a:lnTo>
                  <a:lnTo>
                    <a:pt x="197" y="287"/>
                  </a:lnTo>
                  <a:lnTo>
                    <a:pt x="197" y="295"/>
                  </a:lnTo>
                  <a:lnTo>
                    <a:pt x="194" y="329"/>
                  </a:lnTo>
                  <a:lnTo>
                    <a:pt x="189" y="362"/>
                  </a:lnTo>
                  <a:lnTo>
                    <a:pt x="181" y="397"/>
                  </a:lnTo>
                  <a:lnTo>
                    <a:pt x="168" y="429"/>
                  </a:lnTo>
                  <a:lnTo>
                    <a:pt x="165" y="436"/>
                  </a:lnTo>
                  <a:lnTo>
                    <a:pt x="163" y="442"/>
                  </a:lnTo>
                  <a:lnTo>
                    <a:pt x="158" y="445"/>
                  </a:lnTo>
                  <a:lnTo>
                    <a:pt x="151" y="446"/>
                  </a:lnTo>
                  <a:lnTo>
                    <a:pt x="146" y="446"/>
                  </a:lnTo>
                  <a:lnTo>
                    <a:pt x="141" y="446"/>
                  </a:lnTo>
                  <a:lnTo>
                    <a:pt x="133" y="446"/>
                  </a:lnTo>
                  <a:lnTo>
                    <a:pt x="125" y="445"/>
                  </a:lnTo>
                  <a:lnTo>
                    <a:pt x="115" y="445"/>
                  </a:lnTo>
                  <a:lnTo>
                    <a:pt x="105" y="445"/>
                  </a:lnTo>
                  <a:lnTo>
                    <a:pt x="96" y="445"/>
                  </a:lnTo>
                  <a:lnTo>
                    <a:pt x="87" y="445"/>
                  </a:lnTo>
                  <a:lnTo>
                    <a:pt x="81" y="445"/>
                  </a:lnTo>
                  <a:lnTo>
                    <a:pt x="75" y="445"/>
                  </a:lnTo>
                  <a:lnTo>
                    <a:pt x="70" y="445"/>
                  </a:lnTo>
                  <a:lnTo>
                    <a:pt x="66" y="445"/>
                  </a:lnTo>
                  <a:lnTo>
                    <a:pt x="67" y="440"/>
                  </a:lnTo>
                  <a:lnTo>
                    <a:pt x="67" y="434"/>
                  </a:lnTo>
                  <a:lnTo>
                    <a:pt x="67" y="428"/>
                  </a:lnTo>
                  <a:lnTo>
                    <a:pt x="67" y="42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7" name="Freeform 152"/>
            <p:cNvSpPr>
              <a:spLocks/>
            </p:cNvSpPr>
            <p:nvPr/>
          </p:nvSpPr>
          <p:spPr bwMode="auto">
            <a:xfrm>
              <a:off x="5302" y="2805"/>
              <a:ext cx="74" cy="227"/>
            </a:xfrm>
            <a:custGeom>
              <a:avLst/>
              <a:gdLst>
                <a:gd name="T0" fmla="*/ 0 w 149"/>
                <a:gd name="T1" fmla="*/ 0 h 455"/>
                <a:gd name="T2" fmla="*/ 0 w 149"/>
                <a:gd name="T3" fmla="*/ 0 h 455"/>
                <a:gd name="T4" fmla="*/ 0 w 149"/>
                <a:gd name="T5" fmla="*/ 0 h 455"/>
                <a:gd name="T6" fmla="*/ 0 w 149"/>
                <a:gd name="T7" fmla="*/ 0 h 455"/>
                <a:gd name="T8" fmla="*/ 0 w 149"/>
                <a:gd name="T9" fmla="*/ 0 h 455"/>
                <a:gd name="T10" fmla="*/ 0 w 149"/>
                <a:gd name="T11" fmla="*/ 0 h 455"/>
                <a:gd name="T12" fmla="*/ 0 w 149"/>
                <a:gd name="T13" fmla="*/ 0 h 455"/>
                <a:gd name="T14" fmla="*/ 0 w 149"/>
                <a:gd name="T15" fmla="*/ 0 h 455"/>
                <a:gd name="T16" fmla="*/ 0 w 149"/>
                <a:gd name="T17" fmla="*/ 0 h 455"/>
                <a:gd name="T18" fmla="*/ 0 w 149"/>
                <a:gd name="T19" fmla="*/ 0 h 455"/>
                <a:gd name="T20" fmla="*/ 0 w 149"/>
                <a:gd name="T21" fmla="*/ 0 h 455"/>
                <a:gd name="T22" fmla="*/ 0 w 149"/>
                <a:gd name="T23" fmla="*/ 0 h 455"/>
                <a:gd name="T24" fmla="*/ 0 w 149"/>
                <a:gd name="T25" fmla="*/ 0 h 455"/>
                <a:gd name="T26" fmla="*/ 0 w 149"/>
                <a:gd name="T27" fmla="*/ 0 h 455"/>
                <a:gd name="T28" fmla="*/ 0 w 149"/>
                <a:gd name="T29" fmla="*/ 0 h 455"/>
                <a:gd name="T30" fmla="*/ 0 w 149"/>
                <a:gd name="T31" fmla="*/ 0 h 455"/>
                <a:gd name="T32" fmla="*/ 0 w 149"/>
                <a:gd name="T33" fmla="*/ 0 h 455"/>
                <a:gd name="T34" fmla="*/ 0 w 149"/>
                <a:gd name="T35" fmla="*/ 0 h 455"/>
                <a:gd name="T36" fmla="*/ 0 w 149"/>
                <a:gd name="T37" fmla="*/ 0 h 455"/>
                <a:gd name="T38" fmla="*/ 0 w 149"/>
                <a:gd name="T39" fmla="*/ 0 h 455"/>
                <a:gd name="T40" fmla="*/ 0 w 149"/>
                <a:gd name="T41" fmla="*/ 0 h 455"/>
                <a:gd name="T42" fmla="*/ 0 w 149"/>
                <a:gd name="T43" fmla="*/ 0 h 455"/>
                <a:gd name="T44" fmla="*/ 0 w 149"/>
                <a:gd name="T45" fmla="*/ 0 h 455"/>
                <a:gd name="T46" fmla="*/ 0 w 149"/>
                <a:gd name="T47" fmla="*/ 0 h 455"/>
                <a:gd name="T48" fmla="*/ 0 w 149"/>
                <a:gd name="T49" fmla="*/ 0 h 455"/>
                <a:gd name="T50" fmla="*/ 0 w 149"/>
                <a:gd name="T51" fmla="*/ 0 h 455"/>
                <a:gd name="T52" fmla="*/ 0 w 149"/>
                <a:gd name="T53" fmla="*/ 0 h 455"/>
                <a:gd name="T54" fmla="*/ 0 w 149"/>
                <a:gd name="T55" fmla="*/ 0 h 455"/>
                <a:gd name="T56" fmla="*/ 0 w 149"/>
                <a:gd name="T57" fmla="*/ 0 h 455"/>
                <a:gd name="T58" fmla="*/ 0 w 149"/>
                <a:gd name="T59" fmla="*/ 0 h 455"/>
                <a:gd name="T60" fmla="*/ 0 w 149"/>
                <a:gd name="T61" fmla="*/ 0 h 455"/>
                <a:gd name="T62" fmla="*/ 0 w 149"/>
                <a:gd name="T63" fmla="*/ 0 h 455"/>
                <a:gd name="T64" fmla="*/ 0 w 149"/>
                <a:gd name="T65" fmla="*/ 0 h 455"/>
                <a:gd name="T66" fmla="*/ 0 w 149"/>
                <a:gd name="T67" fmla="*/ 0 h 455"/>
                <a:gd name="T68" fmla="*/ 0 w 149"/>
                <a:gd name="T69" fmla="*/ 0 h 455"/>
                <a:gd name="T70" fmla="*/ 0 w 149"/>
                <a:gd name="T71" fmla="*/ 0 h 455"/>
                <a:gd name="T72" fmla="*/ 0 w 149"/>
                <a:gd name="T73" fmla="*/ 0 h 455"/>
                <a:gd name="T74" fmla="*/ 0 w 149"/>
                <a:gd name="T75" fmla="*/ 0 h 455"/>
                <a:gd name="T76" fmla="*/ 0 w 149"/>
                <a:gd name="T77" fmla="*/ 0 h 455"/>
                <a:gd name="T78" fmla="*/ 0 w 149"/>
                <a:gd name="T79" fmla="*/ 0 h 455"/>
                <a:gd name="T80" fmla="*/ 0 w 149"/>
                <a:gd name="T81" fmla="*/ 0 h 455"/>
                <a:gd name="T82" fmla="*/ 0 w 149"/>
                <a:gd name="T83" fmla="*/ 0 h 455"/>
                <a:gd name="T84" fmla="*/ 0 w 149"/>
                <a:gd name="T85" fmla="*/ 0 h 455"/>
                <a:gd name="T86" fmla="*/ 0 w 149"/>
                <a:gd name="T87" fmla="*/ 0 h 455"/>
                <a:gd name="T88" fmla="*/ 0 w 149"/>
                <a:gd name="T89" fmla="*/ 0 h 455"/>
                <a:gd name="T90" fmla="*/ 0 w 149"/>
                <a:gd name="T91" fmla="*/ 0 h 455"/>
                <a:gd name="T92" fmla="*/ 0 w 149"/>
                <a:gd name="T93" fmla="*/ 0 h 455"/>
                <a:gd name="T94" fmla="*/ 0 w 149"/>
                <a:gd name="T95" fmla="*/ 0 h 455"/>
                <a:gd name="T96" fmla="*/ 0 w 149"/>
                <a:gd name="T97" fmla="*/ 0 h 455"/>
                <a:gd name="T98" fmla="*/ 0 w 149"/>
                <a:gd name="T99" fmla="*/ 0 h 45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9"/>
                <a:gd name="T151" fmla="*/ 0 h 455"/>
                <a:gd name="T152" fmla="*/ 149 w 149"/>
                <a:gd name="T153" fmla="*/ 455 h 45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9" h="455">
                  <a:moveTo>
                    <a:pt x="23" y="244"/>
                  </a:moveTo>
                  <a:lnTo>
                    <a:pt x="27" y="236"/>
                  </a:lnTo>
                  <a:lnTo>
                    <a:pt x="30" y="228"/>
                  </a:lnTo>
                  <a:lnTo>
                    <a:pt x="34" y="222"/>
                  </a:lnTo>
                  <a:lnTo>
                    <a:pt x="36" y="218"/>
                  </a:lnTo>
                  <a:lnTo>
                    <a:pt x="34" y="204"/>
                  </a:lnTo>
                  <a:lnTo>
                    <a:pt x="28" y="184"/>
                  </a:lnTo>
                  <a:lnTo>
                    <a:pt x="22" y="161"/>
                  </a:lnTo>
                  <a:lnTo>
                    <a:pt x="17" y="136"/>
                  </a:lnTo>
                  <a:lnTo>
                    <a:pt x="11" y="111"/>
                  </a:lnTo>
                  <a:lnTo>
                    <a:pt x="5" y="86"/>
                  </a:lnTo>
                  <a:lnTo>
                    <a:pt x="2" y="68"/>
                  </a:lnTo>
                  <a:lnTo>
                    <a:pt x="0" y="55"/>
                  </a:lnTo>
                  <a:lnTo>
                    <a:pt x="3" y="54"/>
                  </a:lnTo>
                  <a:lnTo>
                    <a:pt x="5" y="52"/>
                  </a:lnTo>
                  <a:lnTo>
                    <a:pt x="7" y="51"/>
                  </a:lnTo>
                  <a:lnTo>
                    <a:pt x="10" y="51"/>
                  </a:lnTo>
                  <a:lnTo>
                    <a:pt x="10" y="40"/>
                  </a:lnTo>
                  <a:lnTo>
                    <a:pt x="12" y="25"/>
                  </a:lnTo>
                  <a:lnTo>
                    <a:pt x="13" y="12"/>
                  </a:lnTo>
                  <a:lnTo>
                    <a:pt x="17" y="0"/>
                  </a:lnTo>
                  <a:lnTo>
                    <a:pt x="19" y="2"/>
                  </a:lnTo>
                  <a:lnTo>
                    <a:pt x="21" y="3"/>
                  </a:lnTo>
                  <a:lnTo>
                    <a:pt x="25" y="5"/>
                  </a:lnTo>
                  <a:lnTo>
                    <a:pt x="28" y="5"/>
                  </a:lnTo>
                  <a:lnTo>
                    <a:pt x="30" y="5"/>
                  </a:lnTo>
                  <a:lnTo>
                    <a:pt x="35" y="5"/>
                  </a:lnTo>
                  <a:lnTo>
                    <a:pt x="40" y="5"/>
                  </a:lnTo>
                  <a:lnTo>
                    <a:pt x="45" y="6"/>
                  </a:lnTo>
                  <a:lnTo>
                    <a:pt x="51" y="6"/>
                  </a:lnTo>
                  <a:lnTo>
                    <a:pt x="58" y="7"/>
                  </a:lnTo>
                  <a:lnTo>
                    <a:pt x="64" y="8"/>
                  </a:lnTo>
                  <a:lnTo>
                    <a:pt x="69" y="10"/>
                  </a:lnTo>
                  <a:lnTo>
                    <a:pt x="80" y="14"/>
                  </a:lnTo>
                  <a:lnTo>
                    <a:pt x="88" y="20"/>
                  </a:lnTo>
                  <a:lnTo>
                    <a:pt x="95" y="28"/>
                  </a:lnTo>
                  <a:lnTo>
                    <a:pt x="98" y="40"/>
                  </a:lnTo>
                  <a:lnTo>
                    <a:pt x="102" y="54"/>
                  </a:lnTo>
                  <a:lnTo>
                    <a:pt x="104" y="73"/>
                  </a:lnTo>
                  <a:lnTo>
                    <a:pt x="107" y="91"/>
                  </a:lnTo>
                  <a:lnTo>
                    <a:pt x="110" y="108"/>
                  </a:lnTo>
                  <a:lnTo>
                    <a:pt x="110" y="113"/>
                  </a:lnTo>
                  <a:lnTo>
                    <a:pt x="111" y="119"/>
                  </a:lnTo>
                  <a:lnTo>
                    <a:pt x="111" y="122"/>
                  </a:lnTo>
                  <a:lnTo>
                    <a:pt x="111" y="125"/>
                  </a:lnTo>
                  <a:lnTo>
                    <a:pt x="118" y="150"/>
                  </a:lnTo>
                  <a:lnTo>
                    <a:pt x="126" y="177"/>
                  </a:lnTo>
                  <a:lnTo>
                    <a:pt x="132" y="201"/>
                  </a:lnTo>
                  <a:lnTo>
                    <a:pt x="135" y="216"/>
                  </a:lnTo>
                  <a:lnTo>
                    <a:pt x="138" y="228"/>
                  </a:lnTo>
                  <a:lnTo>
                    <a:pt x="143" y="243"/>
                  </a:lnTo>
                  <a:lnTo>
                    <a:pt x="147" y="260"/>
                  </a:lnTo>
                  <a:lnTo>
                    <a:pt x="149" y="276"/>
                  </a:lnTo>
                  <a:lnTo>
                    <a:pt x="149" y="311"/>
                  </a:lnTo>
                  <a:lnTo>
                    <a:pt x="149" y="367"/>
                  </a:lnTo>
                  <a:lnTo>
                    <a:pt x="149" y="422"/>
                  </a:lnTo>
                  <a:lnTo>
                    <a:pt x="149" y="451"/>
                  </a:lnTo>
                  <a:lnTo>
                    <a:pt x="148" y="452"/>
                  </a:lnTo>
                  <a:lnTo>
                    <a:pt x="144" y="452"/>
                  </a:lnTo>
                  <a:lnTo>
                    <a:pt x="142" y="453"/>
                  </a:lnTo>
                  <a:lnTo>
                    <a:pt x="140" y="455"/>
                  </a:lnTo>
                  <a:lnTo>
                    <a:pt x="135" y="452"/>
                  </a:lnTo>
                  <a:lnTo>
                    <a:pt x="129" y="450"/>
                  </a:lnTo>
                  <a:lnTo>
                    <a:pt x="124" y="448"/>
                  </a:lnTo>
                  <a:lnTo>
                    <a:pt x="119" y="447"/>
                  </a:lnTo>
                  <a:lnTo>
                    <a:pt x="113" y="445"/>
                  </a:lnTo>
                  <a:lnTo>
                    <a:pt x="109" y="445"/>
                  </a:lnTo>
                  <a:lnTo>
                    <a:pt x="104" y="445"/>
                  </a:lnTo>
                  <a:lnTo>
                    <a:pt x="99" y="447"/>
                  </a:lnTo>
                  <a:lnTo>
                    <a:pt x="97" y="448"/>
                  </a:lnTo>
                  <a:lnTo>
                    <a:pt x="95" y="448"/>
                  </a:lnTo>
                  <a:lnTo>
                    <a:pt x="92" y="448"/>
                  </a:lnTo>
                  <a:lnTo>
                    <a:pt x="89" y="448"/>
                  </a:lnTo>
                  <a:lnTo>
                    <a:pt x="88" y="437"/>
                  </a:lnTo>
                  <a:lnTo>
                    <a:pt x="88" y="427"/>
                  </a:lnTo>
                  <a:lnTo>
                    <a:pt x="88" y="419"/>
                  </a:lnTo>
                  <a:lnTo>
                    <a:pt x="87" y="413"/>
                  </a:lnTo>
                  <a:lnTo>
                    <a:pt x="86" y="420"/>
                  </a:lnTo>
                  <a:lnTo>
                    <a:pt x="86" y="429"/>
                  </a:lnTo>
                  <a:lnTo>
                    <a:pt x="86" y="439"/>
                  </a:lnTo>
                  <a:lnTo>
                    <a:pt x="84" y="447"/>
                  </a:lnTo>
                  <a:lnTo>
                    <a:pt x="75" y="441"/>
                  </a:lnTo>
                  <a:lnTo>
                    <a:pt x="66" y="433"/>
                  </a:lnTo>
                  <a:lnTo>
                    <a:pt x="58" y="421"/>
                  </a:lnTo>
                  <a:lnTo>
                    <a:pt x="54" y="410"/>
                  </a:lnTo>
                  <a:lnTo>
                    <a:pt x="54" y="396"/>
                  </a:lnTo>
                  <a:lnTo>
                    <a:pt x="54" y="381"/>
                  </a:lnTo>
                  <a:lnTo>
                    <a:pt x="53" y="367"/>
                  </a:lnTo>
                  <a:lnTo>
                    <a:pt x="52" y="358"/>
                  </a:lnTo>
                  <a:lnTo>
                    <a:pt x="50" y="350"/>
                  </a:lnTo>
                  <a:lnTo>
                    <a:pt x="48" y="341"/>
                  </a:lnTo>
                  <a:lnTo>
                    <a:pt x="43" y="329"/>
                  </a:lnTo>
                  <a:lnTo>
                    <a:pt x="37" y="318"/>
                  </a:lnTo>
                  <a:lnTo>
                    <a:pt x="31" y="306"/>
                  </a:lnTo>
                  <a:lnTo>
                    <a:pt x="25" y="295"/>
                  </a:lnTo>
                  <a:lnTo>
                    <a:pt x="17" y="285"/>
                  </a:lnTo>
                  <a:lnTo>
                    <a:pt x="8" y="279"/>
                  </a:lnTo>
                  <a:lnTo>
                    <a:pt x="11" y="272"/>
                  </a:lnTo>
                  <a:lnTo>
                    <a:pt x="14" y="262"/>
                  </a:lnTo>
                  <a:lnTo>
                    <a:pt x="19" y="253"/>
                  </a:lnTo>
                  <a:lnTo>
                    <a:pt x="23" y="24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8" name="Freeform 153"/>
            <p:cNvSpPr>
              <a:spLocks/>
            </p:cNvSpPr>
            <p:nvPr/>
          </p:nvSpPr>
          <p:spPr bwMode="auto">
            <a:xfrm>
              <a:off x="5180" y="2872"/>
              <a:ext cx="24" cy="160"/>
            </a:xfrm>
            <a:custGeom>
              <a:avLst/>
              <a:gdLst>
                <a:gd name="T0" fmla="*/ 0 w 50"/>
                <a:gd name="T1" fmla="*/ 1 h 319"/>
                <a:gd name="T2" fmla="*/ 0 w 50"/>
                <a:gd name="T3" fmla="*/ 1 h 319"/>
                <a:gd name="T4" fmla="*/ 0 w 50"/>
                <a:gd name="T5" fmla="*/ 1 h 319"/>
                <a:gd name="T6" fmla="*/ 0 w 50"/>
                <a:gd name="T7" fmla="*/ 1 h 319"/>
                <a:gd name="T8" fmla="*/ 0 w 50"/>
                <a:gd name="T9" fmla="*/ 1 h 319"/>
                <a:gd name="T10" fmla="*/ 0 w 50"/>
                <a:gd name="T11" fmla="*/ 1 h 319"/>
                <a:gd name="T12" fmla="*/ 0 w 50"/>
                <a:gd name="T13" fmla="*/ 1 h 319"/>
                <a:gd name="T14" fmla="*/ 0 w 50"/>
                <a:gd name="T15" fmla="*/ 1 h 319"/>
                <a:gd name="T16" fmla="*/ 0 w 50"/>
                <a:gd name="T17" fmla="*/ 1 h 319"/>
                <a:gd name="T18" fmla="*/ 0 w 50"/>
                <a:gd name="T19" fmla="*/ 1 h 319"/>
                <a:gd name="T20" fmla="*/ 0 w 50"/>
                <a:gd name="T21" fmla="*/ 1 h 319"/>
                <a:gd name="T22" fmla="*/ 0 w 50"/>
                <a:gd name="T23" fmla="*/ 1 h 319"/>
                <a:gd name="T24" fmla="*/ 0 w 50"/>
                <a:gd name="T25" fmla="*/ 1 h 319"/>
                <a:gd name="T26" fmla="*/ 0 w 50"/>
                <a:gd name="T27" fmla="*/ 1 h 319"/>
                <a:gd name="T28" fmla="*/ 0 w 50"/>
                <a:gd name="T29" fmla="*/ 1 h 319"/>
                <a:gd name="T30" fmla="*/ 0 w 50"/>
                <a:gd name="T31" fmla="*/ 1 h 319"/>
                <a:gd name="T32" fmla="*/ 0 w 50"/>
                <a:gd name="T33" fmla="*/ 1 h 319"/>
                <a:gd name="T34" fmla="*/ 0 w 50"/>
                <a:gd name="T35" fmla="*/ 1 h 319"/>
                <a:gd name="T36" fmla="*/ 0 w 50"/>
                <a:gd name="T37" fmla="*/ 1 h 319"/>
                <a:gd name="T38" fmla="*/ 0 w 50"/>
                <a:gd name="T39" fmla="*/ 1 h 319"/>
                <a:gd name="T40" fmla="*/ 0 w 50"/>
                <a:gd name="T41" fmla="*/ 1 h 319"/>
                <a:gd name="T42" fmla="*/ 0 w 50"/>
                <a:gd name="T43" fmla="*/ 1 h 319"/>
                <a:gd name="T44" fmla="*/ 0 w 50"/>
                <a:gd name="T45" fmla="*/ 1 h 319"/>
                <a:gd name="T46" fmla="*/ 0 w 50"/>
                <a:gd name="T47" fmla="*/ 1 h 319"/>
                <a:gd name="T48" fmla="*/ 0 w 50"/>
                <a:gd name="T49" fmla="*/ 1 h 319"/>
                <a:gd name="T50" fmla="*/ 0 w 50"/>
                <a:gd name="T51" fmla="*/ 1 h 319"/>
                <a:gd name="T52" fmla="*/ 0 w 50"/>
                <a:gd name="T53" fmla="*/ 1 h 319"/>
                <a:gd name="T54" fmla="*/ 0 w 50"/>
                <a:gd name="T55" fmla="*/ 1 h 319"/>
                <a:gd name="T56" fmla="*/ 0 w 50"/>
                <a:gd name="T57" fmla="*/ 1 h 319"/>
                <a:gd name="T58" fmla="*/ 0 w 50"/>
                <a:gd name="T59" fmla="*/ 1 h 319"/>
                <a:gd name="T60" fmla="*/ 0 w 50"/>
                <a:gd name="T61" fmla="*/ 1 h 319"/>
                <a:gd name="T62" fmla="*/ 0 w 50"/>
                <a:gd name="T63" fmla="*/ 1 h 319"/>
                <a:gd name="T64" fmla="*/ 0 w 50"/>
                <a:gd name="T65" fmla="*/ 1 h 319"/>
                <a:gd name="T66" fmla="*/ 0 w 50"/>
                <a:gd name="T67" fmla="*/ 1 h 319"/>
                <a:gd name="T68" fmla="*/ 0 w 50"/>
                <a:gd name="T69" fmla="*/ 1 h 319"/>
                <a:gd name="T70" fmla="*/ 0 w 50"/>
                <a:gd name="T71" fmla="*/ 1 h 319"/>
                <a:gd name="T72" fmla="*/ 0 w 50"/>
                <a:gd name="T73" fmla="*/ 1 h 319"/>
                <a:gd name="T74" fmla="*/ 0 w 50"/>
                <a:gd name="T75" fmla="*/ 1 h 319"/>
                <a:gd name="T76" fmla="*/ 0 w 50"/>
                <a:gd name="T77" fmla="*/ 1 h 319"/>
                <a:gd name="T78" fmla="*/ 0 w 50"/>
                <a:gd name="T79" fmla="*/ 1 h 3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
                <a:gd name="T121" fmla="*/ 0 h 319"/>
                <a:gd name="T122" fmla="*/ 50 w 50"/>
                <a:gd name="T123" fmla="*/ 319 h 3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 h="319">
                  <a:moveTo>
                    <a:pt x="7" y="319"/>
                  </a:moveTo>
                  <a:lnTo>
                    <a:pt x="4" y="316"/>
                  </a:lnTo>
                  <a:lnTo>
                    <a:pt x="1" y="313"/>
                  </a:lnTo>
                  <a:lnTo>
                    <a:pt x="1" y="309"/>
                  </a:lnTo>
                  <a:lnTo>
                    <a:pt x="1" y="305"/>
                  </a:lnTo>
                  <a:lnTo>
                    <a:pt x="1" y="296"/>
                  </a:lnTo>
                  <a:lnTo>
                    <a:pt x="1" y="281"/>
                  </a:lnTo>
                  <a:lnTo>
                    <a:pt x="1" y="265"/>
                  </a:lnTo>
                  <a:lnTo>
                    <a:pt x="0" y="253"/>
                  </a:lnTo>
                  <a:lnTo>
                    <a:pt x="0" y="245"/>
                  </a:lnTo>
                  <a:lnTo>
                    <a:pt x="0" y="233"/>
                  </a:lnTo>
                  <a:lnTo>
                    <a:pt x="0" y="223"/>
                  </a:lnTo>
                  <a:lnTo>
                    <a:pt x="0" y="215"/>
                  </a:lnTo>
                  <a:lnTo>
                    <a:pt x="0" y="206"/>
                  </a:lnTo>
                  <a:lnTo>
                    <a:pt x="3" y="194"/>
                  </a:lnTo>
                  <a:lnTo>
                    <a:pt x="4" y="183"/>
                  </a:lnTo>
                  <a:lnTo>
                    <a:pt x="5" y="175"/>
                  </a:lnTo>
                  <a:lnTo>
                    <a:pt x="5" y="168"/>
                  </a:lnTo>
                  <a:lnTo>
                    <a:pt x="4" y="161"/>
                  </a:lnTo>
                  <a:lnTo>
                    <a:pt x="3" y="154"/>
                  </a:lnTo>
                  <a:lnTo>
                    <a:pt x="1" y="148"/>
                  </a:lnTo>
                  <a:lnTo>
                    <a:pt x="0" y="139"/>
                  </a:lnTo>
                  <a:lnTo>
                    <a:pt x="0" y="128"/>
                  </a:lnTo>
                  <a:lnTo>
                    <a:pt x="1" y="115"/>
                  </a:lnTo>
                  <a:lnTo>
                    <a:pt x="4" y="103"/>
                  </a:lnTo>
                  <a:lnTo>
                    <a:pt x="8" y="85"/>
                  </a:lnTo>
                  <a:lnTo>
                    <a:pt x="13" y="62"/>
                  </a:lnTo>
                  <a:lnTo>
                    <a:pt x="16" y="44"/>
                  </a:lnTo>
                  <a:lnTo>
                    <a:pt x="18" y="32"/>
                  </a:lnTo>
                  <a:lnTo>
                    <a:pt x="24" y="29"/>
                  </a:lnTo>
                  <a:lnTo>
                    <a:pt x="30" y="19"/>
                  </a:lnTo>
                  <a:lnTo>
                    <a:pt x="36" y="9"/>
                  </a:lnTo>
                  <a:lnTo>
                    <a:pt x="39" y="0"/>
                  </a:lnTo>
                  <a:lnTo>
                    <a:pt x="35" y="16"/>
                  </a:lnTo>
                  <a:lnTo>
                    <a:pt x="31" y="27"/>
                  </a:lnTo>
                  <a:lnTo>
                    <a:pt x="28" y="36"/>
                  </a:lnTo>
                  <a:lnTo>
                    <a:pt x="24" y="40"/>
                  </a:lnTo>
                  <a:lnTo>
                    <a:pt x="23" y="52"/>
                  </a:lnTo>
                  <a:lnTo>
                    <a:pt x="21" y="68"/>
                  </a:lnTo>
                  <a:lnTo>
                    <a:pt x="19" y="82"/>
                  </a:lnTo>
                  <a:lnTo>
                    <a:pt x="15" y="91"/>
                  </a:lnTo>
                  <a:lnTo>
                    <a:pt x="13" y="97"/>
                  </a:lnTo>
                  <a:lnTo>
                    <a:pt x="11" y="103"/>
                  </a:lnTo>
                  <a:lnTo>
                    <a:pt x="8" y="111"/>
                  </a:lnTo>
                  <a:lnTo>
                    <a:pt x="8" y="116"/>
                  </a:lnTo>
                  <a:lnTo>
                    <a:pt x="19" y="115"/>
                  </a:lnTo>
                  <a:lnTo>
                    <a:pt x="26" y="113"/>
                  </a:lnTo>
                  <a:lnTo>
                    <a:pt x="31" y="110"/>
                  </a:lnTo>
                  <a:lnTo>
                    <a:pt x="35" y="106"/>
                  </a:lnTo>
                  <a:lnTo>
                    <a:pt x="41" y="102"/>
                  </a:lnTo>
                  <a:lnTo>
                    <a:pt x="46" y="100"/>
                  </a:lnTo>
                  <a:lnTo>
                    <a:pt x="50" y="100"/>
                  </a:lnTo>
                  <a:lnTo>
                    <a:pt x="47" y="105"/>
                  </a:lnTo>
                  <a:lnTo>
                    <a:pt x="44" y="109"/>
                  </a:lnTo>
                  <a:lnTo>
                    <a:pt x="38" y="115"/>
                  </a:lnTo>
                  <a:lnTo>
                    <a:pt x="32" y="122"/>
                  </a:lnTo>
                  <a:lnTo>
                    <a:pt x="26" y="129"/>
                  </a:lnTo>
                  <a:lnTo>
                    <a:pt x="20" y="136"/>
                  </a:lnTo>
                  <a:lnTo>
                    <a:pt x="15" y="143"/>
                  </a:lnTo>
                  <a:lnTo>
                    <a:pt x="13" y="146"/>
                  </a:lnTo>
                  <a:lnTo>
                    <a:pt x="13" y="148"/>
                  </a:lnTo>
                  <a:lnTo>
                    <a:pt x="15" y="148"/>
                  </a:lnTo>
                  <a:lnTo>
                    <a:pt x="19" y="147"/>
                  </a:lnTo>
                  <a:lnTo>
                    <a:pt x="22" y="147"/>
                  </a:lnTo>
                  <a:lnTo>
                    <a:pt x="24" y="147"/>
                  </a:lnTo>
                  <a:lnTo>
                    <a:pt x="23" y="149"/>
                  </a:lnTo>
                  <a:lnTo>
                    <a:pt x="21" y="152"/>
                  </a:lnTo>
                  <a:lnTo>
                    <a:pt x="18" y="158"/>
                  </a:lnTo>
                  <a:lnTo>
                    <a:pt x="14" y="164"/>
                  </a:lnTo>
                  <a:lnTo>
                    <a:pt x="13" y="176"/>
                  </a:lnTo>
                  <a:lnTo>
                    <a:pt x="12" y="192"/>
                  </a:lnTo>
                  <a:lnTo>
                    <a:pt x="11" y="207"/>
                  </a:lnTo>
                  <a:lnTo>
                    <a:pt x="12" y="220"/>
                  </a:lnTo>
                  <a:lnTo>
                    <a:pt x="12" y="231"/>
                  </a:lnTo>
                  <a:lnTo>
                    <a:pt x="9" y="244"/>
                  </a:lnTo>
                  <a:lnTo>
                    <a:pt x="7" y="256"/>
                  </a:lnTo>
                  <a:lnTo>
                    <a:pt x="6" y="268"/>
                  </a:lnTo>
                  <a:lnTo>
                    <a:pt x="6" y="281"/>
                  </a:lnTo>
                  <a:lnTo>
                    <a:pt x="6" y="296"/>
                  </a:lnTo>
                  <a:lnTo>
                    <a:pt x="6" y="311"/>
                  </a:lnTo>
                  <a:lnTo>
                    <a:pt x="7" y="3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9" name="Freeform 154"/>
            <p:cNvSpPr>
              <a:spLocks/>
            </p:cNvSpPr>
            <p:nvPr/>
          </p:nvSpPr>
          <p:spPr bwMode="auto">
            <a:xfrm>
              <a:off x="5205" y="2805"/>
              <a:ext cx="35" cy="12"/>
            </a:xfrm>
            <a:custGeom>
              <a:avLst/>
              <a:gdLst>
                <a:gd name="T0" fmla="*/ 1 w 70"/>
                <a:gd name="T1" fmla="*/ 0 h 24"/>
                <a:gd name="T2" fmla="*/ 1 w 70"/>
                <a:gd name="T3" fmla="*/ 1 h 24"/>
                <a:gd name="T4" fmla="*/ 1 w 70"/>
                <a:gd name="T5" fmla="*/ 1 h 24"/>
                <a:gd name="T6" fmla="*/ 1 w 70"/>
                <a:gd name="T7" fmla="*/ 1 h 24"/>
                <a:gd name="T8" fmla="*/ 1 w 70"/>
                <a:gd name="T9" fmla="*/ 1 h 24"/>
                <a:gd name="T10" fmla="*/ 1 w 70"/>
                <a:gd name="T11" fmla="*/ 1 h 24"/>
                <a:gd name="T12" fmla="*/ 1 w 70"/>
                <a:gd name="T13" fmla="*/ 1 h 24"/>
                <a:gd name="T14" fmla="*/ 1 w 70"/>
                <a:gd name="T15" fmla="*/ 1 h 24"/>
                <a:gd name="T16" fmla="*/ 0 w 70"/>
                <a:gd name="T17" fmla="*/ 1 h 24"/>
                <a:gd name="T18" fmla="*/ 1 w 70"/>
                <a:gd name="T19" fmla="*/ 1 h 24"/>
                <a:gd name="T20" fmla="*/ 1 w 70"/>
                <a:gd name="T21" fmla="*/ 1 h 24"/>
                <a:gd name="T22" fmla="*/ 1 w 70"/>
                <a:gd name="T23" fmla="*/ 1 h 24"/>
                <a:gd name="T24" fmla="*/ 1 w 70"/>
                <a:gd name="T25" fmla="*/ 1 h 24"/>
                <a:gd name="T26" fmla="*/ 1 w 70"/>
                <a:gd name="T27" fmla="*/ 1 h 24"/>
                <a:gd name="T28" fmla="*/ 1 w 70"/>
                <a:gd name="T29" fmla="*/ 1 h 24"/>
                <a:gd name="T30" fmla="*/ 1 w 70"/>
                <a:gd name="T31" fmla="*/ 1 h 24"/>
                <a:gd name="T32" fmla="*/ 1 w 70"/>
                <a:gd name="T33" fmla="*/ 1 h 24"/>
                <a:gd name="T34" fmla="*/ 1 w 70"/>
                <a:gd name="T35" fmla="*/ 1 h 24"/>
                <a:gd name="T36" fmla="*/ 1 w 70"/>
                <a:gd name="T37" fmla="*/ 1 h 24"/>
                <a:gd name="T38" fmla="*/ 1 w 70"/>
                <a:gd name="T39" fmla="*/ 1 h 24"/>
                <a:gd name="T40" fmla="*/ 1 w 70"/>
                <a:gd name="T41" fmla="*/ 1 h 24"/>
                <a:gd name="T42" fmla="*/ 1 w 70"/>
                <a:gd name="T43" fmla="*/ 1 h 24"/>
                <a:gd name="T44" fmla="*/ 1 w 70"/>
                <a:gd name="T45" fmla="*/ 1 h 24"/>
                <a:gd name="T46" fmla="*/ 1 w 70"/>
                <a:gd name="T47" fmla="*/ 1 h 24"/>
                <a:gd name="T48" fmla="*/ 1 w 70"/>
                <a:gd name="T49" fmla="*/ 0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24"/>
                <a:gd name="T77" fmla="*/ 70 w 70"/>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24">
                  <a:moveTo>
                    <a:pt x="70" y="0"/>
                  </a:moveTo>
                  <a:lnTo>
                    <a:pt x="65" y="1"/>
                  </a:lnTo>
                  <a:lnTo>
                    <a:pt x="57" y="1"/>
                  </a:lnTo>
                  <a:lnTo>
                    <a:pt x="48" y="2"/>
                  </a:lnTo>
                  <a:lnTo>
                    <a:pt x="37" y="5"/>
                  </a:lnTo>
                  <a:lnTo>
                    <a:pt x="26" y="7"/>
                  </a:lnTo>
                  <a:lnTo>
                    <a:pt x="16" y="9"/>
                  </a:lnTo>
                  <a:lnTo>
                    <a:pt x="7" y="12"/>
                  </a:lnTo>
                  <a:lnTo>
                    <a:pt x="0" y="15"/>
                  </a:lnTo>
                  <a:lnTo>
                    <a:pt x="1" y="17"/>
                  </a:lnTo>
                  <a:lnTo>
                    <a:pt x="3" y="21"/>
                  </a:lnTo>
                  <a:lnTo>
                    <a:pt x="5" y="23"/>
                  </a:lnTo>
                  <a:lnTo>
                    <a:pt x="6" y="24"/>
                  </a:lnTo>
                  <a:lnTo>
                    <a:pt x="8" y="23"/>
                  </a:lnTo>
                  <a:lnTo>
                    <a:pt x="11" y="22"/>
                  </a:lnTo>
                  <a:lnTo>
                    <a:pt x="16" y="18"/>
                  </a:lnTo>
                  <a:lnTo>
                    <a:pt x="22" y="16"/>
                  </a:lnTo>
                  <a:lnTo>
                    <a:pt x="29" y="14"/>
                  </a:lnTo>
                  <a:lnTo>
                    <a:pt x="34" y="10"/>
                  </a:lnTo>
                  <a:lnTo>
                    <a:pt x="39" y="9"/>
                  </a:lnTo>
                  <a:lnTo>
                    <a:pt x="44" y="8"/>
                  </a:lnTo>
                  <a:lnTo>
                    <a:pt x="51" y="7"/>
                  </a:lnTo>
                  <a:lnTo>
                    <a:pt x="57" y="6"/>
                  </a:lnTo>
                  <a:lnTo>
                    <a:pt x="64" y="2"/>
                  </a:lnTo>
                  <a:lnTo>
                    <a:pt x="7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0" name="Freeform 155"/>
            <p:cNvSpPr>
              <a:spLocks/>
            </p:cNvSpPr>
            <p:nvPr/>
          </p:nvSpPr>
          <p:spPr bwMode="auto">
            <a:xfrm>
              <a:off x="5355" y="2857"/>
              <a:ext cx="2" cy="10"/>
            </a:xfrm>
            <a:custGeom>
              <a:avLst/>
              <a:gdLst>
                <a:gd name="T0" fmla="*/ 0 w 6"/>
                <a:gd name="T1" fmla="*/ 1 h 20"/>
                <a:gd name="T2" fmla="*/ 0 w 6"/>
                <a:gd name="T3" fmla="*/ 1 h 20"/>
                <a:gd name="T4" fmla="*/ 0 w 6"/>
                <a:gd name="T5" fmla="*/ 1 h 20"/>
                <a:gd name="T6" fmla="*/ 0 w 6"/>
                <a:gd name="T7" fmla="*/ 1 h 20"/>
                <a:gd name="T8" fmla="*/ 0 w 6"/>
                <a:gd name="T9" fmla="*/ 1 h 20"/>
                <a:gd name="T10" fmla="*/ 0 w 6"/>
                <a:gd name="T11" fmla="*/ 1 h 20"/>
                <a:gd name="T12" fmla="*/ 0 w 6"/>
                <a:gd name="T13" fmla="*/ 1 h 20"/>
                <a:gd name="T14" fmla="*/ 0 w 6"/>
                <a:gd name="T15" fmla="*/ 1 h 20"/>
                <a:gd name="T16" fmla="*/ 0 w 6"/>
                <a:gd name="T17" fmla="*/ 0 h 20"/>
                <a:gd name="T18" fmla="*/ 0 w 6"/>
                <a:gd name="T19" fmla="*/ 1 h 20"/>
                <a:gd name="T20" fmla="*/ 0 w 6"/>
                <a:gd name="T21" fmla="*/ 1 h 20"/>
                <a:gd name="T22" fmla="*/ 0 w 6"/>
                <a:gd name="T23" fmla="*/ 1 h 20"/>
                <a:gd name="T24" fmla="*/ 0 w 6"/>
                <a:gd name="T25" fmla="*/ 1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
                <a:gd name="T40" fmla="*/ 0 h 20"/>
                <a:gd name="T41" fmla="*/ 6 w 6"/>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 h="20">
                  <a:moveTo>
                    <a:pt x="6" y="20"/>
                  </a:moveTo>
                  <a:lnTo>
                    <a:pt x="6" y="17"/>
                  </a:lnTo>
                  <a:lnTo>
                    <a:pt x="6" y="14"/>
                  </a:lnTo>
                  <a:lnTo>
                    <a:pt x="5" y="8"/>
                  </a:lnTo>
                  <a:lnTo>
                    <a:pt x="5" y="3"/>
                  </a:lnTo>
                  <a:lnTo>
                    <a:pt x="4" y="3"/>
                  </a:lnTo>
                  <a:lnTo>
                    <a:pt x="2" y="2"/>
                  </a:lnTo>
                  <a:lnTo>
                    <a:pt x="1" y="1"/>
                  </a:lnTo>
                  <a:lnTo>
                    <a:pt x="0" y="0"/>
                  </a:lnTo>
                  <a:lnTo>
                    <a:pt x="1" y="6"/>
                  </a:lnTo>
                  <a:lnTo>
                    <a:pt x="4" y="11"/>
                  </a:lnTo>
                  <a:lnTo>
                    <a:pt x="5" y="17"/>
                  </a:lnTo>
                  <a:lnTo>
                    <a:pt x="6"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1" name="Freeform 156"/>
            <p:cNvSpPr>
              <a:spLocks/>
            </p:cNvSpPr>
            <p:nvPr/>
          </p:nvSpPr>
          <p:spPr bwMode="auto">
            <a:xfrm>
              <a:off x="5319" y="2825"/>
              <a:ext cx="22" cy="151"/>
            </a:xfrm>
            <a:custGeom>
              <a:avLst/>
              <a:gdLst>
                <a:gd name="T0" fmla="*/ 0 w 44"/>
                <a:gd name="T1" fmla="*/ 0 h 302"/>
                <a:gd name="T2" fmla="*/ 1 w 44"/>
                <a:gd name="T3" fmla="*/ 1 h 302"/>
                <a:gd name="T4" fmla="*/ 1 w 44"/>
                <a:gd name="T5" fmla="*/ 1 h 302"/>
                <a:gd name="T6" fmla="*/ 1 w 44"/>
                <a:gd name="T7" fmla="*/ 1 h 302"/>
                <a:gd name="T8" fmla="*/ 1 w 44"/>
                <a:gd name="T9" fmla="*/ 1 h 302"/>
                <a:gd name="T10" fmla="*/ 1 w 44"/>
                <a:gd name="T11" fmla="*/ 1 h 302"/>
                <a:gd name="T12" fmla="*/ 1 w 44"/>
                <a:gd name="T13" fmla="*/ 1 h 302"/>
                <a:gd name="T14" fmla="*/ 1 w 44"/>
                <a:gd name="T15" fmla="*/ 1 h 302"/>
                <a:gd name="T16" fmla="*/ 1 w 44"/>
                <a:gd name="T17" fmla="*/ 1 h 302"/>
                <a:gd name="T18" fmla="*/ 1 w 44"/>
                <a:gd name="T19" fmla="*/ 1 h 302"/>
                <a:gd name="T20" fmla="*/ 1 w 44"/>
                <a:gd name="T21" fmla="*/ 1 h 302"/>
                <a:gd name="T22" fmla="*/ 1 w 44"/>
                <a:gd name="T23" fmla="*/ 1 h 302"/>
                <a:gd name="T24" fmla="*/ 1 w 44"/>
                <a:gd name="T25" fmla="*/ 1 h 302"/>
                <a:gd name="T26" fmla="*/ 1 w 44"/>
                <a:gd name="T27" fmla="*/ 1 h 302"/>
                <a:gd name="T28" fmla="*/ 1 w 44"/>
                <a:gd name="T29" fmla="*/ 1 h 302"/>
                <a:gd name="T30" fmla="*/ 1 w 44"/>
                <a:gd name="T31" fmla="*/ 1 h 302"/>
                <a:gd name="T32" fmla="*/ 1 w 44"/>
                <a:gd name="T33" fmla="*/ 1 h 302"/>
                <a:gd name="T34" fmla="*/ 1 w 44"/>
                <a:gd name="T35" fmla="*/ 1 h 302"/>
                <a:gd name="T36" fmla="*/ 1 w 44"/>
                <a:gd name="T37" fmla="*/ 1 h 302"/>
                <a:gd name="T38" fmla="*/ 1 w 44"/>
                <a:gd name="T39" fmla="*/ 1 h 302"/>
                <a:gd name="T40" fmla="*/ 1 w 44"/>
                <a:gd name="T41" fmla="*/ 1 h 302"/>
                <a:gd name="T42" fmla="*/ 1 w 44"/>
                <a:gd name="T43" fmla="*/ 1 h 302"/>
                <a:gd name="T44" fmla="*/ 1 w 44"/>
                <a:gd name="T45" fmla="*/ 1 h 302"/>
                <a:gd name="T46" fmla="*/ 1 w 44"/>
                <a:gd name="T47" fmla="*/ 1 h 302"/>
                <a:gd name="T48" fmla="*/ 0 w 44"/>
                <a:gd name="T49" fmla="*/ 0 h 3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302"/>
                <a:gd name="T77" fmla="*/ 44 w 44"/>
                <a:gd name="T78" fmla="*/ 302 h 3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302">
                  <a:moveTo>
                    <a:pt x="0" y="0"/>
                  </a:moveTo>
                  <a:lnTo>
                    <a:pt x="6" y="26"/>
                  </a:lnTo>
                  <a:lnTo>
                    <a:pt x="15" y="60"/>
                  </a:lnTo>
                  <a:lnTo>
                    <a:pt x="24" y="94"/>
                  </a:lnTo>
                  <a:lnTo>
                    <a:pt x="31" y="118"/>
                  </a:lnTo>
                  <a:lnTo>
                    <a:pt x="36" y="139"/>
                  </a:lnTo>
                  <a:lnTo>
                    <a:pt x="40" y="163"/>
                  </a:lnTo>
                  <a:lnTo>
                    <a:pt x="42" y="186"/>
                  </a:lnTo>
                  <a:lnTo>
                    <a:pt x="44" y="202"/>
                  </a:lnTo>
                  <a:lnTo>
                    <a:pt x="42" y="221"/>
                  </a:lnTo>
                  <a:lnTo>
                    <a:pt x="40" y="251"/>
                  </a:lnTo>
                  <a:lnTo>
                    <a:pt x="39" y="282"/>
                  </a:lnTo>
                  <a:lnTo>
                    <a:pt x="40" y="302"/>
                  </a:lnTo>
                  <a:lnTo>
                    <a:pt x="38" y="270"/>
                  </a:lnTo>
                  <a:lnTo>
                    <a:pt x="38" y="239"/>
                  </a:lnTo>
                  <a:lnTo>
                    <a:pt x="38" y="213"/>
                  </a:lnTo>
                  <a:lnTo>
                    <a:pt x="38" y="196"/>
                  </a:lnTo>
                  <a:lnTo>
                    <a:pt x="37" y="182"/>
                  </a:lnTo>
                  <a:lnTo>
                    <a:pt x="34" y="165"/>
                  </a:lnTo>
                  <a:lnTo>
                    <a:pt x="32" y="149"/>
                  </a:lnTo>
                  <a:lnTo>
                    <a:pt x="28" y="135"/>
                  </a:lnTo>
                  <a:lnTo>
                    <a:pt x="21" y="112"/>
                  </a:lnTo>
                  <a:lnTo>
                    <a:pt x="11" y="74"/>
                  </a:lnTo>
                  <a:lnTo>
                    <a:pt x="3" y="3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2" name="Freeform 157"/>
            <p:cNvSpPr>
              <a:spLocks/>
            </p:cNvSpPr>
            <p:nvPr/>
          </p:nvSpPr>
          <p:spPr bwMode="auto">
            <a:xfrm>
              <a:off x="5320" y="2913"/>
              <a:ext cx="10" cy="96"/>
            </a:xfrm>
            <a:custGeom>
              <a:avLst/>
              <a:gdLst>
                <a:gd name="T0" fmla="*/ 0 w 20"/>
                <a:gd name="T1" fmla="*/ 0 h 192"/>
                <a:gd name="T2" fmla="*/ 1 w 20"/>
                <a:gd name="T3" fmla="*/ 1 h 192"/>
                <a:gd name="T4" fmla="*/ 1 w 20"/>
                <a:gd name="T5" fmla="*/ 1 h 192"/>
                <a:gd name="T6" fmla="*/ 1 w 20"/>
                <a:gd name="T7" fmla="*/ 1 h 192"/>
                <a:gd name="T8" fmla="*/ 1 w 20"/>
                <a:gd name="T9" fmla="*/ 1 h 192"/>
                <a:gd name="T10" fmla="*/ 1 w 20"/>
                <a:gd name="T11" fmla="*/ 1 h 192"/>
                <a:gd name="T12" fmla="*/ 1 w 20"/>
                <a:gd name="T13" fmla="*/ 1 h 192"/>
                <a:gd name="T14" fmla="*/ 1 w 20"/>
                <a:gd name="T15" fmla="*/ 1 h 192"/>
                <a:gd name="T16" fmla="*/ 1 w 20"/>
                <a:gd name="T17" fmla="*/ 1 h 192"/>
                <a:gd name="T18" fmla="*/ 1 w 20"/>
                <a:gd name="T19" fmla="*/ 1 h 192"/>
                <a:gd name="T20" fmla="*/ 1 w 20"/>
                <a:gd name="T21" fmla="*/ 1 h 192"/>
                <a:gd name="T22" fmla="*/ 1 w 20"/>
                <a:gd name="T23" fmla="*/ 1 h 192"/>
                <a:gd name="T24" fmla="*/ 1 w 20"/>
                <a:gd name="T25" fmla="*/ 1 h 192"/>
                <a:gd name="T26" fmla="*/ 1 w 20"/>
                <a:gd name="T27" fmla="*/ 1 h 192"/>
                <a:gd name="T28" fmla="*/ 1 w 20"/>
                <a:gd name="T29" fmla="*/ 1 h 192"/>
                <a:gd name="T30" fmla="*/ 1 w 20"/>
                <a:gd name="T31" fmla="*/ 1 h 192"/>
                <a:gd name="T32" fmla="*/ 1 w 20"/>
                <a:gd name="T33" fmla="*/ 1 h 192"/>
                <a:gd name="T34" fmla="*/ 1 w 20"/>
                <a:gd name="T35" fmla="*/ 1 h 192"/>
                <a:gd name="T36" fmla="*/ 1 w 20"/>
                <a:gd name="T37" fmla="*/ 1 h 192"/>
                <a:gd name="T38" fmla="*/ 1 w 20"/>
                <a:gd name="T39" fmla="*/ 1 h 192"/>
                <a:gd name="T40" fmla="*/ 1 w 20"/>
                <a:gd name="T41" fmla="*/ 1 h 192"/>
                <a:gd name="T42" fmla="*/ 1 w 20"/>
                <a:gd name="T43" fmla="*/ 1 h 192"/>
                <a:gd name="T44" fmla="*/ 1 w 20"/>
                <a:gd name="T45" fmla="*/ 1 h 192"/>
                <a:gd name="T46" fmla="*/ 1 w 20"/>
                <a:gd name="T47" fmla="*/ 1 h 192"/>
                <a:gd name="T48" fmla="*/ 1 w 20"/>
                <a:gd name="T49" fmla="*/ 1 h 192"/>
                <a:gd name="T50" fmla="*/ 1 w 20"/>
                <a:gd name="T51" fmla="*/ 1 h 192"/>
                <a:gd name="T52" fmla="*/ 1 w 20"/>
                <a:gd name="T53" fmla="*/ 1 h 192"/>
                <a:gd name="T54" fmla="*/ 1 w 20"/>
                <a:gd name="T55" fmla="*/ 1 h 192"/>
                <a:gd name="T56" fmla="*/ 1 w 20"/>
                <a:gd name="T57" fmla="*/ 1 h 192"/>
                <a:gd name="T58" fmla="*/ 1 w 20"/>
                <a:gd name="T59" fmla="*/ 1 h 192"/>
                <a:gd name="T60" fmla="*/ 1 w 20"/>
                <a:gd name="T61" fmla="*/ 1 h 192"/>
                <a:gd name="T62" fmla="*/ 1 w 20"/>
                <a:gd name="T63" fmla="*/ 1 h 192"/>
                <a:gd name="T64" fmla="*/ 0 w 20"/>
                <a:gd name="T65" fmla="*/ 0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2"/>
                <a:gd name="T101" fmla="*/ 20 w 20"/>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2">
                  <a:moveTo>
                    <a:pt x="0" y="0"/>
                  </a:moveTo>
                  <a:lnTo>
                    <a:pt x="2" y="11"/>
                  </a:lnTo>
                  <a:lnTo>
                    <a:pt x="6" y="24"/>
                  </a:lnTo>
                  <a:lnTo>
                    <a:pt x="7" y="35"/>
                  </a:lnTo>
                  <a:lnTo>
                    <a:pt x="8" y="44"/>
                  </a:lnTo>
                  <a:lnTo>
                    <a:pt x="8" y="55"/>
                  </a:lnTo>
                  <a:lnTo>
                    <a:pt x="8" y="69"/>
                  </a:lnTo>
                  <a:lnTo>
                    <a:pt x="8" y="84"/>
                  </a:lnTo>
                  <a:lnTo>
                    <a:pt x="9" y="94"/>
                  </a:lnTo>
                  <a:lnTo>
                    <a:pt x="10" y="103"/>
                  </a:lnTo>
                  <a:lnTo>
                    <a:pt x="13" y="116"/>
                  </a:lnTo>
                  <a:lnTo>
                    <a:pt x="15" y="130"/>
                  </a:lnTo>
                  <a:lnTo>
                    <a:pt x="16" y="140"/>
                  </a:lnTo>
                  <a:lnTo>
                    <a:pt x="17" y="149"/>
                  </a:lnTo>
                  <a:lnTo>
                    <a:pt x="18" y="163"/>
                  </a:lnTo>
                  <a:lnTo>
                    <a:pt x="18" y="178"/>
                  </a:lnTo>
                  <a:lnTo>
                    <a:pt x="18" y="192"/>
                  </a:lnTo>
                  <a:lnTo>
                    <a:pt x="20" y="164"/>
                  </a:lnTo>
                  <a:lnTo>
                    <a:pt x="20" y="143"/>
                  </a:lnTo>
                  <a:lnTo>
                    <a:pt x="20" y="128"/>
                  </a:lnTo>
                  <a:lnTo>
                    <a:pt x="18" y="119"/>
                  </a:lnTo>
                  <a:lnTo>
                    <a:pt x="17" y="111"/>
                  </a:lnTo>
                  <a:lnTo>
                    <a:pt x="16" y="104"/>
                  </a:lnTo>
                  <a:lnTo>
                    <a:pt x="16" y="97"/>
                  </a:lnTo>
                  <a:lnTo>
                    <a:pt x="15" y="90"/>
                  </a:lnTo>
                  <a:lnTo>
                    <a:pt x="15" y="80"/>
                  </a:lnTo>
                  <a:lnTo>
                    <a:pt x="16" y="64"/>
                  </a:lnTo>
                  <a:lnTo>
                    <a:pt x="15" y="48"/>
                  </a:lnTo>
                  <a:lnTo>
                    <a:pt x="14" y="34"/>
                  </a:lnTo>
                  <a:lnTo>
                    <a:pt x="12" y="25"/>
                  </a:lnTo>
                  <a:lnTo>
                    <a:pt x="8" y="16"/>
                  </a:lnTo>
                  <a:lnTo>
                    <a:pt x="5"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3" name="Freeform 158"/>
            <p:cNvSpPr>
              <a:spLocks/>
            </p:cNvSpPr>
            <p:nvPr/>
          </p:nvSpPr>
          <p:spPr bwMode="auto">
            <a:xfrm>
              <a:off x="5278" y="2927"/>
              <a:ext cx="36" cy="20"/>
            </a:xfrm>
            <a:custGeom>
              <a:avLst/>
              <a:gdLst>
                <a:gd name="T0" fmla="*/ 0 w 71"/>
                <a:gd name="T1" fmla="*/ 0 h 41"/>
                <a:gd name="T2" fmla="*/ 1 w 71"/>
                <a:gd name="T3" fmla="*/ 0 h 41"/>
                <a:gd name="T4" fmla="*/ 1 w 71"/>
                <a:gd name="T5" fmla="*/ 0 h 41"/>
                <a:gd name="T6" fmla="*/ 1 w 71"/>
                <a:gd name="T7" fmla="*/ 0 h 41"/>
                <a:gd name="T8" fmla="*/ 1 w 71"/>
                <a:gd name="T9" fmla="*/ 0 h 41"/>
                <a:gd name="T10" fmla="*/ 1 w 71"/>
                <a:gd name="T11" fmla="*/ 0 h 41"/>
                <a:gd name="T12" fmla="*/ 1 w 71"/>
                <a:gd name="T13" fmla="*/ 0 h 41"/>
                <a:gd name="T14" fmla="*/ 1 w 71"/>
                <a:gd name="T15" fmla="*/ 0 h 41"/>
                <a:gd name="T16" fmla="*/ 1 w 71"/>
                <a:gd name="T17" fmla="*/ 0 h 41"/>
                <a:gd name="T18" fmla="*/ 1 w 71"/>
                <a:gd name="T19" fmla="*/ 0 h 41"/>
                <a:gd name="T20" fmla="*/ 1 w 71"/>
                <a:gd name="T21" fmla="*/ 0 h 41"/>
                <a:gd name="T22" fmla="*/ 1 w 71"/>
                <a:gd name="T23" fmla="*/ 0 h 41"/>
                <a:gd name="T24" fmla="*/ 1 w 71"/>
                <a:gd name="T25" fmla="*/ 0 h 41"/>
                <a:gd name="T26" fmla="*/ 1 w 71"/>
                <a:gd name="T27" fmla="*/ 0 h 41"/>
                <a:gd name="T28" fmla="*/ 1 w 71"/>
                <a:gd name="T29" fmla="*/ 0 h 41"/>
                <a:gd name="T30" fmla="*/ 1 w 71"/>
                <a:gd name="T31" fmla="*/ 0 h 41"/>
                <a:gd name="T32" fmla="*/ 1 w 71"/>
                <a:gd name="T33" fmla="*/ 0 h 41"/>
                <a:gd name="T34" fmla="*/ 1 w 71"/>
                <a:gd name="T35" fmla="*/ 0 h 41"/>
                <a:gd name="T36" fmla="*/ 1 w 71"/>
                <a:gd name="T37" fmla="*/ 0 h 41"/>
                <a:gd name="T38" fmla="*/ 1 w 71"/>
                <a:gd name="T39" fmla="*/ 0 h 41"/>
                <a:gd name="T40" fmla="*/ 1 w 71"/>
                <a:gd name="T41" fmla="*/ 0 h 41"/>
                <a:gd name="T42" fmla="*/ 1 w 71"/>
                <a:gd name="T43" fmla="*/ 0 h 41"/>
                <a:gd name="T44" fmla="*/ 1 w 71"/>
                <a:gd name="T45" fmla="*/ 0 h 41"/>
                <a:gd name="T46" fmla="*/ 1 w 71"/>
                <a:gd name="T47" fmla="*/ 0 h 41"/>
                <a:gd name="T48" fmla="*/ 1 w 71"/>
                <a:gd name="T49" fmla="*/ 0 h 41"/>
                <a:gd name="T50" fmla="*/ 1 w 71"/>
                <a:gd name="T51" fmla="*/ 0 h 41"/>
                <a:gd name="T52" fmla="*/ 1 w 71"/>
                <a:gd name="T53" fmla="*/ 0 h 41"/>
                <a:gd name="T54" fmla="*/ 1 w 71"/>
                <a:gd name="T55" fmla="*/ 0 h 41"/>
                <a:gd name="T56" fmla="*/ 1 w 71"/>
                <a:gd name="T57" fmla="*/ 0 h 41"/>
                <a:gd name="T58" fmla="*/ 1 w 71"/>
                <a:gd name="T59" fmla="*/ 0 h 41"/>
                <a:gd name="T60" fmla="*/ 1 w 71"/>
                <a:gd name="T61" fmla="*/ 0 h 41"/>
                <a:gd name="T62" fmla="*/ 0 w 71"/>
                <a:gd name="T63" fmla="*/ 0 h 41"/>
                <a:gd name="T64" fmla="*/ 0 w 71"/>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41"/>
                <a:gd name="T101" fmla="*/ 71 w 7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41">
                  <a:moveTo>
                    <a:pt x="0" y="41"/>
                  </a:moveTo>
                  <a:lnTo>
                    <a:pt x="2" y="41"/>
                  </a:lnTo>
                  <a:lnTo>
                    <a:pt x="4" y="41"/>
                  </a:lnTo>
                  <a:lnTo>
                    <a:pt x="6" y="41"/>
                  </a:lnTo>
                  <a:lnTo>
                    <a:pt x="7" y="41"/>
                  </a:lnTo>
                  <a:lnTo>
                    <a:pt x="14" y="41"/>
                  </a:lnTo>
                  <a:lnTo>
                    <a:pt x="21" y="41"/>
                  </a:lnTo>
                  <a:lnTo>
                    <a:pt x="27" y="40"/>
                  </a:lnTo>
                  <a:lnTo>
                    <a:pt x="33" y="39"/>
                  </a:lnTo>
                  <a:lnTo>
                    <a:pt x="40" y="39"/>
                  </a:lnTo>
                  <a:lnTo>
                    <a:pt x="46" y="38"/>
                  </a:lnTo>
                  <a:lnTo>
                    <a:pt x="52" y="36"/>
                  </a:lnTo>
                  <a:lnTo>
                    <a:pt x="56" y="35"/>
                  </a:lnTo>
                  <a:lnTo>
                    <a:pt x="59" y="28"/>
                  </a:lnTo>
                  <a:lnTo>
                    <a:pt x="62" y="18"/>
                  </a:lnTo>
                  <a:lnTo>
                    <a:pt x="67" y="9"/>
                  </a:lnTo>
                  <a:lnTo>
                    <a:pt x="71" y="0"/>
                  </a:lnTo>
                  <a:lnTo>
                    <a:pt x="69" y="1"/>
                  </a:lnTo>
                  <a:lnTo>
                    <a:pt x="67" y="1"/>
                  </a:lnTo>
                  <a:lnTo>
                    <a:pt x="63" y="2"/>
                  </a:lnTo>
                  <a:lnTo>
                    <a:pt x="61" y="2"/>
                  </a:lnTo>
                  <a:lnTo>
                    <a:pt x="54" y="3"/>
                  </a:lnTo>
                  <a:lnTo>
                    <a:pt x="46" y="5"/>
                  </a:lnTo>
                  <a:lnTo>
                    <a:pt x="38" y="6"/>
                  </a:lnTo>
                  <a:lnTo>
                    <a:pt x="30" y="6"/>
                  </a:lnTo>
                  <a:lnTo>
                    <a:pt x="22" y="6"/>
                  </a:lnTo>
                  <a:lnTo>
                    <a:pt x="15" y="6"/>
                  </a:lnTo>
                  <a:lnTo>
                    <a:pt x="9" y="6"/>
                  </a:lnTo>
                  <a:lnTo>
                    <a:pt x="5" y="6"/>
                  </a:lnTo>
                  <a:lnTo>
                    <a:pt x="4" y="13"/>
                  </a:lnTo>
                  <a:lnTo>
                    <a:pt x="1" y="23"/>
                  </a:lnTo>
                  <a:lnTo>
                    <a:pt x="0" y="33"/>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4" name="Freeform 159"/>
            <p:cNvSpPr>
              <a:spLocks/>
            </p:cNvSpPr>
            <p:nvPr/>
          </p:nvSpPr>
          <p:spPr bwMode="auto">
            <a:xfrm>
              <a:off x="5214" y="2992"/>
              <a:ext cx="163" cy="189"/>
            </a:xfrm>
            <a:custGeom>
              <a:avLst/>
              <a:gdLst>
                <a:gd name="T0" fmla="*/ 1 w 326"/>
                <a:gd name="T1" fmla="*/ 0 h 379"/>
                <a:gd name="T2" fmla="*/ 1 w 326"/>
                <a:gd name="T3" fmla="*/ 0 h 379"/>
                <a:gd name="T4" fmla="*/ 1 w 326"/>
                <a:gd name="T5" fmla="*/ 0 h 379"/>
                <a:gd name="T6" fmla="*/ 1 w 326"/>
                <a:gd name="T7" fmla="*/ 0 h 379"/>
                <a:gd name="T8" fmla="*/ 1 w 326"/>
                <a:gd name="T9" fmla="*/ 0 h 379"/>
                <a:gd name="T10" fmla="*/ 1 w 326"/>
                <a:gd name="T11" fmla="*/ 0 h 379"/>
                <a:gd name="T12" fmla="*/ 1 w 326"/>
                <a:gd name="T13" fmla="*/ 0 h 379"/>
                <a:gd name="T14" fmla="*/ 1 w 326"/>
                <a:gd name="T15" fmla="*/ 0 h 379"/>
                <a:gd name="T16" fmla="*/ 1 w 326"/>
                <a:gd name="T17" fmla="*/ 0 h 379"/>
                <a:gd name="T18" fmla="*/ 1 w 326"/>
                <a:gd name="T19" fmla="*/ 0 h 379"/>
                <a:gd name="T20" fmla="*/ 1 w 326"/>
                <a:gd name="T21" fmla="*/ 0 h 379"/>
                <a:gd name="T22" fmla="*/ 1 w 326"/>
                <a:gd name="T23" fmla="*/ 0 h 379"/>
                <a:gd name="T24" fmla="*/ 1 w 326"/>
                <a:gd name="T25" fmla="*/ 0 h 379"/>
                <a:gd name="T26" fmla="*/ 1 w 326"/>
                <a:gd name="T27" fmla="*/ 0 h 379"/>
                <a:gd name="T28" fmla="*/ 1 w 326"/>
                <a:gd name="T29" fmla="*/ 0 h 379"/>
                <a:gd name="T30" fmla="*/ 1 w 326"/>
                <a:gd name="T31" fmla="*/ 0 h 379"/>
                <a:gd name="T32" fmla="*/ 1 w 326"/>
                <a:gd name="T33" fmla="*/ 0 h 379"/>
                <a:gd name="T34" fmla="*/ 1 w 326"/>
                <a:gd name="T35" fmla="*/ 0 h 379"/>
                <a:gd name="T36" fmla="*/ 1 w 326"/>
                <a:gd name="T37" fmla="*/ 0 h 379"/>
                <a:gd name="T38" fmla="*/ 1 w 326"/>
                <a:gd name="T39" fmla="*/ 0 h 379"/>
                <a:gd name="T40" fmla="*/ 1 w 326"/>
                <a:gd name="T41" fmla="*/ 0 h 379"/>
                <a:gd name="T42" fmla="*/ 1 w 326"/>
                <a:gd name="T43" fmla="*/ 0 h 379"/>
                <a:gd name="T44" fmla="*/ 1 w 326"/>
                <a:gd name="T45" fmla="*/ 0 h 379"/>
                <a:gd name="T46" fmla="*/ 1 w 326"/>
                <a:gd name="T47" fmla="*/ 0 h 379"/>
                <a:gd name="T48" fmla="*/ 1 w 326"/>
                <a:gd name="T49" fmla="*/ 0 h 379"/>
                <a:gd name="T50" fmla="*/ 1 w 326"/>
                <a:gd name="T51" fmla="*/ 0 h 379"/>
                <a:gd name="T52" fmla="*/ 1 w 326"/>
                <a:gd name="T53" fmla="*/ 0 h 379"/>
                <a:gd name="T54" fmla="*/ 1 w 326"/>
                <a:gd name="T55" fmla="*/ 0 h 379"/>
                <a:gd name="T56" fmla="*/ 1 w 326"/>
                <a:gd name="T57" fmla="*/ 0 h 379"/>
                <a:gd name="T58" fmla="*/ 1 w 326"/>
                <a:gd name="T59" fmla="*/ 0 h 379"/>
                <a:gd name="T60" fmla="*/ 1 w 326"/>
                <a:gd name="T61" fmla="*/ 0 h 379"/>
                <a:gd name="T62" fmla="*/ 1 w 326"/>
                <a:gd name="T63" fmla="*/ 0 h 379"/>
                <a:gd name="T64" fmla="*/ 1 w 326"/>
                <a:gd name="T65" fmla="*/ 0 h 379"/>
                <a:gd name="T66" fmla="*/ 1 w 326"/>
                <a:gd name="T67" fmla="*/ 0 h 379"/>
                <a:gd name="T68" fmla="*/ 1 w 326"/>
                <a:gd name="T69" fmla="*/ 0 h 379"/>
                <a:gd name="T70" fmla="*/ 1 w 326"/>
                <a:gd name="T71" fmla="*/ 0 h 379"/>
                <a:gd name="T72" fmla="*/ 1 w 326"/>
                <a:gd name="T73" fmla="*/ 0 h 379"/>
                <a:gd name="T74" fmla="*/ 1 w 326"/>
                <a:gd name="T75" fmla="*/ 0 h 379"/>
                <a:gd name="T76" fmla="*/ 1 w 326"/>
                <a:gd name="T77" fmla="*/ 0 h 379"/>
                <a:gd name="T78" fmla="*/ 1 w 326"/>
                <a:gd name="T79" fmla="*/ 0 h 379"/>
                <a:gd name="T80" fmla="*/ 1 w 326"/>
                <a:gd name="T81" fmla="*/ 0 h 379"/>
                <a:gd name="T82" fmla="*/ 1 w 326"/>
                <a:gd name="T83" fmla="*/ 0 h 379"/>
                <a:gd name="T84" fmla="*/ 1 w 326"/>
                <a:gd name="T85" fmla="*/ 0 h 379"/>
                <a:gd name="T86" fmla="*/ 1 w 326"/>
                <a:gd name="T87" fmla="*/ 0 h 379"/>
                <a:gd name="T88" fmla="*/ 1 w 326"/>
                <a:gd name="T89" fmla="*/ 0 h 379"/>
                <a:gd name="T90" fmla="*/ 1 w 326"/>
                <a:gd name="T91" fmla="*/ 0 h 379"/>
                <a:gd name="T92" fmla="*/ 1 w 326"/>
                <a:gd name="T93" fmla="*/ 0 h 379"/>
                <a:gd name="T94" fmla="*/ 1 w 326"/>
                <a:gd name="T95" fmla="*/ 0 h 379"/>
                <a:gd name="T96" fmla="*/ 1 w 326"/>
                <a:gd name="T97" fmla="*/ 0 h 3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6"/>
                <a:gd name="T148" fmla="*/ 0 h 379"/>
                <a:gd name="T149" fmla="*/ 326 w 326"/>
                <a:gd name="T150" fmla="*/ 379 h 3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6" h="379">
                  <a:moveTo>
                    <a:pt x="11" y="130"/>
                  </a:moveTo>
                  <a:lnTo>
                    <a:pt x="13" y="145"/>
                  </a:lnTo>
                  <a:lnTo>
                    <a:pt x="18" y="167"/>
                  </a:lnTo>
                  <a:lnTo>
                    <a:pt x="22" y="189"/>
                  </a:lnTo>
                  <a:lnTo>
                    <a:pt x="27" y="203"/>
                  </a:lnTo>
                  <a:lnTo>
                    <a:pt x="28" y="206"/>
                  </a:lnTo>
                  <a:lnTo>
                    <a:pt x="29" y="210"/>
                  </a:lnTo>
                  <a:lnTo>
                    <a:pt x="30" y="213"/>
                  </a:lnTo>
                  <a:lnTo>
                    <a:pt x="31" y="218"/>
                  </a:lnTo>
                  <a:lnTo>
                    <a:pt x="33" y="221"/>
                  </a:lnTo>
                  <a:lnTo>
                    <a:pt x="33" y="223"/>
                  </a:lnTo>
                  <a:lnTo>
                    <a:pt x="33" y="227"/>
                  </a:lnTo>
                  <a:lnTo>
                    <a:pt x="34" y="229"/>
                  </a:lnTo>
                  <a:lnTo>
                    <a:pt x="35" y="237"/>
                  </a:lnTo>
                  <a:lnTo>
                    <a:pt x="38" y="249"/>
                  </a:lnTo>
                  <a:lnTo>
                    <a:pt x="43" y="260"/>
                  </a:lnTo>
                  <a:lnTo>
                    <a:pt x="46" y="269"/>
                  </a:lnTo>
                  <a:lnTo>
                    <a:pt x="50" y="279"/>
                  </a:lnTo>
                  <a:lnTo>
                    <a:pt x="53" y="289"/>
                  </a:lnTo>
                  <a:lnTo>
                    <a:pt x="56" y="299"/>
                  </a:lnTo>
                  <a:lnTo>
                    <a:pt x="57" y="307"/>
                  </a:lnTo>
                  <a:lnTo>
                    <a:pt x="57" y="313"/>
                  </a:lnTo>
                  <a:lnTo>
                    <a:pt x="58" y="318"/>
                  </a:lnTo>
                  <a:lnTo>
                    <a:pt x="58" y="322"/>
                  </a:lnTo>
                  <a:lnTo>
                    <a:pt x="59" y="327"/>
                  </a:lnTo>
                  <a:lnTo>
                    <a:pt x="60" y="330"/>
                  </a:lnTo>
                  <a:lnTo>
                    <a:pt x="60" y="334"/>
                  </a:lnTo>
                  <a:lnTo>
                    <a:pt x="60" y="338"/>
                  </a:lnTo>
                  <a:lnTo>
                    <a:pt x="60" y="343"/>
                  </a:lnTo>
                  <a:lnTo>
                    <a:pt x="60" y="349"/>
                  </a:lnTo>
                  <a:lnTo>
                    <a:pt x="59" y="357"/>
                  </a:lnTo>
                  <a:lnTo>
                    <a:pt x="58" y="364"/>
                  </a:lnTo>
                  <a:lnTo>
                    <a:pt x="57" y="370"/>
                  </a:lnTo>
                  <a:lnTo>
                    <a:pt x="59" y="371"/>
                  </a:lnTo>
                  <a:lnTo>
                    <a:pt x="61" y="371"/>
                  </a:lnTo>
                  <a:lnTo>
                    <a:pt x="62" y="371"/>
                  </a:lnTo>
                  <a:lnTo>
                    <a:pt x="65" y="372"/>
                  </a:lnTo>
                  <a:lnTo>
                    <a:pt x="72" y="373"/>
                  </a:lnTo>
                  <a:lnTo>
                    <a:pt x="77" y="374"/>
                  </a:lnTo>
                  <a:lnTo>
                    <a:pt x="83" y="375"/>
                  </a:lnTo>
                  <a:lnTo>
                    <a:pt x="89" y="375"/>
                  </a:lnTo>
                  <a:lnTo>
                    <a:pt x="94" y="376"/>
                  </a:lnTo>
                  <a:lnTo>
                    <a:pt x="98" y="376"/>
                  </a:lnTo>
                  <a:lnTo>
                    <a:pt x="102" y="376"/>
                  </a:lnTo>
                  <a:lnTo>
                    <a:pt x="104" y="376"/>
                  </a:lnTo>
                  <a:lnTo>
                    <a:pt x="108" y="376"/>
                  </a:lnTo>
                  <a:lnTo>
                    <a:pt x="112" y="376"/>
                  </a:lnTo>
                  <a:lnTo>
                    <a:pt x="113" y="376"/>
                  </a:lnTo>
                  <a:lnTo>
                    <a:pt x="115" y="376"/>
                  </a:lnTo>
                  <a:lnTo>
                    <a:pt x="117" y="378"/>
                  </a:lnTo>
                  <a:lnTo>
                    <a:pt x="118" y="379"/>
                  </a:lnTo>
                  <a:lnTo>
                    <a:pt x="120" y="379"/>
                  </a:lnTo>
                  <a:lnTo>
                    <a:pt x="121" y="379"/>
                  </a:lnTo>
                  <a:lnTo>
                    <a:pt x="125" y="378"/>
                  </a:lnTo>
                  <a:lnTo>
                    <a:pt x="129" y="375"/>
                  </a:lnTo>
                  <a:lnTo>
                    <a:pt x="134" y="373"/>
                  </a:lnTo>
                  <a:lnTo>
                    <a:pt x="136" y="372"/>
                  </a:lnTo>
                  <a:lnTo>
                    <a:pt x="140" y="372"/>
                  </a:lnTo>
                  <a:lnTo>
                    <a:pt x="144" y="371"/>
                  </a:lnTo>
                  <a:lnTo>
                    <a:pt x="148" y="370"/>
                  </a:lnTo>
                  <a:lnTo>
                    <a:pt x="151" y="370"/>
                  </a:lnTo>
                  <a:lnTo>
                    <a:pt x="151" y="367"/>
                  </a:lnTo>
                  <a:lnTo>
                    <a:pt x="151" y="366"/>
                  </a:lnTo>
                  <a:lnTo>
                    <a:pt x="151" y="364"/>
                  </a:lnTo>
                  <a:lnTo>
                    <a:pt x="151" y="363"/>
                  </a:lnTo>
                  <a:lnTo>
                    <a:pt x="160" y="359"/>
                  </a:lnTo>
                  <a:lnTo>
                    <a:pt x="171" y="356"/>
                  </a:lnTo>
                  <a:lnTo>
                    <a:pt x="182" y="351"/>
                  </a:lnTo>
                  <a:lnTo>
                    <a:pt x="194" y="348"/>
                  </a:lnTo>
                  <a:lnTo>
                    <a:pt x="204" y="343"/>
                  </a:lnTo>
                  <a:lnTo>
                    <a:pt x="213" y="340"/>
                  </a:lnTo>
                  <a:lnTo>
                    <a:pt x="220" y="337"/>
                  </a:lnTo>
                  <a:lnTo>
                    <a:pt x="225" y="336"/>
                  </a:lnTo>
                  <a:lnTo>
                    <a:pt x="234" y="333"/>
                  </a:lnTo>
                  <a:lnTo>
                    <a:pt x="242" y="330"/>
                  </a:lnTo>
                  <a:lnTo>
                    <a:pt x="250" y="330"/>
                  </a:lnTo>
                  <a:lnTo>
                    <a:pt x="257" y="329"/>
                  </a:lnTo>
                  <a:lnTo>
                    <a:pt x="262" y="329"/>
                  </a:lnTo>
                  <a:lnTo>
                    <a:pt x="267" y="330"/>
                  </a:lnTo>
                  <a:lnTo>
                    <a:pt x="271" y="332"/>
                  </a:lnTo>
                  <a:lnTo>
                    <a:pt x="274" y="332"/>
                  </a:lnTo>
                  <a:lnTo>
                    <a:pt x="277" y="334"/>
                  </a:lnTo>
                  <a:lnTo>
                    <a:pt x="273" y="338"/>
                  </a:lnTo>
                  <a:lnTo>
                    <a:pt x="265" y="342"/>
                  </a:lnTo>
                  <a:lnTo>
                    <a:pt x="257" y="345"/>
                  </a:lnTo>
                  <a:lnTo>
                    <a:pt x="262" y="345"/>
                  </a:lnTo>
                  <a:lnTo>
                    <a:pt x="266" y="344"/>
                  </a:lnTo>
                  <a:lnTo>
                    <a:pt x="271" y="343"/>
                  </a:lnTo>
                  <a:lnTo>
                    <a:pt x="277" y="342"/>
                  </a:lnTo>
                  <a:lnTo>
                    <a:pt x="281" y="340"/>
                  </a:lnTo>
                  <a:lnTo>
                    <a:pt x="287" y="338"/>
                  </a:lnTo>
                  <a:lnTo>
                    <a:pt x="291" y="336"/>
                  </a:lnTo>
                  <a:lnTo>
                    <a:pt x="295" y="335"/>
                  </a:lnTo>
                  <a:lnTo>
                    <a:pt x="301" y="332"/>
                  </a:lnTo>
                  <a:lnTo>
                    <a:pt x="308" y="330"/>
                  </a:lnTo>
                  <a:lnTo>
                    <a:pt x="314" y="329"/>
                  </a:lnTo>
                  <a:lnTo>
                    <a:pt x="326" y="330"/>
                  </a:lnTo>
                  <a:lnTo>
                    <a:pt x="320" y="328"/>
                  </a:lnTo>
                  <a:lnTo>
                    <a:pt x="314" y="327"/>
                  </a:lnTo>
                  <a:lnTo>
                    <a:pt x="309" y="327"/>
                  </a:lnTo>
                  <a:lnTo>
                    <a:pt x="303" y="327"/>
                  </a:lnTo>
                  <a:lnTo>
                    <a:pt x="297" y="327"/>
                  </a:lnTo>
                  <a:lnTo>
                    <a:pt x="293" y="328"/>
                  </a:lnTo>
                  <a:lnTo>
                    <a:pt x="288" y="330"/>
                  </a:lnTo>
                  <a:lnTo>
                    <a:pt x="283" y="333"/>
                  </a:lnTo>
                  <a:lnTo>
                    <a:pt x="281" y="319"/>
                  </a:lnTo>
                  <a:lnTo>
                    <a:pt x="277" y="303"/>
                  </a:lnTo>
                  <a:lnTo>
                    <a:pt x="267" y="286"/>
                  </a:lnTo>
                  <a:lnTo>
                    <a:pt x="253" y="269"/>
                  </a:lnTo>
                  <a:lnTo>
                    <a:pt x="260" y="279"/>
                  </a:lnTo>
                  <a:lnTo>
                    <a:pt x="268" y="295"/>
                  </a:lnTo>
                  <a:lnTo>
                    <a:pt x="274" y="312"/>
                  </a:lnTo>
                  <a:lnTo>
                    <a:pt x="277" y="328"/>
                  </a:lnTo>
                  <a:lnTo>
                    <a:pt x="273" y="327"/>
                  </a:lnTo>
                  <a:lnTo>
                    <a:pt x="268" y="327"/>
                  </a:lnTo>
                  <a:lnTo>
                    <a:pt x="264" y="326"/>
                  </a:lnTo>
                  <a:lnTo>
                    <a:pt x="258" y="326"/>
                  </a:lnTo>
                  <a:lnTo>
                    <a:pt x="248" y="312"/>
                  </a:lnTo>
                  <a:lnTo>
                    <a:pt x="229" y="292"/>
                  </a:lnTo>
                  <a:lnTo>
                    <a:pt x="205" y="268"/>
                  </a:lnTo>
                  <a:lnTo>
                    <a:pt x="179" y="243"/>
                  </a:lnTo>
                  <a:lnTo>
                    <a:pt x="151" y="218"/>
                  </a:lnTo>
                  <a:lnTo>
                    <a:pt x="127" y="195"/>
                  </a:lnTo>
                  <a:lnTo>
                    <a:pt x="108" y="175"/>
                  </a:lnTo>
                  <a:lnTo>
                    <a:pt x="98" y="160"/>
                  </a:lnTo>
                  <a:lnTo>
                    <a:pt x="104" y="165"/>
                  </a:lnTo>
                  <a:lnTo>
                    <a:pt x="112" y="170"/>
                  </a:lnTo>
                  <a:lnTo>
                    <a:pt x="120" y="175"/>
                  </a:lnTo>
                  <a:lnTo>
                    <a:pt x="127" y="178"/>
                  </a:lnTo>
                  <a:lnTo>
                    <a:pt x="125" y="176"/>
                  </a:lnTo>
                  <a:lnTo>
                    <a:pt x="123" y="172"/>
                  </a:lnTo>
                  <a:lnTo>
                    <a:pt x="121" y="168"/>
                  </a:lnTo>
                  <a:lnTo>
                    <a:pt x="119" y="165"/>
                  </a:lnTo>
                  <a:lnTo>
                    <a:pt x="126" y="170"/>
                  </a:lnTo>
                  <a:lnTo>
                    <a:pt x="135" y="178"/>
                  </a:lnTo>
                  <a:lnTo>
                    <a:pt x="145" y="187"/>
                  </a:lnTo>
                  <a:lnTo>
                    <a:pt x="158" y="196"/>
                  </a:lnTo>
                  <a:lnTo>
                    <a:pt x="169" y="204"/>
                  </a:lnTo>
                  <a:lnTo>
                    <a:pt x="180" y="211"/>
                  </a:lnTo>
                  <a:lnTo>
                    <a:pt x="188" y="216"/>
                  </a:lnTo>
                  <a:lnTo>
                    <a:pt x="194" y="220"/>
                  </a:lnTo>
                  <a:lnTo>
                    <a:pt x="202" y="223"/>
                  </a:lnTo>
                  <a:lnTo>
                    <a:pt x="211" y="229"/>
                  </a:lnTo>
                  <a:lnTo>
                    <a:pt x="218" y="234"/>
                  </a:lnTo>
                  <a:lnTo>
                    <a:pt x="224" y="237"/>
                  </a:lnTo>
                  <a:lnTo>
                    <a:pt x="220" y="215"/>
                  </a:lnTo>
                  <a:lnTo>
                    <a:pt x="214" y="196"/>
                  </a:lnTo>
                  <a:lnTo>
                    <a:pt x="205" y="177"/>
                  </a:lnTo>
                  <a:lnTo>
                    <a:pt x="193" y="161"/>
                  </a:lnTo>
                  <a:lnTo>
                    <a:pt x="183" y="153"/>
                  </a:lnTo>
                  <a:lnTo>
                    <a:pt x="172" y="143"/>
                  </a:lnTo>
                  <a:lnTo>
                    <a:pt x="159" y="130"/>
                  </a:lnTo>
                  <a:lnTo>
                    <a:pt x="146" y="116"/>
                  </a:lnTo>
                  <a:lnTo>
                    <a:pt x="135" y="103"/>
                  </a:lnTo>
                  <a:lnTo>
                    <a:pt x="125" y="89"/>
                  </a:lnTo>
                  <a:lnTo>
                    <a:pt x="117" y="75"/>
                  </a:lnTo>
                  <a:lnTo>
                    <a:pt x="112" y="62"/>
                  </a:lnTo>
                  <a:lnTo>
                    <a:pt x="111" y="53"/>
                  </a:lnTo>
                  <a:lnTo>
                    <a:pt x="111" y="51"/>
                  </a:lnTo>
                  <a:lnTo>
                    <a:pt x="112" y="52"/>
                  </a:lnTo>
                  <a:lnTo>
                    <a:pt x="114" y="54"/>
                  </a:lnTo>
                  <a:lnTo>
                    <a:pt x="119" y="60"/>
                  </a:lnTo>
                  <a:lnTo>
                    <a:pt x="127" y="67"/>
                  </a:lnTo>
                  <a:lnTo>
                    <a:pt x="133" y="71"/>
                  </a:lnTo>
                  <a:lnTo>
                    <a:pt x="133" y="68"/>
                  </a:lnTo>
                  <a:lnTo>
                    <a:pt x="127" y="54"/>
                  </a:lnTo>
                  <a:lnTo>
                    <a:pt x="121" y="35"/>
                  </a:lnTo>
                  <a:lnTo>
                    <a:pt x="117" y="15"/>
                  </a:lnTo>
                  <a:lnTo>
                    <a:pt x="115" y="0"/>
                  </a:lnTo>
                  <a:lnTo>
                    <a:pt x="112" y="12"/>
                  </a:lnTo>
                  <a:lnTo>
                    <a:pt x="108" y="23"/>
                  </a:lnTo>
                  <a:lnTo>
                    <a:pt x="104" y="35"/>
                  </a:lnTo>
                  <a:lnTo>
                    <a:pt x="99" y="45"/>
                  </a:lnTo>
                  <a:lnTo>
                    <a:pt x="96" y="52"/>
                  </a:lnTo>
                  <a:lnTo>
                    <a:pt x="94" y="58"/>
                  </a:lnTo>
                  <a:lnTo>
                    <a:pt x="89" y="61"/>
                  </a:lnTo>
                  <a:lnTo>
                    <a:pt x="82" y="62"/>
                  </a:lnTo>
                  <a:lnTo>
                    <a:pt x="77" y="62"/>
                  </a:lnTo>
                  <a:lnTo>
                    <a:pt x="72" y="62"/>
                  </a:lnTo>
                  <a:lnTo>
                    <a:pt x="64" y="62"/>
                  </a:lnTo>
                  <a:lnTo>
                    <a:pt x="56" y="61"/>
                  </a:lnTo>
                  <a:lnTo>
                    <a:pt x="46" y="61"/>
                  </a:lnTo>
                  <a:lnTo>
                    <a:pt x="36" y="61"/>
                  </a:lnTo>
                  <a:lnTo>
                    <a:pt x="27" y="61"/>
                  </a:lnTo>
                  <a:lnTo>
                    <a:pt x="18" y="61"/>
                  </a:lnTo>
                  <a:lnTo>
                    <a:pt x="13" y="61"/>
                  </a:lnTo>
                  <a:lnTo>
                    <a:pt x="10" y="61"/>
                  </a:lnTo>
                  <a:lnTo>
                    <a:pt x="5" y="61"/>
                  </a:lnTo>
                  <a:lnTo>
                    <a:pt x="0" y="61"/>
                  </a:lnTo>
                  <a:lnTo>
                    <a:pt x="3" y="89"/>
                  </a:lnTo>
                  <a:lnTo>
                    <a:pt x="6" y="107"/>
                  </a:lnTo>
                  <a:lnTo>
                    <a:pt x="8" y="120"/>
                  </a:lnTo>
                  <a:lnTo>
                    <a:pt x="11" y="130"/>
                  </a:lnTo>
                  <a:lnTo>
                    <a:pt x="13" y="145"/>
                  </a:lnTo>
                  <a:lnTo>
                    <a:pt x="18" y="167"/>
                  </a:lnTo>
                  <a:lnTo>
                    <a:pt x="22" y="189"/>
                  </a:lnTo>
                  <a:lnTo>
                    <a:pt x="27" y="203"/>
                  </a:lnTo>
                  <a:lnTo>
                    <a:pt x="11" y="1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5" name="Freeform 160"/>
            <p:cNvSpPr>
              <a:spLocks/>
            </p:cNvSpPr>
            <p:nvPr/>
          </p:nvSpPr>
          <p:spPr bwMode="auto">
            <a:xfrm>
              <a:off x="5266" y="3173"/>
              <a:ext cx="24" cy="8"/>
            </a:xfrm>
            <a:custGeom>
              <a:avLst/>
              <a:gdLst>
                <a:gd name="T0" fmla="*/ 1 w 47"/>
                <a:gd name="T1" fmla="*/ 0 h 16"/>
                <a:gd name="T2" fmla="*/ 1 w 47"/>
                <a:gd name="T3" fmla="*/ 1 h 16"/>
                <a:gd name="T4" fmla="*/ 1 w 47"/>
                <a:gd name="T5" fmla="*/ 1 h 16"/>
                <a:gd name="T6" fmla="*/ 1 w 47"/>
                <a:gd name="T7" fmla="*/ 1 h 16"/>
                <a:gd name="T8" fmla="*/ 1 w 47"/>
                <a:gd name="T9" fmla="*/ 1 h 16"/>
                <a:gd name="T10" fmla="*/ 1 w 47"/>
                <a:gd name="T11" fmla="*/ 1 h 16"/>
                <a:gd name="T12" fmla="*/ 1 w 47"/>
                <a:gd name="T13" fmla="*/ 1 h 16"/>
                <a:gd name="T14" fmla="*/ 1 w 47"/>
                <a:gd name="T15" fmla="*/ 1 h 16"/>
                <a:gd name="T16" fmla="*/ 1 w 47"/>
                <a:gd name="T17" fmla="*/ 1 h 16"/>
                <a:gd name="T18" fmla="*/ 1 w 47"/>
                <a:gd name="T19" fmla="*/ 1 h 16"/>
                <a:gd name="T20" fmla="*/ 1 w 47"/>
                <a:gd name="T21" fmla="*/ 1 h 16"/>
                <a:gd name="T22" fmla="*/ 1 w 47"/>
                <a:gd name="T23" fmla="*/ 1 h 16"/>
                <a:gd name="T24" fmla="*/ 1 w 47"/>
                <a:gd name="T25" fmla="*/ 1 h 16"/>
                <a:gd name="T26" fmla="*/ 1 w 47"/>
                <a:gd name="T27" fmla="*/ 1 h 16"/>
                <a:gd name="T28" fmla="*/ 1 w 47"/>
                <a:gd name="T29" fmla="*/ 1 h 16"/>
                <a:gd name="T30" fmla="*/ 1 w 47"/>
                <a:gd name="T31" fmla="*/ 1 h 16"/>
                <a:gd name="T32" fmla="*/ 1 w 47"/>
                <a:gd name="T33" fmla="*/ 1 h 16"/>
                <a:gd name="T34" fmla="*/ 1 w 47"/>
                <a:gd name="T35" fmla="*/ 1 h 16"/>
                <a:gd name="T36" fmla="*/ 1 w 47"/>
                <a:gd name="T37" fmla="*/ 1 h 16"/>
                <a:gd name="T38" fmla="*/ 1 w 47"/>
                <a:gd name="T39" fmla="*/ 1 h 16"/>
                <a:gd name="T40" fmla="*/ 0 w 47"/>
                <a:gd name="T41" fmla="*/ 1 h 16"/>
                <a:gd name="T42" fmla="*/ 1 w 47"/>
                <a:gd name="T43" fmla="*/ 1 h 16"/>
                <a:gd name="T44" fmla="*/ 1 w 47"/>
                <a:gd name="T45" fmla="*/ 1 h 16"/>
                <a:gd name="T46" fmla="*/ 1 w 47"/>
                <a:gd name="T47" fmla="*/ 1 h 16"/>
                <a:gd name="T48" fmla="*/ 1 w 47"/>
                <a:gd name="T49" fmla="*/ 1 h 16"/>
                <a:gd name="T50" fmla="*/ 1 w 47"/>
                <a:gd name="T51" fmla="*/ 1 h 16"/>
                <a:gd name="T52" fmla="*/ 1 w 47"/>
                <a:gd name="T53" fmla="*/ 1 h 16"/>
                <a:gd name="T54" fmla="*/ 1 w 47"/>
                <a:gd name="T55" fmla="*/ 1 h 16"/>
                <a:gd name="T56" fmla="*/ 1 w 47"/>
                <a:gd name="T57" fmla="*/ 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
                <a:gd name="T88" fmla="*/ 0 h 16"/>
                <a:gd name="T89" fmla="*/ 47 w 47"/>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 h="16">
                  <a:moveTo>
                    <a:pt x="47" y="0"/>
                  </a:moveTo>
                  <a:lnTo>
                    <a:pt x="47" y="1"/>
                  </a:lnTo>
                  <a:lnTo>
                    <a:pt x="47" y="3"/>
                  </a:lnTo>
                  <a:lnTo>
                    <a:pt x="47" y="4"/>
                  </a:lnTo>
                  <a:lnTo>
                    <a:pt x="47" y="7"/>
                  </a:lnTo>
                  <a:lnTo>
                    <a:pt x="44" y="7"/>
                  </a:lnTo>
                  <a:lnTo>
                    <a:pt x="40" y="8"/>
                  </a:lnTo>
                  <a:lnTo>
                    <a:pt x="36" y="9"/>
                  </a:lnTo>
                  <a:lnTo>
                    <a:pt x="32" y="9"/>
                  </a:lnTo>
                  <a:lnTo>
                    <a:pt x="30" y="10"/>
                  </a:lnTo>
                  <a:lnTo>
                    <a:pt x="25" y="12"/>
                  </a:lnTo>
                  <a:lnTo>
                    <a:pt x="21" y="15"/>
                  </a:lnTo>
                  <a:lnTo>
                    <a:pt x="17" y="16"/>
                  </a:lnTo>
                  <a:lnTo>
                    <a:pt x="16" y="16"/>
                  </a:lnTo>
                  <a:lnTo>
                    <a:pt x="14" y="16"/>
                  </a:lnTo>
                  <a:lnTo>
                    <a:pt x="13" y="15"/>
                  </a:lnTo>
                  <a:lnTo>
                    <a:pt x="11" y="13"/>
                  </a:lnTo>
                  <a:lnTo>
                    <a:pt x="9" y="13"/>
                  </a:lnTo>
                  <a:lnTo>
                    <a:pt x="8" y="13"/>
                  </a:lnTo>
                  <a:lnTo>
                    <a:pt x="4" y="13"/>
                  </a:lnTo>
                  <a:lnTo>
                    <a:pt x="0" y="13"/>
                  </a:lnTo>
                  <a:lnTo>
                    <a:pt x="6" y="12"/>
                  </a:lnTo>
                  <a:lnTo>
                    <a:pt x="13" y="11"/>
                  </a:lnTo>
                  <a:lnTo>
                    <a:pt x="18" y="9"/>
                  </a:lnTo>
                  <a:lnTo>
                    <a:pt x="25" y="7"/>
                  </a:lnTo>
                  <a:lnTo>
                    <a:pt x="32" y="5"/>
                  </a:lnTo>
                  <a:lnTo>
                    <a:pt x="38" y="3"/>
                  </a:lnTo>
                  <a:lnTo>
                    <a:pt x="42" y="1"/>
                  </a:lnTo>
                  <a:lnTo>
                    <a:pt x="4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6" name="Freeform 161"/>
            <p:cNvSpPr>
              <a:spLocks/>
            </p:cNvSpPr>
            <p:nvPr/>
          </p:nvSpPr>
          <p:spPr bwMode="auto">
            <a:xfrm>
              <a:off x="5263" y="2944"/>
              <a:ext cx="114" cy="233"/>
            </a:xfrm>
            <a:custGeom>
              <a:avLst/>
              <a:gdLst>
                <a:gd name="T0" fmla="*/ 1 w 228"/>
                <a:gd name="T1" fmla="*/ 1 h 466"/>
                <a:gd name="T2" fmla="*/ 1 w 228"/>
                <a:gd name="T3" fmla="*/ 1 h 466"/>
                <a:gd name="T4" fmla="*/ 1 w 228"/>
                <a:gd name="T5" fmla="*/ 1 h 466"/>
                <a:gd name="T6" fmla="*/ 1 w 228"/>
                <a:gd name="T7" fmla="*/ 1 h 466"/>
                <a:gd name="T8" fmla="*/ 1 w 228"/>
                <a:gd name="T9" fmla="*/ 1 h 466"/>
                <a:gd name="T10" fmla="*/ 1 w 228"/>
                <a:gd name="T11" fmla="*/ 1 h 466"/>
                <a:gd name="T12" fmla="*/ 0 w 228"/>
                <a:gd name="T13" fmla="*/ 1 h 466"/>
                <a:gd name="T14" fmla="*/ 1 w 228"/>
                <a:gd name="T15" fmla="*/ 1 h 466"/>
                <a:gd name="T16" fmla="*/ 1 w 228"/>
                <a:gd name="T17" fmla="*/ 1 h 466"/>
                <a:gd name="T18" fmla="*/ 1 w 228"/>
                <a:gd name="T19" fmla="*/ 1 h 466"/>
                <a:gd name="T20" fmla="*/ 1 w 228"/>
                <a:gd name="T21" fmla="*/ 1 h 466"/>
                <a:gd name="T22" fmla="*/ 1 w 228"/>
                <a:gd name="T23" fmla="*/ 1 h 466"/>
                <a:gd name="T24" fmla="*/ 1 w 228"/>
                <a:gd name="T25" fmla="*/ 1 h 466"/>
                <a:gd name="T26" fmla="*/ 1 w 228"/>
                <a:gd name="T27" fmla="*/ 1 h 466"/>
                <a:gd name="T28" fmla="*/ 1 w 228"/>
                <a:gd name="T29" fmla="*/ 1 h 466"/>
                <a:gd name="T30" fmla="*/ 1 w 228"/>
                <a:gd name="T31" fmla="*/ 1 h 466"/>
                <a:gd name="T32" fmla="*/ 1 w 228"/>
                <a:gd name="T33" fmla="*/ 1 h 466"/>
                <a:gd name="T34" fmla="*/ 1 w 228"/>
                <a:gd name="T35" fmla="*/ 1 h 466"/>
                <a:gd name="T36" fmla="*/ 1 w 228"/>
                <a:gd name="T37" fmla="*/ 1 h 466"/>
                <a:gd name="T38" fmla="*/ 1 w 228"/>
                <a:gd name="T39" fmla="*/ 1 h 466"/>
                <a:gd name="T40" fmla="*/ 1 w 228"/>
                <a:gd name="T41" fmla="*/ 1 h 466"/>
                <a:gd name="T42" fmla="*/ 1 w 228"/>
                <a:gd name="T43" fmla="*/ 1 h 466"/>
                <a:gd name="T44" fmla="*/ 1 w 228"/>
                <a:gd name="T45" fmla="*/ 1 h 466"/>
                <a:gd name="T46" fmla="*/ 1 w 228"/>
                <a:gd name="T47" fmla="*/ 1 h 466"/>
                <a:gd name="T48" fmla="*/ 1 w 228"/>
                <a:gd name="T49" fmla="*/ 1 h 466"/>
                <a:gd name="T50" fmla="*/ 1 w 228"/>
                <a:gd name="T51" fmla="*/ 1 h 466"/>
                <a:gd name="T52" fmla="*/ 1 w 228"/>
                <a:gd name="T53" fmla="*/ 1 h 466"/>
                <a:gd name="T54" fmla="*/ 1 w 228"/>
                <a:gd name="T55" fmla="*/ 1 h 466"/>
                <a:gd name="T56" fmla="*/ 1 w 228"/>
                <a:gd name="T57" fmla="*/ 1 h 466"/>
                <a:gd name="T58" fmla="*/ 1 w 228"/>
                <a:gd name="T59" fmla="*/ 1 h 466"/>
                <a:gd name="T60" fmla="*/ 1 w 228"/>
                <a:gd name="T61" fmla="*/ 1 h 466"/>
                <a:gd name="T62" fmla="*/ 1 w 228"/>
                <a:gd name="T63" fmla="*/ 1 h 466"/>
                <a:gd name="T64" fmla="*/ 1 w 228"/>
                <a:gd name="T65" fmla="*/ 1 h 466"/>
                <a:gd name="T66" fmla="*/ 1 w 228"/>
                <a:gd name="T67" fmla="*/ 1 h 466"/>
                <a:gd name="T68" fmla="*/ 1 w 228"/>
                <a:gd name="T69" fmla="*/ 1 h 466"/>
                <a:gd name="T70" fmla="*/ 1 w 228"/>
                <a:gd name="T71" fmla="*/ 1 h 466"/>
                <a:gd name="T72" fmla="*/ 1 w 228"/>
                <a:gd name="T73" fmla="*/ 1 h 466"/>
                <a:gd name="T74" fmla="*/ 1 w 228"/>
                <a:gd name="T75" fmla="*/ 1 h 466"/>
                <a:gd name="T76" fmla="*/ 1 w 228"/>
                <a:gd name="T77" fmla="*/ 1 h 466"/>
                <a:gd name="T78" fmla="*/ 1 w 228"/>
                <a:gd name="T79" fmla="*/ 1 h 466"/>
                <a:gd name="T80" fmla="*/ 1 w 228"/>
                <a:gd name="T81" fmla="*/ 1 h 466"/>
                <a:gd name="T82" fmla="*/ 1 w 228"/>
                <a:gd name="T83" fmla="*/ 1 h 466"/>
                <a:gd name="T84" fmla="*/ 1 w 228"/>
                <a:gd name="T85" fmla="*/ 1 h 466"/>
                <a:gd name="T86" fmla="*/ 1 w 228"/>
                <a:gd name="T87" fmla="*/ 1 h 466"/>
                <a:gd name="T88" fmla="*/ 1 w 228"/>
                <a:gd name="T89" fmla="*/ 1 h 466"/>
                <a:gd name="T90" fmla="*/ 1 w 228"/>
                <a:gd name="T91" fmla="*/ 1 h 466"/>
                <a:gd name="T92" fmla="*/ 1 w 228"/>
                <a:gd name="T93" fmla="*/ 1 h 466"/>
                <a:gd name="T94" fmla="*/ 1 w 228"/>
                <a:gd name="T95" fmla="*/ 1 h 466"/>
                <a:gd name="T96" fmla="*/ 1 w 228"/>
                <a:gd name="T97" fmla="*/ 1 h 466"/>
                <a:gd name="T98" fmla="*/ 1 w 228"/>
                <a:gd name="T99" fmla="*/ 1 h 466"/>
                <a:gd name="T100" fmla="*/ 1 w 228"/>
                <a:gd name="T101" fmla="*/ 1 h 466"/>
                <a:gd name="T102" fmla="*/ 1 w 228"/>
                <a:gd name="T103" fmla="*/ 1 h 466"/>
                <a:gd name="T104" fmla="*/ 1 w 228"/>
                <a:gd name="T105" fmla="*/ 1 h 4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8"/>
                <a:gd name="T160" fmla="*/ 0 h 466"/>
                <a:gd name="T161" fmla="*/ 228 w 228"/>
                <a:gd name="T162" fmla="*/ 466 h 4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8" h="466">
                  <a:moveTo>
                    <a:pt x="185" y="428"/>
                  </a:moveTo>
                  <a:lnTo>
                    <a:pt x="183" y="414"/>
                  </a:lnTo>
                  <a:lnTo>
                    <a:pt x="179" y="398"/>
                  </a:lnTo>
                  <a:lnTo>
                    <a:pt x="169" y="381"/>
                  </a:lnTo>
                  <a:lnTo>
                    <a:pt x="155" y="364"/>
                  </a:lnTo>
                  <a:lnTo>
                    <a:pt x="162" y="374"/>
                  </a:lnTo>
                  <a:lnTo>
                    <a:pt x="170" y="390"/>
                  </a:lnTo>
                  <a:lnTo>
                    <a:pt x="176" y="407"/>
                  </a:lnTo>
                  <a:lnTo>
                    <a:pt x="179" y="423"/>
                  </a:lnTo>
                  <a:lnTo>
                    <a:pt x="175" y="422"/>
                  </a:lnTo>
                  <a:lnTo>
                    <a:pt x="170" y="422"/>
                  </a:lnTo>
                  <a:lnTo>
                    <a:pt x="166" y="421"/>
                  </a:lnTo>
                  <a:lnTo>
                    <a:pt x="160" y="421"/>
                  </a:lnTo>
                  <a:lnTo>
                    <a:pt x="150" y="407"/>
                  </a:lnTo>
                  <a:lnTo>
                    <a:pt x="131" y="387"/>
                  </a:lnTo>
                  <a:lnTo>
                    <a:pt x="107" y="363"/>
                  </a:lnTo>
                  <a:lnTo>
                    <a:pt x="81" y="338"/>
                  </a:lnTo>
                  <a:lnTo>
                    <a:pt x="53" y="313"/>
                  </a:lnTo>
                  <a:lnTo>
                    <a:pt x="29" y="290"/>
                  </a:lnTo>
                  <a:lnTo>
                    <a:pt x="10" y="270"/>
                  </a:lnTo>
                  <a:lnTo>
                    <a:pt x="0" y="255"/>
                  </a:lnTo>
                  <a:lnTo>
                    <a:pt x="6" y="260"/>
                  </a:lnTo>
                  <a:lnTo>
                    <a:pt x="14" y="265"/>
                  </a:lnTo>
                  <a:lnTo>
                    <a:pt x="22" y="270"/>
                  </a:lnTo>
                  <a:lnTo>
                    <a:pt x="29" y="273"/>
                  </a:lnTo>
                  <a:lnTo>
                    <a:pt x="27" y="271"/>
                  </a:lnTo>
                  <a:lnTo>
                    <a:pt x="25" y="267"/>
                  </a:lnTo>
                  <a:lnTo>
                    <a:pt x="23" y="263"/>
                  </a:lnTo>
                  <a:lnTo>
                    <a:pt x="21" y="260"/>
                  </a:lnTo>
                  <a:lnTo>
                    <a:pt x="28" y="265"/>
                  </a:lnTo>
                  <a:lnTo>
                    <a:pt x="37" y="273"/>
                  </a:lnTo>
                  <a:lnTo>
                    <a:pt x="47" y="282"/>
                  </a:lnTo>
                  <a:lnTo>
                    <a:pt x="60" y="291"/>
                  </a:lnTo>
                  <a:lnTo>
                    <a:pt x="71" y="299"/>
                  </a:lnTo>
                  <a:lnTo>
                    <a:pt x="82" y="306"/>
                  </a:lnTo>
                  <a:lnTo>
                    <a:pt x="90" y="311"/>
                  </a:lnTo>
                  <a:lnTo>
                    <a:pt x="96" y="315"/>
                  </a:lnTo>
                  <a:lnTo>
                    <a:pt x="104" y="318"/>
                  </a:lnTo>
                  <a:lnTo>
                    <a:pt x="113" y="324"/>
                  </a:lnTo>
                  <a:lnTo>
                    <a:pt x="120" y="329"/>
                  </a:lnTo>
                  <a:lnTo>
                    <a:pt x="126" y="332"/>
                  </a:lnTo>
                  <a:lnTo>
                    <a:pt x="122" y="310"/>
                  </a:lnTo>
                  <a:lnTo>
                    <a:pt x="116" y="291"/>
                  </a:lnTo>
                  <a:lnTo>
                    <a:pt x="107" y="272"/>
                  </a:lnTo>
                  <a:lnTo>
                    <a:pt x="95" y="256"/>
                  </a:lnTo>
                  <a:lnTo>
                    <a:pt x="85" y="248"/>
                  </a:lnTo>
                  <a:lnTo>
                    <a:pt x="74" y="238"/>
                  </a:lnTo>
                  <a:lnTo>
                    <a:pt x="61" y="225"/>
                  </a:lnTo>
                  <a:lnTo>
                    <a:pt x="48" y="211"/>
                  </a:lnTo>
                  <a:lnTo>
                    <a:pt x="37" y="198"/>
                  </a:lnTo>
                  <a:lnTo>
                    <a:pt x="27" y="184"/>
                  </a:lnTo>
                  <a:lnTo>
                    <a:pt x="19" y="170"/>
                  </a:lnTo>
                  <a:lnTo>
                    <a:pt x="14" y="157"/>
                  </a:lnTo>
                  <a:lnTo>
                    <a:pt x="13" y="148"/>
                  </a:lnTo>
                  <a:lnTo>
                    <a:pt x="13" y="146"/>
                  </a:lnTo>
                  <a:lnTo>
                    <a:pt x="14" y="147"/>
                  </a:lnTo>
                  <a:lnTo>
                    <a:pt x="16" y="149"/>
                  </a:lnTo>
                  <a:lnTo>
                    <a:pt x="21" y="155"/>
                  </a:lnTo>
                  <a:lnTo>
                    <a:pt x="29" y="162"/>
                  </a:lnTo>
                  <a:lnTo>
                    <a:pt x="35" y="166"/>
                  </a:lnTo>
                  <a:lnTo>
                    <a:pt x="35" y="163"/>
                  </a:lnTo>
                  <a:lnTo>
                    <a:pt x="29" y="149"/>
                  </a:lnTo>
                  <a:lnTo>
                    <a:pt x="23" y="130"/>
                  </a:lnTo>
                  <a:lnTo>
                    <a:pt x="19" y="110"/>
                  </a:lnTo>
                  <a:lnTo>
                    <a:pt x="17" y="95"/>
                  </a:lnTo>
                  <a:lnTo>
                    <a:pt x="22" y="72"/>
                  </a:lnTo>
                  <a:lnTo>
                    <a:pt x="25" y="50"/>
                  </a:lnTo>
                  <a:lnTo>
                    <a:pt x="28" y="27"/>
                  </a:lnTo>
                  <a:lnTo>
                    <a:pt x="30" y="6"/>
                  </a:lnTo>
                  <a:lnTo>
                    <a:pt x="37" y="6"/>
                  </a:lnTo>
                  <a:lnTo>
                    <a:pt x="44" y="6"/>
                  </a:lnTo>
                  <a:lnTo>
                    <a:pt x="52" y="5"/>
                  </a:lnTo>
                  <a:lnTo>
                    <a:pt x="59" y="5"/>
                  </a:lnTo>
                  <a:lnTo>
                    <a:pt x="67" y="4"/>
                  </a:lnTo>
                  <a:lnTo>
                    <a:pt x="74" y="3"/>
                  </a:lnTo>
                  <a:lnTo>
                    <a:pt x="81" y="2"/>
                  </a:lnTo>
                  <a:lnTo>
                    <a:pt x="86" y="0"/>
                  </a:lnTo>
                  <a:lnTo>
                    <a:pt x="95" y="6"/>
                  </a:lnTo>
                  <a:lnTo>
                    <a:pt x="103" y="16"/>
                  </a:lnTo>
                  <a:lnTo>
                    <a:pt x="109" y="27"/>
                  </a:lnTo>
                  <a:lnTo>
                    <a:pt x="115" y="39"/>
                  </a:lnTo>
                  <a:lnTo>
                    <a:pt x="121" y="50"/>
                  </a:lnTo>
                  <a:lnTo>
                    <a:pt x="126" y="62"/>
                  </a:lnTo>
                  <a:lnTo>
                    <a:pt x="128" y="71"/>
                  </a:lnTo>
                  <a:lnTo>
                    <a:pt x="130" y="79"/>
                  </a:lnTo>
                  <a:lnTo>
                    <a:pt x="131" y="88"/>
                  </a:lnTo>
                  <a:lnTo>
                    <a:pt x="132" y="102"/>
                  </a:lnTo>
                  <a:lnTo>
                    <a:pt x="132" y="117"/>
                  </a:lnTo>
                  <a:lnTo>
                    <a:pt x="132" y="131"/>
                  </a:lnTo>
                  <a:lnTo>
                    <a:pt x="136" y="142"/>
                  </a:lnTo>
                  <a:lnTo>
                    <a:pt x="144" y="154"/>
                  </a:lnTo>
                  <a:lnTo>
                    <a:pt x="153" y="162"/>
                  </a:lnTo>
                  <a:lnTo>
                    <a:pt x="162" y="168"/>
                  </a:lnTo>
                  <a:lnTo>
                    <a:pt x="162" y="185"/>
                  </a:lnTo>
                  <a:lnTo>
                    <a:pt x="164" y="210"/>
                  </a:lnTo>
                  <a:lnTo>
                    <a:pt x="166" y="238"/>
                  </a:lnTo>
                  <a:lnTo>
                    <a:pt x="168" y="262"/>
                  </a:lnTo>
                  <a:lnTo>
                    <a:pt x="172" y="267"/>
                  </a:lnTo>
                  <a:lnTo>
                    <a:pt x="175" y="275"/>
                  </a:lnTo>
                  <a:lnTo>
                    <a:pt x="180" y="284"/>
                  </a:lnTo>
                  <a:lnTo>
                    <a:pt x="185" y="295"/>
                  </a:lnTo>
                  <a:lnTo>
                    <a:pt x="191" y="307"/>
                  </a:lnTo>
                  <a:lnTo>
                    <a:pt x="197" y="317"/>
                  </a:lnTo>
                  <a:lnTo>
                    <a:pt x="202" y="326"/>
                  </a:lnTo>
                  <a:lnTo>
                    <a:pt x="205" y="333"/>
                  </a:lnTo>
                  <a:lnTo>
                    <a:pt x="212" y="351"/>
                  </a:lnTo>
                  <a:lnTo>
                    <a:pt x="220" y="376"/>
                  </a:lnTo>
                  <a:lnTo>
                    <a:pt x="227" y="404"/>
                  </a:lnTo>
                  <a:lnTo>
                    <a:pt x="228" y="425"/>
                  </a:lnTo>
                  <a:lnTo>
                    <a:pt x="225" y="427"/>
                  </a:lnTo>
                  <a:lnTo>
                    <a:pt x="220" y="429"/>
                  </a:lnTo>
                  <a:lnTo>
                    <a:pt x="215" y="431"/>
                  </a:lnTo>
                  <a:lnTo>
                    <a:pt x="208" y="435"/>
                  </a:lnTo>
                  <a:lnTo>
                    <a:pt x="203" y="439"/>
                  </a:lnTo>
                  <a:lnTo>
                    <a:pt x="197" y="443"/>
                  </a:lnTo>
                  <a:lnTo>
                    <a:pt x="191" y="446"/>
                  </a:lnTo>
                  <a:lnTo>
                    <a:pt x="185" y="450"/>
                  </a:lnTo>
                  <a:lnTo>
                    <a:pt x="181" y="452"/>
                  </a:lnTo>
                  <a:lnTo>
                    <a:pt x="174" y="454"/>
                  </a:lnTo>
                  <a:lnTo>
                    <a:pt x="166" y="458"/>
                  </a:lnTo>
                  <a:lnTo>
                    <a:pt x="158" y="459"/>
                  </a:lnTo>
                  <a:lnTo>
                    <a:pt x="149" y="461"/>
                  </a:lnTo>
                  <a:lnTo>
                    <a:pt x="141" y="463"/>
                  </a:lnTo>
                  <a:lnTo>
                    <a:pt x="131" y="465"/>
                  </a:lnTo>
                  <a:lnTo>
                    <a:pt x="123" y="466"/>
                  </a:lnTo>
                  <a:lnTo>
                    <a:pt x="123" y="458"/>
                  </a:lnTo>
                  <a:lnTo>
                    <a:pt x="124" y="448"/>
                  </a:lnTo>
                  <a:lnTo>
                    <a:pt x="126" y="438"/>
                  </a:lnTo>
                  <a:lnTo>
                    <a:pt x="127" y="431"/>
                  </a:lnTo>
                  <a:lnTo>
                    <a:pt x="136" y="428"/>
                  </a:lnTo>
                  <a:lnTo>
                    <a:pt x="144" y="425"/>
                  </a:lnTo>
                  <a:lnTo>
                    <a:pt x="152" y="425"/>
                  </a:lnTo>
                  <a:lnTo>
                    <a:pt x="159" y="424"/>
                  </a:lnTo>
                  <a:lnTo>
                    <a:pt x="164" y="424"/>
                  </a:lnTo>
                  <a:lnTo>
                    <a:pt x="169" y="425"/>
                  </a:lnTo>
                  <a:lnTo>
                    <a:pt x="173" y="427"/>
                  </a:lnTo>
                  <a:lnTo>
                    <a:pt x="176" y="427"/>
                  </a:lnTo>
                  <a:lnTo>
                    <a:pt x="179" y="429"/>
                  </a:lnTo>
                  <a:lnTo>
                    <a:pt x="175" y="433"/>
                  </a:lnTo>
                  <a:lnTo>
                    <a:pt x="167" y="437"/>
                  </a:lnTo>
                  <a:lnTo>
                    <a:pt x="159" y="440"/>
                  </a:lnTo>
                  <a:lnTo>
                    <a:pt x="164" y="440"/>
                  </a:lnTo>
                  <a:lnTo>
                    <a:pt x="168" y="439"/>
                  </a:lnTo>
                  <a:lnTo>
                    <a:pt x="173" y="438"/>
                  </a:lnTo>
                  <a:lnTo>
                    <a:pt x="179" y="437"/>
                  </a:lnTo>
                  <a:lnTo>
                    <a:pt x="183" y="435"/>
                  </a:lnTo>
                  <a:lnTo>
                    <a:pt x="189" y="433"/>
                  </a:lnTo>
                  <a:lnTo>
                    <a:pt x="193" y="431"/>
                  </a:lnTo>
                  <a:lnTo>
                    <a:pt x="197" y="430"/>
                  </a:lnTo>
                  <a:lnTo>
                    <a:pt x="203" y="427"/>
                  </a:lnTo>
                  <a:lnTo>
                    <a:pt x="210" y="425"/>
                  </a:lnTo>
                  <a:lnTo>
                    <a:pt x="216" y="424"/>
                  </a:lnTo>
                  <a:lnTo>
                    <a:pt x="228" y="425"/>
                  </a:lnTo>
                  <a:lnTo>
                    <a:pt x="222" y="423"/>
                  </a:lnTo>
                  <a:lnTo>
                    <a:pt x="216" y="422"/>
                  </a:lnTo>
                  <a:lnTo>
                    <a:pt x="211" y="422"/>
                  </a:lnTo>
                  <a:lnTo>
                    <a:pt x="205" y="422"/>
                  </a:lnTo>
                  <a:lnTo>
                    <a:pt x="199" y="422"/>
                  </a:lnTo>
                  <a:lnTo>
                    <a:pt x="195" y="423"/>
                  </a:lnTo>
                  <a:lnTo>
                    <a:pt x="190" y="425"/>
                  </a:lnTo>
                  <a:lnTo>
                    <a:pt x="185" y="4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7" name="Freeform 162"/>
            <p:cNvSpPr>
              <a:spLocks/>
            </p:cNvSpPr>
            <p:nvPr/>
          </p:nvSpPr>
          <p:spPr bwMode="auto">
            <a:xfrm>
              <a:off x="5227" y="3093"/>
              <a:ext cx="11" cy="12"/>
            </a:xfrm>
            <a:custGeom>
              <a:avLst/>
              <a:gdLst>
                <a:gd name="T0" fmla="*/ 1 w 20"/>
                <a:gd name="T1" fmla="*/ 1 h 24"/>
                <a:gd name="T2" fmla="*/ 1 w 20"/>
                <a:gd name="T3" fmla="*/ 1 h 24"/>
                <a:gd name="T4" fmla="*/ 1 w 20"/>
                <a:gd name="T5" fmla="*/ 1 h 24"/>
                <a:gd name="T6" fmla="*/ 1 w 20"/>
                <a:gd name="T7" fmla="*/ 1 h 24"/>
                <a:gd name="T8" fmla="*/ 0 w 20"/>
                <a:gd name="T9" fmla="*/ 0 h 24"/>
                <a:gd name="T10" fmla="*/ 1 w 20"/>
                <a:gd name="T11" fmla="*/ 1 h 24"/>
                <a:gd name="T12" fmla="*/ 1 w 20"/>
                <a:gd name="T13" fmla="*/ 1 h 24"/>
                <a:gd name="T14" fmla="*/ 1 w 20"/>
                <a:gd name="T15" fmla="*/ 1 h 24"/>
                <a:gd name="T16" fmla="*/ 1 w 20"/>
                <a:gd name="T17" fmla="*/ 1 h 24"/>
                <a:gd name="T18" fmla="*/ 1 w 20"/>
                <a:gd name="T19" fmla="*/ 1 h 24"/>
                <a:gd name="T20" fmla="*/ 1 w 20"/>
                <a:gd name="T21" fmla="*/ 1 h 24"/>
                <a:gd name="T22" fmla="*/ 1 w 20"/>
                <a:gd name="T23" fmla="*/ 1 h 24"/>
                <a:gd name="T24" fmla="*/ 1 w 20"/>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4"/>
                <a:gd name="T41" fmla="*/ 20 w 20"/>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4">
                  <a:moveTo>
                    <a:pt x="4" y="15"/>
                  </a:moveTo>
                  <a:lnTo>
                    <a:pt x="3" y="10"/>
                  </a:lnTo>
                  <a:lnTo>
                    <a:pt x="2" y="7"/>
                  </a:lnTo>
                  <a:lnTo>
                    <a:pt x="1" y="3"/>
                  </a:lnTo>
                  <a:lnTo>
                    <a:pt x="0" y="0"/>
                  </a:lnTo>
                  <a:lnTo>
                    <a:pt x="6" y="8"/>
                  </a:lnTo>
                  <a:lnTo>
                    <a:pt x="10" y="13"/>
                  </a:lnTo>
                  <a:lnTo>
                    <a:pt x="16" y="19"/>
                  </a:lnTo>
                  <a:lnTo>
                    <a:pt x="20" y="24"/>
                  </a:lnTo>
                  <a:lnTo>
                    <a:pt x="16" y="22"/>
                  </a:lnTo>
                  <a:lnTo>
                    <a:pt x="12" y="19"/>
                  </a:lnTo>
                  <a:lnTo>
                    <a:pt x="9" y="17"/>
                  </a:lnTo>
                  <a:lnTo>
                    <a:pt x="4"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8" name="Freeform 163"/>
            <p:cNvSpPr>
              <a:spLocks/>
            </p:cNvSpPr>
            <p:nvPr/>
          </p:nvSpPr>
          <p:spPr bwMode="auto">
            <a:xfrm>
              <a:off x="5347" y="3075"/>
              <a:ext cx="19" cy="45"/>
            </a:xfrm>
            <a:custGeom>
              <a:avLst/>
              <a:gdLst>
                <a:gd name="T0" fmla="*/ 1 w 38"/>
                <a:gd name="T1" fmla="*/ 0 h 91"/>
                <a:gd name="T2" fmla="*/ 1 w 38"/>
                <a:gd name="T3" fmla="*/ 0 h 91"/>
                <a:gd name="T4" fmla="*/ 1 w 38"/>
                <a:gd name="T5" fmla="*/ 0 h 91"/>
                <a:gd name="T6" fmla="*/ 1 w 38"/>
                <a:gd name="T7" fmla="*/ 0 h 91"/>
                <a:gd name="T8" fmla="*/ 1 w 38"/>
                <a:gd name="T9" fmla="*/ 0 h 91"/>
                <a:gd name="T10" fmla="*/ 1 w 38"/>
                <a:gd name="T11" fmla="*/ 0 h 91"/>
                <a:gd name="T12" fmla="*/ 1 w 38"/>
                <a:gd name="T13" fmla="*/ 0 h 91"/>
                <a:gd name="T14" fmla="*/ 1 w 38"/>
                <a:gd name="T15" fmla="*/ 0 h 91"/>
                <a:gd name="T16" fmla="*/ 0 w 38"/>
                <a:gd name="T17" fmla="*/ 0 h 91"/>
                <a:gd name="T18" fmla="*/ 0 w 38"/>
                <a:gd name="T19" fmla="*/ 0 h 91"/>
                <a:gd name="T20" fmla="*/ 0 w 38"/>
                <a:gd name="T21" fmla="*/ 0 h 91"/>
                <a:gd name="T22" fmla="*/ 0 w 38"/>
                <a:gd name="T23" fmla="*/ 0 h 91"/>
                <a:gd name="T24" fmla="*/ 0 w 38"/>
                <a:gd name="T25" fmla="*/ 0 h 91"/>
                <a:gd name="T26" fmla="*/ 1 w 38"/>
                <a:gd name="T27" fmla="*/ 0 h 91"/>
                <a:gd name="T28" fmla="*/ 1 w 38"/>
                <a:gd name="T29" fmla="*/ 0 h 91"/>
                <a:gd name="T30" fmla="*/ 1 w 38"/>
                <a:gd name="T31" fmla="*/ 0 h 91"/>
                <a:gd name="T32" fmla="*/ 1 w 38"/>
                <a:gd name="T33" fmla="*/ 0 h 91"/>
                <a:gd name="T34" fmla="*/ 1 w 38"/>
                <a:gd name="T35" fmla="*/ 0 h 91"/>
                <a:gd name="T36" fmla="*/ 1 w 38"/>
                <a:gd name="T37" fmla="*/ 0 h 91"/>
                <a:gd name="T38" fmla="*/ 1 w 38"/>
                <a:gd name="T39" fmla="*/ 0 h 91"/>
                <a:gd name="T40" fmla="*/ 1 w 38"/>
                <a:gd name="T41" fmla="*/ 0 h 91"/>
                <a:gd name="T42" fmla="*/ 1 w 38"/>
                <a:gd name="T43" fmla="*/ 0 h 91"/>
                <a:gd name="T44" fmla="*/ 1 w 38"/>
                <a:gd name="T45" fmla="*/ 0 h 91"/>
                <a:gd name="T46" fmla="*/ 1 w 38"/>
                <a:gd name="T47" fmla="*/ 0 h 91"/>
                <a:gd name="T48" fmla="*/ 1 w 38"/>
                <a:gd name="T49" fmla="*/ 0 h 91"/>
                <a:gd name="T50" fmla="*/ 1 w 38"/>
                <a:gd name="T51" fmla="*/ 0 h 91"/>
                <a:gd name="T52" fmla="*/ 1 w 38"/>
                <a:gd name="T53" fmla="*/ 0 h 91"/>
                <a:gd name="T54" fmla="*/ 1 w 38"/>
                <a:gd name="T55" fmla="*/ 0 h 91"/>
                <a:gd name="T56" fmla="*/ 1 w 38"/>
                <a:gd name="T57" fmla="*/ 0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
                <a:gd name="T88" fmla="*/ 0 h 91"/>
                <a:gd name="T89" fmla="*/ 38 w 3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 h="91">
                  <a:moveTo>
                    <a:pt x="37" y="71"/>
                  </a:moveTo>
                  <a:lnTo>
                    <a:pt x="34" y="64"/>
                  </a:lnTo>
                  <a:lnTo>
                    <a:pt x="29" y="55"/>
                  </a:lnTo>
                  <a:lnTo>
                    <a:pt x="23" y="45"/>
                  </a:lnTo>
                  <a:lnTo>
                    <a:pt x="17" y="33"/>
                  </a:lnTo>
                  <a:lnTo>
                    <a:pt x="12" y="22"/>
                  </a:lnTo>
                  <a:lnTo>
                    <a:pt x="7" y="13"/>
                  </a:lnTo>
                  <a:lnTo>
                    <a:pt x="4" y="5"/>
                  </a:lnTo>
                  <a:lnTo>
                    <a:pt x="0" y="0"/>
                  </a:lnTo>
                  <a:lnTo>
                    <a:pt x="0" y="8"/>
                  </a:lnTo>
                  <a:lnTo>
                    <a:pt x="0" y="17"/>
                  </a:lnTo>
                  <a:lnTo>
                    <a:pt x="0" y="25"/>
                  </a:lnTo>
                  <a:lnTo>
                    <a:pt x="0" y="31"/>
                  </a:lnTo>
                  <a:lnTo>
                    <a:pt x="1" y="29"/>
                  </a:lnTo>
                  <a:lnTo>
                    <a:pt x="2" y="25"/>
                  </a:lnTo>
                  <a:lnTo>
                    <a:pt x="4" y="23"/>
                  </a:lnTo>
                  <a:lnTo>
                    <a:pt x="4" y="20"/>
                  </a:lnTo>
                  <a:lnTo>
                    <a:pt x="11" y="36"/>
                  </a:lnTo>
                  <a:lnTo>
                    <a:pt x="20" y="58"/>
                  </a:lnTo>
                  <a:lnTo>
                    <a:pt x="29" y="78"/>
                  </a:lnTo>
                  <a:lnTo>
                    <a:pt x="32" y="91"/>
                  </a:lnTo>
                  <a:lnTo>
                    <a:pt x="34" y="89"/>
                  </a:lnTo>
                  <a:lnTo>
                    <a:pt x="36" y="85"/>
                  </a:lnTo>
                  <a:lnTo>
                    <a:pt x="37" y="84"/>
                  </a:lnTo>
                  <a:lnTo>
                    <a:pt x="38" y="83"/>
                  </a:lnTo>
                  <a:lnTo>
                    <a:pt x="38" y="82"/>
                  </a:lnTo>
                  <a:lnTo>
                    <a:pt x="38" y="78"/>
                  </a:lnTo>
                  <a:lnTo>
                    <a:pt x="38" y="76"/>
                  </a:lnTo>
                  <a:lnTo>
                    <a:pt x="37"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9" name="Freeform 164"/>
            <p:cNvSpPr>
              <a:spLocks/>
            </p:cNvSpPr>
            <p:nvPr/>
          </p:nvSpPr>
          <p:spPr bwMode="auto">
            <a:xfrm>
              <a:off x="5246" y="2798"/>
              <a:ext cx="74" cy="149"/>
            </a:xfrm>
            <a:custGeom>
              <a:avLst/>
              <a:gdLst>
                <a:gd name="T0" fmla="*/ 1 w 148"/>
                <a:gd name="T1" fmla="*/ 1 h 298"/>
                <a:gd name="T2" fmla="*/ 1 w 148"/>
                <a:gd name="T3" fmla="*/ 1 h 298"/>
                <a:gd name="T4" fmla="*/ 1 w 148"/>
                <a:gd name="T5" fmla="*/ 1 h 298"/>
                <a:gd name="T6" fmla="*/ 1 w 148"/>
                <a:gd name="T7" fmla="*/ 1 h 298"/>
                <a:gd name="T8" fmla="*/ 1 w 148"/>
                <a:gd name="T9" fmla="*/ 1 h 298"/>
                <a:gd name="T10" fmla="*/ 1 w 148"/>
                <a:gd name="T11" fmla="*/ 1 h 298"/>
                <a:gd name="T12" fmla="*/ 1 w 148"/>
                <a:gd name="T13" fmla="*/ 1 h 298"/>
                <a:gd name="T14" fmla="*/ 1 w 148"/>
                <a:gd name="T15" fmla="*/ 1 h 298"/>
                <a:gd name="T16" fmla="*/ 1 w 148"/>
                <a:gd name="T17" fmla="*/ 1 h 298"/>
                <a:gd name="T18" fmla="*/ 1 w 148"/>
                <a:gd name="T19" fmla="*/ 1 h 298"/>
                <a:gd name="T20" fmla="*/ 1 w 148"/>
                <a:gd name="T21" fmla="*/ 1 h 298"/>
                <a:gd name="T22" fmla="*/ 1 w 148"/>
                <a:gd name="T23" fmla="*/ 1 h 298"/>
                <a:gd name="T24" fmla="*/ 1 w 148"/>
                <a:gd name="T25" fmla="*/ 1 h 298"/>
                <a:gd name="T26" fmla="*/ 1 w 148"/>
                <a:gd name="T27" fmla="*/ 1 h 298"/>
                <a:gd name="T28" fmla="*/ 1 w 148"/>
                <a:gd name="T29" fmla="*/ 1 h 298"/>
                <a:gd name="T30" fmla="*/ 1 w 148"/>
                <a:gd name="T31" fmla="*/ 1 h 298"/>
                <a:gd name="T32" fmla="*/ 1 w 148"/>
                <a:gd name="T33" fmla="*/ 1 h 298"/>
                <a:gd name="T34" fmla="*/ 1 w 148"/>
                <a:gd name="T35" fmla="*/ 1 h 298"/>
                <a:gd name="T36" fmla="*/ 1 w 148"/>
                <a:gd name="T37" fmla="*/ 1 h 298"/>
                <a:gd name="T38" fmla="*/ 1 w 148"/>
                <a:gd name="T39" fmla="*/ 1 h 298"/>
                <a:gd name="T40" fmla="*/ 1 w 148"/>
                <a:gd name="T41" fmla="*/ 1 h 298"/>
                <a:gd name="T42" fmla="*/ 1 w 148"/>
                <a:gd name="T43" fmla="*/ 1 h 298"/>
                <a:gd name="T44" fmla="*/ 1 w 148"/>
                <a:gd name="T45" fmla="*/ 1 h 298"/>
                <a:gd name="T46" fmla="*/ 1 w 148"/>
                <a:gd name="T47" fmla="*/ 1 h 298"/>
                <a:gd name="T48" fmla="*/ 1 w 148"/>
                <a:gd name="T49" fmla="*/ 1 h 298"/>
                <a:gd name="T50" fmla="*/ 1 w 148"/>
                <a:gd name="T51" fmla="*/ 1 h 298"/>
                <a:gd name="T52" fmla="*/ 1 w 148"/>
                <a:gd name="T53" fmla="*/ 1 h 298"/>
                <a:gd name="T54" fmla="*/ 1 w 148"/>
                <a:gd name="T55" fmla="*/ 1 h 298"/>
                <a:gd name="T56" fmla="*/ 1 w 148"/>
                <a:gd name="T57" fmla="*/ 1 h 298"/>
                <a:gd name="T58" fmla="*/ 1 w 148"/>
                <a:gd name="T59" fmla="*/ 1 h 298"/>
                <a:gd name="T60" fmla="*/ 1 w 148"/>
                <a:gd name="T61" fmla="*/ 1 h 298"/>
                <a:gd name="T62" fmla="*/ 1 w 148"/>
                <a:gd name="T63" fmla="*/ 1 h 298"/>
                <a:gd name="T64" fmla="*/ 1 w 148"/>
                <a:gd name="T65" fmla="*/ 1 h 298"/>
                <a:gd name="T66" fmla="*/ 1 w 148"/>
                <a:gd name="T67" fmla="*/ 1 h 298"/>
                <a:gd name="T68" fmla="*/ 1 w 148"/>
                <a:gd name="T69" fmla="*/ 1 h 298"/>
                <a:gd name="T70" fmla="*/ 1 w 148"/>
                <a:gd name="T71" fmla="*/ 1 h 298"/>
                <a:gd name="T72" fmla="*/ 1 w 148"/>
                <a:gd name="T73" fmla="*/ 1 h 298"/>
                <a:gd name="T74" fmla="*/ 1 w 148"/>
                <a:gd name="T75" fmla="*/ 1 h 298"/>
                <a:gd name="T76" fmla="*/ 1 w 148"/>
                <a:gd name="T77" fmla="*/ 1 h 298"/>
                <a:gd name="T78" fmla="*/ 1 w 148"/>
                <a:gd name="T79" fmla="*/ 1 h 298"/>
                <a:gd name="T80" fmla="*/ 1 w 148"/>
                <a:gd name="T81" fmla="*/ 1 h 298"/>
                <a:gd name="T82" fmla="*/ 1 w 148"/>
                <a:gd name="T83" fmla="*/ 1 h 298"/>
                <a:gd name="T84" fmla="*/ 1 w 148"/>
                <a:gd name="T85" fmla="*/ 1 h 298"/>
                <a:gd name="T86" fmla="*/ 1 w 148"/>
                <a:gd name="T87" fmla="*/ 1 h 298"/>
                <a:gd name="T88" fmla="*/ 1 w 148"/>
                <a:gd name="T89" fmla="*/ 1 h 298"/>
                <a:gd name="T90" fmla="*/ 1 w 148"/>
                <a:gd name="T91" fmla="*/ 1 h 2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298"/>
                <a:gd name="T140" fmla="*/ 148 w 148"/>
                <a:gd name="T141" fmla="*/ 298 h 2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298">
                  <a:moveTo>
                    <a:pt x="129" y="13"/>
                  </a:moveTo>
                  <a:lnTo>
                    <a:pt x="125" y="25"/>
                  </a:lnTo>
                  <a:lnTo>
                    <a:pt x="124" y="38"/>
                  </a:lnTo>
                  <a:lnTo>
                    <a:pt x="122" y="53"/>
                  </a:lnTo>
                  <a:lnTo>
                    <a:pt x="122" y="64"/>
                  </a:lnTo>
                  <a:lnTo>
                    <a:pt x="119" y="64"/>
                  </a:lnTo>
                  <a:lnTo>
                    <a:pt x="117" y="65"/>
                  </a:lnTo>
                  <a:lnTo>
                    <a:pt x="115" y="67"/>
                  </a:lnTo>
                  <a:lnTo>
                    <a:pt x="112" y="68"/>
                  </a:lnTo>
                  <a:lnTo>
                    <a:pt x="112" y="72"/>
                  </a:lnTo>
                  <a:lnTo>
                    <a:pt x="114" y="77"/>
                  </a:lnTo>
                  <a:lnTo>
                    <a:pt x="115" y="83"/>
                  </a:lnTo>
                  <a:lnTo>
                    <a:pt x="116" y="90"/>
                  </a:lnTo>
                  <a:lnTo>
                    <a:pt x="124" y="127"/>
                  </a:lnTo>
                  <a:lnTo>
                    <a:pt x="134" y="168"/>
                  </a:lnTo>
                  <a:lnTo>
                    <a:pt x="142" y="205"/>
                  </a:lnTo>
                  <a:lnTo>
                    <a:pt x="148" y="231"/>
                  </a:lnTo>
                  <a:lnTo>
                    <a:pt x="146" y="235"/>
                  </a:lnTo>
                  <a:lnTo>
                    <a:pt x="142" y="241"/>
                  </a:lnTo>
                  <a:lnTo>
                    <a:pt x="139" y="249"/>
                  </a:lnTo>
                  <a:lnTo>
                    <a:pt x="135" y="257"/>
                  </a:lnTo>
                  <a:lnTo>
                    <a:pt x="133" y="258"/>
                  </a:lnTo>
                  <a:lnTo>
                    <a:pt x="131" y="258"/>
                  </a:lnTo>
                  <a:lnTo>
                    <a:pt x="127" y="259"/>
                  </a:lnTo>
                  <a:lnTo>
                    <a:pt x="125" y="259"/>
                  </a:lnTo>
                  <a:lnTo>
                    <a:pt x="123" y="260"/>
                  </a:lnTo>
                  <a:lnTo>
                    <a:pt x="119" y="260"/>
                  </a:lnTo>
                  <a:lnTo>
                    <a:pt x="116" y="260"/>
                  </a:lnTo>
                  <a:lnTo>
                    <a:pt x="111" y="262"/>
                  </a:lnTo>
                  <a:lnTo>
                    <a:pt x="105" y="262"/>
                  </a:lnTo>
                  <a:lnTo>
                    <a:pt x="99" y="263"/>
                  </a:lnTo>
                  <a:lnTo>
                    <a:pt x="93" y="263"/>
                  </a:lnTo>
                  <a:lnTo>
                    <a:pt x="87" y="263"/>
                  </a:lnTo>
                  <a:lnTo>
                    <a:pt x="81" y="263"/>
                  </a:lnTo>
                  <a:lnTo>
                    <a:pt x="77" y="263"/>
                  </a:lnTo>
                  <a:lnTo>
                    <a:pt x="72" y="263"/>
                  </a:lnTo>
                  <a:lnTo>
                    <a:pt x="69" y="263"/>
                  </a:lnTo>
                  <a:lnTo>
                    <a:pt x="68" y="270"/>
                  </a:lnTo>
                  <a:lnTo>
                    <a:pt x="65" y="280"/>
                  </a:lnTo>
                  <a:lnTo>
                    <a:pt x="64" y="290"/>
                  </a:lnTo>
                  <a:lnTo>
                    <a:pt x="64" y="298"/>
                  </a:lnTo>
                  <a:lnTo>
                    <a:pt x="64" y="290"/>
                  </a:lnTo>
                  <a:lnTo>
                    <a:pt x="64" y="282"/>
                  </a:lnTo>
                  <a:lnTo>
                    <a:pt x="64" y="272"/>
                  </a:lnTo>
                  <a:lnTo>
                    <a:pt x="63" y="263"/>
                  </a:lnTo>
                  <a:lnTo>
                    <a:pt x="62" y="241"/>
                  </a:lnTo>
                  <a:lnTo>
                    <a:pt x="58" y="218"/>
                  </a:lnTo>
                  <a:lnTo>
                    <a:pt x="54" y="196"/>
                  </a:lnTo>
                  <a:lnTo>
                    <a:pt x="48" y="176"/>
                  </a:lnTo>
                  <a:lnTo>
                    <a:pt x="39" y="150"/>
                  </a:lnTo>
                  <a:lnTo>
                    <a:pt x="28" y="117"/>
                  </a:lnTo>
                  <a:lnTo>
                    <a:pt x="18" y="86"/>
                  </a:lnTo>
                  <a:lnTo>
                    <a:pt x="15" y="66"/>
                  </a:lnTo>
                  <a:lnTo>
                    <a:pt x="11" y="64"/>
                  </a:lnTo>
                  <a:lnTo>
                    <a:pt x="7" y="61"/>
                  </a:lnTo>
                  <a:lnTo>
                    <a:pt x="2" y="59"/>
                  </a:lnTo>
                  <a:lnTo>
                    <a:pt x="0" y="57"/>
                  </a:lnTo>
                  <a:lnTo>
                    <a:pt x="3" y="48"/>
                  </a:lnTo>
                  <a:lnTo>
                    <a:pt x="8" y="34"/>
                  </a:lnTo>
                  <a:lnTo>
                    <a:pt x="12" y="20"/>
                  </a:lnTo>
                  <a:lnTo>
                    <a:pt x="15" y="12"/>
                  </a:lnTo>
                  <a:lnTo>
                    <a:pt x="17" y="8"/>
                  </a:lnTo>
                  <a:lnTo>
                    <a:pt x="18" y="7"/>
                  </a:lnTo>
                  <a:lnTo>
                    <a:pt x="20" y="5"/>
                  </a:lnTo>
                  <a:lnTo>
                    <a:pt x="21" y="3"/>
                  </a:lnTo>
                  <a:lnTo>
                    <a:pt x="23" y="7"/>
                  </a:lnTo>
                  <a:lnTo>
                    <a:pt x="25" y="13"/>
                  </a:lnTo>
                  <a:lnTo>
                    <a:pt x="28" y="19"/>
                  </a:lnTo>
                  <a:lnTo>
                    <a:pt x="31" y="23"/>
                  </a:lnTo>
                  <a:lnTo>
                    <a:pt x="33" y="38"/>
                  </a:lnTo>
                  <a:lnTo>
                    <a:pt x="36" y="54"/>
                  </a:lnTo>
                  <a:lnTo>
                    <a:pt x="41" y="71"/>
                  </a:lnTo>
                  <a:lnTo>
                    <a:pt x="47" y="88"/>
                  </a:lnTo>
                  <a:lnTo>
                    <a:pt x="53" y="104"/>
                  </a:lnTo>
                  <a:lnTo>
                    <a:pt x="58" y="118"/>
                  </a:lnTo>
                  <a:lnTo>
                    <a:pt x="63" y="129"/>
                  </a:lnTo>
                  <a:lnTo>
                    <a:pt x="65" y="137"/>
                  </a:lnTo>
                  <a:lnTo>
                    <a:pt x="70" y="113"/>
                  </a:lnTo>
                  <a:lnTo>
                    <a:pt x="76" y="90"/>
                  </a:lnTo>
                  <a:lnTo>
                    <a:pt x="81" y="73"/>
                  </a:lnTo>
                  <a:lnTo>
                    <a:pt x="86" y="61"/>
                  </a:lnTo>
                  <a:lnTo>
                    <a:pt x="92" y="52"/>
                  </a:lnTo>
                  <a:lnTo>
                    <a:pt x="100" y="38"/>
                  </a:lnTo>
                  <a:lnTo>
                    <a:pt x="107" y="26"/>
                  </a:lnTo>
                  <a:lnTo>
                    <a:pt x="109" y="18"/>
                  </a:lnTo>
                  <a:lnTo>
                    <a:pt x="109" y="12"/>
                  </a:lnTo>
                  <a:lnTo>
                    <a:pt x="109" y="7"/>
                  </a:lnTo>
                  <a:lnTo>
                    <a:pt x="110" y="3"/>
                  </a:lnTo>
                  <a:lnTo>
                    <a:pt x="111" y="0"/>
                  </a:lnTo>
                  <a:lnTo>
                    <a:pt x="115" y="3"/>
                  </a:lnTo>
                  <a:lnTo>
                    <a:pt x="119" y="6"/>
                  </a:lnTo>
                  <a:lnTo>
                    <a:pt x="124" y="11"/>
                  </a:lnTo>
                  <a:lnTo>
                    <a:pt x="129" y="1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0" name="Freeform 165"/>
            <p:cNvSpPr>
              <a:spLocks/>
            </p:cNvSpPr>
            <p:nvPr/>
          </p:nvSpPr>
          <p:spPr bwMode="auto">
            <a:xfrm>
              <a:off x="5289" y="2798"/>
              <a:ext cx="21" cy="39"/>
            </a:xfrm>
            <a:custGeom>
              <a:avLst/>
              <a:gdLst>
                <a:gd name="T0" fmla="*/ 0 w 43"/>
                <a:gd name="T1" fmla="*/ 0 h 79"/>
                <a:gd name="T2" fmla="*/ 0 w 43"/>
                <a:gd name="T3" fmla="*/ 0 h 79"/>
                <a:gd name="T4" fmla="*/ 0 w 43"/>
                <a:gd name="T5" fmla="*/ 0 h 79"/>
                <a:gd name="T6" fmla="*/ 0 w 43"/>
                <a:gd name="T7" fmla="*/ 0 h 79"/>
                <a:gd name="T8" fmla="*/ 0 w 43"/>
                <a:gd name="T9" fmla="*/ 0 h 79"/>
                <a:gd name="T10" fmla="*/ 0 w 43"/>
                <a:gd name="T11" fmla="*/ 0 h 79"/>
                <a:gd name="T12" fmla="*/ 0 w 43"/>
                <a:gd name="T13" fmla="*/ 0 h 79"/>
                <a:gd name="T14" fmla="*/ 0 w 43"/>
                <a:gd name="T15" fmla="*/ 0 h 79"/>
                <a:gd name="T16" fmla="*/ 0 w 43"/>
                <a:gd name="T17" fmla="*/ 0 h 79"/>
                <a:gd name="T18" fmla="*/ 0 w 43"/>
                <a:gd name="T19" fmla="*/ 0 h 79"/>
                <a:gd name="T20" fmla="*/ 0 w 43"/>
                <a:gd name="T21" fmla="*/ 0 h 79"/>
                <a:gd name="T22" fmla="*/ 0 w 43"/>
                <a:gd name="T23" fmla="*/ 0 h 79"/>
                <a:gd name="T24" fmla="*/ 0 w 43"/>
                <a:gd name="T25" fmla="*/ 0 h 79"/>
                <a:gd name="T26" fmla="*/ 0 w 43"/>
                <a:gd name="T27" fmla="*/ 0 h 79"/>
                <a:gd name="T28" fmla="*/ 0 w 43"/>
                <a:gd name="T29" fmla="*/ 0 h 79"/>
                <a:gd name="T30" fmla="*/ 0 w 43"/>
                <a:gd name="T31" fmla="*/ 0 h 79"/>
                <a:gd name="T32" fmla="*/ 0 w 43"/>
                <a:gd name="T33" fmla="*/ 0 h 79"/>
                <a:gd name="T34" fmla="*/ 0 w 43"/>
                <a:gd name="T35" fmla="*/ 0 h 79"/>
                <a:gd name="T36" fmla="*/ 0 w 43"/>
                <a:gd name="T37" fmla="*/ 0 h 79"/>
                <a:gd name="T38" fmla="*/ 0 w 43"/>
                <a:gd name="T39" fmla="*/ 0 h 79"/>
                <a:gd name="T40" fmla="*/ 0 w 43"/>
                <a:gd name="T41" fmla="*/ 0 h 79"/>
                <a:gd name="T42" fmla="*/ 0 w 43"/>
                <a:gd name="T43" fmla="*/ 0 h 79"/>
                <a:gd name="T44" fmla="*/ 0 w 43"/>
                <a:gd name="T45" fmla="*/ 0 h 79"/>
                <a:gd name="T46" fmla="*/ 0 w 43"/>
                <a:gd name="T47" fmla="*/ 0 h 79"/>
                <a:gd name="T48" fmla="*/ 0 w 43"/>
                <a:gd name="T49" fmla="*/ 0 h 79"/>
                <a:gd name="T50" fmla="*/ 0 w 43"/>
                <a:gd name="T51" fmla="*/ 0 h 79"/>
                <a:gd name="T52" fmla="*/ 0 w 43"/>
                <a:gd name="T53" fmla="*/ 0 h 79"/>
                <a:gd name="T54" fmla="*/ 0 w 43"/>
                <a:gd name="T55" fmla="*/ 0 h 79"/>
                <a:gd name="T56" fmla="*/ 0 w 43"/>
                <a:gd name="T57" fmla="*/ 0 h 79"/>
                <a:gd name="T58" fmla="*/ 0 w 43"/>
                <a:gd name="T59" fmla="*/ 0 h 79"/>
                <a:gd name="T60" fmla="*/ 0 w 43"/>
                <a:gd name="T61" fmla="*/ 0 h 79"/>
                <a:gd name="T62" fmla="*/ 0 w 43"/>
                <a:gd name="T63" fmla="*/ 0 h 79"/>
                <a:gd name="T64" fmla="*/ 0 w 43"/>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79"/>
                <a:gd name="T101" fmla="*/ 43 w 43"/>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79">
                  <a:moveTo>
                    <a:pt x="26" y="68"/>
                  </a:moveTo>
                  <a:lnTo>
                    <a:pt x="29" y="67"/>
                  </a:lnTo>
                  <a:lnTo>
                    <a:pt x="31" y="65"/>
                  </a:lnTo>
                  <a:lnTo>
                    <a:pt x="33" y="64"/>
                  </a:lnTo>
                  <a:lnTo>
                    <a:pt x="36" y="64"/>
                  </a:lnTo>
                  <a:lnTo>
                    <a:pt x="36" y="53"/>
                  </a:lnTo>
                  <a:lnTo>
                    <a:pt x="38" y="38"/>
                  </a:lnTo>
                  <a:lnTo>
                    <a:pt x="39" y="25"/>
                  </a:lnTo>
                  <a:lnTo>
                    <a:pt x="43" y="13"/>
                  </a:lnTo>
                  <a:lnTo>
                    <a:pt x="38" y="11"/>
                  </a:lnTo>
                  <a:lnTo>
                    <a:pt x="33" y="6"/>
                  </a:lnTo>
                  <a:lnTo>
                    <a:pt x="29" y="3"/>
                  </a:lnTo>
                  <a:lnTo>
                    <a:pt x="25" y="0"/>
                  </a:lnTo>
                  <a:lnTo>
                    <a:pt x="24" y="3"/>
                  </a:lnTo>
                  <a:lnTo>
                    <a:pt x="23" y="7"/>
                  </a:lnTo>
                  <a:lnTo>
                    <a:pt x="23" y="12"/>
                  </a:lnTo>
                  <a:lnTo>
                    <a:pt x="23" y="18"/>
                  </a:lnTo>
                  <a:lnTo>
                    <a:pt x="21" y="26"/>
                  </a:lnTo>
                  <a:lnTo>
                    <a:pt x="14" y="38"/>
                  </a:lnTo>
                  <a:lnTo>
                    <a:pt x="6" y="52"/>
                  </a:lnTo>
                  <a:lnTo>
                    <a:pt x="0" y="61"/>
                  </a:lnTo>
                  <a:lnTo>
                    <a:pt x="3" y="61"/>
                  </a:lnTo>
                  <a:lnTo>
                    <a:pt x="8" y="63"/>
                  </a:lnTo>
                  <a:lnTo>
                    <a:pt x="11" y="63"/>
                  </a:lnTo>
                  <a:lnTo>
                    <a:pt x="13" y="64"/>
                  </a:lnTo>
                  <a:lnTo>
                    <a:pt x="13" y="67"/>
                  </a:lnTo>
                  <a:lnTo>
                    <a:pt x="11" y="72"/>
                  </a:lnTo>
                  <a:lnTo>
                    <a:pt x="10" y="76"/>
                  </a:lnTo>
                  <a:lnTo>
                    <a:pt x="9" y="79"/>
                  </a:lnTo>
                  <a:lnTo>
                    <a:pt x="11" y="77"/>
                  </a:lnTo>
                  <a:lnTo>
                    <a:pt x="16" y="75"/>
                  </a:lnTo>
                  <a:lnTo>
                    <a:pt x="23" y="71"/>
                  </a:lnTo>
                  <a:lnTo>
                    <a:pt x="26"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1" name="Freeform 166"/>
            <p:cNvSpPr>
              <a:spLocks/>
            </p:cNvSpPr>
            <p:nvPr/>
          </p:nvSpPr>
          <p:spPr bwMode="auto">
            <a:xfrm>
              <a:off x="5283" y="2843"/>
              <a:ext cx="35" cy="86"/>
            </a:xfrm>
            <a:custGeom>
              <a:avLst/>
              <a:gdLst>
                <a:gd name="T0" fmla="*/ 0 w 72"/>
                <a:gd name="T1" fmla="*/ 1 h 172"/>
                <a:gd name="T2" fmla="*/ 0 w 72"/>
                <a:gd name="T3" fmla="*/ 1 h 172"/>
                <a:gd name="T4" fmla="*/ 0 w 72"/>
                <a:gd name="T5" fmla="*/ 1 h 172"/>
                <a:gd name="T6" fmla="*/ 0 w 72"/>
                <a:gd name="T7" fmla="*/ 1 h 172"/>
                <a:gd name="T8" fmla="*/ 0 w 72"/>
                <a:gd name="T9" fmla="*/ 1 h 172"/>
                <a:gd name="T10" fmla="*/ 0 w 72"/>
                <a:gd name="T11" fmla="*/ 1 h 172"/>
                <a:gd name="T12" fmla="*/ 0 w 72"/>
                <a:gd name="T13" fmla="*/ 1 h 172"/>
                <a:gd name="T14" fmla="*/ 0 w 72"/>
                <a:gd name="T15" fmla="*/ 1 h 172"/>
                <a:gd name="T16" fmla="*/ 0 w 72"/>
                <a:gd name="T17" fmla="*/ 1 h 172"/>
                <a:gd name="T18" fmla="*/ 0 w 72"/>
                <a:gd name="T19" fmla="*/ 1 h 172"/>
                <a:gd name="T20" fmla="*/ 0 w 72"/>
                <a:gd name="T21" fmla="*/ 1 h 172"/>
                <a:gd name="T22" fmla="*/ 0 w 72"/>
                <a:gd name="T23" fmla="*/ 1 h 172"/>
                <a:gd name="T24" fmla="*/ 0 w 72"/>
                <a:gd name="T25" fmla="*/ 1 h 172"/>
                <a:gd name="T26" fmla="*/ 0 w 72"/>
                <a:gd name="T27" fmla="*/ 1 h 172"/>
                <a:gd name="T28" fmla="*/ 0 w 72"/>
                <a:gd name="T29" fmla="*/ 1 h 172"/>
                <a:gd name="T30" fmla="*/ 0 w 72"/>
                <a:gd name="T31" fmla="*/ 1 h 172"/>
                <a:gd name="T32" fmla="*/ 0 w 72"/>
                <a:gd name="T33" fmla="*/ 1 h 172"/>
                <a:gd name="T34" fmla="*/ 0 w 72"/>
                <a:gd name="T35" fmla="*/ 1 h 172"/>
                <a:gd name="T36" fmla="*/ 0 w 72"/>
                <a:gd name="T37" fmla="*/ 1 h 172"/>
                <a:gd name="T38" fmla="*/ 0 w 72"/>
                <a:gd name="T39" fmla="*/ 1 h 172"/>
                <a:gd name="T40" fmla="*/ 0 w 72"/>
                <a:gd name="T41" fmla="*/ 1 h 172"/>
                <a:gd name="T42" fmla="*/ 0 w 72"/>
                <a:gd name="T43" fmla="*/ 1 h 172"/>
                <a:gd name="T44" fmla="*/ 0 w 72"/>
                <a:gd name="T45" fmla="*/ 1 h 172"/>
                <a:gd name="T46" fmla="*/ 0 w 72"/>
                <a:gd name="T47" fmla="*/ 1 h 172"/>
                <a:gd name="T48" fmla="*/ 0 w 72"/>
                <a:gd name="T49" fmla="*/ 1 h 172"/>
                <a:gd name="T50" fmla="*/ 0 w 72"/>
                <a:gd name="T51" fmla="*/ 1 h 172"/>
                <a:gd name="T52" fmla="*/ 0 w 72"/>
                <a:gd name="T53" fmla="*/ 1 h 172"/>
                <a:gd name="T54" fmla="*/ 0 w 72"/>
                <a:gd name="T55" fmla="*/ 1 h 172"/>
                <a:gd name="T56" fmla="*/ 0 w 72"/>
                <a:gd name="T57" fmla="*/ 1 h 172"/>
                <a:gd name="T58" fmla="*/ 0 w 72"/>
                <a:gd name="T59" fmla="*/ 1 h 172"/>
                <a:gd name="T60" fmla="*/ 0 w 72"/>
                <a:gd name="T61" fmla="*/ 1 h 172"/>
                <a:gd name="T62" fmla="*/ 0 w 72"/>
                <a:gd name="T63" fmla="*/ 1 h 172"/>
                <a:gd name="T64" fmla="*/ 0 w 72"/>
                <a:gd name="T65" fmla="*/ 1 h 172"/>
                <a:gd name="T66" fmla="*/ 0 w 72"/>
                <a:gd name="T67" fmla="*/ 1 h 172"/>
                <a:gd name="T68" fmla="*/ 0 w 72"/>
                <a:gd name="T69" fmla="*/ 1 h 172"/>
                <a:gd name="T70" fmla="*/ 0 w 72"/>
                <a:gd name="T71" fmla="*/ 1 h 172"/>
                <a:gd name="T72" fmla="*/ 0 w 72"/>
                <a:gd name="T73" fmla="*/ 1 h 172"/>
                <a:gd name="T74" fmla="*/ 0 w 72"/>
                <a:gd name="T75" fmla="*/ 1 h 1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72"/>
                <a:gd name="T116" fmla="*/ 72 w 72"/>
                <a:gd name="T117" fmla="*/ 172 h 1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72">
                  <a:moveTo>
                    <a:pt x="43" y="0"/>
                  </a:moveTo>
                  <a:lnTo>
                    <a:pt x="49" y="29"/>
                  </a:lnTo>
                  <a:lnTo>
                    <a:pt x="57" y="60"/>
                  </a:lnTo>
                  <a:lnTo>
                    <a:pt x="65" y="92"/>
                  </a:lnTo>
                  <a:lnTo>
                    <a:pt x="72" y="121"/>
                  </a:lnTo>
                  <a:lnTo>
                    <a:pt x="66" y="129"/>
                  </a:lnTo>
                  <a:lnTo>
                    <a:pt x="58" y="139"/>
                  </a:lnTo>
                  <a:lnTo>
                    <a:pt x="51" y="151"/>
                  </a:lnTo>
                  <a:lnTo>
                    <a:pt x="47" y="159"/>
                  </a:lnTo>
                  <a:lnTo>
                    <a:pt x="52" y="154"/>
                  </a:lnTo>
                  <a:lnTo>
                    <a:pt x="59" y="146"/>
                  </a:lnTo>
                  <a:lnTo>
                    <a:pt x="66" y="139"/>
                  </a:lnTo>
                  <a:lnTo>
                    <a:pt x="69" y="137"/>
                  </a:lnTo>
                  <a:lnTo>
                    <a:pt x="68" y="142"/>
                  </a:lnTo>
                  <a:lnTo>
                    <a:pt x="64" y="151"/>
                  </a:lnTo>
                  <a:lnTo>
                    <a:pt x="58" y="161"/>
                  </a:lnTo>
                  <a:lnTo>
                    <a:pt x="52" y="169"/>
                  </a:lnTo>
                  <a:lnTo>
                    <a:pt x="50" y="170"/>
                  </a:lnTo>
                  <a:lnTo>
                    <a:pt x="46" y="170"/>
                  </a:lnTo>
                  <a:lnTo>
                    <a:pt x="43" y="170"/>
                  </a:lnTo>
                  <a:lnTo>
                    <a:pt x="38" y="172"/>
                  </a:lnTo>
                  <a:lnTo>
                    <a:pt x="34" y="170"/>
                  </a:lnTo>
                  <a:lnTo>
                    <a:pt x="29" y="170"/>
                  </a:lnTo>
                  <a:lnTo>
                    <a:pt x="26" y="169"/>
                  </a:lnTo>
                  <a:lnTo>
                    <a:pt x="26" y="167"/>
                  </a:lnTo>
                  <a:lnTo>
                    <a:pt x="29" y="160"/>
                  </a:lnTo>
                  <a:lnTo>
                    <a:pt x="34" y="147"/>
                  </a:lnTo>
                  <a:lnTo>
                    <a:pt x="38" y="132"/>
                  </a:lnTo>
                  <a:lnTo>
                    <a:pt x="38" y="119"/>
                  </a:lnTo>
                  <a:lnTo>
                    <a:pt x="32" y="120"/>
                  </a:lnTo>
                  <a:lnTo>
                    <a:pt x="27" y="123"/>
                  </a:lnTo>
                  <a:lnTo>
                    <a:pt x="21" y="127"/>
                  </a:lnTo>
                  <a:lnTo>
                    <a:pt x="16" y="131"/>
                  </a:lnTo>
                  <a:lnTo>
                    <a:pt x="12" y="136"/>
                  </a:lnTo>
                  <a:lnTo>
                    <a:pt x="7" y="141"/>
                  </a:lnTo>
                  <a:lnTo>
                    <a:pt x="4" y="143"/>
                  </a:lnTo>
                  <a:lnTo>
                    <a:pt x="0" y="143"/>
                  </a:lnTo>
                  <a:lnTo>
                    <a:pt x="5" y="136"/>
                  </a:lnTo>
                  <a:lnTo>
                    <a:pt x="9" y="129"/>
                  </a:lnTo>
                  <a:lnTo>
                    <a:pt x="14" y="122"/>
                  </a:lnTo>
                  <a:lnTo>
                    <a:pt x="19" y="115"/>
                  </a:lnTo>
                  <a:lnTo>
                    <a:pt x="23" y="109"/>
                  </a:lnTo>
                  <a:lnTo>
                    <a:pt x="28" y="104"/>
                  </a:lnTo>
                  <a:lnTo>
                    <a:pt x="32" y="99"/>
                  </a:lnTo>
                  <a:lnTo>
                    <a:pt x="36" y="96"/>
                  </a:lnTo>
                  <a:lnTo>
                    <a:pt x="43" y="89"/>
                  </a:lnTo>
                  <a:lnTo>
                    <a:pt x="50" y="81"/>
                  </a:lnTo>
                  <a:lnTo>
                    <a:pt x="54" y="69"/>
                  </a:lnTo>
                  <a:lnTo>
                    <a:pt x="53" y="55"/>
                  </a:lnTo>
                  <a:lnTo>
                    <a:pt x="52" y="51"/>
                  </a:lnTo>
                  <a:lnTo>
                    <a:pt x="51" y="46"/>
                  </a:lnTo>
                  <a:lnTo>
                    <a:pt x="50" y="42"/>
                  </a:lnTo>
                  <a:lnTo>
                    <a:pt x="50" y="38"/>
                  </a:lnTo>
                  <a:lnTo>
                    <a:pt x="45" y="39"/>
                  </a:lnTo>
                  <a:lnTo>
                    <a:pt x="38" y="40"/>
                  </a:lnTo>
                  <a:lnTo>
                    <a:pt x="31" y="42"/>
                  </a:lnTo>
                  <a:lnTo>
                    <a:pt x="24" y="43"/>
                  </a:lnTo>
                  <a:lnTo>
                    <a:pt x="16" y="43"/>
                  </a:lnTo>
                  <a:lnTo>
                    <a:pt x="9" y="44"/>
                  </a:lnTo>
                  <a:lnTo>
                    <a:pt x="5" y="45"/>
                  </a:lnTo>
                  <a:lnTo>
                    <a:pt x="1" y="45"/>
                  </a:lnTo>
                  <a:lnTo>
                    <a:pt x="5" y="42"/>
                  </a:lnTo>
                  <a:lnTo>
                    <a:pt x="8" y="39"/>
                  </a:lnTo>
                  <a:lnTo>
                    <a:pt x="13" y="37"/>
                  </a:lnTo>
                  <a:lnTo>
                    <a:pt x="18" y="35"/>
                  </a:lnTo>
                  <a:lnTo>
                    <a:pt x="22" y="34"/>
                  </a:lnTo>
                  <a:lnTo>
                    <a:pt x="27" y="34"/>
                  </a:lnTo>
                  <a:lnTo>
                    <a:pt x="31" y="32"/>
                  </a:lnTo>
                  <a:lnTo>
                    <a:pt x="36" y="32"/>
                  </a:lnTo>
                  <a:lnTo>
                    <a:pt x="38" y="29"/>
                  </a:lnTo>
                  <a:lnTo>
                    <a:pt x="42" y="24"/>
                  </a:lnTo>
                  <a:lnTo>
                    <a:pt x="44" y="20"/>
                  </a:lnTo>
                  <a:lnTo>
                    <a:pt x="44" y="16"/>
                  </a:lnTo>
                  <a:lnTo>
                    <a:pt x="43" y="14"/>
                  </a:lnTo>
                  <a:lnTo>
                    <a:pt x="43" y="9"/>
                  </a:lnTo>
                  <a:lnTo>
                    <a:pt x="43" y="5"/>
                  </a:lnTo>
                  <a:lnTo>
                    <a:pt x="4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2" name="Freeform 167"/>
            <p:cNvSpPr>
              <a:spLocks/>
            </p:cNvSpPr>
            <p:nvPr/>
          </p:nvSpPr>
          <p:spPr bwMode="auto">
            <a:xfrm>
              <a:off x="5306" y="2903"/>
              <a:ext cx="14" cy="25"/>
            </a:xfrm>
            <a:custGeom>
              <a:avLst/>
              <a:gdLst>
                <a:gd name="T0" fmla="*/ 1 w 28"/>
                <a:gd name="T1" fmla="*/ 1 h 48"/>
                <a:gd name="T2" fmla="*/ 1 w 28"/>
                <a:gd name="T3" fmla="*/ 1 h 48"/>
                <a:gd name="T4" fmla="*/ 1 w 28"/>
                <a:gd name="T5" fmla="*/ 1 h 48"/>
                <a:gd name="T6" fmla="*/ 1 w 28"/>
                <a:gd name="T7" fmla="*/ 1 h 48"/>
                <a:gd name="T8" fmla="*/ 1 w 28"/>
                <a:gd name="T9" fmla="*/ 1 h 48"/>
                <a:gd name="T10" fmla="*/ 1 w 28"/>
                <a:gd name="T11" fmla="*/ 1 h 48"/>
                <a:gd name="T12" fmla="*/ 1 w 28"/>
                <a:gd name="T13" fmla="*/ 1 h 48"/>
                <a:gd name="T14" fmla="*/ 1 w 28"/>
                <a:gd name="T15" fmla="*/ 1 h 48"/>
                <a:gd name="T16" fmla="*/ 0 w 28"/>
                <a:gd name="T17" fmla="*/ 1 h 48"/>
                <a:gd name="T18" fmla="*/ 1 w 28"/>
                <a:gd name="T19" fmla="*/ 1 h 48"/>
                <a:gd name="T20" fmla="*/ 1 w 28"/>
                <a:gd name="T21" fmla="*/ 1 h 48"/>
                <a:gd name="T22" fmla="*/ 1 w 28"/>
                <a:gd name="T23" fmla="*/ 1 h 48"/>
                <a:gd name="T24" fmla="*/ 1 w 28"/>
                <a:gd name="T25" fmla="*/ 0 h 48"/>
                <a:gd name="T26" fmla="*/ 1 w 28"/>
                <a:gd name="T27" fmla="*/ 1 h 48"/>
                <a:gd name="T28" fmla="*/ 1 w 28"/>
                <a:gd name="T29" fmla="*/ 1 h 48"/>
                <a:gd name="T30" fmla="*/ 1 w 28"/>
                <a:gd name="T31" fmla="*/ 1 h 48"/>
                <a:gd name="T32" fmla="*/ 1 w 28"/>
                <a:gd name="T33" fmla="*/ 1 h 48"/>
                <a:gd name="T34" fmla="*/ 1 w 28"/>
                <a:gd name="T35" fmla="*/ 1 h 48"/>
                <a:gd name="T36" fmla="*/ 1 w 28"/>
                <a:gd name="T37" fmla="*/ 1 h 48"/>
                <a:gd name="T38" fmla="*/ 1 w 28"/>
                <a:gd name="T39" fmla="*/ 1 h 48"/>
                <a:gd name="T40" fmla="*/ 1 w 28"/>
                <a:gd name="T41" fmla="*/ 1 h 48"/>
                <a:gd name="T42" fmla="*/ 1 w 28"/>
                <a:gd name="T43" fmla="*/ 1 h 48"/>
                <a:gd name="T44" fmla="*/ 1 w 28"/>
                <a:gd name="T45" fmla="*/ 1 h 48"/>
                <a:gd name="T46" fmla="*/ 1 w 28"/>
                <a:gd name="T47" fmla="*/ 1 h 48"/>
                <a:gd name="T48" fmla="*/ 1 w 28"/>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8"/>
                <a:gd name="T77" fmla="*/ 28 w 2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8">
                  <a:moveTo>
                    <a:pt x="5" y="48"/>
                  </a:moveTo>
                  <a:lnTo>
                    <a:pt x="11" y="40"/>
                  </a:lnTo>
                  <a:lnTo>
                    <a:pt x="17" y="30"/>
                  </a:lnTo>
                  <a:lnTo>
                    <a:pt x="21" y="21"/>
                  </a:lnTo>
                  <a:lnTo>
                    <a:pt x="22" y="16"/>
                  </a:lnTo>
                  <a:lnTo>
                    <a:pt x="19" y="18"/>
                  </a:lnTo>
                  <a:lnTo>
                    <a:pt x="12" y="25"/>
                  </a:lnTo>
                  <a:lnTo>
                    <a:pt x="5" y="33"/>
                  </a:lnTo>
                  <a:lnTo>
                    <a:pt x="0" y="38"/>
                  </a:lnTo>
                  <a:lnTo>
                    <a:pt x="4" y="30"/>
                  </a:lnTo>
                  <a:lnTo>
                    <a:pt x="11" y="18"/>
                  </a:lnTo>
                  <a:lnTo>
                    <a:pt x="19" y="8"/>
                  </a:lnTo>
                  <a:lnTo>
                    <a:pt x="25" y="0"/>
                  </a:lnTo>
                  <a:lnTo>
                    <a:pt x="26" y="6"/>
                  </a:lnTo>
                  <a:lnTo>
                    <a:pt x="27" y="11"/>
                  </a:lnTo>
                  <a:lnTo>
                    <a:pt x="28" y="16"/>
                  </a:lnTo>
                  <a:lnTo>
                    <a:pt x="28" y="20"/>
                  </a:lnTo>
                  <a:lnTo>
                    <a:pt x="26" y="24"/>
                  </a:lnTo>
                  <a:lnTo>
                    <a:pt x="22" y="30"/>
                  </a:lnTo>
                  <a:lnTo>
                    <a:pt x="19" y="38"/>
                  </a:lnTo>
                  <a:lnTo>
                    <a:pt x="15" y="46"/>
                  </a:lnTo>
                  <a:lnTo>
                    <a:pt x="13" y="47"/>
                  </a:lnTo>
                  <a:lnTo>
                    <a:pt x="11" y="47"/>
                  </a:lnTo>
                  <a:lnTo>
                    <a:pt x="7" y="48"/>
                  </a:lnTo>
                  <a:lnTo>
                    <a:pt x="5"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3" name="Freeform 168"/>
            <p:cNvSpPr>
              <a:spLocks/>
            </p:cNvSpPr>
            <p:nvPr/>
          </p:nvSpPr>
          <p:spPr bwMode="auto">
            <a:xfrm>
              <a:off x="5278" y="2938"/>
              <a:ext cx="5" cy="9"/>
            </a:xfrm>
            <a:custGeom>
              <a:avLst/>
              <a:gdLst>
                <a:gd name="T0" fmla="*/ 1 w 9"/>
                <a:gd name="T1" fmla="*/ 1 h 18"/>
                <a:gd name="T2" fmla="*/ 1 w 9"/>
                <a:gd name="T3" fmla="*/ 1 h 18"/>
                <a:gd name="T4" fmla="*/ 1 w 9"/>
                <a:gd name="T5" fmla="*/ 1 h 18"/>
                <a:gd name="T6" fmla="*/ 1 w 9"/>
                <a:gd name="T7" fmla="*/ 1 h 18"/>
                <a:gd name="T8" fmla="*/ 0 w 9"/>
                <a:gd name="T9" fmla="*/ 1 h 18"/>
                <a:gd name="T10" fmla="*/ 1 w 9"/>
                <a:gd name="T11" fmla="*/ 1 h 18"/>
                <a:gd name="T12" fmla="*/ 1 w 9"/>
                <a:gd name="T13" fmla="*/ 1 h 18"/>
                <a:gd name="T14" fmla="*/ 1 w 9"/>
                <a:gd name="T15" fmla="*/ 1 h 18"/>
                <a:gd name="T16" fmla="*/ 1 w 9"/>
                <a:gd name="T17" fmla="*/ 0 h 18"/>
                <a:gd name="T18" fmla="*/ 1 w 9"/>
                <a:gd name="T19" fmla="*/ 1 h 18"/>
                <a:gd name="T20" fmla="*/ 1 w 9"/>
                <a:gd name="T21" fmla="*/ 1 h 18"/>
                <a:gd name="T22" fmla="*/ 1 w 9"/>
                <a:gd name="T23" fmla="*/ 1 h 18"/>
                <a:gd name="T24" fmla="*/ 1 w 9"/>
                <a:gd name="T25" fmla="*/ 1 h 18"/>
                <a:gd name="T26" fmla="*/ 1 w 9"/>
                <a:gd name="T27" fmla="*/ 1 h 18"/>
                <a:gd name="T28" fmla="*/ 1 w 9"/>
                <a:gd name="T29" fmla="*/ 1 h 18"/>
                <a:gd name="T30" fmla="*/ 1 w 9"/>
                <a:gd name="T31" fmla="*/ 1 h 18"/>
                <a:gd name="T32" fmla="*/ 1 w 9"/>
                <a:gd name="T33" fmla="*/ 1 h 18"/>
                <a:gd name="T34" fmla="*/ 1 w 9"/>
                <a:gd name="T35" fmla="*/ 1 h 18"/>
                <a:gd name="T36" fmla="*/ 1 w 9"/>
                <a:gd name="T37" fmla="*/ 1 h 18"/>
                <a:gd name="T38" fmla="*/ 1 w 9"/>
                <a:gd name="T39" fmla="*/ 1 h 18"/>
                <a:gd name="T40" fmla="*/ 1 w 9"/>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8"/>
                <a:gd name="T65" fmla="*/ 9 w 9"/>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8">
                  <a:moveTo>
                    <a:pt x="7" y="18"/>
                  </a:moveTo>
                  <a:lnTo>
                    <a:pt x="6" y="18"/>
                  </a:lnTo>
                  <a:lnTo>
                    <a:pt x="4" y="18"/>
                  </a:lnTo>
                  <a:lnTo>
                    <a:pt x="2" y="18"/>
                  </a:lnTo>
                  <a:lnTo>
                    <a:pt x="0" y="18"/>
                  </a:lnTo>
                  <a:lnTo>
                    <a:pt x="1" y="13"/>
                  </a:lnTo>
                  <a:lnTo>
                    <a:pt x="5" y="8"/>
                  </a:lnTo>
                  <a:lnTo>
                    <a:pt x="7" y="3"/>
                  </a:lnTo>
                  <a:lnTo>
                    <a:pt x="9" y="0"/>
                  </a:lnTo>
                  <a:lnTo>
                    <a:pt x="8" y="3"/>
                  </a:lnTo>
                  <a:lnTo>
                    <a:pt x="7" y="7"/>
                  </a:lnTo>
                  <a:lnTo>
                    <a:pt x="6" y="10"/>
                  </a:lnTo>
                  <a:lnTo>
                    <a:pt x="5" y="12"/>
                  </a:lnTo>
                  <a:lnTo>
                    <a:pt x="6" y="12"/>
                  </a:lnTo>
                  <a:lnTo>
                    <a:pt x="7" y="13"/>
                  </a:lnTo>
                  <a:lnTo>
                    <a:pt x="7" y="14"/>
                  </a:lnTo>
                  <a:lnTo>
                    <a:pt x="8" y="15"/>
                  </a:lnTo>
                  <a:lnTo>
                    <a:pt x="8" y="16"/>
                  </a:lnTo>
                  <a:lnTo>
                    <a:pt x="7" y="17"/>
                  </a:lnTo>
                  <a:lnTo>
                    <a:pt x="7"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4" name="Freeform 169"/>
            <p:cNvSpPr>
              <a:spLocks/>
            </p:cNvSpPr>
            <p:nvPr/>
          </p:nvSpPr>
          <p:spPr bwMode="auto">
            <a:xfrm>
              <a:off x="5306" y="2927"/>
              <a:ext cx="8" cy="17"/>
            </a:xfrm>
            <a:custGeom>
              <a:avLst/>
              <a:gdLst>
                <a:gd name="T0" fmla="*/ 0 w 15"/>
                <a:gd name="T1" fmla="*/ 0 h 35"/>
                <a:gd name="T2" fmla="*/ 1 w 15"/>
                <a:gd name="T3" fmla="*/ 0 h 35"/>
                <a:gd name="T4" fmla="*/ 1 w 15"/>
                <a:gd name="T5" fmla="*/ 0 h 35"/>
                <a:gd name="T6" fmla="*/ 1 w 15"/>
                <a:gd name="T7" fmla="*/ 0 h 35"/>
                <a:gd name="T8" fmla="*/ 1 w 15"/>
                <a:gd name="T9" fmla="*/ 0 h 35"/>
                <a:gd name="T10" fmla="*/ 1 w 15"/>
                <a:gd name="T11" fmla="*/ 0 h 35"/>
                <a:gd name="T12" fmla="*/ 1 w 15"/>
                <a:gd name="T13" fmla="*/ 0 h 35"/>
                <a:gd name="T14" fmla="*/ 1 w 15"/>
                <a:gd name="T15" fmla="*/ 0 h 35"/>
                <a:gd name="T16" fmla="*/ 1 w 15"/>
                <a:gd name="T17" fmla="*/ 0 h 35"/>
                <a:gd name="T18" fmla="*/ 1 w 15"/>
                <a:gd name="T19" fmla="*/ 0 h 35"/>
                <a:gd name="T20" fmla="*/ 1 w 15"/>
                <a:gd name="T21" fmla="*/ 0 h 35"/>
                <a:gd name="T22" fmla="*/ 0 w 15"/>
                <a:gd name="T23" fmla="*/ 0 h 35"/>
                <a:gd name="T24" fmla="*/ 0 w 15"/>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5"/>
                <a:gd name="T41" fmla="*/ 15 w 15"/>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5">
                  <a:moveTo>
                    <a:pt x="0" y="35"/>
                  </a:moveTo>
                  <a:lnTo>
                    <a:pt x="3" y="28"/>
                  </a:lnTo>
                  <a:lnTo>
                    <a:pt x="6" y="18"/>
                  </a:lnTo>
                  <a:lnTo>
                    <a:pt x="11" y="9"/>
                  </a:lnTo>
                  <a:lnTo>
                    <a:pt x="15" y="0"/>
                  </a:lnTo>
                  <a:lnTo>
                    <a:pt x="13" y="1"/>
                  </a:lnTo>
                  <a:lnTo>
                    <a:pt x="11" y="1"/>
                  </a:lnTo>
                  <a:lnTo>
                    <a:pt x="7" y="2"/>
                  </a:lnTo>
                  <a:lnTo>
                    <a:pt x="5" y="2"/>
                  </a:lnTo>
                  <a:lnTo>
                    <a:pt x="4" y="9"/>
                  </a:lnTo>
                  <a:lnTo>
                    <a:pt x="3" y="18"/>
                  </a:lnTo>
                  <a:lnTo>
                    <a:pt x="0" y="28"/>
                  </a:lnTo>
                  <a:lnTo>
                    <a:pt x="0" y="3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5" name="Freeform 170"/>
            <p:cNvSpPr>
              <a:spLocks/>
            </p:cNvSpPr>
            <p:nvPr/>
          </p:nvSpPr>
          <p:spPr bwMode="auto">
            <a:xfrm>
              <a:off x="5252" y="3266"/>
              <a:ext cx="27" cy="56"/>
            </a:xfrm>
            <a:custGeom>
              <a:avLst/>
              <a:gdLst>
                <a:gd name="T0" fmla="*/ 0 w 55"/>
                <a:gd name="T1" fmla="*/ 0 h 113"/>
                <a:gd name="T2" fmla="*/ 0 w 55"/>
                <a:gd name="T3" fmla="*/ 0 h 113"/>
                <a:gd name="T4" fmla="*/ 0 w 55"/>
                <a:gd name="T5" fmla="*/ 0 h 113"/>
                <a:gd name="T6" fmla="*/ 0 w 55"/>
                <a:gd name="T7" fmla="*/ 0 h 113"/>
                <a:gd name="T8" fmla="*/ 0 w 55"/>
                <a:gd name="T9" fmla="*/ 0 h 113"/>
                <a:gd name="T10" fmla="*/ 0 w 55"/>
                <a:gd name="T11" fmla="*/ 0 h 113"/>
                <a:gd name="T12" fmla="*/ 0 w 55"/>
                <a:gd name="T13" fmla="*/ 0 h 113"/>
                <a:gd name="T14" fmla="*/ 0 w 55"/>
                <a:gd name="T15" fmla="*/ 0 h 113"/>
                <a:gd name="T16" fmla="*/ 0 w 55"/>
                <a:gd name="T17" fmla="*/ 0 h 113"/>
                <a:gd name="T18" fmla="*/ 0 w 55"/>
                <a:gd name="T19" fmla="*/ 0 h 113"/>
                <a:gd name="T20" fmla="*/ 0 w 55"/>
                <a:gd name="T21" fmla="*/ 0 h 113"/>
                <a:gd name="T22" fmla="*/ 0 w 55"/>
                <a:gd name="T23" fmla="*/ 0 h 113"/>
                <a:gd name="T24" fmla="*/ 0 w 55"/>
                <a:gd name="T25" fmla="*/ 0 h 113"/>
                <a:gd name="T26" fmla="*/ 0 w 55"/>
                <a:gd name="T27" fmla="*/ 0 h 113"/>
                <a:gd name="T28" fmla="*/ 0 w 55"/>
                <a:gd name="T29" fmla="*/ 0 h 113"/>
                <a:gd name="T30" fmla="*/ 0 w 55"/>
                <a:gd name="T31" fmla="*/ 0 h 113"/>
                <a:gd name="T32" fmla="*/ 0 w 55"/>
                <a:gd name="T33" fmla="*/ 0 h 113"/>
                <a:gd name="T34" fmla="*/ 0 w 55"/>
                <a:gd name="T35" fmla="*/ 0 h 113"/>
                <a:gd name="T36" fmla="*/ 0 w 55"/>
                <a:gd name="T37" fmla="*/ 0 h 113"/>
                <a:gd name="T38" fmla="*/ 0 w 55"/>
                <a:gd name="T39" fmla="*/ 0 h 113"/>
                <a:gd name="T40" fmla="*/ 0 w 55"/>
                <a:gd name="T41" fmla="*/ 0 h 113"/>
                <a:gd name="T42" fmla="*/ 0 w 55"/>
                <a:gd name="T43" fmla="*/ 0 h 113"/>
                <a:gd name="T44" fmla="*/ 0 w 55"/>
                <a:gd name="T45" fmla="*/ 0 h 113"/>
                <a:gd name="T46" fmla="*/ 0 w 55"/>
                <a:gd name="T47" fmla="*/ 0 h 113"/>
                <a:gd name="T48" fmla="*/ 0 w 55"/>
                <a:gd name="T49" fmla="*/ 0 h 113"/>
                <a:gd name="T50" fmla="*/ 0 w 55"/>
                <a:gd name="T51" fmla="*/ 0 h 113"/>
                <a:gd name="T52" fmla="*/ 0 w 55"/>
                <a:gd name="T53" fmla="*/ 0 h 113"/>
                <a:gd name="T54" fmla="*/ 0 w 55"/>
                <a:gd name="T55" fmla="*/ 0 h 113"/>
                <a:gd name="T56" fmla="*/ 0 w 55"/>
                <a:gd name="T57" fmla="*/ 0 h 113"/>
                <a:gd name="T58" fmla="*/ 0 w 55"/>
                <a:gd name="T59" fmla="*/ 0 h 113"/>
                <a:gd name="T60" fmla="*/ 0 w 55"/>
                <a:gd name="T61" fmla="*/ 0 h 113"/>
                <a:gd name="T62" fmla="*/ 0 w 55"/>
                <a:gd name="T63" fmla="*/ 0 h 113"/>
                <a:gd name="T64" fmla="*/ 0 w 55"/>
                <a:gd name="T65" fmla="*/ 0 h 113"/>
                <a:gd name="T66" fmla="*/ 0 w 55"/>
                <a:gd name="T67" fmla="*/ 0 h 113"/>
                <a:gd name="T68" fmla="*/ 0 w 55"/>
                <a:gd name="T69" fmla="*/ 0 h 113"/>
                <a:gd name="T70" fmla="*/ 0 w 55"/>
                <a:gd name="T71" fmla="*/ 0 h 113"/>
                <a:gd name="T72" fmla="*/ 0 w 55"/>
                <a:gd name="T73" fmla="*/ 0 h 1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113"/>
                <a:gd name="T113" fmla="*/ 55 w 55"/>
                <a:gd name="T114" fmla="*/ 113 h 1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113">
                  <a:moveTo>
                    <a:pt x="21" y="0"/>
                  </a:moveTo>
                  <a:lnTo>
                    <a:pt x="21" y="4"/>
                  </a:lnTo>
                  <a:lnTo>
                    <a:pt x="19" y="10"/>
                  </a:lnTo>
                  <a:lnTo>
                    <a:pt x="16" y="18"/>
                  </a:lnTo>
                  <a:lnTo>
                    <a:pt x="13" y="29"/>
                  </a:lnTo>
                  <a:lnTo>
                    <a:pt x="12" y="31"/>
                  </a:lnTo>
                  <a:lnTo>
                    <a:pt x="9" y="37"/>
                  </a:lnTo>
                  <a:lnTo>
                    <a:pt x="7" y="44"/>
                  </a:lnTo>
                  <a:lnTo>
                    <a:pt x="6" y="52"/>
                  </a:lnTo>
                  <a:lnTo>
                    <a:pt x="6" y="60"/>
                  </a:lnTo>
                  <a:lnTo>
                    <a:pt x="8" y="68"/>
                  </a:lnTo>
                  <a:lnTo>
                    <a:pt x="15" y="74"/>
                  </a:lnTo>
                  <a:lnTo>
                    <a:pt x="27" y="77"/>
                  </a:lnTo>
                  <a:lnTo>
                    <a:pt x="39" y="76"/>
                  </a:lnTo>
                  <a:lnTo>
                    <a:pt x="47" y="68"/>
                  </a:lnTo>
                  <a:lnTo>
                    <a:pt x="52" y="54"/>
                  </a:lnTo>
                  <a:lnTo>
                    <a:pt x="54" y="36"/>
                  </a:lnTo>
                  <a:lnTo>
                    <a:pt x="55" y="46"/>
                  </a:lnTo>
                  <a:lnTo>
                    <a:pt x="55" y="59"/>
                  </a:lnTo>
                  <a:lnTo>
                    <a:pt x="53" y="71"/>
                  </a:lnTo>
                  <a:lnTo>
                    <a:pt x="50" y="84"/>
                  </a:lnTo>
                  <a:lnTo>
                    <a:pt x="44" y="96"/>
                  </a:lnTo>
                  <a:lnTo>
                    <a:pt x="36" y="105"/>
                  </a:lnTo>
                  <a:lnTo>
                    <a:pt x="27" y="111"/>
                  </a:lnTo>
                  <a:lnTo>
                    <a:pt x="16" y="113"/>
                  </a:lnTo>
                  <a:lnTo>
                    <a:pt x="15" y="112"/>
                  </a:lnTo>
                  <a:lnTo>
                    <a:pt x="13" y="109"/>
                  </a:lnTo>
                  <a:lnTo>
                    <a:pt x="10" y="105"/>
                  </a:lnTo>
                  <a:lnTo>
                    <a:pt x="8" y="100"/>
                  </a:lnTo>
                  <a:lnTo>
                    <a:pt x="4" y="88"/>
                  </a:lnTo>
                  <a:lnTo>
                    <a:pt x="0" y="73"/>
                  </a:lnTo>
                  <a:lnTo>
                    <a:pt x="0" y="56"/>
                  </a:lnTo>
                  <a:lnTo>
                    <a:pt x="4" y="43"/>
                  </a:lnTo>
                  <a:lnTo>
                    <a:pt x="9" y="28"/>
                  </a:lnTo>
                  <a:lnTo>
                    <a:pt x="14" y="15"/>
                  </a:lnTo>
                  <a:lnTo>
                    <a:pt x="17" y="6"/>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6" name="Freeform 171"/>
            <p:cNvSpPr>
              <a:spLocks/>
            </p:cNvSpPr>
            <p:nvPr/>
          </p:nvSpPr>
          <p:spPr bwMode="auto">
            <a:xfrm>
              <a:off x="5290" y="3314"/>
              <a:ext cx="32" cy="22"/>
            </a:xfrm>
            <a:custGeom>
              <a:avLst/>
              <a:gdLst>
                <a:gd name="T0" fmla="*/ 1 w 64"/>
                <a:gd name="T1" fmla="*/ 0 h 43"/>
                <a:gd name="T2" fmla="*/ 1 w 64"/>
                <a:gd name="T3" fmla="*/ 1 h 43"/>
                <a:gd name="T4" fmla="*/ 1 w 64"/>
                <a:gd name="T5" fmla="*/ 1 h 43"/>
                <a:gd name="T6" fmla="*/ 1 w 64"/>
                <a:gd name="T7" fmla="*/ 1 h 43"/>
                <a:gd name="T8" fmla="*/ 1 w 64"/>
                <a:gd name="T9" fmla="*/ 1 h 43"/>
                <a:gd name="T10" fmla="*/ 1 w 64"/>
                <a:gd name="T11" fmla="*/ 1 h 43"/>
                <a:gd name="T12" fmla="*/ 1 w 64"/>
                <a:gd name="T13" fmla="*/ 1 h 43"/>
                <a:gd name="T14" fmla="*/ 1 w 64"/>
                <a:gd name="T15" fmla="*/ 1 h 43"/>
                <a:gd name="T16" fmla="*/ 1 w 64"/>
                <a:gd name="T17" fmla="*/ 1 h 43"/>
                <a:gd name="T18" fmla="*/ 1 w 64"/>
                <a:gd name="T19" fmla="*/ 1 h 43"/>
                <a:gd name="T20" fmla="*/ 1 w 64"/>
                <a:gd name="T21" fmla="*/ 1 h 43"/>
                <a:gd name="T22" fmla="*/ 1 w 64"/>
                <a:gd name="T23" fmla="*/ 1 h 43"/>
                <a:gd name="T24" fmla="*/ 1 w 64"/>
                <a:gd name="T25" fmla="*/ 1 h 43"/>
                <a:gd name="T26" fmla="*/ 1 w 64"/>
                <a:gd name="T27" fmla="*/ 1 h 43"/>
                <a:gd name="T28" fmla="*/ 1 w 64"/>
                <a:gd name="T29" fmla="*/ 1 h 43"/>
                <a:gd name="T30" fmla="*/ 1 w 64"/>
                <a:gd name="T31" fmla="*/ 1 h 43"/>
                <a:gd name="T32" fmla="*/ 1 w 64"/>
                <a:gd name="T33" fmla="*/ 1 h 43"/>
                <a:gd name="T34" fmla="*/ 1 w 64"/>
                <a:gd name="T35" fmla="*/ 1 h 43"/>
                <a:gd name="T36" fmla="*/ 1 w 64"/>
                <a:gd name="T37" fmla="*/ 1 h 43"/>
                <a:gd name="T38" fmla="*/ 1 w 64"/>
                <a:gd name="T39" fmla="*/ 1 h 43"/>
                <a:gd name="T40" fmla="*/ 1 w 64"/>
                <a:gd name="T41" fmla="*/ 1 h 43"/>
                <a:gd name="T42" fmla="*/ 1 w 64"/>
                <a:gd name="T43" fmla="*/ 1 h 43"/>
                <a:gd name="T44" fmla="*/ 1 w 64"/>
                <a:gd name="T45" fmla="*/ 1 h 43"/>
                <a:gd name="T46" fmla="*/ 1 w 64"/>
                <a:gd name="T47" fmla="*/ 1 h 43"/>
                <a:gd name="T48" fmla="*/ 1 w 64"/>
                <a:gd name="T49" fmla="*/ 1 h 43"/>
                <a:gd name="T50" fmla="*/ 1 w 64"/>
                <a:gd name="T51" fmla="*/ 1 h 43"/>
                <a:gd name="T52" fmla="*/ 1 w 64"/>
                <a:gd name="T53" fmla="*/ 1 h 43"/>
                <a:gd name="T54" fmla="*/ 1 w 64"/>
                <a:gd name="T55" fmla="*/ 1 h 43"/>
                <a:gd name="T56" fmla="*/ 1 w 64"/>
                <a:gd name="T57" fmla="*/ 1 h 43"/>
                <a:gd name="T58" fmla="*/ 1 w 64"/>
                <a:gd name="T59" fmla="*/ 1 h 43"/>
                <a:gd name="T60" fmla="*/ 1 w 64"/>
                <a:gd name="T61" fmla="*/ 1 h 43"/>
                <a:gd name="T62" fmla="*/ 1 w 64"/>
                <a:gd name="T63" fmla="*/ 1 h 43"/>
                <a:gd name="T64" fmla="*/ 1 w 64"/>
                <a:gd name="T65" fmla="*/ 1 h 43"/>
                <a:gd name="T66" fmla="*/ 1 w 64"/>
                <a:gd name="T67" fmla="*/ 1 h 43"/>
                <a:gd name="T68" fmla="*/ 1 w 64"/>
                <a:gd name="T69" fmla="*/ 1 h 43"/>
                <a:gd name="T70" fmla="*/ 1 w 64"/>
                <a:gd name="T71" fmla="*/ 1 h 43"/>
                <a:gd name="T72" fmla="*/ 0 w 64"/>
                <a:gd name="T73" fmla="*/ 1 h 43"/>
                <a:gd name="T74" fmla="*/ 0 w 64"/>
                <a:gd name="T75" fmla="*/ 1 h 43"/>
                <a:gd name="T76" fmla="*/ 1 w 64"/>
                <a:gd name="T77" fmla="*/ 1 h 43"/>
                <a:gd name="T78" fmla="*/ 1 w 64"/>
                <a:gd name="T79" fmla="*/ 1 h 43"/>
                <a:gd name="T80" fmla="*/ 1 w 64"/>
                <a:gd name="T81" fmla="*/ 0 h 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
                <a:gd name="T124" fmla="*/ 0 h 43"/>
                <a:gd name="T125" fmla="*/ 64 w 64"/>
                <a:gd name="T126" fmla="*/ 43 h 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 h="43">
                  <a:moveTo>
                    <a:pt x="3" y="0"/>
                  </a:moveTo>
                  <a:lnTo>
                    <a:pt x="3" y="3"/>
                  </a:lnTo>
                  <a:lnTo>
                    <a:pt x="4" y="9"/>
                  </a:lnTo>
                  <a:lnTo>
                    <a:pt x="5" y="15"/>
                  </a:lnTo>
                  <a:lnTo>
                    <a:pt x="6" y="19"/>
                  </a:lnTo>
                  <a:lnTo>
                    <a:pt x="7" y="23"/>
                  </a:lnTo>
                  <a:lnTo>
                    <a:pt x="11" y="24"/>
                  </a:lnTo>
                  <a:lnTo>
                    <a:pt x="13" y="25"/>
                  </a:lnTo>
                  <a:lnTo>
                    <a:pt x="16" y="25"/>
                  </a:lnTo>
                  <a:lnTo>
                    <a:pt x="22" y="24"/>
                  </a:lnTo>
                  <a:lnTo>
                    <a:pt x="30" y="23"/>
                  </a:lnTo>
                  <a:lnTo>
                    <a:pt x="39" y="22"/>
                  </a:lnTo>
                  <a:lnTo>
                    <a:pt x="46" y="22"/>
                  </a:lnTo>
                  <a:lnTo>
                    <a:pt x="51" y="23"/>
                  </a:lnTo>
                  <a:lnTo>
                    <a:pt x="55" y="22"/>
                  </a:lnTo>
                  <a:lnTo>
                    <a:pt x="58" y="18"/>
                  </a:lnTo>
                  <a:lnTo>
                    <a:pt x="58" y="12"/>
                  </a:lnTo>
                  <a:lnTo>
                    <a:pt x="61" y="16"/>
                  </a:lnTo>
                  <a:lnTo>
                    <a:pt x="62" y="18"/>
                  </a:lnTo>
                  <a:lnTo>
                    <a:pt x="64" y="20"/>
                  </a:lnTo>
                  <a:lnTo>
                    <a:pt x="64" y="22"/>
                  </a:lnTo>
                  <a:lnTo>
                    <a:pt x="64" y="26"/>
                  </a:lnTo>
                  <a:lnTo>
                    <a:pt x="64" y="33"/>
                  </a:lnTo>
                  <a:lnTo>
                    <a:pt x="61" y="39"/>
                  </a:lnTo>
                  <a:lnTo>
                    <a:pt x="55" y="42"/>
                  </a:lnTo>
                  <a:lnTo>
                    <a:pt x="51" y="42"/>
                  </a:lnTo>
                  <a:lnTo>
                    <a:pt x="44" y="43"/>
                  </a:lnTo>
                  <a:lnTo>
                    <a:pt x="36" y="43"/>
                  </a:lnTo>
                  <a:lnTo>
                    <a:pt x="27" y="43"/>
                  </a:lnTo>
                  <a:lnTo>
                    <a:pt x="19" y="43"/>
                  </a:lnTo>
                  <a:lnTo>
                    <a:pt x="12" y="43"/>
                  </a:lnTo>
                  <a:lnTo>
                    <a:pt x="7" y="42"/>
                  </a:lnTo>
                  <a:lnTo>
                    <a:pt x="5" y="41"/>
                  </a:lnTo>
                  <a:lnTo>
                    <a:pt x="4" y="38"/>
                  </a:lnTo>
                  <a:lnTo>
                    <a:pt x="3" y="32"/>
                  </a:lnTo>
                  <a:lnTo>
                    <a:pt x="1" y="27"/>
                  </a:lnTo>
                  <a:lnTo>
                    <a:pt x="0" y="24"/>
                  </a:lnTo>
                  <a:lnTo>
                    <a:pt x="0" y="18"/>
                  </a:lnTo>
                  <a:lnTo>
                    <a:pt x="1" y="11"/>
                  </a:lnTo>
                  <a:lnTo>
                    <a:pt x="3" y="4"/>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7" name="Freeform 172"/>
            <p:cNvSpPr>
              <a:spLocks/>
            </p:cNvSpPr>
            <p:nvPr/>
          </p:nvSpPr>
          <p:spPr bwMode="auto">
            <a:xfrm>
              <a:off x="5256" y="3306"/>
              <a:ext cx="4" cy="16"/>
            </a:xfrm>
            <a:custGeom>
              <a:avLst/>
              <a:gdLst>
                <a:gd name="T0" fmla="*/ 0 w 9"/>
                <a:gd name="T1" fmla="*/ 0 h 34"/>
                <a:gd name="T2" fmla="*/ 0 w 9"/>
                <a:gd name="T3" fmla="*/ 0 h 34"/>
                <a:gd name="T4" fmla="*/ 0 w 9"/>
                <a:gd name="T5" fmla="*/ 0 h 34"/>
                <a:gd name="T6" fmla="*/ 0 w 9"/>
                <a:gd name="T7" fmla="*/ 0 h 34"/>
                <a:gd name="T8" fmla="*/ 0 w 9"/>
                <a:gd name="T9" fmla="*/ 0 h 34"/>
                <a:gd name="T10" fmla="*/ 0 w 9"/>
                <a:gd name="T11" fmla="*/ 0 h 34"/>
                <a:gd name="T12" fmla="*/ 0 w 9"/>
                <a:gd name="T13" fmla="*/ 0 h 34"/>
                <a:gd name="T14" fmla="*/ 0 w 9"/>
                <a:gd name="T15" fmla="*/ 0 h 34"/>
                <a:gd name="T16" fmla="*/ 0 w 9"/>
                <a:gd name="T17" fmla="*/ 0 h 34"/>
                <a:gd name="T18" fmla="*/ 0 w 9"/>
                <a:gd name="T19" fmla="*/ 0 h 34"/>
                <a:gd name="T20" fmla="*/ 0 w 9"/>
                <a:gd name="T21" fmla="*/ 0 h 34"/>
                <a:gd name="T22" fmla="*/ 0 w 9"/>
                <a:gd name="T23" fmla="*/ 0 h 34"/>
                <a:gd name="T24" fmla="*/ 0 w 9"/>
                <a:gd name="T25" fmla="*/ 0 h 34"/>
                <a:gd name="T26" fmla="*/ 0 w 9"/>
                <a:gd name="T27" fmla="*/ 0 h 34"/>
                <a:gd name="T28" fmla="*/ 0 w 9"/>
                <a:gd name="T29" fmla="*/ 0 h 34"/>
                <a:gd name="T30" fmla="*/ 0 w 9"/>
                <a:gd name="T31" fmla="*/ 0 h 34"/>
                <a:gd name="T32" fmla="*/ 0 w 9"/>
                <a:gd name="T33" fmla="*/ 0 h 34"/>
                <a:gd name="T34" fmla="*/ 0 w 9"/>
                <a:gd name="T35" fmla="*/ 0 h 34"/>
                <a:gd name="T36" fmla="*/ 0 w 9"/>
                <a:gd name="T37" fmla="*/ 0 h 34"/>
                <a:gd name="T38" fmla="*/ 0 w 9"/>
                <a:gd name="T39" fmla="*/ 0 h 34"/>
                <a:gd name="T40" fmla="*/ 0 w 9"/>
                <a:gd name="T41" fmla="*/ 0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34"/>
                <a:gd name="T65" fmla="*/ 9 w 9"/>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34">
                  <a:moveTo>
                    <a:pt x="0" y="21"/>
                  </a:moveTo>
                  <a:lnTo>
                    <a:pt x="0" y="17"/>
                  </a:lnTo>
                  <a:lnTo>
                    <a:pt x="1" y="10"/>
                  </a:lnTo>
                  <a:lnTo>
                    <a:pt x="2" y="5"/>
                  </a:lnTo>
                  <a:lnTo>
                    <a:pt x="2" y="2"/>
                  </a:lnTo>
                  <a:lnTo>
                    <a:pt x="4" y="0"/>
                  </a:lnTo>
                  <a:lnTo>
                    <a:pt x="5" y="0"/>
                  </a:lnTo>
                  <a:lnTo>
                    <a:pt x="5" y="6"/>
                  </a:lnTo>
                  <a:lnTo>
                    <a:pt x="6" y="14"/>
                  </a:lnTo>
                  <a:lnTo>
                    <a:pt x="8" y="21"/>
                  </a:lnTo>
                  <a:lnTo>
                    <a:pt x="9" y="27"/>
                  </a:lnTo>
                  <a:lnTo>
                    <a:pt x="9" y="28"/>
                  </a:lnTo>
                  <a:lnTo>
                    <a:pt x="9" y="30"/>
                  </a:lnTo>
                  <a:lnTo>
                    <a:pt x="9" y="32"/>
                  </a:lnTo>
                  <a:lnTo>
                    <a:pt x="8" y="34"/>
                  </a:lnTo>
                  <a:lnTo>
                    <a:pt x="7" y="33"/>
                  </a:lnTo>
                  <a:lnTo>
                    <a:pt x="5" y="30"/>
                  </a:lnTo>
                  <a:lnTo>
                    <a:pt x="2" y="26"/>
                  </a:lnTo>
                  <a:lnTo>
                    <a:pt x="0" y="2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8" name="Freeform 173"/>
            <p:cNvSpPr>
              <a:spLocks/>
            </p:cNvSpPr>
            <p:nvPr/>
          </p:nvSpPr>
          <p:spPr bwMode="auto">
            <a:xfrm>
              <a:off x="5294" y="3326"/>
              <a:ext cx="21" cy="10"/>
            </a:xfrm>
            <a:custGeom>
              <a:avLst/>
              <a:gdLst>
                <a:gd name="T0" fmla="*/ 1 w 42"/>
                <a:gd name="T1" fmla="*/ 0 h 19"/>
                <a:gd name="T2" fmla="*/ 1 w 42"/>
                <a:gd name="T3" fmla="*/ 1 h 19"/>
                <a:gd name="T4" fmla="*/ 1 w 42"/>
                <a:gd name="T5" fmla="*/ 1 h 19"/>
                <a:gd name="T6" fmla="*/ 1 w 42"/>
                <a:gd name="T7" fmla="*/ 1 h 19"/>
                <a:gd name="T8" fmla="*/ 0 w 42"/>
                <a:gd name="T9" fmla="*/ 1 h 19"/>
                <a:gd name="T10" fmla="*/ 1 w 42"/>
                <a:gd name="T11" fmla="*/ 1 h 19"/>
                <a:gd name="T12" fmla="*/ 1 w 42"/>
                <a:gd name="T13" fmla="*/ 1 h 19"/>
                <a:gd name="T14" fmla="*/ 1 w 42"/>
                <a:gd name="T15" fmla="*/ 1 h 19"/>
                <a:gd name="T16" fmla="*/ 1 w 42"/>
                <a:gd name="T17" fmla="*/ 1 h 19"/>
                <a:gd name="T18" fmla="*/ 1 w 42"/>
                <a:gd name="T19" fmla="*/ 1 h 19"/>
                <a:gd name="T20" fmla="*/ 1 w 42"/>
                <a:gd name="T21" fmla="*/ 1 h 19"/>
                <a:gd name="T22" fmla="*/ 1 w 42"/>
                <a:gd name="T23" fmla="*/ 1 h 19"/>
                <a:gd name="T24" fmla="*/ 1 w 42"/>
                <a:gd name="T25" fmla="*/ 1 h 19"/>
                <a:gd name="T26" fmla="*/ 1 w 42"/>
                <a:gd name="T27" fmla="*/ 1 h 19"/>
                <a:gd name="T28" fmla="*/ 1 w 42"/>
                <a:gd name="T29" fmla="*/ 1 h 19"/>
                <a:gd name="T30" fmla="*/ 1 w 42"/>
                <a:gd name="T31" fmla="*/ 1 h 19"/>
                <a:gd name="T32" fmla="*/ 1 w 42"/>
                <a:gd name="T33" fmla="*/ 1 h 19"/>
                <a:gd name="T34" fmla="*/ 1 w 42"/>
                <a:gd name="T35" fmla="*/ 1 h 19"/>
                <a:gd name="T36" fmla="*/ 1 w 42"/>
                <a:gd name="T37" fmla="*/ 1 h 19"/>
                <a:gd name="T38" fmla="*/ 1 w 42"/>
                <a:gd name="T39" fmla="*/ 1 h 19"/>
                <a:gd name="T40" fmla="*/ 1 w 42"/>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9"/>
                <a:gd name="T65" fmla="*/ 42 w 4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9">
                  <a:moveTo>
                    <a:pt x="21" y="0"/>
                  </a:moveTo>
                  <a:lnTo>
                    <a:pt x="13" y="2"/>
                  </a:lnTo>
                  <a:lnTo>
                    <a:pt x="6" y="6"/>
                  </a:lnTo>
                  <a:lnTo>
                    <a:pt x="1" y="9"/>
                  </a:lnTo>
                  <a:lnTo>
                    <a:pt x="0" y="11"/>
                  </a:lnTo>
                  <a:lnTo>
                    <a:pt x="1" y="14"/>
                  </a:lnTo>
                  <a:lnTo>
                    <a:pt x="6" y="16"/>
                  </a:lnTo>
                  <a:lnTo>
                    <a:pt x="12" y="18"/>
                  </a:lnTo>
                  <a:lnTo>
                    <a:pt x="19" y="19"/>
                  </a:lnTo>
                  <a:lnTo>
                    <a:pt x="27" y="18"/>
                  </a:lnTo>
                  <a:lnTo>
                    <a:pt x="34" y="16"/>
                  </a:lnTo>
                  <a:lnTo>
                    <a:pt x="39" y="14"/>
                  </a:lnTo>
                  <a:lnTo>
                    <a:pt x="42" y="11"/>
                  </a:lnTo>
                  <a:lnTo>
                    <a:pt x="37" y="10"/>
                  </a:lnTo>
                  <a:lnTo>
                    <a:pt x="28" y="10"/>
                  </a:lnTo>
                  <a:lnTo>
                    <a:pt x="18" y="10"/>
                  </a:lnTo>
                  <a:lnTo>
                    <a:pt x="13" y="9"/>
                  </a:lnTo>
                  <a:lnTo>
                    <a:pt x="14" y="7"/>
                  </a:lnTo>
                  <a:lnTo>
                    <a:pt x="18" y="5"/>
                  </a:lnTo>
                  <a:lnTo>
                    <a:pt x="20" y="2"/>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9" name="Freeform 174"/>
            <p:cNvSpPr>
              <a:spLocks/>
            </p:cNvSpPr>
            <p:nvPr/>
          </p:nvSpPr>
          <p:spPr bwMode="auto">
            <a:xfrm>
              <a:off x="5246" y="3177"/>
              <a:ext cx="37" cy="128"/>
            </a:xfrm>
            <a:custGeom>
              <a:avLst/>
              <a:gdLst>
                <a:gd name="T0" fmla="*/ 1 w 73"/>
                <a:gd name="T1" fmla="*/ 1 h 254"/>
                <a:gd name="T2" fmla="*/ 1 w 73"/>
                <a:gd name="T3" fmla="*/ 1 h 254"/>
                <a:gd name="T4" fmla="*/ 1 w 73"/>
                <a:gd name="T5" fmla="*/ 1 h 254"/>
                <a:gd name="T6" fmla="*/ 1 w 73"/>
                <a:gd name="T7" fmla="*/ 1 h 254"/>
                <a:gd name="T8" fmla="*/ 1 w 73"/>
                <a:gd name="T9" fmla="*/ 1 h 254"/>
                <a:gd name="T10" fmla="*/ 1 w 73"/>
                <a:gd name="T11" fmla="*/ 1 h 254"/>
                <a:gd name="T12" fmla="*/ 1 w 73"/>
                <a:gd name="T13" fmla="*/ 1 h 254"/>
                <a:gd name="T14" fmla="*/ 1 w 73"/>
                <a:gd name="T15" fmla="*/ 1 h 254"/>
                <a:gd name="T16" fmla="*/ 1 w 73"/>
                <a:gd name="T17" fmla="*/ 1 h 254"/>
                <a:gd name="T18" fmla="*/ 1 w 73"/>
                <a:gd name="T19" fmla="*/ 1 h 254"/>
                <a:gd name="T20" fmla="*/ 0 w 73"/>
                <a:gd name="T21" fmla="*/ 1 h 254"/>
                <a:gd name="T22" fmla="*/ 1 w 73"/>
                <a:gd name="T23" fmla="*/ 1 h 254"/>
                <a:gd name="T24" fmla="*/ 1 w 73"/>
                <a:gd name="T25" fmla="*/ 1 h 254"/>
                <a:gd name="T26" fmla="*/ 1 w 73"/>
                <a:gd name="T27" fmla="*/ 1 h 254"/>
                <a:gd name="T28" fmla="*/ 1 w 73"/>
                <a:gd name="T29" fmla="*/ 1 h 254"/>
                <a:gd name="T30" fmla="*/ 1 w 73"/>
                <a:gd name="T31" fmla="*/ 1 h 254"/>
                <a:gd name="T32" fmla="*/ 1 w 73"/>
                <a:gd name="T33" fmla="*/ 1 h 254"/>
                <a:gd name="T34" fmla="*/ 1 w 73"/>
                <a:gd name="T35" fmla="*/ 1 h 254"/>
                <a:gd name="T36" fmla="*/ 1 w 73"/>
                <a:gd name="T37" fmla="*/ 1 h 254"/>
                <a:gd name="T38" fmla="*/ 1 w 73"/>
                <a:gd name="T39" fmla="*/ 1 h 254"/>
                <a:gd name="T40" fmla="*/ 1 w 73"/>
                <a:gd name="T41" fmla="*/ 1 h 254"/>
                <a:gd name="T42" fmla="*/ 1 w 73"/>
                <a:gd name="T43" fmla="*/ 1 h 254"/>
                <a:gd name="T44" fmla="*/ 1 w 73"/>
                <a:gd name="T45" fmla="*/ 1 h 254"/>
                <a:gd name="T46" fmla="*/ 1 w 73"/>
                <a:gd name="T47" fmla="*/ 1 h 254"/>
                <a:gd name="T48" fmla="*/ 1 w 73"/>
                <a:gd name="T49" fmla="*/ 1 h 254"/>
                <a:gd name="T50" fmla="*/ 1 w 73"/>
                <a:gd name="T51" fmla="*/ 1 h 254"/>
                <a:gd name="T52" fmla="*/ 1 w 73"/>
                <a:gd name="T53" fmla="*/ 1 h 254"/>
                <a:gd name="T54" fmla="*/ 1 w 73"/>
                <a:gd name="T55" fmla="*/ 1 h 254"/>
                <a:gd name="T56" fmla="*/ 1 w 73"/>
                <a:gd name="T57" fmla="*/ 1 h 254"/>
                <a:gd name="T58" fmla="*/ 1 w 73"/>
                <a:gd name="T59" fmla="*/ 1 h 254"/>
                <a:gd name="T60" fmla="*/ 1 w 73"/>
                <a:gd name="T61" fmla="*/ 1 h 254"/>
                <a:gd name="T62" fmla="*/ 1 w 73"/>
                <a:gd name="T63" fmla="*/ 1 h 254"/>
                <a:gd name="T64" fmla="*/ 1 w 73"/>
                <a:gd name="T65" fmla="*/ 1 h 254"/>
                <a:gd name="T66" fmla="*/ 1 w 73"/>
                <a:gd name="T67" fmla="*/ 1 h 254"/>
                <a:gd name="T68" fmla="*/ 1 w 73"/>
                <a:gd name="T69" fmla="*/ 1 h 254"/>
                <a:gd name="T70" fmla="*/ 1 w 73"/>
                <a:gd name="T71" fmla="*/ 1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
                <a:gd name="T109" fmla="*/ 0 h 254"/>
                <a:gd name="T110" fmla="*/ 73 w 73"/>
                <a:gd name="T111" fmla="*/ 254 h 2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 h="254">
                  <a:moveTo>
                    <a:pt x="71" y="0"/>
                  </a:moveTo>
                  <a:lnTo>
                    <a:pt x="69" y="1"/>
                  </a:lnTo>
                  <a:lnTo>
                    <a:pt x="64" y="3"/>
                  </a:lnTo>
                  <a:lnTo>
                    <a:pt x="60" y="6"/>
                  </a:lnTo>
                  <a:lnTo>
                    <a:pt x="56" y="7"/>
                  </a:lnTo>
                  <a:lnTo>
                    <a:pt x="55" y="7"/>
                  </a:lnTo>
                  <a:lnTo>
                    <a:pt x="53" y="7"/>
                  </a:lnTo>
                  <a:lnTo>
                    <a:pt x="52" y="6"/>
                  </a:lnTo>
                  <a:lnTo>
                    <a:pt x="50" y="4"/>
                  </a:lnTo>
                  <a:lnTo>
                    <a:pt x="48" y="4"/>
                  </a:lnTo>
                  <a:lnTo>
                    <a:pt x="47" y="4"/>
                  </a:lnTo>
                  <a:lnTo>
                    <a:pt x="43" y="4"/>
                  </a:lnTo>
                  <a:lnTo>
                    <a:pt x="39" y="4"/>
                  </a:lnTo>
                  <a:lnTo>
                    <a:pt x="35" y="4"/>
                  </a:lnTo>
                  <a:lnTo>
                    <a:pt x="31" y="4"/>
                  </a:lnTo>
                  <a:lnTo>
                    <a:pt x="25" y="4"/>
                  </a:lnTo>
                  <a:lnTo>
                    <a:pt x="18" y="3"/>
                  </a:ln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0" y="141"/>
                  </a:lnTo>
                  <a:lnTo>
                    <a:pt x="30" y="147"/>
                  </a:lnTo>
                  <a:lnTo>
                    <a:pt x="30" y="154"/>
                  </a:lnTo>
                  <a:lnTo>
                    <a:pt x="31" y="158"/>
                  </a:lnTo>
                  <a:lnTo>
                    <a:pt x="32" y="160"/>
                  </a:lnTo>
                  <a:lnTo>
                    <a:pt x="32" y="163"/>
                  </a:lnTo>
                  <a:lnTo>
                    <a:pt x="32" y="167"/>
                  </a:lnTo>
                  <a:lnTo>
                    <a:pt x="32" y="171"/>
                  </a:lnTo>
                  <a:lnTo>
                    <a:pt x="32" y="172"/>
                  </a:lnTo>
                  <a:lnTo>
                    <a:pt x="32" y="175"/>
                  </a:lnTo>
                  <a:lnTo>
                    <a:pt x="32" y="176"/>
                  </a:lnTo>
                  <a:lnTo>
                    <a:pt x="31" y="177"/>
                  </a:lnTo>
                  <a:lnTo>
                    <a:pt x="31" y="181"/>
                  </a:lnTo>
                  <a:lnTo>
                    <a:pt x="29" y="187"/>
                  </a:lnTo>
                  <a:lnTo>
                    <a:pt x="26" y="195"/>
                  </a:lnTo>
                  <a:lnTo>
                    <a:pt x="23" y="206"/>
                  </a:lnTo>
                  <a:lnTo>
                    <a:pt x="22" y="208"/>
                  </a:lnTo>
                  <a:lnTo>
                    <a:pt x="19" y="214"/>
                  </a:lnTo>
                  <a:lnTo>
                    <a:pt x="17" y="221"/>
                  </a:lnTo>
                  <a:lnTo>
                    <a:pt x="16" y="229"/>
                  </a:lnTo>
                  <a:lnTo>
                    <a:pt x="16" y="237"/>
                  </a:lnTo>
                  <a:lnTo>
                    <a:pt x="18" y="245"/>
                  </a:lnTo>
                  <a:lnTo>
                    <a:pt x="25" y="251"/>
                  </a:lnTo>
                  <a:lnTo>
                    <a:pt x="37" y="254"/>
                  </a:lnTo>
                  <a:lnTo>
                    <a:pt x="49" y="253"/>
                  </a:lnTo>
                  <a:lnTo>
                    <a:pt x="57" y="245"/>
                  </a:lnTo>
                  <a:lnTo>
                    <a:pt x="62" y="231"/>
                  </a:lnTo>
                  <a:lnTo>
                    <a:pt x="64" y="213"/>
                  </a:lnTo>
                  <a:lnTo>
                    <a:pt x="67" y="197"/>
                  </a:lnTo>
                  <a:lnTo>
                    <a:pt x="69" y="179"/>
                  </a:lnTo>
                  <a:lnTo>
                    <a:pt x="71" y="164"/>
                  </a:lnTo>
                  <a:lnTo>
                    <a:pt x="70" y="153"/>
                  </a:lnTo>
                  <a:lnTo>
                    <a:pt x="68" y="145"/>
                  </a:lnTo>
                  <a:lnTo>
                    <a:pt x="67" y="136"/>
                  </a:lnTo>
                  <a:lnTo>
                    <a:pt x="67" y="126"/>
                  </a:lnTo>
                  <a:lnTo>
                    <a:pt x="68" y="116"/>
                  </a:lnTo>
                  <a:lnTo>
                    <a:pt x="69" y="100"/>
                  </a:lnTo>
                  <a:lnTo>
                    <a:pt x="72" y="76"/>
                  </a:lnTo>
                  <a:lnTo>
                    <a:pt x="73" y="52"/>
                  </a:lnTo>
                  <a:lnTo>
                    <a:pt x="73" y="37"/>
                  </a:lnTo>
                  <a:lnTo>
                    <a:pt x="72" y="27"/>
                  </a:lnTo>
                  <a:lnTo>
                    <a:pt x="71" y="18"/>
                  </a:lnTo>
                  <a:lnTo>
                    <a:pt x="71" y="9"/>
                  </a:lnTo>
                  <a:lnTo>
                    <a:pt x="7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0" name="Freeform 175"/>
            <p:cNvSpPr>
              <a:spLocks/>
            </p:cNvSpPr>
            <p:nvPr/>
          </p:nvSpPr>
          <p:spPr bwMode="auto">
            <a:xfrm>
              <a:off x="5287" y="3160"/>
              <a:ext cx="39" cy="167"/>
            </a:xfrm>
            <a:custGeom>
              <a:avLst/>
              <a:gdLst>
                <a:gd name="T0" fmla="*/ 0 w 79"/>
                <a:gd name="T1" fmla="*/ 0 h 335"/>
                <a:gd name="T2" fmla="*/ 0 w 79"/>
                <a:gd name="T3" fmla="*/ 0 h 335"/>
                <a:gd name="T4" fmla="*/ 0 w 79"/>
                <a:gd name="T5" fmla="*/ 0 h 335"/>
                <a:gd name="T6" fmla="*/ 0 w 79"/>
                <a:gd name="T7" fmla="*/ 0 h 335"/>
                <a:gd name="T8" fmla="*/ 0 w 79"/>
                <a:gd name="T9" fmla="*/ 0 h 335"/>
                <a:gd name="T10" fmla="*/ 0 w 79"/>
                <a:gd name="T11" fmla="*/ 0 h 335"/>
                <a:gd name="T12" fmla="*/ 0 w 79"/>
                <a:gd name="T13" fmla="*/ 0 h 335"/>
                <a:gd name="T14" fmla="*/ 0 w 79"/>
                <a:gd name="T15" fmla="*/ 0 h 335"/>
                <a:gd name="T16" fmla="*/ 0 w 79"/>
                <a:gd name="T17" fmla="*/ 0 h 335"/>
                <a:gd name="T18" fmla="*/ 0 w 79"/>
                <a:gd name="T19" fmla="*/ 0 h 335"/>
                <a:gd name="T20" fmla="*/ 0 w 79"/>
                <a:gd name="T21" fmla="*/ 0 h 335"/>
                <a:gd name="T22" fmla="*/ 0 w 79"/>
                <a:gd name="T23" fmla="*/ 0 h 335"/>
                <a:gd name="T24" fmla="*/ 0 w 79"/>
                <a:gd name="T25" fmla="*/ 0 h 335"/>
                <a:gd name="T26" fmla="*/ 0 w 79"/>
                <a:gd name="T27" fmla="*/ 0 h 335"/>
                <a:gd name="T28" fmla="*/ 0 w 79"/>
                <a:gd name="T29" fmla="*/ 0 h 335"/>
                <a:gd name="T30" fmla="*/ 0 w 79"/>
                <a:gd name="T31" fmla="*/ 0 h 335"/>
                <a:gd name="T32" fmla="*/ 0 w 79"/>
                <a:gd name="T33" fmla="*/ 0 h 335"/>
                <a:gd name="T34" fmla="*/ 0 w 79"/>
                <a:gd name="T35" fmla="*/ 0 h 335"/>
                <a:gd name="T36" fmla="*/ 0 w 79"/>
                <a:gd name="T37" fmla="*/ 0 h 335"/>
                <a:gd name="T38" fmla="*/ 0 w 79"/>
                <a:gd name="T39" fmla="*/ 0 h 335"/>
                <a:gd name="T40" fmla="*/ 0 w 79"/>
                <a:gd name="T41" fmla="*/ 0 h 335"/>
                <a:gd name="T42" fmla="*/ 0 w 79"/>
                <a:gd name="T43" fmla="*/ 0 h 335"/>
                <a:gd name="T44" fmla="*/ 0 w 79"/>
                <a:gd name="T45" fmla="*/ 0 h 335"/>
                <a:gd name="T46" fmla="*/ 0 w 79"/>
                <a:gd name="T47" fmla="*/ 0 h 335"/>
                <a:gd name="T48" fmla="*/ 0 w 79"/>
                <a:gd name="T49" fmla="*/ 0 h 335"/>
                <a:gd name="T50" fmla="*/ 0 w 79"/>
                <a:gd name="T51" fmla="*/ 0 h 335"/>
                <a:gd name="T52" fmla="*/ 0 w 79"/>
                <a:gd name="T53" fmla="*/ 0 h 335"/>
                <a:gd name="T54" fmla="*/ 0 w 79"/>
                <a:gd name="T55" fmla="*/ 0 h 335"/>
                <a:gd name="T56" fmla="*/ 0 w 79"/>
                <a:gd name="T57" fmla="*/ 0 h 335"/>
                <a:gd name="T58" fmla="*/ 0 w 79"/>
                <a:gd name="T59" fmla="*/ 0 h 335"/>
                <a:gd name="T60" fmla="*/ 0 w 79"/>
                <a:gd name="T61" fmla="*/ 0 h 335"/>
                <a:gd name="T62" fmla="*/ 0 w 79"/>
                <a:gd name="T63" fmla="*/ 0 h 335"/>
                <a:gd name="T64" fmla="*/ 0 w 79"/>
                <a:gd name="T65" fmla="*/ 0 h 335"/>
                <a:gd name="T66" fmla="*/ 0 w 79"/>
                <a:gd name="T67" fmla="*/ 0 h 335"/>
                <a:gd name="T68" fmla="*/ 0 w 79"/>
                <a:gd name="T69" fmla="*/ 0 h 335"/>
                <a:gd name="T70" fmla="*/ 0 w 79"/>
                <a:gd name="T71" fmla="*/ 0 h 3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35"/>
                <a:gd name="T110" fmla="*/ 79 w 79"/>
                <a:gd name="T111" fmla="*/ 335 h 3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35">
                  <a:moveTo>
                    <a:pt x="79" y="0"/>
                  </a:moveTo>
                  <a:lnTo>
                    <a:pt x="74" y="1"/>
                  </a:lnTo>
                  <a:lnTo>
                    <a:pt x="67" y="4"/>
                  </a:lnTo>
                  <a:lnTo>
                    <a:pt x="58" y="7"/>
                  </a:lnTo>
                  <a:lnTo>
                    <a:pt x="48" y="12"/>
                  </a:lnTo>
                  <a:lnTo>
                    <a:pt x="36" y="15"/>
                  </a:lnTo>
                  <a:lnTo>
                    <a:pt x="25" y="20"/>
                  </a:lnTo>
                  <a:lnTo>
                    <a:pt x="14" y="23"/>
                  </a:lnTo>
                  <a:lnTo>
                    <a:pt x="5" y="27"/>
                  </a:lnTo>
                  <a:lnTo>
                    <a:pt x="5" y="28"/>
                  </a:lnTo>
                  <a:lnTo>
                    <a:pt x="5" y="30"/>
                  </a:lnTo>
                  <a:lnTo>
                    <a:pt x="5" y="31"/>
                  </a:lnTo>
                  <a:lnTo>
                    <a:pt x="5" y="34"/>
                  </a:lnTo>
                  <a:lnTo>
                    <a:pt x="3" y="44"/>
                  </a:lnTo>
                  <a:lnTo>
                    <a:pt x="2" y="54"/>
                  </a:lnTo>
                  <a:lnTo>
                    <a:pt x="0" y="68"/>
                  </a:lnTo>
                  <a:lnTo>
                    <a:pt x="0" y="84"/>
                  </a:lnTo>
                  <a:lnTo>
                    <a:pt x="3" y="115"/>
                  </a:lnTo>
                  <a:lnTo>
                    <a:pt x="7" y="147"/>
                  </a:lnTo>
                  <a:lnTo>
                    <a:pt x="11" y="176"/>
                  </a:lnTo>
                  <a:lnTo>
                    <a:pt x="14" y="198"/>
                  </a:lnTo>
                  <a:lnTo>
                    <a:pt x="17" y="215"/>
                  </a:lnTo>
                  <a:lnTo>
                    <a:pt x="18" y="234"/>
                  </a:lnTo>
                  <a:lnTo>
                    <a:pt x="18" y="249"/>
                  </a:lnTo>
                  <a:lnTo>
                    <a:pt x="15" y="260"/>
                  </a:lnTo>
                  <a:lnTo>
                    <a:pt x="13" y="269"/>
                  </a:lnTo>
                  <a:lnTo>
                    <a:pt x="11" y="276"/>
                  </a:lnTo>
                  <a:lnTo>
                    <a:pt x="10" y="283"/>
                  </a:lnTo>
                  <a:lnTo>
                    <a:pt x="10" y="287"/>
                  </a:lnTo>
                  <a:lnTo>
                    <a:pt x="11" y="290"/>
                  </a:lnTo>
                  <a:lnTo>
                    <a:pt x="11" y="292"/>
                  </a:lnTo>
                  <a:lnTo>
                    <a:pt x="11" y="296"/>
                  </a:lnTo>
                  <a:lnTo>
                    <a:pt x="11" y="299"/>
                  </a:lnTo>
                  <a:lnTo>
                    <a:pt x="10" y="302"/>
                  </a:lnTo>
                  <a:lnTo>
                    <a:pt x="10" y="304"/>
                  </a:lnTo>
                  <a:lnTo>
                    <a:pt x="9" y="307"/>
                  </a:lnTo>
                  <a:lnTo>
                    <a:pt x="9" y="310"/>
                  </a:lnTo>
                  <a:lnTo>
                    <a:pt x="9" y="313"/>
                  </a:lnTo>
                  <a:lnTo>
                    <a:pt x="10" y="319"/>
                  </a:lnTo>
                  <a:lnTo>
                    <a:pt x="11" y="325"/>
                  </a:lnTo>
                  <a:lnTo>
                    <a:pt x="12" y="329"/>
                  </a:lnTo>
                  <a:lnTo>
                    <a:pt x="13" y="333"/>
                  </a:lnTo>
                  <a:lnTo>
                    <a:pt x="17" y="334"/>
                  </a:lnTo>
                  <a:lnTo>
                    <a:pt x="19" y="335"/>
                  </a:lnTo>
                  <a:lnTo>
                    <a:pt x="22" y="335"/>
                  </a:lnTo>
                  <a:lnTo>
                    <a:pt x="28" y="334"/>
                  </a:lnTo>
                  <a:lnTo>
                    <a:pt x="36" y="333"/>
                  </a:lnTo>
                  <a:lnTo>
                    <a:pt x="45" y="332"/>
                  </a:lnTo>
                  <a:lnTo>
                    <a:pt x="52" y="332"/>
                  </a:lnTo>
                  <a:lnTo>
                    <a:pt x="57" y="333"/>
                  </a:lnTo>
                  <a:lnTo>
                    <a:pt x="61" y="332"/>
                  </a:lnTo>
                  <a:lnTo>
                    <a:pt x="64" y="328"/>
                  </a:lnTo>
                  <a:lnTo>
                    <a:pt x="64" y="322"/>
                  </a:lnTo>
                  <a:lnTo>
                    <a:pt x="61" y="316"/>
                  </a:lnTo>
                  <a:lnTo>
                    <a:pt x="59" y="306"/>
                  </a:lnTo>
                  <a:lnTo>
                    <a:pt x="56" y="298"/>
                  </a:lnTo>
                  <a:lnTo>
                    <a:pt x="53" y="291"/>
                  </a:lnTo>
                  <a:lnTo>
                    <a:pt x="52" y="282"/>
                  </a:lnTo>
                  <a:lnTo>
                    <a:pt x="50" y="273"/>
                  </a:lnTo>
                  <a:lnTo>
                    <a:pt x="49" y="264"/>
                  </a:lnTo>
                  <a:lnTo>
                    <a:pt x="48" y="258"/>
                  </a:lnTo>
                  <a:lnTo>
                    <a:pt x="49" y="246"/>
                  </a:lnTo>
                  <a:lnTo>
                    <a:pt x="51" y="226"/>
                  </a:lnTo>
                  <a:lnTo>
                    <a:pt x="55" y="203"/>
                  </a:lnTo>
                  <a:lnTo>
                    <a:pt x="57" y="184"/>
                  </a:lnTo>
                  <a:lnTo>
                    <a:pt x="60" y="160"/>
                  </a:lnTo>
                  <a:lnTo>
                    <a:pt x="66" y="127"/>
                  </a:lnTo>
                  <a:lnTo>
                    <a:pt x="72" y="92"/>
                  </a:lnTo>
                  <a:lnTo>
                    <a:pt x="74" y="69"/>
                  </a:lnTo>
                  <a:lnTo>
                    <a:pt x="74" y="52"/>
                  </a:lnTo>
                  <a:lnTo>
                    <a:pt x="75" y="31"/>
                  </a:lnTo>
                  <a:lnTo>
                    <a:pt x="78" y="12"/>
                  </a:lnTo>
                  <a:lnTo>
                    <a:pt x="79"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1" name="Freeform 176"/>
            <p:cNvSpPr>
              <a:spLocks/>
            </p:cNvSpPr>
            <p:nvPr/>
          </p:nvSpPr>
          <p:spPr bwMode="auto">
            <a:xfrm>
              <a:off x="5253" y="2716"/>
              <a:ext cx="62" cy="151"/>
            </a:xfrm>
            <a:custGeom>
              <a:avLst/>
              <a:gdLst>
                <a:gd name="T0" fmla="*/ 0 w 126"/>
                <a:gd name="T1" fmla="*/ 1 h 300"/>
                <a:gd name="T2" fmla="*/ 0 w 126"/>
                <a:gd name="T3" fmla="*/ 1 h 300"/>
                <a:gd name="T4" fmla="*/ 0 w 126"/>
                <a:gd name="T5" fmla="*/ 1 h 300"/>
                <a:gd name="T6" fmla="*/ 0 w 126"/>
                <a:gd name="T7" fmla="*/ 1 h 300"/>
                <a:gd name="T8" fmla="*/ 0 w 126"/>
                <a:gd name="T9" fmla="*/ 1 h 300"/>
                <a:gd name="T10" fmla="*/ 0 w 126"/>
                <a:gd name="T11" fmla="*/ 1 h 300"/>
                <a:gd name="T12" fmla="*/ 0 w 126"/>
                <a:gd name="T13" fmla="*/ 1 h 300"/>
                <a:gd name="T14" fmla="*/ 0 w 126"/>
                <a:gd name="T15" fmla="*/ 1 h 300"/>
                <a:gd name="T16" fmla="*/ 0 w 126"/>
                <a:gd name="T17" fmla="*/ 1 h 300"/>
                <a:gd name="T18" fmla="*/ 0 w 126"/>
                <a:gd name="T19" fmla="*/ 1 h 300"/>
                <a:gd name="T20" fmla="*/ 0 w 126"/>
                <a:gd name="T21" fmla="*/ 1 h 300"/>
                <a:gd name="T22" fmla="*/ 0 w 126"/>
                <a:gd name="T23" fmla="*/ 1 h 300"/>
                <a:gd name="T24" fmla="*/ 0 w 126"/>
                <a:gd name="T25" fmla="*/ 1 h 300"/>
                <a:gd name="T26" fmla="*/ 0 w 126"/>
                <a:gd name="T27" fmla="*/ 1 h 300"/>
                <a:gd name="T28" fmla="*/ 0 w 126"/>
                <a:gd name="T29" fmla="*/ 1 h 300"/>
                <a:gd name="T30" fmla="*/ 0 w 126"/>
                <a:gd name="T31" fmla="*/ 1 h 300"/>
                <a:gd name="T32" fmla="*/ 0 w 126"/>
                <a:gd name="T33" fmla="*/ 1 h 300"/>
                <a:gd name="T34" fmla="*/ 0 w 126"/>
                <a:gd name="T35" fmla="*/ 1 h 300"/>
                <a:gd name="T36" fmla="*/ 0 w 126"/>
                <a:gd name="T37" fmla="*/ 1 h 300"/>
                <a:gd name="T38" fmla="*/ 0 w 126"/>
                <a:gd name="T39" fmla="*/ 1 h 300"/>
                <a:gd name="T40" fmla="*/ 0 w 126"/>
                <a:gd name="T41" fmla="*/ 1 h 300"/>
                <a:gd name="T42" fmla="*/ 0 w 126"/>
                <a:gd name="T43" fmla="*/ 1 h 300"/>
                <a:gd name="T44" fmla="*/ 0 w 126"/>
                <a:gd name="T45" fmla="*/ 1 h 300"/>
                <a:gd name="T46" fmla="*/ 0 w 126"/>
                <a:gd name="T47" fmla="*/ 1 h 300"/>
                <a:gd name="T48" fmla="*/ 0 w 126"/>
                <a:gd name="T49" fmla="*/ 1 h 300"/>
                <a:gd name="T50" fmla="*/ 0 w 126"/>
                <a:gd name="T51" fmla="*/ 1 h 300"/>
                <a:gd name="T52" fmla="*/ 0 w 126"/>
                <a:gd name="T53" fmla="*/ 1 h 300"/>
                <a:gd name="T54" fmla="*/ 0 w 126"/>
                <a:gd name="T55" fmla="*/ 1 h 300"/>
                <a:gd name="T56" fmla="*/ 0 w 126"/>
                <a:gd name="T57" fmla="*/ 1 h 300"/>
                <a:gd name="T58" fmla="*/ 0 w 126"/>
                <a:gd name="T59" fmla="*/ 1 h 300"/>
                <a:gd name="T60" fmla="*/ 0 w 126"/>
                <a:gd name="T61" fmla="*/ 1 h 300"/>
                <a:gd name="T62" fmla="*/ 0 w 126"/>
                <a:gd name="T63" fmla="*/ 1 h 300"/>
                <a:gd name="T64" fmla="*/ 0 w 126"/>
                <a:gd name="T65" fmla="*/ 1 h 300"/>
                <a:gd name="T66" fmla="*/ 0 w 126"/>
                <a:gd name="T67" fmla="*/ 1 h 300"/>
                <a:gd name="T68" fmla="*/ 0 w 126"/>
                <a:gd name="T69" fmla="*/ 1 h 300"/>
                <a:gd name="T70" fmla="*/ 0 w 126"/>
                <a:gd name="T71" fmla="*/ 1 h 300"/>
                <a:gd name="T72" fmla="*/ 0 w 126"/>
                <a:gd name="T73" fmla="*/ 1 h 300"/>
                <a:gd name="T74" fmla="*/ 0 w 126"/>
                <a:gd name="T75" fmla="*/ 1 h 300"/>
                <a:gd name="T76" fmla="*/ 0 w 126"/>
                <a:gd name="T77" fmla="*/ 1 h 300"/>
                <a:gd name="T78" fmla="*/ 0 w 126"/>
                <a:gd name="T79" fmla="*/ 1 h 300"/>
                <a:gd name="T80" fmla="*/ 0 w 126"/>
                <a:gd name="T81" fmla="*/ 1 h 300"/>
                <a:gd name="T82" fmla="*/ 0 w 126"/>
                <a:gd name="T83" fmla="*/ 1 h 300"/>
                <a:gd name="T84" fmla="*/ 0 w 126"/>
                <a:gd name="T85" fmla="*/ 1 h 300"/>
                <a:gd name="T86" fmla="*/ 0 w 126"/>
                <a:gd name="T87" fmla="*/ 1 h 300"/>
                <a:gd name="T88" fmla="*/ 0 w 126"/>
                <a:gd name="T89" fmla="*/ 1 h 300"/>
                <a:gd name="T90" fmla="*/ 0 w 126"/>
                <a:gd name="T91" fmla="*/ 1 h 300"/>
                <a:gd name="T92" fmla="*/ 0 w 126"/>
                <a:gd name="T93" fmla="*/ 1 h 300"/>
                <a:gd name="T94" fmla="*/ 0 w 126"/>
                <a:gd name="T95" fmla="*/ 1 h 300"/>
                <a:gd name="T96" fmla="*/ 0 w 126"/>
                <a:gd name="T97" fmla="*/ 1 h 300"/>
                <a:gd name="T98" fmla="*/ 0 w 126"/>
                <a:gd name="T99" fmla="*/ 1 h 300"/>
                <a:gd name="T100" fmla="*/ 0 w 126"/>
                <a:gd name="T101" fmla="*/ 1 h 300"/>
                <a:gd name="T102" fmla="*/ 0 w 126"/>
                <a:gd name="T103" fmla="*/ 1 h 300"/>
                <a:gd name="T104" fmla="*/ 0 w 126"/>
                <a:gd name="T105" fmla="*/ 1 h 300"/>
                <a:gd name="T106" fmla="*/ 0 w 126"/>
                <a:gd name="T107" fmla="*/ 1 h 300"/>
                <a:gd name="T108" fmla="*/ 0 w 126"/>
                <a:gd name="T109" fmla="*/ 1 h 300"/>
                <a:gd name="T110" fmla="*/ 0 w 126"/>
                <a:gd name="T111" fmla="*/ 1 h 3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
                <a:gd name="T169" fmla="*/ 0 h 300"/>
                <a:gd name="T170" fmla="*/ 126 w 126"/>
                <a:gd name="T171" fmla="*/ 300 h 3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 h="300">
                  <a:moveTo>
                    <a:pt x="126" y="87"/>
                  </a:moveTo>
                  <a:lnTo>
                    <a:pt x="125" y="92"/>
                  </a:lnTo>
                  <a:lnTo>
                    <a:pt x="124" y="97"/>
                  </a:lnTo>
                  <a:lnTo>
                    <a:pt x="121" y="101"/>
                  </a:lnTo>
                  <a:lnTo>
                    <a:pt x="119" y="104"/>
                  </a:lnTo>
                  <a:lnTo>
                    <a:pt x="118" y="105"/>
                  </a:lnTo>
                  <a:lnTo>
                    <a:pt x="118" y="106"/>
                  </a:lnTo>
                  <a:lnTo>
                    <a:pt x="117" y="106"/>
                  </a:lnTo>
                  <a:lnTo>
                    <a:pt x="116" y="108"/>
                  </a:lnTo>
                  <a:lnTo>
                    <a:pt x="116" y="110"/>
                  </a:lnTo>
                  <a:lnTo>
                    <a:pt x="116" y="113"/>
                  </a:lnTo>
                  <a:lnTo>
                    <a:pt x="114" y="115"/>
                  </a:lnTo>
                  <a:lnTo>
                    <a:pt x="113" y="116"/>
                  </a:lnTo>
                  <a:lnTo>
                    <a:pt x="112" y="117"/>
                  </a:lnTo>
                  <a:lnTo>
                    <a:pt x="111" y="118"/>
                  </a:lnTo>
                  <a:lnTo>
                    <a:pt x="110" y="118"/>
                  </a:lnTo>
                  <a:lnTo>
                    <a:pt x="107" y="117"/>
                  </a:lnTo>
                  <a:lnTo>
                    <a:pt x="107" y="116"/>
                  </a:lnTo>
                  <a:lnTo>
                    <a:pt x="107" y="113"/>
                  </a:lnTo>
                  <a:lnTo>
                    <a:pt x="106" y="117"/>
                  </a:lnTo>
                  <a:lnTo>
                    <a:pt x="103" y="124"/>
                  </a:lnTo>
                  <a:lnTo>
                    <a:pt x="101" y="131"/>
                  </a:lnTo>
                  <a:lnTo>
                    <a:pt x="98" y="136"/>
                  </a:lnTo>
                  <a:lnTo>
                    <a:pt x="97" y="140"/>
                  </a:lnTo>
                  <a:lnTo>
                    <a:pt x="96" y="145"/>
                  </a:lnTo>
                  <a:lnTo>
                    <a:pt x="96" y="151"/>
                  </a:lnTo>
                  <a:lnTo>
                    <a:pt x="97" y="158"/>
                  </a:lnTo>
                  <a:lnTo>
                    <a:pt x="97" y="159"/>
                  </a:lnTo>
                  <a:lnTo>
                    <a:pt x="97" y="160"/>
                  </a:lnTo>
                  <a:lnTo>
                    <a:pt x="97" y="162"/>
                  </a:lnTo>
                  <a:lnTo>
                    <a:pt x="98" y="163"/>
                  </a:lnTo>
                  <a:lnTo>
                    <a:pt x="97" y="166"/>
                  </a:lnTo>
                  <a:lnTo>
                    <a:pt x="96" y="170"/>
                  </a:lnTo>
                  <a:lnTo>
                    <a:pt x="96" y="175"/>
                  </a:lnTo>
                  <a:lnTo>
                    <a:pt x="96" y="181"/>
                  </a:lnTo>
                  <a:lnTo>
                    <a:pt x="94" y="189"/>
                  </a:lnTo>
                  <a:lnTo>
                    <a:pt x="87" y="201"/>
                  </a:lnTo>
                  <a:lnTo>
                    <a:pt x="79" y="215"/>
                  </a:lnTo>
                  <a:lnTo>
                    <a:pt x="73" y="224"/>
                  </a:lnTo>
                  <a:lnTo>
                    <a:pt x="68" y="236"/>
                  </a:lnTo>
                  <a:lnTo>
                    <a:pt x="63" y="253"/>
                  </a:lnTo>
                  <a:lnTo>
                    <a:pt x="57" y="276"/>
                  </a:lnTo>
                  <a:lnTo>
                    <a:pt x="52" y="300"/>
                  </a:lnTo>
                  <a:lnTo>
                    <a:pt x="50" y="292"/>
                  </a:lnTo>
                  <a:lnTo>
                    <a:pt x="45" y="281"/>
                  </a:lnTo>
                  <a:lnTo>
                    <a:pt x="40" y="267"/>
                  </a:lnTo>
                  <a:lnTo>
                    <a:pt x="34" y="251"/>
                  </a:lnTo>
                  <a:lnTo>
                    <a:pt x="28" y="234"/>
                  </a:lnTo>
                  <a:lnTo>
                    <a:pt x="23" y="217"/>
                  </a:lnTo>
                  <a:lnTo>
                    <a:pt x="20" y="201"/>
                  </a:lnTo>
                  <a:lnTo>
                    <a:pt x="18" y="186"/>
                  </a:lnTo>
                  <a:lnTo>
                    <a:pt x="15" y="182"/>
                  </a:lnTo>
                  <a:lnTo>
                    <a:pt x="12" y="176"/>
                  </a:lnTo>
                  <a:lnTo>
                    <a:pt x="10" y="170"/>
                  </a:lnTo>
                  <a:lnTo>
                    <a:pt x="8" y="166"/>
                  </a:lnTo>
                  <a:lnTo>
                    <a:pt x="12" y="156"/>
                  </a:lnTo>
                  <a:lnTo>
                    <a:pt x="14" y="141"/>
                  </a:lnTo>
                  <a:lnTo>
                    <a:pt x="15" y="128"/>
                  </a:lnTo>
                  <a:lnTo>
                    <a:pt x="14" y="116"/>
                  </a:lnTo>
                  <a:lnTo>
                    <a:pt x="14" y="117"/>
                  </a:lnTo>
                  <a:lnTo>
                    <a:pt x="14" y="118"/>
                  </a:lnTo>
                  <a:lnTo>
                    <a:pt x="13" y="118"/>
                  </a:lnTo>
                  <a:lnTo>
                    <a:pt x="12" y="118"/>
                  </a:lnTo>
                  <a:lnTo>
                    <a:pt x="10" y="118"/>
                  </a:lnTo>
                  <a:lnTo>
                    <a:pt x="8" y="117"/>
                  </a:lnTo>
                  <a:lnTo>
                    <a:pt x="8" y="115"/>
                  </a:lnTo>
                  <a:lnTo>
                    <a:pt x="8" y="110"/>
                  </a:lnTo>
                  <a:lnTo>
                    <a:pt x="6" y="106"/>
                  </a:lnTo>
                  <a:lnTo>
                    <a:pt x="5" y="102"/>
                  </a:lnTo>
                  <a:lnTo>
                    <a:pt x="4" y="99"/>
                  </a:lnTo>
                  <a:lnTo>
                    <a:pt x="3" y="97"/>
                  </a:lnTo>
                  <a:lnTo>
                    <a:pt x="2" y="92"/>
                  </a:lnTo>
                  <a:lnTo>
                    <a:pt x="0" y="89"/>
                  </a:lnTo>
                  <a:lnTo>
                    <a:pt x="2" y="86"/>
                  </a:lnTo>
                  <a:lnTo>
                    <a:pt x="3" y="87"/>
                  </a:lnTo>
                  <a:lnTo>
                    <a:pt x="5" y="87"/>
                  </a:lnTo>
                  <a:lnTo>
                    <a:pt x="6" y="86"/>
                  </a:lnTo>
                  <a:lnTo>
                    <a:pt x="7" y="85"/>
                  </a:lnTo>
                  <a:lnTo>
                    <a:pt x="7" y="86"/>
                  </a:lnTo>
                  <a:lnTo>
                    <a:pt x="7" y="87"/>
                  </a:lnTo>
                  <a:lnTo>
                    <a:pt x="6" y="89"/>
                  </a:lnTo>
                  <a:lnTo>
                    <a:pt x="5" y="89"/>
                  </a:lnTo>
                  <a:lnTo>
                    <a:pt x="8" y="86"/>
                  </a:lnTo>
                  <a:lnTo>
                    <a:pt x="11" y="82"/>
                  </a:lnTo>
                  <a:lnTo>
                    <a:pt x="12" y="77"/>
                  </a:lnTo>
                  <a:lnTo>
                    <a:pt x="12" y="71"/>
                  </a:lnTo>
                  <a:lnTo>
                    <a:pt x="12" y="68"/>
                  </a:lnTo>
                  <a:lnTo>
                    <a:pt x="11" y="64"/>
                  </a:lnTo>
                  <a:lnTo>
                    <a:pt x="8" y="61"/>
                  </a:lnTo>
                  <a:lnTo>
                    <a:pt x="7" y="59"/>
                  </a:lnTo>
                  <a:lnTo>
                    <a:pt x="8" y="57"/>
                  </a:lnTo>
                  <a:lnTo>
                    <a:pt x="8" y="56"/>
                  </a:lnTo>
                  <a:lnTo>
                    <a:pt x="10" y="56"/>
                  </a:lnTo>
                  <a:lnTo>
                    <a:pt x="8" y="55"/>
                  </a:lnTo>
                  <a:lnTo>
                    <a:pt x="7" y="55"/>
                  </a:lnTo>
                  <a:lnTo>
                    <a:pt x="10" y="53"/>
                  </a:lnTo>
                  <a:lnTo>
                    <a:pt x="11" y="51"/>
                  </a:lnTo>
                  <a:lnTo>
                    <a:pt x="13" y="47"/>
                  </a:lnTo>
                  <a:lnTo>
                    <a:pt x="14" y="45"/>
                  </a:lnTo>
                  <a:lnTo>
                    <a:pt x="12" y="46"/>
                  </a:lnTo>
                  <a:lnTo>
                    <a:pt x="10" y="47"/>
                  </a:lnTo>
                  <a:lnTo>
                    <a:pt x="6" y="47"/>
                  </a:lnTo>
                  <a:lnTo>
                    <a:pt x="4" y="48"/>
                  </a:lnTo>
                  <a:lnTo>
                    <a:pt x="4" y="46"/>
                  </a:lnTo>
                  <a:lnTo>
                    <a:pt x="7" y="45"/>
                  </a:lnTo>
                  <a:lnTo>
                    <a:pt x="11" y="43"/>
                  </a:lnTo>
                  <a:lnTo>
                    <a:pt x="17" y="39"/>
                  </a:lnTo>
                  <a:lnTo>
                    <a:pt x="21" y="36"/>
                  </a:lnTo>
                  <a:lnTo>
                    <a:pt x="22" y="34"/>
                  </a:lnTo>
                  <a:lnTo>
                    <a:pt x="23" y="33"/>
                  </a:lnTo>
                  <a:lnTo>
                    <a:pt x="25" y="31"/>
                  </a:lnTo>
                  <a:lnTo>
                    <a:pt x="26" y="30"/>
                  </a:lnTo>
                  <a:lnTo>
                    <a:pt x="23" y="31"/>
                  </a:lnTo>
                  <a:lnTo>
                    <a:pt x="22" y="32"/>
                  </a:lnTo>
                  <a:lnTo>
                    <a:pt x="20" y="33"/>
                  </a:lnTo>
                  <a:lnTo>
                    <a:pt x="18" y="33"/>
                  </a:lnTo>
                  <a:lnTo>
                    <a:pt x="20" y="29"/>
                  </a:lnTo>
                  <a:lnTo>
                    <a:pt x="23" y="23"/>
                  </a:lnTo>
                  <a:lnTo>
                    <a:pt x="27" y="17"/>
                  </a:lnTo>
                  <a:lnTo>
                    <a:pt x="31" y="11"/>
                  </a:lnTo>
                  <a:lnTo>
                    <a:pt x="34" y="9"/>
                  </a:lnTo>
                  <a:lnTo>
                    <a:pt x="37" y="8"/>
                  </a:lnTo>
                  <a:lnTo>
                    <a:pt x="40" y="6"/>
                  </a:lnTo>
                  <a:lnTo>
                    <a:pt x="41" y="5"/>
                  </a:lnTo>
                  <a:lnTo>
                    <a:pt x="43" y="7"/>
                  </a:lnTo>
                  <a:lnTo>
                    <a:pt x="45" y="8"/>
                  </a:lnTo>
                  <a:lnTo>
                    <a:pt x="48" y="9"/>
                  </a:lnTo>
                  <a:lnTo>
                    <a:pt x="52" y="9"/>
                  </a:lnTo>
                  <a:lnTo>
                    <a:pt x="50" y="8"/>
                  </a:lnTo>
                  <a:lnTo>
                    <a:pt x="48" y="7"/>
                  </a:lnTo>
                  <a:lnTo>
                    <a:pt x="45" y="6"/>
                  </a:lnTo>
                  <a:lnTo>
                    <a:pt x="44" y="3"/>
                  </a:lnTo>
                  <a:lnTo>
                    <a:pt x="46" y="3"/>
                  </a:lnTo>
                  <a:lnTo>
                    <a:pt x="49" y="5"/>
                  </a:lnTo>
                  <a:lnTo>
                    <a:pt x="51" y="5"/>
                  </a:lnTo>
                  <a:lnTo>
                    <a:pt x="53" y="6"/>
                  </a:lnTo>
                  <a:lnTo>
                    <a:pt x="55" y="6"/>
                  </a:lnTo>
                  <a:lnTo>
                    <a:pt x="56" y="6"/>
                  </a:lnTo>
                  <a:lnTo>
                    <a:pt x="57" y="6"/>
                  </a:lnTo>
                  <a:lnTo>
                    <a:pt x="58" y="6"/>
                  </a:lnTo>
                  <a:lnTo>
                    <a:pt x="58" y="7"/>
                  </a:lnTo>
                  <a:lnTo>
                    <a:pt x="58" y="8"/>
                  </a:lnTo>
                  <a:lnTo>
                    <a:pt x="59" y="8"/>
                  </a:lnTo>
                  <a:lnTo>
                    <a:pt x="60" y="8"/>
                  </a:lnTo>
                  <a:lnTo>
                    <a:pt x="61" y="7"/>
                  </a:lnTo>
                  <a:lnTo>
                    <a:pt x="61" y="6"/>
                  </a:lnTo>
                  <a:lnTo>
                    <a:pt x="63" y="5"/>
                  </a:lnTo>
                  <a:lnTo>
                    <a:pt x="64" y="5"/>
                  </a:lnTo>
                  <a:lnTo>
                    <a:pt x="66" y="5"/>
                  </a:lnTo>
                  <a:lnTo>
                    <a:pt x="67" y="5"/>
                  </a:lnTo>
                  <a:lnTo>
                    <a:pt x="69" y="6"/>
                  </a:lnTo>
                  <a:lnTo>
                    <a:pt x="71" y="3"/>
                  </a:lnTo>
                  <a:lnTo>
                    <a:pt x="72" y="2"/>
                  </a:lnTo>
                  <a:lnTo>
                    <a:pt x="74" y="0"/>
                  </a:lnTo>
                  <a:lnTo>
                    <a:pt x="75" y="0"/>
                  </a:lnTo>
                  <a:lnTo>
                    <a:pt x="74" y="1"/>
                  </a:lnTo>
                  <a:lnTo>
                    <a:pt x="73" y="3"/>
                  </a:lnTo>
                  <a:lnTo>
                    <a:pt x="72" y="5"/>
                  </a:lnTo>
                  <a:lnTo>
                    <a:pt x="72" y="7"/>
                  </a:lnTo>
                  <a:lnTo>
                    <a:pt x="75" y="7"/>
                  </a:lnTo>
                  <a:lnTo>
                    <a:pt x="78" y="7"/>
                  </a:lnTo>
                  <a:lnTo>
                    <a:pt x="81" y="7"/>
                  </a:lnTo>
                  <a:lnTo>
                    <a:pt x="82" y="8"/>
                  </a:lnTo>
                  <a:lnTo>
                    <a:pt x="86" y="9"/>
                  </a:lnTo>
                  <a:lnTo>
                    <a:pt x="90" y="11"/>
                  </a:lnTo>
                  <a:lnTo>
                    <a:pt x="94" y="14"/>
                  </a:lnTo>
                  <a:lnTo>
                    <a:pt x="97" y="16"/>
                  </a:lnTo>
                  <a:lnTo>
                    <a:pt x="101" y="17"/>
                  </a:lnTo>
                  <a:lnTo>
                    <a:pt x="104" y="18"/>
                  </a:lnTo>
                  <a:lnTo>
                    <a:pt x="107" y="18"/>
                  </a:lnTo>
                  <a:lnTo>
                    <a:pt x="112" y="18"/>
                  </a:lnTo>
                  <a:lnTo>
                    <a:pt x="109" y="19"/>
                  </a:lnTo>
                  <a:lnTo>
                    <a:pt x="104" y="19"/>
                  </a:lnTo>
                  <a:lnTo>
                    <a:pt x="101" y="19"/>
                  </a:lnTo>
                  <a:lnTo>
                    <a:pt x="97" y="18"/>
                  </a:lnTo>
                  <a:lnTo>
                    <a:pt x="99" y="22"/>
                  </a:lnTo>
                  <a:lnTo>
                    <a:pt x="102" y="24"/>
                  </a:lnTo>
                  <a:lnTo>
                    <a:pt x="105" y="26"/>
                  </a:lnTo>
                  <a:lnTo>
                    <a:pt x="109" y="28"/>
                  </a:lnTo>
                  <a:lnTo>
                    <a:pt x="110" y="30"/>
                  </a:lnTo>
                  <a:lnTo>
                    <a:pt x="110" y="31"/>
                  </a:lnTo>
                  <a:lnTo>
                    <a:pt x="110" y="33"/>
                  </a:lnTo>
                  <a:lnTo>
                    <a:pt x="109" y="34"/>
                  </a:lnTo>
                  <a:lnTo>
                    <a:pt x="110" y="39"/>
                  </a:lnTo>
                  <a:lnTo>
                    <a:pt x="111" y="46"/>
                  </a:lnTo>
                  <a:lnTo>
                    <a:pt x="112" y="53"/>
                  </a:lnTo>
                  <a:lnTo>
                    <a:pt x="112" y="57"/>
                  </a:lnTo>
                  <a:lnTo>
                    <a:pt x="113" y="57"/>
                  </a:lnTo>
                  <a:lnTo>
                    <a:pt x="114" y="56"/>
                  </a:lnTo>
                  <a:lnTo>
                    <a:pt x="116" y="56"/>
                  </a:lnTo>
                  <a:lnTo>
                    <a:pt x="117" y="55"/>
                  </a:lnTo>
                  <a:lnTo>
                    <a:pt x="116" y="59"/>
                  </a:lnTo>
                  <a:lnTo>
                    <a:pt x="116" y="62"/>
                  </a:lnTo>
                  <a:lnTo>
                    <a:pt x="114" y="66"/>
                  </a:lnTo>
                  <a:lnTo>
                    <a:pt x="114" y="68"/>
                  </a:lnTo>
                  <a:lnTo>
                    <a:pt x="114" y="70"/>
                  </a:lnTo>
                  <a:lnTo>
                    <a:pt x="116" y="74"/>
                  </a:lnTo>
                  <a:lnTo>
                    <a:pt x="116" y="78"/>
                  </a:lnTo>
                  <a:lnTo>
                    <a:pt x="117" y="82"/>
                  </a:lnTo>
                  <a:lnTo>
                    <a:pt x="117" y="83"/>
                  </a:lnTo>
                  <a:lnTo>
                    <a:pt x="116" y="85"/>
                  </a:lnTo>
                  <a:lnTo>
                    <a:pt x="113" y="87"/>
                  </a:lnTo>
                  <a:lnTo>
                    <a:pt x="113" y="90"/>
                  </a:lnTo>
                  <a:lnTo>
                    <a:pt x="113" y="91"/>
                  </a:lnTo>
                  <a:lnTo>
                    <a:pt x="114" y="93"/>
                  </a:lnTo>
                  <a:lnTo>
                    <a:pt x="116" y="94"/>
                  </a:lnTo>
                  <a:lnTo>
                    <a:pt x="117" y="94"/>
                  </a:lnTo>
                  <a:lnTo>
                    <a:pt x="118" y="93"/>
                  </a:lnTo>
                  <a:lnTo>
                    <a:pt x="119" y="91"/>
                  </a:lnTo>
                  <a:lnTo>
                    <a:pt x="120" y="89"/>
                  </a:lnTo>
                  <a:lnTo>
                    <a:pt x="120" y="86"/>
                  </a:lnTo>
                  <a:lnTo>
                    <a:pt x="121" y="86"/>
                  </a:lnTo>
                  <a:lnTo>
                    <a:pt x="124" y="86"/>
                  </a:lnTo>
                  <a:lnTo>
                    <a:pt x="125" y="86"/>
                  </a:lnTo>
                  <a:lnTo>
                    <a:pt x="126" y="85"/>
                  </a:lnTo>
                  <a:lnTo>
                    <a:pt x="126" y="86"/>
                  </a:lnTo>
                  <a:lnTo>
                    <a:pt x="125" y="87"/>
                  </a:lnTo>
                  <a:lnTo>
                    <a:pt x="126" y="8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2" name="Freeform 177"/>
            <p:cNvSpPr>
              <a:spLocks/>
            </p:cNvSpPr>
            <p:nvPr/>
          </p:nvSpPr>
          <p:spPr bwMode="auto">
            <a:xfrm>
              <a:off x="5177" y="3032"/>
              <a:ext cx="26" cy="33"/>
            </a:xfrm>
            <a:custGeom>
              <a:avLst/>
              <a:gdLst>
                <a:gd name="T0" fmla="*/ 1 w 51"/>
                <a:gd name="T1" fmla="*/ 0 h 66"/>
                <a:gd name="T2" fmla="*/ 1 w 51"/>
                <a:gd name="T3" fmla="*/ 0 h 66"/>
                <a:gd name="T4" fmla="*/ 1 w 51"/>
                <a:gd name="T5" fmla="*/ 1 h 66"/>
                <a:gd name="T6" fmla="*/ 1 w 51"/>
                <a:gd name="T7" fmla="*/ 1 h 66"/>
                <a:gd name="T8" fmla="*/ 1 w 51"/>
                <a:gd name="T9" fmla="*/ 1 h 66"/>
                <a:gd name="T10" fmla="*/ 1 w 51"/>
                <a:gd name="T11" fmla="*/ 1 h 66"/>
                <a:gd name="T12" fmla="*/ 1 w 51"/>
                <a:gd name="T13" fmla="*/ 1 h 66"/>
                <a:gd name="T14" fmla="*/ 1 w 51"/>
                <a:gd name="T15" fmla="*/ 1 h 66"/>
                <a:gd name="T16" fmla="*/ 1 w 51"/>
                <a:gd name="T17" fmla="*/ 1 h 66"/>
                <a:gd name="T18" fmla="*/ 1 w 51"/>
                <a:gd name="T19" fmla="*/ 1 h 66"/>
                <a:gd name="T20" fmla="*/ 1 w 51"/>
                <a:gd name="T21" fmla="*/ 1 h 66"/>
                <a:gd name="T22" fmla="*/ 1 w 51"/>
                <a:gd name="T23" fmla="*/ 1 h 66"/>
                <a:gd name="T24" fmla="*/ 1 w 51"/>
                <a:gd name="T25" fmla="*/ 1 h 66"/>
                <a:gd name="T26" fmla="*/ 1 w 51"/>
                <a:gd name="T27" fmla="*/ 1 h 66"/>
                <a:gd name="T28" fmla="*/ 1 w 51"/>
                <a:gd name="T29" fmla="*/ 1 h 66"/>
                <a:gd name="T30" fmla="*/ 1 w 51"/>
                <a:gd name="T31" fmla="*/ 1 h 66"/>
                <a:gd name="T32" fmla="*/ 1 w 51"/>
                <a:gd name="T33" fmla="*/ 1 h 66"/>
                <a:gd name="T34" fmla="*/ 1 w 51"/>
                <a:gd name="T35" fmla="*/ 1 h 66"/>
                <a:gd name="T36" fmla="*/ 1 w 51"/>
                <a:gd name="T37" fmla="*/ 1 h 66"/>
                <a:gd name="T38" fmla="*/ 1 w 51"/>
                <a:gd name="T39" fmla="*/ 1 h 66"/>
                <a:gd name="T40" fmla="*/ 1 w 51"/>
                <a:gd name="T41" fmla="*/ 1 h 66"/>
                <a:gd name="T42" fmla="*/ 1 w 51"/>
                <a:gd name="T43" fmla="*/ 1 h 66"/>
                <a:gd name="T44" fmla="*/ 1 w 51"/>
                <a:gd name="T45" fmla="*/ 1 h 66"/>
                <a:gd name="T46" fmla="*/ 1 w 51"/>
                <a:gd name="T47" fmla="*/ 1 h 66"/>
                <a:gd name="T48" fmla="*/ 1 w 51"/>
                <a:gd name="T49" fmla="*/ 1 h 66"/>
                <a:gd name="T50" fmla="*/ 1 w 51"/>
                <a:gd name="T51" fmla="*/ 1 h 66"/>
                <a:gd name="T52" fmla="*/ 1 w 51"/>
                <a:gd name="T53" fmla="*/ 1 h 66"/>
                <a:gd name="T54" fmla="*/ 1 w 51"/>
                <a:gd name="T55" fmla="*/ 1 h 66"/>
                <a:gd name="T56" fmla="*/ 1 w 51"/>
                <a:gd name="T57" fmla="*/ 1 h 66"/>
                <a:gd name="T58" fmla="*/ 1 w 51"/>
                <a:gd name="T59" fmla="*/ 1 h 66"/>
                <a:gd name="T60" fmla="*/ 1 w 51"/>
                <a:gd name="T61" fmla="*/ 1 h 66"/>
                <a:gd name="T62" fmla="*/ 1 w 51"/>
                <a:gd name="T63" fmla="*/ 1 h 66"/>
                <a:gd name="T64" fmla="*/ 1 w 51"/>
                <a:gd name="T65" fmla="*/ 1 h 66"/>
                <a:gd name="T66" fmla="*/ 1 w 51"/>
                <a:gd name="T67" fmla="*/ 1 h 66"/>
                <a:gd name="T68" fmla="*/ 1 w 51"/>
                <a:gd name="T69" fmla="*/ 1 h 66"/>
                <a:gd name="T70" fmla="*/ 1 w 51"/>
                <a:gd name="T71" fmla="*/ 1 h 66"/>
                <a:gd name="T72" fmla="*/ 1 w 51"/>
                <a:gd name="T73" fmla="*/ 1 h 66"/>
                <a:gd name="T74" fmla="*/ 1 w 51"/>
                <a:gd name="T75" fmla="*/ 1 h 66"/>
                <a:gd name="T76" fmla="*/ 1 w 51"/>
                <a:gd name="T77" fmla="*/ 1 h 66"/>
                <a:gd name="T78" fmla="*/ 1 w 51"/>
                <a:gd name="T79" fmla="*/ 1 h 66"/>
                <a:gd name="T80" fmla="*/ 1 w 51"/>
                <a:gd name="T81" fmla="*/ 1 h 66"/>
                <a:gd name="T82" fmla="*/ 1 w 51"/>
                <a:gd name="T83" fmla="*/ 1 h 66"/>
                <a:gd name="T84" fmla="*/ 1 w 51"/>
                <a:gd name="T85" fmla="*/ 1 h 66"/>
                <a:gd name="T86" fmla="*/ 0 w 51"/>
                <a:gd name="T87" fmla="*/ 1 h 66"/>
                <a:gd name="T88" fmla="*/ 1 w 51"/>
                <a:gd name="T89" fmla="*/ 1 h 66"/>
                <a:gd name="T90" fmla="*/ 1 w 51"/>
                <a:gd name="T91" fmla="*/ 1 h 66"/>
                <a:gd name="T92" fmla="*/ 1 w 51"/>
                <a:gd name="T93" fmla="*/ 1 h 66"/>
                <a:gd name="T94" fmla="*/ 1 w 51"/>
                <a:gd name="T95" fmla="*/ 1 h 66"/>
                <a:gd name="T96" fmla="*/ 1 w 51"/>
                <a:gd name="T97" fmla="*/ 0 h 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66"/>
                <a:gd name="T149" fmla="*/ 51 w 51"/>
                <a:gd name="T150" fmla="*/ 66 h 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66">
                  <a:moveTo>
                    <a:pt x="17" y="0"/>
                  </a:moveTo>
                  <a:lnTo>
                    <a:pt x="20" y="0"/>
                  </a:lnTo>
                  <a:lnTo>
                    <a:pt x="24" y="1"/>
                  </a:lnTo>
                  <a:lnTo>
                    <a:pt x="27" y="1"/>
                  </a:lnTo>
                  <a:lnTo>
                    <a:pt x="32" y="2"/>
                  </a:lnTo>
                  <a:lnTo>
                    <a:pt x="36" y="2"/>
                  </a:lnTo>
                  <a:lnTo>
                    <a:pt x="42" y="2"/>
                  </a:lnTo>
                  <a:lnTo>
                    <a:pt x="47" y="2"/>
                  </a:lnTo>
                  <a:lnTo>
                    <a:pt x="51" y="2"/>
                  </a:lnTo>
                  <a:lnTo>
                    <a:pt x="51" y="7"/>
                  </a:lnTo>
                  <a:lnTo>
                    <a:pt x="51" y="11"/>
                  </a:lnTo>
                  <a:lnTo>
                    <a:pt x="50" y="16"/>
                  </a:lnTo>
                  <a:lnTo>
                    <a:pt x="49" y="18"/>
                  </a:lnTo>
                  <a:lnTo>
                    <a:pt x="48" y="23"/>
                  </a:lnTo>
                  <a:lnTo>
                    <a:pt x="46" y="28"/>
                  </a:lnTo>
                  <a:lnTo>
                    <a:pt x="43" y="35"/>
                  </a:lnTo>
                  <a:lnTo>
                    <a:pt x="42" y="40"/>
                  </a:lnTo>
                  <a:lnTo>
                    <a:pt x="47" y="40"/>
                  </a:lnTo>
                  <a:lnTo>
                    <a:pt x="49" y="41"/>
                  </a:lnTo>
                  <a:lnTo>
                    <a:pt x="49" y="43"/>
                  </a:lnTo>
                  <a:lnTo>
                    <a:pt x="46" y="49"/>
                  </a:lnTo>
                  <a:lnTo>
                    <a:pt x="49" y="50"/>
                  </a:lnTo>
                  <a:lnTo>
                    <a:pt x="50" y="51"/>
                  </a:lnTo>
                  <a:lnTo>
                    <a:pt x="50" y="53"/>
                  </a:lnTo>
                  <a:lnTo>
                    <a:pt x="49" y="55"/>
                  </a:lnTo>
                  <a:lnTo>
                    <a:pt x="46" y="57"/>
                  </a:lnTo>
                  <a:lnTo>
                    <a:pt x="44" y="59"/>
                  </a:lnTo>
                  <a:lnTo>
                    <a:pt x="42" y="62"/>
                  </a:lnTo>
                  <a:lnTo>
                    <a:pt x="40" y="63"/>
                  </a:lnTo>
                  <a:lnTo>
                    <a:pt x="36" y="65"/>
                  </a:lnTo>
                  <a:lnTo>
                    <a:pt x="34" y="65"/>
                  </a:lnTo>
                  <a:lnTo>
                    <a:pt x="32" y="66"/>
                  </a:lnTo>
                  <a:lnTo>
                    <a:pt x="29" y="65"/>
                  </a:lnTo>
                  <a:lnTo>
                    <a:pt x="28" y="64"/>
                  </a:lnTo>
                  <a:lnTo>
                    <a:pt x="26" y="63"/>
                  </a:lnTo>
                  <a:lnTo>
                    <a:pt x="25" y="63"/>
                  </a:lnTo>
                  <a:lnTo>
                    <a:pt x="23" y="62"/>
                  </a:lnTo>
                  <a:lnTo>
                    <a:pt x="21" y="61"/>
                  </a:lnTo>
                  <a:lnTo>
                    <a:pt x="20" y="61"/>
                  </a:lnTo>
                  <a:lnTo>
                    <a:pt x="18" y="59"/>
                  </a:lnTo>
                  <a:lnTo>
                    <a:pt x="16" y="58"/>
                  </a:lnTo>
                  <a:lnTo>
                    <a:pt x="9" y="53"/>
                  </a:lnTo>
                  <a:lnTo>
                    <a:pt x="3" y="46"/>
                  </a:lnTo>
                  <a:lnTo>
                    <a:pt x="0" y="40"/>
                  </a:lnTo>
                  <a:lnTo>
                    <a:pt x="1" y="34"/>
                  </a:lnTo>
                  <a:lnTo>
                    <a:pt x="5" y="27"/>
                  </a:lnTo>
                  <a:lnTo>
                    <a:pt x="11" y="18"/>
                  </a:lnTo>
                  <a:lnTo>
                    <a:pt x="16" y="8"/>
                  </a:lnTo>
                  <a:lnTo>
                    <a:pt x="1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3" name="Freeform 178"/>
            <p:cNvSpPr>
              <a:spLocks/>
            </p:cNvSpPr>
            <p:nvPr/>
          </p:nvSpPr>
          <p:spPr bwMode="auto">
            <a:xfrm>
              <a:off x="5349" y="3027"/>
              <a:ext cx="25" cy="48"/>
            </a:xfrm>
            <a:custGeom>
              <a:avLst/>
              <a:gdLst>
                <a:gd name="T0" fmla="*/ 1 w 48"/>
                <a:gd name="T1" fmla="*/ 1 h 96"/>
                <a:gd name="T2" fmla="*/ 1 w 48"/>
                <a:gd name="T3" fmla="*/ 1 h 96"/>
                <a:gd name="T4" fmla="*/ 0 w 48"/>
                <a:gd name="T5" fmla="*/ 1 h 96"/>
                <a:gd name="T6" fmla="*/ 1 w 48"/>
                <a:gd name="T7" fmla="*/ 1 h 96"/>
                <a:gd name="T8" fmla="*/ 1 w 48"/>
                <a:gd name="T9" fmla="*/ 0 h 96"/>
                <a:gd name="T10" fmla="*/ 1 w 48"/>
                <a:gd name="T11" fmla="*/ 0 h 96"/>
                <a:gd name="T12" fmla="*/ 1 w 48"/>
                <a:gd name="T13" fmla="*/ 1 h 96"/>
                <a:gd name="T14" fmla="*/ 1 w 48"/>
                <a:gd name="T15" fmla="*/ 1 h 96"/>
                <a:gd name="T16" fmla="*/ 1 w 48"/>
                <a:gd name="T17" fmla="*/ 1 h 96"/>
                <a:gd name="T18" fmla="*/ 1 w 48"/>
                <a:gd name="T19" fmla="*/ 1 h 96"/>
                <a:gd name="T20" fmla="*/ 1 w 48"/>
                <a:gd name="T21" fmla="*/ 1 h 96"/>
                <a:gd name="T22" fmla="*/ 1 w 48"/>
                <a:gd name="T23" fmla="*/ 1 h 96"/>
                <a:gd name="T24" fmla="*/ 1 w 48"/>
                <a:gd name="T25" fmla="*/ 1 h 96"/>
                <a:gd name="T26" fmla="*/ 1 w 48"/>
                <a:gd name="T27" fmla="*/ 1 h 96"/>
                <a:gd name="T28" fmla="*/ 1 w 48"/>
                <a:gd name="T29" fmla="*/ 1 h 96"/>
                <a:gd name="T30" fmla="*/ 1 w 48"/>
                <a:gd name="T31" fmla="*/ 1 h 96"/>
                <a:gd name="T32" fmla="*/ 1 w 48"/>
                <a:gd name="T33" fmla="*/ 1 h 96"/>
                <a:gd name="T34" fmla="*/ 1 w 48"/>
                <a:gd name="T35" fmla="*/ 1 h 96"/>
                <a:gd name="T36" fmla="*/ 1 w 48"/>
                <a:gd name="T37" fmla="*/ 1 h 96"/>
                <a:gd name="T38" fmla="*/ 1 w 48"/>
                <a:gd name="T39" fmla="*/ 1 h 96"/>
                <a:gd name="T40" fmla="*/ 1 w 48"/>
                <a:gd name="T41" fmla="*/ 1 h 96"/>
                <a:gd name="T42" fmla="*/ 1 w 48"/>
                <a:gd name="T43" fmla="*/ 1 h 96"/>
                <a:gd name="T44" fmla="*/ 1 w 48"/>
                <a:gd name="T45" fmla="*/ 1 h 96"/>
                <a:gd name="T46" fmla="*/ 1 w 48"/>
                <a:gd name="T47" fmla="*/ 1 h 96"/>
                <a:gd name="T48" fmla="*/ 1 w 48"/>
                <a:gd name="T49" fmla="*/ 1 h 96"/>
                <a:gd name="T50" fmla="*/ 1 w 48"/>
                <a:gd name="T51" fmla="*/ 1 h 96"/>
                <a:gd name="T52" fmla="*/ 0 w 48"/>
                <a:gd name="T53" fmla="*/ 1 h 96"/>
                <a:gd name="T54" fmla="*/ 1 w 48"/>
                <a:gd name="T55" fmla="*/ 1 h 96"/>
                <a:gd name="T56" fmla="*/ 1 w 48"/>
                <a:gd name="T57" fmla="*/ 1 h 96"/>
                <a:gd name="T58" fmla="*/ 1 w 48"/>
                <a:gd name="T59" fmla="*/ 1 h 96"/>
                <a:gd name="T60" fmla="*/ 1 w 48"/>
                <a:gd name="T61" fmla="*/ 1 h 96"/>
                <a:gd name="T62" fmla="*/ 1 w 48"/>
                <a:gd name="T63" fmla="*/ 1 h 96"/>
                <a:gd name="T64" fmla="*/ 1 w 48"/>
                <a:gd name="T65" fmla="*/ 1 h 96"/>
                <a:gd name="T66" fmla="*/ 1 w 48"/>
                <a:gd name="T67" fmla="*/ 1 h 96"/>
                <a:gd name="T68" fmla="*/ 1 w 48"/>
                <a:gd name="T69" fmla="*/ 1 h 96"/>
                <a:gd name="T70" fmla="*/ 1 w 48"/>
                <a:gd name="T71" fmla="*/ 1 h 96"/>
                <a:gd name="T72" fmla="*/ 1 w 48"/>
                <a:gd name="T73" fmla="*/ 1 h 96"/>
                <a:gd name="T74" fmla="*/ 1 w 48"/>
                <a:gd name="T75" fmla="*/ 1 h 96"/>
                <a:gd name="T76" fmla="*/ 1 w 48"/>
                <a:gd name="T77" fmla="*/ 1 h 96"/>
                <a:gd name="T78" fmla="*/ 1 w 48"/>
                <a:gd name="T79" fmla="*/ 1 h 96"/>
                <a:gd name="T80" fmla="*/ 1 w 48"/>
                <a:gd name="T81" fmla="*/ 1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
                <a:gd name="T124" fmla="*/ 0 h 96"/>
                <a:gd name="T125" fmla="*/ 48 w 48"/>
                <a:gd name="T126" fmla="*/ 96 h 9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 h="96">
                  <a:moveTo>
                    <a:pt x="8" y="52"/>
                  </a:moveTo>
                  <a:lnTo>
                    <a:pt x="6" y="49"/>
                  </a:lnTo>
                  <a:lnTo>
                    <a:pt x="3" y="43"/>
                  </a:lnTo>
                  <a:lnTo>
                    <a:pt x="1" y="37"/>
                  </a:lnTo>
                  <a:lnTo>
                    <a:pt x="0" y="34"/>
                  </a:lnTo>
                  <a:lnTo>
                    <a:pt x="0" y="28"/>
                  </a:lnTo>
                  <a:lnTo>
                    <a:pt x="1" y="19"/>
                  </a:lnTo>
                  <a:lnTo>
                    <a:pt x="3" y="8"/>
                  </a:lnTo>
                  <a:lnTo>
                    <a:pt x="4" y="2"/>
                  </a:lnTo>
                  <a:lnTo>
                    <a:pt x="9" y="0"/>
                  </a:lnTo>
                  <a:lnTo>
                    <a:pt x="14" y="0"/>
                  </a:lnTo>
                  <a:lnTo>
                    <a:pt x="18" y="0"/>
                  </a:lnTo>
                  <a:lnTo>
                    <a:pt x="24" y="2"/>
                  </a:lnTo>
                  <a:lnTo>
                    <a:pt x="29" y="3"/>
                  </a:lnTo>
                  <a:lnTo>
                    <a:pt x="34" y="5"/>
                  </a:lnTo>
                  <a:lnTo>
                    <a:pt x="40" y="7"/>
                  </a:lnTo>
                  <a:lnTo>
                    <a:pt x="45" y="10"/>
                  </a:lnTo>
                  <a:lnTo>
                    <a:pt x="47" y="22"/>
                  </a:lnTo>
                  <a:lnTo>
                    <a:pt x="48" y="35"/>
                  </a:lnTo>
                  <a:lnTo>
                    <a:pt x="48" y="48"/>
                  </a:lnTo>
                  <a:lnTo>
                    <a:pt x="46" y="55"/>
                  </a:lnTo>
                  <a:lnTo>
                    <a:pt x="45" y="57"/>
                  </a:lnTo>
                  <a:lnTo>
                    <a:pt x="45" y="58"/>
                  </a:lnTo>
                  <a:lnTo>
                    <a:pt x="43" y="60"/>
                  </a:lnTo>
                  <a:lnTo>
                    <a:pt x="42" y="63"/>
                  </a:lnTo>
                  <a:lnTo>
                    <a:pt x="41" y="65"/>
                  </a:lnTo>
                  <a:lnTo>
                    <a:pt x="40" y="67"/>
                  </a:lnTo>
                  <a:lnTo>
                    <a:pt x="38" y="69"/>
                  </a:lnTo>
                  <a:lnTo>
                    <a:pt x="34" y="72"/>
                  </a:lnTo>
                  <a:lnTo>
                    <a:pt x="31" y="75"/>
                  </a:lnTo>
                  <a:lnTo>
                    <a:pt x="26" y="79"/>
                  </a:lnTo>
                  <a:lnTo>
                    <a:pt x="22" y="82"/>
                  </a:lnTo>
                  <a:lnTo>
                    <a:pt x="18" y="84"/>
                  </a:lnTo>
                  <a:lnTo>
                    <a:pt x="16" y="87"/>
                  </a:lnTo>
                  <a:lnTo>
                    <a:pt x="15" y="90"/>
                  </a:lnTo>
                  <a:lnTo>
                    <a:pt x="12" y="94"/>
                  </a:lnTo>
                  <a:lnTo>
                    <a:pt x="10" y="96"/>
                  </a:lnTo>
                  <a:lnTo>
                    <a:pt x="7" y="96"/>
                  </a:lnTo>
                  <a:lnTo>
                    <a:pt x="6" y="94"/>
                  </a:lnTo>
                  <a:lnTo>
                    <a:pt x="6" y="90"/>
                  </a:lnTo>
                  <a:lnTo>
                    <a:pt x="7" y="86"/>
                  </a:lnTo>
                  <a:lnTo>
                    <a:pt x="6" y="84"/>
                  </a:lnTo>
                  <a:lnTo>
                    <a:pt x="6" y="83"/>
                  </a:lnTo>
                  <a:lnTo>
                    <a:pt x="4" y="83"/>
                  </a:lnTo>
                  <a:lnTo>
                    <a:pt x="6" y="80"/>
                  </a:lnTo>
                  <a:lnTo>
                    <a:pt x="8" y="78"/>
                  </a:lnTo>
                  <a:lnTo>
                    <a:pt x="9" y="74"/>
                  </a:lnTo>
                  <a:lnTo>
                    <a:pt x="10" y="73"/>
                  </a:lnTo>
                  <a:lnTo>
                    <a:pt x="8" y="75"/>
                  </a:lnTo>
                  <a:lnTo>
                    <a:pt x="6" y="76"/>
                  </a:lnTo>
                  <a:lnTo>
                    <a:pt x="2" y="79"/>
                  </a:lnTo>
                  <a:lnTo>
                    <a:pt x="0" y="80"/>
                  </a:lnTo>
                  <a:lnTo>
                    <a:pt x="0" y="79"/>
                  </a:lnTo>
                  <a:lnTo>
                    <a:pt x="1" y="78"/>
                  </a:lnTo>
                  <a:lnTo>
                    <a:pt x="1" y="76"/>
                  </a:lnTo>
                  <a:lnTo>
                    <a:pt x="1" y="74"/>
                  </a:lnTo>
                  <a:lnTo>
                    <a:pt x="2" y="72"/>
                  </a:lnTo>
                  <a:lnTo>
                    <a:pt x="3" y="69"/>
                  </a:lnTo>
                  <a:lnTo>
                    <a:pt x="6" y="67"/>
                  </a:lnTo>
                  <a:lnTo>
                    <a:pt x="8" y="66"/>
                  </a:lnTo>
                  <a:lnTo>
                    <a:pt x="10" y="65"/>
                  </a:lnTo>
                  <a:lnTo>
                    <a:pt x="11" y="64"/>
                  </a:lnTo>
                  <a:lnTo>
                    <a:pt x="11" y="63"/>
                  </a:lnTo>
                  <a:lnTo>
                    <a:pt x="11" y="60"/>
                  </a:lnTo>
                  <a:lnTo>
                    <a:pt x="11" y="57"/>
                  </a:lnTo>
                  <a:lnTo>
                    <a:pt x="10" y="55"/>
                  </a:lnTo>
                  <a:lnTo>
                    <a:pt x="8" y="52"/>
                  </a:lnTo>
                  <a:lnTo>
                    <a:pt x="17" y="46"/>
                  </a:lnTo>
                  <a:lnTo>
                    <a:pt x="17" y="42"/>
                  </a:lnTo>
                  <a:lnTo>
                    <a:pt x="17" y="36"/>
                  </a:lnTo>
                  <a:lnTo>
                    <a:pt x="17" y="30"/>
                  </a:lnTo>
                  <a:lnTo>
                    <a:pt x="17" y="27"/>
                  </a:lnTo>
                  <a:lnTo>
                    <a:pt x="16" y="28"/>
                  </a:lnTo>
                  <a:lnTo>
                    <a:pt x="14" y="30"/>
                  </a:lnTo>
                  <a:lnTo>
                    <a:pt x="12" y="33"/>
                  </a:lnTo>
                  <a:lnTo>
                    <a:pt x="11" y="34"/>
                  </a:lnTo>
                  <a:lnTo>
                    <a:pt x="12" y="36"/>
                  </a:lnTo>
                  <a:lnTo>
                    <a:pt x="15" y="40"/>
                  </a:lnTo>
                  <a:lnTo>
                    <a:pt x="16" y="44"/>
                  </a:lnTo>
                  <a:lnTo>
                    <a:pt x="17" y="46"/>
                  </a:lnTo>
                  <a:lnTo>
                    <a:pt x="8" y="5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4" name="Freeform 179"/>
            <p:cNvSpPr>
              <a:spLocks/>
            </p:cNvSpPr>
            <p:nvPr/>
          </p:nvSpPr>
          <p:spPr bwMode="auto">
            <a:xfrm>
              <a:off x="5243" y="2702"/>
              <a:ext cx="87" cy="62"/>
            </a:xfrm>
            <a:custGeom>
              <a:avLst/>
              <a:gdLst>
                <a:gd name="T0" fmla="*/ 1 w 174"/>
                <a:gd name="T1" fmla="*/ 1 h 124"/>
                <a:gd name="T2" fmla="*/ 1 w 174"/>
                <a:gd name="T3" fmla="*/ 1 h 124"/>
                <a:gd name="T4" fmla="*/ 1 w 174"/>
                <a:gd name="T5" fmla="*/ 1 h 124"/>
                <a:gd name="T6" fmla="*/ 1 w 174"/>
                <a:gd name="T7" fmla="*/ 1 h 124"/>
                <a:gd name="T8" fmla="*/ 1 w 174"/>
                <a:gd name="T9" fmla="*/ 1 h 124"/>
                <a:gd name="T10" fmla="*/ 1 w 174"/>
                <a:gd name="T11" fmla="*/ 1 h 124"/>
                <a:gd name="T12" fmla="*/ 1 w 174"/>
                <a:gd name="T13" fmla="*/ 1 h 124"/>
                <a:gd name="T14" fmla="*/ 1 w 174"/>
                <a:gd name="T15" fmla="*/ 1 h 124"/>
                <a:gd name="T16" fmla="*/ 1 w 174"/>
                <a:gd name="T17" fmla="*/ 1 h 124"/>
                <a:gd name="T18" fmla="*/ 1 w 174"/>
                <a:gd name="T19" fmla="*/ 1 h 124"/>
                <a:gd name="T20" fmla="*/ 1 w 174"/>
                <a:gd name="T21" fmla="*/ 1 h 124"/>
                <a:gd name="T22" fmla="*/ 1 w 174"/>
                <a:gd name="T23" fmla="*/ 1 h 124"/>
                <a:gd name="T24" fmla="*/ 1 w 174"/>
                <a:gd name="T25" fmla="*/ 1 h 124"/>
                <a:gd name="T26" fmla="*/ 1 w 174"/>
                <a:gd name="T27" fmla="*/ 1 h 124"/>
                <a:gd name="T28" fmla="*/ 1 w 174"/>
                <a:gd name="T29" fmla="*/ 1 h 124"/>
                <a:gd name="T30" fmla="*/ 1 w 174"/>
                <a:gd name="T31" fmla="*/ 1 h 124"/>
                <a:gd name="T32" fmla="*/ 1 w 174"/>
                <a:gd name="T33" fmla="*/ 1 h 124"/>
                <a:gd name="T34" fmla="*/ 1 w 174"/>
                <a:gd name="T35" fmla="*/ 1 h 124"/>
                <a:gd name="T36" fmla="*/ 1 w 174"/>
                <a:gd name="T37" fmla="*/ 1 h 124"/>
                <a:gd name="T38" fmla="*/ 1 w 174"/>
                <a:gd name="T39" fmla="*/ 1 h 124"/>
                <a:gd name="T40" fmla="*/ 1 w 174"/>
                <a:gd name="T41" fmla="*/ 1 h 124"/>
                <a:gd name="T42" fmla="*/ 1 w 174"/>
                <a:gd name="T43" fmla="*/ 1 h 124"/>
                <a:gd name="T44" fmla="*/ 1 w 174"/>
                <a:gd name="T45" fmla="*/ 1 h 124"/>
                <a:gd name="T46" fmla="*/ 1 w 174"/>
                <a:gd name="T47" fmla="*/ 1 h 124"/>
                <a:gd name="T48" fmla="*/ 1 w 174"/>
                <a:gd name="T49" fmla="*/ 1 h 124"/>
                <a:gd name="T50" fmla="*/ 1 w 174"/>
                <a:gd name="T51" fmla="*/ 1 h 124"/>
                <a:gd name="T52" fmla="*/ 1 w 174"/>
                <a:gd name="T53" fmla="*/ 1 h 124"/>
                <a:gd name="T54" fmla="*/ 1 w 174"/>
                <a:gd name="T55" fmla="*/ 1 h 124"/>
                <a:gd name="T56" fmla="*/ 1 w 174"/>
                <a:gd name="T57" fmla="*/ 1 h 124"/>
                <a:gd name="T58" fmla="*/ 1 w 174"/>
                <a:gd name="T59" fmla="*/ 1 h 124"/>
                <a:gd name="T60" fmla="*/ 1 w 174"/>
                <a:gd name="T61" fmla="*/ 1 h 124"/>
                <a:gd name="T62" fmla="*/ 1 w 174"/>
                <a:gd name="T63" fmla="*/ 1 h 124"/>
                <a:gd name="T64" fmla="*/ 1 w 174"/>
                <a:gd name="T65" fmla="*/ 1 h 124"/>
                <a:gd name="T66" fmla="*/ 1 w 174"/>
                <a:gd name="T67" fmla="*/ 1 h 124"/>
                <a:gd name="T68" fmla="*/ 1 w 174"/>
                <a:gd name="T69" fmla="*/ 1 h 124"/>
                <a:gd name="T70" fmla="*/ 1 w 174"/>
                <a:gd name="T71" fmla="*/ 1 h 124"/>
                <a:gd name="T72" fmla="*/ 1 w 174"/>
                <a:gd name="T73" fmla="*/ 1 h 124"/>
                <a:gd name="T74" fmla="*/ 1 w 174"/>
                <a:gd name="T75" fmla="*/ 1 h 124"/>
                <a:gd name="T76" fmla="*/ 1 w 174"/>
                <a:gd name="T77" fmla="*/ 1 h 124"/>
                <a:gd name="T78" fmla="*/ 1 w 174"/>
                <a:gd name="T79" fmla="*/ 1 h 124"/>
                <a:gd name="T80" fmla="*/ 1 w 174"/>
                <a:gd name="T81" fmla="*/ 1 h 124"/>
                <a:gd name="T82" fmla="*/ 1 w 174"/>
                <a:gd name="T83" fmla="*/ 1 h 124"/>
                <a:gd name="T84" fmla="*/ 1 w 174"/>
                <a:gd name="T85" fmla="*/ 1 h 124"/>
                <a:gd name="T86" fmla="*/ 1 w 174"/>
                <a:gd name="T87" fmla="*/ 1 h 124"/>
                <a:gd name="T88" fmla="*/ 1 w 174"/>
                <a:gd name="T89" fmla="*/ 1 h 124"/>
                <a:gd name="T90" fmla="*/ 1 w 174"/>
                <a:gd name="T91" fmla="*/ 1 h 124"/>
                <a:gd name="T92" fmla="*/ 1 w 174"/>
                <a:gd name="T93" fmla="*/ 1 h 124"/>
                <a:gd name="T94" fmla="*/ 1 w 174"/>
                <a:gd name="T95" fmla="*/ 1 h 124"/>
                <a:gd name="T96" fmla="*/ 1 w 174"/>
                <a:gd name="T97" fmla="*/ 1 h 124"/>
                <a:gd name="T98" fmla="*/ 1 w 174"/>
                <a:gd name="T99" fmla="*/ 1 h 124"/>
                <a:gd name="T100" fmla="*/ 1 w 174"/>
                <a:gd name="T101" fmla="*/ 1 h 124"/>
                <a:gd name="T102" fmla="*/ 1 w 174"/>
                <a:gd name="T103" fmla="*/ 1 h 124"/>
                <a:gd name="T104" fmla="*/ 1 w 174"/>
                <a:gd name="T105" fmla="*/ 1 h 124"/>
                <a:gd name="T106" fmla="*/ 1 w 174"/>
                <a:gd name="T107" fmla="*/ 1 h 124"/>
                <a:gd name="T108" fmla="*/ 1 w 174"/>
                <a:gd name="T109" fmla="*/ 1 h 124"/>
                <a:gd name="T110" fmla="*/ 1 w 174"/>
                <a:gd name="T111" fmla="*/ 1 h 124"/>
                <a:gd name="T112" fmla="*/ 1 w 174"/>
                <a:gd name="T113" fmla="*/ 1 h 124"/>
                <a:gd name="T114" fmla="*/ 1 w 174"/>
                <a:gd name="T115" fmla="*/ 1 h 124"/>
                <a:gd name="T116" fmla="*/ 1 w 174"/>
                <a:gd name="T117" fmla="*/ 1 h 124"/>
                <a:gd name="T118" fmla="*/ 1 w 174"/>
                <a:gd name="T119" fmla="*/ 1 h 1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4"/>
                <a:gd name="T181" fmla="*/ 0 h 124"/>
                <a:gd name="T182" fmla="*/ 174 w 174"/>
                <a:gd name="T183" fmla="*/ 124 h 12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4" h="124">
                  <a:moveTo>
                    <a:pt x="21" y="116"/>
                  </a:moveTo>
                  <a:lnTo>
                    <a:pt x="22" y="117"/>
                  </a:lnTo>
                  <a:lnTo>
                    <a:pt x="24" y="117"/>
                  </a:lnTo>
                  <a:lnTo>
                    <a:pt x="25" y="116"/>
                  </a:lnTo>
                  <a:lnTo>
                    <a:pt x="26" y="115"/>
                  </a:lnTo>
                  <a:lnTo>
                    <a:pt x="26" y="116"/>
                  </a:lnTo>
                  <a:lnTo>
                    <a:pt x="26" y="117"/>
                  </a:lnTo>
                  <a:lnTo>
                    <a:pt x="25" y="119"/>
                  </a:lnTo>
                  <a:lnTo>
                    <a:pt x="24" y="119"/>
                  </a:lnTo>
                  <a:lnTo>
                    <a:pt x="27" y="116"/>
                  </a:lnTo>
                  <a:lnTo>
                    <a:pt x="30" y="112"/>
                  </a:lnTo>
                  <a:lnTo>
                    <a:pt x="31" y="107"/>
                  </a:lnTo>
                  <a:lnTo>
                    <a:pt x="31" y="101"/>
                  </a:lnTo>
                  <a:lnTo>
                    <a:pt x="31" y="98"/>
                  </a:lnTo>
                  <a:lnTo>
                    <a:pt x="30" y="94"/>
                  </a:lnTo>
                  <a:lnTo>
                    <a:pt x="27" y="91"/>
                  </a:lnTo>
                  <a:lnTo>
                    <a:pt x="26" y="89"/>
                  </a:lnTo>
                  <a:lnTo>
                    <a:pt x="27" y="87"/>
                  </a:lnTo>
                  <a:lnTo>
                    <a:pt x="27" y="86"/>
                  </a:lnTo>
                  <a:lnTo>
                    <a:pt x="29" y="86"/>
                  </a:lnTo>
                  <a:lnTo>
                    <a:pt x="27" y="85"/>
                  </a:lnTo>
                  <a:lnTo>
                    <a:pt x="26" y="85"/>
                  </a:lnTo>
                  <a:lnTo>
                    <a:pt x="29" y="83"/>
                  </a:lnTo>
                  <a:lnTo>
                    <a:pt x="30" y="81"/>
                  </a:lnTo>
                  <a:lnTo>
                    <a:pt x="32" y="77"/>
                  </a:lnTo>
                  <a:lnTo>
                    <a:pt x="33" y="75"/>
                  </a:lnTo>
                  <a:lnTo>
                    <a:pt x="31" y="76"/>
                  </a:lnTo>
                  <a:lnTo>
                    <a:pt x="29" y="77"/>
                  </a:lnTo>
                  <a:lnTo>
                    <a:pt x="25" y="77"/>
                  </a:lnTo>
                  <a:lnTo>
                    <a:pt x="23" y="78"/>
                  </a:lnTo>
                  <a:lnTo>
                    <a:pt x="23" y="76"/>
                  </a:lnTo>
                  <a:lnTo>
                    <a:pt x="27" y="74"/>
                  </a:lnTo>
                  <a:lnTo>
                    <a:pt x="33" y="70"/>
                  </a:lnTo>
                  <a:lnTo>
                    <a:pt x="39" y="66"/>
                  </a:lnTo>
                  <a:lnTo>
                    <a:pt x="45" y="60"/>
                  </a:lnTo>
                  <a:lnTo>
                    <a:pt x="42" y="61"/>
                  </a:lnTo>
                  <a:lnTo>
                    <a:pt x="41" y="62"/>
                  </a:lnTo>
                  <a:lnTo>
                    <a:pt x="39" y="63"/>
                  </a:lnTo>
                  <a:lnTo>
                    <a:pt x="37" y="63"/>
                  </a:lnTo>
                  <a:lnTo>
                    <a:pt x="39" y="59"/>
                  </a:lnTo>
                  <a:lnTo>
                    <a:pt x="42" y="53"/>
                  </a:lnTo>
                  <a:lnTo>
                    <a:pt x="46" y="47"/>
                  </a:lnTo>
                  <a:lnTo>
                    <a:pt x="50" y="41"/>
                  </a:lnTo>
                  <a:lnTo>
                    <a:pt x="53" y="39"/>
                  </a:lnTo>
                  <a:lnTo>
                    <a:pt x="56" y="38"/>
                  </a:lnTo>
                  <a:lnTo>
                    <a:pt x="59" y="36"/>
                  </a:lnTo>
                  <a:lnTo>
                    <a:pt x="60" y="35"/>
                  </a:lnTo>
                  <a:lnTo>
                    <a:pt x="62" y="37"/>
                  </a:lnTo>
                  <a:lnTo>
                    <a:pt x="64" y="38"/>
                  </a:lnTo>
                  <a:lnTo>
                    <a:pt x="67" y="39"/>
                  </a:lnTo>
                  <a:lnTo>
                    <a:pt x="71" y="39"/>
                  </a:lnTo>
                  <a:lnTo>
                    <a:pt x="69" y="38"/>
                  </a:lnTo>
                  <a:lnTo>
                    <a:pt x="67" y="37"/>
                  </a:lnTo>
                  <a:lnTo>
                    <a:pt x="64" y="36"/>
                  </a:lnTo>
                  <a:lnTo>
                    <a:pt x="63" y="33"/>
                  </a:lnTo>
                  <a:lnTo>
                    <a:pt x="65" y="33"/>
                  </a:lnTo>
                  <a:lnTo>
                    <a:pt x="68" y="35"/>
                  </a:lnTo>
                  <a:lnTo>
                    <a:pt x="70" y="35"/>
                  </a:lnTo>
                  <a:lnTo>
                    <a:pt x="72" y="36"/>
                  </a:lnTo>
                  <a:lnTo>
                    <a:pt x="74" y="36"/>
                  </a:lnTo>
                  <a:lnTo>
                    <a:pt x="75" y="36"/>
                  </a:lnTo>
                  <a:lnTo>
                    <a:pt x="76" y="36"/>
                  </a:lnTo>
                  <a:lnTo>
                    <a:pt x="77" y="36"/>
                  </a:lnTo>
                  <a:lnTo>
                    <a:pt x="77" y="37"/>
                  </a:lnTo>
                  <a:lnTo>
                    <a:pt x="77" y="38"/>
                  </a:lnTo>
                  <a:lnTo>
                    <a:pt x="78" y="38"/>
                  </a:lnTo>
                  <a:lnTo>
                    <a:pt x="79" y="38"/>
                  </a:lnTo>
                  <a:lnTo>
                    <a:pt x="80" y="37"/>
                  </a:lnTo>
                  <a:lnTo>
                    <a:pt x="80" y="36"/>
                  </a:lnTo>
                  <a:lnTo>
                    <a:pt x="82" y="35"/>
                  </a:lnTo>
                  <a:lnTo>
                    <a:pt x="83" y="35"/>
                  </a:lnTo>
                  <a:lnTo>
                    <a:pt x="85" y="35"/>
                  </a:lnTo>
                  <a:lnTo>
                    <a:pt x="86" y="35"/>
                  </a:lnTo>
                  <a:lnTo>
                    <a:pt x="88" y="36"/>
                  </a:lnTo>
                  <a:lnTo>
                    <a:pt x="90" y="33"/>
                  </a:lnTo>
                  <a:lnTo>
                    <a:pt x="91" y="32"/>
                  </a:lnTo>
                  <a:lnTo>
                    <a:pt x="93" y="30"/>
                  </a:lnTo>
                  <a:lnTo>
                    <a:pt x="94" y="30"/>
                  </a:lnTo>
                  <a:lnTo>
                    <a:pt x="93" y="31"/>
                  </a:lnTo>
                  <a:lnTo>
                    <a:pt x="92" y="33"/>
                  </a:lnTo>
                  <a:lnTo>
                    <a:pt x="91" y="35"/>
                  </a:lnTo>
                  <a:lnTo>
                    <a:pt x="91" y="37"/>
                  </a:lnTo>
                  <a:lnTo>
                    <a:pt x="94" y="37"/>
                  </a:lnTo>
                  <a:lnTo>
                    <a:pt x="97" y="37"/>
                  </a:lnTo>
                  <a:lnTo>
                    <a:pt x="100" y="37"/>
                  </a:lnTo>
                  <a:lnTo>
                    <a:pt x="101" y="38"/>
                  </a:lnTo>
                  <a:lnTo>
                    <a:pt x="105" y="39"/>
                  </a:lnTo>
                  <a:lnTo>
                    <a:pt x="109" y="41"/>
                  </a:lnTo>
                  <a:lnTo>
                    <a:pt x="113" y="44"/>
                  </a:lnTo>
                  <a:lnTo>
                    <a:pt x="116" y="46"/>
                  </a:lnTo>
                  <a:lnTo>
                    <a:pt x="120" y="47"/>
                  </a:lnTo>
                  <a:lnTo>
                    <a:pt x="123" y="48"/>
                  </a:lnTo>
                  <a:lnTo>
                    <a:pt x="126" y="48"/>
                  </a:lnTo>
                  <a:lnTo>
                    <a:pt x="131" y="48"/>
                  </a:lnTo>
                  <a:lnTo>
                    <a:pt x="128" y="49"/>
                  </a:lnTo>
                  <a:lnTo>
                    <a:pt x="123" y="49"/>
                  </a:lnTo>
                  <a:lnTo>
                    <a:pt x="120" y="49"/>
                  </a:lnTo>
                  <a:lnTo>
                    <a:pt x="116" y="48"/>
                  </a:lnTo>
                  <a:lnTo>
                    <a:pt x="118" y="52"/>
                  </a:lnTo>
                  <a:lnTo>
                    <a:pt x="121" y="54"/>
                  </a:lnTo>
                  <a:lnTo>
                    <a:pt x="124" y="56"/>
                  </a:lnTo>
                  <a:lnTo>
                    <a:pt x="128" y="58"/>
                  </a:lnTo>
                  <a:lnTo>
                    <a:pt x="129" y="60"/>
                  </a:lnTo>
                  <a:lnTo>
                    <a:pt x="129" y="61"/>
                  </a:lnTo>
                  <a:lnTo>
                    <a:pt x="129" y="63"/>
                  </a:lnTo>
                  <a:lnTo>
                    <a:pt x="128" y="64"/>
                  </a:lnTo>
                  <a:lnTo>
                    <a:pt x="129" y="69"/>
                  </a:lnTo>
                  <a:lnTo>
                    <a:pt x="130" y="76"/>
                  </a:lnTo>
                  <a:lnTo>
                    <a:pt x="131" y="83"/>
                  </a:lnTo>
                  <a:lnTo>
                    <a:pt x="131" y="87"/>
                  </a:lnTo>
                  <a:lnTo>
                    <a:pt x="132" y="87"/>
                  </a:lnTo>
                  <a:lnTo>
                    <a:pt x="133" y="86"/>
                  </a:lnTo>
                  <a:lnTo>
                    <a:pt x="135" y="86"/>
                  </a:lnTo>
                  <a:lnTo>
                    <a:pt x="136" y="85"/>
                  </a:lnTo>
                  <a:lnTo>
                    <a:pt x="135" y="89"/>
                  </a:lnTo>
                  <a:lnTo>
                    <a:pt x="135" y="92"/>
                  </a:lnTo>
                  <a:lnTo>
                    <a:pt x="133" y="96"/>
                  </a:lnTo>
                  <a:lnTo>
                    <a:pt x="133" y="98"/>
                  </a:lnTo>
                  <a:lnTo>
                    <a:pt x="133" y="100"/>
                  </a:lnTo>
                  <a:lnTo>
                    <a:pt x="135" y="104"/>
                  </a:lnTo>
                  <a:lnTo>
                    <a:pt x="135" y="108"/>
                  </a:lnTo>
                  <a:lnTo>
                    <a:pt x="136" y="112"/>
                  </a:lnTo>
                  <a:lnTo>
                    <a:pt x="136" y="113"/>
                  </a:lnTo>
                  <a:lnTo>
                    <a:pt x="135" y="115"/>
                  </a:lnTo>
                  <a:lnTo>
                    <a:pt x="132" y="117"/>
                  </a:lnTo>
                  <a:lnTo>
                    <a:pt x="132" y="120"/>
                  </a:lnTo>
                  <a:lnTo>
                    <a:pt x="132" y="121"/>
                  </a:lnTo>
                  <a:lnTo>
                    <a:pt x="133" y="123"/>
                  </a:lnTo>
                  <a:lnTo>
                    <a:pt x="135" y="124"/>
                  </a:lnTo>
                  <a:lnTo>
                    <a:pt x="136" y="124"/>
                  </a:lnTo>
                  <a:lnTo>
                    <a:pt x="137" y="123"/>
                  </a:lnTo>
                  <a:lnTo>
                    <a:pt x="138" y="121"/>
                  </a:lnTo>
                  <a:lnTo>
                    <a:pt x="139" y="119"/>
                  </a:lnTo>
                  <a:lnTo>
                    <a:pt x="139" y="116"/>
                  </a:lnTo>
                  <a:lnTo>
                    <a:pt x="140" y="116"/>
                  </a:lnTo>
                  <a:lnTo>
                    <a:pt x="143" y="116"/>
                  </a:lnTo>
                  <a:lnTo>
                    <a:pt x="144" y="116"/>
                  </a:lnTo>
                  <a:lnTo>
                    <a:pt x="145" y="115"/>
                  </a:lnTo>
                  <a:lnTo>
                    <a:pt x="145" y="116"/>
                  </a:lnTo>
                  <a:lnTo>
                    <a:pt x="144" y="117"/>
                  </a:lnTo>
                  <a:lnTo>
                    <a:pt x="145" y="117"/>
                  </a:lnTo>
                  <a:lnTo>
                    <a:pt x="151" y="116"/>
                  </a:lnTo>
                  <a:lnTo>
                    <a:pt x="155" y="112"/>
                  </a:lnTo>
                  <a:lnTo>
                    <a:pt x="158" y="106"/>
                  </a:lnTo>
                  <a:lnTo>
                    <a:pt x="159" y="101"/>
                  </a:lnTo>
                  <a:lnTo>
                    <a:pt x="156" y="104"/>
                  </a:lnTo>
                  <a:lnTo>
                    <a:pt x="153" y="107"/>
                  </a:lnTo>
                  <a:lnTo>
                    <a:pt x="151" y="108"/>
                  </a:lnTo>
                  <a:lnTo>
                    <a:pt x="149" y="108"/>
                  </a:lnTo>
                  <a:lnTo>
                    <a:pt x="149" y="104"/>
                  </a:lnTo>
                  <a:lnTo>
                    <a:pt x="153" y="99"/>
                  </a:lnTo>
                  <a:lnTo>
                    <a:pt x="158" y="94"/>
                  </a:lnTo>
                  <a:lnTo>
                    <a:pt x="161" y="92"/>
                  </a:lnTo>
                  <a:lnTo>
                    <a:pt x="160" y="91"/>
                  </a:lnTo>
                  <a:lnTo>
                    <a:pt x="159" y="91"/>
                  </a:lnTo>
                  <a:lnTo>
                    <a:pt x="160" y="89"/>
                  </a:lnTo>
                  <a:lnTo>
                    <a:pt x="160" y="86"/>
                  </a:lnTo>
                  <a:lnTo>
                    <a:pt x="160" y="84"/>
                  </a:lnTo>
                  <a:lnTo>
                    <a:pt x="158" y="83"/>
                  </a:lnTo>
                  <a:lnTo>
                    <a:pt x="164" y="82"/>
                  </a:lnTo>
                  <a:lnTo>
                    <a:pt x="169" y="78"/>
                  </a:lnTo>
                  <a:lnTo>
                    <a:pt x="172" y="74"/>
                  </a:lnTo>
                  <a:lnTo>
                    <a:pt x="174" y="68"/>
                  </a:lnTo>
                  <a:lnTo>
                    <a:pt x="170" y="70"/>
                  </a:lnTo>
                  <a:lnTo>
                    <a:pt x="167" y="73"/>
                  </a:lnTo>
                  <a:lnTo>
                    <a:pt x="162" y="74"/>
                  </a:lnTo>
                  <a:lnTo>
                    <a:pt x="158" y="74"/>
                  </a:lnTo>
                  <a:lnTo>
                    <a:pt x="162" y="71"/>
                  </a:lnTo>
                  <a:lnTo>
                    <a:pt x="166" y="68"/>
                  </a:lnTo>
                  <a:lnTo>
                    <a:pt x="168" y="66"/>
                  </a:lnTo>
                  <a:lnTo>
                    <a:pt x="169" y="63"/>
                  </a:lnTo>
                  <a:lnTo>
                    <a:pt x="167" y="64"/>
                  </a:lnTo>
                  <a:lnTo>
                    <a:pt x="163" y="66"/>
                  </a:lnTo>
                  <a:lnTo>
                    <a:pt x="161" y="66"/>
                  </a:lnTo>
                  <a:lnTo>
                    <a:pt x="159" y="66"/>
                  </a:lnTo>
                  <a:lnTo>
                    <a:pt x="158" y="64"/>
                  </a:lnTo>
                  <a:lnTo>
                    <a:pt x="156" y="62"/>
                  </a:lnTo>
                  <a:lnTo>
                    <a:pt x="155" y="61"/>
                  </a:lnTo>
                  <a:lnTo>
                    <a:pt x="154" y="60"/>
                  </a:lnTo>
                  <a:lnTo>
                    <a:pt x="156" y="55"/>
                  </a:lnTo>
                  <a:lnTo>
                    <a:pt x="159" y="51"/>
                  </a:lnTo>
                  <a:lnTo>
                    <a:pt x="160" y="47"/>
                  </a:lnTo>
                  <a:lnTo>
                    <a:pt x="160" y="45"/>
                  </a:lnTo>
                  <a:lnTo>
                    <a:pt x="159" y="44"/>
                  </a:lnTo>
                  <a:lnTo>
                    <a:pt x="156" y="44"/>
                  </a:lnTo>
                  <a:lnTo>
                    <a:pt x="155" y="43"/>
                  </a:lnTo>
                  <a:lnTo>
                    <a:pt x="154" y="40"/>
                  </a:lnTo>
                  <a:lnTo>
                    <a:pt x="158" y="39"/>
                  </a:lnTo>
                  <a:lnTo>
                    <a:pt x="160" y="38"/>
                  </a:lnTo>
                  <a:lnTo>
                    <a:pt x="162" y="37"/>
                  </a:lnTo>
                  <a:lnTo>
                    <a:pt x="163" y="36"/>
                  </a:lnTo>
                  <a:lnTo>
                    <a:pt x="159" y="35"/>
                  </a:lnTo>
                  <a:lnTo>
                    <a:pt x="155" y="33"/>
                  </a:lnTo>
                  <a:lnTo>
                    <a:pt x="152" y="32"/>
                  </a:lnTo>
                  <a:lnTo>
                    <a:pt x="149" y="30"/>
                  </a:lnTo>
                  <a:lnTo>
                    <a:pt x="152" y="29"/>
                  </a:lnTo>
                  <a:lnTo>
                    <a:pt x="154" y="26"/>
                  </a:lnTo>
                  <a:lnTo>
                    <a:pt x="156" y="25"/>
                  </a:lnTo>
                  <a:lnTo>
                    <a:pt x="158" y="25"/>
                  </a:lnTo>
                  <a:lnTo>
                    <a:pt x="158" y="24"/>
                  </a:lnTo>
                  <a:lnTo>
                    <a:pt x="158" y="23"/>
                  </a:lnTo>
                  <a:lnTo>
                    <a:pt x="158" y="22"/>
                  </a:lnTo>
                  <a:lnTo>
                    <a:pt x="156" y="23"/>
                  </a:lnTo>
                  <a:lnTo>
                    <a:pt x="155" y="23"/>
                  </a:lnTo>
                  <a:lnTo>
                    <a:pt x="154" y="23"/>
                  </a:lnTo>
                  <a:lnTo>
                    <a:pt x="153" y="24"/>
                  </a:lnTo>
                  <a:lnTo>
                    <a:pt x="151" y="24"/>
                  </a:lnTo>
                  <a:lnTo>
                    <a:pt x="149" y="25"/>
                  </a:lnTo>
                  <a:lnTo>
                    <a:pt x="148" y="25"/>
                  </a:lnTo>
                  <a:lnTo>
                    <a:pt x="148" y="24"/>
                  </a:lnTo>
                  <a:lnTo>
                    <a:pt x="149" y="23"/>
                  </a:lnTo>
                  <a:lnTo>
                    <a:pt x="149" y="22"/>
                  </a:lnTo>
                  <a:lnTo>
                    <a:pt x="149" y="21"/>
                  </a:lnTo>
                  <a:lnTo>
                    <a:pt x="148" y="22"/>
                  </a:lnTo>
                  <a:lnTo>
                    <a:pt x="146" y="22"/>
                  </a:lnTo>
                  <a:lnTo>
                    <a:pt x="145" y="22"/>
                  </a:lnTo>
                  <a:lnTo>
                    <a:pt x="144" y="22"/>
                  </a:lnTo>
                  <a:lnTo>
                    <a:pt x="141" y="20"/>
                  </a:lnTo>
                  <a:lnTo>
                    <a:pt x="137" y="17"/>
                  </a:lnTo>
                  <a:lnTo>
                    <a:pt x="132" y="14"/>
                  </a:lnTo>
                  <a:lnTo>
                    <a:pt x="130" y="13"/>
                  </a:lnTo>
                  <a:lnTo>
                    <a:pt x="128" y="13"/>
                  </a:lnTo>
                  <a:lnTo>
                    <a:pt x="126" y="13"/>
                  </a:lnTo>
                  <a:lnTo>
                    <a:pt x="124" y="12"/>
                  </a:lnTo>
                  <a:lnTo>
                    <a:pt x="122" y="10"/>
                  </a:lnTo>
                  <a:lnTo>
                    <a:pt x="121" y="8"/>
                  </a:lnTo>
                  <a:lnTo>
                    <a:pt x="118" y="7"/>
                  </a:lnTo>
                  <a:lnTo>
                    <a:pt x="116" y="5"/>
                  </a:lnTo>
                  <a:lnTo>
                    <a:pt x="114" y="3"/>
                  </a:lnTo>
                  <a:lnTo>
                    <a:pt x="109" y="3"/>
                  </a:lnTo>
                  <a:lnTo>
                    <a:pt x="102" y="1"/>
                  </a:lnTo>
                  <a:lnTo>
                    <a:pt x="94" y="0"/>
                  </a:lnTo>
                  <a:lnTo>
                    <a:pt x="90" y="0"/>
                  </a:lnTo>
                  <a:lnTo>
                    <a:pt x="86" y="0"/>
                  </a:lnTo>
                  <a:lnTo>
                    <a:pt x="83" y="1"/>
                  </a:lnTo>
                  <a:lnTo>
                    <a:pt x="80" y="2"/>
                  </a:lnTo>
                  <a:lnTo>
                    <a:pt x="78" y="3"/>
                  </a:lnTo>
                  <a:lnTo>
                    <a:pt x="76" y="1"/>
                  </a:lnTo>
                  <a:lnTo>
                    <a:pt x="70" y="1"/>
                  </a:lnTo>
                  <a:lnTo>
                    <a:pt x="63" y="3"/>
                  </a:lnTo>
                  <a:lnTo>
                    <a:pt x="60" y="6"/>
                  </a:lnTo>
                  <a:lnTo>
                    <a:pt x="59" y="7"/>
                  </a:lnTo>
                  <a:lnTo>
                    <a:pt x="57" y="7"/>
                  </a:lnTo>
                  <a:lnTo>
                    <a:pt x="55" y="7"/>
                  </a:lnTo>
                  <a:lnTo>
                    <a:pt x="54" y="7"/>
                  </a:lnTo>
                  <a:lnTo>
                    <a:pt x="52" y="5"/>
                  </a:lnTo>
                  <a:lnTo>
                    <a:pt x="47" y="3"/>
                  </a:lnTo>
                  <a:lnTo>
                    <a:pt x="42" y="5"/>
                  </a:lnTo>
                  <a:lnTo>
                    <a:pt x="40" y="5"/>
                  </a:lnTo>
                  <a:lnTo>
                    <a:pt x="41" y="6"/>
                  </a:lnTo>
                  <a:lnTo>
                    <a:pt x="44" y="9"/>
                  </a:lnTo>
                  <a:lnTo>
                    <a:pt x="45" y="12"/>
                  </a:lnTo>
                  <a:lnTo>
                    <a:pt x="44" y="14"/>
                  </a:lnTo>
                  <a:lnTo>
                    <a:pt x="40" y="15"/>
                  </a:lnTo>
                  <a:lnTo>
                    <a:pt x="34" y="18"/>
                  </a:lnTo>
                  <a:lnTo>
                    <a:pt x="30" y="21"/>
                  </a:lnTo>
                  <a:lnTo>
                    <a:pt x="27" y="23"/>
                  </a:lnTo>
                  <a:lnTo>
                    <a:pt x="25" y="25"/>
                  </a:lnTo>
                  <a:lnTo>
                    <a:pt x="24" y="29"/>
                  </a:lnTo>
                  <a:lnTo>
                    <a:pt x="23" y="32"/>
                  </a:lnTo>
                  <a:lnTo>
                    <a:pt x="22" y="35"/>
                  </a:lnTo>
                  <a:lnTo>
                    <a:pt x="22" y="36"/>
                  </a:lnTo>
                  <a:lnTo>
                    <a:pt x="22" y="38"/>
                  </a:lnTo>
                  <a:lnTo>
                    <a:pt x="22" y="39"/>
                  </a:lnTo>
                  <a:lnTo>
                    <a:pt x="22" y="41"/>
                  </a:lnTo>
                  <a:lnTo>
                    <a:pt x="16" y="46"/>
                  </a:lnTo>
                  <a:lnTo>
                    <a:pt x="11" y="52"/>
                  </a:lnTo>
                  <a:lnTo>
                    <a:pt x="10" y="59"/>
                  </a:lnTo>
                  <a:lnTo>
                    <a:pt x="10" y="68"/>
                  </a:lnTo>
                  <a:lnTo>
                    <a:pt x="9" y="73"/>
                  </a:lnTo>
                  <a:lnTo>
                    <a:pt x="7" y="75"/>
                  </a:lnTo>
                  <a:lnTo>
                    <a:pt x="3" y="76"/>
                  </a:lnTo>
                  <a:lnTo>
                    <a:pt x="0" y="76"/>
                  </a:lnTo>
                  <a:lnTo>
                    <a:pt x="1" y="77"/>
                  </a:lnTo>
                  <a:lnTo>
                    <a:pt x="3" y="78"/>
                  </a:lnTo>
                  <a:lnTo>
                    <a:pt x="4" y="78"/>
                  </a:lnTo>
                  <a:lnTo>
                    <a:pt x="6" y="78"/>
                  </a:lnTo>
                  <a:lnTo>
                    <a:pt x="6" y="81"/>
                  </a:lnTo>
                  <a:lnTo>
                    <a:pt x="6" y="82"/>
                  </a:lnTo>
                  <a:lnTo>
                    <a:pt x="6" y="84"/>
                  </a:lnTo>
                  <a:lnTo>
                    <a:pt x="7" y="85"/>
                  </a:lnTo>
                  <a:lnTo>
                    <a:pt x="8" y="87"/>
                  </a:lnTo>
                  <a:lnTo>
                    <a:pt x="9" y="92"/>
                  </a:lnTo>
                  <a:lnTo>
                    <a:pt x="10" y="96"/>
                  </a:lnTo>
                  <a:lnTo>
                    <a:pt x="13" y="98"/>
                  </a:lnTo>
                  <a:lnTo>
                    <a:pt x="14" y="100"/>
                  </a:lnTo>
                  <a:lnTo>
                    <a:pt x="15" y="102"/>
                  </a:lnTo>
                  <a:lnTo>
                    <a:pt x="14" y="106"/>
                  </a:lnTo>
                  <a:lnTo>
                    <a:pt x="11" y="107"/>
                  </a:lnTo>
                  <a:lnTo>
                    <a:pt x="14" y="109"/>
                  </a:lnTo>
                  <a:lnTo>
                    <a:pt x="16" y="112"/>
                  </a:lnTo>
                  <a:lnTo>
                    <a:pt x="18" y="115"/>
                  </a:lnTo>
                  <a:lnTo>
                    <a:pt x="21" y="1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5" name="Freeform 180"/>
            <p:cNvSpPr>
              <a:spLocks/>
            </p:cNvSpPr>
            <p:nvPr/>
          </p:nvSpPr>
          <p:spPr bwMode="auto">
            <a:xfrm>
              <a:off x="5254" y="2723"/>
              <a:ext cx="10" cy="8"/>
            </a:xfrm>
            <a:custGeom>
              <a:avLst/>
              <a:gdLst>
                <a:gd name="T0" fmla="*/ 0 w 19"/>
                <a:gd name="T1" fmla="*/ 1 h 15"/>
                <a:gd name="T2" fmla="*/ 1 w 19"/>
                <a:gd name="T3" fmla="*/ 1 h 15"/>
                <a:gd name="T4" fmla="*/ 1 w 19"/>
                <a:gd name="T5" fmla="*/ 1 h 15"/>
                <a:gd name="T6" fmla="*/ 1 w 19"/>
                <a:gd name="T7" fmla="*/ 1 h 15"/>
                <a:gd name="T8" fmla="*/ 1 w 19"/>
                <a:gd name="T9" fmla="*/ 0 h 15"/>
                <a:gd name="T10" fmla="*/ 1 w 19"/>
                <a:gd name="T11" fmla="*/ 0 h 15"/>
                <a:gd name="T12" fmla="*/ 1 w 19"/>
                <a:gd name="T13" fmla="*/ 1 h 15"/>
                <a:gd name="T14" fmla="*/ 1 w 19"/>
                <a:gd name="T15" fmla="*/ 1 h 15"/>
                <a:gd name="T16" fmla="*/ 1 w 19"/>
                <a:gd name="T17" fmla="*/ 1 h 15"/>
                <a:gd name="T18" fmla="*/ 1 w 19"/>
                <a:gd name="T19" fmla="*/ 1 h 15"/>
                <a:gd name="T20" fmla="*/ 1 w 19"/>
                <a:gd name="T21" fmla="*/ 1 h 15"/>
                <a:gd name="T22" fmla="*/ 1 w 19"/>
                <a:gd name="T23" fmla="*/ 1 h 15"/>
                <a:gd name="T24" fmla="*/ 0 w 19"/>
                <a:gd name="T25" fmla="*/ 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5"/>
                <a:gd name="T41" fmla="*/ 19 w 19"/>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5">
                  <a:moveTo>
                    <a:pt x="0" y="15"/>
                  </a:moveTo>
                  <a:lnTo>
                    <a:pt x="3" y="9"/>
                  </a:lnTo>
                  <a:lnTo>
                    <a:pt x="8" y="4"/>
                  </a:lnTo>
                  <a:lnTo>
                    <a:pt x="14" y="2"/>
                  </a:lnTo>
                  <a:lnTo>
                    <a:pt x="19" y="0"/>
                  </a:lnTo>
                  <a:lnTo>
                    <a:pt x="19" y="1"/>
                  </a:lnTo>
                  <a:lnTo>
                    <a:pt x="19" y="2"/>
                  </a:lnTo>
                  <a:lnTo>
                    <a:pt x="19" y="3"/>
                  </a:lnTo>
                  <a:lnTo>
                    <a:pt x="12" y="4"/>
                  </a:lnTo>
                  <a:lnTo>
                    <a:pt x="7" y="8"/>
                  </a:lnTo>
                  <a:lnTo>
                    <a:pt x="2" y="11"/>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6" name="Freeform 181"/>
            <p:cNvSpPr>
              <a:spLocks/>
            </p:cNvSpPr>
            <p:nvPr/>
          </p:nvSpPr>
          <p:spPr bwMode="auto">
            <a:xfrm>
              <a:off x="5271" y="2707"/>
              <a:ext cx="10" cy="11"/>
            </a:xfrm>
            <a:custGeom>
              <a:avLst/>
              <a:gdLst>
                <a:gd name="T0" fmla="*/ 0 w 21"/>
                <a:gd name="T1" fmla="*/ 1 h 20"/>
                <a:gd name="T2" fmla="*/ 0 w 21"/>
                <a:gd name="T3" fmla="*/ 1 h 20"/>
                <a:gd name="T4" fmla="*/ 0 w 21"/>
                <a:gd name="T5" fmla="*/ 1 h 20"/>
                <a:gd name="T6" fmla="*/ 0 w 21"/>
                <a:gd name="T7" fmla="*/ 1 h 20"/>
                <a:gd name="T8" fmla="*/ 0 w 21"/>
                <a:gd name="T9" fmla="*/ 1 h 20"/>
                <a:gd name="T10" fmla="*/ 0 w 21"/>
                <a:gd name="T11" fmla="*/ 1 h 20"/>
                <a:gd name="T12" fmla="*/ 0 w 21"/>
                <a:gd name="T13" fmla="*/ 1 h 20"/>
                <a:gd name="T14" fmla="*/ 0 w 21"/>
                <a:gd name="T15" fmla="*/ 1 h 20"/>
                <a:gd name="T16" fmla="*/ 0 w 21"/>
                <a:gd name="T17" fmla="*/ 1 h 20"/>
                <a:gd name="T18" fmla="*/ 0 w 21"/>
                <a:gd name="T19" fmla="*/ 1 h 20"/>
                <a:gd name="T20" fmla="*/ 0 w 21"/>
                <a:gd name="T21" fmla="*/ 1 h 20"/>
                <a:gd name="T22" fmla="*/ 0 w 21"/>
                <a:gd name="T23" fmla="*/ 1 h 20"/>
                <a:gd name="T24" fmla="*/ 0 w 21"/>
                <a:gd name="T25" fmla="*/ 0 h 20"/>
                <a:gd name="T26" fmla="*/ 0 w 21"/>
                <a:gd name="T27" fmla="*/ 0 h 20"/>
                <a:gd name="T28" fmla="*/ 0 w 21"/>
                <a:gd name="T29" fmla="*/ 1 h 20"/>
                <a:gd name="T30" fmla="*/ 0 w 21"/>
                <a:gd name="T31" fmla="*/ 1 h 20"/>
                <a:gd name="T32" fmla="*/ 0 w 21"/>
                <a:gd name="T33" fmla="*/ 1 h 20"/>
                <a:gd name="T34" fmla="*/ 0 w 21"/>
                <a:gd name="T35" fmla="*/ 1 h 20"/>
                <a:gd name="T36" fmla="*/ 0 w 21"/>
                <a:gd name="T37" fmla="*/ 1 h 20"/>
                <a:gd name="T38" fmla="*/ 0 w 21"/>
                <a:gd name="T39" fmla="*/ 1 h 20"/>
                <a:gd name="T40" fmla="*/ 0 w 21"/>
                <a:gd name="T41" fmla="*/ 1 h 20"/>
                <a:gd name="T42" fmla="*/ 0 w 21"/>
                <a:gd name="T43" fmla="*/ 1 h 20"/>
                <a:gd name="T44" fmla="*/ 0 w 21"/>
                <a:gd name="T45" fmla="*/ 1 h 20"/>
                <a:gd name="T46" fmla="*/ 0 w 21"/>
                <a:gd name="T47" fmla="*/ 1 h 20"/>
                <a:gd name="T48" fmla="*/ 0 w 21"/>
                <a:gd name="T49" fmla="*/ 1 h 20"/>
                <a:gd name="T50" fmla="*/ 0 w 21"/>
                <a:gd name="T51" fmla="*/ 1 h 20"/>
                <a:gd name="T52" fmla="*/ 0 w 21"/>
                <a:gd name="T53" fmla="*/ 1 h 20"/>
                <a:gd name="T54" fmla="*/ 0 w 21"/>
                <a:gd name="T55" fmla="*/ 1 h 20"/>
                <a:gd name="T56" fmla="*/ 0 w 21"/>
                <a:gd name="T57" fmla="*/ 1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
                <a:gd name="T88" fmla="*/ 0 h 20"/>
                <a:gd name="T89" fmla="*/ 21 w 21"/>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 h="20">
                  <a:moveTo>
                    <a:pt x="5" y="12"/>
                  </a:moveTo>
                  <a:lnTo>
                    <a:pt x="5" y="11"/>
                  </a:lnTo>
                  <a:lnTo>
                    <a:pt x="4" y="10"/>
                  </a:lnTo>
                  <a:lnTo>
                    <a:pt x="2" y="9"/>
                  </a:lnTo>
                  <a:lnTo>
                    <a:pt x="0" y="9"/>
                  </a:lnTo>
                  <a:lnTo>
                    <a:pt x="2" y="8"/>
                  </a:lnTo>
                  <a:lnTo>
                    <a:pt x="5" y="8"/>
                  </a:lnTo>
                  <a:lnTo>
                    <a:pt x="7" y="6"/>
                  </a:lnTo>
                  <a:lnTo>
                    <a:pt x="9" y="6"/>
                  </a:lnTo>
                  <a:lnTo>
                    <a:pt x="9" y="4"/>
                  </a:lnTo>
                  <a:lnTo>
                    <a:pt x="8" y="3"/>
                  </a:lnTo>
                  <a:lnTo>
                    <a:pt x="7" y="1"/>
                  </a:lnTo>
                  <a:lnTo>
                    <a:pt x="6" y="0"/>
                  </a:lnTo>
                  <a:lnTo>
                    <a:pt x="9" y="0"/>
                  </a:lnTo>
                  <a:lnTo>
                    <a:pt x="12" y="1"/>
                  </a:lnTo>
                  <a:lnTo>
                    <a:pt x="15" y="3"/>
                  </a:lnTo>
                  <a:lnTo>
                    <a:pt x="16" y="5"/>
                  </a:lnTo>
                  <a:lnTo>
                    <a:pt x="17" y="9"/>
                  </a:lnTo>
                  <a:lnTo>
                    <a:pt x="19" y="12"/>
                  </a:lnTo>
                  <a:lnTo>
                    <a:pt x="20" y="17"/>
                  </a:lnTo>
                  <a:lnTo>
                    <a:pt x="21" y="20"/>
                  </a:lnTo>
                  <a:lnTo>
                    <a:pt x="19" y="19"/>
                  </a:lnTo>
                  <a:lnTo>
                    <a:pt x="15" y="17"/>
                  </a:lnTo>
                  <a:lnTo>
                    <a:pt x="13" y="16"/>
                  </a:lnTo>
                  <a:lnTo>
                    <a:pt x="10" y="14"/>
                  </a:lnTo>
                  <a:lnTo>
                    <a:pt x="9" y="13"/>
                  </a:lnTo>
                  <a:lnTo>
                    <a:pt x="7" y="13"/>
                  </a:lnTo>
                  <a:lnTo>
                    <a:pt x="6" y="13"/>
                  </a:lnTo>
                  <a:lnTo>
                    <a:pt x="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7" name="Freeform 182"/>
            <p:cNvSpPr>
              <a:spLocks/>
            </p:cNvSpPr>
            <p:nvPr/>
          </p:nvSpPr>
          <p:spPr bwMode="auto">
            <a:xfrm>
              <a:off x="5257" y="2714"/>
              <a:ext cx="22" cy="9"/>
            </a:xfrm>
            <a:custGeom>
              <a:avLst/>
              <a:gdLst>
                <a:gd name="T0" fmla="*/ 0 w 43"/>
                <a:gd name="T1" fmla="*/ 0 h 20"/>
                <a:gd name="T2" fmla="*/ 1 w 43"/>
                <a:gd name="T3" fmla="*/ 0 h 20"/>
                <a:gd name="T4" fmla="*/ 1 w 43"/>
                <a:gd name="T5" fmla="*/ 0 h 20"/>
                <a:gd name="T6" fmla="*/ 1 w 43"/>
                <a:gd name="T7" fmla="*/ 0 h 20"/>
                <a:gd name="T8" fmla="*/ 1 w 43"/>
                <a:gd name="T9" fmla="*/ 0 h 20"/>
                <a:gd name="T10" fmla="*/ 1 w 43"/>
                <a:gd name="T11" fmla="*/ 0 h 20"/>
                <a:gd name="T12" fmla="*/ 1 w 43"/>
                <a:gd name="T13" fmla="*/ 0 h 20"/>
                <a:gd name="T14" fmla="*/ 1 w 43"/>
                <a:gd name="T15" fmla="*/ 0 h 20"/>
                <a:gd name="T16" fmla="*/ 1 w 43"/>
                <a:gd name="T17" fmla="*/ 0 h 20"/>
                <a:gd name="T18" fmla="*/ 1 w 43"/>
                <a:gd name="T19" fmla="*/ 0 h 20"/>
                <a:gd name="T20" fmla="*/ 1 w 43"/>
                <a:gd name="T21" fmla="*/ 0 h 20"/>
                <a:gd name="T22" fmla="*/ 1 w 43"/>
                <a:gd name="T23" fmla="*/ 0 h 20"/>
                <a:gd name="T24" fmla="*/ 1 w 43"/>
                <a:gd name="T25" fmla="*/ 0 h 20"/>
                <a:gd name="T26" fmla="*/ 1 w 43"/>
                <a:gd name="T27" fmla="*/ 0 h 20"/>
                <a:gd name="T28" fmla="*/ 1 w 43"/>
                <a:gd name="T29" fmla="*/ 0 h 20"/>
                <a:gd name="T30" fmla="*/ 1 w 43"/>
                <a:gd name="T31" fmla="*/ 0 h 20"/>
                <a:gd name="T32" fmla="*/ 1 w 43"/>
                <a:gd name="T33" fmla="*/ 0 h 20"/>
                <a:gd name="T34" fmla="*/ 1 w 43"/>
                <a:gd name="T35" fmla="*/ 0 h 20"/>
                <a:gd name="T36" fmla="*/ 1 w 43"/>
                <a:gd name="T37" fmla="*/ 0 h 20"/>
                <a:gd name="T38" fmla="*/ 1 w 43"/>
                <a:gd name="T39" fmla="*/ 0 h 20"/>
                <a:gd name="T40" fmla="*/ 1 w 43"/>
                <a:gd name="T41" fmla="*/ 0 h 20"/>
                <a:gd name="T42" fmla="*/ 1 w 43"/>
                <a:gd name="T43" fmla="*/ 0 h 20"/>
                <a:gd name="T44" fmla="*/ 1 w 43"/>
                <a:gd name="T45" fmla="*/ 0 h 20"/>
                <a:gd name="T46" fmla="*/ 1 w 43"/>
                <a:gd name="T47" fmla="*/ 0 h 20"/>
                <a:gd name="T48" fmla="*/ 1 w 43"/>
                <a:gd name="T49" fmla="*/ 0 h 20"/>
                <a:gd name="T50" fmla="*/ 1 w 43"/>
                <a:gd name="T51" fmla="*/ 0 h 20"/>
                <a:gd name="T52" fmla="*/ 1 w 43"/>
                <a:gd name="T53" fmla="*/ 0 h 20"/>
                <a:gd name="T54" fmla="*/ 1 w 43"/>
                <a:gd name="T55" fmla="*/ 0 h 20"/>
                <a:gd name="T56" fmla="*/ 1 w 43"/>
                <a:gd name="T57" fmla="*/ 0 h 20"/>
                <a:gd name="T58" fmla="*/ 1 w 43"/>
                <a:gd name="T59" fmla="*/ 0 h 20"/>
                <a:gd name="T60" fmla="*/ 1 w 43"/>
                <a:gd name="T61" fmla="*/ 0 h 20"/>
                <a:gd name="T62" fmla="*/ 1 w 43"/>
                <a:gd name="T63" fmla="*/ 0 h 20"/>
                <a:gd name="T64" fmla="*/ 0 w 43"/>
                <a:gd name="T65" fmla="*/ 0 h 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20"/>
                <a:gd name="T101" fmla="*/ 43 w 43"/>
                <a:gd name="T102" fmla="*/ 20 h 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20">
                  <a:moveTo>
                    <a:pt x="0" y="20"/>
                  </a:moveTo>
                  <a:lnTo>
                    <a:pt x="1" y="19"/>
                  </a:lnTo>
                  <a:lnTo>
                    <a:pt x="1" y="17"/>
                  </a:lnTo>
                  <a:lnTo>
                    <a:pt x="2" y="17"/>
                  </a:lnTo>
                  <a:lnTo>
                    <a:pt x="2" y="16"/>
                  </a:lnTo>
                  <a:lnTo>
                    <a:pt x="5" y="15"/>
                  </a:lnTo>
                  <a:lnTo>
                    <a:pt x="9" y="13"/>
                  </a:lnTo>
                  <a:lnTo>
                    <a:pt x="11" y="12"/>
                  </a:lnTo>
                  <a:lnTo>
                    <a:pt x="12" y="11"/>
                  </a:lnTo>
                  <a:lnTo>
                    <a:pt x="12" y="9"/>
                  </a:lnTo>
                  <a:lnTo>
                    <a:pt x="12" y="7"/>
                  </a:lnTo>
                  <a:lnTo>
                    <a:pt x="12" y="5"/>
                  </a:lnTo>
                  <a:lnTo>
                    <a:pt x="13" y="4"/>
                  </a:lnTo>
                  <a:lnTo>
                    <a:pt x="16" y="2"/>
                  </a:lnTo>
                  <a:lnTo>
                    <a:pt x="20" y="1"/>
                  </a:lnTo>
                  <a:lnTo>
                    <a:pt x="25" y="0"/>
                  </a:lnTo>
                  <a:lnTo>
                    <a:pt x="31" y="0"/>
                  </a:lnTo>
                  <a:lnTo>
                    <a:pt x="34" y="2"/>
                  </a:lnTo>
                  <a:lnTo>
                    <a:pt x="38" y="6"/>
                  </a:lnTo>
                  <a:lnTo>
                    <a:pt x="41" y="9"/>
                  </a:lnTo>
                  <a:lnTo>
                    <a:pt x="43" y="12"/>
                  </a:lnTo>
                  <a:lnTo>
                    <a:pt x="41" y="11"/>
                  </a:lnTo>
                  <a:lnTo>
                    <a:pt x="39" y="11"/>
                  </a:lnTo>
                  <a:lnTo>
                    <a:pt x="36" y="9"/>
                  </a:lnTo>
                  <a:lnTo>
                    <a:pt x="34" y="9"/>
                  </a:lnTo>
                  <a:lnTo>
                    <a:pt x="30" y="8"/>
                  </a:lnTo>
                  <a:lnTo>
                    <a:pt x="25" y="8"/>
                  </a:lnTo>
                  <a:lnTo>
                    <a:pt x="19" y="9"/>
                  </a:lnTo>
                  <a:lnTo>
                    <a:pt x="16" y="12"/>
                  </a:lnTo>
                  <a:lnTo>
                    <a:pt x="12" y="14"/>
                  </a:lnTo>
                  <a:lnTo>
                    <a:pt x="8" y="17"/>
                  </a:lnTo>
                  <a:lnTo>
                    <a:pt x="3" y="19"/>
                  </a:lnTo>
                  <a:lnTo>
                    <a:pt x="0"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8" name="Freeform 183"/>
            <p:cNvSpPr>
              <a:spLocks/>
            </p:cNvSpPr>
            <p:nvPr/>
          </p:nvSpPr>
          <p:spPr bwMode="auto">
            <a:xfrm>
              <a:off x="5273" y="2703"/>
              <a:ext cx="33" cy="19"/>
            </a:xfrm>
            <a:custGeom>
              <a:avLst/>
              <a:gdLst>
                <a:gd name="T0" fmla="*/ 1 w 66"/>
                <a:gd name="T1" fmla="*/ 1 h 38"/>
                <a:gd name="T2" fmla="*/ 1 w 66"/>
                <a:gd name="T3" fmla="*/ 1 h 38"/>
                <a:gd name="T4" fmla="*/ 1 w 66"/>
                <a:gd name="T5" fmla="*/ 1 h 38"/>
                <a:gd name="T6" fmla="*/ 1 w 66"/>
                <a:gd name="T7" fmla="*/ 1 h 38"/>
                <a:gd name="T8" fmla="*/ 1 w 66"/>
                <a:gd name="T9" fmla="*/ 1 h 38"/>
                <a:gd name="T10" fmla="*/ 1 w 66"/>
                <a:gd name="T11" fmla="*/ 1 h 38"/>
                <a:gd name="T12" fmla="*/ 1 w 66"/>
                <a:gd name="T13" fmla="*/ 1 h 38"/>
                <a:gd name="T14" fmla="*/ 1 w 66"/>
                <a:gd name="T15" fmla="*/ 1 h 38"/>
                <a:gd name="T16" fmla="*/ 1 w 66"/>
                <a:gd name="T17" fmla="*/ 1 h 38"/>
                <a:gd name="T18" fmla="*/ 1 w 66"/>
                <a:gd name="T19" fmla="*/ 1 h 38"/>
                <a:gd name="T20" fmla="*/ 1 w 66"/>
                <a:gd name="T21" fmla="*/ 1 h 38"/>
                <a:gd name="T22" fmla="*/ 1 w 66"/>
                <a:gd name="T23" fmla="*/ 1 h 38"/>
                <a:gd name="T24" fmla="*/ 1 w 66"/>
                <a:gd name="T25" fmla="*/ 1 h 38"/>
                <a:gd name="T26" fmla="*/ 1 w 66"/>
                <a:gd name="T27" fmla="*/ 1 h 38"/>
                <a:gd name="T28" fmla="*/ 1 w 66"/>
                <a:gd name="T29" fmla="*/ 1 h 38"/>
                <a:gd name="T30" fmla="*/ 1 w 66"/>
                <a:gd name="T31" fmla="*/ 1 h 38"/>
                <a:gd name="T32" fmla="*/ 1 w 66"/>
                <a:gd name="T33" fmla="*/ 1 h 38"/>
                <a:gd name="T34" fmla="*/ 1 w 66"/>
                <a:gd name="T35" fmla="*/ 1 h 38"/>
                <a:gd name="T36" fmla="*/ 1 w 66"/>
                <a:gd name="T37" fmla="*/ 1 h 38"/>
                <a:gd name="T38" fmla="*/ 1 w 66"/>
                <a:gd name="T39" fmla="*/ 1 h 38"/>
                <a:gd name="T40" fmla="*/ 1 w 66"/>
                <a:gd name="T41" fmla="*/ 1 h 38"/>
                <a:gd name="T42" fmla="*/ 1 w 66"/>
                <a:gd name="T43" fmla="*/ 1 h 38"/>
                <a:gd name="T44" fmla="*/ 1 w 66"/>
                <a:gd name="T45" fmla="*/ 1 h 38"/>
                <a:gd name="T46" fmla="*/ 1 w 66"/>
                <a:gd name="T47" fmla="*/ 1 h 38"/>
                <a:gd name="T48" fmla="*/ 1 w 66"/>
                <a:gd name="T49" fmla="*/ 1 h 38"/>
                <a:gd name="T50" fmla="*/ 1 w 66"/>
                <a:gd name="T51" fmla="*/ 1 h 38"/>
                <a:gd name="T52" fmla="*/ 1 w 66"/>
                <a:gd name="T53" fmla="*/ 1 h 38"/>
                <a:gd name="T54" fmla="*/ 1 w 66"/>
                <a:gd name="T55" fmla="*/ 1 h 38"/>
                <a:gd name="T56" fmla="*/ 1 w 66"/>
                <a:gd name="T57" fmla="*/ 1 h 38"/>
                <a:gd name="T58" fmla="*/ 1 w 66"/>
                <a:gd name="T59" fmla="*/ 1 h 38"/>
                <a:gd name="T60" fmla="*/ 1 w 66"/>
                <a:gd name="T61" fmla="*/ 1 h 38"/>
                <a:gd name="T62" fmla="*/ 1 w 66"/>
                <a:gd name="T63" fmla="*/ 1 h 38"/>
                <a:gd name="T64" fmla="*/ 1 w 66"/>
                <a:gd name="T65" fmla="*/ 1 h 38"/>
                <a:gd name="T66" fmla="*/ 1 w 66"/>
                <a:gd name="T67" fmla="*/ 1 h 38"/>
                <a:gd name="T68" fmla="*/ 1 w 66"/>
                <a:gd name="T69" fmla="*/ 1 h 38"/>
                <a:gd name="T70" fmla="*/ 1 w 66"/>
                <a:gd name="T71" fmla="*/ 1 h 38"/>
                <a:gd name="T72" fmla="*/ 1 w 66"/>
                <a:gd name="T73" fmla="*/ 1 h 38"/>
                <a:gd name="T74" fmla="*/ 1 w 66"/>
                <a:gd name="T75" fmla="*/ 1 h 38"/>
                <a:gd name="T76" fmla="*/ 1 w 66"/>
                <a:gd name="T77" fmla="*/ 1 h 38"/>
                <a:gd name="T78" fmla="*/ 1 w 66"/>
                <a:gd name="T79" fmla="*/ 1 h 38"/>
                <a:gd name="T80" fmla="*/ 1 w 66"/>
                <a:gd name="T81" fmla="*/ 1 h 38"/>
                <a:gd name="T82" fmla="*/ 1 w 66"/>
                <a:gd name="T83" fmla="*/ 1 h 38"/>
                <a:gd name="T84" fmla="*/ 1 w 66"/>
                <a:gd name="T85" fmla="*/ 1 h 38"/>
                <a:gd name="T86" fmla="*/ 1 w 66"/>
                <a:gd name="T87" fmla="*/ 1 h 38"/>
                <a:gd name="T88" fmla="*/ 0 w 66"/>
                <a:gd name="T89" fmla="*/ 1 h 38"/>
                <a:gd name="T90" fmla="*/ 1 w 66"/>
                <a:gd name="T91" fmla="*/ 1 h 38"/>
                <a:gd name="T92" fmla="*/ 1 w 66"/>
                <a:gd name="T93" fmla="*/ 1 h 38"/>
                <a:gd name="T94" fmla="*/ 1 w 66"/>
                <a:gd name="T95" fmla="*/ 0 h 38"/>
                <a:gd name="T96" fmla="*/ 1 w 66"/>
                <a:gd name="T97" fmla="*/ 0 h 38"/>
                <a:gd name="T98" fmla="*/ 1 w 66"/>
                <a:gd name="T99" fmla="*/ 0 h 38"/>
                <a:gd name="T100" fmla="*/ 1 w 66"/>
                <a:gd name="T101" fmla="*/ 1 h 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
                <a:gd name="T154" fmla="*/ 0 h 38"/>
                <a:gd name="T155" fmla="*/ 66 w 66"/>
                <a:gd name="T156" fmla="*/ 38 h 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 h="38">
                  <a:moveTo>
                    <a:pt x="18" y="1"/>
                  </a:moveTo>
                  <a:lnTo>
                    <a:pt x="17" y="4"/>
                  </a:lnTo>
                  <a:lnTo>
                    <a:pt x="17" y="6"/>
                  </a:lnTo>
                  <a:lnTo>
                    <a:pt x="16" y="10"/>
                  </a:lnTo>
                  <a:lnTo>
                    <a:pt x="16" y="11"/>
                  </a:lnTo>
                  <a:lnTo>
                    <a:pt x="17" y="10"/>
                  </a:lnTo>
                  <a:lnTo>
                    <a:pt x="18" y="10"/>
                  </a:lnTo>
                  <a:lnTo>
                    <a:pt x="19" y="8"/>
                  </a:lnTo>
                  <a:lnTo>
                    <a:pt x="19" y="12"/>
                  </a:lnTo>
                  <a:lnTo>
                    <a:pt x="24" y="7"/>
                  </a:lnTo>
                  <a:lnTo>
                    <a:pt x="23" y="14"/>
                  </a:lnTo>
                  <a:lnTo>
                    <a:pt x="24" y="13"/>
                  </a:lnTo>
                  <a:lnTo>
                    <a:pt x="27" y="10"/>
                  </a:lnTo>
                  <a:lnTo>
                    <a:pt x="31" y="7"/>
                  </a:lnTo>
                  <a:lnTo>
                    <a:pt x="33" y="5"/>
                  </a:lnTo>
                  <a:lnTo>
                    <a:pt x="33" y="7"/>
                  </a:lnTo>
                  <a:lnTo>
                    <a:pt x="38" y="7"/>
                  </a:lnTo>
                  <a:lnTo>
                    <a:pt x="42" y="6"/>
                  </a:lnTo>
                  <a:lnTo>
                    <a:pt x="47" y="6"/>
                  </a:lnTo>
                  <a:lnTo>
                    <a:pt x="50" y="6"/>
                  </a:lnTo>
                  <a:lnTo>
                    <a:pt x="50" y="8"/>
                  </a:lnTo>
                  <a:lnTo>
                    <a:pt x="48" y="10"/>
                  </a:lnTo>
                  <a:lnTo>
                    <a:pt x="46" y="10"/>
                  </a:lnTo>
                  <a:lnTo>
                    <a:pt x="42" y="11"/>
                  </a:lnTo>
                  <a:lnTo>
                    <a:pt x="40" y="12"/>
                  </a:lnTo>
                  <a:lnTo>
                    <a:pt x="45" y="12"/>
                  </a:lnTo>
                  <a:lnTo>
                    <a:pt x="49" y="13"/>
                  </a:lnTo>
                  <a:lnTo>
                    <a:pt x="51" y="13"/>
                  </a:lnTo>
                  <a:lnTo>
                    <a:pt x="54" y="14"/>
                  </a:lnTo>
                  <a:lnTo>
                    <a:pt x="55" y="16"/>
                  </a:lnTo>
                  <a:lnTo>
                    <a:pt x="57" y="22"/>
                  </a:lnTo>
                  <a:lnTo>
                    <a:pt x="60" y="27"/>
                  </a:lnTo>
                  <a:lnTo>
                    <a:pt x="62" y="30"/>
                  </a:lnTo>
                  <a:lnTo>
                    <a:pt x="63" y="33"/>
                  </a:lnTo>
                  <a:lnTo>
                    <a:pt x="64" y="35"/>
                  </a:lnTo>
                  <a:lnTo>
                    <a:pt x="65" y="37"/>
                  </a:lnTo>
                  <a:lnTo>
                    <a:pt x="66" y="38"/>
                  </a:lnTo>
                  <a:lnTo>
                    <a:pt x="63" y="36"/>
                  </a:lnTo>
                  <a:lnTo>
                    <a:pt x="60" y="33"/>
                  </a:lnTo>
                  <a:lnTo>
                    <a:pt x="56" y="30"/>
                  </a:lnTo>
                  <a:lnTo>
                    <a:pt x="54" y="28"/>
                  </a:lnTo>
                  <a:lnTo>
                    <a:pt x="51" y="26"/>
                  </a:lnTo>
                  <a:lnTo>
                    <a:pt x="47" y="23"/>
                  </a:lnTo>
                  <a:lnTo>
                    <a:pt x="42" y="22"/>
                  </a:lnTo>
                  <a:lnTo>
                    <a:pt x="37" y="23"/>
                  </a:lnTo>
                  <a:lnTo>
                    <a:pt x="35" y="23"/>
                  </a:lnTo>
                  <a:lnTo>
                    <a:pt x="35" y="22"/>
                  </a:lnTo>
                  <a:lnTo>
                    <a:pt x="34" y="22"/>
                  </a:lnTo>
                  <a:lnTo>
                    <a:pt x="33" y="22"/>
                  </a:lnTo>
                  <a:lnTo>
                    <a:pt x="33" y="21"/>
                  </a:lnTo>
                  <a:lnTo>
                    <a:pt x="34" y="20"/>
                  </a:lnTo>
                  <a:lnTo>
                    <a:pt x="34" y="19"/>
                  </a:lnTo>
                  <a:lnTo>
                    <a:pt x="35" y="19"/>
                  </a:lnTo>
                  <a:lnTo>
                    <a:pt x="32" y="20"/>
                  </a:lnTo>
                  <a:lnTo>
                    <a:pt x="28" y="22"/>
                  </a:lnTo>
                  <a:lnTo>
                    <a:pt x="26" y="27"/>
                  </a:lnTo>
                  <a:lnTo>
                    <a:pt x="24" y="33"/>
                  </a:lnTo>
                  <a:lnTo>
                    <a:pt x="23" y="33"/>
                  </a:lnTo>
                  <a:lnTo>
                    <a:pt x="22" y="33"/>
                  </a:lnTo>
                  <a:lnTo>
                    <a:pt x="22" y="29"/>
                  </a:lnTo>
                  <a:lnTo>
                    <a:pt x="23" y="26"/>
                  </a:lnTo>
                  <a:lnTo>
                    <a:pt x="24" y="21"/>
                  </a:lnTo>
                  <a:lnTo>
                    <a:pt x="25" y="19"/>
                  </a:lnTo>
                  <a:lnTo>
                    <a:pt x="25" y="18"/>
                  </a:lnTo>
                  <a:lnTo>
                    <a:pt x="24" y="16"/>
                  </a:lnTo>
                  <a:lnTo>
                    <a:pt x="23" y="18"/>
                  </a:lnTo>
                  <a:lnTo>
                    <a:pt x="22" y="20"/>
                  </a:lnTo>
                  <a:lnTo>
                    <a:pt x="20" y="21"/>
                  </a:lnTo>
                  <a:lnTo>
                    <a:pt x="19" y="23"/>
                  </a:lnTo>
                  <a:lnTo>
                    <a:pt x="18" y="22"/>
                  </a:lnTo>
                  <a:lnTo>
                    <a:pt x="18" y="20"/>
                  </a:lnTo>
                  <a:lnTo>
                    <a:pt x="18" y="19"/>
                  </a:lnTo>
                  <a:lnTo>
                    <a:pt x="17" y="18"/>
                  </a:lnTo>
                  <a:lnTo>
                    <a:pt x="16" y="18"/>
                  </a:lnTo>
                  <a:lnTo>
                    <a:pt x="15" y="18"/>
                  </a:lnTo>
                  <a:lnTo>
                    <a:pt x="12" y="18"/>
                  </a:lnTo>
                  <a:lnTo>
                    <a:pt x="12" y="16"/>
                  </a:lnTo>
                  <a:lnTo>
                    <a:pt x="11" y="14"/>
                  </a:lnTo>
                  <a:lnTo>
                    <a:pt x="10" y="11"/>
                  </a:lnTo>
                  <a:lnTo>
                    <a:pt x="9" y="8"/>
                  </a:lnTo>
                  <a:lnTo>
                    <a:pt x="8" y="7"/>
                  </a:lnTo>
                  <a:lnTo>
                    <a:pt x="7" y="7"/>
                  </a:lnTo>
                  <a:lnTo>
                    <a:pt x="4" y="6"/>
                  </a:lnTo>
                  <a:lnTo>
                    <a:pt x="1" y="5"/>
                  </a:lnTo>
                  <a:lnTo>
                    <a:pt x="0" y="4"/>
                  </a:lnTo>
                  <a:lnTo>
                    <a:pt x="2" y="4"/>
                  </a:lnTo>
                  <a:lnTo>
                    <a:pt x="3" y="3"/>
                  </a:lnTo>
                  <a:lnTo>
                    <a:pt x="5" y="1"/>
                  </a:lnTo>
                  <a:lnTo>
                    <a:pt x="8" y="1"/>
                  </a:lnTo>
                  <a:lnTo>
                    <a:pt x="9" y="1"/>
                  </a:lnTo>
                  <a:lnTo>
                    <a:pt x="11" y="0"/>
                  </a:lnTo>
                  <a:lnTo>
                    <a:pt x="12" y="0"/>
                  </a:lnTo>
                  <a:lnTo>
                    <a:pt x="14" y="0"/>
                  </a:lnTo>
                  <a:lnTo>
                    <a:pt x="15" y="0"/>
                  </a:lnTo>
                  <a:lnTo>
                    <a:pt x="16" y="0"/>
                  </a:lnTo>
                  <a:lnTo>
                    <a:pt x="18" y="0"/>
                  </a:lnTo>
                  <a:lnTo>
                    <a:pt x="18"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9" name="Freeform 184"/>
            <p:cNvSpPr>
              <a:spLocks/>
            </p:cNvSpPr>
            <p:nvPr/>
          </p:nvSpPr>
          <p:spPr bwMode="auto">
            <a:xfrm>
              <a:off x="5273" y="2782"/>
              <a:ext cx="29" cy="47"/>
            </a:xfrm>
            <a:custGeom>
              <a:avLst/>
              <a:gdLst>
                <a:gd name="T0" fmla="*/ 1 w 57"/>
                <a:gd name="T1" fmla="*/ 1 h 93"/>
                <a:gd name="T2" fmla="*/ 1 w 57"/>
                <a:gd name="T3" fmla="*/ 1 h 93"/>
                <a:gd name="T4" fmla="*/ 1 w 57"/>
                <a:gd name="T5" fmla="*/ 1 h 93"/>
                <a:gd name="T6" fmla="*/ 1 w 57"/>
                <a:gd name="T7" fmla="*/ 1 h 93"/>
                <a:gd name="T8" fmla="*/ 1 w 57"/>
                <a:gd name="T9" fmla="*/ 1 h 93"/>
                <a:gd name="T10" fmla="*/ 1 w 57"/>
                <a:gd name="T11" fmla="*/ 1 h 93"/>
                <a:gd name="T12" fmla="*/ 1 w 57"/>
                <a:gd name="T13" fmla="*/ 1 h 93"/>
                <a:gd name="T14" fmla="*/ 1 w 57"/>
                <a:gd name="T15" fmla="*/ 1 h 93"/>
                <a:gd name="T16" fmla="*/ 1 w 57"/>
                <a:gd name="T17" fmla="*/ 1 h 93"/>
                <a:gd name="T18" fmla="*/ 1 w 57"/>
                <a:gd name="T19" fmla="*/ 1 h 93"/>
                <a:gd name="T20" fmla="*/ 1 w 57"/>
                <a:gd name="T21" fmla="*/ 1 h 93"/>
                <a:gd name="T22" fmla="*/ 1 w 57"/>
                <a:gd name="T23" fmla="*/ 1 h 93"/>
                <a:gd name="T24" fmla="*/ 1 w 57"/>
                <a:gd name="T25" fmla="*/ 1 h 93"/>
                <a:gd name="T26" fmla="*/ 1 w 57"/>
                <a:gd name="T27" fmla="*/ 1 h 93"/>
                <a:gd name="T28" fmla="*/ 1 w 57"/>
                <a:gd name="T29" fmla="*/ 1 h 93"/>
                <a:gd name="T30" fmla="*/ 1 w 57"/>
                <a:gd name="T31" fmla="*/ 1 h 93"/>
                <a:gd name="T32" fmla="*/ 1 w 57"/>
                <a:gd name="T33" fmla="*/ 1 h 93"/>
                <a:gd name="T34" fmla="*/ 1 w 57"/>
                <a:gd name="T35" fmla="*/ 1 h 93"/>
                <a:gd name="T36" fmla="*/ 1 w 57"/>
                <a:gd name="T37" fmla="*/ 1 h 93"/>
                <a:gd name="T38" fmla="*/ 1 w 57"/>
                <a:gd name="T39" fmla="*/ 1 h 93"/>
                <a:gd name="T40" fmla="*/ 1 w 57"/>
                <a:gd name="T41" fmla="*/ 1 h 93"/>
                <a:gd name="T42" fmla="*/ 1 w 57"/>
                <a:gd name="T43" fmla="*/ 1 h 93"/>
                <a:gd name="T44" fmla="*/ 1 w 57"/>
                <a:gd name="T45" fmla="*/ 1 h 93"/>
                <a:gd name="T46" fmla="*/ 1 w 57"/>
                <a:gd name="T47" fmla="*/ 1 h 93"/>
                <a:gd name="T48" fmla="*/ 1 w 57"/>
                <a:gd name="T49" fmla="*/ 1 h 93"/>
                <a:gd name="T50" fmla="*/ 1 w 57"/>
                <a:gd name="T51" fmla="*/ 1 h 93"/>
                <a:gd name="T52" fmla="*/ 1 w 57"/>
                <a:gd name="T53" fmla="*/ 1 h 93"/>
                <a:gd name="T54" fmla="*/ 1 w 57"/>
                <a:gd name="T55" fmla="*/ 1 h 93"/>
                <a:gd name="T56" fmla="*/ 0 w 57"/>
                <a:gd name="T57" fmla="*/ 1 h 93"/>
                <a:gd name="T58" fmla="*/ 1 w 57"/>
                <a:gd name="T59" fmla="*/ 1 h 93"/>
                <a:gd name="T60" fmla="*/ 1 w 57"/>
                <a:gd name="T61" fmla="*/ 1 h 93"/>
                <a:gd name="T62" fmla="*/ 1 w 57"/>
                <a:gd name="T63" fmla="*/ 1 h 93"/>
                <a:gd name="T64" fmla="*/ 1 w 57"/>
                <a:gd name="T65" fmla="*/ 1 h 93"/>
                <a:gd name="T66" fmla="*/ 1 w 57"/>
                <a:gd name="T67" fmla="*/ 1 h 93"/>
                <a:gd name="T68" fmla="*/ 1 w 57"/>
                <a:gd name="T69" fmla="*/ 1 h 93"/>
                <a:gd name="T70" fmla="*/ 1 w 57"/>
                <a:gd name="T71" fmla="*/ 1 h 93"/>
                <a:gd name="T72" fmla="*/ 1 w 57"/>
                <a:gd name="T73" fmla="*/ 1 h 93"/>
                <a:gd name="T74" fmla="*/ 1 w 57"/>
                <a:gd name="T75" fmla="*/ 1 h 93"/>
                <a:gd name="T76" fmla="*/ 1 w 57"/>
                <a:gd name="T77" fmla="*/ 1 h 93"/>
                <a:gd name="T78" fmla="*/ 1 w 57"/>
                <a:gd name="T79" fmla="*/ 1 h 93"/>
                <a:gd name="T80" fmla="*/ 1 w 57"/>
                <a:gd name="T81" fmla="*/ 1 h 93"/>
                <a:gd name="T82" fmla="*/ 1 w 57"/>
                <a:gd name="T83" fmla="*/ 0 h 93"/>
                <a:gd name="T84" fmla="*/ 1 w 57"/>
                <a:gd name="T85" fmla="*/ 1 h 93"/>
                <a:gd name="T86" fmla="*/ 1 w 57"/>
                <a:gd name="T87" fmla="*/ 1 h 93"/>
                <a:gd name="T88" fmla="*/ 1 w 57"/>
                <a:gd name="T89" fmla="*/ 1 h 93"/>
                <a:gd name="T90" fmla="*/ 1 w 57"/>
                <a:gd name="T91" fmla="*/ 1 h 93"/>
                <a:gd name="T92" fmla="*/ 1 w 57"/>
                <a:gd name="T93" fmla="*/ 1 h 93"/>
                <a:gd name="T94" fmla="*/ 1 w 57"/>
                <a:gd name="T95" fmla="*/ 1 h 93"/>
                <a:gd name="T96" fmla="*/ 1 w 57"/>
                <a:gd name="T97" fmla="*/ 1 h 93"/>
                <a:gd name="T98" fmla="*/ 1 w 57"/>
                <a:gd name="T99" fmla="*/ 1 h 93"/>
                <a:gd name="T100" fmla="*/ 1 w 57"/>
                <a:gd name="T101" fmla="*/ 1 h 93"/>
                <a:gd name="T102" fmla="*/ 1 w 57"/>
                <a:gd name="T103" fmla="*/ 1 h 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
                <a:gd name="T157" fmla="*/ 0 h 93"/>
                <a:gd name="T158" fmla="*/ 57 w 57"/>
                <a:gd name="T159" fmla="*/ 93 h 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 h="93">
                  <a:moveTo>
                    <a:pt x="56" y="27"/>
                  </a:moveTo>
                  <a:lnTo>
                    <a:pt x="56" y="28"/>
                  </a:lnTo>
                  <a:lnTo>
                    <a:pt x="56" y="29"/>
                  </a:lnTo>
                  <a:lnTo>
                    <a:pt x="56" y="31"/>
                  </a:lnTo>
                  <a:lnTo>
                    <a:pt x="57" y="32"/>
                  </a:lnTo>
                  <a:lnTo>
                    <a:pt x="56" y="35"/>
                  </a:lnTo>
                  <a:lnTo>
                    <a:pt x="55" y="39"/>
                  </a:lnTo>
                  <a:lnTo>
                    <a:pt x="55" y="44"/>
                  </a:lnTo>
                  <a:lnTo>
                    <a:pt x="55" y="50"/>
                  </a:lnTo>
                  <a:lnTo>
                    <a:pt x="53" y="58"/>
                  </a:lnTo>
                  <a:lnTo>
                    <a:pt x="46" y="70"/>
                  </a:lnTo>
                  <a:lnTo>
                    <a:pt x="38" y="84"/>
                  </a:lnTo>
                  <a:lnTo>
                    <a:pt x="32" y="93"/>
                  </a:lnTo>
                  <a:lnTo>
                    <a:pt x="33" y="89"/>
                  </a:lnTo>
                  <a:lnTo>
                    <a:pt x="34" y="84"/>
                  </a:lnTo>
                  <a:lnTo>
                    <a:pt x="35" y="81"/>
                  </a:lnTo>
                  <a:lnTo>
                    <a:pt x="37" y="78"/>
                  </a:lnTo>
                  <a:lnTo>
                    <a:pt x="35" y="77"/>
                  </a:lnTo>
                  <a:lnTo>
                    <a:pt x="34" y="76"/>
                  </a:lnTo>
                  <a:lnTo>
                    <a:pt x="33" y="75"/>
                  </a:lnTo>
                  <a:lnTo>
                    <a:pt x="32" y="75"/>
                  </a:lnTo>
                  <a:lnTo>
                    <a:pt x="33" y="74"/>
                  </a:lnTo>
                  <a:lnTo>
                    <a:pt x="33" y="71"/>
                  </a:lnTo>
                  <a:lnTo>
                    <a:pt x="33" y="70"/>
                  </a:lnTo>
                  <a:lnTo>
                    <a:pt x="32" y="69"/>
                  </a:lnTo>
                  <a:lnTo>
                    <a:pt x="30" y="68"/>
                  </a:lnTo>
                  <a:lnTo>
                    <a:pt x="26" y="66"/>
                  </a:lnTo>
                  <a:lnTo>
                    <a:pt x="22" y="63"/>
                  </a:lnTo>
                  <a:lnTo>
                    <a:pt x="19" y="60"/>
                  </a:lnTo>
                  <a:lnTo>
                    <a:pt x="18" y="57"/>
                  </a:lnTo>
                  <a:lnTo>
                    <a:pt x="17" y="53"/>
                  </a:lnTo>
                  <a:lnTo>
                    <a:pt x="16" y="50"/>
                  </a:lnTo>
                  <a:lnTo>
                    <a:pt x="15" y="46"/>
                  </a:lnTo>
                  <a:lnTo>
                    <a:pt x="14" y="44"/>
                  </a:lnTo>
                  <a:lnTo>
                    <a:pt x="14" y="42"/>
                  </a:lnTo>
                  <a:lnTo>
                    <a:pt x="12" y="39"/>
                  </a:lnTo>
                  <a:lnTo>
                    <a:pt x="12" y="37"/>
                  </a:lnTo>
                  <a:lnTo>
                    <a:pt x="11" y="34"/>
                  </a:lnTo>
                  <a:lnTo>
                    <a:pt x="10" y="29"/>
                  </a:lnTo>
                  <a:lnTo>
                    <a:pt x="7" y="24"/>
                  </a:lnTo>
                  <a:lnTo>
                    <a:pt x="3" y="22"/>
                  </a:lnTo>
                  <a:lnTo>
                    <a:pt x="8" y="23"/>
                  </a:lnTo>
                  <a:lnTo>
                    <a:pt x="11" y="23"/>
                  </a:lnTo>
                  <a:lnTo>
                    <a:pt x="14" y="23"/>
                  </a:lnTo>
                  <a:lnTo>
                    <a:pt x="16" y="22"/>
                  </a:lnTo>
                  <a:lnTo>
                    <a:pt x="17" y="22"/>
                  </a:lnTo>
                  <a:lnTo>
                    <a:pt x="19" y="21"/>
                  </a:lnTo>
                  <a:lnTo>
                    <a:pt x="22" y="21"/>
                  </a:lnTo>
                  <a:lnTo>
                    <a:pt x="24" y="20"/>
                  </a:lnTo>
                  <a:lnTo>
                    <a:pt x="18" y="20"/>
                  </a:lnTo>
                  <a:lnTo>
                    <a:pt x="12" y="19"/>
                  </a:lnTo>
                  <a:lnTo>
                    <a:pt x="8" y="17"/>
                  </a:lnTo>
                  <a:lnTo>
                    <a:pt x="7" y="15"/>
                  </a:lnTo>
                  <a:lnTo>
                    <a:pt x="4" y="14"/>
                  </a:lnTo>
                  <a:lnTo>
                    <a:pt x="2" y="13"/>
                  </a:lnTo>
                  <a:lnTo>
                    <a:pt x="1" y="12"/>
                  </a:lnTo>
                  <a:lnTo>
                    <a:pt x="0" y="10"/>
                  </a:lnTo>
                  <a:lnTo>
                    <a:pt x="1" y="9"/>
                  </a:lnTo>
                  <a:lnTo>
                    <a:pt x="2" y="9"/>
                  </a:lnTo>
                  <a:lnTo>
                    <a:pt x="3" y="9"/>
                  </a:lnTo>
                  <a:lnTo>
                    <a:pt x="4" y="9"/>
                  </a:lnTo>
                  <a:lnTo>
                    <a:pt x="5" y="8"/>
                  </a:lnTo>
                  <a:lnTo>
                    <a:pt x="7" y="8"/>
                  </a:lnTo>
                  <a:lnTo>
                    <a:pt x="11" y="12"/>
                  </a:lnTo>
                  <a:lnTo>
                    <a:pt x="15" y="13"/>
                  </a:lnTo>
                  <a:lnTo>
                    <a:pt x="18" y="13"/>
                  </a:lnTo>
                  <a:lnTo>
                    <a:pt x="23" y="12"/>
                  </a:lnTo>
                  <a:lnTo>
                    <a:pt x="25" y="10"/>
                  </a:lnTo>
                  <a:lnTo>
                    <a:pt x="27" y="10"/>
                  </a:lnTo>
                  <a:lnTo>
                    <a:pt x="28" y="10"/>
                  </a:lnTo>
                  <a:lnTo>
                    <a:pt x="30" y="10"/>
                  </a:lnTo>
                  <a:lnTo>
                    <a:pt x="32" y="12"/>
                  </a:lnTo>
                  <a:lnTo>
                    <a:pt x="35" y="12"/>
                  </a:lnTo>
                  <a:lnTo>
                    <a:pt x="38" y="12"/>
                  </a:lnTo>
                  <a:lnTo>
                    <a:pt x="40" y="10"/>
                  </a:lnTo>
                  <a:lnTo>
                    <a:pt x="41" y="9"/>
                  </a:lnTo>
                  <a:lnTo>
                    <a:pt x="43" y="9"/>
                  </a:lnTo>
                  <a:lnTo>
                    <a:pt x="45" y="8"/>
                  </a:lnTo>
                  <a:lnTo>
                    <a:pt x="46" y="7"/>
                  </a:lnTo>
                  <a:lnTo>
                    <a:pt x="47" y="5"/>
                  </a:lnTo>
                  <a:lnTo>
                    <a:pt x="50" y="2"/>
                  </a:lnTo>
                  <a:lnTo>
                    <a:pt x="53" y="0"/>
                  </a:lnTo>
                  <a:lnTo>
                    <a:pt x="54" y="0"/>
                  </a:lnTo>
                  <a:lnTo>
                    <a:pt x="53" y="1"/>
                  </a:lnTo>
                  <a:lnTo>
                    <a:pt x="49" y="6"/>
                  </a:lnTo>
                  <a:lnTo>
                    <a:pt x="45" y="9"/>
                  </a:lnTo>
                  <a:lnTo>
                    <a:pt x="43" y="12"/>
                  </a:lnTo>
                  <a:lnTo>
                    <a:pt x="43" y="13"/>
                  </a:lnTo>
                  <a:lnTo>
                    <a:pt x="45" y="14"/>
                  </a:lnTo>
                  <a:lnTo>
                    <a:pt x="46" y="16"/>
                  </a:lnTo>
                  <a:lnTo>
                    <a:pt x="46" y="17"/>
                  </a:lnTo>
                  <a:lnTo>
                    <a:pt x="47" y="21"/>
                  </a:lnTo>
                  <a:lnTo>
                    <a:pt x="48" y="27"/>
                  </a:lnTo>
                  <a:lnTo>
                    <a:pt x="48" y="32"/>
                  </a:lnTo>
                  <a:lnTo>
                    <a:pt x="49" y="35"/>
                  </a:lnTo>
                  <a:lnTo>
                    <a:pt x="49" y="36"/>
                  </a:lnTo>
                  <a:lnTo>
                    <a:pt x="51" y="36"/>
                  </a:lnTo>
                  <a:lnTo>
                    <a:pt x="53" y="37"/>
                  </a:lnTo>
                  <a:lnTo>
                    <a:pt x="54" y="35"/>
                  </a:lnTo>
                  <a:lnTo>
                    <a:pt x="55" y="32"/>
                  </a:lnTo>
                  <a:lnTo>
                    <a:pt x="56" y="29"/>
                  </a:lnTo>
                  <a:lnTo>
                    <a:pt x="56" y="2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0" name="Freeform 185"/>
            <p:cNvSpPr>
              <a:spLocks/>
            </p:cNvSpPr>
            <p:nvPr/>
          </p:nvSpPr>
          <p:spPr bwMode="auto">
            <a:xfrm>
              <a:off x="5192" y="3052"/>
              <a:ext cx="10" cy="13"/>
            </a:xfrm>
            <a:custGeom>
              <a:avLst/>
              <a:gdLst>
                <a:gd name="T0" fmla="*/ 0 w 21"/>
                <a:gd name="T1" fmla="*/ 1 h 26"/>
                <a:gd name="T2" fmla="*/ 0 w 21"/>
                <a:gd name="T3" fmla="*/ 1 h 26"/>
                <a:gd name="T4" fmla="*/ 0 w 21"/>
                <a:gd name="T5" fmla="*/ 1 h 26"/>
                <a:gd name="T6" fmla="*/ 0 w 21"/>
                <a:gd name="T7" fmla="*/ 1 h 26"/>
                <a:gd name="T8" fmla="*/ 0 w 21"/>
                <a:gd name="T9" fmla="*/ 1 h 26"/>
                <a:gd name="T10" fmla="*/ 0 w 21"/>
                <a:gd name="T11" fmla="*/ 1 h 26"/>
                <a:gd name="T12" fmla="*/ 0 w 21"/>
                <a:gd name="T13" fmla="*/ 1 h 26"/>
                <a:gd name="T14" fmla="*/ 0 w 21"/>
                <a:gd name="T15" fmla="*/ 1 h 26"/>
                <a:gd name="T16" fmla="*/ 0 w 21"/>
                <a:gd name="T17" fmla="*/ 1 h 26"/>
                <a:gd name="T18" fmla="*/ 0 w 21"/>
                <a:gd name="T19" fmla="*/ 1 h 26"/>
                <a:gd name="T20" fmla="*/ 0 w 21"/>
                <a:gd name="T21" fmla="*/ 1 h 26"/>
                <a:gd name="T22" fmla="*/ 0 w 21"/>
                <a:gd name="T23" fmla="*/ 1 h 26"/>
                <a:gd name="T24" fmla="*/ 0 w 21"/>
                <a:gd name="T25" fmla="*/ 1 h 26"/>
                <a:gd name="T26" fmla="*/ 0 w 21"/>
                <a:gd name="T27" fmla="*/ 1 h 26"/>
                <a:gd name="T28" fmla="*/ 0 w 21"/>
                <a:gd name="T29" fmla="*/ 1 h 26"/>
                <a:gd name="T30" fmla="*/ 0 w 21"/>
                <a:gd name="T31" fmla="*/ 0 h 26"/>
                <a:gd name="T32" fmla="*/ 0 w 21"/>
                <a:gd name="T33" fmla="*/ 0 h 26"/>
                <a:gd name="T34" fmla="*/ 0 w 21"/>
                <a:gd name="T35" fmla="*/ 1 h 26"/>
                <a:gd name="T36" fmla="*/ 0 w 21"/>
                <a:gd name="T37" fmla="*/ 1 h 26"/>
                <a:gd name="T38" fmla="*/ 0 w 21"/>
                <a:gd name="T39" fmla="*/ 1 h 26"/>
                <a:gd name="T40" fmla="*/ 0 w 21"/>
                <a:gd name="T41" fmla="*/ 1 h 26"/>
                <a:gd name="T42" fmla="*/ 0 w 21"/>
                <a:gd name="T43" fmla="*/ 1 h 26"/>
                <a:gd name="T44" fmla="*/ 0 w 21"/>
                <a:gd name="T45" fmla="*/ 1 h 26"/>
                <a:gd name="T46" fmla="*/ 0 w 21"/>
                <a:gd name="T47" fmla="*/ 1 h 26"/>
                <a:gd name="T48" fmla="*/ 0 w 21"/>
                <a:gd name="T49" fmla="*/ 1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26"/>
                <a:gd name="T77" fmla="*/ 21 w 21"/>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26">
                  <a:moveTo>
                    <a:pt x="0" y="25"/>
                  </a:moveTo>
                  <a:lnTo>
                    <a:pt x="3" y="26"/>
                  </a:lnTo>
                  <a:lnTo>
                    <a:pt x="5" y="25"/>
                  </a:lnTo>
                  <a:lnTo>
                    <a:pt x="7" y="25"/>
                  </a:lnTo>
                  <a:lnTo>
                    <a:pt x="11" y="23"/>
                  </a:lnTo>
                  <a:lnTo>
                    <a:pt x="13" y="22"/>
                  </a:lnTo>
                  <a:lnTo>
                    <a:pt x="15" y="19"/>
                  </a:lnTo>
                  <a:lnTo>
                    <a:pt x="17" y="17"/>
                  </a:lnTo>
                  <a:lnTo>
                    <a:pt x="20" y="15"/>
                  </a:lnTo>
                  <a:lnTo>
                    <a:pt x="21" y="13"/>
                  </a:lnTo>
                  <a:lnTo>
                    <a:pt x="21" y="11"/>
                  </a:lnTo>
                  <a:lnTo>
                    <a:pt x="20" y="10"/>
                  </a:lnTo>
                  <a:lnTo>
                    <a:pt x="17" y="9"/>
                  </a:lnTo>
                  <a:lnTo>
                    <a:pt x="20" y="3"/>
                  </a:lnTo>
                  <a:lnTo>
                    <a:pt x="20" y="1"/>
                  </a:lnTo>
                  <a:lnTo>
                    <a:pt x="18" y="0"/>
                  </a:lnTo>
                  <a:lnTo>
                    <a:pt x="13" y="0"/>
                  </a:lnTo>
                  <a:lnTo>
                    <a:pt x="12" y="3"/>
                  </a:lnTo>
                  <a:lnTo>
                    <a:pt x="11" y="8"/>
                  </a:lnTo>
                  <a:lnTo>
                    <a:pt x="10" y="10"/>
                  </a:lnTo>
                  <a:lnTo>
                    <a:pt x="8" y="13"/>
                  </a:lnTo>
                  <a:lnTo>
                    <a:pt x="6" y="15"/>
                  </a:lnTo>
                  <a:lnTo>
                    <a:pt x="4" y="18"/>
                  </a:lnTo>
                  <a:lnTo>
                    <a:pt x="2" y="23"/>
                  </a:lnTo>
                  <a:lnTo>
                    <a:pt x="0" y="2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1" name="Freeform 186"/>
            <p:cNvSpPr>
              <a:spLocks/>
            </p:cNvSpPr>
            <p:nvPr/>
          </p:nvSpPr>
          <p:spPr bwMode="auto">
            <a:xfrm>
              <a:off x="5185" y="3050"/>
              <a:ext cx="7" cy="13"/>
            </a:xfrm>
            <a:custGeom>
              <a:avLst/>
              <a:gdLst>
                <a:gd name="T0" fmla="*/ 1 w 13"/>
                <a:gd name="T1" fmla="*/ 1 h 26"/>
                <a:gd name="T2" fmla="*/ 1 w 13"/>
                <a:gd name="T3" fmla="*/ 1 h 26"/>
                <a:gd name="T4" fmla="*/ 1 w 13"/>
                <a:gd name="T5" fmla="*/ 1 h 26"/>
                <a:gd name="T6" fmla="*/ 1 w 13"/>
                <a:gd name="T7" fmla="*/ 1 h 26"/>
                <a:gd name="T8" fmla="*/ 1 w 13"/>
                <a:gd name="T9" fmla="*/ 1 h 26"/>
                <a:gd name="T10" fmla="*/ 1 w 13"/>
                <a:gd name="T11" fmla="*/ 1 h 26"/>
                <a:gd name="T12" fmla="*/ 1 w 13"/>
                <a:gd name="T13" fmla="*/ 1 h 26"/>
                <a:gd name="T14" fmla="*/ 1 w 13"/>
                <a:gd name="T15" fmla="*/ 1 h 26"/>
                <a:gd name="T16" fmla="*/ 1 w 13"/>
                <a:gd name="T17" fmla="*/ 1 h 26"/>
                <a:gd name="T18" fmla="*/ 1 w 13"/>
                <a:gd name="T19" fmla="*/ 0 h 26"/>
                <a:gd name="T20" fmla="*/ 1 w 13"/>
                <a:gd name="T21" fmla="*/ 0 h 26"/>
                <a:gd name="T22" fmla="*/ 1 w 13"/>
                <a:gd name="T23" fmla="*/ 0 h 26"/>
                <a:gd name="T24" fmla="*/ 1 w 13"/>
                <a:gd name="T25" fmla="*/ 0 h 26"/>
                <a:gd name="T26" fmla="*/ 1 w 13"/>
                <a:gd name="T27" fmla="*/ 1 h 26"/>
                <a:gd name="T28" fmla="*/ 1 w 13"/>
                <a:gd name="T29" fmla="*/ 1 h 26"/>
                <a:gd name="T30" fmla="*/ 0 w 13"/>
                <a:gd name="T31" fmla="*/ 1 h 26"/>
                <a:gd name="T32" fmla="*/ 0 w 13"/>
                <a:gd name="T33" fmla="*/ 1 h 26"/>
                <a:gd name="T34" fmla="*/ 1 w 13"/>
                <a:gd name="T35" fmla="*/ 1 h 26"/>
                <a:gd name="T36" fmla="*/ 1 w 13"/>
                <a:gd name="T37" fmla="*/ 1 h 26"/>
                <a:gd name="T38" fmla="*/ 1 w 13"/>
                <a:gd name="T39" fmla="*/ 1 h 26"/>
                <a:gd name="T40" fmla="*/ 1 w 13"/>
                <a:gd name="T41" fmla="*/ 1 h 26"/>
                <a:gd name="T42" fmla="*/ 1 w 13"/>
                <a:gd name="T43" fmla="*/ 1 h 26"/>
                <a:gd name="T44" fmla="*/ 1 w 13"/>
                <a:gd name="T45" fmla="*/ 1 h 26"/>
                <a:gd name="T46" fmla="*/ 1 w 13"/>
                <a:gd name="T47" fmla="*/ 1 h 26"/>
                <a:gd name="T48" fmla="*/ 0 w 13"/>
                <a:gd name="T49" fmla="*/ 1 h 26"/>
                <a:gd name="T50" fmla="*/ 1 w 13"/>
                <a:gd name="T51" fmla="*/ 1 h 26"/>
                <a:gd name="T52" fmla="*/ 1 w 13"/>
                <a:gd name="T53" fmla="*/ 1 h 26"/>
                <a:gd name="T54" fmla="*/ 1 w 13"/>
                <a:gd name="T55" fmla="*/ 1 h 26"/>
                <a:gd name="T56" fmla="*/ 1 w 13"/>
                <a:gd name="T57" fmla="*/ 1 h 26"/>
                <a:gd name="T58" fmla="*/ 1 w 13"/>
                <a:gd name="T59" fmla="*/ 1 h 26"/>
                <a:gd name="T60" fmla="*/ 1 w 13"/>
                <a:gd name="T61" fmla="*/ 1 h 26"/>
                <a:gd name="T62" fmla="*/ 1 w 13"/>
                <a:gd name="T63" fmla="*/ 1 h 26"/>
                <a:gd name="T64" fmla="*/ 1 w 13"/>
                <a:gd name="T65" fmla="*/ 1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26"/>
                <a:gd name="T101" fmla="*/ 13 w 13"/>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26">
                  <a:moveTo>
                    <a:pt x="13" y="12"/>
                  </a:moveTo>
                  <a:lnTo>
                    <a:pt x="12" y="13"/>
                  </a:lnTo>
                  <a:lnTo>
                    <a:pt x="11" y="12"/>
                  </a:lnTo>
                  <a:lnTo>
                    <a:pt x="10" y="11"/>
                  </a:lnTo>
                  <a:lnTo>
                    <a:pt x="10" y="9"/>
                  </a:lnTo>
                  <a:lnTo>
                    <a:pt x="10" y="6"/>
                  </a:lnTo>
                  <a:lnTo>
                    <a:pt x="10" y="4"/>
                  </a:lnTo>
                  <a:lnTo>
                    <a:pt x="10" y="3"/>
                  </a:lnTo>
                  <a:lnTo>
                    <a:pt x="9" y="2"/>
                  </a:lnTo>
                  <a:lnTo>
                    <a:pt x="8" y="0"/>
                  </a:lnTo>
                  <a:lnTo>
                    <a:pt x="5" y="0"/>
                  </a:lnTo>
                  <a:lnTo>
                    <a:pt x="3" y="0"/>
                  </a:lnTo>
                  <a:lnTo>
                    <a:pt x="2" y="0"/>
                  </a:lnTo>
                  <a:lnTo>
                    <a:pt x="2" y="2"/>
                  </a:lnTo>
                  <a:lnTo>
                    <a:pt x="1" y="4"/>
                  </a:lnTo>
                  <a:lnTo>
                    <a:pt x="0" y="5"/>
                  </a:lnTo>
                  <a:lnTo>
                    <a:pt x="0" y="7"/>
                  </a:lnTo>
                  <a:lnTo>
                    <a:pt x="1" y="9"/>
                  </a:lnTo>
                  <a:lnTo>
                    <a:pt x="1" y="12"/>
                  </a:lnTo>
                  <a:lnTo>
                    <a:pt x="2" y="14"/>
                  </a:lnTo>
                  <a:lnTo>
                    <a:pt x="2" y="17"/>
                  </a:lnTo>
                  <a:lnTo>
                    <a:pt x="2" y="19"/>
                  </a:lnTo>
                  <a:lnTo>
                    <a:pt x="3" y="21"/>
                  </a:lnTo>
                  <a:lnTo>
                    <a:pt x="2" y="22"/>
                  </a:lnTo>
                  <a:lnTo>
                    <a:pt x="0" y="22"/>
                  </a:lnTo>
                  <a:lnTo>
                    <a:pt x="2" y="23"/>
                  </a:lnTo>
                  <a:lnTo>
                    <a:pt x="4" y="25"/>
                  </a:lnTo>
                  <a:lnTo>
                    <a:pt x="5" y="25"/>
                  </a:lnTo>
                  <a:lnTo>
                    <a:pt x="7" y="26"/>
                  </a:lnTo>
                  <a:lnTo>
                    <a:pt x="7" y="22"/>
                  </a:lnTo>
                  <a:lnTo>
                    <a:pt x="8" y="19"/>
                  </a:lnTo>
                  <a:lnTo>
                    <a:pt x="11" y="15"/>
                  </a:lnTo>
                  <a:lnTo>
                    <a:pt x="13"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2" name="Freeform 187"/>
            <p:cNvSpPr>
              <a:spLocks/>
            </p:cNvSpPr>
            <p:nvPr/>
          </p:nvSpPr>
          <p:spPr bwMode="auto">
            <a:xfrm>
              <a:off x="5275" y="2807"/>
              <a:ext cx="5" cy="10"/>
            </a:xfrm>
            <a:custGeom>
              <a:avLst/>
              <a:gdLst>
                <a:gd name="T0" fmla="*/ 0 w 11"/>
                <a:gd name="T1" fmla="*/ 0 h 20"/>
                <a:gd name="T2" fmla="*/ 0 w 11"/>
                <a:gd name="T3" fmla="*/ 1 h 20"/>
                <a:gd name="T4" fmla="*/ 0 w 11"/>
                <a:gd name="T5" fmla="*/ 1 h 20"/>
                <a:gd name="T6" fmla="*/ 0 w 11"/>
                <a:gd name="T7" fmla="*/ 1 h 20"/>
                <a:gd name="T8" fmla="*/ 0 w 11"/>
                <a:gd name="T9" fmla="*/ 1 h 20"/>
                <a:gd name="T10" fmla="*/ 0 w 11"/>
                <a:gd name="T11" fmla="*/ 1 h 20"/>
                <a:gd name="T12" fmla="*/ 0 w 11"/>
                <a:gd name="T13" fmla="*/ 1 h 20"/>
                <a:gd name="T14" fmla="*/ 0 w 11"/>
                <a:gd name="T15" fmla="*/ 1 h 20"/>
                <a:gd name="T16" fmla="*/ 0 w 11"/>
                <a:gd name="T17" fmla="*/ 1 h 20"/>
                <a:gd name="T18" fmla="*/ 0 w 11"/>
                <a:gd name="T19" fmla="*/ 1 h 20"/>
                <a:gd name="T20" fmla="*/ 0 w 11"/>
                <a:gd name="T21" fmla="*/ 1 h 20"/>
                <a:gd name="T22" fmla="*/ 0 w 11"/>
                <a:gd name="T23" fmla="*/ 1 h 20"/>
                <a:gd name="T24" fmla="*/ 0 w 11"/>
                <a:gd name="T25" fmla="*/ 1 h 20"/>
                <a:gd name="T26" fmla="*/ 0 w 11"/>
                <a:gd name="T27" fmla="*/ 1 h 20"/>
                <a:gd name="T28" fmla="*/ 0 w 11"/>
                <a:gd name="T29" fmla="*/ 1 h 20"/>
                <a:gd name="T30" fmla="*/ 0 w 11"/>
                <a:gd name="T31" fmla="*/ 1 h 20"/>
                <a:gd name="T32" fmla="*/ 0 w 11"/>
                <a:gd name="T33" fmla="*/ 1 h 20"/>
                <a:gd name="T34" fmla="*/ 0 w 11"/>
                <a:gd name="T35" fmla="*/ 1 h 20"/>
                <a:gd name="T36" fmla="*/ 0 w 11"/>
                <a:gd name="T37" fmla="*/ 1 h 20"/>
                <a:gd name="T38" fmla="*/ 0 w 11"/>
                <a:gd name="T39" fmla="*/ 1 h 20"/>
                <a:gd name="T40" fmla="*/ 0 w 11"/>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20"/>
                <a:gd name="T65" fmla="*/ 11 w 11"/>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20">
                  <a:moveTo>
                    <a:pt x="1" y="0"/>
                  </a:moveTo>
                  <a:lnTo>
                    <a:pt x="1" y="2"/>
                  </a:lnTo>
                  <a:lnTo>
                    <a:pt x="1" y="4"/>
                  </a:lnTo>
                  <a:lnTo>
                    <a:pt x="1" y="5"/>
                  </a:lnTo>
                  <a:lnTo>
                    <a:pt x="2" y="7"/>
                  </a:lnTo>
                  <a:lnTo>
                    <a:pt x="4" y="7"/>
                  </a:lnTo>
                  <a:lnTo>
                    <a:pt x="5" y="7"/>
                  </a:lnTo>
                  <a:lnTo>
                    <a:pt x="5" y="8"/>
                  </a:lnTo>
                  <a:lnTo>
                    <a:pt x="6" y="8"/>
                  </a:lnTo>
                  <a:lnTo>
                    <a:pt x="6" y="10"/>
                  </a:lnTo>
                  <a:lnTo>
                    <a:pt x="8" y="12"/>
                  </a:lnTo>
                  <a:lnTo>
                    <a:pt x="9" y="15"/>
                  </a:lnTo>
                  <a:lnTo>
                    <a:pt x="11" y="16"/>
                  </a:lnTo>
                  <a:lnTo>
                    <a:pt x="11" y="17"/>
                  </a:lnTo>
                  <a:lnTo>
                    <a:pt x="9" y="18"/>
                  </a:lnTo>
                  <a:lnTo>
                    <a:pt x="7" y="19"/>
                  </a:lnTo>
                  <a:lnTo>
                    <a:pt x="7" y="20"/>
                  </a:lnTo>
                  <a:lnTo>
                    <a:pt x="5" y="18"/>
                  </a:lnTo>
                  <a:lnTo>
                    <a:pt x="1" y="15"/>
                  </a:lnTo>
                  <a:lnTo>
                    <a:pt x="0" y="9"/>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3" name="Freeform 188"/>
            <p:cNvSpPr>
              <a:spLocks/>
            </p:cNvSpPr>
            <p:nvPr/>
          </p:nvSpPr>
          <p:spPr bwMode="auto">
            <a:xfrm>
              <a:off x="5306" y="2772"/>
              <a:ext cx="4" cy="4"/>
            </a:xfrm>
            <a:custGeom>
              <a:avLst/>
              <a:gdLst>
                <a:gd name="T0" fmla="*/ 1 w 7"/>
                <a:gd name="T1" fmla="*/ 0 h 8"/>
                <a:gd name="T2" fmla="*/ 1 w 7"/>
                <a:gd name="T3" fmla="*/ 1 h 8"/>
                <a:gd name="T4" fmla="*/ 1 w 7"/>
                <a:gd name="T5" fmla="*/ 1 h 8"/>
                <a:gd name="T6" fmla="*/ 1 w 7"/>
                <a:gd name="T7" fmla="*/ 1 h 8"/>
                <a:gd name="T8" fmla="*/ 1 w 7"/>
                <a:gd name="T9" fmla="*/ 1 h 8"/>
                <a:gd name="T10" fmla="*/ 1 w 7"/>
                <a:gd name="T11" fmla="*/ 1 h 8"/>
                <a:gd name="T12" fmla="*/ 1 w 7"/>
                <a:gd name="T13" fmla="*/ 1 h 8"/>
                <a:gd name="T14" fmla="*/ 1 w 7"/>
                <a:gd name="T15" fmla="*/ 1 h 8"/>
                <a:gd name="T16" fmla="*/ 1 w 7"/>
                <a:gd name="T17" fmla="*/ 1 h 8"/>
                <a:gd name="T18" fmla="*/ 1 w 7"/>
                <a:gd name="T19" fmla="*/ 1 h 8"/>
                <a:gd name="T20" fmla="*/ 0 w 7"/>
                <a:gd name="T21" fmla="*/ 1 h 8"/>
                <a:gd name="T22" fmla="*/ 0 w 7"/>
                <a:gd name="T23" fmla="*/ 1 h 8"/>
                <a:gd name="T24" fmla="*/ 0 w 7"/>
                <a:gd name="T25" fmla="*/ 1 h 8"/>
                <a:gd name="T26" fmla="*/ 1 w 7"/>
                <a:gd name="T27" fmla="*/ 1 h 8"/>
                <a:gd name="T28" fmla="*/ 1 w 7"/>
                <a:gd name="T29" fmla="*/ 1 h 8"/>
                <a:gd name="T30" fmla="*/ 1 w 7"/>
                <a:gd name="T31" fmla="*/ 1 h 8"/>
                <a:gd name="T32" fmla="*/ 1 w 7"/>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8"/>
                <a:gd name="T53" fmla="*/ 7 w 7"/>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8">
                  <a:moveTo>
                    <a:pt x="4" y="0"/>
                  </a:moveTo>
                  <a:lnTo>
                    <a:pt x="5" y="2"/>
                  </a:lnTo>
                  <a:lnTo>
                    <a:pt x="6" y="3"/>
                  </a:lnTo>
                  <a:lnTo>
                    <a:pt x="6" y="4"/>
                  </a:lnTo>
                  <a:lnTo>
                    <a:pt x="7" y="5"/>
                  </a:lnTo>
                  <a:lnTo>
                    <a:pt x="6" y="6"/>
                  </a:lnTo>
                  <a:lnTo>
                    <a:pt x="5" y="7"/>
                  </a:lnTo>
                  <a:lnTo>
                    <a:pt x="4" y="8"/>
                  </a:lnTo>
                  <a:lnTo>
                    <a:pt x="3" y="8"/>
                  </a:lnTo>
                  <a:lnTo>
                    <a:pt x="0" y="7"/>
                  </a:lnTo>
                  <a:lnTo>
                    <a:pt x="0" y="6"/>
                  </a:lnTo>
                  <a:lnTo>
                    <a:pt x="0" y="3"/>
                  </a:lnTo>
                  <a:lnTo>
                    <a:pt x="2" y="3"/>
                  </a:lnTo>
                  <a:lnTo>
                    <a:pt x="3" y="2"/>
                  </a:lnTo>
                  <a:lnTo>
                    <a:pt x="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4" name="Freeform 189"/>
            <p:cNvSpPr>
              <a:spLocks/>
            </p:cNvSpPr>
            <p:nvPr/>
          </p:nvSpPr>
          <p:spPr bwMode="auto">
            <a:xfrm>
              <a:off x="5273" y="2771"/>
              <a:ext cx="20" cy="9"/>
            </a:xfrm>
            <a:custGeom>
              <a:avLst/>
              <a:gdLst>
                <a:gd name="T0" fmla="*/ 1 w 40"/>
                <a:gd name="T1" fmla="*/ 0 h 20"/>
                <a:gd name="T2" fmla="*/ 1 w 40"/>
                <a:gd name="T3" fmla="*/ 0 h 20"/>
                <a:gd name="T4" fmla="*/ 1 w 40"/>
                <a:gd name="T5" fmla="*/ 0 h 20"/>
                <a:gd name="T6" fmla="*/ 1 w 40"/>
                <a:gd name="T7" fmla="*/ 0 h 20"/>
                <a:gd name="T8" fmla="*/ 1 w 40"/>
                <a:gd name="T9" fmla="*/ 0 h 20"/>
                <a:gd name="T10" fmla="*/ 1 w 40"/>
                <a:gd name="T11" fmla="*/ 0 h 20"/>
                <a:gd name="T12" fmla="*/ 1 w 40"/>
                <a:gd name="T13" fmla="*/ 0 h 20"/>
                <a:gd name="T14" fmla="*/ 1 w 40"/>
                <a:gd name="T15" fmla="*/ 0 h 20"/>
                <a:gd name="T16" fmla="*/ 0 w 40"/>
                <a:gd name="T17" fmla="*/ 0 h 20"/>
                <a:gd name="T18" fmla="*/ 0 w 40"/>
                <a:gd name="T19" fmla="*/ 0 h 20"/>
                <a:gd name="T20" fmla="*/ 0 w 40"/>
                <a:gd name="T21" fmla="*/ 0 h 20"/>
                <a:gd name="T22" fmla="*/ 1 w 40"/>
                <a:gd name="T23" fmla="*/ 0 h 20"/>
                <a:gd name="T24" fmla="*/ 1 w 40"/>
                <a:gd name="T25" fmla="*/ 0 h 20"/>
                <a:gd name="T26" fmla="*/ 1 w 40"/>
                <a:gd name="T27" fmla="*/ 0 h 20"/>
                <a:gd name="T28" fmla="*/ 1 w 40"/>
                <a:gd name="T29" fmla="*/ 0 h 20"/>
                <a:gd name="T30" fmla="*/ 1 w 40"/>
                <a:gd name="T31" fmla="*/ 0 h 20"/>
                <a:gd name="T32" fmla="*/ 1 w 40"/>
                <a:gd name="T33" fmla="*/ 0 h 20"/>
                <a:gd name="T34" fmla="*/ 1 w 40"/>
                <a:gd name="T35" fmla="*/ 0 h 20"/>
                <a:gd name="T36" fmla="*/ 1 w 40"/>
                <a:gd name="T37" fmla="*/ 0 h 20"/>
                <a:gd name="T38" fmla="*/ 1 w 40"/>
                <a:gd name="T39" fmla="*/ 0 h 20"/>
                <a:gd name="T40" fmla="*/ 1 w 40"/>
                <a:gd name="T41" fmla="*/ 0 h 20"/>
                <a:gd name="T42" fmla="*/ 1 w 40"/>
                <a:gd name="T43" fmla="*/ 0 h 20"/>
                <a:gd name="T44" fmla="*/ 1 w 40"/>
                <a:gd name="T45" fmla="*/ 0 h 20"/>
                <a:gd name="T46" fmla="*/ 1 w 40"/>
                <a:gd name="T47" fmla="*/ 0 h 20"/>
                <a:gd name="T48" fmla="*/ 1 w 40"/>
                <a:gd name="T49" fmla="*/ 0 h 20"/>
                <a:gd name="T50" fmla="*/ 1 w 40"/>
                <a:gd name="T51" fmla="*/ 0 h 20"/>
                <a:gd name="T52" fmla="*/ 1 w 40"/>
                <a:gd name="T53" fmla="*/ 0 h 20"/>
                <a:gd name="T54" fmla="*/ 1 w 40"/>
                <a:gd name="T55" fmla="*/ 0 h 20"/>
                <a:gd name="T56" fmla="*/ 1 w 40"/>
                <a:gd name="T57" fmla="*/ 0 h 20"/>
                <a:gd name="T58" fmla="*/ 1 w 40"/>
                <a:gd name="T59" fmla="*/ 0 h 20"/>
                <a:gd name="T60" fmla="*/ 1 w 40"/>
                <a:gd name="T61" fmla="*/ 0 h 20"/>
                <a:gd name="T62" fmla="*/ 1 w 40"/>
                <a:gd name="T63" fmla="*/ 0 h 20"/>
                <a:gd name="T64" fmla="*/ 1 w 40"/>
                <a:gd name="T65" fmla="*/ 0 h 20"/>
                <a:gd name="T66" fmla="*/ 1 w 40"/>
                <a:gd name="T67" fmla="*/ 0 h 20"/>
                <a:gd name="T68" fmla="*/ 1 w 40"/>
                <a:gd name="T69" fmla="*/ 0 h 20"/>
                <a:gd name="T70" fmla="*/ 1 w 40"/>
                <a:gd name="T71" fmla="*/ 0 h 20"/>
                <a:gd name="T72" fmla="*/ 1 w 40"/>
                <a:gd name="T73" fmla="*/ 0 h 20"/>
                <a:gd name="T74" fmla="*/ 1 w 40"/>
                <a:gd name="T75" fmla="*/ 0 h 20"/>
                <a:gd name="T76" fmla="*/ 1 w 40"/>
                <a:gd name="T77" fmla="*/ 0 h 20"/>
                <a:gd name="T78" fmla="*/ 1 w 40"/>
                <a:gd name="T79" fmla="*/ 0 h 20"/>
                <a:gd name="T80" fmla="*/ 1 w 40"/>
                <a:gd name="T81" fmla="*/ 0 h 20"/>
                <a:gd name="T82" fmla="*/ 1 w 40"/>
                <a:gd name="T83" fmla="*/ 0 h 20"/>
                <a:gd name="T84" fmla="*/ 1 w 40"/>
                <a:gd name="T85" fmla="*/ 0 h 20"/>
                <a:gd name="T86" fmla="*/ 1 w 40"/>
                <a:gd name="T87" fmla="*/ 0 h 20"/>
                <a:gd name="T88" fmla="*/ 1 w 40"/>
                <a:gd name="T89" fmla="*/ 0 h 20"/>
                <a:gd name="T90" fmla="*/ 1 w 40"/>
                <a:gd name="T91" fmla="*/ 0 h 20"/>
                <a:gd name="T92" fmla="*/ 1 w 40"/>
                <a:gd name="T93" fmla="*/ 0 h 20"/>
                <a:gd name="T94" fmla="*/ 1 w 40"/>
                <a:gd name="T95" fmla="*/ 0 h 20"/>
                <a:gd name="T96" fmla="*/ 1 w 40"/>
                <a:gd name="T97" fmla="*/ 0 h 20"/>
                <a:gd name="T98" fmla="*/ 1 w 40"/>
                <a:gd name="T99" fmla="*/ 0 h 20"/>
                <a:gd name="T100" fmla="*/ 1 w 40"/>
                <a:gd name="T101" fmla="*/ 0 h 20"/>
                <a:gd name="T102" fmla="*/ 1 w 40"/>
                <a:gd name="T103" fmla="*/ 0 h 20"/>
                <a:gd name="T104" fmla="*/ 1 w 40"/>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
                <a:gd name="T160" fmla="*/ 0 h 20"/>
                <a:gd name="T161" fmla="*/ 40 w 40"/>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 h="20">
                  <a:moveTo>
                    <a:pt x="22" y="0"/>
                  </a:moveTo>
                  <a:lnTo>
                    <a:pt x="20" y="1"/>
                  </a:lnTo>
                  <a:lnTo>
                    <a:pt x="17" y="1"/>
                  </a:lnTo>
                  <a:lnTo>
                    <a:pt x="15" y="1"/>
                  </a:lnTo>
                  <a:lnTo>
                    <a:pt x="12" y="0"/>
                  </a:lnTo>
                  <a:lnTo>
                    <a:pt x="10" y="0"/>
                  </a:lnTo>
                  <a:lnTo>
                    <a:pt x="7" y="0"/>
                  </a:lnTo>
                  <a:lnTo>
                    <a:pt x="3" y="2"/>
                  </a:lnTo>
                  <a:lnTo>
                    <a:pt x="0" y="5"/>
                  </a:lnTo>
                  <a:lnTo>
                    <a:pt x="0" y="6"/>
                  </a:lnTo>
                  <a:lnTo>
                    <a:pt x="0" y="8"/>
                  </a:lnTo>
                  <a:lnTo>
                    <a:pt x="1" y="9"/>
                  </a:lnTo>
                  <a:lnTo>
                    <a:pt x="2" y="12"/>
                  </a:lnTo>
                  <a:lnTo>
                    <a:pt x="4" y="13"/>
                  </a:lnTo>
                  <a:lnTo>
                    <a:pt x="7" y="14"/>
                  </a:lnTo>
                  <a:lnTo>
                    <a:pt x="9" y="15"/>
                  </a:lnTo>
                  <a:lnTo>
                    <a:pt x="11" y="16"/>
                  </a:lnTo>
                  <a:lnTo>
                    <a:pt x="11" y="17"/>
                  </a:lnTo>
                  <a:lnTo>
                    <a:pt x="11" y="19"/>
                  </a:lnTo>
                  <a:lnTo>
                    <a:pt x="11" y="20"/>
                  </a:lnTo>
                  <a:lnTo>
                    <a:pt x="12" y="20"/>
                  </a:lnTo>
                  <a:lnTo>
                    <a:pt x="14" y="20"/>
                  </a:lnTo>
                  <a:lnTo>
                    <a:pt x="17" y="20"/>
                  </a:lnTo>
                  <a:lnTo>
                    <a:pt x="22" y="20"/>
                  </a:lnTo>
                  <a:lnTo>
                    <a:pt x="24" y="20"/>
                  </a:lnTo>
                  <a:lnTo>
                    <a:pt x="25" y="19"/>
                  </a:lnTo>
                  <a:lnTo>
                    <a:pt x="26" y="17"/>
                  </a:lnTo>
                  <a:lnTo>
                    <a:pt x="27" y="17"/>
                  </a:lnTo>
                  <a:lnTo>
                    <a:pt x="28" y="16"/>
                  </a:lnTo>
                  <a:lnTo>
                    <a:pt x="30" y="15"/>
                  </a:lnTo>
                  <a:lnTo>
                    <a:pt x="30" y="14"/>
                  </a:lnTo>
                  <a:lnTo>
                    <a:pt x="31" y="13"/>
                  </a:lnTo>
                  <a:lnTo>
                    <a:pt x="32" y="12"/>
                  </a:lnTo>
                  <a:lnTo>
                    <a:pt x="32" y="9"/>
                  </a:lnTo>
                  <a:lnTo>
                    <a:pt x="33" y="8"/>
                  </a:lnTo>
                  <a:lnTo>
                    <a:pt x="33" y="7"/>
                  </a:lnTo>
                  <a:lnTo>
                    <a:pt x="35" y="7"/>
                  </a:lnTo>
                  <a:lnTo>
                    <a:pt x="37" y="7"/>
                  </a:lnTo>
                  <a:lnTo>
                    <a:pt x="38" y="7"/>
                  </a:lnTo>
                  <a:lnTo>
                    <a:pt x="39" y="8"/>
                  </a:lnTo>
                  <a:lnTo>
                    <a:pt x="40" y="7"/>
                  </a:lnTo>
                  <a:lnTo>
                    <a:pt x="39" y="7"/>
                  </a:lnTo>
                  <a:lnTo>
                    <a:pt x="38" y="6"/>
                  </a:lnTo>
                  <a:lnTo>
                    <a:pt x="37" y="6"/>
                  </a:lnTo>
                  <a:lnTo>
                    <a:pt x="35" y="6"/>
                  </a:lnTo>
                  <a:lnTo>
                    <a:pt x="34" y="6"/>
                  </a:lnTo>
                  <a:lnTo>
                    <a:pt x="32" y="4"/>
                  </a:lnTo>
                  <a:lnTo>
                    <a:pt x="30" y="1"/>
                  </a:lnTo>
                  <a:lnTo>
                    <a:pt x="26" y="0"/>
                  </a:lnTo>
                  <a:lnTo>
                    <a:pt x="2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5" name="Freeform 190"/>
            <p:cNvSpPr>
              <a:spLocks/>
            </p:cNvSpPr>
            <p:nvPr/>
          </p:nvSpPr>
          <p:spPr bwMode="auto">
            <a:xfrm>
              <a:off x="5246" y="3177"/>
              <a:ext cx="24" cy="82"/>
            </a:xfrm>
            <a:custGeom>
              <a:avLst/>
              <a:gdLst>
                <a:gd name="T0" fmla="*/ 1 w 47"/>
                <a:gd name="T1" fmla="*/ 1 h 162"/>
                <a:gd name="T2" fmla="*/ 1 w 47"/>
                <a:gd name="T3" fmla="*/ 1 h 162"/>
                <a:gd name="T4" fmla="*/ 1 w 47"/>
                <a:gd name="T5" fmla="*/ 1 h 162"/>
                <a:gd name="T6" fmla="*/ 1 w 47"/>
                <a:gd name="T7" fmla="*/ 1 h 162"/>
                <a:gd name="T8" fmla="*/ 0 w 47"/>
                <a:gd name="T9" fmla="*/ 0 h 162"/>
                <a:gd name="T10" fmla="*/ 0 w 47"/>
                <a:gd name="T11" fmla="*/ 1 h 162"/>
                <a:gd name="T12" fmla="*/ 1 w 47"/>
                <a:gd name="T13" fmla="*/ 1 h 162"/>
                <a:gd name="T14" fmla="*/ 1 w 47"/>
                <a:gd name="T15" fmla="*/ 1 h 162"/>
                <a:gd name="T16" fmla="*/ 1 w 47"/>
                <a:gd name="T17" fmla="*/ 1 h 162"/>
                <a:gd name="T18" fmla="*/ 1 w 47"/>
                <a:gd name="T19" fmla="*/ 1 h 162"/>
                <a:gd name="T20" fmla="*/ 1 w 47"/>
                <a:gd name="T21" fmla="*/ 1 h 162"/>
                <a:gd name="T22" fmla="*/ 1 w 47"/>
                <a:gd name="T23" fmla="*/ 1 h 162"/>
                <a:gd name="T24" fmla="*/ 1 w 47"/>
                <a:gd name="T25" fmla="*/ 1 h 162"/>
                <a:gd name="T26" fmla="*/ 1 w 47"/>
                <a:gd name="T27" fmla="*/ 1 h 162"/>
                <a:gd name="T28" fmla="*/ 1 w 47"/>
                <a:gd name="T29" fmla="*/ 1 h 162"/>
                <a:gd name="T30" fmla="*/ 1 w 47"/>
                <a:gd name="T31" fmla="*/ 1 h 162"/>
                <a:gd name="T32" fmla="*/ 1 w 47"/>
                <a:gd name="T33" fmla="*/ 1 h 162"/>
                <a:gd name="T34" fmla="*/ 1 w 47"/>
                <a:gd name="T35" fmla="*/ 1 h 162"/>
                <a:gd name="T36" fmla="*/ 1 w 47"/>
                <a:gd name="T37" fmla="*/ 1 h 162"/>
                <a:gd name="T38" fmla="*/ 1 w 47"/>
                <a:gd name="T39" fmla="*/ 1 h 162"/>
                <a:gd name="T40" fmla="*/ 1 w 47"/>
                <a:gd name="T41" fmla="*/ 1 h 162"/>
                <a:gd name="T42" fmla="*/ 1 w 47"/>
                <a:gd name="T43" fmla="*/ 1 h 162"/>
                <a:gd name="T44" fmla="*/ 1 w 47"/>
                <a:gd name="T45" fmla="*/ 1 h 162"/>
                <a:gd name="T46" fmla="*/ 1 w 47"/>
                <a:gd name="T47" fmla="*/ 1 h 162"/>
                <a:gd name="T48" fmla="*/ 1 w 47"/>
                <a:gd name="T49" fmla="*/ 1 h 162"/>
                <a:gd name="T50" fmla="*/ 1 w 47"/>
                <a:gd name="T51" fmla="*/ 1 h 162"/>
                <a:gd name="T52" fmla="*/ 1 w 47"/>
                <a:gd name="T53" fmla="*/ 1 h 162"/>
                <a:gd name="T54" fmla="*/ 1 w 47"/>
                <a:gd name="T55" fmla="*/ 1 h 162"/>
                <a:gd name="T56" fmla="*/ 1 w 47"/>
                <a:gd name="T57" fmla="*/ 1 h 162"/>
                <a:gd name="T58" fmla="*/ 1 w 47"/>
                <a:gd name="T59" fmla="*/ 1 h 162"/>
                <a:gd name="T60" fmla="*/ 1 w 47"/>
                <a:gd name="T61" fmla="*/ 1 h 162"/>
                <a:gd name="T62" fmla="*/ 1 w 47"/>
                <a:gd name="T63" fmla="*/ 1 h 162"/>
                <a:gd name="T64" fmla="*/ 1 w 47"/>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162"/>
                <a:gd name="T101" fmla="*/ 47 w 47"/>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162">
                  <a:moveTo>
                    <a:pt x="18" y="3"/>
                  </a:move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2" y="141"/>
                  </a:lnTo>
                  <a:lnTo>
                    <a:pt x="34" y="149"/>
                  </a:lnTo>
                  <a:lnTo>
                    <a:pt x="39" y="158"/>
                  </a:lnTo>
                  <a:lnTo>
                    <a:pt x="45" y="162"/>
                  </a:lnTo>
                  <a:lnTo>
                    <a:pt x="47" y="144"/>
                  </a:lnTo>
                  <a:lnTo>
                    <a:pt x="47" y="124"/>
                  </a:lnTo>
                  <a:lnTo>
                    <a:pt x="46" y="107"/>
                  </a:lnTo>
                  <a:lnTo>
                    <a:pt x="42" y="94"/>
                  </a:lnTo>
                  <a:lnTo>
                    <a:pt x="39" y="77"/>
                  </a:lnTo>
                  <a:lnTo>
                    <a:pt x="35" y="55"/>
                  </a:lnTo>
                  <a:lnTo>
                    <a:pt x="34" y="34"/>
                  </a:lnTo>
                  <a:lnTo>
                    <a:pt x="35" y="21"/>
                  </a:lnTo>
                  <a:lnTo>
                    <a:pt x="33" y="21"/>
                  </a:lnTo>
                  <a:lnTo>
                    <a:pt x="32" y="19"/>
                  </a:lnTo>
                  <a:lnTo>
                    <a:pt x="30" y="18"/>
                  </a:lnTo>
                  <a:lnTo>
                    <a:pt x="29" y="17"/>
                  </a:lnTo>
                  <a:lnTo>
                    <a:pt x="27" y="15"/>
                  </a:lnTo>
                  <a:lnTo>
                    <a:pt x="25" y="10"/>
                  </a:lnTo>
                  <a:lnTo>
                    <a:pt x="22" y="7"/>
                  </a:lnTo>
                  <a:lnTo>
                    <a:pt x="18" y="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6" name="Freeform 191"/>
            <p:cNvSpPr>
              <a:spLocks/>
            </p:cNvSpPr>
            <p:nvPr/>
          </p:nvSpPr>
          <p:spPr bwMode="auto">
            <a:xfrm>
              <a:off x="5287" y="3202"/>
              <a:ext cx="26" cy="125"/>
            </a:xfrm>
            <a:custGeom>
              <a:avLst/>
              <a:gdLst>
                <a:gd name="T0" fmla="*/ 0 w 52"/>
                <a:gd name="T1" fmla="*/ 0 h 251"/>
                <a:gd name="T2" fmla="*/ 1 w 52"/>
                <a:gd name="T3" fmla="*/ 0 h 251"/>
                <a:gd name="T4" fmla="*/ 1 w 52"/>
                <a:gd name="T5" fmla="*/ 0 h 251"/>
                <a:gd name="T6" fmla="*/ 1 w 52"/>
                <a:gd name="T7" fmla="*/ 0 h 251"/>
                <a:gd name="T8" fmla="*/ 1 w 52"/>
                <a:gd name="T9" fmla="*/ 0 h 251"/>
                <a:gd name="T10" fmla="*/ 1 w 52"/>
                <a:gd name="T11" fmla="*/ 0 h 251"/>
                <a:gd name="T12" fmla="*/ 1 w 52"/>
                <a:gd name="T13" fmla="*/ 0 h 251"/>
                <a:gd name="T14" fmla="*/ 1 w 52"/>
                <a:gd name="T15" fmla="*/ 0 h 251"/>
                <a:gd name="T16" fmla="*/ 1 w 52"/>
                <a:gd name="T17" fmla="*/ 0 h 251"/>
                <a:gd name="T18" fmla="*/ 1 w 52"/>
                <a:gd name="T19" fmla="*/ 0 h 251"/>
                <a:gd name="T20" fmla="*/ 1 w 52"/>
                <a:gd name="T21" fmla="*/ 0 h 251"/>
                <a:gd name="T22" fmla="*/ 1 w 52"/>
                <a:gd name="T23" fmla="*/ 0 h 251"/>
                <a:gd name="T24" fmla="*/ 1 w 52"/>
                <a:gd name="T25" fmla="*/ 0 h 251"/>
                <a:gd name="T26" fmla="*/ 1 w 52"/>
                <a:gd name="T27" fmla="*/ 0 h 251"/>
                <a:gd name="T28" fmla="*/ 1 w 52"/>
                <a:gd name="T29" fmla="*/ 0 h 251"/>
                <a:gd name="T30" fmla="*/ 1 w 52"/>
                <a:gd name="T31" fmla="*/ 0 h 251"/>
                <a:gd name="T32" fmla="*/ 1 w 52"/>
                <a:gd name="T33" fmla="*/ 0 h 251"/>
                <a:gd name="T34" fmla="*/ 1 w 52"/>
                <a:gd name="T35" fmla="*/ 0 h 251"/>
                <a:gd name="T36" fmla="*/ 1 w 52"/>
                <a:gd name="T37" fmla="*/ 0 h 251"/>
                <a:gd name="T38" fmla="*/ 1 w 52"/>
                <a:gd name="T39" fmla="*/ 0 h 251"/>
                <a:gd name="T40" fmla="*/ 1 w 52"/>
                <a:gd name="T41" fmla="*/ 0 h 251"/>
                <a:gd name="T42" fmla="*/ 1 w 52"/>
                <a:gd name="T43" fmla="*/ 0 h 251"/>
                <a:gd name="T44" fmla="*/ 1 w 52"/>
                <a:gd name="T45" fmla="*/ 0 h 251"/>
                <a:gd name="T46" fmla="*/ 1 w 52"/>
                <a:gd name="T47" fmla="*/ 0 h 251"/>
                <a:gd name="T48" fmla="*/ 1 w 52"/>
                <a:gd name="T49" fmla="*/ 0 h 251"/>
                <a:gd name="T50" fmla="*/ 1 w 52"/>
                <a:gd name="T51" fmla="*/ 0 h 251"/>
                <a:gd name="T52" fmla="*/ 1 w 52"/>
                <a:gd name="T53" fmla="*/ 0 h 251"/>
                <a:gd name="T54" fmla="*/ 1 w 52"/>
                <a:gd name="T55" fmla="*/ 0 h 251"/>
                <a:gd name="T56" fmla="*/ 1 w 52"/>
                <a:gd name="T57" fmla="*/ 0 h 251"/>
                <a:gd name="T58" fmla="*/ 1 w 52"/>
                <a:gd name="T59" fmla="*/ 0 h 251"/>
                <a:gd name="T60" fmla="*/ 1 w 52"/>
                <a:gd name="T61" fmla="*/ 0 h 251"/>
                <a:gd name="T62" fmla="*/ 1 w 52"/>
                <a:gd name="T63" fmla="*/ 0 h 251"/>
                <a:gd name="T64" fmla="*/ 1 w 52"/>
                <a:gd name="T65" fmla="*/ 0 h 251"/>
                <a:gd name="T66" fmla="*/ 1 w 52"/>
                <a:gd name="T67" fmla="*/ 0 h 251"/>
                <a:gd name="T68" fmla="*/ 1 w 52"/>
                <a:gd name="T69" fmla="*/ 0 h 251"/>
                <a:gd name="T70" fmla="*/ 1 w 52"/>
                <a:gd name="T71" fmla="*/ 0 h 251"/>
                <a:gd name="T72" fmla="*/ 1 w 52"/>
                <a:gd name="T73" fmla="*/ 0 h 251"/>
                <a:gd name="T74" fmla="*/ 1 w 52"/>
                <a:gd name="T75" fmla="*/ 0 h 251"/>
                <a:gd name="T76" fmla="*/ 1 w 52"/>
                <a:gd name="T77" fmla="*/ 0 h 251"/>
                <a:gd name="T78" fmla="*/ 1 w 52"/>
                <a:gd name="T79" fmla="*/ 0 h 251"/>
                <a:gd name="T80" fmla="*/ 1 w 52"/>
                <a:gd name="T81" fmla="*/ 0 h 251"/>
                <a:gd name="T82" fmla="*/ 1 w 52"/>
                <a:gd name="T83" fmla="*/ 0 h 251"/>
                <a:gd name="T84" fmla="*/ 1 w 52"/>
                <a:gd name="T85" fmla="*/ 0 h 251"/>
                <a:gd name="T86" fmla="*/ 1 w 52"/>
                <a:gd name="T87" fmla="*/ 0 h 251"/>
                <a:gd name="T88" fmla="*/ 1 w 52"/>
                <a:gd name="T89" fmla="*/ 0 h 251"/>
                <a:gd name="T90" fmla="*/ 1 w 52"/>
                <a:gd name="T91" fmla="*/ 0 h 251"/>
                <a:gd name="T92" fmla="*/ 1 w 52"/>
                <a:gd name="T93" fmla="*/ 0 h 251"/>
                <a:gd name="T94" fmla="*/ 1 w 52"/>
                <a:gd name="T95" fmla="*/ 0 h 251"/>
                <a:gd name="T96" fmla="*/ 0 w 52"/>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
                <a:gd name="T148" fmla="*/ 0 h 251"/>
                <a:gd name="T149" fmla="*/ 52 w 52"/>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 h="251">
                  <a:moveTo>
                    <a:pt x="0" y="0"/>
                  </a:moveTo>
                  <a:lnTo>
                    <a:pt x="3" y="31"/>
                  </a:lnTo>
                  <a:lnTo>
                    <a:pt x="7" y="63"/>
                  </a:lnTo>
                  <a:lnTo>
                    <a:pt x="11" y="92"/>
                  </a:lnTo>
                  <a:lnTo>
                    <a:pt x="14" y="114"/>
                  </a:lnTo>
                  <a:lnTo>
                    <a:pt x="17" y="131"/>
                  </a:lnTo>
                  <a:lnTo>
                    <a:pt x="18" y="150"/>
                  </a:lnTo>
                  <a:lnTo>
                    <a:pt x="18" y="165"/>
                  </a:lnTo>
                  <a:lnTo>
                    <a:pt x="15" y="176"/>
                  </a:lnTo>
                  <a:lnTo>
                    <a:pt x="13" y="185"/>
                  </a:lnTo>
                  <a:lnTo>
                    <a:pt x="11" y="192"/>
                  </a:lnTo>
                  <a:lnTo>
                    <a:pt x="10" y="199"/>
                  </a:lnTo>
                  <a:lnTo>
                    <a:pt x="10" y="203"/>
                  </a:lnTo>
                  <a:lnTo>
                    <a:pt x="11" y="206"/>
                  </a:lnTo>
                  <a:lnTo>
                    <a:pt x="11" y="208"/>
                  </a:lnTo>
                  <a:lnTo>
                    <a:pt x="11" y="212"/>
                  </a:lnTo>
                  <a:lnTo>
                    <a:pt x="11" y="215"/>
                  </a:lnTo>
                  <a:lnTo>
                    <a:pt x="10" y="218"/>
                  </a:lnTo>
                  <a:lnTo>
                    <a:pt x="10" y="220"/>
                  </a:lnTo>
                  <a:lnTo>
                    <a:pt x="9" y="223"/>
                  </a:lnTo>
                  <a:lnTo>
                    <a:pt x="9" y="226"/>
                  </a:lnTo>
                  <a:lnTo>
                    <a:pt x="9" y="229"/>
                  </a:lnTo>
                  <a:lnTo>
                    <a:pt x="10" y="235"/>
                  </a:lnTo>
                  <a:lnTo>
                    <a:pt x="11" y="241"/>
                  </a:lnTo>
                  <a:lnTo>
                    <a:pt x="12" y="245"/>
                  </a:lnTo>
                  <a:lnTo>
                    <a:pt x="13" y="249"/>
                  </a:lnTo>
                  <a:lnTo>
                    <a:pt x="17" y="250"/>
                  </a:lnTo>
                  <a:lnTo>
                    <a:pt x="19" y="251"/>
                  </a:lnTo>
                  <a:lnTo>
                    <a:pt x="22" y="251"/>
                  </a:lnTo>
                  <a:lnTo>
                    <a:pt x="28" y="250"/>
                  </a:lnTo>
                  <a:lnTo>
                    <a:pt x="36" y="249"/>
                  </a:lnTo>
                  <a:lnTo>
                    <a:pt x="45" y="248"/>
                  </a:lnTo>
                  <a:lnTo>
                    <a:pt x="52" y="248"/>
                  </a:lnTo>
                  <a:lnTo>
                    <a:pt x="47" y="234"/>
                  </a:lnTo>
                  <a:lnTo>
                    <a:pt x="40" y="220"/>
                  </a:lnTo>
                  <a:lnTo>
                    <a:pt x="34" y="208"/>
                  </a:lnTo>
                  <a:lnTo>
                    <a:pt x="28" y="205"/>
                  </a:lnTo>
                  <a:lnTo>
                    <a:pt x="29" y="187"/>
                  </a:lnTo>
                  <a:lnTo>
                    <a:pt x="29" y="164"/>
                  </a:lnTo>
                  <a:lnTo>
                    <a:pt x="28" y="141"/>
                  </a:lnTo>
                  <a:lnTo>
                    <a:pt x="27" y="121"/>
                  </a:lnTo>
                  <a:lnTo>
                    <a:pt x="25" y="100"/>
                  </a:lnTo>
                  <a:lnTo>
                    <a:pt x="20" y="77"/>
                  </a:lnTo>
                  <a:lnTo>
                    <a:pt x="15" y="57"/>
                  </a:lnTo>
                  <a:lnTo>
                    <a:pt x="11" y="40"/>
                  </a:lnTo>
                  <a:lnTo>
                    <a:pt x="7" y="30"/>
                  </a:lnTo>
                  <a:lnTo>
                    <a:pt x="4" y="19"/>
                  </a:lnTo>
                  <a:lnTo>
                    <a:pt x="2"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7" name="Freeform 192"/>
            <p:cNvSpPr>
              <a:spLocks/>
            </p:cNvSpPr>
            <p:nvPr/>
          </p:nvSpPr>
          <p:spPr bwMode="auto">
            <a:xfrm>
              <a:off x="5254" y="3263"/>
              <a:ext cx="17" cy="42"/>
            </a:xfrm>
            <a:custGeom>
              <a:avLst/>
              <a:gdLst>
                <a:gd name="T0" fmla="*/ 1 w 32"/>
                <a:gd name="T1" fmla="*/ 1 h 83"/>
                <a:gd name="T2" fmla="*/ 1 w 32"/>
                <a:gd name="T3" fmla="*/ 1 h 83"/>
                <a:gd name="T4" fmla="*/ 1 w 32"/>
                <a:gd name="T5" fmla="*/ 1 h 83"/>
                <a:gd name="T6" fmla="*/ 0 w 32"/>
                <a:gd name="T7" fmla="*/ 1 h 83"/>
                <a:gd name="T8" fmla="*/ 0 w 32"/>
                <a:gd name="T9" fmla="*/ 1 h 83"/>
                <a:gd name="T10" fmla="*/ 1 w 32"/>
                <a:gd name="T11" fmla="*/ 1 h 83"/>
                <a:gd name="T12" fmla="*/ 1 w 32"/>
                <a:gd name="T13" fmla="*/ 1 h 83"/>
                <a:gd name="T14" fmla="*/ 1 w 32"/>
                <a:gd name="T15" fmla="*/ 1 h 83"/>
                <a:gd name="T16" fmla="*/ 1 w 32"/>
                <a:gd name="T17" fmla="*/ 1 h 83"/>
                <a:gd name="T18" fmla="*/ 1 w 32"/>
                <a:gd name="T19" fmla="*/ 1 h 83"/>
                <a:gd name="T20" fmla="*/ 1 w 32"/>
                <a:gd name="T21" fmla="*/ 1 h 83"/>
                <a:gd name="T22" fmla="*/ 1 w 32"/>
                <a:gd name="T23" fmla="*/ 1 h 83"/>
                <a:gd name="T24" fmla="*/ 1 w 32"/>
                <a:gd name="T25" fmla="*/ 1 h 83"/>
                <a:gd name="T26" fmla="*/ 1 w 32"/>
                <a:gd name="T27" fmla="*/ 1 h 83"/>
                <a:gd name="T28" fmla="*/ 1 w 32"/>
                <a:gd name="T29" fmla="*/ 1 h 83"/>
                <a:gd name="T30" fmla="*/ 1 w 32"/>
                <a:gd name="T31" fmla="*/ 1 h 83"/>
                <a:gd name="T32" fmla="*/ 1 w 32"/>
                <a:gd name="T33" fmla="*/ 0 h 83"/>
                <a:gd name="T34" fmla="*/ 1 w 32"/>
                <a:gd name="T35" fmla="*/ 1 h 83"/>
                <a:gd name="T36" fmla="*/ 1 w 32"/>
                <a:gd name="T37" fmla="*/ 1 h 83"/>
                <a:gd name="T38" fmla="*/ 1 w 32"/>
                <a:gd name="T39" fmla="*/ 1 h 83"/>
                <a:gd name="T40" fmla="*/ 1 w 32"/>
                <a:gd name="T41" fmla="*/ 1 h 83"/>
                <a:gd name="T42" fmla="*/ 1 w 32"/>
                <a:gd name="T43" fmla="*/ 1 h 83"/>
                <a:gd name="T44" fmla="*/ 1 w 32"/>
                <a:gd name="T45" fmla="*/ 1 h 83"/>
                <a:gd name="T46" fmla="*/ 1 w 32"/>
                <a:gd name="T47" fmla="*/ 1 h 83"/>
                <a:gd name="T48" fmla="*/ 1 w 32"/>
                <a:gd name="T49" fmla="*/ 1 h 83"/>
                <a:gd name="T50" fmla="*/ 1 w 32"/>
                <a:gd name="T51" fmla="*/ 1 h 83"/>
                <a:gd name="T52" fmla="*/ 1 w 32"/>
                <a:gd name="T53" fmla="*/ 1 h 83"/>
                <a:gd name="T54" fmla="*/ 1 w 32"/>
                <a:gd name="T55" fmla="*/ 1 h 83"/>
                <a:gd name="T56" fmla="*/ 1 w 32"/>
                <a:gd name="T57" fmla="*/ 1 h 83"/>
                <a:gd name="T58" fmla="*/ 1 w 32"/>
                <a:gd name="T59" fmla="*/ 1 h 83"/>
                <a:gd name="T60" fmla="*/ 1 w 32"/>
                <a:gd name="T61" fmla="*/ 1 h 83"/>
                <a:gd name="T62" fmla="*/ 1 w 32"/>
                <a:gd name="T63" fmla="*/ 1 h 83"/>
                <a:gd name="T64" fmla="*/ 1 w 32"/>
                <a:gd name="T65" fmla="*/ 1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83"/>
                <a:gd name="T101" fmla="*/ 32 w 32"/>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83">
                  <a:moveTo>
                    <a:pt x="21" y="83"/>
                  </a:moveTo>
                  <a:lnTo>
                    <a:pt x="9" y="80"/>
                  </a:lnTo>
                  <a:lnTo>
                    <a:pt x="2" y="74"/>
                  </a:lnTo>
                  <a:lnTo>
                    <a:pt x="0" y="66"/>
                  </a:lnTo>
                  <a:lnTo>
                    <a:pt x="0" y="58"/>
                  </a:lnTo>
                  <a:lnTo>
                    <a:pt x="1" y="50"/>
                  </a:lnTo>
                  <a:lnTo>
                    <a:pt x="3" y="43"/>
                  </a:lnTo>
                  <a:lnTo>
                    <a:pt x="6" y="37"/>
                  </a:lnTo>
                  <a:lnTo>
                    <a:pt x="7" y="35"/>
                  </a:lnTo>
                  <a:lnTo>
                    <a:pt x="10" y="24"/>
                  </a:lnTo>
                  <a:lnTo>
                    <a:pt x="13" y="16"/>
                  </a:lnTo>
                  <a:lnTo>
                    <a:pt x="15" y="10"/>
                  </a:lnTo>
                  <a:lnTo>
                    <a:pt x="15" y="6"/>
                  </a:lnTo>
                  <a:lnTo>
                    <a:pt x="16" y="5"/>
                  </a:lnTo>
                  <a:lnTo>
                    <a:pt x="16" y="4"/>
                  </a:lnTo>
                  <a:lnTo>
                    <a:pt x="16" y="1"/>
                  </a:lnTo>
                  <a:lnTo>
                    <a:pt x="16" y="0"/>
                  </a:lnTo>
                  <a:lnTo>
                    <a:pt x="21" y="3"/>
                  </a:lnTo>
                  <a:lnTo>
                    <a:pt x="25" y="5"/>
                  </a:lnTo>
                  <a:lnTo>
                    <a:pt x="29" y="8"/>
                  </a:lnTo>
                  <a:lnTo>
                    <a:pt x="31" y="10"/>
                  </a:lnTo>
                  <a:lnTo>
                    <a:pt x="31" y="16"/>
                  </a:lnTo>
                  <a:lnTo>
                    <a:pt x="31" y="23"/>
                  </a:lnTo>
                  <a:lnTo>
                    <a:pt x="31" y="30"/>
                  </a:lnTo>
                  <a:lnTo>
                    <a:pt x="31" y="36"/>
                  </a:lnTo>
                  <a:lnTo>
                    <a:pt x="32" y="42"/>
                  </a:lnTo>
                  <a:lnTo>
                    <a:pt x="32" y="48"/>
                  </a:lnTo>
                  <a:lnTo>
                    <a:pt x="32" y="53"/>
                  </a:lnTo>
                  <a:lnTo>
                    <a:pt x="31" y="59"/>
                  </a:lnTo>
                  <a:lnTo>
                    <a:pt x="27" y="65"/>
                  </a:lnTo>
                  <a:lnTo>
                    <a:pt x="25" y="73"/>
                  </a:lnTo>
                  <a:lnTo>
                    <a:pt x="22" y="79"/>
                  </a:lnTo>
                  <a:lnTo>
                    <a:pt x="21" y="8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8" name="Freeform 193"/>
            <p:cNvSpPr>
              <a:spLocks/>
            </p:cNvSpPr>
            <p:nvPr/>
          </p:nvSpPr>
          <p:spPr bwMode="auto">
            <a:xfrm>
              <a:off x="5257" y="2775"/>
              <a:ext cx="13" cy="40"/>
            </a:xfrm>
            <a:custGeom>
              <a:avLst/>
              <a:gdLst>
                <a:gd name="T0" fmla="*/ 0 w 27"/>
                <a:gd name="T1" fmla="*/ 0 h 81"/>
                <a:gd name="T2" fmla="*/ 0 w 27"/>
                <a:gd name="T3" fmla="*/ 0 h 81"/>
                <a:gd name="T4" fmla="*/ 0 w 27"/>
                <a:gd name="T5" fmla="*/ 0 h 81"/>
                <a:gd name="T6" fmla="*/ 0 w 27"/>
                <a:gd name="T7" fmla="*/ 0 h 81"/>
                <a:gd name="T8" fmla="*/ 0 w 27"/>
                <a:gd name="T9" fmla="*/ 0 h 81"/>
                <a:gd name="T10" fmla="*/ 0 w 27"/>
                <a:gd name="T11" fmla="*/ 0 h 81"/>
                <a:gd name="T12" fmla="*/ 0 w 27"/>
                <a:gd name="T13" fmla="*/ 0 h 81"/>
                <a:gd name="T14" fmla="*/ 0 w 27"/>
                <a:gd name="T15" fmla="*/ 0 h 81"/>
                <a:gd name="T16" fmla="*/ 0 w 27"/>
                <a:gd name="T17" fmla="*/ 0 h 81"/>
                <a:gd name="T18" fmla="*/ 0 w 27"/>
                <a:gd name="T19" fmla="*/ 0 h 81"/>
                <a:gd name="T20" fmla="*/ 0 w 27"/>
                <a:gd name="T21" fmla="*/ 0 h 81"/>
                <a:gd name="T22" fmla="*/ 0 w 27"/>
                <a:gd name="T23" fmla="*/ 0 h 81"/>
                <a:gd name="T24" fmla="*/ 0 w 27"/>
                <a:gd name="T25" fmla="*/ 0 h 81"/>
                <a:gd name="T26" fmla="*/ 0 w 27"/>
                <a:gd name="T27" fmla="*/ 0 h 81"/>
                <a:gd name="T28" fmla="*/ 0 w 27"/>
                <a:gd name="T29" fmla="*/ 0 h 81"/>
                <a:gd name="T30" fmla="*/ 0 w 27"/>
                <a:gd name="T31" fmla="*/ 0 h 81"/>
                <a:gd name="T32" fmla="*/ 0 w 27"/>
                <a:gd name="T33" fmla="*/ 0 h 81"/>
                <a:gd name="T34" fmla="*/ 0 w 27"/>
                <a:gd name="T35" fmla="*/ 0 h 81"/>
                <a:gd name="T36" fmla="*/ 0 w 27"/>
                <a:gd name="T37" fmla="*/ 0 h 81"/>
                <a:gd name="T38" fmla="*/ 0 w 27"/>
                <a:gd name="T39" fmla="*/ 0 h 81"/>
                <a:gd name="T40" fmla="*/ 0 w 27"/>
                <a:gd name="T41" fmla="*/ 0 h 81"/>
                <a:gd name="T42" fmla="*/ 0 w 27"/>
                <a:gd name="T43" fmla="*/ 0 h 81"/>
                <a:gd name="T44" fmla="*/ 0 w 27"/>
                <a:gd name="T45" fmla="*/ 0 h 81"/>
                <a:gd name="T46" fmla="*/ 0 w 27"/>
                <a:gd name="T47" fmla="*/ 0 h 81"/>
                <a:gd name="T48" fmla="*/ 0 w 27"/>
                <a:gd name="T49" fmla="*/ 0 h 81"/>
                <a:gd name="T50" fmla="*/ 0 w 27"/>
                <a:gd name="T51" fmla="*/ 0 h 81"/>
                <a:gd name="T52" fmla="*/ 0 w 27"/>
                <a:gd name="T53" fmla="*/ 0 h 81"/>
                <a:gd name="T54" fmla="*/ 0 w 27"/>
                <a:gd name="T55" fmla="*/ 0 h 81"/>
                <a:gd name="T56" fmla="*/ 0 w 27"/>
                <a:gd name="T57" fmla="*/ 0 h 81"/>
                <a:gd name="T58" fmla="*/ 0 w 27"/>
                <a:gd name="T59" fmla="*/ 0 h 81"/>
                <a:gd name="T60" fmla="*/ 0 w 27"/>
                <a:gd name="T61" fmla="*/ 0 h 81"/>
                <a:gd name="T62" fmla="*/ 0 w 27"/>
                <a:gd name="T63" fmla="*/ 0 h 81"/>
                <a:gd name="T64" fmla="*/ 0 w 2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1"/>
                <a:gd name="T101" fmla="*/ 27 w 2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1">
                  <a:moveTo>
                    <a:pt x="10" y="70"/>
                  </a:moveTo>
                  <a:lnTo>
                    <a:pt x="7" y="66"/>
                  </a:lnTo>
                  <a:lnTo>
                    <a:pt x="4" y="60"/>
                  </a:lnTo>
                  <a:lnTo>
                    <a:pt x="2" y="54"/>
                  </a:lnTo>
                  <a:lnTo>
                    <a:pt x="0" y="50"/>
                  </a:lnTo>
                  <a:lnTo>
                    <a:pt x="4" y="40"/>
                  </a:lnTo>
                  <a:lnTo>
                    <a:pt x="6" y="25"/>
                  </a:lnTo>
                  <a:lnTo>
                    <a:pt x="7" y="12"/>
                  </a:lnTo>
                  <a:lnTo>
                    <a:pt x="6" y="0"/>
                  </a:lnTo>
                  <a:lnTo>
                    <a:pt x="10" y="8"/>
                  </a:lnTo>
                  <a:lnTo>
                    <a:pt x="13" y="15"/>
                  </a:lnTo>
                  <a:lnTo>
                    <a:pt x="18" y="21"/>
                  </a:lnTo>
                  <a:lnTo>
                    <a:pt x="22" y="25"/>
                  </a:lnTo>
                  <a:lnTo>
                    <a:pt x="22" y="31"/>
                  </a:lnTo>
                  <a:lnTo>
                    <a:pt x="25" y="37"/>
                  </a:lnTo>
                  <a:lnTo>
                    <a:pt x="26" y="43"/>
                  </a:lnTo>
                  <a:lnTo>
                    <a:pt x="27" y="47"/>
                  </a:lnTo>
                  <a:lnTo>
                    <a:pt x="26" y="53"/>
                  </a:lnTo>
                  <a:lnTo>
                    <a:pt x="25" y="61"/>
                  </a:lnTo>
                  <a:lnTo>
                    <a:pt x="23" y="68"/>
                  </a:lnTo>
                  <a:lnTo>
                    <a:pt x="23" y="74"/>
                  </a:lnTo>
                  <a:lnTo>
                    <a:pt x="23" y="77"/>
                  </a:lnTo>
                  <a:lnTo>
                    <a:pt x="23" y="80"/>
                  </a:lnTo>
                  <a:lnTo>
                    <a:pt x="21" y="81"/>
                  </a:lnTo>
                  <a:lnTo>
                    <a:pt x="19" y="81"/>
                  </a:lnTo>
                  <a:lnTo>
                    <a:pt x="17" y="80"/>
                  </a:lnTo>
                  <a:lnTo>
                    <a:pt x="15" y="80"/>
                  </a:lnTo>
                  <a:lnTo>
                    <a:pt x="14" y="80"/>
                  </a:lnTo>
                  <a:lnTo>
                    <a:pt x="13" y="80"/>
                  </a:lnTo>
                  <a:lnTo>
                    <a:pt x="12" y="77"/>
                  </a:lnTo>
                  <a:lnTo>
                    <a:pt x="12" y="75"/>
                  </a:lnTo>
                  <a:lnTo>
                    <a:pt x="11" y="73"/>
                  </a:lnTo>
                  <a:lnTo>
                    <a:pt x="10" y="7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9" name="Freeform 194"/>
            <p:cNvSpPr>
              <a:spLocks/>
            </p:cNvSpPr>
            <p:nvPr/>
          </p:nvSpPr>
          <p:spPr bwMode="auto">
            <a:xfrm>
              <a:off x="5177" y="3032"/>
              <a:ext cx="20" cy="29"/>
            </a:xfrm>
            <a:custGeom>
              <a:avLst/>
              <a:gdLst>
                <a:gd name="T0" fmla="*/ 1 w 40"/>
                <a:gd name="T1" fmla="*/ 1 h 57"/>
                <a:gd name="T2" fmla="*/ 1 w 40"/>
                <a:gd name="T3" fmla="*/ 1 h 57"/>
                <a:gd name="T4" fmla="*/ 1 w 40"/>
                <a:gd name="T5" fmla="*/ 1 h 57"/>
                <a:gd name="T6" fmla="*/ 0 w 40"/>
                <a:gd name="T7" fmla="*/ 1 h 57"/>
                <a:gd name="T8" fmla="*/ 1 w 40"/>
                <a:gd name="T9" fmla="*/ 1 h 57"/>
                <a:gd name="T10" fmla="*/ 1 w 40"/>
                <a:gd name="T11" fmla="*/ 1 h 57"/>
                <a:gd name="T12" fmla="*/ 1 w 40"/>
                <a:gd name="T13" fmla="*/ 1 h 57"/>
                <a:gd name="T14" fmla="*/ 1 w 40"/>
                <a:gd name="T15" fmla="*/ 1 h 57"/>
                <a:gd name="T16" fmla="*/ 1 w 40"/>
                <a:gd name="T17" fmla="*/ 1 h 57"/>
                <a:gd name="T18" fmla="*/ 1 w 40"/>
                <a:gd name="T19" fmla="*/ 1 h 57"/>
                <a:gd name="T20" fmla="*/ 1 w 40"/>
                <a:gd name="T21" fmla="*/ 0 h 57"/>
                <a:gd name="T22" fmla="*/ 1 w 40"/>
                <a:gd name="T23" fmla="*/ 1 h 57"/>
                <a:gd name="T24" fmla="*/ 1 w 40"/>
                <a:gd name="T25" fmla="*/ 1 h 57"/>
                <a:gd name="T26" fmla="*/ 1 w 40"/>
                <a:gd name="T27" fmla="*/ 1 h 57"/>
                <a:gd name="T28" fmla="*/ 1 w 40"/>
                <a:gd name="T29" fmla="*/ 1 h 57"/>
                <a:gd name="T30" fmla="*/ 1 w 40"/>
                <a:gd name="T31" fmla="*/ 1 h 57"/>
                <a:gd name="T32" fmla="*/ 1 w 40"/>
                <a:gd name="T33" fmla="*/ 1 h 57"/>
                <a:gd name="T34" fmla="*/ 1 w 40"/>
                <a:gd name="T35" fmla="*/ 1 h 57"/>
                <a:gd name="T36" fmla="*/ 1 w 40"/>
                <a:gd name="T37" fmla="*/ 1 h 57"/>
                <a:gd name="T38" fmla="*/ 1 w 40"/>
                <a:gd name="T39" fmla="*/ 1 h 57"/>
                <a:gd name="T40" fmla="*/ 1 w 40"/>
                <a:gd name="T41" fmla="*/ 1 h 57"/>
                <a:gd name="T42" fmla="*/ 1 w 40"/>
                <a:gd name="T43" fmla="*/ 1 h 57"/>
                <a:gd name="T44" fmla="*/ 1 w 40"/>
                <a:gd name="T45" fmla="*/ 1 h 57"/>
                <a:gd name="T46" fmla="*/ 1 w 40"/>
                <a:gd name="T47" fmla="*/ 1 h 57"/>
                <a:gd name="T48" fmla="*/ 1 w 40"/>
                <a:gd name="T49" fmla="*/ 1 h 57"/>
                <a:gd name="T50" fmla="*/ 1 w 40"/>
                <a:gd name="T51" fmla="*/ 1 h 57"/>
                <a:gd name="T52" fmla="*/ 1 w 40"/>
                <a:gd name="T53" fmla="*/ 1 h 57"/>
                <a:gd name="T54" fmla="*/ 1 w 40"/>
                <a:gd name="T55" fmla="*/ 1 h 57"/>
                <a:gd name="T56" fmla="*/ 1 w 40"/>
                <a:gd name="T57" fmla="*/ 1 h 57"/>
                <a:gd name="T58" fmla="*/ 1 w 40"/>
                <a:gd name="T59" fmla="*/ 1 h 57"/>
                <a:gd name="T60" fmla="*/ 1 w 40"/>
                <a:gd name="T61" fmla="*/ 1 h 57"/>
                <a:gd name="T62" fmla="*/ 1 w 40"/>
                <a:gd name="T63" fmla="*/ 1 h 57"/>
                <a:gd name="T64" fmla="*/ 1 w 40"/>
                <a:gd name="T65" fmla="*/ 1 h 57"/>
                <a:gd name="T66" fmla="*/ 1 w 40"/>
                <a:gd name="T67" fmla="*/ 1 h 57"/>
                <a:gd name="T68" fmla="*/ 1 w 40"/>
                <a:gd name="T69" fmla="*/ 1 h 57"/>
                <a:gd name="T70" fmla="*/ 1 w 40"/>
                <a:gd name="T71" fmla="*/ 1 h 57"/>
                <a:gd name="T72" fmla="*/ 1 w 40"/>
                <a:gd name="T73" fmla="*/ 1 h 57"/>
                <a:gd name="T74" fmla="*/ 1 w 40"/>
                <a:gd name="T75" fmla="*/ 1 h 57"/>
                <a:gd name="T76" fmla="*/ 1 w 40"/>
                <a:gd name="T77" fmla="*/ 1 h 57"/>
                <a:gd name="T78" fmla="*/ 1 w 40"/>
                <a:gd name="T79" fmla="*/ 1 h 57"/>
                <a:gd name="T80" fmla="*/ 1 w 40"/>
                <a:gd name="T81" fmla="*/ 1 h 57"/>
                <a:gd name="T82" fmla="*/ 1 w 40"/>
                <a:gd name="T83" fmla="*/ 1 h 57"/>
                <a:gd name="T84" fmla="*/ 1 w 40"/>
                <a:gd name="T85" fmla="*/ 1 h 57"/>
                <a:gd name="T86" fmla="*/ 1 w 40"/>
                <a:gd name="T87" fmla="*/ 1 h 57"/>
                <a:gd name="T88" fmla="*/ 1 w 40"/>
                <a:gd name="T89" fmla="*/ 1 h 57"/>
                <a:gd name="T90" fmla="*/ 1 w 40"/>
                <a:gd name="T91" fmla="*/ 1 h 57"/>
                <a:gd name="T92" fmla="*/ 1 w 40"/>
                <a:gd name="T93" fmla="*/ 1 h 57"/>
                <a:gd name="T94" fmla="*/ 1 w 40"/>
                <a:gd name="T95" fmla="*/ 1 h 57"/>
                <a:gd name="T96" fmla="*/ 1 w 40"/>
                <a:gd name="T97" fmla="*/ 1 h 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
                <a:gd name="T148" fmla="*/ 0 h 57"/>
                <a:gd name="T149" fmla="*/ 40 w 40"/>
                <a:gd name="T150" fmla="*/ 57 h 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 h="57">
                  <a:moveTo>
                    <a:pt x="16" y="57"/>
                  </a:moveTo>
                  <a:lnTo>
                    <a:pt x="9" y="52"/>
                  </a:lnTo>
                  <a:lnTo>
                    <a:pt x="3" y="45"/>
                  </a:lnTo>
                  <a:lnTo>
                    <a:pt x="0" y="39"/>
                  </a:lnTo>
                  <a:lnTo>
                    <a:pt x="1" y="33"/>
                  </a:lnTo>
                  <a:lnTo>
                    <a:pt x="6" y="26"/>
                  </a:lnTo>
                  <a:lnTo>
                    <a:pt x="11" y="19"/>
                  </a:lnTo>
                  <a:lnTo>
                    <a:pt x="16" y="12"/>
                  </a:lnTo>
                  <a:lnTo>
                    <a:pt x="18" y="7"/>
                  </a:lnTo>
                  <a:lnTo>
                    <a:pt x="20" y="3"/>
                  </a:lnTo>
                  <a:lnTo>
                    <a:pt x="24" y="0"/>
                  </a:lnTo>
                  <a:lnTo>
                    <a:pt x="28" y="1"/>
                  </a:lnTo>
                  <a:lnTo>
                    <a:pt x="33" y="4"/>
                  </a:lnTo>
                  <a:lnTo>
                    <a:pt x="36" y="9"/>
                  </a:lnTo>
                  <a:lnTo>
                    <a:pt x="39" y="12"/>
                  </a:lnTo>
                  <a:lnTo>
                    <a:pt x="40" y="15"/>
                  </a:lnTo>
                  <a:lnTo>
                    <a:pt x="40" y="17"/>
                  </a:lnTo>
                  <a:lnTo>
                    <a:pt x="40" y="22"/>
                  </a:lnTo>
                  <a:lnTo>
                    <a:pt x="39" y="27"/>
                  </a:lnTo>
                  <a:lnTo>
                    <a:pt x="39" y="34"/>
                  </a:lnTo>
                  <a:lnTo>
                    <a:pt x="37" y="38"/>
                  </a:lnTo>
                  <a:lnTo>
                    <a:pt x="35" y="40"/>
                  </a:lnTo>
                  <a:lnTo>
                    <a:pt x="33" y="42"/>
                  </a:lnTo>
                  <a:lnTo>
                    <a:pt x="31" y="46"/>
                  </a:lnTo>
                  <a:lnTo>
                    <a:pt x="29" y="47"/>
                  </a:lnTo>
                  <a:lnTo>
                    <a:pt x="28" y="48"/>
                  </a:lnTo>
                  <a:lnTo>
                    <a:pt x="27" y="47"/>
                  </a:lnTo>
                  <a:lnTo>
                    <a:pt x="26" y="46"/>
                  </a:lnTo>
                  <a:lnTo>
                    <a:pt x="26" y="44"/>
                  </a:lnTo>
                  <a:lnTo>
                    <a:pt x="26" y="41"/>
                  </a:lnTo>
                  <a:lnTo>
                    <a:pt x="26" y="39"/>
                  </a:lnTo>
                  <a:lnTo>
                    <a:pt x="26" y="38"/>
                  </a:lnTo>
                  <a:lnTo>
                    <a:pt x="25" y="37"/>
                  </a:lnTo>
                  <a:lnTo>
                    <a:pt x="24" y="35"/>
                  </a:lnTo>
                  <a:lnTo>
                    <a:pt x="21" y="35"/>
                  </a:lnTo>
                  <a:lnTo>
                    <a:pt x="19" y="35"/>
                  </a:lnTo>
                  <a:lnTo>
                    <a:pt x="18" y="35"/>
                  </a:lnTo>
                  <a:lnTo>
                    <a:pt x="18" y="37"/>
                  </a:lnTo>
                  <a:lnTo>
                    <a:pt x="17" y="39"/>
                  </a:lnTo>
                  <a:lnTo>
                    <a:pt x="16" y="40"/>
                  </a:lnTo>
                  <a:lnTo>
                    <a:pt x="16" y="42"/>
                  </a:lnTo>
                  <a:lnTo>
                    <a:pt x="17" y="44"/>
                  </a:lnTo>
                  <a:lnTo>
                    <a:pt x="17" y="47"/>
                  </a:lnTo>
                  <a:lnTo>
                    <a:pt x="18" y="49"/>
                  </a:lnTo>
                  <a:lnTo>
                    <a:pt x="18" y="52"/>
                  </a:lnTo>
                  <a:lnTo>
                    <a:pt x="18" y="54"/>
                  </a:lnTo>
                  <a:lnTo>
                    <a:pt x="19" y="56"/>
                  </a:lnTo>
                  <a:lnTo>
                    <a:pt x="18" y="57"/>
                  </a:lnTo>
                  <a:lnTo>
                    <a:pt x="16" y="5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0" name="Freeform 195"/>
            <p:cNvSpPr>
              <a:spLocks/>
            </p:cNvSpPr>
            <p:nvPr/>
          </p:nvSpPr>
          <p:spPr bwMode="auto">
            <a:xfrm>
              <a:off x="5291" y="2745"/>
              <a:ext cx="12" cy="9"/>
            </a:xfrm>
            <a:custGeom>
              <a:avLst/>
              <a:gdLst>
                <a:gd name="T0" fmla="*/ 0 w 25"/>
                <a:gd name="T1" fmla="*/ 0 h 18"/>
                <a:gd name="T2" fmla="*/ 0 w 25"/>
                <a:gd name="T3" fmla="*/ 1 h 18"/>
                <a:gd name="T4" fmla="*/ 0 w 25"/>
                <a:gd name="T5" fmla="*/ 1 h 18"/>
                <a:gd name="T6" fmla="*/ 0 w 25"/>
                <a:gd name="T7" fmla="*/ 1 h 18"/>
                <a:gd name="T8" fmla="*/ 0 w 25"/>
                <a:gd name="T9" fmla="*/ 1 h 18"/>
                <a:gd name="T10" fmla="*/ 0 w 25"/>
                <a:gd name="T11" fmla="*/ 1 h 18"/>
                <a:gd name="T12" fmla="*/ 0 w 25"/>
                <a:gd name="T13" fmla="*/ 1 h 18"/>
                <a:gd name="T14" fmla="*/ 0 w 25"/>
                <a:gd name="T15" fmla="*/ 1 h 18"/>
                <a:gd name="T16" fmla="*/ 0 w 25"/>
                <a:gd name="T17" fmla="*/ 1 h 18"/>
                <a:gd name="T18" fmla="*/ 0 w 25"/>
                <a:gd name="T19" fmla="*/ 1 h 18"/>
                <a:gd name="T20" fmla="*/ 0 w 25"/>
                <a:gd name="T21" fmla="*/ 1 h 18"/>
                <a:gd name="T22" fmla="*/ 0 w 25"/>
                <a:gd name="T23" fmla="*/ 1 h 18"/>
                <a:gd name="T24" fmla="*/ 0 w 25"/>
                <a:gd name="T25" fmla="*/ 1 h 18"/>
                <a:gd name="T26" fmla="*/ 0 w 25"/>
                <a:gd name="T27" fmla="*/ 1 h 18"/>
                <a:gd name="T28" fmla="*/ 0 w 25"/>
                <a:gd name="T29" fmla="*/ 1 h 18"/>
                <a:gd name="T30" fmla="*/ 0 w 25"/>
                <a:gd name="T31" fmla="*/ 1 h 18"/>
                <a:gd name="T32" fmla="*/ 0 w 25"/>
                <a:gd name="T33" fmla="*/ 1 h 18"/>
                <a:gd name="T34" fmla="*/ 0 w 25"/>
                <a:gd name="T35" fmla="*/ 1 h 18"/>
                <a:gd name="T36" fmla="*/ 0 w 25"/>
                <a:gd name="T37" fmla="*/ 1 h 18"/>
                <a:gd name="T38" fmla="*/ 0 w 25"/>
                <a:gd name="T39" fmla="*/ 1 h 18"/>
                <a:gd name="T40" fmla="*/ 0 w 25"/>
                <a:gd name="T41" fmla="*/ 1 h 18"/>
                <a:gd name="T42" fmla="*/ 0 w 25"/>
                <a:gd name="T43" fmla="*/ 1 h 18"/>
                <a:gd name="T44" fmla="*/ 0 w 25"/>
                <a:gd name="T45" fmla="*/ 1 h 18"/>
                <a:gd name="T46" fmla="*/ 0 w 25"/>
                <a:gd name="T47" fmla="*/ 1 h 18"/>
                <a:gd name="T48" fmla="*/ 0 w 25"/>
                <a:gd name="T49" fmla="*/ 1 h 18"/>
                <a:gd name="T50" fmla="*/ 0 w 25"/>
                <a:gd name="T51" fmla="*/ 1 h 18"/>
                <a:gd name="T52" fmla="*/ 0 w 25"/>
                <a:gd name="T53" fmla="*/ 1 h 18"/>
                <a:gd name="T54" fmla="*/ 0 w 25"/>
                <a:gd name="T55" fmla="*/ 1 h 18"/>
                <a:gd name="T56" fmla="*/ 0 w 25"/>
                <a:gd name="T57" fmla="*/ 1 h 18"/>
                <a:gd name="T58" fmla="*/ 0 w 25"/>
                <a:gd name="T59" fmla="*/ 1 h 18"/>
                <a:gd name="T60" fmla="*/ 0 w 25"/>
                <a:gd name="T61" fmla="*/ 1 h 18"/>
                <a:gd name="T62" fmla="*/ 0 w 25"/>
                <a:gd name="T63" fmla="*/ 1 h 18"/>
                <a:gd name="T64" fmla="*/ 0 w 25"/>
                <a:gd name="T65" fmla="*/ 1 h 18"/>
                <a:gd name="T66" fmla="*/ 0 w 25"/>
                <a:gd name="T67" fmla="*/ 1 h 18"/>
                <a:gd name="T68" fmla="*/ 0 w 25"/>
                <a:gd name="T69" fmla="*/ 1 h 18"/>
                <a:gd name="T70" fmla="*/ 0 w 25"/>
                <a:gd name="T71" fmla="*/ 1 h 18"/>
                <a:gd name="T72" fmla="*/ 0 w 25"/>
                <a:gd name="T73" fmla="*/ 1 h 18"/>
                <a:gd name="T74" fmla="*/ 0 w 25"/>
                <a:gd name="T75" fmla="*/ 1 h 18"/>
                <a:gd name="T76" fmla="*/ 0 w 25"/>
                <a:gd name="T77" fmla="*/ 1 h 18"/>
                <a:gd name="T78" fmla="*/ 0 w 25"/>
                <a:gd name="T79" fmla="*/ 1 h 18"/>
                <a:gd name="T80" fmla="*/ 0 w 25"/>
                <a:gd name="T81" fmla="*/ 1 h 18"/>
                <a:gd name="T82" fmla="*/ 0 w 25"/>
                <a:gd name="T83" fmla="*/ 1 h 18"/>
                <a:gd name="T84" fmla="*/ 0 w 25"/>
                <a:gd name="T85" fmla="*/ 1 h 18"/>
                <a:gd name="T86" fmla="*/ 0 w 25"/>
                <a:gd name="T87" fmla="*/ 0 h 18"/>
                <a:gd name="T88" fmla="*/ 0 w 25"/>
                <a:gd name="T89" fmla="*/ 0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18"/>
                <a:gd name="T137" fmla="*/ 25 w 25"/>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18">
                  <a:moveTo>
                    <a:pt x="14" y="0"/>
                  </a:moveTo>
                  <a:lnTo>
                    <a:pt x="12" y="2"/>
                  </a:lnTo>
                  <a:lnTo>
                    <a:pt x="11" y="3"/>
                  </a:lnTo>
                  <a:lnTo>
                    <a:pt x="11" y="4"/>
                  </a:lnTo>
                  <a:lnTo>
                    <a:pt x="11" y="5"/>
                  </a:lnTo>
                  <a:lnTo>
                    <a:pt x="14" y="4"/>
                  </a:lnTo>
                  <a:lnTo>
                    <a:pt x="18" y="4"/>
                  </a:lnTo>
                  <a:lnTo>
                    <a:pt x="19" y="5"/>
                  </a:lnTo>
                  <a:lnTo>
                    <a:pt x="21" y="7"/>
                  </a:lnTo>
                  <a:lnTo>
                    <a:pt x="18" y="6"/>
                  </a:lnTo>
                  <a:lnTo>
                    <a:pt x="15" y="6"/>
                  </a:lnTo>
                  <a:lnTo>
                    <a:pt x="12" y="7"/>
                  </a:lnTo>
                  <a:lnTo>
                    <a:pt x="10" y="10"/>
                  </a:lnTo>
                  <a:lnTo>
                    <a:pt x="13" y="11"/>
                  </a:lnTo>
                  <a:lnTo>
                    <a:pt x="16" y="11"/>
                  </a:lnTo>
                  <a:lnTo>
                    <a:pt x="19" y="11"/>
                  </a:lnTo>
                  <a:lnTo>
                    <a:pt x="21" y="11"/>
                  </a:lnTo>
                  <a:lnTo>
                    <a:pt x="22" y="12"/>
                  </a:lnTo>
                  <a:lnTo>
                    <a:pt x="23" y="13"/>
                  </a:lnTo>
                  <a:lnTo>
                    <a:pt x="25" y="14"/>
                  </a:lnTo>
                  <a:lnTo>
                    <a:pt x="23" y="14"/>
                  </a:lnTo>
                  <a:lnTo>
                    <a:pt x="22" y="14"/>
                  </a:lnTo>
                  <a:lnTo>
                    <a:pt x="21" y="14"/>
                  </a:lnTo>
                  <a:lnTo>
                    <a:pt x="20" y="14"/>
                  </a:lnTo>
                  <a:lnTo>
                    <a:pt x="20" y="15"/>
                  </a:lnTo>
                  <a:lnTo>
                    <a:pt x="19" y="17"/>
                  </a:lnTo>
                  <a:lnTo>
                    <a:pt x="16" y="18"/>
                  </a:lnTo>
                  <a:lnTo>
                    <a:pt x="14" y="18"/>
                  </a:lnTo>
                  <a:lnTo>
                    <a:pt x="13" y="18"/>
                  </a:lnTo>
                  <a:lnTo>
                    <a:pt x="12" y="15"/>
                  </a:lnTo>
                  <a:lnTo>
                    <a:pt x="11" y="14"/>
                  </a:lnTo>
                  <a:lnTo>
                    <a:pt x="10" y="11"/>
                  </a:lnTo>
                  <a:lnTo>
                    <a:pt x="7" y="11"/>
                  </a:lnTo>
                  <a:lnTo>
                    <a:pt x="5" y="11"/>
                  </a:lnTo>
                  <a:lnTo>
                    <a:pt x="3" y="13"/>
                  </a:lnTo>
                  <a:lnTo>
                    <a:pt x="2" y="14"/>
                  </a:lnTo>
                  <a:lnTo>
                    <a:pt x="0" y="13"/>
                  </a:lnTo>
                  <a:lnTo>
                    <a:pt x="0" y="12"/>
                  </a:lnTo>
                  <a:lnTo>
                    <a:pt x="0" y="11"/>
                  </a:lnTo>
                  <a:lnTo>
                    <a:pt x="0" y="10"/>
                  </a:lnTo>
                  <a:lnTo>
                    <a:pt x="3" y="5"/>
                  </a:lnTo>
                  <a:lnTo>
                    <a:pt x="6" y="2"/>
                  </a:lnTo>
                  <a:lnTo>
                    <a:pt x="10" y="0"/>
                  </a:lnTo>
                  <a:lnTo>
                    <a:pt x="1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1" name="Freeform 196"/>
            <p:cNvSpPr>
              <a:spLocks/>
            </p:cNvSpPr>
            <p:nvPr/>
          </p:nvSpPr>
          <p:spPr bwMode="auto">
            <a:xfrm>
              <a:off x="5295" y="2754"/>
              <a:ext cx="5" cy="1"/>
            </a:xfrm>
            <a:custGeom>
              <a:avLst/>
              <a:gdLst>
                <a:gd name="T0" fmla="*/ 0 w 11"/>
                <a:gd name="T1" fmla="*/ 0 h 1"/>
                <a:gd name="T2" fmla="*/ 0 w 11"/>
                <a:gd name="T3" fmla="*/ 0 h 1"/>
                <a:gd name="T4" fmla="*/ 0 w 11"/>
                <a:gd name="T5" fmla="*/ 0 h 1"/>
                <a:gd name="T6" fmla="*/ 0 w 11"/>
                <a:gd name="T7" fmla="*/ 0 h 1"/>
                <a:gd name="T8" fmla="*/ 0 w 11"/>
                <a:gd name="T9" fmla="*/ 0 h 1"/>
                <a:gd name="T10" fmla="*/ 0 w 11"/>
                <a:gd name="T11" fmla="*/ 0 h 1"/>
                <a:gd name="T12" fmla="*/ 0 w 11"/>
                <a:gd name="T13" fmla="*/ 0 h 1"/>
                <a:gd name="T14" fmla="*/ 0 w 11"/>
                <a:gd name="T15" fmla="*/ 1 h 1"/>
                <a:gd name="T16" fmla="*/ 0 w 11"/>
                <a:gd name="T17" fmla="*/ 1 h 1"/>
                <a:gd name="T18" fmla="*/ 0 w 11"/>
                <a:gd name="T19" fmla="*/ 1 h 1"/>
                <a:gd name="T20" fmla="*/ 0 w 11"/>
                <a:gd name="T21" fmla="*/ 1 h 1"/>
                <a:gd name="T22" fmla="*/ 0 w 11"/>
                <a:gd name="T23" fmla="*/ 1 h 1"/>
                <a:gd name="T24" fmla="*/ 0 w 11"/>
                <a:gd name="T25" fmla="*/ 1 h 1"/>
                <a:gd name="T26" fmla="*/ 0 w 11"/>
                <a:gd name="T27" fmla="*/ 1 h 1"/>
                <a:gd name="T28" fmla="*/ 0 w 11"/>
                <a:gd name="T29" fmla="*/ 0 h 1"/>
                <a:gd name="T30" fmla="*/ 0 w 11"/>
                <a:gd name="T31" fmla="*/ 0 h 1"/>
                <a:gd name="T32" fmla="*/ 0 w 11"/>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
                <a:gd name="T53" fmla="*/ 11 w 11"/>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
                  <a:moveTo>
                    <a:pt x="2" y="0"/>
                  </a:moveTo>
                  <a:lnTo>
                    <a:pt x="3" y="0"/>
                  </a:lnTo>
                  <a:lnTo>
                    <a:pt x="6" y="0"/>
                  </a:lnTo>
                  <a:lnTo>
                    <a:pt x="8" y="0"/>
                  </a:lnTo>
                  <a:lnTo>
                    <a:pt x="11" y="0"/>
                  </a:lnTo>
                  <a:lnTo>
                    <a:pt x="11" y="1"/>
                  </a:lnTo>
                  <a:lnTo>
                    <a:pt x="10" y="1"/>
                  </a:lnTo>
                  <a:lnTo>
                    <a:pt x="8" y="1"/>
                  </a:lnTo>
                  <a:lnTo>
                    <a:pt x="6" y="1"/>
                  </a:lnTo>
                  <a:lnTo>
                    <a:pt x="4" y="1"/>
                  </a:lnTo>
                  <a:lnTo>
                    <a:pt x="2" y="1"/>
                  </a:lnTo>
                  <a:lnTo>
                    <a:pt x="0" y="1"/>
                  </a:lnTo>
                  <a:lnTo>
                    <a:pt x="0" y="0"/>
                  </a:lnTo>
                  <a:lnTo>
                    <a:pt x="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2" name="Freeform 197"/>
            <p:cNvSpPr>
              <a:spLocks/>
            </p:cNvSpPr>
            <p:nvPr/>
          </p:nvSpPr>
          <p:spPr bwMode="auto">
            <a:xfrm>
              <a:off x="5265" y="2745"/>
              <a:ext cx="15" cy="9"/>
            </a:xfrm>
            <a:custGeom>
              <a:avLst/>
              <a:gdLst>
                <a:gd name="T0" fmla="*/ 1 w 29"/>
                <a:gd name="T1" fmla="*/ 0 h 20"/>
                <a:gd name="T2" fmla="*/ 1 w 29"/>
                <a:gd name="T3" fmla="*/ 0 h 20"/>
                <a:gd name="T4" fmla="*/ 1 w 29"/>
                <a:gd name="T5" fmla="*/ 0 h 20"/>
                <a:gd name="T6" fmla="*/ 1 w 29"/>
                <a:gd name="T7" fmla="*/ 0 h 20"/>
                <a:gd name="T8" fmla="*/ 1 w 29"/>
                <a:gd name="T9" fmla="*/ 0 h 20"/>
                <a:gd name="T10" fmla="*/ 1 w 29"/>
                <a:gd name="T11" fmla="*/ 0 h 20"/>
                <a:gd name="T12" fmla="*/ 1 w 29"/>
                <a:gd name="T13" fmla="*/ 0 h 20"/>
                <a:gd name="T14" fmla="*/ 1 w 29"/>
                <a:gd name="T15" fmla="*/ 0 h 20"/>
                <a:gd name="T16" fmla="*/ 1 w 29"/>
                <a:gd name="T17" fmla="*/ 0 h 20"/>
                <a:gd name="T18" fmla="*/ 1 w 29"/>
                <a:gd name="T19" fmla="*/ 0 h 20"/>
                <a:gd name="T20" fmla="*/ 1 w 29"/>
                <a:gd name="T21" fmla="*/ 0 h 20"/>
                <a:gd name="T22" fmla="*/ 1 w 29"/>
                <a:gd name="T23" fmla="*/ 0 h 20"/>
                <a:gd name="T24" fmla="*/ 1 w 29"/>
                <a:gd name="T25" fmla="*/ 0 h 20"/>
                <a:gd name="T26" fmla="*/ 1 w 29"/>
                <a:gd name="T27" fmla="*/ 0 h 20"/>
                <a:gd name="T28" fmla="*/ 1 w 29"/>
                <a:gd name="T29" fmla="*/ 0 h 20"/>
                <a:gd name="T30" fmla="*/ 1 w 29"/>
                <a:gd name="T31" fmla="*/ 0 h 20"/>
                <a:gd name="T32" fmla="*/ 1 w 29"/>
                <a:gd name="T33" fmla="*/ 0 h 20"/>
                <a:gd name="T34" fmla="*/ 1 w 29"/>
                <a:gd name="T35" fmla="*/ 0 h 20"/>
                <a:gd name="T36" fmla="*/ 1 w 29"/>
                <a:gd name="T37" fmla="*/ 0 h 20"/>
                <a:gd name="T38" fmla="*/ 1 w 29"/>
                <a:gd name="T39" fmla="*/ 0 h 20"/>
                <a:gd name="T40" fmla="*/ 1 w 29"/>
                <a:gd name="T41" fmla="*/ 0 h 20"/>
                <a:gd name="T42" fmla="*/ 1 w 29"/>
                <a:gd name="T43" fmla="*/ 0 h 20"/>
                <a:gd name="T44" fmla="*/ 1 w 29"/>
                <a:gd name="T45" fmla="*/ 0 h 20"/>
                <a:gd name="T46" fmla="*/ 1 w 29"/>
                <a:gd name="T47" fmla="*/ 0 h 20"/>
                <a:gd name="T48" fmla="*/ 1 w 29"/>
                <a:gd name="T49" fmla="*/ 0 h 20"/>
                <a:gd name="T50" fmla="*/ 1 w 29"/>
                <a:gd name="T51" fmla="*/ 0 h 20"/>
                <a:gd name="T52" fmla="*/ 1 w 29"/>
                <a:gd name="T53" fmla="*/ 0 h 20"/>
                <a:gd name="T54" fmla="*/ 0 w 29"/>
                <a:gd name="T55" fmla="*/ 0 h 20"/>
                <a:gd name="T56" fmla="*/ 0 w 29"/>
                <a:gd name="T57" fmla="*/ 0 h 20"/>
                <a:gd name="T58" fmla="*/ 1 w 29"/>
                <a:gd name="T59" fmla="*/ 0 h 20"/>
                <a:gd name="T60" fmla="*/ 1 w 29"/>
                <a:gd name="T61" fmla="*/ 0 h 20"/>
                <a:gd name="T62" fmla="*/ 1 w 29"/>
                <a:gd name="T63" fmla="*/ 0 h 20"/>
                <a:gd name="T64" fmla="*/ 1 w 29"/>
                <a:gd name="T65" fmla="*/ 0 h 20"/>
                <a:gd name="T66" fmla="*/ 1 w 29"/>
                <a:gd name="T67" fmla="*/ 0 h 20"/>
                <a:gd name="T68" fmla="*/ 1 w 29"/>
                <a:gd name="T69" fmla="*/ 0 h 20"/>
                <a:gd name="T70" fmla="*/ 1 w 29"/>
                <a:gd name="T71" fmla="*/ 0 h 20"/>
                <a:gd name="T72" fmla="*/ 1 w 29"/>
                <a:gd name="T73" fmla="*/ 0 h 20"/>
                <a:gd name="T74" fmla="*/ 1 w 29"/>
                <a:gd name="T75" fmla="*/ 0 h 20"/>
                <a:gd name="T76" fmla="*/ 1 w 29"/>
                <a:gd name="T77" fmla="*/ 0 h 20"/>
                <a:gd name="T78" fmla="*/ 1 w 29"/>
                <a:gd name="T79" fmla="*/ 0 h 20"/>
                <a:gd name="T80" fmla="*/ 1 w 29"/>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
                <a:gd name="T124" fmla="*/ 0 h 20"/>
                <a:gd name="T125" fmla="*/ 29 w 29"/>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 h="20">
                  <a:moveTo>
                    <a:pt x="29" y="13"/>
                  </a:moveTo>
                  <a:lnTo>
                    <a:pt x="27" y="12"/>
                  </a:lnTo>
                  <a:lnTo>
                    <a:pt x="25" y="12"/>
                  </a:lnTo>
                  <a:lnTo>
                    <a:pt x="23" y="13"/>
                  </a:lnTo>
                  <a:lnTo>
                    <a:pt x="22" y="13"/>
                  </a:lnTo>
                  <a:lnTo>
                    <a:pt x="20" y="14"/>
                  </a:lnTo>
                  <a:lnTo>
                    <a:pt x="20" y="16"/>
                  </a:lnTo>
                  <a:lnTo>
                    <a:pt x="19" y="18"/>
                  </a:lnTo>
                  <a:lnTo>
                    <a:pt x="18" y="20"/>
                  </a:lnTo>
                  <a:lnTo>
                    <a:pt x="16" y="20"/>
                  </a:lnTo>
                  <a:lnTo>
                    <a:pt x="14" y="20"/>
                  </a:lnTo>
                  <a:lnTo>
                    <a:pt x="12" y="20"/>
                  </a:lnTo>
                  <a:lnTo>
                    <a:pt x="11" y="19"/>
                  </a:lnTo>
                  <a:lnTo>
                    <a:pt x="12" y="18"/>
                  </a:lnTo>
                  <a:lnTo>
                    <a:pt x="14" y="16"/>
                  </a:lnTo>
                  <a:lnTo>
                    <a:pt x="14" y="14"/>
                  </a:lnTo>
                  <a:lnTo>
                    <a:pt x="12" y="13"/>
                  </a:lnTo>
                  <a:lnTo>
                    <a:pt x="11" y="12"/>
                  </a:lnTo>
                  <a:lnTo>
                    <a:pt x="10" y="11"/>
                  </a:lnTo>
                  <a:lnTo>
                    <a:pt x="9" y="11"/>
                  </a:lnTo>
                  <a:lnTo>
                    <a:pt x="7" y="12"/>
                  </a:lnTo>
                  <a:lnTo>
                    <a:pt x="5" y="13"/>
                  </a:lnTo>
                  <a:lnTo>
                    <a:pt x="3" y="13"/>
                  </a:lnTo>
                  <a:lnTo>
                    <a:pt x="2" y="13"/>
                  </a:lnTo>
                  <a:lnTo>
                    <a:pt x="1" y="13"/>
                  </a:lnTo>
                  <a:lnTo>
                    <a:pt x="0" y="13"/>
                  </a:lnTo>
                  <a:lnTo>
                    <a:pt x="4" y="10"/>
                  </a:lnTo>
                  <a:lnTo>
                    <a:pt x="9" y="8"/>
                  </a:lnTo>
                  <a:lnTo>
                    <a:pt x="12" y="7"/>
                  </a:lnTo>
                  <a:lnTo>
                    <a:pt x="16" y="8"/>
                  </a:lnTo>
                  <a:lnTo>
                    <a:pt x="16" y="4"/>
                  </a:lnTo>
                  <a:lnTo>
                    <a:pt x="12" y="1"/>
                  </a:lnTo>
                  <a:lnTo>
                    <a:pt x="5" y="1"/>
                  </a:lnTo>
                  <a:lnTo>
                    <a:pt x="1" y="3"/>
                  </a:lnTo>
                  <a:lnTo>
                    <a:pt x="12" y="0"/>
                  </a:lnTo>
                  <a:lnTo>
                    <a:pt x="22" y="3"/>
                  </a:lnTo>
                  <a:lnTo>
                    <a:pt x="26" y="7"/>
                  </a:lnTo>
                  <a:lnTo>
                    <a:pt x="29" y="13"/>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3" name="Freeform 198"/>
            <p:cNvSpPr>
              <a:spLocks/>
            </p:cNvSpPr>
            <p:nvPr/>
          </p:nvSpPr>
          <p:spPr bwMode="auto">
            <a:xfrm>
              <a:off x="5271" y="2755"/>
              <a:ext cx="3" cy="1"/>
            </a:xfrm>
            <a:custGeom>
              <a:avLst/>
              <a:gdLst>
                <a:gd name="T0" fmla="*/ 0 w 7"/>
                <a:gd name="T1" fmla="*/ 0 h 1"/>
                <a:gd name="T2" fmla="*/ 0 w 7"/>
                <a:gd name="T3" fmla="*/ 0 h 1"/>
                <a:gd name="T4" fmla="*/ 0 w 7"/>
                <a:gd name="T5" fmla="*/ 0 h 1"/>
                <a:gd name="T6" fmla="*/ 0 w 7"/>
                <a:gd name="T7" fmla="*/ 0 h 1"/>
                <a:gd name="T8" fmla="*/ 0 w 7"/>
                <a:gd name="T9" fmla="*/ 0 h 1"/>
                <a:gd name="T10" fmla="*/ 0 w 7"/>
                <a:gd name="T11" fmla="*/ 0 h 1"/>
                <a:gd name="T12" fmla="*/ 0 w 7"/>
                <a:gd name="T13" fmla="*/ 0 h 1"/>
                <a:gd name="T14" fmla="*/ 0 w 7"/>
                <a:gd name="T15" fmla="*/ 1 h 1"/>
                <a:gd name="T16" fmla="*/ 0 w 7"/>
                <a:gd name="T17" fmla="*/ 1 h 1"/>
                <a:gd name="T18" fmla="*/ 0 w 7"/>
                <a:gd name="T19" fmla="*/ 1 h 1"/>
                <a:gd name="T20" fmla="*/ 0 w 7"/>
                <a:gd name="T21" fmla="*/ 1 h 1"/>
                <a:gd name="T22" fmla="*/ 0 w 7"/>
                <a:gd name="T23" fmla="*/ 1 h 1"/>
                <a:gd name="T24" fmla="*/ 0 w 7"/>
                <a:gd name="T25" fmla="*/ 1 h 1"/>
                <a:gd name="T26" fmla="*/ 0 w 7"/>
                <a:gd name="T27" fmla="*/ 1 h 1"/>
                <a:gd name="T28" fmla="*/ 0 w 7"/>
                <a:gd name="T29" fmla="*/ 0 h 1"/>
                <a:gd name="T30" fmla="*/ 0 w 7"/>
                <a:gd name="T31" fmla="*/ 0 h 1"/>
                <a:gd name="T32" fmla="*/ 0 w 7"/>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
                <a:gd name="T53" fmla="*/ 7 w 7"/>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
                  <a:moveTo>
                    <a:pt x="1" y="0"/>
                  </a:moveTo>
                  <a:lnTo>
                    <a:pt x="2" y="0"/>
                  </a:lnTo>
                  <a:lnTo>
                    <a:pt x="5" y="0"/>
                  </a:lnTo>
                  <a:lnTo>
                    <a:pt x="6" y="0"/>
                  </a:lnTo>
                  <a:lnTo>
                    <a:pt x="7" y="0"/>
                  </a:lnTo>
                  <a:lnTo>
                    <a:pt x="7" y="1"/>
                  </a:lnTo>
                  <a:lnTo>
                    <a:pt x="6" y="1"/>
                  </a:lnTo>
                  <a:lnTo>
                    <a:pt x="5" y="1"/>
                  </a:lnTo>
                  <a:lnTo>
                    <a:pt x="2" y="1"/>
                  </a:lnTo>
                  <a:lnTo>
                    <a:pt x="1" y="1"/>
                  </a:lnTo>
                  <a:lnTo>
                    <a:pt x="0" y="1"/>
                  </a:lnTo>
                  <a:lnTo>
                    <a:pt x="0" y="0"/>
                  </a:lnTo>
                  <a:lnTo>
                    <a:pt x="1"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4" name="Freeform 199"/>
            <p:cNvSpPr>
              <a:spLocks/>
            </p:cNvSpPr>
            <p:nvPr/>
          </p:nvSpPr>
          <p:spPr bwMode="auto">
            <a:xfrm>
              <a:off x="5308" y="2769"/>
              <a:ext cx="6" cy="13"/>
            </a:xfrm>
            <a:custGeom>
              <a:avLst/>
              <a:gdLst>
                <a:gd name="T0" fmla="*/ 1 w 11"/>
                <a:gd name="T1" fmla="*/ 1 h 25"/>
                <a:gd name="T2" fmla="*/ 1 w 11"/>
                <a:gd name="T3" fmla="*/ 1 h 25"/>
                <a:gd name="T4" fmla="*/ 1 w 11"/>
                <a:gd name="T5" fmla="*/ 1 h 25"/>
                <a:gd name="T6" fmla="*/ 1 w 11"/>
                <a:gd name="T7" fmla="*/ 1 h 25"/>
                <a:gd name="T8" fmla="*/ 0 w 11"/>
                <a:gd name="T9" fmla="*/ 1 h 25"/>
                <a:gd name="T10" fmla="*/ 0 w 11"/>
                <a:gd name="T11" fmla="*/ 1 h 25"/>
                <a:gd name="T12" fmla="*/ 0 w 11"/>
                <a:gd name="T13" fmla="*/ 1 h 25"/>
                <a:gd name="T14" fmla="*/ 1 w 11"/>
                <a:gd name="T15" fmla="*/ 1 h 25"/>
                <a:gd name="T16" fmla="*/ 1 w 11"/>
                <a:gd name="T17" fmla="*/ 1 h 25"/>
                <a:gd name="T18" fmla="*/ 1 w 11"/>
                <a:gd name="T19" fmla="*/ 1 h 25"/>
                <a:gd name="T20" fmla="*/ 1 w 11"/>
                <a:gd name="T21" fmla="*/ 1 h 25"/>
                <a:gd name="T22" fmla="*/ 1 w 11"/>
                <a:gd name="T23" fmla="*/ 1 h 25"/>
                <a:gd name="T24" fmla="*/ 1 w 11"/>
                <a:gd name="T25" fmla="*/ 1 h 25"/>
                <a:gd name="T26" fmla="*/ 1 w 11"/>
                <a:gd name="T27" fmla="*/ 1 h 25"/>
                <a:gd name="T28" fmla="*/ 1 w 11"/>
                <a:gd name="T29" fmla="*/ 1 h 25"/>
                <a:gd name="T30" fmla="*/ 1 w 11"/>
                <a:gd name="T31" fmla="*/ 1 h 25"/>
                <a:gd name="T32" fmla="*/ 1 w 11"/>
                <a:gd name="T33" fmla="*/ 1 h 25"/>
                <a:gd name="T34" fmla="*/ 1 w 11"/>
                <a:gd name="T35" fmla="*/ 1 h 25"/>
                <a:gd name="T36" fmla="*/ 1 w 11"/>
                <a:gd name="T37" fmla="*/ 1 h 25"/>
                <a:gd name="T38" fmla="*/ 1 w 11"/>
                <a:gd name="T39" fmla="*/ 1 h 25"/>
                <a:gd name="T40" fmla="*/ 1 w 11"/>
                <a:gd name="T41" fmla="*/ 0 h 25"/>
                <a:gd name="T42" fmla="*/ 1 w 11"/>
                <a:gd name="T43" fmla="*/ 0 h 25"/>
                <a:gd name="T44" fmla="*/ 1 w 11"/>
                <a:gd name="T45" fmla="*/ 1 h 25"/>
                <a:gd name="T46" fmla="*/ 1 w 11"/>
                <a:gd name="T47" fmla="*/ 1 h 25"/>
                <a:gd name="T48" fmla="*/ 0 w 11"/>
                <a:gd name="T49" fmla="*/ 1 h 25"/>
                <a:gd name="T50" fmla="*/ 1 w 11"/>
                <a:gd name="T51" fmla="*/ 1 h 25"/>
                <a:gd name="T52" fmla="*/ 1 w 11"/>
                <a:gd name="T53" fmla="*/ 1 h 25"/>
                <a:gd name="T54" fmla="*/ 1 w 11"/>
                <a:gd name="T55" fmla="*/ 1 h 25"/>
                <a:gd name="T56" fmla="*/ 1 w 11"/>
                <a:gd name="T57" fmla="*/ 1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25"/>
                <a:gd name="T89" fmla="*/ 11 w 11"/>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25">
                  <a:moveTo>
                    <a:pt x="3" y="9"/>
                  </a:moveTo>
                  <a:lnTo>
                    <a:pt x="2" y="10"/>
                  </a:lnTo>
                  <a:lnTo>
                    <a:pt x="1" y="11"/>
                  </a:lnTo>
                  <a:lnTo>
                    <a:pt x="0" y="12"/>
                  </a:lnTo>
                  <a:lnTo>
                    <a:pt x="0" y="16"/>
                  </a:lnTo>
                  <a:lnTo>
                    <a:pt x="0" y="19"/>
                  </a:lnTo>
                  <a:lnTo>
                    <a:pt x="1" y="23"/>
                  </a:lnTo>
                  <a:lnTo>
                    <a:pt x="2" y="24"/>
                  </a:lnTo>
                  <a:lnTo>
                    <a:pt x="5" y="25"/>
                  </a:lnTo>
                  <a:lnTo>
                    <a:pt x="8" y="24"/>
                  </a:lnTo>
                  <a:lnTo>
                    <a:pt x="10" y="23"/>
                  </a:lnTo>
                  <a:lnTo>
                    <a:pt x="11" y="18"/>
                  </a:lnTo>
                  <a:lnTo>
                    <a:pt x="11" y="17"/>
                  </a:lnTo>
                  <a:lnTo>
                    <a:pt x="11" y="16"/>
                  </a:lnTo>
                  <a:lnTo>
                    <a:pt x="11" y="15"/>
                  </a:lnTo>
                  <a:lnTo>
                    <a:pt x="11" y="10"/>
                  </a:lnTo>
                  <a:lnTo>
                    <a:pt x="9" y="6"/>
                  </a:lnTo>
                  <a:lnTo>
                    <a:pt x="8" y="2"/>
                  </a:lnTo>
                  <a:lnTo>
                    <a:pt x="6" y="0"/>
                  </a:lnTo>
                  <a:lnTo>
                    <a:pt x="5" y="0"/>
                  </a:lnTo>
                  <a:lnTo>
                    <a:pt x="2" y="1"/>
                  </a:lnTo>
                  <a:lnTo>
                    <a:pt x="1" y="3"/>
                  </a:lnTo>
                  <a:lnTo>
                    <a:pt x="0" y="4"/>
                  </a:lnTo>
                  <a:lnTo>
                    <a:pt x="1" y="6"/>
                  </a:lnTo>
                  <a:lnTo>
                    <a:pt x="2" y="7"/>
                  </a:lnTo>
                  <a:lnTo>
                    <a:pt x="2" y="8"/>
                  </a:lnTo>
                  <a:lnTo>
                    <a:pt x="3" y="9"/>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5" name="Freeform 200"/>
            <p:cNvSpPr>
              <a:spLocks/>
            </p:cNvSpPr>
            <p:nvPr/>
          </p:nvSpPr>
          <p:spPr bwMode="auto">
            <a:xfrm>
              <a:off x="5252" y="2768"/>
              <a:ext cx="7" cy="13"/>
            </a:xfrm>
            <a:custGeom>
              <a:avLst/>
              <a:gdLst>
                <a:gd name="T0" fmla="*/ 1 w 14"/>
                <a:gd name="T1" fmla="*/ 1 h 25"/>
                <a:gd name="T2" fmla="*/ 1 w 14"/>
                <a:gd name="T3" fmla="*/ 1 h 25"/>
                <a:gd name="T4" fmla="*/ 1 w 14"/>
                <a:gd name="T5" fmla="*/ 1 h 25"/>
                <a:gd name="T6" fmla="*/ 1 w 14"/>
                <a:gd name="T7" fmla="*/ 1 h 25"/>
                <a:gd name="T8" fmla="*/ 1 w 14"/>
                <a:gd name="T9" fmla="*/ 1 h 25"/>
                <a:gd name="T10" fmla="*/ 1 w 14"/>
                <a:gd name="T11" fmla="*/ 1 h 25"/>
                <a:gd name="T12" fmla="*/ 1 w 14"/>
                <a:gd name="T13" fmla="*/ 1 h 25"/>
                <a:gd name="T14" fmla="*/ 1 w 14"/>
                <a:gd name="T15" fmla="*/ 1 h 25"/>
                <a:gd name="T16" fmla="*/ 1 w 14"/>
                <a:gd name="T17" fmla="*/ 1 h 25"/>
                <a:gd name="T18" fmla="*/ 1 w 14"/>
                <a:gd name="T19" fmla="*/ 1 h 25"/>
                <a:gd name="T20" fmla="*/ 1 w 14"/>
                <a:gd name="T21" fmla="*/ 1 h 25"/>
                <a:gd name="T22" fmla="*/ 0 w 14"/>
                <a:gd name="T23" fmla="*/ 1 h 25"/>
                <a:gd name="T24" fmla="*/ 0 w 14"/>
                <a:gd name="T25" fmla="*/ 1 h 25"/>
                <a:gd name="T26" fmla="*/ 1 w 14"/>
                <a:gd name="T27" fmla="*/ 1 h 25"/>
                <a:gd name="T28" fmla="*/ 1 w 14"/>
                <a:gd name="T29" fmla="*/ 1 h 25"/>
                <a:gd name="T30" fmla="*/ 1 w 14"/>
                <a:gd name="T31" fmla="*/ 1 h 25"/>
                <a:gd name="T32" fmla="*/ 1 w 14"/>
                <a:gd name="T33" fmla="*/ 0 h 25"/>
                <a:gd name="T34" fmla="*/ 1 w 14"/>
                <a:gd name="T35" fmla="*/ 1 h 25"/>
                <a:gd name="T36" fmla="*/ 1 w 14"/>
                <a:gd name="T37" fmla="*/ 1 h 25"/>
                <a:gd name="T38" fmla="*/ 1 w 14"/>
                <a:gd name="T39" fmla="*/ 1 h 25"/>
                <a:gd name="T40" fmla="*/ 1 w 14"/>
                <a:gd name="T41" fmla="*/ 1 h 25"/>
                <a:gd name="T42" fmla="*/ 1 w 14"/>
                <a:gd name="T43" fmla="*/ 1 h 25"/>
                <a:gd name="T44" fmla="*/ 1 w 14"/>
                <a:gd name="T45" fmla="*/ 1 h 25"/>
                <a:gd name="T46" fmla="*/ 1 w 14"/>
                <a:gd name="T47" fmla="*/ 1 h 25"/>
                <a:gd name="T48" fmla="*/ 1 w 14"/>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25"/>
                <a:gd name="T77" fmla="*/ 14 w 14"/>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25">
                  <a:moveTo>
                    <a:pt x="9" y="11"/>
                  </a:moveTo>
                  <a:lnTo>
                    <a:pt x="9" y="13"/>
                  </a:lnTo>
                  <a:lnTo>
                    <a:pt x="11" y="14"/>
                  </a:lnTo>
                  <a:lnTo>
                    <a:pt x="13" y="14"/>
                  </a:lnTo>
                  <a:lnTo>
                    <a:pt x="14" y="14"/>
                  </a:lnTo>
                  <a:lnTo>
                    <a:pt x="13" y="18"/>
                  </a:lnTo>
                  <a:lnTo>
                    <a:pt x="13" y="21"/>
                  </a:lnTo>
                  <a:lnTo>
                    <a:pt x="12" y="24"/>
                  </a:lnTo>
                  <a:lnTo>
                    <a:pt x="9" y="25"/>
                  </a:lnTo>
                  <a:lnTo>
                    <a:pt x="6" y="24"/>
                  </a:lnTo>
                  <a:lnTo>
                    <a:pt x="4" y="23"/>
                  </a:lnTo>
                  <a:lnTo>
                    <a:pt x="0" y="19"/>
                  </a:lnTo>
                  <a:lnTo>
                    <a:pt x="0" y="16"/>
                  </a:lnTo>
                  <a:lnTo>
                    <a:pt x="1" y="9"/>
                  </a:lnTo>
                  <a:lnTo>
                    <a:pt x="4" y="4"/>
                  </a:lnTo>
                  <a:lnTo>
                    <a:pt x="5" y="2"/>
                  </a:lnTo>
                  <a:lnTo>
                    <a:pt x="7" y="0"/>
                  </a:lnTo>
                  <a:lnTo>
                    <a:pt x="8" y="1"/>
                  </a:lnTo>
                  <a:lnTo>
                    <a:pt x="9" y="2"/>
                  </a:lnTo>
                  <a:lnTo>
                    <a:pt x="12" y="3"/>
                  </a:lnTo>
                  <a:lnTo>
                    <a:pt x="11" y="5"/>
                  </a:lnTo>
                  <a:lnTo>
                    <a:pt x="11" y="8"/>
                  </a:lnTo>
                  <a:lnTo>
                    <a:pt x="9" y="10"/>
                  </a:lnTo>
                  <a:lnTo>
                    <a:pt x="9" y="11"/>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6" name="Freeform 201"/>
            <p:cNvSpPr>
              <a:spLocks/>
            </p:cNvSpPr>
            <p:nvPr/>
          </p:nvSpPr>
          <p:spPr bwMode="auto">
            <a:xfrm>
              <a:off x="5308" y="2774"/>
              <a:ext cx="2" cy="7"/>
            </a:xfrm>
            <a:custGeom>
              <a:avLst/>
              <a:gdLst>
                <a:gd name="T0" fmla="*/ 0 w 5"/>
                <a:gd name="T1" fmla="*/ 0 h 15"/>
                <a:gd name="T2" fmla="*/ 0 w 5"/>
                <a:gd name="T3" fmla="*/ 0 h 15"/>
                <a:gd name="T4" fmla="*/ 0 w 5"/>
                <a:gd name="T5" fmla="*/ 0 h 15"/>
                <a:gd name="T6" fmla="*/ 0 w 5"/>
                <a:gd name="T7" fmla="*/ 0 h 15"/>
                <a:gd name="T8" fmla="*/ 0 w 5"/>
                <a:gd name="T9" fmla="*/ 0 h 15"/>
                <a:gd name="T10" fmla="*/ 0 w 5"/>
                <a:gd name="T11" fmla="*/ 0 h 15"/>
                <a:gd name="T12" fmla="*/ 0 w 5"/>
                <a:gd name="T13" fmla="*/ 0 h 15"/>
                <a:gd name="T14" fmla="*/ 0 w 5"/>
                <a:gd name="T15" fmla="*/ 0 h 15"/>
                <a:gd name="T16" fmla="*/ 0 w 5"/>
                <a:gd name="T17" fmla="*/ 0 h 15"/>
                <a:gd name="T18" fmla="*/ 0 w 5"/>
                <a:gd name="T19" fmla="*/ 0 h 15"/>
                <a:gd name="T20" fmla="*/ 0 w 5"/>
                <a:gd name="T21" fmla="*/ 0 h 15"/>
                <a:gd name="T22" fmla="*/ 0 w 5"/>
                <a:gd name="T23" fmla="*/ 0 h 15"/>
                <a:gd name="T24" fmla="*/ 0 w 5"/>
                <a:gd name="T25" fmla="*/ 0 h 15"/>
                <a:gd name="T26" fmla="*/ 0 w 5"/>
                <a:gd name="T27" fmla="*/ 0 h 15"/>
                <a:gd name="T28" fmla="*/ 0 w 5"/>
                <a:gd name="T29" fmla="*/ 0 h 15"/>
                <a:gd name="T30" fmla="*/ 0 w 5"/>
                <a:gd name="T31" fmla="*/ 0 h 15"/>
                <a:gd name="T32" fmla="*/ 0 w 5"/>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15"/>
                <a:gd name="T53" fmla="*/ 5 w 5"/>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15">
                  <a:moveTo>
                    <a:pt x="5" y="8"/>
                  </a:moveTo>
                  <a:lnTo>
                    <a:pt x="5" y="10"/>
                  </a:lnTo>
                  <a:lnTo>
                    <a:pt x="5" y="13"/>
                  </a:lnTo>
                  <a:lnTo>
                    <a:pt x="3" y="14"/>
                  </a:lnTo>
                  <a:lnTo>
                    <a:pt x="2" y="15"/>
                  </a:lnTo>
                  <a:lnTo>
                    <a:pt x="1" y="14"/>
                  </a:lnTo>
                  <a:lnTo>
                    <a:pt x="0" y="10"/>
                  </a:lnTo>
                  <a:lnTo>
                    <a:pt x="0" y="7"/>
                  </a:lnTo>
                  <a:lnTo>
                    <a:pt x="0" y="3"/>
                  </a:lnTo>
                  <a:lnTo>
                    <a:pt x="1" y="2"/>
                  </a:lnTo>
                  <a:lnTo>
                    <a:pt x="2" y="1"/>
                  </a:lnTo>
                  <a:lnTo>
                    <a:pt x="3" y="0"/>
                  </a:lnTo>
                  <a:lnTo>
                    <a:pt x="3" y="1"/>
                  </a:lnTo>
                  <a:lnTo>
                    <a:pt x="5" y="3"/>
                  </a:lnTo>
                  <a:lnTo>
                    <a:pt x="5" y="6"/>
                  </a:lnTo>
                  <a:lnTo>
                    <a:pt x="5" y="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7" name="Freeform 202"/>
            <p:cNvSpPr>
              <a:spLocks/>
            </p:cNvSpPr>
            <p:nvPr/>
          </p:nvSpPr>
          <p:spPr bwMode="auto">
            <a:xfrm>
              <a:off x="5308" y="2769"/>
              <a:ext cx="6" cy="10"/>
            </a:xfrm>
            <a:custGeom>
              <a:avLst/>
              <a:gdLst>
                <a:gd name="T0" fmla="*/ 1 w 11"/>
                <a:gd name="T1" fmla="*/ 1 h 18"/>
                <a:gd name="T2" fmla="*/ 1 w 11"/>
                <a:gd name="T3" fmla="*/ 1 h 18"/>
                <a:gd name="T4" fmla="*/ 1 w 11"/>
                <a:gd name="T5" fmla="*/ 1 h 18"/>
                <a:gd name="T6" fmla="*/ 1 w 11"/>
                <a:gd name="T7" fmla="*/ 1 h 18"/>
                <a:gd name="T8" fmla="*/ 1 w 11"/>
                <a:gd name="T9" fmla="*/ 0 h 18"/>
                <a:gd name="T10" fmla="*/ 1 w 11"/>
                <a:gd name="T11" fmla="*/ 0 h 18"/>
                <a:gd name="T12" fmla="*/ 1 w 11"/>
                <a:gd name="T13" fmla="*/ 1 h 18"/>
                <a:gd name="T14" fmla="*/ 1 w 11"/>
                <a:gd name="T15" fmla="*/ 1 h 18"/>
                <a:gd name="T16" fmla="*/ 0 w 11"/>
                <a:gd name="T17" fmla="*/ 1 h 18"/>
                <a:gd name="T18" fmla="*/ 1 w 11"/>
                <a:gd name="T19" fmla="*/ 1 h 18"/>
                <a:gd name="T20" fmla="*/ 1 w 11"/>
                <a:gd name="T21" fmla="*/ 1 h 18"/>
                <a:gd name="T22" fmla="*/ 1 w 11"/>
                <a:gd name="T23" fmla="*/ 1 h 18"/>
                <a:gd name="T24" fmla="*/ 1 w 11"/>
                <a:gd name="T25" fmla="*/ 1 h 18"/>
                <a:gd name="T26" fmla="*/ 1 w 11"/>
                <a:gd name="T27" fmla="*/ 1 h 18"/>
                <a:gd name="T28" fmla="*/ 1 w 11"/>
                <a:gd name="T29" fmla="*/ 1 h 18"/>
                <a:gd name="T30" fmla="*/ 1 w 11"/>
                <a:gd name="T31" fmla="*/ 1 h 18"/>
                <a:gd name="T32" fmla="*/ 1 w 11"/>
                <a:gd name="T33" fmla="*/ 1 h 18"/>
                <a:gd name="T34" fmla="*/ 1 w 11"/>
                <a:gd name="T35" fmla="*/ 1 h 18"/>
                <a:gd name="T36" fmla="*/ 1 w 11"/>
                <a:gd name="T37" fmla="*/ 1 h 18"/>
                <a:gd name="T38" fmla="*/ 1 w 11"/>
                <a:gd name="T39" fmla="*/ 1 h 18"/>
                <a:gd name="T40" fmla="*/ 1 w 11"/>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8"/>
                <a:gd name="T65" fmla="*/ 11 w 11"/>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8">
                  <a:moveTo>
                    <a:pt x="11" y="15"/>
                  </a:moveTo>
                  <a:lnTo>
                    <a:pt x="11" y="10"/>
                  </a:lnTo>
                  <a:lnTo>
                    <a:pt x="9" y="6"/>
                  </a:lnTo>
                  <a:lnTo>
                    <a:pt x="8" y="2"/>
                  </a:lnTo>
                  <a:lnTo>
                    <a:pt x="6" y="0"/>
                  </a:lnTo>
                  <a:lnTo>
                    <a:pt x="5" y="0"/>
                  </a:lnTo>
                  <a:lnTo>
                    <a:pt x="2" y="1"/>
                  </a:lnTo>
                  <a:lnTo>
                    <a:pt x="1" y="3"/>
                  </a:lnTo>
                  <a:lnTo>
                    <a:pt x="0" y="4"/>
                  </a:lnTo>
                  <a:lnTo>
                    <a:pt x="1" y="6"/>
                  </a:lnTo>
                  <a:lnTo>
                    <a:pt x="2" y="7"/>
                  </a:lnTo>
                  <a:lnTo>
                    <a:pt x="2" y="8"/>
                  </a:lnTo>
                  <a:lnTo>
                    <a:pt x="3" y="9"/>
                  </a:lnTo>
                  <a:lnTo>
                    <a:pt x="3" y="10"/>
                  </a:lnTo>
                  <a:lnTo>
                    <a:pt x="5" y="12"/>
                  </a:lnTo>
                  <a:lnTo>
                    <a:pt x="5" y="15"/>
                  </a:lnTo>
                  <a:lnTo>
                    <a:pt x="5" y="17"/>
                  </a:lnTo>
                  <a:lnTo>
                    <a:pt x="6" y="18"/>
                  </a:lnTo>
                  <a:lnTo>
                    <a:pt x="8" y="18"/>
                  </a:lnTo>
                  <a:lnTo>
                    <a:pt x="10" y="17"/>
                  </a:lnTo>
                  <a:lnTo>
                    <a:pt x="11" y="15"/>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8" name="Freeform 203"/>
            <p:cNvSpPr>
              <a:spLocks/>
            </p:cNvSpPr>
            <p:nvPr/>
          </p:nvSpPr>
          <p:spPr bwMode="auto">
            <a:xfrm>
              <a:off x="5256" y="2774"/>
              <a:ext cx="3" cy="7"/>
            </a:xfrm>
            <a:custGeom>
              <a:avLst/>
              <a:gdLst>
                <a:gd name="T0" fmla="*/ 0 w 7"/>
                <a:gd name="T1" fmla="*/ 1 h 14"/>
                <a:gd name="T2" fmla="*/ 0 w 7"/>
                <a:gd name="T3" fmla="*/ 1 h 14"/>
                <a:gd name="T4" fmla="*/ 0 w 7"/>
                <a:gd name="T5" fmla="*/ 1 h 14"/>
                <a:gd name="T6" fmla="*/ 0 w 7"/>
                <a:gd name="T7" fmla="*/ 1 h 14"/>
                <a:gd name="T8" fmla="*/ 0 w 7"/>
                <a:gd name="T9" fmla="*/ 1 h 14"/>
                <a:gd name="T10" fmla="*/ 0 w 7"/>
                <a:gd name="T11" fmla="*/ 1 h 14"/>
                <a:gd name="T12" fmla="*/ 0 w 7"/>
                <a:gd name="T13" fmla="*/ 1 h 14"/>
                <a:gd name="T14" fmla="*/ 0 w 7"/>
                <a:gd name="T15" fmla="*/ 1 h 14"/>
                <a:gd name="T16" fmla="*/ 0 w 7"/>
                <a:gd name="T17" fmla="*/ 1 h 14"/>
                <a:gd name="T18" fmla="*/ 0 w 7"/>
                <a:gd name="T19" fmla="*/ 1 h 14"/>
                <a:gd name="T20" fmla="*/ 0 w 7"/>
                <a:gd name="T21" fmla="*/ 1 h 14"/>
                <a:gd name="T22" fmla="*/ 0 w 7"/>
                <a:gd name="T23" fmla="*/ 1 h 14"/>
                <a:gd name="T24" fmla="*/ 0 w 7"/>
                <a:gd name="T25" fmla="*/ 0 h 14"/>
                <a:gd name="T26" fmla="*/ 0 w 7"/>
                <a:gd name="T27" fmla="*/ 1 h 14"/>
                <a:gd name="T28" fmla="*/ 0 w 7"/>
                <a:gd name="T29" fmla="*/ 1 h 14"/>
                <a:gd name="T30" fmla="*/ 0 w 7"/>
                <a:gd name="T31" fmla="*/ 1 h 14"/>
                <a:gd name="T32" fmla="*/ 0 w 7"/>
                <a:gd name="T33" fmla="*/ 1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4"/>
                <a:gd name="T53" fmla="*/ 7 w 7"/>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4">
                  <a:moveTo>
                    <a:pt x="0" y="7"/>
                  </a:moveTo>
                  <a:lnTo>
                    <a:pt x="0" y="8"/>
                  </a:lnTo>
                  <a:lnTo>
                    <a:pt x="1" y="10"/>
                  </a:lnTo>
                  <a:lnTo>
                    <a:pt x="1" y="12"/>
                  </a:lnTo>
                  <a:lnTo>
                    <a:pt x="2" y="14"/>
                  </a:lnTo>
                  <a:lnTo>
                    <a:pt x="5" y="13"/>
                  </a:lnTo>
                  <a:lnTo>
                    <a:pt x="6" y="10"/>
                  </a:lnTo>
                  <a:lnTo>
                    <a:pt x="6" y="7"/>
                  </a:lnTo>
                  <a:lnTo>
                    <a:pt x="7" y="3"/>
                  </a:lnTo>
                  <a:lnTo>
                    <a:pt x="6" y="3"/>
                  </a:lnTo>
                  <a:lnTo>
                    <a:pt x="4" y="3"/>
                  </a:lnTo>
                  <a:lnTo>
                    <a:pt x="2" y="2"/>
                  </a:lnTo>
                  <a:lnTo>
                    <a:pt x="2" y="0"/>
                  </a:lnTo>
                  <a:lnTo>
                    <a:pt x="1" y="1"/>
                  </a:lnTo>
                  <a:lnTo>
                    <a:pt x="1" y="3"/>
                  </a:lnTo>
                  <a:lnTo>
                    <a:pt x="0" y="5"/>
                  </a:lnTo>
                  <a:lnTo>
                    <a:pt x="0" y="7"/>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9" name="Freeform 204"/>
            <p:cNvSpPr>
              <a:spLocks/>
            </p:cNvSpPr>
            <p:nvPr/>
          </p:nvSpPr>
          <p:spPr bwMode="auto">
            <a:xfrm>
              <a:off x="5252" y="2768"/>
              <a:ext cx="6" cy="10"/>
            </a:xfrm>
            <a:custGeom>
              <a:avLst/>
              <a:gdLst>
                <a:gd name="T0" fmla="*/ 1 w 12"/>
                <a:gd name="T1" fmla="*/ 1 h 19"/>
                <a:gd name="T2" fmla="*/ 1 w 12"/>
                <a:gd name="T3" fmla="*/ 1 h 19"/>
                <a:gd name="T4" fmla="*/ 1 w 12"/>
                <a:gd name="T5" fmla="*/ 1 h 19"/>
                <a:gd name="T6" fmla="*/ 1 w 12"/>
                <a:gd name="T7" fmla="*/ 1 h 19"/>
                <a:gd name="T8" fmla="*/ 1 w 12"/>
                <a:gd name="T9" fmla="*/ 1 h 19"/>
                <a:gd name="T10" fmla="*/ 1 w 12"/>
                <a:gd name="T11" fmla="*/ 1 h 19"/>
                <a:gd name="T12" fmla="*/ 1 w 12"/>
                <a:gd name="T13" fmla="*/ 1 h 19"/>
                <a:gd name="T14" fmla="*/ 1 w 12"/>
                <a:gd name="T15" fmla="*/ 1 h 19"/>
                <a:gd name="T16" fmla="*/ 1 w 12"/>
                <a:gd name="T17" fmla="*/ 1 h 19"/>
                <a:gd name="T18" fmla="*/ 1 w 12"/>
                <a:gd name="T19" fmla="*/ 1 h 19"/>
                <a:gd name="T20" fmla="*/ 1 w 12"/>
                <a:gd name="T21" fmla="*/ 1 h 19"/>
                <a:gd name="T22" fmla="*/ 1 w 12"/>
                <a:gd name="T23" fmla="*/ 1 h 19"/>
                <a:gd name="T24" fmla="*/ 1 w 12"/>
                <a:gd name="T25" fmla="*/ 0 h 19"/>
                <a:gd name="T26" fmla="*/ 1 w 12"/>
                <a:gd name="T27" fmla="*/ 1 h 19"/>
                <a:gd name="T28" fmla="*/ 1 w 12"/>
                <a:gd name="T29" fmla="*/ 1 h 19"/>
                <a:gd name="T30" fmla="*/ 1 w 12"/>
                <a:gd name="T31" fmla="*/ 1 h 19"/>
                <a:gd name="T32" fmla="*/ 0 w 12"/>
                <a:gd name="T33" fmla="*/ 1 h 19"/>
                <a:gd name="T34" fmla="*/ 1 w 12"/>
                <a:gd name="T35" fmla="*/ 1 h 19"/>
                <a:gd name="T36" fmla="*/ 1 w 12"/>
                <a:gd name="T37" fmla="*/ 1 h 19"/>
                <a:gd name="T38" fmla="*/ 1 w 12"/>
                <a:gd name="T39" fmla="*/ 1 h 19"/>
                <a:gd name="T40" fmla="*/ 1 w 12"/>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9"/>
                <a:gd name="T65" fmla="*/ 12 w 1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9">
                  <a:moveTo>
                    <a:pt x="7" y="18"/>
                  </a:moveTo>
                  <a:lnTo>
                    <a:pt x="7" y="16"/>
                  </a:lnTo>
                  <a:lnTo>
                    <a:pt x="8" y="14"/>
                  </a:lnTo>
                  <a:lnTo>
                    <a:pt x="8" y="12"/>
                  </a:lnTo>
                  <a:lnTo>
                    <a:pt x="9" y="11"/>
                  </a:lnTo>
                  <a:lnTo>
                    <a:pt x="9" y="10"/>
                  </a:lnTo>
                  <a:lnTo>
                    <a:pt x="11" y="8"/>
                  </a:lnTo>
                  <a:lnTo>
                    <a:pt x="11" y="5"/>
                  </a:lnTo>
                  <a:lnTo>
                    <a:pt x="12" y="3"/>
                  </a:lnTo>
                  <a:lnTo>
                    <a:pt x="9" y="2"/>
                  </a:lnTo>
                  <a:lnTo>
                    <a:pt x="8" y="1"/>
                  </a:lnTo>
                  <a:lnTo>
                    <a:pt x="7" y="0"/>
                  </a:lnTo>
                  <a:lnTo>
                    <a:pt x="5" y="2"/>
                  </a:lnTo>
                  <a:lnTo>
                    <a:pt x="4" y="4"/>
                  </a:lnTo>
                  <a:lnTo>
                    <a:pt x="1" y="9"/>
                  </a:lnTo>
                  <a:lnTo>
                    <a:pt x="0" y="16"/>
                  </a:lnTo>
                  <a:lnTo>
                    <a:pt x="1" y="17"/>
                  </a:lnTo>
                  <a:lnTo>
                    <a:pt x="3" y="18"/>
                  </a:lnTo>
                  <a:lnTo>
                    <a:pt x="5" y="19"/>
                  </a:lnTo>
                  <a:lnTo>
                    <a:pt x="7" y="1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0" name="Freeform 205"/>
            <p:cNvSpPr>
              <a:spLocks/>
            </p:cNvSpPr>
            <p:nvPr/>
          </p:nvSpPr>
          <p:spPr bwMode="auto">
            <a:xfrm>
              <a:off x="5171" y="3063"/>
              <a:ext cx="33" cy="110"/>
            </a:xfrm>
            <a:custGeom>
              <a:avLst/>
              <a:gdLst>
                <a:gd name="T0" fmla="*/ 1 w 66"/>
                <a:gd name="T1" fmla="*/ 1 h 220"/>
                <a:gd name="T2" fmla="*/ 1 w 66"/>
                <a:gd name="T3" fmla="*/ 1 h 220"/>
                <a:gd name="T4" fmla="*/ 0 w 66"/>
                <a:gd name="T5" fmla="*/ 1 h 220"/>
                <a:gd name="T6" fmla="*/ 1 w 66"/>
                <a:gd name="T7" fmla="*/ 1 h 220"/>
                <a:gd name="T8" fmla="*/ 1 w 66"/>
                <a:gd name="T9" fmla="*/ 1 h 220"/>
                <a:gd name="T10" fmla="*/ 1 w 66"/>
                <a:gd name="T11" fmla="*/ 1 h 220"/>
                <a:gd name="T12" fmla="*/ 1 w 66"/>
                <a:gd name="T13" fmla="*/ 1 h 220"/>
                <a:gd name="T14" fmla="*/ 1 w 66"/>
                <a:gd name="T15" fmla="*/ 1 h 220"/>
                <a:gd name="T16" fmla="*/ 1 w 66"/>
                <a:gd name="T17" fmla="*/ 1 h 220"/>
                <a:gd name="T18" fmla="*/ 1 w 66"/>
                <a:gd name="T19" fmla="*/ 1 h 220"/>
                <a:gd name="T20" fmla="*/ 1 w 66"/>
                <a:gd name="T21" fmla="*/ 1 h 220"/>
                <a:gd name="T22" fmla="*/ 1 w 66"/>
                <a:gd name="T23" fmla="*/ 0 h 220"/>
                <a:gd name="T24" fmla="*/ 1 w 66"/>
                <a:gd name="T25" fmla="*/ 1 h 2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220"/>
                <a:gd name="T41" fmla="*/ 66 w 66"/>
                <a:gd name="T42" fmla="*/ 220 h 2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220">
                  <a:moveTo>
                    <a:pt x="43" y="1"/>
                  </a:moveTo>
                  <a:lnTo>
                    <a:pt x="13" y="3"/>
                  </a:lnTo>
                  <a:lnTo>
                    <a:pt x="0" y="5"/>
                  </a:lnTo>
                  <a:lnTo>
                    <a:pt x="1" y="31"/>
                  </a:lnTo>
                  <a:lnTo>
                    <a:pt x="12" y="211"/>
                  </a:lnTo>
                  <a:lnTo>
                    <a:pt x="12" y="220"/>
                  </a:lnTo>
                  <a:lnTo>
                    <a:pt x="21" y="220"/>
                  </a:lnTo>
                  <a:lnTo>
                    <a:pt x="58" y="215"/>
                  </a:lnTo>
                  <a:lnTo>
                    <a:pt x="66" y="215"/>
                  </a:lnTo>
                  <a:lnTo>
                    <a:pt x="66" y="206"/>
                  </a:lnTo>
                  <a:lnTo>
                    <a:pt x="56" y="24"/>
                  </a:lnTo>
                  <a:lnTo>
                    <a:pt x="55" y="0"/>
                  </a:lnTo>
                  <a:lnTo>
                    <a:pt x="43"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1" name="Freeform 206"/>
            <p:cNvSpPr>
              <a:spLocks/>
            </p:cNvSpPr>
            <p:nvPr/>
          </p:nvSpPr>
          <p:spPr bwMode="auto">
            <a:xfrm>
              <a:off x="5177" y="3063"/>
              <a:ext cx="43" cy="114"/>
            </a:xfrm>
            <a:custGeom>
              <a:avLst/>
              <a:gdLst>
                <a:gd name="T0" fmla="*/ 0 w 86"/>
                <a:gd name="T1" fmla="*/ 1 h 228"/>
                <a:gd name="T2" fmla="*/ 1 w 86"/>
                <a:gd name="T3" fmla="*/ 1 h 228"/>
                <a:gd name="T4" fmla="*/ 1 w 86"/>
                <a:gd name="T5" fmla="*/ 1 h 228"/>
                <a:gd name="T6" fmla="*/ 1 w 86"/>
                <a:gd name="T7" fmla="*/ 1 h 228"/>
                <a:gd name="T8" fmla="*/ 1 w 86"/>
                <a:gd name="T9" fmla="*/ 1 h 228"/>
                <a:gd name="T10" fmla="*/ 1 w 86"/>
                <a:gd name="T11" fmla="*/ 1 h 228"/>
                <a:gd name="T12" fmla="*/ 1 w 86"/>
                <a:gd name="T13" fmla="*/ 0 h 228"/>
                <a:gd name="T14" fmla="*/ 1 w 86"/>
                <a:gd name="T15" fmla="*/ 1 h 228"/>
                <a:gd name="T16" fmla="*/ 1 w 86"/>
                <a:gd name="T17" fmla="*/ 1 h 228"/>
                <a:gd name="T18" fmla="*/ 1 w 86"/>
                <a:gd name="T19" fmla="*/ 1 h 228"/>
                <a:gd name="T20" fmla="*/ 0 w 86"/>
                <a:gd name="T21" fmla="*/ 1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228"/>
                <a:gd name="T35" fmla="*/ 86 w 86"/>
                <a:gd name="T36" fmla="*/ 228 h 2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228">
                  <a:moveTo>
                    <a:pt x="0" y="220"/>
                  </a:moveTo>
                  <a:lnTo>
                    <a:pt x="9" y="220"/>
                  </a:lnTo>
                  <a:lnTo>
                    <a:pt x="46" y="215"/>
                  </a:lnTo>
                  <a:lnTo>
                    <a:pt x="54" y="215"/>
                  </a:lnTo>
                  <a:lnTo>
                    <a:pt x="54" y="206"/>
                  </a:lnTo>
                  <a:lnTo>
                    <a:pt x="44" y="24"/>
                  </a:lnTo>
                  <a:lnTo>
                    <a:pt x="43" y="0"/>
                  </a:lnTo>
                  <a:lnTo>
                    <a:pt x="77" y="69"/>
                  </a:lnTo>
                  <a:lnTo>
                    <a:pt x="86" y="224"/>
                  </a:lnTo>
                  <a:lnTo>
                    <a:pt x="50" y="228"/>
                  </a:lnTo>
                  <a:lnTo>
                    <a:pt x="0" y="2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2" name="Freeform 207"/>
            <p:cNvSpPr>
              <a:spLocks/>
            </p:cNvSpPr>
            <p:nvPr/>
          </p:nvSpPr>
          <p:spPr bwMode="auto">
            <a:xfrm>
              <a:off x="5171" y="3065"/>
              <a:ext cx="6" cy="14"/>
            </a:xfrm>
            <a:custGeom>
              <a:avLst/>
              <a:gdLst>
                <a:gd name="T0" fmla="*/ 0 w 13"/>
                <a:gd name="T1" fmla="*/ 0 h 28"/>
                <a:gd name="T2" fmla="*/ 0 w 13"/>
                <a:gd name="T3" fmla="*/ 1 h 28"/>
                <a:gd name="T4" fmla="*/ 0 w 13"/>
                <a:gd name="T5" fmla="*/ 1 h 28"/>
                <a:gd name="T6" fmla="*/ 0 w 13"/>
                <a:gd name="T7" fmla="*/ 1 h 28"/>
                <a:gd name="T8" fmla="*/ 0 w 13"/>
                <a:gd name="T9" fmla="*/ 1 h 28"/>
                <a:gd name="T10" fmla="*/ 0 w 13"/>
                <a:gd name="T11" fmla="*/ 1 h 28"/>
                <a:gd name="T12" fmla="*/ 0 w 13"/>
                <a:gd name="T13" fmla="*/ 1 h 28"/>
                <a:gd name="T14" fmla="*/ 0 w 13"/>
                <a:gd name="T15" fmla="*/ 1 h 28"/>
                <a:gd name="T16" fmla="*/ 0 w 13"/>
                <a:gd name="T17" fmla="*/ 1 h 28"/>
                <a:gd name="T18" fmla="*/ 0 w 13"/>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8"/>
                <a:gd name="T32" fmla="*/ 13 w 13"/>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8">
                  <a:moveTo>
                    <a:pt x="13" y="0"/>
                  </a:moveTo>
                  <a:lnTo>
                    <a:pt x="0" y="2"/>
                  </a:lnTo>
                  <a:lnTo>
                    <a:pt x="1" y="28"/>
                  </a:lnTo>
                  <a:lnTo>
                    <a:pt x="2" y="28"/>
                  </a:lnTo>
                  <a:lnTo>
                    <a:pt x="5" y="27"/>
                  </a:lnTo>
                  <a:lnTo>
                    <a:pt x="6" y="27"/>
                  </a:lnTo>
                  <a:lnTo>
                    <a:pt x="7" y="27"/>
                  </a:lnTo>
                  <a:lnTo>
                    <a:pt x="7" y="10"/>
                  </a:lnTo>
                  <a:lnTo>
                    <a:pt x="13" y="6"/>
                  </a:lnTo>
                  <a:lnTo>
                    <a:pt x="1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3" name="Freeform 208"/>
            <p:cNvSpPr>
              <a:spLocks/>
            </p:cNvSpPr>
            <p:nvPr/>
          </p:nvSpPr>
          <p:spPr bwMode="auto">
            <a:xfrm>
              <a:off x="5177" y="3169"/>
              <a:ext cx="4" cy="4"/>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9" y="9"/>
                  </a:moveTo>
                  <a:lnTo>
                    <a:pt x="0" y="9"/>
                  </a:lnTo>
                  <a:lnTo>
                    <a:pt x="0" y="0"/>
                  </a:lnTo>
                  <a:lnTo>
                    <a:pt x="3" y="1"/>
                  </a:lnTo>
                  <a:lnTo>
                    <a:pt x="6" y="2"/>
                  </a:lnTo>
                  <a:lnTo>
                    <a:pt x="8" y="5"/>
                  </a:lnTo>
                  <a:lnTo>
                    <a:pt x="9"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4" name="Freeform 209"/>
            <p:cNvSpPr>
              <a:spLocks/>
            </p:cNvSpPr>
            <p:nvPr/>
          </p:nvSpPr>
          <p:spPr bwMode="auto">
            <a:xfrm>
              <a:off x="5200" y="3166"/>
              <a:ext cx="4" cy="5"/>
            </a:xfrm>
            <a:custGeom>
              <a:avLst/>
              <a:gdLst>
                <a:gd name="T0" fmla="*/ 0 w 8"/>
                <a:gd name="T1" fmla="*/ 1 h 9"/>
                <a:gd name="T2" fmla="*/ 1 w 8"/>
                <a:gd name="T3" fmla="*/ 1 h 9"/>
                <a:gd name="T4" fmla="*/ 1 w 8"/>
                <a:gd name="T5" fmla="*/ 0 h 9"/>
                <a:gd name="T6" fmla="*/ 1 w 8"/>
                <a:gd name="T7" fmla="*/ 1 h 9"/>
                <a:gd name="T8" fmla="*/ 1 w 8"/>
                <a:gd name="T9" fmla="*/ 1 h 9"/>
                <a:gd name="T10" fmla="*/ 1 w 8"/>
                <a:gd name="T11" fmla="*/ 1 h 9"/>
                <a:gd name="T12" fmla="*/ 0 w 8"/>
                <a:gd name="T13" fmla="*/ 1 h 9"/>
                <a:gd name="T14" fmla="*/ 0 60000 65536"/>
                <a:gd name="T15" fmla="*/ 0 60000 65536"/>
                <a:gd name="T16" fmla="*/ 0 60000 65536"/>
                <a:gd name="T17" fmla="*/ 0 60000 65536"/>
                <a:gd name="T18" fmla="*/ 0 60000 65536"/>
                <a:gd name="T19" fmla="*/ 0 60000 65536"/>
                <a:gd name="T20" fmla="*/ 0 60000 65536"/>
                <a:gd name="T21" fmla="*/ 0 w 8"/>
                <a:gd name="T22" fmla="*/ 0 h 9"/>
                <a:gd name="T23" fmla="*/ 8 w 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9">
                  <a:moveTo>
                    <a:pt x="0" y="9"/>
                  </a:moveTo>
                  <a:lnTo>
                    <a:pt x="8" y="9"/>
                  </a:lnTo>
                  <a:lnTo>
                    <a:pt x="8" y="0"/>
                  </a:lnTo>
                  <a:lnTo>
                    <a:pt x="4" y="1"/>
                  </a:lnTo>
                  <a:lnTo>
                    <a:pt x="2" y="3"/>
                  </a:lnTo>
                  <a:lnTo>
                    <a:pt x="1" y="7"/>
                  </a:lnTo>
                  <a:lnTo>
                    <a:pt x="0"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5" name="Freeform 210"/>
            <p:cNvSpPr>
              <a:spLocks/>
            </p:cNvSpPr>
            <p:nvPr/>
          </p:nvSpPr>
          <p:spPr bwMode="auto">
            <a:xfrm>
              <a:off x="5192" y="3063"/>
              <a:ext cx="7" cy="13"/>
            </a:xfrm>
            <a:custGeom>
              <a:avLst/>
              <a:gdLst>
                <a:gd name="T0" fmla="*/ 1 w 13"/>
                <a:gd name="T1" fmla="*/ 1 h 24"/>
                <a:gd name="T2" fmla="*/ 1 w 13"/>
                <a:gd name="T3" fmla="*/ 0 h 24"/>
                <a:gd name="T4" fmla="*/ 0 w 13"/>
                <a:gd name="T5" fmla="*/ 1 h 24"/>
                <a:gd name="T6" fmla="*/ 0 w 13"/>
                <a:gd name="T7" fmla="*/ 1 h 24"/>
                <a:gd name="T8" fmla="*/ 1 w 13"/>
                <a:gd name="T9" fmla="*/ 1 h 24"/>
                <a:gd name="T10" fmla="*/ 1 w 13"/>
                <a:gd name="T11" fmla="*/ 1 h 24"/>
                <a:gd name="T12" fmla="*/ 1 w 13"/>
                <a:gd name="T13" fmla="*/ 1 h 24"/>
                <a:gd name="T14" fmla="*/ 0 60000 65536"/>
                <a:gd name="T15" fmla="*/ 0 60000 65536"/>
                <a:gd name="T16" fmla="*/ 0 60000 65536"/>
                <a:gd name="T17" fmla="*/ 0 60000 65536"/>
                <a:gd name="T18" fmla="*/ 0 60000 65536"/>
                <a:gd name="T19" fmla="*/ 0 60000 65536"/>
                <a:gd name="T20" fmla="*/ 0 60000 65536"/>
                <a:gd name="T21" fmla="*/ 0 w 13"/>
                <a:gd name="T22" fmla="*/ 0 h 24"/>
                <a:gd name="T23" fmla="*/ 13 w 1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4">
                  <a:moveTo>
                    <a:pt x="13" y="24"/>
                  </a:moveTo>
                  <a:lnTo>
                    <a:pt x="12" y="0"/>
                  </a:lnTo>
                  <a:lnTo>
                    <a:pt x="0" y="1"/>
                  </a:lnTo>
                  <a:lnTo>
                    <a:pt x="0" y="8"/>
                  </a:lnTo>
                  <a:lnTo>
                    <a:pt x="6" y="10"/>
                  </a:lnTo>
                  <a:lnTo>
                    <a:pt x="8" y="23"/>
                  </a:lnTo>
                  <a:lnTo>
                    <a:pt x="13"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6" name="Freeform 211"/>
            <p:cNvSpPr>
              <a:spLocks/>
            </p:cNvSpPr>
            <p:nvPr/>
          </p:nvSpPr>
          <p:spPr bwMode="auto">
            <a:xfrm>
              <a:off x="5459" y="3300"/>
              <a:ext cx="223" cy="35"/>
            </a:xfrm>
            <a:custGeom>
              <a:avLst/>
              <a:gdLst>
                <a:gd name="T0" fmla="*/ 1 w 445"/>
                <a:gd name="T1" fmla="*/ 1 h 69"/>
                <a:gd name="T2" fmla="*/ 1 w 445"/>
                <a:gd name="T3" fmla="*/ 1 h 69"/>
                <a:gd name="T4" fmla="*/ 1 w 445"/>
                <a:gd name="T5" fmla="*/ 1 h 69"/>
                <a:gd name="T6" fmla="*/ 1 w 445"/>
                <a:gd name="T7" fmla="*/ 1 h 69"/>
                <a:gd name="T8" fmla="*/ 1 w 445"/>
                <a:gd name="T9" fmla="*/ 1 h 69"/>
                <a:gd name="T10" fmla="*/ 1 w 445"/>
                <a:gd name="T11" fmla="*/ 1 h 69"/>
                <a:gd name="T12" fmla="*/ 1 w 445"/>
                <a:gd name="T13" fmla="*/ 1 h 69"/>
                <a:gd name="T14" fmla="*/ 1 w 445"/>
                <a:gd name="T15" fmla="*/ 1 h 69"/>
                <a:gd name="T16" fmla="*/ 1 w 445"/>
                <a:gd name="T17" fmla="*/ 1 h 69"/>
                <a:gd name="T18" fmla="*/ 1 w 445"/>
                <a:gd name="T19" fmla="*/ 0 h 69"/>
                <a:gd name="T20" fmla="*/ 1 w 445"/>
                <a:gd name="T21" fmla="*/ 1 h 69"/>
                <a:gd name="T22" fmla="*/ 1 w 445"/>
                <a:gd name="T23" fmla="*/ 1 h 69"/>
                <a:gd name="T24" fmla="*/ 1 w 445"/>
                <a:gd name="T25" fmla="*/ 1 h 69"/>
                <a:gd name="T26" fmla="*/ 1 w 445"/>
                <a:gd name="T27" fmla="*/ 1 h 69"/>
                <a:gd name="T28" fmla="*/ 1 w 445"/>
                <a:gd name="T29" fmla="*/ 1 h 69"/>
                <a:gd name="T30" fmla="*/ 1 w 445"/>
                <a:gd name="T31" fmla="*/ 1 h 69"/>
                <a:gd name="T32" fmla="*/ 1 w 445"/>
                <a:gd name="T33" fmla="*/ 1 h 69"/>
                <a:gd name="T34" fmla="*/ 0 w 445"/>
                <a:gd name="T35" fmla="*/ 1 h 69"/>
                <a:gd name="T36" fmla="*/ 1 w 445"/>
                <a:gd name="T37" fmla="*/ 1 h 69"/>
                <a:gd name="T38" fmla="*/ 1 w 445"/>
                <a:gd name="T39" fmla="*/ 1 h 69"/>
                <a:gd name="T40" fmla="*/ 1 w 445"/>
                <a:gd name="T41" fmla="*/ 1 h 69"/>
                <a:gd name="T42" fmla="*/ 1 w 445"/>
                <a:gd name="T43" fmla="*/ 1 h 69"/>
                <a:gd name="T44" fmla="*/ 1 w 445"/>
                <a:gd name="T45" fmla="*/ 1 h 69"/>
                <a:gd name="T46" fmla="*/ 1 w 445"/>
                <a:gd name="T47" fmla="*/ 1 h 69"/>
                <a:gd name="T48" fmla="*/ 1 w 445"/>
                <a:gd name="T49" fmla="*/ 1 h 69"/>
                <a:gd name="T50" fmla="*/ 1 w 445"/>
                <a:gd name="T51" fmla="*/ 1 h 69"/>
                <a:gd name="T52" fmla="*/ 1 w 445"/>
                <a:gd name="T53" fmla="*/ 1 h 69"/>
                <a:gd name="T54" fmla="*/ 1 w 445"/>
                <a:gd name="T55" fmla="*/ 1 h 69"/>
                <a:gd name="T56" fmla="*/ 1 w 445"/>
                <a:gd name="T57" fmla="*/ 1 h 69"/>
                <a:gd name="T58" fmla="*/ 1 w 445"/>
                <a:gd name="T59" fmla="*/ 1 h 69"/>
                <a:gd name="T60" fmla="*/ 1 w 445"/>
                <a:gd name="T61" fmla="*/ 1 h 69"/>
                <a:gd name="T62" fmla="*/ 1 w 445"/>
                <a:gd name="T63" fmla="*/ 1 h 69"/>
                <a:gd name="T64" fmla="*/ 1 w 445"/>
                <a:gd name="T65" fmla="*/ 1 h 69"/>
                <a:gd name="T66" fmla="*/ 1 w 445"/>
                <a:gd name="T67" fmla="*/ 1 h 69"/>
                <a:gd name="T68" fmla="*/ 1 w 445"/>
                <a:gd name="T69" fmla="*/ 1 h 69"/>
                <a:gd name="T70" fmla="*/ 1 w 445"/>
                <a:gd name="T71" fmla="*/ 1 h 69"/>
                <a:gd name="T72" fmla="*/ 1 w 445"/>
                <a:gd name="T73" fmla="*/ 1 h 69"/>
                <a:gd name="T74" fmla="*/ 1 w 445"/>
                <a:gd name="T75" fmla="*/ 1 h 69"/>
                <a:gd name="T76" fmla="*/ 1 w 445"/>
                <a:gd name="T77" fmla="*/ 1 h 69"/>
                <a:gd name="T78" fmla="*/ 1 w 445"/>
                <a:gd name="T79" fmla="*/ 1 h 69"/>
                <a:gd name="T80" fmla="*/ 1 w 445"/>
                <a:gd name="T81" fmla="*/ 1 h 69"/>
                <a:gd name="T82" fmla="*/ 1 w 445"/>
                <a:gd name="T83" fmla="*/ 1 h 69"/>
                <a:gd name="T84" fmla="*/ 1 w 445"/>
                <a:gd name="T85" fmla="*/ 1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5"/>
                <a:gd name="T130" fmla="*/ 0 h 69"/>
                <a:gd name="T131" fmla="*/ 445 w 445"/>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5" h="69">
                  <a:moveTo>
                    <a:pt x="351" y="11"/>
                  </a:moveTo>
                  <a:lnTo>
                    <a:pt x="343" y="11"/>
                  </a:lnTo>
                  <a:lnTo>
                    <a:pt x="331" y="11"/>
                  </a:lnTo>
                  <a:lnTo>
                    <a:pt x="318" y="11"/>
                  </a:lnTo>
                  <a:lnTo>
                    <a:pt x="303" y="10"/>
                  </a:lnTo>
                  <a:lnTo>
                    <a:pt x="290" y="9"/>
                  </a:lnTo>
                  <a:lnTo>
                    <a:pt x="278" y="8"/>
                  </a:lnTo>
                  <a:lnTo>
                    <a:pt x="269" y="8"/>
                  </a:lnTo>
                  <a:lnTo>
                    <a:pt x="263" y="8"/>
                  </a:lnTo>
                  <a:lnTo>
                    <a:pt x="256" y="9"/>
                  </a:lnTo>
                  <a:lnTo>
                    <a:pt x="250" y="10"/>
                  </a:lnTo>
                  <a:lnTo>
                    <a:pt x="244" y="11"/>
                  </a:lnTo>
                  <a:lnTo>
                    <a:pt x="238" y="11"/>
                  </a:lnTo>
                  <a:lnTo>
                    <a:pt x="234" y="11"/>
                  </a:lnTo>
                  <a:lnTo>
                    <a:pt x="230" y="10"/>
                  </a:lnTo>
                  <a:lnTo>
                    <a:pt x="224" y="10"/>
                  </a:lnTo>
                  <a:lnTo>
                    <a:pt x="218" y="9"/>
                  </a:lnTo>
                  <a:lnTo>
                    <a:pt x="212" y="8"/>
                  </a:lnTo>
                  <a:lnTo>
                    <a:pt x="208" y="8"/>
                  </a:lnTo>
                  <a:lnTo>
                    <a:pt x="203" y="7"/>
                  </a:lnTo>
                  <a:lnTo>
                    <a:pt x="201" y="7"/>
                  </a:lnTo>
                  <a:lnTo>
                    <a:pt x="198" y="7"/>
                  </a:lnTo>
                  <a:lnTo>
                    <a:pt x="193" y="6"/>
                  </a:lnTo>
                  <a:lnTo>
                    <a:pt x="186" y="6"/>
                  </a:lnTo>
                  <a:lnTo>
                    <a:pt x="178" y="5"/>
                  </a:lnTo>
                  <a:lnTo>
                    <a:pt x="170" y="3"/>
                  </a:lnTo>
                  <a:lnTo>
                    <a:pt x="161" y="2"/>
                  </a:lnTo>
                  <a:lnTo>
                    <a:pt x="153" y="1"/>
                  </a:lnTo>
                  <a:lnTo>
                    <a:pt x="146" y="0"/>
                  </a:lnTo>
                  <a:lnTo>
                    <a:pt x="139" y="0"/>
                  </a:lnTo>
                  <a:lnTo>
                    <a:pt x="131" y="1"/>
                  </a:lnTo>
                  <a:lnTo>
                    <a:pt x="122" y="2"/>
                  </a:lnTo>
                  <a:lnTo>
                    <a:pt x="114" y="5"/>
                  </a:lnTo>
                  <a:lnTo>
                    <a:pt x="104" y="8"/>
                  </a:lnTo>
                  <a:lnTo>
                    <a:pt x="97" y="10"/>
                  </a:lnTo>
                  <a:lnTo>
                    <a:pt x="90" y="11"/>
                  </a:lnTo>
                  <a:lnTo>
                    <a:pt x="87" y="13"/>
                  </a:lnTo>
                  <a:lnTo>
                    <a:pt x="80" y="15"/>
                  </a:lnTo>
                  <a:lnTo>
                    <a:pt x="71" y="16"/>
                  </a:lnTo>
                  <a:lnTo>
                    <a:pt x="62" y="18"/>
                  </a:lnTo>
                  <a:lnTo>
                    <a:pt x="56" y="20"/>
                  </a:lnTo>
                  <a:lnTo>
                    <a:pt x="55" y="20"/>
                  </a:lnTo>
                  <a:lnTo>
                    <a:pt x="53" y="22"/>
                  </a:lnTo>
                  <a:lnTo>
                    <a:pt x="53" y="23"/>
                  </a:lnTo>
                  <a:lnTo>
                    <a:pt x="53" y="25"/>
                  </a:lnTo>
                  <a:lnTo>
                    <a:pt x="48" y="25"/>
                  </a:lnTo>
                  <a:lnTo>
                    <a:pt x="42" y="24"/>
                  </a:lnTo>
                  <a:lnTo>
                    <a:pt x="38" y="25"/>
                  </a:lnTo>
                  <a:lnTo>
                    <a:pt x="32" y="25"/>
                  </a:lnTo>
                  <a:lnTo>
                    <a:pt x="26" y="26"/>
                  </a:lnTo>
                  <a:lnTo>
                    <a:pt x="21" y="28"/>
                  </a:lnTo>
                  <a:lnTo>
                    <a:pt x="18" y="29"/>
                  </a:lnTo>
                  <a:lnTo>
                    <a:pt x="15" y="29"/>
                  </a:lnTo>
                  <a:lnTo>
                    <a:pt x="0" y="69"/>
                  </a:lnTo>
                  <a:lnTo>
                    <a:pt x="8" y="66"/>
                  </a:lnTo>
                  <a:lnTo>
                    <a:pt x="16" y="63"/>
                  </a:lnTo>
                  <a:lnTo>
                    <a:pt x="24" y="61"/>
                  </a:lnTo>
                  <a:lnTo>
                    <a:pt x="32" y="58"/>
                  </a:lnTo>
                  <a:lnTo>
                    <a:pt x="40" y="56"/>
                  </a:lnTo>
                  <a:lnTo>
                    <a:pt x="47" y="55"/>
                  </a:lnTo>
                  <a:lnTo>
                    <a:pt x="53" y="54"/>
                  </a:lnTo>
                  <a:lnTo>
                    <a:pt x="57" y="54"/>
                  </a:lnTo>
                  <a:lnTo>
                    <a:pt x="63" y="54"/>
                  </a:lnTo>
                  <a:lnTo>
                    <a:pt x="71" y="54"/>
                  </a:lnTo>
                  <a:lnTo>
                    <a:pt x="80" y="54"/>
                  </a:lnTo>
                  <a:lnTo>
                    <a:pt x="90" y="54"/>
                  </a:lnTo>
                  <a:lnTo>
                    <a:pt x="101" y="54"/>
                  </a:lnTo>
                  <a:lnTo>
                    <a:pt x="111" y="53"/>
                  </a:lnTo>
                  <a:lnTo>
                    <a:pt x="119" y="53"/>
                  </a:lnTo>
                  <a:lnTo>
                    <a:pt x="125" y="52"/>
                  </a:lnTo>
                  <a:lnTo>
                    <a:pt x="134" y="52"/>
                  </a:lnTo>
                  <a:lnTo>
                    <a:pt x="149" y="52"/>
                  </a:lnTo>
                  <a:lnTo>
                    <a:pt x="169" y="52"/>
                  </a:lnTo>
                  <a:lnTo>
                    <a:pt x="191" y="52"/>
                  </a:lnTo>
                  <a:lnTo>
                    <a:pt x="212" y="52"/>
                  </a:lnTo>
                  <a:lnTo>
                    <a:pt x="231" y="52"/>
                  </a:lnTo>
                  <a:lnTo>
                    <a:pt x="245" y="52"/>
                  </a:lnTo>
                  <a:lnTo>
                    <a:pt x="253" y="52"/>
                  </a:lnTo>
                  <a:lnTo>
                    <a:pt x="252" y="52"/>
                  </a:lnTo>
                  <a:lnTo>
                    <a:pt x="252" y="51"/>
                  </a:lnTo>
                  <a:lnTo>
                    <a:pt x="250" y="49"/>
                  </a:lnTo>
                  <a:lnTo>
                    <a:pt x="249" y="48"/>
                  </a:lnTo>
                  <a:lnTo>
                    <a:pt x="254" y="48"/>
                  </a:lnTo>
                  <a:lnTo>
                    <a:pt x="260" y="48"/>
                  </a:lnTo>
                  <a:lnTo>
                    <a:pt x="265" y="48"/>
                  </a:lnTo>
                  <a:lnTo>
                    <a:pt x="271" y="49"/>
                  </a:lnTo>
                  <a:lnTo>
                    <a:pt x="277" y="51"/>
                  </a:lnTo>
                  <a:lnTo>
                    <a:pt x="282" y="51"/>
                  </a:lnTo>
                  <a:lnTo>
                    <a:pt x="285" y="52"/>
                  </a:lnTo>
                  <a:lnTo>
                    <a:pt x="287" y="52"/>
                  </a:lnTo>
                  <a:lnTo>
                    <a:pt x="292" y="52"/>
                  </a:lnTo>
                  <a:lnTo>
                    <a:pt x="298" y="49"/>
                  </a:lnTo>
                  <a:lnTo>
                    <a:pt x="305" y="48"/>
                  </a:lnTo>
                  <a:lnTo>
                    <a:pt x="311" y="48"/>
                  </a:lnTo>
                  <a:lnTo>
                    <a:pt x="318" y="49"/>
                  </a:lnTo>
                  <a:lnTo>
                    <a:pt x="326" y="51"/>
                  </a:lnTo>
                  <a:lnTo>
                    <a:pt x="336" y="52"/>
                  </a:lnTo>
                  <a:lnTo>
                    <a:pt x="343" y="52"/>
                  </a:lnTo>
                  <a:lnTo>
                    <a:pt x="351" y="52"/>
                  </a:lnTo>
                  <a:lnTo>
                    <a:pt x="361" y="51"/>
                  </a:lnTo>
                  <a:lnTo>
                    <a:pt x="374" y="51"/>
                  </a:lnTo>
                  <a:lnTo>
                    <a:pt x="386" y="48"/>
                  </a:lnTo>
                  <a:lnTo>
                    <a:pt x="400" y="47"/>
                  </a:lnTo>
                  <a:lnTo>
                    <a:pt x="412" y="46"/>
                  </a:lnTo>
                  <a:lnTo>
                    <a:pt x="422" y="46"/>
                  </a:lnTo>
                  <a:lnTo>
                    <a:pt x="429" y="46"/>
                  </a:lnTo>
                  <a:lnTo>
                    <a:pt x="436" y="46"/>
                  </a:lnTo>
                  <a:lnTo>
                    <a:pt x="438" y="43"/>
                  </a:lnTo>
                  <a:lnTo>
                    <a:pt x="435" y="39"/>
                  </a:lnTo>
                  <a:lnTo>
                    <a:pt x="428" y="37"/>
                  </a:lnTo>
                  <a:lnTo>
                    <a:pt x="422" y="32"/>
                  </a:lnTo>
                  <a:lnTo>
                    <a:pt x="422" y="28"/>
                  </a:lnTo>
                  <a:lnTo>
                    <a:pt x="428" y="23"/>
                  </a:lnTo>
                  <a:lnTo>
                    <a:pt x="437" y="23"/>
                  </a:lnTo>
                  <a:lnTo>
                    <a:pt x="445" y="24"/>
                  </a:lnTo>
                  <a:lnTo>
                    <a:pt x="445" y="22"/>
                  </a:lnTo>
                  <a:lnTo>
                    <a:pt x="439" y="17"/>
                  </a:lnTo>
                  <a:lnTo>
                    <a:pt x="428" y="15"/>
                  </a:lnTo>
                  <a:lnTo>
                    <a:pt x="421" y="14"/>
                  </a:lnTo>
                  <a:lnTo>
                    <a:pt x="415" y="11"/>
                  </a:lnTo>
                  <a:lnTo>
                    <a:pt x="408" y="10"/>
                  </a:lnTo>
                  <a:lnTo>
                    <a:pt x="402" y="9"/>
                  </a:lnTo>
                  <a:lnTo>
                    <a:pt x="397" y="7"/>
                  </a:lnTo>
                  <a:lnTo>
                    <a:pt x="391" y="6"/>
                  </a:lnTo>
                  <a:lnTo>
                    <a:pt x="387" y="6"/>
                  </a:lnTo>
                  <a:lnTo>
                    <a:pt x="384" y="5"/>
                  </a:lnTo>
                  <a:lnTo>
                    <a:pt x="377" y="5"/>
                  </a:lnTo>
                  <a:lnTo>
                    <a:pt x="369" y="7"/>
                  </a:lnTo>
                  <a:lnTo>
                    <a:pt x="360" y="9"/>
                  </a:lnTo>
                  <a:lnTo>
                    <a:pt x="351"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7" name="Freeform 212"/>
            <p:cNvSpPr>
              <a:spLocks/>
            </p:cNvSpPr>
            <p:nvPr/>
          </p:nvSpPr>
          <p:spPr bwMode="auto">
            <a:xfrm>
              <a:off x="5485" y="3009"/>
              <a:ext cx="78" cy="251"/>
            </a:xfrm>
            <a:custGeom>
              <a:avLst/>
              <a:gdLst>
                <a:gd name="T0" fmla="*/ 0 w 157"/>
                <a:gd name="T1" fmla="*/ 1 h 501"/>
                <a:gd name="T2" fmla="*/ 0 w 157"/>
                <a:gd name="T3" fmla="*/ 1 h 501"/>
                <a:gd name="T4" fmla="*/ 0 w 157"/>
                <a:gd name="T5" fmla="*/ 1 h 501"/>
                <a:gd name="T6" fmla="*/ 0 w 157"/>
                <a:gd name="T7" fmla="*/ 1 h 501"/>
                <a:gd name="T8" fmla="*/ 0 w 157"/>
                <a:gd name="T9" fmla="*/ 1 h 501"/>
                <a:gd name="T10" fmla="*/ 0 w 157"/>
                <a:gd name="T11" fmla="*/ 1 h 501"/>
                <a:gd name="T12" fmla="*/ 0 w 157"/>
                <a:gd name="T13" fmla="*/ 1 h 501"/>
                <a:gd name="T14" fmla="*/ 0 w 157"/>
                <a:gd name="T15" fmla="*/ 1 h 501"/>
                <a:gd name="T16" fmla="*/ 0 w 157"/>
                <a:gd name="T17" fmla="*/ 1 h 501"/>
                <a:gd name="T18" fmla="*/ 0 w 157"/>
                <a:gd name="T19" fmla="*/ 1 h 501"/>
                <a:gd name="T20" fmla="*/ 0 w 157"/>
                <a:gd name="T21" fmla="*/ 1 h 501"/>
                <a:gd name="T22" fmla="*/ 0 w 157"/>
                <a:gd name="T23" fmla="*/ 1 h 501"/>
                <a:gd name="T24" fmla="*/ 0 w 157"/>
                <a:gd name="T25" fmla="*/ 1 h 501"/>
                <a:gd name="T26" fmla="*/ 0 w 157"/>
                <a:gd name="T27" fmla="*/ 1 h 501"/>
                <a:gd name="T28" fmla="*/ 0 w 157"/>
                <a:gd name="T29" fmla="*/ 1 h 501"/>
                <a:gd name="T30" fmla="*/ 0 w 157"/>
                <a:gd name="T31" fmla="*/ 1 h 501"/>
                <a:gd name="T32" fmla="*/ 0 w 157"/>
                <a:gd name="T33" fmla="*/ 1 h 501"/>
                <a:gd name="T34" fmla="*/ 0 w 157"/>
                <a:gd name="T35" fmla="*/ 1 h 501"/>
                <a:gd name="T36" fmla="*/ 0 w 157"/>
                <a:gd name="T37" fmla="*/ 1 h 501"/>
                <a:gd name="T38" fmla="*/ 0 w 157"/>
                <a:gd name="T39" fmla="*/ 1 h 501"/>
                <a:gd name="T40" fmla="*/ 0 w 157"/>
                <a:gd name="T41" fmla="*/ 1 h 501"/>
                <a:gd name="T42" fmla="*/ 0 w 157"/>
                <a:gd name="T43" fmla="*/ 1 h 501"/>
                <a:gd name="T44" fmla="*/ 0 w 157"/>
                <a:gd name="T45" fmla="*/ 1 h 501"/>
                <a:gd name="T46" fmla="*/ 0 w 157"/>
                <a:gd name="T47" fmla="*/ 1 h 501"/>
                <a:gd name="T48" fmla="*/ 0 w 157"/>
                <a:gd name="T49" fmla="*/ 1 h 501"/>
                <a:gd name="T50" fmla="*/ 0 w 157"/>
                <a:gd name="T51" fmla="*/ 1 h 501"/>
                <a:gd name="T52" fmla="*/ 0 w 157"/>
                <a:gd name="T53" fmla="*/ 1 h 501"/>
                <a:gd name="T54" fmla="*/ 0 w 157"/>
                <a:gd name="T55" fmla="*/ 1 h 501"/>
                <a:gd name="T56" fmla="*/ 0 w 157"/>
                <a:gd name="T57" fmla="*/ 1 h 501"/>
                <a:gd name="T58" fmla="*/ 0 w 157"/>
                <a:gd name="T59" fmla="*/ 1 h 501"/>
                <a:gd name="T60" fmla="*/ 0 w 157"/>
                <a:gd name="T61" fmla="*/ 1 h 501"/>
                <a:gd name="T62" fmla="*/ 0 w 157"/>
                <a:gd name="T63" fmla="*/ 1 h 501"/>
                <a:gd name="T64" fmla="*/ 0 w 157"/>
                <a:gd name="T65" fmla="*/ 1 h 501"/>
                <a:gd name="T66" fmla="*/ 0 w 157"/>
                <a:gd name="T67" fmla="*/ 1 h 501"/>
                <a:gd name="T68" fmla="*/ 0 w 157"/>
                <a:gd name="T69" fmla="*/ 1 h 501"/>
                <a:gd name="T70" fmla="*/ 0 w 157"/>
                <a:gd name="T71" fmla="*/ 1 h 501"/>
                <a:gd name="T72" fmla="*/ 0 w 157"/>
                <a:gd name="T73" fmla="*/ 1 h 501"/>
                <a:gd name="T74" fmla="*/ 0 w 157"/>
                <a:gd name="T75" fmla="*/ 1 h 501"/>
                <a:gd name="T76" fmla="*/ 0 w 157"/>
                <a:gd name="T77" fmla="*/ 1 h 501"/>
                <a:gd name="T78" fmla="*/ 0 w 157"/>
                <a:gd name="T79" fmla="*/ 1 h 501"/>
                <a:gd name="T80" fmla="*/ 0 w 157"/>
                <a:gd name="T81" fmla="*/ 1 h 501"/>
                <a:gd name="T82" fmla="*/ 0 w 157"/>
                <a:gd name="T83" fmla="*/ 1 h 501"/>
                <a:gd name="T84" fmla="*/ 0 w 157"/>
                <a:gd name="T85" fmla="*/ 1 h 501"/>
                <a:gd name="T86" fmla="*/ 0 w 157"/>
                <a:gd name="T87" fmla="*/ 1 h 501"/>
                <a:gd name="T88" fmla="*/ 0 w 157"/>
                <a:gd name="T89" fmla="*/ 1 h 501"/>
                <a:gd name="T90" fmla="*/ 0 w 157"/>
                <a:gd name="T91" fmla="*/ 1 h 501"/>
                <a:gd name="T92" fmla="*/ 0 w 157"/>
                <a:gd name="T93" fmla="*/ 1 h 501"/>
                <a:gd name="T94" fmla="*/ 0 w 157"/>
                <a:gd name="T95" fmla="*/ 1 h 501"/>
                <a:gd name="T96" fmla="*/ 0 w 157"/>
                <a:gd name="T97" fmla="*/ 1 h 501"/>
                <a:gd name="T98" fmla="*/ 0 w 157"/>
                <a:gd name="T99" fmla="*/ 1 h 501"/>
                <a:gd name="T100" fmla="*/ 0 w 157"/>
                <a:gd name="T101" fmla="*/ 1 h 501"/>
                <a:gd name="T102" fmla="*/ 0 w 157"/>
                <a:gd name="T103" fmla="*/ 1 h 501"/>
                <a:gd name="T104" fmla="*/ 0 w 157"/>
                <a:gd name="T105" fmla="*/ 1 h 501"/>
                <a:gd name="T106" fmla="*/ 0 w 157"/>
                <a:gd name="T107" fmla="*/ 1 h 501"/>
                <a:gd name="T108" fmla="*/ 0 w 157"/>
                <a:gd name="T109" fmla="*/ 1 h 501"/>
                <a:gd name="T110" fmla="*/ 0 w 157"/>
                <a:gd name="T111" fmla="*/ 1 h 501"/>
                <a:gd name="T112" fmla="*/ 0 w 157"/>
                <a:gd name="T113" fmla="*/ 1 h 501"/>
                <a:gd name="T114" fmla="*/ 0 w 157"/>
                <a:gd name="T115" fmla="*/ 1 h 501"/>
                <a:gd name="T116" fmla="*/ 0 w 157"/>
                <a:gd name="T117" fmla="*/ 1 h 501"/>
                <a:gd name="T118" fmla="*/ 0 w 157"/>
                <a:gd name="T119" fmla="*/ 1 h 501"/>
                <a:gd name="T120" fmla="*/ 0 w 157"/>
                <a:gd name="T121" fmla="*/ 1 h 501"/>
                <a:gd name="T122" fmla="*/ 0 w 157"/>
                <a:gd name="T123" fmla="*/ 1 h 5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7"/>
                <a:gd name="T187" fmla="*/ 0 h 501"/>
                <a:gd name="T188" fmla="*/ 157 w 157"/>
                <a:gd name="T189" fmla="*/ 501 h 5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7" h="501">
                  <a:moveTo>
                    <a:pt x="0" y="0"/>
                  </a:moveTo>
                  <a:lnTo>
                    <a:pt x="4" y="9"/>
                  </a:lnTo>
                  <a:lnTo>
                    <a:pt x="10" y="23"/>
                  </a:lnTo>
                  <a:lnTo>
                    <a:pt x="16" y="36"/>
                  </a:lnTo>
                  <a:lnTo>
                    <a:pt x="26" y="46"/>
                  </a:lnTo>
                  <a:lnTo>
                    <a:pt x="31" y="43"/>
                  </a:lnTo>
                  <a:lnTo>
                    <a:pt x="38" y="40"/>
                  </a:lnTo>
                  <a:lnTo>
                    <a:pt x="48" y="34"/>
                  </a:lnTo>
                  <a:lnTo>
                    <a:pt x="57" y="30"/>
                  </a:lnTo>
                  <a:lnTo>
                    <a:pt x="66" y="25"/>
                  </a:lnTo>
                  <a:lnTo>
                    <a:pt x="74" y="20"/>
                  </a:lnTo>
                  <a:lnTo>
                    <a:pt x="82" y="17"/>
                  </a:lnTo>
                  <a:lnTo>
                    <a:pt x="87" y="15"/>
                  </a:lnTo>
                  <a:lnTo>
                    <a:pt x="95" y="12"/>
                  </a:lnTo>
                  <a:lnTo>
                    <a:pt x="102" y="11"/>
                  </a:lnTo>
                  <a:lnTo>
                    <a:pt x="107" y="11"/>
                  </a:lnTo>
                  <a:lnTo>
                    <a:pt x="113" y="13"/>
                  </a:lnTo>
                  <a:lnTo>
                    <a:pt x="117" y="15"/>
                  </a:lnTo>
                  <a:lnTo>
                    <a:pt x="122" y="15"/>
                  </a:lnTo>
                  <a:lnTo>
                    <a:pt x="128" y="16"/>
                  </a:lnTo>
                  <a:lnTo>
                    <a:pt x="135" y="16"/>
                  </a:lnTo>
                  <a:lnTo>
                    <a:pt x="141" y="16"/>
                  </a:lnTo>
                  <a:lnTo>
                    <a:pt x="148" y="16"/>
                  </a:lnTo>
                  <a:lnTo>
                    <a:pt x="152" y="16"/>
                  </a:lnTo>
                  <a:lnTo>
                    <a:pt x="157" y="16"/>
                  </a:lnTo>
                  <a:lnTo>
                    <a:pt x="156" y="23"/>
                  </a:lnTo>
                  <a:lnTo>
                    <a:pt x="153" y="32"/>
                  </a:lnTo>
                  <a:lnTo>
                    <a:pt x="151" y="41"/>
                  </a:lnTo>
                  <a:lnTo>
                    <a:pt x="150" y="48"/>
                  </a:lnTo>
                  <a:lnTo>
                    <a:pt x="150" y="57"/>
                  </a:lnTo>
                  <a:lnTo>
                    <a:pt x="150" y="71"/>
                  </a:lnTo>
                  <a:lnTo>
                    <a:pt x="150" y="84"/>
                  </a:lnTo>
                  <a:lnTo>
                    <a:pt x="149" y="91"/>
                  </a:lnTo>
                  <a:lnTo>
                    <a:pt x="148" y="97"/>
                  </a:lnTo>
                  <a:lnTo>
                    <a:pt x="145" y="108"/>
                  </a:lnTo>
                  <a:lnTo>
                    <a:pt x="144" y="119"/>
                  </a:lnTo>
                  <a:lnTo>
                    <a:pt x="144" y="129"/>
                  </a:lnTo>
                  <a:lnTo>
                    <a:pt x="143" y="137"/>
                  </a:lnTo>
                  <a:lnTo>
                    <a:pt x="142" y="146"/>
                  </a:lnTo>
                  <a:lnTo>
                    <a:pt x="141" y="156"/>
                  </a:lnTo>
                  <a:lnTo>
                    <a:pt x="140" y="163"/>
                  </a:lnTo>
                  <a:lnTo>
                    <a:pt x="137" y="170"/>
                  </a:lnTo>
                  <a:lnTo>
                    <a:pt x="135" y="180"/>
                  </a:lnTo>
                  <a:lnTo>
                    <a:pt x="133" y="191"/>
                  </a:lnTo>
                  <a:lnTo>
                    <a:pt x="132" y="199"/>
                  </a:lnTo>
                  <a:lnTo>
                    <a:pt x="130" y="207"/>
                  </a:lnTo>
                  <a:lnTo>
                    <a:pt x="129" y="215"/>
                  </a:lnTo>
                  <a:lnTo>
                    <a:pt x="126" y="224"/>
                  </a:lnTo>
                  <a:lnTo>
                    <a:pt x="120" y="234"/>
                  </a:lnTo>
                  <a:lnTo>
                    <a:pt x="115" y="244"/>
                  </a:lnTo>
                  <a:lnTo>
                    <a:pt x="115" y="252"/>
                  </a:lnTo>
                  <a:lnTo>
                    <a:pt x="117" y="261"/>
                  </a:lnTo>
                  <a:lnTo>
                    <a:pt x="119" y="269"/>
                  </a:lnTo>
                  <a:lnTo>
                    <a:pt x="120" y="285"/>
                  </a:lnTo>
                  <a:lnTo>
                    <a:pt x="119" y="312"/>
                  </a:lnTo>
                  <a:lnTo>
                    <a:pt x="117" y="339"/>
                  </a:lnTo>
                  <a:lnTo>
                    <a:pt x="113" y="361"/>
                  </a:lnTo>
                  <a:lnTo>
                    <a:pt x="110" y="381"/>
                  </a:lnTo>
                  <a:lnTo>
                    <a:pt x="105" y="402"/>
                  </a:lnTo>
                  <a:lnTo>
                    <a:pt x="102" y="423"/>
                  </a:lnTo>
                  <a:lnTo>
                    <a:pt x="100" y="435"/>
                  </a:lnTo>
                  <a:lnTo>
                    <a:pt x="99" y="444"/>
                  </a:lnTo>
                  <a:lnTo>
                    <a:pt x="97" y="458"/>
                  </a:lnTo>
                  <a:lnTo>
                    <a:pt x="94" y="475"/>
                  </a:lnTo>
                  <a:lnTo>
                    <a:pt x="90" y="492"/>
                  </a:lnTo>
                  <a:lnTo>
                    <a:pt x="87" y="493"/>
                  </a:lnTo>
                  <a:lnTo>
                    <a:pt x="86" y="495"/>
                  </a:lnTo>
                  <a:lnTo>
                    <a:pt x="83" y="497"/>
                  </a:lnTo>
                  <a:lnTo>
                    <a:pt x="81" y="498"/>
                  </a:lnTo>
                  <a:lnTo>
                    <a:pt x="74" y="501"/>
                  </a:lnTo>
                  <a:lnTo>
                    <a:pt x="66" y="501"/>
                  </a:lnTo>
                  <a:lnTo>
                    <a:pt x="57" y="500"/>
                  </a:lnTo>
                  <a:lnTo>
                    <a:pt x="49" y="498"/>
                  </a:lnTo>
                  <a:lnTo>
                    <a:pt x="45" y="497"/>
                  </a:lnTo>
                  <a:lnTo>
                    <a:pt x="42" y="496"/>
                  </a:lnTo>
                  <a:lnTo>
                    <a:pt x="38" y="493"/>
                  </a:lnTo>
                  <a:lnTo>
                    <a:pt x="36" y="492"/>
                  </a:lnTo>
                  <a:lnTo>
                    <a:pt x="31" y="490"/>
                  </a:lnTo>
                  <a:lnTo>
                    <a:pt x="28" y="488"/>
                  </a:lnTo>
                  <a:lnTo>
                    <a:pt x="25" y="486"/>
                  </a:lnTo>
                  <a:lnTo>
                    <a:pt x="22" y="485"/>
                  </a:lnTo>
                  <a:lnTo>
                    <a:pt x="22" y="477"/>
                  </a:lnTo>
                  <a:lnTo>
                    <a:pt x="21" y="467"/>
                  </a:lnTo>
                  <a:lnTo>
                    <a:pt x="20" y="454"/>
                  </a:lnTo>
                  <a:lnTo>
                    <a:pt x="20" y="442"/>
                  </a:lnTo>
                  <a:lnTo>
                    <a:pt x="20" y="435"/>
                  </a:lnTo>
                  <a:lnTo>
                    <a:pt x="20" y="425"/>
                  </a:lnTo>
                  <a:lnTo>
                    <a:pt x="18" y="415"/>
                  </a:lnTo>
                  <a:lnTo>
                    <a:pt x="15" y="402"/>
                  </a:lnTo>
                  <a:lnTo>
                    <a:pt x="11" y="379"/>
                  </a:lnTo>
                  <a:lnTo>
                    <a:pt x="8" y="356"/>
                  </a:lnTo>
                  <a:lnTo>
                    <a:pt x="10" y="337"/>
                  </a:lnTo>
                  <a:lnTo>
                    <a:pt x="11" y="323"/>
                  </a:lnTo>
                  <a:lnTo>
                    <a:pt x="12" y="320"/>
                  </a:lnTo>
                  <a:lnTo>
                    <a:pt x="12" y="315"/>
                  </a:lnTo>
                  <a:lnTo>
                    <a:pt x="12" y="310"/>
                  </a:lnTo>
                  <a:lnTo>
                    <a:pt x="11" y="307"/>
                  </a:lnTo>
                  <a:lnTo>
                    <a:pt x="10" y="303"/>
                  </a:lnTo>
                  <a:lnTo>
                    <a:pt x="8" y="298"/>
                  </a:lnTo>
                  <a:lnTo>
                    <a:pt x="8" y="292"/>
                  </a:lnTo>
                  <a:lnTo>
                    <a:pt x="8" y="287"/>
                  </a:lnTo>
                  <a:lnTo>
                    <a:pt x="8" y="283"/>
                  </a:lnTo>
                  <a:lnTo>
                    <a:pt x="7" y="276"/>
                  </a:lnTo>
                  <a:lnTo>
                    <a:pt x="5" y="269"/>
                  </a:lnTo>
                  <a:lnTo>
                    <a:pt x="3" y="262"/>
                  </a:lnTo>
                  <a:lnTo>
                    <a:pt x="0" y="256"/>
                  </a:lnTo>
                  <a:lnTo>
                    <a:pt x="2" y="248"/>
                  </a:lnTo>
                  <a:lnTo>
                    <a:pt x="2" y="241"/>
                  </a:lnTo>
                  <a:lnTo>
                    <a:pt x="3" y="236"/>
                  </a:lnTo>
                  <a:lnTo>
                    <a:pt x="4" y="223"/>
                  </a:lnTo>
                  <a:lnTo>
                    <a:pt x="7" y="200"/>
                  </a:lnTo>
                  <a:lnTo>
                    <a:pt x="12" y="177"/>
                  </a:lnTo>
                  <a:lnTo>
                    <a:pt x="14" y="162"/>
                  </a:lnTo>
                  <a:lnTo>
                    <a:pt x="14" y="156"/>
                  </a:lnTo>
                  <a:lnTo>
                    <a:pt x="14" y="147"/>
                  </a:lnTo>
                  <a:lnTo>
                    <a:pt x="14" y="139"/>
                  </a:lnTo>
                  <a:lnTo>
                    <a:pt x="14" y="133"/>
                  </a:lnTo>
                  <a:lnTo>
                    <a:pt x="15" y="129"/>
                  </a:lnTo>
                  <a:lnTo>
                    <a:pt x="15" y="123"/>
                  </a:lnTo>
                  <a:lnTo>
                    <a:pt x="14" y="117"/>
                  </a:lnTo>
                  <a:lnTo>
                    <a:pt x="12" y="111"/>
                  </a:lnTo>
                  <a:lnTo>
                    <a:pt x="10" y="87"/>
                  </a:lnTo>
                  <a:lnTo>
                    <a:pt x="6" y="51"/>
                  </a:lnTo>
                  <a:lnTo>
                    <a:pt x="2" y="17"/>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8" name="Freeform 213"/>
            <p:cNvSpPr>
              <a:spLocks/>
            </p:cNvSpPr>
            <p:nvPr/>
          </p:nvSpPr>
          <p:spPr bwMode="auto">
            <a:xfrm>
              <a:off x="5424" y="3009"/>
              <a:ext cx="69" cy="301"/>
            </a:xfrm>
            <a:custGeom>
              <a:avLst/>
              <a:gdLst>
                <a:gd name="T0" fmla="*/ 1 w 138"/>
                <a:gd name="T1" fmla="*/ 1 h 602"/>
                <a:gd name="T2" fmla="*/ 1 w 138"/>
                <a:gd name="T3" fmla="*/ 1 h 602"/>
                <a:gd name="T4" fmla="*/ 1 w 138"/>
                <a:gd name="T5" fmla="*/ 1 h 602"/>
                <a:gd name="T6" fmla="*/ 1 w 138"/>
                <a:gd name="T7" fmla="*/ 1 h 602"/>
                <a:gd name="T8" fmla="*/ 1 w 138"/>
                <a:gd name="T9" fmla="*/ 1 h 602"/>
                <a:gd name="T10" fmla="*/ 1 w 138"/>
                <a:gd name="T11" fmla="*/ 1 h 602"/>
                <a:gd name="T12" fmla="*/ 1 w 138"/>
                <a:gd name="T13" fmla="*/ 1 h 602"/>
                <a:gd name="T14" fmla="*/ 1 w 138"/>
                <a:gd name="T15" fmla="*/ 1 h 602"/>
                <a:gd name="T16" fmla="*/ 1 w 138"/>
                <a:gd name="T17" fmla="*/ 1 h 602"/>
                <a:gd name="T18" fmla="*/ 1 w 138"/>
                <a:gd name="T19" fmla="*/ 1 h 602"/>
                <a:gd name="T20" fmla="*/ 1 w 138"/>
                <a:gd name="T21" fmla="*/ 1 h 602"/>
                <a:gd name="T22" fmla="*/ 1 w 138"/>
                <a:gd name="T23" fmla="*/ 1 h 602"/>
                <a:gd name="T24" fmla="*/ 1 w 138"/>
                <a:gd name="T25" fmla="*/ 1 h 602"/>
                <a:gd name="T26" fmla="*/ 1 w 138"/>
                <a:gd name="T27" fmla="*/ 1 h 602"/>
                <a:gd name="T28" fmla="*/ 1 w 138"/>
                <a:gd name="T29" fmla="*/ 1 h 602"/>
                <a:gd name="T30" fmla="*/ 1 w 138"/>
                <a:gd name="T31" fmla="*/ 1 h 602"/>
                <a:gd name="T32" fmla="*/ 1 w 138"/>
                <a:gd name="T33" fmla="*/ 1 h 602"/>
                <a:gd name="T34" fmla="*/ 1 w 138"/>
                <a:gd name="T35" fmla="*/ 1 h 602"/>
                <a:gd name="T36" fmla="*/ 1 w 138"/>
                <a:gd name="T37" fmla="*/ 1 h 602"/>
                <a:gd name="T38" fmla="*/ 1 w 138"/>
                <a:gd name="T39" fmla="*/ 1 h 602"/>
                <a:gd name="T40" fmla="*/ 1 w 138"/>
                <a:gd name="T41" fmla="*/ 1 h 602"/>
                <a:gd name="T42" fmla="*/ 1 w 138"/>
                <a:gd name="T43" fmla="*/ 1 h 602"/>
                <a:gd name="T44" fmla="*/ 1 w 138"/>
                <a:gd name="T45" fmla="*/ 1 h 602"/>
                <a:gd name="T46" fmla="*/ 1 w 138"/>
                <a:gd name="T47" fmla="*/ 1 h 602"/>
                <a:gd name="T48" fmla="*/ 1 w 138"/>
                <a:gd name="T49" fmla="*/ 1 h 602"/>
                <a:gd name="T50" fmla="*/ 1 w 138"/>
                <a:gd name="T51" fmla="*/ 1 h 602"/>
                <a:gd name="T52" fmla="*/ 1 w 138"/>
                <a:gd name="T53" fmla="*/ 1 h 602"/>
                <a:gd name="T54" fmla="*/ 1 w 138"/>
                <a:gd name="T55" fmla="*/ 1 h 602"/>
                <a:gd name="T56" fmla="*/ 1 w 138"/>
                <a:gd name="T57" fmla="*/ 1 h 602"/>
                <a:gd name="T58" fmla="*/ 1 w 138"/>
                <a:gd name="T59" fmla="*/ 1 h 602"/>
                <a:gd name="T60" fmla="*/ 1 w 138"/>
                <a:gd name="T61" fmla="*/ 1 h 602"/>
                <a:gd name="T62" fmla="*/ 1 w 138"/>
                <a:gd name="T63" fmla="*/ 1 h 602"/>
                <a:gd name="T64" fmla="*/ 1 w 138"/>
                <a:gd name="T65" fmla="*/ 1 h 602"/>
                <a:gd name="T66" fmla="*/ 1 w 138"/>
                <a:gd name="T67" fmla="*/ 1 h 602"/>
                <a:gd name="T68" fmla="*/ 1 w 138"/>
                <a:gd name="T69" fmla="*/ 1 h 602"/>
                <a:gd name="T70" fmla="*/ 1 w 138"/>
                <a:gd name="T71" fmla="*/ 1 h 602"/>
                <a:gd name="T72" fmla="*/ 1 w 138"/>
                <a:gd name="T73" fmla="*/ 1 h 602"/>
                <a:gd name="T74" fmla="*/ 1 w 138"/>
                <a:gd name="T75" fmla="*/ 1 h 602"/>
                <a:gd name="T76" fmla="*/ 1 w 138"/>
                <a:gd name="T77" fmla="*/ 1 h 602"/>
                <a:gd name="T78" fmla="*/ 1 w 138"/>
                <a:gd name="T79" fmla="*/ 1 h 602"/>
                <a:gd name="T80" fmla="*/ 1 w 138"/>
                <a:gd name="T81" fmla="*/ 1 h 602"/>
                <a:gd name="T82" fmla="*/ 1 w 138"/>
                <a:gd name="T83" fmla="*/ 1 h 602"/>
                <a:gd name="T84" fmla="*/ 1 w 138"/>
                <a:gd name="T85" fmla="*/ 1 h 602"/>
                <a:gd name="T86" fmla="*/ 1 w 138"/>
                <a:gd name="T87" fmla="*/ 1 h 602"/>
                <a:gd name="T88" fmla="*/ 1 w 138"/>
                <a:gd name="T89" fmla="*/ 1 h 602"/>
                <a:gd name="T90" fmla="*/ 1 w 138"/>
                <a:gd name="T91" fmla="*/ 1 h 602"/>
                <a:gd name="T92" fmla="*/ 1 w 138"/>
                <a:gd name="T93" fmla="*/ 1 h 602"/>
                <a:gd name="T94" fmla="*/ 1 w 138"/>
                <a:gd name="T95" fmla="*/ 1 h 602"/>
                <a:gd name="T96" fmla="*/ 1 w 138"/>
                <a:gd name="T97" fmla="*/ 1 h 602"/>
                <a:gd name="T98" fmla="*/ 1 w 138"/>
                <a:gd name="T99" fmla="*/ 1 h 602"/>
                <a:gd name="T100" fmla="*/ 1 w 138"/>
                <a:gd name="T101" fmla="*/ 1 h 602"/>
                <a:gd name="T102" fmla="*/ 1 w 138"/>
                <a:gd name="T103" fmla="*/ 1 h 6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8"/>
                <a:gd name="T157" fmla="*/ 0 h 602"/>
                <a:gd name="T158" fmla="*/ 138 w 138"/>
                <a:gd name="T159" fmla="*/ 602 h 6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8" h="602">
                  <a:moveTo>
                    <a:pt x="137" y="162"/>
                  </a:moveTo>
                  <a:lnTo>
                    <a:pt x="137" y="156"/>
                  </a:lnTo>
                  <a:lnTo>
                    <a:pt x="137" y="147"/>
                  </a:lnTo>
                  <a:lnTo>
                    <a:pt x="137" y="139"/>
                  </a:lnTo>
                  <a:lnTo>
                    <a:pt x="137" y="133"/>
                  </a:lnTo>
                  <a:lnTo>
                    <a:pt x="138" y="129"/>
                  </a:lnTo>
                  <a:lnTo>
                    <a:pt x="138" y="123"/>
                  </a:lnTo>
                  <a:lnTo>
                    <a:pt x="137" y="117"/>
                  </a:lnTo>
                  <a:lnTo>
                    <a:pt x="135" y="111"/>
                  </a:lnTo>
                  <a:lnTo>
                    <a:pt x="133" y="87"/>
                  </a:lnTo>
                  <a:lnTo>
                    <a:pt x="129" y="51"/>
                  </a:lnTo>
                  <a:lnTo>
                    <a:pt x="125" y="17"/>
                  </a:lnTo>
                  <a:lnTo>
                    <a:pt x="123" y="0"/>
                  </a:lnTo>
                  <a:lnTo>
                    <a:pt x="120" y="12"/>
                  </a:lnTo>
                  <a:lnTo>
                    <a:pt x="114" y="34"/>
                  </a:lnTo>
                  <a:lnTo>
                    <a:pt x="107" y="56"/>
                  </a:lnTo>
                  <a:lnTo>
                    <a:pt x="104" y="68"/>
                  </a:lnTo>
                  <a:lnTo>
                    <a:pt x="101" y="72"/>
                  </a:lnTo>
                  <a:lnTo>
                    <a:pt x="99" y="77"/>
                  </a:lnTo>
                  <a:lnTo>
                    <a:pt x="96" y="80"/>
                  </a:lnTo>
                  <a:lnTo>
                    <a:pt x="89" y="80"/>
                  </a:lnTo>
                  <a:lnTo>
                    <a:pt x="83" y="80"/>
                  </a:lnTo>
                  <a:lnTo>
                    <a:pt x="73" y="80"/>
                  </a:lnTo>
                  <a:lnTo>
                    <a:pt x="61" y="81"/>
                  </a:lnTo>
                  <a:lnTo>
                    <a:pt x="49" y="82"/>
                  </a:lnTo>
                  <a:lnTo>
                    <a:pt x="35" y="84"/>
                  </a:lnTo>
                  <a:lnTo>
                    <a:pt x="21" y="85"/>
                  </a:lnTo>
                  <a:lnTo>
                    <a:pt x="9" y="86"/>
                  </a:lnTo>
                  <a:lnTo>
                    <a:pt x="0" y="87"/>
                  </a:lnTo>
                  <a:lnTo>
                    <a:pt x="3" y="101"/>
                  </a:lnTo>
                  <a:lnTo>
                    <a:pt x="6" y="119"/>
                  </a:lnTo>
                  <a:lnTo>
                    <a:pt x="9" y="137"/>
                  </a:lnTo>
                  <a:lnTo>
                    <a:pt x="12" y="147"/>
                  </a:lnTo>
                  <a:lnTo>
                    <a:pt x="13" y="152"/>
                  </a:lnTo>
                  <a:lnTo>
                    <a:pt x="14" y="156"/>
                  </a:lnTo>
                  <a:lnTo>
                    <a:pt x="15" y="161"/>
                  </a:lnTo>
                  <a:lnTo>
                    <a:pt x="15" y="165"/>
                  </a:lnTo>
                  <a:lnTo>
                    <a:pt x="15" y="178"/>
                  </a:lnTo>
                  <a:lnTo>
                    <a:pt x="15" y="202"/>
                  </a:lnTo>
                  <a:lnTo>
                    <a:pt x="14" y="226"/>
                  </a:lnTo>
                  <a:lnTo>
                    <a:pt x="14" y="242"/>
                  </a:lnTo>
                  <a:lnTo>
                    <a:pt x="14" y="254"/>
                  </a:lnTo>
                  <a:lnTo>
                    <a:pt x="15" y="269"/>
                  </a:lnTo>
                  <a:lnTo>
                    <a:pt x="15" y="283"/>
                  </a:lnTo>
                  <a:lnTo>
                    <a:pt x="15" y="292"/>
                  </a:lnTo>
                  <a:lnTo>
                    <a:pt x="15" y="298"/>
                  </a:lnTo>
                  <a:lnTo>
                    <a:pt x="14" y="303"/>
                  </a:lnTo>
                  <a:lnTo>
                    <a:pt x="14" y="310"/>
                  </a:lnTo>
                  <a:lnTo>
                    <a:pt x="14" y="316"/>
                  </a:lnTo>
                  <a:lnTo>
                    <a:pt x="14" y="324"/>
                  </a:lnTo>
                  <a:lnTo>
                    <a:pt x="14" y="337"/>
                  </a:lnTo>
                  <a:lnTo>
                    <a:pt x="15" y="352"/>
                  </a:lnTo>
                  <a:lnTo>
                    <a:pt x="16" y="364"/>
                  </a:lnTo>
                  <a:lnTo>
                    <a:pt x="20" y="384"/>
                  </a:lnTo>
                  <a:lnTo>
                    <a:pt x="26" y="413"/>
                  </a:lnTo>
                  <a:lnTo>
                    <a:pt x="29" y="443"/>
                  </a:lnTo>
                  <a:lnTo>
                    <a:pt x="30" y="463"/>
                  </a:lnTo>
                  <a:lnTo>
                    <a:pt x="30" y="489"/>
                  </a:lnTo>
                  <a:lnTo>
                    <a:pt x="30" y="529"/>
                  </a:lnTo>
                  <a:lnTo>
                    <a:pt x="31" y="569"/>
                  </a:lnTo>
                  <a:lnTo>
                    <a:pt x="31" y="592"/>
                  </a:lnTo>
                  <a:lnTo>
                    <a:pt x="32" y="593"/>
                  </a:lnTo>
                  <a:lnTo>
                    <a:pt x="35" y="593"/>
                  </a:lnTo>
                  <a:lnTo>
                    <a:pt x="36" y="595"/>
                  </a:lnTo>
                  <a:lnTo>
                    <a:pt x="37" y="596"/>
                  </a:lnTo>
                  <a:lnTo>
                    <a:pt x="43" y="598"/>
                  </a:lnTo>
                  <a:lnTo>
                    <a:pt x="50" y="599"/>
                  </a:lnTo>
                  <a:lnTo>
                    <a:pt x="58" y="600"/>
                  </a:lnTo>
                  <a:lnTo>
                    <a:pt x="66" y="602"/>
                  </a:lnTo>
                  <a:lnTo>
                    <a:pt x="74" y="602"/>
                  </a:lnTo>
                  <a:lnTo>
                    <a:pt x="83" y="602"/>
                  </a:lnTo>
                  <a:lnTo>
                    <a:pt x="91" y="602"/>
                  </a:lnTo>
                  <a:lnTo>
                    <a:pt x="99" y="602"/>
                  </a:lnTo>
                  <a:lnTo>
                    <a:pt x="104" y="602"/>
                  </a:lnTo>
                  <a:lnTo>
                    <a:pt x="107" y="602"/>
                  </a:lnTo>
                  <a:lnTo>
                    <a:pt x="112" y="602"/>
                  </a:lnTo>
                  <a:lnTo>
                    <a:pt x="115" y="600"/>
                  </a:lnTo>
                  <a:lnTo>
                    <a:pt x="115" y="576"/>
                  </a:lnTo>
                  <a:lnTo>
                    <a:pt x="114" y="543"/>
                  </a:lnTo>
                  <a:lnTo>
                    <a:pt x="113" y="512"/>
                  </a:lnTo>
                  <a:lnTo>
                    <a:pt x="114" y="489"/>
                  </a:lnTo>
                  <a:lnTo>
                    <a:pt x="115" y="457"/>
                  </a:lnTo>
                  <a:lnTo>
                    <a:pt x="115" y="405"/>
                  </a:lnTo>
                  <a:lnTo>
                    <a:pt x="116" y="355"/>
                  </a:lnTo>
                  <a:lnTo>
                    <a:pt x="116" y="330"/>
                  </a:lnTo>
                  <a:lnTo>
                    <a:pt x="118" y="324"/>
                  </a:lnTo>
                  <a:lnTo>
                    <a:pt x="118" y="320"/>
                  </a:lnTo>
                  <a:lnTo>
                    <a:pt x="116" y="314"/>
                  </a:lnTo>
                  <a:lnTo>
                    <a:pt x="115" y="310"/>
                  </a:lnTo>
                  <a:lnTo>
                    <a:pt x="114" y="306"/>
                  </a:lnTo>
                  <a:lnTo>
                    <a:pt x="114" y="301"/>
                  </a:lnTo>
                  <a:lnTo>
                    <a:pt x="114" y="295"/>
                  </a:lnTo>
                  <a:lnTo>
                    <a:pt x="115" y="290"/>
                  </a:lnTo>
                  <a:lnTo>
                    <a:pt x="118" y="280"/>
                  </a:lnTo>
                  <a:lnTo>
                    <a:pt x="120" y="265"/>
                  </a:lnTo>
                  <a:lnTo>
                    <a:pt x="122" y="251"/>
                  </a:lnTo>
                  <a:lnTo>
                    <a:pt x="123" y="239"/>
                  </a:lnTo>
                  <a:lnTo>
                    <a:pt x="123" y="230"/>
                  </a:lnTo>
                  <a:lnTo>
                    <a:pt x="123" y="219"/>
                  </a:lnTo>
                  <a:lnTo>
                    <a:pt x="123" y="210"/>
                  </a:lnTo>
                  <a:lnTo>
                    <a:pt x="123" y="203"/>
                  </a:lnTo>
                  <a:lnTo>
                    <a:pt x="123" y="193"/>
                  </a:lnTo>
                  <a:lnTo>
                    <a:pt x="127" y="181"/>
                  </a:lnTo>
                  <a:lnTo>
                    <a:pt x="131" y="170"/>
                  </a:lnTo>
                  <a:lnTo>
                    <a:pt x="137" y="16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9" name="Freeform 214"/>
            <p:cNvSpPr>
              <a:spLocks/>
            </p:cNvSpPr>
            <p:nvPr/>
          </p:nvSpPr>
          <p:spPr bwMode="auto">
            <a:xfrm>
              <a:off x="5382" y="2754"/>
              <a:ext cx="204" cy="299"/>
            </a:xfrm>
            <a:custGeom>
              <a:avLst/>
              <a:gdLst>
                <a:gd name="T0" fmla="*/ 1 w 408"/>
                <a:gd name="T1" fmla="*/ 1 h 596"/>
                <a:gd name="T2" fmla="*/ 1 w 408"/>
                <a:gd name="T3" fmla="*/ 1 h 596"/>
                <a:gd name="T4" fmla="*/ 1 w 408"/>
                <a:gd name="T5" fmla="*/ 1 h 596"/>
                <a:gd name="T6" fmla="*/ 1 w 408"/>
                <a:gd name="T7" fmla="*/ 1 h 596"/>
                <a:gd name="T8" fmla="*/ 1 w 408"/>
                <a:gd name="T9" fmla="*/ 1 h 596"/>
                <a:gd name="T10" fmla="*/ 1 w 408"/>
                <a:gd name="T11" fmla="*/ 1 h 596"/>
                <a:gd name="T12" fmla="*/ 1 w 408"/>
                <a:gd name="T13" fmla="*/ 1 h 596"/>
                <a:gd name="T14" fmla="*/ 1 w 408"/>
                <a:gd name="T15" fmla="*/ 1 h 596"/>
                <a:gd name="T16" fmla="*/ 1 w 408"/>
                <a:gd name="T17" fmla="*/ 1 h 596"/>
                <a:gd name="T18" fmla="*/ 1 w 408"/>
                <a:gd name="T19" fmla="*/ 1 h 596"/>
                <a:gd name="T20" fmla="*/ 1 w 408"/>
                <a:gd name="T21" fmla="*/ 1 h 596"/>
                <a:gd name="T22" fmla="*/ 1 w 408"/>
                <a:gd name="T23" fmla="*/ 1 h 596"/>
                <a:gd name="T24" fmla="*/ 1 w 408"/>
                <a:gd name="T25" fmla="*/ 0 h 596"/>
                <a:gd name="T26" fmla="*/ 1 w 408"/>
                <a:gd name="T27" fmla="*/ 1 h 596"/>
                <a:gd name="T28" fmla="*/ 1 w 408"/>
                <a:gd name="T29" fmla="*/ 1 h 596"/>
                <a:gd name="T30" fmla="*/ 1 w 408"/>
                <a:gd name="T31" fmla="*/ 1 h 596"/>
                <a:gd name="T32" fmla="*/ 1 w 408"/>
                <a:gd name="T33" fmla="*/ 1 h 596"/>
                <a:gd name="T34" fmla="*/ 1 w 408"/>
                <a:gd name="T35" fmla="*/ 1 h 596"/>
                <a:gd name="T36" fmla="*/ 1 w 408"/>
                <a:gd name="T37" fmla="*/ 1 h 596"/>
                <a:gd name="T38" fmla="*/ 1 w 408"/>
                <a:gd name="T39" fmla="*/ 1 h 596"/>
                <a:gd name="T40" fmla="*/ 1 w 408"/>
                <a:gd name="T41" fmla="*/ 1 h 596"/>
                <a:gd name="T42" fmla="*/ 1 w 408"/>
                <a:gd name="T43" fmla="*/ 1 h 596"/>
                <a:gd name="T44" fmla="*/ 1 w 408"/>
                <a:gd name="T45" fmla="*/ 1 h 596"/>
                <a:gd name="T46" fmla="*/ 1 w 408"/>
                <a:gd name="T47" fmla="*/ 1 h 596"/>
                <a:gd name="T48" fmla="*/ 1 w 408"/>
                <a:gd name="T49" fmla="*/ 1 h 596"/>
                <a:gd name="T50" fmla="*/ 1 w 408"/>
                <a:gd name="T51" fmla="*/ 1 h 596"/>
                <a:gd name="T52" fmla="*/ 1 w 408"/>
                <a:gd name="T53" fmla="*/ 1 h 596"/>
                <a:gd name="T54" fmla="*/ 1 w 408"/>
                <a:gd name="T55" fmla="*/ 1 h 596"/>
                <a:gd name="T56" fmla="*/ 1 w 408"/>
                <a:gd name="T57" fmla="*/ 1 h 596"/>
                <a:gd name="T58" fmla="*/ 1 w 408"/>
                <a:gd name="T59" fmla="*/ 1 h 596"/>
                <a:gd name="T60" fmla="*/ 1 w 408"/>
                <a:gd name="T61" fmla="*/ 1 h 596"/>
                <a:gd name="T62" fmla="*/ 1 w 408"/>
                <a:gd name="T63" fmla="*/ 1 h 596"/>
                <a:gd name="T64" fmla="*/ 1 w 408"/>
                <a:gd name="T65" fmla="*/ 1 h 596"/>
                <a:gd name="T66" fmla="*/ 1 w 408"/>
                <a:gd name="T67" fmla="*/ 1 h 596"/>
                <a:gd name="T68" fmla="*/ 1 w 408"/>
                <a:gd name="T69" fmla="*/ 1 h 596"/>
                <a:gd name="T70" fmla="*/ 1 w 408"/>
                <a:gd name="T71" fmla="*/ 1 h 596"/>
                <a:gd name="T72" fmla="*/ 0 w 408"/>
                <a:gd name="T73" fmla="*/ 1 h 596"/>
                <a:gd name="T74" fmla="*/ 1 w 408"/>
                <a:gd name="T75" fmla="*/ 1 h 596"/>
                <a:gd name="T76" fmla="*/ 1 w 408"/>
                <a:gd name="T77" fmla="*/ 1 h 596"/>
                <a:gd name="T78" fmla="*/ 1 w 408"/>
                <a:gd name="T79" fmla="*/ 1 h 596"/>
                <a:gd name="T80" fmla="*/ 1 w 408"/>
                <a:gd name="T81" fmla="*/ 1 h 596"/>
                <a:gd name="T82" fmla="*/ 1 w 408"/>
                <a:gd name="T83" fmla="*/ 1 h 596"/>
                <a:gd name="T84" fmla="*/ 1 w 408"/>
                <a:gd name="T85" fmla="*/ 1 h 596"/>
                <a:gd name="T86" fmla="*/ 1 w 408"/>
                <a:gd name="T87" fmla="*/ 1 h 596"/>
                <a:gd name="T88" fmla="*/ 1 w 408"/>
                <a:gd name="T89" fmla="*/ 1 h 596"/>
                <a:gd name="T90" fmla="*/ 1 w 408"/>
                <a:gd name="T91" fmla="*/ 1 h 596"/>
                <a:gd name="T92" fmla="*/ 1 w 408"/>
                <a:gd name="T93" fmla="*/ 1 h 596"/>
                <a:gd name="T94" fmla="*/ 1 w 408"/>
                <a:gd name="T95" fmla="*/ 1 h 596"/>
                <a:gd name="T96" fmla="*/ 1 w 408"/>
                <a:gd name="T97" fmla="*/ 1 h 596"/>
                <a:gd name="T98" fmla="*/ 1 w 408"/>
                <a:gd name="T99" fmla="*/ 1 h 596"/>
                <a:gd name="T100" fmla="*/ 1 w 408"/>
                <a:gd name="T101" fmla="*/ 1 h 596"/>
                <a:gd name="T102" fmla="*/ 1 w 408"/>
                <a:gd name="T103" fmla="*/ 1 h 596"/>
                <a:gd name="T104" fmla="*/ 1 w 408"/>
                <a:gd name="T105" fmla="*/ 1 h 596"/>
                <a:gd name="T106" fmla="*/ 1 w 408"/>
                <a:gd name="T107" fmla="*/ 1 h 596"/>
                <a:gd name="T108" fmla="*/ 1 w 408"/>
                <a:gd name="T109" fmla="*/ 1 h 596"/>
                <a:gd name="T110" fmla="*/ 1 w 408"/>
                <a:gd name="T111" fmla="*/ 1 h 596"/>
                <a:gd name="T112" fmla="*/ 1 w 408"/>
                <a:gd name="T113" fmla="*/ 1 h 596"/>
                <a:gd name="T114" fmla="*/ 1 w 408"/>
                <a:gd name="T115" fmla="*/ 1 h 596"/>
                <a:gd name="T116" fmla="*/ 1 w 408"/>
                <a:gd name="T117" fmla="*/ 1 h 596"/>
                <a:gd name="T118" fmla="*/ 1 w 408"/>
                <a:gd name="T119" fmla="*/ 1 h 596"/>
                <a:gd name="T120" fmla="*/ 1 w 408"/>
                <a:gd name="T121" fmla="*/ 1 h 5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8"/>
                <a:gd name="T184" fmla="*/ 0 h 596"/>
                <a:gd name="T185" fmla="*/ 408 w 408"/>
                <a:gd name="T186" fmla="*/ 596 h 59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8" h="596">
                  <a:moveTo>
                    <a:pt x="373" y="314"/>
                  </a:moveTo>
                  <a:lnTo>
                    <a:pt x="374" y="301"/>
                  </a:lnTo>
                  <a:lnTo>
                    <a:pt x="376" y="282"/>
                  </a:lnTo>
                  <a:lnTo>
                    <a:pt x="379" y="255"/>
                  </a:lnTo>
                  <a:lnTo>
                    <a:pt x="382" y="225"/>
                  </a:lnTo>
                  <a:lnTo>
                    <a:pt x="389" y="168"/>
                  </a:lnTo>
                  <a:lnTo>
                    <a:pt x="397" y="113"/>
                  </a:lnTo>
                  <a:lnTo>
                    <a:pt x="403" y="69"/>
                  </a:lnTo>
                  <a:lnTo>
                    <a:pt x="408" y="45"/>
                  </a:lnTo>
                  <a:lnTo>
                    <a:pt x="405" y="42"/>
                  </a:lnTo>
                  <a:lnTo>
                    <a:pt x="402" y="40"/>
                  </a:lnTo>
                  <a:lnTo>
                    <a:pt x="397" y="37"/>
                  </a:lnTo>
                  <a:lnTo>
                    <a:pt x="393" y="34"/>
                  </a:lnTo>
                  <a:lnTo>
                    <a:pt x="388" y="33"/>
                  </a:lnTo>
                  <a:lnTo>
                    <a:pt x="382" y="31"/>
                  </a:lnTo>
                  <a:lnTo>
                    <a:pt x="377" y="30"/>
                  </a:lnTo>
                  <a:lnTo>
                    <a:pt x="371" y="29"/>
                  </a:lnTo>
                  <a:lnTo>
                    <a:pt x="365" y="28"/>
                  </a:lnTo>
                  <a:lnTo>
                    <a:pt x="358" y="26"/>
                  </a:lnTo>
                  <a:lnTo>
                    <a:pt x="351" y="24"/>
                  </a:lnTo>
                  <a:lnTo>
                    <a:pt x="343" y="23"/>
                  </a:lnTo>
                  <a:lnTo>
                    <a:pt x="335" y="21"/>
                  </a:lnTo>
                  <a:lnTo>
                    <a:pt x="327" y="19"/>
                  </a:lnTo>
                  <a:lnTo>
                    <a:pt x="319" y="18"/>
                  </a:lnTo>
                  <a:lnTo>
                    <a:pt x="311" y="18"/>
                  </a:lnTo>
                  <a:lnTo>
                    <a:pt x="309" y="18"/>
                  </a:lnTo>
                  <a:lnTo>
                    <a:pt x="306" y="18"/>
                  </a:lnTo>
                  <a:lnTo>
                    <a:pt x="304" y="18"/>
                  </a:lnTo>
                  <a:lnTo>
                    <a:pt x="302" y="19"/>
                  </a:lnTo>
                  <a:lnTo>
                    <a:pt x="297" y="16"/>
                  </a:lnTo>
                  <a:lnTo>
                    <a:pt x="292" y="13"/>
                  </a:lnTo>
                  <a:lnTo>
                    <a:pt x="287" y="11"/>
                  </a:lnTo>
                  <a:lnTo>
                    <a:pt x="282" y="10"/>
                  </a:lnTo>
                  <a:lnTo>
                    <a:pt x="279" y="9"/>
                  </a:lnTo>
                  <a:lnTo>
                    <a:pt x="275" y="7"/>
                  </a:lnTo>
                  <a:lnTo>
                    <a:pt x="272" y="4"/>
                  </a:lnTo>
                  <a:lnTo>
                    <a:pt x="270" y="2"/>
                  </a:lnTo>
                  <a:lnTo>
                    <a:pt x="267" y="1"/>
                  </a:lnTo>
                  <a:lnTo>
                    <a:pt x="264" y="0"/>
                  </a:lnTo>
                  <a:lnTo>
                    <a:pt x="262" y="0"/>
                  </a:lnTo>
                  <a:lnTo>
                    <a:pt x="258" y="0"/>
                  </a:lnTo>
                  <a:lnTo>
                    <a:pt x="266" y="23"/>
                  </a:lnTo>
                  <a:lnTo>
                    <a:pt x="270" y="46"/>
                  </a:lnTo>
                  <a:lnTo>
                    <a:pt x="267" y="67"/>
                  </a:lnTo>
                  <a:lnTo>
                    <a:pt x="264" y="85"/>
                  </a:lnTo>
                  <a:lnTo>
                    <a:pt x="260" y="98"/>
                  </a:lnTo>
                  <a:lnTo>
                    <a:pt x="256" y="117"/>
                  </a:lnTo>
                  <a:lnTo>
                    <a:pt x="250" y="141"/>
                  </a:lnTo>
                  <a:lnTo>
                    <a:pt x="244" y="167"/>
                  </a:lnTo>
                  <a:lnTo>
                    <a:pt x="239" y="193"/>
                  </a:lnTo>
                  <a:lnTo>
                    <a:pt x="233" y="215"/>
                  </a:lnTo>
                  <a:lnTo>
                    <a:pt x="229" y="232"/>
                  </a:lnTo>
                  <a:lnTo>
                    <a:pt x="227" y="240"/>
                  </a:lnTo>
                  <a:lnTo>
                    <a:pt x="224" y="250"/>
                  </a:lnTo>
                  <a:lnTo>
                    <a:pt x="220" y="261"/>
                  </a:lnTo>
                  <a:lnTo>
                    <a:pt x="217" y="272"/>
                  </a:lnTo>
                  <a:lnTo>
                    <a:pt x="212" y="280"/>
                  </a:lnTo>
                  <a:lnTo>
                    <a:pt x="204" y="263"/>
                  </a:lnTo>
                  <a:lnTo>
                    <a:pt x="197" y="247"/>
                  </a:lnTo>
                  <a:lnTo>
                    <a:pt x="191" y="231"/>
                  </a:lnTo>
                  <a:lnTo>
                    <a:pt x="186" y="216"/>
                  </a:lnTo>
                  <a:lnTo>
                    <a:pt x="182" y="202"/>
                  </a:lnTo>
                  <a:lnTo>
                    <a:pt x="179" y="191"/>
                  </a:lnTo>
                  <a:lnTo>
                    <a:pt x="178" y="181"/>
                  </a:lnTo>
                  <a:lnTo>
                    <a:pt x="176" y="174"/>
                  </a:lnTo>
                  <a:lnTo>
                    <a:pt x="175" y="154"/>
                  </a:lnTo>
                  <a:lnTo>
                    <a:pt x="173" y="130"/>
                  </a:lnTo>
                  <a:lnTo>
                    <a:pt x="170" y="106"/>
                  </a:lnTo>
                  <a:lnTo>
                    <a:pt x="166" y="90"/>
                  </a:lnTo>
                  <a:lnTo>
                    <a:pt x="165" y="79"/>
                  </a:lnTo>
                  <a:lnTo>
                    <a:pt x="163" y="67"/>
                  </a:lnTo>
                  <a:lnTo>
                    <a:pt x="161" y="54"/>
                  </a:lnTo>
                  <a:lnTo>
                    <a:pt x="160" y="47"/>
                  </a:lnTo>
                  <a:lnTo>
                    <a:pt x="153" y="44"/>
                  </a:lnTo>
                  <a:lnTo>
                    <a:pt x="148" y="40"/>
                  </a:lnTo>
                  <a:lnTo>
                    <a:pt x="143" y="37"/>
                  </a:lnTo>
                  <a:lnTo>
                    <a:pt x="142" y="34"/>
                  </a:lnTo>
                  <a:lnTo>
                    <a:pt x="138" y="34"/>
                  </a:lnTo>
                  <a:lnTo>
                    <a:pt x="137" y="33"/>
                  </a:lnTo>
                  <a:lnTo>
                    <a:pt x="135" y="33"/>
                  </a:lnTo>
                  <a:lnTo>
                    <a:pt x="132" y="33"/>
                  </a:lnTo>
                  <a:lnTo>
                    <a:pt x="128" y="36"/>
                  </a:lnTo>
                  <a:lnTo>
                    <a:pt x="122" y="38"/>
                  </a:lnTo>
                  <a:lnTo>
                    <a:pt x="117" y="40"/>
                  </a:lnTo>
                  <a:lnTo>
                    <a:pt x="110" y="42"/>
                  </a:lnTo>
                  <a:lnTo>
                    <a:pt x="103" y="45"/>
                  </a:lnTo>
                  <a:lnTo>
                    <a:pt x="96" y="47"/>
                  </a:lnTo>
                  <a:lnTo>
                    <a:pt x="88" y="49"/>
                  </a:lnTo>
                  <a:lnTo>
                    <a:pt x="81" y="53"/>
                  </a:lnTo>
                  <a:lnTo>
                    <a:pt x="74" y="55"/>
                  </a:lnTo>
                  <a:lnTo>
                    <a:pt x="68" y="59"/>
                  </a:lnTo>
                  <a:lnTo>
                    <a:pt x="63" y="62"/>
                  </a:lnTo>
                  <a:lnTo>
                    <a:pt x="58" y="65"/>
                  </a:lnTo>
                  <a:lnTo>
                    <a:pt x="53" y="69"/>
                  </a:lnTo>
                  <a:lnTo>
                    <a:pt x="49" y="74"/>
                  </a:lnTo>
                  <a:lnTo>
                    <a:pt x="45" y="78"/>
                  </a:lnTo>
                  <a:lnTo>
                    <a:pt x="43" y="84"/>
                  </a:lnTo>
                  <a:lnTo>
                    <a:pt x="35" y="110"/>
                  </a:lnTo>
                  <a:lnTo>
                    <a:pt x="30" y="138"/>
                  </a:lnTo>
                  <a:lnTo>
                    <a:pt x="27" y="160"/>
                  </a:lnTo>
                  <a:lnTo>
                    <a:pt x="25" y="173"/>
                  </a:lnTo>
                  <a:lnTo>
                    <a:pt x="22" y="196"/>
                  </a:lnTo>
                  <a:lnTo>
                    <a:pt x="18" y="238"/>
                  </a:lnTo>
                  <a:lnTo>
                    <a:pt x="12" y="282"/>
                  </a:lnTo>
                  <a:lnTo>
                    <a:pt x="10" y="304"/>
                  </a:lnTo>
                  <a:lnTo>
                    <a:pt x="8" y="312"/>
                  </a:lnTo>
                  <a:lnTo>
                    <a:pt x="7" y="322"/>
                  </a:lnTo>
                  <a:lnTo>
                    <a:pt x="5" y="333"/>
                  </a:lnTo>
                  <a:lnTo>
                    <a:pt x="4" y="342"/>
                  </a:lnTo>
                  <a:lnTo>
                    <a:pt x="2" y="357"/>
                  </a:lnTo>
                  <a:lnTo>
                    <a:pt x="0" y="382"/>
                  </a:lnTo>
                  <a:lnTo>
                    <a:pt x="0" y="412"/>
                  </a:lnTo>
                  <a:lnTo>
                    <a:pt x="2" y="437"/>
                  </a:lnTo>
                  <a:lnTo>
                    <a:pt x="4" y="466"/>
                  </a:lnTo>
                  <a:lnTo>
                    <a:pt x="5" y="505"/>
                  </a:lnTo>
                  <a:lnTo>
                    <a:pt x="7" y="542"/>
                  </a:lnTo>
                  <a:lnTo>
                    <a:pt x="7" y="563"/>
                  </a:lnTo>
                  <a:lnTo>
                    <a:pt x="14" y="560"/>
                  </a:lnTo>
                  <a:lnTo>
                    <a:pt x="22" y="557"/>
                  </a:lnTo>
                  <a:lnTo>
                    <a:pt x="30" y="556"/>
                  </a:lnTo>
                  <a:lnTo>
                    <a:pt x="35" y="555"/>
                  </a:lnTo>
                  <a:lnTo>
                    <a:pt x="37" y="555"/>
                  </a:lnTo>
                  <a:lnTo>
                    <a:pt x="42" y="556"/>
                  </a:lnTo>
                  <a:lnTo>
                    <a:pt x="46" y="557"/>
                  </a:lnTo>
                  <a:lnTo>
                    <a:pt x="52" y="558"/>
                  </a:lnTo>
                  <a:lnTo>
                    <a:pt x="57" y="560"/>
                  </a:lnTo>
                  <a:lnTo>
                    <a:pt x="61" y="563"/>
                  </a:lnTo>
                  <a:lnTo>
                    <a:pt x="66" y="565"/>
                  </a:lnTo>
                  <a:lnTo>
                    <a:pt x="69" y="567"/>
                  </a:lnTo>
                  <a:lnTo>
                    <a:pt x="71" y="572"/>
                  </a:lnTo>
                  <a:lnTo>
                    <a:pt x="72" y="577"/>
                  </a:lnTo>
                  <a:lnTo>
                    <a:pt x="74" y="581"/>
                  </a:lnTo>
                  <a:lnTo>
                    <a:pt x="74" y="586"/>
                  </a:lnTo>
                  <a:lnTo>
                    <a:pt x="76" y="588"/>
                  </a:lnTo>
                  <a:lnTo>
                    <a:pt x="79" y="590"/>
                  </a:lnTo>
                  <a:lnTo>
                    <a:pt x="81" y="594"/>
                  </a:lnTo>
                  <a:lnTo>
                    <a:pt x="83" y="596"/>
                  </a:lnTo>
                  <a:lnTo>
                    <a:pt x="92" y="595"/>
                  </a:lnTo>
                  <a:lnTo>
                    <a:pt x="104" y="594"/>
                  </a:lnTo>
                  <a:lnTo>
                    <a:pt x="118" y="593"/>
                  </a:lnTo>
                  <a:lnTo>
                    <a:pt x="132" y="591"/>
                  </a:lnTo>
                  <a:lnTo>
                    <a:pt x="144" y="590"/>
                  </a:lnTo>
                  <a:lnTo>
                    <a:pt x="156" y="589"/>
                  </a:lnTo>
                  <a:lnTo>
                    <a:pt x="166" y="589"/>
                  </a:lnTo>
                  <a:lnTo>
                    <a:pt x="172" y="589"/>
                  </a:lnTo>
                  <a:lnTo>
                    <a:pt x="179" y="589"/>
                  </a:lnTo>
                  <a:lnTo>
                    <a:pt x="182" y="586"/>
                  </a:lnTo>
                  <a:lnTo>
                    <a:pt x="184" y="581"/>
                  </a:lnTo>
                  <a:lnTo>
                    <a:pt x="187" y="577"/>
                  </a:lnTo>
                  <a:lnTo>
                    <a:pt x="190" y="565"/>
                  </a:lnTo>
                  <a:lnTo>
                    <a:pt x="197" y="543"/>
                  </a:lnTo>
                  <a:lnTo>
                    <a:pt x="203" y="521"/>
                  </a:lnTo>
                  <a:lnTo>
                    <a:pt x="206" y="509"/>
                  </a:lnTo>
                  <a:lnTo>
                    <a:pt x="210" y="518"/>
                  </a:lnTo>
                  <a:lnTo>
                    <a:pt x="216" y="532"/>
                  </a:lnTo>
                  <a:lnTo>
                    <a:pt x="222" y="545"/>
                  </a:lnTo>
                  <a:lnTo>
                    <a:pt x="232" y="555"/>
                  </a:lnTo>
                  <a:lnTo>
                    <a:pt x="237" y="552"/>
                  </a:lnTo>
                  <a:lnTo>
                    <a:pt x="244" y="549"/>
                  </a:lnTo>
                  <a:lnTo>
                    <a:pt x="254" y="543"/>
                  </a:lnTo>
                  <a:lnTo>
                    <a:pt x="263" y="539"/>
                  </a:lnTo>
                  <a:lnTo>
                    <a:pt x="272" y="534"/>
                  </a:lnTo>
                  <a:lnTo>
                    <a:pt x="280" y="529"/>
                  </a:lnTo>
                  <a:lnTo>
                    <a:pt x="288" y="526"/>
                  </a:lnTo>
                  <a:lnTo>
                    <a:pt x="293" y="524"/>
                  </a:lnTo>
                  <a:lnTo>
                    <a:pt x="301" y="521"/>
                  </a:lnTo>
                  <a:lnTo>
                    <a:pt x="308" y="520"/>
                  </a:lnTo>
                  <a:lnTo>
                    <a:pt x="313" y="520"/>
                  </a:lnTo>
                  <a:lnTo>
                    <a:pt x="319" y="522"/>
                  </a:lnTo>
                  <a:lnTo>
                    <a:pt x="323" y="524"/>
                  </a:lnTo>
                  <a:lnTo>
                    <a:pt x="328" y="524"/>
                  </a:lnTo>
                  <a:lnTo>
                    <a:pt x="334" y="525"/>
                  </a:lnTo>
                  <a:lnTo>
                    <a:pt x="341" y="525"/>
                  </a:lnTo>
                  <a:lnTo>
                    <a:pt x="347" y="525"/>
                  </a:lnTo>
                  <a:lnTo>
                    <a:pt x="354" y="525"/>
                  </a:lnTo>
                  <a:lnTo>
                    <a:pt x="358" y="525"/>
                  </a:lnTo>
                  <a:lnTo>
                    <a:pt x="363" y="525"/>
                  </a:lnTo>
                  <a:lnTo>
                    <a:pt x="369" y="496"/>
                  </a:lnTo>
                  <a:lnTo>
                    <a:pt x="372" y="459"/>
                  </a:lnTo>
                  <a:lnTo>
                    <a:pt x="374" y="420"/>
                  </a:lnTo>
                  <a:lnTo>
                    <a:pt x="377" y="380"/>
                  </a:lnTo>
                  <a:lnTo>
                    <a:pt x="377" y="369"/>
                  </a:lnTo>
                  <a:lnTo>
                    <a:pt x="376" y="356"/>
                  </a:lnTo>
                  <a:lnTo>
                    <a:pt x="373" y="338"/>
                  </a:lnTo>
                  <a:lnTo>
                    <a:pt x="373" y="3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0" name="Freeform 215"/>
            <p:cNvSpPr>
              <a:spLocks/>
            </p:cNvSpPr>
            <p:nvPr/>
          </p:nvSpPr>
          <p:spPr bwMode="auto">
            <a:xfrm>
              <a:off x="5382" y="2824"/>
              <a:ext cx="30" cy="149"/>
            </a:xfrm>
            <a:custGeom>
              <a:avLst/>
              <a:gdLst>
                <a:gd name="T0" fmla="*/ 1 w 60"/>
                <a:gd name="T1" fmla="*/ 0 h 299"/>
                <a:gd name="T2" fmla="*/ 0 w 60"/>
                <a:gd name="T3" fmla="*/ 0 h 299"/>
                <a:gd name="T4" fmla="*/ 0 w 60"/>
                <a:gd name="T5" fmla="*/ 0 h 299"/>
                <a:gd name="T6" fmla="*/ 1 w 60"/>
                <a:gd name="T7" fmla="*/ 0 h 299"/>
                <a:gd name="T8" fmla="*/ 1 w 60"/>
                <a:gd name="T9" fmla="*/ 0 h 299"/>
                <a:gd name="T10" fmla="*/ 1 w 60"/>
                <a:gd name="T11" fmla="*/ 0 h 299"/>
                <a:gd name="T12" fmla="*/ 1 w 60"/>
                <a:gd name="T13" fmla="*/ 0 h 299"/>
                <a:gd name="T14" fmla="*/ 1 w 60"/>
                <a:gd name="T15" fmla="*/ 0 h 299"/>
                <a:gd name="T16" fmla="*/ 1 w 60"/>
                <a:gd name="T17" fmla="*/ 0 h 299"/>
                <a:gd name="T18" fmla="*/ 1 w 60"/>
                <a:gd name="T19" fmla="*/ 0 h 299"/>
                <a:gd name="T20" fmla="*/ 1 w 60"/>
                <a:gd name="T21" fmla="*/ 0 h 299"/>
                <a:gd name="T22" fmla="*/ 1 w 60"/>
                <a:gd name="T23" fmla="*/ 0 h 299"/>
                <a:gd name="T24" fmla="*/ 1 w 60"/>
                <a:gd name="T25" fmla="*/ 0 h 299"/>
                <a:gd name="T26" fmla="*/ 1 w 60"/>
                <a:gd name="T27" fmla="*/ 0 h 299"/>
                <a:gd name="T28" fmla="*/ 1 w 60"/>
                <a:gd name="T29" fmla="*/ 0 h 299"/>
                <a:gd name="T30" fmla="*/ 1 w 60"/>
                <a:gd name="T31" fmla="*/ 0 h 299"/>
                <a:gd name="T32" fmla="*/ 1 w 60"/>
                <a:gd name="T33" fmla="*/ 0 h 299"/>
                <a:gd name="T34" fmla="*/ 1 w 60"/>
                <a:gd name="T35" fmla="*/ 0 h 299"/>
                <a:gd name="T36" fmla="*/ 1 w 60"/>
                <a:gd name="T37" fmla="*/ 0 h 299"/>
                <a:gd name="T38" fmla="*/ 1 w 60"/>
                <a:gd name="T39" fmla="*/ 0 h 299"/>
                <a:gd name="T40" fmla="*/ 1 w 60"/>
                <a:gd name="T41" fmla="*/ 0 h 299"/>
                <a:gd name="T42" fmla="*/ 1 w 60"/>
                <a:gd name="T43" fmla="*/ 0 h 299"/>
                <a:gd name="T44" fmla="*/ 1 w 60"/>
                <a:gd name="T45" fmla="*/ 0 h 299"/>
                <a:gd name="T46" fmla="*/ 1 w 60"/>
                <a:gd name="T47" fmla="*/ 0 h 299"/>
                <a:gd name="T48" fmla="*/ 1 w 60"/>
                <a:gd name="T49" fmla="*/ 0 h 299"/>
                <a:gd name="T50" fmla="*/ 1 w 60"/>
                <a:gd name="T51" fmla="*/ 0 h 299"/>
                <a:gd name="T52" fmla="*/ 1 w 60"/>
                <a:gd name="T53" fmla="*/ 0 h 299"/>
                <a:gd name="T54" fmla="*/ 1 w 60"/>
                <a:gd name="T55" fmla="*/ 0 h 299"/>
                <a:gd name="T56" fmla="*/ 1 w 60"/>
                <a:gd name="T57" fmla="*/ 0 h 299"/>
                <a:gd name="T58" fmla="*/ 1 w 60"/>
                <a:gd name="T59" fmla="*/ 0 h 299"/>
                <a:gd name="T60" fmla="*/ 1 w 60"/>
                <a:gd name="T61" fmla="*/ 0 h 299"/>
                <a:gd name="T62" fmla="*/ 1 w 60"/>
                <a:gd name="T63" fmla="*/ 0 h 299"/>
                <a:gd name="T64" fmla="*/ 1 w 60"/>
                <a:gd name="T65" fmla="*/ 0 h 299"/>
                <a:gd name="T66" fmla="*/ 1 w 60"/>
                <a:gd name="T67" fmla="*/ 0 h 299"/>
                <a:gd name="T68" fmla="*/ 1 w 60"/>
                <a:gd name="T69" fmla="*/ 0 h 299"/>
                <a:gd name="T70" fmla="*/ 1 w 60"/>
                <a:gd name="T71" fmla="*/ 0 h 299"/>
                <a:gd name="T72" fmla="*/ 1 w 60"/>
                <a:gd name="T73" fmla="*/ 0 h 299"/>
                <a:gd name="T74" fmla="*/ 1 w 60"/>
                <a:gd name="T75" fmla="*/ 0 h 299"/>
                <a:gd name="T76" fmla="*/ 1 w 60"/>
                <a:gd name="T77" fmla="*/ 0 h 299"/>
                <a:gd name="T78" fmla="*/ 1 w 60"/>
                <a:gd name="T79" fmla="*/ 0 h 299"/>
                <a:gd name="T80" fmla="*/ 1 w 60"/>
                <a:gd name="T81" fmla="*/ 0 h 299"/>
                <a:gd name="T82" fmla="*/ 1 w 60"/>
                <a:gd name="T83" fmla="*/ 0 h 299"/>
                <a:gd name="T84" fmla="*/ 1 w 60"/>
                <a:gd name="T85" fmla="*/ 0 h 299"/>
                <a:gd name="T86" fmla="*/ 1 w 60"/>
                <a:gd name="T87" fmla="*/ 0 h 299"/>
                <a:gd name="T88" fmla="*/ 1 w 60"/>
                <a:gd name="T89" fmla="*/ 0 h 2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299"/>
                <a:gd name="T137" fmla="*/ 60 w 60"/>
                <a:gd name="T138" fmla="*/ 299 h 2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299">
                  <a:moveTo>
                    <a:pt x="2" y="299"/>
                  </a:moveTo>
                  <a:lnTo>
                    <a:pt x="0" y="274"/>
                  </a:lnTo>
                  <a:lnTo>
                    <a:pt x="0" y="244"/>
                  </a:lnTo>
                  <a:lnTo>
                    <a:pt x="2" y="219"/>
                  </a:lnTo>
                  <a:lnTo>
                    <a:pt x="4" y="204"/>
                  </a:lnTo>
                  <a:lnTo>
                    <a:pt x="5" y="195"/>
                  </a:lnTo>
                  <a:lnTo>
                    <a:pt x="7" y="184"/>
                  </a:lnTo>
                  <a:lnTo>
                    <a:pt x="8" y="174"/>
                  </a:lnTo>
                  <a:lnTo>
                    <a:pt x="10" y="166"/>
                  </a:lnTo>
                  <a:lnTo>
                    <a:pt x="12" y="144"/>
                  </a:lnTo>
                  <a:lnTo>
                    <a:pt x="18" y="100"/>
                  </a:lnTo>
                  <a:lnTo>
                    <a:pt x="22" y="58"/>
                  </a:lnTo>
                  <a:lnTo>
                    <a:pt x="25" y="35"/>
                  </a:lnTo>
                  <a:lnTo>
                    <a:pt x="26" y="51"/>
                  </a:lnTo>
                  <a:lnTo>
                    <a:pt x="27" y="69"/>
                  </a:lnTo>
                  <a:lnTo>
                    <a:pt x="27" y="87"/>
                  </a:lnTo>
                  <a:lnTo>
                    <a:pt x="26" y="101"/>
                  </a:lnTo>
                  <a:lnTo>
                    <a:pt x="30" y="87"/>
                  </a:lnTo>
                  <a:lnTo>
                    <a:pt x="36" y="74"/>
                  </a:lnTo>
                  <a:lnTo>
                    <a:pt x="42" y="60"/>
                  </a:lnTo>
                  <a:lnTo>
                    <a:pt x="48" y="46"/>
                  </a:lnTo>
                  <a:lnTo>
                    <a:pt x="52" y="32"/>
                  </a:lnTo>
                  <a:lnTo>
                    <a:pt x="56" y="21"/>
                  </a:lnTo>
                  <a:lnTo>
                    <a:pt x="59" y="9"/>
                  </a:lnTo>
                  <a:lnTo>
                    <a:pt x="60" y="0"/>
                  </a:lnTo>
                  <a:lnTo>
                    <a:pt x="54" y="40"/>
                  </a:lnTo>
                  <a:lnTo>
                    <a:pt x="43" y="79"/>
                  </a:lnTo>
                  <a:lnTo>
                    <a:pt x="31" y="112"/>
                  </a:lnTo>
                  <a:lnTo>
                    <a:pt x="27" y="131"/>
                  </a:lnTo>
                  <a:lnTo>
                    <a:pt x="26" y="140"/>
                  </a:lnTo>
                  <a:lnTo>
                    <a:pt x="23" y="146"/>
                  </a:lnTo>
                  <a:lnTo>
                    <a:pt x="22" y="150"/>
                  </a:lnTo>
                  <a:lnTo>
                    <a:pt x="20" y="154"/>
                  </a:lnTo>
                  <a:lnTo>
                    <a:pt x="19" y="160"/>
                  </a:lnTo>
                  <a:lnTo>
                    <a:pt x="16" y="166"/>
                  </a:lnTo>
                  <a:lnTo>
                    <a:pt x="15" y="171"/>
                  </a:lnTo>
                  <a:lnTo>
                    <a:pt x="15" y="177"/>
                  </a:lnTo>
                  <a:lnTo>
                    <a:pt x="15" y="184"/>
                  </a:lnTo>
                  <a:lnTo>
                    <a:pt x="15" y="191"/>
                  </a:lnTo>
                  <a:lnTo>
                    <a:pt x="14" y="198"/>
                  </a:lnTo>
                  <a:lnTo>
                    <a:pt x="13" y="203"/>
                  </a:lnTo>
                  <a:lnTo>
                    <a:pt x="11" y="214"/>
                  </a:lnTo>
                  <a:lnTo>
                    <a:pt x="6" y="237"/>
                  </a:lnTo>
                  <a:lnTo>
                    <a:pt x="2" y="267"/>
                  </a:lnTo>
                  <a:lnTo>
                    <a:pt x="2" y="29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1" name="Freeform 216"/>
            <p:cNvSpPr>
              <a:spLocks/>
            </p:cNvSpPr>
            <p:nvPr/>
          </p:nvSpPr>
          <p:spPr bwMode="auto">
            <a:xfrm>
              <a:off x="5567" y="2769"/>
              <a:ext cx="19" cy="10"/>
            </a:xfrm>
            <a:custGeom>
              <a:avLst/>
              <a:gdLst>
                <a:gd name="T0" fmla="*/ 1 w 37"/>
                <a:gd name="T1" fmla="*/ 1 h 19"/>
                <a:gd name="T2" fmla="*/ 1 w 37"/>
                <a:gd name="T3" fmla="*/ 1 h 19"/>
                <a:gd name="T4" fmla="*/ 1 w 37"/>
                <a:gd name="T5" fmla="*/ 1 h 19"/>
                <a:gd name="T6" fmla="*/ 1 w 37"/>
                <a:gd name="T7" fmla="*/ 1 h 19"/>
                <a:gd name="T8" fmla="*/ 1 w 37"/>
                <a:gd name="T9" fmla="*/ 1 h 19"/>
                <a:gd name="T10" fmla="*/ 1 w 37"/>
                <a:gd name="T11" fmla="*/ 1 h 19"/>
                <a:gd name="T12" fmla="*/ 1 w 37"/>
                <a:gd name="T13" fmla="*/ 1 h 19"/>
                <a:gd name="T14" fmla="*/ 1 w 37"/>
                <a:gd name="T15" fmla="*/ 1 h 19"/>
                <a:gd name="T16" fmla="*/ 0 w 37"/>
                <a:gd name="T17" fmla="*/ 0 h 19"/>
                <a:gd name="T18" fmla="*/ 1 w 37"/>
                <a:gd name="T19" fmla="*/ 1 h 19"/>
                <a:gd name="T20" fmla="*/ 1 w 37"/>
                <a:gd name="T21" fmla="*/ 1 h 19"/>
                <a:gd name="T22" fmla="*/ 1 w 37"/>
                <a:gd name="T23" fmla="*/ 1 h 19"/>
                <a:gd name="T24" fmla="*/ 1 w 37"/>
                <a:gd name="T25" fmla="*/ 1 h 19"/>
                <a:gd name="T26" fmla="*/ 1 w 37"/>
                <a:gd name="T27" fmla="*/ 1 h 19"/>
                <a:gd name="T28" fmla="*/ 1 w 37"/>
                <a:gd name="T29" fmla="*/ 1 h 19"/>
                <a:gd name="T30" fmla="*/ 1 w 37"/>
                <a:gd name="T31" fmla="*/ 1 h 19"/>
                <a:gd name="T32" fmla="*/ 1 w 37"/>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9"/>
                <a:gd name="T53" fmla="*/ 37 w 3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9">
                  <a:moveTo>
                    <a:pt x="37" y="16"/>
                  </a:moveTo>
                  <a:lnTo>
                    <a:pt x="34" y="13"/>
                  </a:lnTo>
                  <a:lnTo>
                    <a:pt x="31" y="11"/>
                  </a:lnTo>
                  <a:lnTo>
                    <a:pt x="26" y="8"/>
                  </a:lnTo>
                  <a:lnTo>
                    <a:pt x="22" y="5"/>
                  </a:lnTo>
                  <a:lnTo>
                    <a:pt x="17" y="4"/>
                  </a:lnTo>
                  <a:lnTo>
                    <a:pt x="11" y="2"/>
                  </a:lnTo>
                  <a:lnTo>
                    <a:pt x="6" y="1"/>
                  </a:lnTo>
                  <a:lnTo>
                    <a:pt x="0" y="0"/>
                  </a:lnTo>
                  <a:lnTo>
                    <a:pt x="7" y="5"/>
                  </a:lnTo>
                  <a:lnTo>
                    <a:pt x="16" y="11"/>
                  </a:lnTo>
                  <a:lnTo>
                    <a:pt x="25" y="16"/>
                  </a:lnTo>
                  <a:lnTo>
                    <a:pt x="31" y="19"/>
                  </a:lnTo>
                  <a:lnTo>
                    <a:pt x="32" y="18"/>
                  </a:lnTo>
                  <a:lnTo>
                    <a:pt x="34" y="17"/>
                  </a:lnTo>
                  <a:lnTo>
                    <a:pt x="36" y="17"/>
                  </a:lnTo>
                  <a:lnTo>
                    <a:pt x="37"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2" name="Freeform 217"/>
            <p:cNvSpPr>
              <a:spLocks/>
            </p:cNvSpPr>
            <p:nvPr/>
          </p:nvSpPr>
          <p:spPr bwMode="auto">
            <a:xfrm>
              <a:off x="5532" y="2764"/>
              <a:ext cx="6" cy="5"/>
            </a:xfrm>
            <a:custGeom>
              <a:avLst/>
              <a:gdLst>
                <a:gd name="T0" fmla="*/ 1 w 10"/>
                <a:gd name="T1" fmla="*/ 0 h 12"/>
                <a:gd name="T2" fmla="*/ 1 w 10"/>
                <a:gd name="T3" fmla="*/ 0 h 12"/>
                <a:gd name="T4" fmla="*/ 1 w 10"/>
                <a:gd name="T5" fmla="*/ 0 h 12"/>
                <a:gd name="T6" fmla="*/ 1 w 10"/>
                <a:gd name="T7" fmla="*/ 0 h 12"/>
                <a:gd name="T8" fmla="*/ 1 w 10"/>
                <a:gd name="T9" fmla="*/ 0 h 12"/>
                <a:gd name="T10" fmla="*/ 1 w 10"/>
                <a:gd name="T11" fmla="*/ 0 h 12"/>
                <a:gd name="T12" fmla="*/ 1 w 10"/>
                <a:gd name="T13" fmla="*/ 0 h 12"/>
                <a:gd name="T14" fmla="*/ 0 w 10"/>
                <a:gd name="T15" fmla="*/ 0 h 12"/>
                <a:gd name="T16" fmla="*/ 0 w 10"/>
                <a:gd name="T17" fmla="*/ 0 h 12"/>
                <a:gd name="T18" fmla="*/ 1 w 10"/>
                <a:gd name="T19" fmla="*/ 0 h 12"/>
                <a:gd name="T20" fmla="*/ 1 w 10"/>
                <a:gd name="T21" fmla="*/ 0 h 12"/>
                <a:gd name="T22" fmla="*/ 1 w 10"/>
                <a:gd name="T23" fmla="*/ 0 h 12"/>
                <a:gd name="T24" fmla="*/ 1 w 1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
                <a:gd name="T40" fmla="*/ 0 h 12"/>
                <a:gd name="T41" fmla="*/ 10 w 1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 h="12">
                  <a:moveTo>
                    <a:pt x="10" y="0"/>
                  </a:moveTo>
                  <a:lnTo>
                    <a:pt x="8" y="0"/>
                  </a:lnTo>
                  <a:lnTo>
                    <a:pt x="5" y="0"/>
                  </a:lnTo>
                  <a:lnTo>
                    <a:pt x="3" y="0"/>
                  </a:lnTo>
                  <a:lnTo>
                    <a:pt x="1" y="1"/>
                  </a:lnTo>
                  <a:lnTo>
                    <a:pt x="1" y="4"/>
                  </a:lnTo>
                  <a:lnTo>
                    <a:pt x="1" y="6"/>
                  </a:lnTo>
                  <a:lnTo>
                    <a:pt x="0" y="10"/>
                  </a:lnTo>
                  <a:lnTo>
                    <a:pt x="0" y="12"/>
                  </a:lnTo>
                  <a:lnTo>
                    <a:pt x="3" y="10"/>
                  </a:lnTo>
                  <a:lnTo>
                    <a:pt x="7" y="6"/>
                  </a:lnTo>
                  <a:lnTo>
                    <a:pt x="9" y="3"/>
                  </a:lnTo>
                  <a:lnTo>
                    <a:pt x="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3" name="Freeform 218"/>
            <p:cNvSpPr>
              <a:spLocks/>
            </p:cNvSpPr>
            <p:nvPr/>
          </p:nvSpPr>
          <p:spPr bwMode="auto">
            <a:xfrm>
              <a:off x="5530" y="2834"/>
              <a:ext cx="28" cy="4"/>
            </a:xfrm>
            <a:custGeom>
              <a:avLst/>
              <a:gdLst>
                <a:gd name="T0" fmla="*/ 0 w 57"/>
                <a:gd name="T1" fmla="*/ 0 h 7"/>
                <a:gd name="T2" fmla="*/ 0 w 57"/>
                <a:gd name="T3" fmla="*/ 0 h 7"/>
                <a:gd name="T4" fmla="*/ 0 w 57"/>
                <a:gd name="T5" fmla="*/ 0 h 7"/>
                <a:gd name="T6" fmla="*/ 0 w 57"/>
                <a:gd name="T7" fmla="*/ 0 h 7"/>
                <a:gd name="T8" fmla="*/ 0 w 57"/>
                <a:gd name="T9" fmla="*/ 0 h 7"/>
                <a:gd name="T10" fmla="*/ 0 w 57"/>
                <a:gd name="T11" fmla="*/ 0 h 7"/>
                <a:gd name="T12" fmla="*/ 0 w 57"/>
                <a:gd name="T13" fmla="*/ 0 h 7"/>
                <a:gd name="T14" fmla="*/ 0 w 57"/>
                <a:gd name="T15" fmla="*/ 0 h 7"/>
                <a:gd name="T16" fmla="*/ 0 w 57"/>
                <a:gd name="T17" fmla="*/ 0 h 7"/>
                <a:gd name="T18" fmla="*/ 0 w 57"/>
                <a:gd name="T19" fmla="*/ 1 h 7"/>
                <a:gd name="T20" fmla="*/ 0 w 57"/>
                <a:gd name="T21" fmla="*/ 1 h 7"/>
                <a:gd name="T22" fmla="*/ 0 w 57"/>
                <a:gd name="T23" fmla="*/ 1 h 7"/>
                <a:gd name="T24" fmla="*/ 0 w 57"/>
                <a:gd name="T25" fmla="*/ 1 h 7"/>
                <a:gd name="T26" fmla="*/ 0 w 57"/>
                <a:gd name="T27" fmla="*/ 1 h 7"/>
                <a:gd name="T28" fmla="*/ 0 w 57"/>
                <a:gd name="T29" fmla="*/ 1 h 7"/>
                <a:gd name="T30" fmla="*/ 0 w 57"/>
                <a:gd name="T31" fmla="*/ 1 h 7"/>
                <a:gd name="T32" fmla="*/ 0 w 57"/>
                <a:gd name="T33" fmla="*/ 1 h 7"/>
                <a:gd name="T34" fmla="*/ 0 w 57"/>
                <a:gd name="T35" fmla="*/ 1 h 7"/>
                <a:gd name="T36" fmla="*/ 0 w 57"/>
                <a:gd name="T37" fmla="*/ 1 h 7"/>
                <a:gd name="T38" fmla="*/ 0 w 57"/>
                <a:gd name="T39" fmla="*/ 1 h 7"/>
                <a:gd name="T40" fmla="*/ 0 w 57"/>
                <a:gd name="T41" fmla="*/ 1 h 7"/>
                <a:gd name="T42" fmla="*/ 0 w 57"/>
                <a:gd name="T43" fmla="*/ 1 h 7"/>
                <a:gd name="T44" fmla="*/ 0 w 57"/>
                <a:gd name="T45" fmla="*/ 1 h 7"/>
                <a:gd name="T46" fmla="*/ 0 w 57"/>
                <a:gd name="T47" fmla="*/ 1 h 7"/>
                <a:gd name="T48" fmla="*/ 0 w 57"/>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7"/>
                <a:gd name="T77" fmla="*/ 57 w 57"/>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7">
                  <a:moveTo>
                    <a:pt x="1" y="0"/>
                  </a:moveTo>
                  <a:lnTo>
                    <a:pt x="5" y="0"/>
                  </a:lnTo>
                  <a:lnTo>
                    <a:pt x="10" y="0"/>
                  </a:lnTo>
                  <a:lnTo>
                    <a:pt x="20" y="0"/>
                  </a:lnTo>
                  <a:lnTo>
                    <a:pt x="29" y="0"/>
                  </a:lnTo>
                  <a:lnTo>
                    <a:pt x="38" y="0"/>
                  </a:lnTo>
                  <a:lnTo>
                    <a:pt x="47" y="0"/>
                  </a:lnTo>
                  <a:lnTo>
                    <a:pt x="53" y="0"/>
                  </a:lnTo>
                  <a:lnTo>
                    <a:pt x="55" y="0"/>
                  </a:lnTo>
                  <a:lnTo>
                    <a:pt x="57" y="2"/>
                  </a:lnTo>
                  <a:lnTo>
                    <a:pt x="57" y="3"/>
                  </a:lnTo>
                  <a:lnTo>
                    <a:pt x="57" y="6"/>
                  </a:lnTo>
                  <a:lnTo>
                    <a:pt x="55" y="7"/>
                  </a:lnTo>
                  <a:lnTo>
                    <a:pt x="52" y="7"/>
                  </a:lnTo>
                  <a:lnTo>
                    <a:pt x="45" y="7"/>
                  </a:lnTo>
                  <a:lnTo>
                    <a:pt x="37" y="7"/>
                  </a:lnTo>
                  <a:lnTo>
                    <a:pt x="28" y="7"/>
                  </a:lnTo>
                  <a:lnTo>
                    <a:pt x="19" y="7"/>
                  </a:lnTo>
                  <a:lnTo>
                    <a:pt x="10" y="7"/>
                  </a:lnTo>
                  <a:lnTo>
                    <a:pt x="4" y="7"/>
                  </a:lnTo>
                  <a:lnTo>
                    <a:pt x="0" y="7"/>
                  </a:lnTo>
                  <a:lnTo>
                    <a:pt x="1" y="4"/>
                  </a:lnTo>
                  <a:lnTo>
                    <a:pt x="2" y="3"/>
                  </a:lnTo>
                  <a:lnTo>
                    <a:pt x="2" y="1"/>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4" name="Freeform 219"/>
            <p:cNvSpPr>
              <a:spLocks/>
            </p:cNvSpPr>
            <p:nvPr/>
          </p:nvSpPr>
          <p:spPr bwMode="auto">
            <a:xfrm>
              <a:off x="5417" y="3000"/>
              <a:ext cx="3" cy="24"/>
            </a:xfrm>
            <a:custGeom>
              <a:avLst/>
              <a:gdLst>
                <a:gd name="T0" fmla="*/ 0 w 7"/>
                <a:gd name="T1" fmla="*/ 0 h 49"/>
                <a:gd name="T2" fmla="*/ 0 w 7"/>
                <a:gd name="T3" fmla="*/ 0 h 49"/>
                <a:gd name="T4" fmla="*/ 0 w 7"/>
                <a:gd name="T5" fmla="*/ 0 h 49"/>
                <a:gd name="T6" fmla="*/ 0 w 7"/>
                <a:gd name="T7" fmla="*/ 0 h 49"/>
                <a:gd name="T8" fmla="*/ 0 w 7"/>
                <a:gd name="T9" fmla="*/ 0 h 49"/>
                <a:gd name="T10" fmla="*/ 0 w 7"/>
                <a:gd name="T11" fmla="*/ 0 h 49"/>
                <a:gd name="T12" fmla="*/ 0 w 7"/>
                <a:gd name="T13" fmla="*/ 0 h 49"/>
                <a:gd name="T14" fmla="*/ 0 w 7"/>
                <a:gd name="T15" fmla="*/ 0 h 49"/>
                <a:gd name="T16" fmla="*/ 0 w 7"/>
                <a:gd name="T17" fmla="*/ 0 h 49"/>
                <a:gd name="T18" fmla="*/ 0 w 7"/>
                <a:gd name="T19" fmla="*/ 0 h 49"/>
                <a:gd name="T20" fmla="*/ 0 w 7"/>
                <a:gd name="T21" fmla="*/ 0 h 49"/>
                <a:gd name="T22" fmla="*/ 0 w 7"/>
                <a:gd name="T23" fmla="*/ 0 h 49"/>
                <a:gd name="T24" fmla="*/ 0 w 7"/>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49"/>
                <a:gd name="T41" fmla="*/ 7 w 7"/>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49">
                  <a:moveTo>
                    <a:pt x="7" y="0"/>
                  </a:moveTo>
                  <a:lnTo>
                    <a:pt x="5" y="7"/>
                  </a:lnTo>
                  <a:lnTo>
                    <a:pt x="3" y="15"/>
                  </a:lnTo>
                  <a:lnTo>
                    <a:pt x="2" y="23"/>
                  </a:lnTo>
                  <a:lnTo>
                    <a:pt x="0" y="28"/>
                  </a:lnTo>
                  <a:lnTo>
                    <a:pt x="0" y="33"/>
                  </a:lnTo>
                  <a:lnTo>
                    <a:pt x="0" y="38"/>
                  </a:lnTo>
                  <a:lnTo>
                    <a:pt x="0" y="45"/>
                  </a:lnTo>
                  <a:lnTo>
                    <a:pt x="0" y="49"/>
                  </a:lnTo>
                  <a:lnTo>
                    <a:pt x="4" y="38"/>
                  </a:lnTo>
                  <a:lnTo>
                    <a:pt x="6" y="23"/>
                  </a:lnTo>
                  <a:lnTo>
                    <a:pt x="7" y="10"/>
                  </a:lnTo>
                  <a:lnTo>
                    <a:pt x="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5" name="Freeform 220"/>
            <p:cNvSpPr>
              <a:spLocks/>
            </p:cNvSpPr>
            <p:nvPr/>
          </p:nvSpPr>
          <p:spPr bwMode="auto">
            <a:xfrm>
              <a:off x="5500" y="3001"/>
              <a:ext cx="31" cy="20"/>
            </a:xfrm>
            <a:custGeom>
              <a:avLst/>
              <a:gdLst>
                <a:gd name="T0" fmla="*/ 0 w 61"/>
                <a:gd name="T1" fmla="*/ 0 h 41"/>
                <a:gd name="T2" fmla="*/ 1 w 61"/>
                <a:gd name="T3" fmla="*/ 0 h 41"/>
                <a:gd name="T4" fmla="*/ 1 w 61"/>
                <a:gd name="T5" fmla="*/ 0 h 41"/>
                <a:gd name="T6" fmla="*/ 1 w 61"/>
                <a:gd name="T7" fmla="*/ 0 h 41"/>
                <a:gd name="T8" fmla="*/ 1 w 61"/>
                <a:gd name="T9" fmla="*/ 0 h 41"/>
                <a:gd name="T10" fmla="*/ 1 w 61"/>
                <a:gd name="T11" fmla="*/ 0 h 41"/>
                <a:gd name="T12" fmla="*/ 1 w 61"/>
                <a:gd name="T13" fmla="*/ 0 h 41"/>
                <a:gd name="T14" fmla="*/ 1 w 61"/>
                <a:gd name="T15" fmla="*/ 0 h 41"/>
                <a:gd name="T16" fmla="*/ 1 w 61"/>
                <a:gd name="T17" fmla="*/ 0 h 41"/>
                <a:gd name="T18" fmla="*/ 1 w 61"/>
                <a:gd name="T19" fmla="*/ 0 h 41"/>
                <a:gd name="T20" fmla="*/ 1 w 61"/>
                <a:gd name="T21" fmla="*/ 0 h 41"/>
                <a:gd name="T22" fmla="*/ 1 w 61"/>
                <a:gd name="T23" fmla="*/ 0 h 41"/>
                <a:gd name="T24" fmla="*/ 1 w 61"/>
                <a:gd name="T25" fmla="*/ 0 h 41"/>
                <a:gd name="T26" fmla="*/ 1 w 61"/>
                <a:gd name="T27" fmla="*/ 0 h 41"/>
                <a:gd name="T28" fmla="*/ 1 w 61"/>
                <a:gd name="T29" fmla="*/ 0 h 41"/>
                <a:gd name="T30" fmla="*/ 1 w 61"/>
                <a:gd name="T31" fmla="*/ 0 h 41"/>
                <a:gd name="T32" fmla="*/ 1 w 61"/>
                <a:gd name="T33" fmla="*/ 0 h 41"/>
                <a:gd name="T34" fmla="*/ 1 w 61"/>
                <a:gd name="T35" fmla="*/ 0 h 41"/>
                <a:gd name="T36" fmla="*/ 1 w 61"/>
                <a:gd name="T37" fmla="*/ 0 h 41"/>
                <a:gd name="T38" fmla="*/ 1 w 61"/>
                <a:gd name="T39" fmla="*/ 0 h 41"/>
                <a:gd name="T40" fmla="*/ 0 w 61"/>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41"/>
                <a:gd name="T65" fmla="*/ 61 w 61"/>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41">
                  <a:moveTo>
                    <a:pt x="0" y="41"/>
                  </a:moveTo>
                  <a:lnTo>
                    <a:pt x="3" y="41"/>
                  </a:lnTo>
                  <a:lnTo>
                    <a:pt x="5" y="41"/>
                  </a:lnTo>
                  <a:lnTo>
                    <a:pt x="7" y="41"/>
                  </a:lnTo>
                  <a:lnTo>
                    <a:pt x="9" y="41"/>
                  </a:lnTo>
                  <a:lnTo>
                    <a:pt x="11" y="38"/>
                  </a:lnTo>
                  <a:lnTo>
                    <a:pt x="14" y="35"/>
                  </a:lnTo>
                  <a:lnTo>
                    <a:pt x="20" y="29"/>
                  </a:lnTo>
                  <a:lnTo>
                    <a:pt x="27" y="22"/>
                  </a:lnTo>
                  <a:lnTo>
                    <a:pt x="34" y="17"/>
                  </a:lnTo>
                  <a:lnTo>
                    <a:pt x="43" y="10"/>
                  </a:lnTo>
                  <a:lnTo>
                    <a:pt x="52" y="4"/>
                  </a:lnTo>
                  <a:lnTo>
                    <a:pt x="61" y="0"/>
                  </a:lnTo>
                  <a:lnTo>
                    <a:pt x="49" y="3"/>
                  </a:lnTo>
                  <a:lnTo>
                    <a:pt x="39" y="6"/>
                  </a:lnTo>
                  <a:lnTo>
                    <a:pt x="33" y="10"/>
                  </a:lnTo>
                  <a:lnTo>
                    <a:pt x="26" y="13"/>
                  </a:lnTo>
                  <a:lnTo>
                    <a:pt x="21" y="19"/>
                  </a:lnTo>
                  <a:lnTo>
                    <a:pt x="15" y="25"/>
                  </a:lnTo>
                  <a:lnTo>
                    <a:pt x="8" y="32"/>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6" name="Freeform 221"/>
            <p:cNvSpPr>
              <a:spLocks/>
            </p:cNvSpPr>
            <p:nvPr/>
          </p:nvSpPr>
          <p:spPr bwMode="auto">
            <a:xfrm>
              <a:off x="5403" y="2772"/>
              <a:ext cx="48" cy="24"/>
            </a:xfrm>
            <a:custGeom>
              <a:avLst/>
              <a:gdLst>
                <a:gd name="T0" fmla="*/ 0 w 96"/>
                <a:gd name="T1" fmla="*/ 1 h 48"/>
                <a:gd name="T2" fmla="*/ 1 w 96"/>
                <a:gd name="T3" fmla="*/ 1 h 48"/>
                <a:gd name="T4" fmla="*/ 1 w 96"/>
                <a:gd name="T5" fmla="*/ 1 h 48"/>
                <a:gd name="T6" fmla="*/ 1 w 96"/>
                <a:gd name="T7" fmla="*/ 1 h 48"/>
                <a:gd name="T8" fmla="*/ 1 w 96"/>
                <a:gd name="T9" fmla="*/ 1 h 48"/>
                <a:gd name="T10" fmla="*/ 1 w 96"/>
                <a:gd name="T11" fmla="*/ 1 h 48"/>
                <a:gd name="T12" fmla="*/ 1 w 96"/>
                <a:gd name="T13" fmla="*/ 1 h 48"/>
                <a:gd name="T14" fmla="*/ 1 w 96"/>
                <a:gd name="T15" fmla="*/ 1 h 48"/>
                <a:gd name="T16" fmla="*/ 1 w 96"/>
                <a:gd name="T17" fmla="*/ 1 h 48"/>
                <a:gd name="T18" fmla="*/ 1 w 96"/>
                <a:gd name="T19" fmla="*/ 1 h 48"/>
                <a:gd name="T20" fmla="*/ 1 w 96"/>
                <a:gd name="T21" fmla="*/ 1 h 48"/>
                <a:gd name="T22" fmla="*/ 1 w 96"/>
                <a:gd name="T23" fmla="*/ 1 h 48"/>
                <a:gd name="T24" fmla="*/ 1 w 96"/>
                <a:gd name="T25" fmla="*/ 1 h 48"/>
                <a:gd name="T26" fmla="*/ 1 w 96"/>
                <a:gd name="T27" fmla="*/ 1 h 48"/>
                <a:gd name="T28" fmla="*/ 1 w 96"/>
                <a:gd name="T29" fmla="*/ 1 h 48"/>
                <a:gd name="T30" fmla="*/ 1 w 96"/>
                <a:gd name="T31" fmla="*/ 1 h 48"/>
                <a:gd name="T32" fmla="*/ 1 w 96"/>
                <a:gd name="T33" fmla="*/ 1 h 48"/>
                <a:gd name="T34" fmla="*/ 1 w 96"/>
                <a:gd name="T35" fmla="*/ 1 h 48"/>
                <a:gd name="T36" fmla="*/ 1 w 96"/>
                <a:gd name="T37" fmla="*/ 1 h 48"/>
                <a:gd name="T38" fmla="*/ 1 w 96"/>
                <a:gd name="T39" fmla="*/ 0 h 48"/>
                <a:gd name="T40" fmla="*/ 1 w 96"/>
                <a:gd name="T41" fmla="*/ 0 h 48"/>
                <a:gd name="T42" fmla="*/ 1 w 96"/>
                <a:gd name="T43" fmla="*/ 0 h 48"/>
                <a:gd name="T44" fmla="*/ 1 w 96"/>
                <a:gd name="T45" fmla="*/ 0 h 48"/>
                <a:gd name="T46" fmla="*/ 1 w 96"/>
                <a:gd name="T47" fmla="*/ 1 h 48"/>
                <a:gd name="T48" fmla="*/ 1 w 96"/>
                <a:gd name="T49" fmla="*/ 1 h 48"/>
                <a:gd name="T50" fmla="*/ 1 w 96"/>
                <a:gd name="T51" fmla="*/ 1 h 48"/>
                <a:gd name="T52" fmla="*/ 1 w 96"/>
                <a:gd name="T53" fmla="*/ 1 h 48"/>
                <a:gd name="T54" fmla="*/ 1 w 96"/>
                <a:gd name="T55" fmla="*/ 1 h 48"/>
                <a:gd name="T56" fmla="*/ 1 w 96"/>
                <a:gd name="T57" fmla="*/ 1 h 48"/>
                <a:gd name="T58" fmla="*/ 1 w 96"/>
                <a:gd name="T59" fmla="*/ 1 h 48"/>
                <a:gd name="T60" fmla="*/ 1 w 96"/>
                <a:gd name="T61" fmla="*/ 1 h 48"/>
                <a:gd name="T62" fmla="*/ 1 w 96"/>
                <a:gd name="T63" fmla="*/ 1 h 48"/>
                <a:gd name="T64" fmla="*/ 1 w 96"/>
                <a:gd name="T65" fmla="*/ 1 h 48"/>
                <a:gd name="T66" fmla="*/ 1 w 96"/>
                <a:gd name="T67" fmla="*/ 1 h 48"/>
                <a:gd name="T68" fmla="*/ 1 w 96"/>
                <a:gd name="T69" fmla="*/ 1 h 48"/>
                <a:gd name="T70" fmla="*/ 1 w 96"/>
                <a:gd name="T71" fmla="*/ 1 h 48"/>
                <a:gd name="T72" fmla="*/ 1 w 96"/>
                <a:gd name="T73" fmla="*/ 1 h 48"/>
                <a:gd name="T74" fmla="*/ 1 w 96"/>
                <a:gd name="T75" fmla="*/ 1 h 48"/>
                <a:gd name="T76" fmla="*/ 1 w 96"/>
                <a:gd name="T77" fmla="*/ 1 h 48"/>
                <a:gd name="T78" fmla="*/ 1 w 96"/>
                <a:gd name="T79" fmla="*/ 1 h 48"/>
                <a:gd name="T80" fmla="*/ 1 w 96"/>
                <a:gd name="T81" fmla="*/ 1 h 48"/>
                <a:gd name="T82" fmla="*/ 1 w 96"/>
                <a:gd name="T83" fmla="*/ 1 h 48"/>
                <a:gd name="T84" fmla="*/ 1 w 96"/>
                <a:gd name="T85" fmla="*/ 1 h 48"/>
                <a:gd name="T86" fmla="*/ 1 w 96"/>
                <a:gd name="T87" fmla="*/ 1 h 48"/>
                <a:gd name="T88" fmla="*/ 1 w 96"/>
                <a:gd name="T89" fmla="*/ 1 h 48"/>
                <a:gd name="T90" fmla="*/ 1 w 96"/>
                <a:gd name="T91" fmla="*/ 1 h 48"/>
                <a:gd name="T92" fmla="*/ 1 w 96"/>
                <a:gd name="T93" fmla="*/ 1 h 48"/>
                <a:gd name="T94" fmla="*/ 1 w 96"/>
                <a:gd name="T95" fmla="*/ 1 h 48"/>
                <a:gd name="T96" fmla="*/ 1 w 96"/>
                <a:gd name="T97" fmla="*/ 1 h 48"/>
                <a:gd name="T98" fmla="*/ 1 w 96"/>
                <a:gd name="T99" fmla="*/ 1 h 48"/>
                <a:gd name="T100" fmla="*/ 1 w 96"/>
                <a:gd name="T101" fmla="*/ 1 h 48"/>
                <a:gd name="T102" fmla="*/ 1 w 96"/>
                <a:gd name="T103" fmla="*/ 1 h 48"/>
                <a:gd name="T104" fmla="*/ 0 w 96"/>
                <a:gd name="T105" fmla="*/ 1 h 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6"/>
                <a:gd name="T160" fmla="*/ 0 h 48"/>
                <a:gd name="T161" fmla="*/ 96 w 96"/>
                <a:gd name="T162" fmla="*/ 48 h 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6" h="48">
                  <a:moveTo>
                    <a:pt x="0" y="48"/>
                  </a:moveTo>
                  <a:lnTo>
                    <a:pt x="2" y="43"/>
                  </a:lnTo>
                  <a:lnTo>
                    <a:pt x="6" y="39"/>
                  </a:lnTo>
                  <a:lnTo>
                    <a:pt x="10" y="34"/>
                  </a:lnTo>
                  <a:lnTo>
                    <a:pt x="15" y="31"/>
                  </a:lnTo>
                  <a:lnTo>
                    <a:pt x="21" y="26"/>
                  </a:lnTo>
                  <a:lnTo>
                    <a:pt x="26" y="23"/>
                  </a:lnTo>
                  <a:lnTo>
                    <a:pt x="32" y="20"/>
                  </a:lnTo>
                  <a:lnTo>
                    <a:pt x="38" y="17"/>
                  </a:lnTo>
                  <a:lnTo>
                    <a:pt x="45" y="16"/>
                  </a:lnTo>
                  <a:lnTo>
                    <a:pt x="49" y="13"/>
                  </a:lnTo>
                  <a:lnTo>
                    <a:pt x="54" y="11"/>
                  </a:lnTo>
                  <a:lnTo>
                    <a:pt x="57" y="10"/>
                  </a:lnTo>
                  <a:lnTo>
                    <a:pt x="61" y="9"/>
                  </a:lnTo>
                  <a:lnTo>
                    <a:pt x="65" y="8"/>
                  </a:lnTo>
                  <a:lnTo>
                    <a:pt x="70" y="5"/>
                  </a:lnTo>
                  <a:lnTo>
                    <a:pt x="73" y="4"/>
                  </a:lnTo>
                  <a:lnTo>
                    <a:pt x="78" y="2"/>
                  </a:lnTo>
                  <a:lnTo>
                    <a:pt x="84" y="1"/>
                  </a:lnTo>
                  <a:lnTo>
                    <a:pt x="88" y="0"/>
                  </a:lnTo>
                  <a:lnTo>
                    <a:pt x="91" y="0"/>
                  </a:lnTo>
                  <a:lnTo>
                    <a:pt x="93" y="0"/>
                  </a:lnTo>
                  <a:lnTo>
                    <a:pt x="94" y="0"/>
                  </a:lnTo>
                  <a:lnTo>
                    <a:pt x="96" y="1"/>
                  </a:lnTo>
                  <a:lnTo>
                    <a:pt x="92" y="3"/>
                  </a:lnTo>
                  <a:lnTo>
                    <a:pt x="85" y="5"/>
                  </a:lnTo>
                  <a:lnTo>
                    <a:pt x="80" y="9"/>
                  </a:lnTo>
                  <a:lnTo>
                    <a:pt x="77" y="10"/>
                  </a:lnTo>
                  <a:lnTo>
                    <a:pt x="76" y="11"/>
                  </a:lnTo>
                  <a:lnTo>
                    <a:pt x="75" y="12"/>
                  </a:lnTo>
                  <a:lnTo>
                    <a:pt x="72" y="12"/>
                  </a:lnTo>
                  <a:lnTo>
                    <a:pt x="70" y="13"/>
                  </a:lnTo>
                  <a:lnTo>
                    <a:pt x="68" y="15"/>
                  </a:lnTo>
                  <a:lnTo>
                    <a:pt x="63" y="16"/>
                  </a:lnTo>
                  <a:lnTo>
                    <a:pt x="56" y="18"/>
                  </a:lnTo>
                  <a:lnTo>
                    <a:pt x="49" y="21"/>
                  </a:lnTo>
                  <a:lnTo>
                    <a:pt x="42" y="24"/>
                  </a:lnTo>
                  <a:lnTo>
                    <a:pt x="35" y="27"/>
                  </a:lnTo>
                  <a:lnTo>
                    <a:pt x="30" y="31"/>
                  </a:lnTo>
                  <a:lnTo>
                    <a:pt x="25" y="33"/>
                  </a:lnTo>
                  <a:lnTo>
                    <a:pt x="24" y="34"/>
                  </a:lnTo>
                  <a:lnTo>
                    <a:pt x="23" y="36"/>
                  </a:lnTo>
                  <a:lnTo>
                    <a:pt x="22" y="38"/>
                  </a:lnTo>
                  <a:lnTo>
                    <a:pt x="21" y="40"/>
                  </a:lnTo>
                  <a:lnTo>
                    <a:pt x="17" y="41"/>
                  </a:lnTo>
                  <a:lnTo>
                    <a:pt x="15" y="41"/>
                  </a:lnTo>
                  <a:lnTo>
                    <a:pt x="12" y="41"/>
                  </a:lnTo>
                  <a:lnTo>
                    <a:pt x="11" y="42"/>
                  </a:lnTo>
                  <a:lnTo>
                    <a:pt x="9" y="43"/>
                  </a:lnTo>
                  <a:lnTo>
                    <a:pt x="7" y="46"/>
                  </a:lnTo>
                  <a:lnTo>
                    <a:pt x="3" y="47"/>
                  </a:lnTo>
                  <a:lnTo>
                    <a:pt x="0"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7" name="Freeform 222"/>
            <p:cNvSpPr>
              <a:spLocks/>
            </p:cNvSpPr>
            <p:nvPr/>
          </p:nvSpPr>
          <p:spPr bwMode="auto">
            <a:xfrm>
              <a:off x="5462" y="2751"/>
              <a:ext cx="55" cy="143"/>
            </a:xfrm>
            <a:custGeom>
              <a:avLst/>
              <a:gdLst>
                <a:gd name="T0" fmla="*/ 1 w 110"/>
                <a:gd name="T1" fmla="*/ 0 h 287"/>
                <a:gd name="T2" fmla="*/ 1 w 110"/>
                <a:gd name="T3" fmla="*/ 0 h 287"/>
                <a:gd name="T4" fmla="*/ 1 w 110"/>
                <a:gd name="T5" fmla="*/ 0 h 287"/>
                <a:gd name="T6" fmla="*/ 1 w 110"/>
                <a:gd name="T7" fmla="*/ 0 h 287"/>
                <a:gd name="T8" fmla="*/ 1 w 110"/>
                <a:gd name="T9" fmla="*/ 0 h 287"/>
                <a:gd name="T10" fmla="*/ 1 w 110"/>
                <a:gd name="T11" fmla="*/ 0 h 287"/>
                <a:gd name="T12" fmla="*/ 1 w 110"/>
                <a:gd name="T13" fmla="*/ 0 h 287"/>
                <a:gd name="T14" fmla="*/ 1 w 110"/>
                <a:gd name="T15" fmla="*/ 0 h 287"/>
                <a:gd name="T16" fmla="*/ 1 w 110"/>
                <a:gd name="T17" fmla="*/ 0 h 287"/>
                <a:gd name="T18" fmla="*/ 1 w 110"/>
                <a:gd name="T19" fmla="*/ 0 h 287"/>
                <a:gd name="T20" fmla="*/ 1 w 110"/>
                <a:gd name="T21" fmla="*/ 0 h 287"/>
                <a:gd name="T22" fmla="*/ 1 w 110"/>
                <a:gd name="T23" fmla="*/ 0 h 287"/>
                <a:gd name="T24" fmla="*/ 1 w 110"/>
                <a:gd name="T25" fmla="*/ 0 h 287"/>
                <a:gd name="T26" fmla="*/ 1 w 110"/>
                <a:gd name="T27" fmla="*/ 0 h 287"/>
                <a:gd name="T28" fmla="*/ 1 w 110"/>
                <a:gd name="T29" fmla="*/ 0 h 287"/>
                <a:gd name="T30" fmla="*/ 1 w 110"/>
                <a:gd name="T31" fmla="*/ 0 h 287"/>
                <a:gd name="T32" fmla="*/ 1 w 110"/>
                <a:gd name="T33" fmla="*/ 0 h 287"/>
                <a:gd name="T34" fmla="*/ 1 w 110"/>
                <a:gd name="T35" fmla="*/ 0 h 287"/>
                <a:gd name="T36" fmla="*/ 1 w 110"/>
                <a:gd name="T37" fmla="*/ 0 h 287"/>
                <a:gd name="T38" fmla="*/ 1 w 110"/>
                <a:gd name="T39" fmla="*/ 0 h 287"/>
                <a:gd name="T40" fmla="*/ 1 w 110"/>
                <a:gd name="T41" fmla="*/ 0 h 287"/>
                <a:gd name="T42" fmla="*/ 1 w 110"/>
                <a:gd name="T43" fmla="*/ 0 h 287"/>
                <a:gd name="T44" fmla="*/ 1 w 110"/>
                <a:gd name="T45" fmla="*/ 0 h 287"/>
                <a:gd name="T46" fmla="*/ 1 w 110"/>
                <a:gd name="T47" fmla="*/ 0 h 287"/>
                <a:gd name="T48" fmla="*/ 1 w 110"/>
                <a:gd name="T49" fmla="*/ 0 h 287"/>
                <a:gd name="T50" fmla="*/ 1 w 110"/>
                <a:gd name="T51" fmla="*/ 0 h 287"/>
                <a:gd name="T52" fmla="*/ 1 w 110"/>
                <a:gd name="T53" fmla="*/ 0 h 287"/>
                <a:gd name="T54" fmla="*/ 1 w 110"/>
                <a:gd name="T55" fmla="*/ 0 h 287"/>
                <a:gd name="T56" fmla="*/ 1 w 110"/>
                <a:gd name="T57" fmla="*/ 0 h 287"/>
                <a:gd name="T58" fmla="*/ 1 w 110"/>
                <a:gd name="T59" fmla="*/ 0 h 287"/>
                <a:gd name="T60" fmla="*/ 1 w 110"/>
                <a:gd name="T61" fmla="*/ 0 h 287"/>
                <a:gd name="T62" fmla="*/ 1 w 110"/>
                <a:gd name="T63" fmla="*/ 0 h 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287"/>
                <a:gd name="T98" fmla="*/ 110 w 110"/>
                <a:gd name="T99" fmla="*/ 287 h 2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287">
                  <a:moveTo>
                    <a:pt x="98" y="7"/>
                  </a:moveTo>
                  <a:lnTo>
                    <a:pt x="102" y="13"/>
                  </a:lnTo>
                  <a:lnTo>
                    <a:pt x="104" y="20"/>
                  </a:lnTo>
                  <a:lnTo>
                    <a:pt x="106" y="26"/>
                  </a:lnTo>
                  <a:lnTo>
                    <a:pt x="107" y="33"/>
                  </a:lnTo>
                  <a:lnTo>
                    <a:pt x="107" y="36"/>
                  </a:lnTo>
                  <a:lnTo>
                    <a:pt x="109" y="38"/>
                  </a:lnTo>
                  <a:lnTo>
                    <a:pt x="109" y="40"/>
                  </a:lnTo>
                  <a:lnTo>
                    <a:pt x="109" y="43"/>
                  </a:lnTo>
                  <a:lnTo>
                    <a:pt x="110" y="56"/>
                  </a:lnTo>
                  <a:lnTo>
                    <a:pt x="109" y="69"/>
                  </a:lnTo>
                  <a:lnTo>
                    <a:pt x="106" y="81"/>
                  </a:lnTo>
                  <a:lnTo>
                    <a:pt x="104" y="92"/>
                  </a:lnTo>
                  <a:lnTo>
                    <a:pt x="100" y="105"/>
                  </a:lnTo>
                  <a:lnTo>
                    <a:pt x="96" y="123"/>
                  </a:lnTo>
                  <a:lnTo>
                    <a:pt x="90" y="147"/>
                  </a:lnTo>
                  <a:lnTo>
                    <a:pt x="84" y="173"/>
                  </a:lnTo>
                  <a:lnTo>
                    <a:pt x="79" y="199"/>
                  </a:lnTo>
                  <a:lnTo>
                    <a:pt x="73" y="222"/>
                  </a:lnTo>
                  <a:lnTo>
                    <a:pt x="69" y="239"/>
                  </a:lnTo>
                  <a:lnTo>
                    <a:pt x="67" y="247"/>
                  </a:lnTo>
                  <a:lnTo>
                    <a:pt x="64" y="257"/>
                  </a:lnTo>
                  <a:lnTo>
                    <a:pt x="60" y="268"/>
                  </a:lnTo>
                  <a:lnTo>
                    <a:pt x="57" y="279"/>
                  </a:lnTo>
                  <a:lnTo>
                    <a:pt x="52" y="287"/>
                  </a:lnTo>
                  <a:lnTo>
                    <a:pt x="44" y="270"/>
                  </a:lnTo>
                  <a:lnTo>
                    <a:pt x="37" y="254"/>
                  </a:lnTo>
                  <a:lnTo>
                    <a:pt x="31" y="238"/>
                  </a:lnTo>
                  <a:lnTo>
                    <a:pt x="26" y="223"/>
                  </a:lnTo>
                  <a:lnTo>
                    <a:pt x="22" y="209"/>
                  </a:lnTo>
                  <a:lnTo>
                    <a:pt x="19" y="198"/>
                  </a:lnTo>
                  <a:lnTo>
                    <a:pt x="18" y="188"/>
                  </a:lnTo>
                  <a:lnTo>
                    <a:pt x="16" y="181"/>
                  </a:lnTo>
                  <a:lnTo>
                    <a:pt x="15" y="161"/>
                  </a:lnTo>
                  <a:lnTo>
                    <a:pt x="13" y="137"/>
                  </a:lnTo>
                  <a:lnTo>
                    <a:pt x="10" y="113"/>
                  </a:lnTo>
                  <a:lnTo>
                    <a:pt x="6" y="97"/>
                  </a:lnTo>
                  <a:lnTo>
                    <a:pt x="5" y="86"/>
                  </a:lnTo>
                  <a:lnTo>
                    <a:pt x="3" y="74"/>
                  </a:lnTo>
                  <a:lnTo>
                    <a:pt x="1" y="61"/>
                  </a:lnTo>
                  <a:lnTo>
                    <a:pt x="0" y="54"/>
                  </a:lnTo>
                  <a:lnTo>
                    <a:pt x="4" y="55"/>
                  </a:lnTo>
                  <a:lnTo>
                    <a:pt x="11" y="56"/>
                  </a:lnTo>
                  <a:lnTo>
                    <a:pt x="18" y="59"/>
                  </a:lnTo>
                  <a:lnTo>
                    <a:pt x="27" y="60"/>
                  </a:lnTo>
                  <a:lnTo>
                    <a:pt x="33" y="60"/>
                  </a:lnTo>
                  <a:lnTo>
                    <a:pt x="38" y="60"/>
                  </a:lnTo>
                  <a:lnTo>
                    <a:pt x="44" y="59"/>
                  </a:lnTo>
                  <a:lnTo>
                    <a:pt x="49" y="56"/>
                  </a:lnTo>
                  <a:lnTo>
                    <a:pt x="56" y="53"/>
                  </a:lnTo>
                  <a:lnTo>
                    <a:pt x="62" y="46"/>
                  </a:lnTo>
                  <a:lnTo>
                    <a:pt x="69" y="39"/>
                  </a:lnTo>
                  <a:lnTo>
                    <a:pt x="76" y="31"/>
                  </a:lnTo>
                  <a:lnTo>
                    <a:pt x="82" y="22"/>
                  </a:lnTo>
                  <a:lnTo>
                    <a:pt x="88" y="14"/>
                  </a:lnTo>
                  <a:lnTo>
                    <a:pt x="91" y="6"/>
                  </a:lnTo>
                  <a:lnTo>
                    <a:pt x="92" y="0"/>
                  </a:lnTo>
                  <a:lnTo>
                    <a:pt x="94" y="0"/>
                  </a:lnTo>
                  <a:lnTo>
                    <a:pt x="95" y="0"/>
                  </a:lnTo>
                  <a:lnTo>
                    <a:pt x="96" y="1"/>
                  </a:lnTo>
                  <a:lnTo>
                    <a:pt x="97" y="1"/>
                  </a:lnTo>
                  <a:lnTo>
                    <a:pt x="98" y="2"/>
                  </a:lnTo>
                  <a:lnTo>
                    <a:pt x="98" y="3"/>
                  </a:lnTo>
                  <a:lnTo>
                    <a:pt x="98" y="6"/>
                  </a:lnTo>
                  <a:lnTo>
                    <a:pt x="98"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8" name="Freeform 223"/>
            <p:cNvSpPr>
              <a:spLocks/>
            </p:cNvSpPr>
            <p:nvPr/>
          </p:nvSpPr>
          <p:spPr bwMode="auto">
            <a:xfrm>
              <a:off x="5470" y="2779"/>
              <a:ext cx="26" cy="115"/>
            </a:xfrm>
            <a:custGeom>
              <a:avLst/>
              <a:gdLst>
                <a:gd name="T0" fmla="*/ 1 w 51"/>
                <a:gd name="T1" fmla="*/ 0 h 231"/>
                <a:gd name="T2" fmla="*/ 1 w 51"/>
                <a:gd name="T3" fmla="*/ 0 h 231"/>
                <a:gd name="T4" fmla="*/ 1 w 51"/>
                <a:gd name="T5" fmla="*/ 0 h 231"/>
                <a:gd name="T6" fmla="*/ 1 w 51"/>
                <a:gd name="T7" fmla="*/ 0 h 231"/>
                <a:gd name="T8" fmla="*/ 1 w 51"/>
                <a:gd name="T9" fmla="*/ 0 h 231"/>
                <a:gd name="T10" fmla="*/ 1 w 51"/>
                <a:gd name="T11" fmla="*/ 0 h 231"/>
                <a:gd name="T12" fmla="*/ 1 w 51"/>
                <a:gd name="T13" fmla="*/ 0 h 231"/>
                <a:gd name="T14" fmla="*/ 1 w 51"/>
                <a:gd name="T15" fmla="*/ 0 h 231"/>
                <a:gd name="T16" fmla="*/ 1 w 51"/>
                <a:gd name="T17" fmla="*/ 0 h 231"/>
                <a:gd name="T18" fmla="*/ 1 w 51"/>
                <a:gd name="T19" fmla="*/ 0 h 231"/>
                <a:gd name="T20" fmla="*/ 1 w 51"/>
                <a:gd name="T21" fmla="*/ 0 h 231"/>
                <a:gd name="T22" fmla="*/ 1 w 51"/>
                <a:gd name="T23" fmla="*/ 0 h 231"/>
                <a:gd name="T24" fmla="*/ 1 w 51"/>
                <a:gd name="T25" fmla="*/ 0 h 231"/>
                <a:gd name="T26" fmla="*/ 1 w 51"/>
                <a:gd name="T27" fmla="*/ 0 h 231"/>
                <a:gd name="T28" fmla="*/ 1 w 51"/>
                <a:gd name="T29" fmla="*/ 0 h 231"/>
                <a:gd name="T30" fmla="*/ 1 w 51"/>
                <a:gd name="T31" fmla="*/ 0 h 231"/>
                <a:gd name="T32" fmla="*/ 1 w 51"/>
                <a:gd name="T33" fmla="*/ 0 h 231"/>
                <a:gd name="T34" fmla="*/ 1 w 51"/>
                <a:gd name="T35" fmla="*/ 0 h 231"/>
                <a:gd name="T36" fmla="*/ 1 w 51"/>
                <a:gd name="T37" fmla="*/ 0 h 231"/>
                <a:gd name="T38" fmla="*/ 1 w 51"/>
                <a:gd name="T39" fmla="*/ 0 h 231"/>
                <a:gd name="T40" fmla="*/ 1 w 51"/>
                <a:gd name="T41" fmla="*/ 0 h 231"/>
                <a:gd name="T42" fmla="*/ 1 w 51"/>
                <a:gd name="T43" fmla="*/ 0 h 231"/>
                <a:gd name="T44" fmla="*/ 1 w 51"/>
                <a:gd name="T45" fmla="*/ 0 h 231"/>
                <a:gd name="T46" fmla="*/ 1 w 51"/>
                <a:gd name="T47" fmla="*/ 0 h 231"/>
                <a:gd name="T48" fmla="*/ 1 w 51"/>
                <a:gd name="T49" fmla="*/ 0 h 231"/>
                <a:gd name="T50" fmla="*/ 1 w 51"/>
                <a:gd name="T51" fmla="*/ 0 h 231"/>
                <a:gd name="T52" fmla="*/ 1 w 51"/>
                <a:gd name="T53" fmla="*/ 0 h 231"/>
                <a:gd name="T54" fmla="*/ 1 w 51"/>
                <a:gd name="T55" fmla="*/ 0 h 231"/>
                <a:gd name="T56" fmla="*/ 1 w 51"/>
                <a:gd name="T57" fmla="*/ 0 h 231"/>
                <a:gd name="T58" fmla="*/ 1 w 51"/>
                <a:gd name="T59" fmla="*/ 0 h 231"/>
                <a:gd name="T60" fmla="*/ 1 w 51"/>
                <a:gd name="T61" fmla="*/ 0 h 231"/>
                <a:gd name="T62" fmla="*/ 1 w 51"/>
                <a:gd name="T63" fmla="*/ 0 h 231"/>
                <a:gd name="T64" fmla="*/ 1 w 51"/>
                <a:gd name="T65" fmla="*/ 0 h 231"/>
                <a:gd name="T66" fmla="*/ 1 w 51"/>
                <a:gd name="T67" fmla="*/ 0 h 231"/>
                <a:gd name="T68" fmla="*/ 1 w 51"/>
                <a:gd name="T69" fmla="*/ 0 h 231"/>
                <a:gd name="T70" fmla="*/ 1 w 51"/>
                <a:gd name="T71" fmla="*/ 0 h 231"/>
                <a:gd name="T72" fmla="*/ 1 w 51"/>
                <a:gd name="T73" fmla="*/ 0 h 231"/>
                <a:gd name="T74" fmla="*/ 1 w 51"/>
                <a:gd name="T75" fmla="*/ 0 h 231"/>
                <a:gd name="T76" fmla="*/ 1 w 51"/>
                <a:gd name="T77" fmla="*/ 0 h 231"/>
                <a:gd name="T78" fmla="*/ 1 w 51"/>
                <a:gd name="T79" fmla="*/ 0 h 231"/>
                <a:gd name="T80" fmla="*/ 1 w 51"/>
                <a:gd name="T81" fmla="*/ 0 h 231"/>
                <a:gd name="T82" fmla="*/ 1 w 51"/>
                <a:gd name="T83" fmla="*/ 0 h 231"/>
                <a:gd name="T84" fmla="*/ 1 w 51"/>
                <a:gd name="T85" fmla="*/ 0 h 231"/>
                <a:gd name="T86" fmla="*/ 1 w 51"/>
                <a:gd name="T87" fmla="*/ 0 h 231"/>
                <a:gd name="T88" fmla="*/ 0 w 51"/>
                <a:gd name="T89" fmla="*/ 0 h 231"/>
                <a:gd name="T90" fmla="*/ 1 w 51"/>
                <a:gd name="T91" fmla="*/ 0 h 231"/>
                <a:gd name="T92" fmla="*/ 1 w 51"/>
                <a:gd name="T93" fmla="*/ 0 h 231"/>
                <a:gd name="T94" fmla="*/ 1 w 51"/>
                <a:gd name="T95" fmla="*/ 0 h 231"/>
                <a:gd name="T96" fmla="*/ 1 w 51"/>
                <a:gd name="T97" fmla="*/ 0 h 231"/>
                <a:gd name="T98" fmla="*/ 1 w 51"/>
                <a:gd name="T99" fmla="*/ 0 h 231"/>
                <a:gd name="T100" fmla="*/ 1 w 51"/>
                <a:gd name="T101" fmla="*/ 0 h 231"/>
                <a:gd name="T102" fmla="*/ 1 w 51"/>
                <a:gd name="T103" fmla="*/ 0 h 231"/>
                <a:gd name="T104" fmla="*/ 1 w 51"/>
                <a:gd name="T105" fmla="*/ 0 h 231"/>
                <a:gd name="T106" fmla="*/ 1 w 51"/>
                <a:gd name="T107" fmla="*/ 0 h 231"/>
                <a:gd name="T108" fmla="*/ 1 w 51"/>
                <a:gd name="T109" fmla="*/ 0 h 231"/>
                <a:gd name="T110" fmla="*/ 1 w 51"/>
                <a:gd name="T111" fmla="*/ 0 h 231"/>
                <a:gd name="T112" fmla="*/ 1 w 51"/>
                <a:gd name="T113" fmla="*/ 0 h 231"/>
                <a:gd name="T114" fmla="*/ 1 w 51"/>
                <a:gd name="T115" fmla="*/ 0 h 231"/>
                <a:gd name="T116" fmla="*/ 1 w 51"/>
                <a:gd name="T117" fmla="*/ 0 h 231"/>
                <a:gd name="T118" fmla="*/ 1 w 51"/>
                <a:gd name="T119" fmla="*/ 0 h 231"/>
                <a:gd name="T120" fmla="*/ 1 w 51"/>
                <a:gd name="T121" fmla="*/ 0 h 2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1"/>
                <a:gd name="T184" fmla="*/ 0 h 231"/>
                <a:gd name="T185" fmla="*/ 51 w 51"/>
                <a:gd name="T186" fmla="*/ 231 h 2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1" h="231">
                  <a:moveTo>
                    <a:pt x="11" y="4"/>
                  </a:moveTo>
                  <a:lnTo>
                    <a:pt x="17" y="4"/>
                  </a:lnTo>
                  <a:lnTo>
                    <a:pt x="22" y="4"/>
                  </a:lnTo>
                  <a:lnTo>
                    <a:pt x="28" y="3"/>
                  </a:lnTo>
                  <a:lnTo>
                    <a:pt x="33" y="0"/>
                  </a:lnTo>
                  <a:lnTo>
                    <a:pt x="35" y="3"/>
                  </a:lnTo>
                  <a:lnTo>
                    <a:pt x="36" y="4"/>
                  </a:lnTo>
                  <a:lnTo>
                    <a:pt x="37" y="6"/>
                  </a:lnTo>
                  <a:lnTo>
                    <a:pt x="38" y="8"/>
                  </a:lnTo>
                  <a:lnTo>
                    <a:pt x="38" y="13"/>
                  </a:lnTo>
                  <a:lnTo>
                    <a:pt x="38" y="16"/>
                  </a:lnTo>
                  <a:lnTo>
                    <a:pt x="38" y="21"/>
                  </a:lnTo>
                  <a:lnTo>
                    <a:pt x="37" y="26"/>
                  </a:lnTo>
                  <a:lnTo>
                    <a:pt x="36" y="28"/>
                  </a:lnTo>
                  <a:lnTo>
                    <a:pt x="35" y="30"/>
                  </a:lnTo>
                  <a:lnTo>
                    <a:pt x="33" y="33"/>
                  </a:lnTo>
                  <a:lnTo>
                    <a:pt x="32" y="35"/>
                  </a:lnTo>
                  <a:lnTo>
                    <a:pt x="35" y="41"/>
                  </a:lnTo>
                  <a:lnTo>
                    <a:pt x="37" y="46"/>
                  </a:lnTo>
                  <a:lnTo>
                    <a:pt x="40" y="51"/>
                  </a:lnTo>
                  <a:lnTo>
                    <a:pt x="42" y="56"/>
                  </a:lnTo>
                  <a:lnTo>
                    <a:pt x="43" y="60"/>
                  </a:lnTo>
                  <a:lnTo>
                    <a:pt x="44" y="66"/>
                  </a:lnTo>
                  <a:lnTo>
                    <a:pt x="45" y="71"/>
                  </a:lnTo>
                  <a:lnTo>
                    <a:pt x="45" y="75"/>
                  </a:lnTo>
                  <a:lnTo>
                    <a:pt x="45" y="80"/>
                  </a:lnTo>
                  <a:lnTo>
                    <a:pt x="46" y="88"/>
                  </a:lnTo>
                  <a:lnTo>
                    <a:pt x="48" y="96"/>
                  </a:lnTo>
                  <a:lnTo>
                    <a:pt x="49" y="103"/>
                  </a:lnTo>
                  <a:lnTo>
                    <a:pt x="50" y="118"/>
                  </a:lnTo>
                  <a:lnTo>
                    <a:pt x="50" y="145"/>
                  </a:lnTo>
                  <a:lnTo>
                    <a:pt x="51" y="174"/>
                  </a:lnTo>
                  <a:lnTo>
                    <a:pt x="51" y="191"/>
                  </a:lnTo>
                  <a:lnTo>
                    <a:pt x="48" y="201"/>
                  </a:lnTo>
                  <a:lnTo>
                    <a:pt x="44" y="212"/>
                  </a:lnTo>
                  <a:lnTo>
                    <a:pt x="41" y="223"/>
                  </a:lnTo>
                  <a:lnTo>
                    <a:pt x="36" y="231"/>
                  </a:lnTo>
                  <a:lnTo>
                    <a:pt x="28" y="214"/>
                  </a:lnTo>
                  <a:lnTo>
                    <a:pt x="21" y="198"/>
                  </a:lnTo>
                  <a:lnTo>
                    <a:pt x="15" y="182"/>
                  </a:lnTo>
                  <a:lnTo>
                    <a:pt x="10" y="167"/>
                  </a:lnTo>
                  <a:lnTo>
                    <a:pt x="6" y="153"/>
                  </a:lnTo>
                  <a:lnTo>
                    <a:pt x="3" y="142"/>
                  </a:lnTo>
                  <a:lnTo>
                    <a:pt x="2" y="132"/>
                  </a:lnTo>
                  <a:lnTo>
                    <a:pt x="0" y="125"/>
                  </a:lnTo>
                  <a:lnTo>
                    <a:pt x="2" y="103"/>
                  </a:lnTo>
                  <a:lnTo>
                    <a:pt x="5" y="76"/>
                  </a:lnTo>
                  <a:lnTo>
                    <a:pt x="10" y="52"/>
                  </a:lnTo>
                  <a:lnTo>
                    <a:pt x="13" y="37"/>
                  </a:lnTo>
                  <a:lnTo>
                    <a:pt x="10" y="34"/>
                  </a:lnTo>
                  <a:lnTo>
                    <a:pt x="6" y="29"/>
                  </a:lnTo>
                  <a:lnTo>
                    <a:pt x="4" y="26"/>
                  </a:lnTo>
                  <a:lnTo>
                    <a:pt x="4" y="22"/>
                  </a:lnTo>
                  <a:lnTo>
                    <a:pt x="6" y="19"/>
                  </a:lnTo>
                  <a:lnTo>
                    <a:pt x="8" y="15"/>
                  </a:lnTo>
                  <a:lnTo>
                    <a:pt x="10" y="12"/>
                  </a:lnTo>
                  <a:lnTo>
                    <a:pt x="11" y="10"/>
                  </a:lnTo>
                  <a:lnTo>
                    <a:pt x="11" y="8"/>
                  </a:lnTo>
                  <a:lnTo>
                    <a:pt x="11" y="6"/>
                  </a:lnTo>
                  <a:lnTo>
                    <a:pt x="11" y="5"/>
                  </a:lnTo>
                  <a:lnTo>
                    <a:pt x="1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9" name="Freeform 224"/>
            <p:cNvSpPr>
              <a:spLocks/>
            </p:cNvSpPr>
            <p:nvPr/>
          </p:nvSpPr>
          <p:spPr bwMode="auto">
            <a:xfrm>
              <a:off x="5489" y="2783"/>
              <a:ext cx="11" cy="16"/>
            </a:xfrm>
            <a:custGeom>
              <a:avLst/>
              <a:gdLst>
                <a:gd name="T0" fmla="*/ 0 w 23"/>
                <a:gd name="T1" fmla="*/ 1 h 32"/>
                <a:gd name="T2" fmla="*/ 0 w 23"/>
                <a:gd name="T3" fmla="*/ 1 h 32"/>
                <a:gd name="T4" fmla="*/ 0 w 23"/>
                <a:gd name="T5" fmla="*/ 1 h 32"/>
                <a:gd name="T6" fmla="*/ 0 w 23"/>
                <a:gd name="T7" fmla="*/ 1 h 32"/>
                <a:gd name="T8" fmla="*/ 0 w 23"/>
                <a:gd name="T9" fmla="*/ 0 h 32"/>
                <a:gd name="T10" fmla="*/ 0 w 23"/>
                <a:gd name="T11" fmla="*/ 1 h 32"/>
                <a:gd name="T12" fmla="*/ 0 w 23"/>
                <a:gd name="T13" fmla="*/ 1 h 32"/>
                <a:gd name="T14" fmla="*/ 0 w 23"/>
                <a:gd name="T15" fmla="*/ 1 h 32"/>
                <a:gd name="T16" fmla="*/ 0 w 23"/>
                <a:gd name="T17" fmla="*/ 1 h 32"/>
                <a:gd name="T18" fmla="*/ 0 w 23"/>
                <a:gd name="T19" fmla="*/ 1 h 32"/>
                <a:gd name="T20" fmla="*/ 0 w 23"/>
                <a:gd name="T21" fmla="*/ 1 h 32"/>
                <a:gd name="T22" fmla="*/ 0 w 23"/>
                <a:gd name="T23" fmla="*/ 1 h 32"/>
                <a:gd name="T24" fmla="*/ 0 w 23"/>
                <a:gd name="T25" fmla="*/ 1 h 32"/>
                <a:gd name="T26" fmla="*/ 0 w 23"/>
                <a:gd name="T27" fmla="*/ 1 h 32"/>
                <a:gd name="T28" fmla="*/ 0 w 23"/>
                <a:gd name="T29" fmla="*/ 1 h 32"/>
                <a:gd name="T30" fmla="*/ 0 w 23"/>
                <a:gd name="T31" fmla="*/ 1 h 32"/>
                <a:gd name="T32" fmla="*/ 0 w 23"/>
                <a:gd name="T33" fmla="*/ 1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32"/>
                <a:gd name="T53" fmla="*/ 23 w 2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32">
                  <a:moveTo>
                    <a:pt x="0" y="18"/>
                  </a:moveTo>
                  <a:lnTo>
                    <a:pt x="1" y="13"/>
                  </a:lnTo>
                  <a:lnTo>
                    <a:pt x="1" y="8"/>
                  </a:lnTo>
                  <a:lnTo>
                    <a:pt x="1" y="5"/>
                  </a:lnTo>
                  <a:lnTo>
                    <a:pt x="1" y="0"/>
                  </a:lnTo>
                  <a:lnTo>
                    <a:pt x="5" y="8"/>
                  </a:lnTo>
                  <a:lnTo>
                    <a:pt x="8" y="17"/>
                  </a:lnTo>
                  <a:lnTo>
                    <a:pt x="14" y="25"/>
                  </a:lnTo>
                  <a:lnTo>
                    <a:pt x="23" y="32"/>
                  </a:lnTo>
                  <a:lnTo>
                    <a:pt x="19" y="29"/>
                  </a:lnTo>
                  <a:lnTo>
                    <a:pt x="14" y="28"/>
                  </a:lnTo>
                  <a:lnTo>
                    <a:pt x="11" y="27"/>
                  </a:lnTo>
                  <a:lnTo>
                    <a:pt x="7" y="27"/>
                  </a:lnTo>
                  <a:lnTo>
                    <a:pt x="6" y="25"/>
                  </a:lnTo>
                  <a:lnTo>
                    <a:pt x="4" y="22"/>
                  </a:lnTo>
                  <a:lnTo>
                    <a:pt x="3" y="20"/>
                  </a:lnTo>
                  <a:lnTo>
                    <a:pt x="0"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0" name="Freeform 225"/>
            <p:cNvSpPr>
              <a:spLocks/>
            </p:cNvSpPr>
            <p:nvPr/>
          </p:nvSpPr>
          <p:spPr bwMode="auto">
            <a:xfrm>
              <a:off x="5506" y="2768"/>
              <a:ext cx="10" cy="22"/>
            </a:xfrm>
            <a:custGeom>
              <a:avLst/>
              <a:gdLst>
                <a:gd name="T0" fmla="*/ 1 w 20"/>
                <a:gd name="T1" fmla="*/ 0 h 45"/>
                <a:gd name="T2" fmla="*/ 1 w 20"/>
                <a:gd name="T3" fmla="*/ 0 h 45"/>
                <a:gd name="T4" fmla="*/ 1 w 20"/>
                <a:gd name="T5" fmla="*/ 0 h 45"/>
                <a:gd name="T6" fmla="*/ 1 w 20"/>
                <a:gd name="T7" fmla="*/ 0 h 45"/>
                <a:gd name="T8" fmla="*/ 1 w 20"/>
                <a:gd name="T9" fmla="*/ 0 h 45"/>
                <a:gd name="T10" fmla="*/ 1 w 20"/>
                <a:gd name="T11" fmla="*/ 0 h 45"/>
                <a:gd name="T12" fmla="*/ 1 w 20"/>
                <a:gd name="T13" fmla="*/ 0 h 45"/>
                <a:gd name="T14" fmla="*/ 1 w 20"/>
                <a:gd name="T15" fmla="*/ 0 h 45"/>
                <a:gd name="T16" fmla="*/ 0 w 20"/>
                <a:gd name="T17" fmla="*/ 0 h 45"/>
                <a:gd name="T18" fmla="*/ 1 w 20"/>
                <a:gd name="T19" fmla="*/ 0 h 45"/>
                <a:gd name="T20" fmla="*/ 1 w 20"/>
                <a:gd name="T21" fmla="*/ 0 h 45"/>
                <a:gd name="T22" fmla="*/ 1 w 20"/>
                <a:gd name="T23" fmla="*/ 0 h 45"/>
                <a:gd name="T24" fmla="*/ 1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20" y="10"/>
                  </a:moveTo>
                  <a:lnTo>
                    <a:pt x="20" y="7"/>
                  </a:lnTo>
                  <a:lnTo>
                    <a:pt x="20" y="5"/>
                  </a:lnTo>
                  <a:lnTo>
                    <a:pt x="18" y="3"/>
                  </a:lnTo>
                  <a:lnTo>
                    <a:pt x="18" y="0"/>
                  </a:lnTo>
                  <a:lnTo>
                    <a:pt x="13" y="12"/>
                  </a:lnTo>
                  <a:lnTo>
                    <a:pt x="6" y="25"/>
                  </a:lnTo>
                  <a:lnTo>
                    <a:pt x="2" y="37"/>
                  </a:lnTo>
                  <a:lnTo>
                    <a:pt x="0" y="45"/>
                  </a:lnTo>
                  <a:lnTo>
                    <a:pt x="6" y="31"/>
                  </a:lnTo>
                  <a:lnTo>
                    <a:pt x="11" y="22"/>
                  </a:lnTo>
                  <a:lnTo>
                    <a:pt x="16" y="15"/>
                  </a:lnTo>
                  <a:lnTo>
                    <a:pt x="20" y="1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1" name="Freeform 226"/>
            <p:cNvSpPr>
              <a:spLocks/>
            </p:cNvSpPr>
            <p:nvPr/>
          </p:nvSpPr>
          <p:spPr bwMode="auto">
            <a:xfrm>
              <a:off x="5466" y="2793"/>
              <a:ext cx="7" cy="12"/>
            </a:xfrm>
            <a:custGeom>
              <a:avLst/>
              <a:gdLst>
                <a:gd name="T0" fmla="*/ 0 w 14"/>
                <a:gd name="T1" fmla="*/ 1 h 24"/>
                <a:gd name="T2" fmla="*/ 1 w 14"/>
                <a:gd name="T3" fmla="*/ 1 h 24"/>
                <a:gd name="T4" fmla="*/ 1 w 14"/>
                <a:gd name="T5" fmla="*/ 1 h 24"/>
                <a:gd name="T6" fmla="*/ 1 w 14"/>
                <a:gd name="T7" fmla="*/ 1 h 24"/>
                <a:gd name="T8" fmla="*/ 1 w 14"/>
                <a:gd name="T9" fmla="*/ 0 h 24"/>
                <a:gd name="T10" fmla="*/ 1 w 14"/>
                <a:gd name="T11" fmla="*/ 1 h 24"/>
                <a:gd name="T12" fmla="*/ 1 w 14"/>
                <a:gd name="T13" fmla="*/ 1 h 24"/>
                <a:gd name="T14" fmla="*/ 1 w 14"/>
                <a:gd name="T15" fmla="*/ 1 h 24"/>
                <a:gd name="T16" fmla="*/ 1 w 14"/>
                <a:gd name="T17" fmla="*/ 1 h 24"/>
                <a:gd name="T18" fmla="*/ 1 w 14"/>
                <a:gd name="T19" fmla="*/ 1 h 24"/>
                <a:gd name="T20" fmla="*/ 1 w 14"/>
                <a:gd name="T21" fmla="*/ 1 h 24"/>
                <a:gd name="T22" fmla="*/ 1 w 14"/>
                <a:gd name="T23" fmla="*/ 1 h 24"/>
                <a:gd name="T24" fmla="*/ 1 w 14"/>
                <a:gd name="T25" fmla="*/ 1 h 24"/>
                <a:gd name="T26" fmla="*/ 1 w 14"/>
                <a:gd name="T27" fmla="*/ 1 h 24"/>
                <a:gd name="T28" fmla="*/ 1 w 14"/>
                <a:gd name="T29" fmla="*/ 1 h 24"/>
                <a:gd name="T30" fmla="*/ 1 w 14"/>
                <a:gd name="T31" fmla="*/ 1 h 24"/>
                <a:gd name="T32" fmla="*/ 0 w 1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4"/>
                <a:gd name="T53" fmla="*/ 14 w 1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4">
                  <a:moveTo>
                    <a:pt x="0" y="14"/>
                  </a:moveTo>
                  <a:lnTo>
                    <a:pt x="3" y="12"/>
                  </a:lnTo>
                  <a:lnTo>
                    <a:pt x="7" y="7"/>
                  </a:lnTo>
                  <a:lnTo>
                    <a:pt x="12" y="3"/>
                  </a:lnTo>
                  <a:lnTo>
                    <a:pt x="14" y="0"/>
                  </a:lnTo>
                  <a:lnTo>
                    <a:pt x="13" y="6"/>
                  </a:lnTo>
                  <a:lnTo>
                    <a:pt x="12" y="12"/>
                  </a:lnTo>
                  <a:lnTo>
                    <a:pt x="11" y="18"/>
                  </a:lnTo>
                  <a:lnTo>
                    <a:pt x="11" y="24"/>
                  </a:lnTo>
                  <a:lnTo>
                    <a:pt x="9" y="21"/>
                  </a:lnTo>
                  <a:lnTo>
                    <a:pt x="8" y="16"/>
                  </a:lnTo>
                  <a:lnTo>
                    <a:pt x="7" y="13"/>
                  </a:lnTo>
                  <a:lnTo>
                    <a:pt x="7" y="10"/>
                  </a:lnTo>
                  <a:lnTo>
                    <a:pt x="6" y="12"/>
                  </a:lnTo>
                  <a:lnTo>
                    <a:pt x="4" y="12"/>
                  </a:lnTo>
                  <a:lnTo>
                    <a:pt x="3" y="13"/>
                  </a:lnTo>
                  <a:lnTo>
                    <a:pt x="0" y="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2" name="Freeform 227"/>
            <p:cNvSpPr>
              <a:spLocks/>
            </p:cNvSpPr>
            <p:nvPr/>
          </p:nvSpPr>
          <p:spPr bwMode="auto">
            <a:xfrm>
              <a:off x="5492" y="2802"/>
              <a:ext cx="12" cy="73"/>
            </a:xfrm>
            <a:custGeom>
              <a:avLst/>
              <a:gdLst>
                <a:gd name="T0" fmla="*/ 1 w 24"/>
                <a:gd name="T1" fmla="*/ 1 h 145"/>
                <a:gd name="T2" fmla="*/ 1 w 24"/>
                <a:gd name="T3" fmla="*/ 1 h 145"/>
                <a:gd name="T4" fmla="*/ 1 w 24"/>
                <a:gd name="T5" fmla="*/ 1 h 145"/>
                <a:gd name="T6" fmla="*/ 1 w 24"/>
                <a:gd name="T7" fmla="*/ 1 h 145"/>
                <a:gd name="T8" fmla="*/ 1 w 24"/>
                <a:gd name="T9" fmla="*/ 1 h 145"/>
                <a:gd name="T10" fmla="*/ 1 w 24"/>
                <a:gd name="T11" fmla="*/ 1 h 145"/>
                <a:gd name="T12" fmla="*/ 1 w 24"/>
                <a:gd name="T13" fmla="*/ 1 h 145"/>
                <a:gd name="T14" fmla="*/ 1 w 24"/>
                <a:gd name="T15" fmla="*/ 1 h 145"/>
                <a:gd name="T16" fmla="*/ 1 w 24"/>
                <a:gd name="T17" fmla="*/ 1 h 145"/>
                <a:gd name="T18" fmla="*/ 1 w 24"/>
                <a:gd name="T19" fmla="*/ 1 h 145"/>
                <a:gd name="T20" fmla="*/ 1 w 24"/>
                <a:gd name="T21" fmla="*/ 1 h 145"/>
                <a:gd name="T22" fmla="*/ 1 w 24"/>
                <a:gd name="T23" fmla="*/ 1 h 145"/>
                <a:gd name="T24" fmla="*/ 0 w 24"/>
                <a:gd name="T25" fmla="*/ 0 h 145"/>
                <a:gd name="T26" fmla="*/ 1 w 24"/>
                <a:gd name="T27" fmla="*/ 1 h 145"/>
                <a:gd name="T28" fmla="*/ 1 w 24"/>
                <a:gd name="T29" fmla="*/ 1 h 145"/>
                <a:gd name="T30" fmla="*/ 1 w 24"/>
                <a:gd name="T31" fmla="*/ 1 h 145"/>
                <a:gd name="T32" fmla="*/ 1 w 24"/>
                <a:gd name="T33" fmla="*/ 1 h 145"/>
                <a:gd name="T34" fmla="*/ 1 w 24"/>
                <a:gd name="T35" fmla="*/ 1 h 145"/>
                <a:gd name="T36" fmla="*/ 1 w 24"/>
                <a:gd name="T37" fmla="*/ 1 h 145"/>
                <a:gd name="T38" fmla="*/ 1 w 24"/>
                <a:gd name="T39" fmla="*/ 1 h 145"/>
                <a:gd name="T40" fmla="*/ 1 w 24"/>
                <a:gd name="T41" fmla="*/ 1 h 145"/>
                <a:gd name="T42" fmla="*/ 1 w 24"/>
                <a:gd name="T43" fmla="*/ 1 h 145"/>
                <a:gd name="T44" fmla="*/ 1 w 24"/>
                <a:gd name="T45" fmla="*/ 1 h 145"/>
                <a:gd name="T46" fmla="*/ 1 w 24"/>
                <a:gd name="T47" fmla="*/ 1 h 145"/>
                <a:gd name="T48" fmla="*/ 1 w 24"/>
                <a:gd name="T49" fmla="*/ 1 h 145"/>
                <a:gd name="T50" fmla="*/ 1 w 24"/>
                <a:gd name="T51" fmla="*/ 1 h 145"/>
                <a:gd name="T52" fmla="*/ 1 w 24"/>
                <a:gd name="T53" fmla="*/ 1 h 145"/>
                <a:gd name="T54" fmla="*/ 1 w 24"/>
                <a:gd name="T55" fmla="*/ 1 h 145"/>
                <a:gd name="T56" fmla="*/ 1 w 24"/>
                <a:gd name="T57" fmla="*/ 1 h 145"/>
                <a:gd name="T58" fmla="*/ 1 w 24"/>
                <a:gd name="T59" fmla="*/ 1 h 145"/>
                <a:gd name="T60" fmla="*/ 1 w 24"/>
                <a:gd name="T61" fmla="*/ 1 h 145"/>
                <a:gd name="T62" fmla="*/ 1 w 24"/>
                <a:gd name="T63" fmla="*/ 1 h 145"/>
                <a:gd name="T64" fmla="*/ 1 w 24"/>
                <a:gd name="T65" fmla="*/ 1 h 145"/>
                <a:gd name="T66" fmla="*/ 1 w 24"/>
                <a:gd name="T67" fmla="*/ 1 h 145"/>
                <a:gd name="T68" fmla="*/ 1 w 24"/>
                <a:gd name="T69" fmla="*/ 1 h 145"/>
                <a:gd name="T70" fmla="*/ 1 w 24"/>
                <a:gd name="T71" fmla="*/ 1 h 145"/>
                <a:gd name="T72" fmla="*/ 1 w 24"/>
                <a:gd name="T73" fmla="*/ 1 h 145"/>
                <a:gd name="T74" fmla="*/ 1 w 24"/>
                <a:gd name="T75" fmla="*/ 1 h 145"/>
                <a:gd name="T76" fmla="*/ 1 w 24"/>
                <a:gd name="T77" fmla="*/ 1 h 145"/>
                <a:gd name="T78" fmla="*/ 1 w 24"/>
                <a:gd name="T79" fmla="*/ 1 h 145"/>
                <a:gd name="T80" fmla="*/ 1 w 24"/>
                <a:gd name="T81" fmla="*/ 1 h 1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
                <a:gd name="T124" fmla="*/ 0 h 145"/>
                <a:gd name="T125" fmla="*/ 24 w 24"/>
                <a:gd name="T126" fmla="*/ 145 h 1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 h="145">
                  <a:moveTo>
                    <a:pt x="24" y="71"/>
                  </a:moveTo>
                  <a:lnTo>
                    <a:pt x="19" y="97"/>
                  </a:lnTo>
                  <a:lnTo>
                    <a:pt x="13" y="120"/>
                  </a:lnTo>
                  <a:lnTo>
                    <a:pt x="9" y="137"/>
                  </a:lnTo>
                  <a:lnTo>
                    <a:pt x="7" y="145"/>
                  </a:lnTo>
                  <a:lnTo>
                    <a:pt x="7" y="128"/>
                  </a:lnTo>
                  <a:lnTo>
                    <a:pt x="6" y="99"/>
                  </a:lnTo>
                  <a:lnTo>
                    <a:pt x="6" y="72"/>
                  </a:lnTo>
                  <a:lnTo>
                    <a:pt x="5" y="57"/>
                  </a:lnTo>
                  <a:lnTo>
                    <a:pt x="5" y="44"/>
                  </a:lnTo>
                  <a:lnTo>
                    <a:pt x="5" y="27"/>
                  </a:lnTo>
                  <a:lnTo>
                    <a:pt x="2" y="11"/>
                  </a:lnTo>
                  <a:lnTo>
                    <a:pt x="0" y="0"/>
                  </a:lnTo>
                  <a:lnTo>
                    <a:pt x="1" y="2"/>
                  </a:lnTo>
                  <a:lnTo>
                    <a:pt x="2" y="3"/>
                  </a:lnTo>
                  <a:lnTo>
                    <a:pt x="4" y="3"/>
                  </a:lnTo>
                  <a:lnTo>
                    <a:pt x="5" y="3"/>
                  </a:lnTo>
                  <a:lnTo>
                    <a:pt x="6" y="3"/>
                  </a:lnTo>
                  <a:lnTo>
                    <a:pt x="8" y="4"/>
                  </a:lnTo>
                  <a:lnTo>
                    <a:pt x="9" y="6"/>
                  </a:lnTo>
                  <a:lnTo>
                    <a:pt x="9" y="7"/>
                  </a:lnTo>
                  <a:lnTo>
                    <a:pt x="11" y="10"/>
                  </a:lnTo>
                  <a:lnTo>
                    <a:pt x="12" y="12"/>
                  </a:lnTo>
                  <a:lnTo>
                    <a:pt x="14" y="15"/>
                  </a:lnTo>
                  <a:lnTo>
                    <a:pt x="15" y="18"/>
                  </a:lnTo>
                  <a:lnTo>
                    <a:pt x="17" y="20"/>
                  </a:lnTo>
                  <a:lnTo>
                    <a:pt x="19" y="22"/>
                  </a:lnTo>
                  <a:lnTo>
                    <a:pt x="19" y="23"/>
                  </a:lnTo>
                  <a:lnTo>
                    <a:pt x="19" y="26"/>
                  </a:lnTo>
                  <a:lnTo>
                    <a:pt x="19" y="30"/>
                  </a:lnTo>
                  <a:lnTo>
                    <a:pt x="19" y="38"/>
                  </a:lnTo>
                  <a:lnTo>
                    <a:pt x="19" y="46"/>
                  </a:lnTo>
                  <a:lnTo>
                    <a:pt x="20" y="50"/>
                  </a:lnTo>
                  <a:lnTo>
                    <a:pt x="21" y="50"/>
                  </a:lnTo>
                  <a:lnTo>
                    <a:pt x="22" y="51"/>
                  </a:lnTo>
                  <a:lnTo>
                    <a:pt x="24" y="51"/>
                  </a:lnTo>
                  <a:lnTo>
                    <a:pt x="24" y="52"/>
                  </a:lnTo>
                  <a:lnTo>
                    <a:pt x="24" y="56"/>
                  </a:lnTo>
                  <a:lnTo>
                    <a:pt x="24" y="61"/>
                  </a:lnTo>
                  <a:lnTo>
                    <a:pt x="24" y="67"/>
                  </a:lnTo>
                  <a:lnTo>
                    <a:pt x="24"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3" name="Freeform 228"/>
            <p:cNvSpPr>
              <a:spLocks/>
            </p:cNvSpPr>
            <p:nvPr/>
          </p:nvSpPr>
          <p:spPr bwMode="auto">
            <a:xfrm>
              <a:off x="5495" y="3255"/>
              <a:ext cx="37" cy="65"/>
            </a:xfrm>
            <a:custGeom>
              <a:avLst/>
              <a:gdLst>
                <a:gd name="T0" fmla="*/ 0 w 75"/>
                <a:gd name="T1" fmla="*/ 1 h 130"/>
                <a:gd name="T2" fmla="*/ 0 w 75"/>
                <a:gd name="T3" fmla="*/ 1 h 130"/>
                <a:gd name="T4" fmla="*/ 0 w 75"/>
                <a:gd name="T5" fmla="*/ 1 h 130"/>
                <a:gd name="T6" fmla="*/ 0 w 75"/>
                <a:gd name="T7" fmla="*/ 1 h 130"/>
                <a:gd name="T8" fmla="*/ 0 w 75"/>
                <a:gd name="T9" fmla="*/ 1 h 130"/>
                <a:gd name="T10" fmla="*/ 0 w 75"/>
                <a:gd name="T11" fmla="*/ 1 h 130"/>
                <a:gd name="T12" fmla="*/ 0 w 75"/>
                <a:gd name="T13" fmla="*/ 1 h 130"/>
                <a:gd name="T14" fmla="*/ 0 w 75"/>
                <a:gd name="T15" fmla="*/ 1 h 130"/>
                <a:gd name="T16" fmla="*/ 0 w 75"/>
                <a:gd name="T17" fmla="*/ 1 h 130"/>
                <a:gd name="T18" fmla="*/ 0 w 75"/>
                <a:gd name="T19" fmla="*/ 1 h 130"/>
                <a:gd name="T20" fmla="*/ 0 w 75"/>
                <a:gd name="T21" fmla="*/ 1 h 130"/>
                <a:gd name="T22" fmla="*/ 0 w 75"/>
                <a:gd name="T23" fmla="*/ 1 h 130"/>
                <a:gd name="T24" fmla="*/ 0 w 75"/>
                <a:gd name="T25" fmla="*/ 1 h 130"/>
                <a:gd name="T26" fmla="*/ 0 w 75"/>
                <a:gd name="T27" fmla="*/ 1 h 130"/>
                <a:gd name="T28" fmla="*/ 0 w 75"/>
                <a:gd name="T29" fmla="*/ 1 h 130"/>
                <a:gd name="T30" fmla="*/ 0 w 75"/>
                <a:gd name="T31" fmla="*/ 1 h 130"/>
                <a:gd name="T32" fmla="*/ 0 w 75"/>
                <a:gd name="T33" fmla="*/ 1 h 130"/>
                <a:gd name="T34" fmla="*/ 0 w 75"/>
                <a:gd name="T35" fmla="*/ 1 h 130"/>
                <a:gd name="T36" fmla="*/ 0 w 75"/>
                <a:gd name="T37" fmla="*/ 1 h 130"/>
                <a:gd name="T38" fmla="*/ 0 w 75"/>
                <a:gd name="T39" fmla="*/ 1 h 130"/>
                <a:gd name="T40" fmla="*/ 0 w 75"/>
                <a:gd name="T41" fmla="*/ 1 h 130"/>
                <a:gd name="T42" fmla="*/ 0 w 75"/>
                <a:gd name="T43" fmla="*/ 1 h 130"/>
                <a:gd name="T44" fmla="*/ 0 w 75"/>
                <a:gd name="T45" fmla="*/ 1 h 130"/>
                <a:gd name="T46" fmla="*/ 0 w 75"/>
                <a:gd name="T47" fmla="*/ 1 h 130"/>
                <a:gd name="T48" fmla="*/ 0 w 75"/>
                <a:gd name="T49" fmla="*/ 1 h 130"/>
                <a:gd name="T50" fmla="*/ 0 w 75"/>
                <a:gd name="T51" fmla="*/ 1 h 130"/>
                <a:gd name="T52" fmla="*/ 0 w 75"/>
                <a:gd name="T53" fmla="*/ 1 h 130"/>
                <a:gd name="T54" fmla="*/ 0 w 75"/>
                <a:gd name="T55" fmla="*/ 1 h 130"/>
                <a:gd name="T56" fmla="*/ 0 w 75"/>
                <a:gd name="T57" fmla="*/ 1 h 130"/>
                <a:gd name="T58" fmla="*/ 0 w 75"/>
                <a:gd name="T59" fmla="*/ 1 h 130"/>
                <a:gd name="T60" fmla="*/ 0 w 75"/>
                <a:gd name="T61" fmla="*/ 1 h 130"/>
                <a:gd name="T62" fmla="*/ 0 w 75"/>
                <a:gd name="T63" fmla="*/ 1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
                <a:gd name="T97" fmla="*/ 0 h 130"/>
                <a:gd name="T98" fmla="*/ 75 w 75"/>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 h="130">
                  <a:moveTo>
                    <a:pt x="61" y="6"/>
                  </a:moveTo>
                  <a:lnTo>
                    <a:pt x="54" y="9"/>
                  </a:lnTo>
                  <a:lnTo>
                    <a:pt x="46" y="9"/>
                  </a:lnTo>
                  <a:lnTo>
                    <a:pt x="37" y="8"/>
                  </a:lnTo>
                  <a:lnTo>
                    <a:pt x="29" y="6"/>
                  </a:lnTo>
                  <a:lnTo>
                    <a:pt x="25" y="5"/>
                  </a:lnTo>
                  <a:lnTo>
                    <a:pt x="22" y="4"/>
                  </a:lnTo>
                  <a:lnTo>
                    <a:pt x="18" y="1"/>
                  </a:lnTo>
                  <a:lnTo>
                    <a:pt x="16" y="0"/>
                  </a:lnTo>
                  <a:lnTo>
                    <a:pt x="14" y="5"/>
                  </a:lnTo>
                  <a:lnTo>
                    <a:pt x="11" y="9"/>
                  </a:lnTo>
                  <a:lnTo>
                    <a:pt x="9" y="14"/>
                  </a:lnTo>
                  <a:lnTo>
                    <a:pt x="8" y="17"/>
                  </a:lnTo>
                  <a:lnTo>
                    <a:pt x="8" y="20"/>
                  </a:lnTo>
                  <a:lnTo>
                    <a:pt x="9" y="23"/>
                  </a:lnTo>
                  <a:lnTo>
                    <a:pt x="10" y="27"/>
                  </a:lnTo>
                  <a:lnTo>
                    <a:pt x="10" y="29"/>
                  </a:lnTo>
                  <a:lnTo>
                    <a:pt x="9" y="31"/>
                  </a:lnTo>
                  <a:lnTo>
                    <a:pt x="8" y="34"/>
                  </a:lnTo>
                  <a:lnTo>
                    <a:pt x="7" y="37"/>
                  </a:lnTo>
                  <a:lnTo>
                    <a:pt x="7" y="40"/>
                  </a:lnTo>
                  <a:lnTo>
                    <a:pt x="7" y="45"/>
                  </a:lnTo>
                  <a:lnTo>
                    <a:pt x="8" y="53"/>
                  </a:lnTo>
                  <a:lnTo>
                    <a:pt x="9" y="61"/>
                  </a:lnTo>
                  <a:lnTo>
                    <a:pt x="9" y="67"/>
                  </a:lnTo>
                  <a:lnTo>
                    <a:pt x="8" y="72"/>
                  </a:lnTo>
                  <a:lnTo>
                    <a:pt x="6" y="78"/>
                  </a:lnTo>
                  <a:lnTo>
                    <a:pt x="5" y="87"/>
                  </a:lnTo>
                  <a:lnTo>
                    <a:pt x="3" y="92"/>
                  </a:lnTo>
                  <a:lnTo>
                    <a:pt x="3" y="96"/>
                  </a:lnTo>
                  <a:lnTo>
                    <a:pt x="2" y="101"/>
                  </a:lnTo>
                  <a:lnTo>
                    <a:pt x="1" y="107"/>
                  </a:lnTo>
                  <a:lnTo>
                    <a:pt x="0" y="111"/>
                  </a:lnTo>
                  <a:lnTo>
                    <a:pt x="0" y="115"/>
                  </a:lnTo>
                  <a:lnTo>
                    <a:pt x="2" y="121"/>
                  </a:lnTo>
                  <a:lnTo>
                    <a:pt x="8" y="127"/>
                  </a:lnTo>
                  <a:lnTo>
                    <a:pt x="16" y="130"/>
                  </a:lnTo>
                  <a:lnTo>
                    <a:pt x="22" y="130"/>
                  </a:lnTo>
                  <a:lnTo>
                    <a:pt x="29" y="130"/>
                  </a:lnTo>
                  <a:lnTo>
                    <a:pt x="37" y="129"/>
                  </a:lnTo>
                  <a:lnTo>
                    <a:pt x="46" y="129"/>
                  </a:lnTo>
                  <a:lnTo>
                    <a:pt x="54" y="128"/>
                  </a:lnTo>
                  <a:lnTo>
                    <a:pt x="61" y="128"/>
                  </a:lnTo>
                  <a:lnTo>
                    <a:pt x="67" y="127"/>
                  </a:lnTo>
                  <a:lnTo>
                    <a:pt x="70" y="127"/>
                  </a:lnTo>
                  <a:lnTo>
                    <a:pt x="74" y="121"/>
                  </a:lnTo>
                  <a:lnTo>
                    <a:pt x="75" y="114"/>
                  </a:lnTo>
                  <a:lnTo>
                    <a:pt x="75" y="110"/>
                  </a:lnTo>
                  <a:lnTo>
                    <a:pt x="74" y="106"/>
                  </a:lnTo>
                  <a:lnTo>
                    <a:pt x="71" y="101"/>
                  </a:lnTo>
                  <a:lnTo>
                    <a:pt x="70" y="93"/>
                  </a:lnTo>
                  <a:lnTo>
                    <a:pt x="69" y="85"/>
                  </a:lnTo>
                  <a:lnTo>
                    <a:pt x="68" y="78"/>
                  </a:lnTo>
                  <a:lnTo>
                    <a:pt x="68" y="72"/>
                  </a:lnTo>
                  <a:lnTo>
                    <a:pt x="67" y="62"/>
                  </a:lnTo>
                  <a:lnTo>
                    <a:pt x="66" y="53"/>
                  </a:lnTo>
                  <a:lnTo>
                    <a:pt x="64" y="46"/>
                  </a:lnTo>
                  <a:lnTo>
                    <a:pt x="63" y="40"/>
                  </a:lnTo>
                  <a:lnTo>
                    <a:pt x="61" y="34"/>
                  </a:lnTo>
                  <a:lnTo>
                    <a:pt x="60" y="29"/>
                  </a:lnTo>
                  <a:lnTo>
                    <a:pt x="60" y="26"/>
                  </a:lnTo>
                  <a:lnTo>
                    <a:pt x="61" y="21"/>
                  </a:lnTo>
                  <a:lnTo>
                    <a:pt x="62" y="15"/>
                  </a:lnTo>
                  <a:lnTo>
                    <a:pt x="62" y="11"/>
                  </a:lnTo>
                  <a:lnTo>
                    <a:pt x="6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4" name="Freeform 229"/>
            <p:cNvSpPr>
              <a:spLocks/>
            </p:cNvSpPr>
            <p:nvPr/>
          </p:nvSpPr>
          <p:spPr bwMode="auto">
            <a:xfrm>
              <a:off x="5421" y="3307"/>
              <a:ext cx="53" cy="34"/>
            </a:xfrm>
            <a:custGeom>
              <a:avLst/>
              <a:gdLst>
                <a:gd name="T0" fmla="*/ 1 w 104"/>
                <a:gd name="T1" fmla="*/ 0 h 69"/>
                <a:gd name="T2" fmla="*/ 1 w 104"/>
                <a:gd name="T3" fmla="*/ 0 h 69"/>
                <a:gd name="T4" fmla="*/ 1 w 104"/>
                <a:gd name="T5" fmla="*/ 0 h 69"/>
                <a:gd name="T6" fmla="*/ 1 w 104"/>
                <a:gd name="T7" fmla="*/ 0 h 69"/>
                <a:gd name="T8" fmla="*/ 1 w 104"/>
                <a:gd name="T9" fmla="*/ 0 h 69"/>
                <a:gd name="T10" fmla="*/ 1 w 104"/>
                <a:gd name="T11" fmla="*/ 0 h 69"/>
                <a:gd name="T12" fmla="*/ 1 w 104"/>
                <a:gd name="T13" fmla="*/ 0 h 69"/>
                <a:gd name="T14" fmla="*/ 1 w 104"/>
                <a:gd name="T15" fmla="*/ 0 h 69"/>
                <a:gd name="T16" fmla="*/ 1 w 104"/>
                <a:gd name="T17" fmla="*/ 0 h 69"/>
                <a:gd name="T18" fmla="*/ 1 w 104"/>
                <a:gd name="T19" fmla="*/ 0 h 69"/>
                <a:gd name="T20" fmla="*/ 1 w 104"/>
                <a:gd name="T21" fmla="*/ 0 h 69"/>
                <a:gd name="T22" fmla="*/ 1 w 104"/>
                <a:gd name="T23" fmla="*/ 0 h 69"/>
                <a:gd name="T24" fmla="*/ 1 w 104"/>
                <a:gd name="T25" fmla="*/ 0 h 69"/>
                <a:gd name="T26" fmla="*/ 1 w 104"/>
                <a:gd name="T27" fmla="*/ 0 h 69"/>
                <a:gd name="T28" fmla="*/ 1 w 104"/>
                <a:gd name="T29" fmla="*/ 0 h 69"/>
                <a:gd name="T30" fmla="*/ 1 w 104"/>
                <a:gd name="T31" fmla="*/ 0 h 69"/>
                <a:gd name="T32" fmla="*/ 1 w 104"/>
                <a:gd name="T33" fmla="*/ 0 h 69"/>
                <a:gd name="T34" fmla="*/ 1 w 104"/>
                <a:gd name="T35" fmla="*/ 0 h 69"/>
                <a:gd name="T36" fmla="*/ 1 w 104"/>
                <a:gd name="T37" fmla="*/ 0 h 69"/>
                <a:gd name="T38" fmla="*/ 1 w 104"/>
                <a:gd name="T39" fmla="*/ 0 h 69"/>
                <a:gd name="T40" fmla="*/ 1 w 104"/>
                <a:gd name="T41" fmla="*/ 0 h 69"/>
                <a:gd name="T42" fmla="*/ 1 w 104"/>
                <a:gd name="T43" fmla="*/ 0 h 69"/>
                <a:gd name="T44" fmla="*/ 1 w 104"/>
                <a:gd name="T45" fmla="*/ 0 h 69"/>
                <a:gd name="T46" fmla="*/ 1 w 104"/>
                <a:gd name="T47" fmla="*/ 0 h 69"/>
                <a:gd name="T48" fmla="*/ 1 w 104"/>
                <a:gd name="T49" fmla="*/ 0 h 69"/>
                <a:gd name="T50" fmla="*/ 1 w 104"/>
                <a:gd name="T51" fmla="*/ 0 h 69"/>
                <a:gd name="T52" fmla="*/ 1 w 104"/>
                <a:gd name="T53" fmla="*/ 0 h 69"/>
                <a:gd name="T54" fmla="*/ 1 w 104"/>
                <a:gd name="T55" fmla="*/ 0 h 69"/>
                <a:gd name="T56" fmla="*/ 1 w 104"/>
                <a:gd name="T57" fmla="*/ 0 h 69"/>
                <a:gd name="T58" fmla="*/ 1 w 104"/>
                <a:gd name="T59" fmla="*/ 0 h 69"/>
                <a:gd name="T60" fmla="*/ 1 w 104"/>
                <a:gd name="T61" fmla="*/ 0 h 69"/>
                <a:gd name="T62" fmla="*/ 1 w 104"/>
                <a:gd name="T63" fmla="*/ 0 h 69"/>
                <a:gd name="T64" fmla="*/ 1 w 104"/>
                <a:gd name="T65" fmla="*/ 0 h 69"/>
                <a:gd name="T66" fmla="*/ 0 w 104"/>
                <a:gd name="T67" fmla="*/ 0 h 69"/>
                <a:gd name="T68" fmla="*/ 1 w 104"/>
                <a:gd name="T69" fmla="*/ 0 h 69"/>
                <a:gd name="T70" fmla="*/ 1 w 104"/>
                <a:gd name="T71" fmla="*/ 0 h 69"/>
                <a:gd name="T72" fmla="*/ 1 w 104"/>
                <a:gd name="T73" fmla="*/ 0 h 69"/>
                <a:gd name="T74" fmla="*/ 1 w 104"/>
                <a:gd name="T75" fmla="*/ 0 h 69"/>
                <a:gd name="T76" fmla="*/ 1 w 104"/>
                <a:gd name="T77" fmla="*/ 0 h 69"/>
                <a:gd name="T78" fmla="*/ 1 w 104"/>
                <a:gd name="T79" fmla="*/ 0 h 69"/>
                <a:gd name="T80" fmla="*/ 1 w 104"/>
                <a:gd name="T81" fmla="*/ 0 h 69"/>
                <a:gd name="T82" fmla="*/ 1 w 104"/>
                <a:gd name="T83" fmla="*/ 0 h 69"/>
                <a:gd name="T84" fmla="*/ 1 w 104"/>
                <a:gd name="T85" fmla="*/ 0 h 69"/>
                <a:gd name="T86" fmla="*/ 1 w 104"/>
                <a:gd name="T87" fmla="*/ 0 h 69"/>
                <a:gd name="T88" fmla="*/ 1 w 104"/>
                <a:gd name="T89" fmla="*/ 0 h 69"/>
                <a:gd name="T90" fmla="*/ 1 w 104"/>
                <a:gd name="T91" fmla="*/ 0 h 69"/>
                <a:gd name="T92" fmla="*/ 1 w 104"/>
                <a:gd name="T93" fmla="*/ 0 h 69"/>
                <a:gd name="T94" fmla="*/ 1 w 104"/>
                <a:gd name="T95" fmla="*/ 0 h 69"/>
                <a:gd name="T96" fmla="*/ 1 w 104"/>
                <a:gd name="T97" fmla="*/ 0 h 69"/>
                <a:gd name="T98" fmla="*/ 1 w 104"/>
                <a:gd name="T99" fmla="*/ 0 h 69"/>
                <a:gd name="T100" fmla="*/ 1 w 104"/>
                <a:gd name="T101" fmla="*/ 0 h 69"/>
                <a:gd name="T102" fmla="*/ 1 w 104"/>
                <a:gd name="T103" fmla="*/ 0 h 69"/>
                <a:gd name="T104" fmla="*/ 1 w 104"/>
                <a:gd name="T105" fmla="*/ 0 h 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4"/>
                <a:gd name="T160" fmla="*/ 0 h 69"/>
                <a:gd name="T161" fmla="*/ 104 w 104"/>
                <a:gd name="T162" fmla="*/ 69 h 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4" h="69">
                  <a:moveTo>
                    <a:pt x="41" y="0"/>
                  </a:moveTo>
                  <a:lnTo>
                    <a:pt x="47" y="2"/>
                  </a:lnTo>
                  <a:lnTo>
                    <a:pt x="54" y="3"/>
                  </a:lnTo>
                  <a:lnTo>
                    <a:pt x="62" y="4"/>
                  </a:lnTo>
                  <a:lnTo>
                    <a:pt x="70" y="6"/>
                  </a:lnTo>
                  <a:lnTo>
                    <a:pt x="78" y="6"/>
                  </a:lnTo>
                  <a:lnTo>
                    <a:pt x="87" y="6"/>
                  </a:lnTo>
                  <a:lnTo>
                    <a:pt x="95" y="6"/>
                  </a:lnTo>
                  <a:lnTo>
                    <a:pt x="103" y="6"/>
                  </a:lnTo>
                  <a:lnTo>
                    <a:pt x="104" y="15"/>
                  </a:lnTo>
                  <a:lnTo>
                    <a:pt x="104" y="25"/>
                  </a:lnTo>
                  <a:lnTo>
                    <a:pt x="103" y="35"/>
                  </a:lnTo>
                  <a:lnTo>
                    <a:pt x="102" y="41"/>
                  </a:lnTo>
                  <a:lnTo>
                    <a:pt x="97" y="44"/>
                  </a:lnTo>
                  <a:lnTo>
                    <a:pt x="94" y="47"/>
                  </a:lnTo>
                  <a:lnTo>
                    <a:pt x="91" y="50"/>
                  </a:lnTo>
                  <a:lnTo>
                    <a:pt x="87" y="55"/>
                  </a:lnTo>
                  <a:lnTo>
                    <a:pt x="84" y="60"/>
                  </a:lnTo>
                  <a:lnTo>
                    <a:pt x="80" y="62"/>
                  </a:lnTo>
                  <a:lnTo>
                    <a:pt x="73" y="65"/>
                  </a:lnTo>
                  <a:lnTo>
                    <a:pt x="65" y="67"/>
                  </a:lnTo>
                  <a:lnTo>
                    <a:pt x="59" y="67"/>
                  </a:lnTo>
                  <a:lnTo>
                    <a:pt x="53" y="67"/>
                  </a:lnTo>
                  <a:lnTo>
                    <a:pt x="44" y="68"/>
                  </a:lnTo>
                  <a:lnTo>
                    <a:pt x="35" y="68"/>
                  </a:lnTo>
                  <a:lnTo>
                    <a:pt x="26" y="69"/>
                  </a:lnTo>
                  <a:lnTo>
                    <a:pt x="18" y="69"/>
                  </a:lnTo>
                  <a:lnTo>
                    <a:pt x="11" y="69"/>
                  </a:lnTo>
                  <a:lnTo>
                    <a:pt x="7" y="68"/>
                  </a:lnTo>
                  <a:lnTo>
                    <a:pt x="5" y="68"/>
                  </a:lnTo>
                  <a:lnTo>
                    <a:pt x="3" y="67"/>
                  </a:lnTo>
                  <a:lnTo>
                    <a:pt x="2" y="65"/>
                  </a:lnTo>
                  <a:lnTo>
                    <a:pt x="1" y="64"/>
                  </a:lnTo>
                  <a:lnTo>
                    <a:pt x="0" y="57"/>
                  </a:lnTo>
                  <a:lnTo>
                    <a:pt x="2" y="50"/>
                  </a:lnTo>
                  <a:lnTo>
                    <a:pt x="8" y="44"/>
                  </a:lnTo>
                  <a:lnTo>
                    <a:pt x="15" y="40"/>
                  </a:lnTo>
                  <a:lnTo>
                    <a:pt x="17" y="35"/>
                  </a:lnTo>
                  <a:lnTo>
                    <a:pt x="19" y="31"/>
                  </a:lnTo>
                  <a:lnTo>
                    <a:pt x="23" y="27"/>
                  </a:lnTo>
                  <a:lnTo>
                    <a:pt x="25" y="25"/>
                  </a:lnTo>
                  <a:lnTo>
                    <a:pt x="26" y="24"/>
                  </a:lnTo>
                  <a:lnTo>
                    <a:pt x="26" y="23"/>
                  </a:lnTo>
                  <a:lnTo>
                    <a:pt x="26" y="22"/>
                  </a:lnTo>
                  <a:lnTo>
                    <a:pt x="26" y="21"/>
                  </a:lnTo>
                  <a:lnTo>
                    <a:pt x="27" y="17"/>
                  </a:lnTo>
                  <a:lnTo>
                    <a:pt x="28" y="14"/>
                  </a:lnTo>
                  <a:lnTo>
                    <a:pt x="30" y="10"/>
                  </a:lnTo>
                  <a:lnTo>
                    <a:pt x="31" y="9"/>
                  </a:lnTo>
                  <a:lnTo>
                    <a:pt x="33" y="7"/>
                  </a:lnTo>
                  <a:lnTo>
                    <a:pt x="36" y="4"/>
                  </a:lnTo>
                  <a:lnTo>
                    <a:pt x="39" y="2"/>
                  </a:lnTo>
                  <a:lnTo>
                    <a:pt x="4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5" name="Freeform 230"/>
            <p:cNvSpPr>
              <a:spLocks/>
            </p:cNvSpPr>
            <p:nvPr/>
          </p:nvSpPr>
          <p:spPr bwMode="auto">
            <a:xfrm>
              <a:off x="5486" y="3044"/>
              <a:ext cx="25" cy="83"/>
            </a:xfrm>
            <a:custGeom>
              <a:avLst/>
              <a:gdLst>
                <a:gd name="T0" fmla="*/ 1 w 49"/>
                <a:gd name="T1" fmla="*/ 1 h 166"/>
                <a:gd name="T2" fmla="*/ 1 w 49"/>
                <a:gd name="T3" fmla="*/ 1 h 166"/>
                <a:gd name="T4" fmla="*/ 1 w 49"/>
                <a:gd name="T5" fmla="*/ 1 h 166"/>
                <a:gd name="T6" fmla="*/ 1 w 49"/>
                <a:gd name="T7" fmla="*/ 1 h 166"/>
                <a:gd name="T8" fmla="*/ 0 w 49"/>
                <a:gd name="T9" fmla="*/ 1 h 166"/>
                <a:gd name="T10" fmla="*/ 1 w 49"/>
                <a:gd name="T11" fmla="*/ 1 h 166"/>
                <a:gd name="T12" fmla="*/ 1 w 49"/>
                <a:gd name="T13" fmla="*/ 1 h 166"/>
                <a:gd name="T14" fmla="*/ 1 w 49"/>
                <a:gd name="T15" fmla="*/ 1 h 166"/>
                <a:gd name="T16" fmla="*/ 1 w 49"/>
                <a:gd name="T17" fmla="*/ 1 h 166"/>
                <a:gd name="T18" fmla="*/ 1 w 49"/>
                <a:gd name="T19" fmla="*/ 1 h 166"/>
                <a:gd name="T20" fmla="*/ 1 w 49"/>
                <a:gd name="T21" fmla="*/ 1 h 166"/>
                <a:gd name="T22" fmla="*/ 1 w 49"/>
                <a:gd name="T23" fmla="*/ 1 h 166"/>
                <a:gd name="T24" fmla="*/ 1 w 49"/>
                <a:gd name="T25" fmla="*/ 1 h 166"/>
                <a:gd name="T26" fmla="*/ 1 w 49"/>
                <a:gd name="T27" fmla="*/ 1 h 166"/>
                <a:gd name="T28" fmla="*/ 1 w 49"/>
                <a:gd name="T29" fmla="*/ 1 h 166"/>
                <a:gd name="T30" fmla="*/ 1 w 49"/>
                <a:gd name="T31" fmla="*/ 1 h 166"/>
                <a:gd name="T32" fmla="*/ 1 w 49"/>
                <a:gd name="T33" fmla="*/ 1 h 166"/>
                <a:gd name="T34" fmla="*/ 1 w 49"/>
                <a:gd name="T35" fmla="*/ 1 h 166"/>
                <a:gd name="T36" fmla="*/ 1 w 49"/>
                <a:gd name="T37" fmla="*/ 1 h 166"/>
                <a:gd name="T38" fmla="*/ 1 w 49"/>
                <a:gd name="T39" fmla="*/ 1 h 166"/>
                <a:gd name="T40" fmla="*/ 1 w 49"/>
                <a:gd name="T41" fmla="*/ 1 h 166"/>
                <a:gd name="T42" fmla="*/ 1 w 49"/>
                <a:gd name="T43" fmla="*/ 1 h 166"/>
                <a:gd name="T44" fmla="*/ 1 w 49"/>
                <a:gd name="T45" fmla="*/ 1 h 166"/>
                <a:gd name="T46" fmla="*/ 1 w 49"/>
                <a:gd name="T47" fmla="*/ 1 h 166"/>
                <a:gd name="T48" fmla="*/ 1 w 49"/>
                <a:gd name="T49" fmla="*/ 1 h 166"/>
                <a:gd name="T50" fmla="*/ 1 w 49"/>
                <a:gd name="T51" fmla="*/ 1 h 166"/>
                <a:gd name="T52" fmla="*/ 1 w 49"/>
                <a:gd name="T53" fmla="*/ 1 h 166"/>
                <a:gd name="T54" fmla="*/ 1 w 49"/>
                <a:gd name="T55" fmla="*/ 1 h 166"/>
                <a:gd name="T56" fmla="*/ 1 w 49"/>
                <a:gd name="T57" fmla="*/ 1 h 166"/>
                <a:gd name="T58" fmla="*/ 1 w 49"/>
                <a:gd name="T59" fmla="*/ 1 h 166"/>
                <a:gd name="T60" fmla="*/ 1 w 49"/>
                <a:gd name="T61" fmla="*/ 1 h 166"/>
                <a:gd name="T62" fmla="*/ 1 w 49"/>
                <a:gd name="T63" fmla="*/ 1 h 166"/>
                <a:gd name="T64" fmla="*/ 1 w 49"/>
                <a:gd name="T65" fmla="*/ 1 h 166"/>
                <a:gd name="T66" fmla="*/ 1 w 49"/>
                <a:gd name="T67" fmla="*/ 1 h 166"/>
                <a:gd name="T68" fmla="*/ 1 w 49"/>
                <a:gd name="T69" fmla="*/ 1 h 166"/>
                <a:gd name="T70" fmla="*/ 1 w 49"/>
                <a:gd name="T71" fmla="*/ 1 h 166"/>
                <a:gd name="T72" fmla="*/ 1 w 49"/>
                <a:gd name="T73" fmla="*/ 1 h 166"/>
                <a:gd name="T74" fmla="*/ 1 w 49"/>
                <a:gd name="T75" fmla="*/ 1 h 166"/>
                <a:gd name="T76" fmla="*/ 1 w 49"/>
                <a:gd name="T77" fmla="*/ 1 h 166"/>
                <a:gd name="T78" fmla="*/ 1 w 49"/>
                <a:gd name="T79" fmla="*/ 1 h 166"/>
                <a:gd name="T80" fmla="*/ 1 w 49"/>
                <a:gd name="T81" fmla="*/ 1 h 166"/>
                <a:gd name="T82" fmla="*/ 1 w 49"/>
                <a:gd name="T83" fmla="*/ 1 h 166"/>
                <a:gd name="T84" fmla="*/ 1 w 49"/>
                <a:gd name="T85" fmla="*/ 1 h 166"/>
                <a:gd name="T86" fmla="*/ 1 w 49"/>
                <a:gd name="T87" fmla="*/ 1 h 166"/>
                <a:gd name="T88" fmla="*/ 1 w 49"/>
                <a:gd name="T89" fmla="*/ 0 h 166"/>
                <a:gd name="T90" fmla="*/ 1 w 49"/>
                <a:gd name="T91" fmla="*/ 1 h 166"/>
                <a:gd name="T92" fmla="*/ 1 w 49"/>
                <a:gd name="T93" fmla="*/ 1 h 166"/>
                <a:gd name="T94" fmla="*/ 1 w 49"/>
                <a:gd name="T95" fmla="*/ 1 h 166"/>
                <a:gd name="T96" fmla="*/ 1 w 49"/>
                <a:gd name="T97" fmla="*/ 1 h 166"/>
                <a:gd name="T98" fmla="*/ 1 w 49"/>
                <a:gd name="T99" fmla="*/ 1 h 166"/>
                <a:gd name="T100" fmla="*/ 1 w 49"/>
                <a:gd name="T101" fmla="*/ 1 h 166"/>
                <a:gd name="T102" fmla="*/ 1 w 49"/>
                <a:gd name="T103" fmla="*/ 1 h 166"/>
                <a:gd name="T104" fmla="*/ 1 w 49"/>
                <a:gd name="T105" fmla="*/ 1 h 166"/>
                <a:gd name="T106" fmla="*/ 1 w 49"/>
                <a:gd name="T107" fmla="*/ 1 h 166"/>
                <a:gd name="T108" fmla="*/ 1 w 49"/>
                <a:gd name="T109" fmla="*/ 1 h 166"/>
                <a:gd name="T110" fmla="*/ 1 w 49"/>
                <a:gd name="T111" fmla="*/ 1 h 166"/>
                <a:gd name="T112" fmla="*/ 1 w 49"/>
                <a:gd name="T113" fmla="*/ 1 h 1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166"/>
                <a:gd name="T173" fmla="*/ 49 w 49"/>
                <a:gd name="T174" fmla="*/ 166 h 1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166">
                  <a:moveTo>
                    <a:pt x="11" y="92"/>
                  </a:moveTo>
                  <a:lnTo>
                    <a:pt x="9" y="107"/>
                  </a:lnTo>
                  <a:lnTo>
                    <a:pt x="4" y="130"/>
                  </a:lnTo>
                  <a:lnTo>
                    <a:pt x="1" y="153"/>
                  </a:lnTo>
                  <a:lnTo>
                    <a:pt x="0" y="166"/>
                  </a:lnTo>
                  <a:lnTo>
                    <a:pt x="3" y="157"/>
                  </a:lnTo>
                  <a:lnTo>
                    <a:pt x="5" y="151"/>
                  </a:lnTo>
                  <a:lnTo>
                    <a:pt x="9" y="146"/>
                  </a:lnTo>
                  <a:lnTo>
                    <a:pt x="10" y="143"/>
                  </a:lnTo>
                  <a:lnTo>
                    <a:pt x="12" y="134"/>
                  </a:lnTo>
                  <a:lnTo>
                    <a:pt x="16" y="121"/>
                  </a:lnTo>
                  <a:lnTo>
                    <a:pt x="20" y="105"/>
                  </a:lnTo>
                  <a:lnTo>
                    <a:pt x="26" y="93"/>
                  </a:lnTo>
                  <a:lnTo>
                    <a:pt x="28" y="88"/>
                  </a:lnTo>
                  <a:lnTo>
                    <a:pt x="30" y="84"/>
                  </a:lnTo>
                  <a:lnTo>
                    <a:pt x="31" y="79"/>
                  </a:lnTo>
                  <a:lnTo>
                    <a:pt x="31" y="75"/>
                  </a:lnTo>
                  <a:lnTo>
                    <a:pt x="31" y="70"/>
                  </a:lnTo>
                  <a:lnTo>
                    <a:pt x="32" y="62"/>
                  </a:lnTo>
                  <a:lnTo>
                    <a:pt x="33" y="55"/>
                  </a:lnTo>
                  <a:lnTo>
                    <a:pt x="35" y="50"/>
                  </a:lnTo>
                  <a:lnTo>
                    <a:pt x="34" y="49"/>
                  </a:lnTo>
                  <a:lnTo>
                    <a:pt x="32" y="48"/>
                  </a:lnTo>
                  <a:lnTo>
                    <a:pt x="31" y="46"/>
                  </a:lnTo>
                  <a:lnTo>
                    <a:pt x="28" y="46"/>
                  </a:lnTo>
                  <a:lnTo>
                    <a:pt x="32" y="39"/>
                  </a:lnTo>
                  <a:lnTo>
                    <a:pt x="36" y="32"/>
                  </a:lnTo>
                  <a:lnTo>
                    <a:pt x="41" y="25"/>
                  </a:lnTo>
                  <a:lnTo>
                    <a:pt x="47" y="19"/>
                  </a:lnTo>
                  <a:lnTo>
                    <a:pt x="49" y="16"/>
                  </a:lnTo>
                  <a:lnTo>
                    <a:pt x="47" y="15"/>
                  </a:lnTo>
                  <a:lnTo>
                    <a:pt x="43" y="16"/>
                  </a:lnTo>
                  <a:lnTo>
                    <a:pt x="41" y="17"/>
                  </a:lnTo>
                  <a:lnTo>
                    <a:pt x="38" y="19"/>
                  </a:lnTo>
                  <a:lnTo>
                    <a:pt x="33" y="23"/>
                  </a:lnTo>
                  <a:lnTo>
                    <a:pt x="28" y="26"/>
                  </a:lnTo>
                  <a:lnTo>
                    <a:pt x="25" y="30"/>
                  </a:lnTo>
                  <a:lnTo>
                    <a:pt x="25" y="27"/>
                  </a:lnTo>
                  <a:lnTo>
                    <a:pt x="25" y="26"/>
                  </a:lnTo>
                  <a:lnTo>
                    <a:pt x="25" y="24"/>
                  </a:lnTo>
                  <a:lnTo>
                    <a:pt x="26" y="23"/>
                  </a:lnTo>
                  <a:lnTo>
                    <a:pt x="27" y="19"/>
                  </a:lnTo>
                  <a:lnTo>
                    <a:pt x="26" y="12"/>
                  </a:lnTo>
                  <a:lnTo>
                    <a:pt x="25" y="6"/>
                  </a:lnTo>
                  <a:lnTo>
                    <a:pt x="26" y="0"/>
                  </a:lnTo>
                  <a:lnTo>
                    <a:pt x="20" y="11"/>
                  </a:lnTo>
                  <a:lnTo>
                    <a:pt x="15" y="24"/>
                  </a:lnTo>
                  <a:lnTo>
                    <a:pt x="11" y="34"/>
                  </a:lnTo>
                  <a:lnTo>
                    <a:pt x="9" y="41"/>
                  </a:lnTo>
                  <a:lnTo>
                    <a:pt x="11" y="47"/>
                  </a:lnTo>
                  <a:lnTo>
                    <a:pt x="12" y="53"/>
                  </a:lnTo>
                  <a:lnTo>
                    <a:pt x="12" y="59"/>
                  </a:lnTo>
                  <a:lnTo>
                    <a:pt x="11" y="63"/>
                  </a:lnTo>
                  <a:lnTo>
                    <a:pt x="11" y="69"/>
                  </a:lnTo>
                  <a:lnTo>
                    <a:pt x="11" y="77"/>
                  </a:lnTo>
                  <a:lnTo>
                    <a:pt x="11" y="86"/>
                  </a:lnTo>
                  <a:lnTo>
                    <a:pt x="11" y="9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6" name="Freeform 231"/>
            <p:cNvSpPr>
              <a:spLocks/>
            </p:cNvSpPr>
            <p:nvPr/>
          </p:nvSpPr>
          <p:spPr bwMode="auto">
            <a:xfrm>
              <a:off x="5490" y="3162"/>
              <a:ext cx="5" cy="12"/>
            </a:xfrm>
            <a:custGeom>
              <a:avLst/>
              <a:gdLst>
                <a:gd name="T0" fmla="*/ 0 w 9"/>
                <a:gd name="T1" fmla="*/ 1 h 23"/>
                <a:gd name="T2" fmla="*/ 1 w 9"/>
                <a:gd name="T3" fmla="*/ 1 h 23"/>
                <a:gd name="T4" fmla="*/ 1 w 9"/>
                <a:gd name="T5" fmla="*/ 1 h 23"/>
                <a:gd name="T6" fmla="*/ 1 w 9"/>
                <a:gd name="T7" fmla="*/ 1 h 23"/>
                <a:gd name="T8" fmla="*/ 0 w 9"/>
                <a:gd name="T9" fmla="*/ 0 h 23"/>
                <a:gd name="T10" fmla="*/ 1 w 9"/>
                <a:gd name="T11" fmla="*/ 1 h 23"/>
                <a:gd name="T12" fmla="*/ 1 w 9"/>
                <a:gd name="T13" fmla="*/ 1 h 23"/>
                <a:gd name="T14" fmla="*/ 1 w 9"/>
                <a:gd name="T15" fmla="*/ 1 h 23"/>
                <a:gd name="T16" fmla="*/ 1 w 9"/>
                <a:gd name="T17" fmla="*/ 1 h 23"/>
                <a:gd name="T18" fmla="*/ 1 w 9"/>
                <a:gd name="T19" fmla="*/ 1 h 23"/>
                <a:gd name="T20" fmla="*/ 1 w 9"/>
                <a:gd name="T21" fmla="*/ 1 h 23"/>
                <a:gd name="T22" fmla="*/ 1 w 9"/>
                <a:gd name="T23" fmla="*/ 1 h 23"/>
                <a:gd name="T24" fmla="*/ 0 w 9"/>
                <a:gd name="T25" fmla="*/ 1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3"/>
                <a:gd name="T41" fmla="*/ 9 w 9"/>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3">
                  <a:moveTo>
                    <a:pt x="0" y="16"/>
                  </a:moveTo>
                  <a:lnTo>
                    <a:pt x="1" y="13"/>
                  </a:lnTo>
                  <a:lnTo>
                    <a:pt x="1" y="8"/>
                  </a:lnTo>
                  <a:lnTo>
                    <a:pt x="1" y="3"/>
                  </a:lnTo>
                  <a:lnTo>
                    <a:pt x="0" y="0"/>
                  </a:lnTo>
                  <a:lnTo>
                    <a:pt x="3" y="5"/>
                  </a:lnTo>
                  <a:lnTo>
                    <a:pt x="5" y="9"/>
                  </a:lnTo>
                  <a:lnTo>
                    <a:pt x="8" y="15"/>
                  </a:lnTo>
                  <a:lnTo>
                    <a:pt x="9" y="23"/>
                  </a:lnTo>
                  <a:lnTo>
                    <a:pt x="7" y="21"/>
                  </a:lnTo>
                  <a:lnTo>
                    <a:pt x="4" y="18"/>
                  </a:lnTo>
                  <a:lnTo>
                    <a:pt x="2" y="17"/>
                  </a:lnTo>
                  <a:lnTo>
                    <a:pt x="0"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7" name="Freeform 232"/>
            <p:cNvSpPr>
              <a:spLocks/>
            </p:cNvSpPr>
            <p:nvPr/>
          </p:nvSpPr>
          <p:spPr bwMode="auto">
            <a:xfrm>
              <a:off x="5495" y="3230"/>
              <a:ext cx="14" cy="28"/>
            </a:xfrm>
            <a:custGeom>
              <a:avLst/>
              <a:gdLst>
                <a:gd name="T0" fmla="*/ 0 w 29"/>
                <a:gd name="T1" fmla="*/ 1 h 56"/>
                <a:gd name="T2" fmla="*/ 0 w 29"/>
                <a:gd name="T3" fmla="*/ 1 h 56"/>
                <a:gd name="T4" fmla="*/ 0 w 29"/>
                <a:gd name="T5" fmla="*/ 1 h 56"/>
                <a:gd name="T6" fmla="*/ 0 w 29"/>
                <a:gd name="T7" fmla="*/ 1 h 56"/>
                <a:gd name="T8" fmla="*/ 0 w 29"/>
                <a:gd name="T9" fmla="*/ 1 h 56"/>
                <a:gd name="T10" fmla="*/ 0 w 29"/>
                <a:gd name="T11" fmla="*/ 1 h 56"/>
                <a:gd name="T12" fmla="*/ 0 w 29"/>
                <a:gd name="T13" fmla="*/ 1 h 56"/>
                <a:gd name="T14" fmla="*/ 0 w 29"/>
                <a:gd name="T15" fmla="*/ 1 h 56"/>
                <a:gd name="T16" fmla="*/ 0 w 29"/>
                <a:gd name="T17" fmla="*/ 0 h 56"/>
                <a:gd name="T18" fmla="*/ 0 w 29"/>
                <a:gd name="T19" fmla="*/ 1 h 56"/>
                <a:gd name="T20" fmla="*/ 0 w 29"/>
                <a:gd name="T21" fmla="*/ 1 h 56"/>
                <a:gd name="T22" fmla="*/ 0 w 29"/>
                <a:gd name="T23" fmla="*/ 1 h 56"/>
                <a:gd name="T24" fmla="*/ 0 w 29"/>
                <a:gd name="T25" fmla="*/ 1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56"/>
                <a:gd name="T41" fmla="*/ 29 w 2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56">
                  <a:moveTo>
                    <a:pt x="29" y="56"/>
                  </a:moveTo>
                  <a:lnTo>
                    <a:pt x="19" y="53"/>
                  </a:lnTo>
                  <a:lnTo>
                    <a:pt x="13" y="48"/>
                  </a:lnTo>
                  <a:lnTo>
                    <a:pt x="6" y="46"/>
                  </a:lnTo>
                  <a:lnTo>
                    <a:pt x="2" y="43"/>
                  </a:lnTo>
                  <a:lnTo>
                    <a:pt x="2" y="35"/>
                  </a:lnTo>
                  <a:lnTo>
                    <a:pt x="1" y="25"/>
                  </a:lnTo>
                  <a:lnTo>
                    <a:pt x="0" y="12"/>
                  </a:lnTo>
                  <a:lnTo>
                    <a:pt x="0" y="0"/>
                  </a:lnTo>
                  <a:lnTo>
                    <a:pt x="5" y="15"/>
                  </a:lnTo>
                  <a:lnTo>
                    <a:pt x="13" y="32"/>
                  </a:lnTo>
                  <a:lnTo>
                    <a:pt x="21" y="47"/>
                  </a:lnTo>
                  <a:lnTo>
                    <a:pt x="29" y="5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8" name="Freeform 233"/>
            <p:cNvSpPr>
              <a:spLocks/>
            </p:cNvSpPr>
            <p:nvPr/>
          </p:nvSpPr>
          <p:spPr bwMode="auto">
            <a:xfrm>
              <a:off x="5431" y="3130"/>
              <a:ext cx="6" cy="37"/>
            </a:xfrm>
            <a:custGeom>
              <a:avLst/>
              <a:gdLst>
                <a:gd name="T0" fmla="*/ 0 w 13"/>
                <a:gd name="T1" fmla="*/ 1 h 74"/>
                <a:gd name="T2" fmla="*/ 0 w 13"/>
                <a:gd name="T3" fmla="*/ 1 h 74"/>
                <a:gd name="T4" fmla="*/ 0 w 13"/>
                <a:gd name="T5" fmla="*/ 1 h 74"/>
                <a:gd name="T6" fmla="*/ 0 w 13"/>
                <a:gd name="T7" fmla="*/ 1 h 74"/>
                <a:gd name="T8" fmla="*/ 0 w 13"/>
                <a:gd name="T9" fmla="*/ 1 h 74"/>
                <a:gd name="T10" fmla="*/ 0 w 13"/>
                <a:gd name="T11" fmla="*/ 1 h 74"/>
                <a:gd name="T12" fmla="*/ 0 w 13"/>
                <a:gd name="T13" fmla="*/ 1 h 74"/>
                <a:gd name="T14" fmla="*/ 0 w 13"/>
                <a:gd name="T15" fmla="*/ 1 h 74"/>
                <a:gd name="T16" fmla="*/ 0 w 13"/>
                <a:gd name="T17" fmla="*/ 0 h 74"/>
                <a:gd name="T18" fmla="*/ 0 w 13"/>
                <a:gd name="T19" fmla="*/ 1 h 74"/>
                <a:gd name="T20" fmla="*/ 0 w 13"/>
                <a:gd name="T21" fmla="*/ 1 h 74"/>
                <a:gd name="T22" fmla="*/ 0 w 13"/>
                <a:gd name="T23" fmla="*/ 1 h 74"/>
                <a:gd name="T24" fmla="*/ 0 w 13"/>
                <a:gd name="T25" fmla="*/ 1 h 74"/>
                <a:gd name="T26" fmla="*/ 0 w 13"/>
                <a:gd name="T27" fmla="*/ 1 h 74"/>
                <a:gd name="T28" fmla="*/ 0 w 13"/>
                <a:gd name="T29" fmla="*/ 1 h 74"/>
                <a:gd name="T30" fmla="*/ 0 w 13"/>
                <a:gd name="T31" fmla="*/ 1 h 74"/>
                <a:gd name="T32" fmla="*/ 0 w 13"/>
                <a:gd name="T33" fmla="*/ 1 h 74"/>
                <a:gd name="T34" fmla="*/ 0 w 13"/>
                <a:gd name="T35" fmla="*/ 1 h 74"/>
                <a:gd name="T36" fmla="*/ 0 w 13"/>
                <a:gd name="T37" fmla="*/ 1 h 74"/>
                <a:gd name="T38" fmla="*/ 0 w 13"/>
                <a:gd name="T39" fmla="*/ 1 h 74"/>
                <a:gd name="T40" fmla="*/ 0 w 13"/>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74"/>
                <a:gd name="T65" fmla="*/ 13 w 13"/>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74">
                  <a:moveTo>
                    <a:pt x="0" y="74"/>
                  </a:moveTo>
                  <a:lnTo>
                    <a:pt x="0" y="68"/>
                  </a:lnTo>
                  <a:lnTo>
                    <a:pt x="0" y="61"/>
                  </a:lnTo>
                  <a:lnTo>
                    <a:pt x="1" y="56"/>
                  </a:lnTo>
                  <a:lnTo>
                    <a:pt x="1" y="50"/>
                  </a:lnTo>
                  <a:lnTo>
                    <a:pt x="1" y="41"/>
                  </a:lnTo>
                  <a:lnTo>
                    <a:pt x="1" y="27"/>
                  </a:lnTo>
                  <a:lnTo>
                    <a:pt x="0" y="12"/>
                  </a:lnTo>
                  <a:lnTo>
                    <a:pt x="0" y="0"/>
                  </a:lnTo>
                  <a:lnTo>
                    <a:pt x="2" y="14"/>
                  </a:lnTo>
                  <a:lnTo>
                    <a:pt x="6" y="36"/>
                  </a:lnTo>
                  <a:lnTo>
                    <a:pt x="9" y="58"/>
                  </a:lnTo>
                  <a:lnTo>
                    <a:pt x="13" y="71"/>
                  </a:lnTo>
                  <a:lnTo>
                    <a:pt x="10" y="68"/>
                  </a:lnTo>
                  <a:lnTo>
                    <a:pt x="8" y="66"/>
                  </a:lnTo>
                  <a:lnTo>
                    <a:pt x="6" y="63"/>
                  </a:lnTo>
                  <a:lnTo>
                    <a:pt x="3" y="59"/>
                  </a:lnTo>
                  <a:lnTo>
                    <a:pt x="3" y="63"/>
                  </a:lnTo>
                  <a:lnTo>
                    <a:pt x="2" y="66"/>
                  </a:lnTo>
                  <a:lnTo>
                    <a:pt x="0" y="71"/>
                  </a:lnTo>
                  <a:lnTo>
                    <a:pt x="0" y="7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9" name="Freeform 234"/>
            <p:cNvSpPr>
              <a:spLocks/>
            </p:cNvSpPr>
            <p:nvPr/>
          </p:nvSpPr>
          <p:spPr bwMode="auto">
            <a:xfrm>
              <a:off x="5459" y="3223"/>
              <a:ext cx="18" cy="72"/>
            </a:xfrm>
            <a:custGeom>
              <a:avLst/>
              <a:gdLst>
                <a:gd name="T0" fmla="*/ 0 w 34"/>
                <a:gd name="T1" fmla="*/ 0 h 143"/>
                <a:gd name="T2" fmla="*/ 0 w 34"/>
                <a:gd name="T3" fmla="*/ 1 h 143"/>
                <a:gd name="T4" fmla="*/ 0 w 34"/>
                <a:gd name="T5" fmla="*/ 1 h 143"/>
                <a:gd name="T6" fmla="*/ 1 w 34"/>
                <a:gd name="T7" fmla="*/ 1 h 143"/>
                <a:gd name="T8" fmla="*/ 1 w 34"/>
                <a:gd name="T9" fmla="*/ 1 h 143"/>
                <a:gd name="T10" fmla="*/ 1 w 34"/>
                <a:gd name="T11" fmla="*/ 1 h 143"/>
                <a:gd name="T12" fmla="*/ 1 w 34"/>
                <a:gd name="T13" fmla="*/ 1 h 143"/>
                <a:gd name="T14" fmla="*/ 1 w 34"/>
                <a:gd name="T15" fmla="*/ 1 h 143"/>
                <a:gd name="T16" fmla="*/ 1 w 34"/>
                <a:gd name="T17" fmla="*/ 1 h 143"/>
                <a:gd name="T18" fmla="*/ 1 w 34"/>
                <a:gd name="T19" fmla="*/ 1 h 143"/>
                <a:gd name="T20" fmla="*/ 1 w 34"/>
                <a:gd name="T21" fmla="*/ 1 h 143"/>
                <a:gd name="T22" fmla="*/ 1 w 34"/>
                <a:gd name="T23" fmla="*/ 1 h 143"/>
                <a:gd name="T24" fmla="*/ 1 w 34"/>
                <a:gd name="T25" fmla="*/ 1 h 143"/>
                <a:gd name="T26" fmla="*/ 1 w 34"/>
                <a:gd name="T27" fmla="*/ 1 h 143"/>
                <a:gd name="T28" fmla="*/ 1 w 34"/>
                <a:gd name="T29" fmla="*/ 1 h 143"/>
                <a:gd name="T30" fmla="*/ 1 w 34"/>
                <a:gd name="T31" fmla="*/ 1 h 143"/>
                <a:gd name="T32" fmla="*/ 1 w 34"/>
                <a:gd name="T33" fmla="*/ 1 h 143"/>
                <a:gd name="T34" fmla="*/ 1 w 34"/>
                <a:gd name="T35" fmla="*/ 1 h 143"/>
                <a:gd name="T36" fmla="*/ 1 w 34"/>
                <a:gd name="T37" fmla="*/ 1 h 143"/>
                <a:gd name="T38" fmla="*/ 1 w 34"/>
                <a:gd name="T39" fmla="*/ 1 h 143"/>
                <a:gd name="T40" fmla="*/ 1 w 34"/>
                <a:gd name="T41" fmla="*/ 1 h 143"/>
                <a:gd name="T42" fmla="*/ 1 w 34"/>
                <a:gd name="T43" fmla="*/ 1 h 143"/>
                <a:gd name="T44" fmla="*/ 1 w 34"/>
                <a:gd name="T45" fmla="*/ 1 h 143"/>
                <a:gd name="T46" fmla="*/ 1 w 34"/>
                <a:gd name="T47" fmla="*/ 1 h 143"/>
                <a:gd name="T48" fmla="*/ 1 w 34"/>
                <a:gd name="T49" fmla="*/ 1 h 143"/>
                <a:gd name="T50" fmla="*/ 1 w 34"/>
                <a:gd name="T51" fmla="*/ 1 h 143"/>
                <a:gd name="T52" fmla="*/ 1 w 34"/>
                <a:gd name="T53" fmla="*/ 1 h 143"/>
                <a:gd name="T54" fmla="*/ 1 w 34"/>
                <a:gd name="T55" fmla="*/ 1 h 143"/>
                <a:gd name="T56" fmla="*/ 1 w 34"/>
                <a:gd name="T57" fmla="*/ 1 h 143"/>
                <a:gd name="T58" fmla="*/ 1 w 34"/>
                <a:gd name="T59" fmla="*/ 1 h 143"/>
                <a:gd name="T60" fmla="*/ 1 w 34"/>
                <a:gd name="T61" fmla="*/ 1 h 143"/>
                <a:gd name="T62" fmla="*/ 1 w 34"/>
                <a:gd name="T63" fmla="*/ 1 h 143"/>
                <a:gd name="T64" fmla="*/ 0 w 34"/>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143"/>
                <a:gd name="T101" fmla="*/ 34 w 34"/>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143">
                  <a:moveTo>
                    <a:pt x="0" y="0"/>
                  </a:moveTo>
                  <a:lnTo>
                    <a:pt x="0" y="7"/>
                  </a:lnTo>
                  <a:lnTo>
                    <a:pt x="0" y="14"/>
                  </a:lnTo>
                  <a:lnTo>
                    <a:pt x="1" y="21"/>
                  </a:lnTo>
                  <a:lnTo>
                    <a:pt x="2" y="28"/>
                  </a:lnTo>
                  <a:lnTo>
                    <a:pt x="4" y="36"/>
                  </a:lnTo>
                  <a:lnTo>
                    <a:pt x="6" y="47"/>
                  </a:lnTo>
                  <a:lnTo>
                    <a:pt x="9" y="60"/>
                  </a:lnTo>
                  <a:lnTo>
                    <a:pt x="11" y="70"/>
                  </a:lnTo>
                  <a:lnTo>
                    <a:pt x="13" y="85"/>
                  </a:lnTo>
                  <a:lnTo>
                    <a:pt x="18" y="105"/>
                  </a:lnTo>
                  <a:lnTo>
                    <a:pt x="25" y="125"/>
                  </a:lnTo>
                  <a:lnTo>
                    <a:pt x="34" y="143"/>
                  </a:lnTo>
                  <a:lnTo>
                    <a:pt x="31" y="133"/>
                  </a:lnTo>
                  <a:lnTo>
                    <a:pt x="28" y="127"/>
                  </a:lnTo>
                  <a:lnTo>
                    <a:pt x="27" y="122"/>
                  </a:lnTo>
                  <a:lnTo>
                    <a:pt x="26" y="118"/>
                  </a:lnTo>
                  <a:lnTo>
                    <a:pt x="27" y="116"/>
                  </a:lnTo>
                  <a:lnTo>
                    <a:pt x="27" y="112"/>
                  </a:lnTo>
                  <a:lnTo>
                    <a:pt x="27" y="108"/>
                  </a:lnTo>
                  <a:lnTo>
                    <a:pt x="27" y="106"/>
                  </a:lnTo>
                  <a:lnTo>
                    <a:pt x="23" y="86"/>
                  </a:lnTo>
                  <a:lnTo>
                    <a:pt x="18" y="63"/>
                  </a:lnTo>
                  <a:lnTo>
                    <a:pt x="13" y="42"/>
                  </a:lnTo>
                  <a:lnTo>
                    <a:pt x="10" y="30"/>
                  </a:lnTo>
                  <a:lnTo>
                    <a:pt x="8" y="26"/>
                  </a:lnTo>
                  <a:lnTo>
                    <a:pt x="4" y="22"/>
                  </a:lnTo>
                  <a:lnTo>
                    <a:pt x="3" y="17"/>
                  </a:lnTo>
                  <a:lnTo>
                    <a:pt x="2" y="15"/>
                  </a:lnTo>
                  <a:lnTo>
                    <a:pt x="2" y="11"/>
                  </a:lnTo>
                  <a:lnTo>
                    <a:pt x="1" y="8"/>
                  </a:lnTo>
                  <a:lnTo>
                    <a:pt x="1" y="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0" name="Freeform 235"/>
            <p:cNvSpPr>
              <a:spLocks/>
            </p:cNvSpPr>
            <p:nvPr/>
          </p:nvSpPr>
          <p:spPr bwMode="auto">
            <a:xfrm>
              <a:off x="5533" y="3145"/>
              <a:ext cx="11" cy="14"/>
            </a:xfrm>
            <a:custGeom>
              <a:avLst/>
              <a:gdLst>
                <a:gd name="T0" fmla="*/ 0 w 23"/>
                <a:gd name="T1" fmla="*/ 0 h 28"/>
                <a:gd name="T2" fmla="*/ 0 w 23"/>
                <a:gd name="T3" fmla="*/ 0 h 28"/>
                <a:gd name="T4" fmla="*/ 0 w 23"/>
                <a:gd name="T5" fmla="*/ 0 h 28"/>
                <a:gd name="T6" fmla="*/ 0 w 23"/>
                <a:gd name="T7" fmla="*/ 0 h 28"/>
                <a:gd name="T8" fmla="*/ 0 w 23"/>
                <a:gd name="T9" fmla="*/ 0 h 28"/>
                <a:gd name="T10" fmla="*/ 0 w 23"/>
                <a:gd name="T11" fmla="*/ 1 h 28"/>
                <a:gd name="T12" fmla="*/ 0 w 23"/>
                <a:gd name="T13" fmla="*/ 1 h 28"/>
                <a:gd name="T14" fmla="*/ 0 w 23"/>
                <a:gd name="T15" fmla="*/ 1 h 28"/>
                <a:gd name="T16" fmla="*/ 0 w 23"/>
                <a:gd name="T17" fmla="*/ 1 h 28"/>
                <a:gd name="T18" fmla="*/ 0 w 23"/>
                <a:gd name="T19" fmla="*/ 1 h 28"/>
                <a:gd name="T20" fmla="*/ 0 w 23"/>
                <a:gd name="T21" fmla="*/ 1 h 28"/>
                <a:gd name="T22" fmla="*/ 0 w 23"/>
                <a:gd name="T23" fmla="*/ 1 h 28"/>
                <a:gd name="T24" fmla="*/ 0 w 23"/>
                <a:gd name="T25" fmla="*/ 1 h 28"/>
                <a:gd name="T26" fmla="*/ 0 w 23"/>
                <a:gd name="T27" fmla="*/ 1 h 28"/>
                <a:gd name="T28" fmla="*/ 0 w 23"/>
                <a:gd name="T29" fmla="*/ 1 h 28"/>
                <a:gd name="T30" fmla="*/ 0 w 23"/>
                <a:gd name="T31" fmla="*/ 1 h 28"/>
                <a:gd name="T32" fmla="*/ 0 w 23"/>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28"/>
                <a:gd name="T53" fmla="*/ 23 w 23"/>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28">
                  <a:moveTo>
                    <a:pt x="0" y="0"/>
                  </a:moveTo>
                  <a:lnTo>
                    <a:pt x="2" y="0"/>
                  </a:lnTo>
                  <a:lnTo>
                    <a:pt x="6" y="0"/>
                  </a:lnTo>
                  <a:lnTo>
                    <a:pt x="9" y="0"/>
                  </a:lnTo>
                  <a:lnTo>
                    <a:pt x="11" y="0"/>
                  </a:lnTo>
                  <a:lnTo>
                    <a:pt x="13" y="3"/>
                  </a:lnTo>
                  <a:lnTo>
                    <a:pt x="16" y="8"/>
                  </a:lnTo>
                  <a:lnTo>
                    <a:pt x="19" y="13"/>
                  </a:lnTo>
                  <a:lnTo>
                    <a:pt x="22" y="16"/>
                  </a:lnTo>
                  <a:lnTo>
                    <a:pt x="23" y="19"/>
                  </a:lnTo>
                  <a:lnTo>
                    <a:pt x="23" y="21"/>
                  </a:lnTo>
                  <a:lnTo>
                    <a:pt x="23" y="25"/>
                  </a:lnTo>
                  <a:lnTo>
                    <a:pt x="23" y="28"/>
                  </a:lnTo>
                  <a:lnTo>
                    <a:pt x="18" y="21"/>
                  </a:lnTo>
                  <a:lnTo>
                    <a:pt x="13" y="14"/>
                  </a:lnTo>
                  <a:lnTo>
                    <a:pt x="6" y="6"/>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1" name="Freeform 236"/>
            <p:cNvSpPr>
              <a:spLocks/>
            </p:cNvSpPr>
            <p:nvPr/>
          </p:nvSpPr>
          <p:spPr bwMode="auto">
            <a:xfrm>
              <a:off x="5490" y="3112"/>
              <a:ext cx="8" cy="37"/>
            </a:xfrm>
            <a:custGeom>
              <a:avLst/>
              <a:gdLst>
                <a:gd name="T0" fmla="*/ 0 w 17"/>
                <a:gd name="T1" fmla="*/ 0 h 72"/>
                <a:gd name="T2" fmla="*/ 0 w 17"/>
                <a:gd name="T3" fmla="*/ 1 h 72"/>
                <a:gd name="T4" fmla="*/ 0 w 17"/>
                <a:gd name="T5" fmla="*/ 1 h 72"/>
                <a:gd name="T6" fmla="*/ 0 w 17"/>
                <a:gd name="T7" fmla="*/ 1 h 72"/>
                <a:gd name="T8" fmla="*/ 0 w 17"/>
                <a:gd name="T9" fmla="*/ 1 h 72"/>
                <a:gd name="T10" fmla="*/ 0 w 17"/>
                <a:gd name="T11" fmla="*/ 1 h 72"/>
                <a:gd name="T12" fmla="*/ 0 w 17"/>
                <a:gd name="T13" fmla="*/ 1 h 72"/>
                <a:gd name="T14" fmla="*/ 0 w 17"/>
                <a:gd name="T15" fmla="*/ 1 h 72"/>
                <a:gd name="T16" fmla="*/ 0 w 17"/>
                <a:gd name="T17" fmla="*/ 1 h 72"/>
                <a:gd name="T18" fmla="*/ 0 w 17"/>
                <a:gd name="T19" fmla="*/ 1 h 72"/>
                <a:gd name="T20" fmla="*/ 0 w 17"/>
                <a:gd name="T21" fmla="*/ 1 h 72"/>
                <a:gd name="T22" fmla="*/ 0 w 17"/>
                <a:gd name="T23" fmla="*/ 1 h 72"/>
                <a:gd name="T24" fmla="*/ 0 w 17"/>
                <a:gd name="T25" fmla="*/ 1 h 72"/>
                <a:gd name="T26" fmla="*/ 0 w 17"/>
                <a:gd name="T27" fmla="*/ 1 h 72"/>
                <a:gd name="T28" fmla="*/ 0 w 17"/>
                <a:gd name="T29" fmla="*/ 1 h 72"/>
                <a:gd name="T30" fmla="*/ 0 w 17"/>
                <a:gd name="T31" fmla="*/ 1 h 72"/>
                <a:gd name="T32" fmla="*/ 0 w 17"/>
                <a:gd name="T33" fmla="*/ 1 h 72"/>
                <a:gd name="T34" fmla="*/ 0 w 17"/>
                <a:gd name="T35" fmla="*/ 1 h 72"/>
                <a:gd name="T36" fmla="*/ 0 w 17"/>
                <a:gd name="T37" fmla="*/ 1 h 72"/>
                <a:gd name="T38" fmla="*/ 0 w 17"/>
                <a:gd name="T39" fmla="*/ 1 h 72"/>
                <a:gd name="T40" fmla="*/ 0 w 17"/>
                <a:gd name="T41" fmla="*/ 1 h 72"/>
                <a:gd name="T42" fmla="*/ 0 w 17"/>
                <a:gd name="T43" fmla="*/ 1 h 72"/>
                <a:gd name="T44" fmla="*/ 0 w 17"/>
                <a:gd name="T45" fmla="*/ 1 h 72"/>
                <a:gd name="T46" fmla="*/ 0 w 17"/>
                <a:gd name="T47" fmla="*/ 1 h 72"/>
                <a:gd name="T48" fmla="*/ 0 w 17"/>
                <a:gd name="T49" fmla="*/ 1 h 72"/>
                <a:gd name="T50" fmla="*/ 0 w 17"/>
                <a:gd name="T51" fmla="*/ 1 h 72"/>
                <a:gd name="T52" fmla="*/ 0 w 17"/>
                <a:gd name="T53" fmla="*/ 1 h 72"/>
                <a:gd name="T54" fmla="*/ 0 w 17"/>
                <a:gd name="T55" fmla="*/ 1 h 72"/>
                <a:gd name="T56" fmla="*/ 0 w 17"/>
                <a:gd name="T57" fmla="*/ 0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
                <a:gd name="T88" fmla="*/ 0 h 72"/>
                <a:gd name="T89" fmla="*/ 17 w 17"/>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 h="72">
                  <a:moveTo>
                    <a:pt x="11" y="0"/>
                  </a:moveTo>
                  <a:lnTo>
                    <a:pt x="12" y="8"/>
                  </a:lnTo>
                  <a:lnTo>
                    <a:pt x="15" y="17"/>
                  </a:lnTo>
                  <a:lnTo>
                    <a:pt x="16" y="25"/>
                  </a:lnTo>
                  <a:lnTo>
                    <a:pt x="17" y="31"/>
                  </a:lnTo>
                  <a:lnTo>
                    <a:pt x="13" y="40"/>
                  </a:lnTo>
                  <a:lnTo>
                    <a:pt x="9" y="52"/>
                  </a:lnTo>
                  <a:lnTo>
                    <a:pt x="5" y="63"/>
                  </a:lnTo>
                  <a:lnTo>
                    <a:pt x="4" y="72"/>
                  </a:lnTo>
                  <a:lnTo>
                    <a:pt x="3" y="65"/>
                  </a:lnTo>
                  <a:lnTo>
                    <a:pt x="1" y="57"/>
                  </a:lnTo>
                  <a:lnTo>
                    <a:pt x="0" y="52"/>
                  </a:lnTo>
                  <a:lnTo>
                    <a:pt x="0" y="46"/>
                  </a:lnTo>
                  <a:lnTo>
                    <a:pt x="1" y="41"/>
                  </a:lnTo>
                  <a:lnTo>
                    <a:pt x="3" y="35"/>
                  </a:lnTo>
                  <a:lnTo>
                    <a:pt x="4" y="30"/>
                  </a:lnTo>
                  <a:lnTo>
                    <a:pt x="4" y="25"/>
                  </a:lnTo>
                  <a:lnTo>
                    <a:pt x="5" y="29"/>
                  </a:lnTo>
                  <a:lnTo>
                    <a:pt x="6" y="32"/>
                  </a:lnTo>
                  <a:lnTo>
                    <a:pt x="6" y="35"/>
                  </a:lnTo>
                  <a:lnTo>
                    <a:pt x="8" y="39"/>
                  </a:lnTo>
                  <a:lnTo>
                    <a:pt x="8" y="33"/>
                  </a:lnTo>
                  <a:lnTo>
                    <a:pt x="8" y="27"/>
                  </a:lnTo>
                  <a:lnTo>
                    <a:pt x="6" y="23"/>
                  </a:lnTo>
                  <a:lnTo>
                    <a:pt x="6" y="18"/>
                  </a:lnTo>
                  <a:lnTo>
                    <a:pt x="8" y="14"/>
                  </a:lnTo>
                  <a:lnTo>
                    <a:pt x="9" y="9"/>
                  </a:lnTo>
                  <a:lnTo>
                    <a:pt x="10" y="3"/>
                  </a:lnTo>
                  <a:lnTo>
                    <a:pt x="1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2" name="Freeform 237"/>
            <p:cNvSpPr>
              <a:spLocks/>
            </p:cNvSpPr>
            <p:nvPr/>
          </p:nvSpPr>
          <p:spPr bwMode="auto">
            <a:xfrm>
              <a:off x="5421" y="3310"/>
              <a:ext cx="22" cy="29"/>
            </a:xfrm>
            <a:custGeom>
              <a:avLst/>
              <a:gdLst>
                <a:gd name="T0" fmla="*/ 1 w 43"/>
                <a:gd name="T1" fmla="*/ 1 h 58"/>
                <a:gd name="T2" fmla="*/ 0 w 43"/>
                <a:gd name="T3" fmla="*/ 1 h 58"/>
                <a:gd name="T4" fmla="*/ 1 w 43"/>
                <a:gd name="T5" fmla="*/ 1 h 58"/>
                <a:gd name="T6" fmla="*/ 1 w 43"/>
                <a:gd name="T7" fmla="*/ 1 h 58"/>
                <a:gd name="T8" fmla="*/ 1 w 43"/>
                <a:gd name="T9" fmla="*/ 1 h 58"/>
                <a:gd name="T10" fmla="*/ 1 w 43"/>
                <a:gd name="T11" fmla="*/ 1 h 58"/>
                <a:gd name="T12" fmla="*/ 1 w 43"/>
                <a:gd name="T13" fmla="*/ 1 h 58"/>
                <a:gd name="T14" fmla="*/ 1 w 43"/>
                <a:gd name="T15" fmla="*/ 1 h 58"/>
                <a:gd name="T16" fmla="*/ 1 w 43"/>
                <a:gd name="T17" fmla="*/ 1 h 58"/>
                <a:gd name="T18" fmla="*/ 1 w 43"/>
                <a:gd name="T19" fmla="*/ 1 h 58"/>
                <a:gd name="T20" fmla="*/ 1 w 43"/>
                <a:gd name="T21" fmla="*/ 1 h 58"/>
                <a:gd name="T22" fmla="*/ 1 w 43"/>
                <a:gd name="T23" fmla="*/ 1 h 58"/>
                <a:gd name="T24" fmla="*/ 1 w 43"/>
                <a:gd name="T25" fmla="*/ 1 h 58"/>
                <a:gd name="T26" fmla="*/ 1 w 43"/>
                <a:gd name="T27" fmla="*/ 1 h 58"/>
                <a:gd name="T28" fmla="*/ 1 w 43"/>
                <a:gd name="T29" fmla="*/ 1 h 58"/>
                <a:gd name="T30" fmla="*/ 1 w 43"/>
                <a:gd name="T31" fmla="*/ 1 h 58"/>
                <a:gd name="T32" fmla="*/ 1 w 43"/>
                <a:gd name="T33" fmla="*/ 1 h 58"/>
                <a:gd name="T34" fmla="*/ 1 w 43"/>
                <a:gd name="T35" fmla="*/ 1 h 58"/>
                <a:gd name="T36" fmla="*/ 1 w 43"/>
                <a:gd name="T37" fmla="*/ 1 h 58"/>
                <a:gd name="T38" fmla="*/ 1 w 43"/>
                <a:gd name="T39" fmla="*/ 1 h 58"/>
                <a:gd name="T40" fmla="*/ 1 w 43"/>
                <a:gd name="T41" fmla="*/ 0 h 58"/>
                <a:gd name="T42" fmla="*/ 1 w 43"/>
                <a:gd name="T43" fmla="*/ 1 h 58"/>
                <a:gd name="T44" fmla="*/ 1 w 43"/>
                <a:gd name="T45" fmla="*/ 1 h 58"/>
                <a:gd name="T46" fmla="*/ 1 w 43"/>
                <a:gd name="T47" fmla="*/ 1 h 58"/>
                <a:gd name="T48" fmla="*/ 1 w 43"/>
                <a:gd name="T49" fmla="*/ 1 h 58"/>
                <a:gd name="T50" fmla="*/ 1 w 43"/>
                <a:gd name="T51" fmla="*/ 1 h 58"/>
                <a:gd name="T52" fmla="*/ 1 w 43"/>
                <a:gd name="T53" fmla="*/ 1 h 58"/>
                <a:gd name="T54" fmla="*/ 1 w 43"/>
                <a:gd name="T55" fmla="*/ 1 h 58"/>
                <a:gd name="T56" fmla="*/ 1 w 43"/>
                <a:gd name="T57" fmla="*/ 1 h 58"/>
                <a:gd name="T58" fmla="*/ 1 w 43"/>
                <a:gd name="T59" fmla="*/ 1 h 58"/>
                <a:gd name="T60" fmla="*/ 1 w 43"/>
                <a:gd name="T61" fmla="*/ 1 h 58"/>
                <a:gd name="T62" fmla="*/ 1 w 43"/>
                <a:gd name="T63" fmla="*/ 1 h 58"/>
                <a:gd name="T64" fmla="*/ 1 w 43"/>
                <a:gd name="T65" fmla="*/ 1 h 58"/>
                <a:gd name="T66" fmla="*/ 1 w 43"/>
                <a:gd name="T67" fmla="*/ 1 h 58"/>
                <a:gd name="T68" fmla="*/ 1 w 43"/>
                <a:gd name="T69" fmla="*/ 1 h 58"/>
                <a:gd name="T70" fmla="*/ 1 w 43"/>
                <a:gd name="T71" fmla="*/ 1 h 58"/>
                <a:gd name="T72" fmla="*/ 1 w 43"/>
                <a:gd name="T73" fmla="*/ 1 h 58"/>
                <a:gd name="T74" fmla="*/ 1 w 43"/>
                <a:gd name="T75" fmla="*/ 1 h 58"/>
                <a:gd name="T76" fmla="*/ 1 w 43"/>
                <a:gd name="T77" fmla="*/ 1 h 58"/>
                <a:gd name="T78" fmla="*/ 1 w 43"/>
                <a:gd name="T79" fmla="*/ 1 h 58"/>
                <a:gd name="T80" fmla="*/ 1 w 43"/>
                <a:gd name="T81" fmla="*/ 1 h 58"/>
                <a:gd name="T82" fmla="*/ 1 w 43"/>
                <a:gd name="T83" fmla="*/ 1 h 58"/>
                <a:gd name="T84" fmla="*/ 1 w 43"/>
                <a:gd name="T85" fmla="*/ 1 h 58"/>
                <a:gd name="T86" fmla="*/ 1 w 43"/>
                <a:gd name="T87" fmla="*/ 1 h 58"/>
                <a:gd name="T88" fmla="*/ 1 w 43"/>
                <a:gd name="T89" fmla="*/ 1 h 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
                <a:gd name="T136" fmla="*/ 0 h 58"/>
                <a:gd name="T137" fmla="*/ 43 w 43"/>
                <a:gd name="T138" fmla="*/ 58 h 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 h="58">
                  <a:moveTo>
                    <a:pt x="1" y="58"/>
                  </a:moveTo>
                  <a:lnTo>
                    <a:pt x="0" y="51"/>
                  </a:lnTo>
                  <a:lnTo>
                    <a:pt x="2" y="44"/>
                  </a:lnTo>
                  <a:lnTo>
                    <a:pt x="8" y="38"/>
                  </a:lnTo>
                  <a:lnTo>
                    <a:pt x="15" y="34"/>
                  </a:lnTo>
                  <a:lnTo>
                    <a:pt x="17" y="29"/>
                  </a:lnTo>
                  <a:lnTo>
                    <a:pt x="19" y="25"/>
                  </a:lnTo>
                  <a:lnTo>
                    <a:pt x="23" y="21"/>
                  </a:lnTo>
                  <a:lnTo>
                    <a:pt x="25" y="19"/>
                  </a:lnTo>
                  <a:lnTo>
                    <a:pt x="26" y="18"/>
                  </a:lnTo>
                  <a:lnTo>
                    <a:pt x="26" y="17"/>
                  </a:lnTo>
                  <a:lnTo>
                    <a:pt x="26" y="16"/>
                  </a:lnTo>
                  <a:lnTo>
                    <a:pt x="26" y="15"/>
                  </a:lnTo>
                  <a:lnTo>
                    <a:pt x="30" y="12"/>
                  </a:lnTo>
                  <a:lnTo>
                    <a:pt x="32" y="9"/>
                  </a:lnTo>
                  <a:lnTo>
                    <a:pt x="33" y="6"/>
                  </a:lnTo>
                  <a:lnTo>
                    <a:pt x="35" y="4"/>
                  </a:lnTo>
                  <a:lnTo>
                    <a:pt x="36" y="3"/>
                  </a:lnTo>
                  <a:lnTo>
                    <a:pt x="39" y="2"/>
                  </a:lnTo>
                  <a:lnTo>
                    <a:pt x="41" y="1"/>
                  </a:lnTo>
                  <a:lnTo>
                    <a:pt x="43" y="0"/>
                  </a:lnTo>
                  <a:lnTo>
                    <a:pt x="42" y="4"/>
                  </a:lnTo>
                  <a:lnTo>
                    <a:pt x="40" y="9"/>
                  </a:lnTo>
                  <a:lnTo>
                    <a:pt x="38" y="13"/>
                  </a:lnTo>
                  <a:lnTo>
                    <a:pt x="36" y="17"/>
                  </a:lnTo>
                  <a:lnTo>
                    <a:pt x="34" y="19"/>
                  </a:lnTo>
                  <a:lnTo>
                    <a:pt x="28" y="23"/>
                  </a:lnTo>
                  <a:lnTo>
                    <a:pt x="24" y="27"/>
                  </a:lnTo>
                  <a:lnTo>
                    <a:pt x="20" y="32"/>
                  </a:lnTo>
                  <a:lnTo>
                    <a:pt x="26" y="29"/>
                  </a:lnTo>
                  <a:lnTo>
                    <a:pt x="32" y="26"/>
                  </a:lnTo>
                  <a:lnTo>
                    <a:pt x="38" y="23"/>
                  </a:lnTo>
                  <a:lnTo>
                    <a:pt x="42" y="20"/>
                  </a:lnTo>
                  <a:lnTo>
                    <a:pt x="42" y="24"/>
                  </a:lnTo>
                  <a:lnTo>
                    <a:pt x="40" y="27"/>
                  </a:lnTo>
                  <a:lnTo>
                    <a:pt x="39" y="29"/>
                  </a:lnTo>
                  <a:lnTo>
                    <a:pt x="38" y="31"/>
                  </a:lnTo>
                  <a:lnTo>
                    <a:pt x="38" y="35"/>
                  </a:lnTo>
                  <a:lnTo>
                    <a:pt x="36" y="39"/>
                  </a:lnTo>
                  <a:lnTo>
                    <a:pt x="34" y="42"/>
                  </a:lnTo>
                  <a:lnTo>
                    <a:pt x="31" y="44"/>
                  </a:lnTo>
                  <a:lnTo>
                    <a:pt x="24" y="47"/>
                  </a:lnTo>
                  <a:lnTo>
                    <a:pt x="15" y="50"/>
                  </a:lnTo>
                  <a:lnTo>
                    <a:pt x="7" y="55"/>
                  </a:lnTo>
                  <a:lnTo>
                    <a:pt x="1" y="5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3" name="Freeform 238"/>
            <p:cNvSpPr>
              <a:spLocks/>
            </p:cNvSpPr>
            <p:nvPr/>
          </p:nvSpPr>
          <p:spPr bwMode="auto">
            <a:xfrm>
              <a:off x="5448" y="3316"/>
              <a:ext cx="13" cy="12"/>
            </a:xfrm>
            <a:custGeom>
              <a:avLst/>
              <a:gdLst>
                <a:gd name="T0" fmla="*/ 1 w 25"/>
                <a:gd name="T1" fmla="*/ 1 h 24"/>
                <a:gd name="T2" fmla="*/ 1 w 25"/>
                <a:gd name="T3" fmla="*/ 1 h 24"/>
                <a:gd name="T4" fmla="*/ 1 w 25"/>
                <a:gd name="T5" fmla="*/ 1 h 24"/>
                <a:gd name="T6" fmla="*/ 1 w 25"/>
                <a:gd name="T7" fmla="*/ 1 h 24"/>
                <a:gd name="T8" fmla="*/ 1 w 25"/>
                <a:gd name="T9" fmla="*/ 1 h 24"/>
                <a:gd name="T10" fmla="*/ 1 w 25"/>
                <a:gd name="T11" fmla="*/ 1 h 24"/>
                <a:gd name="T12" fmla="*/ 1 w 25"/>
                <a:gd name="T13" fmla="*/ 1 h 24"/>
                <a:gd name="T14" fmla="*/ 1 w 25"/>
                <a:gd name="T15" fmla="*/ 1 h 24"/>
                <a:gd name="T16" fmla="*/ 0 w 25"/>
                <a:gd name="T17" fmla="*/ 1 h 24"/>
                <a:gd name="T18" fmla="*/ 0 w 25"/>
                <a:gd name="T19" fmla="*/ 1 h 24"/>
                <a:gd name="T20" fmla="*/ 0 w 25"/>
                <a:gd name="T21" fmla="*/ 1 h 24"/>
                <a:gd name="T22" fmla="*/ 0 w 25"/>
                <a:gd name="T23" fmla="*/ 1 h 24"/>
                <a:gd name="T24" fmla="*/ 1 w 25"/>
                <a:gd name="T25" fmla="*/ 0 h 24"/>
                <a:gd name="T26" fmla="*/ 1 w 25"/>
                <a:gd name="T27" fmla="*/ 0 h 24"/>
                <a:gd name="T28" fmla="*/ 1 w 25"/>
                <a:gd name="T29" fmla="*/ 0 h 24"/>
                <a:gd name="T30" fmla="*/ 1 w 25"/>
                <a:gd name="T31" fmla="*/ 1 h 24"/>
                <a:gd name="T32" fmla="*/ 1 w 25"/>
                <a:gd name="T33" fmla="*/ 1 h 24"/>
                <a:gd name="T34" fmla="*/ 1 w 25"/>
                <a:gd name="T35" fmla="*/ 1 h 24"/>
                <a:gd name="T36" fmla="*/ 1 w 25"/>
                <a:gd name="T37" fmla="*/ 1 h 24"/>
                <a:gd name="T38" fmla="*/ 1 w 25"/>
                <a:gd name="T39" fmla="*/ 1 h 24"/>
                <a:gd name="T40" fmla="*/ 1 w 25"/>
                <a:gd name="T41" fmla="*/ 1 h 24"/>
                <a:gd name="T42" fmla="*/ 1 w 25"/>
                <a:gd name="T43" fmla="*/ 1 h 24"/>
                <a:gd name="T44" fmla="*/ 1 w 25"/>
                <a:gd name="T45" fmla="*/ 1 h 24"/>
                <a:gd name="T46" fmla="*/ 1 w 25"/>
                <a:gd name="T47" fmla="*/ 1 h 24"/>
                <a:gd name="T48" fmla="*/ 1 w 25"/>
                <a:gd name="T49" fmla="*/ 1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24"/>
                <a:gd name="T77" fmla="*/ 25 w 25"/>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24">
                  <a:moveTo>
                    <a:pt x="25" y="24"/>
                  </a:moveTo>
                  <a:lnTo>
                    <a:pt x="22" y="24"/>
                  </a:lnTo>
                  <a:lnTo>
                    <a:pt x="18" y="24"/>
                  </a:lnTo>
                  <a:lnTo>
                    <a:pt x="16" y="23"/>
                  </a:lnTo>
                  <a:lnTo>
                    <a:pt x="14" y="21"/>
                  </a:lnTo>
                  <a:lnTo>
                    <a:pt x="10" y="18"/>
                  </a:lnTo>
                  <a:lnTo>
                    <a:pt x="7" y="15"/>
                  </a:lnTo>
                  <a:lnTo>
                    <a:pt x="2" y="12"/>
                  </a:lnTo>
                  <a:lnTo>
                    <a:pt x="0" y="9"/>
                  </a:lnTo>
                  <a:lnTo>
                    <a:pt x="0" y="7"/>
                  </a:lnTo>
                  <a:lnTo>
                    <a:pt x="0" y="4"/>
                  </a:lnTo>
                  <a:lnTo>
                    <a:pt x="0" y="1"/>
                  </a:lnTo>
                  <a:lnTo>
                    <a:pt x="1" y="0"/>
                  </a:lnTo>
                  <a:lnTo>
                    <a:pt x="3" y="0"/>
                  </a:lnTo>
                  <a:lnTo>
                    <a:pt x="5" y="0"/>
                  </a:lnTo>
                  <a:lnTo>
                    <a:pt x="8" y="1"/>
                  </a:lnTo>
                  <a:lnTo>
                    <a:pt x="9" y="2"/>
                  </a:lnTo>
                  <a:lnTo>
                    <a:pt x="9" y="5"/>
                  </a:lnTo>
                  <a:lnTo>
                    <a:pt x="11" y="9"/>
                  </a:lnTo>
                  <a:lnTo>
                    <a:pt x="14" y="15"/>
                  </a:lnTo>
                  <a:lnTo>
                    <a:pt x="17" y="18"/>
                  </a:lnTo>
                  <a:lnTo>
                    <a:pt x="20" y="20"/>
                  </a:lnTo>
                  <a:lnTo>
                    <a:pt x="23" y="22"/>
                  </a:lnTo>
                  <a:lnTo>
                    <a:pt x="24" y="23"/>
                  </a:lnTo>
                  <a:lnTo>
                    <a:pt x="25"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4" name="Freeform 239"/>
            <p:cNvSpPr>
              <a:spLocks/>
            </p:cNvSpPr>
            <p:nvPr/>
          </p:nvSpPr>
          <p:spPr bwMode="auto">
            <a:xfrm>
              <a:off x="5517" y="3299"/>
              <a:ext cx="13" cy="9"/>
            </a:xfrm>
            <a:custGeom>
              <a:avLst/>
              <a:gdLst>
                <a:gd name="T0" fmla="*/ 1 w 25"/>
                <a:gd name="T1" fmla="*/ 1 h 18"/>
                <a:gd name="T2" fmla="*/ 1 w 25"/>
                <a:gd name="T3" fmla="*/ 1 h 18"/>
                <a:gd name="T4" fmla="*/ 1 w 25"/>
                <a:gd name="T5" fmla="*/ 1 h 18"/>
                <a:gd name="T6" fmla="*/ 1 w 25"/>
                <a:gd name="T7" fmla="*/ 1 h 18"/>
                <a:gd name="T8" fmla="*/ 1 w 25"/>
                <a:gd name="T9" fmla="*/ 1 h 18"/>
                <a:gd name="T10" fmla="*/ 1 w 25"/>
                <a:gd name="T11" fmla="*/ 1 h 18"/>
                <a:gd name="T12" fmla="*/ 1 w 25"/>
                <a:gd name="T13" fmla="*/ 1 h 18"/>
                <a:gd name="T14" fmla="*/ 1 w 25"/>
                <a:gd name="T15" fmla="*/ 1 h 18"/>
                <a:gd name="T16" fmla="*/ 1 w 25"/>
                <a:gd name="T17" fmla="*/ 1 h 18"/>
                <a:gd name="T18" fmla="*/ 1 w 25"/>
                <a:gd name="T19" fmla="*/ 1 h 18"/>
                <a:gd name="T20" fmla="*/ 1 w 25"/>
                <a:gd name="T21" fmla="*/ 1 h 18"/>
                <a:gd name="T22" fmla="*/ 1 w 25"/>
                <a:gd name="T23" fmla="*/ 1 h 18"/>
                <a:gd name="T24" fmla="*/ 0 w 25"/>
                <a:gd name="T25" fmla="*/ 1 h 18"/>
                <a:gd name="T26" fmla="*/ 1 w 25"/>
                <a:gd name="T27" fmla="*/ 1 h 18"/>
                <a:gd name="T28" fmla="*/ 1 w 25"/>
                <a:gd name="T29" fmla="*/ 1 h 18"/>
                <a:gd name="T30" fmla="*/ 1 w 25"/>
                <a:gd name="T31" fmla="*/ 1 h 18"/>
                <a:gd name="T32" fmla="*/ 1 w 25"/>
                <a:gd name="T33" fmla="*/ 0 h 18"/>
                <a:gd name="T34" fmla="*/ 1 w 25"/>
                <a:gd name="T35" fmla="*/ 1 h 18"/>
                <a:gd name="T36" fmla="*/ 1 w 25"/>
                <a:gd name="T37" fmla="*/ 1 h 18"/>
                <a:gd name="T38" fmla="*/ 1 w 25"/>
                <a:gd name="T39" fmla="*/ 1 h 18"/>
                <a:gd name="T40" fmla="*/ 1 w 25"/>
                <a:gd name="T41" fmla="*/ 1 h 18"/>
                <a:gd name="T42" fmla="*/ 1 w 25"/>
                <a:gd name="T43" fmla="*/ 1 h 18"/>
                <a:gd name="T44" fmla="*/ 1 w 25"/>
                <a:gd name="T45" fmla="*/ 1 h 18"/>
                <a:gd name="T46" fmla="*/ 1 w 25"/>
                <a:gd name="T47" fmla="*/ 1 h 18"/>
                <a:gd name="T48" fmla="*/ 1 w 25"/>
                <a:gd name="T49" fmla="*/ 1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8"/>
                <a:gd name="T77" fmla="*/ 25 w 25"/>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8">
                  <a:moveTo>
                    <a:pt x="25" y="12"/>
                  </a:moveTo>
                  <a:lnTo>
                    <a:pt x="23" y="13"/>
                  </a:lnTo>
                  <a:lnTo>
                    <a:pt x="19" y="15"/>
                  </a:lnTo>
                  <a:lnTo>
                    <a:pt x="17" y="17"/>
                  </a:lnTo>
                  <a:lnTo>
                    <a:pt x="15" y="18"/>
                  </a:lnTo>
                  <a:lnTo>
                    <a:pt x="16" y="17"/>
                  </a:lnTo>
                  <a:lnTo>
                    <a:pt x="16" y="16"/>
                  </a:lnTo>
                  <a:lnTo>
                    <a:pt x="16" y="15"/>
                  </a:lnTo>
                  <a:lnTo>
                    <a:pt x="16" y="13"/>
                  </a:lnTo>
                  <a:lnTo>
                    <a:pt x="12" y="11"/>
                  </a:lnTo>
                  <a:lnTo>
                    <a:pt x="8" y="8"/>
                  </a:lnTo>
                  <a:lnTo>
                    <a:pt x="3" y="5"/>
                  </a:lnTo>
                  <a:lnTo>
                    <a:pt x="0" y="3"/>
                  </a:lnTo>
                  <a:lnTo>
                    <a:pt x="1" y="2"/>
                  </a:lnTo>
                  <a:lnTo>
                    <a:pt x="3" y="1"/>
                  </a:lnTo>
                  <a:lnTo>
                    <a:pt x="4" y="1"/>
                  </a:lnTo>
                  <a:lnTo>
                    <a:pt x="6" y="0"/>
                  </a:lnTo>
                  <a:lnTo>
                    <a:pt x="9" y="2"/>
                  </a:lnTo>
                  <a:lnTo>
                    <a:pt x="14" y="3"/>
                  </a:lnTo>
                  <a:lnTo>
                    <a:pt x="17" y="5"/>
                  </a:lnTo>
                  <a:lnTo>
                    <a:pt x="18" y="7"/>
                  </a:lnTo>
                  <a:lnTo>
                    <a:pt x="19" y="8"/>
                  </a:lnTo>
                  <a:lnTo>
                    <a:pt x="22" y="9"/>
                  </a:lnTo>
                  <a:lnTo>
                    <a:pt x="23" y="11"/>
                  </a:lnTo>
                  <a:lnTo>
                    <a:pt x="2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5" name="Freeform 240"/>
            <p:cNvSpPr>
              <a:spLocks/>
            </p:cNvSpPr>
            <p:nvPr/>
          </p:nvSpPr>
          <p:spPr bwMode="auto">
            <a:xfrm>
              <a:off x="5497" y="3278"/>
              <a:ext cx="9" cy="38"/>
            </a:xfrm>
            <a:custGeom>
              <a:avLst/>
              <a:gdLst>
                <a:gd name="T0" fmla="*/ 0 w 19"/>
                <a:gd name="T1" fmla="*/ 0 h 77"/>
                <a:gd name="T2" fmla="*/ 0 w 19"/>
                <a:gd name="T3" fmla="*/ 0 h 77"/>
                <a:gd name="T4" fmla="*/ 0 w 19"/>
                <a:gd name="T5" fmla="*/ 0 h 77"/>
                <a:gd name="T6" fmla="*/ 0 w 19"/>
                <a:gd name="T7" fmla="*/ 0 h 77"/>
                <a:gd name="T8" fmla="*/ 0 w 19"/>
                <a:gd name="T9" fmla="*/ 0 h 77"/>
                <a:gd name="T10" fmla="*/ 0 w 19"/>
                <a:gd name="T11" fmla="*/ 0 h 77"/>
                <a:gd name="T12" fmla="*/ 0 w 19"/>
                <a:gd name="T13" fmla="*/ 0 h 77"/>
                <a:gd name="T14" fmla="*/ 0 w 19"/>
                <a:gd name="T15" fmla="*/ 0 h 77"/>
                <a:gd name="T16" fmla="*/ 0 w 19"/>
                <a:gd name="T17" fmla="*/ 0 h 77"/>
                <a:gd name="T18" fmla="*/ 0 w 19"/>
                <a:gd name="T19" fmla="*/ 0 h 77"/>
                <a:gd name="T20" fmla="*/ 0 w 19"/>
                <a:gd name="T21" fmla="*/ 0 h 77"/>
                <a:gd name="T22" fmla="*/ 0 w 19"/>
                <a:gd name="T23" fmla="*/ 0 h 77"/>
                <a:gd name="T24" fmla="*/ 0 w 19"/>
                <a:gd name="T25" fmla="*/ 0 h 77"/>
                <a:gd name="T26" fmla="*/ 0 w 19"/>
                <a:gd name="T27" fmla="*/ 0 h 77"/>
                <a:gd name="T28" fmla="*/ 0 w 19"/>
                <a:gd name="T29" fmla="*/ 0 h 77"/>
                <a:gd name="T30" fmla="*/ 0 w 19"/>
                <a:gd name="T31" fmla="*/ 0 h 77"/>
                <a:gd name="T32" fmla="*/ 0 w 19"/>
                <a:gd name="T33" fmla="*/ 0 h 77"/>
                <a:gd name="T34" fmla="*/ 0 w 19"/>
                <a:gd name="T35" fmla="*/ 0 h 77"/>
                <a:gd name="T36" fmla="*/ 0 w 19"/>
                <a:gd name="T37" fmla="*/ 0 h 77"/>
                <a:gd name="T38" fmla="*/ 0 w 19"/>
                <a:gd name="T39" fmla="*/ 0 h 77"/>
                <a:gd name="T40" fmla="*/ 0 w 19"/>
                <a:gd name="T41" fmla="*/ 0 h 77"/>
                <a:gd name="T42" fmla="*/ 0 w 19"/>
                <a:gd name="T43" fmla="*/ 0 h 77"/>
                <a:gd name="T44" fmla="*/ 0 w 19"/>
                <a:gd name="T45" fmla="*/ 0 h 77"/>
                <a:gd name="T46" fmla="*/ 0 w 19"/>
                <a:gd name="T47" fmla="*/ 0 h 77"/>
                <a:gd name="T48" fmla="*/ 0 w 19"/>
                <a:gd name="T49" fmla="*/ 0 h 77"/>
                <a:gd name="T50" fmla="*/ 0 w 19"/>
                <a:gd name="T51" fmla="*/ 0 h 77"/>
                <a:gd name="T52" fmla="*/ 0 w 19"/>
                <a:gd name="T53" fmla="*/ 0 h 77"/>
                <a:gd name="T54" fmla="*/ 0 w 19"/>
                <a:gd name="T55" fmla="*/ 0 h 77"/>
                <a:gd name="T56" fmla="*/ 0 w 19"/>
                <a:gd name="T57" fmla="*/ 0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77"/>
                <a:gd name="T89" fmla="*/ 19 w 19"/>
                <a:gd name="T90" fmla="*/ 77 h 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77">
                  <a:moveTo>
                    <a:pt x="11" y="77"/>
                  </a:moveTo>
                  <a:lnTo>
                    <a:pt x="10" y="73"/>
                  </a:lnTo>
                  <a:lnTo>
                    <a:pt x="10" y="68"/>
                  </a:lnTo>
                  <a:lnTo>
                    <a:pt x="8" y="63"/>
                  </a:lnTo>
                  <a:lnTo>
                    <a:pt x="8" y="59"/>
                  </a:lnTo>
                  <a:lnTo>
                    <a:pt x="10" y="53"/>
                  </a:lnTo>
                  <a:lnTo>
                    <a:pt x="12" y="44"/>
                  </a:lnTo>
                  <a:lnTo>
                    <a:pt x="13" y="35"/>
                  </a:lnTo>
                  <a:lnTo>
                    <a:pt x="14" y="30"/>
                  </a:lnTo>
                  <a:lnTo>
                    <a:pt x="15" y="29"/>
                  </a:lnTo>
                  <a:lnTo>
                    <a:pt x="16" y="28"/>
                  </a:lnTo>
                  <a:lnTo>
                    <a:pt x="18" y="27"/>
                  </a:lnTo>
                  <a:lnTo>
                    <a:pt x="19" y="27"/>
                  </a:lnTo>
                  <a:lnTo>
                    <a:pt x="16" y="20"/>
                  </a:lnTo>
                  <a:lnTo>
                    <a:pt x="13" y="12"/>
                  </a:lnTo>
                  <a:lnTo>
                    <a:pt x="11" y="5"/>
                  </a:lnTo>
                  <a:lnTo>
                    <a:pt x="10" y="0"/>
                  </a:lnTo>
                  <a:lnTo>
                    <a:pt x="10" y="4"/>
                  </a:lnTo>
                  <a:lnTo>
                    <a:pt x="10" y="8"/>
                  </a:lnTo>
                  <a:lnTo>
                    <a:pt x="10" y="13"/>
                  </a:lnTo>
                  <a:lnTo>
                    <a:pt x="10" y="16"/>
                  </a:lnTo>
                  <a:lnTo>
                    <a:pt x="10" y="22"/>
                  </a:lnTo>
                  <a:lnTo>
                    <a:pt x="7" y="30"/>
                  </a:lnTo>
                  <a:lnTo>
                    <a:pt x="5" y="39"/>
                  </a:lnTo>
                  <a:lnTo>
                    <a:pt x="3" y="45"/>
                  </a:lnTo>
                  <a:lnTo>
                    <a:pt x="2" y="51"/>
                  </a:lnTo>
                  <a:lnTo>
                    <a:pt x="0" y="58"/>
                  </a:lnTo>
                  <a:lnTo>
                    <a:pt x="4" y="68"/>
                  </a:lnTo>
                  <a:lnTo>
                    <a:pt x="11" y="7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6" name="Freeform 241"/>
            <p:cNvSpPr>
              <a:spLocks/>
            </p:cNvSpPr>
            <p:nvPr/>
          </p:nvSpPr>
          <p:spPr bwMode="auto">
            <a:xfrm>
              <a:off x="5451" y="2672"/>
              <a:ext cx="65" cy="69"/>
            </a:xfrm>
            <a:custGeom>
              <a:avLst/>
              <a:gdLst>
                <a:gd name="T0" fmla="*/ 1 w 130"/>
                <a:gd name="T1" fmla="*/ 1 h 137"/>
                <a:gd name="T2" fmla="*/ 1 w 130"/>
                <a:gd name="T3" fmla="*/ 1 h 137"/>
                <a:gd name="T4" fmla="*/ 1 w 130"/>
                <a:gd name="T5" fmla="*/ 1 h 137"/>
                <a:gd name="T6" fmla="*/ 1 w 130"/>
                <a:gd name="T7" fmla="*/ 1 h 137"/>
                <a:gd name="T8" fmla="*/ 1 w 130"/>
                <a:gd name="T9" fmla="*/ 1 h 137"/>
                <a:gd name="T10" fmla="*/ 1 w 130"/>
                <a:gd name="T11" fmla="*/ 1 h 137"/>
                <a:gd name="T12" fmla="*/ 1 w 130"/>
                <a:gd name="T13" fmla="*/ 1 h 137"/>
                <a:gd name="T14" fmla="*/ 1 w 130"/>
                <a:gd name="T15" fmla="*/ 1 h 137"/>
                <a:gd name="T16" fmla="*/ 1 w 130"/>
                <a:gd name="T17" fmla="*/ 1 h 137"/>
                <a:gd name="T18" fmla="*/ 1 w 130"/>
                <a:gd name="T19" fmla="*/ 1 h 137"/>
                <a:gd name="T20" fmla="*/ 1 w 130"/>
                <a:gd name="T21" fmla="*/ 1 h 137"/>
                <a:gd name="T22" fmla="*/ 1 w 130"/>
                <a:gd name="T23" fmla="*/ 1 h 137"/>
                <a:gd name="T24" fmla="*/ 1 w 130"/>
                <a:gd name="T25" fmla="*/ 1 h 137"/>
                <a:gd name="T26" fmla="*/ 1 w 130"/>
                <a:gd name="T27" fmla="*/ 1 h 137"/>
                <a:gd name="T28" fmla="*/ 1 w 130"/>
                <a:gd name="T29" fmla="*/ 1 h 137"/>
                <a:gd name="T30" fmla="*/ 1 w 130"/>
                <a:gd name="T31" fmla="*/ 1 h 137"/>
                <a:gd name="T32" fmla="*/ 1 w 130"/>
                <a:gd name="T33" fmla="*/ 0 h 137"/>
                <a:gd name="T34" fmla="*/ 1 w 130"/>
                <a:gd name="T35" fmla="*/ 1 h 137"/>
                <a:gd name="T36" fmla="*/ 1 w 130"/>
                <a:gd name="T37" fmla="*/ 1 h 137"/>
                <a:gd name="T38" fmla="*/ 1 w 130"/>
                <a:gd name="T39" fmla="*/ 1 h 137"/>
                <a:gd name="T40" fmla="*/ 1 w 130"/>
                <a:gd name="T41" fmla="*/ 1 h 137"/>
                <a:gd name="T42" fmla="*/ 1 w 130"/>
                <a:gd name="T43" fmla="*/ 1 h 137"/>
                <a:gd name="T44" fmla="*/ 1 w 130"/>
                <a:gd name="T45" fmla="*/ 1 h 137"/>
                <a:gd name="T46" fmla="*/ 1 w 130"/>
                <a:gd name="T47" fmla="*/ 1 h 137"/>
                <a:gd name="T48" fmla="*/ 1 w 130"/>
                <a:gd name="T49" fmla="*/ 1 h 137"/>
                <a:gd name="T50" fmla="*/ 1 w 130"/>
                <a:gd name="T51" fmla="*/ 1 h 137"/>
                <a:gd name="T52" fmla="*/ 1 w 130"/>
                <a:gd name="T53" fmla="*/ 1 h 137"/>
                <a:gd name="T54" fmla="*/ 1 w 130"/>
                <a:gd name="T55" fmla="*/ 1 h 137"/>
                <a:gd name="T56" fmla="*/ 1 w 130"/>
                <a:gd name="T57" fmla="*/ 1 h 137"/>
                <a:gd name="T58" fmla="*/ 1 w 130"/>
                <a:gd name="T59" fmla="*/ 1 h 137"/>
                <a:gd name="T60" fmla="*/ 1 w 130"/>
                <a:gd name="T61" fmla="*/ 1 h 137"/>
                <a:gd name="T62" fmla="*/ 1 w 130"/>
                <a:gd name="T63" fmla="*/ 1 h 137"/>
                <a:gd name="T64" fmla="*/ 1 w 130"/>
                <a:gd name="T65" fmla="*/ 1 h 137"/>
                <a:gd name="T66" fmla="*/ 1 w 130"/>
                <a:gd name="T67" fmla="*/ 1 h 137"/>
                <a:gd name="T68" fmla="*/ 1 w 130"/>
                <a:gd name="T69" fmla="*/ 1 h 137"/>
                <a:gd name="T70" fmla="*/ 1 w 130"/>
                <a:gd name="T71" fmla="*/ 1 h 137"/>
                <a:gd name="T72" fmla="*/ 1 w 130"/>
                <a:gd name="T73" fmla="*/ 1 h 137"/>
                <a:gd name="T74" fmla="*/ 1 w 130"/>
                <a:gd name="T75" fmla="*/ 1 h 137"/>
                <a:gd name="T76" fmla="*/ 1 w 130"/>
                <a:gd name="T77" fmla="*/ 1 h 137"/>
                <a:gd name="T78" fmla="*/ 1 w 130"/>
                <a:gd name="T79" fmla="*/ 1 h 137"/>
                <a:gd name="T80" fmla="*/ 1 w 130"/>
                <a:gd name="T81" fmla="*/ 1 h 137"/>
                <a:gd name="T82" fmla="*/ 1 w 130"/>
                <a:gd name="T83" fmla="*/ 1 h 137"/>
                <a:gd name="T84" fmla="*/ 1 w 130"/>
                <a:gd name="T85" fmla="*/ 1 h 137"/>
                <a:gd name="T86" fmla="*/ 1 w 130"/>
                <a:gd name="T87" fmla="*/ 1 h 137"/>
                <a:gd name="T88" fmla="*/ 1 w 130"/>
                <a:gd name="T89" fmla="*/ 1 h 137"/>
                <a:gd name="T90" fmla="*/ 1 w 130"/>
                <a:gd name="T91" fmla="*/ 1 h 137"/>
                <a:gd name="T92" fmla="*/ 1 w 130"/>
                <a:gd name="T93" fmla="*/ 1 h 137"/>
                <a:gd name="T94" fmla="*/ 1 w 130"/>
                <a:gd name="T95" fmla="*/ 1 h 137"/>
                <a:gd name="T96" fmla="*/ 1 w 130"/>
                <a:gd name="T97" fmla="*/ 1 h 137"/>
                <a:gd name="T98" fmla="*/ 1 w 130"/>
                <a:gd name="T99" fmla="*/ 1 h 137"/>
                <a:gd name="T100" fmla="*/ 1 w 130"/>
                <a:gd name="T101" fmla="*/ 1 h 137"/>
                <a:gd name="T102" fmla="*/ 1 w 130"/>
                <a:gd name="T103" fmla="*/ 1 h 137"/>
                <a:gd name="T104" fmla="*/ 1 w 130"/>
                <a:gd name="T105" fmla="*/ 1 h 137"/>
                <a:gd name="T106" fmla="*/ 1 w 130"/>
                <a:gd name="T107" fmla="*/ 1 h 137"/>
                <a:gd name="T108" fmla="*/ 1 w 130"/>
                <a:gd name="T109" fmla="*/ 1 h 137"/>
                <a:gd name="T110" fmla="*/ 1 w 130"/>
                <a:gd name="T111" fmla="*/ 1 h 137"/>
                <a:gd name="T112" fmla="*/ 1 w 130"/>
                <a:gd name="T113" fmla="*/ 1 h 1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0"/>
                <a:gd name="T172" fmla="*/ 0 h 137"/>
                <a:gd name="T173" fmla="*/ 130 w 130"/>
                <a:gd name="T174" fmla="*/ 137 h 1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0" h="137">
                  <a:moveTo>
                    <a:pt x="112" y="137"/>
                  </a:moveTo>
                  <a:lnTo>
                    <a:pt x="113" y="135"/>
                  </a:lnTo>
                  <a:lnTo>
                    <a:pt x="115" y="134"/>
                  </a:lnTo>
                  <a:lnTo>
                    <a:pt x="117" y="132"/>
                  </a:lnTo>
                  <a:lnTo>
                    <a:pt x="117" y="129"/>
                  </a:lnTo>
                  <a:lnTo>
                    <a:pt x="119" y="128"/>
                  </a:lnTo>
                  <a:lnTo>
                    <a:pt x="121" y="127"/>
                  </a:lnTo>
                  <a:lnTo>
                    <a:pt x="122" y="125"/>
                  </a:lnTo>
                  <a:lnTo>
                    <a:pt x="122" y="122"/>
                  </a:lnTo>
                  <a:lnTo>
                    <a:pt x="121" y="119"/>
                  </a:lnTo>
                  <a:lnTo>
                    <a:pt x="121" y="115"/>
                  </a:lnTo>
                  <a:lnTo>
                    <a:pt x="121" y="113"/>
                  </a:lnTo>
                  <a:lnTo>
                    <a:pt x="121" y="111"/>
                  </a:lnTo>
                  <a:lnTo>
                    <a:pt x="125" y="106"/>
                  </a:lnTo>
                  <a:lnTo>
                    <a:pt x="128" y="102"/>
                  </a:lnTo>
                  <a:lnTo>
                    <a:pt x="129" y="96"/>
                  </a:lnTo>
                  <a:lnTo>
                    <a:pt x="130" y="92"/>
                  </a:lnTo>
                  <a:lnTo>
                    <a:pt x="130" y="88"/>
                  </a:lnTo>
                  <a:lnTo>
                    <a:pt x="130" y="81"/>
                  </a:lnTo>
                  <a:lnTo>
                    <a:pt x="130" y="74"/>
                  </a:lnTo>
                  <a:lnTo>
                    <a:pt x="130" y="71"/>
                  </a:lnTo>
                  <a:lnTo>
                    <a:pt x="129" y="69"/>
                  </a:lnTo>
                  <a:lnTo>
                    <a:pt x="129" y="68"/>
                  </a:lnTo>
                  <a:lnTo>
                    <a:pt x="128" y="67"/>
                  </a:lnTo>
                  <a:lnTo>
                    <a:pt x="127" y="66"/>
                  </a:lnTo>
                  <a:lnTo>
                    <a:pt x="126" y="61"/>
                  </a:lnTo>
                  <a:lnTo>
                    <a:pt x="126" y="58"/>
                  </a:lnTo>
                  <a:lnTo>
                    <a:pt x="126" y="57"/>
                  </a:lnTo>
                  <a:lnTo>
                    <a:pt x="125" y="54"/>
                  </a:lnTo>
                  <a:lnTo>
                    <a:pt x="123" y="51"/>
                  </a:lnTo>
                  <a:lnTo>
                    <a:pt x="120" y="46"/>
                  </a:lnTo>
                  <a:lnTo>
                    <a:pt x="117" y="41"/>
                  </a:lnTo>
                  <a:lnTo>
                    <a:pt x="113" y="37"/>
                  </a:lnTo>
                  <a:lnTo>
                    <a:pt x="115" y="37"/>
                  </a:lnTo>
                  <a:lnTo>
                    <a:pt x="117" y="37"/>
                  </a:lnTo>
                  <a:lnTo>
                    <a:pt x="119" y="37"/>
                  </a:lnTo>
                  <a:lnTo>
                    <a:pt x="120" y="38"/>
                  </a:lnTo>
                  <a:lnTo>
                    <a:pt x="117" y="33"/>
                  </a:lnTo>
                  <a:lnTo>
                    <a:pt x="114" y="28"/>
                  </a:lnTo>
                  <a:lnTo>
                    <a:pt x="111" y="24"/>
                  </a:lnTo>
                  <a:lnTo>
                    <a:pt x="108" y="22"/>
                  </a:lnTo>
                  <a:lnTo>
                    <a:pt x="104" y="19"/>
                  </a:lnTo>
                  <a:lnTo>
                    <a:pt x="97" y="14"/>
                  </a:lnTo>
                  <a:lnTo>
                    <a:pt x="89" y="10"/>
                  </a:lnTo>
                  <a:lnTo>
                    <a:pt x="82" y="6"/>
                  </a:lnTo>
                  <a:lnTo>
                    <a:pt x="79" y="5"/>
                  </a:lnTo>
                  <a:lnTo>
                    <a:pt x="74" y="4"/>
                  </a:lnTo>
                  <a:lnTo>
                    <a:pt x="68" y="3"/>
                  </a:lnTo>
                  <a:lnTo>
                    <a:pt x="64" y="1"/>
                  </a:lnTo>
                  <a:lnTo>
                    <a:pt x="57" y="0"/>
                  </a:lnTo>
                  <a:lnTo>
                    <a:pt x="51" y="0"/>
                  </a:lnTo>
                  <a:lnTo>
                    <a:pt x="44" y="0"/>
                  </a:lnTo>
                  <a:lnTo>
                    <a:pt x="37" y="1"/>
                  </a:lnTo>
                  <a:lnTo>
                    <a:pt x="30" y="3"/>
                  </a:lnTo>
                  <a:lnTo>
                    <a:pt x="24" y="4"/>
                  </a:lnTo>
                  <a:lnTo>
                    <a:pt x="19" y="6"/>
                  </a:lnTo>
                  <a:lnTo>
                    <a:pt x="14" y="7"/>
                  </a:lnTo>
                  <a:lnTo>
                    <a:pt x="10" y="10"/>
                  </a:lnTo>
                  <a:lnTo>
                    <a:pt x="6" y="12"/>
                  </a:lnTo>
                  <a:lnTo>
                    <a:pt x="3" y="15"/>
                  </a:lnTo>
                  <a:lnTo>
                    <a:pt x="0" y="18"/>
                  </a:lnTo>
                  <a:lnTo>
                    <a:pt x="4" y="16"/>
                  </a:lnTo>
                  <a:lnTo>
                    <a:pt x="7" y="14"/>
                  </a:lnTo>
                  <a:lnTo>
                    <a:pt x="11" y="13"/>
                  </a:lnTo>
                  <a:lnTo>
                    <a:pt x="13" y="12"/>
                  </a:lnTo>
                  <a:lnTo>
                    <a:pt x="12" y="14"/>
                  </a:lnTo>
                  <a:lnTo>
                    <a:pt x="11" y="15"/>
                  </a:lnTo>
                  <a:lnTo>
                    <a:pt x="8" y="18"/>
                  </a:lnTo>
                  <a:lnTo>
                    <a:pt x="7" y="19"/>
                  </a:lnTo>
                  <a:lnTo>
                    <a:pt x="10" y="19"/>
                  </a:lnTo>
                  <a:lnTo>
                    <a:pt x="12" y="18"/>
                  </a:lnTo>
                  <a:lnTo>
                    <a:pt x="14" y="18"/>
                  </a:lnTo>
                  <a:lnTo>
                    <a:pt x="16" y="16"/>
                  </a:lnTo>
                  <a:lnTo>
                    <a:pt x="20" y="15"/>
                  </a:lnTo>
                  <a:lnTo>
                    <a:pt x="23" y="14"/>
                  </a:lnTo>
                  <a:lnTo>
                    <a:pt x="27" y="14"/>
                  </a:lnTo>
                  <a:lnTo>
                    <a:pt x="28" y="13"/>
                  </a:lnTo>
                  <a:lnTo>
                    <a:pt x="30" y="14"/>
                  </a:lnTo>
                  <a:lnTo>
                    <a:pt x="34" y="15"/>
                  </a:lnTo>
                  <a:lnTo>
                    <a:pt x="36" y="15"/>
                  </a:lnTo>
                  <a:lnTo>
                    <a:pt x="39" y="15"/>
                  </a:lnTo>
                  <a:lnTo>
                    <a:pt x="39" y="18"/>
                  </a:lnTo>
                  <a:lnTo>
                    <a:pt x="41" y="20"/>
                  </a:lnTo>
                  <a:lnTo>
                    <a:pt x="42" y="21"/>
                  </a:lnTo>
                  <a:lnTo>
                    <a:pt x="44" y="22"/>
                  </a:lnTo>
                  <a:lnTo>
                    <a:pt x="49" y="22"/>
                  </a:lnTo>
                  <a:lnTo>
                    <a:pt x="54" y="21"/>
                  </a:lnTo>
                  <a:lnTo>
                    <a:pt x="60" y="21"/>
                  </a:lnTo>
                  <a:lnTo>
                    <a:pt x="62" y="22"/>
                  </a:lnTo>
                  <a:lnTo>
                    <a:pt x="61" y="26"/>
                  </a:lnTo>
                  <a:lnTo>
                    <a:pt x="59" y="28"/>
                  </a:lnTo>
                  <a:lnTo>
                    <a:pt x="57" y="30"/>
                  </a:lnTo>
                  <a:lnTo>
                    <a:pt x="56" y="33"/>
                  </a:lnTo>
                  <a:lnTo>
                    <a:pt x="58" y="34"/>
                  </a:lnTo>
                  <a:lnTo>
                    <a:pt x="61" y="36"/>
                  </a:lnTo>
                  <a:lnTo>
                    <a:pt x="64" y="39"/>
                  </a:lnTo>
                  <a:lnTo>
                    <a:pt x="64" y="41"/>
                  </a:lnTo>
                  <a:lnTo>
                    <a:pt x="62" y="42"/>
                  </a:lnTo>
                  <a:lnTo>
                    <a:pt x="60" y="43"/>
                  </a:lnTo>
                  <a:lnTo>
                    <a:pt x="59" y="43"/>
                  </a:lnTo>
                  <a:lnTo>
                    <a:pt x="57" y="42"/>
                  </a:lnTo>
                  <a:lnTo>
                    <a:pt x="58" y="44"/>
                  </a:lnTo>
                  <a:lnTo>
                    <a:pt x="60" y="46"/>
                  </a:lnTo>
                  <a:lnTo>
                    <a:pt x="61" y="50"/>
                  </a:lnTo>
                  <a:lnTo>
                    <a:pt x="64" y="51"/>
                  </a:lnTo>
                  <a:lnTo>
                    <a:pt x="59" y="50"/>
                  </a:lnTo>
                  <a:lnTo>
                    <a:pt x="54" y="47"/>
                  </a:lnTo>
                  <a:lnTo>
                    <a:pt x="50" y="45"/>
                  </a:lnTo>
                  <a:lnTo>
                    <a:pt x="46" y="43"/>
                  </a:lnTo>
                  <a:lnTo>
                    <a:pt x="46" y="45"/>
                  </a:lnTo>
                  <a:lnTo>
                    <a:pt x="47" y="47"/>
                  </a:lnTo>
                  <a:lnTo>
                    <a:pt x="47" y="51"/>
                  </a:lnTo>
                  <a:lnTo>
                    <a:pt x="49" y="52"/>
                  </a:lnTo>
                  <a:lnTo>
                    <a:pt x="47" y="51"/>
                  </a:lnTo>
                  <a:lnTo>
                    <a:pt x="46" y="51"/>
                  </a:lnTo>
                  <a:lnTo>
                    <a:pt x="45" y="51"/>
                  </a:lnTo>
                  <a:lnTo>
                    <a:pt x="44" y="50"/>
                  </a:lnTo>
                  <a:lnTo>
                    <a:pt x="45" y="54"/>
                  </a:lnTo>
                  <a:lnTo>
                    <a:pt x="49" y="59"/>
                  </a:lnTo>
                  <a:lnTo>
                    <a:pt x="51" y="64"/>
                  </a:lnTo>
                  <a:lnTo>
                    <a:pt x="53" y="66"/>
                  </a:lnTo>
                  <a:lnTo>
                    <a:pt x="51" y="66"/>
                  </a:lnTo>
                  <a:lnTo>
                    <a:pt x="49" y="65"/>
                  </a:lnTo>
                  <a:lnTo>
                    <a:pt x="46" y="62"/>
                  </a:lnTo>
                  <a:lnTo>
                    <a:pt x="45" y="61"/>
                  </a:lnTo>
                  <a:lnTo>
                    <a:pt x="46" y="65"/>
                  </a:lnTo>
                  <a:lnTo>
                    <a:pt x="47" y="69"/>
                  </a:lnTo>
                  <a:lnTo>
                    <a:pt x="50" y="73"/>
                  </a:lnTo>
                  <a:lnTo>
                    <a:pt x="53" y="76"/>
                  </a:lnTo>
                  <a:lnTo>
                    <a:pt x="53" y="77"/>
                  </a:lnTo>
                  <a:lnTo>
                    <a:pt x="54" y="79"/>
                  </a:lnTo>
                  <a:lnTo>
                    <a:pt x="54" y="80"/>
                  </a:lnTo>
                  <a:lnTo>
                    <a:pt x="56" y="81"/>
                  </a:lnTo>
                  <a:lnTo>
                    <a:pt x="57" y="84"/>
                  </a:lnTo>
                  <a:lnTo>
                    <a:pt x="60" y="88"/>
                  </a:lnTo>
                  <a:lnTo>
                    <a:pt x="64" y="90"/>
                  </a:lnTo>
                  <a:lnTo>
                    <a:pt x="69" y="91"/>
                  </a:lnTo>
                  <a:lnTo>
                    <a:pt x="68" y="90"/>
                  </a:lnTo>
                  <a:lnTo>
                    <a:pt x="67" y="89"/>
                  </a:lnTo>
                  <a:lnTo>
                    <a:pt x="66" y="87"/>
                  </a:lnTo>
                  <a:lnTo>
                    <a:pt x="65" y="85"/>
                  </a:lnTo>
                  <a:lnTo>
                    <a:pt x="69" y="81"/>
                  </a:lnTo>
                  <a:lnTo>
                    <a:pt x="75" y="77"/>
                  </a:lnTo>
                  <a:lnTo>
                    <a:pt x="80" y="76"/>
                  </a:lnTo>
                  <a:lnTo>
                    <a:pt x="84" y="79"/>
                  </a:lnTo>
                  <a:lnTo>
                    <a:pt x="88" y="82"/>
                  </a:lnTo>
                  <a:lnTo>
                    <a:pt x="90" y="87"/>
                  </a:lnTo>
                  <a:lnTo>
                    <a:pt x="91" y="90"/>
                  </a:lnTo>
                  <a:lnTo>
                    <a:pt x="90" y="96"/>
                  </a:lnTo>
                  <a:lnTo>
                    <a:pt x="90" y="97"/>
                  </a:lnTo>
                  <a:lnTo>
                    <a:pt x="89" y="99"/>
                  </a:lnTo>
                  <a:lnTo>
                    <a:pt x="88" y="100"/>
                  </a:lnTo>
                  <a:lnTo>
                    <a:pt x="87" y="102"/>
                  </a:lnTo>
                  <a:lnTo>
                    <a:pt x="87" y="104"/>
                  </a:lnTo>
                  <a:lnTo>
                    <a:pt x="87" y="106"/>
                  </a:lnTo>
                  <a:lnTo>
                    <a:pt x="87" y="108"/>
                  </a:lnTo>
                  <a:lnTo>
                    <a:pt x="87" y="111"/>
                  </a:lnTo>
                  <a:lnTo>
                    <a:pt x="87" y="114"/>
                  </a:lnTo>
                  <a:lnTo>
                    <a:pt x="87" y="119"/>
                  </a:lnTo>
                  <a:lnTo>
                    <a:pt x="87" y="125"/>
                  </a:lnTo>
                  <a:lnTo>
                    <a:pt x="88" y="128"/>
                  </a:lnTo>
                  <a:lnTo>
                    <a:pt x="90" y="129"/>
                  </a:lnTo>
                  <a:lnTo>
                    <a:pt x="92" y="132"/>
                  </a:lnTo>
                  <a:lnTo>
                    <a:pt x="95" y="133"/>
                  </a:lnTo>
                  <a:lnTo>
                    <a:pt x="97" y="133"/>
                  </a:lnTo>
                  <a:lnTo>
                    <a:pt x="99" y="133"/>
                  </a:lnTo>
                  <a:lnTo>
                    <a:pt x="100" y="133"/>
                  </a:lnTo>
                  <a:lnTo>
                    <a:pt x="103" y="133"/>
                  </a:lnTo>
                  <a:lnTo>
                    <a:pt x="104" y="133"/>
                  </a:lnTo>
                  <a:lnTo>
                    <a:pt x="106" y="134"/>
                  </a:lnTo>
                  <a:lnTo>
                    <a:pt x="107" y="135"/>
                  </a:lnTo>
                  <a:lnTo>
                    <a:pt x="110" y="136"/>
                  </a:lnTo>
                  <a:lnTo>
                    <a:pt x="112" y="13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7" name="Freeform 242"/>
            <p:cNvSpPr>
              <a:spLocks/>
            </p:cNvSpPr>
            <p:nvPr/>
          </p:nvSpPr>
          <p:spPr bwMode="auto">
            <a:xfrm>
              <a:off x="5387" y="3032"/>
              <a:ext cx="36" cy="46"/>
            </a:xfrm>
            <a:custGeom>
              <a:avLst/>
              <a:gdLst>
                <a:gd name="T0" fmla="*/ 1 w 72"/>
                <a:gd name="T1" fmla="*/ 1 h 92"/>
                <a:gd name="T2" fmla="*/ 1 w 72"/>
                <a:gd name="T3" fmla="*/ 1 h 92"/>
                <a:gd name="T4" fmla="*/ 1 w 72"/>
                <a:gd name="T5" fmla="*/ 1 h 92"/>
                <a:gd name="T6" fmla="*/ 1 w 72"/>
                <a:gd name="T7" fmla="*/ 1 h 92"/>
                <a:gd name="T8" fmla="*/ 1 w 72"/>
                <a:gd name="T9" fmla="*/ 1 h 92"/>
                <a:gd name="T10" fmla="*/ 1 w 72"/>
                <a:gd name="T11" fmla="*/ 1 h 92"/>
                <a:gd name="T12" fmla="*/ 1 w 72"/>
                <a:gd name="T13" fmla="*/ 1 h 92"/>
                <a:gd name="T14" fmla="*/ 1 w 72"/>
                <a:gd name="T15" fmla="*/ 1 h 92"/>
                <a:gd name="T16" fmla="*/ 1 w 72"/>
                <a:gd name="T17" fmla="*/ 1 h 92"/>
                <a:gd name="T18" fmla="*/ 1 w 72"/>
                <a:gd name="T19" fmla="*/ 1 h 92"/>
                <a:gd name="T20" fmla="*/ 1 w 72"/>
                <a:gd name="T21" fmla="*/ 1 h 92"/>
                <a:gd name="T22" fmla="*/ 1 w 72"/>
                <a:gd name="T23" fmla="*/ 1 h 92"/>
                <a:gd name="T24" fmla="*/ 1 w 72"/>
                <a:gd name="T25" fmla="*/ 1 h 92"/>
                <a:gd name="T26" fmla="*/ 0 w 72"/>
                <a:gd name="T27" fmla="*/ 1 h 92"/>
                <a:gd name="T28" fmla="*/ 1 w 72"/>
                <a:gd name="T29" fmla="*/ 1 h 92"/>
                <a:gd name="T30" fmla="*/ 1 w 72"/>
                <a:gd name="T31" fmla="*/ 1 h 92"/>
                <a:gd name="T32" fmla="*/ 1 w 72"/>
                <a:gd name="T33" fmla="*/ 0 h 92"/>
                <a:gd name="T34" fmla="*/ 1 w 72"/>
                <a:gd name="T35" fmla="*/ 1 h 92"/>
                <a:gd name="T36" fmla="*/ 1 w 72"/>
                <a:gd name="T37" fmla="*/ 1 h 92"/>
                <a:gd name="T38" fmla="*/ 1 w 72"/>
                <a:gd name="T39" fmla="*/ 1 h 92"/>
                <a:gd name="T40" fmla="*/ 1 w 72"/>
                <a:gd name="T41" fmla="*/ 1 h 92"/>
                <a:gd name="T42" fmla="*/ 1 w 72"/>
                <a:gd name="T43" fmla="*/ 1 h 92"/>
                <a:gd name="T44" fmla="*/ 1 w 72"/>
                <a:gd name="T45" fmla="*/ 1 h 92"/>
                <a:gd name="T46" fmla="*/ 1 w 72"/>
                <a:gd name="T47" fmla="*/ 1 h 92"/>
                <a:gd name="T48" fmla="*/ 1 w 72"/>
                <a:gd name="T49" fmla="*/ 1 h 92"/>
                <a:gd name="T50" fmla="*/ 1 w 72"/>
                <a:gd name="T51" fmla="*/ 1 h 92"/>
                <a:gd name="T52" fmla="*/ 1 w 72"/>
                <a:gd name="T53" fmla="*/ 1 h 92"/>
                <a:gd name="T54" fmla="*/ 1 w 72"/>
                <a:gd name="T55" fmla="*/ 1 h 92"/>
                <a:gd name="T56" fmla="*/ 1 w 72"/>
                <a:gd name="T57" fmla="*/ 1 h 92"/>
                <a:gd name="T58" fmla="*/ 1 w 72"/>
                <a:gd name="T59" fmla="*/ 1 h 92"/>
                <a:gd name="T60" fmla="*/ 1 w 72"/>
                <a:gd name="T61" fmla="*/ 1 h 92"/>
                <a:gd name="T62" fmla="*/ 1 w 72"/>
                <a:gd name="T63" fmla="*/ 1 h 92"/>
                <a:gd name="T64" fmla="*/ 1 w 72"/>
                <a:gd name="T65" fmla="*/ 1 h 92"/>
                <a:gd name="T66" fmla="*/ 1 w 72"/>
                <a:gd name="T67" fmla="*/ 1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92"/>
                <a:gd name="T104" fmla="*/ 72 w 72"/>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92">
                  <a:moveTo>
                    <a:pt x="71" y="73"/>
                  </a:moveTo>
                  <a:lnTo>
                    <a:pt x="69" y="74"/>
                  </a:lnTo>
                  <a:lnTo>
                    <a:pt x="67" y="74"/>
                  </a:lnTo>
                  <a:lnTo>
                    <a:pt x="65" y="74"/>
                  </a:lnTo>
                  <a:lnTo>
                    <a:pt x="63" y="73"/>
                  </a:lnTo>
                  <a:lnTo>
                    <a:pt x="66" y="78"/>
                  </a:lnTo>
                  <a:lnTo>
                    <a:pt x="69" y="84"/>
                  </a:lnTo>
                  <a:lnTo>
                    <a:pt x="69" y="88"/>
                  </a:lnTo>
                  <a:lnTo>
                    <a:pt x="65" y="92"/>
                  </a:lnTo>
                  <a:lnTo>
                    <a:pt x="59" y="88"/>
                  </a:lnTo>
                  <a:lnTo>
                    <a:pt x="56" y="85"/>
                  </a:lnTo>
                  <a:lnTo>
                    <a:pt x="51" y="81"/>
                  </a:lnTo>
                  <a:lnTo>
                    <a:pt x="49" y="79"/>
                  </a:lnTo>
                  <a:lnTo>
                    <a:pt x="46" y="78"/>
                  </a:lnTo>
                  <a:lnTo>
                    <a:pt x="40" y="77"/>
                  </a:lnTo>
                  <a:lnTo>
                    <a:pt x="33" y="77"/>
                  </a:lnTo>
                  <a:lnTo>
                    <a:pt x="28" y="77"/>
                  </a:lnTo>
                  <a:lnTo>
                    <a:pt x="25" y="74"/>
                  </a:lnTo>
                  <a:lnTo>
                    <a:pt x="23" y="71"/>
                  </a:lnTo>
                  <a:lnTo>
                    <a:pt x="19" y="66"/>
                  </a:lnTo>
                  <a:lnTo>
                    <a:pt x="17" y="63"/>
                  </a:lnTo>
                  <a:lnTo>
                    <a:pt x="13" y="58"/>
                  </a:lnTo>
                  <a:lnTo>
                    <a:pt x="10" y="54"/>
                  </a:lnTo>
                  <a:lnTo>
                    <a:pt x="5" y="49"/>
                  </a:lnTo>
                  <a:lnTo>
                    <a:pt x="2" y="46"/>
                  </a:lnTo>
                  <a:lnTo>
                    <a:pt x="1" y="40"/>
                  </a:lnTo>
                  <a:lnTo>
                    <a:pt x="1" y="30"/>
                  </a:lnTo>
                  <a:lnTo>
                    <a:pt x="0" y="17"/>
                  </a:lnTo>
                  <a:lnTo>
                    <a:pt x="0" y="7"/>
                  </a:lnTo>
                  <a:lnTo>
                    <a:pt x="6" y="4"/>
                  </a:lnTo>
                  <a:lnTo>
                    <a:pt x="15" y="2"/>
                  </a:lnTo>
                  <a:lnTo>
                    <a:pt x="20" y="1"/>
                  </a:lnTo>
                  <a:lnTo>
                    <a:pt x="25" y="0"/>
                  </a:lnTo>
                  <a:lnTo>
                    <a:pt x="27" y="0"/>
                  </a:lnTo>
                  <a:lnTo>
                    <a:pt x="31" y="1"/>
                  </a:lnTo>
                  <a:lnTo>
                    <a:pt x="34" y="1"/>
                  </a:lnTo>
                  <a:lnTo>
                    <a:pt x="39" y="2"/>
                  </a:lnTo>
                  <a:lnTo>
                    <a:pt x="44" y="4"/>
                  </a:lnTo>
                  <a:lnTo>
                    <a:pt x="50" y="7"/>
                  </a:lnTo>
                  <a:lnTo>
                    <a:pt x="55" y="10"/>
                  </a:lnTo>
                  <a:lnTo>
                    <a:pt x="59" y="12"/>
                  </a:lnTo>
                  <a:lnTo>
                    <a:pt x="61" y="17"/>
                  </a:lnTo>
                  <a:lnTo>
                    <a:pt x="62" y="22"/>
                  </a:lnTo>
                  <a:lnTo>
                    <a:pt x="64" y="26"/>
                  </a:lnTo>
                  <a:lnTo>
                    <a:pt x="64" y="31"/>
                  </a:lnTo>
                  <a:lnTo>
                    <a:pt x="64" y="39"/>
                  </a:lnTo>
                  <a:lnTo>
                    <a:pt x="66" y="46"/>
                  </a:lnTo>
                  <a:lnTo>
                    <a:pt x="69" y="50"/>
                  </a:lnTo>
                  <a:lnTo>
                    <a:pt x="71" y="54"/>
                  </a:lnTo>
                  <a:lnTo>
                    <a:pt x="72" y="56"/>
                  </a:lnTo>
                  <a:lnTo>
                    <a:pt x="72" y="57"/>
                  </a:lnTo>
                  <a:lnTo>
                    <a:pt x="72" y="59"/>
                  </a:lnTo>
                  <a:lnTo>
                    <a:pt x="71" y="61"/>
                  </a:lnTo>
                  <a:lnTo>
                    <a:pt x="65" y="61"/>
                  </a:lnTo>
                  <a:lnTo>
                    <a:pt x="62" y="59"/>
                  </a:lnTo>
                  <a:lnTo>
                    <a:pt x="58" y="56"/>
                  </a:lnTo>
                  <a:lnTo>
                    <a:pt x="56" y="50"/>
                  </a:lnTo>
                  <a:lnTo>
                    <a:pt x="56" y="51"/>
                  </a:lnTo>
                  <a:lnTo>
                    <a:pt x="56" y="54"/>
                  </a:lnTo>
                  <a:lnTo>
                    <a:pt x="56" y="56"/>
                  </a:lnTo>
                  <a:lnTo>
                    <a:pt x="56" y="58"/>
                  </a:lnTo>
                  <a:lnTo>
                    <a:pt x="58" y="58"/>
                  </a:lnTo>
                  <a:lnTo>
                    <a:pt x="61" y="59"/>
                  </a:lnTo>
                  <a:lnTo>
                    <a:pt x="63" y="59"/>
                  </a:lnTo>
                  <a:lnTo>
                    <a:pt x="67" y="62"/>
                  </a:lnTo>
                  <a:lnTo>
                    <a:pt x="71" y="64"/>
                  </a:lnTo>
                  <a:lnTo>
                    <a:pt x="72" y="68"/>
                  </a:lnTo>
                  <a:lnTo>
                    <a:pt x="72" y="71"/>
                  </a:lnTo>
                  <a:lnTo>
                    <a:pt x="71" y="7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8" name="Freeform 243"/>
            <p:cNvSpPr>
              <a:spLocks/>
            </p:cNvSpPr>
            <p:nvPr/>
          </p:nvSpPr>
          <p:spPr bwMode="auto">
            <a:xfrm>
              <a:off x="5430" y="2678"/>
              <a:ext cx="78" cy="103"/>
            </a:xfrm>
            <a:custGeom>
              <a:avLst/>
              <a:gdLst>
                <a:gd name="T0" fmla="*/ 1 w 156"/>
                <a:gd name="T1" fmla="*/ 1 h 206"/>
                <a:gd name="T2" fmla="*/ 1 w 156"/>
                <a:gd name="T3" fmla="*/ 1 h 206"/>
                <a:gd name="T4" fmla="*/ 1 w 156"/>
                <a:gd name="T5" fmla="*/ 1 h 206"/>
                <a:gd name="T6" fmla="*/ 1 w 156"/>
                <a:gd name="T7" fmla="*/ 1 h 206"/>
                <a:gd name="T8" fmla="*/ 1 w 156"/>
                <a:gd name="T9" fmla="*/ 1 h 206"/>
                <a:gd name="T10" fmla="*/ 1 w 156"/>
                <a:gd name="T11" fmla="*/ 1 h 206"/>
                <a:gd name="T12" fmla="*/ 1 w 156"/>
                <a:gd name="T13" fmla="*/ 1 h 206"/>
                <a:gd name="T14" fmla="*/ 1 w 156"/>
                <a:gd name="T15" fmla="*/ 1 h 206"/>
                <a:gd name="T16" fmla="*/ 1 w 156"/>
                <a:gd name="T17" fmla="*/ 1 h 206"/>
                <a:gd name="T18" fmla="*/ 1 w 156"/>
                <a:gd name="T19" fmla="*/ 1 h 206"/>
                <a:gd name="T20" fmla="*/ 1 w 156"/>
                <a:gd name="T21" fmla="*/ 1 h 206"/>
                <a:gd name="T22" fmla="*/ 1 w 156"/>
                <a:gd name="T23" fmla="*/ 1 h 206"/>
                <a:gd name="T24" fmla="*/ 1 w 156"/>
                <a:gd name="T25" fmla="*/ 1 h 206"/>
                <a:gd name="T26" fmla="*/ 1 w 156"/>
                <a:gd name="T27" fmla="*/ 1 h 206"/>
                <a:gd name="T28" fmla="*/ 1 w 156"/>
                <a:gd name="T29" fmla="*/ 1 h 206"/>
                <a:gd name="T30" fmla="*/ 1 w 156"/>
                <a:gd name="T31" fmla="*/ 1 h 206"/>
                <a:gd name="T32" fmla="*/ 1 w 156"/>
                <a:gd name="T33" fmla="*/ 1 h 206"/>
                <a:gd name="T34" fmla="*/ 1 w 156"/>
                <a:gd name="T35" fmla="*/ 1 h 206"/>
                <a:gd name="T36" fmla="*/ 1 w 156"/>
                <a:gd name="T37" fmla="*/ 1 h 206"/>
                <a:gd name="T38" fmla="*/ 1 w 156"/>
                <a:gd name="T39" fmla="*/ 1 h 206"/>
                <a:gd name="T40" fmla="*/ 1 w 156"/>
                <a:gd name="T41" fmla="*/ 1 h 206"/>
                <a:gd name="T42" fmla="*/ 1 w 156"/>
                <a:gd name="T43" fmla="*/ 1 h 206"/>
                <a:gd name="T44" fmla="*/ 1 w 156"/>
                <a:gd name="T45" fmla="*/ 1 h 206"/>
                <a:gd name="T46" fmla="*/ 1 w 156"/>
                <a:gd name="T47" fmla="*/ 1 h 206"/>
                <a:gd name="T48" fmla="*/ 1 w 156"/>
                <a:gd name="T49" fmla="*/ 1 h 206"/>
                <a:gd name="T50" fmla="*/ 1 w 156"/>
                <a:gd name="T51" fmla="*/ 1 h 206"/>
                <a:gd name="T52" fmla="*/ 1 w 156"/>
                <a:gd name="T53" fmla="*/ 1 h 206"/>
                <a:gd name="T54" fmla="*/ 1 w 156"/>
                <a:gd name="T55" fmla="*/ 1 h 206"/>
                <a:gd name="T56" fmla="*/ 1 w 156"/>
                <a:gd name="T57" fmla="*/ 1 h 206"/>
                <a:gd name="T58" fmla="*/ 1 w 156"/>
                <a:gd name="T59" fmla="*/ 1 h 206"/>
                <a:gd name="T60" fmla="*/ 1 w 156"/>
                <a:gd name="T61" fmla="*/ 1 h 206"/>
                <a:gd name="T62" fmla="*/ 1 w 156"/>
                <a:gd name="T63" fmla="*/ 1 h 206"/>
                <a:gd name="T64" fmla="*/ 1 w 156"/>
                <a:gd name="T65" fmla="*/ 1 h 206"/>
                <a:gd name="T66" fmla="*/ 1 w 156"/>
                <a:gd name="T67" fmla="*/ 1 h 206"/>
                <a:gd name="T68" fmla="*/ 1 w 156"/>
                <a:gd name="T69" fmla="*/ 1 h 206"/>
                <a:gd name="T70" fmla="*/ 1 w 156"/>
                <a:gd name="T71" fmla="*/ 1 h 206"/>
                <a:gd name="T72" fmla="*/ 1 w 156"/>
                <a:gd name="T73" fmla="*/ 1 h 206"/>
                <a:gd name="T74" fmla="*/ 1 w 156"/>
                <a:gd name="T75" fmla="*/ 1 h 206"/>
                <a:gd name="T76" fmla="*/ 1 w 156"/>
                <a:gd name="T77" fmla="*/ 1 h 206"/>
                <a:gd name="T78" fmla="*/ 1 w 156"/>
                <a:gd name="T79" fmla="*/ 1 h 206"/>
                <a:gd name="T80" fmla="*/ 1 w 156"/>
                <a:gd name="T81" fmla="*/ 1 h 206"/>
                <a:gd name="T82" fmla="*/ 0 w 156"/>
                <a:gd name="T83" fmla="*/ 1 h 206"/>
                <a:gd name="T84" fmla="*/ 1 w 156"/>
                <a:gd name="T85" fmla="*/ 1 h 206"/>
                <a:gd name="T86" fmla="*/ 1 w 156"/>
                <a:gd name="T87" fmla="*/ 1 h 206"/>
                <a:gd name="T88" fmla="*/ 1 w 156"/>
                <a:gd name="T89" fmla="*/ 1 h 206"/>
                <a:gd name="T90" fmla="*/ 1 w 156"/>
                <a:gd name="T91" fmla="*/ 1 h 206"/>
                <a:gd name="T92" fmla="*/ 1 w 156"/>
                <a:gd name="T93" fmla="*/ 1 h 206"/>
                <a:gd name="T94" fmla="*/ 1 w 156"/>
                <a:gd name="T95" fmla="*/ 1 h 206"/>
                <a:gd name="T96" fmla="*/ 1 w 156"/>
                <a:gd name="T97" fmla="*/ 1 h 206"/>
                <a:gd name="T98" fmla="*/ 1 w 156"/>
                <a:gd name="T99" fmla="*/ 1 h 206"/>
                <a:gd name="T100" fmla="*/ 1 w 156"/>
                <a:gd name="T101" fmla="*/ 1 h 206"/>
                <a:gd name="T102" fmla="*/ 1 w 156"/>
                <a:gd name="T103" fmla="*/ 1 h 2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6"/>
                <a:gd name="T157" fmla="*/ 0 h 206"/>
                <a:gd name="T158" fmla="*/ 156 w 156"/>
                <a:gd name="T159" fmla="*/ 206 h 2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6" h="206">
                  <a:moveTo>
                    <a:pt x="41" y="6"/>
                  </a:moveTo>
                  <a:lnTo>
                    <a:pt x="45" y="4"/>
                  </a:lnTo>
                  <a:lnTo>
                    <a:pt x="48" y="2"/>
                  </a:lnTo>
                  <a:lnTo>
                    <a:pt x="52" y="1"/>
                  </a:lnTo>
                  <a:lnTo>
                    <a:pt x="54" y="0"/>
                  </a:lnTo>
                  <a:lnTo>
                    <a:pt x="53" y="2"/>
                  </a:lnTo>
                  <a:lnTo>
                    <a:pt x="52" y="3"/>
                  </a:lnTo>
                  <a:lnTo>
                    <a:pt x="49" y="6"/>
                  </a:lnTo>
                  <a:lnTo>
                    <a:pt x="48" y="7"/>
                  </a:lnTo>
                  <a:lnTo>
                    <a:pt x="54" y="6"/>
                  </a:lnTo>
                  <a:lnTo>
                    <a:pt x="60" y="3"/>
                  </a:lnTo>
                  <a:lnTo>
                    <a:pt x="65" y="2"/>
                  </a:lnTo>
                  <a:lnTo>
                    <a:pt x="69" y="1"/>
                  </a:lnTo>
                  <a:lnTo>
                    <a:pt x="71" y="2"/>
                  </a:lnTo>
                  <a:lnTo>
                    <a:pt x="75" y="3"/>
                  </a:lnTo>
                  <a:lnTo>
                    <a:pt x="77" y="3"/>
                  </a:lnTo>
                  <a:lnTo>
                    <a:pt x="80" y="3"/>
                  </a:lnTo>
                  <a:lnTo>
                    <a:pt x="80" y="6"/>
                  </a:lnTo>
                  <a:lnTo>
                    <a:pt x="82" y="8"/>
                  </a:lnTo>
                  <a:lnTo>
                    <a:pt x="83" y="9"/>
                  </a:lnTo>
                  <a:lnTo>
                    <a:pt x="85" y="10"/>
                  </a:lnTo>
                  <a:lnTo>
                    <a:pt x="90" y="10"/>
                  </a:lnTo>
                  <a:lnTo>
                    <a:pt x="95" y="9"/>
                  </a:lnTo>
                  <a:lnTo>
                    <a:pt x="101" y="9"/>
                  </a:lnTo>
                  <a:lnTo>
                    <a:pt x="103" y="10"/>
                  </a:lnTo>
                  <a:lnTo>
                    <a:pt x="102" y="14"/>
                  </a:lnTo>
                  <a:lnTo>
                    <a:pt x="100" y="16"/>
                  </a:lnTo>
                  <a:lnTo>
                    <a:pt x="98" y="18"/>
                  </a:lnTo>
                  <a:lnTo>
                    <a:pt x="97" y="21"/>
                  </a:lnTo>
                  <a:lnTo>
                    <a:pt x="99" y="22"/>
                  </a:lnTo>
                  <a:lnTo>
                    <a:pt x="102" y="24"/>
                  </a:lnTo>
                  <a:lnTo>
                    <a:pt x="105" y="27"/>
                  </a:lnTo>
                  <a:lnTo>
                    <a:pt x="105" y="29"/>
                  </a:lnTo>
                  <a:lnTo>
                    <a:pt x="103" y="30"/>
                  </a:lnTo>
                  <a:lnTo>
                    <a:pt x="101" y="31"/>
                  </a:lnTo>
                  <a:lnTo>
                    <a:pt x="100" y="31"/>
                  </a:lnTo>
                  <a:lnTo>
                    <a:pt x="98" y="30"/>
                  </a:lnTo>
                  <a:lnTo>
                    <a:pt x="99" y="32"/>
                  </a:lnTo>
                  <a:lnTo>
                    <a:pt x="101" y="34"/>
                  </a:lnTo>
                  <a:lnTo>
                    <a:pt x="102" y="38"/>
                  </a:lnTo>
                  <a:lnTo>
                    <a:pt x="105" y="39"/>
                  </a:lnTo>
                  <a:lnTo>
                    <a:pt x="100" y="38"/>
                  </a:lnTo>
                  <a:lnTo>
                    <a:pt x="95" y="35"/>
                  </a:lnTo>
                  <a:lnTo>
                    <a:pt x="91" y="33"/>
                  </a:lnTo>
                  <a:lnTo>
                    <a:pt x="87" y="31"/>
                  </a:lnTo>
                  <a:lnTo>
                    <a:pt x="87" y="33"/>
                  </a:lnTo>
                  <a:lnTo>
                    <a:pt x="88" y="35"/>
                  </a:lnTo>
                  <a:lnTo>
                    <a:pt x="88" y="39"/>
                  </a:lnTo>
                  <a:lnTo>
                    <a:pt x="90" y="40"/>
                  </a:lnTo>
                  <a:lnTo>
                    <a:pt x="88" y="39"/>
                  </a:lnTo>
                  <a:lnTo>
                    <a:pt x="87" y="39"/>
                  </a:lnTo>
                  <a:lnTo>
                    <a:pt x="86" y="39"/>
                  </a:lnTo>
                  <a:lnTo>
                    <a:pt x="85" y="38"/>
                  </a:lnTo>
                  <a:lnTo>
                    <a:pt x="86" y="42"/>
                  </a:lnTo>
                  <a:lnTo>
                    <a:pt x="90" y="47"/>
                  </a:lnTo>
                  <a:lnTo>
                    <a:pt x="92" y="52"/>
                  </a:lnTo>
                  <a:lnTo>
                    <a:pt x="94" y="54"/>
                  </a:lnTo>
                  <a:lnTo>
                    <a:pt x="92" y="54"/>
                  </a:lnTo>
                  <a:lnTo>
                    <a:pt x="90" y="53"/>
                  </a:lnTo>
                  <a:lnTo>
                    <a:pt x="87" y="50"/>
                  </a:lnTo>
                  <a:lnTo>
                    <a:pt x="86" y="49"/>
                  </a:lnTo>
                  <a:lnTo>
                    <a:pt x="87" y="53"/>
                  </a:lnTo>
                  <a:lnTo>
                    <a:pt x="88" y="57"/>
                  </a:lnTo>
                  <a:lnTo>
                    <a:pt x="91" y="61"/>
                  </a:lnTo>
                  <a:lnTo>
                    <a:pt x="94" y="64"/>
                  </a:lnTo>
                  <a:lnTo>
                    <a:pt x="95" y="68"/>
                  </a:lnTo>
                  <a:lnTo>
                    <a:pt x="98" y="72"/>
                  </a:lnTo>
                  <a:lnTo>
                    <a:pt x="102" y="77"/>
                  </a:lnTo>
                  <a:lnTo>
                    <a:pt x="110" y="79"/>
                  </a:lnTo>
                  <a:lnTo>
                    <a:pt x="109" y="78"/>
                  </a:lnTo>
                  <a:lnTo>
                    <a:pt x="108" y="77"/>
                  </a:lnTo>
                  <a:lnTo>
                    <a:pt x="107" y="75"/>
                  </a:lnTo>
                  <a:lnTo>
                    <a:pt x="106" y="73"/>
                  </a:lnTo>
                  <a:lnTo>
                    <a:pt x="110" y="69"/>
                  </a:lnTo>
                  <a:lnTo>
                    <a:pt x="116" y="65"/>
                  </a:lnTo>
                  <a:lnTo>
                    <a:pt x="121" y="64"/>
                  </a:lnTo>
                  <a:lnTo>
                    <a:pt x="125" y="67"/>
                  </a:lnTo>
                  <a:lnTo>
                    <a:pt x="129" y="70"/>
                  </a:lnTo>
                  <a:lnTo>
                    <a:pt x="131" y="75"/>
                  </a:lnTo>
                  <a:lnTo>
                    <a:pt x="132" y="78"/>
                  </a:lnTo>
                  <a:lnTo>
                    <a:pt x="131" y="84"/>
                  </a:lnTo>
                  <a:lnTo>
                    <a:pt x="131" y="85"/>
                  </a:lnTo>
                  <a:lnTo>
                    <a:pt x="130" y="87"/>
                  </a:lnTo>
                  <a:lnTo>
                    <a:pt x="129" y="88"/>
                  </a:lnTo>
                  <a:lnTo>
                    <a:pt x="128" y="90"/>
                  </a:lnTo>
                  <a:lnTo>
                    <a:pt x="128" y="92"/>
                  </a:lnTo>
                  <a:lnTo>
                    <a:pt x="128" y="94"/>
                  </a:lnTo>
                  <a:lnTo>
                    <a:pt x="128" y="96"/>
                  </a:lnTo>
                  <a:lnTo>
                    <a:pt x="128" y="99"/>
                  </a:lnTo>
                  <a:lnTo>
                    <a:pt x="128" y="102"/>
                  </a:lnTo>
                  <a:lnTo>
                    <a:pt x="128" y="107"/>
                  </a:lnTo>
                  <a:lnTo>
                    <a:pt x="128" y="113"/>
                  </a:lnTo>
                  <a:lnTo>
                    <a:pt x="129" y="116"/>
                  </a:lnTo>
                  <a:lnTo>
                    <a:pt x="131" y="117"/>
                  </a:lnTo>
                  <a:lnTo>
                    <a:pt x="133" y="120"/>
                  </a:lnTo>
                  <a:lnTo>
                    <a:pt x="136" y="121"/>
                  </a:lnTo>
                  <a:lnTo>
                    <a:pt x="138" y="121"/>
                  </a:lnTo>
                  <a:lnTo>
                    <a:pt x="140" y="121"/>
                  </a:lnTo>
                  <a:lnTo>
                    <a:pt x="141" y="121"/>
                  </a:lnTo>
                  <a:lnTo>
                    <a:pt x="144" y="121"/>
                  </a:lnTo>
                  <a:lnTo>
                    <a:pt x="145" y="121"/>
                  </a:lnTo>
                  <a:lnTo>
                    <a:pt x="147" y="122"/>
                  </a:lnTo>
                  <a:lnTo>
                    <a:pt x="148" y="123"/>
                  </a:lnTo>
                  <a:lnTo>
                    <a:pt x="151" y="124"/>
                  </a:lnTo>
                  <a:lnTo>
                    <a:pt x="153" y="125"/>
                  </a:lnTo>
                  <a:lnTo>
                    <a:pt x="152" y="131"/>
                  </a:lnTo>
                  <a:lnTo>
                    <a:pt x="152" y="137"/>
                  </a:lnTo>
                  <a:lnTo>
                    <a:pt x="153" y="141"/>
                  </a:lnTo>
                  <a:lnTo>
                    <a:pt x="156" y="146"/>
                  </a:lnTo>
                  <a:lnTo>
                    <a:pt x="155" y="152"/>
                  </a:lnTo>
                  <a:lnTo>
                    <a:pt x="152" y="160"/>
                  </a:lnTo>
                  <a:lnTo>
                    <a:pt x="146" y="168"/>
                  </a:lnTo>
                  <a:lnTo>
                    <a:pt x="140" y="177"/>
                  </a:lnTo>
                  <a:lnTo>
                    <a:pt x="133" y="185"/>
                  </a:lnTo>
                  <a:lnTo>
                    <a:pt x="126" y="192"/>
                  </a:lnTo>
                  <a:lnTo>
                    <a:pt x="120" y="199"/>
                  </a:lnTo>
                  <a:lnTo>
                    <a:pt x="113" y="202"/>
                  </a:lnTo>
                  <a:lnTo>
                    <a:pt x="108" y="205"/>
                  </a:lnTo>
                  <a:lnTo>
                    <a:pt x="102" y="206"/>
                  </a:lnTo>
                  <a:lnTo>
                    <a:pt x="97" y="206"/>
                  </a:lnTo>
                  <a:lnTo>
                    <a:pt x="91" y="206"/>
                  </a:lnTo>
                  <a:lnTo>
                    <a:pt x="82" y="205"/>
                  </a:lnTo>
                  <a:lnTo>
                    <a:pt x="75" y="202"/>
                  </a:lnTo>
                  <a:lnTo>
                    <a:pt x="68" y="201"/>
                  </a:lnTo>
                  <a:lnTo>
                    <a:pt x="64" y="200"/>
                  </a:lnTo>
                  <a:lnTo>
                    <a:pt x="57" y="197"/>
                  </a:lnTo>
                  <a:lnTo>
                    <a:pt x="52" y="193"/>
                  </a:lnTo>
                  <a:lnTo>
                    <a:pt x="47" y="190"/>
                  </a:lnTo>
                  <a:lnTo>
                    <a:pt x="46" y="187"/>
                  </a:lnTo>
                  <a:lnTo>
                    <a:pt x="42" y="187"/>
                  </a:lnTo>
                  <a:lnTo>
                    <a:pt x="41" y="186"/>
                  </a:lnTo>
                  <a:lnTo>
                    <a:pt x="39" y="186"/>
                  </a:lnTo>
                  <a:lnTo>
                    <a:pt x="36" y="186"/>
                  </a:lnTo>
                  <a:lnTo>
                    <a:pt x="32" y="184"/>
                  </a:lnTo>
                  <a:lnTo>
                    <a:pt x="30" y="182"/>
                  </a:lnTo>
                  <a:lnTo>
                    <a:pt x="27" y="179"/>
                  </a:lnTo>
                  <a:lnTo>
                    <a:pt x="26" y="176"/>
                  </a:lnTo>
                  <a:lnTo>
                    <a:pt x="25" y="174"/>
                  </a:lnTo>
                  <a:lnTo>
                    <a:pt x="25" y="171"/>
                  </a:lnTo>
                  <a:lnTo>
                    <a:pt x="26" y="169"/>
                  </a:lnTo>
                  <a:lnTo>
                    <a:pt x="27" y="167"/>
                  </a:lnTo>
                  <a:lnTo>
                    <a:pt x="27" y="163"/>
                  </a:lnTo>
                  <a:lnTo>
                    <a:pt x="25" y="161"/>
                  </a:lnTo>
                  <a:lnTo>
                    <a:pt x="22" y="159"/>
                  </a:lnTo>
                  <a:lnTo>
                    <a:pt x="19" y="157"/>
                  </a:lnTo>
                  <a:lnTo>
                    <a:pt x="18" y="157"/>
                  </a:lnTo>
                  <a:lnTo>
                    <a:pt x="18" y="155"/>
                  </a:lnTo>
                  <a:lnTo>
                    <a:pt x="18" y="154"/>
                  </a:lnTo>
                  <a:lnTo>
                    <a:pt x="18" y="153"/>
                  </a:lnTo>
                  <a:lnTo>
                    <a:pt x="19" y="152"/>
                  </a:lnTo>
                  <a:lnTo>
                    <a:pt x="21" y="151"/>
                  </a:lnTo>
                  <a:lnTo>
                    <a:pt x="22" y="148"/>
                  </a:lnTo>
                  <a:lnTo>
                    <a:pt x="24" y="145"/>
                  </a:lnTo>
                  <a:lnTo>
                    <a:pt x="17" y="143"/>
                  </a:lnTo>
                  <a:lnTo>
                    <a:pt x="15" y="140"/>
                  </a:lnTo>
                  <a:lnTo>
                    <a:pt x="14" y="137"/>
                  </a:lnTo>
                  <a:lnTo>
                    <a:pt x="15" y="136"/>
                  </a:lnTo>
                  <a:lnTo>
                    <a:pt x="15" y="133"/>
                  </a:lnTo>
                  <a:lnTo>
                    <a:pt x="15" y="131"/>
                  </a:lnTo>
                  <a:lnTo>
                    <a:pt x="14" y="128"/>
                  </a:lnTo>
                  <a:lnTo>
                    <a:pt x="14" y="125"/>
                  </a:lnTo>
                  <a:lnTo>
                    <a:pt x="13" y="125"/>
                  </a:lnTo>
                  <a:lnTo>
                    <a:pt x="10" y="124"/>
                  </a:lnTo>
                  <a:lnTo>
                    <a:pt x="8" y="124"/>
                  </a:lnTo>
                  <a:lnTo>
                    <a:pt x="4" y="124"/>
                  </a:lnTo>
                  <a:lnTo>
                    <a:pt x="2" y="123"/>
                  </a:lnTo>
                  <a:lnTo>
                    <a:pt x="0" y="122"/>
                  </a:lnTo>
                  <a:lnTo>
                    <a:pt x="0" y="120"/>
                  </a:lnTo>
                  <a:lnTo>
                    <a:pt x="0" y="117"/>
                  </a:lnTo>
                  <a:lnTo>
                    <a:pt x="0" y="115"/>
                  </a:lnTo>
                  <a:lnTo>
                    <a:pt x="2" y="110"/>
                  </a:lnTo>
                  <a:lnTo>
                    <a:pt x="3" y="107"/>
                  </a:lnTo>
                  <a:lnTo>
                    <a:pt x="4" y="105"/>
                  </a:lnTo>
                  <a:lnTo>
                    <a:pt x="4" y="101"/>
                  </a:lnTo>
                  <a:lnTo>
                    <a:pt x="7" y="96"/>
                  </a:lnTo>
                  <a:lnTo>
                    <a:pt x="8" y="92"/>
                  </a:lnTo>
                  <a:lnTo>
                    <a:pt x="9" y="88"/>
                  </a:lnTo>
                  <a:lnTo>
                    <a:pt x="8" y="87"/>
                  </a:lnTo>
                  <a:lnTo>
                    <a:pt x="7" y="87"/>
                  </a:lnTo>
                  <a:lnTo>
                    <a:pt x="6" y="86"/>
                  </a:lnTo>
                  <a:lnTo>
                    <a:pt x="8" y="84"/>
                  </a:lnTo>
                  <a:lnTo>
                    <a:pt x="9" y="82"/>
                  </a:lnTo>
                  <a:lnTo>
                    <a:pt x="8" y="79"/>
                  </a:lnTo>
                  <a:lnTo>
                    <a:pt x="7" y="78"/>
                  </a:lnTo>
                  <a:lnTo>
                    <a:pt x="6" y="77"/>
                  </a:lnTo>
                  <a:lnTo>
                    <a:pt x="4" y="76"/>
                  </a:lnTo>
                  <a:lnTo>
                    <a:pt x="4" y="75"/>
                  </a:lnTo>
                  <a:lnTo>
                    <a:pt x="4" y="73"/>
                  </a:lnTo>
                  <a:lnTo>
                    <a:pt x="3" y="73"/>
                  </a:lnTo>
                  <a:lnTo>
                    <a:pt x="3" y="72"/>
                  </a:lnTo>
                  <a:lnTo>
                    <a:pt x="2" y="71"/>
                  </a:lnTo>
                  <a:lnTo>
                    <a:pt x="1" y="70"/>
                  </a:lnTo>
                  <a:lnTo>
                    <a:pt x="2" y="69"/>
                  </a:lnTo>
                  <a:lnTo>
                    <a:pt x="3" y="67"/>
                  </a:lnTo>
                  <a:lnTo>
                    <a:pt x="6" y="63"/>
                  </a:lnTo>
                  <a:lnTo>
                    <a:pt x="8" y="61"/>
                  </a:lnTo>
                  <a:lnTo>
                    <a:pt x="8" y="54"/>
                  </a:lnTo>
                  <a:lnTo>
                    <a:pt x="9" y="48"/>
                  </a:lnTo>
                  <a:lnTo>
                    <a:pt x="10" y="42"/>
                  </a:lnTo>
                  <a:lnTo>
                    <a:pt x="13" y="38"/>
                  </a:lnTo>
                  <a:lnTo>
                    <a:pt x="17" y="30"/>
                  </a:lnTo>
                  <a:lnTo>
                    <a:pt x="21" y="24"/>
                  </a:lnTo>
                  <a:lnTo>
                    <a:pt x="23" y="21"/>
                  </a:lnTo>
                  <a:lnTo>
                    <a:pt x="25" y="18"/>
                  </a:lnTo>
                  <a:lnTo>
                    <a:pt x="29" y="15"/>
                  </a:lnTo>
                  <a:lnTo>
                    <a:pt x="34" y="11"/>
                  </a:lnTo>
                  <a:lnTo>
                    <a:pt x="39" y="8"/>
                  </a:lnTo>
                  <a:lnTo>
                    <a:pt x="4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9" name="Freeform 244"/>
            <p:cNvSpPr>
              <a:spLocks/>
            </p:cNvSpPr>
            <p:nvPr/>
          </p:nvSpPr>
          <p:spPr bwMode="auto">
            <a:xfrm>
              <a:off x="5412" y="3044"/>
              <a:ext cx="11" cy="18"/>
            </a:xfrm>
            <a:custGeom>
              <a:avLst/>
              <a:gdLst>
                <a:gd name="T0" fmla="*/ 0 w 23"/>
                <a:gd name="T1" fmla="*/ 0 h 37"/>
                <a:gd name="T2" fmla="*/ 0 w 23"/>
                <a:gd name="T3" fmla="*/ 0 h 37"/>
                <a:gd name="T4" fmla="*/ 0 w 23"/>
                <a:gd name="T5" fmla="*/ 0 h 37"/>
                <a:gd name="T6" fmla="*/ 0 w 23"/>
                <a:gd name="T7" fmla="*/ 0 h 37"/>
                <a:gd name="T8" fmla="*/ 0 w 23"/>
                <a:gd name="T9" fmla="*/ 0 h 37"/>
                <a:gd name="T10" fmla="*/ 0 w 23"/>
                <a:gd name="T11" fmla="*/ 0 h 37"/>
                <a:gd name="T12" fmla="*/ 0 w 23"/>
                <a:gd name="T13" fmla="*/ 0 h 37"/>
                <a:gd name="T14" fmla="*/ 0 w 23"/>
                <a:gd name="T15" fmla="*/ 0 h 37"/>
                <a:gd name="T16" fmla="*/ 0 w 23"/>
                <a:gd name="T17" fmla="*/ 0 h 37"/>
                <a:gd name="T18" fmla="*/ 0 w 23"/>
                <a:gd name="T19" fmla="*/ 0 h 37"/>
                <a:gd name="T20" fmla="*/ 0 w 23"/>
                <a:gd name="T21" fmla="*/ 0 h 37"/>
                <a:gd name="T22" fmla="*/ 0 w 23"/>
                <a:gd name="T23" fmla="*/ 0 h 37"/>
                <a:gd name="T24" fmla="*/ 0 w 23"/>
                <a:gd name="T25" fmla="*/ 0 h 37"/>
                <a:gd name="T26" fmla="*/ 0 w 23"/>
                <a:gd name="T27" fmla="*/ 0 h 37"/>
                <a:gd name="T28" fmla="*/ 0 w 23"/>
                <a:gd name="T29" fmla="*/ 0 h 37"/>
                <a:gd name="T30" fmla="*/ 0 w 23"/>
                <a:gd name="T31" fmla="*/ 0 h 37"/>
                <a:gd name="T32" fmla="*/ 0 w 23"/>
                <a:gd name="T33" fmla="*/ 0 h 37"/>
                <a:gd name="T34" fmla="*/ 0 w 23"/>
                <a:gd name="T35" fmla="*/ 0 h 37"/>
                <a:gd name="T36" fmla="*/ 0 w 23"/>
                <a:gd name="T37" fmla="*/ 0 h 37"/>
                <a:gd name="T38" fmla="*/ 0 w 23"/>
                <a:gd name="T39" fmla="*/ 0 h 37"/>
                <a:gd name="T40" fmla="*/ 0 w 23"/>
                <a:gd name="T41" fmla="*/ 0 h 37"/>
                <a:gd name="T42" fmla="*/ 0 w 23"/>
                <a:gd name="T43" fmla="*/ 0 h 37"/>
                <a:gd name="T44" fmla="*/ 0 w 23"/>
                <a:gd name="T45" fmla="*/ 0 h 37"/>
                <a:gd name="T46" fmla="*/ 0 w 23"/>
                <a:gd name="T47" fmla="*/ 0 h 37"/>
                <a:gd name="T48" fmla="*/ 0 w 23"/>
                <a:gd name="T49" fmla="*/ 0 h 37"/>
                <a:gd name="T50" fmla="*/ 0 w 23"/>
                <a:gd name="T51" fmla="*/ 0 h 37"/>
                <a:gd name="T52" fmla="*/ 0 w 23"/>
                <a:gd name="T53" fmla="*/ 0 h 37"/>
                <a:gd name="T54" fmla="*/ 0 w 23"/>
                <a:gd name="T55" fmla="*/ 0 h 37"/>
                <a:gd name="T56" fmla="*/ 0 w 23"/>
                <a:gd name="T57" fmla="*/ 0 h 37"/>
                <a:gd name="T58" fmla="*/ 0 w 23"/>
                <a:gd name="T59" fmla="*/ 0 h 37"/>
                <a:gd name="T60" fmla="*/ 0 w 23"/>
                <a:gd name="T61" fmla="*/ 0 h 37"/>
                <a:gd name="T62" fmla="*/ 0 w 23"/>
                <a:gd name="T63" fmla="*/ 0 h 37"/>
                <a:gd name="T64" fmla="*/ 0 w 23"/>
                <a:gd name="T65" fmla="*/ 0 h 37"/>
                <a:gd name="T66" fmla="*/ 0 w 23"/>
                <a:gd name="T67" fmla="*/ 0 h 37"/>
                <a:gd name="T68" fmla="*/ 0 w 23"/>
                <a:gd name="T69" fmla="*/ 0 h 37"/>
                <a:gd name="T70" fmla="*/ 0 w 23"/>
                <a:gd name="T71" fmla="*/ 0 h 37"/>
                <a:gd name="T72" fmla="*/ 0 w 23"/>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37"/>
                <a:gd name="T113" fmla="*/ 23 w 23"/>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37">
                  <a:moveTo>
                    <a:pt x="6" y="0"/>
                  </a:moveTo>
                  <a:lnTo>
                    <a:pt x="6" y="3"/>
                  </a:lnTo>
                  <a:lnTo>
                    <a:pt x="5" y="8"/>
                  </a:lnTo>
                  <a:lnTo>
                    <a:pt x="1" y="12"/>
                  </a:lnTo>
                  <a:lnTo>
                    <a:pt x="0" y="15"/>
                  </a:lnTo>
                  <a:lnTo>
                    <a:pt x="1" y="17"/>
                  </a:lnTo>
                  <a:lnTo>
                    <a:pt x="1" y="19"/>
                  </a:lnTo>
                  <a:lnTo>
                    <a:pt x="1" y="23"/>
                  </a:lnTo>
                  <a:lnTo>
                    <a:pt x="1" y="25"/>
                  </a:lnTo>
                  <a:lnTo>
                    <a:pt x="2" y="26"/>
                  </a:lnTo>
                  <a:lnTo>
                    <a:pt x="2" y="29"/>
                  </a:lnTo>
                  <a:lnTo>
                    <a:pt x="2" y="32"/>
                  </a:lnTo>
                  <a:lnTo>
                    <a:pt x="4" y="34"/>
                  </a:lnTo>
                  <a:lnTo>
                    <a:pt x="5" y="34"/>
                  </a:lnTo>
                  <a:lnTo>
                    <a:pt x="6" y="34"/>
                  </a:lnTo>
                  <a:lnTo>
                    <a:pt x="7" y="34"/>
                  </a:lnTo>
                  <a:lnTo>
                    <a:pt x="7" y="32"/>
                  </a:lnTo>
                  <a:lnTo>
                    <a:pt x="7" y="30"/>
                  </a:lnTo>
                  <a:lnTo>
                    <a:pt x="7" y="27"/>
                  </a:lnTo>
                  <a:lnTo>
                    <a:pt x="7" y="26"/>
                  </a:lnTo>
                  <a:lnTo>
                    <a:pt x="9" y="32"/>
                  </a:lnTo>
                  <a:lnTo>
                    <a:pt x="13" y="35"/>
                  </a:lnTo>
                  <a:lnTo>
                    <a:pt x="16" y="37"/>
                  </a:lnTo>
                  <a:lnTo>
                    <a:pt x="22" y="37"/>
                  </a:lnTo>
                  <a:lnTo>
                    <a:pt x="23" y="35"/>
                  </a:lnTo>
                  <a:lnTo>
                    <a:pt x="23" y="33"/>
                  </a:lnTo>
                  <a:lnTo>
                    <a:pt x="23" y="32"/>
                  </a:lnTo>
                  <a:lnTo>
                    <a:pt x="22" y="30"/>
                  </a:lnTo>
                  <a:lnTo>
                    <a:pt x="20" y="27"/>
                  </a:lnTo>
                  <a:lnTo>
                    <a:pt x="18" y="24"/>
                  </a:lnTo>
                  <a:lnTo>
                    <a:pt x="16" y="19"/>
                  </a:lnTo>
                  <a:lnTo>
                    <a:pt x="15" y="14"/>
                  </a:lnTo>
                  <a:lnTo>
                    <a:pt x="13" y="11"/>
                  </a:lnTo>
                  <a:lnTo>
                    <a:pt x="9" y="8"/>
                  </a:lnTo>
                  <a:lnTo>
                    <a:pt x="7" y="4"/>
                  </a:lnTo>
                  <a:lnTo>
                    <a:pt x="6"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0" name="Freeform 245"/>
            <p:cNvSpPr>
              <a:spLocks/>
            </p:cNvSpPr>
            <p:nvPr/>
          </p:nvSpPr>
          <p:spPr bwMode="auto">
            <a:xfrm>
              <a:off x="5447" y="2748"/>
              <a:ext cx="4" cy="4"/>
            </a:xfrm>
            <a:custGeom>
              <a:avLst/>
              <a:gdLst>
                <a:gd name="T0" fmla="*/ 1 w 7"/>
                <a:gd name="T1" fmla="*/ 1 h 7"/>
                <a:gd name="T2" fmla="*/ 1 w 7"/>
                <a:gd name="T3" fmla="*/ 1 h 7"/>
                <a:gd name="T4" fmla="*/ 1 w 7"/>
                <a:gd name="T5" fmla="*/ 1 h 7"/>
                <a:gd name="T6" fmla="*/ 0 w 7"/>
                <a:gd name="T7" fmla="*/ 1 h 7"/>
                <a:gd name="T8" fmla="*/ 0 w 7"/>
                <a:gd name="T9" fmla="*/ 1 h 7"/>
                <a:gd name="T10" fmla="*/ 1 w 7"/>
                <a:gd name="T11" fmla="*/ 1 h 7"/>
                <a:gd name="T12" fmla="*/ 1 w 7"/>
                <a:gd name="T13" fmla="*/ 1 h 7"/>
                <a:gd name="T14" fmla="*/ 1 w 7"/>
                <a:gd name="T15" fmla="*/ 1 h 7"/>
                <a:gd name="T16" fmla="*/ 1 w 7"/>
                <a:gd name="T17" fmla="*/ 0 h 7"/>
                <a:gd name="T18" fmla="*/ 1 w 7"/>
                <a:gd name="T19" fmla="*/ 1 h 7"/>
                <a:gd name="T20" fmla="*/ 1 w 7"/>
                <a:gd name="T21" fmla="*/ 1 h 7"/>
                <a:gd name="T22" fmla="*/ 1 w 7"/>
                <a:gd name="T23" fmla="*/ 1 h 7"/>
                <a:gd name="T24" fmla="*/ 1 w 7"/>
                <a:gd name="T25" fmla="*/ 1 h 7"/>
                <a:gd name="T26" fmla="*/ 1 w 7"/>
                <a:gd name="T27" fmla="*/ 1 h 7"/>
                <a:gd name="T28" fmla="*/ 1 w 7"/>
                <a:gd name="T29" fmla="*/ 1 h 7"/>
                <a:gd name="T30" fmla="*/ 1 w 7"/>
                <a:gd name="T31" fmla="*/ 1 h 7"/>
                <a:gd name="T32" fmla="*/ 1 w 7"/>
                <a:gd name="T33" fmla="*/ 1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2" y="4"/>
                  </a:moveTo>
                  <a:lnTo>
                    <a:pt x="2" y="4"/>
                  </a:lnTo>
                  <a:lnTo>
                    <a:pt x="2" y="3"/>
                  </a:lnTo>
                  <a:lnTo>
                    <a:pt x="0" y="3"/>
                  </a:lnTo>
                  <a:lnTo>
                    <a:pt x="2" y="3"/>
                  </a:lnTo>
                  <a:lnTo>
                    <a:pt x="3" y="1"/>
                  </a:lnTo>
                  <a:lnTo>
                    <a:pt x="4" y="1"/>
                  </a:lnTo>
                  <a:lnTo>
                    <a:pt x="5" y="0"/>
                  </a:lnTo>
                  <a:lnTo>
                    <a:pt x="6" y="3"/>
                  </a:lnTo>
                  <a:lnTo>
                    <a:pt x="6" y="4"/>
                  </a:lnTo>
                  <a:lnTo>
                    <a:pt x="7" y="6"/>
                  </a:lnTo>
                  <a:lnTo>
                    <a:pt x="7" y="7"/>
                  </a:lnTo>
                  <a:lnTo>
                    <a:pt x="6" y="7"/>
                  </a:lnTo>
                  <a:lnTo>
                    <a:pt x="5" y="6"/>
                  </a:lnTo>
                  <a:lnTo>
                    <a:pt x="3" y="5"/>
                  </a:lnTo>
                  <a:lnTo>
                    <a:pt x="2"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1" name="Freeform 246"/>
            <p:cNvSpPr>
              <a:spLocks/>
            </p:cNvSpPr>
            <p:nvPr/>
          </p:nvSpPr>
          <p:spPr bwMode="auto">
            <a:xfrm>
              <a:off x="5443" y="2718"/>
              <a:ext cx="65" cy="63"/>
            </a:xfrm>
            <a:custGeom>
              <a:avLst/>
              <a:gdLst>
                <a:gd name="T0" fmla="*/ 1 w 130"/>
                <a:gd name="T1" fmla="*/ 0 h 127"/>
                <a:gd name="T2" fmla="*/ 1 w 130"/>
                <a:gd name="T3" fmla="*/ 0 h 127"/>
                <a:gd name="T4" fmla="*/ 1 w 130"/>
                <a:gd name="T5" fmla="*/ 0 h 127"/>
                <a:gd name="T6" fmla="*/ 1 w 130"/>
                <a:gd name="T7" fmla="*/ 0 h 127"/>
                <a:gd name="T8" fmla="*/ 1 w 130"/>
                <a:gd name="T9" fmla="*/ 0 h 127"/>
                <a:gd name="T10" fmla="*/ 1 w 130"/>
                <a:gd name="T11" fmla="*/ 0 h 127"/>
                <a:gd name="T12" fmla="*/ 1 w 130"/>
                <a:gd name="T13" fmla="*/ 0 h 127"/>
                <a:gd name="T14" fmla="*/ 1 w 130"/>
                <a:gd name="T15" fmla="*/ 0 h 127"/>
                <a:gd name="T16" fmla="*/ 1 w 130"/>
                <a:gd name="T17" fmla="*/ 0 h 127"/>
                <a:gd name="T18" fmla="*/ 1 w 130"/>
                <a:gd name="T19" fmla="*/ 0 h 127"/>
                <a:gd name="T20" fmla="*/ 1 w 130"/>
                <a:gd name="T21" fmla="*/ 0 h 127"/>
                <a:gd name="T22" fmla="*/ 1 w 130"/>
                <a:gd name="T23" fmla="*/ 0 h 127"/>
                <a:gd name="T24" fmla="*/ 1 w 130"/>
                <a:gd name="T25" fmla="*/ 0 h 127"/>
                <a:gd name="T26" fmla="*/ 1 w 130"/>
                <a:gd name="T27" fmla="*/ 0 h 127"/>
                <a:gd name="T28" fmla="*/ 1 w 130"/>
                <a:gd name="T29" fmla="*/ 0 h 127"/>
                <a:gd name="T30" fmla="*/ 1 w 130"/>
                <a:gd name="T31" fmla="*/ 0 h 127"/>
                <a:gd name="T32" fmla="*/ 1 w 130"/>
                <a:gd name="T33" fmla="*/ 0 h 127"/>
                <a:gd name="T34" fmla="*/ 1 w 130"/>
                <a:gd name="T35" fmla="*/ 0 h 127"/>
                <a:gd name="T36" fmla="*/ 1 w 130"/>
                <a:gd name="T37" fmla="*/ 0 h 127"/>
                <a:gd name="T38" fmla="*/ 1 w 130"/>
                <a:gd name="T39" fmla="*/ 0 h 127"/>
                <a:gd name="T40" fmla="*/ 1 w 130"/>
                <a:gd name="T41" fmla="*/ 0 h 127"/>
                <a:gd name="T42" fmla="*/ 1 w 130"/>
                <a:gd name="T43" fmla="*/ 0 h 127"/>
                <a:gd name="T44" fmla="*/ 1 w 130"/>
                <a:gd name="T45" fmla="*/ 0 h 127"/>
                <a:gd name="T46" fmla="*/ 1 w 130"/>
                <a:gd name="T47" fmla="*/ 0 h 127"/>
                <a:gd name="T48" fmla="*/ 1 w 130"/>
                <a:gd name="T49" fmla="*/ 0 h 127"/>
                <a:gd name="T50" fmla="*/ 1 w 130"/>
                <a:gd name="T51" fmla="*/ 0 h 127"/>
                <a:gd name="T52" fmla="*/ 1 w 130"/>
                <a:gd name="T53" fmla="*/ 0 h 127"/>
                <a:gd name="T54" fmla="*/ 1 w 130"/>
                <a:gd name="T55" fmla="*/ 0 h 127"/>
                <a:gd name="T56" fmla="*/ 1 w 130"/>
                <a:gd name="T57" fmla="*/ 0 h 127"/>
                <a:gd name="T58" fmla="*/ 1 w 130"/>
                <a:gd name="T59" fmla="*/ 0 h 127"/>
                <a:gd name="T60" fmla="*/ 1 w 130"/>
                <a:gd name="T61" fmla="*/ 0 h 127"/>
                <a:gd name="T62" fmla="*/ 1 w 130"/>
                <a:gd name="T63" fmla="*/ 0 h 127"/>
                <a:gd name="T64" fmla="*/ 1 w 130"/>
                <a:gd name="T65" fmla="*/ 0 h 127"/>
                <a:gd name="T66" fmla="*/ 1 w 130"/>
                <a:gd name="T67" fmla="*/ 0 h 127"/>
                <a:gd name="T68" fmla="*/ 1 w 130"/>
                <a:gd name="T69" fmla="*/ 0 h 127"/>
                <a:gd name="T70" fmla="*/ 1 w 130"/>
                <a:gd name="T71" fmla="*/ 0 h 127"/>
                <a:gd name="T72" fmla="*/ 1 w 130"/>
                <a:gd name="T73" fmla="*/ 0 h 127"/>
                <a:gd name="T74" fmla="*/ 1 w 130"/>
                <a:gd name="T75" fmla="*/ 0 h 127"/>
                <a:gd name="T76" fmla="*/ 1 w 130"/>
                <a:gd name="T77" fmla="*/ 0 h 127"/>
                <a:gd name="T78" fmla="*/ 1 w 130"/>
                <a:gd name="T79" fmla="*/ 0 h 127"/>
                <a:gd name="T80" fmla="*/ 1 w 130"/>
                <a:gd name="T81" fmla="*/ 0 h 127"/>
                <a:gd name="T82" fmla="*/ 1 w 130"/>
                <a:gd name="T83" fmla="*/ 0 h 127"/>
                <a:gd name="T84" fmla="*/ 1 w 130"/>
                <a:gd name="T85" fmla="*/ 0 h 127"/>
                <a:gd name="T86" fmla="*/ 1 w 130"/>
                <a:gd name="T87" fmla="*/ 0 h 127"/>
                <a:gd name="T88" fmla="*/ 1 w 130"/>
                <a:gd name="T89" fmla="*/ 0 h 127"/>
                <a:gd name="T90" fmla="*/ 1 w 130"/>
                <a:gd name="T91" fmla="*/ 0 h 127"/>
                <a:gd name="T92" fmla="*/ 1 w 130"/>
                <a:gd name="T93" fmla="*/ 0 h 127"/>
                <a:gd name="T94" fmla="*/ 1 w 130"/>
                <a:gd name="T95" fmla="*/ 0 h 127"/>
                <a:gd name="T96" fmla="*/ 1 w 130"/>
                <a:gd name="T97" fmla="*/ 0 h 127"/>
                <a:gd name="T98" fmla="*/ 1 w 130"/>
                <a:gd name="T99" fmla="*/ 0 h 127"/>
                <a:gd name="T100" fmla="*/ 1 w 130"/>
                <a:gd name="T101" fmla="*/ 0 h 127"/>
                <a:gd name="T102" fmla="*/ 1 w 130"/>
                <a:gd name="T103" fmla="*/ 0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0"/>
                <a:gd name="T157" fmla="*/ 0 h 127"/>
                <a:gd name="T158" fmla="*/ 130 w 13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0" h="127">
                  <a:moveTo>
                    <a:pt x="102" y="11"/>
                  </a:moveTo>
                  <a:lnTo>
                    <a:pt x="102" y="13"/>
                  </a:lnTo>
                  <a:lnTo>
                    <a:pt x="102" y="15"/>
                  </a:lnTo>
                  <a:lnTo>
                    <a:pt x="102" y="17"/>
                  </a:lnTo>
                  <a:lnTo>
                    <a:pt x="102" y="20"/>
                  </a:lnTo>
                  <a:lnTo>
                    <a:pt x="102" y="23"/>
                  </a:lnTo>
                  <a:lnTo>
                    <a:pt x="102" y="28"/>
                  </a:lnTo>
                  <a:lnTo>
                    <a:pt x="102" y="34"/>
                  </a:lnTo>
                  <a:lnTo>
                    <a:pt x="103" y="37"/>
                  </a:lnTo>
                  <a:lnTo>
                    <a:pt x="105" y="38"/>
                  </a:lnTo>
                  <a:lnTo>
                    <a:pt x="107" y="41"/>
                  </a:lnTo>
                  <a:lnTo>
                    <a:pt x="110" y="42"/>
                  </a:lnTo>
                  <a:lnTo>
                    <a:pt x="112" y="42"/>
                  </a:lnTo>
                  <a:lnTo>
                    <a:pt x="114" y="42"/>
                  </a:lnTo>
                  <a:lnTo>
                    <a:pt x="115" y="42"/>
                  </a:lnTo>
                  <a:lnTo>
                    <a:pt x="118" y="42"/>
                  </a:lnTo>
                  <a:lnTo>
                    <a:pt x="119" y="42"/>
                  </a:lnTo>
                  <a:lnTo>
                    <a:pt x="121" y="43"/>
                  </a:lnTo>
                  <a:lnTo>
                    <a:pt x="122" y="44"/>
                  </a:lnTo>
                  <a:lnTo>
                    <a:pt x="125" y="45"/>
                  </a:lnTo>
                  <a:lnTo>
                    <a:pt x="127" y="46"/>
                  </a:lnTo>
                  <a:lnTo>
                    <a:pt x="126" y="52"/>
                  </a:lnTo>
                  <a:lnTo>
                    <a:pt x="126" y="58"/>
                  </a:lnTo>
                  <a:lnTo>
                    <a:pt x="127" y="62"/>
                  </a:lnTo>
                  <a:lnTo>
                    <a:pt x="130" y="67"/>
                  </a:lnTo>
                  <a:lnTo>
                    <a:pt x="129" y="73"/>
                  </a:lnTo>
                  <a:lnTo>
                    <a:pt x="126" y="81"/>
                  </a:lnTo>
                  <a:lnTo>
                    <a:pt x="120" y="89"/>
                  </a:lnTo>
                  <a:lnTo>
                    <a:pt x="114" y="98"/>
                  </a:lnTo>
                  <a:lnTo>
                    <a:pt x="107" y="106"/>
                  </a:lnTo>
                  <a:lnTo>
                    <a:pt x="100" y="113"/>
                  </a:lnTo>
                  <a:lnTo>
                    <a:pt x="94" y="120"/>
                  </a:lnTo>
                  <a:lnTo>
                    <a:pt x="87" y="123"/>
                  </a:lnTo>
                  <a:lnTo>
                    <a:pt x="82" y="126"/>
                  </a:lnTo>
                  <a:lnTo>
                    <a:pt x="76" y="127"/>
                  </a:lnTo>
                  <a:lnTo>
                    <a:pt x="71" y="127"/>
                  </a:lnTo>
                  <a:lnTo>
                    <a:pt x="65" y="127"/>
                  </a:lnTo>
                  <a:lnTo>
                    <a:pt x="56" y="126"/>
                  </a:lnTo>
                  <a:lnTo>
                    <a:pt x="49" y="123"/>
                  </a:lnTo>
                  <a:lnTo>
                    <a:pt x="42" y="122"/>
                  </a:lnTo>
                  <a:lnTo>
                    <a:pt x="38" y="121"/>
                  </a:lnTo>
                  <a:lnTo>
                    <a:pt x="31" y="118"/>
                  </a:lnTo>
                  <a:lnTo>
                    <a:pt x="26" y="114"/>
                  </a:lnTo>
                  <a:lnTo>
                    <a:pt x="21" y="111"/>
                  </a:lnTo>
                  <a:lnTo>
                    <a:pt x="20" y="108"/>
                  </a:lnTo>
                  <a:lnTo>
                    <a:pt x="16" y="108"/>
                  </a:lnTo>
                  <a:lnTo>
                    <a:pt x="15" y="107"/>
                  </a:lnTo>
                  <a:lnTo>
                    <a:pt x="13" y="107"/>
                  </a:lnTo>
                  <a:lnTo>
                    <a:pt x="10" y="107"/>
                  </a:lnTo>
                  <a:lnTo>
                    <a:pt x="6" y="105"/>
                  </a:lnTo>
                  <a:lnTo>
                    <a:pt x="4" y="103"/>
                  </a:lnTo>
                  <a:lnTo>
                    <a:pt x="1" y="100"/>
                  </a:lnTo>
                  <a:lnTo>
                    <a:pt x="0" y="97"/>
                  </a:lnTo>
                  <a:lnTo>
                    <a:pt x="4" y="98"/>
                  </a:lnTo>
                  <a:lnTo>
                    <a:pt x="7" y="98"/>
                  </a:lnTo>
                  <a:lnTo>
                    <a:pt x="11" y="98"/>
                  </a:lnTo>
                  <a:lnTo>
                    <a:pt x="13" y="97"/>
                  </a:lnTo>
                  <a:lnTo>
                    <a:pt x="14" y="97"/>
                  </a:lnTo>
                  <a:lnTo>
                    <a:pt x="16" y="97"/>
                  </a:lnTo>
                  <a:lnTo>
                    <a:pt x="18" y="97"/>
                  </a:lnTo>
                  <a:lnTo>
                    <a:pt x="20" y="98"/>
                  </a:lnTo>
                  <a:lnTo>
                    <a:pt x="22" y="98"/>
                  </a:lnTo>
                  <a:lnTo>
                    <a:pt x="27" y="98"/>
                  </a:lnTo>
                  <a:lnTo>
                    <a:pt x="31" y="97"/>
                  </a:lnTo>
                  <a:lnTo>
                    <a:pt x="34" y="96"/>
                  </a:lnTo>
                  <a:lnTo>
                    <a:pt x="35" y="95"/>
                  </a:lnTo>
                  <a:lnTo>
                    <a:pt x="35" y="93"/>
                  </a:lnTo>
                  <a:lnTo>
                    <a:pt x="36" y="93"/>
                  </a:lnTo>
                  <a:lnTo>
                    <a:pt x="39" y="93"/>
                  </a:lnTo>
                  <a:lnTo>
                    <a:pt x="45" y="93"/>
                  </a:lnTo>
                  <a:lnTo>
                    <a:pt x="51" y="93"/>
                  </a:lnTo>
                  <a:lnTo>
                    <a:pt x="57" y="92"/>
                  </a:lnTo>
                  <a:lnTo>
                    <a:pt x="54" y="93"/>
                  </a:lnTo>
                  <a:lnTo>
                    <a:pt x="52" y="95"/>
                  </a:lnTo>
                  <a:lnTo>
                    <a:pt x="50" y="96"/>
                  </a:lnTo>
                  <a:lnTo>
                    <a:pt x="48" y="97"/>
                  </a:lnTo>
                  <a:lnTo>
                    <a:pt x="52" y="98"/>
                  </a:lnTo>
                  <a:lnTo>
                    <a:pt x="56" y="97"/>
                  </a:lnTo>
                  <a:lnTo>
                    <a:pt x="58" y="96"/>
                  </a:lnTo>
                  <a:lnTo>
                    <a:pt x="60" y="95"/>
                  </a:lnTo>
                  <a:lnTo>
                    <a:pt x="65" y="92"/>
                  </a:lnTo>
                  <a:lnTo>
                    <a:pt x="72" y="88"/>
                  </a:lnTo>
                  <a:lnTo>
                    <a:pt x="79" y="82"/>
                  </a:lnTo>
                  <a:lnTo>
                    <a:pt x="82" y="74"/>
                  </a:lnTo>
                  <a:lnTo>
                    <a:pt x="83" y="70"/>
                  </a:lnTo>
                  <a:lnTo>
                    <a:pt x="82" y="68"/>
                  </a:lnTo>
                  <a:lnTo>
                    <a:pt x="80" y="69"/>
                  </a:lnTo>
                  <a:lnTo>
                    <a:pt x="77" y="70"/>
                  </a:lnTo>
                  <a:lnTo>
                    <a:pt x="74" y="72"/>
                  </a:lnTo>
                  <a:lnTo>
                    <a:pt x="68" y="74"/>
                  </a:lnTo>
                  <a:lnTo>
                    <a:pt x="65" y="75"/>
                  </a:lnTo>
                  <a:lnTo>
                    <a:pt x="66" y="72"/>
                  </a:lnTo>
                  <a:lnTo>
                    <a:pt x="71" y="66"/>
                  </a:lnTo>
                  <a:lnTo>
                    <a:pt x="76" y="58"/>
                  </a:lnTo>
                  <a:lnTo>
                    <a:pt x="81" y="52"/>
                  </a:lnTo>
                  <a:lnTo>
                    <a:pt x="83" y="47"/>
                  </a:lnTo>
                  <a:lnTo>
                    <a:pt x="84" y="47"/>
                  </a:lnTo>
                  <a:lnTo>
                    <a:pt x="87" y="46"/>
                  </a:lnTo>
                  <a:lnTo>
                    <a:pt x="88" y="45"/>
                  </a:lnTo>
                  <a:lnTo>
                    <a:pt x="88" y="44"/>
                  </a:lnTo>
                  <a:lnTo>
                    <a:pt x="88" y="43"/>
                  </a:lnTo>
                  <a:lnTo>
                    <a:pt x="87" y="41"/>
                  </a:lnTo>
                  <a:lnTo>
                    <a:pt x="86" y="39"/>
                  </a:lnTo>
                  <a:lnTo>
                    <a:pt x="84" y="38"/>
                  </a:lnTo>
                  <a:lnTo>
                    <a:pt x="88" y="38"/>
                  </a:lnTo>
                  <a:lnTo>
                    <a:pt x="90" y="38"/>
                  </a:lnTo>
                  <a:lnTo>
                    <a:pt x="91" y="37"/>
                  </a:lnTo>
                  <a:lnTo>
                    <a:pt x="91" y="35"/>
                  </a:lnTo>
                  <a:lnTo>
                    <a:pt x="92" y="32"/>
                  </a:lnTo>
                  <a:lnTo>
                    <a:pt x="94" y="30"/>
                  </a:lnTo>
                  <a:lnTo>
                    <a:pt x="95" y="27"/>
                  </a:lnTo>
                  <a:lnTo>
                    <a:pt x="96" y="26"/>
                  </a:lnTo>
                  <a:lnTo>
                    <a:pt x="97" y="24"/>
                  </a:lnTo>
                  <a:lnTo>
                    <a:pt x="98" y="22"/>
                  </a:lnTo>
                  <a:lnTo>
                    <a:pt x="98" y="21"/>
                  </a:lnTo>
                  <a:lnTo>
                    <a:pt x="98" y="20"/>
                  </a:lnTo>
                  <a:lnTo>
                    <a:pt x="97" y="19"/>
                  </a:lnTo>
                  <a:lnTo>
                    <a:pt x="97" y="17"/>
                  </a:lnTo>
                  <a:lnTo>
                    <a:pt x="96" y="17"/>
                  </a:lnTo>
                  <a:lnTo>
                    <a:pt x="95" y="19"/>
                  </a:lnTo>
                  <a:lnTo>
                    <a:pt x="92" y="20"/>
                  </a:lnTo>
                  <a:lnTo>
                    <a:pt x="90" y="22"/>
                  </a:lnTo>
                  <a:lnTo>
                    <a:pt x="87" y="26"/>
                  </a:lnTo>
                  <a:lnTo>
                    <a:pt x="86" y="27"/>
                  </a:lnTo>
                  <a:lnTo>
                    <a:pt x="84" y="27"/>
                  </a:lnTo>
                  <a:lnTo>
                    <a:pt x="84" y="26"/>
                  </a:lnTo>
                  <a:lnTo>
                    <a:pt x="83" y="26"/>
                  </a:lnTo>
                  <a:lnTo>
                    <a:pt x="82" y="26"/>
                  </a:lnTo>
                  <a:lnTo>
                    <a:pt x="82" y="23"/>
                  </a:lnTo>
                  <a:lnTo>
                    <a:pt x="82" y="19"/>
                  </a:lnTo>
                  <a:lnTo>
                    <a:pt x="82" y="14"/>
                  </a:lnTo>
                  <a:lnTo>
                    <a:pt x="82" y="12"/>
                  </a:lnTo>
                  <a:lnTo>
                    <a:pt x="83" y="12"/>
                  </a:lnTo>
                  <a:lnTo>
                    <a:pt x="84" y="11"/>
                  </a:lnTo>
                  <a:lnTo>
                    <a:pt x="86" y="11"/>
                  </a:lnTo>
                  <a:lnTo>
                    <a:pt x="87" y="11"/>
                  </a:lnTo>
                  <a:lnTo>
                    <a:pt x="87" y="9"/>
                  </a:lnTo>
                  <a:lnTo>
                    <a:pt x="88" y="8"/>
                  </a:lnTo>
                  <a:lnTo>
                    <a:pt x="88" y="7"/>
                  </a:lnTo>
                  <a:lnTo>
                    <a:pt x="88" y="6"/>
                  </a:lnTo>
                  <a:lnTo>
                    <a:pt x="91" y="7"/>
                  </a:lnTo>
                  <a:lnTo>
                    <a:pt x="94" y="8"/>
                  </a:lnTo>
                  <a:lnTo>
                    <a:pt x="96" y="9"/>
                  </a:lnTo>
                  <a:lnTo>
                    <a:pt x="97" y="11"/>
                  </a:lnTo>
                  <a:lnTo>
                    <a:pt x="98" y="8"/>
                  </a:lnTo>
                  <a:lnTo>
                    <a:pt x="98" y="5"/>
                  </a:lnTo>
                  <a:lnTo>
                    <a:pt x="98" y="3"/>
                  </a:lnTo>
                  <a:lnTo>
                    <a:pt x="98" y="0"/>
                  </a:lnTo>
                  <a:lnTo>
                    <a:pt x="98" y="4"/>
                  </a:lnTo>
                  <a:lnTo>
                    <a:pt x="98" y="8"/>
                  </a:lnTo>
                  <a:lnTo>
                    <a:pt x="98" y="12"/>
                  </a:lnTo>
                  <a:lnTo>
                    <a:pt x="99" y="14"/>
                  </a:lnTo>
                  <a:lnTo>
                    <a:pt x="99" y="13"/>
                  </a:lnTo>
                  <a:lnTo>
                    <a:pt x="100" y="12"/>
                  </a:lnTo>
                  <a:lnTo>
                    <a:pt x="102"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2" name="Freeform 247"/>
            <p:cNvSpPr>
              <a:spLocks/>
            </p:cNvSpPr>
            <p:nvPr/>
          </p:nvSpPr>
          <p:spPr bwMode="auto">
            <a:xfrm>
              <a:off x="5430" y="2735"/>
              <a:ext cx="17" cy="15"/>
            </a:xfrm>
            <a:custGeom>
              <a:avLst/>
              <a:gdLst>
                <a:gd name="T0" fmla="*/ 1 w 34"/>
                <a:gd name="T1" fmla="*/ 1 h 30"/>
                <a:gd name="T2" fmla="*/ 1 w 34"/>
                <a:gd name="T3" fmla="*/ 1 h 30"/>
                <a:gd name="T4" fmla="*/ 1 w 34"/>
                <a:gd name="T5" fmla="*/ 1 h 30"/>
                <a:gd name="T6" fmla="*/ 1 w 34"/>
                <a:gd name="T7" fmla="*/ 1 h 30"/>
                <a:gd name="T8" fmla="*/ 1 w 34"/>
                <a:gd name="T9" fmla="*/ 1 h 30"/>
                <a:gd name="T10" fmla="*/ 1 w 34"/>
                <a:gd name="T11" fmla="*/ 1 h 30"/>
                <a:gd name="T12" fmla="*/ 1 w 34"/>
                <a:gd name="T13" fmla="*/ 1 h 30"/>
                <a:gd name="T14" fmla="*/ 1 w 34"/>
                <a:gd name="T15" fmla="*/ 1 h 30"/>
                <a:gd name="T16" fmla="*/ 1 w 34"/>
                <a:gd name="T17" fmla="*/ 1 h 30"/>
                <a:gd name="T18" fmla="*/ 1 w 34"/>
                <a:gd name="T19" fmla="*/ 1 h 30"/>
                <a:gd name="T20" fmla="*/ 1 w 34"/>
                <a:gd name="T21" fmla="*/ 1 h 30"/>
                <a:gd name="T22" fmla="*/ 1 w 34"/>
                <a:gd name="T23" fmla="*/ 1 h 30"/>
                <a:gd name="T24" fmla="*/ 1 w 34"/>
                <a:gd name="T25" fmla="*/ 1 h 30"/>
                <a:gd name="T26" fmla="*/ 1 w 34"/>
                <a:gd name="T27" fmla="*/ 1 h 30"/>
                <a:gd name="T28" fmla="*/ 1 w 34"/>
                <a:gd name="T29" fmla="*/ 1 h 30"/>
                <a:gd name="T30" fmla="*/ 1 w 34"/>
                <a:gd name="T31" fmla="*/ 1 h 30"/>
                <a:gd name="T32" fmla="*/ 1 w 34"/>
                <a:gd name="T33" fmla="*/ 1 h 30"/>
                <a:gd name="T34" fmla="*/ 1 w 34"/>
                <a:gd name="T35" fmla="*/ 1 h 30"/>
                <a:gd name="T36" fmla="*/ 0 w 34"/>
                <a:gd name="T37" fmla="*/ 1 h 30"/>
                <a:gd name="T38" fmla="*/ 0 w 34"/>
                <a:gd name="T39" fmla="*/ 1 h 30"/>
                <a:gd name="T40" fmla="*/ 0 w 34"/>
                <a:gd name="T41" fmla="*/ 1 h 30"/>
                <a:gd name="T42" fmla="*/ 1 w 34"/>
                <a:gd name="T43" fmla="*/ 1 h 30"/>
                <a:gd name="T44" fmla="*/ 1 w 34"/>
                <a:gd name="T45" fmla="*/ 1 h 30"/>
                <a:gd name="T46" fmla="*/ 1 w 34"/>
                <a:gd name="T47" fmla="*/ 1 h 30"/>
                <a:gd name="T48" fmla="*/ 1 w 34"/>
                <a:gd name="T49" fmla="*/ 1 h 30"/>
                <a:gd name="T50" fmla="*/ 1 w 34"/>
                <a:gd name="T51" fmla="*/ 1 h 30"/>
                <a:gd name="T52" fmla="*/ 1 w 34"/>
                <a:gd name="T53" fmla="*/ 1 h 30"/>
                <a:gd name="T54" fmla="*/ 1 w 34"/>
                <a:gd name="T55" fmla="*/ 1 h 30"/>
                <a:gd name="T56" fmla="*/ 1 w 34"/>
                <a:gd name="T57" fmla="*/ 0 h 30"/>
                <a:gd name="T58" fmla="*/ 1 w 34"/>
                <a:gd name="T59" fmla="*/ 1 h 30"/>
                <a:gd name="T60" fmla="*/ 1 w 34"/>
                <a:gd name="T61" fmla="*/ 1 h 30"/>
                <a:gd name="T62" fmla="*/ 1 w 34"/>
                <a:gd name="T63" fmla="*/ 1 h 30"/>
                <a:gd name="T64" fmla="*/ 1 w 34"/>
                <a:gd name="T65" fmla="*/ 1 h 30"/>
                <a:gd name="T66" fmla="*/ 1 w 34"/>
                <a:gd name="T67" fmla="*/ 1 h 30"/>
                <a:gd name="T68" fmla="*/ 1 w 34"/>
                <a:gd name="T69" fmla="*/ 1 h 30"/>
                <a:gd name="T70" fmla="*/ 1 w 34"/>
                <a:gd name="T71" fmla="*/ 1 h 30"/>
                <a:gd name="T72" fmla="*/ 1 w 34"/>
                <a:gd name="T73" fmla="*/ 1 h 30"/>
                <a:gd name="T74" fmla="*/ 1 w 34"/>
                <a:gd name="T75" fmla="*/ 1 h 30"/>
                <a:gd name="T76" fmla="*/ 1 w 34"/>
                <a:gd name="T77" fmla="*/ 1 h 30"/>
                <a:gd name="T78" fmla="*/ 1 w 34"/>
                <a:gd name="T79" fmla="*/ 1 h 30"/>
                <a:gd name="T80" fmla="*/ 1 w 34"/>
                <a:gd name="T81" fmla="*/ 1 h 30"/>
                <a:gd name="T82" fmla="*/ 1 w 34"/>
                <a:gd name="T83" fmla="*/ 1 h 30"/>
                <a:gd name="T84" fmla="*/ 1 w 34"/>
                <a:gd name="T85" fmla="*/ 1 h 30"/>
                <a:gd name="T86" fmla="*/ 1 w 34"/>
                <a:gd name="T87" fmla="*/ 1 h 30"/>
                <a:gd name="T88" fmla="*/ 1 w 34"/>
                <a:gd name="T89" fmla="*/ 1 h 30"/>
                <a:gd name="T90" fmla="*/ 1 w 34"/>
                <a:gd name="T91" fmla="*/ 1 h 30"/>
                <a:gd name="T92" fmla="*/ 1 w 34"/>
                <a:gd name="T93" fmla="*/ 1 h 30"/>
                <a:gd name="T94" fmla="*/ 1 w 34"/>
                <a:gd name="T95" fmla="*/ 1 h 30"/>
                <a:gd name="T96" fmla="*/ 1 w 34"/>
                <a:gd name="T97" fmla="*/ 1 h 30"/>
                <a:gd name="T98" fmla="*/ 1 w 34"/>
                <a:gd name="T99" fmla="*/ 1 h 30"/>
                <a:gd name="T100" fmla="*/ 1 w 34"/>
                <a:gd name="T101" fmla="*/ 1 h 30"/>
                <a:gd name="T102" fmla="*/ 1 w 34"/>
                <a:gd name="T103" fmla="*/ 1 h 30"/>
                <a:gd name="T104" fmla="*/ 1 w 34"/>
                <a:gd name="T105" fmla="*/ 1 h 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
                <a:gd name="T160" fmla="*/ 0 h 30"/>
                <a:gd name="T161" fmla="*/ 34 w 34"/>
                <a:gd name="T162" fmla="*/ 30 h 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 h="30">
                  <a:moveTo>
                    <a:pt x="34" y="28"/>
                  </a:moveTo>
                  <a:lnTo>
                    <a:pt x="32" y="29"/>
                  </a:lnTo>
                  <a:lnTo>
                    <a:pt x="30" y="30"/>
                  </a:lnTo>
                  <a:lnTo>
                    <a:pt x="26" y="30"/>
                  </a:lnTo>
                  <a:lnTo>
                    <a:pt x="24" y="30"/>
                  </a:lnTo>
                  <a:lnTo>
                    <a:pt x="17" y="28"/>
                  </a:lnTo>
                  <a:lnTo>
                    <a:pt x="15" y="25"/>
                  </a:lnTo>
                  <a:lnTo>
                    <a:pt x="14" y="22"/>
                  </a:lnTo>
                  <a:lnTo>
                    <a:pt x="15" y="21"/>
                  </a:lnTo>
                  <a:lnTo>
                    <a:pt x="15" y="18"/>
                  </a:lnTo>
                  <a:lnTo>
                    <a:pt x="15" y="16"/>
                  </a:lnTo>
                  <a:lnTo>
                    <a:pt x="14" y="13"/>
                  </a:lnTo>
                  <a:lnTo>
                    <a:pt x="14" y="10"/>
                  </a:lnTo>
                  <a:lnTo>
                    <a:pt x="13" y="10"/>
                  </a:lnTo>
                  <a:lnTo>
                    <a:pt x="10" y="9"/>
                  </a:lnTo>
                  <a:lnTo>
                    <a:pt x="8" y="9"/>
                  </a:lnTo>
                  <a:lnTo>
                    <a:pt x="4" y="9"/>
                  </a:lnTo>
                  <a:lnTo>
                    <a:pt x="2" y="8"/>
                  </a:lnTo>
                  <a:lnTo>
                    <a:pt x="0" y="7"/>
                  </a:lnTo>
                  <a:lnTo>
                    <a:pt x="0" y="5"/>
                  </a:lnTo>
                  <a:lnTo>
                    <a:pt x="0" y="2"/>
                  </a:lnTo>
                  <a:lnTo>
                    <a:pt x="2" y="3"/>
                  </a:lnTo>
                  <a:lnTo>
                    <a:pt x="6" y="5"/>
                  </a:lnTo>
                  <a:lnTo>
                    <a:pt x="8" y="5"/>
                  </a:lnTo>
                  <a:lnTo>
                    <a:pt x="10" y="5"/>
                  </a:lnTo>
                  <a:lnTo>
                    <a:pt x="14" y="5"/>
                  </a:lnTo>
                  <a:lnTo>
                    <a:pt x="17" y="3"/>
                  </a:lnTo>
                  <a:lnTo>
                    <a:pt x="21" y="2"/>
                  </a:lnTo>
                  <a:lnTo>
                    <a:pt x="25" y="0"/>
                  </a:lnTo>
                  <a:lnTo>
                    <a:pt x="26" y="2"/>
                  </a:lnTo>
                  <a:lnTo>
                    <a:pt x="26" y="3"/>
                  </a:lnTo>
                  <a:lnTo>
                    <a:pt x="26" y="5"/>
                  </a:lnTo>
                  <a:lnTo>
                    <a:pt x="25" y="6"/>
                  </a:lnTo>
                  <a:lnTo>
                    <a:pt x="24" y="7"/>
                  </a:lnTo>
                  <a:lnTo>
                    <a:pt x="22" y="8"/>
                  </a:lnTo>
                  <a:lnTo>
                    <a:pt x="19" y="9"/>
                  </a:lnTo>
                  <a:lnTo>
                    <a:pt x="17" y="9"/>
                  </a:lnTo>
                  <a:lnTo>
                    <a:pt x="18" y="11"/>
                  </a:lnTo>
                  <a:lnTo>
                    <a:pt x="18" y="15"/>
                  </a:lnTo>
                  <a:lnTo>
                    <a:pt x="18" y="19"/>
                  </a:lnTo>
                  <a:lnTo>
                    <a:pt x="17" y="22"/>
                  </a:lnTo>
                  <a:lnTo>
                    <a:pt x="18" y="22"/>
                  </a:lnTo>
                  <a:lnTo>
                    <a:pt x="19" y="22"/>
                  </a:lnTo>
                  <a:lnTo>
                    <a:pt x="21" y="22"/>
                  </a:lnTo>
                  <a:lnTo>
                    <a:pt x="22" y="22"/>
                  </a:lnTo>
                  <a:lnTo>
                    <a:pt x="25" y="22"/>
                  </a:lnTo>
                  <a:lnTo>
                    <a:pt x="27" y="22"/>
                  </a:lnTo>
                  <a:lnTo>
                    <a:pt x="29" y="22"/>
                  </a:lnTo>
                  <a:lnTo>
                    <a:pt x="31" y="23"/>
                  </a:lnTo>
                  <a:lnTo>
                    <a:pt x="32" y="24"/>
                  </a:lnTo>
                  <a:lnTo>
                    <a:pt x="34" y="26"/>
                  </a:lnTo>
                  <a:lnTo>
                    <a:pt x="34" y="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3" name="Freeform 248"/>
            <p:cNvSpPr>
              <a:spLocks/>
            </p:cNvSpPr>
            <p:nvPr/>
          </p:nvSpPr>
          <p:spPr bwMode="auto">
            <a:xfrm>
              <a:off x="5432" y="2715"/>
              <a:ext cx="3" cy="7"/>
            </a:xfrm>
            <a:custGeom>
              <a:avLst/>
              <a:gdLst>
                <a:gd name="T0" fmla="*/ 1 w 5"/>
                <a:gd name="T1" fmla="*/ 0 h 15"/>
                <a:gd name="T2" fmla="*/ 1 w 5"/>
                <a:gd name="T3" fmla="*/ 0 h 15"/>
                <a:gd name="T4" fmla="*/ 1 w 5"/>
                <a:gd name="T5" fmla="*/ 0 h 15"/>
                <a:gd name="T6" fmla="*/ 1 w 5"/>
                <a:gd name="T7" fmla="*/ 0 h 15"/>
                <a:gd name="T8" fmla="*/ 1 w 5"/>
                <a:gd name="T9" fmla="*/ 0 h 15"/>
                <a:gd name="T10" fmla="*/ 1 w 5"/>
                <a:gd name="T11" fmla="*/ 0 h 15"/>
                <a:gd name="T12" fmla="*/ 1 w 5"/>
                <a:gd name="T13" fmla="*/ 0 h 15"/>
                <a:gd name="T14" fmla="*/ 1 w 5"/>
                <a:gd name="T15" fmla="*/ 0 h 15"/>
                <a:gd name="T16" fmla="*/ 1 w 5"/>
                <a:gd name="T17" fmla="*/ 0 h 15"/>
                <a:gd name="T18" fmla="*/ 1 w 5"/>
                <a:gd name="T19" fmla="*/ 0 h 15"/>
                <a:gd name="T20" fmla="*/ 0 w 5"/>
                <a:gd name="T21" fmla="*/ 0 h 15"/>
                <a:gd name="T22" fmla="*/ 0 w 5"/>
                <a:gd name="T23" fmla="*/ 0 h 15"/>
                <a:gd name="T24" fmla="*/ 0 w 5"/>
                <a:gd name="T25" fmla="*/ 0 h 15"/>
                <a:gd name="T26" fmla="*/ 1 w 5"/>
                <a:gd name="T27" fmla="*/ 0 h 15"/>
                <a:gd name="T28" fmla="*/ 1 w 5"/>
                <a:gd name="T29" fmla="*/ 0 h 15"/>
                <a:gd name="T30" fmla="*/ 1 w 5"/>
                <a:gd name="T31" fmla="*/ 0 h 15"/>
                <a:gd name="T32" fmla="*/ 1 w 5"/>
                <a:gd name="T33" fmla="*/ 0 h 15"/>
                <a:gd name="T34" fmla="*/ 1 w 5"/>
                <a:gd name="T35" fmla="*/ 0 h 15"/>
                <a:gd name="T36" fmla="*/ 1 w 5"/>
                <a:gd name="T37" fmla="*/ 0 h 15"/>
                <a:gd name="T38" fmla="*/ 1 w 5"/>
                <a:gd name="T39" fmla="*/ 0 h 15"/>
                <a:gd name="T40" fmla="*/ 1 w 5"/>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
                <a:gd name="T64" fmla="*/ 0 h 15"/>
                <a:gd name="T65" fmla="*/ 5 w 5"/>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 h="15">
                  <a:moveTo>
                    <a:pt x="5" y="15"/>
                  </a:moveTo>
                  <a:lnTo>
                    <a:pt x="4" y="14"/>
                  </a:lnTo>
                  <a:lnTo>
                    <a:pt x="3" y="14"/>
                  </a:lnTo>
                  <a:lnTo>
                    <a:pt x="2" y="13"/>
                  </a:lnTo>
                  <a:lnTo>
                    <a:pt x="4" y="11"/>
                  </a:lnTo>
                  <a:lnTo>
                    <a:pt x="5" y="9"/>
                  </a:lnTo>
                  <a:lnTo>
                    <a:pt x="4" y="6"/>
                  </a:lnTo>
                  <a:lnTo>
                    <a:pt x="3" y="5"/>
                  </a:lnTo>
                  <a:lnTo>
                    <a:pt x="2" y="4"/>
                  </a:lnTo>
                  <a:lnTo>
                    <a:pt x="0" y="3"/>
                  </a:lnTo>
                  <a:lnTo>
                    <a:pt x="0" y="2"/>
                  </a:lnTo>
                  <a:lnTo>
                    <a:pt x="0" y="0"/>
                  </a:lnTo>
                  <a:lnTo>
                    <a:pt x="2" y="2"/>
                  </a:lnTo>
                  <a:lnTo>
                    <a:pt x="3" y="2"/>
                  </a:lnTo>
                  <a:lnTo>
                    <a:pt x="4" y="2"/>
                  </a:lnTo>
                  <a:lnTo>
                    <a:pt x="5" y="2"/>
                  </a:lnTo>
                  <a:lnTo>
                    <a:pt x="5" y="4"/>
                  </a:lnTo>
                  <a:lnTo>
                    <a:pt x="5" y="7"/>
                  </a:lnTo>
                  <a:lnTo>
                    <a:pt x="5" y="11"/>
                  </a:lnTo>
                  <a:lnTo>
                    <a:pt x="5"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4" name="Freeform 249"/>
            <p:cNvSpPr>
              <a:spLocks/>
            </p:cNvSpPr>
            <p:nvPr/>
          </p:nvSpPr>
          <p:spPr bwMode="auto">
            <a:xfrm>
              <a:off x="5436" y="2714"/>
              <a:ext cx="19" cy="5"/>
            </a:xfrm>
            <a:custGeom>
              <a:avLst/>
              <a:gdLst>
                <a:gd name="T0" fmla="*/ 1 w 38"/>
                <a:gd name="T1" fmla="*/ 0 h 11"/>
                <a:gd name="T2" fmla="*/ 1 w 38"/>
                <a:gd name="T3" fmla="*/ 0 h 11"/>
                <a:gd name="T4" fmla="*/ 1 w 38"/>
                <a:gd name="T5" fmla="*/ 0 h 11"/>
                <a:gd name="T6" fmla="*/ 1 w 38"/>
                <a:gd name="T7" fmla="*/ 0 h 11"/>
                <a:gd name="T8" fmla="*/ 1 w 38"/>
                <a:gd name="T9" fmla="*/ 0 h 11"/>
                <a:gd name="T10" fmla="*/ 1 w 38"/>
                <a:gd name="T11" fmla="*/ 0 h 11"/>
                <a:gd name="T12" fmla="*/ 1 w 38"/>
                <a:gd name="T13" fmla="*/ 0 h 11"/>
                <a:gd name="T14" fmla="*/ 1 w 38"/>
                <a:gd name="T15" fmla="*/ 0 h 11"/>
                <a:gd name="T16" fmla="*/ 1 w 38"/>
                <a:gd name="T17" fmla="*/ 0 h 11"/>
                <a:gd name="T18" fmla="*/ 1 w 38"/>
                <a:gd name="T19" fmla="*/ 0 h 11"/>
                <a:gd name="T20" fmla="*/ 1 w 38"/>
                <a:gd name="T21" fmla="*/ 0 h 11"/>
                <a:gd name="T22" fmla="*/ 1 w 38"/>
                <a:gd name="T23" fmla="*/ 0 h 11"/>
                <a:gd name="T24" fmla="*/ 1 w 38"/>
                <a:gd name="T25" fmla="*/ 0 h 11"/>
                <a:gd name="T26" fmla="*/ 1 w 38"/>
                <a:gd name="T27" fmla="*/ 0 h 11"/>
                <a:gd name="T28" fmla="*/ 1 w 38"/>
                <a:gd name="T29" fmla="*/ 0 h 11"/>
                <a:gd name="T30" fmla="*/ 1 w 38"/>
                <a:gd name="T31" fmla="*/ 0 h 11"/>
                <a:gd name="T32" fmla="*/ 1 w 38"/>
                <a:gd name="T33" fmla="*/ 0 h 11"/>
                <a:gd name="T34" fmla="*/ 1 w 38"/>
                <a:gd name="T35" fmla="*/ 0 h 11"/>
                <a:gd name="T36" fmla="*/ 1 w 38"/>
                <a:gd name="T37" fmla="*/ 0 h 11"/>
                <a:gd name="T38" fmla="*/ 1 w 38"/>
                <a:gd name="T39" fmla="*/ 0 h 11"/>
                <a:gd name="T40" fmla="*/ 1 w 38"/>
                <a:gd name="T41" fmla="*/ 0 h 11"/>
                <a:gd name="T42" fmla="*/ 1 w 38"/>
                <a:gd name="T43" fmla="*/ 0 h 11"/>
                <a:gd name="T44" fmla="*/ 1 w 38"/>
                <a:gd name="T45" fmla="*/ 0 h 11"/>
                <a:gd name="T46" fmla="*/ 1 w 38"/>
                <a:gd name="T47" fmla="*/ 0 h 11"/>
                <a:gd name="T48" fmla="*/ 1 w 38"/>
                <a:gd name="T49" fmla="*/ 0 h 11"/>
                <a:gd name="T50" fmla="*/ 1 w 38"/>
                <a:gd name="T51" fmla="*/ 0 h 11"/>
                <a:gd name="T52" fmla="*/ 1 w 38"/>
                <a:gd name="T53" fmla="*/ 0 h 11"/>
                <a:gd name="T54" fmla="*/ 0 w 38"/>
                <a:gd name="T55" fmla="*/ 0 h 11"/>
                <a:gd name="T56" fmla="*/ 0 w 38"/>
                <a:gd name="T57" fmla="*/ 0 h 11"/>
                <a:gd name="T58" fmla="*/ 1 w 38"/>
                <a:gd name="T59" fmla="*/ 0 h 11"/>
                <a:gd name="T60" fmla="*/ 1 w 38"/>
                <a:gd name="T61" fmla="*/ 0 h 11"/>
                <a:gd name="T62" fmla="*/ 1 w 38"/>
                <a:gd name="T63" fmla="*/ 0 h 11"/>
                <a:gd name="T64" fmla="*/ 1 w 38"/>
                <a:gd name="T65" fmla="*/ 0 h 11"/>
                <a:gd name="T66" fmla="*/ 1 w 38"/>
                <a:gd name="T67" fmla="*/ 0 h 11"/>
                <a:gd name="T68" fmla="*/ 1 w 38"/>
                <a:gd name="T69" fmla="*/ 0 h 11"/>
                <a:gd name="T70" fmla="*/ 1 w 38"/>
                <a:gd name="T71" fmla="*/ 0 h 11"/>
                <a:gd name="T72" fmla="*/ 1 w 38"/>
                <a:gd name="T73" fmla="*/ 0 h 11"/>
                <a:gd name="T74" fmla="*/ 1 w 38"/>
                <a:gd name="T75" fmla="*/ 0 h 11"/>
                <a:gd name="T76" fmla="*/ 1 w 38"/>
                <a:gd name="T77" fmla="*/ 0 h 11"/>
                <a:gd name="T78" fmla="*/ 1 w 38"/>
                <a:gd name="T79" fmla="*/ 0 h 11"/>
                <a:gd name="T80" fmla="*/ 1 w 38"/>
                <a:gd name="T81" fmla="*/ 0 h 11"/>
                <a:gd name="T82" fmla="*/ 1 w 38"/>
                <a:gd name="T83" fmla="*/ 0 h 11"/>
                <a:gd name="T84" fmla="*/ 1 w 38"/>
                <a:gd name="T85" fmla="*/ 0 h 11"/>
                <a:gd name="T86" fmla="*/ 1 w 38"/>
                <a:gd name="T87" fmla="*/ 0 h 11"/>
                <a:gd name="T88" fmla="*/ 1 w 38"/>
                <a:gd name="T89" fmla="*/ 0 h 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11"/>
                <a:gd name="T137" fmla="*/ 38 w 38"/>
                <a:gd name="T138" fmla="*/ 11 h 1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11">
                  <a:moveTo>
                    <a:pt x="31" y="4"/>
                  </a:moveTo>
                  <a:lnTo>
                    <a:pt x="34" y="6"/>
                  </a:lnTo>
                  <a:lnTo>
                    <a:pt x="35" y="7"/>
                  </a:lnTo>
                  <a:lnTo>
                    <a:pt x="37" y="9"/>
                  </a:lnTo>
                  <a:lnTo>
                    <a:pt x="38" y="11"/>
                  </a:lnTo>
                  <a:lnTo>
                    <a:pt x="36" y="9"/>
                  </a:lnTo>
                  <a:lnTo>
                    <a:pt x="35" y="9"/>
                  </a:lnTo>
                  <a:lnTo>
                    <a:pt x="33" y="9"/>
                  </a:lnTo>
                  <a:lnTo>
                    <a:pt x="31" y="11"/>
                  </a:lnTo>
                  <a:lnTo>
                    <a:pt x="30" y="9"/>
                  </a:lnTo>
                  <a:lnTo>
                    <a:pt x="29" y="8"/>
                  </a:lnTo>
                  <a:lnTo>
                    <a:pt x="28" y="7"/>
                  </a:lnTo>
                  <a:lnTo>
                    <a:pt x="27" y="7"/>
                  </a:lnTo>
                  <a:lnTo>
                    <a:pt x="23" y="7"/>
                  </a:lnTo>
                  <a:lnTo>
                    <a:pt x="20" y="7"/>
                  </a:lnTo>
                  <a:lnTo>
                    <a:pt x="15" y="7"/>
                  </a:lnTo>
                  <a:lnTo>
                    <a:pt x="12" y="7"/>
                  </a:lnTo>
                  <a:lnTo>
                    <a:pt x="11" y="8"/>
                  </a:lnTo>
                  <a:lnTo>
                    <a:pt x="11" y="9"/>
                  </a:lnTo>
                  <a:lnTo>
                    <a:pt x="11" y="11"/>
                  </a:lnTo>
                  <a:lnTo>
                    <a:pt x="8" y="9"/>
                  </a:lnTo>
                  <a:lnTo>
                    <a:pt x="7" y="9"/>
                  </a:lnTo>
                  <a:lnTo>
                    <a:pt x="5" y="9"/>
                  </a:lnTo>
                  <a:lnTo>
                    <a:pt x="4" y="8"/>
                  </a:lnTo>
                  <a:lnTo>
                    <a:pt x="3" y="7"/>
                  </a:lnTo>
                  <a:lnTo>
                    <a:pt x="2" y="6"/>
                  </a:lnTo>
                  <a:lnTo>
                    <a:pt x="0" y="4"/>
                  </a:lnTo>
                  <a:lnTo>
                    <a:pt x="0" y="2"/>
                  </a:lnTo>
                  <a:lnTo>
                    <a:pt x="2" y="1"/>
                  </a:lnTo>
                  <a:lnTo>
                    <a:pt x="4" y="1"/>
                  </a:lnTo>
                  <a:lnTo>
                    <a:pt x="5" y="0"/>
                  </a:lnTo>
                  <a:lnTo>
                    <a:pt x="6" y="0"/>
                  </a:lnTo>
                  <a:lnTo>
                    <a:pt x="8" y="0"/>
                  </a:lnTo>
                  <a:lnTo>
                    <a:pt x="11" y="0"/>
                  </a:lnTo>
                  <a:lnTo>
                    <a:pt x="14" y="0"/>
                  </a:lnTo>
                  <a:lnTo>
                    <a:pt x="18" y="0"/>
                  </a:lnTo>
                  <a:lnTo>
                    <a:pt x="20" y="0"/>
                  </a:lnTo>
                  <a:lnTo>
                    <a:pt x="23" y="1"/>
                  </a:lnTo>
                  <a:lnTo>
                    <a:pt x="26" y="1"/>
                  </a:lnTo>
                  <a:lnTo>
                    <a:pt x="29" y="2"/>
                  </a:lnTo>
                  <a:lnTo>
                    <a:pt x="30" y="2"/>
                  </a:lnTo>
                  <a:lnTo>
                    <a:pt x="3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5" name="Freeform 250"/>
            <p:cNvSpPr>
              <a:spLocks/>
            </p:cNvSpPr>
            <p:nvPr/>
          </p:nvSpPr>
          <p:spPr bwMode="auto">
            <a:xfrm>
              <a:off x="5440" y="2719"/>
              <a:ext cx="13" cy="4"/>
            </a:xfrm>
            <a:custGeom>
              <a:avLst/>
              <a:gdLst>
                <a:gd name="T0" fmla="*/ 0 w 27"/>
                <a:gd name="T1" fmla="*/ 0 h 8"/>
                <a:gd name="T2" fmla="*/ 0 w 27"/>
                <a:gd name="T3" fmla="*/ 1 h 8"/>
                <a:gd name="T4" fmla="*/ 0 w 27"/>
                <a:gd name="T5" fmla="*/ 1 h 8"/>
                <a:gd name="T6" fmla="*/ 0 w 27"/>
                <a:gd name="T7" fmla="*/ 1 h 8"/>
                <a:gd name="T8" fmla="*/ 0 w 27"/>
                <a:gd name="T9" fmla="*/ 1 h 8"/>
                <a:gd name="T10" fmla="*/ 0 w 27"/>
                <a:gd name="T11" fmla="*/ 1 h 8"/>
                <a:gd name="T12" fmla="*/ 0 w 27"/>
                <a:gd name="T13" fmla="*/ 1 h 8"/>
                <a:gd name="T14" fmla="*/ 0 w 27"/>
                <a:gd name="T15" fmla="*/ 1 h 8"/>
                <a:gd name="T16" fmla="*/ 0 w 27"/>
                <a:gd name="T17" fmla="*/ 1 h 8"/>
                <a:gd name="T18" fmla="*/ 0 w 27"/>
                <a:gd name="T19" fmla="*/ 1 h 8"/>
                <a:gd name="T20" fmla="*/ 0 w 27"/>
                <a:gd name="T21" fmla="*/ 1 h 8"/>
                <a:gd name="T22" fmla="*/ 0 w 27"/>
                <a:gd name="T23" fmla="*/ 1 h 8"/>
                <a:gd name="T24" fmla="*/ 0 w 27"/>
                <a:gd name="T25" fmla="*/ 1 h 8"/>
                <a:gd name="T26" fmla="*/ 0 w 27"/>
                <a:gd name="T27" fmla="*/ 1 h 8"/>
                <a:gd name="T28" fmla="*/ 0 w 27"/>
                <a:gd name="T29" fmla="*/ 1 h 8"/>
                <a:gd name="T30" fmla="*/ 0 w 27"/>
                <a:gd name="T31" fmla="*/ 1 h 8"/>
                <a:gd name="T32" fmla="*/ 0 w 27"/>
                <a:gd name="T33" fmla="*/ 1 h 8"/>
                <a:gd name="T34" fmla="*/ 0 w 27"/>
                <a:gd name="T35" fmla="*/ 1 h 8"/>
                <a:gd name="T36" fmla="*/ 0 w 27"/>
                <a:gd name="T37" fmla="*/ 1 h 8"/>
                <a:gd name="T38" fmla="*/ 0 w 27"/>
                <a:gd name="T39" fmla="*/ 1 h 8"/>
                <a:gd name="T40" fmla="*/ 0 w 27"/>
                <a:gd name="T41" fmla="*/ 1 h 8"/>
                <a:gd name="T42" fmla="*/ 0 w 27"/>
                <a:gd name="T43" fmla="*/ 1 h 8"/>
                <a:gd name="T44" fmla="*/ 0 w 27"/>
                <a:gd name="T45" fmla="*/ 1 h 8"/>
                <a:gd name="T46" fmla="*/ 0 w 27"/>
                <a:gd name="T47" fmla="*/ 1 h 8"/>
                <a:gd name="T48" fmla="*/ 0 w 27"/>
                <a:gd name="T49" fmla="*/ 1 h 8"/>
                <a:gd name="T50" fmla="*/ 0 w 27"/>
                <a:gd name="T51" fmla="*/ 1 h 8"/>
                <a:gd name="T52" fmla="*/ 0 w 27"/>
                <a:gd name="T53" fmla="*/ 1 h 8"/>
                <a:gd name="T54" fmla="*/ 0 w 27"/>
                <a:gd name="T55" fmla="*/ 1 h 8"/>
                <a:gd name="T56" fmla="*/ 0 w 27"/>
                <a:gd name="T57" fmla="*/ 1 h 8"/>
                <a:gd name="T58" fmla="*/ 0 w 27"/>
                <a:gd name="T59" fmla="*/ 1 h 8"/>
                <a:gd name="T60" fmla="*/ 0 w 27"/>
                <a:gd name="T61" fmla="*/ 1 h 8"/>
                <a:gd name="T62" fmla="*/ 0 w 27"/>
                <a:gd name="T63" fmla="*/ 1 h 8"/>
                <a:gd name="T64" fmla="*/ 0 w 27"/>
                <a:gd name="T65" fmla="*/ 0 h 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
                <a:gd name="T101" fmla="*/ 27 w 27"/>
                <a:gd name="T102" fmla="*/ 8 h 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
                  <a:moveTo>
                    <a:pt x="3" y="0"/>
                  </a:moveTo>
                  <a:lnTo>
                    <a:pt x="6" y="1"/>
                  </a:lnTo>
                  <a:lnTo>
                    <a:pt x="10" y="1"/>
                  </a:lnTo>
                  <a:lnTo>
                    <a:pt x="13" y="1"/>
                  </a:lnTo>
                  <a:lnTo>
                    <a:pt x="15" y="1"/>
                  </a:lnTo>
                  <a:lnTo>
                    <a:pt x="18" y="2"/>
                  </a:lnTo>
                  <a:lnTo>
                    <a:pt x="21" y="4"/>
                  </a:lnTo>
                  <a:lnTo>
                    <a:pt x="25" y="5"/>
                  </a:lnTo>
                  <a:lnTo>
                    <a:pt x="27" y="6"/>
                  </a:lnTo>
                  <a:lnTo>
                    <a:pt x="26" y="6"/>
                  </a:lnTo>
                  <a:lnTo>
                    <a:pt x="25" y="6"/>
                  </a:lnTo>
                  <a:lnTo>
                    <a:pt x="23" y="8"/>
                  </a:lnTo>
                  <a:lnTo>
                    <a:pt x="22" y="8"/>
                  </a:lnTo>
                  <a:lnTo>
                    <a:pt x="21" y="6"/>
                  </a:lnTo>
                  <a:lnTo>
                    <a:pt x="20" y="6"/>
                  </a:lnTo>
                  <a:lnTo>
                    <a:pt x="19" y="6"/>
                  </a:lnTo>
                  <a:lnTo>
                    <a:pt x="18" y="5"/>
                  </a:lnTo>
                  <a:lnTo>
                    <a:pt x="17" y="6"/>
                  </a:lnTo>
                  <a:lnTo>
                    <a:pt x="13" y="6"/>
                  </a:lnTo>
                  <a:lnTo>
                    <a:pt x="11" y="6"/>
                  </a:lnTo>
                  <a:lnTo>
                    <a:pt x="8" y="5"/>
                  </a:lnTo>
                  <a:lnTo>
                    <a:pt x="7" y="5"/>
                  </a:lnTo>
                  <a:lnTo>
                    <a:pt x="7" y="4"/>
                  </a:lnTo>
                  <a:lnTo>
                    <a:pt x="6" y="4"/>
                  </a:lnTo>
                  <a:lnTo>
                    <a:pt x="5" y="4"/>
                  </a:lnTo>
                  <a:lnTo>
                    <a:pt x="4" y="4"/>
                  </a:lnTo>
                  <a:lnTo>
                    <a:pt x="2" y="4"/>
                  </a:lnTo>
                  <a:lnTo>
                    <a:pt x="0" y="4"/>
                  </a:lnTo>
                  <a:lnTo>
                    <a:pt x="2" y="3"/>
                  </a:lnTo>
                  <a:lnTo>
                    <a:pt x="3" y="2"/>
                  </a:lnTo>
                  <a:lnTo>
                    <a:pt x="3" y="1"/>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6" name="Freeform 251"/>
            <p:cNvSpPr>
              <a:spLocks/>
            </p:cNvSpPr>
            <p:nvPr/>
          </p:nvSpPr>
          <p:spPr bwMode="auto">
            <a:xfrm>
              <a:off x="5441" y="2723"/>
              <a:ext cx="10" cy="3"/>
            </a:xfrm>
            <a:custGeom>
              <a:avLst/>
              <a:gdLst>
                <a:gd name="T0" fmla="*/ 0 w 19"/>
                <a:gd name="T1" fmla="*/ 1 h 6"/>
                <a:gd name="T2" fmla="*/ 1 w 19"/>
                <a:gd name="T3" fmla="*/ 1 h 6"/>
                <a:gd name="T4" fmla="*/ 1 w 19"/>
                <a:gd name="T5" fmla="*/ 1 h 6"/>
                <a:gd name="T6" fmla="*/ 1 w 19"/>
                <a:gd name="T7" fmla="*/ 1 h 6"/>
                <a:gd name="T8" fmla="*/ 1 w 19"/>
                <a:gd name="T9" fmla="*/ 1 h 6"/>
                <a:gd name="T10" fmla="*/ 1 w 19"/>
                <a:gd name="T11" fmla="*/ 1 h 6"/>
                <a:gd name="T12" fmla="*/ 1 w 19"/>
                <a:gd name="T13" fmla="*/ 1 h 6"/>
                <a:gd name="T14" fmla="*/ 1 w 19"/>
                <a:gd name="T15" fmla="*/ 1 h 6"/>
                <a:gd name="T16" fmla="*/ 1 w 19"/>
                <a:gd name="T17" fmla="*/ 0 h 6"/>
                <a:gd name="T18" fmla="*/ 1 w 19"/>
                <a:gd name="T19" fmla="*/ 1 h 6"/>
                <a:gd name="T20" fmla="*/ 1 w 19"/>
                <a:gd name="T21" fmla="*/ 1 h 6"/>
                <a:gd name="T22" fmla="*/ 1 w 19"/>
                <a:gd name="T23" fmla="*/ 1 h 6"/>
                <a:gd name="T24" fmla="*/ 1 w 19"/>
                <a:gd name="T25" fmla="*/ 1 h 6"/>
                <a:gd name="T26" fmla="*/ 1 w 19"/>
                <a:gd name="T27" fmla="*/ 1 h 6"/>
                <a:gd name="T28" fmla="*/ 1 w 19"/>
                <a:gd name="T29" fmla="*/ 1 h 6"/>
                <a:gd name="T30" fmla="*/ 1 w 19"/>
                <a:gd name="T31" fmla="*/ 1 h 6"/>
                <a:gd name="T32" fmla="*/ 0 w 19"/>
                <a:gd name="T33" fmla="*/ 1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6"/>
                <a:gd name="T53" fmla="*/ 19 w 19"/>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6">
                  <a:moveTo>
                    <a:pt x="0" y="1"/>
                  </a:moveTo>
                  <a:lnTo>
                    <a:pt x="2" y="3"/>
                  </a:lnTo>
                  <a:lnTo>
                    <a:pt x="4" y="5"/>
                  </a:lnTo>
                  <a:lnTo>
                    <a:pt x="7" y="6"/>
                  </a:lnTo>
                  <a:lnTo>
                    <a:pt x="9" y="6"/>
                  </a:lnTo>
                  <a:lnTo>
                    <a:pt x="11" y="5"/>
                  </a:lnTo>
                  <a:lnTo>
                    <a:pt x="15" y="4"/>
                  </a:lnTo>
                  <a:lnTo>
                    <a:pt x="17" y="2"/>
                  </a:lnTo>
                  <a:lnTo>
                    <a:pt x="19" y="0"/>
                  </a:lnTo>
                  <a:lnTo>
                    <a:pt x="18" y="1"/>
                  </a:lnTo>
                  <a:lnTo>
                    <a:pt x="16" y="2"/>
                  </a:lnTo>
                  <a:lnTo>
                    <a:pt x="15" y="3"/>
                  </a:lnTo>
                  <a:lnTo>
                    <a:pt x="12" y="3"/>
                  </a:lnTo>
                  <a:lnTo>
                    <a:pt x="10" y="3"/>
                  </a:lnTo>
                  <a:lnTo>
                    <a:pt x="7" y="3"/>
                  </a:lnTo>
                  <a:lnTo>
                    <a:pt x="2" y="2"/>
                  </a:lnTo>
                  <a:lnTo>
                    <a:pt x="0"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7" name="Freeform 252"/>
            <p:cNvSpPr>
              <a:spLocks/>
            </p:cNvSpPr>
            <p:nvPr/>
          </p:nvSpPr>
          <p:spPr bwMode="auto">
            <a:xfrm>
              <a:off x="5387" y="3032"/>
              <a:ext cx="36" cy="37"/>
            </a:xfrm>
            <a:custGeom>
              <a:avLst/>
              <a:gdLst>
                <a:gd name="T0" fmla="*/ 1 w 72"/>
                <a:gd name="T1" fmla="*/ 1 h 74"/>
                <a:gd name="T2" fmla="*/ 1 w 72"/>
                <a:gd name="T3" fmla="*/ 1 h 74"/>
                <a:gd name="T4" fmla="*/ 0 w 72"/>
                <a:gd name="T5" fmla="*/ 1 h 74"/>
                <a:gd name="T6" fmla="*/ 1 w 72"/>
                <a:gd name="T7" fmla="*/ 1 h 74"/>
                <a:gd name="T8" fmla="*/ 1 w 72"/>
                <a:gd name="T9" fmla="*/ 1 h 74"/>
                <a:gd name="T10" fmla="*/ 1 w 72"/>
                <a:gd name="T11" fmla="*/ 1 h 74"/>
                <a:gd name="T12" fmla="*/ 1 w 72"/>
                <a:gd name="T13" fmla="*/ 1 h 74"/>
                <a:gd name="T14" fmla="*/ 1 w 72"/>
                <a:gd name="T15" fmla="*/ 1 h 74"/>
                <a:gd name="T16" fmla="*/ 1 w 72"/>
                <a:gd name="T17" fmla="*/ 1 h 74"/>
                <a:gd name="T18" fmla="*/ 1 w 72"/>
                <a:gd name="T19" fmla="*/ 1 h 74"/>
                <a:gd name="T20" fmla="*/ 1 w 72"/>
                <a:gd name="T21" fmla="*/ 1 h 74"/>
                <a:gd name="T22" fmla="*/ 1 w 72"/>
                <a:gd name="T23" fmla="*/ 1 h 74"/>
                <a:gd name="T24" fmla="*/ 1 w 72"/>
                <a:gd name="T25" fmla="*/ 1 h 74"/>
                <a:gd name="T26" fmla="*/ 1 w 72"/>
                <a:gd name="T27" fmla="*/ 1 h 74"/>
                <a:gd name="T28" fmla="*/ 1 w 72"/>
                <a:gd name="T29" fmla="*/ 1 h 74"/>
                <a:gd name="T30" fmla="*/ 1 w 72"/>
                <a:gd name="T31" fmla="*/ 1 h 74"/>
                <a:gd name="T32" fmla="*/ 1 w 72"/>
                <a:gd name="T33" fmla="*/ 1 h 74"/>
                <a:gd name="T34" fmla="*/ 1 w 72"/>
                <a:gd name="T35" fmla="*/ 1 h 74"/>
                <a:gd name="T36" fmla="*/ 1 w 72"/>
                <a:gd name="T37" fmla="*/ 1 h 74"/>
                <a:gd name="T38" fmla="*/ 1 w 72"/>
                <a:gd name="T39" fmla="*/ 1 h 74"/>
                <a:gd name="T40" fmla="*/ 1 w 72"/>
                <a:gd name="T41" fmla="*/ 1 h 74"/>
                <a:gd name="T42" fmla="*/ 1 w 72"/>
                <a:gd name="T43" fmla="*/ 1 h 74"/>
                <a:gd name="T44" fmla="*/ 1 w 72"/>
                <a:gd name="T45" fmla="*/ 1 h 74"/>
                <a:gd name="T46" fmla="*/ 1 w 72"/>
                <a:gd name="T47" fmla="*/ 1 h 74"/>
                <a:gd name="T48" fmla="*/ 1 w 72"/>
                <a:gd name="T49" fmla="*/ 1 h 74"/>
                <a:gd name="T50" fmla="*/ 1 w 72"/>
                <a:gd name="T51" fmla="*/ 1 h 74"/>
                <a:gd name="T52" fmla="*/ 1 w 72"/>
                <a:gd name="T53" fmla="*/ 1 h 74"/>
                <a:gd name="T54" fmla="*/ 1 w 72"/>
                <a:gd name="T55" fmla="*/ 1 h 74"/>
                <a:gd name="T56" fmla="*/ 1 w 72"/>
                <a:gd name="T57" fmla="*/ 1 h 74"/>
                <a:gd name="T58" fmla="*/ 1 w 72"/>
                <a:gd name="T59" fmla="*/ 1 h 74"/>
                <a:gd name="T60" fmla="*/ 1 w 72"/>
                <a:gd name="T61" fmla="*/ 1 h 74"/>
                <a:gd name="T62" fmla="*/ 1 w 72"/>
                <a:gd name="T63" fmla="*/ 1 h 74"/>
                <a:gd name="T64" fmla="*/ 1 w 72"/>
                <a:gd name="T65" fmla="*/ 1 h 74"/>
                <a:gd name="T66" fmla="*/ 1 w 72"/>
                <a:gd name="T67" fmla="*/ 1 h 74"/>
                <a:gd name="T68" fmla="*/ 1 w 72"/>
                <a:gd name="T69" fmla="*/ 1 h 74"/>
                <a:gd name="T70" fmla="*/ 1 w 72"/>
                <a:gd name="T71" fmla="*/ 1 h 74"/>
                <a:gd name="T72" fmla="*/ 1 w 72"/>
                <a:gd name="T73" fmla="*/ 1 h 74"/>
                <a:gd name="T74" fmla="*/ 1 w 72"/>
                <a:gd name="T75" fmla="*/ 1 h 74"/>
                <a:gd name="T76" fmla="*/ 1 w 72"/>
                <a:gd name="T77" fmla="*/ 1 h 74"/>
                <a:gd name="T78" fmla="*/ 1 w 72"/>
                <a:gd name="T79" fmla="*/ 1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2"/>
                <a:gd name="T121" fmla="*/ 0 h 74"/>
                <a:gd name="T122" fmla="*/ 72 w 72"/>
                <a:gd name="T123" fmla="*/ 74 h 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2" h="74">
                  <a:moveTo>
                    <a:pt x="25" y="0"/>
                  </a:moveTo>
                  <a:lnTo>
                    <a:pt x="20" y="1"/>
                  </a:lnTo>
                  <a:lnTo>
                    <a:pt x="15" y="2"/>
                  </a:lnTo>
                  <a:lnTo>
                    <a:pt x="6" y="4"/>
                  </a:lnTo>
                  <a:lnTo>
                    <a:pt x="0" y="7"/>
                  </a:lnTo>
                  <a:lnTo>
                    <a:pt x="0" y="17"/>
                  </a:lnTo>
                  <a:lnTo>
                    <a:pt x="1" y="30"/>
                  </a:lnTo>
                  <a:lnTo>
                    <a:pt x="1" y="40"/>
                  </a:lnTo>
                  <a:lnTo>
                    <a:pt x="2" y="46"/>
                  </a:lnTo>
                  <a:lnTo>
                    <a:pt x="4" y="46"/>
                  </a:lnTo>
                  <a:lnTo>
                    <a:pt x="5" y="46"/>
                  </a:lnTo>
                  <a:lnTo>
                    <a:pt x="8" y="46"/>
                  </a:lnTo>
                  <a:lnTo>
                    <a:pt x="8" y="45"/>
                  </a:lnTo>
                  <a:lnTo>
                    <a:pt x="9" y="43"/>
                  </a:lnTo>
                  <a:lnTo>
                    <a:pt x="9" y="42"/>
                  </a:lnTo>
                  <a:lnTo>
                    <a:pt x="10" y="42"/>
                  </a:lnTo>
                  <a:lnTo>
                    <a:pt x="11" y="42"/>
                  </a:lnTo>
                  <a:lnTo>
                    <a:pt x="13" y="43"/>
                  </a:lnTo>
                  <a:lnTo>
                    <a:pt x="16" y="43"/>
                  </a:lnTo>
                  <a:lnTo>
                    <a:pt x="17" y="43"/>
                  </a:lnTo>
                  <a:lnTo>
                    <a:pt x="18" y="41"/>
                  </a:lnTo>
                  <a:lnTo>
                    <a:pt x="19" y="36"/>
                  </a:lnTo>
                  <a:lnTo>
                    <a:pt x="21" y="33"/>
                  </a:lnTo>
                  <a:lnTo>
                    <a:pt x="23" y="31"/>
                  </a:lnTo>
                  <a:lnTo>
                    <a:pt x="25" y="31"/>
                  </a:lnTo>
                  <a:lnTo>
                    <a:pt x="29" y="32"/>
                  </a:lnTo>
                  <a:lnTo>
                    <a:pt x="33" y="34"/>
                  </a:lnTo>
                  <a:lnTo>
                    <a:pt x="35" y="35"/>
                  </a:lnTo>
                  <a:lnTo>
                    <a:pt x="35" y="40"/>
                  </a:lnTo>
                  <a:lnTo>
                    <a:pt x="38" y="49"/>
                  </a:lnTo>
                  <a:lnTo>
                    <a:pt x="39" y="58"/>
                  </a:lnTo>
                  <a:lnTo>
                    <a:pt x="39" y="64"/>
                  </a:lnTo>
                  <a:lnTo>
                    <a:pt x="40" y="65"/>
                  </a:lnTo>
                  <a:lnTo>
                    <a:pt x="41" y="68"/>
                  </a:lnTo>
                  <a:lnTo>
                    <a:pt x="43" y="69"/>
                  </a:lnTo>
                  <a:lnTo>
                    <a:pt x="46" y="69"/>
                  </a:lnTo>
                  <a:lnTo>
                    <a:pt x="49" y="69"/>
                  </a:lnTo>
                  <a:lnTo>
                    <a:pt x="54" y="70"/>
                  </a:lnTo>
                  <a:lnTo>
                    <a:pt x="58" y="72"/>
                  </a:lnTo>
                  <a:lnTo>
                    <a:pt x="63" y="73"/>
                  </a:lnTo>
                  <a:lnTo>
                    <a:pt x="65" y="74"/>
                  </a:lnTo>
                  <a:lnTo>
                    <a:pt x="67" y="74"/>
                  </a:lnTo>
                  <a:lnTo>
                    <a:pt x="69" y="74"/>
                  </a:lnTo>
                  <a:lnTo>
                    <a:pt x="71" y="73"/>
                  </a:lnTo>
                  <a:lnTo>
                    <a:pt x="72" y="71"/>
                  </a:lnTo>
                  <a:lnTo>
                    <a:pt x="72" y="68"/>
                  </a:lnTo>
                  <a:lnTo>
                    <a:pt x="71" y="64"/>
                  </a:lnTo>
                  <a:lnTo>
                    <a:pt x="67" y="62"/>
                  </a:lnTo>
                  <a:lnTo>
                    <a:pt x="63" y="59"/>
                  </a:lnTo>
                  <a:lnTo>
                    <a:pt x="61" y="59"/>
                  </a:lnTo>
                  <a:lnTo>
                    <a:pt x="58" y="58"/>
                  </a:lnTo>
                  <a:lnTo>
                    <a:pt x="56" y="58"/>
                  </a:lnTo>
                  <a:lnTo>
                    <a:pt x="55" y="58"/>
                  </a:lnTo>
                  <a:lnTo>
                    <a:pt x="54" y="58"/>
                  </a:lnTo>
                  <a:lnTo>
                    <a:pt x="53" y="58"/>
                  </a:lnTo>
                  <a:lnTo>
                    <a:pt x="51" y="56"/>
                  </a:lnTo>
                  <a:lnTo>
                    <a:pt x="51" y="53"/>
                  </a:lnTo>
                  <a:lnTo>
                    <a:pt x="51" y="50"/>
                  </a:lnTo>
                  <a:lnTo>
                    <a:pt x="50" y="49"/>
                  </a:lnTo>
                  <a:lnTo>
                    <a:pt x="50" y="47"/>
                  </a:lnTo>
                  <a:lnTo>
                    <a:pt x="50" y="43"/>
                  </a:lnTo>
                  <a:lnTo>
                    <a:pt x="50" y="41"/>
                  </a:lnTo>
                  <a:lnTo>
                    <a:pt x="49" y="39"/>
                  </a:lnTo>
                  <a:lnTo>
                    <a:pt x="50" y="36"/>
                  </a:lnTo>
                  <a:lnTo>
                    <a:pt x="54" y="32"/>
                  </a:lnTo>
                  <a:lnTo>
                    <a:pt x="55" y="27"/>
                  </a:lnTo>
                  <a:lnTo>
                    <a:pt x="55" y="24"/>
                  </a:lnTo>
                  <a:lnTo>
                    <a:pt x="54" y="22"/>
                  </a:lnTo>
                  <a:lnTo>
                    <a:pt x="53" y="19"/>
                  </a:lnTo>
                  <a:lnTo>
                    <a:pt x="50" y="18"/>
                  </a:lnTo>
                  <a:lnTo>
                    <a:pt x="49" y="17"/>
                  </a:lnTo>
                  <a:lnTo>
                    <a:pt x="48" y="15"/>
                  </a:lnTo>
                  <a:lnTo>
                    <a:pt x="46" y="12"/>
                  </a:lnTo>
                  <a:lnTo>
                    <a:pt x="44" y="9"/>
                  </a:lnTo>
                  <a:lnTo>
                    <a:pt x="42" y="7"/>
                  </a:lnTo>
                  <a:lnTo>
                    <a:pt x="40" y="4"/>
                  </a:lnTo>
                  <a:lnTo>
                    <a:pt x="35" y="3"/>
                  </a:lnTo>
                  <a:lnTo>
                    <a:pt x="31" y="1"/>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8" name="Freeform 253"/>
            <p:cNvSpPr>
              <a:spLocks/>
            </p:cNvSpPr>
            <p:nvPr/>
          </p:nvSpPr>
          <p:spPr bwMode="auto">
            <a:xfrm>
              <a:off x="5478" y="2731"/>
              <a:ext cx="5" cy="7"/>
            </a:xfrm>
            <a:custGeom>
              <a:avLst/>
              <a:gdLst>
                <a:gd name="T0" fmla="*/ 1 w 10"/>
                <a:gd name="T1" fmla="*/ 1 h 14"/>
                <a:gd name="T2" fmla="*/ 1 w 10"/>
                <a:gd name="T3" fmla="*/ 1 h 14"/>
                <a:gd name="T4" fmla="*/ 1 w 10"/>
                <a:gd name="T5" fmla="*/ 1 h 14"/>
                <a:gd name="T6" fmla="*/ 1 w 10"/>
                <a:gd name="T7" fmla="*/ 0 h 14"/>
                <a:gd name="T8" fmla="*/ 1 w 10"/>
                <a:gd name="T9" fmla="*/ 0 h 14"/>
                <a:gd name="T10" fmla="*/ 1 w 10"/>
                <a:gd name="T11" fmla="*/ 0 h 14"/>
                <a:gd name="T12" fmla="*/ 0 w 10"/>
                <a:gd name="T13" fmla="*/ 1 h 14"/>
                <a:gd name="T14" fmla="*/ 0 w 10"/>
                <a:gd name="T15" fmla="*/ 1 h 14"/>
                <a:gd name="T16" fmla="*/ 0 w 10"/>
                <a:gd name="T17" fmla="*/ 1 h 14"/>
                <a:gd name="T18" fmla="*/ 0 w 10"/>
                <a:gd name="T19" fmla="*/ 1 h 14"/>
                <a:gd name="T20" fmla="*/ 1 w 10"/>
                <a:gd name="T21" fmla="*/ 1 h 14"/>
                <a:gd name="T22" fmla="*/ 1 w 10"/>
                <a:gd name="T23" fmla="*/ 1 h 14"/>
                <a:gd name="T24" fmla="*/ 1 w 10"/>
                <a:gd name="T25" fmla="*/ 1 h 14"/>
                <a:gd name="T26" fmla="*/ 1 w 10"/>
                <a:gd name="T27" fmla="*/ 1 h 14"/>
                <a:gd name="T28" fmla="*/ 1 w 10"/>
                <a:gd name="T29" fmla="*/ 1 h 14"/>
                <a:gd name="T30" fmla="*/ 1 w 10"/>
                <a:gd name="T31" fmla="*/ 1 h 14"/>
                <a:gd name="T32" fmla="*/ 1 w 10"/>
                <a:gd name="T33" fmla="*/ 1 h 14"/>
                <a:gd name="T34" fmla="*/ 1 w 10"/>
                <a:gd name="T35" fmla="*/ 1 h 14"/>
                <a:gd name="T36" fmla="*/ 1 w 10"/>
                <a:gd name="T37" fmla="*/ 1 h 14"/>
                <a:gd name="T38" fmla="*/ 1 w 10"/>
                <a:gd name="T39" fmla="*/ 1 h 14"/>
                <a:gd name="T40" fmla="*/ 1 w 10"/>
                <a:gd name="T41" fmla="*/ 1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14"/>
                <a:gd name="T65" fmla="*/ 10 w 1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14">
                  <a:moveTo>
                    <a:pt x="5" y="7"/>
                  </a:moveTo>
                  <a:lnTo>
                    <a:pt x="5" y="4"/>
                  </a:lnTo>
                  <a:lnTo>
                    <a:pt x="5" y="1"/>
                  </a:lnTo>
                  <a:lnTo>
                    <a:pt x="4" y="0"/>
                  </a:lnTo>
                  <a:lnTo>
                    <a:pt x="3" y="0"/>
                  </a:lnTo>
                  <a:lnTo>
                    <a:pt x="1" y="0"/>
                  </a:lnTo>
                  <a:lnTo>
                    <a:pt x="0" y="1"/>
                  </a:lnTo>
                  <a:lnTo>
                    <a:pt x="0" y="3"/>
                  </a:lnTo>
                  <a:lnTo>
                    <a:pt x="0" y="4"/>
                  </a:lnTo>
                  <a:lnTo>
                    <a:pt x="0" y="5"/>
                  </a:lnTo>
                  <a:lnTo>
                    <a:pt x="1" y="8"/>
                  </a:lnTo>
                  <a:lnTo>
                    <a:pt x="3" y="10"/>
                  </a:lnTo>
                  <a:lnTo>
                    <a:pt x="5" y="12"/>
                  </a:lnTo>
                  <a:lnTo>
                    <a:pt x="8" y="14"/>
                  </a:lnTo>
                  <a:lnTo>
                    <a:pt x="9" y="14"/>
                  </a:lnTo>
                  <a:lnTo>
                    <a:pt x="10" y="12"/>
                  </a:lnTo>
                  <a:lnTo>
                    <a:pt x="9" y="11"/>
                  </a:lnTo>
                  <a:lnTo>
                    <a:pt x="8" y="10"/>
                  </a:lnTo>
                  <a:lnTo>
                    <a:pt x="6" y="9"/>
                  </a:lnTo>
                  <a:lnTo>
                    <a:pt x="6" y="8"/>
                  </a:lnTo>
                  <a:lnTo>
                    <a:pt x="5"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9" name="Freeform 254"/>
            <p:cNvSpPr>
              <a:spLocks/>
            </p:cNvSpPr>
            <p:nvPr/>
          </p:nvSpPr>
          <p:spPr bwMode="auto">
            <a:xfrm>
              <a:off x="5435" y="2733"/>
              <a:ext cx="8" cy="5"/>
            </a:xfrm>
            <a:custGeom>
              <a:avLst/>
              <a:gdLst>
                <a:gd name="T0" fmla="*/ 1 w 15"/>
                <a:gd name="T1" fmla="*/ 1 h 10"/>
                <a:gd name="T2" fmla="*/ 1 w 15"/>
                <a:gd name="T3" fmla="*/ 1 h 10"/>
                <a:gd name="T4" fmla="*/ 1 w 15"/>
                <a:gd name="T5" fmla="*/ 1 h 10"/>
                <a:gd name="T6" fmla="*/ 1 w 15"/>
                <a:gd name="T7" fmla="*/ 1 h 10"/>
                <a:gd name="T8" fmla="*/ 0 w 15"/>
                <a:gd name="T9" fmla="*/ 1 h 10"/>
                <a:gd name="T10" fmla="*/ 1 w 15"/>
                <a:gd name="T11" fmla="*/ 1 h 10"/>
                <a:gd name="T12" fmla="*/ 1 w 15"/>
                <a:gd name="T13" fmla="*/ 1 h 10"/>
                <a:gd name="T14" fmla="*/ 1 w 15"/>
                <a:gd name="T15" fmla="*/ 1 h 10"/>
                <a:gd name="T16" fmla="*/ 1 w 15"/>
                <a:gd name="T17" fmla="*/ 0 h 10"/>
                <a:gd name="T18" fmla="*/ 1 w 15"/>
                <a:gd name="T19" fmla="*/ 0 h 10"/>
                <a:gd name="T20" fmla="*/ 1 w 15"/>
                <a:gd name="T21" fmla="*/ 1 h 10"/>
                <a:gd name="T22" fmla="*/ 1 w 15"/>
                <a:gd name="T23" fmla="*/ 1 h 10"/>
                <a:gd name="T24" fmla="*/ 1 w 15"/>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10"/>
                <a:gd name="T41" fmla="*/ 15 w 15"/>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10">
                  <a:moveTo>
                    <a:pt x="15" y="5"/>
                  </a:moveTo>
                  <a:lnTo>
                    <a:pt x="11" y="7"/>
                  </a:lnTo>
                  <a:lnTo>
                    <a:pt x="7" y="8"/>
                  </a:lnTo>
                  <a:lnTo>
                    <a:pt x="4" y="10"/>
                  </a:lnTo>
                  <a:lnTo>
                    <a:pt x="0" y="10"/>
                  </a:lnTo>
                  <a:lnTo>
                    <a:pt x="1" y="6"/>
                  </a:lnTo>
                  <a:lnTo>
                    <a:pt x="4" y="4"/>
                  </a:lnTo>
                  <a:lnTo>
                    <a:pt x="6" y="1"/>
                  </a:lnTo>
                  <a:lnTo>
                    <a:pt x="8" y="0"/>
                  </a:lnTo>
                  <a:lnTo>
                    <a:pt x="11" y="0"/>
                  </a:lnTo>
                  <a:lnTo>
                    <a:pt x="13" y="1"/>
                  </a:lnTo>
                  <a:lnTo>
                    <a:pt x="14" y="4"/>
                  </a:lnTo>
                  <a:lnTo>
                    <a:pt x="15" y="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0" name="Freeform 255"/>
            <p:cNvSpPr>
              <a:spLocks/>
            </p:cNvSpPr>
            <p:nvPr/>
          </p:nvSpPr>
          <p:spPr bwMode="auto">
            <a:xfrm>
              <a:off x="5489" y="2675"/>
              <a:ext cx="24" cy="27"/>
            </a:xfrm>
            <a:custGeom>
              <a:avLst/>
              <a:gdLst>
                <a:gd name="T0" fmla="*/ 0 w 49"/>
                <a:gd name="T1" fmla="*/ 1 h 53"/>
                <a:gd name="T2" fmla="*/ 0 w 49"/>
                <a:gd name="T3" fmla="*/ 1 h 53"/>
                <a:gd name="T4" fmla="*/ 0 w 49"/>
                <a:gd name="T5" fmla="*/ 1 h 53"/>
                <a:gd name="T6" fmla="*/ 0 w 49"/>
                <a:gd name="T7" fmla="*/ 1 h 53"/>
                <a:gd name="T8" fmla="*/ 0 w 49"/>
                <a:gd name="T9" fmla="*/ 1 h 53"/>
                <a:gd name="T10" fmla="*/ 0 w 49"/>
                <a:gd name="T11" fmla="*/ 1 h 53"/>
                <a:gd name="T12" fmla="*/ 0 w 49"/>
                <a:gd name="T13" fmla="*/ 1 h 53"/>
                <a:gd name="T14" fmla="*/ 0 w 49"/>
                <a:gd name="T15" fmla="*/ 1 h 53"/>
                <a:gd name="T16" fmla="*/ 0 w 49"/>
                <a:gd name="T17" fmla="*/ 1 h 53"/>
                <a:gd name="T18" fmla="*/ 0 w 49"/>
                <a:gd name="T19" fmla="*/ 1 h 53"/>
                <a:gd name="T20" fmla="*/ 0 w 49"/>
                <a:gd name="T21" fmla="*/ 1 h 53"/>
                <a:gd name="T22" fmla="*/ 0 w 49"/>
                <a:gd name="T23" fmla="*/ 1 h 53"/>
                <a:gd name="T24" fmla="*/ 0 w 49"/>
                <a:gd name="T25" fmla="*/ 1 h 53"/>
                <a:gd name="T26" fmla="*/ 0 w 49"/>
                <a:gd name="T27" fmla="*/ 1 h 53"/>
                <a:gd name="T28" fmla="*/ 0 w 49"/>
                <a:gd name="T29" fmla="*/ 1 h 53"/>
                <a:gd name="T30" fmla="*/ 0 w 49"/>
                <a:gd name="T31" fmla="*/ 1 h 53"/>
                <a:gd name="T32" fmla="*/ 0 w 49"/>
                <a:gd name="T33" fmla="*/ 1 h 53"/>
                <a:gd name="T34" fmla="*/ 0 w 49"/>
                <a:gd name="T35" fmla="*/ 1 h 53"/>
                <a:gd name="T36" fmla="*/ 0 w 49"/>
                <a:gd name="T37" fmla="*/ 1 h 53"/>
                <a:gd name="T38" fmla="*/ 0 w 49"/>
                <a:gd name="T39" fmla="*/ 1 h 53"/>
                <a:gd name="T40" fmla="*/ 0 w 49"/>
                <a:gd name="T41" fmla="*/ 1 h 53"/>
                <a:gd name="T42" fmla="*/ 0 w 49"/>
                <a:gd name="T43" fmla="*/ 1 h 53"/>
                <a:gd name="T44" fmla="*/ 0 w 49"/>
                <a:gd name="T45" fmla="*/ 1 h 53"/>
                <a:gd name="T46" fmla="*/ 0 w 49"/>
                <a:gd name="T47" fmla="*/ 1 h 53"/>
                <a:gd name="T48" fmla="*/ 0 w 49"/>
                <a:gd name="T49" fmla="*/ 1 h 53"/>
                <a:gd name="T50" fmla="*/ 0 w 49"/>
                <a:gd name="T51" fmla="*/ 1 h 53"/>
                <a:gd name="T52" fmla="*/ 0 w 49"/>
                <a:gd name="T53" fmla="*/ 1 h 53"/>
                <a:gd name="T54" fmla="*/ 0 w 49"/>
                <a:gd name="T55" fmla="*/ 1 h 53"/>
                <a:gd name="T56" fmla="*/ 0 w 49"/>
                <a:gd name="T57" fmla="*/ 1 h 53"/>
                <a:gd name="T58" fmla="*/ 0 w 49"/>
                <a:gd name="T59" fmla="*/ 1 h 53"/>
                <a:gd name="T60" fmla="*/ 0 w 49"/>
                <a:gd name="T61" fmla="*/ 1 h 53"/>
                <a:gd name="T62" fmla="*/ 0 w 49"/>
                <a:gd name="T63" fmla="*/ 1 h 53"/>
                <a:gd name="T64" fmla="*/ 0 w 49"/>
                <a:gd name="T65" fmla="*/ 1 h 53"/>
                <a:gd name="T66" fmla="*/ 0 w 49"/>
                <a:gd name="T67" fmla="*/ 1 h 53"/>
                <a:gd name="T68" fmla="*/ 0 w 49"/>
                <a:gd name="T69" fmla="*/ 1 h 53"/>
                <a:gd name="T70" fmla="*/ 0 w 49"/>
                <a:gd name="T71" fmla="*/ 1 h 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
                <a:gd name="T109" fmla="*/ 0 h 53"/>
                <a:gd name="T110" fmla="*/ 49 w 49"/>
                <a:gd name="T111" fmla="*/ 53 h 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 h="53">
                  <a:moveTo>
                    <a:pt x="49" y="48"/>
                  </a:moveTo>
                  <a:lnTo>
                    <a:pt x="47" y="45"/>
                  </a:lnTo>
                  <a:lnTo>
                    <a:pt x="44" y="40"/>
                  </a:lnTo>
                  <a:lnTo>
                    <a:pt x="41" y="35"/>
                  </a:lnTo>
                  <a:lnTo>
                    <a:pt x="37" y="31"/>
                  </a:lnTo>
                  <a:lnTo>
                    <a:pt x="39" y="31"/>
                  </a:lnTo>
                  <a:lnTo>
                    <a:pt x="41" y="31"/>
                  </a:lnTo>
                  <a:lnTo>
                    <a:pt x="43" y="31"/>
                  </a:lnTo>
                  <a:lnTo>
                    <a:pt x="44" y="32"/>
                  </a:lnTo>
                  <a:lnTo>
                    <a:pt x="41" y="27"/>
                  </a:lnTo>
                  <a:lnTo>
                    <a:pt x="38" y="22"/>
                  </a:lnTo>
                  <a:lnTo>
                    <a:pt x="35" y="18"/>
                  </a:lnTo>
                  <a:lnTo>
                    <a:pt x="32" y="16"/>
                  </a:lnTo>
                  <a:lnTo>
                    <a:pt x="28" y="13"/>
                  </a:lnTo>
                  <a:lnTo>
                    <a:pt x="21" y="8"/>
                  </a:lnTo>
                  <a:lnTo>
                    <a:pt x="13" y="4"/>
                  </a:lnTo>
                  <a:lnTo>
                    <a:pt x="6" y="0"/>
                  </a:lnTo>
                  <a:lnTo>
                    <a:pt x="7" y="1"/>
                  </a:lnTo>
                  <a:lnTo>
                    <a:pt x="8" y="2"/>
                  </a:lnTo>
                  <a:lnTo>
                    <a:pt x="8" y="4"/>
                  </a:lnTo>
                  <a:lnTo>
                    <a:pt x="7" y="4"/>
                  </a:lnTo>
                  <a:lnTo>
                    <a:pt x="7" y="5"/>
                  </a:lnTo>
                  <a:lnTo>
                    <a:pt x="6" y="5"/>
                  </a:lnTo>
                  <a:lnTo>
                    <a:pt x="8" y="7"/>
                  </a:lnTo>
                  <a:lnTo>
                    <a:pt x="12" y="9"/>
                  </a:lnTo>
                  <a:lnTo>
                    <a:pt x="15" y="13"/>
                  </a:lnTo>
                  <a:lnTo>
                    <a:pt x="19" y="16"/>
                  </a:lnTo>
                  <a:lnTo>
                    <a:pt x="15" y="14"/>
                  </a:lnTo>
                  <a:lnTo>
                    <a:pt x="11" y="12"/>
                  </a:lnTo>
                  <a:lnTo>
                    <a:pt x="5" y="10"/>
                  </a:lnTo>
                  <a:lnTo>
                    <a:pt x="0" y="9"/>
                  </a:lnTo>
                  <a:lnTo>
                    <a:pt x="3" y="12"/>
                  </a:lnTo>
                  <a:lnTo>
                    <a:pt x="4" y="13"/>
                  </a:lnTo>
                  <a:lnTo>
                    <a:pt x="3" y="14"/>
                  </a:lnTo>
                  <a:lnTo>
                    <a:pt x="0" y="15"/>
                  </a:lnTo>
                  <a:lnTo>
                    <a:pt x="4" y="15"/>
                  </a:lnTo>
                  <a:lnTo>
                    <a:pt x="8" y="15"/>
                  </a:lnTo>
                  <a:lnTo>
                    <a:pt x="13" y="16"/>
                  </a:lnTo>
                  <a:lnTo>
                    <a:pt x="16" y="17"/>
                  </a:lnTo>
                  <a:lnTo>
                    <a:pt x="21" y="20"/>
                  </a:lnTo>
                  <a:lnTo>
                    <a:pt x="26" y="23"/>
                  </a:lnTo>
                  <a:lnTo>
                    <a:pt x="31" y="27"/>
                  </a:lnTo>
                  <a:lnTo>
                    <a:pt x="36" y="31"/>
                  </a:lnTo>
                  <a:lnTo>
                    <a:pt x="31" y="31"/>
                  </a:lnTo>
                  <a:lnTo>
                    <a:pt x="27" y="30"/>
                  </a:lnTo>
                  <a:lnTo>
                    <a:pt x="23" y="28"/>
                  </a:lnTo>
                  <a:lnTo>
                    <a:pt x="21" y="27"/>
                  </a:lnTo>
                  <a:lnTo>
                    <a:pt x="19" y="25"/>
                  </a:lnTo>
                  <a:lnTo>
                    <a:pt x="18" y="24"/>
                  </a:lnTo>
                  <a:lnTo>
                    <a:pt x="16" y="23"/>
                  </a:lnTo>
                  <a:lnTo>
                    <a:pt x="15" y="23"/>
                  </a:lnTo>
                  <a:lnTo>
                    <a:pt x="13" y="23"/>
                  </a:lnTo>
                  <a:lnTo>
                    <a:pt x="9" y="23"/>
                  </a:lnTo>
                  <a:lnTo>
                    <a:pt x="7" y="23"/>
                  </a:lnTo>
                  <a:lnTo>
                    <a:pt x="6" y="23"/>
                  </a:lnTo>
                  <a:lnTo>
                    <a:pt x="12" y="24"/>
                  </a:lnTo>
                  <a:lnTo>
                    <a:pt x="18" y="27"/>
                  </a:lnTo>
                  <a:lnTo>
                    <a:pt x="21" y="28"/>
                  </a:lnTo>
                  <a:lnTo>
                    <a:pt x="24" y="30"/>
                  </a:lnTo>
                  <a:lnTo>
                    <a:pt x="27" y="31"/>
                  </a:lnTo>
                  <a:lnTo>
                    <a:pt x="30" y="32"/>
                  </a:lnTo>
                  <a:lnTo>
                    <a:pt x="34" y="35"/>
                  </a:lnTo>
                  <a:lnTo>
                    <a:pt x="36" y="36"/>
                  </a:lnTo>
                  <a:lnTo>
                    <a:pt x="38" y="39"/>
                  </a:lnTo>
                  <a:lnTo>
                    <a:pt x="43" y="44"/>
                  </a:lnTo>
                  <a:lnTo>
                    <a:pt x="46" y="48"/>
                  </a:lnTo>
                  <a:lnTo>
                    <a:pt x="49" y="53"/>
                  </a:lnTo>
                  <a:lnTo>
                    <a:pt x="49" y="52"/>
                  </a:lnTo>
                  <a:lnTo>
                    <a:pt x="49" y="51"/>
                  </a:lnTo>
                  <a:lnTo>
                    <a:pt x="49" y="50"/>
                  </a:lnTo>
                  <a:lnTo>
                    <a:pt x="49"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1" name="Freeform 256"/>
            <p:cNvSpPr>
              <a:spLocks/>
            </p:cNvSpPr>
            <p:nvPr/>
          </p:nvSpPr>
          <p:spPr bwMode="auto">
            <a:xfrm>
              <a:off x="5494" y="2696"/>
              <a:ext cx="22" cy="45"/>
            </a:xfrm>
            <a:custGeom>
              <a:avLst/>
              <a:gdLst>
                <a:gd name="T0" fmla="*/ 1 w 43"/>
                <a:gd name="T1" fmla="*/ 1 h 88"/>
                <a:gd name="T2" fmla="*/ 1 w 43"/>
                <a:gd name="T3" fmla="*/ 1 h 88"/>
                <a:gd name="T4" fmla="*/ 1 w 43"/>
                <a:gd name="T5" fmla="*/ 1 h 88"/>
                <a:gd name="T6" fmla="*/ 1 w 43"/>
                <a:gd name="T7" fmla="*/ 1 h 88"/>
                <a:gd name="T8" fmla="*/ 1 w 43"/>
                <a:gd name="T9" fmla="*/ 1 h 88"/>
                <a:gd name="T10" fmla="*/ 1 w 43"/>
                <a:gd name="T11" fmla="*/ 1 h 88"/>
                <a:gd name="T12" fmla="*/ 1 w 43"/>
                <a:gd name="T13" fmla="*/ 1 h 88"/>
                <a:gd name="T14" fmla="*/ 1 w 43"/>
                <a:gd name="T15" fmla="*/ 1 h 88"/>
                <a:gd name="T16" fmla="*/ 1 w 43"/>
                <a:gd name="T17" fmla="*/ 1 h 88"/>
                <a:gd name="T18" fmla="*/ 1 w 43"/>
                <a:gd name="T19" fmla="*/ 1 h 88"/>
                <a:gd name="T20" fmla="*/ 1 w 43"/>
                <a:gd name="T21" fmla="*/ 1 h 88"/>
                <a:gd name="T22" fmla="*/ 1 w 43"/>
                <a:gd name="T23" fmla="*/ 1 h 88"/>
                <a:gd name="T24" fmla="*/ 0 w 43"/>
                <a:gd name="T25" fmla="*/ 1 h 88"/>
                <a:gd name="T26" fmla="*/ 0 w 43"/>
                <a:gd name="T27" fmla="*/ 1 h 88"/>
                <a:gd name="T28" fmla="*/ 0 w 43"/>
                <a:gd name="T29" fmla="*/ 1 h 88"/>
                <a:gd name="T30" fmla="*/ 1 w 43"/>
                <a:gd name="T31" fmla="*/ 1 h 88"/>
                <a:gd name="T32" fmla="*/ 1 w 43"/>
                <a:gd name="T33" fmla="*/ 1 h 88"/>
                <a:gd name="T34" fmla="*/ 1 w 43"/>
                <a:gd name="T35" fmla="*/ 1 h 88"/>
                <a:gd name="T36" fmla="*/ 1 w 43"/>
                <a:gd name="T37" fmla="*/ 1 h 88"/>
                <a:gd name="T38" fmla="*/ 1 w 43"/>
                <a:gd name="T39" fmla="*/ 1 h 88"/>
                <a:gd name="T40" fmla="*/ 1 w 43"/>
                <a:gd name="T41" fmla="*/ 1 h 88"/>
                <a:gd name="T42" fmla="*/ 1 w 43"/>
                <a:gd name="T43" fmla="*/ 1 h 88"/>
                <a:gd name="T44" fmla="*/ 1 w 43"/>
                <a:gd name="T45" fmla="*/ 1 h 88"/>
                <a:gd name="T46" fmla="*/ 1 w 43"/>
                <a:gd name="T47" fmla="*/ 1 h 88"/>
                <a:gd name="T48" fmla="*/ 1 w 43"/>
                <a:gd name="T49" fmla="*/ 1 h 88"/>
                <a:gd name="T50" fmla="*/ 1 w 43"/>
                <a:gd name="T51" fmla="*/ 1 h 88"/>
                <a:gd name="T52" fmla="*/ 1 w 43"/>
                <a:gd name="T53" fmla="*/ 1 h 88"/>
                <a:gd name="T54" fmla="*/ 1 w 43"/>
                <a:gd name="T55" fmla="*/ 1 h 88"/>
                <a:gd name="T56" fmla="*/ 1 w 43"/>
                <a:gd name="T57" fmla="*/ 1 h 88"/>
                <a:gd name="T58" fmla="*/ 1 w 43"/>
                <a:gd name="T59" fmla="*/ 1 h 88"/>
                <a:gd name="T60" fmla="*/ 1 w 43"/>
                <a:gd name="T61" fmla="*/ 1 h 88"/>
                <a:gd name="T62" fmla="*/ 1 w 43"/>
                <a:gd name="T63" fmla="*/ 1 h 88"/>
                <a:gd name="T64" fmla="*/ 1 w 43"/>
                <a:gd name="T65" fmla="*/ 1 h 88"/>
                <a:gd name="T66" fmla="*/ 1 w 43"/>
                <a:gd name="T67" fmla="*/ 1 h 88"/>
                <a:gd name="T68" fmla="*/ 1 w 43"/>
                <a:gd name="T69" fmla="*/ 1 h 88"/>
                <a:gd name="T70" fmla="*/ 1 w 43"/>
                <a:gd name="T71" fmla="*/ 1 h 88"/>
                <a:gd name="T72" fmla="*/ 1 w 43"/>
                <a:gd name="T73" fmla="*/ 1 h 88"/>
                <a:gd name="T74" fmla="*/ 1 w 43"/>
                <a:gd name="T75" fmla="*/ 1 h 88"/>
                <a:gd name="T76" fmla="*/ 1 w 43"/>
                <a:gd name="T77" fmla="*/ 0 h 88"/>
                <a:gd name="T78" fmla="*/ 1 w 43"/>
                <a:gd name="T79" fmla="*/ 1 h 88"/>
                <a:gd name="T80" fmla="*/ 1 w 43"/>
                <a:gd name="T81" fmla="*/ 1 h 88"/>
                <a:gd name="T82" fmla="*/ 1 w 43"/>
                <a:gd name="T83" fmla="*/ 1 h 88"/>
                <a:gd name="T84" fmla="*/ 1 w 43"/>
                <a:gd name="T85" fmla="*/ 1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
                <a:gd name="T130" fmla="*/ 0 h 88"/>
                <a:gd name="T131" fmla="*/ 43 w 43"/>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 h="88">
                  <a:moveTo>
                    <a:pt x="40" y="17"/>
                  </a:moveTo>
                  <a:lnTo>
                    <a:pt x="41" y="18"/>
                  </a:lnTo>
                  <a:lnTo>
                    <a:pt x="42" y="19"/>
                  </a:lnTo>
                  <a:lnTo>
                    <a:pt x="42" y="20"/>
                  </a:lnTo>
                  <a:lnTo>
                    <a:pt x="43" y="22"/>
                  </a:lnTo>
                  <a:lnTo>
                    <a:pt x="43" y="25"/>
                  </a:lnTo>
                  <a:lnTo>
                    <a:pt x="43" y="32"/>
                  </a:lnTo>
                  <a:lnTo>
                    <a:pt x="43" y="39"/>
                  </a:lnTo>
                  <a:lnTo>
                    <a:pt x="43" y="43"/>
                  </a:lnTo>
                  <a:lnTo>
                    <a:pt x="42" y="47"/>
                  </a:lnTo>
                  <a:lnTo>
                    <a:pt x="41" y="53"/>
                  </a:lnTo>
                  <a:lnTo>
                    <a:pt x="38" y="57"/>
                  </a:lnTo>
                  <a:lnTo>
                    <a:pt x="34" y="62"/>
                  </a:lnTo>
                  <a:lnTo>
                    <a:pt x="34" y="64"/>
                  </a:lnTo>
                  <a:lnTo>
                    <a:pt x="34" y="66"/>
                  </a:lnTo>
                  <a:lnTo>
                    <a:pt x="34" y="70"/>
                  </a:lnTo>
                  <a:lnTo>
                    <a:pt x="35" y="73"/>
                  </a:lnTo>
                  <a:lnTo>
                    <a:pt x="35" y="76"/>
                  </a:lnTo>
                  <a:lnTo>
                    <a:pt x="34" y="78"/>
                  </a:lnTo>
                  <a:lnTo>
                    <a:pt x="32" y="79"/>
                  </a:lnTo>
                  <a:lnTo>
                    <a:pt x="30" y="80"/>
                  </a:lnTo>
                  <a:lnTo>
                    <a:pt x="30" y="83"/>
                  </a:lnTo>
                  <a:lnTo>
                    <a:pt x="28" y="85"/>
                  </a:lnTo>
                  <a:lnTo>
                    <a:pt x="26" y="86"/>
                  </a:lnTo>
                  <a:lnTo>
                    <a:pt x="25" y="88"/>
                  </a:lnTo>
                  <a:lnTo>
                    <a:pt x="23" y="87"/>
                  </a:lnTo>
                  <a:lnTo>
                    <a:pt x="20" y="86"/>
                  </a:lnTo>
                  <a:lnTo>
                    <a:pt x="19" y="85"/>
                  </a:lnTo>
                  <a:lnTo>
                    <a:pt x="17" y="84"/>
                  </a:lnTo>
                  <a:lnTo>
                    <a:pt x="16" y="84"/>
                  </a:lnTo>
                  <a:lnTo>
                    <a:pt x="13" y="84"/>
                  </a:lnTo>
                  <a:lnTo>
                    <a:pt x="12" y="84"/>
                  </a:lnTo>
                  <a:lnTo>
                    <a:pt x="10" y="84"/>
                  </a:lnTo>
                  <a:lnTo>
                    <a:pt x="8" y="84"/>
                  </a:lnTo>
                  <a:lnTo>
                    <a:pt x="5" y="83"/>
                  </a:lnTo>
                  <a:lnTo>
                    <a:pt x="3" y="80"/>
                  </a:lnTo>
                  <a:lnTo>
                    <a:pt x="1" y="79"/>
                  </a:lnTo>
                  <a:lnTo>
                    <a:pt x="0" y="76"/>
                  </a:lnTo>
                  <a:lnTo>
                    <a:pt x="0" y="70"/>
                  </a:lnTo>
                  <a:lnTo>
                    <a:pt x="0" y="65"/>
                  </a:lnTo>
                  <a:lnTo>
                    <a:pt x="0" y="62"/>
                  </a:lnTo>
                  <a:lnTo>
                    <a:pt x="0" y="59"/>
                  </a:lnTo>
                  <a:lnTo>
                    <a:pt x="0" y="57"/>
                  </a:lnTo>
                  <a:lnTo>
                    <a:pt x="0" y="55"/>
                  </a:lnTo>
                  <a:lnTo>
                    <a:pt x="0" y="53"/>
                  </a:lnTo>
                  <a:lnTo>
                    <a:pt x="1" y="51"/>
                  </a:lnTo>
                  <a:lnTo>
                    <a:pt x="2" y="50"/>
                  </a:lnTo>
                  <a:lnTo>
                    <a:pt x="3" y="48"/>
                  </a:lnTo>
                  <a:lnTo>
                    <a:pt x="3" y="47"/>
                  </a:lnTo>
                  <a:lnTo>
                    <a:pt x="4" y="48"/>
                  </a:lnTo>
                  <a:lnTo>
                    <a:pt x="4" y="49"/>
                  </a:lnTo>
                  <a:lnTo>
                    <a:pt x="5" y="50"/>
                  </a:lnTo>
                  <a:lnTo>
                    <a:pt x="5" y="51"/>
                  </a:lnTo>
                  <a:lnTo>
                    <a:pt x="5" y="53"/>
                  </a:lnTo>
                  <a:lnTo>
                    <a:pt x="7" y="53"/>
                  </a:lnTo>
                  <a:lnTo>
                    <a:pt x="8" y="54"/>
                  </a:lnTo>
                  <a:lnTo>
                    <a:pt x="9" y="55"/>
                  </a:lnTo>
                  <a:lnTo>
                    <a:pt x="9" y="53"/>
                  </a:lnTo>
                  <a:lnTo>
                    <a:pt x="9" y="51"/>
                  </a:lnTo>
                  <a:lnTo>
                    <a:pt x="9" y="49"/>
                  </a:lnTo>
                  <a:lnTo>
                    <a:pt x="10" y="48"/>
                  </a:lnTo>
                  <a:lnTo>
                    <a:pt x="10" y="46"/>
                  </a:lnTo>
                  <a:lnTo>
                    <a:pt x="10" y="43"/>
                  </a:lnTo>
                  <a:lnTo>
                    <a:pt x="10" y="39"/>
                  </a:lnTo>
                  <a:lnTo>
                    <a:pt x="9" y="35"/>
                  </a:lnTo>
                  <a:lnTo>
                    <a:pt x="10" y="36"/>
                  </a:lnTo>
                  <a:lnTo>
                    <a:pt x="11" y="36"/>
                  </a:lnTo>
                  <a:lnTo>
                    <a:pt x="11" y="38"/>
                  </a:lnTo>
                  <a:lnTo>
                    <a:pt x="11" y="40"/>
                  </a:lnTo>
                  <a:lnTo>
                    <a:pt x="13" y="42"/>
                  </a:lnTo>
                  <a:lnTo>
                    <a:pt x="15" y="46"/>
                  </a:lnTo>
                  <a:lnTo>
                    <a:pt x="15" y="47"/>
                  </a:lnTo>
                  <a:lnTo>
                    <a:pt x="15" y="45"/>
                  </a:lnTo>
                  <a:lnTo>
                    <a:pt x="16" y="42"/>
                  </a:lnTo>
                  <a:lnTo>
                    <a:pt x="16" y="39"/>
                  </a:lnTo>
                  <a:lnTo>
                    <a:pt x="16" y="38"/>
                  </a:lnTo>
                  <a:lnTo>
                    <a:pt x="17" y="38"/>
                  </a:lnTo>
                  <a:lnTo>
                    <a:pt x="18" y="36"/>
                  </a:lnTo>
                  <a:lnTo>
                    <a:pt x="20" y="36"/>
                  </a:lnTo>
                  <a:lnTo>
                    <a:pt x="21" y="38"/>
                  </a:lnTo>
                  <a:lnTo>
                    <a:pt x="21" y="39"/>
                  </a:lnTo>
                  <a:lnTo>
                    <a:pt x="23" y="36"/>
                  </a:lnTo>
                  <a:lnTo>
                    <a:pt x="25" y="34"/>
                  </a:lnTo>
                  <a:lnTo>
                    <a:pt x="26" y="30"/>
                  </a:lnTo>
                  <a:lnTo>
                    <a:pt x="26" y="26"/>
                  </a:lnTo>
                  <a:lnTo>
                    <a:pt x="27" y="26"/>
                  </a:lnTo>
                  <a:lnTo>
                    <a:pt x="28" y="28"/>
                  </a:lnTo>
                  <a:lnTo>
                    <a:pt x="30" y="31"/>
                  </a:lnTo>
                  <a:lnTo>
                    <a:pt x="31" y="34"/>
                  </a:lnTo>
                  <a:lnTo>
                    <a:pt x="32" y="33"/>
                  </a:lnTo>
                  <a:lnTo>
                    <a:pt x="32" y="32"/>
                  </a:lnTo>
                  <a:lnTo>
                    <a:pt x="33" y="31"/>
                  </a:lnTo>
                  <a:lnTo>
                    <a:pt x="34" y="30"/>
                  </a:lnTo>
                  <a:lnTo>
                    <a:pt x="34" y="28"/>
                  </a:lnTo>
                  <a:lnTo>
                    <a:pt x="34" y="26"/>
                  </a:lnTo>
                  <a:lnTo>
                    <a:pt x="33" y="24"/>
                  </a:lnTo>
                  <a:lnTo>
                    <a:pt x="32" y="22"/>
                  </a:lnTo>
                  <a:lnTo>
                    <a:pt x="31" y="19"/>
                  </a:lnTo>
                  <a:lnTo>
                    <a:pt x="28" y="18"/>
                  </a:lnTo>
                  <a:lnTo>
                    <a:pt x="27" y="17"/>
                  </a:lnTo>
                  <a:lnTo>
                    <a:pt x="25" y="16"/>
                  </a:lnTo>
                  <a:lnTo>
                    <a:pt x="24" y="13"/>
                  </a:lnTo>
                  <a:lnTo>
                    <a:pt x="21" y="11"/>
                  </a:lnTo>
                  <a:lnTo>
                    <a:pt x="19" y="9"/>
                  </a:lnTo>
                  <a:lnTo>
                    <a:pt x="23" y="10"/>
                  </a:lnTo>
                  <a:lnTo>
                    <a:pt x="25" y="11"/>
                  </a:lnTo>
                  <a:lnTo>
                    <a:pt x="27" y="11"/>
                  </a:lnTo>
                  <a:lnTo>
                    <a:pt x="31" y="12"/>
                  </a:lnTo>
                  <a:lnTo>
                    <a:pt x="27" y="9"/>
                  </a:lnTo>
                  <a:lnTo>
                    <a:pt x="24" y="5"/>
                  </a:lnTo>
                  <a:lnTo>
                    <a:pt x="20" y="2"/>
                  </a:lnTo>
                  <a:lnTo>
                    <a:pt x="17" y="0"/>
                  </a:lnTo>
                  <a:lnTo>
                    <a:pt x="21" y="1"/>
                  </a:lnTo>
                  <a:lnTo>
                    <a:pt x="26" y="4"/>
                  </a:lnTo>
                  <a:lnTo>
                    <a:pt x="31" y="7"/>
                  </a:lnTo>
                  <a:lnTo>
                    <a:pt x="34" y="10"/>
                  </a:lnTo>
                  <a:lnTo>
                    <a:pt x="34" y="12"/>
                  </a:lnTo>
                  <a:lnTo>
                    <a:pt x="34" y="13"/>
                  </a:lnTo>
                  <a:lnTo>
                    <a:pt x="35" y="15"/>
                  </a:lnTo>
                  <a:lnTo>
                    <a:pt x="36" y="15"/>
                  </a:lnTo>
                  <a:lnTo>
                    <a:pt x="38" y="16"/>
                  </a:lnTo>
                  <a:lnTo>
                    <a:pt x="39" y="16"/>
                  </a:lnTo>
                  <a:lnTo>
                    <a:pt x="40" y="1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2" name="Freeform 257"/>
            <p:cNvSpPr>
              <a:spLocks/>
            </p:cNvSpPr>
            <p:nvPr/>
          </p:nvSpPr>
          <p:spPr bwMode="auto">
            <a:xfrm>
              <a:off x="5478" y="2712"/>
              <a:ext cx="7" cy="6"/>
            </a:xfrm>
            <a:custGeom>
              <a:avLst/>
              <a:gdLst>
                <a:gd name="T0" fmla="*/ 1 w 13"/>
                <a:gd name="T1" fmla="*/ 1 h 10"/>
                <a:gd name="T2" fmla="*/ 1 w 13"/>
                <a:gd name="T3" fmla="*/ 1 h 10"/>
                <a:gd name="T4" fmla="*/ 1 w 13"/>
                <a:gd name="T5" fmla="*/ 1 h 10"/>
                <a:gd name="T6" fmla="*/ 1 w 13"/>
                <a:gd name="T7" fmla="*/ 1 h 10"/>
                <a:gd name="T8" fmla="*/ 1 w 13"/>
                <a:gd name="T9" fmla="*/ 1 h 10"/>
                <a:gd name="T10" fmla="*/ 1 w 13"/>
                <a:gd name="T11" fmla="*/ 1 h 10"/>
                <a:gd name="T12" fmla="*/ 1 w 13"/>
                <a:gd name="T13" fmla="*/ 1 h 10"/>
                <a:gd name="T14" fmla="*/ 1 w 13"/>
                <a:gd name="T15" fmla="*/ 1 h 10"/>
                <a:gd name="T16" fmla="*/ 0 w 13"/>
                <a:gd name="T17" fmla="*/ 0 h 10"/>
                <a:gd name="T18" fmla="*/ 1 w 13"/>
                <a:gd name="T19" fmla="*/ 1 h 10"/>
                <a:gd name="T20" fmla="*/ 1 w 13"/>
                <a:gd name="T21" fmla="*/ 1 h 10"/>
                <a:gd name="T22" fmla="*/ 1 w 13"/>
                <a:gd name="T23" fmla="*/ 1 h 10"/>
                <a:gd name="T24" fmla="*/ 1 w 13"/>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0"/>
                <a:gd name="T41" fmla="*/ 13 w 1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0">
                  <a:moveTo>
                    <a:pt x="9" y="4"/>
                  </a:moveTo>
                  <a:lnTo>
                    <a:pt x="10" y="6"/>
                  </a:lnTo>
                  <a:lnTo>
                    <a:pt x="11" y="8"/>
                  </a:lnTo>
                  <a:lnTo>
                    <a:pt x="12" y="9"/>
                  </a:lnTo>
                  <a:lnTo>
                    <a:pt x="13" y="10"/>
                  </a:lnTo>
                  <a:lnTo>
                    <a:pt x="8" y="9"/>
                  </a:lnTo>
                  <a:lnTo>
                    <a:pt x="4" y="7"/>
                  </a:lnTo>
                  <a:lnTo>
                    <a:pt x="1" y="3"/>
                  </a:lnTo>
                  <a:lnTo>
                    <a:pt x="0" y="0"/>
                  </a:lnTo>
                  <a:lnTo>
                    <a:pt x="2" y="1"/>
                  </a:lnTo>
                  <a:lnTo>
                    <a:pt x="4" y="2"/>
                  </a:lnTo>
                  <a:lnTo>
                    <a:pt x="6" y="3"/>
                  </a:lnTo>
                  <a:lnTo>
                    <a:pt x="9"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3" name="Freeform 258"/>
            <p:cNvSpPr>
              <a:spLocks/>
            </p:cNvSpPr>
            <p:nvPr/>
          </p:nvSpPr>
          <p:spPr bwMode="auto">
            <a:xfrm>
              <a:off x="5473" y="2703"/>
              <a:ext cx="11" cy="9"/>
            </a:xfrm>
            <a:custGeom>
              <a:avLst/>
              <a:gdLst>
                <a:gd name="T0" fmla="*/ 1 w 22"/>
                <a:gd name="T1" fmla="*/ 0 h 19"/>
                <a:gd name="T2" fmla="*/ 1 w 22"/>
                <a:gd name="T3" fmla="*/ 0 h 19"/>
                <a:gd name="T4" fmla="*/ 1 w 22"/>
                <a:gd name="T5" fmla="*/ 0 h 19"/>
                <a:gd name="T6" fmla="*/ 1 w 22"/>
                <a:gd name="T7" fmla="*/ 0 h 19"/>
                <a:gd name="T8" fmla="*/ 0 w 22"/>
                <a:gd name="T9" fmla="*/ 0 h 19"/>
                <a:gd name="T10" fmla="*/ 1 w 22"/>
                <a:gd name="T11" fmla="*/ 0 h 19"/>
                <a:gd name="T12" fmla="*/ 1 w 22"/>
                <a:gd name="T13" fmla="*/ 0 h 19"/>
                <a:gd name="T14" fmla="*/ 1 w 22"/>
                <a:gd name="T15" fmla="*/ 0 h 19"/>
                <a:gd name="T16" fmla="*/ 1 w 22"/>
                <a:gd name="T17" fmla="*/ 0 h 19"/>
                <a:gd name="T18" fmla="*/ 1 w 22"/>
                <a:gd name="T19" fmla="*/ 0 h 19"/>
                <a:gd name="T20" fmla="*/ 1 w 22"/>
                <a:gd name="T21" fmla="*/ 0 h 19"/>
                <a:gd name="T22" fmla="*/ 1 w 22"/>
                <a:gd name="T23" fmla="*/ 0 h 19"/>
                <a:gd name="T24" fmla="*/ 1 w 22"/>
                <a:gd name="T25" fmla="*/ 0 h 19"/>
                <a:gd name="T26" fmla="*/ 1 w 22"/>
                <a:gd name="T27" fmla="*/ 0 h 19"/>
                <a:gd name="T28" fmla="*/ 1 w 22"/>
                <a:gd name="T29" fmla="*/ 0 h 19"/>
                <a:gd name="T30" fmla="*/ 1 w 22"/>
                <a:gd name="T31" fmla="*/ 0 h 19"/>
                <a:gd name="T32" fmla="*/ 1 w 22"/>
                <a:gd name="T33" fmla="*/ 0 h 19"/>
                <a:gd name="T34" fmla="*/ 1 w 22"/>
                <a:gd name="T35" fmla="*/ 0 h 19"/>
                <a:gd name="T36" fmla="*/ 1 w 22"/>
                <a:gd name="T37" fmla="*/ 0 h 19"/>
                <a:gd name="T38" fmla="*/ 1 w 22"/>
                <a:gd name="T39" fmla="*/ 0 h 19"/>
                <a:gd name="T40" fmla="*/ 1 w 22"/>
                <a:gd name="T41" fmla="*/ 0 h 19"/>
                <a:gd name="T42" fmla="*/ 1 w 22"/>
                <a:gd name="T43" fmla="*/ 0 h 19"/>
                <a:gd name="T44" fmla="*/ 1 w 22"/>
                <a:gd name="T45" fmla="*/ 0 h 19"/>
                <a:gd name="T46" fmla="*/ 1 w 22"/>
                <a:gd name="T47" fmla="*/ 0 h 19"/>
                <a:gd name="T48" fmla="*/ 1 w 22"/>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9"/>
                <a:gd name="T77" fmla="*/ 22 w 22"/>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9">
                  <a:moveTo>
                    <a:pt x="8" y="15"/>
                  </a:moveTo>
                  <a:lnTo>
                    <a:pt x="5" y="12"/>
                  </a:lnTo>
                  <a:lnTo>
                    <a:pt x="2" y="8"/>
                  </a:lnTo>
                  <a:lnTo>
                    <a:pt x="1" y="4"/>
                  </a:lnTo>
                  <a:lnTo>
                    <a:pt x="0" y="0"/>
                  </a:lnTo>
                  <a:lnTo>
                    <a:pt x="1" y="1"/>
                  </a:lnTo>
                  <a:lnTo>
                    <a:pt x="4" y="4"/>
                  </a:lnTo>
                  <a:lnTo>
                    <a:pt x="6" y="5"/>
                  </a:lnTo>
                  <a:lnTo>
                    <a:pt x="8" y="5"/>
                  </a:lnTo>
                  <a:lnTo>
                    <a:pt x="9" y="7"/>
                  </a:lnTo>
                  <a:lnTo>
                    <a:pt x="11" y="8"/>
                  </a:lnTo>
                  <a:lnTo>
                    <a:pt x="12" y="10"/>
                  </a:lnTo>
                  <a:lnTo>
                    <a:pt x="13" y="11"/>
                  </a:lnTo>
                  <a:lnTo>
                    <a:pt x="14" y="11"/>
                  </a:lnTo>
                  <a:lnTo>
                    <a:pt x="15" y="12"/>
                  </a:lnTo>
                  <a:lnTo>
                    <a:pt x="16" y="12"/>
                  </a:lnTo>
                  <a:lnTo>
                    <a:pt x="17" y="13"/>
                  </a:lnTo>
                  <a:lnTo>
                    <a:pt x="19" y="14"/>
                  </a:lnTo>
                  <a:lnTo>
                    <a:pt x="20" y="15"/>
                  </a:lnTo>
                  <a:lnTo>
                    <a:pt x="21" y="18"/>
                  </a:lnTo>
                  <a:lnTo>
                    <a:pt x="22" y="19"/>
                  </a:lnTo>
                  <a:lnTo>
                    <a:pt x="19" y="19"/>
                  </a:lnTo>
                  <a:lnTo>
                    <a:pt x="15" y="18"/>
                  </a:lnTo>
                  <a:lnTo>
                    <a:pt x="12" y="16"/>
                  </a:lnTo>
                  <a:lnTo>
                    <a:pt x="8"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4" name="Freeform 259"/>
            <p:cNvSpPr>
              <a:spLocks/>
            </p:cNvSpPr>
            <p:nvPr/>
          </p:nvSpPr>
          <p:spPr bwMode="auto">
            <a:xfrm>
              <a:off x="5454" y="2674"/>
              <a:ext cx="22" cy="7"/>
            </a:xfrm>
            <a:custGeom>
              <a:avLst/>
              <a:gdLst>
                <a:gd name="T0" fmla="*/ 1 w 44"/>
                <a:gd name="T1" fmla="*/ 0 h 15"/>
                <a:gd name="T2" fmla="*/ 1 w 44"/>
                <a:gd name="T3" fmla="*/ 0 h 15"/>
                <a:gd name="T4" fmla="*/ 1 w 44"/>
                <a:gd name="T5" fmla="*/ 0 h 15"/>
                <a:gd name="T6" fmla="*/ 1 w 44"/>
                <a:gd name="T7" fmla="*/ 0 h 15"/>
                <a:gd name="T8" fmla="*/ 1 w 44"/>
                <a:gd name="T9" fmla="*/ 0 h 15"/>
                <a:gd name="T10" fmla="*/ 1 w 44"/>
                <a:gd name="T11" fmla="*/ 0 h 15"/>
                <a:gd name="T12" fmla="*/ 1 w 44"/>
                <a:gd name="T13" fmla="*/ 0 h 15"/>
                <a:gd name="T14" fmla="*/ 1 w 44"/>
                <a:gd name="T15" fmla="*/ 0 h 15"/>
                <a:gd name="T16" fmla="*/ 0 w 44"/>
                <a:gd name="T17" fmla="*/ 0 h 15"/>
                <a:gd name="T18" fmla="*/ 1 w 44"/>
                <a:gd name="T19" fmla="*/ 0 h 15"/>
                <a:gd name="T20" fmla="*/ 1 w 44"/>
                <a:gd name="T21" fmla="*/ 0 h 15"/>
                <a:gd name="T22" fmla="*/ 1 w 44"/>
                <a:gd name="T23" fmla="*/ 0 h 15"/>
                <a:gd name="T24" fmla="*/ 1 w 44"/>
                <a:gd name="T25" fmla="*/ 0 h 15"/>
                <a:gd name="T26" fmla="*/ 1 w 44"/>
                <a:gd name="T27" fmla="*/ 0 h 15"/>
                <a:gd name="T28" fmla="*/ 1 w 44"/>
                <a:gd name="T29" fmla="*/ 0 h 15"/>
                <a:gd name="T30" fmla="*/ 1 w 44"/>
                <a:gd name="T31" fmla="*/ 0 h 15"/>
                <a:gd name="T32" fmla="*/ 1 w 44"/>
                <a:gd name="T33" fmla="*/ 0 h 15"/>
                <a:gd name="T34" fmla="*/ 1 w 44"/>
                <a:gd name="T35" fmla="*/ 0 h 15"/>
                <a:gd name="T36" fmla="*/ 1 w 44"/>
                <a:gd name="T37" fmla="*/ 0 h 15"/>
                <a:gd name="T38" fmla="*/ 1 w 44"/>
                <a:gd name="T39" fmla="*/ 0 h 15"/>
                <a:gd name="T40" fmla="*/ 1 w 44"/>
                <a:gd name="T41" fmla="*/ 0 h 15"/>
                <a:gd name="T42" fmla="*/ 1 w 44"/>
                <a:gd name="T43" fmla="*/ 0 h 15"/>
                <a:gd name="T44" fmla="*/ 1 w 44"/>
                <a:gd name="T45" fmla="*/ 0 h 15"/>
                <a:gd name="T46" fmla="*/ 1 w 44"/>
                <a:gd name="T47" fmla="*/ 0 h 15"/>
                <a:gd name="T48" fmla="*/ 1 w 44"/>
                <a:gd name="T49" fmla="*/ 0 h 15"/>
                <a:gd name="T50" fmla="*/ 1 w 44"/>
                <a:gd name="T51" fmla="*/ 0 h 15"/>
                <a:gd name="T52" fmla="*/ 1 w 44"/>
                <a:gd name="T53" fmla="*/ 0 h 15"/>
                <a:gd name="T54" fmla="*/ 1 w 44"/>
                <a:gd name="T55" fmla="*/ 0 h 15"/>
                <a:gd name="T56" fmla="*/ 1 w 44"/>
                <a:gd name="T57" fmla="*/ 0 h 15"/>
                <a:gd name="T58" fmla="*/ 1 w 44"/>
                <a:gd name="T59" fmla="*/ 0 h 15"/>
                <a:gd name="T60" fmla="*/ 1 w 44"/>
                <a:gd name="T61" fmla="*/ 0 h 15"/>
                <a:gd name="T62" fmla="*/ 1 w 44"/>
                <a:gd name="T63" fmla="*/ 0 h 15"/>
                <a:gd name="T64" fmla="*/ 1 w 44"/>
                <a:gd name="T65" fmla="*/ 0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15"/>
                <a:gd name="T101" fmla="*/ 44 w 44"/>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15">
                  <a:moveTo>
                    <a:pt x="21" y="9"/>
                  </a:moveTo>
                  <a:lnTo>
                    <a:pt x="20" y="10"/>
                  </a:lnTo>
                  <a:lnTo>
                    <a:pt x="16" y="10"/>
                  </a:lnTo>
                  <a:lnTo>
                    <a:pt x="13" y="11"/>
                  </a:lnTo>
                  <a:lnTo>
                    <a:pt x="9" y="12"/>
                  </a:lnTo>
                  <a:lnTo>
                    <a:pt x="7" y="14"/>
                  </a:lnTo>
                  <a:lnTo>
                    <a:pt x="5" y="14"/>
                  </a:lnTo>
                  <a:lnTo>
                    <a:pt x="3" y="15"/>
                  </a:lnTo>
                  <a:lnTo>
                    <a:pt x="0" y="15"/>
                  </a:lnTo>
                  <a:lnTo>
                    <a:pt x="1" y="14"/>
                  </a:lnTo>
                  <a:lnTo>
                    <a:pt x="4" y="11"/>
                  </a:lnTo>
                  <a:lnTo>
                    <a:pt x="5" y="10"/>
                  </a:lnTo>
                  <a:lnTo>
                    <a:pt x="6" y="8"/>
                  </a:lnTo>
                  <a:lnTo>
                    <a:pt x="9" y="7"/>
                  </a:lnTo>
                  <a:lnTo>
                    <a:pt x="12" y="6"/>
                  </a:lnTo>
                  <a:lnTo>
                    <a:pt x="15" y="6"/>
                  </a:lnTo>
                  <a:lnTo>
                    <a:pt x="17" y="4"/>
                  </a:lnTo>
                  <a:lnTo>
                    <a:pt x="20" y="3"/>
                  </a:lnTo>
                  <a:lnTo>
                    <a:pt x="22" y="1"/>
                  </a:lnTo>
                  <a:lnTo>
                    <a:pt x="24" y="0"/>
                  </a:lnTo>
                  <a:lnTo>
                    <a:pt x="27" y="0"/>
                  </a:lnTo>
                  <a:lnTo>
                    <a:pt x="29" y="1"/>
                  </a:lnTo>
                  <a:lnTo>
                    <a:pt x="34" y="2"/>
                  </a:lnTo>
                  <a:lnTo>
                    <a:pt x="44" y="2"/>
                  </a:lnTo>
                  <a:lnTo>
                    <a:pt x="37" y="3"/>
                  </a:lnTo>
                  <a:lnTo>
                    <a:pt x="31" y="3"/>
                  </a:lnTo>
                  <a:lnTo>
                    <a:pt x="28" y="3"/>
                  </a:lnTo>
                  <a:lnTo>
                    <a:pt x="26" y="4"/>
                  </a:lnTo>
                  <a:lnTo>
                    <a:pt x="24" y="6"/>
                  </a:lnTo>
                  <a:lnTo>
                    <a:pt x="23" y="8"/>
                  </a:lnTo>
                  <a:lnTo>
                    <a:pt x="22" y="9"/>
                  </a:lnTo>
                  <a:lnTo>
                    <a:pt x="21"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5" name="Freeform 260"/>
            <p:cNvSpPr>
              <a:spLocks/>
            </p:cNvSpPr>
            <p:nvPr/>
          </p:nvSpPr>
          <p:spPr bwMode="auto">
            <a:xfrm>
              <a:off x="5525" y="2779"/>
              <a:ext cx="14" cy="42"/>
            </a:xfrm>
            <a:custGeom>
              <a:avLst/>
              <a:gdLst>
                <a:gd name="T0" fmla="*/ 1 w 27"/>
                <a:gd name="T1" fmla="*/ 0 h 83"/>
                <a:gd name="T2" fmla="*/ 1 w 27"/>
                <a:gd name="T3" fmla="*/ 1 h 83"/>
                <a:gd name="T4" fmla="*/ 1 w 27"/>
                <a:gd name="T5" fmla="*/ 1 h 83"/>
                <a:gd name="T6" fmla="*/ 1 w 27"/>
                <a:gd name="T7" fmla="*/ 1 h 83"/>
                <a:gd name="T8" fmla="*/ 1 w 27"/>
                <a:gd name="T9" fmla="*/ 1 h 83"/>
                <a:gd name="T10" fmla="*/ 1 w 27"/>
                <a:gd name="T11" fmla="*/ 1 h 83"/>
                <a:gd name="T12" fmla="*/ 1 w 27"/>
                <a:gd name="T13" fmla="*/ 1 h 83"/>
                <a:gd name="T14" fmla="*/ 1 w 27"/>
                <a:gd name="T15" fmla="*/ 1 h 83"/>
                <a:gd name="T16" fmla="*/ 1 w 27"/>
                <a:gd name="T17" fmla="*/ 1 h 83"/>
                <a:gd name="T18" fmla="*/ 1 w 27"/>
                <a:gd name="T19" fmla="*/ 1 h 83"/>
                <a:gd name="T20" fmla="*/ 1 w 27"/>
                <a:gd name="T21" fmla="*/ 1 h 83"/>
                <a:gd name="T22" fmla="*/ 1 w 27"/>
                <a:gd name="T23" fmla="*/ 1 h 83"/>
                <a:gd name="T24" fmla="*/ 0 w 27"/>
                <a:gd name="T25" fmla="*/ 1 h 83"/>
                <a:gd name="T26" fmla="*/ 1 w 27"/>
                <a:gd name="T27" fmla="*/ 1 h 83"/>
                <a:gd name="T28" fmla="*/ 1 w 27"/>
                <a:gd name="T29" fmla="*/ 1 h 83"/>
                <a:gd name="T30" fmla="*/ 1 w 27"/>
                <a:gd name="T31" fmla="*/ 1 h 83"/>
                <a:gd name="T32" fmla="*/ 1 w 27"/>
                <a:gd name="T33" fmla="*/ 1 h 83"/>
                <a:gd name="T34" fmla="*/ 1 w 27"/>
                <a:gd name="T35" fmla="*/ 1 h 83"/>
                <a:gd name="T36" fmla="*/ 1 w 27"/>
                <a:gd name="T37" fmla="*/ 1 h 83"/>
                <a:gd name="T38" fmla="*/ 1 w 27"/>
                <a:gd name="T39" fmla="*/ 1 h 83"/>
                <a:gd name="T40" fmla="*/ 1 w 27"/>
                <a:gd name="T41" fmla="*/ 1 h 83"/>
                <a:gd name="T42" fmla="*/ 1 w 27"/>
                <a:gd name="T43" fmla="*/ 1 h 83"/>
                <a:gd name="T44" fmla="*/ 1 w 27"/>
                <a:gd name="T45" fmla="*/ 1 h 83"/>
                <a:gd name="T46" fmla="*/ 1 w 27"/>
                <a:gd name="T47" fmla="*/ 1 h 83"/>
                <a:gd name="T48" fmla="*/ 1 w 27"/>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83"/>
                <a:gd name="T77" fmla="*/ 27 w 27"/>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83">
                  <a:moveTo>
                    <a:pt x="18" y="0"/>
                  </a:moveTo>
                  <a:lnTo>
                    <a:pt x="18" y="12"/>
                  </a:lnTo>
                  <a:lnTo>
                    <a:pt x="19" y="25"/>
                  </a:lnTo>
                  <a:lnTo>
                    <a:pt x="23" y="37"/>
                  </a:lnTo>
                  <a:lnTo>
                    <a:pt x="25" y="44"/>
                  </a:lnTo>
                  <a:lnTo>
                    <a:pt x="27" y="48"/>
                  </a:lnTo>
                  <a:lnTo>
                    <a:pt x="27" y="51"/>
                  </a:lnTo>
                  <a:lnTo>
                    <a:pt x="26" y="54"/>
                  </a:lnTo>
                  <a:lnTo>
                    <a:pt x="24" y="57"/>
                  </a:lnTo>
                  <a:lnTo>
                    <a:pt x="19" y="61"/>
                  </a:lnTo>
                  <a:lnTo>
                    <a:pt x="12" y="69"/>
                  </a:lnTo>
                  <a:lnTo>
                    <a:pt x="6" y="77"/>
                  </a:lnTo>
                  <a:lnTo>
                    <a:pt x="0" y="83"/>
                  </a:lnTo>
                  <a:lnTo>
                    <a:pt x="4" y="75"/>
                  </a:lnTo>
                  <a:lnTo>
                    <a:pt x="10" y="66"/>
                  </a:lnTo>
                  <a:lnTo>
                    <a:pt x="15" y="59"/>
                  </a:lnTo>
                  <a:lnTo>
                    <a:pt x="18" y="54"/>
                  </a:lnTo>
                  <a:lnTo>
                    <a:pt x="19" y="52"/>
                  </a:lnTo>
                  <a:lnTo>
                    <a:pt x="20" y="49"/>
                  </a:lnTo>
                  <a:lnTo>
                    <a:pt x="20" y="46"/>
                  </a:lnTo>
                  <a:lnTo>
                    <a:pt x="19" y="44"/>
                  </a:lnTo>
                  <a:lnTo>
                    <a:pt x="18" y="38"/>
                  </a:lnTo>
                  <a:lnTo>
                    <a:pt x="17" y="27"/>
                  </a:lnTo>
                  <a:lnTo>
                    <a:pt x="17" y="13"/>
                  </a:lnTo>
                  <a:lnTo>
                    <a:pt x="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6" name="Freeform 261"/>
            <p:cNvSpPr>
              <a:spLocks/>
            </p:cNvSpPr>
            <p:nvPr/>
          </p:nvSpPr>
          <p:spPr bwMode="auto">
            <a:xfrm>
              <a:off x="5503" y="2831"/>
              <a:ext cx="70" cy="117"/>
            </a:xfrm>
            <a:custGeom>
              <a:avLst/>
              <a:gdLst>
                <a:gd name="T0" fmla="*/ 1 w 140"/>
                <a:gd name="T1" fmla="*/ 1 h 234"/>
                <a:gd name="T2" fmla="*/ 1 w 140"/>
                <a:gd name="T3" fmla="*/ 1 h 234"/>
                <a:gd name="T4" fmla="*/ 1 w 140"/>
                <a:gd name="T5" fmla="*/ 1 h 234"/>
                <a:gd name="T6" fmla="*/ 1 w 140"/>
                <a:gd name="T7" fmla="*/ 1 h 234"/>
                <a:gd name="T8" fmla="*/ 1 w 140"/>
                <a:gd name="T9" fmla="*/ 1 h 234"/>
                <a:gd name="T10" fmla="*/ 1 w 140"/>
                <a:gd name="T11" fmla="*/ 1 h 234"/>
                <a:gd name="T12" fmla="*/ 1 w 140"/>
                <a:gd name="T13" fmla="*/ 1 h 234"/>
                <a:gd name="T14" fmla="*/ 1 w 140"/>
                <a:gd name="T15" fmla="*/ 1 h 234"/>
                <a:gd name="T16" fmla="*/ 1 w 140"/>
                <a:gd name="T17" fmla="*/ 1 h 234"/>
                <a:gd name="T18" fmla="*/ 1 w 140"/>
                <a:gd name="T19" fmla="*/ 1 h 234"/>
                <a:gd name="T20" fmla="*/ 1 w 140"/>
                <a:gd name="T21" fmla="*/ 1 h 234"/>
                <a:gd name="T22" fmla="*/ 1 w 140"/>
                <a:gd name="T23" fmla="*/ 1 h 234"/>
                <a:gd name="T24" fmla="*/ 1 w 140"/>
                <a:gd name="T25" fmla="*/ 1 h 234"/>
                <a:gd name="T26" fmla="*/ 1 w 140"/>
                <a:gd name="T27" fmla="*/ 1 h 234"/>
                <a:gd name="T28" fmla="*/ 1 w 140"/>
                <a:gd name="T29" fmla="*/ 1 h 234"/>
                <a:gd name="T30" fmla="*/ 1 w 140"/>
                <a:gd name="T31" fmla="*/ 1 h 234"/>
                <a:gd name="T32" fmla="*/ 1 w 140"/>
                <a:gd name="T33" fmla="*/ 1 h 234"/>
                <a:gd name="T34" fmla="*/ 1 w 140"/>
                <a:gd name="T35" fmla="*/ 1 h 234"/>
                <a:gd name="T36" fmla="*/ 1 w 140"/>
                <a:gd name="T37" fmla="*/ 1 h 234"/>
                <a:gd name="T38" fmla="*/ 1 w 140"/>
                <a:gd name="T39" fmla="*/ 1 h 234"/>
                <a:gd name="T40" fmla="*/ 1 w 140"/>
                <a:gd name="T41" fmla="*/ 1 h 234"/>
                <a:gd name="T42" fmla="*/ 1 w 140"/>
                <a:gd name="T43" fmla="*/ 1 h 234"/>
                <a:gd name="T44" fmla="*/ 1 w 140"/>
                <a:gd name="T45" fmla="*/ 1 h 234"/>
                <a:gd name="T46" fmla="*/ 1 w 140"/>
                <a:gd name="T47" fmla="*/ 1 h 234"/>
                <a:gd name="T48" fmla="*/ 1 w 140"/>
                <a:gd name="T49" fmla="*/ 1 h 234"/>
                <a:gd name="T50" fmla="*/ 1 w 140"/>
                <a:gd name="T51" fmla="*/ 1 h 234"/>
                <a:gd name="T52" fmla="*/ 1 w 140"/>
                <a:gd name="T53" fmla="*/ 1 h 234"/>
                <a:gd name="T54" fmla="*/ 1 w 140"/>
                <a:gd name="T55" fmla="*/ 1 h 234"/>
                <a:gd name="T56" fmla="*/ 1 w 140"/>
                <a:gd name="T57" fmla="*/ 1 h 234"/>
                <a:gd name="T58" fmla="*/ 1 w 140"/>
                <a:gd name="T59" fmla="*/ 1 h 234"/>
                <a:gd name="T60" fmla="*/ 1 w 140"/>
                <a:gd name="T61" fmla="*/ 1 h 234"/>
                <a:gd name="T62" fmla="*/ 1 w 140"/>
                <a:gd name="T63" fmla="*/ 1 h 234"/>
                <a:gd name="T64" fmla="*/ 1 w 140"/>
                <a:gd name="T65" fmla="*/ 1 h 234"/>
                <a:gd name="T66" fmla="*/ 1 w 140"/>
                <a:gd name="T67" fmla="*/ 1 h 234"/>
                <a:gd name="T68" fmla="*/ 1 w 140"/>
                <a:gd name="T69" fmla="*/ 1 h 234"/>
                <a:gd name="T70" fmla="*/ 1 w 140"/>
                <a:gd name="T71" fmla="*/ 1 h 234"/>
                <a:gd name="T72" fmla="*/ 1 w 140"/>
                <a:gd name="T73" fmla="*/ 1 h 234"/>
                <a:gd name="T74" fmla="*/ 1 w 140"/>
                <a:gd name="T75" fmla="*/ 1 h 234"/>
                <a:gd name="T76" fmla="*/ 1 w 140"/>
                <a:gd name="T77" fmla="*/ 1 h 2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0"/>
                <a:gd name="T118" fmla="*/ 0 h 234"/>
                <a:gd name="T119" fmla="*/ 140 w 140"/>
                <a:gd name="T120" fmla="*/ 234 h 2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0" h="234">
                  <a:moveTo>
                    <a:pt x="62" y="216"/>
                  </a:moveTo>
                  <a:lnTo>
                    <a:pt x="68" y="215"/>
                  </a:lnTo>
                  <a:lnTo>
                    <a:pt x="75" y="213"/>
                  </a:lnTo>
                  <a:lnTo>
                    <a:pt x="83" y="209"/>
                  </a:lnTo>
                  <a:lnTo>
                    <a:pt x="91" y="205"/>
                  </a:lnTo>
                  <a:lnTo>
                    <a:pt x="98" y="200"/>
                  </a:lnTo>
                  <a:lnTo>
                    <a:pt x="105" y="196"/>
                  </a:lnTo>
                  <a:lnTo>
                    <a:pt x="109" y="191"/>
                  </a:lnTo>
                  <a:lnTo>
                    <a:pt x="113" y="186"/>
                  </a:lnTo>
                  <a:lnTo>
                    <a:pt x="115" y="183"/>
                  </a:lnTo>
                  <a:lnTo>
                    <a:pt x="117" y="183"/>
                  </a:lnTo>
                  <a:lnTo>
                    <a:pt x="120" y="185"/>
                  </a:lnTo>
                  <a:lnTo>
                    <a:pt x="121" y="190"/>
                  </a:lnTo>
                  <a:lnTo>
                    <a:pt x="121" y="197"/>
                  </a:lnTo>
                  <a:lnTo>
                    <a:pt x="121" y="206"/>
                  </a:lnTo>
                  <a:lnTo>
                    <a:pt x="121" y="217"/>
                  </a:lnTo>
                  <a:lnTo>
                    <a:pt x="120" y="234"/>
                  </a:lnTo>
                  <a:lnTo>
                    <a:pt x="123" y="232"/>
                  </a:lnTo>
                  <a:lnTo>
                    <a:pt x="128" y="231"/>
                  </a:lnTo>
                  <a:lnTo>
                    <a:pt x="131" y="229"/>
                  </a:lnTo>
                  <a:lnTo>
                    <a:pt x="135" y="227"/>
                  </a:lnTo>
                  <a:lnTo>
                    <a:pt x="135" y="216"/>
                  </a:lnTo>
                  <a:lnTo>
                    <a:pt x="134" y="203"/>
                  </a:lnTo>
                  <a:lnTo>
                    <a:pt x="131" y="185"/>
                  </a:lnTo>
                  <a:lnTo>
                    <a:pt x="131" y="161"/>
                  </a:lnTo>
                  <a:lnTo>
                    <a:pt x="132" y="148"/>
                  </a:lnTo>
                  <a:lnTo>
                    <a:pt x="134" y="129"/>
                  </a:lnTo>
                  <a:lnTo>
                    <a:pt x="137" y="102"/>
                  </a:lnTo>
                  <a:lnTo>
                    <a:pt x="140" y="72"/>
                  </a:lnTo>
                  <a:lnTo>
                    <a:pt x="138" y="54"/>
                  </a:lnTo>
                  <a:lnTo>
                    <a:pt x="135" y="31"/>
                  </a:lnTo>
                  <a:lnTo>
                    <a:pt x="134" y="11"/>
                  </a:lnTo>
                  <a:lnTo>
                    <a:pt x="132" y="0"/>
                  </a:lnTo>
                  <a:lnTo>
                    <a:pt x="128" y="14"/>
                  </a:lnTo>
                  <a:lnTo>
                    <a:pt x="123" y="28"/>
                  </a:lnTo>
                  <a:lnTo>
                    <a:pt x="117" y="43"/>
                  </a:lnTo>
                  <a:lnTo>
                    <a:pt x="112" y="58"/>
                  </a:lnTo>
                  <a:lnTo>
                    <a:pt x="106" y="71"/>
                  </a:lnTo>
                  <a:lnTo>
                    <a:pt x="100" y="83"/>
                  </a:lnTo>
                  <a:lnTo>
                    <a:pt x="97" y="93"/>
                  </a:lnTo>
                  <a:lnTo>
                    <a:pt x="93" y="100"/>
                  </a:lnTo>
                  <a:lnTo>
                    <a:pt x="89" y="109"/>
                  </a:lnTo>
                  <a:lnTo>
                    <a:pt x="82" y="123"/>
                  </a:lnTo>
                  <a:lnTo>
                    <a:pt x="73" y="142"/>
                  </a:lnTo>
                  <a:lnTo>
                    <a:pt x="61" y="162"/>
                  </a:lnTo>
                  <a:lnTo>
                    <a:pt x="47" y="183"/>
                  </a:lnTo>
                  <a:lnTo>
                    <a:pt x="32" y="204"/>
                  </a:lnTo>
                  <a:lnTo>
                    <a:pt x="16" y="221"/>
                  </a:lnTo>
                  <a:lnTo>
                    <a:pt x="0" y="234"/>
                  </a:lnTo>
                  <a:lnTo>
                    <a:pt x="8" y="230"/>
                  </a:lnTo>
                  <a:lnTo>
                    <a:pt x="17" y="228"/>
                  </a:lnTo>
                  <a:lnTo>
                    <a:pt x="27" y="224"/>
                  </a:lnTo>
                  <a:lnTo>
                    <a:pt x="36" y="222"/>
                  </a:lnTo>
                  <a:lnTo>
                    <a:pt x="45" y="220"/>
                  </a:lnTo>
                  <a:lnTo>
                    <a:pt x="52" y="217"/>
                  </a:lnTo>
                  <a:lnTo>
                    <a:pt x="58" y="216"/>
                  </a:lnTo>
                  <a:lnTo>
                    <a:pt x="62" y="216"/>
                  </a:lnTo>
                  <a:lnTo>
                    <a:pt x="44" y="206"/>
                  </a:lnTo>
                  <a:lnTo>
                    <a:pt x="55" y="196"/>
                  </a:lnTo>
                  <a:lnTo>
                    <a:pt x="63" y="186"/>
                  </a:lnTo>
                  <a:lnTo>
                    <a:pt x="69" y="177"/>
                  </a:lnTo>
                  <a:lnTo>
                    <a:pt x="74" y="168"/>
                  </a:lnTo>
                  <a:lnTo>
                    <a:pt x="81" y="156"/>
                  </a:lnTo>
                  <a:lnTo>
                    <a:pt x="90" y="144"/>
                  </a:lnTo>
                  <a:lnTo>
                    <a:pt x="100" y="133"/>
                  </a:lnTo>
                  <a:lnTo>
                    <a:pt x="107" y="128"/>
                  </a:lnTo>
                  <a:lnTo>
                    <a:pt x="104" y="139"/>
                  </a:lnTo>
                  <a:lnTo>
                    <a:pt x="99" y="154"/>
                  </a:lnTo>
                  <a:lnTo>
                    <a:pt x="94" y="168"/>
                  </a:lnTo>
                  <a:lnTo>
                    <a:pt x="90" y="175"/>
                  </a:lnTo>
                  <a:lnTo>
                    <a:pt x="87" y="177"/>
                  </a:lnTo>
                  <a:lnTo>
                    <a:pt x="83" y="180"/>
                  </a:lnTo>
                  <a:lnTo>
                    <a:pt x="78" y="184"/>
                  </a:lnTo>
                  <a:lnTo>
                    <a:pt x="71" y="190"/>
                  </a:lnTo>
                  <a:lnTo>
                    <a:pt x="64" y="194"/>
                  </a:lnTo>
                  <a:lnTo>
                    <a:pt x="58" y="199"/>
                  </a:lnTo>
                  <a:lnTo>
                    <a:pt x="51" y="204"/>
                  </a:lnTo>
                  <a:lnTo>
                    <a:pt x="44" y="206"/>
                  </a:lnTo>
                  <a:lnTo>
                    <a:pt x="62" y="2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7" name="Freeform 262"/>
            <p:cNvSpPr>
              <a:spLocks/>
            </p:cNvSpPr>
            <p:nvPr/>
          </p:nvSpPr>
          <p:spPr bwMode="auto">
            <a:xfrm>
              <a:off x="5409" y="2859"/>
              <a:ext cx="18" cy="116"/>
            </a:xfrm>
            <a:custGeom>
              <a:avLst/>
              <a:gdLst>
                <a:gd name="T0" fmla="*/ 0 w 37"/>
                <a:gd name="T1" fmla="*/ 0 h 234"/>
                <a:gd name="T2" fmla="*/ 0 w 37"/>
                <a:gd name="T3" fmla="*/ 0 h 234"/>
                <a:gd name="T4" fmla="*/ 0 w 37"/>
                <a:gd name="T5" fmla="*/ 0 h 234"/>
                <a:gd name="T6" fmla="*/ 0 w 37"/>
                <a:gd name="T7" fmla="*/ 0 h 234"/>
                <a:gd name="T8" fmla="*/ 0 w 37"/>
                <a:gd name="T9" fmla="*/ 0 h 234"/>
                <a:gd name="T10" fmla="*/ 0 w 37"/>
                <a:gd name="T11" fmla="*/ 0 h 234"/>
                <a:gd name="T12" fmla="*/ 0 w 37"/>
                <a:gd name="T13" fmla="*/ 0 h 234"/>
                <a:gd name="T14" fmla="*/ 0 w 37"/>
                <a:gd name="T15" fmla="*/ 0 h 234"/>
                <a:gd name="T16" fmla="*/ 0 w 37"/>
                <a:gd name="T17" fmla="*/ 0 h 234"/>
                <a:gd name="T18" fmla="*/ 0 w 37"/>
                <a:gd name="T19" fmla="*/ 0 h 234"/>
                <a:gd name="T20" fmla="*/ 0 w 37"/>
                <a:gd name="T21" fmla="*/ 0 h 234"/>
                <a:gd name="T22" fmla="*/ 0 w 37"/>
                <a:gd name="T23" fmla="*/ 0 h 234"/>
                <a:gd name="T24" fmla="*/ 0 w 37"/>
                <a:gd name="T25" fmla="*/ 0 h 234"/>
                <a:gd name="T26" fmla="*/ 0 w 37"/>
                <a:gd name="T27" fmla="*/ 0 h 234"/>
                <a:gd name="T28" fmla="*/ 0 w 37"/>
                <a:gd name="T29" fmla="*/ 0 h 234"/>
                <a:gd name="T30" fmla="*/ 0 w 37"/>
                <a:gd name="T31" fmla="*/ 0 h 234"/>
                <a:gd name="T32" fmla="*/ 0 w 37"/>
                <a:gd name="T33" fmla="*/ 0 h 234"/>
                <a:gd name="T34" fmla="*/ 0 w 37"/>
                <a:gd name="T35" fmla="*/ 0 h 234"/>
                <a:gd name="T36" fmla="*/ 0 w 37"/>
                <a:gd name="T37" fmla="*/ 0 h 234"/>
                <a:gd name="T38" fmla="*/ 0 w 37"/>
                <a:gd name="T39" fmla="*/ 0 h 234"/>
                <a:gd name="T40" fmla="*/ 0 w 37"/>
                <a:gd name="T41" fmla="*/ 0 h 234"/>
                <a:gd name="T42" fmla="*/ 0 w 37"/>
                <a:gd name="T43" fmla="*/ 0 h 234"/>
                <a:gd name="T44" fmla="*/ 0 w 37"/>
                <a:gd name="T45" fmla="*/ 0 h 234"/>
                <a:gd name="T46" fmla="*/ 0 w 37"/>
                <a:gd name="T47" fmla="*/ 0 h 234"/>
                <a:gd name="T48" fmla="*/ 0 w 37"/>
                <a:gd name="T49" fmla="*/ 0 h 234"/>
                <a:gd name="T50" fmla="*/ 0 w 37"/>
                <a:gd name="T51" fmla="*/ 0 h 234"/>
                <a:gd name="T52" fmla="*/ 0 w 37"/>
                <a:gd name="T53" fmla="*/ 0 h 234"/>
                <a:gd name="T54" fmla="*/ 0 w 37"/>
                <a:gd name="T55" fmla="*/ 0 h 234"/>
                <a:gd name="T56" fmla="*/ 0 w 37"/>
                <a:gd name="T57" fmla="*/ 0 h 2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234"/>
                <a:gd name="T89" fmla="*/ 37 w 37"/>
                <a:gd name="T90" fmla="*/ 234 h 2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234">
                  <a:moveTo>
                    <a:pt x="31" y="0"/>
                  </a:moveTo>
                  <a:lnTo>
                    <a:pt x="34" y="26"/>
                  </a:lnTo>
                  <a:lnTo>
                    <a:pt x="36" y="67"/>
                  </a:lnTo>
                  <a:lnTo>
                    <a:pt x="37" y="110"/>
                  </a:lnTo>
                  <a:lnTo>
                    <a:pt x="37" y="137"/>
                  </a:lnTo>
                  <a:lnTo>
                    <a:pt x="36" y="151"/>
                  </a:lnTo>
                  <a:lnTo>
                    <a:pt x="34" y="179"/>
                  </a:lnTo>
                  <a:lnTo>
                    <a:pt x="31" y="209"/>
                  </a:lnTo>
                  <a:lnTo>
                    <a:pt x="28" y="234"/>
                  </a:lnTo>
                  <a:lnTo>
                    <a:pt x="28" y="213"/>
                  </a:lnTo>
                  <a:lnTo>
                    <a:pt x="28" y="199"/>
                  </a:lnTo>
                  <a:lnTo>
                    <a:pt x="27" y="190"/>
                  </a:lnTo>
                  <a:lnTo>
                    <a:pt x="26" y="184"/>
                  </a:lnTo>
                  <a:lnTo>
                    <a:pt x="22" y="189"/>
                  </a:lnTo>
                  <a:lnTo>
                    <a:pt x="19" y="194"/>
                  </a:lnTo>
                  <a:lnTo>
                    <a:pt x="15" y="199"/>
                  </a:lnTo>
                  <a:lnTo>
                    <a:pt x="13" y="203"/>
                  </a:lnTo>
                  <a:lnTo>
                    <a:pt x="11" y="206"/>
                  </a:lnTo>
                  <a:lnTo>
                    <a:pt x="7" y="211"/>
                  </a:lnTo>
                  <a:lnTo>
                    <a:pt x="4" y="217"/>
                  </a:lnTo>
                  <a:lnTo>
                    <a:pt x="0" y="221"/>
                  </a:lnTo>
                  <a:lnTo>
                    <a:pt x="5" y="205"/>
                  </a:lnTo>
                  <a:lnTo>
                    <a:pt x="12" y="175"/>
                  </a:lnTo>
                  <a:lnTo>
                    <a:pt x="19" y="145"/>
                  </a:lnTo>
                  <a:lnTo>
                    <a:pt x="20" y="126"/>
                  </a:lnTo>
                  <a:lnTo>
                    <a:pt x="29" y="105"/>
                  </a:lnTo>
                  <a:lnTo>
                    <a:pt x="31" y="68"/>
                  </a:lnTo>
                  <a:lnTo>
                    <a:pt x="31" y="28"/>
                  </a:lnTo>
                  <a:lnTo>
                    <a:pt x="3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8" name="Freeform 263"/>
            <p:cNvSpPr>
              <a:spLocks/>
            </p:cNvSpPr>
            <p:nvPr/>
          </p:nvSpPr>
          <p:spPr bwMode="auto">
            <a:xfrm>
              <a:off x="5483" y="2922"/>
              <a:ext cx="4" cy="10"/>
            </a:xfrm>
            <a:custGeom>
              <a:avLst/>
              <a:gdLst>
                <a:gd name="T0" fmla="*/ 1 w 8"/>
                <a:gd name="T1" fmla="*/ 1 h 20"/>
                <a:gd name="T2" fmla="*/ 1 w 8"/>
                <a:gd name="T3" fmla="*/ 1 h 20"/>
                <a:gd name="T4" fmla="*/ 1 w 8"/>
                <a:gd name="T5" fmla="*/ 1 h 20"/>
                <a:gd name="T6" fmla="*/ 1 w 8"/>
                <a:gd name="T7" fmla="*/ 1 h 20"/>
                <a:gd name="T8" fmla="*/ 1 w 8"/>
                <a:gd name="T9" fmla="*/ 1 h 20"/>
                <a:gd name="T10" fmla="*/ 1 w 8"/>
                <a:gd name="T11" fmla="*/ 1 h 20"/>
                <a:gd name="T12" fmla="*/ 1 w 8"/>
                <a:gd name="T13" fmla="*/ 1 h 20"/>
                <a:gd name="T14" fmla="*/ 1 w 8"/>
                <a:gd name="T15" fmla="*/ 1 h 20"/>
                <a:gd name="T16" fmla="*/ 1 w 8"/>
                <a:gd name="T17" fmla="*/ 0 h 20"/>
                <a:gd name="T18" fmla="*/ 1 w 8"/>
                <a:gd name="T19" fmla="*/ 1 h 20"/>
                <a:gd name="T20" fmla="*/ 1 w 8"/>
                <a:gd name="T21" fmla="*/ 1 h 20"/>
                <a:gd name="T22" fmla="*/ 0 w 8"/>
                <a:gd name="T23" fmla="*/ 1 h 20"/>
                <a:gd name="T24" fmla="*/ 0 w 8"/>
                <a:gd name="T25" fmla="*/ 1 h 20"/>
                <a:gd name="T26" fmla="*/ 0 w 8"/>
                <a:gd name="T27" fmla="*/ 1 h 20"/>
                <a:gd name="T28" fmla="*/ 0 w 8"/>
                <a:gd name="T29" fmla="*/ 1 h 20"/>
                <a:gd name="T30" fmla="*/ 1 w 8"/>
                <a:gd name="T31" fmla="*/ 1 h 20"/>
                <a:gd name="T32" fmla="*/ 1 w 8"/>
                <a:gd name="T33" fmla="*/ 1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20"/>
                <a:gd name="T53" fmla="*/ 8 w 8"/>
                <a:gd name="T54" fmla="*/ 20 h 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20">
                  <a:moveTo>
                    <a:pt x="2" y="20"/>
                  </a:moveTo>
                  <a:lnTo>
                    <a:pt x="3" y="18"/>
                  </a:lnTo>
                  <a:lnTo>
                    <a:pt x="6" y="17"/>
                  </a:lnTo>
                  <a:lnTo>
                    <a:pt x="7" y="15"/>
                  </a:lnTo>
                  <a:lnTo>
                    <a:pt x="8" y="11"/>
                  </a:lnTo>
                  <a:lnTo>
                    <a:pt x="8" y="7"/>
                  </a:lnTo>
                  <a:lnTo>
                    <a:pt x="8" y="3"/>
                  </a:lnTo>
                  <a:lnTo>
                    <a:pt x="6" y="1"/>
                  </a:lnTo>
                  <a:lnTo>
                    <a:pt x="5" y="0"/>
                  </a:lnTo>
                  <a:lnTo>
                    <a:pt x="3" y="1"/>
                  </a:lnTo>
                  <a:lnTo>
                    <a:pt x="1" y="3"/>
                  </a:lnTo>
                  <a:lnTo>
                    <a:pt x="0" y="6"/>
                  </a:lnTo>
                  <a:lnTo>
                    <a:pt x="0" y="10"/>
                  </a:lnTo>
                  <a:lnTo>
                    <a:pt x="0" y="14"/>
                  </a:lnTo>
                  <a:lnTo>
                    <a:pt x="0" y="16"/>
                  </a:lnTo>
                  <a:lnTo>
                    <a:pt x="1" y="18"/>
                  </a:lnTo>
                  <a:lnTo>
                    <a:pt x="2"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9" name="Freeform 264"/>
            <p:cNvSpPr>
              <a:spLocks/>
            </p:cNvSpPr>
            <p:nvPr/>
          </p:nvSpPr>
          <p:spPr bwMode="auto">
            <a:xfrm>
              <a:off x="5483" y="2959"/>
              <a:ext cx="6" cy="10"/>
            </a:xfrm>
            <a:custGeom>
              <a:avLst/>
              <a:gdLst>
                <a:gd name="T0" fmla="*/ 1 w 11"/>
                <a:gd name="T1" fmla="*/ 1 h 19"/>
                <a:gd name="T2" fmla="*/ 1 w 11"/>
                <a:gd name="T3" fmla="*/ 1 h 19"/>
                <a:gd name="T4" fmla="*/ 1 w 11"/>
                <a:gd name="T5" fmla="*/ 1 h 19"/>
                <a:gd name="T6" fmla="*/ 1 w 11"/>
                <a:gd name="T7" fmla="*/ 1 h 19"/>
                <a:gd name="T8" fmla="*/ 1 w 11"/>
                <a:gd name="T9" fmla="*/ 1 h 19"/>
                <a:gd name="T10" fmla="*/ 1 w 11"/>
                <a:gd name="T11" fmla="*/ 1 h 19"/>
                <a:gd name="T12" fmla="*/ 1 w 11"/>
                <a:gd name="T13" fmla="*/ 1 h 19"/>
                <a:gd name="T14" fmla="*/ 1 w 11"/>
                <a:gd name="T15" fmla="*/ 1 h 19"/>
                <a:gd name="T16" fmla="*/ 1 w 11"/>
                <a:gd name="T17" fmla="*/ 0 h 19"/>
                <a:gd name="T18" fmla="*/ 0 w 11"/>
                <a:gd name="T19" fmla="*/ 1 h 19"/>
                <a:gd name="T20" fmla="*/ 0 w 11"/>
                <a:gd name="T21" fmla="*/ 1 h 19"/>
                <a:gd name="T22" fmla="*/ 1 w 11"/>
                <a:gd name="T23" fmla="*/ 1 h 19"/>
                <a:gd name="T24" fmla="*/ 1 w 11"/>
                <a:gd name="T25" fmla="*/ 1 h 19"/>
                <a:gd name="T26" fmla="*/ 1 w 11"/>
                <a:gd name="T27" fmla="*/ 1 h 19"/>
                <a:gd name="T28" fmla="*/ 1 w 11"/>
                <a:gd name="T29" fmla="*/ 1 h 19"/>
                <a:gd name="T30" fmla="*/ 1 w 11"/>
                <a:gd name="T31" fmla="*/ 1 h 19"/>
                <a:gd name="T32" fmla="*/ 1 w 11"/>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9"/>
                <a:gd name="T53" fmla="*/ 11 w 11"/>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9">
                  <a:moveTo>
                    <a:pt x="10" y="19"/>
                  </a:moveTo>
                  <a:lnTo>
                    <a:pt x="11" y="18"/>
                  </a:lnTo>
                  <a:lnTo>
                    <a:pt x="11" y="15"/>
                  </a:lnTo>
                  <a:lnTo>
                    <a:pt x="10" y="11"/>
                  </a:lnTo>
                  <a:lnTo>
                    <a:pt x="9" y="8"/>
                  </a:lnTo>
                  <a:lnTo>
                    <a:pt x="7" y="4"/>
                  </a:lnTo>
                  <a:lnTo>
                    <a:pt x="6" y="2"/>
                  </a:lnTo>
                  <a:lnTo>
                    <a:pt x="3" y="1"/>
                  </a:lnTo>
                  <a:lnTo>
                    <a:pt x="1" y="0"/>
                  </a:lnTo>
                  <a:lnTo>
                    <a:pt x="0" y="1"/>
                  </a:lnTo>
                  <a:lnTo>
                    <a:pt x="0" y="4"/>
                  </a:lnTo>
                  <a:lnTo>
                    <a:pt x="1" y="8"/>
                  </a:lnTo>
                  <a:lnTo>
                    <a:pt x="2" y="11"/>
                  </a:lnTo>
                  <a:lnTo>
                    <a:pt x="5" y="15"/>
                  </a:lnTo>
                  <a:lnTo>
                    <a:pt x="7" y="17"/>
                  </a:lnTo>
                  <a:lnTo>
                    <a:pt x="8" y="19"/>
                  </a:lnTo>
                  <a:lnTo>
                    <a:pt x="10" y="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0" name="Freeform 265"/>
            <p:cNvSpPr>
              <a:spLocks/>
            </p:cNvSpPr>
            <p:nvPr/>
          </p:nvSpPr>
          <p:spPr bwMode="auto">
            <a:xfrm>
              <a:off x="5454" y="2963"/>
              <a:ext cx="20" cy="15"/>
            </a:xfrm>
            <a:custGeom>
              <a:avLst/>
              <a:gdLst>
                <a:gd name="T0" fmla="*/ 0 w 40"/>
                <a:gd name="T1" fmla="*/ 1 h 30"/>
                <a:gd name="T2" fmla="*/ 1 w 40"/>
                <a:gd name="T3" fmla="*/ 1 h 30"/>
                <a:gd name="T4" fmla="*/ 1 w 40"/>
                <a:gd name="T5" fmla="*/ 1 h 30"/>
                <a:gd name="T6" fmla="*/ 1 w 40"/>
                <a:gd name="T7" fmla="*/ 1 h 30"/>
                <a:gd name="T8" fmla="*/ 1 w 40"/>
                <a:gd name="T9" fmla="*/ 0 h 30"/>
                <a:gd name="T10" fmla="*/ 1 w 40"/>
                <a:gd name="T11" fmla="*/ 1 h 30"/>
                <a:gd name="T12" fmla="*/ 1 w 40"/>
                <a:gd name="T13" fmla="*/ 1 h 30"/>
                <a:gd name="T14" fmla="*/ 1 w 40"/>
                <a:gd name="T15" fmla="*/ 1 h 30"/>
                <a:gd name="T16" fmla="*/ 1 w 40"/>
                <a:gd name="T17" fmla="*/ 1 h 30"/>
                <a:gd name="T18" fmla="*/ 1 w 40"/>
                <a:gd name="T19" fmla="*/ 1 h 30"/>
                <a:gd name="T20" fmla="*/ 1 w 40"/>
                <a:gd name="T21" fmla="*/ 1 h 30"/>
                <a:gd name="T22" fmla="*/ 1 w 40"/>
                <a:gd name="T23" fmla="*/ 1 h 30"/>
                <a:gd name="T24" fmla="*/ 1 w 40"/>
                <a:gd name="T25" fmla="*/ 1 h 30"/>
                <a:gd name="T26" fmla="*/ 1 w 40"/>
                <a:gd name="T27" fmla="*/ 1 h 30"/>
                <a:gd name="T28" fmla="*/ 1 w 40"/>
                <a:gd name="T29" fmla="*/ 1 h 30"/>
                <a:gd name="T30" fmla="*/ 1 w 40"/>
                <a:gd name="T31" fmla="*/ 1 h 30"/>
                <a:gd name="T32" fmla="*/ 0 w 40"/>
                <a:gd name="T33" fmla="*/ 1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0" y="30"/>
                  </a:moveTo>
                  <a:lnTo>
                    <a:pt x="9" y="23"/>
                  </a:lnTo>
                  <a:lnTo>
                    <a:pt x="20" y="13"/>
                  </a:lnTo>
                  <a:lnTo>
                    <a:pt x="28" y="4"/>
                  </a:lnTo>
                  <a:lnTo>
                    <a:pt x="32" y="0"/>
                  </a:lnTo>
                  <a:lnTo>
                    <a:pt x="35" y="1"/>
                  </a:lnTo>
                  <a:lnTo>
                    <a:pt x="37" y="3"/>
                  </a:lnTo>
                  <a:lnTo>
                    <a:pt x="39" y="5"/>
                  </a:lnTo>
                  <a:lnTo>
                    <a:pt x="40" y="8"/>
                  </a:lnTo>
                  <a:lnTo>
                    <a:pt x="37" y="10"/>
                  </a:lnTo>
                  <a:lnTo>
                    <a:pt x="34" y="13"/>
                  </a:lnTo>
                  <a:lnTo>
                    <a:pt x="28" y="17"/>
                  </a:lnTo>
                  <a:lnTo>
                    <a:pt x="22" y="20"/>
                  </a:lnTo>
                  <a:lnTo>
                    <a:pt x="16" y="24"/>
                  </a:lnTo>
                  <a:lnTo>
                    <a:pt x="11" y="27"/>
                  </a:lnTo>
                  <a:lnTo>
                    <a:pt x="5" y="28"/>
                  </a:lnTo>
                  <a:lnTo>
                    <a:pt x="0" y="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1" name="Freeform 266"/>
            <p:cNvSpPr>
              <a:spLocks/>
            </p:cNvSpPr>
            <p:nvPr/>
          </p:nvSpPr>
          <p:spPr bwMode="auto">
            <a:xfrm>
              <a:off x="5493" y="2903"/>
              <a:ext cx="20" cy="22"/>
            </a:xfrm>
            <a:custGeom>
              <a:avLst/>
              <a:gdLst>
                <a:gd name="T0" fmla="*/ 0 w 42"/>
                <a:gd name="T1" fmla="*/ 0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1 h 44"/>
                <a:gd name="T20" fmla="*/ 0 w 42"/>
                <a:gd name="T21" fmla="*/ 1 h 44"/>
                <a:gd name="T22" fmla="*/ 0 w 42"/>
                <a:gd name="T23" fmla="*/ 1 h 44"/>
                <a:gd name="T24" fmla="*/ 0 w 42"/>
                <a:gd name="T25" fmla="*/ 1 h 44"/>
                <a:gd name="T26" fmla="*/ 0 w 42"/>
                <a:gd name="T27" fmla="*/ 1 h 44"/>
                <a:gd name="T28" fmla="*/ 0 w 42"/>
                <a:gd name="T29" fmla="*/ 1 h 44"/>
                <a:gd name="T30" fmla="*/ 0 w 42"/>
                <a:gd name="T31" fmla="*/ 1 h 44"/>
                <a:gd name="T32" fmla="*/ 0 w 42"/>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42" y="0"/>
                  </a:moveTo>
                  <a:lnTo>
                    <a:pt x="35" y="11"/>
                  </a:lnTo>
                  <a:lnTo>
                    <a:pt x="27" y="24"/>
                  </a:lnTo>
                  <a:lnTo>
                    <a:pt x="19" y="36"/>
                  </a:lnTo>
                  <a:lnTo>
                    <a:pt x="12" y="44"/>
                  </a:lnTo>
                  <a:lnTo>
                    <a:pt x="8" y="40"/>
                  </a:lnTo>
                  <a:lnTo>
                    <a:pt x="5" y="36"/>
                  </a:lnTo>
                  <a:lnTo>
                    <a:pt x="3" y="32"/>
                  </a:lnTo>
                  <a:lnTo>
                    <a:pt x="0" y="29"/>
                  </a:lnTo>
                  <a:lnTo>
                    <a:pt x="5" y="25"/>
                  </a:lnTo>
                  <a:lnTo>
                    <a:pt x="11" y="23"/>
                  </a:lnTo>
                  <a:lnTo>
                    <a:pt x="16" y="18"/>
                  </a:lnTo>
                  <a:lnTo>
                    <a:pt x="23" y="15"/>
                  </a:lnTo>
                  <a:lnTo>
                    <a:pt x="29" y="10"/>
                  </a:lnTo>
                  <a:lnTo>
                    <a:pt x="35" y="7"/>
                  </a:lnTo>
                  <a:lnTo>
                    <a:pt x="39" y="3"/>
                  </a:lnTo>
                  <a:lnTo>
                    <a:pt x="42"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2" name="Freeform 267"/>
            <p:cNvSpPr>
              <a:spLocks/>
            </p:cNvSpPr>
            <p:nvPr/>
          </p:nvSpPr>
          <p:spPr bwMode="auto">
            <a:xfrm>
              <a:off x="5489" y="2836"/>
              <a:ext cx="43" cy="71"/>
            </a:xfrm>
            <a:custGeom>
              <a:avLst/>
              <a:gdLst>
                <a:gd name="T0" fmla="*/ 0 w 87"/>
                <a:gd name="T1" fmla="*/ 1 h 142"/>
                <a:gd name="T2" fmla="*/ 0 w 87"/>
                <a:gd name="T3" fmla="*/ 1 h 142"/>
                <a:gd name="T4" fmla="*/ 0 w 87"/>
                <a:gd name="T5" fmla="*/ 1 h 142"/>
                <a:gd name="T6" fmla="*/ 0 w 87"/>
                <a:gd name="T7" fmla="*/ 1 h 142"/>
                <a:gd name="T8" fmla="*/ 0 w 87"/>
                <a:gd name="T9" fmla="*/ 1 h 142"/>
                <a:gd name="T10" fmla="*/ 0 w 87"/>
                <a:gd name="T11" fmla="*/ 1 h 142"/>
                <a:gd name="T12" fmla="*/ 0 w 87"/>
                <a:gd name="T13" fmla="*/ 1 h 142"/>
                <a:gd name="T14" fmla="*/ 0 w 87"/>
                <a:gd name="T15" fmla="*/ 1 h 142"/>
                <a:gd name="T16" fmla="*/ 0 w 87"/>
                <a:gd name="T17" fmla="*/ 1 h 142"/>
                <a:gd name="T18" fmla="*/ 0 w 87"/>
                <a:gd name="T19" fmla="*/ 1 h 142"/>
                <a:gd name="T20" fmla="*/ 0 w 87"/>
                <a:gd name="T21" fmla="*/ 1 h 142"/>
                <a:gd name="T22" fmla="*/ 0 w 87"/>
                <a:gd name="T23" fmla="*/ 1 h 142"/>
                <a:gd name="T24" fmla="*/ 0 w 87"/>
                <a:gd name="T25" fmla="*/ 1 h 142"/>
                <a:gd name="T26" fmla="*/ 0 w 87"/>
                <a:gd name="T27" fmla="*/ 1 h 142"/>
                <a:gd name="T28" fmla="*/ 0 w 87"/>
                <a:gd name="T29" fmla="*/ 1 h 142"/>
                <a:gd name="T30" fmla="*/ 0 w 87"/>
                <a:gd name="T31" fmla="*/ 1 h 142"/>
                <a:gd name="T32" fmla="*/ 0 w 87"/>
                <a:gd name="T33" fmla="*/ 0 h 142"/>
                <a:gd name="T34" fmla="*/ 0 w 87"/>
                <a:gd name="T35" fmla="*/ 1 h 142"/>
                <a:gd name="T36" fmla="*/ 0 w 87"/>
                <a:gd name="T37" fmla="*/ 1 h 142"/>
                <a:gd name="T38" fmla="*/ 0 w 87"/>
                <a:gd name="T39" fmla="*/ 1 h 142"/>
                <a:gd name="T40" fmla="*/ 0 w 87"/>
                <a:gd name="T41" fmla="*/ 1 h 142"/>
                <a:gd name="T42" fmla="*/ 0 w 87"/>
                <a:gd name="T43" fmla="*/ 1 h 142"/>
                <a:gd name="T44" fmla="*/ 0 w 87"/>
                <a:gd name="T45" fmla="*/ 1 h 142"/>
                <a:gd name="T46" fmla="*/ 0 w 87"/>
                <a:gd name="T47" fmla="*/ 1 h 142"/>
                <a:gd name="T48" fmla="*/ 0 w 87"/>
                <a:gd name="T49" fmla="*/ 1 h 142"/>
                <a:gd name="T50" fmla="*/ 0 w 87"/>
                <a:gd name="T51" fmla="*/ 1 h 142"/>
                <a:gd name="T52" fmla="*/ 0 w 87"/>
                <a:gd name="T53" fmla="*/ 1 h 142"/>
                <a:gd name="T54" fmla="*/ 0 w 87"/>
                <a:gd name="T55" fmla="*/ 1 h 142"/>
                <a:gd name="T56" fmla="*/ 0 w 87"/>
                <a:gd name="T57" fmla="*/ 1 h 142"/>
                <a:gd name="T58" fmla="*/ 0 w 87"/>
                <a:gd name="T59" fmla="*/ 1 h 142"/>
                <a:gd name="T60" fmla="*/ 0 w 87"/>
                <a:gd name="T61" fmla="*/ 1 h 142"/>
                <a:gd name="T62" fmla="*/ 0 w 87"/>
                <a:gd name="T63" fmla="*/ 1 h 142"/>
                <a:gd name="T64" fmla="*/ 0 w 87"/>
                <a:gd name="T65" fmla="*/ 1 h 142"/>
                <a:gd name="T66" fmla="*/ 0 w 87"/>
                <a:gd name="T67" fmla="*/ 1 h 142"/>
                <a:gd name="T68" fmla="*/ 0 w 87"/>
                <a:gd name="T69" fmla="*/ 1 h 142"/>
                <a:gd name="T70" fmla="*/ 0 w 87"/>
                <a:gd name="T71" fmla="*/ 1 h 142"/>
                <a:gd name="T72" fmla="*/ 0 w 87"/>
                <a:gd name="T73" fmla="*/ 1 h 142"/>
                <a:gd name="T74" fmla="*/ 0 w 87"/>
                <a:gd name="T75" fmla="*/ 1 h 142"/>
                <a:gd name="T76" fmla="*/ 0 w 87"/>
                <a:gd name="T77" fmla="*/ 1 h 142"/>
                <a:gd name="T78" fmla="*/ 0 w 87"/>
                <a:gd name="T79" fmla="*/ 1 h 142"/>
                <a:gd name="T80" fmla="*/ 0 w 87"/>
                <a:gd name="T81" fmla="*/ 1 h 1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7"/>
                <a:gd name="T124" fmla="*/ 0 h 142"/>
                <a:gd name="T125" fmla="*/ 87 w 87"/>
                <a:gd name="T126" fmla="*/ 142 h 1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7" h="142">
                  <a:moveTo>
                    <a:pt x="0" y="142"/>
                  </a:moveTo>
                  <a:lnTo>
                    <a:pt x="3" y="136"/>
                  </a:lnTo>
                  <a:lnTo>
                    <a:pt x="6" y="127"/>
                  </a:lnTo>
                  <a:lnTo>
                    <a:pt x="9" y="119"/>
                  </a:lnTo>
                  <a:lnTo>
                    <a:pt x="13" y="113"/>
                  </a:lnTo>
                  <a:lnTo>
                    <a:pt x="15" y="110"/>
                  </a:lnTo>
                  <a:lnTo>
                    <a:pt x="20" y="104"/>
                  </a:lnTo>
                  <a:lnTo>
                    <a:pt x="26" y="97"/>
                  </a:lnTo>
                  <a:lnTo>
                    <a:pt x="32" y="88"/>
                  </a:lnTo>
                  <a:lnTo>
                    <a:pt x="39" y="79"/>
                  </a:lnTo>
                  <a:lnTo>
                    <a:pt x="46" y="69"/>
                  </a:lnTo>
                  <a:lnTo>
                    <a:pt x="51" y="62"/>
                  </a:lnTo>
                  <a:lnTo>
                    <a:pt x="53" y="57"/>
                  </a:lnTo>
                  <a:lnTo>
                    <a:pt x="58" y="42"/>
                  </a:lnTo>
                  <a:lnTo>
                    <a:pt x="65" y="24"/>
                  </a:lnTo>
                  <a:lnTo>
                    <a:pt x="72" y="10"/>
                  </a:lnTo>
                  <a:lnTo>
                    <a:pt x="79" y="0"/>
                  </a:lnTo>
                  <a:lnTo>
                    <a:pt x="80" y="3"/>
                  </a:lnTo>
                  <a:lnTo>
                    <a:pt x="82" y="5"/>
                  </a:lnTo>
                  <a:lnTo>
                    <a:pt x="84" y="8"/>
                  </a:lnTo>
                  <a:lnTo>
                    <a:pt x="87" y="11"/>
                  </a:lnTo>
                  <a:lnTo>
                    <a:pt x="81" y="21"/>
                  </a:lnTo>
                  <a:lnTo>
                    <a:pt x="74" y="36"/>
                  </a:lnTo>
                  <a:lnTo>
                    <a:pt x="67" y="50"/>
                  </a:lnTo>
                  <a:lnTo>
                    <a:pt x="62" y="59"/>
                  </a:lnTo>
                  <a:lnTo>
                    <a:pt x="60" y="65"/>
                  </a:lnTo>
                  <a:lnTo>
                    <a:pt x="58" y="71"/>
                  </a:lnTo>
                  <a:lnTo>
                    <a:pt x="54" y="75"/>
                  </a:lnTo>
                  <a:lnTo>
                    <a:pt x="52" y="79"/>
                  </a:lnTo>
                  <a:lnTo>
                    <a:pt x="50" y="81"/>
                  </a:lnTo>
                  <a:lnTo>
                    <a:pt x="45" y="84"/>
                  </a:lnTo>
                  <a:lnTo>
                    <a:pt x="41" y="90"/>
                  </a:lnTo>
                  <a:lnTo>
                    <a:pt x="34" y="96"/>
                  </a:lnTo>
                  <a:lnTo>
                    <a:pt x="28" y="102"/>
                  </a:lnTo>
                  <a:lnTo>
                    <a:pt x="22" y="107"/>
                  </a:lnTo>
                  <a:lnTo>
                    <a:pt x="18" y="113"/>
                  </a:lnTo>
                  <a:lnTo>
                    <a:pt x="14" y="118"/>
                  </a:lnTo>
                  <a:lnTo>
                    <a:pt x="12" y="123"/>
                  </a:lnTo>
                  <a:lnTo>
                    <a:pt x="8" y="132"/>
                  </a:lnTo>
                  <a:lnTo>
                    <a:pt x="5" y="138"/>
                  </a:lnTo>
                  <a:lnTo>
                    <a:pt x="0" y="14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3" name="Freeform 268"/>
            <p:cNvSpPr>
              <a:spLocks/>
            </p:cNvSpPr>
            <p:nvPr/>
          </p:nvSpPr>
          <p:spPr bwMode="auto">
            <a:xfrm>
              <a:off x="5449" y="2838"/>
              <a:ext cx="27" cy="57"/>
            </a:xfrm>
            <a:custGeom>
              <a:avLst/>
              <a:gdLst>
                <a:gd name="T0" fmla="*/ 0 w 54"/>
                <a:gd name="T1" fmla="*/ 0 h 114"/>
                <a:gd name="T2" fmla="*/ 1 w 54"/>
                <a:gd name="T3" fmla="*/ 1 h 114"/>
                <a:gd name="T4" fmla="*/ 1 w 54"/>
                <a:gd name="T5" fmla="*/ 1 h 114"/>
                <a:gd name="T6" fmla="*/ 1 w 54"/>
                <a:gd name="T7" fmla="*/ 1 h 114"/>
                <a:gd name="T8" fmla="*/ 1 w 54"/>
                <a:gd name="T9" fmla="*/ 1 h 114"/>
                <a:gd name="T10" fmla="*/ 1 w 54"/>
                <a:gd name="T11" fmla="*/ 1 h 114"/>
                <a:gd name="T12" fmla="*/ 1 w 54"/>
                <a:gd name="T13" fmla="*/ 1 h 114"/>
                <a:gd name="T14" fmla="*/ 1 w 54"/>
                <a:gd name="T15" fmla="*/ 1 h 114"/>
                <a:gd name="T16" fmla="*/ 1 w 54"/>
                <a:gd name="T17" fmla="*/ 1 h 114"/>
                <a:gd name="T18" fmla="*/ 1 w 54"/>
                <a:gd name="T19" fmla="*/ 1 h 114"/>
                <a:gd name="T20" fmla="*/ 1 w 54"/>
                <a:gd name="T21" fmla="*/ 1 h 114"/>
                <a:gd name="T22" fmla="*/ 1 w 54"/>
                <a:gd name="T23" fmla="*/ 1 h 114"/>
                <a:gd name="T24" fmla="*/ 1 w 54"/>
                <a:gd name="T25" fmla="*/ 1 h 114"/>
                <a:gd name="T26" fmla="*/ 1 w 54"/>
                <a:gd name="T27" fmla="*/ 1 h 114"/>
                <a:gd name="T28" fmla="*/ 1 w 54"/>
                <a:gd name="T29" fmla="*/ 1 h 114"/>
                <a:gd name="T30" fmla="*/ 1 w 54"/>
                <a:gd name="T31" fmla="*/ 1 h 114"/>
                <a:gd name="T32" fmla="*/ 1 w 54"/>
                <a:gd name="T33" fmla="*/ 1 h 114"/>
                <a:gd name="T34" fmla="*/ 1 w 54"/>
                <a:gd name="T35" fmla="*/ 1 h 114"/>
                <a:gd name="T36" fmla="*/ 1 w 54"/>
                <a:gd name="T37" fmla="*/ 1 h 114"/>
                <a:gd name="T38" fmla="*/ 0 w 54"/>
                <a:gd name="T39" fmla="*/ 1 h 114"/>
                <a:gd name="T40" fmla="*/ 0 w 54"/>
                <a:gd name="T41" fmla="*/ 0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114"/>
                <a:gd name="T65" fmla="*/ 54 w 54"/>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114">
                  <a:moveTo>
                    <a:pt x="0" y="0"/>
                  </a:moveTo>
                  <a:lnTo>
                    <a:pt x="3" y="13"/>
                  </a:lnTo>
                  <a:lnTo>
                    <a:pt x="9" y="32"/>
                  </a:lnTo>
                  <a:lnTo>
                    <a:pt x="15" y="52"/>
                  </a:lnTo>
                  <a:lnTo>
                    <a:pt x="21" y="63"/>
                  </a:lnTo>
                  <a:lnTo>
                    <a:pt x="29" y="74"/>
                  </a:lnTo>
                  <a:lnTo>
                    <a:pt x="39" y="89"/>
                  </a:lnTo>
                  <a:lnTo>
                    <a:pt x="48" y="104"/>
                  </a:lnTo>
                  <a:lnTo>
                    <a:pt x="54" y="114"/>
                  </a:lnTo>
                  <a:lnTo>
                    <a:pt x="50" y="109"/>
                  </a:lnTo>
                  <a:lnTo>
                    <a:pt x="46" y="104"/>
                  </a:lnTo>
                  <a:lnTo>
                    <a:pt x="40" y="97"/>
                  </a:lnTo>
                  <a:lnTo>
                    <a:pt x="34" y="89"/>
                  </a:lnTo>
                  <a:lnTo>
                    <a:pt x="29" y="82"/>
                  </a:lnTo>
                  <a:lnTo>
                    <a:pt x="23" y="75"/>
                  </a:lnTo>
                  <a:lnTo>
                    <a:pt x="19" y="69"/>
                  </a:lnTo>
                  <a:lnTo>
                    <a:pt x="17" y="66"/>
                  </a:lnTo>
                  <a:lnTo>
                    <a:pt x="13" y="54"/>
                  </a:lnTo>
                  <a:lnTo>
                    <a:pt x="6" y="32"/>
                  </a:lnTo>
                  <a:lnTo>
                    <a:pt x="0" y="10"/>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4" name="Freeform 269"/>
            <p:cNvSpPr>
              <a:spLocks/>
            </p:cNvSpPr>
            <p:nvPr/>
          </p:nvSpPr>
          <p:spPr bwMode="auto">
            <a:xfrm>
              <a:off x="5525" y="2939"/>
              <a:ext cx="99" cy="113"/>
            </a:xfrm>
            <a:custGeom>
              <a:avLst/>
              <a:gdLst>
                <a:gd name="T0" fmla="*/ 1 w 198"/>
                <a:gd name="T1" fmla="*/ 1 h 226"/>
                <a:gd name="T2" fmla="*/ 1 w 198"/>
                <a:gd name="T3" fmla="*/ 1 h 226"/>
                <a:gd name="T4" fmla="*/ 0 w 198"/>
                <a:gd name="T5" fmla="*/ 1 h 226"/>
                <a:gd name="T6" fmla="*/ 1 w 198"/>
                <a:gd name="T7" fmla="*/ 1 h 226"/>
                <a:gd name="T8" fmla="*/ 1 w 198"/>
                <a:gd name="T9" fmla="*/ 1 h 226"/>
                <a:gd name="T10" fmla="*/ 1 w 198"/>
                <a:gd name="T11" fmla="*/ 1 h 226"/>
                <a:gd name="T12" fmla="*/ 1 w 198"/>
                <a:gd name="T13" fmla="*/ 1 h 226"/>
                <a:gd name="T14" fmla="*/ 1 w 198"/>
                <a:gd name="T15" fmla="*/ 1 h 226"/>
                <a:gd name="T16" fmla="*/ 1 w 198"/>
                <a:gd name="T17" fmla="*/ 1 h 226"/>
                <a:gd name="T18" fmla="*/ 1 w 198"/>
                <a:gd name="T19" fmla="*/ 1 h 226"/>
                <a:gd name="T20" fmla="*/ 1 w 198"/>
                <a:gd name="T21" fmla="*/ 1 h 226"/>
                <a:gd name="T22" fmla="*/ 1 w 198"/>
                <a:gd name="T23" fmla="*/ 1 h 226"/>
                <a:gd name="T24" fmla="*/ 1 w 198"/>
                <a:gd name="T25" fmla="*/ 1 h 226"/>
                <a:gd name="T26" fmla="*/ 1 w 198"/>
                <a:gd name="T27" fmla="*/ 1 h 226"/>
                <a:gd name="T28" fmla="*/ 1 w 198"/>
                <a:gd name="T29" fmla="*/ 1 h 226"/>
                <a:gd name="T30" fmla="*/ 1 w 198"/>
                <a:gd name="T31" fmla="*/ 1 h 226"/>
                <a:gd name="T32" fmla="*/ 1 w 198"/>
                <a:gd name="T33" fmla="*/ 1 h 226"/>
                <a:gd name="T34" fmla="*/ 1 w 198"/>
                <a:gd name="T35" fmla="*/ 1 h 226"/>
                <a:gd name="T36" fmla="*/ 1 w 198"/>
                <a:gd name="T37" fmla="*/ 1 h 226"/>
                <a:gd name="T38" fmla="*/ 1 w 198"/>
                <a:gd name="T39" fmla="*/ 1 h 226"/>
                <a:gd name="T40" fmla="*/ 1 w 198"/>
                <a:gd name="T41" fmla="*/ 1 h 226"/>
                <a:gd name="T42" fmla="*/ 1 w 198"/>
                <a:gd name="T43" fmla="*/ 1 h 226"/>
                <a:gd name="T44" fmla="*/ 1 w 198"/>
                <a:gd name="T45" fmla="*/ 1 h 226"/>
                <a:gd name="T46" fmla="*/ 1 w 198"/>
                <a:gd name="T47" fmla="*/ 1 h 226"/>
                <a:gd name="T48" fmla="*/ 1 w 198"/>
                <a:gd name="T49" fmla="*/ 1 h 226"/>
                <a:gd name="T50" fmla="*/ 1 w 198"/>
                <a:gd name="T51" fmla="*/ 1 h 226"/>
                <a:gd name="T52" fmla="*/ 1 w 198"/>
                <a:gd name="T53" fmla="*/ 1 h 226"/>
                <a:gd name="T54" fmla="*/ 1 w 198"/>
                <a:gd name="T55" fmla="*/ 1 h 226"/>
                <a:gd name="T56" fmla="*/ 1 w 198"/>
                <a:gd name="T57" fmla="*/ 1 h 226"/>
                <a:gd name="T58" fmla="*/ 1 w 198"/>
                <a:gd name="T59" fmla="*/ 1 h 226"/>
                <a:gd name="T60" fmla="*/ 1 w 198"/>
                <a:gd name="T61" fmla="*/ 1 h 226"/>
                <a:gd name="T62" fmla="*/ 1 w 198"/>
                <a:gd name="T63" fmla="*/ 1 h 226"/>
                <a:gd name="T64" fmla="*/ 1 w 198"/>
                <a:gd name="T65" fmla="*/ 1 h 226"/>
                <a:gd name="T66" fmla="*/ 1 w 198"/>
                <a:gd name="T67" fmla="*/ 1 h 226"/>
                <a:gd name="T68" fmla="*/ 1 w 198"/>
                <a:gd name="T69" fmla="*/ 1 h 226"/>
                <a:gd name="T70" fmla="*/ 1 w 198"/>
                <a:gd name="T71" fmla="*/ 1 h 226"/>
                <a:gd name="T72" fmla="*/ 1 w 198"/>
                <a:gd name="T73" fmla="*/ 1 h 226"/>
                <a:gd name="T74" fmla="*/ 1 w 198"/>
                <a:gd name="T75" fmla="*/ 1 h 226"/>
                <a:gd name="T76" fmla="*/ 1 w 198"/>
                <a:gd name="T77" fmla="*/ 1 h 226"/>
                <a:gd name="T78" fmla="*/ 1 w 198"/>
                <a:gd name="T79" fmla="*/ 1 h 2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8"/>
                <a:gd name="T121" fmla="*/ 0 h 226"/>
                <a:gd name="T122" fmla="*/ 198 w 198"/>
                <a:gd name="T123" fmla="*/ 226 h 2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8" h="226">
                  <a:moveTo>
                    <a:pt x="8" y="68"/>
                  </a:moveTo>
                  <a:lnTo>
                    <a:pt x="4" y="64"/>
                  </a:lnTo>
                  <a:lnTo>
                    <a:pt x="2" y="60"/>
                  </a:lnTo>
                  <a:lnTo>
                    <a:pt x="1" y="57"/>
                  </a:lnTo>
                  <a:lnTo>
                    <a:pt x="0" y="56"/>
                  </a:lnTo>
                  <a:lnTo>
                    <a:pt x="0" y="51"/>
                  </a:lnTo>
                  <a:lnTo>
                    <a:pt x="0" y="45"/>
                  </a:lnTo>
                  <a:lnTo>
                    <a:pt x="2" y="41"/>
                  </a:lnTo>
                  <a:lnTo>
                    <a:pt x="7" y="37"/>
                  </a:lnTo>
                  <a:lnTo>
                    <a:pt x="10" y="35"/>
                  </a:lnTo>
                  <a:lnTo>
                    <a:pt x="14" y="34"/>
                  </a:lnTo>
                  <a:lnTo>
                    <a:pt x="17" y="34"/>
                  </a:lnTo>
                  <a:lnTo>
                    <a:pt x="20" y="34"/>
                  </a:lnTo>
                  <a:lnTo>
                    <a:pt x="24" y="34"/>
                  </a:lnTo>
                  <a:lnTo>
                    <a:pt x="26" y="31"/>
                  </a:lnTo>
                  <a:lnTo>
                    <a:pt x="27" y="30"/>
                  </a:lnTo>
                  <a:lnTo>
                    <a:pt x="30" y="29"/>
                  </a:lnTo>
                  <a:lnTo>
                    <a:pt x="32" y="28"/>
                  </a:lnTo>
                  <a:lnTo>
                    <a:pt x="37" y="27"/>
                  </a:lnTo>
                  <a:lnTo>
                    <a:pt x="42" y="26"/>
                  </a:lnTo>
                  <a:lnTo>
                    <a:pt x="49" y="23"/>
                  </a:lnTo>
                  <a:lnTo>
                    <a:pt x="57" y="21"/>
                  </a:lnTo>
                  <a:lnTo>
                    <a:pt x="64" y="20"/>
                  </a:lnTo>
                  <a:lnTo>
                    <a:pt x="71" y="19"/>
                  </a:lnTo>
                  <a:lnTo>
                    <a:pt x="76" y="18"/>
                  </a:lnTo>
                  <a:lnTo>
                    <a:pt x="80" y="16"/>
                  </a:lnTo>
                  <a:lnTo>
                    <a:pt x="85" y="15"/>
                  </a:lnTo>
                  <a:lnTo>
                    <a:pt x="92" y="13"/>
                  </a:lnTo>
                  <a:lnTo>
                    <a:pt x="99" y="11"/>
                  </a:lnTo>
                  <a:lnTo>
                    <a:pt x="104" y="8"/>
                  </a:lnTo>
                  <a:lnTo>
                    <a:pt x="111" y="5"/>
                  </a:lnTo>
                  <a:lnTo>
                    <a:pt x="116" y="3"/>
                  </a:lnTo>
                  <a:lnTo>
                    <a:pt x="121" y="0"/>
                  </a:lnTo>
                  <a:lnTo>
                    <a:pt x="128" y="20"/>
                  </a:lnTo>
                  <a:lnTo>
                    <a:pt x="138" y="45"/>
                  </a:lnTo>
                  <a:lnTo>
                    <a:pt x="147" y="67"/>
                  </a:lnTo>
                  <a:lnTo>
                    <a:pt x="154" y="80"/>
                  </a:lnTo>
                  <a:lnTo>
                    <a:pt x="156" y="84"/>
                  </a:lnTo>
                  <a:lnTo>
                    <a:pt x="161" y="91"/>
                  </a:lnTo>
                  <a:lnTo>
                    <a:pt x="165" y="100"/>
                  </a:lnTo>
                  <a:lnTo>
                    <a:pt x="171" y="111"/>
                  </a:lnTo>
                  <a:lnTo>
                    <a:pt x="177" y="121"/>
                  </a:lnTo>
                  <a:lnTo>
                    <a:pt x="183" y="132"/>
                  </a:lnTo>
                  <a:lnTo>
                    <a:pt x="186" y="138"/>
                  </a:lnTo>
                  <a:lnTo>
                    <a:pt x="189" y="142"/>
                  </a:lnTo>
                  <a:lnTo>
                    <a:pt x="192" y="150"/>
                  </a:lnTo>
                  <a:lnTo>
                    <a:pt x="197" y="163"/>
                  </a:lnTo>
                  <a:lnTo>
                    <a:pt x="198" y="175"/>
                  </a:lnTo>
                  <a:lnTo>
                    <a:pt x="194" y="183"/>
                  </a:lnTo>
                  <a:lnTo>
                    <a:pt x="190" y="186"/>
                  </a:lnTo>
                  <a:lnTo>
                    <a:pt x="184" y="189"/>
                  </a:lnTo>
                  <a:lnTo>
                    <a:pt x="176" y="193"/>
                  </a:lnTo>
                  <a:lnTo>
                    <a:pt x="168" y="196"/>
                  </a:lnTo>
                  <a:lnTo>
                    <a:pt x="160" y="199"/>
                  </a:lnTo>
                  <a:lnTo>
                    <a:pt x="153" y="202"/>
                  </a:lnTo>
                  <a:lnTo>
                    <a:pt x="147" y="204"/>
                  </a:lnTo>
                  <a:lnTo>
                    <a:pt x="142" y="206"/>
                  </a:lnTo>
                  <a:lnTo>
                    <a:pt x="139" y="208"/>
                  </a:lnTo>
                  <a:lnTo>
                    <a:pt x="134" y="210"/>
                  </a:lnTo>
                  <a:lnTo>
                    <a:pt x="128" y="213"/>
                  </a:lnTo>
                  <a:lnTo>
                    <a:pt x="122" y="216"/>
                  </a:lnTo>
                  <a:lnTo>
                    <a:pt x="115" y="218"/>
                  </a:lnTo>
                  <a:lnTo>
                    <a:pt x="110" y="220"/>
                  </a:lnTo>
                  <a:lnTo>
                    <a:pt x="106" y="222"/>
                  </a:lnTo>
                  <a:lnTo>
                    <a:pt x="103" y="224"/>
                  </a:lnTo>
                  <a:lnTo>
                    <a:pt x="98" y="225"/>
                  </a:lnTo>
                  <a:lnTo>
                    <a:pt x="88" y="226"/>
                  </a:lnTo>
                  <a:lnTo>
                    <a:pt x="80" y="222"/>
                  </a:lnTo>
                  <a:lnTo>
                    <a:pt x="79" y="214"/>
                  </a:lnTo>
                  <a:lnTo>
                    <a:pt x="76" y="206"/>
                  </a:lnTo>
                  <a:lnTo>
                    <a:pt x="72" y="197"/>
                  </a:lnTo>
                  <a:lnTo>
                    <a:pt x="69" y="188"/>
                  </a:lnTo>
                  <a:lnTo>
                    <a:pt x="65" y="180"/>
                  </a:lnTo>
                  <a:lnTo>
                    <a:pt x="62" y="172"/>
                  </a:lnTo>
                  <a:lnTo>
                    <a:pt x="56" y="160"/>
                  </a:lnTo>
                  <a:lnTo>
                    <a:pt x="48" y="147"/>
                  </a:lnTo>
                  <a:lnTo>
                    <a:pt x="40" y="129"/>
                  </a:lnTo>
                  <a:lnTo>
                    <a:pt x="31" y="113"/>
                  </a:lnTo>
                  <a:lnTo>
                    <a:pt x="23" y="96"/>
                  </a:lnTo>
                  <a:lnTo>
                    <a:pt x="15" y="81"/>
                  </a:lnTo>
                  <a:lnTo>
                    <a:pt x="8"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5" name="Freeform 270"/>
            <p:cNvSpPr>
              <a:spLocks/>
            </p:cNvSpPr>
            <p:nvPr/>
          </p:nvSpPr>
          <p:spPr bwMode="auto">
            <a:xfrm>
              <a:off x="5527" y="2939"/>
              <a:ext cx="58" cy="109"/>
            </a:xfrm>
            <a:custGeom>
              <a:avLst/>
              <a:gdLst>
                <a:gd name="T0" fmla="*/ 0 w 118"/>
                <a:gd name="T1" fmla="*/ 1 h 218"/>
                <a:gd name="T2" fmla="*/ 0 w 118"/>
                <a:gd name="T3" fmla="*/ 1 h 218"/>
                <a:gd name="T4" fmla="*/ 0 w 118"/>
                <a:gd name="T5" fmla="*/ 1 h 218"/>
                <a:gd name="T6" fmla="*/ 0 w 118"/>
                <a:gd name="T7" fmla="*/ 1 h 218"/>
                <a:gd name="T8" fmla="*/ 0 w 118"/>
                <a:gd name="T9" fmla="*/ 1 h 218"/>
                <a:gd name="T10" fmla="*/ 0 w 118"/>
                <a:gd name="T11" fmla="*/ 1 h 218"/>
                <a:gd name="T12" fmla="*/ 0 w 118"/>
                <a:gd name="T13" fmla="*/ 1 h 218"/>
                <a:gd name="T14" fmla="*/ 0 w 118"/>
                <a:gd name="T15" fmla="*/ 1 h 218"/>
                <a:gd name="T16" fmla="*/ 0 w 118"/>
                <a:gd name="T17" fmla="*/ 1 h 218"/>
                <a:gd name="T18" fmla="*/ 0 w 118"/>
                <a:gd name="T19" fmla="*/ 1 h 218"/>
                <a:gd name="T20" fmla="*/ 0 w 118"/>
                <a:gd name="T21" fmla="*/ 1 h 218"/>
                <a:gd name="T22" fmla="*/ 0 w 118"/>
                <a:gd name="T23" fmla="*/ 1 h 218"/>
                <a:gd name="T24" fmla="*/ 0 w 118"/>
                <a:gd name="T25" fmla="*/ 1 h 218"/>
                <a:gd name="T26" fmla="*/ 0 w 118"/>
                <a:gd name="T27" fmla="*/ 1 h 218"/>
                <a:gd name="T28" fmla="*/ 0 w 118"/>
                <a:gd name="T29" fmla="*/ 1 h 218"/>
                <a:gd name="T30" fmla="*/ 0 w 118"/>
                <a:gd name="T31" fmla="*/ 1 h 218"/>
                <a:gd name="T32" fmla="*/ 0 w 118"/>
                <a:gd name="T33" fmla="*/ 1 h 218"/>
                <a:gd name="T34" fmla="*/ 0 w 118"/>
                <a:gd name="T35" fmla="*/ 1 h 218"/>
                <a:gd name="T36" fmla="*/ 0 w 118"/>
                <a:gd name="T37" fmla="*/ 1 h 218"/>
                <a:gd name="T38" fmla="*/ 0 w 118"/>
                <a:gd name="T39" fmla="*/ 1 h 218"/>
                <a:gd name="T40" fmla="*/ 0 w 118"/>
                <a:gd name="T41" fmla="*/ 1 h 218"/>
                <a:gd name="T42" fmla="*/ 0 w 118"/>
                <a:gd name="T43" fmla="*/ 1 h 218"/>
                <a:gd name="T44" fmla="*/ 0 w 118"/>
                <a:gd name="T45" fmla="*/ 1 h 218"/>
                <a:gd name="T46" fmla="*/ 0 w 118"/>
                <a:gd name="T47" fmla="*/ 1 h 218"/>
                <a:gd name="T48" fmla="*/ 0 w 118"/>
                <a:gd name="T49" fmla="*/ 1 h 218"/>
                <a:gd name="T50" fmla="*/ 0 w 118"/>
                <a:gd name="T51" fmla="*/ 1 h 218"/>
                <a:gd name="T52" fmla="*/ 0 w 118"/>
                <a:gd name="T53" fmla="*/ 1 h 218"/>
                <a:gd name="T54" fmla="*/ 0 w 118"/>
                <a:gd name="T55" fmla="*/ 1 h 218"/>
                <a:gd name="T56" fmla="*/ 0 w 118"/>
                <a:gd name="T57" fmla="*/ 1 h 218"/>
                <a:gd name="T58" fmla="*/ 0 w 118"/>
                <a:gd name="T59" fmla="*/ 1 h 218"/>
                <a:gd name="T60" fmla="*/ 0 w 118"/>
                <a:gd name="T61" fmla="*/ 1 h 218"/>
                <a:gd name="T62" fmla="*/ 0 w 118"/>
                <a:gd name="T63" fmla="*/ 1 h 218"/>
                <a:gd name="T64" fmla="*/ 0 w 118"/>
                <a:gd name="T65" fmla="*/ 1 h 218"/>
                <a:gd name="T66" fmla="*/ 0 w 118"/>
                <a:gd name="T67" fmla="*/ 1 h 218"/>
                <a:gd name="T68" fmla="*/ 0 w 118"/>
                <a:gd name="T69" fmla="*/ 1 h 218"/>
                <a:gd name="T70" fmla="*/ 0 w 118"/>
                <a:gd name="T71" fmla="*/ 1 h 218"/>
                <a:gd name="T72" fmla="*/ 0 w 118"/>
                <a:gd name="T73" fmla="*/ 1 h 218"/>
                <a:gd name="T74" fmla="*/ 0 w 118"/>
                <a:gd name="T75" fmla="*/ 1 h 218"/>
                <a:gd name="T76" fmla="*/ 0 w 118"/>
                <a:gd name="T77" fmla="*/ 1 h 218"/>
                <a:gd name="T78" fmla="*/ 0 w 118"/>
                <a:gd name="T79" fmla="*/ 1 h 218"/>
                <a:gd name="T80" fmla="*/ 0 w 118"/>
                <a:gd name="T81" fmla="*/ 1 h 218"/>
                <a:gd name="T82" fmla="*/ 0 w 118"/>
                <a:gd name="T83" fmla="*/ 1 h 218"/>
                <a:gd name="T84" fmla="*/ 0 w 118"/>
                <a:gd name="T85" fmla="*/ 0 h 2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8"/>
                <a:gd name="T130" fmla="*/ 0 h 218"/>
                <a:gd name="T131" fmla="*/ 118 w 118"/>
                <a:gd name="T132" fmla="*/ 218 h 2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8" h="218">
                  <a:moveTo>
                    <a:pt x="118" y="0"/>
                  </a:moveTo>
                  <a:lnTo>
                    <a:pt x="113" y="3"/>
                  </a:lnTo>
                  <a:lnTo>
                    <a:pt x="108" y="5"/>
                  </a:lnTo>
                  <a:lnTo>
                    <a:pt x="101" y="8"/>
                  </a:lnTo>
                  <a:lnTo>
                    <a:pt x="96" y="11"/>
                  </a:lnTo>
                  <a:lnTo>
                    <a:pt x="89" y="13"/>
                  </a:lnTo>
                  <a:lnTo>
                    <a:pt x="82" y="15"/>
                  </a:lnTo>
                  <a:lnTo>
                    <a:pt x="77" y="16"/>
                  </a:lnTo>
                  <a:lnTo>
                    <a:pt x="73" y="18"/>
                  </a:lnTo>
                  <a:lnTo>
                    <a:pt x="68" y="19"/>
                  </a:lnTo>
                  <a:lnTo>
                    <a:pt x="61" y="20"/>
                  </a:lnTo>
                  <a:lnTo>
                    <a:pt x="54" y="21"/>
                  </a:lnTo>
                  <a:lnTo>
                    <a:pt x="46" y="23"/>
                  </a:lnTo>
                  <a:lnTo>
                    <a:pt x="39" y="26"/>
                  </a:lnTo>
                  <a:lnTo>
                    <a:pt x="34" y="27"/>
                  </a:lnTo>
                  <a:lnTo>
                    <a:pt x="29" y="28"/>
                  </a:lnTo>
                  <a:lnTo>
                    <a:pt x="27" y="29"/>
                  </a:lnTo>
                  <a:lnTo>
                    <a:pt x="24" y="30"/>
                  </a:lnTo>
                  <a:lnTo>
                    <a:pt x="23" y="31"/>
                  </a:lnTo>
                  <a:lnTo>
                    <a:pt x="21" y="34"/>
                  </a:lnTo>
                  <a:lnTo>
                    <a:pt x="17" y="34"/>
                  </a:lnTo>
                  <a:lnTo>
                    <a:pt x="14" y="34"/>
                  </a:lnTo>
                  <a:lnTo>
                    <a:pt x="11" y="34"/>
                  </a:lnTo>
                  <a:lnTo>
                    <a:pt x="7" y="35"/>
                  </a:lnTo>
                  <a:lnTo>
                    <a:pt x="4" y="37"/>
                  </a:lnTo>
                  <a:lnTo>
                    <a:pt x="0" y="43"/>
                  </a:lnTo>
                  <a:lnTo>
                    <a:pt x="0" y="48"/>
                  </a:lnTo>
                  <a:lnTo>
                    <a:pt x="0" y="50"/>
                  </a:lnTo>
                  <a:lnTo>
                    <a:pt x="1" y="51"/>
                  </a:lnTo>
                  <a:lnTo>
                    <a:pt x="3" y="53"/>
                  </a:lnTo>
                  <a:lnTo>
                    <a:pt x="5" y="56"/>
                  </a:lnTo>
                  <a:lnTo>
                    <a:pt x="6" y="57"/>
                  </a:lnTo>
                  <a:lnTo>
                    <a:pt x="8" y="58"/>
                  </a:lnTo>
                  <a:lnTo>
                    <a:pt x="9" y="58"/>
                  </a:lnTo>
                  <a:lnTo>
                    <a:pt x="13" y="58"/>
                  </a:lnTo>
                  <a:lnTo>
                    <a:pt x="15" y="58"/>
                  </a:lnTo>
                  <a:lnTo>
                    <a:pt x="16" y="58"/>
                  </a:lnTo>
                  <a:lnTo>
                    <a:pt x="24" y="69"/>
                  </a:lnTo>
                  <a:lnTo>
                    <a:pt x="31" y="81"/>
                  </a:lnTo>
                  <a:lnTo>
                    <a:pt x="39" y="94"/>
                  </a:lnTo>
                  <a:lnTo>
                    <a:pt x="46" y="106"/>
                  </a:lnTo>
                  <a:lnTo>
                    <a:pt x="53" y="118"/>
                  </a:lnTo>
                  <a:lnTo>
                    <a:pt x="58" y="130"/>
                  </a:lnTo>
                  <a:lnTo>
                    <a:pt x="62" y="141"/>
                  </a:lnTo>
                  <a:lnTo>
                    <a:pt x="66" y="151"/>
                  </a:lnTo>
                  <a:lnTo>
                    <a:pt x="68" y="159"/>
                  </a:lnTo>
                  <a:lnTo>
                    <a:pt x="69" y="164"/>
                  </a:lnTo>
                  <a:lnTo>
                    <a:pt x="72" y="167"/>
                  </a:lnTo>
                  <a:lnTo>
                    <a:pt x="76" y="167"/>
                  </a:lnTo>
                  <a:lnTo>
                    <a:pt x="76" y="172"/>
                  </a:lnTo>
                  <a:lnTo>
                    <a:pt x="76" y="176"/>
                  </a:lnTo>
                  <a:lnTo>
                    <a:pt x="76" y="181"/>
                  </a:lnTo>
                  <a:lnTo>
                    <a:pt x="77" y="184"/>
                  </a:lnTo>
                  <a:lnTo>
                    <a:pt x="78" y="188"/>
                  </a:lnTo>
                  <a:lnTo>
                    <a:pt x="78" y="193"/>
                  </a:lnTo>
                  <a:lnTo>
                    <a:pt x="78" y="198"/>
                  </a:lnTo>
                  <a:lnTo>
                    <a:pt x="77" y="202"/>
                  </a:lnTo>
                  <a:lnTo>
                    <a:pt x="70" y="184"/>
                  </a:lnTo>
                  <a:lnTo>
                    <a:pt x="61" y="165"/>
                  </a:lnTo>
                  <a:lnTo>
                    <a:pt x="52" y="145"/>
                  </a:lnTo>
                  <a:lnTo>
                    <a:pt x="42" y="125"/>
                  </a:lnTo>
                  <a:lnTo>
                    <a:pt x="31" y="106"/>
                  </a:lnTo>
                  <a:lnTo>
                    <a:pt x="21" y="90"/>
                  </a:lnTo>
                  <a:lnTo>
                    <a:pt x="13" y="76"/>
                  </a:lnTo>
                  <a:lnTo>
                    <a:pt x="5" y="68"/>
                  </a:lnTo>
                  <a:lnTo>
                    <a:pt x="12" y="81"/>
                  </a:lnTo>
                  <a:lnTo>
                    <a:pt x="20" y="96"/>
                  </a:lnTo>
                  <a:lnTo>
                    <a:pt x="28" y="113"/>
                  </a:lnTo>
                  <a:lnTo>
                    <a:pt x="37" y="129"/>
                  </a:lnTo>
                  <a:lnTo>
                    <a:pt x="45" y="147"/>
                  </a:lnTo>
                  <a:lnTo>
                    <a:pt x="53" y="160"/>
                  </a:lnTo>
                  <a:lnTo>
                    <a:pt x="59" y="172"/>
                  </a:lnTo>
                  <a:lnTo>
                    <a:pt x="62" y="180"/>
                  </a:lnTo>
                  <a:lnTo>
                    <a:pt x="66" y="188"/>
                  </a:lnTo>
                  <a:lnTo>
                    <a:pt x="69" y="197"/>
                  </a:lnTo>
                  <a:lnTo>
                    <a:pt x="73" y="206"/>
                  </a:lnTo>
                  <a:lnTo>
                    <a:pt x="76" y="214"/>
                  </a:lnTo>
                  <a:lnTo>
                    <a:pt x="78" y="217"/>
                  </a:lnTo>
                  <a:lnTo>
                    <a:pt x="80" y="218"/>
                  </a:lnTo>
                  <a:lnTo>
                    <a:pt x="82" y="218"/>
                  </a:lnTo>
                  <a:lnTo>
                    <a:pt x="85" y="217"/>
                  </a:lnTo>
                  <a:lnTo>
                    <a:pt x="90" y="214"/>
                  </a:lnTo>
                  <a:lnTo>
                    <a:pt x="95" y="212"/>
                  </a:lnTo>
                  <a:lnTo>
                    <a:pt x="99" y="210"/>
                  </a:lnTo>
                  <a:lnTo>
                    <a:pt x="103" y="208"/>
                  </a:lnTo>
                  <a:lnTo>
                    <a:pt x="105" y="203"/>
                  </a:lnTo>
                  <a:lnTo>
                    <a:pt x="104" y="196"/>
                  </a:lnTo>
                  <a:lnTo>
                    <a:pt x="101" y="188"/>
                  </a:lnTo>
                  <a:lnTo>
                    <a:pt x="99" y="182"/>
                  </a:lnTo>
                  <a:lnTo>
                    <a:pt x="96" y="186"/>
                  </a:lnTo>
                  <a:lnTo>
                    <a:pt x="91" y="193"/>
                  </a:lnTo>
                  <a:lnTo>
                    <a:pt x="87" y="201"/>
                  </a:lnTo>
                  <a:lnTo>
                    <a:pt x="84" y="208"/>
                  </a:lnTo>
                  <a:lnTo>
                    <a:pt x="84" y="190"/>
                  </a:lnTo>
                  <a:lnTo>
                    <a:pt x="84" y="174"/>
                  </a:lnTo>
                  <a:lnTo>
                    <a:pt x="83" y="160"/>
                  </a:lnTo>
                  <a:lnTo>
                    <a:pt x="81" y="151"/>
                  </a:lnTo>
                  <a:lnTo>
                    <a:pt x="77" y="141"/>
                  </a:lnTo>
                  <a:lnTo>
                    <a:pt x="73" y="127"/>
                  </a:lnTo>
                  <a:lnTo>
                    <a:pt x="68" y="112"/>
                  </a:lnTo>
                  <a:lnTo>
                    <a:pt x="64" y="102"/>
                  </a:lnTo>
                  <a:lnTo>
                    <a:pt x="59" y="95"/>
                  </a:lnTo>
                  <a:lnTo>
                    <a:pt x="55" y="86"/>
                  </a:lnTo>
                  <a:lnTo>
                    <a:pt x="53" y="77"/>
                  </a:lnTo>
                  <a:lnTo>
                    <a:pt x="51" y="71"/>
                  </a:lnTo>
                  <a:lnTo>
                    <a:pt x="49" y="62"/>
                  </a:lnTo>
                  <a:lnTo>
                    <a:pt x="46" y="54"/>
                  </a:lnTo>
                  <a:lnTo>
                    <a:pt x="47" y="48"/>
                  </a:lnTo>
                  <a:lnTo>
                    <a:pt x="52" y="43"/>
                  </a:lnTo>
                  <a:lnTo>
                    <a:pt x="51" y="42"/>
                  </a:lnTo>
                  <a:lnTo>
                    <a:pt x="51" y="39"/>
                  </a:lnTo>
                  <a:lnTo>
                    <a:pt x="50" y="38"/>
                  </a:lnTo>
                  <a:lnTo>
                    <a:pt x="49" y="37"/>
                  </a:lnTo>
                  <a:lnTo>
                    <a:pt x="52" y="36"/>
                  </a:lnTo>
                  <a:lnTo>
                    <a:pt x="57" y="34"/>
                  </a:lnTo>
                  <a:lnTo>
                    <a:pt x="61" y="31"/>
                  </a:lnTo>
                  <a:lnTo>
                    <a:pt x="67" y="29"/>
                  </a:lnTo>
                  <a:lnTo>
                    <a:pt x="73" y="27"/>
                  </a:lnTo>
                  <a:lnTo>
                    <a:pt x="77" y="25"/>
                  </a:lnTo>
                  <a:lnTo>
                    <a:pt x="81" y="23"/>
                  </a:lnTo>
                  <a:lnTo>
                    <a:pt x="84" y="22"/>
                  </a:lnTo>
                  <a:lnTo>
                    <a:pt x="89" y="20"/>
                  </a:lnTo>
                  <a:lnTo>
                    <a:pt x="95" y="16"/>
                  </a:lnTo>
                  <a:lnTo>
                    <a:pt x="100" y="13"/>
                  </a:lnTo>
                  <a:lnTo>
                    <a:pt x="106" y="11"/>
                  </a:lnTo>
                  <a:lnTo>
                    <a:pt x="110" y="10"/>
                  </a:lnTo>
                  <a:lnTo>
                    <a:pt x="113" y="7"/>
                  </a:lnTo>
                  <a:lnTo>
                    <a:pt x="115" y="4"/>
                  </a:lnTo>
                  <a:lnTo>
                    <a:pt x="118" y="0"/>
                  </a:lnTo>
                  <a:close/>
                </a:path>
              </a:pathLst>
            </a:custGeom>
            <a:solidFill>
              <a:srgbClr val="336699"/>
            </a:solidFill>
            <a:ln w="9525">
              <a:solidFill>
                <a:srgbClr val="336699"/>
              </a:solidFill>
              <a:round/>
              <a:headEnd/>
              <a:tailEnd/>
            </a:ln>
          </p:spPr>
          <p:txBody>
            <a:bodyPr/>
            <a:lstStyle/>
            <a:p>
              <a:endParaRPr lang="zh-CN" altLang="en-US"/>
            </a:p>
          </p:txBody>
        </p:sp>
        <p:sp>
          <p:nvSpPr>
            <p:cNvPr id="17536" name="Freeform 271"/>
            <p:cNvSpPr>
              <a:spLocks/>
            </p:cNvSpPr>
            <p:nvPr/>
          </p:nvSpPr>
          <p:spPr bwMode="auto">
            <a:xfrm>
              <a:off x="5596" y="2819"/>
              <a:ext cx="4" cy="17"/>
            </a:xfrm>
            <a:custGeom>
              <a:avLst/>
              <a:gdLst>
                <a:gd name="T0" fmla="*/ 1 w 7"/>
                <a:gd name="T1" fmla="*/ 1 h 32"/>
                <a:gd name="T2" fmla="*/ 1 w 7"/>
                <a:gd name="T3" fmla="*/ 1 h 32"/>
                <a:gd name="T4" fmla="*/ 1 w 7"/>
                <a:gd name="T5" fmla="*/ 1 h 32"/>
                <a:gd name="T6" fmla="*/ 1 w 7"/>
                <a:gd name="T7" fmla="*/ 1 h 32"/>
                <a:gd name="T8" fmla="*/ 0 w 7"/>
                <a:gd name="T9" fmla="*/ 0 h 32"/>
                <a:gd name="T10" fmla="*/ 1 w 7"/>
                <a:gd name="T11" fmla="*/ 1 h 32"/>
                <a:gd name="T12" fmla="*/ 1 w 7"/>
                <a:gd name="T13" fmla="*/ 1 h 32"/>
                <a:gd name="T14" fmla="*/ 1 w 7"/>
                <a:gd name="T15" fmla="*/ 1 h 32"/>
                <a:gd name="T16" fmla="*/ 1 w 7"/>
                <a:gd name="T17" fmla="*/ 1 h 32"/>
                <a:gd name="T18" fmla="*/ 1 w 7"/>
                <a:gd name="T19" fmla="*/ 1 h 32"/>
                <a:gd name="T20" fmla="*/ 1 w 7"/>
                <a:gd name="T21" fmla="*/ 1 h 32"/>
                <a:gd name="T22" fmla="*/ 1 w 7"/>
                <a:gd name="T23" fmla="*/ 1 h 32"/>
                <a:gd name="T24" fmla="*/ 1 w 7"/>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32"/>
                <a:gd name="T41" fmla="*/ 7 w 7"/>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32">
                  <a:moveTo>
                    <a:pt x="7" y="15"/>
                  </a:moveTo>
                  <a:lnTo>
                    <a:pt x="6" y="11"/>
                  </a:lnTo>
                  <a:lnTo>
                    <a:pt x="5" y="7"/>
                  </a:lnTo>
                  <a:lnTo>
                    <a:pt x="3" y="3"/>
                  </a:lnTo>
                  <a:lnTo>
                    <a:pt x="0" y="0"/>
                  </a:lnTo>
                  <a:lnTo>
                    <a:pt x="2" y="8"/>
                  </a:lnTo>
                  <a:lnTo>
                    <a:pt x="2" y="17"/>
                  </a:lnTo>
                  <a:lnTo>
                    <a:pt x="3" y="26"/>
                  </a:lnTo>
                  <a:lnTo>
                    <a:pt x="3" y="32"/>
                  </a:lnTo>
                  <a:lnTo>
                    <a:pt x="4" y="28"/>
                  </a:lnTo>
                  <a:lnTo>
                    <a:pt x="6" y="23"/>
                  </a:lnTo>
                  <a:lnTo>
                    <a:pt x="7" y="18"/>
                  </a:lnTo>
                  <a:lnTo>
                    <a:pt x="7"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7" name="Freeform 272"/>
            <p:cNvSpPr>
              <a:spLocks/>
            </p:cNvSpPr>
            <p:nvPr/>
          </p:nvSpPr>
          <p:spPr bwMode="auto">
            <a:xfrm>
              <a:off x="5575" y="3008"/>
              <a:ext cx="43" cy="43"/>
            </a:xfrm>
            <a:custGeom>
              <a:avLst/>
              <a:gdLst>
                <a:gd name="T0" fmla="*/ 1 w 85"/>
                <a:gd name="T1" fmla="*/ 0 h 87"/>
                <a:gd name="T2" fmla="*/ 1 w 85"/>
                <a:gd name="T3" fmla="*/ 0 h 87"/>
                <a:gd name="T4" fmla="*/ 1 w 85"/>
                <a:gd name="T5" fmla="*/ 0 h 87"/>
                <a:gd name="T6" fmla="*/ 1 w 85"/>
                <a:gd name="T7" fmla="*/ 0 h 87"/>
                <a:gd name="T8" fmla="*/ 1 w 85"/>
                <a:gd name="T9" fmla="*/ 0 h 87"/>
                <a:gd name="T10" fmla="*/ 1 w 85"/>
                <a:gd name="T11" fmla="*/ 0 h 87"/>
                <a:gd name="T12" fmla="*/ 1 w 85"/>
                <a:gd name="T13" fmla="*/ 0 h 87"/>
                <a:gd name="T14" fmla="*/ 1 w 85"/>
                <a:gd name="T15" fmla="*/ 0 h 87"/>
                <a:gd name="T16" fmla="*/ 1 w 85"/>
                <a:gd name="T17" fmla="*/ 0 h 87"/>
                <a:gd name="T18" fmla="*/ 1 w 85"/>
                <a:gd name="T19" fmla="*/ 0 h 87"/>
                <a:gd name="T20" fmla="*/ 1 w 85"/>
                <a:gd name="T21" fmla="*/ 0 h 87"/>
                <a:gd name="T22" fmla="*/ 1 w 85"/>
                <a:gd name="T23" fmla="*/ 0 h 87"/>
                <a:gd name="T24" fmla="*/ 1 w 85"/>
                <a:gd name="T25" fmla="*/ 0 h 87"/>
                <a:gd name="T26" fmla="*/ 1 w 85"/>
                <a:gd name="T27" fmla="*/ 0 h 87"/>
                <a:gd name="T28" fmla="*/ 1 w 85"/>
                <a:gd name="T29" fmla="*/ 0 h 87"/>
                <a:gd name="T30" fmla="*/ 1 w 85"/>
                <a:gd name="T31" fmla="*/ 0 h 87"/>
                <a:gd name="T32" fmla="*/ 1 w 85"/>
                <a:gd name="T33" fmla="*/ 0 h 87"/>
                <a:gd name="T34" fmla="*/ 1 w 85"/>
                <a:gd name="T35" fmla="*/ 0 h 87"/>
                <a:gd name="T36" fmla="*/ 1 w 85"/>
                <a:gd name="T37" fmla="*/ 0 h 87"/>
                <a:gd name="T38" fmla="*/ 1 w 85"/>
                <a:gd name="T39" fmla="*/ 0 h 87"/>
                <a:gd name="T40" fmla="*/ 1 w 85"/>
                <a:gd name="T41" fmla="*/ 0 h 87"/>
                <a:gd name="T42" fmla="*/ 1 w 85"/>
                <a:gd name="T43" fmla="*/ 0 h 87"/>
                <a:gd name="T44" fmla="*/ 1 w 85"/>
                <a:gd name="T45" fmla="*/ 0 h 87"/>
                <a:gd name="T46" fmla="*/ 1 w 85"/>
                <a:gd name="T47" fmla="*/ 0 h 87"/>
                <a:gd name="T48" fmla="*/ 1 w 85"/>
                <a:gd name="T49" fmla="*/ 0 h 87"/>
                <a:gd name="T50" fmla="*/ 1 w 85"/>
                <a:gd name="T51" fmla="*/ 0 h 87"/>
                <a:gd name="T52" fmla="*/ 1 w 85"/>
                <a:gd name="T53" fmla="*/ 0 h 87"/>
                <a:gd name="T54" fmla="*/ 1 w 85"/>
                <a:gd name="T55" fmla="*/ 0 h 87"/>
                <a:gd name="T56" fmla="*/ 1 w 85"/>
                <a:gd name="T57" fmla="*/ 0 h 87"/>
                <a:gd name="T58" fmla="*/ 1 w 85"/>
                <a:gd name="T59" fmla="*/ 0 h 87"/>
                <a:gd name="T60" fmla="*/ 1 w 85"/>
                <a:gd name="T61" fmla="*/ 0 h 87"/>
                <a:gd name="T62" fmla="*/ 1 w 85"/>
                <a:gd name="T63" fmla="*/ 0 h 87"/>
                <a:gd name="T64" fmla="*/ 1 w 85"/>
                <a:gd name="T65" fmla="*/ 0 h 87"/>
                <a:gd name="T66" fmla="*/ 1 w 85"/>
                <a:gd name="T67" fmla="*/ 0 h 87"/>
                <a:gd name="T68" fmla="*/ 1 w 85"/>
                <a:gd name="T69" fmla="*/ 0 h 87"/>
                <a:gd name="T70" fmla="*/ 1 w 85"/>
                <a:gd name="T71" fmla="*/ 0 h 87"/>
                <a:gd name="T72" fmla="*/ 1 w 85"/>
                <a:gd name="T73" fmla="*/ 0 h 87"/>
                <a:gd name="T74" fmla="*/ 0 w 85"/>
                <a:gd name="T75" fmla="*/ 0 h 87"/>
                <a:gd name="T76" fmla="*/ 1 w 85"/>
                <a:gd name="T77" fmla="*/ 0 h 87"/>
                <a:gd name="T78" fmla="*/ 1 w 85"/>
                <a:gd name="T79" fmla="*/ 0 h 87"/>
                <a:gd name="T80" fmla="*/ 1 w 85"/>
                <a:gd name="T81" fmla="*/ 0 h 87"/>
                <a:gd name="T82" fmla="*/ 1 w 85"/>
                <a:gd name="T83" fmla="*/ 0 h 87"/>
                <a:gd name="T84" fmla="*/ 1 w 85"/>
                <a:gd name="T85" fmla="*/ 0 h 87"/>
                <a:gd name="T86" fmla="*/ 1 w 85"/>
                <a:gd name="T87" fmla="*/ 0 h 87"/>
                <a:gd name="T88" fmla="*/ 1 w 85"/>
                <a:gd name="T89" fmla="*/ 0 h 87"/>
                <a:gd name="T90" fmla="*/ 1 w 85"/>
                <a:gd name="T91" fmla="*/ 0 h 87"/>
                <a:gd name="T92" fmla="*/ 1 w 85"/>
                <a:gd name="T93" fmla="*/ 0 h 87"/>
                <a:gd name="T94" fmla="*/ 1 w 85"/>
                <a:gd name="T95" fmla="*/ 0 h 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5"/>
                <a:gd name="T145" fmla="*/ 0 h 87"/>
                <a:gd name="T146" fmla="*/ 85 w 85"/>
                <a:gd name="T147" fmla="*/ 87 h 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5" h="87">
                  <a:moveTo>
                    <a:pt x="25" y="0"/>
                  </a:moveTo>
                  <a:lnTo>
                    <a:pt x="28" y="1"/>
                  </a:lnTo>
                  <a:lnTo>
                    <a:pt x="31" y="3"/>
                  </a:lnTo>
                  <a:lnTo>
                    <a:pt x="34" y="5"/>
                  </a:lnTo>
                  <a:lnTo>
                    <a:pt x="38" y="6"/>
                  </a:lnTo>
                  <a:lnTo>
                    <a:pt x="44" y="8"/>
                  </a:lnTo>
                  <a:lnTo>
                    <a:pt x="48" y="10"/>
                  </a:lnTo>
                  <a:lnTo>
                    <a:pt x="54" y="11"/>
                  </a:lnTo>
                  <a:lnTo>
                    <a:pt x="60" y="12"/>
                  </a:lnTo>
                  <a:lnTo>
                    <a:pt x="65" y="12"/>
                  </a:lnTo>
                  <a:lnTo>
                    <a:pt x="70" y="11"/>
                  </a:lnTo>
                  <a:lnTo>
                    <a:pt x="76" y="10"/>
                  </a:lnTo>
                  <a:lnTo>
                    <a:pt x="80" y="6"/>
                  </a:lnTo>
                  <a:lnTo>
                    <a:pt x="80" y="13"/>
                  </a:lnTo>
                  <a:lnTo>
                    <a:pt x="82" y="22"/>
                  </a:lnTo>
                  <a:lnTo>
                    <a:pt x="83" y="31"/>
                  </a:lnTo>
                  <a:lnTo>
                    <a:pt x="84" y="37"/>
                  </a:lnTo>
                  <a:lnTo>
                    <a:pt x="85" y="39"/>
                  </a:lnTo>
                  <a:lnTo>
                    <a:pt x="85" y="43"/>
                  </a:lnTo>
                  <a:lnTo>
                    <a:pt x="84" y="46"/>
                  </a:lnTo>
                  <a:lnTo>
                    <a:pt x="82" y="50"/>
                  </a:lnTo>
                  <a:lnTo>
                    <a:pt x="79" y="52"/>
                  </a:lnTo>
                  <a:lnTo>
                    <a:pt x="77" y="54"/>
                  </a:lnTo>
                  <a:lnTo>
                    <a:pt x="76" y="57"/>
                  </a:lnTo>
                  <a:lnTo>
                    <a:pt x="75" y="60"/>
                  </a:lnTo>
                  <a:lnTo>
                    <a:pt x="72" y="64"/>
                  </a:lnTo>
                  <a:lnTo>
                    <a:pt x="70" y="67"/>
                  </a:lnTo>
                  <a:lnTo>
                    <a:pt x="67" y="69"/>
                  </a:lnTo>
                  <a:lnTo>
                    <a:pt x="64" y="71"/>
                  </a:lnTo>
                  <a:lnTo>
                    <a:pt x="63" y="74"/>
                  </a:lnTo>
                  <a:lnTo>
                    <a:pt x="61" y="77"/>
                  </a:lnTo>
                  <a:lnTo>
                    <a:pt x="59" y="81"/>
                  </a:lnTo>
                  <a:lnTo>
                    <a:pt x="57" y="82"/>
                  </a:lnTo>
                  <a:lnTo>
                    <a:pt x="55" y="82"/>
                  </a:lnTo>
                  <a:lnTo>
                    <a:pt x="53" y="81"/>
                  </a:lnTo>
                  <a:lnTo>
                    <a:pt x="49" y="80"/>
                  </a:lnTo>
                  <a:lnTo>
                    <a:pt x="48" y="80"/>
                  </a:lnTo>
                  <a:lnTo>
                    <a:pt x="47" y="82"/>
                  </a:lnTo>
                  <a:lnTo>
                    <a:pt x="45" y="84"/>
                  </a:lnTo>
                  <a:lnTo>
                    <a:pt x="42" y="87"/>
                  </a:lnTo>
                  <a:lnTo>
                    <a:pt x="40" y="87"/>
                  </a:lnTo>
                  <a:lnTo>
                    <a:pt x="38" y="85"/>
                  </a:lnTo>
                  <a:lnTo>
                    <a:pt x="36" y="84"/>
                  </a:lnTo>
                  <a:lnTo>
                    <a:pt x="33" y="83"/>
                  </a:lnTo>
                  <a:lnTo>
                    <a:pt x="32" y="83"/>
                  </a:lnTo>
                  <a:lnTo>
                    <a:pt x="31" y="84"/>
                  </a:lnTo>
                  <a:lnTo>
                    <a:pt x="29" y="85"/>
                  </a:lnTo>
                  <a:lnTo>
                    <a:pt x="26" y="87"/>
                  </a:lnTo>
                  <a:lnTo>
                    <a:pt x="23" y="87"/>
                  </a:lnTo>
                  <a:lnTo>
                    <a:pt x="22" y="87"/>
                  </a:lnTo>
                  <a:lnTo>
                    <a:pt x="21" y="85"/>
                  </a:lnTo>
                  <a:lnTo>
                    <a:pt x="19" y="85"/>
                  </a:lnTo>
                  <a:lnTo>
                    <a:pt x="18" y="84"/>
                  </a:lnTo>
                  <a:lnTo>
                    <a:pt x="16" y="83"/>
                  </a:lnTo>
                  <a:lnTo>
                    <a:pt x="14" y="83"/>
                  </a:lnTo>
                  <a:lnTo>
                    <a:pt x="13" y="83"/>
                  </a:lnTo>
                  <a:lnTo>
                    <a:pt x="16" y="79"/>
                  </a:lnTo>
                  <a:lnTo>
                    <a:pt x="21" y="72"/>
                  </a:lnTo>
                  <a:lnTo>
                    <a:pt x="24" y="65"/>
                  </a:lnTo>
                  <a:lnTo>
                    <a:pt x="25" y="59"/>
                  </a:lnTo>
                  <a:lnTo>
                    <a:pt x="24" y="57"/>
                  </a:lnTo>
                  <a:lnTo>
                    <a:pt x="24" y="54"/>
                  </a:lnTo>
                  <a:lnTo>
                    <a:pt x="23" y="53"/>
                  </a:lnTo>
                  <a:lnTo>
                    <a:pt x="22" y="51"/>
                  </a:lnTo>
                  <a:lnTo>
                    <a:pt x="21" y="53"/>
                  </a:lnTo>
                  <a:lnTo>
                    <a:pt x="21" y="54"/>
                  </a:lnTo>
                  <a:lnTo>
                    <a:pt x="19" y="56"/>
                  </a:lnTo>
                  <a:lnTo>
                    <a:pt x="18" y="57"/>
                  </a:lnTo>
                  <a:lnTo>
                    <a:pt x="18" y="61"/>
                  </a:lnTo>
                  <a:lnTo>
                    <a:pt x="17" y="66"/>
                  </a:lnTo>
                  <a:lnTo>
                    <a:pt x="14" y="69"/>
                  </a:lnTo>
                  <a:lnTo>
                    <a:pt x="8" y="72"/>
                  </a:lnTo>
                  <a:lnTo>
                    <a:pt x="2" y="72"/>
                  </a:lnTo>
                  <a:lnTo>
                    <a:pt x="0" y="69"/>
                  </a:lnTo>
                  <a:lnTo>
                    <a:pt x="0" y="67"/>
                  </a:lnTo>
                  <a:lnTo>
                    <a:pt x="1" y="66"/>
                  </a:lnTo>
                  <a:lnTo>
                    <a:pt x="2" y="64"/>
                  </a:lnTo>
                  <a:lnTo>
                    <a:pt x="4" y="60"/>
                  </a:lnTo>
                  <a:lnTo>
                    <a:pt x="6" y="57"/>
                  </a:lnTo>
                  <a:lnTo>
                    <a:pt x="6" y="54"/>
                  </a:lnTo>
                  <a:lnTo>
                    <a:pt x="7" y="52"/>
                  </a:lnTo>
                  <a:lnTo>
                    <a:pt x="8" y="49"/>
                  </a:lnTo>
                  <a:lnTo>
                    <a:pt x="10" y="46"/>
                  </a:lnTo>
                  <a:lnTo>
                    <a:pt x="10" y="44"/>
                  </a:lnTo>
                  <a:lnTo>
                    <a:pt x="10" y="42"/>
                  </a:lnTo>
                  <a:lnTo>
                    <a:pt x="10" y="38"/>
                  </a:lnTo>
                  <a:lnTo>
                    <a:pt x="11" y="35"/>
                  </a:lnTo>
                  <a:lnTo>
                    <a:pt x="14" y="31"/>
                  </a:lnTo>
                  <a:lnTo>
                    <a:pt x="17" y="28"/>
                  </a:lnTo>
                  <a:lnTo>
                    <a:pt x="21" y="23"/>
                  </a:lnTo>
                  <a:lnTo>
                    <a:pt x="24" y="19"/>
                  </a:lnTo>
                  <a:lnTo>
                    <a:pt x="25" y="15"/>
                  </a:lnTo>
                  <a:lnTo>
                    <a:pt x="25" y="13"/>
                  </a:lnTo>
                  <a:lnTo>
                    <a:pt x="25" y="8"/>
                  </a:lnTo>
                  <a:lnTo>
                    <a:pt x="25" y="4"/>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8" name="Freeform 273"/>
            <p:cNvSpPr>
              <a:spLocks/>
            </p:cNvSpPr>
            <p:nvPr/>
          </p:nvSpPr>
          <p:spPr bwMode="auto">
            <a:xfrm>
              <a:off x="5581" y="3026"/>
              <a:ext cx="8" cy="24"/>
            </a:xfrm>
            <a:custGeom>
              <a:avLst/>
              <a:gdLst>
                <a:gd name="T0" fmla="*/ 1 w 16"/>
                <a:gd name="T1" fmla="*/ 1 h 47"/>
                <a:gd name="T2" fmla="*/ 1 w 16"/>
                <a:gd name="T3" fmla="*/ 1 h 47"/>
                <a:gd name="T4" fmla="*/ 1 w 16"/>
                <a:gd name="T5" fmla="*/ 1 h 47"/>
                <a:gd name="T6" fmla="*/ 1 w 16"/>
                <a:gd name="T7" fmla="*/ 1 h 47"/>
                <a:gd name="T8" fmla="*/ 0 w 16"/>
                <a:gd name="T9" fmla="*/ 1 h 47"/>
                <a:gd name="T10" fmla="*/ 1 w 16"/>
                <a:gd name="T11" fmla="*/ 1 h 47"/>
                <a:gd name="T12" fmla="*/ 1 w 16"/>
                <a:gd name="T13" fmla="*/ 1 h 47"/>
                <a:gd name="T14" fmla="*/ 1 w 16"/>
                <a:gd name="T15" fmla="*/ 1 h 47"/>
                <a:gd name="T16" fmla="*/ 1 w 16"/>
                <a:gd name="T17" fmla="*/ 1 h 47"/>
                <a:gd name="T18" fmla="*/ 1 w 16"/>
                <a:gd name="T19" fmla="*/ 1 h 47"/>
                <a:gd name="T20" fmla="*/ 1 w 16"/>
                <a:gd name="T21" fmla="*/ 1 h 47"/>
                <a:gd name="T22" fmla="*/ 1 w 16"/>
                <a:gd name="T23" fmla="*/ 1 h 47"/>
                <a:gd name="T24" fmla="*/ 1 w 16"/>
                <a:gd name="T25" fmla="*/ 1 h 47"/>
                <a:gd name="T26" fmla="*/ 1 w 16"/>
                <a:gd name="T27" fmla="*/ 1 h 47"/>
                <a:gd name="T28" fmla="*/ 1 w 16"/>
                <a:gd name="T29" fmla="*/ 1 h 47"/>
                <a:gd name="T30" fmla="*/ 1 w 16"/>
                <a:gd name="T31" fmla="*/ 1 h 47"/>
                <a:gd name="T32" fmla="*/ 1 w 16"/>
                <a:gd name="T33" fmla="*/ 0 h 47"/>
                <a:gd name="T34" fmla="*/ 1 w 16"/>
                <a:gd name="T35" fmla="*/ 1 h 47"/>
                <a:gd name="T36" fmla="*/ 1 w 16"/>
                <a:gd name="T37" fmla="*/ 1 h 47"/>
                <a:gd name="T38" fmla="*/ 1 w 16"/>
                <a:gd name="T39" fmla="*/ 1 h 47"/>
                <a:gd name="T40" fmla="*/ 1 w 16"/>
                <a:gd name="T41" fmla="*/ 1 h 47"/>
                <a:gd name="T42" fmla="*/ 1 w 16"/>
                <a:gd name="T43" fmla="*/ 1 h 47"/>
                <a:gd name="T44" fmla="*/ 1 w 16"/>
                <a:gd name="T45" fmla="*/ 1 h 47"/>
                <a:gd name="T46" fmla="*/ 1 w 16"/>
                <a:gd name="T47" fmla="*/ 1 h 47"/>
                <a:gd name="T48" fmla="*/ 1 w 16"/>
                <a:gd name="T49" fmla="*/ 1 h 47"/>
                <a:gd name="T50" fmla="*/ 1 w 16"/>
                <a:gd name="T51" fmla="*/ 1 h 47"/>
                <a:gd name="T52" fmla="*/ 1 w 16"/>
                <a:gd name="T53" fmla="*/ 1 h 47"/>
                <a:gd name="T54" fmla="*/ 1 w 16"/>
                <a:gd name="T55" fmla="*/ 1 h 47"/>
                <a:gd name="T56" fmla="*/ 1 w 16"/>
                <a:gd name="T57" fmla="*/ 1 h 47"/>
                <a:gd name="T58" fmla="*/ 1 w 16"/>
                <a:gd name="T59" fmla="*/ 1 h 47"/>
                <a:gd name="T60" fmla="*/ 1 w 16"/>
                <a:gd name="T61" fmla="*/ 1 h 47"/>
                <a:gd name="T62" fmla="*/ 1 w 16"/>
                <a:gd name="T63" fmla="*/ 1 h 47"/>
                <a:gd name="T64" fmla="*/ 1 w 16"/>
                <a:gd name="T65" fmla="*/ 1 h 47"/>
                <a:gd name="T66" fmla="*/ 1 w 16"/>
                <a:gd name="T67" fmla="*/ 1 h 47"/>
                <a:gd name="T68" fmla="*/ 1 w 16"/>
                <a:gd name="T69" fmla="*/ 1 h 47"/>
                <a:gd name="T70" fmla="*/ 1 w 16"/>
                <a:gd name="T71" fmla="*/ 1 h 47"/>
                <a:gd name="T72" fmla="*/ 1 w 16"/>
                <a:gd name="T73" fmla="*/ 1 h 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
                <a:gd name="T112" fmla="*/ 0 h 47"/>
                <a:gd name="T113" fmla="*/ 16 w 16"/>
                <a:gd name="T114" fmla="*/ 47 h 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 h="47">
                  <a:moveTo>
                    <a:pt x="5" y="47"/>
                  </a:moveTo>
                  <a:lnTo>
                    <a:pt x="5" y="47"/>
                  </a:lnTo>
                  <a:lnTo>
                    <a:pt x="3" y="46"/>
                  </a:lnTo>
                  <a:lnTo>
                    <a:pt x="1" y="46"/>
                  </a:lnTo>
                  <a:lnTo>
                    <a:pt x="0" y="46"/>
                  </a:lnTo>
                  <a:lnTo>
                    <a:pt x="3" y="42"/>
                  </a:lnTo>
                  <a:lnTo>
                    <a:pt x="8" y="35"/>
                  </a:lnTo>
                  <a:lnTo>
                    <a:pt x="11" y="28"/>
                  </a:lnTo>
                  <a:lnTo>
                    <a:pt x="12" y="22"/>
                  </a:lnTo>
                  <a:lnTo>
                    <a:pt x="11" y="20"/>
                  </a:lnTo>
                  <a:lnTo>
                    <a:pt x="11" y="17"/>
                  </a:lnTo>
                  <a:lnTo>
                    <a:pt x="10" y="16"/>
                  </a:lnTo>
                  <a:lnTo>
                    <a:pt x="9" y="14"/>
                  </a:lnTo>
                  <a:lnTo>
                    <a:pt x="10" y="10"/>
                  </a:lnTo>
                  <a:lnTo>
                    <a:pt x="11" y="7"/>
                  </a:lnTo>
                  <a:lnTo>
                    <a:pt x="13" y="4"/>
                  </a:lnTo>
                  <a:lnTo>
                    <a:pt x="13" y="0"/>
                  </a:lnTo>
                  <a:lnTo>
                    <a:pt x="15" y="1"/>
                  </a:lnTo>
                  <a:lnTo>
                    <a:pt x="15" y="4"/>
                  </a:lnTo>
                  <a:lnTo>
                    <a:pt x="15" y="8"/>
                  </a:lnTo>
                  <a:lnTo>
                    <a:pt x="15" y="10"/>
                  </a:lnTo>
                  <a:lnTo>
                    <a:pt x="15" y="13"/>
                  </a:lnTo>
                  <a:lnTo>
                    <a:pt x="16" y="16"/>
                  </a:lnTo>
                  <a:lnTo>
                    <a:pt x="16" y="19"/>
                  </a:lnTo>
                  <a:lnTo>
                    <a:pt x="16" y="21"/>
                  </a:lnTo>
                  <a:lnTo>
                    <a:pt x="16" y="23"/>
                  </a:lnTo>
                  <a:lnTo>
                    <a:pt x="16" y="25"/>
                  </a:lnTo>
                  <a:lnTo>
                    <a:pt x="16" y="29"/>
                  </a:lnTo>
                  <a:lnTo>
                    <a:pt x="16" y="31"/>
                  </a:lnTo>
                  <a:lnTo>
                    <a:pt x="15" y="34"/>
                  </a:lnTo>
                  <a:lnTo>
                    <a:pt x="13" y="38"/>
                  </a:lnTo>
                  <a:lnTo>
                    <a:pt x="11" y="42"/>
                  </a:lnTo>
                  <a:lnTo>
                    <a:pt x="11" y="45"/>
                  </a:lnTo>
                  <a:lnTo>
                    <a:pt x="10" y="46"/>
                  </a:lnTo>
                  <a:lnTo>
                    <a:pt x="9" y="46"/>
                  </a:lnTo>
                  <a:lnTo>
                    <a:pt x="6" y="47"/>
                  </a:lnTo>
                  <a:lnTo>
                    <a:pt x="5" y="4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9" name="Freeform 274"/>
            <p:cNvSpPr>
              <a:spLocks/>
            </p:cNvSpPr>
            <p:nvPr/>
          </p:nvSpPr>
          <p:spPr bwMode="auto">
            <a:xfrm>
              <a:off x="5591" y="3032"/>
              <a:ext cx="25" cy="19"/>
            </a:xfrm>
            <a:custGeom>
              <a:avLst/>
              <a:gdLst>
                <a:gd name="T0" fmla="*/ 1 w 50"/>
                <a:gd name="T1" fmla="*/ 1 h 37"/>
                <a:gd name="T2" fmla="*/ 1 w 50"/>
                <a:gd name="T3" fmla="*/ 1 h 37"/>
                <a:gd name="T4" fmla="*/ 1 w 50"/>
                <a:gd name="T5" fmla="*/ 1 h 37"/>
                <a:gd name="T6" fmla="*/ 1 w 50"/>
                <a:gd name="T7" fmla="*/ 1 h 37"/>
                <a:gd name="T8" fmla="*/ 1 w 50"/>
                <a:gd name="T9" fmla="*/ 1 h 37"/>
                <a:gd name="T10" fmla="*/ 1 w 50"/>
                <a:gd name="T11" fmla="*/ 1 h 37"/>
                <a:gd name="T12" fmla="*/ 1 w 50"/>
                <a:gd name="T13" fmla="*/ 1 h 37"/>
                <a:gd name="T14" fmla="*/ 1 w 50"/>
                <a:gd name="T15" fmla="*/ 1 h 37"/>
                <a:gd name="T16" fmla="*/ 1 w 50"/>
                <a:gd name="T17" fmla="*/ 1 h 37"/>
                <a:gd name="T18" fmla="*/ 1 w 50"/>
                <a:gd name="T19" fmla="*/ 1 h 37"/>
                <a:gd name="T20" fmla="*/ 1 w 50"/>
                <a:gd name="T21" fmla="*/ 1 h 37"/>
                <a:gd name="T22" fmla="*/ 1 w 50"/>
                <a:gd name="T23" fmla="*/ 1 h 37"/>
                <a:gd name="T24" fmla="*/ 1 w 50"/>
                <a:gd name="T25" fmla="*/ 1 h 37"/>
                <a:gd name="T26" fmla="*/ 1 w 50"/>
                <a:gd name="T27" fmla="*/ 1 h 37"/>
                <a:gd name="T28" fmla="*/ 1 w 50"/>
                <a:gd name="T29" fmla="*/ 1 h 37"/>
                <a:gd name="T30" fmla="*/ 1 w 50"/>
                <a:gd name="T31" fmla="*/ 1 h 37"/>
                <a:gd name="T32" fmla="*/ 1 w 50"/>
                <a:gd name="T33" fmla="*/ 1 h 37"/>
                <a:gd name="T34" fmla="*/ 1 w 50"/>
                <a:gd name="T35" fmla="*/ 1 h 37"/>
                <a:gd name="T36" fmla="*/ 1 w 50"/>
                <a:gd name="T37" fmla="*/ 1 h 37"/>
                <a:gd name="T38" fmla="*/ 1 w 50"/>
                <a:gd name="T39" fmla="*/ 1 h 37"/>
                <a:gd name="T40" fmla="*/ 1 w 50"/>
                <a:gd name="T41" fmla="*/ 1 h 37"/>
                <a:gd name="T42" fmla="*/ 1 w 50"/>
                <a:gd name="T43" fmla="*/ 1 h 37"/>
                <a:gd name="T44" fmla="*/ 1 w 50"/>
                <a:gd name="T45" fmla="*/ 1 h 37"/>
                <a:gd name="T46" fmla="*/ 1 w 50"/>
                <a:gd name="T47" fmla="*/ 1 h 37"/>
                <a:gd name="T48" fmla="*/ 1 w 50"/>
                <a:gd name="T49" fmla="*/ 1 h 37"/>
                <a:gd name="T50" fmla="*/ 1 w 50"/>
                <a:gd name="T51" fmla="*/ 1 h 37"/>
                <a:gd name="T52" fmla="*/ 1 w 50"/>
                <a:gd name="T53" fmla="*/ 1 h 37"/>
                <a:gd name="T54" fmla="*/ 1 w 50"/>
                <a:gd name="T55" fmla="*/ 1 h 37"/>
                <a:gd name="T56" fmla="*/ 1 w 50"/>
                <a:gd name="T57" fmla="*/ 1 h 37"/>
                <a:gd name="T58" fmla="*/ 1 w 50"/>
                <a:gd name="T59" fmla="*/ 1 h 37"/>
                <a:gd name="T60" fmla="*/ 1 w 50"/>
                <a:gd name="T61" fmla="*/ 1 h 37"/>
                <a:gd name="T62" fmla="*/ 1 w 5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
                <a:gd name="T97" fmla="*/ 0 h 37"/>
                <a:gd name="T98" fmla="*/ 50 w 5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 h="37">
                  <a:moveTo>
                    <a:pt x="50" y="0"/>
                  </a:moveTo>
                  <a:lnTo>
                    <a:pt x="47" y="2"/>
                  </a:lnTo>
                  <a:lnTo>
                    <a:pt x="45" y="4"/>
                  </a:lnTo>
                  <a:lnTo>
                    <a:pt x="44" y="7"/>
                  </a:lnTo>
                  <a:lnTo>
                    <a:pt x="43" y="10"/>
                  </a:lnTo>
                  <a:lnTo>
                    <a:pt x="40" y="14"/>
                  </a:lnTo>
                  <a:lnTo>
                    <a:pt x="38" y="17"/>
                  </a:lnTo>
                  <a:lnTo>
                    <a:pt x="35" y="19"/>
                  </a:lnTo>
                  <a:lnTo>
                    <a:pt x="32" y="21"/>
                  </a:lnTo>
                  <a:lnTo>
                    <a:pt x="31" y="24"/>
                  </a:lnTo>
                  <a:lnTo>
                    <a:pt x="29" y="27"/>
                  </a:lnTo>
                  <a:lnTo>
                    <a:pt x="27" y="31"/>
                  </a:lnTo>
                  <a:lnTo>
                    <a:pt x="25" y="32"/>
                  </a:lnTo>
                  <a:lnTo>
                    <a:pt x="23" y="32"/>
                  </a:lnTo>
                  <a:lnTo>
                    <a:pt x="21" y="31"/>
                  </a:lnTo>
                  <a:lnTo>
                    <a:pt x="17" y="30"/>
                  </a:lnTo>
                  <a:lnTo>
                    <a:pt x="16" y="30"/>
                  </a:lnTo>
                  <a:lnTo>
                    <a:pt x="15" y="32"/>
                  </a:lnTo>
                  <a:lnTo>
                    <a:pt x="13" y="34"/>
                  </a:lnTo>
                  <a:lnTo>
                    <a:pt x="10" y="37"/>
                  </a:lnTo>
                  <a:lnTo>
                    <a:pt x="8" y="37"/>
                  </a:lnTo>
                  <a:lnTo>
                    <a:pt x="6" y="35"/>
                  </a:lnTo>
                  <a:lnTo>
                    <a:pt x="4" y="34"/>
                  </a:lnTo>
                  <a:lnTo>
                    <a:pt x="1" y="33"/>
                  </a:lnTo>
                  <a:lnTo>
                    <a:pt x="0" y="33"/>
                  </a:lnTo>
                  <a:lnTo>
                    <a:pt x="1" y="30"/>
                  </a:lnTo>
                  <a:lnTo>
                    <a:pt x="4" y="26"/>
                  </a:lnTo>
                  <a:lnTo>
                    <a:pt x="5" y="23"/>
                  </a:lnTo>
                  <a:lnTo>
                    <a:pt x="6" y="21"/>
                  </a:lnTo>
                  <a:lnTo>
                    <a:pt x="7" y="18"/>
                  </a:lnTo>
                  <a:lnTo>
                    <a:pt x="8" y="16"/>
                  </a:lnTo>
                  <a:lnTo>
                    <a:pt x="9" y="14"/>
                  </a:lnTo>
                  <a:lnTo>
                    <a:pt x="9" y="11"/>
                  </a:lnTo>
                  <a:lnTo>
                    <a:pt x="10" y="11"/>
                  </a:lnTo>
                  <a:lnTo>
                    <a:pt x="13" y="10"/>
                  </a:lnTo>
                  <a:lnTo>
                    <a:pt x="14" y="10"/>
                  </a:lnTo>
                  <a:lnTo>
                    <a:pt x="15" y="10"/>
                  </a:lnTo>
                  <a:lnTo>
                    <a:pt x="15" y="8"/>
                  </a:lnTo>
                  <a:lnTo>
                    <a:pt x="16" y="7"/>
                  </a:lnTo>
                  <a:lnTo>
                    <a:pt x="19" y="7"/>
                  </a:lnTo>
                  <a:lnTo>
                    <a:pt x="20" y="7"/>
                  </a:lnTo>
                  <a:lnTo>
                    <a:pt x="21" y="7"/>
                  </a:lnTo>
                  <a:lnTo>
                    <a:pt x="21" y="8"/>
                  </a:lnTo>
                  <a:lnTo>
                    <a:pt x="21" y="9"/>
                  </a:lnTo>
                  <a:lnTo>
                    <a:pt x="21" y="10"/>
                  </a:lnTo>
                  <a:lnTo>
                    <a:pt x="23" y="10"/>
                  </a:lnTo>
                  <a:lnTo>
                    <a:pt x="25" y="11"/>
                  </a:lnTo>
                  <a:lnTo>
                    <a:pt x="29" y="11"/>
                  </a:lnTo>
                  <a:lnTo>
                    <a:pt x="30" y="11"/>
                  </a:lnTo>
                  <a:lnTo>
                    <a:pt x="31" y="10"/>
                  </a:lnTo>
                  <a:lnTo>
                    <a:pt x="31" y="9"/>
                  </a:lnTo>
                  <a:lnTo>
                    <a:pt x="31" y="8"/>
                  </a:lnTo>
                  <a:lnTo>
                    <a:pt x="32" y="7"/>
                  </a:lnTo>
                  <a:lnTo>
                    <a:pt x="35" y="7"/>
                  </a:lnTo>
                  <a:lnTo>
                    <a:pt x="36" y="7"/>
                  </a:lnTo>
                  <a:lnTo>
                    <a:pt x="37" y="7"/>
                  </a:lnTo>
                  <a:lnTo>
                    <a:pt x="37" y="8"/>
                  </a:lnTo>
                  <a:lnTo>
                    <a:pt x="39" y="8"/>
                  </a:lnTo>
                  <a:lnTo>
                    <a:pt x="40" y="8"/>
                  </a:lnTo>
                  <a:lnTo>
                    <a:pt x="42" y="7"/>
                  </a:lnTo>
                  <a:lnTo>
                    <a:pt x="43" y="6"/>
                  </a:lnTo>
                  <a:lnTo>
                    <a:pt x="45" y="3"/>
                  </a:lnTo>
                  <a:lnTo>
                    <a:pt x="47" y="1"/>
                  </a:lnTo>
                  <a:lnTo>
                    <a:pt x="5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40" name="Freeform 275"/>
            <p:cNvSpPr>
              <a:spLocks/>
            </p:cNvSpPr>
            <p:nvPr/>
          </p:nvSpPr>
          <p:spPr bwMode="auto">
            <a:xfrm>
              <a:off x="5594" y="3011"/>
              <a:ext cx="23" cy="15"/>
            </a:xfrm>
            <a:custGeom>
              <a:avLst/>
              <a:gdLst>
                <a:gd name="T0" fmla="*/ 1 w 46"/>
                <a:gd name="T1" fmla="*/ 0 h 31"/>
                <a:gd name="T2" fmla="*/ 1 w 46"/>
                <a:gd name="T3" fmla="*/ 0 h 31"/>
                <a:gd name="T4" fmla="*/ 1 w 46"/>
                <a:gd name="T5" fmla="*/ 0 h 31"/>
                <a:gd name="T6" fmla="*/ 1 w 46"/>
                <a:gd name="T7" fmla="*/ 0 h 31"/>
                <a:gd name="T8" fmla="*/ 1 w 46"/>
                <a:gd name="T9" fmla="*/ 0 h 31"/>
                <a:gd name="T10" fmla="*/ 1 w 46"/>
                <a:gd name="T11" fmla="*/ 0 h 31"/>
                <a:gd name="T12" fmla="*/ 1 w 46"/>
                <a:gd name="T13" fmla="*/ 0 h 31"/>
                <a:gd name="T14" fmla="*/ 1 w 46"/>
                <a:gd name="T15" fmla="*/ 0 h 31"/>
                <a:gd name="T16" fmla="*/ 1 w 46"/>
                <a:gd name="T17" fmla="*/ 0 h 31"/>
                <a:gd name="T18" fmla="*/ 1 w 46"/>
                <a:gd name="T19" fmla="*/ 0 h 31"/>
                <a:gd name="T20" fmla="*/ 1 w 46"/>
                <a:gd name="T21" fmla="*/ 0 h 31"/>
                <a:gd name="T22" fmla="*/ 1 w 46"/>
                <a:gd name="T23" fmla="*/ 0 h 31"/>
                <a:gd name="T24" fmla="*/ 0 w 46"/>
                <a:gd name="T25" fmla="*/ 0 h 31"/>
                <a:gd name="T26" fmla="*/ 1 w 46"/>
                <a:gd name="T27" fmla="*/ 0 h 31"/>
                <a:gd name="T28" fmla="*/ 1 w 46"/>
                <a:gd name="T29" fmla="*/ 0 h 31"/>
                <a:gd name="T30" fmla="*/ 1 w 46"/>
                <a:gd name="T31" fmla="*/ 0 h 31"/>
                <a:gd name="T32" fmla="*/ 1 w 46"/>
                <a:gd name="T33" fmla="*/ 0 h 31"/>
                <a:gd name="T34" fmla="*/ 1 w 46"/>
                <a:gd name="T35" fmla="*/ 0 h 31"/>
                <a:gd name="T36" fmla="*/ 1 w 46"/>
                <a:gd name="T37" fmla="*/ 0 h 31"/>
                <a:gd name="T38" fmla="*/ 1 w 46"/>
                <a:gd name="T39" fmla="*/ 0 h 31"/>
                <a:gd name="T40" fmla="*/ 1 w 46"/>
                <a:gd name="T41" fmla="*/ 0 h 31"/>
                <a:gd name="T42" fmla="*/ 1 w 46"/>
                <a:gd name="T43" fmla="*/ 0 h 31"/>
                <a:gd name="T44" fmla="*/ 1 w 46"/>
                <a:gd name="T45" fmla="*/ 0 h 31"/>
                <a:gd name="T46" fmla="*/ 1 w 46"/>
                <a:gd name="T47" fmla="*/ 0 h 31"/>
                <a:gd name="T48" fmla="*/ 1 w 46"/>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1"/>
                <a:gd name="T77" fmla="*/ 46 w 46"/>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1">
                  <a:moveTo>
                    <a:pt x="46" y="31"/>
                  </a:moveTo>
                  <a:lnTo>
                    <a:pt x="45" y="25"/>
                  </a:lnTo>
                  <a:lnTo>
                    <a:pt x="44" y="16"/>
                  </a:lnTo>
                  <a:lnTo>
                    <a:pt x="42" y="7"/>
                  </a:lnTo>
                  <a:lnTo>
                    <a:pt x="42" y="0"/>
                  </a:lnTo>
                  <a:lnTo>
                    <a:pt x="38" y="4"/>
                  </a:lnTo>
                  <a:lnTo>
                    <a:pt x="32" y="5"/>
                  </a:lnTo>
                  <a:lnTo>
                    <a:pt x="27" y="6"/>
                  </a:lnTo>
                  <a:lnTo>
                    <a:pt x="22" y="6"/>
                  </a:lnTo>
                  <a:lnTo>
                    <a:pt x="16" y="5"/>
                  </a:lnTo>
                  <a:lnTo>
                    <a:pt x="10" y="4"/>
                  </a:lnTo>
                  <a:lnTo>
                    <a:pt x="6" y="2"/>
                  </a:lnTo>
                  <a:lnTo>
                    <a:pt x="0" y="0"/>
                  </a:lnTo>
                  <a:lnTo>
                    <a:pt x="3" y="2"/>
                  </a:lnTo>
                  <a:lnTo>
                    <a:pt x="7" y="5"/>
                  </a:lnTo>
                  <a:lnTo>
                    <a:pt x="10" y="7"/>
                  </a:lnTo>
                  <a:lnTo>
                    <a:pt x="15" y="9"/>
                  </a:lnTo>
                  <a:lnTo>
                    <a:pt x="19" y="12"/>
                  </a:lnTo>
                  <a:lnTo>
                    <a:pt x="24" y="13"/>
                  </a:lnTo>
                  <a:lnTo>
                    <a:pt x="30" y="13"/>
                  </a:lnTo>
                  <a:lnTo>
                    <a:pt x="36" y="13"/>
                  </a:lnTo>
                  <a:lnTo>
                    <a:pt x="38" y="16"/>
                  </a:lnTo>
                  <a:lnTo>
                    <a:pt x="41" y="21"/>
                  </a:lnTo>
                  <a:lnTo>
                    <a:pt x="44" y="25"/>
                  </a:lnTo>
                  <a:lnTo>
                    <a:pt x="46" y="3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41" name="Freeform 276"/>
            <p:cNvSpPr>
              <a:spLocks/>
            </p:cNvSpPr>
            <p:nvPr/>
          </p:nvSpPr>
          <p:spPr bwMode="auto">
            <a:xfrm>
              <a:off x="5569" y="2777"/>
              <a:ext cx="53" cy="236"/>
            </a:xfrm>
            <a:custGeom>
              <a:avLst/>
              <a:gdLst>
                <a:gd name="T0" fmla="*/ 0 w 107"/>
                <a:gd name="T1" fmla="*/ 0 h 473"/>
                <a:gd name="T2" fmla="*/ 0 w 107"/>
                <a:gd name="T3" fmla="*/ 0 h 473"/>
                <a:gd name="T4" fmla="*/ 0 w 107"/>
                <a:gd name="T5" fmla="*/ 0 h 473"/>
                <a:gd name="T6" fmla="*/ 0 w 107"/>
                <a:gd name="T7" fmla="*/ 0 h 473"/>
                <a:gd name="T8" fmla="*/ 0 w 107"/>
                <a:gd name="T9" fmla="*/ 0 h 473"/>
                <a:gd name="T10" fmla="*/ 0 w 107"/>
                <a:gd name="T11" fmla="*/ 0 h 473"/>
                <a:gd name="T12" fmla="*/ 0 w 107"/>
                <a:gd name="T13" fmla="*/ 0 h 473"/>
                <a:gd name="T14" fmla="*/ 0 w 107"/>
                <a:gd name="T15" fmla="*/ 0 h 473"/>
                <a:gd name="T16" fmla="*/ 0 w 107"/>
                <a:gd name="T17" fmla="*/ 0 h 473"/>
                <a:gd name="T18" fmla="*/ 0 w 107"/>
                <a:gd name="T19" fmla="*/ 0 h 473"/>
                <a:gd name="T20" fmla="*/ 0 w 107"/>
                <a:gd name="T21" fmla="*/ 0 h 473"/>
                <a:gd name="T22" fmla="*/ 0 w 107"/>
                <a:gd name="T23" fmla="*/ 0 h 473"/>
                <a:gd name="T24" fmla="*/ 0 w 107"/>
                <a:gd name="T25" fmla="*/ 0 h 473"/>
                <a:gd name="T26" fmla="*/ 0 w 107"/>
                <a:gd name="T27" fmla="*/ 0 h 473"/>
                <a:gd name="T28" fmla="*/ 0 w 107"/>
                <a:gd name="T29" fmla="*/ 0 h 473"/>
                <a:gd name="T30" fmla="*/ 0 w 107"/>
                <a:gd name="T31" fmla="*/ 0 h 473"/>
                <a:gd name="T32" fmla="*/ 0 w 107"/>
                <a:gd name="T33" fmla="*/ 0 h 473"/>
                <a:gd name="T34" fmla="*/ 0 w 107"/>
                <a:gd name="T35" fmla="*/ 0 h 473"/>
                <a:gd name="T36" fmla="*/ 0 w 107"/>
                <a:gd name="T37" fmla="*/ 0 h 473"/>
                <a:gd name="T38" fmla="*/ 0 w 107"/>
                <a:gd name="T39" fmla="*/ 0 h 473"/>
                <a:gd name="T40" fmla="*/ 0 w 107"/>
                <a:gd name="T41" fmla="*/ 0 h 473"/>
                <a:gd name="T42" fmla="*/ 0 w 107"/>
                <a:gd name="T43" fmla="*/ 0 h 473"/>
                <a:gd name="T44" fmla="*/ 0 w 107"/>
                <a:gd name="T45" fmla="*/ 0 h 473"/>
                <a:gd name="T46" fmla="*/ 0 w 107"/>
                <a:gd name="T47" fmla="*/ 0 h 473"/>
                <a:gd name="T48" fmla="*/ 0 w 107"/>
                <a:gd name="T49" fmla="*/ 0 h 473"/>
                <a:gd name="T50" fmla="*/ 0 w 107"/>
                <a:gd name="T51" fmla="*/ 0 h 473"/>
                <a:gd name="T52" fmla="*/ 0 w 107"/>
                <a:gd name="T53" fmla="*/ 0 h 473"/>
                <a:gd name="T54" fmla="*/ 0 w 107"/>
                <a:gd name="T55" fmla="*/ 0 h 473"/>
                <a:gd name="T56" fmla="*/ 0 w 107"/>
                <a:gd name="T57" fmla="*/ 0 h 473"/>
                <a:gd name="T58" fmla="*/ 0 w 107"/>
                <a:gd name="T59" fmla="*/ 0 h 473"/>
                <a:gd name="T60" fmla="*/ 0 w 107"/>
                <a:gd name="T61" fmla="*/ 0 h 473"/>
                <a:gd name="T62" fmla="*/ 0 w 107"/>
                <a:gd name="T63" fmla="*/ 0 h 473"/>
                <a:gd name="T64" fmla="*/ 0 w 107"/>
                <a:gd name="T65" fmla="*/ 0 h 473"/>
                <a:gd name="T66" fmla="*/ 0 w 107"/>
                <a:gd name="T67" fmla="*/ 0 h 473"/>
                <a:gd name="T68" fmla="*/ 0 w 107"/>
                <a:gd name="T69" fmla="*/ 0 h 473"/>
                <a:gd name="T70" fmla="*/ 0 w 107"/>
                <a:gd name="T71" fmla="*/ 0 h 473"/>
                <a:gd name="T72" fmla="*/ 0 w 107"/>
                <a:gd name="T73" fmla="*/ 0 h 473"/>
                <a:gd name="T74" fmla="*/ 0 w 107"/>
                <a:gd name="T75" fmla="*/ 0 h 473"/>
                <a:gd name="T76" fmla="*/ 0 w 107"/>
                <a:gd name="T77" fmla="*/ 0 h 473"/>
                <a:gd name="T78" fmla="*/ 0 w 107"/>
                <a:gd name="T79" fmla="*/ 0 h 473"/>
                <a:gd name="T80" fmla="*/ 0 w 107"/>
                <a:gd name="T81" fmla="*/ 0 h 473"/>
                <a:gd name="T82" fmla="*/ 0 w 107"/>
                <a:gd name="T83" fmla="*/ 0 h 473"/>
                <a:gd name="T84" fmla="*/ 0 w 107"/>
                <a:gd name="T85" fmla="*/ 0 h 473"/>
                <a:gd name="T86" fmla="*/ 0 w 107"/>
                <a:gd name="T87" fmla="*/ 0 h 473"/>
                <a:gd name="T88" fmla="*/ 0 w 107"/>
                <a:gd name="T89" fmla="*/ 0 h 473"/>
                <a:gd name="T90" fmla="*/ 0 w 107"/>
                <a:gd name="T91" fmla="*/ 0 h 4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7"/>
                <a:gd name="T139" fmla="*/ 0 h 473"/>
                <a:gd name="T140" fmla="*/ 107 w 107"/>
                <a:gd name="T141" fmla="*/ 473 h 4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7" h="473">
                  <a:moveTo>
                    <a:pt x="35" y="0"/>
                  </a:moveTo>
                  <a:lnTo>
                    <a:pt x="32" y="16"/>
                  </a:lnTo>
                  <a:lnTo>
                    <a:pt x="28" y="47"/>
                  </a:lnTo>
                  <a:lnTo>
                    <a:pt x="22" y="86"/>
                  </a:lnTo>
                  <a:lnTo>
                    <a:pt x="16" y="131"/>
                  </a:lnTo>
                  <a:lnTo>
                    <a:pt x="9" y="176"/>
                  </a:lnTo>
                  <a:lnTo>
                    <a:pt x="5" y="217"/>
                  </a:lnTo>
                  <a:lnTo>
                    <a:pt x="1" y="250"/>
                  </a:lnTo>
                  <a:lnTo>
                    <a:pt x="0" y="269"/>
                  </a:lnTo>
                  <a:lnTo>
                    <a:pt x="3" y="290"/>
                  </a:lnTo>
                  <a:lnTo>
                    <a:pt x="6" y="308"/>
                  </a:lnTo>
                  <a:lnTo>
                    <a:pt x="9" y="323"/>
                  </a:lnTo>
                  <a:lnTo>
                    <a:pt x="14" y="336"/>
                  </a:lnTo>
                  <a:lnTo>
                    <a:pt x="19" y="349"/>
                  </a:lnTo>
                  <a:lnTo>
                    <a:pt x="22" y="360"/>
                  </a:lnTo>
                  <a:lnTo>
                    <a:pt x="23" y="373"/>
                  </a:lnTo>
                  <a:lnTo>
                    <a:pt x="24" y="384"/>
                  </a:lnTo>
                  <a:lnTo>
                    <a:pt x="24" y="399"/>
                  </a:lnTo>
                  <a:lnTo>
                    <a:pt x="24" y="420"/>
                  </a:lnTo>
                  <a:lnTo>
                    <a:pt x="24" y="439"/>
                  </a:lnTo>
                  <a:lnTo>
                    <a:pt x="24" y="452"/>
                  </a:lnTo>
                  <a:lnTo>
                    <a:pt x="27" y="454"/>
                  </a:lnTo>
                  <a:lnTo>
                    <a:pt x="30" y="457"/>
                  </a:lnTo>
                  <a:lnTo>
                    <a:pt x="34" y="459"/>
                  </a:lnTo>
                  <a:lnTo>
                    <a:pt x="38" y="461"/>
                  </a:lnTo>
                  <a:lnTo>
                    <a:pt x="45" y="465"/>
                  </a:lnTo>
                  <a:lnTo>
                    <a:pt x="51" y="467"/>
                  </a:lnTo>
                  <a:lnTo>
                    <a:pt x="59" y="469"/>
                  </a:lnTo>
                  <a:lnTo>
                    <a:pt x="66" y="472"/>
                  </a:lnTo>
                  <a:lnTo>
                    <a:pt x="73" y="473"/>
                  </a:lnTo>
                  <a:lnTo>
                    <a:pt x="81" y="472"/>
                  </a:lnTo>
                  <a:lnTo>
                    <a:pt x="87" y="471"/>
                  </a:lnTo>
                  <a:lnTo>
                    <a:pt x="93" y="467"/>
                  </a:lnTo>
                  <a:lnTo>
                    <a:pt x="96" y="466"/>
                  </a:lnTo>
                  <a:lnTo>
                    <a:pt x="97" y="464"/>
                  </a:lnTo>
                  <a:lnTo>
                    <a:pt x="99" y="462"/>
                  </a:lnTo>
                  <a:lnTo>
                    <a:pt x="100" y="460"/>
                  </a:lnTo>
                  <a:lnTo>
                    <a:pt x="102" y="454"/>
                  </a:lnTo>
                  <a:lnTo>
                    <a:pt x="102" y="447"/>
                  </a:lnTo>
                  <a:lnTo>
                    <a:pt x="102" y="441"/>
                  </a:lnTo>
                  <a:lnTo>
                    <a:pt x="102" y="436"/>
                  </a:lnTo>
                  <a:lnTo>
                    <a:pt x="104" y="438"/>
                  </a:lnTo>
                  <a:lnTo>
                    <a:pt x="106" y="434"/>
                  </a:lnTo>
                  <a:lnTo>
                    <a:pt x="106" y="427"/>
                  </a:lnTo>
                  <a:lnTo>
                    <a:pt x="103" y="423"/>
                  </a:lnTo>
                  <a:lnTo>
                    <a:pt x="103" y="422"/>
                  </a:lnTo>
                  <a:lnTo>
                    <a:pt x="103" y="420"/>
                  </a:lnTo>
                  <a:lnTo>
                    <a:pt x="103" y="419"/>
                  </a:lnTo>
                  <a:lnTo>
                    <a:pt x="103" y="416"/>
                  </a:lnTo>
                  <a:lnTo>
                    <a:pt x="104" y="416"/>
                  </a:lnTo>
                  <a:lnTo>
                    <a:pt x="106" y="416"/>
                  </a:lnTo>
                  <a:lnTo>
                    <a:pt x="107" y="416"/>
                  </a:lnTo>
                  <a:lnTo>
                    <a:pt x="107" y="415"/>
                  </a:lnTo>
                  <a:lnTo>
                    <a:pt x="107" y="414"/>
                  </a:lnTo>
                  <a:lnTo>
                    <a:pt x="107" y="411"/>
                  </a:lnTo>
                  <a:lnTo>
                    <a:pt x="107" y="408"/>
                  </a:lnTo>
                  <a:lnTo>
                    <a:pt x="107" y="407"/>
                  </a:lnTo>
                  <a:lnTo>
                    <a:pt x="106" y="407"/>
                  </a:lnTo>
                  <a:lnTo>
                    <a:pt x="105" y="407"/>
                  </a:lnTo>
                  <a:lnTo>
                    <a:pt x="104" y="407"/>
                  </a:lnTo>
                  <a:lnTo>
                    <a:pt x="103" y="408"/>
                  </a:lnTo>
                  <a:lnTo>
                    <a:pt x="103" y="398"/>
                  </a:lnTo>
                  <a:lnTo>
                    <a:pt x="105" y="383"/>
                  </a:lnTo>
                  <a:lnTo>
                    <a:pt x="106" y="369"/>
                  </a:lnTo>
                  <a:lnTo>
                    <a:pt x="106" y="359"/>
                  </a:lnTo>
                  <a:lnTo>
                    <a:pt x="105" y="346"/>
                  </a:lnTo>
                  <a:lnTo>
                    <a:pt x="103" y="329"/>
                  </a:lnTo>
                  <a:lnTo>
                    <a:pt x="99" y="309"/>
                  </a:lnTo>
                  <a:lnTo>
                    <a:pt x="96" y="292"/>
                  </a:lnTo>
                  <a:lnTo>
                    <a:pt x="91" y="271"/>
                  </a:lnTo>
                  <a:lnTo>
                    <a:pt x="87" y="244"/>
                  </a:lnTo>
                  <a:lnTo>
                    <a:pt x="81" y="218"/>
                  </a:lnTo>
                  <a:lnTo>
                    <a:pt x="77" y="203"/>
                  </a:lnTo>
                  <a:lnTo>
                    <a:pt x="77" y="185"/>
                  </a:lnTo>
                  <a:lnTo>
                    <a:pt x="75" y="163"/>
                  </a:lnTo>
                  <a:lnTo>
                    <a:pt x="73" y="144"/>
                  </a:lnTo>
                  <a:lnTo>
                    <a:pt x="69" y="132"/>
                  </a:lnTo>
                  <a:lnTo>
                    <a:pt x="67" y="124"/>
                  </a:lnTo>
                  <a:lnTo>
                    <a:pt x="65" y="115"/>
                  </a:lnTo>
                  <a:lnTo>
                    <a:pt x="64" y="106"/>
                  </a:lnTo>
                  <a:lnTo>
                    <a:pt x="62" y="100"/>
                  </a:lnTo>
                  <a:lnTo>
                    <a:pt x="61" y="96"/>
                  </a:lnTo>
                  <a:lnTo>
                    <a:pt x="60" y="92"/>
                  </a:lnTo>
                  <a:lnTo>
                    <a:pt x="58" y="88"/>
                  </a:lnTo>
                  <a:lnTo>
                    <a:pt x="55" y="85"/>
                  </a:lnTo>
                  <a:lnTo>
                    <a:pt x="53" y="68"/>
                  </a:lnTo>
                  <a:lnTo>
                    <a:pt x="50" y="49"/>
                  </a:lnTo>
                  <a:lnTo>
                    <a:pt x="45" y="33"/>
                  </a:lnTo>
                  <a:lnTo>
                    <a:pt x="42" y="24"/>
                  </a:lnTo>
                  <a:lnTo>
                    <a:pt x="41" y="19"/>
                  </a:lnTo>
                  <a:lnTo>
                    <a:pt x="41" y="12"/>
                  </a:lnTo>
                  <a:lnTo>
                    <a:pt x="38" y="7"/>
                  </a:lnTo>
                  <a:lnTo>
                    <a:pt x="3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3924992420"/>
      </p:ext>
    </p:extLst>
  </p:cSld>
  <p:clrMapOvr>
    <a:masterClrMapping/>
  </p:clrMapOvr>
  <p:transition spd="med">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5BB02B0-3CBC-4003-A9ED-DFCCF9A9E637}" type="slidenum">
              <a:rPr lang="en-GB" altLang="zh-CN" sz="1200">
                <a:solidFill>
                  <a:schemeClr val="bg1"/>
                </a:solidFill>
              </a:rPr>
              <a:pPr>
                <a:spcBef>
                  <a:spcPct val="0"/>
                </a:spcBef>
                <a:buClrTx/>
                <a:buSzTx/>
                <a:buFontTx/>
                <a:buNone/>
              </a:pPr>
              <a:t>10</a:t>
            </a:fld>
            <a:endParaRPr lang="en-GB" altLang="zh-CN" sz="1200">
              <a:solidFill>
                <a:schemeClr val="bg1"/>
              </a:solidFill>
            </a:endParaRPr>
          </a:p>
        </p:txBody>
      </p:sp>
      <p:sp>
        <p:nvSpPr>
          <p:cNvPr id="121" name="Rectangle 22"/>
          <p:cNvSpPr>
            <a:spLocks noChangeArrowheads="1"/>
          </p:cNvSpPr>
          <p:nvPr/>
        </p:nvSpPr>
        <p:spPr bwMode="auto">
          <a:xfrm>
            <a:off x="1970088" y="5732463"/>
            <a:ext cx="4114800" cy="381000"/>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储蓄</a:t>
            </a:r>
            <a:r>
              <a:rPr kumimoji="1" lang="zh-CN" altLang="zh-CN"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变动使</a:t>
            </a:r>
            <a:r>
              <a:rPr kumimoji="1" lang="en-US" altLang="zh-CN"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IS</a:t>
            </a:r>
            <a:r>
              <a:rPr kumimoji="1" lang="zh-CN" altLang="zh-CN"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曲线移动</a:t>
            </a:r>
            <a:endPar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endParaRPr>
          </a:p>
        </p:txBody>
      </p:sp>
      <p:grpSp>
        <p:nvGrpSpPr>
          <p:cNvPr id="24580" name="组合 93"/>
          <p:cNvGrpSpPr>
            <a:grpSpLocks/>
          </p:cNvGrpSpPr>
          <p:nvPr/>
        </p:nvGrpSpPr>
        <p:grpSpPr bwMode="auto">
          <a:xfrm>
            <a:off x="1259632" y="764704"/>
            <a:ext cx="6192837" cy="4752975"/>
            <a:chOff x="1331640" y="764704"/>
            <a:chExt cx="6192688" cy="4752528"/>
          </a:xfrm>
        </p:grpSpPr>
        <p:sp>
          <p:nvSpPr>
            <p:cNvPr id="43010" name="Line 2"/>
            <p:cNvSpPr>
              <a:spLocks noChangeShapeType="1"/>
            </p:cNvSpPr>
            <p:nvPr/>
          </p:nvSpPr>
          <p:spPr bwMode="auto">
            <a:xfrm>
              <a:off x="1511023" y="901216"/>
              <a:ext cx="0" cy="210959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1" name="Line 3"/>
            <p:cNvSpPr>
              <a:spLocks noChangeShapeType="1"/>
            </p:cNvSpPr>
            <p:nvPr/>
          </p:nvSpPr>
          <p:spPr bwMode="auto">
            <a:xfrm>
              <a:off x="1511023" y="3010806"/>
              <a:ext cx="2333569"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2" name="Line 4"/>
            <p:cNvSpPr>
              <a:spLocks noChangeShapeType="1"/>
            </p:cNvSpPr>
            <p:nvPr/>
          </p:nvSpPr>
          <p:spPr bwMode="auto">
            <a:xfrm>
              <a:off x="4741508" y="836135"/>
              <a:ext cx="0" cy="217467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3" name="Line 5"/>
            <p:cNvSpPr>
              <a:spLocks noChangeShapeType="1"/>
            </p:cNvSpPr>
            <p:nvPr/>
          </p:nvSpPr>
          <p:spPr bwMode="auto">
            <a:xfrm>
              <a:off x="4741508" y="3010806"/>
              <a:ext cx="2424054"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4" name="Line 6"/>
            <p:cNvSpPr>
              <a:spLocks noChangeShapeType="1"/>
            </p:cNvSpPr>
            <p:nvPr/>
          </p:nvSpPr>
          <p:spPr bwMode="auto">
            <a:xfrm flipV="1">
              <a:off x="4741508" y="1172654"/>
              <a:ext cx="1811293" cy="1838152"/>
            </a:xfrm>
            <a:prstGeom prst="line">
              <a:avLst/>
            </a:prstGeom>
            <a:noFill/>
            <a:ln w="34925">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5" name="Line 7"/>
            <p:cNvSpPr>
              <a:spLocks noChangeAspect="1" noChangeShapeType="1"/>
            </p:cNvSpPr>
            <p:nvPr/>
          </p:nvSpPr>
          <p:spPr bwMode="auto">
            <a:xfrm flipV="1">
              <a:off x="1998374" y="1559967"/>
              <a:ext cx="1649372" cy="1358772"/>
            </a:xfrm>
            <a:prstGeom prst="line">
              <a:avLst/>
            </a:prstGeom>
            <a:noFill/>
            <a:ln w="34925">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6" name="Line 8"/>
            <p:cNvSpPr>
              <a:spLocks noChangeShapeType="1"/>
            </p:cNvSpPr>
            <p:nvPr/>
          </p:nvSpPr>
          <p:spPr bwMode="auto">
            <a:xfrm flipH="1">
              <a:off x="3215957" y="1610762"/>
              <a:ext cx="2812982"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7" name="Line 9"/>
            <p:cNvSpPr>
              <a:spLocks noChangeShapeType="1"/>
            </p:cNvSpPr>
            <p:nvPr/>
          </p:nvSpPr>
          <p:spPr bwMode="auto">
            <a:xfrm flipH="1">
              <a:off x="2588910" y="2098079"/>
              <a:ext cx="3052689"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8" name="Text Box 10"/>
            <p:cNvSpPr txBox="1">
              <a:spLocks noChangeArrowheads="1"/>
            </p:cNvSpPr>
            <p:nvPr/>
          </p:nvSpPr>
          <p:spPr bwMode="auto">
            <a:xfrm>
              <a:off x="6511527" y="901216"/>
              <a:ext cx="628635" cy="27143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S=I</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19" name="Text Box 11"/>
            <p:cNvSpPr txBox="1">
              <a:spLocks noChangeArrowheads="1"/>
            </p:cNvSpPr>
            <p:nvPr/>
          </p:nvSpPr>
          <p:spPr bwMode="auto">
            <a:xfrm>
              <a:off x="7254459" y="2866356"/>
              <a:ext cx="269869" cy="27143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0" name="Text Box 12"/>
            <p:cNvSpPr txBox="1">
              <a:spLocks noChangeArrowheads="1"/>
            </p:cNvSpPr>
            <p:nvPr/>
          </p:nvSpPr>
          <p:spPr bwMode="auto">
            <a:xfrm>
              <a:off x="1331640" y="764704"/>
              <a:ext cx="269869" cy="27143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1" name="Text Box 13"/>
            <p:cNvSpPr txBox="1">
              <a:spLocks noChangeArrowheads="1"/>
            </p:cNvSpPr>
            <p:nvPr/>
          </p:nvSpPr>
          <p:spPr bwMode="auto">
            <a:xfrm>
              <a:off x="4473226" y="764704"/>
              <a:ext cx="268282" cy="27143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2" name="Text Box 14"/>
            <p:cNvSpPr txBox="1">
              <a:spLocks noChangeArrowheads="1"/>
            </p:cNvSpPr>
            <p:nvPr/>
          </p:nvSpPr>
          <p:spPr bwMode="auto">
            <a:xfrm>
              <a:off x="1331640" y="2801275"/>
              <a:ext cx="269869" cy="27143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3" name="Text Box 15"/>
            <p:cNvSpPr txBox="1">
              <a:spLocks noChangeArrowheads="1"/>
            </p:cNvSpPr>
            <p:nvPr/>
          </p:nvSpPr>
          <p:spPr bwMode="auto">
            <a:xfrm>
              <a:off x="4562124" y="2801275"/>
              <a:ext cx="269869" cy="27143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4" name="Text Box 16"/>
            <p:cNvSpPr txBox="1">
              <a:spLocks noChangeArrowheads="1"/>
            </p:cNvSpPr>
            <p:nvPr/>
          </p:nvSpPr>
          <p:spPr bwMode="auto">
            <a:xfrm>
              <a:off x="3895390" y="2909215"/>
              <a:ext cx="269869" cy="27143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Y</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5" name="Line 17"/>
            <p:cNvSpPr>
              <a:spLocks noChangeShapeType="1"/>
            </p:cNvSpPr>
            <p:nvPr/>
          </p:nvSpPr>
          <p:spPr bwMode="auto">
            <a:xfrm>
              <a:off x="4741508" y="3342562"/>
              <a:ext cx="0" cy="2036571"/>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6" name="Line 18"/>
            <p:cNvSpPr>
              <a:spLocks noChangeAspect="1" noChangeShapeType="1"/>
            </p:cNvSpPr>
            <p:nvPr/>
          </p:nvSpPr>
          <p:spPr bwMode="auto">
            <a:xfrm>
              <a:off x="4976452" y="3550505"/>
              <a:ext cx="1554125" cy="1409567"/>
            </a:xfrm>
            <a:prstGeom prst="line">
              <a:avLst/>
            </a:prstGeom>
            <a:noFill/>
            <a:ln w="34925">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7" name="Line 19"/>
            <p:cNvSpPr>
              <a:spLocks noChangeShapeType="1"/>
            </p:cNvSpPr>
            <p:nvPr/>
          </p:nvSpPr>
          <p:spPr bwMode="auto">
            <a:xfrm>
              <a:off x="2549223" y="4199731"/>
              <a:ext cx="3149524"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8" name="Line 20"/>
            <p:cNvSpPr>
              <a:spLocks noChangeShapeType="1"/>
            </p:cNvSpPr>
            <p:nvPr/>
          </p:nvSpPr>
          <p:spPr bwMode="auto">
            <a:xfrm>
              <a:off x="3152458" y="4566409"/>
              <a:ext cx="2957442"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29" name="Line 21"/>
            <p:cNvSpPr>
              <a:spLocks noChangeShapeType="1"/>
            </p:cNvSpPr>
            <p:nvPr/>
          </p:nvSpPr>
          <p:spPr bwMode="auto">
            <a:xfrm flipV="1">
              <a:off x="5678110" y="2056807"/>
              <a:ext cx="0" cy="2142923"/>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0" name="Line 22"/>
            <p:cNvSpPr>
              <a:spLocks noChangeShapeType="1"/>
            </p:cNvSpPr>
            <p:nvPr/>
          </p:nvSpPr>
          <p:spPr bwMode="auto">
            <a:xfrm flipV="1">
              <a:off x="6114662" y="1628223"/>
              <a:ext cx="0" cy="2925488"/>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1" name="Line 23"/>
            <p:cNvSpPr>
              <a:spLocks noChangeShapeType="1"/>
            </p:cNvSpPr>
            <p:nvPr/>
          </p:nvSpPr>
          <p:spPr bwMode="auto">
            <a:xfrm>
              <a:off x="1511023" y="3342562"/>
              <a:ext cx="0" cy="2036571"/>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2" name="Line 24"/>
            <p:cNvSpPr>
              <a:spLocks noChangeShapeType="1"/>
            </p:cNvSpPr>
            <p:nvPr/>
          </p:nvSpPr>
          <p:spPr bwMode="auto">
            <a:xfrm>
              <a:off x="1511023" y="5379133"/>
              <a:ext cx="2424055"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3" name="Line 25"/>
            <p:cNvSpPr>
              <a:spLocks noChangeShapeType="1"/>
            </p:cNvSpPr>
            <p:nvPr/>
          </p:nvSpPr>
          <p:spPr bwMode="auto">
            <a:xfrm>
              <a:off x="2990537" y="2112365"/>
              <a:ext cx="0" cy="2088954"/>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4" name="Line 26"/>
            <p:cNvSpPr>
              <a:spLocks noChangeShapeType="1"/>
            </p:cNvSpPr>
            <p:nvPr/>
          </p:nvSpPr>
          <p:spPr bwMode="auto">
            <a:xfrm rot="163374">
              <a:off x="2101558" y="3636222"/>
              <a:ext cx="1649373" cy="977808"/>
            </a:xfrm>
            <a:prstGeom prst="line">
              <a:avLst/>
            </a:prstGeom>
            <a:noFill/>
            <a:ln w="34925">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5" name="Line 27"/>
            <p:cNvSpPr>
              <a:spLocks noChangeShapeType="1"/>
            </p:cNvSpPr>
            <p:nvPr/>
          </p:nvSpPr>
          <p:spPr bwMode="auto">
            <a:xfrm>
              <a:off x="4741508" y="5379133"/>
              <a:ext cx="2424054"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6" name="Text Box 28"/>
            <p:cNvSpPr txBox="1">
              <a:spLocks noChangeArrowheads="1"/>
            </p:cNvSpPr>
            <p:nvPr/>
          </p:nvSpPr>
          <p:spPr bwMode="auto">
            <a:xfrm>
              <a:off x="6640112" y="4834671"/>
              <a:ext cx="242881" cy="273024"/>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7" name="Text Box 29"/>
            <p:cNvSpPr txBox="1">
              <a:spLocks noChangeArrowheads="1"/>
            </p:cNvSpPr>
            <p:nvPr/>
          </p:nvSpPr>
          <p:spPr bwMode="auto">
            <a:xfrm>
              <a:off x="4562124" y="5245796"/>
              <a:ext cx="269869" cy="27143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8" name="Text Box 30"/>
            <p:cNvSpPr txBox="1">
              <a:spLocks noChangeArrowheads="1"/>
            </p:cNvSpPr>
            <p:nvPr/>
          </p:nvSpPr>
          <p:spPr bwMode="auto">
            <a:xfrm>
              <a:off x="1331640" y="5245796"/>
              <a:ext cx="269869" cy="27143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39" name="Text Box 31"/>
            <p:cNvSpPr txBox="1">
              <a:spLocks noChangeArrowheads="1"/>
            </p:cNvSpPr>
            <p:nvPr/>
          </p:nvSpPr>
          <p:spPr bwMode="auto">
            <a:xfrm>
              <a:off x="3935077" y="5245796"/>
              <a:ext cx="268281" cy="27143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Y</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0" name="Text Box 32"/>
            <p:cNvSpPr txBox="1">
              <a:spLocks noChangeArrowheads="1"/>
            </p:cNvSpPr>
            <p:nvPr/>
          </p:nvSpPr>
          <p:spPr bwMode="auto">
            <a:xfrm>
              <a:off x="7254459" y="5245796"/>
              <a:ext cx="269869" cy="27143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1" name="Text Box 33"/>
            <p:cNvSpPr txBox="1">
              <a:spLocks noChangeArrowheads="1"/>
            </p:cNvSpPr>
            <p:nvPr/>
          </p:nvSpPr>
          <p:spPr bwMode="auto">
            <a:xfrm>
              <a:off x="4562124" y="3342562"/>
              <a:ext cx="269869" cy="27143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r</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2" name="Text Box 34"/>
            <p:cNvSpPr txBox="1">
              <a:spLocks noChangeArrowheads="1"/>
            </p:cNvSpPr>
            <p:nvPr/>
          </p:nvSpPr>
          <p:spPr bwMode="auto">
            <a:xfrm>
              <a:off x="3639809" y="1371072"/>
              <a:ext cx="242881" cy="265088"/>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1600" baseline="-250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1</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3" name="Text Box 35"/>
            <p:cNvSpPr txBox="1">
              <a:spLocks noChangeArrowheads="1"/>
            </p:cNvSpPr>
            <p:nvPr/>
          </p:nvSpPr>
          <p:spPr bwMode="auto">
            <a:xfrm>
              <a:off x="3774743" y="4548948"/>
              <a:ext cx="268282" cy="273024"/>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IS</a:t>
              </a:r>
              <a:r>
                <a:rPr lang="en-US" altLang="zh-CN" sz="1600" baseline="-250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1</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4" name="Line 36"/>
            <p:cNvSpPr>
              <a:spLocks noChangeShapeType="1"/>
            </p:cNvSpPr>
            <p:nvPr/>
          </p:nvSpPr>
          <p:spPr bwMode="auto">
            <a:xfrm rot="163374">
              <a:off x="1839628" y="3767972"/>
              <a:ext cx="1603336" cy="957173"/>
            </a:xfrm>
            <a:prstGeom prst="line">
              <a:avLst/>
            </a:prstGeom>
            <a:noFill/>
            <a:ln w="34925">
              <a:solidFill>
                <a:srgbClr val="0099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5" name="Text Box 37"/>
            <p:cNvSpPr txBox="1">
              <a:spLocks noChangeArrowheads="1"/>
            </p:cNvSpPr>
            <p:nvPr/>
          </p:nvSpPr>
          <p:spPr bwMode="auto">
            <a:xfrm>
              <a:off x="3379466" y="4696572"/>
              <a:ext cx="268281" cy="273024"/>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IS</a:t>
              </a:r>
              <a:r>
                <a:rPr lang="en-US" altLang="zh-CN" sz="1600" baseline="-250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2</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6" name="Line 38"/>
            <p:cNvSpPr>
              <a:spLocks noChangeShapeType="1"/>
            </p:cNvSpPr>
            <p:nvPr/>
          </p:nvSpPr>
          <p:spPr bwMode="auto">
            <a:xfrm>
              <a:off x="2549223" y="2112365"/>
              <a:ext cx="0" cy="2088954"/>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7" name="Line 39"/>
            <p:cNvSpPr>
              <a:spLocks noChangeShapeType="1"/>
            </p:cNvSpPr>
            <p:nvPr/>
          </p:nvSpPr>
          <p:spPr bwMode="auto">
            <a:xfrm>
              <a:off x="3165158" y="1628223"/>
              <a:ext cx="0" cy="2925488"/>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8" name="Line 40"/>
            <p:cNvSpPr>
              <a:spLocks noChangeAspect="1" noChangeShapeType="1"/>
            </p:cNvSpPr>
            <p:nvPr/>
          </p:nvSpPr>
          <p:spPr bwMode="auto">
            <a:xfrm flipV="1">
              <a:off x="1741205" y="1366310"/>
              <a:ext cx="1709696" cy="1411154"/>
            </a:xfrm>
            <a:prstGeom prst="line">
              <a:avLst/>
            </a:prstGeom>
            <a:noFill/>
            <a:ln w="34925">
              <a:solidFill>
                <a:srgbClr val="0099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49" name="Text Box 41"/>
            <p:cNvSpPr txBox="1">
              <a:spLocks noChangeArrowheads="1"/>
            </p:cNvSpPr>
            <p:nvPr/>
          </p:nvSpPr>
          <p:spPr bwMode="auto">
            <a:xfrm>
              <a:off x="3447726" y="1136144"/>
              <a:ext cx="242882" cy="265088"/>
            </a:xfrm>
            <a:prstGeom prst="rect">
              <a:avLst/>
            </a:prstGeom>
            <a:noFill/>
            <a:ln w="9525">
              <a:noFill/>
              <a:miter lim="800000"/>
              <a:headEnd/>
              <a:tailEnd/>
            </a:ln>
            <a:effectLst/>
          </p:spPr>
          <p:txBody>
            <a:bodyPr lIns="0" tIns="0" rIns="0" bIns="0"/>
            <a:lstStyle/>
            <a:p>
              <a:pPr algn="just">
                <a:defRPr/>
              </a:pPr>
              <a:r>
                <a:rPr lang="en-US"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1600" baseline="-250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2</a:t>
              </a:r>
              <a:endParaRPr lang="zh-CN"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3050" name="Line 42"/>
            <p:cNvSpPr>
              <a:spLocks noChangeShapeType="1"/>
            </p:cNvSpPr>
            <p:nvPr/>
          </p:nvSpPr>
          <p:spPr bwMode="auto">
            <a:xfrm>
              <a:off x="3587423" y="1628223"/>
              <a:ext cx="0" cy="2925488"/>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sp>
        <p:nvSpPr>
          <p:cNvPr id="2" name="页脚占位符 1"/>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3131685654"/>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blinds(horizontal)">
                                      <p:cBhvr>
                                        <p:cTn id="7" dur="500"/>
                                        <p:tgtEl>
                                          <p:spTgt spid="1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blinds(horizontal)">
                                      <p:cBhvr>
                                        <p:cTn id="12"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031AE19-7EE3-45CF-9E15-92E5F042CAA5}" type="slidenum">
              <a:rPr lang="en-GB" altLang="zh-CN" sz="1200">
                <a:solidFill>
                  <a:schemeClr val="bg1"/>
                </a:solidFill>
              </a:rPr>
              <a:pPr>
                <a:spcBef>
                  <a:spcPct val="0"/>
                </a:spcBef>
                <a:buClrTx/>
                <a:buSzTx/>
                <a:buFontTx/>
                <a:buNone/>
              </a:pPr>
              <a:t>11</a:t>
            </a:fld>
            <a:endParaRPr lang="en-GB" altLang="zh-CN" sz="1200">
              <a:solidFill>
                <a:schemeClr val="bg1"/>
              </a:solidFill>
            </a:endParaRPr>
          </a:p>
        </p:txBody>
      </p:sp>
      <p:sp>
        <p:nvSpPr>
          <p:cNvPr id="555011" name="AutoShape 3"/>
          <p:cNvSpPr>
            <a:spLocks noChangeArrowheads="1"/>
          </p:cNvSpPr>
          <p:nvPr/>
        </p:nvSpPr>
        <p:spPr bwMode="auto">
          <a:xfrm>
            <a:off x="1331913" y="4508500"/>
            <a:ext cx="6767512" cy="1368425"/>
          </a:xfrm>
          <a:prstGeom prst="roundRect">
            <a:avLst>
              <a:gd name="adj" fmla="val 16667"/>
            </a:avLst>
          </a:prstGeom>
          <a:noFill/>
          <a:ln w="9525">
            <a:solidFill>
              <a:schemeClr val="tx1"/>
            </a:solidFill>
            <a:round/>
            <a:headEnd/>
            <a:tailEnd/>
          </a:ln>
          <a:effectLst/>
        </p:spPr>
        <p:txBody>
          <a:bodyPr/>
          <a:lstStyle/>
          <a:p>
            <a:pPr algn="just" eaLnBrk="1" hangingPunct="1">
              <a:lnSpc>
                <a:spcPct val="95000"/>
              </a:lnSpc>
              <a:spcBef>
                <a:spcPct val="50000"/>
              </a:spcBef>
              <a:defRPr/>
            </a:pPr>
            <a:r>
              <a:rPr kumimoji="1" lang="zh-CN" altLang="en-US" sz="2000" dirty="0">
                <a:effectLst>
                  <a:outerShdw blurRad="38100" dist="38100" dir="2700000" algn="tl">
                    <a:srgbClr val="C0C0C0"/>
                  </a:outerShdw>
                </a:effectLst>
                <a:latin typeface="楷体_GB2312" pitchFamily="49" charset="-122"/>
                <a:ea typeface="楷体_GB2312" pitchFamily="49" charset="-122"/>
              </a:rPr>
              <a:t>结论：在其他条件不变的情况下，自发支出（自发消费、自发投资、政府购买、出口）增加使</a:t>
            </a:r>
            <a:r>
              <a:rPr kumimoji="1" lang="en-US" altLang="zh-CN" sz="2000" dirty="0">
                <a:effectLst>
                  <a:outerShdw blurRad="38100" dist="38100" dir="2700000" algn="tl">
                    <a:srgbClr val="C0C0C0"/>
                  </a:outerShdw>
                </a:effectLst>
                <a:latin typeface="Times New Roman" pitchFamily="18" charset="0"/>
                <a:ea typeface="楷体_GB2312" pitchFamily="49" charset="-122"/>
              </a:rPr>
              <a:t>IS</a:t>
            </a:r>
            <a:r>
              <a:rPr kumimoji="1" lang="zh-CN" altLang="en-US" sz="2000" dirty="0">
                <a:effectLst>
                  <a:outerShdw blurRad="38100" dist="38100" dir="2700000" algn="tl">
                    <a:srgbClr val="C0C0C0"/>
                  </a:outerShdw>
                </a:effectLst>
                <a:latin typeface="楷体_GB2312" pitchFamily="49" charset="-122"/>
                <a:ea typeface="楷体_GB2312" pitchFamily="49" charset="-122"/>
              </a:rPr>
              <a:t>曲线向右方移动，表示既定的利率与更高的产出水平结合才能实现产品市场的均衡。反之，则反是。 </a:t>
            </a:r>
          </a:p>
        </p:txBody>
      </p:sp>
      <p:grpSp>
        <p:nvGrpSpPr>
          <p:cNvPr id="2" name="Group 59"/>
          <p:cNvGrpSpPr>
            <a:grpSpLocks/>
          </p:cNvGrpSpPr>
          <p:nvPr/>
        </p:nvGrpSpPr>
        <p:grpSpPr bwMode="auto">
          <a:xfrm>
            <a:off x="1012825" y="827088"/>
            <a:ext cx="3902075" cy="3133725"/>
            <a:chOff x="638" y="974"/>
            <a:chExt cx="2458" cy="1974"/>
          </a:xfrm>
        </p:grpSpPr>
        <p:sp>
          <p:nvSpPr>
            <p:cNvPr id="27712" name="Text Box 5"/>
            <p:cNvSpPr txBox="1">
              <a:spLocks noChangeArrowheads="1"/>
            </p:cNvSpPr>
            <p:nvPr/>
          </p:nvSpPr>
          <p:spPr bwMode="auto">
            <a:xfrm>
              <a:off x="703" y="2741"/>
              <a:ext cx="20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080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27713" name="Line 6"/>
            <p:cNvSpPr>
              <a:spLocks noChangeShapeType="1"/>
            </p:cNvSpPr>
            <p:nvPr/>
          </p:nvSpPr>
          <p:spPr bwMode="auto">
            <a:xfrm flipV="1">
              <a:off x="827" y="991"/>
              <a:ext cx="0" cy="1835"/>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14" name="Line 7"/>
            <p:cNvSpPr>
              <a:spLocks noChangeShapeType="1"/>
            </p:cNvSpPr>
            <p:nvPr/>
          </p:nvSpPr>
          <p:spPr bwMode="auto">
            <a:xfrm>
              <a:off x="827" y="2828"/>
              <a:ext cx="1906" cy="0"/>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15" name="Line 10"/>
            <p:cNvSpPr>
              <a:spLocks noChangeShapeType="1"/>
            </p:cNvSpPr>
            <p:nvPr/>
          </p:nvSpPr>
          <p:spPr bwMode="auto">
            <a:xfrm rot="21080934" flipV="1">
              <a:off x="732" y="1310"/>
              <a:ext cx="1659" cy="1389"/>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6" name="Line 11"/>
            <p:cNvSpPr>
              <a:spLocks noChangeShapeType="1"/>
            </p:cNvSpPr>
            <p:nvPr/>
          </p:nvSpPr>
          <p:spPr bwMode="auto">
            <a:xfrm rot="889817" flipV="1">
              <a:off x="949" y="1560"/>
              <a:ext cx="1366" cy="1136"/>
            </a:xfrm>
            <a:prstGeom prst="line">
              <a:avLst/>
            </a:prstGeom>
            <a:noFill/>
            <a:ln w="349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7" name="Text Box 12"/>
            <p:cNvSpPr txBox="1">
              <a:spLocks noChangeArrowheads="1"/>
            </p:cNvSpPr>
            <p:nvPr/>
          </p:nvSpPr>
          <p:spPr bwMode="auto">
            <a:xfrm>
              <a:off x="638" y="978"/>
              <a:ext cx="2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AE</a:t>
              </a:r>
            </a:p>
          </p:txBody>
        </p:sp>
        <p:sp>
          <p:nvSpPr>
            <p:cNvPr id="27718" name="Text Box 13"/>
            <p:cNvSpPr txBox="1">
              <a:spLocks noChangeArrowheads="1"/>
            </p:cNvSpPr>
            <p:nvPr/>
          </p:nvSpPr>
          <p:spPr bwMode="auto">
            <a:xfrm>
              <a:off x="2744" y="2741"/>
              <a:ext cx="16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p>
          </p:txBody>
        </p:sp>
        <p:sp>
          <p:nvSpPr>
            <p:cNvPr id="27719" name="Text Box 14"/>
            <p:cNvSpPr txBox="1">
              <a:spLocks noChangeArrowheads="1"/>
            </p:cNvSpPr>
            <p:nvPr/>
          </p:nvSpPr>
          <p:spPr bwMode="auto">
            <a:xfrm>
              <a:off x="2269" y="974"/>
              <a:ext cx="3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080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45°</a:t>
              </a:r>
            </a:p>
          </p:txBody>
        </p:sp>
        <p:sp>
          <p:nvSpPr>
            <p:cNvPr id="27720" name="Text Box 16"/>
            <p:cNvSpPr txBox="1">
              <a:spLocks noChangeArrowheads="1"/>
            </p:cNvSpPr>
            <p:nvPr/>
          </p:nvSpPr>
          <p:spPr bwMode="auto">
            <a:xfrm>
              <a:off x="2461" y="1683"/>
              <a:ext cx="63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AE</a:t>
              </a:r>
              <a:r>
                <a:rPr lang="en-US" altLang="zh-CN" sz="1600" baseline="-25000">
                  <a:solidFill>
                    <a:srgbClr val="006699"/>
                  </a:solidFill>
                  <a:latin typeface="Times New Roman" panose="02020603050405020304" pitchFamily="18" charset="0"/>
                </a:rPr>
                <a:t>1</a:t>
              </a: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r>
                <a:rPr lang="en-US" altLang="zh-CN" sz="1600">
                  <a:solidFill>
                    <a:srgbClr val="006699"/>
                  </a:solidFill>
                  <a:latin typeface="Times New Roman" panose="02020603050405020304" pitchFamily="18" charset="0"/>
                </a:rPr>
                <a:t>,G</a:t>
              </a:r>
              <a:r>
                <a:rPr lang="en-US" altLang="zh-CN" sz="1600" baseline="-25000">
                  <a:solidFill>
                    <a:srgbClr val="006699"/>
                  </a:solidFill>
                  <a:latin typeface="Times New Roman" panose="02020603050405020304" pitchFamily="18" charset="0"/>
                </a:rPr>
                <a:t>1</a:t>
              </a:r>
              <a:r>
                <a:rPr lang="en-US" altLang="zh-CN" sz="1600">
                  <a:solidFill>
                    <a:srgbClr val="006699"/>
                  </a:solidFill>
                  <a:latin typeface="Times New Roman" panose="02020603050405020304" pitchFamily="18" charset="0"/>
                </a:rPr>
                <a:t>)</a:t>
              </a:r>
            </a:p>
          </p:txBody>
        </p:sp>
      </p:grpSp>
      <p:grpSp>
        <p:nvGrpSpPr>
          <p:cNvPr id="3" name="Group 60"/>
          <p:cNvGrpSpPr>
            <a:grpSpLocks/>
          </p:cNvGrpSpPr>
          <p:nvPr/>
        </p:nvGrpSpPr>
        <p:grpSpPr bwMode="auto">
          <a:xfrm>
            <a:off x="5251450" y="950913"/>
            <a:ext cx="3281363" cy="3033712"/>
            <a:chOff x="3308" y="1052"/>
            <a:chExt cx="2067" cy="1911"/>
          </a:xfrm>
        </p:grpSpPr>
        <p:sp>
          <p:nvSpPr>
            <p:cNvPr id="27707" name="Text Box 34"/>
            <p:cNvSpPr txBox="1">
              <a:spLocks noChangeArrowheads="1"/>
            </p:cNvSpPr>
            <p:nvPr/>
          </p:nvSpPr>
          <p:spPr bwMode="auto">
            <a:xfrm>
              <a:off x="3308" y="1052"/>
              <a:ext cx="15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sp>
          <p:nvSpPr>
            <p:cNvPr id="27708" name="Text Box 36"/>
            <p:cNvSpPr txBox="1">
              <a:spLocks noChangeArrowheads="1"/>
            </p:cNvSpPr>
            <p:nvPr/>
          </p:nvSpPr>
          <p:spPr bwMode="auto">
            <a:xfrm>
              <a:off x="3317" y="2762"/>
              <a:ext cx="19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080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27709" name="Line 37"/>
            <p:cNvSpPr>
              <a:spLocks noChangeShapeType="1"/>
            </p:cNvSpPr>
            <p:nvPr/>
          </p:nvSpPr>
          <p:spPr bwMode="auto">
            <a:xfrm flipV="1">
              <a:off x="3442" y="1069"/>
              <a:ext cx="0" cy="1776"/>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10" name="Line 38"/>
            <p:cNvSpPr>
              <a:spLocks noChangeShapeType="1"/>
            </p:cNvSpPr>
            <p:nvPr/>
          </p:nvSpPr>
          <p:spPr bwMode="auto">
            <a:xfrm>
              <a:off x="3442" y="2848"/>
              <a:ext cx="1784" cy="0"/>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711" name="Text Box 41"/>
            <p:cNvSpPr txBox="1">
              <a:spLocks noChangeArrowheads="1"/>
            </p:cNvSpPr>
            <p:nvPr/>
          </p:nvSpPr>
          <p:spPr bwMode="auto">
            <a:xfrm>
              <a:off x="5217" y="2762"/>
              <a:ext cx="15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p>
          </p:txBody>
        </p:sp>
      </p:grpSp>
      <p:grpSp>
        <p:nvGrpSpPr>
          <p:cNvPr id="4" name="Group 65"/>
          <p:cNvGrpSpPr>
            <a:grpSpLocks/>
          </p:cNvGrpSpPr>
          <p:nvPr/>
        </p:nvGrpSpPr>
        <p:grpSpPr bwMode="auto">
          <a:xfrm>
            <a:off x="1312863" y="2633663"/>
            <a:ext cx="982662" cy="1465262"/>
            <a:chOff x="827" y="2112"/>
            <a:chExt cx="619" cy="923"/>
          </a:xfrm>
        </p:grpSpPr>
        <p:sp>
          <p:nvSpPr>
            <p:cNvPr id="27703" name="Line 61"/>
            <p:cNvSpPr>
              <a:spLocks noChangeShapeType="1"/>
            </p:cNvSpPr>
            <p:nvPr/>
          </p:nvSpPr>
          <p:spPr bwMode="auto">
            <a:xfrm>
              <a:off x="827" y="2262"/>
              <a:ext cx="491" cy="0"/>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4" name="Line 62"/>
            <p:cNvSpPr>
              <a:spLocks noChangeShapeType="1"/>
            </p:cNvSpPr>
            <p:nvPr/>
          </p:nvSpPr>
          <p:spPr bwMode="auto">
            <a:xfrm>
              <a:off x="1337" y="2275"/>
              <a:ext cx="0" cy="551"/>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5" name="Text Box 63"/>
            <p:cNvSpPr txBox="1">
              <a:spLocks noChangeArrowheads="1"/>
            </p:cNvSpPr>
            <p:nvPr/>
          </p:nvSpPr>
          <p:spPr bwMode="auto">
            <a:xfrm>
              <a:off x="1282" y="2112"/>
              <a:ext cx="16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p>
          </p:txBody>
        </p:sp>
        <p:sp>
          <p:nvSpPr>
            <p:cNvPr id="27706" name="Text Box 64"/>
            <p:cNvSpPr txBox="1">
              <a:spLocks noChangeArrowheads="1"/>
            </p:cNvSpPr>
            <p:nvPr/>
          </p:nvSpPr>
          <p:spPr bwMode="auto">
            <a:xfrm>
              <a:off x="1271" y="2828"/>
              <a:ext cx="1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endParaRPr lang="en-US" altLang="zh-CN" sz="1600">
                <a:solidFill>
                  <a:srgbClr val="006699"/>
                </a:solidFill>
                <a:latin typeface="Times New Roman" panose="02020603050405020304" pitchFamily="18" charset="0"/>
              </a:endParaRPr>
            </a:p>
          </p:txBody>
        </p:sp>
      </p:grpSp>
      <p:grpSp>
        <p:nvGrpSpPr>
          <p:cNvPr id="5" name="Group 71"/>
          <p:cNvGrpSpPr>
            <a:grpSpLocks/>
          </p:cNvGrpSpPr>
          <p:nvPr/>
        </p:nvGrpSpPr>
        <p:grpSpPr bwMode="auto">
          <a:xfrm>
            <a:off x="5232400" y="1355725"/>
            <a:ext cx="2132013" cy="2762250"/>
            <a:chOff x="3296" y="1307"/>
            <a:chExt cx="1343" cy="1740"/>
          </a:xfrm>
        </p:grpSpPr>
        <p:sp>
          <p:nvSpPr>
            <p:cNvPr id="27698" name="Line 66"/>
            <p:cNvSpPr>
              <a:spLocks noChangeShapeType="1"/>
            </p:cNvSpPr>
            <p:nvPr/>
          </p:nvSpPr>
          <p:spPr bwMode="auto">
            <a:xfrm>
              <a:off x="3841" y="1307"/>
              <a:ext cx="0" cy="1553"/>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Line 67"/>
            <p:cNvSpPr>
              <a:spLocks noChangeShapeType="1"/>
            </p:cNvSpPr>
            <p:nvPr/>
          </p:nvSpPr>
          <p:spPr bwMode="auto">
            <a:xfrm>
              <a:off x="3454" y="1541"/>
              <a:ext cx="1185" cy="0"/>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0" name="Text Box 68"/>
            <p:cNvSpPr txBox="1">
              <a:spLocks noChangeArrowheads="1"/>
            </p:cNvSpPr>
            <p:nvPr/>
          </p:nvSpPr>
          <p:spPr bwMode="auto">
            <a:xfrm>
              <a:off x="3296" y="1417"/>
              <a:ext cx="15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endParaRPr lang="en-US" altLang="zh-CN" sz="1600">
                <a:solidFill>
                  <a:srgbClr val="006699"/>
                </a:solidFill>
                <a:latin typeface="Times New Roman" panose="02020603050405020304" pitchFamily="18" charset="0"/>
              </a:endParaRPr>
            </a:p>
          </p:txBody>
        </p:sp>
        <p:sp>
          <p:nvSpPr>
            <p:cNvPr id="27701" name="Text Box 69"/>
            <p:cNvSpPr txBox="1">
              <a:spLocks noChangeArrowheads="1"/>
            </p:cNvSpPr>
            <p:nvPr/>
          </p:nvSpPr>
          <p:spPr bwMode="auto">
            <a:xfrm>
              <a:off x="3873" y="1366"/>
              <a:ext cx="15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p>
          </p:txBody>
        </p:sp>
        <p:sp>
          <p:nvSpPr>
            <p:cNvPr id="27702" name="Text Box 70"/>
            <p:cNvSpPr txBox="1">
              <a:spLocks noChangeArrowheads="1"/>
            </p:cNvSpPr>
            <p:nvPr/>
          </p:nvSpPr>
          <p:spPr bwMode="auto">
            <a:xfrm>
              <a:off x="3818" y="2848"/>
              <a:ext cx="15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endParaRPr lang="en-US" altLang="zh-CN" sz="1600">
                <a:solidFill>
                  <a:srgbClr val="006699"/>
                </a:solidFill>
                <a:latin typeface="Times New Roman" panose="02020603050405020304" pitchFamily="18" charset="0"/>
              </a:endParaRPr>
            </a:p>
          </p:txBody>
        </p:sp>
      </p:grpSp>
      <p:grpSp>
        <p:nvGrpSpPr>
          <p:cNvPr id="6" name="Group 74"/>
          <p:cNvGrpSpPr>
            <a:grpSpLocks/>
          </p:cNvGrpSpPr>
          <p:nvPr/>
        </p:nvGrpSpPr>
        <p:grpSpPr bwMode="auto">
          <a:xfrm>
            <a:off x="1501775" y="1285875"/>
            <a:ext cx="3417888" cy="1803400"/>
            <a:chOff x="946" y="1263"/>
            <a:chExt cx="2153" cy="1136"/>
          </a:xfrm>
        </p:grpSpPr>
        <p:sp>
          <p:nvSpPr>
            <p:cNvPr id="27696" name="Line 72"/>
            <p:cNvSpPr>
              <a:spLocks noChangeShapeType="1"/>
            </p:cNvSpPr>
            <p:nvPr/>
          </p:nvSpPr>
          <p:spPr bwMode="auto">
            <a:xfrm rot="889817" flipV="1">
              <a:off x="946" y="1263"/>
              <a:ext cx="1365" cy="1136"/>
            </a:xfrm>
            <a:prstGeom prst="line">
              <a:avLst/>
            </a:prstGeom>
            <a:noFill/>
            <a:ln w="349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7" name="Text Box 73"/>
            <p:cNvSpPr txBox="1">
              <a:spLocks noChangeArrowheads="1"/>
            </p:cNvSpPr>
            <p:nvPr/>
          </p:nvSpPr>
          <p:spPr bwMode="auto">
            <a:xfrm>
              <a:off x="2464" y="1302"/>
              <a:ext cx="63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AE</a:t>
              </a:r>
              <a:r>
                <a:rPr lang="en-US" altLang="zh-CN" sz="1600" baseline="-25000">
                  <a:solidFill>
                    <a:srgbClr val="006699"/>
                  </a:solidFill>
                  <a:latin typeface="Times New Roman" panose="02020603050405020304" pitchFamily="18" charset="0"/>
                </a:rPr>
                <a:t>2</a:t>
              </a: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r>
                <a:rPr lang="en-US" altLang="zh-CN" sz="1600">
                  <a:solidFill>
                    <a:srgbClr val="006699"/>
                  </a:solidFill>
                  <a:latin typeface="Times New Roman" panose="02020603050405020304" pitchFamily="18" charset="0"/>
                </a:rPr>
                <a:t>,G</a:t>
              </a:r>
              <a:r>
                <a:rPr lang="en-US" altLang="zh-CN" sz="1600" baseline="-25000">
                  <a:solidFill>
                    <a:srgbClr val="006699"/>
                  </a:solidFill>
                  <a:latin typeface="Times New Roman" panose="02020603050405020304" pitchFamily="18" charset="0"/>
                </a:rPr>
                <a:t>1</a:t>
              </a:r>
              <a:r>
                <a:rPr lang="en-US" altLang="zh-CN" sz="1600">
                  <a:solidFill>
                    <a:srgbClr val="006699"/>
                  </a:solidFill>
                  <a:latin typeface="Times New Roman" panose="02020603050405020304" pitchFamily="18" charset="0"/>
                </a:rPr>
                <a:t>)</a:t>
              </a:r>
            </a:p>
          </p:txBody>
        </p:sp>
      </p:grpSp>
      <p:grpSp>
        <p:nvGrpSpPr>
          <p:cNvPr id="7" name="Group 79"/>
          <p:cNvGrpSpPr>
            <a:grpSpLocks/>
          </p:cNvGrpSpPr>
          <p:nvPr/>
        </p:nvGrpSpPr>
        <p:grpSpPr bwMode="auto">
          <a:xfrm>
            <a:off x="1312863" y="1812925"/>
            <a:ext cx="1809750" cy="2311400"/>
            <a:chOff x="827" y="1595"/>
            <a:chExt cx="1140" cy="1456"/>
          </a:xfrm>
        </p:grpSpPr>
        <p:sp>
          <p:nvSpPr>
            <p:cNvPr id="27692" name="Text Box 75"/>
            <p:cNvSpPr txBox="1">
              <a:spLocks noChangeArrowheads="1"/>
            </p:cNvSpPr>
            <p:nvPr/>
          </p:nvSpPr>
          <p:spPr bwMode="auto">
            <a:xfrm>
              <a:off x="1730" y="1595"/>
              <a:ext cx="16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p>
          </p:txBody>
        </p:sp>
        <p:sp>
          <p:nvSpPr>
            <p:cNvPr id="27693" name="Line 76"/>
            <p:cNvSpPr>
              <a:spLocks noChangeShapeType="1"/>
            </p:cNvSpPr>
            <p:nvPr/>
          </p:nvSpPr>
          <p:spPr bwMode="auto">
            <a:xfrm>
              <a:off x="827" y="1745"/>
              <a:ext cx="982" cy="0"/>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Line 77"/>
            <p:cNvSpPr>
              <a:spLocks noChangeShapeType="1"/>
            </p:cNvSpPr>
            <p:nvPr/>
          </p:nvSpPr>
          <p:spPr bwMode="auto">
            <a:xfrm>
              <a:off x="1810" y="1728"/>
              <a:ext cx="0" cy="1103"/>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5" name="Text Box 78"/>
            <p:cNvSpPr txBox="1">
              <a:spLocks noChangeArrowheads="1"/>
            </p:cNvSpPr>
            <p:nvPr/>
          </p:nvSpPr>
          <p:spPr bwMode="auto">
            <a:xfrm>
              <a:off x="1802" y="2844"/>
              <a:ext cx="1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3</a:t>
              </a:r>
              <a:endParaRPr lang="en-US" altLang="zh-CN" sz="1600">
                <a:solidFill>
                  <a:srgbClr val="006699"/>
                </a:solidFill>
                <a:latin typeface="Times New Roman" panose="02020603050405020304" pitchFamily="18" charset="0"/>
              </a:endParaRPr>
            </a:p>
          </p:txBody>
        </p:sp>
      </p:grpSp>
      <p:grpSp>
        <p:nvGrpSpPr>
          <p:cNvPr id="8" name="Group 87"/>
          <p:cNvGrpSpPr>
            <a:grpSpLocks/>
          </p:cNvGrpSpPr>
          <p:nvPr/>
        </p:nvGrpSpPr>
        <p:grpSpPr bwMode="auto">
          <a:xfrm>
            <a:off x="5637213" y="1360488"/>
            <a:ext cx="1939925" cy="2428875"/>
            <a:chOff x="3551" y="1310"/>
            <a:chExt cx="1222" cy="1530"/>
          </a:xfrm>
        </p:grpSpPr>
        <p:sp>
          <p:nvSpPr>
            <p:cNvPr id="27690" name="Line 85"/>
            <p:cNvSpPr>
              <a:spLocks noChangeShapeType="1"/>
            </p:cNvSpPr>
            <p:nvPr/>
          </p:nvSpPr>
          <p:spPr bwMode="auto">
            <a:xfrm rot="445718">
              <a:off x="3551" y="1310"/>
              <a:ext cx="1038" cy="1220"/>
            </a:xfrm>
            <a:prstGeom prst="line">
              <a:avLst/>
            </a:prstGeom>
            <a:noFill/>
            <a:ln w="349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1" name="Text Box 86"/>
            <p:cNvSpPr txBox="1">
              <a:spLocks noChangeArrowheads="1"/>
            </p:cNvSpPr>
            <p:nvPr/>
          </p:nvSpPr>
          <p:spPr bwMode="auto">
            <a:xfrm>
              <a:off x="4458" y="2596"/>
              <a:ext cx="31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r>
                <a:rPr lang="en-US" altLang="zh-CN" sz="1600" baseline="-25000">
                  <a:solidFill>
                    <a:srgbClr val="006699"/>
                  </a:solidFill>
                  <a:latin typeface="Times New Roman" panose="02020603050405020304" pitchFamily="18" charset="0"/>
                </a:rPr>
                <a:t>0</a:t>
              </a:r>
            </a:p>
          </p:txBody>
        </p:sp>
      </p:grpSp>
      <p:grpSp>
        <p:nvGrpSpPr>
          <p:cNvPr id="9" name="Group 90"/>
          <p:cNvGrpSpPr>
            <a:grpSpLocks/>
          </p:cNvGrpSpPr>
          <p:nvPr/>
        </p:nvGrpSpPr>
        <p:grpSpPr bwMode="auto">
          <a:xfrm>
            <a:off x="1501775" y="1524000"/>
            <a:ext cx="3452813" cy="1804988"/>
            <a:chOff x="946" y="1413"/>
            <a:chExt cx="2175" cy="1137"/>
          </a:xfrm>
        </p:grpSpPr>
        <p:sp>
          <p:nvSpPr>
            <p:cNvPr id="27688" name="Line 88"/>
            <p:cNvSpPr>
              <a:spLocks noChangeShapeType="1"/>
            </p:cNvSpPr>
            <p:nvPr/>
          </p:nvSpPr>
          <p:spPr bwMode="auto">
            <a:xfrm rot="889817" flipV="1">
              <a:off x="946" y="1413"/>
              <a:ext cx="1365" cy="1137"/>
            </a:xfrm>
            <a:prstGeom prst="line">
              <a:avLst/>
            </a:prstGeom>
            <a:noFill/>
            <a:ln w="349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9" name="Text Box 89"/>
            <p:cNvSpPr txBox="1">
              <a:spLocks noChangeArrowheads="1"/>
            </p:cNvSpPr>
            <p:nvPr/>
          </p:nvSpPr>
          <p:spPr bwMode="auto">
            <a:xfrm>
              <a:off x="2463" y="1480"/>
              <a:ext cx="65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AE</a:t>
              </a:r>
              <a:r>
                <a:rPr lang="en-US" altLang="zh-CN" sz="1600" baseline="-25000">
                  <a:solidFill>
                    <a:srgbClr val="006699"/>
                  </a:solidFill>
                  <a:latin typeface="Times New Roman" panose="02020603050405020304" pitchFamily="18" charset="0"/>
                </a:rPr>
                <a:t>1</a:t>
              </a:r>
              <a:r>
                <a:rPr lang="en-US" altLang="zh-CN" sz="1600" baseline="300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r>
                <a:rPr lang="en-US" altLang="zh-CN" sz="1600">
                  <a:solidFill>
                    <a:srgbClr val="006699"/>
                  </a:solidFill>
                  <a:latin typeface="Times New Roman" panose="02020603050405020304" pitchFamily="18" charset="0"/>
                </a:rPr>
                <a:t>,G</a:t>
              </a:r>
              <a:r>
                <a:rPr lang="en-US" altLang="zh-CN" sz="1600" baseline="-25000">
                  <a:solidFill>
                    <a:srgbClr val="006699"/>
                  </a:solidFill>
                  <a:latin typeface="Times New Roman" panose="02020603050405020304" pitchFamily="18" charset="0"/>
                </a:rPr>
                <a:t>2</a:t>
              </a:r>
              <a:r>
                <a:rPr lang="en-US" altLang="zh-CN" sz="1600">
                  <a:solidFill>
                    <a:srgbClr val="006699"/>
                  </a:solidFill>
                  <a:latin typeface="Times New Roman" panose="02020603050405020304" pitchFamily="18" charset="0"/>
                </a:rPr>
                <a:t>)</a:t>
              </a:r>
            </a:p>
          </p:txBody>
        </p:sp>
      </p:grpSp>
      <p:grpSp>
        <p:nvGrpSpPr>
          <p:cNvPr id="10" name="Group 96"/>
          <p:cNvGrpSpPr>
            <a:grpSpLocks/>
          </p:cNvGrpSpPr>
          <p:nvPr/>
        </p:nvGrpSpPr>
        <p:grpSpPr bwMode="auto">
          <a:xfrm>
            <a:off x="2430463" y="2193925"/>
            <a:ext cx="390525" cy="1924050"/>
            <a:chOff x="1531" y="1835"/>
            <a:chExt cx="246" cy="1212"/>
          </a:xfrm>
        </p:grpSpPr>
        <p:sp>
          <p:nvSpPr>
            <p:cNvPr id="27685" name="Line 93"/>
            <p:cNvSpPr>
              <a:spLocks noChangeShapeType="1"/>
            </p:cNvSpPr>
            <p:nvPr/>
          </p:nvSpPr>
          <p:spPr bwMode="auto">
            <a:xfrm>
              <a:off x="1576" y="2001"/>
              <a:ext cx="0" cy="825"/>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6" name="Text Box 94"/>
            <p:cNvSpPr txBox="1">
              <a:spLocks noChangeArrowheads="1"/>
            </p:cNvSpPr>
            <p:nvPr/>
          </p:nvSpPr>
          <p:spPr bwMode="auto">
            <a:xfrm>
              <a:off x="1553" y="2840"/>
              <a:ext cx="16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endParaRPr lang="en-US" altLang="zh-CN" sz="1600">
                <a:solidFill>
                  <a:srgbClr val="006699"/>
                </a:solidFill>
                <a:latin typeface="Times New Roman" panose="02020603050405020304" pitchFamily="18" charset="0"/>
              </a:endParaRPr>
            </a:p>
          </p:txBody>
        </p:sp>
        <p:sp>
          <p:nvSpPr>
            <p:cNvPr id="27687" name="Text Box 95"/>
            <p:cNvSpPr txBox="1">
              <a:spLocks noChangeArrowheads="1"/>
            </p:cNvSpPr>
            <p:nvPr/>
          </p:nvSpPr>
          <p:spPr bwMode="auto">
            <a:xfrm>
              <a:off x="1531" y="1835"/>
              <a:ext cx="24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p>
          </p:txBody>
        </p:sp>
      </p:grpSp>
      <p:grpSp>
        <p:nvGrpSpPr>
          <p:cNvPr id="11" name="Group 100"/>
          <p:cNvGrpSpPr>
            <a:grpSpLocks/>
          </p:cNvGrpSpPr>
          <p:nvPr/>
        </p:nvGrpSpPr>
        <p:grpSpPr bwMode="auto">
          <a:xfrm>
            <a:off x="6481763" y="1347788"/>
            <a:ext cx="522287" cy="2787650"/>
            <a:chOff x="4083" y="1302"/>
            <a:chExt cx="329" cy="1756"/>
          </a:xfrm>
        </p:grpSpPr>
        <p:sp>
          <p:nvSpPr>
            <p:cNvPr id="27682" name="Text Box 97"/>
            <p:cNvSpPr txBox="1">
              <a:spLocks noChangeArrowheads="1"/>
            </p:cNvSpPr>
            <p:nvPr/>
          </p:nvSpPr>
          <p:spPr bwMode="auto">
            <a:xfrm>
              <a:off x="4175" y="1381"/>
              <a:ext cx="23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p>
          </p:txBody>
        </p:sp>
        <p:sp>
          <p:nvSpPr>
            <p:cNvPr id="27683" name="Line 98"/>
            <p:cNvSpPr>
              <a:spLocks noChangeShapeType="1"/>
            </p:cNvSpPr>
            <p:nvPr/>
          </p:nvSpPr>
          <p:spPr bwMode="auto">
            <a:xfrm>
              <a:off x="4123" y="1302"/>
              <a:ext cx="0" cy="1553"/>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4" name="Text Box 99"/>
            <p:cNvSpPr txBox="1">
              <a:spLocks noChangeArrowheads="1"/>
            </p:cNvSpPr>
            <p:nvPr/>
          </p:nvSpPr>
          <p:spPr bwMode="auto">
            <a:xfrm>
              <a:off x="4083" y="2858"/>
              <a:ext cx="15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endParaRPr lang="en-US" altLang="zh-CN" sz="1600">
                <a:solidFill>
                  <a:srgbClr val="006699"/>
                </a:solidFill>
                <a:latin typeface="Times New Roman" panose="02020603050405020304" pitchFamily="18" charset="0"/>
              </a:endParaRPr>
            </a:p>
          </p:txBody>
        </p:sp>
      </p:grpSp>
      <p:grpSp>
        <p:nvGrpSpPr>
          <p:cNvPr id="12" name="Group 103"/>
          <p:cNvGrpSpPr>
            <a:grpSpLocks/>
          </p:cNvGrpSpPr>
          <p:nvPr/>
        </p:nvGrpSpPr>
        <p:grpSpPr bwMode="auto">
          <a:xfrm>
            <a:off x="1506538" y="1014413"/>
            <a:ext cx="3390900" cy="1803400"/>
            <a:chOff x="949" y="1092"/>
            <a:chExt cx="2136" cy="1136"/>
          </a:xfrm>
        </p:grpSpPr>
        <p:sp>
          <p:nvSpPr>
            <p:cNvPr id="27680" name="Line 101"/>
            <p:cNvSpPr>
              <a:spLocks noChangeShapeType="1"/>
            </p:cNvSpPr>
            <p:nvPr/>
          </p:nvSpPr>
          <p:spPr bwMode="auto">
            <a:xfrm rot="889817" flipV="1">
              <a:off x="949" y="1092"/>
              <a:ext cx="1366" cy="1136"/>
            </a:xfrm>
            <a:prstGeom prst="line">
              <a:avLst/>
            </a:prstGeom>
            <a:noFill/>
            <a:ln w="349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1" name="Text Box 102"/>
            <p:cNvSpPr txBox="1">
              <a:spLocks noChangeArrowheads="1"/>
            </p:cNvSpPr>
            <p:nvPr/>
          </p:nvSpPr>
          <p:spPr bwMode="auto">
            <a:xfrm>
              <a:off x="2450" y="1144"/>
              <a:ext cx="63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AE</a:t>
              </a:r>
              <a:r>
                <a:rPr lang="en-US" altLang="zh-CN" sz="1600" baseline="-25000">
                  <a:solidFill>
                    <a:srgbClr val="006699"/>
                  </a:solidFill>
                  <a:latin typeface="Times New Roman" panose="02020603050405020304" pitchFamily="18" charset="0"/>
                </a:rPr>
                <a:t>2</a:t>
              </a:r>
              <a:r>
                <a:rPr lang="en-US" altLang="zh-CN" sz="1600" baseline="300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r>
                <a:rPr lang="en-US" altLang="zh-CN" sz="1600">
                  <a:solidFill>
                    <a:srgbClr val="006699"/>
                  </a:solidFill>
                  <a:latin typeface="Times New Roman" panose="02020603050405020304" pitchFamily="18" charset="0"/>
                </a:rPr>
                <a:t>,G)</a:t>
              </a:r>
            </a:p>
          </p:txBody>
        </p:sp>
      </p:grpSp>
      <p:grpSp>
        <p:nvGrpSpPr>
          <p:cNvPr id="13" name="Group 107"/>
          <p:cNvGrpSpPr>
            <a:grpSpLocks/>
          </p:cNvGrpSpPr>
          <p:nvPr/>
        </p:nvGrpSpPr>
        <p:grpSpPr bwMode="auto">
          <a:xfrm>
            <a:off x="3089275" y="1400175"/>
            <a:ext cx="427038" cy="2714625"/>
            <a:chOff x="1946" y="1335"/>
            <a:chExt cx="269" cy="1710"/>
          </a:xfrm>
        </p:grpSpPr>
        <p:sp>
          <p:nvSpPr>
            <p:cNvPr id="27677" name="Line 104"/>
            <p:cNvSpPr>
              <a:spLocks noChangeShapeType="1"/>
            </p:cNvSpPr>
            <p:nvPr/>
          </p:nvSpPr>
          <p:spPr bwMode="auto">
            <a:xfrm>
              <a:off x="2041" y="1452"/>
              <a:ext cx="0" cy="1376"/>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Text Box 105"/>
            <p:cNvSpPr txBox="1">
              <a:spLocks noChangeArrowheads="1"/>
            </p:cNvSpPr>
            <p:nvPr/>
          </p:nvSpPr>
          <p:spPr bwMode="auto">
            <a:xfrm>
              <a:off x="2052" y="2839"/>
              <a:ext cx="163"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4</a:t>
              </a:r>
              <a:endParaRPr lang="en-US" altLang="zh-CN" sz="1600">
                <a:solidFill>
                  <a:srgbClr val="006699"/>
                </a:solidFill>
                <a:latin typeface="Times New Roman" panose="02020603050405020304" pitchFamily="18" charset="0"/>
              </a:endParaRPr>
            </a:p>
          </p:txBody>
        </p:sp>
        <p:sp>
          <p:nvSpPr>
            <p:cNvPr id="27679" name="Text Box 106"/>
            <p:cNvSpPr txBox="1">
              <a:spLocks noChangeArrowheads="1"/>
            </p:cNvSpPr>
            <p:nvPr/>
          </p:nvSpPr>
          <p:spPr bwMode="auto">
            <a:xfrm>
              <a:off x="1946" y="1335"/>
              <a:ext cx="24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p>
          </p:txBody>
        </p:sp>
      </p:grpSp>
      <p:grpSp>
        <p:nvGrpSpPr>
          <p:cNvPr id="14" name="Group 111"/>
          <p:cNvGrpSpPr>
            <a:grpSpLocks/>
          </p:cNvGrpSpPr>
          <p:nvPr/>
        </p:nvGrpSpPr>
        <p:grpSpPr bwMode="auto">
          <a:xfrm>
            <a:off x="7329488" y="1339850"/>
            <a:ext cx="500062" cy="2833688"/>
            <a:chOff x="4617" y="1297"/>
            <a:chExt cx="315" cy="1785"/>
          </a:xfrm>
        </p:grpSpPr>
        <p:sp>
          <p:nvSpPr>
            <p:cNvPr id="27674" name="Line 108"/>
            <p:cNvSpPr>
              <a:spLocks noChangeShapeType="1"/>
            </p:cNvSpPr>
            <p:nvPr/>
          </p:nvSpPr>
          <p:spPr bwMode="auto">
            <a:xfrm>
              <a:off x="4655" y="1297"/>
              <a:ext cx="0" cy="1553"/>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5" name="Text Box 109"/>
            <p:cNvSpPr txBox="1">
              <a:spLocks noChangeArrowheads="1"/>
            </p:cNvSpPr>
            <p:nvPr/>
          </p:nvSpPr>
          <p:spPr bwMode="auto">
            <a:xfrm>
              <a:off x="4617" y="2882"/>
              <a:ext cx="15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4</a:t>
              </a:r>
              <a:endParaRPr lang="en-US" altLang="zh-CN" sz="1600">
                <a:solidFill>
                  <a:srgbClr val="006699"/>
                </a:solidFill>
                <a:latin typeface="Times New Roman" panose="02020603050405020304" pitchFamily="18" charset="0"/>
              </a:endParaRPr>
            </a:p>
          </p:txBody>
        </p:sp>
        <p:sp>
          <p:nvSpPr>
            <p:cNvPr id="27676" name="Text Box 110"/>
            <p:cNvSpPr txBox="1">
              <a:spLocks noChangeArrowheads="1"/>
            </p:cNvSpPr>
            <p:nvPr/>
          </p:nvSpPr>
          <p:spPr bwMode="auto">
            <a:xfrm>
              <a:off x="4697" y="2258"/>
              <a:ext cx="23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p>
          </p:txBody>
        </p:sp>
      </p:grpSp>
      <p:grpSp>
        <p:nvGrpSpPr>
          <p:cNvPr id="15" name="Group 113"/>
          <p:cNvGrpSpPr>
            <a:grpSpLocks/>
          </p:cNvGrpSpPr>
          <p:nvPr/>
        </p:nvGrpSpPr>
        <p:grpSpPr bwMode="auto">
          <a:xfrm>
            <a:off x="5232400" y="1339850"/>
            <a:ext cx="2132013" cy="2805113"/>
            <a:chOff x="3296" y="1297"/>
            <a:chExt cx="1343" cy="1767"/>
          </a:xfrm>
        </p:grpSpPr>
        <p:sp>
          <p:nvSpPr>
            <p:cNvPr id="27669" name="Line 80"/>
            <p:cNvSpPr>
              <a:spLocks noChangeShapeType="1"/>
            </p:cNvSpPr>
            <p:nvPr/>
          </p:nvSpPr>
          <p:spPr bwMode="auto">
            <a:xfrm>
              <a:off x="3454" y="2397"/>
              <a:ext cx="1185" cy="0"/>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0" name="Text Box 81"/>
            <p:cNvSpPr txBox="1">
              <a:spLocks noChangeArrowheads="1"/>
            </p:cNvSpPr>
            <p:nvPr/>
          </p:nvSpPr>
          <p:spPr bwMode="auto">
            <a:xfrm>
              <a:off x="4406" y="2251"/>
              <a:ext cx="15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p>
          </p:txBody>
        </p:sp>
        <p:sp>
          <p:nvSpPr>
            <p:cNvPr id="27671" name="Line 82"/>
            <p:cNvSpPr>
              <a:spLocks noChangeShapeType="1"/>
            </p:cNvSpPr>
            <p:nvPr/>
          </p:nvSpPr>
          <p:spPr bwMode="auto">
            <a:xfrm>
              <a:off x="4372" y="1297"/>
              <a:ext cx="0" cy="1553"/>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Text Box 83"/>
            <p:cNvSpPr txBox="1">
              <a:spLocks noChangeArrowheads="1"/>
            </p:cNvSpPr>
            <p:nvPr/>
          </p:nvSpPr>
          <p:spPr bwMode="auto">
            <a:xfrm>
              <a:off x="4363" y="2865"/>
              <a:ext cx="15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3</a:t>
              </a:r>
              <a:endParaRPr lang="en-US" altLang="zh-CN" sz="1600">
                <a:solidFill>
                  <a:srgbClr val="006699"/>
                </a:solidFill>
                <a:latin typeface="Times New Roman" panose="02020603050405020304" pitchFamily="18" charset="0"/>
              </a:endParaRPr>
            </a:p>
          </p:txBody>
        </p:sp>
        <p:sp>
          <p:nvSpPr>
            <p:cNvPr id="27673" name="Text Box 112"/>
            <p:cNvSpPr txBox="1">
              <a:spLocks noChangeArrowheads="1"/>
            </p:cNvSpPr>
            <p:nvPr/>
          </p:nvSpPr>
          <p:spPr bwMode="auto">
            <a:xfrm>
              <a:off x="3296" y="2272"/>
              <a:ext cx="15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endParaRPr lang="en-US" altLang="zh-CN" sz="1600">
                <a:solidFill>
                  <a:srgbClr val="006699"/>
                </a:solidFill>
                <a:latin typeface="Times New Roman" panose="02020603050405020304" pitchFamily="18" charset="0"/>
              </a:endParaRPr>
            </a:p>
          </p:txBody>
        </p:sp>
      </p:grpSp>
      <p:grpSp>
        <p:nvGrpSpPr>
          <p:cNvPr id="16" name="Group 116"/>
          <p:cNvGrpSpPr>
            <a:grpSpLocks/>
          </p:cNvGrpSpPr>
          <p:nvPr/>
        </p:nvGrpSpPr>
        <p:grpSpPr bwMode="auto">
          <a:xfrm>
            <a:off x="5984875" y="1165225"/>
            <a:ext cx="2022475" cy="2411413"/>
            <a:chOff x="3770" y="1187"/>
            <a:chExt cx="1274" cy="1519"/>
          </a:xfrm>
        </p:grpSpPr>
        <p:sp>
          <p:nvSpPr>
            <p:cNvPr id="27667" name="Text Box 114"/>
            <p:cNvSpPr txBox="1">
              <a:spLocks noChangeArrowheads="1"/>
            </p:cNvSpPr>
            <p:nvPr/>
          </p:nvSpPr>
          <p:spPr bwMode="auto">
            <a:xfrm>
              <a:off x="4728" y="2462"/>
              <a:ext cx="31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r>
                <a:rPr lang="en-US" altLang="zh-CN" sz="1600" baseline="-25000">
                  <a:solidFill>
                    <a:srgbClr val="006699"/>
                  </a:solidFill>
                  <a:latin typeface="Times New Roman" panose="02020603050405020304" pitchFamily="18" charset="0"/>
                </a:rPr>
                <a:t>1</a:t>
              </a:r>
            </a:p>
          </p:txBody>
        </p:sp>
        <p:sp>
          <p:nvSpPr>
            <p:cNvPr id="27668" name="Line 115"/>
            <p:cNvSpPr>
              <a:spLocks noChangeShapeType="1"/>
            </p:cNvSpPr>
            <p:nvPr/>
          </p:nvSpPr>
          <p:spPr bwMode="auto">
            <a:xfrm rot="445718">
              <a:off x="3770" y="1187"/>
              <a:ext cx="1038" cy="1218"/>
            </a:xfrm>
            <a:prstGeom prst="line">
              <a:avLst/>
            </a:prstGeom>
            <a:noFill/>
            <a:ln w="349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 name="页脚占位符 16"/>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1966691511"/>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linds(horizontal)">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linds(horizontal)">
                                      <p:cBhvr>
                                        <p:cTn id="57" dur="500"/>
                                        <p:tgtEl>
                                          <p:spTgt spid="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linds(horizontal)">
                                      <p:cBhvr>
                                        <p:cTn id="62" dur="500"/>
                                        <p:tgtEl>
                                          <p:spTgt spid="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linds(horizontal)">
                                      <p:cBhvr>
                                        <p:cTn id="67" dur="500"/>
                                        <p:tgtEl>
                                          <p:spTgt spid="1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55011"/>
                                        </p:tgtEl>
                                        <p:attrNameLst>
                                          <p:attrName>style.visibility</p:attrName>
                                        </p:attrNameLst>
                                      </p:cBhvr>
                                      <p:to>
                                        <p:strVal val="visible"/>
                                      </p:to>
                                    </p:set>
                                    <p:animEffect transition="in" filter="blinds(horizontal)">
                                      <p:cBhvr>
                                        <p:cTn id="82" dur="500"/>
                                        <p:tgtEl>
                                          <p:spTgt spid="555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9251252-534C-4203-AA68-0067AAB181B4}" type="slidenum">
              <a:rPr lang="en-GB" altLang="zh-CN" sz="1200">
                <a:solidFill>
                  <a:schemeClr val="bg1"/>
                </a:solidFill>
              </a:rPr>
              <a:pPr>
                <a:spcBef>
                  <a:spcPct val="0"/>
                </a:spcBef>
                <a:buClrTx/>
                <a:buSzTx/>
                <a:buFontTx/>
                <a:buNone/>
              </a:pPr>
              <a:t>12</a:t>
            </a:fld>
            <a:endParaRPr lang="en-GB" altLang="zh-CN" sz="1200">
              <a:solidFill>
                <a:schemeClr val="bg1"/>
              </a:solidFill>
            </a:endParaRPr>
          </a:p>
        </p:txBody>
      </p:sp>
      <p:sp>
        <p:nvSpPr>
          <p:cNvPr id="466946" name="Comment 2">
            <a:hlinkClick r:id="rId2" action="ppaction://hlinksldjump"/>
          </p:cNvPr>
          <p:cNvSpPr>
            <a:spLocks noChangeArrowheads="1"/>
          </p:cNvSpPr>
          <p:nvPr/>
        </p:nvSpPr>
        <p:spPr bwMode="auto">
          <a:xfrm>
            <a:off x="534621" y="1033489"/>
            <a:ext cx="54419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.2.1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古典经济学货币市场均衡</a:t>
            </a:r>
          </a:p>
        </p:txBody>
      </p:sp>
      <p:sp>
        <p:nvSpPr>
          <p:cNvPr id="466947" name="Comment 3">
            <a:hlinkClick r:id="rId3" action="ppaction://hlinksldjump"/>
          </p:cNvPr>
          <p:cNvSpPr>
            <a:spLocks noChangeArrowheads="1"/>
          </p:cNvSpPr>
          <p:nvPr/>
        </p:nvSpPr>
        <p:spPr bwMode="auto">
          <a:xfrm>
            <a:off x="407245" y="310629"/>
            <a:ext cx="5256212"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4</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.2  </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LM</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曲线</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货币市场均衡 </a:t>
            </a:r>
          </a:p>
        </p:txBody>
      </p:sp>
      <p:sp>
        <p:nvSpPr>
          <p:cNvPr id="28677" name="Rectangle 46"/>
          <p:cNvSpPr>
            <a:spLocks noChangeArrowheads="1"/>
          </p:cNvSpPr>
          <p:nvPr/>
        </p:nvSpPr>
        <p:spPr bwMode="auto">
          <a:xfrm>
            <a:off x="0" y="0"/>
            <a:ext cx="0" cy="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indent="66675">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solidFill>
                  <a:srgbClr val="000000"/>
                </a:solidFill>
                <a:latin typeface="Calibri" panose="020F0502020204030204" pitchFamily="34" charset="0"/>
                <a:cs typeface="Times New Roman" panose="02020603050405020304" pitchFamily="18" charset="0"/>
              </a:rPr>
              <a:t>r</a:t>
            </a:r>
            <a:endParaRPr lang="en-US" altLang="zh-CN" sz="1300">
              <a:solidFill>
                <a:srgbClr val="000000"/>
              </a:solidFill>
            </a:endParaRPr>
          </a:p>
        </p:txBody>
      </p:sp>
      <p:grpSp>
        <p:nvGrpSpPr>
          <p:cNvPr id="2" name="Group 7"/>
          <p:cNvGrpSpPr>
            <a:grpSpLocks/>
          </p:cNvGrpSpPr>
          <p:nvPr/>
        </p:nvGrpSpPr>
        <p:grpSpPr bwMode="auto">
          <a:xfrm>
            <a:off x="2266950" y="2120900"/>
            <a:ext cx="4640263" cy="3613150"/>
            <a:chOff x="4237" y="10279"/>
            <a:chExt cx="3585" cy="2910"/>
          </a:xfrm>
        </p:grpSpPr>
        <p:sp>
          <p:nvSpPr>
            <p:cNvPr id="28679" name="Text Box 20"/>
            <p:cNvSpPr txBox="1">
              <a:spLocks noChangeArrowheads="1"/>
            </p:cNvSpPr>
            <p:nvPr/>
          </p:nvSpPr>
          <p:spPr bwMode="auto">
            <a:xfrm>
              <a:off x="4265" y="12957"/>
              <a:ext cx="195" cy="2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6699"/>
                  </a:solidFill>
                  <a:latin typeface="Times New Roman" panose="02020603050405020304" pitchFamily="18" charset="0"/>
                  <a:cs typeface="Times New Roman" panose="02020603050405020304" pitchFamily="18" charset="0"/>
                </a:rPr>
                <a:t>O</a:t>
              </a:r>
            </a:p>
          </p:txBody>
        </p:sp>
        <p:sp>
          <p:nvSpPr>
            <p:cNvPr id="28680" name="Text Box 19"/>
            <p:cNvSpPr txBox="1">
              <a:spLocks noChangeArrowheads="1"/>
            </p:cNvSpPr>
            <p:nvPr/>
          </p:nvSpPr>
          <p:spPr bwMode="auto">
            <a:xfrm>
              <a:off x="5774" y="11506"/>
              <a:ext cx="167" cy="2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6699"/>
                  </a:solidFill>
                  <a:latin typeface="Times New Roman" panose="02020603050405020304" pitchFamily="18" charset="0"/>
                  <a:cs typeface="Times New Roman" panose="02020603050405020304" pitchFamily="18" charset="0"/>
                </a:rPr>
                <a:t>E</a:t>
              </a:r>
            </a:p>
          </p:txBody>
        </p:sp>
        <p:sp>
          <p:nvSpPr>
            <p:cNvPr id="28681" name="Text Box 18"/>
            <p:cNvSpPr txBox="1">
              <a:spLocks noChangeArrowheads="1"/>
            </p:cNvSpPr>
            <p:nvPr/>
          </p:nvSpPr>
          <p:spPr bwMode="auto">
            <a:xfrm>
              <a:off x="4290" y="10542"/>
              <a:ext cx="170" cy="2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6699"/>
                  </a:solidFill>
                  <a:latin typeface="Times New Roman" panose="02020603050405020304" pitchFamily="18" charset="0"/>
                  <a:cs typeface="Times New Roman" panose="02020603050405020304" pitchFamily="18" charset="0"/>
                </a:rPr>
                <a:t>r</a:t>
              </a:r>
            </a:p>
          </p:txBody>
        </p:sp>
        <p:sp>
          <p:nvSpPr>
            <p:cNvPr id="28682" name="Line 17"/>
            <p:cNvSpPr>
              <a:spLocks noChangeShapeType="1"/>
            </p:cNvSpPr>
            <p:nvPr/>
          </p:nvSpPr>
          <p:spPr bwMode="auto">
            <a:xfrm>
              <a:off x="4432" y="10581"/>
              <a:ext cx="0" cy="2485"/>
            </a:xfrm>
            <a:prstGeom prst="line">
              <a:avLst/>
            </a:prstGeom>
            <a:noFill/>
            <a:ln w="34925">
              <a:solidFill>
                <a:srgbClr val="00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8683" name="Line 16"/>
            <p:cNvSpPr>
              <a:spLocks noChangeShapeType="1"/>
            </p:cNvSpPr>
            <p:nvPr/>
          </p:nvSpPr>
          <p:spPr bwMode="auto">
            <a:xfrm>
              <a:off x="4432" y="13066"/>
              <a:ext cx="3019" cy="0"/>
            </a:xfrm>
            <a:prstGeom prst="line">
              <a:avLst/>
            </a:prstGeom>
            <a:noFill/>
            <a:ln w="34925">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4" name="Line 15"/>
            <p:cNvSpPr>
              <a:spLocks noChangeShapeType="1"/>
            </p:cNvSpPr>
            <p:nvPr/>
          </p:nvSpPr>
          <p:spPr bwMode="auto">
            <a:xfrm>
              <a:off x="5837" y="11772"/>
              <a:ext cx="0" cy="128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Arc 14"/>
            <p:cNvSpPr>
              <a:spLocks/>
            </p:cNvSpPr>
            <p:nvPr/>
          </p:nvSpPr>
          <p:spPr bwMode="auto">
            <a:xfrm rot="1235546" flipH="1" flipV="1">
              <a:off x="4701" y="10914"/>
              <a:ext cx="2378" cy="912"/>
            </a:xfrm>
            <a:custGeom>
              <a:avLst/>
              <a:gdLst>
                <a:gd name="T0" fmla="*/ 0 w 24113"/>
                <a:gd name="T1" fmla="*/ 0 h 21600"/>
                <a:gd name="T2" fmla="*/ 0 w 24113"/>
                <a:gd name="T3" fmla="*/ 0 h 21600"/>
                <a:gd name="T4" fmla="*/ 0 w 24113"/>
                <a:gd name="T5" fmla="*/ 0 h 21600"/>
                <a:gd name="T6" fmla="*/ 0 60000 65536"/>
                <a:gd name="T7" fmla="*/ 0 60000 65536"/>
                <a:gd name="T8" fmla="*/ 0 60000 65536"/>
              </a:gdLst>
              <a:ahLst/>
              <a:cxnLst>
                <a:cxn ang="T6">
                  <a:pos x="T0" y="T1"/>
                </a:cxn>
                <a:cxn ang="T7">
                  <a:pos x="T2" y="T3"/>
                </a:cxn>
                <a:cxn ang="T8">
                  <a:pos x="T4" y="T5"/>
                </a:cxn>
              </a:cxnLst>
              <a:rect l="0" t="0" r="r" b="b"/>
              <a:pathLst>
                <a:path w="24113" h="21600" fill="none" extrusionOk="0">
                  <a:moveTo>
                    <a:pt x="-1" y="328"/>
                  </a:moveTo>
                  <a:cubicBezTo>
                    <a:pt x="1239" y="110"/>
                    <a:pt x="2496" y="-1"/>
                    <a:pt x="3755" y="0"/>
                  </a:cubicBezTo>
                  <a:cubicBezTo>
                    <a:pt x="12900" y="0"/>
                    <a:pt x="21055" y="5760"/>
                    <a:pt x="24112" y="14380"/>
                  </a:cubicBezTo>
                </a:path>
                <a:path w="24113" h="21600" stroke="0" extrusionOk="0">
                  <a:moveTo>
                    <a:pt x="-1" y="328"/>
                  </a:moveTo>
                  <a:cubicBezTo>
                    <a:pt x="1239" y="110"/>
                    <a:pt x="2496" y="-1"/>
                    <a:pt x="3755" y="0"/>
                  </a:cubicBezTo>
                  <a:cubicBezTo>
                    <a:pt x="12900" y="0"/>
                    <a:pt x="21055" y="5760"/>
                    <a:pt x="24112" y="14380"/>
                  </a:cubicBezTo>
                  <a:lnTo>
                    <a:pt x="3755" y="21600"/>
                  </a:lnTo>
                  <a:lnTo>
                    <a:pt x="-1" y="328"/>
                  </a:lnTo>
                  <a:close/>
                </a:path>
              </a:pathLst>
            </a:custGeom>
            <a:noFill/>
            <a:ln w="444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6" name="Line 13"/>
            <p:cNvSpPr>
              <a:spLocks noChangeShapeType="1"/>
            </p:cNvSpPr>
            <p:nvPr/>
          </p:nvSpPr>
          <p:spPr bwMode="auto">
            <a:xfrm flipH="1">
              <a:off x="4460" y="11772"/>
              <a:ext cx="1402" cy="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7" name="Text Box 12"/>
            <p:cNvSpPr txBox="1">
              <a:spLocks noChangeArrowheads="1"/>
            </p:cNvSpPr>
            <p:nvPr/>
          </p:nvSpPr>
          <p:spPr bwMode="auto">
            <a:xfrm>
              <a:off x="6700" y="10581"/>
              <a:ext cx="167" cy="2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6699"/>
                  </a:solidFill>
                  <a:latin typeface="Times New Roman" panose="02020603050405020304" pitchFamily="18" charset="0"/>
                  <a:cs typeface="Times New Roman" panose="02020603050405020304" pitchFamily="18" charset="0"/>
                </a:rPr>
                <a:t>S</a:t>
              </a:r>
            </a:p>
          </p:txBody>
        </p:sp>
        <p:sp>
          <p:nvSpPr>
            <p:cNvPr id="28688" name="Text Box 11"/>
            <p:cNvSpPr txBox="1">
              <a:spLocks noChangeArrowheads="1"/>
            </p:cNvSpPr>
            <p:nvPr/>
          </p:nvSpPr>
          <p:spPr bwMode="auto">
            <a:xfrm>
              <a:off x="6964" y="12144"/>
              <a:ext cx="139" cy="2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6699"/>
                  </a:solidFill>
                  <a:latin typeface="Times New Roman" panose="02020603050405020304" pitchFamily="18" charset="0"/>
                  <a:cs typeface="Times New Roman" panose="02020603050405020304" pitchFamily="18" charset="0"/>
                </a:rPr>
                <a:t>I</a:t>
              </a:r>
            </a:p>
          </p:txBody>
        </p:sp>
        <p:sp>
          <p:nvSpPr>
            <p:cNvPr id="28689" name="Text Box 10"/>
            <p:cNvSpPr txBox="1">
              <a:spLocks noChangeArrowheads="1"/>
            </p:cNvSpPr>
            <p:nvPr/>
          </p:nvSpPr>
          <p:spPr bwMode="auto">
            <a:xfrm>
              <a:off x="7516" y="12930"/>
              <a:ext cx="306"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6699"/>
                  </a:solidFill>
                  <a:latin typeface="Times New Roman" panose="02020603050405020304" pitchFamily="18" charset="0"/>
                  <a:cs typeface="Times New Roman" panose="02020603050405020304" pitchFamily="18" charset="0"/>
                </a:rPr>
                <a:t>I,S</a:t>
              </a:r>
            </a:p>
          </p:txBody>
        </p:sp>
        <p:sp>
          <p:nvSpPr>
            <p:cNvPr id="28690" name="Arc 9"/>
            <p:cNvSpPr>
              <a:spLocks/>
            </p:cNvSpPr>
            <p:nvPr/>
          </p:nvSpPr>
          <p:spPr bwMode="auto">
            <a:xfrm rot="-3193746" flipH="1" flipV="1">
              <a:off x="4391" y="11104"/>
              <a:ext cx="2451" cy="802"/>
            </a:xfrm>
            <a:custGeom>
              <a:avLst/>
              <a:gdLst>
                <a:gd name="T0" fmla="*/ 0 w 24113"/>
                <a:gd name="T1" fmla="*/ 0 h 21600"/>
                <a:gd name="T2" fmla="*/ 0 w 24113"/>
                <a:gd name="T3" fmla="*/ 0 h 21600"/>
                <a:gd name="T4" fmla="*/ 0 w 24113"/>
                <a:gd name="T5" fmla="*/ 0 h 21600"/>
                <a:gd name="T6" fmla="*/ 0 60000 65536"/>
                <a:gd name="T7" fmla="*/ 0 60000 65536"/>
                <a:gd name="T8" fmla="*/ 0 60000 65536"/>
              </a:gdLst>
              <a:ahLst/>
              <a:cxnLst>
                <a:cxn ang="T6">
                  <a:pos x="T0" y="T1"/>
                </a:cxn>
                <a:cxn ang="T7">
                  <a:pos x="T2" y="T3"/>
                </a:cxn>
                <a:cxn ang="T8">
                  <a:pos x="T4" y="T5"/>
                </a:cxn>
              </a:cxnLst>
              <a:rect l="0" t="0" r="r" b="b"/>
              <a:pathLst>
                <a:path w="24113" h="21600" fill="none" extrusionOk="0">
                  <a:moveTo>
                    <a:pt x="-1" y="328"/>
                  </a:moveTo>
                  <a:cubicBezTo>
                    <a:pt x="1239" y="110"/>
                    <a:pt x="2496" y="-1"/>
                    <a:pt x="3755" y="0"/>
                  </a:cubicBezTo>
                  <a:cubicBezTo>
                    <a:pt x="12900" y="0"/>
                    <a:pt x="21055" y="5760"/>
                    <a:pt x="24112" y="14380"/>
                  </a:cubicBezTo>
                </a:path>
                <a:path w="24113" h="21600" stroke="0" extrusionOk="0">
                  <a:moveTo>
                    <a:pt x="-1" y="328"/>
                  </a:moveTo>
                  <a:cubicBezTo>
                    <a:pt x="1239" y="110"/>
                    <a:pt x="2496" y="-1"/>
                    <a:pt x="3755" y="0"/>
                  </a:cubicBezTo>
                  <a:cubicBezTo>
                    <a:pt x="12900" y="0"/>
                    <a:pt x="21055" y="5760"/>
                    <a:pt x="24112" y="14380"/>
                  </a:cubicBezTo>
                  <a:lnTo>
                    <a:pt x="3755" y="21600"/>
                  </a:lnTo>
                  <a:lnTo>
                    <a:pt x="-1" y="328"/>
                  </a:lnTo>
                  <a:close/>
                </a:path>
              </a:pathLst>
            </a:custGeom>
            <a:noFill/>
            <a:ln w="444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1" name="Text Box 8"/>
            <p:cNvSpPr txBox="1">
              <a:spLocks noChangeArrowheads="1"/>
            </p:cNvSpPr>
            <p:nvPr/>
          </p:nvSpPr>
          <p:spPr bwMode="auto">
            <a:xfrm>
              <a:off x="4237" y="11589"/>
              <a:ext cx="167" cy="2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rgbClr val="006699"/>
                  </a:solidFill>
                  <a:latin typeface="Times New Roman" panose="02020603050405020304" pitchFamily="18" charset="0"/>
                  <a:cs typeface="Times New Roman" panose="02020603050405020304" pitchFamily="18" charset="0"/>
                </a:rPr>
                <a:t>r</a:t>
              </a:r>
              <a:r>
                <a:rPr lang="en-US" altLang="zh-CN" sz="1800" baseline="-30000">
                  <a:solidFill>
                    <a:srgbClr val="006699"/>
                  </a:solidFill>
                  <a:latin typeface="Times New Roman" panose="02020603050405020304" pitchFamily="18" charset="0"/>
                  <a:cs typeface="Times New Roman" panose="02020603050405020304" pitchFamily="18" charset="0"/>
                </a:rPr>
                <a:t>0</a:t>
              </a:r>
              <a:endParaRPr lang="en-US" altLang="zh-CN" sz="1800">
                <a:solidFill>
                  <a:srgbClr val="006699"/>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10864435"/>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6946"/>
                                        </p:tgtEl>
                                        <p:attrNameLst>
                                          <p:attrName>style.visibility</p:attrName>
                                        </p:attrNameLst>
                                      </p:cBhvr>
                                      <p:to>
                                        <p:strVal val="visible"/>
                                      </p:to>
                                    </p:set>
                                    <p:animEffect transition="in" filter="blinds(horizontal)">
                                      <p:cBhvr>
                                        <p:cTn id="7" dur="500"/>
                                        <p:tgtEl>
                                          <p:spTgt spid="466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2CE8484-F23F-4673-A236-848F399E59A7}" type="slidenum">
              <a:rPr lang="en-GB" altLang="zh-CN" sz="1200">
                <a:solidFill>
                  <a:schemeClr val="bg1"/>
                </a:solidFill>
              </a:rPr>
              <a:pPr>
                <a:spcBef>
                  <a:spcPct val="0"/>
                </a:spcBef>
                <a:buClrTx/>
                <a:buSzTx/>
                <a:buFontTx/>
                <a:buNone/>
              </a:pPr>
              <a:t>13</a:t>
            </a:fld>
            <a:endParaRPr lang="en-GB" altLang="zh-CN" sz="1200">
              <a:solidFill>
                <a:schemeClr val="bg1"/>
              </a:solidFill>
            </a:endParaRPr>
          </a:p>
        </p:txBody>
      </p:sp>
      <p:sp>
        <p:nvSpPr>
          <p:cNvPr id="466946" name="Comment 2">
            <a:hlinkClick r:id="rId2" action="ppaction://hlinksldjump"/>
          </p:cNvPr>
          <p:cNvSpPr>
            <a:spLocks noChangeArrowheads="1"/>
          </p:cNvSpPr>
          <p:nvPr/>
        </p:nvSpPr>
        <p:spPr bwMode="auto">
          <a:xfrm>
            <a:off x="673100" y="836613"/>
            <a:ext cx="59864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.2.2  </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凯恩斯经济学货币市场均衡</a:t>
            </a:r>
          </a:p>
        </p:txBody>
      </p:sp>
      <p:sp>
        <p:nvSpPr>
          <p:cNvPr id="29700" name="Rectangle 46"/>
          <p:cNvSpPr>
            <a:spLocks noChangeArrowheads="1"/>
          </p:cNvSpPr>
          <p:nvPr/>
        </p:nvSpPr>
        <p:spPr bwMode="auto">
          <a:xfrm>
            <a:off x="0" y="0"/>
            <a:ext cx="0" cy="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indent="66675">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solidFill>
                  <a:srgbClr val="000000"/>
                </a:solidFill>
                <a:latin typeface="Calibri" panose="020F0502020204030204" pitchFamily="34" charset="0"/>
                <a:cs typeface="Times New Roman" panose="02020603050405020304" pitchFamily="18" charset="0"/>
              </a:rPr>
              <a:t>r</a:t>
            </a:r>
            <a:endParaRPr lang="en-US" altLang="zh-CN" sz="1300">
              <a:solidFill>
                <a:srgbClr val="000000"/>
              </a:solidFill>
            </a:endParaRPr>
          </a:p>
        </p:txBody>
      </p:sp>
      <p:sp>
        <p:nvSpPr>
          <p:cNvPr id="27656" name="Rectangle 135"/>
          <p:cNvSpPr>
            <a:spLocks noChangeArrowheads="1"/>
          </p:cNvSpPr>
          <p:nvPr/>
        </p:nvSpPr>
        <p:spPr bwMode="auto">
          <a:xfrm>
            <a:off x="5014913" y="5318125"/>
            <a:ext cx="30241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marL="342900" indent="-3429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rgbClr val="FF6600"/>
              </a:buClr>
              <a:buSzTx/>
              <a:buFont typeface="Wingdings" panose="05000000000000000000" pitchFamily="2" charset="2"/>
              <a:buNone/>
            </a:pPr>
            <a:r>
              <a:rPr kumimoji="1" lang="zh-CN" altLang="en-US" sz="2000">
                <a:latin typeface="Times New Roman" panose="02020603050405020304" pitchFamily="18" charset="0"/>
                <a:ea typeface="黑体" panose="02010609060101010101" pitchFamily="49" charset="-122"/>
              </a:rPr>
              <a:t>利率变动</a:t>
            </a:r>
            <a:r>
              <a:rPr kumimoji="1" lang="zh-CN" altLang="en-US" sz="1300">
                <a:solidFill>
                  <a:srgbClr val="000000"/>
                </a:solidFill>
                <a:ea typeface="黑体" panose="02010609060101010101" pitchFamily="49" charset="-122"/>
              </a:rPr>
              <a:t> </a:t>
            </a:r>
          </a:p>
        </p:txBody>
      </p:sp>
      <p:grpSp>
        <p:nvGrpSpPr>
          <p:cNvPr id="14" name="组合 13"/>
          <p:cNvGrpSpPr>
            <a:grpSpLocks/>
          </p:cNvGrpSpPr>
          <p:nvPr/>
        </p:nvGrpSpPr>
        <p:grpSpPr bwMode="auto">
          <a:xfrm>
            <a:off x="855663" y="2092325"/>
            <a:ext cx="3860800" cy="3589338"/>
            <a:chOff x="709784" y="2092471"/>
            <a:chExt cx="3861391" cy="3589192"/>
          </a:xfrm>
        </p:grpSpPr>
        <p:sp>
          <p:nvSpPr>
            <p:cNvPr id="29723" name="Text Box 17"/>
            <p:cNvSpPr txBox="1">
              <a:spLocks noChangeArrowheads="1"/>
            </p:cNvSpPr>
            <p:nvPr/>
          </p:nvSpPr>
          <p:spPr bwMode="auto">
            <a:xfrm>
              <a:off x="730250" y="2092471"/>
              <a:ext cx="260212" cy="3375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r</a:t>
              </a:r>
            </a:p>
          </p:txBody>
        </p:sp>
        <p:sp>
          <p:nvSpPr>
            <p:cNvPr id="29724" name="Rectangle 135"/>
            <p:cNvSpPr>
              <a:spLocks noChangeArrowheads="1"/>
            </p:cNvSpPr>
            <p:nvPr/>
          </p:nvSpPr>
          <p:spPr bwMode="auto">
            <a:xfrm>
              <a:off x="1042988" y="5300663"/>
              <a:ext cx="30241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marL="342900" indent="-3429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rgbClr val="FF6600"/>
                </a:buClr>
                <a:buSzTx/>
                <a:buFont typeface="Wingdings" panose="05000000000000000000" pitchFamily="2" charset="2"/>
                <a:buNone/>
              </a:pPr>
              <a:r>
                <a:rPr kumimoji="1" lang="zh-CN" altLang="zh-CN" sz="2000">
                  <a:latin typeface="黑体" panose="02010609060101010101" pitchFamily="49" charset="-122"/>
                  <a:ea typeface="黑体" panose="02010609060101010101" pitchFamily="49" charset="-122"/>
                </a:rPr>
                <a:t>利率决定</a:t>
              </a:r>
              <a:r>
                <a:rPr kumimoji="1" lang="zh-CN" altLang="en-US" sz="1300">
                  <a:solidFill>
                    <a:srgbClr val="000000"/>
                  </a:solidFill>
                  <a:ea typeface="黑体" panose="02010609060101010101" pitchFamily="49" charset="-122"/>
                </a:rPr>
                <a:t> </a:t>
              </a:r>
            </a:p>
          </p:txBody>
        </p:sp>
        <p:grpSp>
          <p:nvGrpSpPr>
            <p:cNvPr id="29725" name="Group 9"/>
            <p:cNvGrpSpPr>
              <a:grpSpLocks/>
            </p:cNvGrpSpPr>
            <p:nvPr/>
          </p:nvGrpSpPr>
          <p:grpSpPr bwMode="auto">
            <a:xfrm>
              <a:off x="709784" y="2103349"/>
              <a:ext cx="3574188" cy="2790912"/>
              <a:chOff x="2387" y="6706"/>
              <a:chExt cx="3118" cy="2439"/>
            </a:xfrm>
          </p:grpSpPr>
          <p:sp>
            <p:nvSpPr>
              <p:cNvPr id="29727" name="Text Box 10"/>
              <p:cNvSpPr txBox="1">
                <a:spLocks noChangeArrowheads="1"/>
              </p:cNvSpPr>
              <p:nvPr/>
            </p:nvSpPr>
            <p:spPr bwMode="auto">
              <a:xfrm>
                <a:off x="3746" y="6799"/>
                <a:ext cx="251"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M</a:t>
                </a:r>
              </a:p>
            </p:txBody>
          </p:sp>
          <p:sp>
            <p:nvSpPr>
              <p:cNvPr id="29728" name="Text Box 20"/>
              <p:cNvSpPr txBox="1">
                <a:spLocks noChangeArrowheads="1"/>
              </p:cNvSpPr>
              <p:nvPr/>
            </p:nvSpPr>
            <p:spPr bwMode="auto">
              <a:xfrm>
                <a:off x="3882" y="8296"/>
                <a:ext cx="317"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E</a:t>
                </a:r>
              </a:p>
            </p:txBody>
          </p:sp>
          <p:sp>
            <p:nvSpPr>
              <p:cNvPr id="29729" name="Text Box 19"/>
              <p:cNvSpPr txBox="1">
                <a:spLocks noChangeArrowheads="1"/>
              </p:cNvSpPr>
              <p:nvPr/>
            </p:nvSpPr>
            <p:spPr bwMode="auto">
              <a:xfrm>
                <a:off x="2387" y="8343"/>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r</a:t>
                </a:r>
                <a:r>
                  <a:rPr lang="en-US" altLang="zh-CN" sz="1600" baseline="-25000">
                    <a:solidFill>
                      <a:srgbClr val="006699"/>
                    </a:solidFill>
                    <a:latin typeface="Times New Roman" panose="02020603050405020304" pitchFamily="18" charset="0"/>
                    <a:cs typeface="Times New Roman" panose="02020603050405020304" pitchFamily="18" charset="0"/>
                  </a:rPr>
                  <a:t>0</a:t>
                </a:r>
                <a:endParaRPr lang="zh-CN" altLang="zh-CN" sz="1600">
                  <a:solidFill>
                    <a:srgbClr val="006699"/>
                  </a:solidFill>
                  <a:latin typeface="Times New Roman" panose="02020603050405020304" pitchFamily="18" charset="0"/>
                  <a:cs typeface="Times New Roman" panose="02020603050405020304" pitchFamily="18" charset="0"/>
                </a:endParaRPr>
              </a:p>
            </p:txBody>
          </p:sp>
          <p:sp>
            <p:nvSpPr>
              <p:cNvPr id="29730" name="Text Box 17"/>
              <p:cNvSpPr txBox="1">
                <a:spLocks noChangeArrowheads="1"/>
              </p:cNvSpPr>
              <p:nvPr/>
            </p:nvSpPr>
            <p:spPr bwMode="auto">
              <a:xfrm>
                <a:off x="3180" y="7059"/>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L</a:t>
                </a:r>
              </a:p>
            </p:txBody>
          </p:sp>
          <p:sp>
            <p:nvSpPr>
              <p:cNvPr id="29731" name="Line 15"/>
              <p:cNvSpPr>
                <a:spLocks noChangeShapeType="1"/>
              </p:cNvSpPr>
              <p:nvPr/>
            </p:nvSpPr>
            <p:spPr bwMode="auto">
              <a:xfrm>
                <a:off x="2565" y="9145"/>
                <a:ext cx="2940" cy="0"/>
              </a:xfrm>
              <a:prstGeom prst="line">
                <a:avLst/>
              </a:prstGeom>
              <a:noFill/>
              <a:ln w="34925">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2" name="Line 14"/>
              <p:cNvSpPr>
                <a:spLocks noChangeShapeType="1"/>
              </p:cNvSpPr>
              <p:nvPr/>
            </p:nvSpPr>
            <p:spPr bwMode="auto">
              <a:xfrm>
                <a:off x="3795" y="7031"/>
                <a:ext cx="0" cy="211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3" name="Line 13"/>
              <p:cNvSpPr>
                <a:spLocks noChangeShapeType="1"/>
              </p:cNvSpPr>
              <p:nvPr/>
            </p:nvSpPr>
            <p:spPr bwMode="auto">
              <a:xfrm>
                <a:off x="4200" y="8657"/>
                <a:ext cx="907"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4" name="Arc 12"/>
              <p:cNvSpPr>
                <a:spLocks/>
              </p:cNvSpPr>
              <p:nvPr/>
            </p:nvSpPr>
            <p:spPr bwMode="auto">
              <a:xfrm flipH="1" flipV="1">
                <a:off x="3244" y="7354"/>
                <a:ext cx="1050" cy="130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8" y="0"/>
                      <a:pt x="21599" y="9670"/>
                      <a:pt x="21599" y="21599"/>
                    </a:cubicBezTo>
                  </a:path>
                  <a:path w="21600" h="21600" stroke="0" extrusionOk="0">
                    <a:moveTo>
                      <a:pt x="-1" y="0"/>
                    </a:moveTo>
                    <a:cubicBezTo>
                      <a:pt x="11928" y="0"/>
                      <a:pt x="21599" y="9670"/>
                      <a:pt x="21599" y="21599"/>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5" name="Line 11"/>
              <p:cNvSpPr>
                <a:spLocks noChangeShapeType="1"/>
              </p:cNvSpPr>
              <p:nvPr/>
            </p:nvSpPr>
            <p:spPr bwMode="auto">
              <a:xfrm flipH="1">
                <a:off x="2565" y="8508"/>
                <a:ext cx="1247" cy="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6" name="Line 16"/>
              <p:cNvSpPr>
                <a:spLocks noChangeShapeType="1"/>
              </p:cNvSpPr>
              <p:nvPr/>
            </p:nvSpPr>
            <p:spPr bwMode="auto">
              <a:xfrm>
                <a:off x="2565" y="6706"/>
                <a:ext cx="0" cy="2439"/>
              </a:xfrm>
              <a:prstGeom prst="line">
                <a:avLst/>
              </a:prstGeom>
              <a:noFill/>
              <a:ln w="34925">
                <a:solidFill>
                  <a:srgbClr val="00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26" name="Text Box 10"/>
            <p:cNvSpPr txBox="1">
              <a:spLocks noChangeArrowheads="1"/>
            </p:cNvSpPr>
            <p:nvPr/>
          </p:nvSpPr>
          <p:spPr bwMode="auto">
            <a:xfrm>
              <a:off x="4067175" y="4926578"/>
              <a:ext cx="504000" cy="288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M,L</a:t>
              </a:r>
            </a:p>
          </p:txBody>
        </p:sp>
      </p:grpSp>
      <p:grpSp>
        <p:nvGrpSpPr>
          <p:cNvPr id="15" name="Group 26"/>
          <p:cNvGrpSpPr>
            <a:grpSpLocks/>
          </p:cNvGrpSpPr>
          <p:nvPr/>
        </p:nvGrpSpPr>
        <p:grpSpPr bwMode="auto">
          <a:xfrm>
            <a:off x="4859338" y="2074863"/>
            <a:ext cx="3871912" cy="2986087"/>
            <a:chOff x="6165" y="5919"/>
            <a:chExt cx="3534" cy="2791"/>
          </a:xfrm>
        </p:grpSpPr>
        <p:sp>
          <p:nvSpPr>
            <p:cNvPr id="29704" name="Text Box 45"/>
            <p:cNvSpPr txBox="1">
              <a:spLocks noChangeArrowheads="1"/>
            </p:cNvSpPr>
            <p:nvPr/>
          </p:nvSpPr>
          <p:spPr bwMode="auto">
            <a:xfrm>
              <a:off x="6165" y="7548"/>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r</a:t>
              </a:r>
              <a:r>
                <a:rPr lang="en-US" altLang="zh-CN" sz="1600" baseline="-30000">
                  <a:solidFill>
                    <a:srgbClr val="006699"/>
                  </a:solidFill>
                  <a:latin typeface="Times New Roman" panose="02020603050405020304" pitchFamily="18" charset="0"/>
                  <a:cs typeface="Times New Roman" panose="02020603050405020304" pitchFamily="18" charset="0"/>
                </a:rPr>
                <a:t>0</a:t>
              </a:r>
              <a:endParaRPr lang="en-US" altLang="zh-CN" sz="1600">
                <a:solidFill>
                  <a:srgbClr val="006699"/>
                </a:solidFill>
                <a:latin typeface="Times New Roman" panose="02020603050405020304" pitchFamily="18" charset="0"/>
                <a:cs typeface="Times New Roman" panose="02020603050405020304" pitchFamily="18" charset="0"/>
              </a:endParaRPr>
            </a:p>
          </p:txBody>
        </p:sp>
        <p:sp>
          <p:nvSpPr>
            <p:cNvPr id="29705" name="Text Box 44"/>
            <p:cNvSpPr txBox="1">
              <a:spLocks noChangeArrowheads="1"/>
            </p:cNvSpPr>
            <p:nvPr/>
          </p:nvSpPr>
          <p:spPr bwMode="auto">
            <a:xfrm>
              <a:off x="6165" y="7838"/>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r</a:t>
              </a:r>
              <a:r>
                <a:rPr lang="en-US" altLang="zh-CN" sz="1600" baseline="-30000">
                  <a:solidFill>
                    <a:srgbClr val="006699"/>
                  </a:solidFill>
                  <a:latin typeface="Times New Roman" panose="02020603050405020304" pitchFamily="18" charset="0"/>
                  <a:cs typeface="Times New Roman" panose="02020603050405020304" pitchFamily="18" charset="0"/>
                </a:rPr>
                <a:t>2</a:t>
              </a:r>
              <a:endParaRPr lang="en-US" altLang="zh-CN" sz="1600">
                <a:solidFill>
                  <a:srgbClr val="006699"/>
                </a:solidFill>
                <a:latin typeface="Times New Roman" panose="02020603050405020304" pitchFamily="18" charset="0"/>
                <a:cs typeface="Times New Roman" panose="02020603050405020304" pitchFamily="18" charset="0"/>
              </a:endParaRPr>
            </a:p>
          </p:txBody>
        </p:sp>
        <p:sp>
          <p:nvSpPr>
            <p:cNvPr id="29706" name="Text Box 43"/>
            <p:cNvSpPr txBox="1">
              <a:spLocks noChangeArrowheads="1"/>
            </p:cNvSpPr>
            <p:nvPr/>
          </p:nvSpPr>
          <p:spPr bwMode="auto">
            <a:xfrm>
              <a:off x="6165" y="7158"/>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r</a:t>
              </a:r>
              <a:r>
                <a:rPr lang="en-US" altLang="zh-CN" sz="1600" baseline="-30000">
                  <a:solidFill>
                    <a:srgbClr val="006699"/>
                  </a:solidFill>
                  <a:latin typeface="Times New Roman" panose="02020603050405020304" pitchFamily="18" charset="0"/>
                  <a:cs typeface="Times New Roman" panose="02020603050405020304" pitchFamily="18" charset="0"/>
                </a:rPr>
                <a:t>1</a:t>
              </a:r>
              <a:endParaRPr lang="en-US" altLang="zh-CN" sz="1600">
                <a:solidFill>
                  <a:srgbClr val="006699"/>
                </a:solidFill>
                <a:latin typeface="Times New Roman" panose="02020603050405020304" pitchFamily="18" charset="0"/>
                <a:cs typeface="Times New Roman" panose="02020603050405020304" pitchFamily="18" charset="0"/>
              </a:endParaRPr>
            </a:p>
          </p:txBody>
        </p:sp>
        <p:sp>
          <p:nvSpPr>
            <p:cNvPr id="29707" name="Text Box 42"/>
            <p:cNvSpPr txBox="1">
              <a:spLocks noChangeArrowheads="1"/>
            </p:cNvSpPr>
            <p:nvPr/>
          </p:nvSpPr>
          <p:spPr bwMode="auto">
            <a:xfrm>
              <a:off x="6165" y="5919"/>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r</a:t>
              </a:r>
            </a:p>
          </p:txBody>
        </p:sp>
        <p:sp>
          <p:nvSpPr>
            <p:cNvPr id="29708" name="Text Box 41"/>
            <p:cNvSpPr txBox="1">
              <a:spLocks noChangeArrowheads="1"/>
            </p:cNvSpPr>
            <p:nvPr/>
          </p:nvSpPr>
          <p:spPr bwMode="auto">
            <a:xfrm>
              <a:off x="7095" y="5994"/>
              <a:ext cx="340"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M</a:t>
              </a:r>
              <a:r>
                <a:rPr lang="en-US" altLang="zh-CN" sz="1600" baseline="-30000">
                  <a:solidFill>
                    <a:srgbClr val="006699"/>
                  </a:solidFill>
                  <a:latin typeface="Times New Roman" panose="02020603050405020304" pitchFamily="18" charset="0"/>
                  <a:cs typeface="Times New Roman" panose="02020603050405020304" pitchFamily="18" charset="0"/>
                </a:rPr>
                <a:t>1</a:t>
              </a:r>
              <a:endParaRPr lang="en-US" altLang="zh-CN" sz="1600">
                <a:solidFill>
                  <a:srgbClr val="006699"/>
                </a:solidFill>
                <a:latin typeface="Times New Roman" panose="02020603050405020304" pitchFamily="18" charset="0"/>
                <a:cs typeface="Times New Roman" panose="02020603050405020304" pitchFamily="18" charset="0"/>
              </a:endParaRPr>
            </a:p>
          </p:txBody>
        </p:sp>
        <p:sp>
          <p:nvSpPr>
            <p:cNvPr id="29709" name="Text Box 40"/>
            <p:cNvSpPr txBox="1">
              <a:spLocks noChangeArrowheads="1"/>
            </p:cNvSpPr>
            <p:nvPr/>
          </p:nvSpPr>
          <p:spPr bwMode="auto">
            <a:xfrm>
              <a:off x="6585" y="6215"/>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L</a:t>
              </a:r>
              <a:r>
                <a:rPr lang="en-US" altLang="zh-CN" sz="1600" baseline="-30000">
                  <a:solidFill>
                    <a:srgbClr val="006699"/>
                  </a:solidFill>
                  <a:latin typeface="Times New Roman" panose="02020603050405020304" pitchFamily="18" charset="0"/>
                  <a:cs typeface="Times New Roman" panose="02020603050405020304" pitchFamily="18" charset="0"/>
                </a:rPr>
                <a:t>1</a:t>
              </a:r>
              <a:endParaRPr lang="en-US" altLang="zh-CN" sz="1600">
                <a:solidFill>
                  <a:srgbClr val="006699"/>
                </a:solidFill>
                <a:latin typeface="Times New Roman" panose="02020603050405020304" pitchFamily="18" charset="0"/>
                <a:cs typeface="Times New Roman" panose="02020603050405020304" pitchFamily="18" charset="0"/>
              </a:endParaRPr>
            </a:p>
          </p:txBody>
        </p:sp>
        <p:sp>
          <p:nvSpPr>
            <p:cNvPr id="29710" name="Line 39"/>
            <p:cNvSpPr>
              <a:spLocks noChangeShapeType="1"/>
            </p:cNvSpPr>
            <p:nvPr/>
          </p:nvSpPr>
          <p:spPr bwMode="auto">
            <a:xfrm>
              <a:off x="6375" y="6082"/>
              <a:ext cx="0" cy="2439"/>
            </a:xfrm>
            <a:prstGeom prst="line">
              <a:avLst/>
            </a:prstGeom>
            <a:noFill/>
            <a:ln w="34925">
              <a:solidFill>
                <a:srgbClr val="006699"/>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Line 38"/>
            <p:cNvSpPr>
              <a:spLocks noChangeShapeType="1"/>
            </p:cNvSpPr>
            <p:nvPr/>
          </p:nvSpPr>
          <p:spPr bwMode="auto">
            <a:xfrm>
              <a:off x="6375" y="8521"/>
              <a:ext cx="2778" cy="0"/>
            </a:xfrm>
            <a:prstGeom prst="line">
              <a:avLst/>
            </a:prstGeom>
            <a:noFill/>
            <a:ln w="34925">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2" name="Line 37"/>
            <p:cNvSpPr>
              <a:spLocks noChangeShapeType="1"/>
            </p:cNvSpPr>
            <p:nvPr/>
          </p:nvSpPr>
          <p:spPr bwMode="auto">
            <a:xfrm>
              <a:off x="7605" y="6407"/>
              <a:ext cx="0" cy="2114"/>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Line 36"/>
            <p:cNvSpPr>
              <a:spLocks noChangeShapeType="1"/>
            </p:cNvSpPr>
            <p:nvPr/>
          </p:nvSpPr>
          <p:spPr bwMode="auto">
            <a:xfrm>
              <a:off x="7830" y="8033"/>
              <a:ext cx="1077"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Arc 35"/>
            <p:cNvSpPr>
              <a:spLocks/>
            </p:cNvSpPr>
            <p:nvPr/>
          </p:nvSpPr>
          <p:spPr bwMode="auto">
            <a:xfrm flipH="1" flipV="1">
              <a:off x="6720" y="6570"/>
              <a:ext cx="1155" cy="146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5" name="Arc 34"/>
            <p:cNvSpPr>
              <a:spLocks/>
            </p:cNvSpPr>
            <p:nvPr/>
          </p:nvSpPr>
          <p:spPr bwMode="auto">
            <a:xfrm flipH="1" flipV="1">
              <a:off x="7050" y="6570"/>
              <a:ext cx="1129" cy="146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6" name="Line 33"/>
            <p:cNvSpPr>
              <a:spLocks noChangeShapeType="1"/>
            </p:cNvSpPr>
            <p:nvPr/>
          </p:nvSpPr>
          <p:spPr bwMode="auto">
            <a:xfrm flipH="1">
              <a:off x="6375" y="8003"/>
              <a:ext cx="1247" cy="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32"/>
            <p:cNvSpPr>
              <a:spLocks noChangeShapeType="1"/>
            </p:cNvSpPr>
            <p:nvPr/>
          </p:nvSpPr>
          <p:spPr bwMode="auto">
            <a:xfrm flipH="1">
              <a:off x="6375" y="7318"/>
              <a:ext cx="850" cy="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31"/>
            <p:cNvSpPr>
              <a:spLocks noChangeShapeType="1"/>
            </p:cNvSpPr>
            <p:nvPr/>
          </p:nvSpPr>
          <p:spPr bwMode="auto">
            <a:xfrm flipH="1">
              <a:off x="6375" y="7764"/>
              <a:ext cx="850" cy="0"/>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Text Box 30"/>
            <p:cNvSpPr txBox="1">
              <a:spLocks noChangeArrowheads="1"/>
            </p:cNvSpPr>
            <p:nvPr/>
          </p:nvSpPr>
          <p:spPr bwMode="auto">
            <a:xfrm>
              <a:off x="6900" y="6214"/>
              <a:ext cx="227" cy="2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L</a:t>
              </a:r>
              <a:r>
                <a:rPr lang="en-US" altLang="zh-CN" sz="1600" baseline="-30000">
                  <a:solidFill>
                    <a:srgbClr val="006699"/>
                  </a:solidFill>
                  <a:latin typeface="Times New Roman" panose="02020603050405020304" pitchFamily="18" charset="0"/>
                  <a:cs typeface="Times New Roman" panose="02020603050405020304" pitchFamily="18" charset="0"/>
                </a:rPr>
                <a:t>2</a:t>
              </a:r>
              <a:endParaRPr lang="en-US" altLang="zh-CN" sz="1600">
                <a:solidFill>
                  <a:srgbClr val="006699"/>
                </a:solidFill>
                <a:latin typeface="Times New Roman" panose="02020603050405020304" pitchFamily="18" charset="0"/>
                <a:cs typeface="Times New Roman" panose="02020603050405020304" pitchFamily="18" charset="0"/>
              </a:endParaRPr>
            </a:p>
          </p:txBody>
        </p:sp>
        <p:sp>
          <p:nvSpPr>
            <p:cNvPr id="29720" name="Text Box 29"/>
            <p:cNvSpPr txBox="1">
              <a:spLocks noChangeArrowheads="1"/>
            </p:cNvSpPr>
            <p:nvPr/>
          </p:nvSpPr>
          <p:spPr bwMode="auto">
            <a:xfrm>
              <a:off x="7602" y="5992"/>
              <a:ext cx="45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M</a:t>
              </a:r>
              <a:r>
                <a:rPr lang="en-US" altLang="zh-CN" sz="1600" baseline="-30000">
                  <a:solidFill>
                    <a:srgbClr val="006699"/>
                  </a:solidFill>
                  <a:latin typeface="Times New Roman" panose="02020603050405020304" pitchFamily="18" charset="0"/>
                  <a:cs typeface="Times New Roman" panose="02020603050405020304" pitchFamily="18" charset="0"/>
                </a:rPr>
                <a:t>2</a:t>
              </a:r>
              <a:endParaRPr lang="en-US" altLang="zh-CN" sz="1600">
                <a:solidFill>
                  <a:srgbClr val="006699"/>
                </a:solidFill>
                <a:latin typeface="Times New Roman" panose="02020603050405020304" pitchFamily="18" charset="0"/>
                <a:cs typeface="Times New Roman" panose="02020603050405020304" pitchFamily="18" charset="0"/>
              </a:endParaRPr>
            </a:p>
          </p:txBody>
        </p:sp>
        <p:sp>
          <p:nvSpPr>
            <p:cNvPr id="29721" name="Line 28"/>
            <p:cNvSpPr>
              <a:spLocks noChangeShapeType="1"/>
            </p:cNvSpPr>
            <p:nvPr/>
          </p:nvSpPr>
          <p:spPr bwMode="auto">
            <a:xfrm>
              <a:off x="7200" y="6377"/>
              <a:ext cx="0" cy="211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Text Box 27"/>
            <p:cNvSpPr txBox="1">
              <a:spLocks noChangeArrowheads="1"/>
            </p:cNvSpPr>
            <p:nvPr/>
          </p:nvSpPr>
          <p:spPr bwMode="auto">
            <a:xfrm>
              <a:off x="9189" y="8385"/>
              <a:ext cx="510"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600">
                  <a:solidFill>
                    <a:srgbClr val="006699"/>
                  </a:solidFill>
                  <a:latin typeface="Times New Roman" panose="02020603050405020304" pitchFamily="18" charset="0"/>
                  <a:cs typeface="Times New Roman" panose="02020603050405020304" pitchFamily="18" charset="0"/>
                </a:rPr>
                <a:t>M,L</a:t>
              </a:r>
            </a:p>
          </p:txBody>
        </p:sp>
      </p:grpSp>
    </p:spTree>
    <p:extLst>
      <p:ext uri="{BB962C8B-B14F-4D97-AF65-F5344CB8AC3E}">
        <p14:creationId xmlns:p14="http://schemas.microsoft.com/office/powerpoint/2010/main" val="3081203504"/>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6946"/>
                                        </p:tgtEl>
                                        <p:attrNameLst>
                                          <p:attrName>style.visibility</p:attrName>
                                        </p:attrNameLst>
                                      </p:cBhvr>
                                      <p:to>
                                        <p:strVal val="visible"/>
                                      </p:to>
                                    </p:set>
                                    <p:animEffect transition="in" filter="blinds(horizontal)">
                                      <p:cBhvr>
                                        <p:cTn id="7" dur="500"/>
                                        <p:tgtEl>
                                          <p:spTgt spid="466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6"/>
                                        </p:tgtEl>
                                        <p:attrNameLst>
                                          <p:attrName>style.visibility</p:attrName>
                                        </p:attrNameLst>
                                      </p:cBhvr>
                                      <p:to>
                                        <p:strVal val="visible"/>
                                      </p:to>
                                    </p:set>
                                    <p:animEffect transition="in" filter="blinds(horizontal)">
                                      <p:cBhvr>
                                        <p:cTn id="17" dur="500"/>
                                        <p:tgtEl>
                                          <p:spTgt spid="27656"/>
                                        </p:tgtEl>
                                      </p:cBhvr>
                                    </p:animEffect>
                                  </p:childTnLst>
                                </p:cTn>
                              </p:par>
                              <p:par>
                                <p:cTn id="18" presetID="3" presetClass="entr" presetSubtype="1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6" grpId="0" autoUpdateAnimBg="0"/>
      <p:bldP spid="276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51C44B3-78FC-48A0-8CB0-7EE41CB7C0FB}" type="slidenum">
              <a:rPr lang="en-GB" altLang="zh-CN" sz="1200">
                <a:solidFill>
                  <a:schemeClr val="bg1"/>
                </a:solidFill>
              </a:rPr>
              <a:pPr>
                <a:spcBef>
                  <a:spcPct val="0"/>
                </a:spcBef>
                <a:buClrTx/>
                <a:buSzTx/>
                <a:buFontTx/>
                <a:buNone/>
              </a:pPr>
              <a:t>14</a:t>
            </a:fld>
            <a:endParaRPr lang="en-GB" altLang="zh-CN" sz="1200">
              <a:solidFill>
                <a:schemeClr val="bg1"/>
              </a:solidFill>
            </a:endParaRPr>
          </a:p>
        </p:txBody>
      </p:sp>
      <p:sp>
        <p:nvSpPr>
          <p:cNvPr id="508930" name="Rectangle 2"/>
          <p:cNvSpPr>
            <a:spLocks noChangeArrowheads="1"/>
          </p:cNvSpPr>
          <p:nvPr/>
        </p:nvSpPr>
        <p:spPr bwMode="auto">
          <a:xfrm>
            <a:off x="827088" y="1700213"/>
            <a:ext cx="7416800" cy="1368425"/>
          </a:xfrm>
          <a:prstGeom prst="rect">
            <a:avLst/>
          </a:prstGeom>
          <a:noFill/>
          <a:ln w="9525">
            <a:noFill/>
            <a:miter lim="800000"/>
            <a:headEnd/>
            <a:tailEnd/>
          </a:ln>
          <a:effectLst/>
        </p:spPr>
        <p:txBody>
          <a:bodyPr/>
          <a:lstStyle/>
          <a:p>
            <a:pPr marL="342900" indent="-342900" algn="just" eaLnBrk="1" hangingPunct="1">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居民和厂商用于日常购买和支付的货币需求</a:t>
            </a:r>
            <a:r>
              <a:rPr kumimoji="1" lang="zh-CN" altLang="en-US" dirty="0">
                <a:latin typeface="Arial" charset="0"/>
              </a:rPr>
              <a:t>  </a:t>
            </a:r>
            <a:endPar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eaLnBrk="1" hangingPunct="1">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交易性货币需求的多少取决于交易规模的大小，而交易规模的大小又决定于总产出水平</a:t>
            </a:r>
          </a:p>
        </p:txBody>
      </p:sp>
      <p:sp>
        <p:nvSpPr>
          <p:cNvPr id="508932" name="Comment 4">
            <a:hlinkClick r:id="rId3" action="ppaction://hlinksldjump"/>
          </p:cNvPr>
          <p:cNvSpPr>
            <a:spLocks noChangeArrowheads="1"/>
          </p:cNvSpPr>
          <p:nvPr/>
        </p:nvSpPr>
        <p:spPr bwMode="auto">
          <a:xfrm>
            <a:off x="611188" y="620713"/>
            <a:ext cx="4968875" cy="431800"/>
          </a:xfrm>
          <a:prstGeom prst="rect">
            <a:avLst/>
          </a:prstGeom>
          <a:noFill/>
          <a:ln>
            <a:noFill/>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nchor="ct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FontTx/>
              <a:buNone/>
            </a:pPr>
            <a:r>
              <a:rPr lang="en-US" altLang="zh-CN" dirty="0" smtClean="0">
                <a:solidFill>
                  <a:srgbClr val="336699"/>
                </a:solidFill>
                <a:latin typeface="微软雅黑" panose="020B0503020204020204" pitchFamily="34" charset="-122"/>
                <a:ea typeface="微软雅黑" panose="020B0503020204020204" pitchFamily="34" charset="-122"/>
              </a:rPr>
              <a:t>4.1.3 </a:t>
            </a:r>
            <a:r>
              <a:rPr lang="zh-CN" altLang="en-US" dirty="0">
                <a:solidFill>
                  <a:srgbClr val="336699"/>
                </a:solidFill>
                <a:latin typeface="微软雅黑" panose="020B0503020204020204" pitchFamily="34" charset="-122"/>
                <a:ea typeface="微软雅黑" panose="020B0503020204020204" pitchFamily="34" charset="-122"/>
              </a:rPr>
              <a:t>货币需求的决定</a:t>
            </a:r>
          </a:p>
        </p:txBody>
      </p:sp>
      <p:sp>
        <p:nvSpPr>
          <p:cNvPr id="508933" name="Rectangle 5"/>
          <p:cNvSpPr>
            <a:spLocks noChangeArrowheads="1"/>
          </p:cNvSpPr>
          <p:nvPr/>
        </p:nvSpPr>
        <p:spPr bwMode="auto">
          <a:xfrm>
            <a:off x="755650" y="1268413"/>
            <a:ext cx="3167063" cy="368300"/>
          </a:xfrm>
          <a:prstGeom prst="rect">
            <a:avLst/>
          </a:prstGeom>
          <a:noFill/>
          <a:ln w="9525">
            <a:noFill/>
            <a:miter lim="800000"/>
            <a:headEnd/>
            <a:tailEnd/>
          </a:ln>
          <a:effectLst/>
        </p:spPr>
        <p:txBody>
          <a:bodyPr lIns="0" tIns="0" rIns="0" bIns="0" anchor="ctr">
            <a:spAutoFit/>
          </a:bodyPr>
          <a:lstStyle/>
          <a:p>
            <a:pPr marL="457200" indent="-457200">
              <a:buClr>
                <a:srgbClr val="FF6600"/>
              </a:buClr>
              <a:buFont typeface="黑体" pitchFamily="2" charset="-122"/>
              <a:buAutoNum type="arabicPeriod"/>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交易性货币需求</a:t>
            </a:r>
          </a:p>
        </p:txBody>
      </p:sp>
      <p:grpSp>
        <p:nvGrpSpPr>
          <p:cNvPr id="2" name="组合 12"/>
          <p:cNvGrpSpPr>
            <a:grpSpLocks/>
          </p:cNvGrpSpPr>
          <p:nvPr/>
        </p:nvGrpSpPr>
        <p:grpSpPr bwMode="auto">
          <a:xfrm>
            <a:off x="6650038" y="620713"/>
            <a:ext cx="1954212" cy="1366837"/>
            <a:chOff x="6504881" y="980728"/>
            <a:chExt cx="1955551" cy="1368152"/>
          </a:xfrm>
        </p:grpSpPr>
        <p:sp>
          <p:nvSpPr>
            <p:cNvPr id="10" name="TextBox 9"/>
            <p:cNvSpPr txBox="1"/>
            <p:nvPr/>
          </p:nvSpPr>
          <p:spPr>
            <a:xfrm>
              <a:off x="6504881" y="1397053"/>
              <a:ext cx="803825" cy="460818"/>
            </a:xfrm>
            <a:prstGeom prst="rect">
              <a:avLst/>
            </a:prstGeom>
            <a:noFill/>
          </p:spPr>
          <p:txBody>
            <a:bodyPr wrap="none">
              <a:spAutoFit/>
            </a:bodyPr>
            <a:lstStyle/>
            <a:p>
              <a:pPr>
                <a:defRPr/>
              </a:pPr>
              <a:r>
                <a:rPr kumimoji="1" lang="zh-CN" altLang="en-US" sz="2400" dirty="0">
                  <a:solidFill>
                    <a:schemeClr val="tx1"/>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rPr>
                <a:t>动机</a:t>
              </a:r>
            </a:p>
          </p:txBody>
        </p:sp>
        <p:sp>
          <p:nvSpPr>
            <p:cNvPr id="30733" name="左大括号 10"/>
            <p:cNvSpPr>
              <a:spLocks/>
            </p:cNvSpPr>
            <p:nvPr/>
          </p:nvSpPr>
          <p:spPr bwMode="auto">
            <a:xfrm>
              <a:off x="7308304" y="1196752"/>
              <a:ext cx="144463" cy="863600"/>
            </a:xfrm>
            <a:prstGeom prst="leftBrace">
              <a:avLst>
                <a:gd name="adj1" fmla="val 8303"/>
                <a:gd name="adj2" fmla="val 50000"/>
              </a:avLst>
            </a:prstGeom>
            <a:noFill/>
            <a:ln w="22225" algn="ctr">
              <a:solidFill>
                <a:srgbClr val="CC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12" name="Rectangle 2"/>
            <p:cNvSpPr>
              <a:spLocks noChangeArrowheads="1"/>
            </p:cNvSpPr>
            <p:nvPr/>
          </p:nvSpPr>
          <p:spPr bwMode="auto">
            <a:xfrm>
              <a:off x="7451679" y="980728"/>
              <a:ext cx="1008753" cy="1368152"/>
            </a:xfrm>
            <a:prstGeom prst="rect">
              <a:avLst/>
            </a:prstGeom>
            <a:noFill/>
            <a:ln w="9525">
              <a:noFill/>
              <a:miter lim="800000"/>
              <a:headEnd/>
              <a:tailEnd/>
            </a:ln>
            <a:effectLst/>
          </p:spPr>
          <p:txBody>
            <a:bodyPr/>
            <a:lstStyle/>
            <a:p>
              <a:pPr marL="182563" indent="-182563" eaLnBrk="1" hangingPunct="1">
                <a:spcBef>
                  <a:spcPts val="3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rPr>
                <a:t>交易</a:t>
              </a:r>
              <a:endParaRPr kumimoji="1" lang="en-US" altLang="zh-CN" sz="2400" dirty="0">
                <a:solidFill>
                  <a:schemeClr val="tx1"/>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marL="182563" indent="-182563" eaLnBrk="1" hangingPunct="1">
                <a:spcBef>
                  <a:spcPts val="3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rPr>
                <a:t>预防</a:t>
              </a:r>
              <a:endParaRPr kumimoji="1" lang="en-US" altLang="zh-CN" sz="2400" dirty="0">
                <a:solidFill>
                  <a:schemeClr val="tx1"/>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marL="182563" indent="-182563" eaLnBrk="1" hangingPunct="1">
                <a:spcBef>
                  <a:spcPts val="3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rPr>
                <a:t>投机</a:t>
              </a:r>
              <a:endParaRPr kumimoji="1" lang="en-US" altLang="zh-CN" sz="2400" dirty="0">
                <a:solidFill>
                  <a:schemeClr val="tx1"/>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p:txBody>
        </p:sp>
      </p:grpSp>
      <p:sp>
        <p:nvSpPr>
          <p:cNvPr id="14" name="Rectangle 2"/>
          <p:cNvSpPr>
            <a:spLocks noChangeArrowheads="1"/>
          </p:cNvSpPr>
          <p:nvPr/>
        </p:nvSpPr>
        <p:spPr bwMode="auto">
          <a:xfrm>
            <a:off x="900113" y="3644900"/>
            <a:ext cx="7272337" cy="1296988"/>
          </a:xfrm>
          <a:prstGeom prst="rect">
            <a:avLst/>
          </a:prstGeom>
          <a:noFill/>
          <a:ln w="9525">
            <a:noFill/>
            <a:miter lim="800000"/>
            <a:headEnd/>
            <a:tailEnd/>
          </a:ln>
          <a:effectLst/>
        </p:spPr>
        <p:txBody>
          <a:bodyPr/>
          <a:lstStyle/>
          <a:p>
            <a:pPr marL="342900" indent="-342900" algn="just" eaLnBrk="1" hangingPunct="1">
              <a:spcBef>
                <a:spcPct val="2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居民和厂商用于应付意外事件的货币需求</a:t>
            </a:r>
          </a:p>
          <a:p>
            <a:pPr marL="342900" indent="-342900" algn="just" eaLnBrk="1" hangingPunct="1">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预防性货币需求，首先取决于人们对风险的态度。在风险偏好一定时，则主要取决于产出水平 </a:t>
            </a:r>
          </a:p>
        </p:txBody>
      </p:sp>
      <p:sp>
        <p:nvSpPr>
          <p:cNvPr id="15" name="Rectangle 5"/>
          <p:cNvSpPr>
            <a:spLocks noChangeArrowheads="1"/>
          </p:cNvSpPr>
          <p:nvPr/>
        </p:nvSpPr>
        <p:spPr bwMode="auto">
          <a:xfrm>
            <a:off x="755650" y="3213100"/>
            <a:ext cx="3167063" cy="368300"/>
          </a:xfrm>
          <a:prstGeom prst="rect">
            <a:avLst/>
          </a:prstGeom>
          <a:noFill/>
          <a:ln w="9525">
            <a:noFill/>
            <a:miter lim="800000"/>
            <a:headEnd/>
            <a:tailEnd/>
          </a:ln>
          <a:effectLst/>
        </p:spPr>
        <p:txBody>
          <a:bodyPr lIns="0" tIns="0" rIns="0" bIns="0" anchor="ctr">
            <a:spAutoFit/>
          </a:bodyPr>
          <a:lstStyle/>
          <a:p>
            <a:pPr marL="457200" indent="-457200">
              <a:buClr>
                <a:srgbClr val="FF6600"/>
              </a:buClr>
              <a:buFont typeface="黑体" pitchFamily="2" charset="-122"/>
              <a:buAutoNum type="arabicPeriod" startAt="2"/>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预防性货币需求</a:t>
            </a:r>
          </a:p>
        </p:txBody>
      </p:sp>
      <p:sp>
        <p:nvSpPr>
          <p:cNvPr id="16" name="AutoShape 3"/>
          <p:cNvSpPr>
            <a:spLocks noChangeArrowheads="1"/>
          </p:cNvSpPr>
          <p:nvPr/>
        </p:nvSpPr>
        <p:spPr bwMode="auto">
          <a:xfrm>
            <a:off x="971550" y="5121275"/>
            <a:ext cx="7561263" cy="468313"/>
          </a:xfrm>
          <a:prstGeom prst="roundRect">
            <a:avLst>
              <a:gd name="adj" fmla="val 16667"/>
            </a:avLst>
          </a:pr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25000"/>
              </a:spcBef>
              <a:defRPr/>
            </a:pPr>
            <a:r>
              <a:rPr kumimoji="1" lang="zh-CN" altLang="en-US" sz="2000" spc="-150" dirty="0">
                <a:latin typeface="楷体" pitchFamily="49" charset="-122"/>
                <a:ea typeface="楷体" pitchFamily="49" charset="-122"/>
              </a:rPr>
              <a:t>用</a:t>
            </a:r>
            <a:r>
              <a:rPr kumimoji="1" lang="en-US" altLang="zh-CN" sz="2000" spc="-150" dirty="0">
                <a:latin typeface="Times New Roman" pitchFamily="18" charset="0"/>
                <a:ea typeface="楷体_GB2312" pitchFamily="49" charset="-122"/>
              </a:rPr>
              <a:t>L</a:t>
            </a:r>
            <a:r>
              <a:rPr kumimoji="1" lang="en-US" altLang="zh-CN" sz="2000" spc="-150" baseline="-25000" dirty="0">
                <a:latin typeface="Times New Roman" pitchFamily="18" charset="0"/>
                <a:ea typeface="楷体_GB2312" pitchFamily="49" charset="-122"/>
              </a:rPr>
              <a:t>1</a:t>
            </a:r>
            <a:r>
              <a:rPr kumimoji="1" lang="zh-CN" altLang="en-US" sz="2000" spc="-150" dirty="0">
                <a:latin typeface="楷体" pitchFamily="49" charset="-122"/>
                <a:ea typeface="楷体" pitchFamily="49" charset="-122"/>
              </a:rPr>
              <a:t>表示交易性货币需求和预防性货币需求（简称交易性货币需求）： </a:t>
            </a:r>
          </a:p>
        </p:txBody>
      </p:sp>
      <p:graphicFrame>
        <p:nvGraphicFramePr>
          <p:cNvPr id="3" name="对象 2"/>
          <p:cNvGraphicFramePr>
            <a:graphicFrameLocks noChangeAspect="1"/>
          </p:cNvGraphicFramePr>
          <p:nvPr/>
        </p:nvGraphicFramePr>
        <p:xfrm>
          <a:off x="2205038" y="5734050"/>
          <a:ext cx="1131887" cy="431800"/>
        </p:xfrm>
        <a:graphic>
          <a:graphicData uri="http://schemas.openxmlformats.org/presentationml/2006/ole">
            <mc:AlternateContent xmlns:mc="http://schemas.openxmlformats.org/markup-compatibility/2006">
              <mc:Choice xmlns:v="urn:schemas-microsoft-com:vml" Requires="v">
                <p:oleObj spid="_x0000_s42012" name="Equation" r:id="rId4" imgW="527119" imgH="139680" progId="Equation.DSMT4">
                  <p:embed/>
                </p:oleObj>
              </mc:Choice>
              <mc:Fallback>
                <p:oleObj name="Equation" r:id="rId4" imgW="527119" imgH="1396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5038" y="5734050"/>
                        <a:ext cx="1131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4732338" y="5734050"/>
          <a:ext cx="900112" cy="431800"/>
        </p:xfrm>
        <a:graphic>
          <a:graphicData uri="http://schemas.openxmlformats.org/presentationml/2006/ole">
            <mc:AlternateContent xmlns:mc="http://schemas.openxmlformats.org/markup-compatibility/2006">
              <mc:Choice xmlns:v="urn:schemas-microsoft-com:vml" Requires="v">
                <p:oleObj spid="_x0000_s42013" name="Equation" r:id="rId6" imgW="399977" imgH="139680" progId="Equation.DSMT4">
                  <p:embed/>
                </p:oleObj>
              </mc:Choice>
              <mc:Fallback>
                <p:oleObj name="Equation" r:id="rId6" imgW="399977" imgH="1396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2338" y="5734050"/>
                        <a:ext cx="9001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15700136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8932"/>
                                        </p:tgtEl>
                                        <p:attrNameLst>
                                          <p:attrName>style.visibility</p:attrName>
                                        </p:attrNameLst>
                                      </p:cBhvr>
                                      <p:to>
                                        <p:strVal val="visible"/>
                                      </p:to>
                                    </p:set>
                                    <p:animEffect transition="in" filter="blinds(horizontal)">
                                      <p:cBhvr>
                                        <p:cTn id="7" dur="500"/>
                                        <p:tgtEl>
                                          <p:spTgt spid="508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8933"/>
                                        </p:tgtEl>
                                        <p:attrNameLst>
                                          <p:attrName>style.visibility</p:attrName>
                                        </p:attrNameLst>
                                      </p:cBhvr>
                                      <p:to>
                                        <p:strVal val="visible"/>
                                      </p:to>
                                    </p:set>
                                    <p:animEffect transition="in" filter="blinds(horizontal)">
                                      <p:cBhvr>
                                        <p:cTn id="17" dur="500"/>
                                        <p:tgtEl>
                                          <p:spTgt spid="5089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8930">
                                            <p:txEl>
                                              <p:pRg st="0" end="0"/>
                                            </p:txEl>
                                          </p:spTgt>
                                        </p:tgtEl>
                                        <p:attrNameLst>
                                          <p:attrName>style.visibility</p:attrName>
                                        </p:attrNameLst>
                                      </p:cBhvr>
                                      <p:to>
                                        <p:strVal val="visible"/>
                                      </p:to>
                                    </p:set>
                                    <p:animEffect transition="in" filter="blinds(horizontal)">
                                      <p:cBhvr>
                                        <p:cTn id="22" dur="500"/>
                                        <p:tgtEl>
                                          <p:spTgt spid="50893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8930">
                                            <p:txEl>
                                              <p:pRg st="1" end="1"/>
                                            </p:txEl>
                                          </p:spTgt>
                                        </p:tgtEl>
                                        <p:attrNameLst>
                                          <p:attrName>style.visibility</p:attrName>
                                        </p:attrNameLst>
                                      </p:cBhvr>
                                      <p:to>
                                        <p:strVal val="visible"/>
                                      </p:to>
                                    </p:set>
                                    <p:animEffect transition="in" filter="blinds(horizontal)">
                                      <p:cBhvr>
                                        <p:cTn id="27" dur="500"/>
                                        <p:tgtEl>
                                          <p:spTgt spid="50893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blinds(horizontal)">
                                      <p:cBhvr>
                                        <p:cTn id="37" dur="500"/>
                                        <p:tgtEl>
                                          <p:spTgt spid="1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xEl>
                                              <p:pRg st="1" end="1"/>
                                            </p:txEl>
                                          </p:spTgt>
                                        </p:tgtEl>
                                        <p:attrNameLst>
                                          <p:attrName>style.visibility</p:attrName>
                                        </p:attrNameLst>
                                      </p:cBhvr>
                                      <p:to>
                                        <p:strVal val="visible"/>
                                      </p:to>
                                    </p:set>
                                    <p:animEffect transition="in" filter="blinds(horizontal)">
                                      <p:cBhvr>
                                        <p:cTn id="42" dur="500"/>
                                        <p:tgtEl>
                                          <p:spTgt spid="14">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par>
                                <p:cTn id="48" presetID="3" presetClass="entr" presetSubtype="10" fill="hold"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par>
                                <p:cTn id="51" presetID="3" presetClass="entr" presetSubtype="1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blinds(horizontal)">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build="p" autoUpdateAnimBg="0"/>
      <p:bldP spid="508932" grpId="0"/>
      <p:bldP spid="508933" grpId="0"/>
      <p:bldP spid="14" grpId="0" build="p" autoUpdateAnimBg="0"/>
      <p:bldP spid="15" grpId="0"/>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16AFFD-FC36-4855-827F-148B2B27EDBA}" type="slidenum">
              <a:rPr lang="en-GB" altLang="zh-CN" sz="1200">
                <a:solidFill>
                  <a:schemeClr val="bg1"/>
                </a:solidFill>
              </a:rPr>
              <a:pPr>
                <a:spcBef>
                  <a:spcPct val="0"/>
                </a:spcBef>
                <a:buClrTx/>
                <a:buSzTx/>
                <a:buFontTx/>
                <a:buNone/>
              </a:pPr>
              <a:t>15</a:t>
            </a:fld>
            <a:endParaRPr lang="en-GB" altLang="zh-CN" sz="1200">
              <a:solidFill>
                <a:schemeClr val="bg1"/>
              </a:solidFill>
            </a:endParaRPr>
          </a:p>
        </p:txBody>
      </p:sp>
      <p:sp>
        <p:nvSpPr>
          <p:cNvPr id="504834" name="Rectangle 2"/>
          <p:cNvSpPr>
            <a:spLocks noChangeArrowheads="1"/>
          </p:cNvSpPr>
          <p:nvPr/>
        </p:nvSpPr>
        <p:spPr bwMode="auto">
          <a:xfrm>
            <a:off x="827088" y="1196975"/>
            <a:ext cx="7705725" cy="4464050"/>
          </a:xfrm>
          <a:prstGeom prst="rect">
            <a:avLst/>
          </a:prstGeom>
          <a:noFill/>
          <a:ln w="9525">
            <a:noFill/>
            <a:miter lim="800000"/>
            <a:headEnd/>
            <a:tailEnd/>
          </a:ln>
          <a:effectLst/>
        </p:spPr>
        <p:txBody>
          <a:bodyPr/>
          <a:lstStyle/>
          <a:p>
            <a:pPr marL="266700" indent="-266700" algn="just" eaLnBrk="1" hangingPunct="1">
              <a:spcBef>
                <a:spcPct val="250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出于在金融市场进行投机（有价证券的低价买高价卖 ）的需要而产生的货币需求</a:t>
            </a:r>
            <a:endPar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66700" indent="-266700" algn="just" eaLnBrk="1" hangingPunct="1">
              <a:spcBef>
                <a:spcPts val="9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财富储藏形式：货币，有价证券（债券）</a:t>
            </a:r>
          </a:p>
          <a:p>
            <a:pPr marL="266700" indent="-266700" algn="just" eaLnBrk="1" hangingPunct="1">
              <a:spcBef>
                <a:spcPts val="900"/>
              </a:spcBef>
              <a:buClr>
                <a:srgbClr val="FF6600"/>
              </a:buClr>
              <a:buFont typeface="Wingdings" pitchFamily="2" charset="2"/>
              <a:buChar char="§"/>
              <a:defRPr/>
            </a:pPr>
            <a:r>
              <a:rPr kumimoji="1" lang="zh-CN" altLang="en-US" sz="2400" dirty="0">
                <a:effectLst>
                  <a:outerShdw blurRad="38100" dist="38100" dir="2700000" algn="tl">
                    <a:srgbClr val="C0C0C0"/>
                  </a:outerShdw>
                </a:effectLst>
                <a:latin typeface="楷体" pitchFamily="49" charset="-122"/>
                <a:ea typeface="楷体" pitchFamily="49" charset="-122"/>
              </a:rPr>
              <a:t>债券价格（二级市场）＝债券收益／利息率</a:t>
            </a:r>
          </a:p>
          <a:p>
            <a:pPr marL="538163" lvl="1" indent="-274638" algn="just" eaLnBrk="1" hangingPunct="1">
              <a:spcBef>
                <a:spcPct val="25000"/>
              </a:spcBef>
              <a:buClr>
                <a:srgbClr val="FF6600"/>
              </a:buClr>
              <a:buFont typeface="宋体" pitchFamily="2" charset="-122"/>
              <a:buChar char="‐"/>
              <a:defRPr/>
            </a:pPr>
            <a:r>
              <a:rPr kumimoji="1" lang="zh-CN" altLang="en-US" sz="2000" dirty="0">
                <a:effectLst>
                  <a:outerShdw blurRad="38100" dist="38100" dir="2700000" algn="tl">
                    <a:srgbClr val="C0C0C0"/>
                  </a:outerShdw>
                </a:effectLst>
                <a:latin typeface="楷体" pitchFamily="49" charset="-122"/>
                <a:ea typeface="楷体" pitchFamily="49" charset="-122"/>
              </a:rPr>
              <a:t>债券的市场价格经常波动</a:t>
            </a:r>
            <a:endParaRPr kumimoji="1" lang="en-US" altLang="zh-CN" sz="2000" dirty="0">
              <a:effectLst>
                <a:outerShdw blurRad="38100" dist="38100" dir="2700000" algn="tl">
                  <a:srgbClr val="C0C0C0"/>
                </a:outerShdw>
              </a:effectLst>
              <a:latin typeface="楷体" pitchFamily="49" charset="-122"/>
              <a:ea typeface="楷体" pitchFamily="49" charset="-122"/>
            </a:endParaRPr>
          </a:p>
          <a:p>
            <a:pPr marL="538163" lvl="1" indent="-274638" algn="just" eaLnBrk="1" hangingPunct="1">
              <a:spcBef>
                <a:spcPct val="25000"/>
              </a:spcBef>
              <a:buClr>
                <a:srgbClr val="FF6600"/>
              </a:buClr>
              <a:buFont typeface="宋体" pitchFamily="2" charset="-122"/>
              <a:buChar char="‐"/>
              <a:defRPr/>
            </a:pPr>
            <a:r>
              <a:rPr kumimoji="1" lang="zh-CN" altLang="en-US" sz="2000" dirty="0">
                <a:effectLst>
                  <a:outerShdw blurRad="38100" dist="38100" dir="2700000" algn="tl">
                    <a:srgbClr val="C0C0C0"/>
                  </a:outerShdw>
                </a:effectLst>
                <a:latin typeface="楷体" pitchFamily="49" charset="-122"/>
                <a:ea typeface="楷体" pitchFamily="49" charset="-122"/>
              </a:rPr>
              <a:t>若认为有价证券的价格已降到正常水平以下（即利率已升到正常水平以上），预计很快会回升（即利率下降），就会抓住机会买进有价证券，这样，出于投机动机而手持的货币量就会减少。相反，若认为有价证券的价格已上涨到正常水平以上，预计很快会下跌，就会抓住机会卖出有价证券，这样，出于投机动机而手持的货币量就会增加</a:t>
            </a:r>
            <a:endParaRPr kumimoji="1" lang="en-US" altLang="zh-CN" sz="2000" dirty="0">
              <a:effectLst>
                <a:outerShdw blurRad="38100" dist="38100" dir="2700000" algn="tl">
                  <a:srgbClr val="C0C0C0"/>
                </a:outerShdw>
              </a:effectLst>
              <a:latin typeface="楷体" pitchFamily="49" charset="-122"/>
              <a:ea typeface="楷体" pitchFamily="49" charset="-122"/>
            </a:endParaRPr>
          </a:p>
          <a:p>
            <a:pPr marL="538163" lvl="1" indent="-274638" algn="just" eaLnBrk="1" hangingPunct="1">
              <a:spcBef>
                <a:spcPct val="25000"/>
              </a:spcBef>
              <a:buClr>
                <a:srgbClr val="FF6600"/>
              </a:buClr>
              <a:buFont typeface="宋体" pitchFamily="2" charset="-122"/>
              <a:buChar char="‐"/>
              <a:defRPr/>
            </a:pPr>
            <a:r>
              <a:rPr kumimoji="1" lang="zh-CN" altLang="en-US" sz="2000" dirty="0">
                <a:effectLst>
                  <a:outerShdw blurRad="38100" dist="38100" dir="2700000" algn="tl">
                    <a:srgbClr val="C0C0C0"/>
                  </a:outerShdw>
                </a:effectLst>
                <a:latin typeface="楷体" pitchFamily="49" charset="-122"/>
                <a:ea typeface="楷体" pitchFamily="49" charset="-122"/>
              </a:rPr>
              <a:t>投机性货币需求是利率的减函数</a:t>
            </a:r>
          </a:p>
        </p:txBody>
      </p:sp>
      <p:sp>
        <p:nvSpPr>
          <p:cNvPr id="504835" name="Rectangle 3"/>
          <p:cNvSpPr>
            <a:spLocks noChangeArrowheads="1"/>
          </p:cNvSpPr>
          <p:nvPr/>
        </p:nvSpPr>
        <p:spPr bwMode="auto">
          <a:xfrm>
            <a:off x="757238" y="692150"/>
            <a:ext cx="3167062" cy="368300"/>
          </a:xfrm>
          <a:prstGeom prst="rect">
            <a:avLst/>
          </a:prstGeom>
          <a:noFill/>
          <a:ln w="9525">
            <a:noFill/>
            <a:miter lim="800000"/>
            <a:headEnd/>
            <a:tailEnd/>
          </a:ln>
          <a:effectLst/>
        </p:spPr>
        <p:txBody>
          <a:bodyPr lIns="0" tIns="0" rIns="0" bIns="0" anchor="ctr">
            <a:spAutoFit/>
          </a:bodyPr>
          <a:lstStyle/>
          <a:p>
            <a:pPr marL="457200" indent="-457200">
              <a:buClr>
                <a:srgbClr val="FF6600"/>
              </a:buClr>
              <a:buFont typeface="黑体" pitchFamily="2" charset="-122"/>
              <a:buAutoNum type="arabicPeriod" startAt="3"/>
              <a:defRPr/>
            </a:pPr>
            <a:r>
              <a:rPr kumimoji="1" lang="zh-CN" altLang="en-US" sz="2400" dirty="0">
                <a:solidFill>
                  <a:srgbClr val="336699"/>
                </a:solidFill>
                <a:effectLst>
                  <a:outerShdw blurRad="38100" dist="38100" dir="2700000" algn="tl">
                    <a:srgbClr val="C0C0C0"/>
                  </a:outerShdw>
                </a:effectLst>
                <a:latin typeface="微软雅黑" pitchFamily="34" charset="-122"/>
                <a:ea typeface="微软雅黑" pitchFamily="34" charset="-122"/>
              </a:rPr>
              <a:t>投机性货币需求</a:t>
            </a:r>
          </a:p>
        </p:txBody>
      </p:sp>
      <p:graphicFrame>
        <p:nvGraphicFramePr>
          <p:cNvPr id="504838" name="Object 6"/>
          <p:cNvGraphicFramePr>
            <a:graphicFrameLocks noChangeAspect="1"/>
          </p:cNvGraphicFramePr>
          <p:nvPr/>
        </p:nvGraphicFramePr>
        <p:xfrm>
          <a:off x="2593975" y="5805488"/>
          <a:ext cx="1219200" cy="457200"/>
        </p:xfrm>
        <a:graphic>
          <a:graphicData uri="http://schemas.openxmlformats.org/presentationml/2006/ole">
            <mc:AlternateContent xmlns:mc="http://schemas.openxmlformats.org/markup-compatibility/2006">
              <mc:Choice xmlns:v="urn:schemas-microsoft-com:vml" Requires="v">
                <p:oleObj spid="_x0000_s43038" name="Equation" r:id="rId3" imgW="514333" imgH="139680" progId="Equation.DSMT4">
                  <p:embed/>
                </p:oleObj>
              </mc:Choice>
              <mc:Fallback>
                <p:oleObj name="Equation" r:id="rId3" imgW="514333" imgH="139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3975" y="5805488"/>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页脚占位符 2"/>
          <p:cNvSpPr>
            <a:spLocks noGrp="1"/>
          </p:cNvSpPr>
          <p:nvPr>
            <p:ph type="ftr" sz="quarter" idx="11"/>
          </p:nvPr>
        </p:nvSpPr>
        <p:spPr/>
        <p:txBody>
          <a:bodyPr/>
          <a:lstStyle/>
          <a:p>
            <a:pPr>
              <a:defRPr/>
            </a:pPr>
            <a:r>
              <a:rPr lang="zh-CN" altLang="en-US" smtClean="0"/>
              <a:t>第四讲   产品货币市场共同均衡</a:t>
            </a:r>
            <a:endParaRPr lang="en-US" altLang="zh-CN"/>
          </a:p>
        </p:txBody>
      </p:sp>
      <p:graphicFrame>
        <p:nvGraphicFramePr>
          <p:cNvPr id="8" name="对象 7"/>
          <p:cNvGraphicFramePr>
            <a:graphicFrameLocks noChangeAspect="1"/>
          </p:cNvGraphicFramePr>
          <p:nvPr>
            <p:extLst>
              <p:ext uri="{D42A27DB-BD31-4B8C-83A1-F6EECF244321}">
                <p14:modId xmlns:p14="http://schemas.microsoft.com/office/powerpoint/2010/main" val="2777283827"/>
              </p:ext>
            </p:extLst>
          </p:nvPr>
        </p:nvGraphicFramePr>
        <p:xfrm>
          <a:off x="4788024" y="5797550"/>
          <a:ext cx="1656184" cy="396325"/>
        </p:xfrm>
        <a:graphic>
          <a:graphicData uri="http://schemas.openxmlformats.org/presentationml/2006/ole">
            <mc:AlternateContent xmlns:mc="http://schemas.openxmlformats.org/markup-compatibility/2006">
              <mc:Choice xmlns:v="urn:schemas-microsoft-com:vml" Requires="v">
                <p:oleObj spid="_x0000_s43039" name="公式" r:id="rId5" imgW="583920" imgH="215640" progId="Equation.3">
                  <p:embed/>
                </p:oleObj>
              </mc:Choice>
              <mc:Fallback>
                <p:oleObj name="公式" r:id="rId5" imgW="583920" imgH="215640" progId="Equation.3">
                  <p:embed/>
                  <p:pic>
                    <p:nvPicPr>
                      <p:cNvPr id="0" name=""/>
                      <p:cNvPicPr/>
                      <p:nvPr/>
                    </p:nvPicPr>
                    <p:blipFill>
                      <a:blip r:embed="rId6"/>
                      <a:stretch>
                        <a:fillRect/>
                      </a:stretch>
                    </p:blipFill>
                    <p:spPr>
                      <a:xfrm>
                        <a:off x="4788024" y="5797550"/>
                        <a:ext cx="1656184" cy="396325"/>
                      </a:xfrm>
                      <a:prstGeom prst="rect">
                        <a:avLst/>
                      </a:prstGeom>
                    </p:spPr>
                  </p:pic>
                </p:oleObj>
              </mc:Fallback>
            </mc:AlternateContent>
          </a:graphicData>
        </a:graphic>
      </p:graphicFrame>
    </p:spTree>
    <p:extLst>
      <p:ext uri="{BB962C8B-B14F-4D97-AF65-F5344CB8AC3E}">
        <p14:creationId xmlns:p14="http://schemas.microsoft.com/office/powerpoint/2010/main" val="1954404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4835"/>
                                        </p:tgtEl>
                                        <p:attrNameLst>
                                          <p:attrName>style.visibility</p:attrName>
                                        </p:attrNameLst>
                                      </p:cBhvr>
                                      <p:to>
                                        <p:strVal val="visible"/>
                                      </p:to>
                                    </p:set>
                                    <p:animEffect transition="in" filter="blinds(horizontal)">
                                      <p:cBhvr>
                                        <p:cTn id="7" dur="500"/>
                                        <p:tgtEl>
                                          <p:spTgt spid="504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4834">
                                            <p:txEl>
                                              <p:pRg st="0" end="0"/>
                                            </p:txEl>
                                          </p:spTgt>
                                        </p:tgtEl>
                                        <p:attrNameLst>
                                          <p:attrName>style.visibility</p:attrName>
                                        </p:attrNameLst>
                                      </p:cBhvr>
                                      <p:to>
                                        <p:strVal val="visible"/>
                                      </p:to>
                                    </p:set>
                                    <p:animEffect transition="in" filter="blinds(horizontal)">
                                      <p:cBhvr>
                                        <p:cTn id="12" dur="500"/>
                                        <p:tgtEl>
                                          <p:spTgt spid="5048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4834">
                                            <p:txEl>
                                              <p:pRg st="1" end="1"/>
                                            </p:txEl>
                                          </p:spTgt>
                                        </p:tgtEl>
                                        <p:attrNameLst>
                                          <p:attrName>style.visibility</p:attrName>
                                        </p:attrNameLst>
                                      </p:cBhvr>
                                      <p:to>
                                        <p:strVal val="visible"/>
                                      </p:to>
                                    </p:set>
                                    <p:animEffect transition="in" filter="blinds(horizontal)">
                                      <p:cBhvr>
                                        <p:cTn id="17" dur="500"/>
                                        <p:tgtEl>
                                          <p:spTgt spid="50483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4834">
                                            <p:txEl>
                                              <p:pRg st="2" end="2"/>
                                            </p:txEl>
                                          </p:spTgt>
                                        </p:tgtEl>
                                        <p:attrNameLst>
                                          <p:attrName>style.visibility</p:attrName>
                                        </p:attrNameLst>
                                      </p:cBhvr>
                                      <p:to>
                                        <p:strVal val="visible"/>
                                      </p:to>
                                    </p:set>
                                    <p:animEffect transition="in" filter="blinds(horizontal)">
                                      <p:cBhvr>
                                        <p:cTn id="22" dur="500"/>
                                        <p:tgtEl>
                                          <p:spTgt spid="50483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4834">
                                            <p:txEl>
                                              <p:pRg st="3" end="3"/>
                                            </p:txEl>
                                          </p:spTgt>
                                        </p:tgtEl>
                                        <p:attrNameLst>
                                          <p:attrName>style.visibility</p:attrName>
                                        </p:attrNameLst>
                                      </p:cBhvr>
                                      <p:to>
                                        <p:strVal val="visible"/>
                                      </p:to>
                                    </p:set>
                                    <p:animEffect transition="in" filter="blinds(horizontal)">
                                      <p:cBhvr>
                                        <p:cTn id="27" dur="500"/>
                                        <p:tgtEl>
                                          <p:spTgt spid="50483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04834">
                                            <p:txEl>
                                              <p:pRg st="4" end="4"/>
                                            </p:txEl>
                                          </p:spTgt>
                                        </p:tgtEl>
                                        <p:attrNameLst>
                                          <p:attrName>style.visibility</p:attrName>
                                        </p:attrNameLst>
                                      </p:cBhvr>
                                      <p:to>
                                        <p:strVal val="visible"/>
                                      </p:to>
                                    </p:set>
                                    <p:animEffect transition="in" filter="blinds(horizontal)">
                                      <p:cBhvr>
                                        <p:cTn id="32" dur="500"/>
                                        <p:tgtEl>
                                          <p:spTgt spid="504834">
                                            <p:txEl>
                                              <p:pRg st="4" end="4"/>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04834">
                                            <p:txEl>
                                              <p:pRg st="5" end="5"/>
                                            </p:txEl>
                                          </p:spTgt>
                                        </p:tgtEl>
                                        <p:attrNameLst>
                                          <p:attrName>style.visibility</p:attrName>
                                        </p:attrNameLst>
                                      </p:cBhvr>
                                      <p:to>
                                        <p:strVal val="visible"/>
                                      </p:to>
                                    </p:set>
                                    <p:animEffect transition="in" filter="blinds(horizontal)">
                                      <p:cBhvr>
                                        <p:cTn id="35" dur="500"/>
                                        <p:tgtEl>
                                          <p:spTgt spid="504834">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04838"/>
                                        </p:tgtEl>
                                        <p:attrNameLst>
                                          <p:attrName>style.visibility</p:attrName>
                                        </p:attrNameLst>
                                      </p:cBhvr>
                                      <p:to>
                                        <p:strVal val="visible"/>
                                      </p:to>
                                    </p:set>
                                    <p:animEffect transition="in" filter="blinds(horizontal)">
                                      <p:cBhvr>
                                        <p:cTn id="38" dur="500"/>
                                        <p:tgtEl>
                                          <p:spTgt spid="504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build="p" autoUpdateAnimBg="0"/>
      <p:bldP spid="5048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0B8541-18C7-4A0A-B643-3D784DD6F120}" type="slidenum">
              <a:rPr lang="en-GB" altLang="zh-CN" sz="1200">
                <a:solidFill>
                  <a:schemeClr val="bg1"/>
                </a:solidFill>
              </a:rPr>
              <a:pPr>
                <a:spcBef>
                  <a:spcPct val="0"/>
                </a:spcBef>
                <a:buClrTx/>
                <a:buSzTx/>
                <a:buFontTx/>
                <a:buNone/>
              </a:pPr>
              <a:t>16</a:t>
            </a:fld>
            <a:endParaRPr lang="en-GB" altLang="zh-CN" sz="1200">
              <a:solidFill>
                <a:schemeClr val="bg1"/>
              </a:solidFill>
            </a:endParaRPr>
          </a:p>
        </p:txBody>
      </p:sp>
      <p:sp>
        <p:nvSpPr>
          <p:cNvPr id="506882" name="Rectangle 2"/>
          <p:cNvSpPr>
            <a:spLocks noChangeArrowheads="1"/>
          </p:cNvSpPr>
          <p:nvPr/>
        </p:nvSpPr>
        <p:spPr bwMode="auto">
          <a:xfrm>
            <a:off x="971550" y="5157788"/>
            <a:ext cx="3787775" cy="368300"/>
          </a:xfrm>
          <a:prstGeom prst="rect">
            <a:avLst/>
          </a:prstGeom>
          <a:noFill/>
          <a:ln w="12700" cap="sq">
            <a:noFill/>
            <a:miter lim="800000"/>
            <a:headEnd type="none" w="sm" len="sm"/>
            <a:tailEnd type="none" w="sm" len="sm"/>
          </a:ln>
          <a:effectLst/>
        </p:spPr>
        <p:txBody>
          <a:bodyPr wrap="none">
            <a:spAutoFit/>
          </a:bodyPr>
          <a:lstStyle/>
          <a:p>
            <a:pPr eaLnBrk="1" hangingPunct="1">
              <a:defRPr/>
            </a:pPr>
            <a:r>
              <a:rPr lang="zh-CN" altLang="en-US" sz="1800" dirty="0">
                <a:solidFill>
                  <a:schemeClr val="tx1"/>
                </a:solidFill>
                <a:effectLst>
                  <a:outerShdw blurRad="38100" dist="38100" dir="2700000" algn="tl">
                    <a:srgbClr val="C0C0C0"/>
                  </a:outerShdw>
                </a:effectLst>
                <a:latin typeface="黑体" pitchFamily="2" charset="-122"/>
                <a:ea typeface="黑体" pitchFamily="2" charset="-122"/>
              </a:rPr>
              <a:t>交易性货币需求与投机性货币需求</a:t>
            </a:r>
          </a:p>
        </p:txBody>
      </p:sp>
      <p:grpSp>
        <p:nvGrpSpPr>
          <p:cNvPr id="30724" name="组合 5"/>
          <p:cNvGrpSpPr>
            <a:grpSpLocks/>
          </p:cNvGrpSpPr>
          <p:nvPr/>
        </p:nvGrpSpPr>
        <p:grpSpPr bwMode="auto">
          <a:xfrm>
            <a:off x="5024438" y="1306513"/>
            <a:ext cx="3579812" cy="3363912"/>
            <a:chOff x="4952252" y="1844824"/>
            <a:chExt cx="3311134" cy="3075834"/>
          </a:xfrm>
        </p:grpSpPr>
        <p:sp>
          <p:nvSpPr>
            <p:cNvPr id="32790" name="Text Box 4"/>
            <p:cNvSpPr txBox="1">
              <a:spLocks noChangeArrowheads="1"/>
            </p:cNvSpPr>
            <p:nvPr/>
          </p:nvSpPr>
          <p:spPr bwMode="auto">
            <a:xfrm>
              <a:off x="7632360" y="3969088"/>
              <a:ext cx="1800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L</a:t>
              </a:r>
            </a:p>
          </p:txBody>
        </p:sp>
        <p:sp>
          <p:nvSpPr>
            <p:cNvPr id="32791" name="Text Box 5"/>
            <p:cNvSpPr txBox="1">
              <a:spLocks noChangeArrowheads="1"/>
            </p:cNvSpPr>
            <p:nvPr/>
          </p:nvSpPr>
          <p:spPr bwMode="auto">
            <a:xfrm>
              <a:off x="4958567" y="4591473"/>
              <a:ext cx="261552" cy="27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O</a:t>
              </a:r>
            </a:p>
          </p:txBody>
        </p:sp>
        <p:sp>
          <p:nvSpPr>
            <p:cNvPr id="32792" name="Line 6"/>
            <p:cNvSpPr>
              <a:spLocks noChangeShapeType="1"/>
            </p:cNvSpPr>
            <p:nvPr/>
          </p:nvSpPr>
          <p:spPr bwMode="auto">
            <a:xfrm>
              <a:off x="5160381" y="4729403"/>
              <a:ext cx="2841453"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3" name="Line 7"/>
            <p:cNvSpPr>
              <a:spLocks noChangeShapeType="1"/>
            </p:cNvSpPr>
            <p:nvPr/>
          </p:nvSpPr>
          <p:spPr bwMode="auto">
            <a:xfrm flipV="1">
              <a:off x="5169906" y="1908350"/>
              <a:ext cx="0" cy="2830577"/>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4" name="Line 9"/>
            <p:cNvSpPr>
              <a:spLocks noChangeShapeType="1"/>
            </p:cNvSpPr>
            <p:nvPr/>
          </p:nvSpPr>
          <p:spPr bwMode="auto">
            <a:xfrm>
              <a:off x="6751047" y="4063385"/>
              <a:ext cx="792000"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5" name="Arc 10"/>
            <p:cNvSpPr>
              <a:spLocks/>
            </p:cNvSpPr>
            <p:nvPr/>
          </p:nvSpPr>
          <p:spPr bwMode="auto">
            <a:xfrm flipH="1" flipV="1">
              <a:off x="5592429" y="3064357"/>
              <a:ext cx="1158618" cy="99902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6" name="Text Box 12"/>
            <p:cNvSpPr txBox="1">
              <a:spLocks noChangeArrowheads="1"/>
            </p:cNvSpPr>
            <p:nvPr/>
          </p:nvSpPr>
          <p:spPr bwMode="auto">
            <a:xfrm>
              <a:off x="8001834" y="4619150"/>
              <a:ext cx="261552" cy="30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L</a:t>
              </a:r>
              <a:endParaRPr lang="en-US" altLang="zh-CN" sz="1600" baseline="-25000">
                <a:solidFill>
                  <a:srgbClr val="336699"/>
                </a:solidFill>
                <a:latin typeface="Times New Roman" panose="02020603050405020304" pitchFamily="18" charset="0"/>
              </a:endParaRPr>
            </a:p>
          </p:txBody>
        </p:sp>
        <p:sp>
          <p:nvSpPr>
            <p:cNvPr id="32797" name="Text Box 13"/>
            <p:cNvSpPr txBox="1">
              <a:spLocks noChangeArrowheads="1"/>
            </p:cNvSpPr>
            <p:nvPr/>
          </p:nvSpPr>
          <p:spPr bwMode="auto">
            <a:xfrm>
              <a:off x="4952252" y="1844824"/>
              <a:ext cx="283812" cy="30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r</a:t>
              </a:r>
              <a:endParaRPr lang="en-US" altLang="zh-CN" sz="1600" baseline="-25000">
                <a:solidFill>
                  <a:srgbClr val="336699"/>
                </a:solidFill>
                <a:latin typeface="Times New Roman" panose="02020603050405020304" pitchFamily="18" charset="0"/>
              </a:endParaRPr>
            </a:p>
          </p:txBody>
        </p:sp>
        <p:sp>
          <p:nvSpPr>
            <p:cNvPr id="32798" name="Line 7"/>
            <p:cNvSpPr>
              <a:spLocks noChangeShapeType="1"/>
            </p:cNvSpPr>
            <p:nvPr/>
          </p:nvSpPr>
          <p:spPr bwMode="auto">
            <a:xfrm flipV="1">
              <a:off x="5586749" y="2564835"/>
              <a:ext cx="0" cy="576000"/>
            </a:xfrm>
            <a:prstGeom prst="line">
              <a:avLst/>
            </a:prstGeom>
            <a:noFill/>
            <a:ln w="349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25" name="组合 4"/>
          <p:cNvGrpSpPr>
            <a:grpSpLocks/>
          </p:cNvGrpSpPr>
          <p:nvPr/>
        </p:nvGrpSpPr>
        <p:grpSpPr bwMode="auto">
          <a:xfrm>
            <a:off x="468313" y="1338263"/>
            <a:ext cx="4178300" cy="3348037"/>
            <a:chOff x="547936" y="1846748"/>
            <a:chExt cx="4026882" cy="3075834"/>
          </a:xfrm>
        </p:grpSpPr>
        <p:sp>
          <p:nvSpPr>
            <p:cNvPr id="32775" name="Text Box 4"/>
            <p:cNvSpPr txBox="1">
              <a:spLocks noChangeArrowheads="1"/>
            </p:cNvSpPr>
            <p:nvPr/>
          </p:nvSpPr>
          <p:spPr bwMode="auto">
            <a:xfrm>
              <a:off x="3732287" y="3898804"/>
              <a:ext cx="842531" cy="33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L</a:t>
              </a:r>
              <a:r>
                <a:rPr lang="en-US" altLang="zh-CN" sz="1600" baseline="-25000">
                  <a:solidFill>
                    <a:srgbClr val="336699"/>
                  </a:solidFill>
                  <a:latin typeface="Times New Roman" panose="02020603050405020304" pitchFamily="18" charset="0"/>
                </a:rPr>
                <a:t>2</a:t>
              </a:r>
              <a:r>
                <a:rPr lang="en-US" altLang="zh-CN" sz="1600">
                  <a:solidFill>
                    <a:srgbClr val="336699"/>
                  </a:solidFill>
                  <a:latin typeface="Times New Roman" panose="02020603050405020304" pitchFamily="18" charset="0"/>
                </a:rPr>
                <a:t>=L(r)</a:t>
              </a:r>
            </a:p>
          </p:txBody>
        </p:sp>
        <p:sp>
          <p:nvSpPr>
            <p:cNvPr id="32776" name="Text Box 5"/>
            <p:cNvSpPr txBox="1">
              <a:spLocks noChangeArrowheads="1"/>
            </p:cNvSpPr>
            <p:nvPr/>
          </p:nvSpPr>
          <p:spPr bwMode="auto">
            <a:xfrm>
              <a:off x="1216969" y="4612447"/>
              <a:ext cx="261552" cy="27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O</a:t>
              </a:r>
            </a:p>
          </p:txBody>
        </p:sp>
        <p:sp>
          <p:nvSpPr>
            <p:cNvPr id="32777" name="Line 6"/>
            <p:cNvSpPr>
              <a:spLocks noChangeShapeType="1"/>
            </p:cNvSpPr>
            <p:nvPr/>
          </p:nvSpPr>
          <p:spPr bwMode="auto">
            <a:xfrm>
              <a:off x="1418783" y="4731327"/>
              <a:ext cx="2841453" cy="0"/>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8" name="Line 7"/>
            <p:cNvSpPr>
              <a:spLocks noChangeShapeType="1"/>
            </p:cNvSpPr>
            <p:nvPr/>
          </p:nvSpPr>
          <p:spPr bwMode="auto">
            <a:xfrm flipV="1">
              <a:off x="1428308" y="1910274"/>
              <a:ext cx="0" cy="2830577"/>
            </a:xfrm>
            <a:prstGeom prst="line">
              <a:avLst/>
            </a:prstGeom>
            <a:noFill/>
            <a:ln w="34925">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9" name="Line 8"/>
            <p:cNvSpPr>
              <a:spLocks noChangeShapeType="1"/>
            </p:cNvSpPr>
            <p:nvPr/>
          </p:nvSpPr>
          <p:spPr bwMode="auto">
            <a:xfrm>
              <a:off x="1418783" y="4065309"/>
              <a:ext cx="1158618" cy="0"/>
            </a:xfrm>
            <a:prstGeom prst="line">
              <a:avLst/>
            </a:prstGeom>
            <a:noFill/>
            <a:ln w="34925">
              <a:solidFill>
                <a:srgbClr val="336699"/>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0" name="Line 9"/>
            <p:cNvSpPr>
              <a:spLocks noChangeShapeType="1"/>
            </p:cNvSpPr>
            <p:nvPr/>
          </p:nvSpPr>
          <p:spPr bwMode="auto">
            <a:xfrm>
              <a:off x="2577401" y="4065309"/>
              <a:ext cx="1080000"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Arc 10"/>
            <p:cNvSpPr>
              <a:spLocks/>
            </p:cNvSpPr>
            <p:nvPr/>
          </p:nvSpPr>
          <p:spPr bwMode="auto">
            <a:xfrm flipH="1" flipV="1">
              <a:off x="1418783" y="3066281"/>
              <a:ext cx="1158618" cy="99902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2" name="Text Box 12"/>
            <p:cNvSpPr txBox="1">
              <a:spLocks noChangeArrowheads="1"/>
            </p:cNvSpPr>
            <p:nvPr/>
          </p:nvSpPr>
          <p:spPr bwMode="auto">
            <a:xfrm>
              <a:off x="4260236" y="4621074"/>
              <a:ext cx="261552" cy="30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L</a:t>
              </a:r>
              <a:endParaRPr lang="en-US" altLang="zh-CN" sz="1600" baseline="-25000">
                <a:solidFill>
                  <a:srgbClr val="336699"/>
                </a:solidFill>
                <a:latin typeface="Times New Roman" panose="02020603050405020304" pitchFamily="18" charset="0"/>
              </a:endParaRPr>
            </a:p>
          </p:txBody>
        </p:sp>
        <p:sp>
          <p:nvSpPr>
            <p:cNvPr id="32783" name="Text Box 13"/>
            <p:cNvSpPr txBox="1">
              <a:spLocks noChangeArrowheads="1"/>
            </p:cNvSpPr>
            <p:nvPr/>
          </p:nvSpPr>
          <p:spPr bwMode="auto">
            <a:xfrm>
              <a:off x="1210654" y="1846748"/>
              <a:ext cx="283812" cy="30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r</a:t>
              </a:r>
              <a:endParaRPr lang="en-US" altLang="zh-CN" sz="1600" baseline="-25000">
                <a:solidFill>
                  <a:srgbClr val="336699"/>
                </a:solidFill>
                <a:latin typeface="Times New Roman" panose="02020603050405020304" pitchFamily="18" charset="0"/>
              </a:endParaRPr>
            </a:p>
          </p:txBody>
        </p:sp>
        <p:sp>
          <p:nvSpPr>
            <p:cNvPr id="32784" name="Text Box 11"/>
            <p:cNvSpPr txBox="1">
              <a:spLocks noChangeArrowheads="1"/>
            </p:cNvSpPr>
            <p:nvPr/>
          </p:nvSpPr>
          <p:spPr bwMode="auto">
            <a:xfrm>
              <a:off x="1250794" y="3898804"/>
              <a:ext cx="232542" cy="27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r</a:t>
              </a:r>
              <a:r>
                <a:rPr lang="en-US" altLang="zh-CN" sz="1600" baseline="-25000">
                  <a:solidFill>
                    <a:srgbClr val="336699"/>
                  </a:solidFill>
                  <a:latin typeface="Times New Roman" panose="02020603050405020304" pitchFamily="18" charset="0"/>
                </a:rPr>
                <a:t>0</a:t>
              </a:r>
            </a:p>
          </p:txBody>
        </p:sp>
        <p:sp>
          <p:nvSpPr>
            <p:cNvPr id="32785" name="Text Box 17"/>
            <p:cNvSpPr txBox="1">
              <a:spLocks noChangeArrowheads="1"/>
            </p:cNvSpPr>
            <p:nvPr/>
          </p:nvSpPr>
          <p:spPr bwMode="auto">
            <a:xfrm>
              <a:off x="1219505" y="2936902"/>
              <a:ext cx="232542" cy="275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336699"/>
                  </a:solidFill>
                  <a:latin typeface="Times New Roman" panose="02020603050405020304" pitchFamily="18" charset="0"/>
                </a:rPr>
                <a:t>r</a:t>
              </a:r>
              <a:r>
                <a:rPr lang="en-US" altLang="zh-CN" sz="1600" baseline="-25000">
                  <a:solidFill>
                    <a:srgbClr val="336699"/>
                  </a:solidFill>
                  <a:latin typeface="Times New Roman" panose="02020603050405020304" pitchFamily="18" charset="0"/>
                </a:rPr>
                <a:t>1</a:t>
              </a:r>
            </a:p>
          </p:txBody>
        </p:sp>
        <p:sp>
          <p:nvSpPr>
            <p:cNvPr id="16" name="TextBox 15"/>
            <p:cNvSpPr txBox="1"/>
            <p:nvPr/>
          </p:nvSpPr>
          <p:spPr bwMode="auto">
            <a:xfrm>
              <a:off x="547936" y="3389770"/>
              <a:ext cx="465111" cy="277102"/>
            </a:xfrm>
            <a:prstGeom prst="rect">
              <a:avLst/>
            </a:prstGeom>
            <a:noFill/>
          </p:spPr>
          <p:txBody>
            <a:bodyPr wrap="none" lIns="0" tIns="0" rIns="0" bIns="0">
              <a:spAutoFit/>
            </a:bodyPr>
            <a:lstStyle/>
            <a:p>
              <a:pPr>
                <a:defRPr/>
              </a:pPr>
              <a:r>
                <a:rPr kumimoji="1" lang="zh-CN" altLang="en-US" sz="1800" dirty="0">
                  <a:solidFill>
                    <a:srgbClr val="990000"/>
                  </a:solidFill>
                  <a:effectLst>
                    <a:outerShdw blurRad="38100" dist="38100" dir="2700000" algn="tl">
                      <a:srgbClr val="000000">
                        <a:alpha val="43137"/>
                      </a:srgbClr>
                    </a:outerShdw>
                  </a:effectLst>
                  <a:latin typeface="楷体_GB2312" pitchFamily="49" charset="-122"/>
                  <a:ea typeface="楷体_GB2312" pitchFamily="49" charset="-122"/>
                  <a:cs typeface="Times New Roman" pitchFamily="18" charset="0"/>
                </a:rPr>
                <a:t>界限</a:t>
              </a:r>
            </a:p>
          </p:txBody>
        </p:sp>
        <p:sp>
          <p:nvSpPr>
            <p:cNvPr id="32787" name="Line 7"/>
            <p:cNvSpPr>
              <a:spLocks noChangeShapeType="1"/>
            </p:cNvSpPr>
            <p:nvPr/>
          </p:nvSpPr>
          <p:spPr bwMode="auto">
            <a:xfrm flipV="1">
              <a:off x="1994570" y="2421144"/>
              <a:ext cx="0" cy="2304000"/>
            </a:xfrm>
            <a:prstGeom prst="line">
              <a:avLst/>
            </a:prstGeom>
            <a:noFill/>
            <a:ln w="349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Text Box 4"/>
            <p:cNvSpPr txBox="1">
              <a:spLocks noChangeArrowheads="1"/>
            </p:cNvSpPr>
            <p:nvPr/>
          </p:nvSpPr>
          <p:spPr bwMode="auto">
            <a:xfrm>
              <a:off x="2033226" y="2171309"/>
              <a:ext cx="842531" cy="33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dirty="0">
                  <a:solidFill>
                    <a:srgbClr val="336699"/>
                  </a:solidFill>
                  <a:latin typeface="Times New Roman" panose="02020603050405020304" pitchFamily="18" charset="0"/>
                </a:rPr>
                <a:t>L</a:t>
              </a:r>
              <a:r>
                <a:rPr lang="en-US" altLang="zh-CN" sz="1600" baseline="-25000" dirty="0">
                  <a:solidFill>
                    <a:srgbClr val="336699"/>
                  </a:solidFill>
                  <a:latin typeface="Times New Roman" panose="02020603050405020304" pitchFamily="18" charset="0"/>
                </a:rPr>
                <a:t>1</a:t>
              </a:r>
              <a:r>
                <a:rPr lang="en-US" altLang="zh-CN" sz="1600" dirty="0">
                  <a:solidFill>
                    <a:srgbClr val="336699"/>
                  </a:solidFill>
                  <a:latin typeface="Times New Roman" panose="02020603050405020304" pitchFamily="18" charset="0"/>
                </a:rPr>
                <a:t>=L(Y)</a:t>
              </a:r>
            </a:p>
          </p:txBody>
        </p:sp>
        <p:sp>
          <p:nvSpPr>
            <p:cNvPr id="32789" name="左大括号 3"/>
            <p:cNvSpPr>
              <a:spLocks/>
            </p:cNvSpPr>
            <p:nvPr/>
          </p:nvSpPr>
          <p:spPr bwMode="auto">
            <a:xfrm>
              <a:off x="1043608" y="3111444"/>
              <a:ext cx="144000" cy="936000"/>
            </a:xfrm>
            <a:prstGeom prst="leftBrace">
              <a:avLst>
                <a:gd name="adj1" fmla="val 8336"/>
                <a:gd name="adj2" fmla="val 50000"/>
              </a:avLst>
            </a:prstGeom>
            <a:noFill/>
            <a:ln w="19050" algn="ctr">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grpSp>
      <p:sp>
        <p:nvSpPr>
          <p:cNvPr id="43" name="Rectangle 2"/>
          <p:cNvSpPr>
            <a:spLocks noChangeArrowheads="1"/>
          </p:cNvSpPr>
          <p:nvPr/>
        </p:nvSpPr>
        <p:spPr bwMode="auto">
          <a:xfrm>
            <a:off x="6376988" y="5157788"/>
            <a:ext cx="1579562" cy="368300"/>
          </a:xfrm>
          <a:prstGeom prst="rect">
            <a:avLst/>
          </a:prstGeom>
          <a:noFill/>
          <a:ln w="12700" cap="sq">
            <a:noFill/>
            <a:miter lim="800000"/>
            <a:headEnd type="none" w="sm" len="sm"/>
            <a:tailEnd type="none" w="sm" len="sm"/>
          </a:ln>
          <a:effectLst/>
        </p:spPr>
        <p:txBody>
          <a:bodyPr wrap="none">
            <a:spAutoFit/>
          </a:bodyPr>
          <a:lstStyle/>
          <a:p>
            <a:pPr eaLnBrk="1" hangingPunct="1">
              <a:defRPr/>
            </a:pPr>
            <a:r>
              <a:rPr lang="zh-CN" altLang="en-US" sz="1800" dirty="0">
                <a:solidFill>
                  <a:schemeClr val="tx1"/>
                </a:solidFill>
                <a:effectLst>
                  <a:outerShdw blurRad="38100" dist="38100" dir="2700000" algn="tl">
                    <a:srgbClr val="C0C0C0"/>
                  </a:outerShdw>
                </a:effectLst>
                <a:latin typeface="黑体" pitchFamily="2" charset="-122"/>
                <a:ea typeface="黑体" pitchFamily="2" charset="-122"/>
              </a:rPr>
              <a:t>货币需求曲线</a:t>
            </a:r>
          </a:p>
        </p:txBody>
      </p:sp>
      <p:sp>
        <p:nvSpPr>
          <p:cNvPr id="2" name="页脚占位符 1"/>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26479999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6882"/>
                                        </p:tgtEl>
                                        <p:attrNameLst>
                                          <p:attrName>style.visibility</p:attrName>
                                        </p:attrNameLst>
                                      </p:cBhvr>
                                      <p:to>
                                        <p:strVal val="visible"/>
                                      </p:to>
                                    </p:set>
                                    <p:animEffect transition="in" filter="blinds(horizontal)">
                                      <p:cBhvr>
                                        <p:cTn id="7" dur="500"/>
                                        <p:tgtEl>
                                          <p:spTgt spid="506882"/>
                                        </p:tgtEl>
                                      </p:cBhvr>
                                    </p:animEffect>
                                  </p:childTnLst>
                                </p:cTn>
                              </p:par>
                              <p:par>
                                <p:cTn id="8" presetID="3" presetClass="entr" presetSubtype="10" fill="hold" nodeType="withEffect">
                                  <p:stCondLst>
                                    <p:cond delay="0"/>
                                  </p:stCondLst>
                                  <p:childTnLst>
                                    <p:set>
                                      <p:cBhvr>
                                        <p:cTn id="9" dur="1" fill="hold">
                                          <p:stCondLst>
                                            <p:cond delay="0"/>
                                          </p:stCondLst>
                                        </p:cTn>
                                        <p:tgtEl>
                                          <p:spTgt spid="30725"/>
                                        </p:tgtEl>
                                        <p:attrNameLst>
                                          <p:attrName>style.visibility</p:attrName>
                                        </p:attrNameLst>
                                      </p:cBhvr>
                                      <p:to>
                                        <p:strVal val="visible"/>
                                      </p:to>
                                    </p:set>
                                    <p:animEffect transition="in" filter="blinds(horizontal)">
                                      <p:cBhvr>
                                        <p:cTn id="10" dur="500"/>
                                        <p:tgtEl>
                                          <p:spTgt spid="3072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blinds(horizontal)">
                                      <p:cBhvr>
                                        <p:cTn id="15" dur="500"/>
                                        <p:tgtEl>
                                          <p:spTgt spid="3072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blinds(horizontal)">
                                      <p:cBhvr>
                                        <p:cTn id="1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2"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698A671-3FA5-4863-B2B6-4A32E9DE36EE}" type="slidenum">
              <a:rPr lang="en-GB" altLang="zh-CN" sz="1200">
                <a:solidFill>
                  <a:schemeClr val="bg1"/>
                </a:solidFill>
              </a:rPr>
              <a:pPr>
                <a:spcBef>
                  <a:spcPct val="0"/>
                </a:spcBef>
                <a:buClrTx/>
                <a:buSzTx/>
                <a:buFontTx/>
                <a:buNone/>
              </a:pPr>
              <a:t>17</a:t>
            </a:fld>
            <a:endParaRPr lang="en-GB" altLang="zh-CN" sz="1200">
              <a:solidFill>
                <a:schemeClr val="bg1"/>
              </a:solidFill>
            </a:endParaRPr>
          </a:p>
        </p:txBody>
      </p:sp>
      <p:sp>
        <p:nvSpPr>
          <p:cNvPr id="466946" name="Comment 2">
            <a:hlinkClick r:id="rId3" action="ppaction://hlinksldjump"/>
          </p:cNvPr>
          <p:cNvSpPr>
            <a:spLocks noChangeArrowheads="1"/>
          </p:cNvSpPr>
          <p:nvPr/>
        </p:nvSpPr>
        <p:spPr bwMode="auto">
          <a:xfrm>
            <a:off x="642938" y="836613"/>
            <a:ext cx="457676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.2.4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LM</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曲线的推导 </a:t>
            </a:r>
          </a:p>
        </p:txBody>
      </p:sp>
      <p:sp>
        <p:nvSpPr>
          <p:cNvPr id="33796" name="Rectangle 12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467134" name="Rectangle 190"/>
          <p:cNvSpPr>
            <a:spLocks noChangeArrowheads="1"/>
          </p:cNvSpPr>
          <p:nvPr/>
        </p:nvSpPr>
        <p:spPr bwMode="auto">
          <a:xfrm>
            <a:off x="1116013" y="1484313"/>
            <a:ext cx="7058025" cy="2663825"/>
          </a:xfrm>
          <a:prstGeom prst="rect">
            <a:avLst/>
          </a:prstGeom>
          <a:noFill/>
          <a:ln w="9525">
            <a:noFill/>
            <a:miter lim="800000"/>
            <a:headEnd/>
            <a:tailEnd/>
          </a:ln>
          <a:effectLst/>
        </p:spPr>
        <p:txBody>
          <a:bodyPr/>
          <a:lstStyle/>
          <a:p>
            <a:pPr marL="342900" indent="-342900" algn="just" eaLnBrk="1" hangingPunct="1">
              <a:lnSpc>
                <a:spcPct val="90000"/>
              </a:lnSpc>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货币</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市场的均衡的三个方程： </a:t>
            </a:r>
          </a:p>
          <a:p>
            <a:pPr marL="742950" lvl="1" indent="-285750" algn="just" eaLnBrk="1" hangingPunct="1">
              <a:lnSpc>
                <a:spcPct val="90000"/>
              </a:lnSpc>
              <a:spcBef>
                <a:spcPct val="35000"/>
              </a:spcBef>
              <a:buClr>
                <a:srgbClr val="FF6600"/>
              </a:buClr>
              <a:buFont typeface="宋体" pitchFamily="2" charset="-122"/>
              <a:buChar char="‐"/>
              <a:defRPr/>
            </a:pPr>
            <a:r>
              <a:rPr kumimoji="1" lang="zh-CN" altLang="en-US" sz="2400" dirty="0">
                <a:solidFill>
                  <a:schemeClr val="tx1"/>
                </a:solidFill>
                <a:effectLst>
                  <a:outerShdw blurRad="38100" dist="38100" dir="2700000" algn="tl">
                    <a:srgbClr val="C0C0C0"/>
                  </a:outerShdw>
                </a:effectLst>
                <a:latin typeface="宋体" pitchFamily="2" charset="-122"/>
              </a:rPr>
              <a:t>均衡条件：</a:t>
            </a:r>
            <a:r>
              <a:rPr kumimoji="1" lang="en-US" altLang="zh-CN" sz="2400" dirty="0" smtClean="0">
                <a:solidFill>
                  <a:schemeClr val="tx1"/>
                </a:solidFill>
                <a:effectLst>
                  <a:outerShdw blurRad="38100" dist="38100" dir="2700000" algn="tl">
                    <a:srgbClr val="C0C0C0"/>
                  </a:outerShdw>
                </a:effectLst>
                <a:latin typeface="Times New Roman" pitchFamily="18" charset="0"/>
              </a:rPr>
              <a:t>L</a:t>
            </a:r>
            <a:r>
              <a:rPr kumimoji="1" lang="en-US" altLang="zh-CN" sz="2400" dirty="0" smtClean="0">
                <a:effectLst>
                  <a:outerShdw blurRad="38100" dist="38100" dir="2700000" algn="tl">
                    <a:srgbClr val="C0C0C0"/>
                  </a:outerShdw>
                </a:effectLst>
                <a:latin typeface="Times New Roman" pitchFamily="18" charset="0"/>
                <a:cs typeface="Times New Roman" pitchFamily="18" charset="0"/>
              </a:rPr>
              <a:t>=m</a:t>
            </a:r>
            <a:endParaRPr kumimoji="1" lang="en-US" altLang="zh-CN" sz="2400" dirty="0">
              <a:solidFill>
                <a:schemeClr val="tx1"/>
              </a:solidFill>
              <a:effectLst>
                <a:outerShdw blurRad="38100" dist="38100" dir="2700000" algn="tl">
                  <a:srgbClr val="C0C0C0"/>
                </a:outerShdw>
              </a:effectLst>
              <a:latin typeface="Times New Roman" pitchFamily="18" charset="0"/>
            </a:endParaRPr>
          </a:p>
          <a:p>
            <a:pPr marL="742950" lvl="1" indent="-285750" algn="just" eaLnBrk="1" hangingPunct="1">
              <a:lnSpc>
                <a:spcPct val="90000"/>
              </a:lnSpc>
              <a:spcBef>
                <a:spcPct val="35000"/>
              </a:spcBef>
              <a:buClr>
                <a:srgbClr val="FF6600"/>
              </a:buClr>
              <a:buFont typeface="宋体" pitchFamily="2" charset="-12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货币需求：</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a:t>
            </a:r>
            <a:r>
              <a:rPr kumimoji="1" lang="zh-CN"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err="1">
                <a:solidFill>
                  <a:schemeClr val="tx1"/>
                </a:solidFill>
                <a:effectLst>
                  <a:outerShdw blurRad="38100" dist="38100" dir="2700000" algn="tl">
                    <a:srgbClr val="C0C0C0"/>
                  </a:outerShdw>
                </a:effectLst>
                <a:latin typeface="Times New Roman" pitchFamily="18" charset="0"/>
              </a:rPr>
              <a:t>kY﹣hr</a:t>
            </a:r>
            <a:r>
              <a:rPr kumimoji="1" lang="en-US" altLang="zh-CN" sz="2400" dirty="0">
                <a:solidFill>
                  <a:schemeClr val="tx1"/>
                </a:solidFill>
                <a:effectLst>
                  <a:outerShdw blurRad="38100" dist="38100" dir="2700000" algn="tl">
                    <a:srgbClr val="C0C0C0"/>
                  </a:outerShdw>
                </a:effectLst>
                <a:latin typeface="宋体" pitchFamily="2" charset="-122"/>
              </a:rPr>
              <a:t> </a:t>
            </a:r>
          </a:p>
          <a:p>
            <a:pPr marL="742950" lvl="1" indent="-285750" algn="just" eaLnBrk="1" hangingPunct="1">
              <a:lnSpc>
                <a:spcPct val="90000"/>
              </a:lnSpc>
              <a:spcBef>
                <a:spcPct val="35000"/>
              </a:spcBef>
              <a:buClr>
                <a:srgbClr val="FF6600"/>
              </a:buClr>
              <a:buFont typeface="宋体" pitchFamily="2" charset="-122"/>
              <a:buChar char="‐"/>
              <a:defRPr/>
            </a:pPr>
            <a:r>
              <a:rPr kumimoji="1" lang="zh-CN" altLang="en-US" sz="2400" dirty="0">
                <a:solidFill>
                  <a:schemeClr val="tx1"/>
                </a:solidFill>
                <a:effectLst>
                  <a:outerShdw blurRad="38100" dist="38100" dir="2700000" algn="tl">
                    <a:srgbClr val="C0C0C0"/>
                  </a:outerShdw>
                </a:effectLst>
                <a:latin typeface="宋体" pitchFamily="2" charset="-122"/>
              </a:rPr>
              <a:t>货币供给</a:t>
            </a:r>
            <a:r>
              <a:rPr kumimoji="1" lang="zh-CN" altLang="en-US" sz="2400" dirty="0" smtClean="0">
                <a:solidFill>
                  <a:schemeClr val="tx1"/>
                </a:solidFill>
                <a:effectLst>
                  <a:outerShdw blurRad="38100" dist="38100" dir="2700000" algn="tl">
                    <a:srgbClr val="C0C0C0"/>
                  </a:outerShdw>
                </a:effectLst>
                <a:latin typeface="宋体" pitchFamily="2" charset="-122"/>
              </a:rPr>
              <a:t>：</a:t>
            </a:r>
            <a:r>
              <a:rPr kumimoji="1" lang="en-US" altLang="zh-CN" sz="2400" dirty="0" smtClean="0">
                <a:solidFill>
                  <a:schemeClr val="tx1"/>
                </a:solidFill>
                <a:effectLst>
                  <a:outerShdw blurRad="38100" dist="38100" dir="2700000" algn="tl">
                    <a:srgbClr val="C0C0C0"/>
                  </a:outerShdw>
                </a:effectLst>
                <a:latin typeface="Times New Roman" pitchFamily="18" charset="0"/>
              </a:rPr>
              <a:t>m=M</a:t>
            </a:r>
            <a:endParaRPr kumimoji="1"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endParaRPr>
          </a:p>
          <a:p>
            <a:pPr marL="742950" lvl="1" indent="-285750" algn="just" eaLnBrk="1" hangingPunct="1">
              <a:lnSpc>
                <a:spcPct val="90000"/>
              </a:lnSpc>
              <a:spcBef>
                <a:spcPct val="20000"/>
              </a:spcBef>
              <a:buClr>
                <a:srgbClr val="FF6600"/>
              </a:buClr>
              <a:buFont typeface="Univers Condensed" pitchFamily="34" charset="0"/>
              <a:buChar char="–"/>
              <a:defRPr/>
            </a:pPr>
            <a:endParaRPr kumimoji="1" lang="zh-CN" altLang="en-US" sz="2400" dirty="0">
              <a:solidFill>
                <a:schemeClr val="tx1"/>
              </a:solidFill>
              <a:effectLst>
                <a:outerShdw blurRad="38100" dist="38100" dir="2700000" algn="tl">
                  <a:srgbClr val="C0C0C0"/>
                </a:outerShdw>
              </a:effectLst>
              <a:latin typeface="宋体" pitchFamily="2" charset="-122"/>
            </a:endParaRPr>
          </a:p>
          <a:p>
            <a:pPr marL="342900" indent="-342900" algn="just" eaLnBrk="1" hangingPunct="1">
              <a:lnSpc>
                <a:spcPct val="90000"/>
              </a:lnSpc>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rPr>
              <a:t>货币市场均衡时利率</a:t>
            </a:r>
            <a:r>
              <a:rPr kumimoji="1" lang="en-US" altLang="zh-CN" sz="2400" dirty="0">
                <a:solidFill>
                  <a:schemeClr val="tx1"/>
                </a:solidFill>
                <a:effectLst>
                  <a:outerShdw blurRad="38100" dist="38100" dir="2700000" algn="tl">
                    <a:srgbClr val="C0C0C0"/>
                  </a:outerShdw>
                </a:effectLst>
                <a:latin typeface="Times New Roman" pitchFamily="18" charset="0"/>
              </a:rPr>
              <a:t>r</a:t>
            </a:r>
            <a:r>
              <a:rPr kumimoji="1" lang="zh-CN" altLang="en-US" sz="2400" dirty="0">
                <a:solidFill>
                  <a:schemeClr val="tx1"/>
                </a:solidFill>
                <a:effectLst>
                  <a:outerShdw blurRad="38100" dist="38100" dir="2700000" algn="tl">
                    <a:srgbClr val="C0C0C0"/>
                  </a:outerShdw>
                </a:effectLst>
                <a:latin typeface="Times New Roman" pitchFamily="18" charset="0"/>
              </a:rPr>
              <a:t>与</a:t>
            </a:r>
            <a:r>
              <a:rPr kumimoji="1" lang="zh-CN" altLang="en-US" sz="2400" dirty="0">
                <a:solidFill>
                  <a:schemeClr val="tx1"/>
                </a:solidFill>
                <a:effectLst>
                  <a:outerShdw blurRad="38100" dist="38100" dir="2700000" algn="tl">
                    <a:srgbClr val="C0C0C0"/>
                  </a:outerShdw>
                </a:effectLst>
                <a:latin typeface="宋体" pitchFamily="2" charset="-122"/>
              </a:rPr>
              <a:t>产出</a:t>
            </a:r>
            <a:r>
              <a:rPr kumimoji="1" lang="en-US" altLang="zh-CN" sz="2400" dirty="0">
                <a:solidFill>
                  <a:schemeClr val="tx1"/>
                </a:solidFill>
                <a:effectLst>
                  <a:outerShdw blurRad="38100" dist="38100" dir="2700000" algn="tl">
                    <a:srgbClr val="C0C0C0"/>
                  </a:outerShdw>
                </a:effectLst>
                <a:latin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rPr>
              <a:t>的匹配关系：                       </a:t>
            </a:r>
          </a:p>
        </p:txBody>
      </p:sp>
      <p:sp>
        <p:nvSpPr>
          <p:cNvPr id="33798" name="Rectangle 192"/>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graphicFrame>
        <p:nvGraphicFramePr>
          <p:cNvPr id="467135" name="Object 191"/>
          <p:cNvGraphicFramePr>
            <a:graphicFrameLocks noChangeAspect="1"/>
          </p:cNvGraphicFramePr>
          <p:nvPr/>
        </p:nvGraphicFramePr>
        <p:xfrm>
          <a:off x="2349500" y="4208463"/>
          <a:ext cx="1770063" cy="817562"/>
        </p:xfrm>
        <a:graphic>
          <a:graphicData uri="http://schemas.openxmlformats.org/presentationml/2006/ole">
            <mc:AlternateContent xmlns:mc="http://schemas.openxmlformats.org/markup-compatibility/2006">
              <mc:Choice xmlns:v="urn:schemas-microsoft-com:vml" Requires="v">
                <p:oleObj spid="_x0000_s44060" name="Equation" r:id="rId4" imgW="787347" imgH="304740" progId="Equation.DSMT4">
                  <p:embed/>
                </p:oleObj>
              </mc:Choice>
              <mc:Fallback>
                <p:oleObj name="Equation" r:id="rId4" imgW="787347" imgH="3047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9500" y="4208463"/>
                        <a:ext cx="1770063"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0" name="Rectangle 194"/>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graphicFrame>
        <p:nvGraphicFramePr>
          <p:cNvPr id="467137" name="Object 193"/>
          <p:cNvGraphicFramePr>
            <a:graphicFrameLocks noChangeAspect="1"/>
          </p:cNvGraphicFramePr>
          <p:nvPr/>
        </p:nvGraphicFramePr>
        <p:xfrm>
          <a:off x="4935538" y="4221163"/>
          <a:ext cx="1554162" cy="792162"/>
        </p:xfrm>
        <a:graphic>
          <a:graphicData uri="http://schemas.openxmlformats.org/presentationml/2006/ole">
            <mc:AlternateContent xmlns:mc="http://schemas.openxmlformats.org/markup-compatibility/2006">
              <mc:Choice xmlns:v="urn:schemas-microsoft-com:vml" Requires="v">
                <p:oleObj spid="_x0000_s44061" name="Equation" r:id="rId6" imgW="761669" imgH="393529" progId="Equation.DSMT4">
                  <p:embed/>
                </p:oleObj>
              </mc:Choice>
              <mc:Fallback>
                <p:oleObj name="Equation" r:id="rId6" imgW="761669" imgH="39352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5538" y="4221163"/>
                        <a:ext cx="155416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31632759"/>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6946"/>
                                        </p:tgtEl>
                                        <p:attrNameLst>
                                          <p:attrName>style.visibility</p:attrName>
                                        </p:attrNameLst>
                                      </p:cBhvr>
                                      <p:to>
                                        <p:strVal val="visible"/>
                                      </p:to>
                                    </p:set>
                                    <p:animEffect transition="in" filter="blinds(horizontal)">
                                      <p:cBhvr>
                                        <p:cTn id="7" dur="500"/>
                                        <p:tgtEl>
                                          <p:spTgt spid="466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7134">
                                            <p:txEl>
                                              <p:pRg st="0" end="0"/>
                                            </p:txEl>
                                          </p:spTgt>
                                        </p:tgtEl>
                                        <p:attrNameLst>
                                          <p:attrName>style.visibility</p:attrName>
                                        </p:attrNameLst>
                                      </p:cBhvr>
                                      <p:to>
                                        <p:strVal val="visible"/>
                                      </p:to>
                                    </p:set>
                                    <p:animEffect transition="in" filter="blinds(horizontal)">
                                      <p:cBhvr>
                                        <p:cTn id="12" dur="500"/>
                                        <p:tgtEl>
                                          <p:spTgt spid="467134">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7134">
                                            <p:txEl>
                                              <p:pRg st="1" end="1"/>
                                            </p:txEl>
                                          </p:spTgt>
                                        </p:tgtEl>
                                        <p:attrNameLst>
                                          <p:attrName>style.visibility</p:attrName>
                                        </p:attrNameLst>
                                      </p:cBhvr>
                                      <p:to>
                                        <p:strVal val="visible"/>
                                      </p:to>
                                    </p:set>
                                    <p:animEffect transition="in" filter="blinds(horizontal)">
                                      <p:cBhvr>
                                        <p:cTn id="15" dur="500"/>
                                        <p:tgtEl>
                                          <p:spTgt spid="467134">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67134">
                                            <p:txEl>
                                              <p:pRg st="2" end="2"/>
                                            </p:txEl>
                                          </p:spTgt>
                                        </p:tgtEl>
                                        <p:attrNameLst>
                                          <p:attrName>style.visibility</p:attrName>
                                        </p:attrNameLst>
                                      </p:cBhvr>
                                      <p:to>
                                        <p:strVal val="visible"/>
                                      </p:to>
                                    </p:set>
                                    <p:animEffect transition="in" filter="blinds(horizontal)">
                                      <p:cBhvr>
                                        <p:cTn id="18" dur="500"/>
                                        <p:tgtEl>
                                          <p:spTgt spid="467134">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7134">
                                            <p:txEl>
                                              <p:pRg st="3" end="3"/>
                                            </p:txEl>
                                          </p:spTgt>
                                        </p:tgtEl>
                                        <p:attrNameLst>
                                          <p:attrName>style.visibility</p:attrName>
                                        </p:attrNameLst>
                                      </p:cBhvr>
                                      <p:to>
                                        <p:strVal val="visible"/>
                                      </p:to>
                                    </p:set>
                                    <p:animEffect transition="in" filter="blinds(horizontal)">
                                      <p:cBhvr>
                                        <p:cTn id="21" dur="500"/>
                                        <p:tgtEl>
                                          <p:spTgt spid="467134">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67134">
                                            <p:txEl>
                                              <p:pRg st="5" end="5"/>
                                            </p:txEl>
                                          </p:spTgt>
                                        </p:tgtEl>
                                        <p:attrNameLst>
                                          <p:attrName>style.visibility</p:attrName>
                                        </p:attrNameLst>
                                      </p:cBhvr>
                                      <p:to>
                                        <p:strVal val="visible"/>
                                      </p:to>
                                    </p:set>
                                    <p:animEffect transition="in" filter="blinds(horizontal)">
                                      <p:cBhvr>
                                        <p:cTn id="26" dur="500"/>
                                        <p:tgtEl>
                                          <p:spTgt spid="467134">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67135"/>
                                        </p:tgtEl>
                                        <p:attrNameLst>
                                          <p:attrName>style.visibility</p:attrName>
                                        </p:attrNameLst>
                                      </p:cBhvr>
                                      <p:to>
                                        <p:strVal val="visible"/>
                                      </p:to>
                                    </p:set>
                                    <p:animEffect transition="in" filter="blinds(horizontal)">
                                      <p:cBhvr>
                                        <p:cTn id="31" dur="500"/>
                                        <p:tgtEl>
                                          <p:spTgt spid="4671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67137"/>
                                        </p:tgtEl>
                                        <p:attrNameLst>
                                          <p:attrName>style.visibility</p:attrName>
                                        </p:attrNameLst>
                                      </p:cBhvr>
                                      <p:to>
                                        <p:strVal val="visible"/>
                                      </p:to>
                                    </p:set>
                                    <p:animEffect transition="in" filter="blinds(horizontal)">
                                      <p:cBhvr>
                                        <p:cTn id="36" dur="500"/>
                                        <p:tgtEl>
                                          <p:spTgt spid="467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6" grpId="0"/>
      <p:bldP spid="467134"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541F0B-6817-4B53-AFB1-FD83100F7780}" type="slidenum">
              <a:rPr lang="en-GB" altLang="zh-CN" sz="1200">
                <a:solidFill>
                  <a:schemeClr val="bg1"/>
                </a:solidFill>
              </a:rPr>
              <a:pPr>
                <a:spcBef>
                  <a:spcPct val="0"/>
                </a:spcBef>
                <a:buClrTx/>
                <a:buSzTx/>
                <a:buFontTx/>
                <a:buNone/>
              </a:pPr>
              <a:t>18</a:t>
            </a:fld>
            <a:endParaRPr lang="en-GB" altLang="zh-CN" sz="1200">
              <a:solidFill>
                <a:schemeClr val="bg1"/>
              </a:solidFill>
            </a:endParaRPr>
          </a:p>
        </p:txBody>
      </p:sp>
      <p:grpSp>
        <p:nvGrpSpPr>
          <p:cNvPr id="32772" name="Group 134"/>
          <p:cNvGrpSpPr>
            <a:grpSpLocks/>
          </p:cNvGrpSpPr>
          <p:nvPr/>
        </p:nvGrpSpPr>
        <p:grpSpPr bwMode="auto">
          <a:xfrm>
            <a:off x="2497139" y="1764759"/>
            <a:ext cx="4162425" cy="3427413"/>
            <a:chOff x="1755" y="1080"/>
            <a:chExt cx="2622" cy="2159"/>
          </a:xfrm>
        </p:grpSpPr>
        <p:sp>
          <p:nvSpPr>
            <p:cNvPr id="489599" name="Text Box 127"/>
            <p:cNvSpPr txBox="1">
              <a:spLocks noChangeArrowheads="1"/>
            </p:cNvSpPr>
            <p:nvPr/>
          </p:nvSpPr>
          <p:spPr bwMode="auto">
            <a:xfrm>
              <a:off x="1758" y="1080"/>
              <a:ext cx="113" cy="227"/>
            </a:xfrm>
            <a:prstGeom prst="rect">
              <a:avLst/>
            </a:prstGeom>
            <a:noFill/>
            <a:ln w="9525">
              <a:noFill/>
              <a:miter lim="800000"/>
              <a:headEnd/>
              <a:tailEnd/>
            </a:ln>
          </p:spPr>
          <p:txBody>
            <a:bodyPr lIns="18000" tIns="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dirty="0" smtClean="0">
                  <a:solidFill>
                    <a:srgbClr val="336699"/>
                  </a:solidFill>
                  <a:effectLst>
                    <a:outerShdw blurRad="38100" dist="38100" dir="2700000" algn="tl">
                      <a:srgbClr val="C0C0C0"/>
                    </a:outerShdw>
                  </a:effectLst>
                  <a:latin typeface="Times New Roman" pitchFamily="18" charset="0"/>
                </a:rPr>
                <a:t>r</a:t>
              </a:r>
            </a:p>
          </p:txBody>
        </p:sp>
        <p:sp>
          <p:nvSpPr>
            <p:cNvPr id="34824" name="Line 128"/>
            <p:cNvSpPr>
              <a:spLocks noChangeShapeType="1"/>
            </p:cNvSpPr>
            <p:nvPr/>
          </p:nvSpPr>
          <p:spPr bwMode="auto">
            <a:xfrm rot="21447745" flipV="1">
              <a:off x="2104" y="1660"/>
              <a:ext cx="1678" cy="1100"/>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601" name="Text Box 129"/>
            <p:cNvSpPr txBox="1">
              <a:spLocks noChangeArrowheads="1"/>
            </p:cNvSpPr>
            <p:nvPr/>
          </p:nvSpPr>
          <p:spPr bwMode="auto">
            <a:xfrm>
              <a:off x="1755" y="3012"/>
              <a:ext cx="159" cy="204"/>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O</a:t>
              </a:r>
            </a:p>
          </p:txBody>
        </p:sp>
        <p:sp>
          <p:nvSpPr>
            <p:cNvPr id="34826" name="Line 130"/>
            <p:cNvSpPr>
              <a:spLocks noChangeShapeType="1"/>
            </p:cNvSpPr>
            <p:nvPr/>
          </p:nvSpPr>
          <p:spPr bwMode="auto">
            <a:xfrm flipV="1">
              <a:off x="1918" y="1102"/>
              <a:ext cx="0" cy="1999"/>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27" name="Line 131"/>
            <p:cNvSpPr>
              <a:spLocks noChangeShapeType="1"/>
            </p:cNvSpPr>
            <p:nvPr/>
          </p:nvSpPr>
          <p:spPr bwMode="auto">
            <a:xfrm>
              <a:off x="1906" y="3098"/>
              <a:ext cx="2288"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9604" name="Text Box 132"/>
            <p:cNvSpPr txBox="1">
              <a:spLocks noChangeArrowheads="1"/>
            </p:cNvSpPr>
            <p:nvPr/>
          </p:nvSpPr>
          <p:spPr bwMode="auto">
            <a:xfrm>
              <a:off x="4194" y="2994"/>
              <a:ext cx="183" cy="245"/>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Y</a:t>
              </a:r>
            </a:p>
          </p:txBody>
        </p:sp>
        <p:sp>
          <p:nvSpPr>
            <p:cNvPr id="489605" name="Text Box 133"/>
            <p:cNvSpPr txBox="1">
              <a:spLocks noChangeArrowheads="1"/>
            </p:cNvSpPr>
            <p:nvPr/>
          </p:nvSpPr>
          <p:spPr bwMode="auto">
            <a:xfrm>
              <a:off x="3888" y="1415"/>
              <a:ext cx="280" cy="208"/>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p>
          </p:txBody>
        </p:sp>
      </p:grpSp>
      <p:sp>
        <p:nvSpPr>
          <p:cNvPr id="32773" name="Rectangle 135"/>
          <p:cNvSpPr>
            <a:spLocks noChangeArrowheads="1"/>
          </p:cNvSpPr>
          <p:nvPr/>
        </p:nvSpPr>
        <p:spPr bwMode="auto">
          <a:xfrm>
            <a:off x="2914650" y="4992688"/>
            <a:ext cx="30241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marL="342900" indent="-3429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rgbClr val="FF6600"/>
              </a:buClr>
              <a:buSzTx/>
              <a:buFont typeface="Wingdings" panose="05000000000000000000" pitchFamily="2" charset="2"/>
              <a:buNone/>
            </a:pPr>
            <a:r>
              <a:rPr kumimoji="1" lang="en-US" altLang="zh-CN" sz="2000">
                <a:latin typeface="Times New Roman" panose="02020603050405020304" pitchFamily="18" charset="0"/>
                <a:ea typeface="黑体" panose="02010609060101010101" pitchFamily="49" charset="-122"/>
              </a:rPr>
              <a:t>LM</a:t>
            </a:r>
            <a:r>
              <a:rPr kumimoji="1" lang="zh-CN" altLang="en-US" sz="2000">
                <a:latin typeface="黑体" panose="02010609060101010101" pitchFamily="49" charset="-122"/>
                <a:ea typeface="黑体" panose="02010609060101010101" pitchFamily="49" charset="-122"/>
              </a:rPr>
              <a:t>曲线</a:t>
            </a:r>
            <a:r>
              <a:rPr kumimoji="1" lang="zh-CN" altLang="en-US" sz="1300">
                <a:solidFill>
                  <a:srgbClr val="000000"/>
                </a:solidFill>
                <a:ea typeface="黑体" panose="02010609060101010101" pitchFamily="49" charset="-122"/>
              </a:rPr>
              <a:t> </a:t>
            </a:r>
          </a:p>
        </p:txBody>
      </p:sp>
      <p:sp>
        <p:nvSpPr>
          <p:cNvPr id="3482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298361355"/>
              </p:ext>
            </p:extLst>
          </p:nvPr>
        </p:nvGraphicFramePr>
        <p:xfrm>
          <a:off x="6659564" y="1635125"/>
          <a:ext cx="1438275" cy="647700"/>
        </p:xfrm>
        <a:graphic>
          <a:graphicData uri="http://schemas.openxmlformats.org/presentationml/2006/ole">
            <mc:AlternateContent xmlns:mc="http://schemas.openxmlformats.org/markup-compatibility/2006">
              <mc:Choice xmlns:v="urn:schemas-microsoft-com:vml" Requires="v">
                <p:oleObj spid="_x0000_s45071" name="Equation" r:id="rId3" imgW="863225" imgH="393529" progId="Equation.DSMT4">
                  <p:embed/>
                </p:oleObj>
              </mc:Choice>
              <mc:Fallback>
                <p:oleObj name="Equation" r:id="rId3" imgW="863225"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4" y="1635125"/>
                        <a:ext cx="1438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3886781886"/>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773"/>
                                        </p:tgtEl>
                                        <p:attrNameLst>
                                          <p:attrName>style.visibility</p:attrName>
                                        </p:attrNameLst>
                                      </p:cBhvr>
                                      <p:to>
                                        <p:strVal val="visible"/>
                                      </p:to>
                                    </p:set>
                                    <p:animEffect transition="in" filter="blinds(horizontal)">
                                      <p:cBhvr>
                                        <p:cTn id="10" dur="500"/>
                                        <p:tgtEl>
                                          <p:spTgt spid="32773"/>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088C5A0-4F05-4051-94F1-458133E9B2D7}" type="slidenum">
              <a:rPr lang="en-GB" altLang="zh-CN" sz="1200">
                <a:solidFill>
                  <a:schemeClr val="bg1"/>
                </a:solidFill>
              </a:rPr>
              <a:pPr>
                <a:spcBef>
                  <a:spcPct val="0"/>
                </a:spcBef>
                <a:buClrTx/>
                <a:buSzTx/>
                <a:buFontTx/>
                <a:buNone/>
              </a:pPr>
              <a:t>19</a:t>
            </a:fld>
            <a:endParaRPr lang="en-GB" altLang="zh-CN" sz="1200">
              <a:solidFill>
                <a:schemeClr val="bg1"/>
              </a:solidFill>
            </a:endParaRPr>
          </a:p>
        </p:txBody>
      </p:sp>
      <p:sp>
        <p:nvSpPr>
          <p:cNvPr id="16388" name="Rectangle 158"/>
          <p:cNvSpPr>
            <a:spLocks noChangeArrowheads="1"/>
          </p:cNvSpPr>
          <p:nvPr/>
        </p:nvSpPr>
        <p:spPr bwMode="auto">
          <a:xfrm>
            <a:off x="611188" y="539750"/>
            <a:ext cx="3384550" cy="368300"/>
          </a:xfrm>
          <a:prstGeom prst="rect">
            <a:avLst/>
          </a:prstGeom>
          <a:noFill/>
          <a:ln w="9525">
            <a:noFill/>
            <a:miter lim="800000"/>
            <a:headEnd/>
            <a:tailEnd/>
          </a:ln>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 LM</a:t>
            </a:r>
            <a:r>
              <a:rPr lang="zh-CN" altLang="en-US"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曲线的图示推导</a:t>
            </a:r>
          </a:p>
        </p:txBody>
      </p:sp>
      <p:grpSp>
        <p:nvGrpSpPr>
          <p:cNvPr id="33796" name="组合 76"/>
          <p:cNvGrpSpPr>
            <a:grpSpLocks/>
          </p:cNvGrpSpPr>
          <p:nvPr/>
        </p:nvGrpSpPr>
        <p:grpSpPr bwMode="auto">
          <a:xfrm>
            <a:off x="1187450" y="981075"/>
            <a:ext cx="6870700" cy="5257800"/>
            <a:chOff x="1187450" y="981075"/>
            <a:chExt cx="6870700" cy="5257801"/>
          </a:xfrm>
        </p:grpSpPr>
        <p:sp>
          <p:nvSpPr>
            <p:cNvPr id="35845" name="Line 82"/>
            <p:cNvSpPr>
              <a:spLocks noChangeShapeType="1"/>
            </p:cNvSpPr>
            <p:nvPr/>
          </p:nvSpPr>
          <p:spPr bwMode="auto">
            <a:xfrm>
              <a:off x="1906588" y="1114425"/>
              <a:ext cx="0" cy="2144713"/>
            </a:xfrm>
            <a:prstGeom prst="line">
              <a:avLst/>
            </a:prstGeom>
            <a:noFill/>
            <a:ln w="31750">
              <a:solidFill>
                <a:srgbClr val="006699"/>
              </a:solidFill>
              <a:round/>
              <a:headEnd type="triangle" w="sm" len="lg"/>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46" name="Line 83"/>
            <p:cNvSpPr>
              <a:spLocks noChangeShapeType="1"/>
            </p:cNvSpPr>
            <p:nvPr/>
          </p:nvSpPr>
          <p:spPr bwMode="auto">
            <a:xfrm>
              <a:off x="1906588" y="3259138"/>
              <a:ext cx="2430463" cy="0"/>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47" name="Line 84"/>
            <p:cNvSpPr>
              <a:spLocks noChangeShapeType="1"/>
            </p:cNvSpPr>
            <p:nvPr/>
          </p:nvSpPr>
          <p:spPr bwMode="auto">
            <a:xfrm flipV="1">
              <a:off x="1906588" y="1557338"/>
              <a:ext cx="2233613" cy="17018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48" name="Line 85"/>
            <p:cNvSpPr>
              <a:spLocks noChangeShapeType="1"/>
            </p:cNvSpPr>
            <p:nvPr/>
          </p:nvSpPr>
          <p:spPr bwMode="auto">
            <a:xfrm>
              <a:off x="5146675" y="3259138"/>
              <a:ext cx="2428875" cy="0"/>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49" name="Line 86"/>
            <p:cNvSpPr>
              <a:spLocks noChangeShapeType="1"/>
            </p:cNvSpPr>
            <p:nvPr/>
          </p:nvSpPr>
          <p:spPr bwMode="auto">
            <a:xfrm flipV="1">
              <a:off x="5146675" y="1114425"/>
              <a:ext cx="0" cy="2144713"/>
            </a:xfrm>
            <a:prstGeom prst="line">
              <a:avLst/>
            </a:prstGeom>
            <a:noFill/>
            <a:ln w="31750">
              <a:solidFill>
                <a:srgbClr val="006699"/>
              </a:solidFill>
              <a:round/>
              <a:headEnd type="none" w="sm" len="lg"/>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0" name="Line 87"/>
            <p:cNvSpPr>
              <a:spLocks noChangeShapeType="1"/>
            </p:cNvSpPr>
            <p:nvPr/>
          </p:nvSpPr>
          <p:spPr bwMode="auto">
            <a:xfrm>
              <a:off x="5146675" y="1382713"/>
              <a:ext cx="1889125" cy="189547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1" name="Line 88"/>
            <p:cNvSpPr>
              <a:spLocks noChangeShapeType="1"/>
            </p:cNvSpPr>
            <p:nvPr/>
          </p:nvSpPr>
          <p:spPr bwMode="auto">
            <a:xfrm>
              <a:off x="1906588" y="3795713"/>
              <a:ext cx="0" cy="2144713"/>
            </a:xfrm>
            <a:prstGeom prst="line">
              <a:avLst/>
            </a:prstGeom>
            <a:noFill/>
            <a:ln w="31750">
              <a:solidFill>
                <a:srgbClr val="006699"/>
              </a:solidFill>
              <a:round/>
              <a:headEnd type="triangle" w="sm" len="lg"/>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2" name="Line 89"/>
            <p:cNvSpPr>
              <a:spLocks noChangeShapeType="1"/>
            </p:cNvSpPr>
            <p:nvPr/>
          </p:nvSpPr>
          <p:spPr bwMode="auto">
            <a:xfrm>
              <a:off x="1906588" y="5940425"/>
              <a:ext cx="2519363" cy="0"/>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3" name="Line 90"/>
            <p:cNvSpPr>
              <a:spLocks noChangeShapeType="1"/>
            </p:cNvSpPr>
            <p:nvPr/>
          </p:nvSpPr>
          <p:spPr bwMode="auto">
            <a:xfrm>
              <a:off x="5146675" y="3660775"/>
              <a:ext cx="0" cy="2279650"/>
            </a:xfrm>
            <a:prstGeom prst="line">
              <a:avLst/>
            </a:prstGeom>
            <a:noFill/>
            <a:ln w="31750">
              <a:solidFill>
                <a:srgbClr val="006699"/>
              </a:solidFill>
              <a:round/>
              <a:headEnd type="triangle" w="sm" len="lg"/>
              <a:tailEnd type="none" w="sm"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4" name="Line 91"/>
            <p:cNvSpPr>
              <a:spLocks noChangeShapeType="1"/>
            </p:cNvSpPr>
            <p:nvPr/>
          </p:nvSpPr>
          <p:spPr bwMode="auto">
            <a:xfrm>
              <a:off x="5146675" y="5940425"/>
              <a:ext cx="2608263" cy="0"/>
            </a:xfrm>
            <a:prstGeom prst="line">
              <a:avLst/>
            </a:prstGeom>
            <a:noFill/>
            <a:ln w="31750">
              <a:solidFill>
                <a:srgbClr val="006699"/>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5" name="Line 93"/>
            <p:cNvSpPr>
              <a:spLocks noChangeShapeType="1"/>
            </p:cNvSpPr>
            <p:nvPr/>
          </p:nvSpPr>
          <p:spPr bwMode="auto">
            <a:xfrm>
              <a:off x="5146675" y="4867275"/>
              <a:ext cx="539750" cy="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6" name="Line 94"/>
            <p:cNvSpPr>
              <a:spLocks noChangeShapeType="1"/>
            </p:cNvSpPr>
            <p:nvPr/>
          </p:nvSpPr>
          <p:spPr bwMode="auto">
            <a:xfrm>
              <a:off x="5146675" y="5270500"/>
              <a:ext cx="1168400" cy="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7" name="Line 95"/>
            <p:cNvSpPr>
              <a:spLocks noChangeShapeType="1"/>
            </p:cNvSpPr>
            <p:nvPr/>
          </p:nvSpPr>
          <p:spPr bwMode="auto">
            <a:xfrm>
              <a:off x="5686425" y="4867275"/>
              <a:ext cx="0" cy="107315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8" name="Line 96"/>
            <p:cNvSpPr>
              <a:spLocks noChangeShapeType="1"/>
            </p:cNvSpPr>
            <p:nvPr/>
          </p:nvSpPr>
          <p:spPr bwMode="auto">
            <a:xfrm>
              <a:off x="6315075" y="5270500"/>
              <a:ext cx="0" cy="669925"/>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59" name="Line 97"/>
            <p:cNvSpPr>
              <a:spLocks noChangeShapeType="1"/>
            </p:cNvSpPr>
            <p:nvPr/>
          </p:nvSpPr>
          <p:spPr bwMode="auto">
            <a:xfrm flipV="1">
              <a:off x="5686425" y="3929063"/>
              <a:ext cx="0" cy="938213"/>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0" name="Line 98"/>
            <p:cNvSpPr>
              <a:spLocks noChangeShapeType="1"/>
            </p:cNvSpPr>
            <p:nvPr/>
          </p:nvSpPr>
          <p:spPr bwMode="auto">
            <a:xfrm flipV="1">
              <a:off x="6315075" y="3929063"/>
              <a:ext cx="0" cy="1341438"/>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1" name="Line 99"/>
            <p:cNvSpPr>
              <a:spLocks noChangeShapeType="1"/>
            </p:cNvSpPr>
            <p:nvPr/>
          </p:nvSpPr>
          <p:spPr bwMode="auto">
            <a:xfrm flipV="1">
              <a:off x="5686425" y="1919288"/>
              <a:ext cx="0" cy="133985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2" name="Line 100"/>
            <p:cNvSpPr>
              <a:spLocks noChangeShapeType="1"/>
            </p:cNvSpPr>
            <p:nvPr/>
          </p:nvSpPr>
          <p:spPr bwMode="auto">
            <a:xfrm flipV="1">
              <a:off x="6315075" y="2589213"/>
              <a:ext cx="0" cy="669925"/>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3" name="Line 101"/>
            <p:cNvSpPr>
              <a:spLocks noChangeShapeType="1"/>
            </p:cNvSpPr>
            <p:nvPr/>
          </p:nvSpPr>
          <p:spPr bwMode="auto">
            <a:xfrm flipH="1">
              <a:off x="5146675" y="2589213"/>
              <a:ext cx="1168400" cy="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4" name="Line 102"/>
            <p:cNvSpPr>
              <a:spLocks noChangeShapeType="1"/>
            </p:cNvSpPr>
            <p:nvPr/>
          </p:nvSpPr>
          <p:spPr bwMode="auto">
            <a:xfrm flipH="1">
              <a:off x="5146675" y="1919288"/>
              <a:ext cx="539750" cy="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5" name="Line 104"/>
            <p:cNvSpPr>
              <a:spLocks noChangeShapeType="1"/>
            </p:cNvSpPr>
            <p:nvPr/>
          </p:nvSpPr>
          <p:spPr bwMode="auto">
            <a:xfrm flipH="1">
              <a:off x="1906588" y="2574925"/>
              <a:ext cx="2430463"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6" name="Line 105"/>
            <p:cNvSpPr>
              <a:spLocks noChangeShapeType="1"/>
            </p:cNvSpPr>
            <p:nvPr/>
          </p:nvSpPr>
          <p:spPr bwMode="auto">
            <a:xfrm>
              <a:off x="3686175" y="1919288"/>
              <a:ext cx="0" cy="133985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7" name="Line 106"/>
            <p:cNvSpPr>
              <a:spLocks noChangeShapeType="1"/>
            </p:cNvSpPr>
            <p:nvPr/>
          </p:nvSpPr>
          <p:spPr bwMode="auto">
            <a:xfrm>
              <a:off x="2854325" y="2589213"/>
              <a:ext cx="0" cy="669925"/>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8" name="Line 107"/>
            <p:cNvSpPr>
              <a:spLocks noChangeShapeType="1"/>
            </p:cNvSpPr>
            <p:nvPr/>
          </p:nvSpPr>
          <p:spPr bwMode="auto">
            <a:xfrm>
              <a:off x="2882900" y="3795713"/>
              <a:ext cx="0" cy="1474788"/>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69" name="Line 108"/>
            <p:cNvSpPr>
              <a:spLocks noChangeShapeType="1"/>
            </p:cNvSpPr>
            <p:nvPr/>
          </p:nvSpPr>
          <p:spPr bwMode="auto">
            <a:xfrm>
              <a:off x="2897188" y="5270500"/>
              <a:ext cx="1439863"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70" name="Line 109"/>
            <p:cNvSpPr>
              <a:spLocks noChangeShapeType="1"/>
            </p:cNvSpPr>
            <p:nvPr/>
          </p:nvSpPr>
          <p:spPr bwMode="auto">
            <a:xfrm>
              <a:off x="3686175" y="3795713"/>
              <a:ext cx="0" cy="1071563"/>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71" name="Line 110"/>
            <p:cNvSpPr>
              <a:spLocks noChangeShapeType="1"/>
            </p:cNvSpPr>
            <p:nvPr/>
          </p:nvSpPr>
          <p:spPr bwMode="auto">
            <a:xfrm flipH="1">
              <a:off x="3886200" y="4867275"/>
              <a:ext cx="450850"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72" name="Line 111"/>
            <p:cNvSpPr>
              <a:spLocks noChangeShapeType="1"/>
            </p:cNvSpPr>
            <p:nvPr/>
          </p:nvSpPr>
          <p:spPr bwMode="auto">
            <a:xfrm>
              <a:off x="3700463" y="4867275"/>
              <a:ext cx="0" cy="107315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73" name="Line 112"/>
            <p:cNvSpPr>
              <a:spLocks noChangeShapeType="1"/>
            </p:cNvSpPr>
            <p:nvPr/>
          </p:nvSpPr>
          <p:spPr bwMode="auto">
            <a:xfrm>
              <a:off x="2897188" y="5270500"/>
              <a:ext cx="0" cy="669925"/>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74" name="Line 113"/>
            <p:cNvSpPr>
              <a:spLocks noChangeShapeType="1"/>
            </p:cNvSpPr>
            <p:nvPr/>
          </p:nvSpPr>
          <p:spPr bwMode="auto">
            <a:xfrm flipH="1">
              <a:off x="1906588" y="5270500"/>
              <a:ext cx="990600" cy="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75" name="Line 114"/>
            <p:cNvSpPr>
              <a:spLocks noChangeShapeType="1"/>
            </p:cNvSpPr>
            <p:nvPr/>
          </p:nvSpPr>
          <p:spPr bwMode="auto">
            <a:xfrm flipH="1">
              <a:off x="1906588" y="4867275"/>
              <a:ext cx="1979613" cy="0"/>
            </a:xfrm>
            <a:prstGeom prst="line">
              <a:avLst/>
            </a:prstGeom>
            <a:noFill/>
            <a:ln w="31750">
              <a:solidFill>
                <a:srgbClr val="00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876" name="Text Box 116"/>
            <p:cNvSpPr txBox="1">
              <a:spLocks noChangeArrowheads="1"/>
            </p:cNvSpPr>
            <p:nvPr/>
          </p:nvSpPr>
          <p:spPr bwMode="auto">
            <a:xfrm>
              <a:off x="7788275" y="5832475"/>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L</a:t>
              </a:r>
              <a:r>
                <a:rPr lang="en-US" altLang="zh-CN" sz="1400" baseline="-25000">
                  <a:solidFill>
                    <a:srgbClr val="006699"/>
                  </a:solidFill>
                  <a:latin typeface="Times New Roman" panose="02020603050405020304" pitchFamily="18" charset="0"/>
                </a:rPr>
                <a:t>2</a:t>
              </a:r>
            </a:p>
          </p:txBody>
        </p:sp>
        <p:sp>
          <p:nvSpPr>
            <p:cNvPr id="35877" name="Text Box 117"/>
            <p:cNvSpPr txBox="1">
              <a:spLocks noChangeArrowheads="1"/>
            </p:cNvSpPr>
            <p:nvPr/>
          </p:nvSpPr>
          <p:spPr bwMode="auto">
            <a:xfrm>
              <a:off x="7632700" y="3125788"/>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smtClean="0">
                  <a:solidFill>
                    <a:srgbClr val="006699"/>
                  </a:solidFill>
                  <a:latin typeface="Times New Roman" panose="02020603050405020304" pitchFamily="18" charset="0"/>
                </a:rPr>
                <a:t>L</a:t>
              </a:r>
              <a:r>
                <a:rPr lang="en-US" altLang="zh-CN" sz="1400" baseline="-25000" dirty="0" smtClean="0">
                  <a:solidFill>
                    <a:srgbClr val="006699"/>
                  </a:solidFill>
                  <a:latin typeface="Times New Roman" panose="02020603050405020304" pitchFamily="18" charset="0"/>
                </a:rPr>
                <a:t>2</a:t>
              </a:r>
              <a:endParaRPr lang="en-US" altLang="zh-CN" sz="1400" baseline="-25000" dirty="0">
                <a:solidFill>
                  <a:srgbClr val="006699"/>
                </a:solidFill>
                <a:latin typeface="Times New Roman" panose="02020603050405020304" pitchFamily="18" charset="0"/>
              </a:endParaRPr>
            </a:p>
          </p:txBody>
        </p:sp>
        <p:sp>
          <p:nvSpPr>
            <p:cNvPr id="35878" name="Text Box 118"/>
            <p:cNvSpPr txBox="1">
              <a:spLocks noChangeArrowheads="1"/>
            </p:cNvSpPr>
            <p:nvPr/>
          </p:nvSpPr>
          <p:spPr bwMode="auto">
            <a:xfrm>
              <a:off x="4876800" y="981075"/>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smtClean="0">
                  <a:solidFill>
                    <a:srgbClr val="006699"/>
                  </a:solidFill>
                  <a:latin typeface="Times New Roman" panose="02020603050405020304" pitchFamily="18" charset="0"/>
                </a:rPr>
                <a:t>L</a:t>
              </a:r>
              <a:r>
                <a:rPr lang="en-US" altLang="zh-CN" sz="1400" baseline="-25000" dirty="0" smtClean="0">
                  <a:solidFill>
                    <a:srgbClr val="006699"/>
                  </a:solidFill>
                  <a:latin typeface="Times New Roman" panose="02020603050405020304" pitchFamily="18" charset="0"/>
                </a:rPr>
                <a:t>1</a:t>
              </a:r>
              <a:endParaRPr lang="en-US" altLang="zh-CN" sz="1400" baseline="-25000" dirty="0">
                <a:solidFill>
                  <a:srgbClr val="006699"/>
                </a:solidFill>
                <a:latin typeface="Times New Roman" panose="02020603050405020304" pitchFamily="18" charset="0"/>
              </a:endParaRPr>
            </a:p>
          </p:txBody>
        </p:sp>
        <p:sp>
          <p:nvSpPr>
            <p:cNvPr id="35879" name="Text Box 119"/>
            <p:cNvSpPr txBox="1">
              <a:spLocks noChangeArrowheads="1"/>
            </p:cNvSpPr>
            <p:nvPr/>
          </p:nvSpPr>
          <p:spPr bwMode="auto">
            <a:xfrm>
              <a:off x="1636713" y="981075"/>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a:solidFill>
                    <a:srgbClr val="006699"/>
                  </a:solidFill>
                  <a:latin typeface="Times New Roman" panose="02020603050405020304" pitchFamily="18" charset="0"/>
                </a:rPr>
                <a:t>L</a:t>
              </a:r>
              <a:r>
                <a:rPr lang="en-US" altLang="zh-CN" sz="1400" baseline="-25000" dirty="0">
                  <a:solidFill>
                    <a:srgbClr val="006699"/>
                  </a:solidFill>
                  <a:latin typeface="Times New Roman" panose="02020603050405020304" pitchFamily="18" charset="0"/>
                </a:rPr>
                <a:t>1</a:t>
              </a:r>
            </a:p>
          </p:txBody>
        </p:sp>
        <p:sp>
          <p:nvSpPr>
            <p:cNvPr id="35880" name="Text Box 120"/>
            <p:cNvSpPr txBox="1">
              <a:spLocks noChangeArrowheads="1"/>
            </p:cNvSpPr>
            <p:nvPr/>
          </p:nvSpPr>
          <p:spPr bwMode="auto">
            <a:xfrm>
              <a:off x="1727200" y="3660775"/>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r</a:t>
              </a:r>
              <a:endParaRPr lang="en-US" altLang="zh-CN" sz="1400" baseline="-25000">
                <a:solidFill>
                  <a:srgbClr val="006699"/>
                </a:solidFill>
                <a:latin typeface="Times New Roman" panose="02020603050405020304" pitchFamily="18" charset="0"/>
              </a:endParaRPr>
            </a:p>
          </p:txBody>
        </p:sp>
        <p:sp>
          <p:nvSpPr>
            <p:cNvPr id="35881" name="Text Box 121"/>
            <p:cNvSpPr txBox="1">
              <a:spLocks noChangeArrowheads="1"/>
            </p:cNvSpPr>
            <p:nvPr/>
          </p:nvSpPr>
          <p:spPr bwMode="auto">
            <a:xfrm>
              <a:off x="4965700" y="3660775"/>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r</a:t>
              </a:r>
              <a:endParaRPr lang="en-US" altLang="zh-CN" sz="1400" baseline="-25000">
                <a:solidFill>
                  <a:srgbClr val="006699"/>
                </a:solidFill>
                <a:latin typeface="Times New Roman" panose="02020603050405020304" pitchFamily="18" charset="0"/>
              </a:endParaRPr>
            </a:p>
          </p:txBody>
        </p:sp>
        <p:sp>
          <p:nvSpPr>
            <p:cNvPr id="35882" name="Text Box 122"/>
            <p:cNvSpPr txBox="1">
              <a:spLocks noChangeArrowheads="1"/>
            </p:cNvSpPr>
            <p:nvPr/>
          </p:nvSpPr>
          <p:spPr bwMode="auto">
            <a:xfrm>
              <a:off x="1727200" y="5805488"/>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O</a:t>
              </a:r>
              <a:endParaRPr lang="en-US" altLang="zh-CN" sz="1400" baseline="-25000">
                <a:solidFill>
                  <a:srgbClr val="006699"/>
                </a:solidFill>
                <a:latin typeface="Times New Roman" panose="02020603050405020304" pitchFamily="18" charset="0"/>
              </a:endParaRPr>
            </a:p>
          </p:txBody>
        </p:sp>
        <p:sp>
          <p:nvSpPr>
            <p:cNvPr id="35883" name="Text Box 123"/>
            <p:cNvSpPr txBox="1">
              <a:spLocks noChangeArrowheads="1"/>
            </p:cNvSpPr>
            <p:nvPr/>
          </p:nvSpPr>
          <p:spPr bwMode="auto">
            <a:xfrm>
              <a:off x="4965700" y="5805488"/>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O</a:t>
              </a:r>
              <a:endParaRPr lang="en-US" altLang="zh-CN" sz="1400" baseline="-25000">
                <a:solidFill>
                  <a:srgbClr val="006699"/>
                </a:solidFill>
                <a:latin typeface="Times New Roman" panose="02020603050405020304" pitchFamily="18" charset="0"/>
              </a:endParaRPr>
            </a:p>
          </p:txBody>
        </p:sp>
        <p:sp>
          <p:nvSpPr>
            <p:cNvPr id="35884" name="Text Box 124"/>
            <p:cNvSpPr txBox="1">
              <a:spLocks noChangeArrowheads="1"/>
            </p:cNvSpPr>
            <p:nvPr/>
          </p:nvSpPr>
          <p:spPr bwMode="auto">
            <a:xfrm>
              <a:off x="4965700" y="3125788"/>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O</a:t>
              </a:r>
              <a:endParaRPr lang="en-US" altLang="zh-CN" sz="1400" baseline="-25000">
                <a:solidFill>
                  <a:srgbClr val="006699"/>
                </a:solidFill>
                <a:latin typeface="Times New Roman" panose="02020603050405020304" pitchFamily="18" charset="0"/>
              </a:endParaRPr>
            </a:p>
          </p:txBody>
        </p:sp>
        <p:sp>
          <p:nvSpPr>
            <p:cNvPr id="35885" name="Text Box 125"/>
            <p:cNvSpPr txBox="1">
              <a:spLocks noChangeArrowheads="1"/>
            </p:cNvSpPr>
            <p:nvPr/>
          </p:nvSpPr>
          <p:spPr bwMode="auto">
            <a:xfrm>
              <a:off x="1727200" y="3125788"/>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O</a:t>
              </a:r>
              <a:endParaRPr lang="en-US" altLang="zh-CN" sz="1400" baseline="-25000">
                <a:solidFill>
                  <a:srgbClr val="006699"/>
                </a:solidFill>
                <a:latin typeface="Times New Roman" panose="02020603050405020304" pitchFamily="18" charset="0"/>
              </a:endParaRPr>
            </a:p>
          </p:txBody>
        </p:sp>
        <p:sp>
          <p:nvSpPr>
            <p:cNvPr id="35886" name="Text Box 126"/>
            <p:cNvSpPr txBox="1">
              <a:spLocks noChangeArrowheads="1"/>
            </p:cNvSpPr>
            <p:nvPr/>
          </p:nvSpPr>
          <p:spPr bwMode="auto">
            <a:xfrm>
              <a:off x="3976688" y="1249363"/>
              <a:ext cx="7016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L</a:t>
              </a:r>
              <a:r>
                <a:rPr lang="en-US" altLang="zh-CN" sz="1400" baseline="-25000">
                  <a:solidFill>
                    <a:srgbClr val="006699"/>
                  </a:solidFill>
                  <a:latin typeface="Times New Roman" panose="02020603050405020304" pitchFamily="18" charset="0"/>
                </a:rPr>
                <a:t>1</a:t>
              </a:r>
              <a:r>
                <a:rPr lang="en-US" altLang="zh-CN" sz="1400">
                  <a:solidFill>
                    <a:srgbClr val="006699"/>
                  </a:solidFill>
                  <a:latin typeface="Times New Roman" panose="02020603050405020304" pitchFamily="18" charset="0"/>
                </a:rPr>
                <a:t>=kY</a:t>
              </a:r>
            </a:p>
          </p:txBody>
        </p:sp>
        <p:sp>
          <p:nvSpPr>
            <p:cNvPr id="35887" name="Text Box 127"/>
            <p:cNvSpPr txBox="1">
              <a:spLocks noChangeArrowheads="1"/>
            </p:cNvSpPr>
            <p:nvPr/>
          </p:nvSpPr>
          <p:spPr bwMode="auto">
            <a:xfrm>
              <a:off x="6948488" y="5445125"/>
              <a:ext cx="8096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L</a:t>
              </a:r>
              <a:r>
                <a:rPr lang="en-US" altLang="zh-CN" sz="1400" baseline="-25000">
                  <a:solidFill>
                    <a:srgbClr val="006699"/>
                  </a:solidFill>
                  <a:latin typeface="Times New Roman" panose="02020603050405020304" pitchFamily="18" charset="0"/>
                </a:rPr>
                <a:t>2</a:t>
              </a:r>
              <a:r>
                <a:rPr lang="zh-CN" altLang="en-US" sz="1400">
                  <a:solidFill>
                    <a:srgbClr val="006699"/>
                  </a:solidFill>
                  <a:latin typeface="Times New Roman" panose="02020603050405020304" pitchFamily="18" charset="0"/>
                </a:rPr>
                <a:t>＝</a:t>
              </a:r>
              <a:r>
                <a:rPr lang="en-US" altLang="zh-CN" sz="1400">
                  <a:solidFill>
                    <a:srgbClr val="006699"/>
                  </a:solidFill>
                  <a:latin typeface="Times New Roman" panose="02020603050405020304" pitchFamily="18" charset="0"/>
                </a:rPr>
                <a:t>-hr</a:t>
              </a:r>
              <a:endParaRPr lang="en-US" altLang="zh-CN" sz="1400" baseline="-25000">
                <a:solidFill>
                  <a:srgbClr val="006699"/>
                </a:solidFill>
                <a:latin typeface="Times New Roman" panose="02020603050405020304" pitchFamily="18" charset="0"/>
              </a:endParaRPr>
            </a:p>
          </p:txBody>
        </p:sp>
        <p:sp>
          <p:nvSpPr>
            <p:cNvPr id="35888" name="Text Box 128"/>
            <p:cNvSpPr txBox="1">
              <a:spLocks noChangeArrowheads="1"/>
            </p:cNvSpPr>
            <p:nvPr/>
          </p:nvSpPr>
          <p:spPr bwMode="auto">
            <a:xfrm>
              <a:off x="6045200" y="2052638"/>
              <a:ext cx="8810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m=m</a:t>
              </a:r>
              <a:r>
                <a:rPr lang="en-US" altLang="zh-CN" sz="1400" baseline="-25000">
                  <a:solidFill>
                    <a:srgbClr val="006699"/>
                  </a:solidFill>
                  <a:latin typeface="Times New Roman" panose="02020603050405020304" pitchFamily="18" charset="0"/>
                </a:rPr>
                <a:t>1</a:t>
              </a:r>
              <a:r>
                <a:rPr lang="en-US" altLang="zh-CN" sz="1400">
                  <a:solidFill>
                    <a:srgbClr val="006699"/>
                  </a:solidFill>
                  <a:latin typeface="Times New Roman" panose="02020603050405020304" pitchFamily="18" charset="0"/>
                </a:rPr>
                <a:t>+m</a:t>
              </a:r>
              <a:r>
                <a:rPr lang="en-US" altLang="zh-CN" sz="1400" baseline="-25000">
                  <a:solidFill>
                    <a:srgbClr val="006699"/>
                  </a:solidFill>
                  <a:latin typeface="Times New Roman" panose="02020603050405020304" pitchFamily="18" charset="0"/>
                </a:rPr>
                <a:t>2</a:t>
              </a:r>
            </a:p>
          </p:txBody>
        </p:sp>
        <p:sp>
          <p:nvSpPr>
            <p:cNvPr id="35889" name="Text Box 129"/>
            <p:cNvSpPr txBox="1">
              <a:spLocks noChangeArrowheads="1"/>
            </p:cNvSpPr>
            <p:nvPr/>
          </p:nvSpPr>
          <p:spPr bwMode="auto">
            <a:xfrm>
              <a:off x="4211638" y="4221163"/>
              <a:ext cx="3952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LM</a:t>
              </a:r>
              <a:endParaRPr lang="en-US" altLang="zh-CN" sz="1400" baseline="-25000">
                <a:solidFill>
                  <a:srgbClr val="006699"/>
                </a:solidFill>
                <a:latin typeface="Times New Roman" panose="02020603050405020304" pitchFamily="18" charset="0"/>
              </a:endParaRPr>
            </a:p>
          </p:txBody>
        </p:sp>
        <p:sp>
          <p:nvSpPr>
            <p:cNvPr id="35890" name="Text Box 130"/>
            <p:cNvSpPr txBox="1">
              <a:spLocks noChangeArrowheads="1"/>
            </p:cNvSpPr>
            <p:nvPr/>
          </p:nvSpPr>
          <p:spPr bwMode="auto">
            <a:xfrm>
              <a:off x="5595938" y="5970588"/>
              <a:ext cx="3698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a:solidFill>
                    <a:srgbClr val="006699"/>
                  </a:solidFill>
                  <a:latin typeface="Times New Roman" panose="02020603050405020304" pitchFamily="18" charset="0"/>
                </a:rPr>
                <a:t>L</a:t>
              </a:r>
              <a:r>
                <a:rPr lang="en-US" altLang="zh-CN" sz="1400" baseline="-25000" dirty="0" smtClean="0">
                  <a:solidFill>
                    <a:srgbClr val="006699"/>
                  </a:solidFill>
                  <a:latin typeface="Times New Roman" panose="02020603050405020304" pitchFamily="18" charset="0"/>
                </a:rPr>
                <a:t>2a</a:t>
              </a:r>
              <a:endParaRPr lang="en-US" altLang="zh-CN" sz="1400" baseline="-25000" dirty="0">
                <a:solidFill>
                  <a:srgbClr val="006699"/>
                </a:solidFill>
                <a:latin typeface="Times New Roman" panose="02020603050405020304" pitchFamily="18" charset="0"/>
              </a:endParaRPr>
            </a:p>
          </p:txBody>
        </p:sp>
        <p:sp>
          <p:nvSpPr>
            <p:cNvPr id="35891" name="Text Box 131"/>
            <p:cNvSpPr txBox="1">
              <a:spLocks noChangeArrowheads="1"/>
            </p:cNvSpPr>
            <p:nvPr/>
          </p:nvSpPr>
          <p:spPr bwMode="auto">
            <a:xfrm>
              <a:off x="6135688" y="5945188"/>
              <a:ext cx="3698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a:solidFill>
                    <a:srgbClr val="006699"/>
                  </a:solidFill>
                  <a:latin typeface="Times New Roman" panose="02020603050405020304" pitchFamily="18" charset="0"/>
                </a:rPr>
                <a:t>L</a:t>
              </a:r>
              <a:r>
                <a:rPr lang="en-US" altLang="zh-CN" sz="1400" baseline="-25000" dirty="0" smtClean="0">
                  <a:solidFill>
                    <a:srgbClr val="006699"/>
                  </a:solidFill>
                  <a:latin typeface="Times New Roman" panose="02020603050405020304" pitchFamily="18" charset="0"/>
                </a:rPr>
                <a:t>2b</a:t>
              </a:r>
              <a:endParaRPr lang="en-US" altLang="zh-CN" sz="1400" baseline="-25000" dirty="0">
                <a:solidFill>
                  <a:srgbClr val="006699"/>
                </a:solidFill>
                <a:latin typeface="Times New Roman" panose="02020603050405020304" pitchFamily="18" charset="0"/>
              </a:endParaRPr>
            </a:p>
          </p:txBody>
        </p:sp>
        <p:sp>
          <p:nvSpPr>
            <p:cNvPr id="35892" name="Text Box 132"/>
            <p:cNvSpPr txBox="1">
              <a:spLocks noChangeArrowheads="1"/>
            </p:cNvSpPr>
            <p:nvPr/>
          </p:nvSpPr>
          <p:spPr bwMode="auto">
            <a:xfrm>
              <a:off x="6226175" y="3259138"/>
              <a:ext cx="3683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a:solidFill>
                    <a:srgbClr val="006699"/>
                  </a:solidFill>
                  <a:latin typeface="Times New Roman" panose="02020603050405020304" pitchFamily="18" charset="0"/>
                </a:rPr>
                <a:t>L</a:t>
              </a:r>
              <a:r>
                <a:rPr lang="en-US" altLang="zh-CN" sz="1400" baseline="-25000" dirty="0" smtClean="0">
                  <a:solidFill>
                    <a:srgbClr val="006699"/>
                  </a:solidFill>
                  <a:latin typeface="Times New Roman" panose="02020603050405020304" pitchFamily="18" charset="0"/>
                </a:rPr>
                <a:t>2b</a:t>
              </a:r>
              <a:endParaRPr lang="en-US" altLang="zh-CN" sz="1400" baseline="-25000" dirty="0">
                <a:solidFill>
                  <a:srgbClr val="006699"/>
                </a:solidFill>
                <a:latin typeface="Times New Roman" panose="02020603050405020304" pitchFamily="18" charset="0"/>
              </a:endParaRPr>
            </a:p>
          </p:txBody>
        </p:sp>
        <p:sp>
          <p:nvSpPr>
            <p:cNvPr id="35893" name="Text Box 133"/>
            <p:cNvSpPr txBox="1">
              <a:spLocks noChangeArrowheads="1"/>
            </p:cNvSpPr>
            <p:nvPr/>
          </p:nvSpPr>
          <p:spPr bwMode="auto">
            <a:xfrm>
              <a:off x="5505450" y="3259138"/>
              <a:ext cx="3698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a:solidFill>
                    <a:srgbClr val="006699"/>
                  </a:solidFill>
                  <a:latin typeface="Times New Roman" panose="02020603050405020304" pitchFamily="18" charset="0"/>
                </a:rPr>
                <a:t>L</a:t>
              </a:r>
              <a:r>
                <a:rPr lang="en-US" altLang="zh-CN" sz="1400" baseline="-25000" dirty="0" smtClean="0">
                  <a:solidFill>
                    <a:srgbClr val="006699"/>
                  </a:solidFill>
                  <a:latin typeface="Times New Roman" panose="02020603050405020304" pitchFamily="18" charset="0"/>
                </a:rPr>
                <a:t>2a</a:t>
              </a:r>
              <a:endParaRPr lang="en-US" altLang="zh-CN" sz="1400" baseline="-25000" dirty="0">
                <a:solidFill>
                  <a:srgbClr val="006699"/>
                </a:solidFill>
                <a:latin typeface="Times New Roman" panose="02020603050405020304" pitchFamily="18" charset="0"/>
              </a:endParaRPr>
            </a:p>
          </p:txBody>
        </p:sp>
        <p:sp>
          <p:nvSpPr>
            <p:cNvPr id="35894" name="Text Box 134"/>
            <p:cNvSpPr txBox="1">
              <a:spLocks noChangeArrowheads="1"/>
            </p:cNvSpPr>
            <p:nvPr/>
          </p:nvSpPr>
          <p:spPr bwMode="auto">
            <a:xfrm>
              <a:off x="4927600" y="4733925"/>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r</a:t>
              </a:r>
              <a:r>
                <a:rPr lang="en-US" altLang="zh-CN" sz="1400" baseline="-25000">
                  <a:solidFill>
                    <a:srgbClr val="006699"/>
                  </a:solidFill>
                  <a:latin typeface="Times New Roman" panose="02020603050405020304" pitchFamily="18" charset="0"/>
                </a:rPr>
                <a:t>a</a:t>
              </a:r>
            </a:p>
          </p:txBody>
        </p:sp>
        <p:sp>
          <p:nvSpPr>
            <p:cNvPr id="35895" name="Text Box 135"/>
            <p:cNvSpPr txBox="1">
              <a:spLocks noChangeArrowheads="1"/>
            </p:cNvSpPr>
            <p:nvPr/>
          </p:nvSpPr>
          <p:spPr bwMode="auto">
            <a:xfrm>
              <a:off x="1727200" y="4733925"/>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r</a:t>
              </a:r>
              <a:r>
                <a:rPr lang="en-US" altLang="zh-CN" sz="1400" baseline="-25000">
                  <a:solidFill>
                    <a:srgbClr val="006699"/>
                  </a:solidFill>
                  <a:latin typeface="Times New Roman" panose="02020603050405020304" pitchFamily="18" charset="0"/>
                </a:rPr>
                <a:t>a</a:t>
              </a:r>
            </a:p>
          </p:txBody>
        </p:sp>
        <p:sp>
          <p:nvSpPr>
            <p:cNvPr id="35896" name="Text Box 136"/>
            <p:cNvSpPr txBox="1">
              <a:spLocks noChangeArrowheads="1"/>
            </p:cNvSpPr>
            <p:nvPr/>
          </p:nvSpPr>
          <p:spPr bwMode="auto">
            <a:xfrm>
              <a:off x="4965700" y="5135563"/>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r</a:t>
              </a:r>
              <a:r>
                <a:rPr lang="en-US" altLang="zh-CN" sz="1400" baseline="-25000">
                  <a:solidFill>
                    <a:srgbClr val="006699"/>
                  </a:solidFill>
                  <a:latin typeface="Times New Roman" panose="02020603050405020304" pitchFamily="18" charset="0"/>
                </a:rPr>
                <a:t>b</a:t>
              </a:r>
            </a:p>
          </p:txBody>
        </p:sp>
        <p:sp>
          <p:nvSpPr>
            <p:cNvPr id="35897" name="Text Box 137"/>
            <p:cNvSpPr txBox="1">
              <a:spLocks noChangeArrowheads="1"/>
            </p:cNvSpPr>
            <p:nvPr/>
          </p:nvSpPr>
          <p:spPr bwMode="auto">
            <a:xfrm>
              <a:off x="1727200" y="5135563"/>
              <a:ext cx="269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r</a:t>
              </a:r>
              <a:r>
                <a:rPr lang="en-US" altLang="zh-CN" sz="1400" baseline="-25000">
                  <a:solidFill>
                    <a:srgbClr val="006699"/>
                  </a:solidFill>
                  <a:latin typeface="Times New Roman" panose="02020603050405020304" pitchFamily="18" charset="0"/>
                </a:rPr>
                <a:t>b</a:t>
              </a:r>
            </a:p>
          </p:txBody>
        </p:sp>
        <p:sp>
          <p:nvSpPr>
            <p:cNvPr id="35898" name="Text Box 138"/>
            <p:cNvSpPr txBox="1">
              <a:spLocks noChangeArrowheads="1"/>
            </p:cNvSpPr>
            <p:nvPr/>
          </p:nvSpPr>
          <p:spPr bwMode="auto">
            <a:xfrm>
              <a:off x="4826000" y="2455863"/>
              <a:ext cx="3683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a:solidFill>
                    <a:srgbClr val="006699"/>
                  </a:solidFill>
                  <a:latin typeface="Times New Roman" panose="02020603050405020304" pitchFamily="18" charset="0"/>
                </a:rPr>
                <a:t>L</a:t>
              </a:r>
              <a:r>
                <a:rPr lang="en-US" altLang="zh-CN" sz="1400" baseline="-25000" dirty="0" smtClean="0">
                  <a:solidFill>
                    <a:srgbClr val="006699"/>
                  </a:solidFill>
                  <a:latin typeface="Times New Roman" panose="02020603050405020304" pitchFamily="18" charset="0"/>
                </a:rPr>
                <a:t>1b</a:t>
              </a:r>
              <a:endParaRPr lang="en-US" altLang="zh-CN" sz="1400" baseline="-25000" dirty="0">
                <a:solidFill>
                  <a:srgbClr val="006699"/>
                </a:solidFill>
                <a:latin typeface="Times New Roman" panose="02020603050405020304" pitchFamily="18" charset="0"/>
              </a:endParaRPr>
            </a:p>
          </p:txBody>
        </p:sp>
        <p:sp>
          <p:nvSpPr>
            <p:cNvPr id="35899" name="Text Box 139"/>
            <p:cNvSpPr txBox="1">
              <a:spLocks noChangeArrowheads="1"/>
            </p:cNvSpPr>
            <p:nvPr/>
          </p:nvSpPr>
          <p:spPr bwMode="auto">
            <a:xfrm>
              <a:off x="4829175" y="1785938"/>
              <a:ext cx="368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a:solidFill>
                    <a:srgbClr val="006699"/>
                  </a:solidFill>
                  <a:latin typeface="Times New Roman" panose="02020603050405020304" pitchFamily="18" charset="0"/>
                </a:rPr>
                <a:t>L</a:t>
              </a:r>
              <a:r>
                <a:rPr lang="en-US" altLang="zh-CN" sz="1400" baseline="-25000" dirty="0" smtClean="0">
                  <a:solidFill>
                    <a:srgbClr val="006699"/>
                  </a:solidFill>
                  <a:latin typeface="Times New Roman" panose="02020603050405020304" pitchFamily="18" charset="0"/>
                </a:rPr>
                <a:t>1a</a:t>
              </a:r>
              <a:endParaRPr lang="en-US" altLang="zh-CN" sz="1400" baseline="-25000" dirty="0">
                <a:solidFill>
                  <a:srgbClr val="006699"/>
                </a:solidFill>
                <a:latin typeface="Times New Roman" panose="02020603050405020304" pitchFamily="18" charset="0"/>
              </a:endParaRPr>
            </a:p>
          </p:txBody>
        </p:sp>
        <p:sp>
          <p:nvSpPr>
            <p:cNvPr id="35900" name="Line 140"/>
            <p:cNvSpPr>
              <a:spLocks noChangeShapeType="1"/>
            </p:cNvSpPr>
            <p:nvPr/>
          </p:nvSpPr>
          <p:spPr bwMode="auto">
            <a:xfrm flipH="1">
              <a:off x="1906588" y="1919288"/>
              <a:ext cx="2411413"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5901" name="Text Box 141"/>
            <p:cNvSpPr txBox="1">
              <a:spLocks noChangeArrowheads="1"/>
            </p:cNvSpPr>
            <p:nvPr/>
          </p:nvSpPr>
          <p:spPr bwMode="auto">
            <a:xfrm>
              <a:off x="1547813" y="1785938"/>
              <a:ext cx="368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a:solidFill>
                    <a:srgbClr val="006699"/>
                  </a:solidFill>
                  <a:latin typeface="Times New Roman" panose="02020603050405020304" pitchFamily="18" charset="0"/>
                </a:rPr>
                <a:t>L</a:t>
              </a:r>
              <a:r>
                <a:rPr lang="en-US" altLang="zh-CN" sz="1400" baseline="-25000" dirty="0" smtClean="0">
                  <a:solidFill>
                    <a:srgbClr val="006699"/>
                  </a:solidFill>
                  <a:latin typeface="Times New Roman" panose="02020603050405020304" pitchFamily="18" charset="0"/>
                </a:rPr>
                <a:t>1a</a:t>
              </a:r>
              <a:endParaRPr lang="en-US" altLang="zh-CN" sz="1400" baseline="-25000" dirty="0">
                <a:solidFill>
                  <a:srgbClr val="006699"/>
                </a:solidFill>
                <a:latin typeface="Times New Roman" panose="02020603050405020304" pitchFamily="18" charset="0"/>
              </a:endParaRPr>
            </a:p>
          </p:txBody>
        </p:sp>
        <p:sp>
          <p:nvSpPr>
            <p:cNvPr id="35902" name="Text Box 142"/>
            <p:cNvSpPr txBox="1">
              <a:spLocks noChangeArrowheads="1"/>
            </p:cNvSpPr>
            <p:nvPr/>
          </p:nvSpPr>
          <p:spPr bwMode="auto">
            <a:xfrm>
              <a:off x="1547813" y="2455863"/>
              <a:ext cx="3683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a:solidFill>
                    <a:srgbClr val="006699"/>
                  </a:solidFill>
                  <a:latin typeface="Times New Roman" panose="02020603050405020304" pitchFamily="18" charset="0"/>
                </a:rPr>
                <a:t>L</a:t>
              </a:r>
              <a:r>
                <a:rPr lang="en-US" altLang="zh-CN" sz="1400" baseline="-25000" dirty="0" smtClean="0">
                  <a:solidFill>
                    <a:srgbClr val="006699"/>
                  </a:solidFill>
                  <a:latin typeface="Times New Roman" panose="02020603050405020304" pitchFamily="18" charset="0"/>
                </a:rPr>
                <a:t>1b</a:t>
              </a:r>
              <a:endParaRPr lang="en-US" altLang="zh-CN" sz="1400" baseline="-25000" dirty="0">
                <a:solidFill>
                  <a:srgbClr val="006699"/>
                </a:solidFill>
                <a:latin typeface="Times New Roman" panose="02020603050405020304" pitchFamily="18" charset="0"/>
              </a:endParaRPr>
            </a:p>
          </p:txBody>
        </p:sp>
        <p:sp>
          <p:nvSpPr>
            <p:cNvPr id="35903" name="Text Box 143"/>
            <p:cNvSpPr txBox="1">
              <a:spLocks noChangeArrowheads="1"/>
            </p:cNvSpPr>
            <p:nvPr/>
          </p:nvSpPr>
          <p:spPr bwMode="auto">
            <a:xfrm>
              <a:off x="2716213" y="3259138"/>
              <a:ext cx="3698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Y</a:t>
              </a:r>
              <a:r>
                <a:rPr lang="en-US" altLang="zh-CN" sz="1400" baseline="-25000">
                  <a:solidFill>
                    <a:srgbClr val="006699"/>
                  </a:solidFill>
                  <a:latin typeface="Times New Roman" panose="02020603050405020304" pitchFamily="18" charset="0"/>
                </a:rPr>
                <a:t>b</a:t>
              </a:r>
            </a:p>
          </p:txBody>
        </p:sp>
        <p:sp>
          <p:nvSpPr>
            <p:cNvPr id="35904" name="Text Box 144"/>
            <p:cNvSpPr txBox="1">
              <a:spLocks noChangeArrowheads="1"/>
            </p:cNvSpPr>
            <p:nvPr/>
          </p:nvSpPr>
          <p:spPr bwMode="auto">
            <a:xfrm>
              <a:off x="3616325" y="3259138"/>
              <a:ext cx="2880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Y</a:t>
              </a:r>
              <a:r>
                <a:rPr lang="en-US" altLang="zh-CN" sz="1400" baseline="-25000">
                  <a:solidFill>
                    <a:srgbClr val="006699"/>
                  </a:solidFill>
                  <a:latin typeface="Times New Roman" panose="02020603050405020304" pitchFamily="18" charset="0"/>
                </a:rPr>
                <a:t>a</a:t>
              </a:r>
            </a:p>
          </p:txBody>
        </p:sp>
        <p:sp>
          <p:nvSpPr>
            <p:cNvPr id="35905" name="Text Box 145"/>
            <p:cNvSpPr txBox="1">
              <a:spLocks noChangeArrowheads="1"/>
            </p:cNvSpPr>
            <p:nvPr/>
          </p:nvSpPr>
          <p:spPr bwMode="auto">
            <a:xfrm>
              <a:off x="3663950" y="5969000"/>
              <a:ext cx="3698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Y</a:t>
              </a:r>
              <a:r>
                <a:rPr lang="en-US" altLang="zh-CN" sz="1400" baseline="-25000">
                  <a:solidFill>
                    <a:srgbClr val="006699"/>
                  </a:solidFill>
                  <a:latin typeface="Times New Roman" panose="02020603050405020304" pitchFamily="18" charset="0"/>
                </a:rPr>
                <a:t>a</a:t>
              </a:r>
            </a:p>
          </p:txBody>
        </p:sp>
        <p:sp>
          <p:nvSpPr>
            <p:cNvPr id="35906" name="Text Box 146"/>
            <p:cNvSpPr txBox="1">
              <a:spLocks noChangeArrowheads="1"/>
            </p:cNvSpPr>
            <p:nvPr/>
          </p:nvSpPr>
          <p:spPr bwMode="auto">
            <a:xfrm>
              <a:off x="2797175" y="5940425"/>
              <a:ext cx="3698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Y</a:t>
              </a:r>
              <a:r>
                <a:rPr lang="en-US" altLang="zh-CN" sz="1400" baseline="-25000">
                  <a:solidFill>
                    <a:srgbClr val="006699"/>
                  </a:solidFill>
                  <a:latin typeface="Times New Roman" panose="02020603050405020304" pitchFamily="18" charset="0"/>
                </a:rPr>
                <a:t>b</a:t>
              </a:r>
            </a:p>
          </p:txBody>
        </p:sp>
        <p:sp>
          <p:nvSpPr>
            <p:cNvPr id="35907" name="Text Box 147"/>
            <p:cNvSpPr txBox="1">
              <a:spLocks noChangeArrowheads="1"/>
            </p:cNvSpPr>
            <p:nvPr/>
          </p:nvSpPr>
          <p:spPr bwMode="auto">
            <a:xfrm>
              <a:off x="3462338" y="4581525"/>
              <a:ext cx="26193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P</a:t>
              </a:r>
              <a:r>
                <a:rPr lang="en-US" altLang="zh-CN" sz="1400" baseline="-25000">
                  <a:solidFill>
                    <a:srgbClr val="006699"/>
                  </a:solidFill>
                  <a:latin typeface="Times New Roman" panose="02020603050405020304" pitchFamily="18" charset="0"/>
                </a:rPr>
                <a:t>1</a:t>
              </a:r>
            </a:p>
          </p:txBody>
        </p:sp>
        <p:sp>
          <p:nvSpPr>
            <p:cNvPr id="35908" name="Text Box 148"/>
            <p:cNvSpPr txBox="1">
              <a:spLocks noChangeArrowheads="1"/>
            </p:cNvSpPr>
            <p:nvPr/>
          </p:nvSpPr>
          <p:spPr bwMode="auto">
            <a:xfrm>
              <a:off x="2711450" y="4981575"/>
              <a:ext cx="368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P</a:t>
              </a:r>
              <a:r>
                <a:rPr lang="en-US" altLang="zh-CN" sz="1400" baseline="-25000">
                  <a:solidFill>
                    <a:srgbClr val="006699"/>
                  </a:solidFill>
                  <a:latin typeface="Times New Roman" panose="02020603050405020304" pitchFamily="18" charset="0"/>
                </a:rPr>
                <a:t>2</a:t>
              </a:r>
            </a:p>
          </p:txBody>
        </p:sp>
        <p:sp>
          <p:nvSpPr>
            <p:cNvPr id="35909" name="Text Box 149"/>
            <p:cNvSpPr txBox="1">
              <a:spLocks noChangeArrowheads="1"/>
            </p:cNvSpPr>
            <p:nvPr/>
          </p:nvSpPr>
          <p:spPr bwMode="auto">
            <a:xfrm>
              <a:off x="7396163" y="4462463"/>
              <a:ext cx="53975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smtClean="0">
                  <a:solidFill>
                    <a:srgbClr val="006699"/>
                  </a:solidFill>
                  <a:latin typeface="Times New Roman" panose="02020603050405020304" pitchFamily="18" charset="0"/>
                </a:rPr>
                <a:t>(C)</a:t>
              </a:r>
              <a:endParaRPr lang="en-US" altLang="zh-CN" sz="1400" baseline="-25000" dirty="0">
                <a:solidFill>
                  <a:srgbClr val="006699"/>
                </a:solidFill>
                <a:latin typeface="Times New Roman" panose="02020603050405020304" pitchFamily="18" charset="0"/>
              </a:endParaRPr>
            </a:p>
          </p:txBody>
        </p:sp>
        <p:sp>
          <p:nvSpPr>
            <p:cNvPr id="35910" name="Text Box 150"/>
            <p:cNvSpPr txBox="1">
              <a:spLocks noChangeArrowheads="1"/>
            </p:cNvSpPr>
            <p:nvPr/>
          </p:nvSpPr>
          <p:spPr bwMode="auto">
            <a:xfrm>
              <a:off x="7485063" y="1514475"/>
              <a:ext cx="53975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(B)</a:t>
              </a:r>
              <a:endParaRPr lang="en-US" altLang="zh-CN" sz="1400" baseline="-25000">
                <a:solidFill>
                  <a:srgbClr val="006699"/>
                </a:solidFill>
                <a:latin typeface="Times New Roman" panose="02020603050405020304" pitchFamily="18" charset="0"/>
              </a:endParaRPr>
            </a:p>
          </p:txBody>
        </p:sp>
        <p:sp>
          <p:nvSpPr>
            <p:cNvPr id="35911" name="Text Box 151"/>
            <p:cNvSpPr txBox="1">
              <a:spLocks noChangeArrowheads="1"/>
            </p:cNvSpPr>
            <p:nvPr/>
          </p:nvSpPr>
          <p:spPr bwMode="auto">
            <a:xfrm>
              <a:off x="1187450" y="2051050"/>
              <a:ext cx="53975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smtClean="0">
                  <a:solidFill>
                    <a:srgbClr val="006699"/>
                  </a:solidFill>
                  <a:latin typeface="Times New Roman" panose="02020603050405020304" pitchFamily="18" charset="0"/>
                </a:rPr>
                <a:t>(A)</a:t>
              </a:r>
              <a:endParaRPr lang="en-US" altLang="zh-CN" sz="1400" baseline="-25000" dirty="0">
                <a:solidFill>
                  <a:srgbClr val="006699"/>
                </a:solidFill>
                <a:latin typeface="Times New Roman" panose="02020603050405020304" pitchFamily="18" charset="0"/>
              </a:endParaRPr>
            </a:p>
          </p:txBody>
        </p:sp>
        <p:sp>
          <p:nvSpPr>
            <p:cNvPr id="35912" name="Text Box 152"/>
            <p:cNvSpPr txBox="1">
              <a:spLocks noChangeArrowheads="1"/>
            </p:cNvSpPr>
            <p:nvPr/>
          </p:nvSpPr>
          <p:spPr bwMode="auto">
            <a:xfrm>
              <a:off x="1187450" y="4329113"/>
              <a:ext cx="53975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(D)</a:t>
              </a:r>
              <a:endParaRPr lang="en-US" altLang="zh-CN" sz="1400" baseline="-25000">
                <a:solidFill>
                  <a:srgbClr val="006699"/>
                </a:solidFill>
                <a:latin typeface="Times New Roman" panose="02020603050405020304" pitchFamily="18" charset="0"/>
              </a:endParaRPr>
            </a:p>
          </p:txBody>
        </p:sp>
        <p:sp>
          <p:nvSpPr>
            <p:cNvPr id="35913" name="Line 159"/>
            <p:cNvSpPr>
              <a:spLocks noChangeShapeType="1"/>
            </p:cNvSpPr>
            <p:nvPr/>
          </p:nvSpPr>
          <p:spPr bwMode="auto">
            <a:xfrm>
              <a:off x="5219700" y="4581525"/>
              <a:ext cx="1655763" cy="1008063"/>
            </a:xfrm>
            <a:prstGeom prst="line">
              <a:avLst/>
            </a:prstGeom>
            <a:noFill/>
            <a:ln w="381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5914" name="Line 160"/>
            <p:cNvSpPr>
              <a:spLocks noChangeShapeType="1"/>
            </p:cNvSpPr>
            <p:nvPr/>
          </p:nvSpPr>
          <p:spPr bwMode="auto">
            <a:xfrm flipV="1">
              <a:off x="2195513" y="4537075"/>
              <a:ext cx="2160587" cy="1066800"/>
            </a:xfrm>
            <a:prstGeom prst="line">
              <a:avLst/>
            </a:prstGeom>
            <a:noFill/>
            <a:ln w="381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5915" name="Text Box 144"/>
            <p:cNvSpPr txBox="1">
              <a:spLocks noChangeArrowheads="1"/>
            </p:cNvSpPr>
            <p:nvPr/>
          </p:nvSpPr>
          <p:spPr bwMode="auto">
            <a:xfrm>
              <a:off x="4427984" y="3140968"/>
              <a:ext cx="2160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dirty="0">
                  <a:solidFill>
                    <a:srgbClr val="006699"/>
                  </a:solidFill>
                  <a:latin typeface="Times New Roman" panose="02020603050405020304" pitchFamily="18" charset="0"/>
                </a:rPr>
                <a:t>Y</a:t>
              </a:r>
              <a:endParaRPr lang="en-US" altLang="zh-CN" sz="1400" baseline="-25000" dirty="0">
                <a:solidFill>
                  <a:srgbClr val="006699"/>
                </a:solidFill>
                <a:latin typeface="Times New Roman" panose="02020603050405020304" pitchFamily="18" charset="0"/>
              </a:endParaRPr>
            </a:p>
          </p:txBody>
        </p:sp>
        <p:sp>
          <p:nvSpPr>
            <p:cNvPr id="35916" name="Text Box 144"/>
            <p:cNvSpPr txBox="1">
              <a:spLocks noChangeArrowheads="1"/>
            </p:cNvSpPr>
            <p:nvPr/>
          </p:nvSpPr>
          <p:spPr bwMode="auto">
            <a:xfrm>
              <a:off x="4499992" y="5805264"/>
              <a:ext cx="216000" cy="25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a:solidFill>
                    <a:srgbClr val="006699"/>
                  </a:solidFill>
                  <a:latin typeface="Times New Roman" panose="02020603050405020304" pitchFamily="18" charset="0"/>
                </a:rPr>
                <a:t>Y</a:t>
              </a:r>
              <a:endParaRPr lang="en-US" altLang="zh-CN" sz="1400" baseline="-25000">
                <a:solidFill>
                  <a:srgbClr val="006699"/>
                </a:solidFill>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3035702899"/>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blinds(horizontal)">
                                      <p:cBhvr>
                                        <p:cTn id="7"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889ACB6-508F-4896-AEFA-0B85EA78207B}" type="slidenum">
              <a:rPr lang="en-GB" altLang="zh-CN" sz="1200">
                <a:solidFill>
                  <a:schemeClr val="bg1"/>
                </a:solidFill>
              </a:rPr>
              <a:pPr>
                <a:spcBef>
                  <a:spcPct val="0"/>
                </a:spcBef>
                <a:buClrTx/>
                <a:buSzTx/>
                <a:buFontTx/>
                <a:buNone/>
              </a:pPr>
              <a:t>2</a:t>
            </a:fld>
            <a:endParaRPr lang="en-GB" altLang="zh-CN" sz="1200">
              <a:solidFill>
                <a:schemeClr val="bg1"/>
              </a:solidFill>
            </a:endParaRPr>
          </a:p>
        </p:txBody>
      </p:sp>
      <p:sp>
        <p:nvSpPr>
          <p:cNvPr id="515074" name="Comment 2">
            <a:hlinkClick r:id="rId4" action="ppaction://hlinksldjump"/>
          </p:cNvPr>
          <p:cNvSpPr>
            <a:spLocks noChangeArrowheads="1"/>
          </p:cNvSpPr>
          <p:nvPr/>
        </p:nvSpPr>
        <p:spPr bwMode="auto">
          <a:xfrm>
            <a:off x="467544" y="1042634"/>
            <a:ext cx="436086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.1.1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IS</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曲线的推导</a:t>
            </a:r>
          </a:p>
        </p:txBody>
      </p:sp>
      <p:sp>
        <p:nvSpPr>
          <p:cNvPr id="515075" name="Comment 3">
            <a:hlinkClick r:id="rId5" action="ppaction://hlinksldjump"/>
          </p:cNvPr>
          <p:cNvSpPr>
            <a:spLocks noChangeArrowheads="1"/>
          </p:cNvSpPr>
          <p:nvPr/>
        </p:nvSpPr>
        <p:spPr bwMode="auto">
          <a:xfrm>
            <a:off x="235744" y="296355"/>
            <a:ext cx="5111750"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4</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.1  </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IS</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曲线</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产品市场均衡 </a:t>
            </a:r>
          </a:p>
        </p:txBody>
      </p:sp>
      <p:sp>
        <p:nvSpPr>
          <p:cNvPr id="515149" name="Rectangle 77"/>
          <p:cNvSpPr>
            <a:spLocks noChangeArrowheads="1"/>
          </p:cNvSpPr>
          <p:nvPr/>
        </p:nvSpPr>
        <p:spPr bwMode="auto">
          <a:xfrm>
            <a:off x="1187450" y="1989138"/>
            <a:ext cx="6985000" cy="3167062"/>
          </a:xfrm>
          <a:prstGeom prst="rect">
            <a:avLst/>
          </a:prstGeom>
          <a:noFill/>
          <a:ln w="9525">
            <a:noFill/>
            <a:miter lim="800000"/>
            <a:headEnd/>
            <a:tailEnd/>
          </a:ln>
          <a:effectLst/>
        </p:spPr>
        <p:txBody>
          <a:bodyPr/>
          <a:lstStyle/>
          <a:p>
            <a:pPr marL="342900" indent="-342900" algn="just" eaLnBrk="1" hangingPunct="1">
              <a:lnSpc>
                <a:spcPct val="90000"/>
              </a:lnSpc>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产品市场均衡的条件：</a:t>
            </a:r>
          </a:p>
          <a:p>
            <a:pPr marL="742950" lvl="1" indent="-285750" algn="just" eaLnBrk="1" hangingPunct="1">
              <a:lnSpc>
                <a:spcPct val="90000"/>
              </a:lnSpc>
              <a:spcBef>
                <a:spcPct val="25000"/>
              </a:spcBef>
              <a:buClr>
                <a:srgbClr val="FF6600"/>
              </a:buClr>
              <a:buFont typeface="宋体" pitchFamily="2" charset="-12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总供给（总产出）</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总需求（总支出）</a:t>
            </a:r>
            <a:r>
              <a:rPr kumimoji="1" lang="zh-CN" altLang="en-US" dirty="0">
                <a:latin typeface="楷体" pitchFamily="49" charset="-122"/>
                <a:ea typeface="楷体" pitchFamily="49" charset="-122"/>
              </a:rPr>
              <a:t>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342900" indent="-342900" algn="just" eaLnBrk="1" hangingPunct="1">
              <a:lnSpc>
                <a:spcPct val="90000"/>
              </a:lnSpc>
              <a:spcBef>
                <a:spcPts val="18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两部门经济产品市场均衡的三个方程： </a:t>
            </a:r>
          </a:p>
          <a:p>
            <a:pPr marL="742950" lvl="1" indent="-285750" algn="just" eaLnBrk="1" hangingPunct="1">
              <a:lnSpc>
                <a:spcPct val="90000"/>
              </a:lnSpc>
              <a:spcBef>
                <a:spcPct val="25000"/>
              </a:spcBef>
              <a:buClr>
                <a:srgbClr val="FF6600"/>
              </a:buClr>
              <a:buFont typeface="宋体" pitchFamily="2" charset="-12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均衡条件</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a:t>
            </a:r>
            <a:r>
              <a:rPr kumimoji="1" lang="zh-CN"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S</a:t>
            </a:r>
          </a:p>
          <a:p>
            <a:pPr marL="742950" lvl="1" indent="-285750" algn="just" eaLnBrk="1" hangingPunct="1">
              <a:lnSpc>
                <a:spcPct val="90000"/>
              </a:lnSpc>
              <a:spcBef>
                <a:spcPct val="25000"/>
              </a:spcBef>
              <a:buClr>
                <a:srgbClr val="FF6600"/>
              </a:buClr>
              <a:buFont typeface="宋体" pitchFamily="2" charset="-12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投资函数</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a:t>
            </a:r>
            <a:r>
              <a:rPr kumimoji="1" lang="zh-CN"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err="1">
                <a:effectLst>
                  <a:outerShdw blurRad="38100" dist="38100" dir="2700000" algn="tl">
                    <a:srgbClr val="C0C0C0"/>
                  </a:outerShdw>
                </a:effectLst>
                <a:latin typeface="Times New Roman" pitchFamily="18" charset="0"/>
              </a:rPr>
              <a:t>e﹣dr</a:t>
            </a:r>
            <a:r>
              <a:rPr kumimoji="1" lang="en-US" altLang="zh-CN" sz="2400" dirty="0">
                <a:latin typeface="Arial" charset="0"/>
              </a:rPr>
              <a:t> </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742950" lvl="1" indent="-285750" algn="just" eaLnBrk="1" hangingPunct="1">
              <a:lnSpc>
                <a:spcPct val="90000"/>
              </a:lnSpc>
              <a:spcBef>
                <a:spcPct val="25000"/>
              </a:spcBef>
              <a:buClr>
                <a:srgbClr val="FF6600"/>
              </a:buClr>
              <a:buFont typeface="宋体" pitchFamily="2" charset="-12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储蓄函数</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S﹦﹣</a:t>
            </a:r>
            <a:r>
              <a:rPr kumimoji="1" lang="el-GR"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α</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﹢(1﹣</a:t>
            </a:r>
            <a:r>
              <a:rPr kumimoji="1" lang="el-GR"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β</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p>
          <a:p>
            <a:pPr marL="342900" indent="-342900" algn="just" eaLnBrk="1" hangingPunct="1">
              <a:lnSpc>
                <a:spcPct val="90000"/>
              </a:lnSpc>
              <a:spcBef>
                <a:spcPts val="18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产品市场均衡时利率</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与</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产出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的匹配关系 </a:t>
            </a:r>
          </a:p>
        </p:txBody>
      </p:sp>
      <p:graphicFrame>
        <p:nvGraphicFramePr>
          <p:cNvPr id="515152" name="Object 80"/>
          <p:cNvGraphicFramePr>
            <a:graphicFrameLocks noChangeAspect="1"/>
          </p:cNvGraphicFramePr>
          <p:nvPr/>
        </p:nvGraphicFramePr>
        <p:xfrm>
          <a:off x="2016125" y="5349875"/>
          <a:ext cx="2181225" cy="742950"/>
        </p:xfrm>
        <a:graphic>
          <a:graphicData uri="http://schemas.openxmlformats.org/presentationml/2006/ole">
            <mc:AlternateContent xmlns:mc="http://schemas.openxmlformats.org/markup-compatibility/2006">
              <mc:Choice xmlns:v="urn:schemas-microsoft-com:vml" Requires="v">
                <p:oleObj spid="_x0000_s36892" name="Equation" r:id="rId6" imgW="1054059" imgH="292140" progId="Equation.DSMT4">
                  <p:embed/>
                </p:oleObj>
              </mc:Choice>
              <mc:Fallback>
                <p:oleObj name="Equation" r:id="rId6" imgW="1054059" imgH="2921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125" y="5349875"/>
                        <a:ext cx="21812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5154" name="Object 82"/>
          <p:cNvGraphicFramePr>
            <a:graphicFrameLocks noChangeAspect="1"/>
          </p:cNvGraphicFramePr>
          <p:nvPr/>
        </p:nvGraphicFramePr>
        <p:xfrm>
          <a:off x="4883150" y="5249863"/>
          <a:ext cx="2201863" cy="842962"/>
        </p:xfrm>
        <a:graphic>
          <a:graphicData uri="http://schemas.openxmlformats.org/presentationml/2006/ole">
            <mc:AlternateContent xmlns:mc="http://schemas.openxmlformats.org/markup-compatibility/2006">
              <mc:Choice xmlns:v="urn:schemas-microsoft-com:vml" Requires="v">
                <p:oleObj spid="_x0000_s36893" name="Equation" r:id="rId8" imgW="901309" imgH="418918" progId="Equation.DSMT4">
                  <p:embed/>
                </p:oleObj>
              </mc:Choice>
              <mc:Fallback>
                <p:oleObj name="Equation" r:id="rId8" imgW="901309" imgH="418918"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3150" y="5249863"/>
                        <a:ext cx="2201863"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45505549"/>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5075"/>
                                        </p:tgtEl>
                                        <p:attrNameLst>
                                          <p:attrName>style.visibility</p:attrName>
                                        </p:attrNameLst>
                                      </p:cBhvr>
                                      <p:to>
                                        <p:strVal val="visible"/>
                                      </p:to>
                                    </p:set>
                                    <p:animEffect transition="in" filter="blinds(horizontal)">
                                      <p:cBhvr>
                                        <p:cTn id="7" dur="500"/>
                                        <p:tgtEl>
                                          <p:spTgt spid="5150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5074"/>
                                        </p:tgtEl>
                                        <p:attrNameLst>
                                          <p:attrName>style.visibility</p:attrName>
                                        </p:attrNameLst>
                                      </p:cBhvr>
                                      <p:to>
                                        <p:strVal val="visible"/>
                                      </p:to>
                                    </p:set>
                                    <p:animEffect transition="in" filter="blinds(horizontal)">
                                      <p:cBhvr>
                                        <p:cTn id="12" dur="500"/>
                                        <p:tgtEl>
                                          <p:spTgt spid="5150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5149">
                                            <p:txEl>
                                              <p:pRg st="0" end="0"/>
                                            </p:txEl>
                                          </p:spTgt>
                                        </p:tgtEl>
                                        <p:attrNameLst>
                                          <p:attrName>style.visibility</p:attrName>
                                        </p:attrNameLst>
                                      </p:cBhvr>
                                      <p:to>
                                        <p:strVal val="visible"/>
                                      </p:to>
                                    </p:set>
                                    <p:animEffect transition="in" filter="blinds(horizontal)">
                                      <p:cBhvr>
                                        <p:cTn id="17" dur="500"/>
                                        <p:tgtEl>
                                          <p:spTgt spid="515149">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15149">
                                            <p:txEl>
                                              <p:pRg st="1" end="1"/>
                                            </p:txEl>
                                          </p:spTgt>
                                        </p:tgtEl>
                                        <p:attrNameLst>
                                          <p:attrName>style.visibility</p:attrName>
                                        </p:attrNameLst>
                                      </p:cBhvr>
                                      <p:to>
                                        <p:strVal val="visible"/>
                                      </p:to>
                                    </p:set>
                                    <p:animEffect transition="in" filter="blinds(horizontal)">
                                      <p:cBhvr>
                                        <p:cTn id="20" dur="500"/>
                                        <p:tgtEl>
                                          <p:spTgt spid="515149">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15149">
                                            <p:txEl>
                                              <p:pRg st="2" end="2"/>
                                            </p:txEl>
                                          </p:spTgt>
                                        </p:tgtEl>
                                        <p:attrNameLst>
                                          <p:attrName>style.visibility</p:attrName>
                                        </p:attrNameLst>
                                      </p:cBhvr>
                                      <p:to>
                                        <p:strVal val="visible"/>
                                      </p:to>
                                    </p:set>
                                    <p:animEffect transition="in" filter="blinds(horizontal)">
                                      <p:cBhvr>
                                        <p:cTn id="25" dur="500"/>
                                        <p:tgtEl>
                                          <p:spTgt spid="515149">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15149">
                                            <p:txEl>
                                              <p:pRg st="3" end="3"/>
                                            </p:txEl>
                                          </p:spTgt>
                                        </p:tgtEl>
                                        <p:attrNameLst>
                                          <p:attrName>style.visibility</p:attrName>
                                        </p:attrNameLst>
                                      </p:cBhvr>
                                      <p:to>
                                        <p:strVal val="visible"/>
                                      </p:to>
                                    </p:set>
                                    <p:animEffect transition="in" filter="blinds(horizontal)">
                                      <p:cBhvr>
                                        <p:cTn id="28" dur="500"/>
                                        <p:tgtEl>
                                          <p:spTgt spid="515149">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15149">
                                            <p:txEl>
                                              <p:pRg st="4" end="4"/>
                                            </p:txEl>
                                          </p:spTgt>
                                        </p:tgtEl>
                                        <p:attrNameLst>
                                          <p:attrName>style.visibility</p:attrName>
                                        </p:attrNameLst>
                                      </p:cBhvr>
                                      <p:to>
                                        <p:strVal val="visible"/>
                                      </p:to>
                                    </p:set>
                                    <p:animEffect transition="in" filter="blinds(horizontal)">
                                      <p:cBhvr>
                                        <p:cTn id="31" dur="500"/>
                                        <p:tgtEl>
                                          <p:spTgt spid="515149">
                                            <p:txEl>
                                              <p:pRg st="4" end="4"/>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15149">
                                            <p:txEl>
                                              <p:pRg st="5" end="5"/>
                                            </p:txEl>
                                          </p:spTgt>
                                        </p:tgtEl>
                                        <p:attrNameLst>
                                          <p:attrName>style.visibility</p:attrName>
                                        </p:attrNameLst>
                                      </p:cBhvr>
                                      <p:to>
                                        <p:strVal val="visible"/>
                                      </p:to>
                                    </p:set>
                                    <p:animEffect transition="in" filter="blinds(horizontal)">
                                      <p:cBhvr>
                                        <p:cTn id="34" dur="500"/>
                                        <p:tgtEl>
                                          <p:spTgt spid="515149">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15149">
                                            <p:txEl>
                                              <p:pRg st="6" end="6"/>
                                            </p:txEl>
                                          </p:spTgt>
                                        </p:tgtEl>
                                        <p:attrNameLst>
                                          <p:attrName>style.visibility</p:attrName>
                                        </p:attrNameLst>
                                      </p:cBhvr>
                                      <p:to>
                                        <p:strVal val="visible"/>
                                      </p:to>
                                    </p:set>
                                    <p:animEffect transition="in" filter="blinds(horizontal)">
                                      <p:cBhvr>
                                        <p:cTn id="39" dur="500"/>
                                        <p:tgtEl>
                                          <p:spTgt spid="515149">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15152"/>
                                        </p:tgtEl>
                                        <p:attrNameLst>
                                          <p:attrName>style.visibility</p:attrName>
                                        </p:attrNameLst>
                                      </p:cBhvr>
                                      <p:to>
                                        <p:strVal val="visible"/>
                                      </p:to>
                                    </p:set>
                                    <p:animEffect transition="in" filter="blinds(horizontal)">
                                      <p:cBhvr>
                                        <p:cTn id="44" dur="500"/>
                                        <p:tgtEl>
                                          <p:spTgt spid="5151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515154"/>
                                        </p:tgtEl>
                                        <p:attrNameLst>
                                          <p:attrName>style.visibility</p:attrName>
                                        </p:attrNameLst>
                                      </p:cBhvr>
                                      <p:to>
                                        <p:strVal val="visible"/>
                                      </p:to>
                                    </p:set>
                                    <p:animEffect transition="in" filter="blinds(horizontal)">
                                      <p:cBhvr>
                                        <p:cTn id="49" dur="500"/>
                                        <p:tgtEl>
                                          <p:spTgt spid="515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4" grpId="0" autoUpdateAnimBg="0"/>
      <p:bldP spid="515075" grpId="0" autoUpdateAnimBg="0"/>
      <p:bldP spid="51514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8B5A6F-888D-4D47-A427-C41F48F4B950}" type="slidenum">
              <a:rPr lang="en-GB" altLang="zh-CN" sz="1200">
                <a:solidFill>
                  <a:schemeClr val="bg1"/>
                </a:solidFill>
              </a:rPr>
              <a:pPr>
                <a:spcBef>
                  <a:spcPct val="0"/>
                </a:spcBef>
                <a:buClrTx/>
                <a:buSzTx/>
                <a:buFontTx/>
                <a:buNone/>
              </a:pPr>
              <a:t>20</a:t>
            </a:fld>
            <a:endParaRPr lang="en-GB" altLang="zh-CN" sz="1200">
              <a:solidFill>
                <a:schemeClr val="bg1"/>
              </a:solidFill>
            </a:endParaRPr>
          </a:p>
        </p:txBody>
      </p:sp>
      <p:sp>
        <p:nvSpPr>
          <p:cNvPr id="3686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544771" name="Rectangle 3"/>
          <p:cNvSpPr>
            <a:spLocks noChangeArrowheads="1"/>
          </p:cNvSpPr>
          <p:nvPr/>
        </p:nvSpPr>
        <p:spPr bwMode="auto">
          <a:xfrm>
            <a:off x="1068301" y="2051051"/>
            <a:ext cx="676751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dirty="0" smtClean="0">
                <a:solidFill>
                  <a:srgbClr val="800000"/>
                </a:solidFill>
                <a:latin typeface="楷体_GB2312" panose="02010609030101010101" pitchFamily="49" charset="-122"/>
                <a:ea typeface="楷体_GB2312" panose="02010609030101010101" pitchFamily="49" charset="-122"/>
              </a:rPr>
              <a:t>例</a:t>
            </a:r>
            <a:r>
              <a:rPr kumimoji="1" lang="en-US" altLang="zh-CN" sz="2400" dirty="0" smtClean="0">
                <a:solidFill>
                  <a:srgbClr val="800000"/>
                </a:solidFill>
                <a:latin typeface="Times New Roman" panose="02020603050405020304" pitchFamily="18" charset="0"/>
                <a:ea typeface="楷体_GB2312" panose="02010609030101010101" pitchFamily="49" charset="-122"/>
              </a:rPr>
              <a:t>4.2</a:t>
            </a:r>
            <a:r>
              <a:rPr kumimoji="1" lang="en-US" altLang="zh-CN" sz="2400" dirty="0" smtClean="0">
                <a:latin typeface="楷体_GB2312" panose="02010609030101010101" pitchFamily="49" charset="-122"/>
                <a:ea typeface="楷体_GB2312" panose="02010609030101010101" pitchFamily="49" charset="-122"/>
              </a:rPr>
              <a:t> </a:t>
            </a:r>
            <a:r>
              <a:rPr kumimoji="1" lang="zh-CN" altLang="en-US" sz="2400" dirty="0">
                <a:latin typeface="楷体" panose="02010609060101010101" pitchFamily="49" charset="-122"/>
                <a:ea typeface="楷体" panose="02010609060101010101" pitchFamily="49" charset="-122"/>
              </a:rPr>
              <a:t>已知货币供应量</a:t>
            </a:r>
            <a:r>
              <a:rPr kumimoji="1" lang="en-US" altLang="zh-CN" sz="2400" dirty="0">
                <a:latin typeface="Times New Roman" panose="02020603050405020304" pitchFamily="18" charset="0"/>
                <a:ea typeface="楷体_GB2312" panose="02010609030101010101" pitchFamily="49" charset="-122"/>
              </a:rPr>
              <a:t>m</a:t>
            </a:r>
            <a:r>
              <a:rPr kumimoji="1" lang="zh-CN" altLang="en-US" sz="2400" dirty="0">
                <a:latin typeface="Times New Roman" panose="02020603050405020304" pitchFamily="18" charset="0"/>
                <a:ea typeface="楷体_GB2312" panose="02010609030101010101" pitchFamily="49" charset="-122"/>
              </a:rPr>
              <a:t>＝</a:t>
            </a:r>
            <a:r>
              <a:rPr kumimoji="1" lang="en-US" altLang="zh-CN" sz="2400" dirty="0">
                <a:latin typeface="Times New Roman" panose="02020603050405020304" pitchFamily="18" charset="0"/>
                <a:ea typeface="楷体_GB2312" panose="02010609030101010101" pitchFamily="49" charset="-122"/>
              </a:rPr>
              <a:t>300</a:t>
            </a:r>
            <a:r>
              <a:rPr kumimoji="1" lang="zh-CN" altLang="en-US" sz="2400" dirty="0">
                <a:latin typeface="楷体_GB2312" panose="02010609030101010101" pitchFamily="49" charset="-122"/>
                <a:ea typeface="楷体_GB2312" panose="02010609030101010101" pitchFamily="49" charset="-122"/>
              </a:rPr>
              <a:t>，</a:t>
            </a:r>
            <a:r>
              <a:rPr kumimoji="1" lang="zh-CN" altLang="en-US" sz="2400" dirty="0">
                <a:latin typeface="楷体" panose="02010609060101010101" pitchFamily="49" charset="-122"/>
                <a:ea typeface="楷体" panose="02010609060101010101" pitchFamily="49" charset="-122"/>
              </a:rPr>
              <a:t>货币需求函数为</a:t>
            </a:r>
            <a:r>
              <a:rPr kumimoji="1" lang="en-US" altLang="zh-CN" sz="2400" dirty="0">
                <a:latin typeface="Times New Roman" panose="02020603050405020304" pitchFamily="18" charset="0"/>
                <a:ea typeface="楷体_GB2312" panose="02010609030101010101" pitchFamily="49" charset="-122"/>
              </a:rPr>
              <a:t>L=0.2Y-5r</a:t>
            </a:r>
            <a:r>
              <a:rPr kumimoji="1" lang="zh-CN" altLang="en-US" sz="2400" dirty="0">
                <a:latin typeface="楷体_GB2312" panose="02010609030101010101" pitchFamily="49" charset="-122"/>
                <a:ea typeface="楷体_GB2312" panose="02010609030101010101" pitchFamily="49" charset="-122"/>
              </a:rPr>
              <a:t>。</a:t>
            </a:r>
            <a:r>
              <a:rPr kumimoji="1" lang="zh-CN" altLang="en-US" sz="2400" dirty="0">
                <a:latin typeface="楷体" panose="02010609060101010101" pitchFamily="49" charset="-122"/>
                <a:ea typeface="楷体" panose="02010609060101010101" pitchFamily="49" charset="-122"/>
              </a:rPr>
              <a:t>求</a:t>
            </a:r>
            <a:r>
              <a:rPr kumimoji="1" lang="en-US" altLang="zh-CN" sz="2400" dirty="0">
                <a:latin typeface="Times New Roman" panose="02020603050405020304" pitchFamily="18" charset="0"/>
                <a:ea typeface="楷体_GB2312" panose="02010609030101010101" pitchFamily="49" charset="-122"/>
              </a:rPr>
              <a:t>LM</a:t>
            </a:r>
            <a:r>
              <a:rPr kumimoji="1" lang="zh-CN" altLang="en-US" sz="2400" dirty="0">
                <a:latin typeface="楷体" panose="02010609060101010101" pitchFamily="49" charset="-122"/>
                <a:ea typeface="楷体" panose="02010609060101010101" pitchFamily="49" charset="-122"/>
              </a:rPr>
              <a:t>曲线的方程 。 </a:t>
            </a:r>
          </a:p>
        </p:txBody>
      </p:sp>
      <p:sp>
        <p:nvSpPr>
          <p:cNvPr id="544772" name="Rectangle 4"/>
          <p:cNvSpPr>
            <a:spLocks noChangeArrowheads="1"/>
          </p:cNvSpPr>
          <p:nvPr/>
        </p:nvSpPr>
        <p:spPr bwMode="auto">
          <a:xfrm>
            <a:off x="1403350" y="3358357"/>
            <a:ext cx="8636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dirty="0">
                <a:latin typeface="楷体_GB2312" panose="02010609030101010101" pitchFamily="49" charset="-122"/>
                <a:ea typeface="楷体_GB2312" panose="02010609030101010101" pitchFamily="49" charset="-122"/>
              </a:rPr>
              <a:t>解：</a:t>
            </a:r>
          </a:p>
        </p:txBody>
      </p:sp>
      <p:sp>
        <p:nvSpPr>
          <p:cNvPr id="544775" name="Rectangle 7"/>
          <p:cNvSpPr>
            <a:spLocks noChangeArrowheads="1"/>
          </p:cNvSpPr>
          <p:nvPr/>
        </p:nvSpPr>
        <p:spPr bwMode="auto">
          <a:xfrm>
            <a:off x="1439333" y="4542632"/>
            <a:ext cx="8636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dirty="0">
                <a:latin typeface="楷体_GB2312" panose="02010609030101010101" pitchFamily="49" charset="-122"/>
                <a:ea typeface="楷体_GB2312" panose="02010609030101010101" pitchFamily="49" charset="-122"/>
              </a:rPr>
              <a:t>或，</a:t>
            </a:r>
          </a:p>
        </p:txBody>
      </p:sp>
      <p:sp>
        <p:nvSpPr>
          <p:cNvPr id="544776" name="AutoShape 8"/>
          <p:cNvSpPr>
            <a:spLocks noChangeArrowheads="1"/>
          </p:cNvSpPr>
          <p:nvPr/>
        </p:nvSpPr>
        <p:spPr bwMode="auto">
          <a:xfrm>
            <a:off x="827584" y="115888"/>
            <a:ext cx="7705725" cy="13684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000">
                <a:solidFill>
                  <a:srgbClr val="000000"/>
                </a:solidFill>
                <a:latin typeface="楷体" panose="02010609060101010101" pitchFamily="49" charset="-122"/>
                <a:ea typeface="楷体" panose="02010609060101010101" pitchFamily="49" charset="-122"/>
              </a:rPr>
              <a:t>   </a:t>
            </a:r>
            <a:r>
              <a:rPr kumimoji="1" lang="zh-CN" altLang="en-US" sz="2000">
                <a:solidFill>
                  <a:srgbClr val="000000"/>
                </a:solidFill>
                <a:latin typeface="楷体" panose="02010609060101010101" pitchFamily="49" charset="-122"/>
                <a:ea typeface="楷体" panose="02010609060101010101" pitchFamily="49" charset="-122"/>
              </a:rPr>
              <a:t>如果货币供给量和货币需求函数已知，可以求出</a:t>
            </a:r>
            <a:r>
              <a:rPr kumimoji="1" lang="en-US" altLang="zh-CN" sz="2000">
                <a:solidFill>
                  <a:srgbClr val="000000"/>
                </a:solidFill>
                <a:latin typeface="Times New Roman" panose="02020603050405020304" pitchFamily="18" charset="0"/>
                <a:ea typeface="楷体" panose="02010609060101010101" pitchFamily="49" charset="-122"/>
              </a:rPr>
              <a:t>LM</a:t>
            </a:r>
            <a:r>
              <a:rPr kumimoji="1" lang="zh-CN" altLang="en-US" sz="2000">
                <a:solidFill>
                  <a:srgbClr val="000000"/>
                </a:solidFill>
                <a:latin typeface="楷体" panose="02010609060101010101" pitchFamily="49" charset="-122"/>
                <a:ea typeface="楷体" panose="02010609060101010101" pitchFamily="49" charset="-122"/>
              </a:rPr>
              <a:t>曲线的方程；如果</a:t>
            </a:r>
            <a:r>
              <a:rPr kumimoji="1" lang="en-US" altLang="zh-CN" sz="2000">
                <a:solidFill>
                  <a:srgbClr val="000000"/>
                </a:solidFill>
                <a:latin typeface="Times New Roman" panose="02020603050405020304" pitchFamily="18" charset="0"/>
                <a:ea typeface="楷体" panose="02010609060101010101" pitchFamily="49" charset="-122"/>
              </a:rPr>
              <a:t>LM</a:t>
            </a:r>
            <a:r>
              <a:rPr kumimoji="1" lang="zh-CN" altLang="en-US" sz="2000">
                <a:solidFill>
                  <a:srgbClr val="000000"/>
                </a:solidFill>
                <a:latin typeface="楷体" panose="02010609060101010101" pitchFamily="49" charset="-122"/>
                <a:ea typeface="楷体" panose="02010609060101010101" pitchFamily="49" charset="-122"/>
              </a:rPr>
              <a:t>曲线方程已知，则可以推算出不同利率水平下实现货币市场均衡时的产出水平，或不同产出水平下实现货币市场均衡时的利率水平。 </a:t>
            </a:r>
          </a:p>
        </p:txBody>
      </p:sp>
      <p:graphicFrame>
        <p:nvGraphicFramePr>
          <p:cNvPr id="544777" name="Object 9"/>
          <p:cNvGraphicFramePr>
            <a:graphicFrameLocks noChangeAspect="1"/>
          </p:cNvGraphicFramePr>
          <p:nvPr>
            <p:extLst>
              <p:ext uri="{D42A27DB-BD31-4B8C-83A1-F6EECF244321}">
                <p14:modId xmlns:p14="http://schemas.microsoft.com/office/powerpoint/2010/main" val="524827511"/>
              </p:ext>
            </p:extLst>
          </p:nvPr>
        </p:nvGraphicFramePr>
        <p:xfrm>
          <a:off x="2825664" y="3352800"/>
          <a:ext cx="5010150" cy="719138"/>
        </p:xfrm>
        <a:graphic>
          <a:graphicData uri="http://schemas.openxmlformats.org/presentationml/2006/ole">
            <mc:AlternateContent xmlns:mc="http://schemas.openxmlformats.org/markup-compatibility/2006">
              <mc:Choice xmlns:v="urn:schemas-microsoft-com:vml" Requires="v">
                <p:oleObj spid="_x0000_s46108" name="公式" r:id="rId3" imgW="2717800" imgH="393700" progId="Equation.3">
                  <p:embed/>
                </p:oleObj>
              </mc:Choice>
              <mc:Fallback>
                <p:oleObj name="公式" r:id="rId3" imgW="27178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664" y="3352800"/>
                        <a:ext cx="50101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4779" name="Object 11"/>
          <p:cNvGraphicFramePr>
            <a:graphicFrameLocks noChangeAspect="1"/>
          </p:cNvGraphicFramePr>
          <p:nvPr>
            <p:extLst>
              <p:ext uri="{D42A27DB-BD31-4B8C-83A1-F6EECF244321}">
                <p14:modId xmlns:p14="http://schemas.microsoft.com/office/powerpoint/2010/main" val="2001196468"/>
              </p:ext>
            </p:extLst>
          </p:nvPr>
        </p:nvGraphicFramePr>
        <p:xfrm>
          <a:off x="2825664" y="4481185"/>
          <a:ext cx="4513263" cy="719138"/>
        </p:xfrm>
        <a:graphic>
          <a:graphicData uri="http://schemas.openxmlformats.org/presentationml/2006/ole">
            <mc:AlternateContent xmlns:mc="http://schemas.openxmlformats.org/markup-compatibility/2006">
              <mc:Choice xmlns:v="urn:schemas-microsoft-com:vml" Requires="v">
                <p:oleObj spid="_x0000_s46109" name="公式" r:id="rId5" imgW="2451100" imgH="393700" progId="Equation.3">
                  <p:embed/>
                </p:oleObj>
              </mc:Choice>
              <mc:Fallback>
                <p:oleObj name="公式" r:id="rId5" imgW="24511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5664" y="4481185"/>
                        <a:ext cx="451326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3480692452"/>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4776"/>
                                        </p:tgtEl>
                                        <p:attrNameLst>
                                          <p:attrName>style.visibility</p:attrName>
                                        </p:attrNameLst>
                                      </p:cBhvr>
                                      <p:to>
                                        <p:strVal val="visible"/>
                                      </p:to>
                                    </p:set>
                                    <p:animEffect transition="in" filter="blinds(horizontal)">
                                      <p:cBhvr>
                                        <p:cTn id="7" dur="500"/>
                                        <p:tgtEl>
                                          <p:spTgt spid="544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4771"/>
                                        </p:tgtEl>
                                        <p:attrNameLst>
                                          <p:attrName>style.visibility</p:attrName>
                                        </p:attrNameLst>
                                      </p:cBhvr>
                                      <p:to>
                                        <p:strVal val="visible"/>
                                      </p:to>
                                    </p:set>
                                    <p:animEffect transition="in" filter="blinds(horizontal)">
                                      <p:cBhvr>
                                        <p:cTn id="12" dur="500"/>
                                        <p:tgtEl>
                                          <p:spTgt spid="5447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4772"/>
                                        </p:tgtEl>
                                        <p:attrNameLst>
                                          <p:attrName>style.visibility</p:attrName>
                                        </p:attrNameLst>
                                      </p:cBhvr>
                                      <p:to>
                                        <p:strVal val="visible"/>
                                      </p:to>
                                    </p:set>
                                    <p:animEffect transition="in" filter="blinds(horizontal)">
                                      <p:cBhvr>
                                        <p:cTn id="17" dur="500"/>
                                        <p:tgtEl>
                                          <p:spTgt spid="544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4777"/>
                                        </p:tgtEl>
                                        <p:attrNameLst>
                                          <p:attrName>style.visibility</p:attrName>
                                        </p:attrNameLst>
                                      </p:cBhvr>
                                      <p:to>
                                        <p:strVal val="visible"/>
                                      </p:to>
                                    </p:set>
                                    <p:animEffect transition="in" filter="blinds(horizontal)">
                                      <p:cBhvr>
                                        <p:cTn id="22" dur="500"/>
                                        <p:tgtEl>
                                          <p:spTgt spid="5447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4775"/>
                                        </p:tgtEl>
                                        <p:attrNameLst>
                                          <p:attrName>style.visibility</p:attrName>
                                        </p:attrNameLst>
                                      </p:cBhvr>
                                      <p:to>
                                        <p:strVal val="visible"/>
                                      </p:to>
                                    </p:set>
                                    <p:animEffect transition="in" filter="blinds(horizontal)">
                                      <p:cBhvr>
                                        <p:cTn id="27" dur="500"/>
                                        <p:tgtEl>
                                          <p:spTgt spid="5447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44779"/>
                                        </p:tgtEl>
                                        <p:attrNameLst>
                                          <p:attrName>style.visibility</p:attrName>
                                        </p:attrNameLst>
                                      </p:cBhvr>
                                      <p:to>
                                        <p:strVal val="visible"/>
                                      </p:to>
                                    </p:set>
                                    <p:animEffect transition="in" filter="blinds(horizontal)">
                                      <p:cBhvr>
                                        <p:cTn id="32" dur="500"/>
                                        <p:tgtEl>
                                          <p:spTgt spid="544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p:bldP spid="544772" grpId="0"/>
      <p:bldP spid="544775" grpId="0"/>
      <p:bldP spid="544776"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1CFDDB4-28B2-4A60-ACD3-056DB7FBDE06}" type="slidenum">
              <a:rPr lang="en-GB" altLang="zh-CN" sz="1200">
                <a:solidFill>
                  <a:schemeClr val="bg1"/>
                </a:solidFill>
              </a:rPr>
              <a:pPr>
                <a:spcBef>
                  <a:spcPct val="0"/>
                </a:spcBef>
                <a:buClrTx/>
                <a:buSzTx/>
                <a:buFontTx/>
                <a:buNone/>
              </a:pPr>
              <a:t>21</a:t>
            </a:fld>
            <a:endParaRPr lang="en-GB" altLang="zh-CN" sz="1200">
              <a:solidFill>
                <a:schemeClr val="bg1"/>
              </a:solidFill>
            </a:endParaRPr>
          </a:p>
        </p:txBody>
      </p:sp>
      <p:sp>
        <p:nvSpPr>
          <p:cNvPr id="541698" name="Comment 2">
            <a:hlinkClick r:id="rId2" action="ppaction://hlinksldjump"/>
          </p:cNvPr>
          <p:cNvSpPr>
            <a:spLocks noChangeArrowheads="1"/>
          </p:cNvSpPr>
          <p:nvPr/>
        </p:nvSpPr>
        <p:spPr bwMode="auto">
          <a:xfrm>
            <a:off x="611188" y="765175"/>
            <a:ext cx="436086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.2.5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LM</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曲线的含义</a:t>
            </a:r>
          </a:p>
        </p:txBody>
      </p:sp>
      <p:sp>
        <p:nvSpPr>
          <p:cNvPr id="541699" name="Rectangle 3"/>
          <p:cNvSpPr>
            <a:spLocks noChangeArrowheads="1"/>
          </p:cNvSpPr>
          <p:nvPr/>
        </p:nvSpPr>
        <p:spPr bwMode="auto">
          <a:xfrm>
            <a:off x="827584" y="1628800"/>
            <a:ext cx="7775575" cy="4392613"/>
          </a:xfrm>
          <a:prstGeom prst="rect">
            <a:avLst/>
          </a:prstGeom>
          <a:noFill/>
          <a:ln w="9525">
            <a:noFill/>
            <a:miter lim="800000"/>
            <a:headEnd/>
            <a:tailEnd/>
          </a:ln>
          <a:effectLst/>
        </p:spPr>
        <p:txBody>
          <a:bodyPr/>
          <a:lstStyle/>
          <a:p>
            <a:pPr marL="266700" indent="-266700" algn="just" eaLnBrk="1" hangingPunct="1">
              <a:spcBef>
                <a:spcPct val="3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对货币市场均衡来说，利率与总产出之间存在着正方向变化关系，即利率高时总产出水平高，利率低时总产出水平低（但二者不是直接的因果关系）</a:t>
            </a:r>
          </a:p>
          <a:p>
            <a:pPr marL="542925" lvl="1" indent="-276225" algn="just" eaLnBrk="1" hangingPunct="1">
              <a:spcBef>
                <a:spcPct val="35000"/>
              </a:spcBef>
              <a:buClr>
                <a:srgbClr val="FF6600"/>
              </a:buClr>
              <a:buFont typeface="Wingdings" pitchFamily="2" charset="2"/>
              <a:buChar char="Ø"/>
              <a:defRPr/>
            </a:pPr>
            <a:r>
              <a:rPr kumimoji="1" lang="zh-CN" altLang="en-US" sz="2400" dirty="0">
                <a:effectLst>
                  <a:outerShdw blurRad="38100" dist="38100" dir="2700000" algn="tl">
                    <a:srgbClr val="C0C0C0"/>
                  </a:outerShdw>
                </a:effectLst>
                <a:latin typeface="楷体" pitchFamily="49" charset="-122"/>
                <a:ea typeface="楷体" pitchFamily="49" charset="-122"/>
                <a:cs typeface="Times New Roman" pitchFamily="18" charset="0"/>
              </a:rPr>
              <a:t>产出→交易性货币需求；利率</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rgbClr val="009900"/>
                </a:solidFill>
                <a:effectLst>
                  <a:outerShdw blurRad="38100" dist="38100" dir="2700000" algn="tl">
                    <a:srgbClr val="C0C0C0"/>
                  </a:outerShdw>
                </a:effectLst>
                <a:latin typeface="楷体" pitchFamily="49" charset="-122"/>
                <a:ea typeface="楷体" pitchFamily="49" charset="-122"/>
                <a:cs typeface="Times New Roman" pitchFamily="18" charset="0"/>
              </a:rPr>
              <a:t>投机性货币需求</a:t>
            </a:r>
            <a:r>
              <a:rPr kumimoji="1" lang="zh-CN" altLang="en-US" sz="2400" dirty="0" smtClean="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；投机性</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货币与交易性货币互为余数：货币供应量</a:t>
            </a:r>
            <a:r>
              <a:rPr kumimoji="1" lang="en-US" altLang="zh-CN" sz="2400" dirty="0">
                <a:solidFill>
                  <a:schemeClr val="tx1"/>
                </a:solidFill>
                <a:effectLst>
                  <a:outerShdw blurRad="38100" dist="38100" dir="2700000" algn="tl">
                    <a:srgbClr val="C0C0C0"/>
                  </a:outerShdw>
                </a:effectLst>
                <a:latin typeface="Times New Roman" pitchFamily="18" charset="0"/>
                <a:ea typeface="楷体" pitchFamily="49" charset="-122"/>
                <a:cs typeface="Times New Roman" pitchFamily="18" charset="0"/>
              </a:rPr>
              <a:t>M</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一定</a:t>
            </a:r>
            <a:r>
              <a:rPr kumimoji="1" lang="zh-CN" altLang="en-US" sz="2400" dirty="0" smtClean="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effectLst>
                  <a:outerShdw blurRad="38100" dist="38100" dir="2700000" algn="tl">
                    <a:srgbClr val="C0C0C0"/>
                  </a:outerShdw>
                </a:effectLst>
                <a:latin typeface="楷体" pitchFamily="49" charset="-122"/>
                <a:ea typeface="楷体" pitchFamily="49" charset="-122"/>
                <a:cs typeface="Times New Roman" pitchFamily="18" charset="0"/>
              </a:rPr>
              <a:t>产量</a:t>
            </a:r>
            <a:r>
              <a:rPr kumimoji="1" lang="zh-CN" altLang="en-US" sz="2400" dirty="0" smtClean="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较高→</a:t>
            </a:r>
            <a:r>
              <a:rPr kumimoji="1" lang="zh-CN" altLang="en-US" sz="2400" dirty="0">
                <a:solidFill>
                  <a:srgbClr val="009900"/>
                </a:solidFill>
                <a:effectLst>
                  <a:outerShdw blurRad="38100" dist="38100" dir="2700000" algn="tl">
                    <a:srgbClr val="C0C0C0"/>
                  </a:outerShdw>
                </a:effectLst>
                <a:latin typeface="楷体" pitchFamily="49" charset="-122"/>
                <a:ea typeface="楷体" pitchFamily="49" charset="-122"/>
                <a:cs typeface="Times New Roman" pitchFamily="18" charset="0"/>
              </a:rPr>
              <a:t>用于交易的货币</a:t>
            </a:r>
            <a:r>
              <a:rPr kumimoji="1" lang="zh-CN" altLang="en-US" sz="2400" dirty="0" smtClean="0">
                <a:solidFill>
                  <a:srgbClr val="009900"/>
                </a:solidFill>
                <a:effectLst>
                  <a:outerShdw blurRad="38100" dist="38100" dir="2700000" algn="tl">
                    <a:srgbClr val="C0C0C0"/>
                  </a:outerShdw>
                </a:effectLst>
                <a:latin typeface="楷体" pitchFamily="49" charset="-122"/>
                <a:ea typeface="楷体" pitchFamily="49" charset="-122"/>
                <a:cs typeface="Times New Roman" pitchFamily="18" charset="0"/>
              </a:rPr>
              <a:t>较多</a:t>
            </a:r>
            <a:r>
              <a:rPr kumimoji="1" lang="zh-CN" altLang="en-US" sz="2400" dirty="0">
                <a:effectLst>
                  <a:outerShdw blurRad="38100" dist="38100" dir="2700000" algn="tl">
                    <a:srgbClr val="C0C0C0"/>
                  </a:outerShdw>
                </a:effectLst>
                <a:latin typeface="楷体" pitchFamily="49" charset="-122"/>
                <a:ea typeface="楷体" pitchFamily="49" charset="-122"/>
                <a:cs typeface="Times New Roman" pitchFamily="18" charset="0"/>
              </a:rPr>
              <a:t>→投机性货币需求较少→</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保持货币市场</a:t>
            </a:r>
            <a:r>
              <a:rPr kumimoji="1" lang="zh-CN" altLang="en-US" sz="2400" dirty="0" smtClean="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均衡的利率水平</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较高；反之则反是</a:t>
            </a:r>
            <a:r>
              <a:rPr kumimoji="1" lang="zh-CN" altLang="en-US" dirty="0">
                <a:latin typeface="楷体" pitchFamily="49" charset="-122"/>
                <a:ea typeface="楷体" pitchFamily="49" charset="-122"/>
              </a:rPr>
              <a:t> </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 </a:t>
            </a:r>
          </a:p>
          <a:p>
            <a:pPr marL="266700" indent="-266700" algn="just" eaLnBrk="1" hangingPunct="1">
              <a:spcBef>
                <a:spcPct val="6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处于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曲线上的任何点位</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的组合</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都表示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，即货币市场实现了均衡，</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曲线之外任何点位</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的组合</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都表示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，即货币市场没有实现均衡 </a:t>
            </a:r>
          </a:p>
        </p:txBody>
      </p:sp>
    </p:spTree>
    <p:extLst>
      <p:ext uri="{BB962C8B-B14F-4D97-AF65-F5344CB8AC3E}">
        <p14:creationId xmlns:p14="http://schemas.microsoft.com/office/powerpoint/2010/main" val="4211660358"/>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1698"/>
                                        </p:tgtEl>
                                        <p:attrNameLst>
                                          <p:attrName>style.visibility</p:attrName>
                                        </p:attrNameLst>
                                      </p:cBhvr>
                                      <p:to>
                                        <p:strVal val="visible"/>
                                      </p:to>
                                    </p:set>
                                    <p:animEffect transition="in" filter="blinds(horizontal)">
                                      <p:cBhvr>
                                        <p:cTn id="7" dur="500"/>
                                        <p:tgtEl>
                                          <p:spTgt spid="541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1699">
                                            <p:txEl>
                                              <p:pRg st="0" end="0"/>
                                            </p:txEl>
                                          </p:spTgt>
                                        </p:tgtEl>
                                        <p:attrNameLst>
                                          <p:attrName>style.visibility</p:attrName>
                                        </p:attrNameLst>
                                      </p:cBhvr>
                                      <p:to>
                                        <p:strVal val="visible"/>
                                      </p:to>
                                    </p:set>
                                    <p:animEffect transition="in" filter="blinds(horizontal)">
                                      <p:cBhvr>
                                        <p:cTn id="12" dur="500"/>
                                        <p:tgtEl>
                                          <p:spTgt spid="5416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1699">
                                            <p:txEl>
                                              <p:pRg st="1" end="1"/>
                                            </p:txEl>
                                          </p:spTgt>
                                        </p:tgtEl>
                                        <p:attrNameLst>
                                          <p:attrName>style.visibility</p:attrName>
                                        </p:attrNameLst>
                                      </p:cBhvr>
                                      <p:to>
                                        <p:strVal val="visible"/>
                                      </p:to>
                                    </p:set>
                                    <p:animEffect transition="in" filter="blinds(horizontal)">
                                      <p:cBhvr>
                                        <p:cTn id="17" dur="500"/>
                                        <p:tgtEl>
                                          <p:spTgt spid="5416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1699">
                                            <p:txEl>
                                              <p:pRg st="2" end="2"/>
                                            </p:txEl>
                                          </p:spTgt>
                                        </p:tgtEl>
                                        <p:attrNameLst>
                                          <p:attrName>style.visibility</p:attrName>
                                        </p:attrNameLst>
                                      </p:cBhvr>
                                      <p:to>
                                        <p:strVal val="visible"/>
                                      </p:to>
                                    </p:set>
                                    <p:animEffect transition="in" filter="blinds(horizontal)">
                                      <p:cBhvr>
                                        <p:cTn id="22" dur="500"/>
                                        <p:tgtEl>
                                          <p:spTgt spid="541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8" grpId="0" autoUpdateAnimBg="0"/>
      <p:bldP spid="541699"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5EBFF23-E038-4730-8C15-3CAF5764020C}" type="slidenum">
              <a:rPr lang="en-GB" altLang="zh-CN" sz="1200">
                <a:solidFill>
                  <a:schemeClr val="bg1"/>
                </a:solidFill>
              </a:rPr>
              <a:pPr>
                <a:spcBef>
                  <a:spcPct val="0"/>
                </a:spcBef>
                <a:buClrTx/>
                <a:buSzTx/>
                <a:buFontTx/>
                <a:buNone/>
              </a:pPr>
              <a:t>22</a:t>
            </a:fld>
            <a:endParaRPr lang="en-GB" altLang="zh-CN" sz="1200">
              <a:solidFill>
                <a:schemeClr val="bg1"/>
              </a:solidFill>
            </a:endParaRPr>
          </a:p>
        </p:txBody>
      </p:sp>
      <p:sp>
        <p:nvSpPr>
          <p:cNvPr id="492569" name="AutoShape 25"/>
          <p:cNvSpPr>
            <a:spLocks noChangeArrowheads="1"/>
          </p:cNvSpPr>
          <p:nvPr/>
        </p:nvSpPr>
        <p:spPr bwMode="auto">
          <a:xfrm>
            <a:off x="5507038" y="3571875"/>
            <a:ext cx="2951162" cy="1714500"/>
          </a:xfrm>
          <a:prstGeom prst="roundRect">
            <a:avLst>
              <a:gd name="adj" fmla="val 16667"/>
            </a:avLst>
          </a:prstGeom>
          <a:noFill/>
          <a:ln w="9525">
            <a:solidFill>
              <a:schemeClr val="tx1"/>
            </a:solidFill>
            <a:round/>
            <a:headEnd/>
            <a:tailEnd/>
          </a:ln>
          <a:effectLst/>
        </p:spPr>
        <p:txBody>
          <a:bodyPr/>
          <a:lstStyle/>
          <a:p>
            <a:pPr algn="just" eaLnBrk="1" hangingPunct="1">
              <a:lnSpc>
                <a:spcPct val="90000"/>
              </a:lnSpc>
              <a:spcBef>
                <a:spcPts val="600"/>
              </a:spcBef>
              <a:defRPr/>
            </a:pPr>
            <a:r>
              <a:rPr kumimoji="1" lang="zh-CN" altLang="en-US" sz="2000" dirty="0">
                <a:effectLst>
                  <a:outerShdw blurRad="38100" dist="38100" dir="2700000" algn="tl">
                    <a:srgbClr val="C0C0C0"/>
                  </a:outerShdw>
                </a:effectLst>
                <a:latin typeface="楷体" pitchFamily="49" charset="-122"/>
                <a:ea typeface="楷体" pitchFamily="49" charset="-122"/>
              </a:rPr>
              <a:t>结论：在</a:t>
            </a:r>
            <a:r>
              <a:rPr kumimoji="1" lang="en-US" altLang="zh-CN" sz="2000" dirty="0">
                <a:effectLst>
                  <a:outerShdw blurRad="38100" dist="38100" dir="2700000" algn="tl">
                    <a:srgbClr val="C0C0C0"/>
                  </a:outerShdw>
                </a:effectLst>
                <a:latin typeface="Times New Roman" pitchFamily="18" charset="0"/>
                <a:ea typeface="楷体" pitchFamily="49" charset="-122"/>
                <a:cs typeface="Times New Roman" pitchFamily="18" charset="0"/>
              </a:rPr>
              <a:t>LM</a:t>
            </a:r>
            <a:r>
              <a:rPr kumimoji="1" lang="zh-CN" altLang="en-US" sz="2000" dirty="0">
                <a:effectLst>
                  <a:outerShdw blurRad="38100" dist="38100" dir="2700000" algn="tl">
                    <a:srgbClr val="C0C0C0"/>
                  </a:outerShdw>
                </a:effectLst>
                <a:latin typeface="楷体" pitchFamily="49" charset="-122"/>
                <a:ea typeface="楷体" pitchFamily="49" charset="-122"/>
              </a:rPr>
              <a:t>曲线右下方各点都表示货币需求大于货币供给，在</a:t>
            </a:r>
            <a:r>
              <a:rPr kumimoji="1" lang="en-US" altLang="zh-CN" sz="2000" dirty="0">
                <a:effectLst>
                  <a:outerShdw blurRad="38100" dist="38100" dir="2700000" algn="tl">
                    <a:srgbClr val="C0C0C0"/>
                  </a:outerShdw>
                </a:effectLst>
                <a:latin typeface="Times New Roman" pitchFamily="18" charset="0"/>
                <a:ea typeface="楷体" pitchFamily="49" charset="-122"/>
                <a:cs typeface="Times New Roman" pitchFamily="18" charset="0"/>
              </a:rPr>
              <a:t>LM</a:t>
            </a:r>
            <a:r>
              <a:rPr kumimoji="1" lang="zh-CN" altLang="en-US" sz="2000" dirty="0">
                <a:effectLst>
                  <a:outerShdw blurRad="38100" dist="38100" dir="2700000" algn="tl">
                    <a:srgbClr val="C0C0C0"/>
                  </a:outerShdw>
                </a:effectLst>
                <a:latin typeface="楷体" pitchFamily="49" charset="-122"/>
                <a:ea typeface="楷体" pitchFamily="49" charset="-122"/>
              </a:rPr>
              <a:t>曲线左上方各点都表示货币供给大于货币需求 </a:t>
            </a:r>
          </a:p>
        </p:txBody>
      </p:sp>
      <p:sp>
        <p:nvSpPr>
          <p:cNvPr id="492606" name="Rectangle 62"/>
          <p:cNvSpPr>
            <a:spLocks noChangeArrowheads="1"/>
          </p:cNvSpPr>
          <p:nvPr/>
        </p:nvSpPr>
        <p:spPr bwMode="auto">
          <a:xfrm>
            <a:off x="827088" y="5229225"/>
            <a:ext cx="4114800" cy="381000"/>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货币市场的均衡与失衡 </a:t>
            </a:r>
          </a:p>
        </p:txBody>
      </p:sp>
      <p:grpSp>
        <p:nvGrpSpPr>
          <p:cNvPr id="2" name="组合 33"/>
          <p:cNvGrpSpPr>
            <a:grpSpLocks/>
          </p:cNvGrpSpPr>
          <p:nvPr/>
        </p:nvGrpSpPr>
        <p:grpSpPr bwMode="auto">
          <a:xfrm>
            <a:off x="3346450" y="3335338"/>
            <a:ext cx="460375" cy="508000"/>
            <a:chOff x="6129349" y="5459427"/>
            <a:chExt cx="460375" cy="508000"/>
          </a:xfrm>
        </p:grpSpPr>
        <p:sp>
          <p:nvSpPr>
            <p:cNvPr id="38949" name="Line 64"/>
            <p:cNvSpPr>
              <a:spLocks noChangeShapeType="1"/>
            </p:cNvSpPr>
            <p:nvPr/>
          </p:nvSpPr>
          <p:spPr bwMode="auto">
            <a:xfrm flipH="1">
              <a:off x="6129349" y="5954727"/>
              <a:ext cx="460375" cy="0"/>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8950" name="Line 65"/>
            <p:cNvSpPr>
              <a:spLocks noChangeShapeType="1"/>
            </p:cNvSpPr>
            <p:nvPr/>
          </p:nvSpPr>
          <p:spPr bwMode="auto">
            <a:xfrm flipV="1">
              <a:off x="6589724" y="5459427"/>
              <a:ext cx="0" cy="508000"/>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8951" name="Line 66"/>
            <p:cNvSpPr>
              <a:spLocks noChangeShapeType="1"/>
            </p:cNvSpPr>
            <p:nvPr/>
          </p:nvSpPr>
          <p:spPr bwMode="auto">
            <a:xfrm flipH="1" flipV="1">
              <a:off x="6215074" y="5572140"/>
              <a:ext cx="368300" cy="366712"/>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组合 32"/>
          <p:cNvGrpSpPr>
            <a:grpSpLocks/>
          </p:cNvGrpSpPr>
          <p:nvPr/>
        </p:nvGrpSpPr>
        <p:grpSpPr bwMode="auto">
          <a:xfrm>
            <a:off x="2214563" y="2328863"/>
            <a:ext cx="460375" cy="508000"/>
            <a:chOff x="4214810" y="785794"/>
            <a:chExt cx="460375" cy="508000"/>
          </a:xfrm>
        </p:grpSpPr>
        <p:sp>
          <p:nvSpPr>
            <p:cNvPr id="38946" name="Line 67"/>
            <p:cNvSpPr>
              <a:spLocks noChangeShapeType="1"/>
            </p:cNvSpPr>
            <p:nvPr/>
          </p:nvSpPr>
          <p:spPr bwMode="auto">
            <a:xfrm flipH="1">
              <a:off x="4214810" y="785794"/>
              <a:ext cx="460375" cy="0"/>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8947" name="Line 68"/>
            <p:cNvSpPr>
              <a:spLocks noChangeShapeType="1"/>
            </p:cNvSpPr>
            <p:nvPr/>
          </p:nvSpPr>
          <p:spPr bwMode="auto">
            <a:xfrm flipV="1">
              <a:off x="4230685" y="785794"/>
              <a:ext cx="0" cy="508000"/>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8948" name="Line 69"/>
            <p:cNvSpPr>
              <a:spLocks noChangeShapeType="1"/>
            </p:cNvSpPr>
            <p:nvPr/>
          </p:nvSpPr>
          <p:spPr bwMode="auto">
            <a:xfrm flipH="1" flipV="1">
              <a:off x="4233860" y="785794"/>
              <a:ext cx="431800" cy="373062"/>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7439" name="Text Box 72"/>
          <p:cNvSpPr txBox="1">
            <a:spLocks noChangeArrowheads="1"/>
          </p:cNvSpPr>
          <p:nvPr/>
        </p:nvSpPr>
        <p:spPr bwMode="auto">
          <a:xfrm>
            <a:off x="2357438" y="2857500"/>
            <a:ext cx="5826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990000"/>
                </a:solidFill>
                <a:latin typeface="Times New Roman" panose="02020603050405020304" pitchFamily="18" charset="0"/>
              </a:rPr>
              <a:t>L</a:t>
            </a:r>
            <a:r>
              <a:rPr lang="zh-CN" altLang="zh-CN" sz="1600">
                <a:solidFill>
                  <a:srgbClr val="990000"/>
                </a:solidFill>
                <a:latin typeface="Times New Roman" panose="02020603050405020304" pitchFamily="18" charset="0"/>
              </a:rPr>
              <a:t>＜</a:t>
            </a:r>
            <a:r>
              <a:rPr lang="en-US" altLang="zh-CN" sz="1600">
                <a:solidFill>
                  <a:srgbClr val="990000"/>
                </a:solidFill>
                <a:latin typeface="Times New Roman" panose="02020603050405020304" pitchFamily="18" charset="0"/>
              </a:rPr>
              <a:t>M</a:t>
            </a:r>
          </a:p>
        </p:txBody>
      </p:sp>
      <p:sp>
        <p:nvSpPr>
          <p:cNvPr id="17440" name="Text Box 73"/>
          <p:cNvSpPr txBox="1">
            <a:spLocks noChangeArrowheads="1"/>
          </p:cNvSpPr>
          <p:nvPr/>
        </p:nvSpPr>
        <p:spPr bwMode="auto">
          <a:xfrm>
            <a:off x="3000375" y="3214688"/>
            <a:ext cx="5826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990000"/>
                </a:solidFill>
                <a:latin typeface="Times New Roman" panose="02020603050405020304" pitchFamily="18" charset="0"/>
              </a:rPr>
              <a:t>L</a:t>
            </a:r>
            <a:r>
              <a:rPr lang="zh-CN" altLang="zh-CN" sz="1600">
                <a:solidFill>
                  <a:srgbClr val="990000"/>
                </a:solidFill>
                <a:latin typeface="Times New Roman" panose="02020603050405020304" pitchFamily="18" charset="0"/>
              </a:rPr>
              <a:t>＞</a:t>
            </a:r>
            <a:r>
              <a:rPr lang="en-US" altLang="zh-CN" sz="1600">
                <a:solidFill>
                  <a:srgbClr val="990000"/>
                </a:solidFill>
                <a:latin typeface="Times New Roman" panose="02020603050405020304" pitchFamily="18" charset="0"/>
              </a:rPr>
              <a:t>M</a:t>
            </a:r>
          </a:p>
        </p:txBody>
      </p:sp>
      <p:grpSp>
        <p:nvGrpSpPr>
          <p:cNvPr id="4" name="组合 38"/>
          <p:cNvGrpSpPr>
            <a:grpSpLocks/>
          </p:cNvGrpSpPr>
          <p:nvPr/>
        </p:nvGrpSpPr>
        <p:grpSpPr bwMode="auto">
          <a:xfrm>
            <a:off x="1077913" y="1484313"/>
            <a:ext cx="4286250" cy="3621087"/>
            <a:chOff x="1077913" y="1484313"/>
            <a:chExt cx="4286251" cy="3621087"/>
          </a:xfrm>
        </p:grpSpPr>
        <p:sp>
          <p:nvSpPr>
            <p:cNvPr id="38923" name="Text Box 28"/>
            <p:cNvSpPr txBox="1">
              <a:spLocks noChangeArrowheads="1"/>
            </p:cNvSpPr>
            <p:nvPr/>
          </p:nvSpPr>
          <p:spPr bwMode="auto">
            <a:xfrm>
              <a:off x="1154113" y="1485900"/>
              <a:ext cx="3238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sp>
          <p:nvSpPr>
            <p:cNvPr id="38924" name="Line 31"/>
            <p:cNvSpPr>
              <a:spLocks noChangeShapeType="1"/>
            </p:cNvSpPr>
            <p:nvPr/>
          </p:nvSpPr>
          <p:spPr bwMode="auto">
            <a:xfrm flipV="1">
              <a:off x="1379538" y="1484313"/>
              <a:ext cx="0" cy="3211512"/>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8925" name="Line 33"/>
            <p:cNvSpPr>
              <a:spLocks noChangeShapeType="1"/>
            </p:cNvSpPr>
            <p:nvPr/>
          </p:nvSpPr>
          <p:spPr bwMode="auto">
            <a:xfrm>
              <a:off x="3813176" y="2305050"/>
              <a:ext cx="0" cy="240665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6" name="Line 34"/>
            <p:cNvSpPr>
              <a:spLocks noChangeShapeType="1"/>
            </p:cNvSpPr>
            <p:nvPr/>
          </p:nvSpPr>
          <p:spPr bwMode="auto">
            <a:xfrm>
              <a:off x="1392238" y="2333625"/>
              <a:ext cx="2428875"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7" name="Text Box 36"/>
            <p:cNvSpPr txBox="1">
              <a:spLocks noChangeArrowheads="1"/>
            </p:cNvSpPr>
            <p:nvPr/>
          </p:nvSpPr>
          <p:spPr bwMode="auto">
            <a:xfrm>
              <a:off x="1155701" y="2222500"/>
              <a:ext cx="3254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endParaRPr lang="en-US" altLang="zh-CN" sz="1600">
                <a:solidFill>
                  <a:srgbClr val="006699"/>
                </a:solidFill>
                <a:latin typeface="Times New Roman" panose="02020603050405020304" pitchFamily="18" charset="0"/>
              </a:endParaRPr>
            </a:p>
          </p:txBody>
        </p:sp>
        <p:sp>
          <p:nvSpPr>
            <p:cNvPr id="38928" name="Text Box 37"/>
            <p:cNvSpPr txBox="1">
              <a:spLocks noChangeArrowheads="1"/>
            </p:cNvSpPr>
            <p:nvPr/>
          </p:nvSpPr>
          <p:spPr bwMode="auto">
            <a:xfrm>
              <a:off x="3725863" y="2073275"/>
              <a:ext cx="3254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d</a:t>
              </a:r>
            </a:p>
          </p:txBody>
        </p:sp>
        <p:sp>
          <p:nvSpPr>
            <p:cNvPr id="38929" name="Text Box 42"/>
            <p:cNvSpPr txBox="1">
              <a:spLocks noChangeArrowheads="1"/>
            </p:cNvSpPr>
            <p:nvPr/>
          </p:nvSpPr>
          <p:spPr bwMode="auto">
            <a:xfrm>
              <a:off x="4389438" y="1771650"/>
              <a:ext cx="50323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endParaRPr lang="en-US" altLang="zh-CN" sz="1600" baseline="-25000">
                <a:solidFill>
                  <a:srgbClr val="006699"/>
                </a:solidFill>
                <a:latin typeface="Times New Roman" panose="02020603050405020304" pitchFamily="18" charset="0"/>
              </a:endParaRPr>
            </a:p>
          </p:txBody>
        </p:sp>
        <p:sp>
          <p:nvSpPr>
            <p:cNvPr id="38930" name="Text Box 43"/>
            <p:cNvSpPr txBox="1">
              <a:spLocks noChangeArrowheads="1"/>
            </p:cNvSpPr>
            <p:nvPr/>
          </p:nvSpPr>
          <p:spPr bwMode="auto">
            <a:xfrm>
              <a:off x="1077913" y="4662488"/>
              <a:ext cx="4048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1080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38931" name="Line 44"/>
            <p:cNvSpPr>
              <a:spLocks noChangeShapeType="1"/>
            </p:cNvSpPr>
            <p:nvPr/>
          </p:nvSpPr>
          <p:spPr bwMode="auto">
            <a:xfrm>
              <a:off x="1365251" y="4703763"/>
              <a:ext cx="3598863" cy="0"/>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8932" name="Text Box 45"/>
            <p:cNvSpPr txBox="1">
              <a:spLocks noChangeArrowheads="1"/>
            </p:cNvSpPr>
            <p:nvPr/>
          </p:nvSpPr>
          <p:spPr bwMode="auto">
            <a:xfrm>
              <a:off x="5038726" y="4576763"/>
              <a:ext cx="3254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p>
          </p:txBody>
        </p:sp>
        <p:sp>
          <p:nvSpPr>
            <p:cNvPr id="38933" name="Text Box 46"/>
            <p:cNvSpPr txBox="1">
              <a:spLocks noChangeArrowheads="1"/>
            </p:cNvSpPr>
            <p:nvPr/>
          </p:nvSpPr>
          <p:spPr bwMode="auto">
            <a:xfrm>
              <a:off x="2041526" y="3551238"/>
              <a:ext cx="3254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c</a:t>
              </a:r>
            </a:p>
          </p:txBody>
        </p:sp>
        <p:sp>
          <p:nvSpPr>
            <p:cNvPr id="38934" name="Text Box 47"/>
            <p:cNvSpPr txBox="1">
              <a:spLocks noChangeArrowheads="1"/>
            </p:cNvSpPr>
            <p:nvPr/>
          </p:nvSpPr>
          <p:spPr bwMode="auto">
            <a:xfrm>
              <a:off x="1184276" y="3732213"/>
              <a:ext cx="3238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endParaRPr lang="en-US" altLang="zh-CN" sz="1600">
                <a:solidFill>
                  <a:srgbClr val="006699"/>
                </a:solidFill>
                <a:latin typeface="Times New Roman" panose="02020603050405020304" pitchFamily="18" charset="0"/>
              </a:endParaRPr>
            </a:p>
          </p:txBody>
        </p:sp>
        <p:sp>
          <p:nvSpPr>
            <p:cNvPr id="38935" name="Text Box 48"/>
            <p:cNvSpPr txBox="1">
              <a:spLocks noChangeArrowheads="1"/>
            </p:cNvSpPr>
            <p:nvPr/>
          </p:nvSpPr>
          <p:spPr bwMode="auto">
            <a:xfrm>
              <a:off x="2174876" y="4740275"/>
              <a:ext cx="3238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endParaRPr lang="en-US" altLang="zh-CN" sz="1600">
                <a:solidFill>
                  <a:srgbClr val="006699"/>
                </a:solidFill>
                <a:latin typeface="Times New Roman" panose="02020603050405020304" pitchFamily="18" charset="0"/>
              </a:endParaRPr>
            </a:p>
          </p:txBody>
        </p:sp>
        <p:sp>
          <p:nvSpPr>
            <p:cNvPr id="38936" name="Text Box 49"/>
            <p:cNvSpPr txBox="1">
              <a:spLocks noChangeArrowheads="1"/>
            </p:cNvSpPr>
            <p:nvPr/>
          </p:nvSpPr>
          <p:spPr bwMode="auto">
            <a:xfrm>
              <a:off x="3752851" y="4730750"/>
              <a:ext cx="3254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endParaRPr lang="en-US" altLang="zh-CN" sz="1600">
                <a:solidFill>
                  <a:srgbClr val="006699"/>
                </a:solidFill>
                <a:latin typeface="Times New Roman" panose="02020603050405020304" pitchFamily="18" charset="0"/>
              </a:endParaRPr>
            </a:p>
          </p:txBody>
        </p:sp>
        <p:sp>
          <p:nvSpPr>
            <p:cNvPr id="38937" name="Line 50"/>
            <p:cNvSpPr>
              <a:spLocks noChangeShapeType="1"/>
            </p:cNvSpPr>
            <p:nvPr/>
          </p:nvSpPr>
          <p:spPr bwMode="auto">
            <a:xfrm>
              <a:off x="2227263" y="2316163"/>
              <a:ext cx="0" cy="2408237"/>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51"/>
            <p:cNvSpPr>
              <a:spLocks noChangeShapeType="1"/>
            </p:cNvSpPr>
            <p:nvPr/>
          </p:nvSpPr>
          <p:spPr bwMode="auto">
            <a:xfrm>
              <a:off x="1392238" y="3829050"/>
              <a:ext cx="2428875"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Text Box 52"/>
            <p:cNvSpPr txBox="1">
              <a:spLocks noChangeArrowheads="1"/>
            </p:cNvSpPr>
            <p:nvPr/>
          </p:nvSpPr>
          <p:spPr bwMode="auto">
            <a:xfrm>
              <a:off x="2159001" y="2065338"/>
              <a:ext cx="487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d′</a:t>
              </a:r>
            </a:p>
          </p:txBody>
        </p:sp>
        <p:sp>
          <p:nvSpPr>
            <p:cNvPr id="38940" name="Text Box 53"/>
            <p:cNvSpPr txBox="1">
              <a:spLocks noChangeArrowheads="1"/>
            </p:cNvSpPr>
            <p:nvPr/>
          </p:nvSpPr>
          <p:spPr bwMode="auto">
            <a:xfrm>
              <a:off x="3871913" y="3683000"/>
              <a:ext cx="30638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c′</a:t>
              </a:r>
            </a:p>
          </p:txBody>
        </p:sp>
        <p:sp>
          <p:nvSpPr>
            <p:cNvPr id="38941" name="Line 60"/>
            <p:cNvSpPr>
              <a:spLocks noChangeShapeType="1"/>
            </p:cNvSpPr>
            <p:nvPr/>
          </p:nvSpPr>
          <p:spPr bwMode="auto">
            <a:xfrm flipV="1">
              <a:off x="1624013" y="1916113"/>
              <a:ext cx="2620963" cy="2447925"/>
            </a:xfrm>
            <a:prstGeom prst="line">
              <a:avLst/>
            </a:prstGeom>
            <a:noFill/>
            <a:ln w="444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35" name="矩形 34"/>
            <p:cNvSpPr/>
            <p:nvPr/>
          </p:nvSpPr>
          <p:spPr>
            <a:xfrm>
              <a:off x="3671889" y="3714750"/>
              <a:ext cx="263525" cy="246063"/>
            </a:xfrm>
            <a:prstGeom prst="rect">
              <a:avLst/>
            </a:prstGeom>
          </p:spPr>
          <p:txBody>
            <a:bodyPr>
              <a:spAutoFit/>
            </a:bodyPr>
            <a:lstStyle/>
            <a:p>
              <a:pPr>
                <a:defRPr/>
              </a:pPr>
              <a:r>
                <a:rPr kumimoji="1" lang="zh-CN" altLang="en-US" sz="1000" dirty="0">
                  <a:solidFill>
                    <a:srgbClr val="C000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C00000"/>
                </a:solidFill>
                <a:latin typeface="Arial" charset="0"/>
              </a:endParaRPr>
            </a:p>
          </p:txBody>
        </p:sp>
        <p:sp>
          <p:nvSpPr>
            <p:cNvPr id="36" name="矩形 35"/>
            <p:cNvSpPr/>
            <p:nvPr/>
          </p:nvSpPr>
          <p:spPr>
            <a:xfrm>
              <a:off x="2089150" y="2214563"/>
              <a:ext cx="263525" cy="246062"/>
            </a:xfrm>
            <a:prstGeom prst="rect">
              <a:avLst/>
            </a:prstGeom>
          </p:spPr>
          <p:txBody>
            <a:bodyPr>
              <a:spAutoFit/>
            </a:bodyPr>
            <a:lstStyle/>
            <a:p>
              <a:pPr>
                <a:defRPr/>
              </a:pPr>
              <a:r>
                <a:rPr kumimoji="1" lang="zh-CN" altLang="en-US" sz="1000" dirty="0">
                  <a:solidFill>
                    <a:srgbClr val="C000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C00000"/>
                </a:solidFill>
                <a:latin typeface="Arial" charset="0"/>
              </a:endParaRPr>
            </a:p>
          </p:txBody>
        </p:sp>
        <p:sp>
          <p:nvSpPr>
            <p:cNvPr id="37" name="矩形 36"/>
            <p:cNvSpPr/>
            <p:nvPr/>
          </p:nvSpPr>
          <p:spPr>
            <a:xfrm>
              <a:off x="2081213" y="3709988"/>
              <a:ext cx="265112" cy="246062"/>
            </a:xfrm>
            <a:prstGeom prst="rect">
              <a:avLst/>
            </a:prstGeom>
          </p:spPr>
          <p:txBody>
            <a:bodyPr>
              <a:spAutoFit/>
            </a:bodyPr>
            <a:lstStyle/>
            <a:p>
              <a:pPr>
                <a:defRPr/>
              </a:pPr>
              <a:r>
                <a:rPr kumimoji="1" lang="zh-CN" altLang="en-US" sz="1000" dirty="0">
                  <a:solidFill>
                    <a:srgbClr val="0099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009900"/>
                </a:solidFill>
                <a:latin typeface="Arial" charset="0"/>
              </a:endParaRPr>
            </a:p>
          </p:txBody>
        </p:sp>
        <p:sp>
          <p:nvSpPr>
            <p:cNvPr id="38" name="矩形 37"/>
            <p:cNvSpPr/>
            <p:nvPr/>
          </p:nvSpPr>
          <p:spPr>
            <a:xfrm>
              <a:off x="3649664" y="2214563"/>
              <a:ext cx="263525" cy="246062"/>
            </a:xfrm>
            <a:prstGeom prst="rect">
              <a:avLst/>
            </a:prstGeom>
          </p:spPr>
          <p:txBody>
            <a:bodyPr>
              <a:spAutoFit/>
            </a:bodyPr>
            <a:lstStyle/>
            <a:p>
              <a:pPr>
                <a:defRPr/>
              </a:pPr>
              <a:r>
                <a:rPr kumimoji="1" lang="zh-CN" altLang="en-US" sz="1000" dirty="0">
                  <a:solidFill>
                    <a:srgbClr val="0099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009900"/>
                </a:solidFill>
                <a:latin typeface="Arial" charset="0"/>
              </a:endParaRPr>
            </a:p>
          </p:txBody>
        </p:sp>
      </p:grpSp>
      <p:sp>
        <p:nvSpPr>
          <p:cNvPr id="39" name="Rectangle 55"/>
          <p:cNvSpPr>
            <a:spLocks noChangeArrowheads="1"/>
          </p:cNvSpPr>
          <p:nvPr/>
        </p:nvSpPr>
        <p:spPr bwMode="auto">
          <a:xfrm>
            <a:off x="5292725" y="1214438"/>
            <a:ext cx="3095625"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spcBef>
                <a:spcPct val="35000"/>
              </a:spcBef>
              <a:buClr>
                <a:srgbClr val="FF6600"/>
              </a:buClr>
              <a:buSzPct val="120000"/>
              <a:buFont typeface="Wingdings" panose="05000000000000000000" pitchFamily="2" charset="2"/>
              <a:buChar char="§"/>
            </a:pPr>
            <a:r>
              <a:rPr kumimoji="1" lang="zh-CN" altLang="en-US" sz="2000">
                <a:latin typeface="楷体" panose="02010609060101010101" pitchFamily="49" charset="-122"/>
                <a:ea typeface="楷体" panose="02010609060101010101" pitchFamily="49" charset="-122"/>
              </a:rPr>
              <a:t>在点</a:t>
            </a:r>
            <a:r>
              <a:rPr kumimoji="1" lang="en-US" altLang="en-US" sz="2000">
                <a:latin typeface="Times New Roman" panose="02020603050405020304" pitchFamily="18" charset="0"/>
                <a:ea typeface="楷体" panose="02010609060101010101" pitchFamily="49" charset="-122"/>
              </a:rPr>
              <a:t>c′</a:t>
            </a:r>
            <a:r>
              <a:rPr kumimoji="1" lang="zh-CN" altLang="en-US" sz="2000">
                <a:latin typeface="楷体" panose="02010609060101010101" pitchFamily="49" charset="-122"/>
                <a:ea typeface="楷体" panose="02010609060101010101" pitchFamily="49" charset="-122"/>
              </a:rPr>
              <a:t>，产出为</a:t>
            </a:r>
            <a:r>
              <a:rPr kumimoji="1" lang="en-US" altLang="en-US" sz="2000">
                <a:latin typeface="Times New Roman" panose="02020603050405020304" pitchFamily="18" charset="0"/>
                <a:ea typeface="楷体" panose="02010609060101010101" pitchFamily="49" charset="-122"/>
              </a:rPr>
              <a:t>Y</a:t>
            </a:r>
            <a:r>
              <a:rPr kumimoji="1" lang="en-US" altLang="en-US" sz="2000" baseline="-25000">
                <a:latin typeface="Times New Roman" panose="02020603050405020304" pitchFamily="18" charset="0"/>
                <a:ea typeface="楷体" panose="02010609060101010101" pitchFamily="49" charset="-122"/>
              </a:rPr>
              <a:t>2</a:t>
            </a:r>
            <a:r>
              <a:rPr kumimoji="1" lang="zh-CN" altLang="en-US" sz="2000">
                <a:latin typeface="楷体" panose="02010609060101010101" pitchFamily="49" charset="-122"/>
                <a:ea typeface="楷体" panose="02010609060101010101" pitchFamily="49" charset="-122"/>
              </a:rPr>
              <a:t>（产出水平较高因而交易性货币需求较多），利率为</a:t>
            </a:r>
            <a:r>
              <a:rPr kumimoji="1" lang="en-US" altLang="en-US" sz="2000">
                <a:latin typeface="Times New Roman" panose="02020603050405020304" pitchFamily="18" charset="0"/>
                <a:ea typeface="楷体" panose="02010609060101010101" pitchFamily="49" charset="-122"/>
              </a:rPr>
              <a:t>r</a:t>
            </a:r>
            <a:r>
              <a:rPr kumimoji="1" lang="en-US" altLang="en-US" sz="2000" baseline="-25000">
                <a:latin typeface="Times New Roman" panose="02020603050405020304" pitchFamily="18" charset="0"/>
                <a:ea typeface="楷体" panose="02010609060101010101" pitchFamily="49" charset="-122"/>
              </a:rPr>
              <a:t>1</a:t>
            </a:r>
            <a:r>
              <a:rPr kumimoji="1" lang="zh-CN" altLang="en-US" sz="2000">
                <a:latin typeface="楷体" panose="02010609060101010101" pitchFamily="49" charset="-122"/>
                <a:ea typeface="楷体" panose="02010609060101010101" pitchFamily="49" charset="-122"/>
              </a:rPr>
              <a:t>（利率水平较低因而投机性货币需求较多），因而总的货币需求大于货币供给</a:t>
            </a:r>
            <a:endParaRPr kumimoji="1" lang="en-US" altLang="zh-CN" sz="2000">
              <a:latin typeface="楷体" panose="02010609060101010101" pitchFamily="49" charset="-122"/>
              <a:ea typeface="楷体" panose="02010609060101010101" pitchFamily="49" charset="-122"/>
            </a:endParaRPr>
          </a:p>
        </p:txBody>
      </p:sp>
      <p:sp>
        <p:nvSpPr>
          <p:cNvPr id="5" name="页脚占位符 4"/>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406111355"/>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2606"/>
                                        </p:tgtEl>
                                        <p:attrNameLst>
                                          <p:attrName>style.visibility</p:attrName>
                                        </p:attrNameLst>
                                      </p:cBhvr>
                                      <p:to>
                                        <p:strVal val="visible"/>
                                      </p:to>
                                    </p:set>
                                    <p:animEffect transition="in" filter="blinds(horizontal)">
                                      <p:cBhvr>
                                        <p:cTn id="7" dur="500"/>
                                        <p:tgtEl>
                                          <p:spTgt spid="492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
                                            <p:txEl>
                                              <p:pRg st="0" end="0"/>
                                            </p:txEl>
                                          </p:spTgt>
                                        </p:tgtEl>
                                        <p:attrNameLst>
                                          <p:attrName>style.visibility</p:attrName>
                                        </p:attrNameLst>
                                      </p:cBhvr>
                                      <p:to>
                                        <p:strVal val="visible"/>
                                      </p:to>
                                    </p:set>
                                    <p:animEffect transition="in" filter="blinds(horizontal)">
                                      <p:cBhvr>
                                        <p:cTn id="17" dur="500"/>
                                        <p:tgtEl>
                                          <p:spTgt spid="3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92569"/>
                                        </p:tgtEl>
                                        <p:attrNameLst>
                                          <p:attrName>style.visibility</p:attrName>
                                        </p:attrNameLst>
                                      </p:cBhvr>
                                      <p:to>
                                        <p:strVal val="visible"/>
                                      </p:to>
                                    </p:set>
                                    <p:animEffect transition="in" filter="blinds(horizontal)">
                                      <p:cBhvr>
                                        <p:cTn id="32" dur="500"/>
                                        <p:tgtEl>
                                          <p:spTgt spid="49256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7439"/>
                                        </p:tgtEl>
                                        <p:attrNameLst>
                                          <p:attrName>style.visibility</p:attrName>
                                        </p:attrNameLst>
                                      </p:cBhvr>
                                      <p:to>
                                        <p:strVal val="visible"/>
                                      </p:to>
                                    </p:set>
                                    <p:animEffect transition="in" filter="blinds(horizontal)">
                                      <p:cBhvr>
                                        <p:cTn id="35" dur="500"/>
                                        <p:tgtEl>
                                          <p:spTgt spid="1743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7440"/>
                                        </p:tgtEl>
                                        <p:attrNameLst>
                                          <p:attrName>style.visibility</p:attrName>
                                        </p:attrNameLst>
                                      </p:cBhvr>
                                      <p:to>
                                        <p:strVal val="visible"/>
                                      </p:to>
                                    </p:set>
                                    <p:animEffect transition="in" filter="blinds(horizontal)">
                                      <p:cBhvr>
                                        <p:cTn id="38" dur="500"/>
                                        <p:tgtEl>
                                          <p:spTgt spid="17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69" grpId="0" animBg="1"/>
      <p:bldP spid="492606" grpId="0" autoUpdateAnimBg="0"/>
      <p:bldP spid="17439" grpId="0"/>
      <p:bldP spid="17440" grpId="0"/>
      <p:bldP spid="3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399C09-63A7-44B3-8BFD-4319674FCF92}" type="slidenum">
              <a:rPr lang="en-GB" altLang="zh-CN" sz="1200">
                <a:solidFill>
                  <a:schemeClr val="bg1"/>
                </a:solidFill>
              </a:rPr>
              <a:pPr>
                <a:spcBef>
                  <a:spcPct val="0"/>
                </a:spcBef>
                <a:buClrTx/>
                <a:buSzTx/>
                <a:buFontTx/>
                <a:buNone/>
              </a:pPr>
              <a:t>23</a:t>
            </a:fld>
            <a:endParaRPr lang="en-GB" altLang="zh-CN" sz="1200">
              <a:solidFill>
                <a:schemeClr val="bg1"/>
              </a:solidFill>
            </a:endParaRPr>
          </a:p>
        </p:txBody>
      </p:sp>
      <p:sp>
        <p:nvSpPr>
          <p:cNvPr id="508930" name="Comment 2">
            <a:hlinkClick r:id="rId3" action="ppaction://hlinksldjump"/>
          </p:cNvPr>
          <p:cNvSpPr>
            <a:spLocks noChangeArrowheads="1"/>
          </p:cNvSpPr>
          <p:nvPr/>
        </p:nvSpPr>
        <p:spPr bwMode="auto">
          <a:xfrm>
            <a:off x="571500" y="692150"/>
            <a:ext cx="364013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.2.6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LM</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曲线的斜率 </a:t>
            </a:r>
          </a:p>
        </p:txBody>
      </p:sp>
      <p:grpSp>
        <p:nvGrpSpPr>
          <p:cNvPr id="2" name="Group 56"/>
          <p:cNvGrpSpPr>
            <a:grpSpLocks/>
          </p:cNvGrpSpPr>
          <p:nvPr/>
        </p:nvGrpSpPr>
        <p:grpSpPr bwMode="auto">
          <a:xfrm>
            <a:off x="539750" y="2133600"/>
            <a:ext cx="4175125" cy="3816350"/>
            <a:chOff x="340" y="1616"/>
            <a:chExt cx="2630" cy="2404"/>
          </a:xfrm>
        </p:grpSpPr>
        <p:sp>
          <p:nvSpPr>
            <p:cNvPr id="508951" name="Text Box 23"/>
            <p:cNvSpPr txBox="1">
              <a:spLocks noChangeArrowheads="1"/>
            </p:cNvSpPr>
            <p:nvPr/>
          </p:nvSpPr>
          <p:spPr bwMode="auto">
            <a:xfrm>
              <a:off x="388" y="1616"/>
              <a:ext cx="176" cy="292"/>
            </a:xfrm>
            <a:prstGeom prst="rect">
              <a:avLst/>
            </a:prstGeom>
            <a:noFill/>
            <a:ln w="9525">
              <a:noFill/>
              <a:miter lim="800000"/>
              <a:headEnd/>
              <a:tailEnd/>
            </a:ln>
          </p:spPr>
          <p:txBody>
            <a:bodyPr lIns="18000" tIns="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r</a:t>
              </a:r>
            </a:p>
          </p:txBody>
        </p:sp>
        <p:sp>
          <p:nvSpPr>
            <p:cNvPr id="39945" name="Line 24"/>
            <p:cNvSpPr>
              <a:spLocks noChangeShapeType="1"/>
            </p:cNvSpPr>
            <p:nvPr/>
          </p:nvSpPr>
          <p:spPr bwMode="auto">
            <a:xfrm rot="21199137" flipV="1">
              <a:off x="679" y="2223"/>
              <a:ext cx="1627" cy="105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53" name="Text Box 25"/>
            <p:cNvSpPr txBox="1">
              <a:spLocks noChangeArrowheads="1"/>
            </p:cNvSpPr>
            <p:nvPr/>
          </p:nvSpPr>
          <p:spPr bwMode="auto">
            <a:xfrm>
              <a:off x="340" y="3665"/>
              <a:ext cx="219" cy="29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O</a:t>
              </a:r>
            </a:p>
          </p:txBody>
        </p:sp>
        <p:sp>
          <p:nvSpPr>
            <p:cNvPr id="39947" name="Line 26"/>
            <p:cNvSpPr>
              <a:spLocks noChangeShapeType="1"/>
            </p:cNvSpPr>
            <p:nvPr/>
          </p:nvSpPr>
          <p:spPr bwMode="auto">
            <a:xfrm flipV="1">
              <a:off x="550" y="1639"/>
              <a:ext cx="0" cy="2129"/>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948" name="Line 27"/>
            <p:cNvSpPr>
              <a:spLocks noChangeShapeType="1"/>
            </p:cNvSpPr>
            <p:nvPr/>
          </p:nvSpPr>
          <p:spPr bwMode="auto">
            <a:xfrm>
              <a:off x="538" y="3767"/>
              <a:ext cx="2196"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949" name="Line 28"/>
            <p:cNvSpPr>
              <a:spLocks noChangeShapeType="1"/>
            </p:cNvSpPr>
            <p:nvPr/>
          </p:nvSpPr>
          <p:spPr bwMode="auto">
            <a:xfrm>
              <a:off x="1758" y="2349"/>
              <a:ext cx="0" cy="1406"/>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57" name="Text Box 29"/>
            <p:cNvSpPr txBox="1">
              <a:spLocks noChangeArrowheads="1"/>
            </p:cNvSpPr>
            <p:nvPr/>
          </p:nvSpPr>
          <p:spPr bwMode="auto">
            <a:xfrm>
              <a:off x="2734" y="3665"/>
              <a:ext cx="176" cy="240"/>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Y</a:t>
              </a:r>
            </a:p>
          </p:txBody>
        </p:sp>
        <p:sp>
          <p:nvSpPr>
            <p:cNvPr id="508958" name="Text Box 30"/>
            <p:cNvSpPr txBox="1">
              <a:spLocks noChangeArrowheads="1"/>
            </p:cNvSpPr>
            <p:nvPr/>
          </p:nvSpPr>
          <p:spPr bwMode="auto">
            <a:xfrm>
              <a:off x="375" y="2151"/>
              <a:ext cx="176" cy="239"/>
            </a:xfrm>
            <a:prstGeom prst="rect">
              <a:avLst/>
            </a:prstGeom>
            <a:noFill/>
            <a:ln w="9525">
              <a:noFill/>
              <a:miter lim="800000"/>
              <a:headEnd/>
              <a:tailEnd/>
            </a:ln>
          </p:spPr>
          <p:txBody>
            <a:bodyPr lIns="0" tIns="0" rIns="0" bIns="0"/>
            <a:lstStyle/>
            <a:p>
              <a:pPr>
                <a:defRPr/>
              </a:pPr>
              <a:endParaRPr lang="zh-CN" altLang="zh-CN" sz="1800">
                <a:solidFill>
                  <a:srgbClr val="336699"/>
                </a:solidFill>
                <a:effectLst>
                  <a:outerShdw blurRad="38100" dist="38100" dir="2700000" algn="tl">
                    <a:srgbClr val="C0C0C0"/>
                  </a:outerShdw>
                </a:effectLst>
                <a:latin typeface="Times New Roman" pitchFamily="18" charset="0"/>
              </a:endParaRPr>
            </a:p>
          </p:txBody>
        </p:sp>
        <p:sp>
          <p:nvSpPr>
            <p:cNvPr id="508959" name="Text Box 31"/>
            <p:cNvSpPr txBox="1">
              <a:spLocks noChangeArrowheads="1"/>
            </p:cNvSpPr>
            <p:nvPr/>
          </p:nvSpPr>
          <p:spPr bwMode="auto">
            <a:xfrm>
              <a:off x="375" y="2936"/>
              <a:ext cx="176" cy="239"/>
            </a:xfrm>
            <a:prstGeom prst="rect">
              <a:avLst/>
            </a:prstGeom>
            <a:noFill/>
            <a:ln w="9525">
              <a:noFill/>
              <a:miter lim="800000"/>
              <a:headEnd/>
              <a:tailEnd/>
            </a:ln>
          </p:spPr>
          <p:txBody>
            <a:bodyPr lIns="0" tIns="0" rIns="0" bIns="0"/>
            <a:lstStyle/>
            <a:p>
              <a:pPr>
                <a:defRPr/>
              </a:pPr>
              <a:endParaRPr lang="zh-CN" altLang="zh-CN" sz="1800">
                <a:solidFill>
                  <a:srgbClr val="336699"/>
                </a:solidFill>
                <a:effectLst>
                  <a:outerShdw blurRad="38100" dist="38100" dir="2700000" algn="tl">
                    <a:srgbClr val="C0C0C0"/>
                  </a:outerShdw>
                </a:effectLst>
                <a:latin typeface="Times New Roman" pitchFamily="18" charset="0"/>
              </a:endParaRPr>
            </a:p>
          </p:txBody>
        </p:sp>
        <p:sp>
          <p:nvSpPr>
            <p:cNvPr id="508960" name="Text Box 32"/>
            <p:cNvSpPr txBox="1">
              <a:spLocks noChangeArrowheads="1"/>
            </p:cNvSpPr>
            <p:nvPr/>
          </p:nvSpPr>
          <p:spPr bwMode="auto">
            <a:xfrm>
              <a:off x="375" y="2554"/>
              <a:ext cx="176" cy="239"/>
            </a:xfrm>
            <a:prstGeom prst="rect">
              <a:avLst/>
            </a:prstGeom>
            <a:noFill/>
            <a:ln w="9525">
              <a:noFill/>
              <a:miter lim="800000"/>
              <a:headEnd/>
              <a:tailEnd/>
            </a:ln>
          </p:spPr>
          <p:txBody>
            <a:bodyPr lIns="0" tIns="0" rIns="0" bIns="0"/>
            <a:lstStyle/>
            <a:p>
              <a:pPr>
                <a:defRPr/>
              </a:pPr>
              <a:endParaRPr lang="zh-CN" altLang="zh-CN" sz="1800">
                <a:solidFill>
                  <a:srgbClr val="336699"/>
                </a:solidFill>
                <a:effectLst>
                  <a:outerShdw blurRad="38100" dist="38100" dir="2700000" algn="tl">
                    <a:srgbClr val="C0C0C0"/>
                  </a:outerShdw>
                </a:effectLst>
                <a:latin typeface="Times New Roman" pitchFamily="18" charset="0"/>
              </a:endParaRPr>
            </a:p>
          </p:txBody>
        </p:sp>
        <p:sp>
          <p:nvSpPr>
            <p:cNvPr id="508961" name="Text Box 33"/>
            <p:cNvSpPr txBox="1">
              <a:spLocks noChangeArrowheads="1"/>
            </p:cNvSpPr>
            <p:nvPr/>
          </p:nvSpPr>
          <p:spPr bwMode="auto">
            <a:xfrm>
              <a:off x="2275" y="1991"/>
              <a:ext cx="352" cy="224"/>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508962" name="Text Box 34"/>
            <p:cNvSpPr txBox="1">
              <a:spLocks noChangeArrowheads="1"/>
            </p:cNvSpPr>
            <p:nvPr/>
          </p:nvSpPr>
          <p:spPr bwMode="auto">
            <a:xfrm>
              <a:off x="340" y="3665"/>
              <a:ext cx="219" cy="293"/>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O</a:t>
              </a:r>
            </a:p>
          </p:txBody>
        </p:sp>
        <p:sp>
          <p:nvSpPr>
            <p:cNvPr id="39956" name="Line 35"/>
            <p:cNvSpPr>
              <a:spLocks noChangeShapeType="1"/>
            </p:cNvSpPr>
            <p:nvPr/>
          </p:nvSpPr>
          <p:spPr bwMode="auto">
            <a:xfrm>
              <a:off x="538" y="3767"/>
              <a:ext cx="2196"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08964" name="Text Box 36"/>
            <p:cNvSpPr txBox="1">
              <a:spLocks noChangeArrowheads="1"/>
            </p:cNvSpPr>
            <p:nvPr/>
          </p:nvSpPr>
          <p:spPr bwMode="auto">
            <a:xfrm>
              <a:off x="2734" y="3665"/>
              <a:ext cx="176" cy="240"/>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800" smtClean="0">
                  <a:solidFill>
                    <a:srgbClr val="336699"/>
                  </a:solidFill>
                  <a:effectLst>
                    <a:outerShdw blurRad="38100" dist="38100" dir="2700000" algn="tl">
                      <a:srgbClr val="C0C0C0"/>
                    </a:outerShdw>
                  </a:effectLst>
                  <a:latin typeface="Times New Roman" pitchFamily="18" charset="0"/>
                </a:rPr>
                <a:t>Y</a:t>
              </a:r>
            </a:p>
          </p:txBody>
        </p:sp>
        <p:sp>
          <p:nvSpPr>
            <p:cNvPr id="508965" name="Text Box 37"/>
            <p:cNvSpPr txBox="1">
              <a:spLocks noChangeArrowheads="1"/>
            </p:cNvSpPr>
            <p:nvPr/>
          </p:nvSpPr>
          <p:spPr bwMode="auto">
            <a:xfrm>
              <a:off x="386" y="2593"/>
              <a:ext cx="176" cy="239"/>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508966" name="Text Box 38"/>
            <p:cNvSpPr txBox="1">
              <a:spLocks noChangeArrowheads="1"/>
            </p:cNvSpPr>
            <p:nvPr/>
          </p:nvSpPr>
          <p:spPr bwMode="auto">
            <a:xfrm>
              <a:off x="1944" y="3780"/>
              <a:ext cx="176" cy="240"/>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508967" name="Text Box 39"/>
            <p:cNvSpPr txBox="1">
              <a:spLocks noChangeArrowheads="1"/>
            </p:cNvSpPr>
            <p:nvPr/>
          </p:nvSpPr>
          <p:spPr bwMode="auto">
            <a:xfrm>
              <a:off x="1433" y="3767"/>
              <a:ext cx="176" cy="239"/>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0</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9961" name="Line 40"/>
            <p:cNvSpPr>
              <a:spLocks noChangeShapeType="1"/>
            </p:cNvSpPr>
            <p:nvPr/>
          </p:nvSpPr>
          <p:spPr bwMode="auto">
            <a:xfrm>
              <a:off x="1502" y="2738"/>
              <a:ext cx="0" cy="1014"/>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2" name="Line 41"/>
            <p:cNvSpPr>
              <a:spLocks noChangeShapeType="1"/>
            </p:cNvSpPr>
            <p:nvPr/>
          </p:nvSpPr>
          <p:spPr bwMode="auto">
            <a:xfrm>
              <a:off x="532" y="2355"/>
              <a:ext cx="1933"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Line 42"/>
            <p:cNvSpPr>
              <a:spLocks noChangeShapeType="1"/>
            </p:cNvSpPr>
            <p:nvPr/>
          </p:nvSpPr>
          <p:spPr bwMode="auto">
            <a:xfrm>
              <a:off x="534" y="2726"/>
              <a:ext cx="967"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Line 43"/>
            <p:cNvSpPr>
              <a:spLocks noChangeShapeType="1"/>
            </p:cNvSpPr>
            <p:nvPr/>
          </p:nvSpPr>
          <p:spPr bwMode="auto">
            <a:xfrm rot="21199137" flipV="1">
              <a:off x="913" y="2109"/>
              <a:ext cx="1143" cy="131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72" name="Text Box 44"/>
            <p:cNvSpPr txBox="1">
              <a:spLocks noChangeArrowheads="1"/>
            </p:cNvSpPr>
            <p:nvPr/>
          </p:nvSpPr>
          <p:spPr bwMode="auto">
            <a:xfrm>
              <a:off x="2618" y="2235"/>
              <a:ext cx="352" cy="292"/>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r>
                <a:rPr lang="en-US" altLang="zh-CN" sz="1800" baseline="-25000">
                  <a:solidFill>
                    <a:srgbClr val="336699"/>
                  </a:solidFill>
                  <a:effectLst>
                    <a:outerShdw blurRad="38100" dist="38100" dir="2700000" algn="tl">
                      <a:srgbClr val="C0C0C0"/>
                    </a:outerShdw>
                  </a:effectLst>
                  <a:latin typeface="Times New Roman" pitchFamily="18" charset="0"/>
                </a:rPr>
                <a:t>2</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9966" name="Line 45"/>
            <p:cNvSpPr>
              <a:spLocks noChangeShapeType="1"/>
            </p:cNvSpPr>
            <p:nvPr/>
          </p:nvSpPr>
          <p:spPr bwMode="auto">
            <a:xfrm rot="21199137" flipV="1">
              <a:off x="663" y="2453"/>
              <a:ext cx="1953" cy="45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74" name="Text Box 46"/>
            <p:cNvSpPr txBox="1">
              <a:spLocks noChangeArrowheads="1"/>
            </p:cNvSpPr>
            <p:nvPr/>
          </p:nvSpPr>
          <p:spPr bwMode="auto">
            <a:xfrm>
              <a:off x="1805" y="1868"/>
              <a:ext cx="351" cy="202"/>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LM</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39968" name="Line 47"/>
            <p:cNvSpPr>
              <a:spLocks noChangeShapeType="1"/>
            </p:cNvSpPr>
            <p:nvPr/>
          </p:nvSpPr>
          <p:spPr bwMode="auto">
            <a:xfrm>
              <a:off x="1991" y="2367"/>
              <a:ext cx="0" cy="138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9" name="Line 48"/>
            <p:cNvSpPr>
              <a:spLocks noChangeShapeType="1"/>
            </p:cNvSpPr>
            <p:nvPr/>
          </p:nvSpPr>
          <p:spPr bwMode="auto">
            <a:xfrm>
              <a:off x="2455" y="2367"/>
              <a:ext cx="0" cy="138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8977" name="Text Box 49"/>
            <p:cNvSpPr txBox="1">
              <a:spLocks noChangeArrowheads="1"/>
            </p:cNvSpPr>
            <p:nvPr/>
          </p:nvSpPr>
          <p:spPr bwMode="auto">
            <a:xfrm>
              <a:off x="1700" y="3772"/>
              <a:ext cx="176" cy="240"/>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508978" name="Text Box 50"/>
            <p:cNvSpPr txBox="1">
              <a:spLocks noChangeArrowheads="1"/>
            </p:cNvSpPr>
            <p:nvPr/>
          </p:nvSpPr>
          <p:spPr bwMode="auto">
            <a:xfrm>
              <a:off x="2409" y="3771"/>
              <a:ext cx="176" cy="240"/>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r>
                <a:rPr lang="en-US" altLang="zh-CN" sz="1800" baseline="-25000">
                  <a:solidFill>
                    <a:srgbClr val="336699"/>
                  </a:solidFill>
                  <a:effectLst>
                    <a:outerShdw blurRad="38100" dist="38100" dir="2700000" algn="tl">
                      <a:srgbClr val="C0C0C0"/>
                    </a:outerShdw>
                  </a:effectLst>
                  <a:latin typeface="Times New Roman" pitchFamily="18" charset="0"/>
                </a:rPr>
                <a:t>3</a:t>
              </a:r>
              <a:endParaRPr lang="en-US" altLang="zh-CN" sz="1800">
                <a:solidFill>
                  <a:srgbClr val="336699"/>
                </a:solidFill>
                <a:effectLst>
                  <a:outerShdw blurRad="38100" dist="38100" dir="2700000" algn="tl">
                    <a:srgbClr val="C0C0C0"/>
                  </a:outerShdw>
                </a:effectLst>
                <a:latin typeface="Times New Roman" pitchFamily="18" charset="0"/>
              </a:endParaRPr>
            </a:p>
          </p:txBody>
        </p:sp>
        <p:sp>
          <p:nvSpPr>
            <p:cNvPr id="508979" name="Text Box 51"/>
            <p:cNvSpPr txBox="1">
              <a:spLocks noChangeArrowheads="1"/>
            </p:cNvSpPr>
            <p:nvPr/>
          </p:nvSpPr>
          <p:spPr bwMode="auto">
            <a:xfrm>
              <a:off x="386" y="2184"/>
              <a:ext cx="176" cy="239"/>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r>
                <a:rPr lang="en-US" altLang="zh-CN" sz="1800" baseline="-25000">
                  <a:solidFill>
                    <a:srgbClr val="336699"/>
                  </a:solidFill>
                  <a:effectLst>
                    <a:outerShdw blurRad="38100" dist="38100" dir="2700000" algn="tl">
                      <a:srgbClr val="C0C0C0"/>
                    </a:outerShdw>
                  </a:effectLst>
                  <a:latin typeface="Times New Roman" pitchFamily="18" charset="0"/>
                </a:rPr>
                <a:t>1</a:t>
              </a:r>
              <a:endParaRPr lang="en-US" altLang="zh-CN" sz="1800">
                <a:solidFill>
                  <a:srgbClr val="336699"/>
                </a:solidFill>
                <a:effectLst>
                  <a:outerShdw blurRad="38100" dist="38100" dir="2700000" algn="tl">
                    <a:srgbClr val="C0C0C0"/>
                  </a:outerShdw>
                </a:effectLst>
                <a:latin typeface="Times New Roman" pitchFamily="18" charset="0"/>
              </a:endParaRPr>
            </a:p>
          </p:txBody>
        </p:sp>
      </p:grpSp>
      <p:graphicFrame>
        <p:nvGraphicFramePr>
          <p:cNvPr id="9218" name="Object 53"/>
          <p:cNvGraphicFramePr>
            <a:graphicFrameLocks noChangeAspect="1"/>
          </p:cNvGraphicFramePr>
          <p:nvPr>
            <p:extLst>
              <p:ext uri="{D42A27DB-BD31-4B8C-83A1-F6EECF244321}">
                <p14:modId xmlns:p14="http://schemas.microsoft.com/office/powerpoint/2010/main" val="1903005204"/>
              </p:ext>
            </p:extLst>
          </p:nvPr>
        </p:nvGraphicFramePr>
        <p:xfrm>
          <a:off x="2821514" y="1716002"/>
          <a:ext cx="1309687" cy="612775"/>
        </p:xfrm>
        <a:graphic>
          <a:graphicData uri="http://schemas.openxmlformats.org/presentationml/2006/ole">
            <mc:AlternateContent xmlns:mc="http://schemas.openxmlformats.org/markup-compatibility/2006">
              <mc:Choice xmlns:v="urn:schemas-microsoft-com:vml" Requires="v">
                <p:oleObj spid="_x0000_s47119" name="Equation" r:id="rId4" imgW="761955" imgH="304740" progId="Equation.DSMT4">
                  <p:embed/>
                </p:oleObj>
              </mc:Choice>
              <mc:Fallback>
                <p:oleObj name="Equation" r:id="rId4" imgW="761955" imgH="3047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1514" y="1716002"/>
                        <a:ext cx="13096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8983" name="Rectangle 55"/>
          <p:cNvSpPr>
            <a:spLocks noChangeArrowheads="1"/>
          </p:cNvSpPr>
          <p:nvPr/>
        </p:nvSpPr>
        <p:spPr bwMode="auto">
          <a:xfrm>
            <a:off x="4716463" y="765175"/>
            <a:ext cx="37814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85000"/>
              </a:lnSpc>
              <a:spcBef>
                <a:spcPct val="35000"/>
              </a:spcBef>
              <a:buClr>
                <a:srgbClr val="FF6600"/>
              </a:buClr>
              <a:buSzPct val="120000"/>
              <a:buFont typeface="Wingdings" panose="05000000000000000000" pitchFamily="2" charset="2"/>
              <a:buChar char="§"/>
            </a:pPr>
            <a:r>
              <a:rPr kumimoji="1" lang="en-US" altLang="zh-CN" sz="2000">
                <a:latin typeface="Times New Roman" panose="02020603050405020304" pitchFamily="18" charset="0"/>
                <a:ea typeface="楷体_GB2312" panose="02010609030101010101" pitchFamily="49" charset="-122"/>
              </a:rPr>
              <a:t>LM</a:t>
            </a:r>
            <a:r>
              <a:rPr kumimoji="1" lang="zh-CN" altLang="en-US" sz="2000">
                <a:latin typeface="楷体_GB2312" panose="02010609030101010101" pitchFamily="49" charset="-122"/>
                <a:ea typeface="楷体_GB2312" panose="02010609030101010101" pitchFamily="49" charset="-122"/>
              </a:rPr>
              <a:t>曲线的斜率反映产出对利率变动的反应的敏感程度。</a:t>
            </a:r>
            <a:endParaRPr kumimoji="1" lang="en-US" altLang="zh-CN" sz="2000">
              <a:latin typeface="楷体_GB2312" panose="02010609030101010101" pitchFamily="49" charset="-122"/>
              <a:ea typeface="楷体_GB2312" panose="02010609030101010101" pitchFamily="49" charset="-122"/>
            </a:endParaRPr>
          </a:p>
        </p:txBody>
      </p:sp>
      <p:sp>
        <p:nvSpPr>
          <p:cNvPr id="36" name="Rectangle 55"/>
          <p:cNvSpPr>
            <a:spLocks noChangeArrowheads="1"/>
          </p:cNvSpPr>
          <p:nvPr/>
        </p:nvSpPr>
        <p:spPr bwMode="auto">
          <a:xfrm>
            <a:off x="4716463" y="1412875"/>
            <a:ext cx="3781425" cy="4824413"/>
          </a:xfrm>
          <a:prstGeom prst="rect">
            <a:avLst/>
          </a:prstGeom>
          <a:noFill/>
          <a:ln w="9525">
            <a:noFill/>
            <a:miter lim="800000"/>
            <a:headEnd/>
            <a:tailEnd/>
          </a:ln>
        </p:spPr>
        <p:txBody>
          <a:bodyPr/>
          <a:lstStyle/>
          <a:p>
            <a:pPr marL="263525" indent="-263525" algn="just" eaLnBrk="1" hangingPunct="1">
              <a:lnSpc>
                <a:spcPct val="85000"/>
              </a:lnSpc>
              <a:spcBef>
                <a:spcPct val="35000"/>
              </a:spcBef>
              <a:buClr>
                <a:srgbClr val="FF6600"/>
              </a:buClr>
              <a:buSzPct val="120000"/>
              <a:buFont typeface="Wingdings" pitchFamily="2" charset="2"/>
              <a:buChar char="§"/>
              <a:defRPr/>
            </a:pPr>
            <a:r>
              <a:rPr kumimoji="1" lang="en-US" altLang="zh-CN" sz="2000" dirty="0">
                <a:solidFill>
                  <a:schemeClr val="tx1"/>
                </a:solidFill>
                <a:latin typeface="Times New Roman" pitchFamily="18" charset="0"/>
                <a:ea typeface="楷体_GB2312" pitchFamily="49" charset="-122"/>
              </a:rPr>
              <a:t>LM</a:t>
            </a:r>
            <a:r>
              <a:rPr kumimoji="1" lang="zh-CN" altLang="en-US" sz="2000" dirty="0">
                <a:solidFill>
                  <a:schemeClr val="tx1"/>
                </a:solidFill>
                <a:latin typeface="楷体_GB2312" pitchFamily="49" charset="-122"/>
                <a:ea typeface="楷体_GB2312" pitchFamily="49" charset="-122"/>
              </a:rPr>
              <a:t>曲线的斜率取决于交易性和预防性货币需求系数</a:t>
            </a:r>
            <a:r>
              <a:rPr kumimoji="1" lang="en-US" altLang="zh-CN" sz="2000" dirty="0">
                <a:solidFill>
                  <a:schemeClr val="tx1"/>
                </a:solidFill>
                <a:latin typeface="Times New Roman" pitchFamily="18" charset="0"/>
                <a:ea typeface="楷体_GB2312" pitchFamily="49" charset="-122"/>
              </a:rPr>
              <a:t>k</a:t>
            </a:r>
            <a:r>
              <a:rPr kumimoji="1" lang="zh-CN" altLang="en-US" sz="2000" dirty="0">
                <a:solidFill>
                  <a:schemeClr val="tx1"/>
                </a:solidFill>
                <a:latin typeface="楷体_GB2312" pitchFamily="49" charset="-122"/>
                <a:ea typeface="楷体_GB2312" pitchFamily="49" charset="-122"/>
              </a:rPr>
              <a:t>和投机性货币需求系数</a:t>
            </a:r>
            <a:r>
              <a:rPr kumimoji="1" lang="en-US" altLang="zh-CN" sz="2000" dirty="0">
                <a:solidFill>
                  <a:schemeClr val="tx1"/>
                </a:solidFill>
                <a:latin typeface="Times New Roman" pitchFamily="18" charset="0"/>
                <a:ea typeface="楷体_GB2312" pitchFamily="49" charset="-122"/>
              </a:rPr>
              <a:t>h</a:t>
            </a:r>
            <a:r>
              <a:rPr kumimoji="1" lang="en-US" altLang="zh-CN" sz="2000" dirty="0">
                <a:ea typeface="楷体_GB2312" pitchFamily="49" charset="-122"/>
              </a:rPr>
              <a:t>  </a:t>
            </a:r>
            <a:endParaRPr kumimoji="1" lang="en-US" altLang="zh-CN" sz="2000" dirty="0">
              <a:solidFill>
                <a:schemeClr val="tx1"/>
              </a:solidFill>
              <a:latin typeface="楷体_GB2312" pitchFamily="49" charset="-122"/>
              <a:ea typeface="楷体_GB2312" pitchFamily="49" charset="-122"/>
            </a:endParaRPr>
          </a:p>
          <a:p>
            <a:pPr marL="447675" indent="-184150" algn="just" eaLnBrk="1" hangingPunct="1">
              <a:lnSpc>
                <a:spcPct val="85000"/>
              </a:lnSpc>
              <a:spcBef>
                <a:spcPct val="35000"/>
              </a:spcBef>
              <a:buClr>
                <a:srgbClr val="FF6600"/>
              </a:buClr>
              <a:buFont typeface="Arial" pitchFamily="34" charset="0"/>
              <a:buChar char="-"/>
              <a:defRPr/>
            </a:pPr>
            <a:r>
              <a:rPr kumimoji="1" lang="en-US" altLang="zh-CN" sz="1800" dirty="0">
                <a:solidFill>
                  <a:schemeClr val="tx1"/>
                </a:solidFill>
                <a:latin typeface="Times New Roman" pitchFamily="18" charset="0"/>
                <a:ea typeface="楷体_GB2312" pitchFamily="49" charset="-122"/>
              </a:rPr>
              <a:t>k</a:t>
            </a:r>
            <a:r>
              <a:rPr kumimoji="1" lang="zh-CN" altLang="en-US" sz="1800" dirty="0">
                <a:solidFill>
                  <a:schemeClr val="tx1"/>
                </a:solidFill>
                <a:latin typeface="楷体_GB2312" pitchFamily="49" charset="-122"/>
                <a:ea typeface="楷体_GB2312" pitchFamily="49" charset="-122"/>
              </a:rPr>
              <a:t>越大，</a:t>
            </a:r>
            <a:r>
              <a:rPr kumimoji="1" lang="en-US" altLang="zh-CN" sz="1800" dirty="0">
                <a:solidFill>
                  <a:schemeClr val="tx1"/>
                </a:solidFill>
                <a:latin typeface="Times New Roman" pitchFamily="18" charset="0"/>
                <a:ea typeface="楷体_GB2312" pitchFamily="49" charset="-122"/>
              </a:rPr>
              <a:t>LM</a:t>
            </a:r>
            <a:r>
              <a:rPr kumimoji="1" lang="zh-CN" altLang="en-US" sz="1800" dirty="0">
                <a:solidFill>
                  <a:schemeClr val="tx1"/>
                </a:solidFill>
                <a:latin typeface="楷体_GB2312" pitchFamily="49" charset="-122"/>
                <a:ea typeface="楷体_GB2312" pitchFamily="49" charset="-122"/>
              </a:rPr>
              <a:t>曲线斜率越大，产出对利率变动反应越迟钝</a:t>
            </a:r>
            <a:r>
              <a:rPr kumimoji="1" lang="zh-CN" altLang="en-US" sz="1800" dirty="0">
                <a:solidFill>
                  <a:schemeClr val="tx1"/>
                </a:solidFill>
                <a:ea typeface="楷体_GB2312" pitchFamily="49" charset="-122"/>
              </a:rPr>
              <a:t>（</a:t>
            </a:r>
            <a:r>
              <a:rPr kumimoji="1" lang="zh-CN" altLang="en-US" sz="1800" dirty="0">
                <a:solidFill>
                  <a:schemeClr val="tx1"/>
                </a:solidFill>
                <a:latin typeface="楷体_GB2312" pitchFamily="49" charset="-122"/>
                <a:ea typeface="楷体_GB2312" pitchFamily="49" charset="-122"/>
              </a:rPr>
              <a:t>原因</a:t>
            </a:r>
            <a:r>
              <a:rPr kumimoji="1" lang="zh-CN" altLang="en-US" sz="1800" dirty="0" smtClean="0">
                <a:solidFill>
                  <a:schemeClr val="tx1"/>
                </a:solidFill>
                <a:latin typeface="楷体_GB2312" pitchFamily="49" charset="-122"/>
                <a:ea typeface="楷体_GB2312" pitchFamily="49" charset="-122"/>
              </a:rPr>
              <a:t>：当利率发生上升时，因</a:t>
            </a:r>
            <a:r>
              <a:rPr kumimoji="1" lang="en-US" altLang="zh-CN" sz="1800" dirty="0" smtClean="0">
                <a:solidFill>
                  <a:schemeClr val="tx1"/>
                </a:solidFill>
                <a:latin typeface="楷体_GB2312" pitchFamily="49" charset="-122"/>
                <a:ea typeface="楷体_GB2312" pitchFamily="49" charset="-122"/>
              </a:rPr>
              <a:t>h</a:t>
            </a:r>
            <a:r>
              <a:rPr kumimoji="1" lang="zh-CN" altLang="en-US" sz="1800" dirty="0" smtClean="0">
                <a:solidFill>
                  <a:schemeClr val="tx1"/>
                </a:solidFill>
                <a:latin typeface="楷体_GB2312" pitchFamily="49" charset="-122"/>
                <a:ea typeface="楷体_GB2312" pitchFamily="49" charset="-122"/>
              </a:rPr>
              <a:t>固定的，所以投机性货币需求的减少是一样的，在货币供给不变的情况下，需要交易性货币需求的增加来弥补，</a:t>
            </a:r>
            <a:r>
              <a:rPr kumimoji="1" lang="en-US" altLang="zh-CN" sz="1800" dirty="0" smtClean="0">
                <a:solidFill>
                  <a:schemeClr val="tx1"/>
                </a:solidFill>
                <a:latin typeface="楷体_GB2312" pitchFamily="49" charset="-122"/>
                <a:ea typeface="楷体_GB2312" pitchFamily="49" charset="-122"/>
              </a:rPr>
              <a:t>k</a:t>
            </a:r>
            <a:r>
              <a:rPr kumimoji="1" lang="zh-CN" altLang="en-US" sz="1800" dirty="0" smtClean="0">
                <a:solidFill>
                  <a:schemeClr val="tx1"/>
                </a:solidFill>
                <a:latin typeface="楷体_GB2312" pitchFamily="49" charset="-122"/>
                <a:ea typeface="楷体_GB2312" pitchFamily="49" charset="-122"/>
              </a:rPr>
              <a:t>越大，小量产出增加就可以弥补，</a:t>
            </a:r>
            <a:r>
              <a:rPr kumimoji="1" lang="en-US" altLang="zh-CN" sz="1800" dirty="0" smtClean="0">
                <a:solidFill>
                  <a:schemeClr val="tx1"/>
                </a:solidFill>
                <a:latin typeface="楷体_GB2312" pitchFamily="49" charset="-122"/>
                <a:ea typeface="楷体_GB2312" pitchFamily="49" charset="-122"/>
              </a:rPr>
              <a:t>k</a:t>
            </a:r>
            <a:r>
              <a:rPr kumimoji="1" lang="zh-CN" altLang="en-US" sz="1800" dirty="0" smtClean="0">
                <a:solidFill>
                  <a:schemeClr val="tx1"/>
                </a:solidFill>
                <a:latin typeface="楷体_GB2312" pitchFamily="49" charset="-122"/>
                <a:ea typeface="楷体_GB2312" pitchFamily="49" charset="-122"/>
              </a:rPr>
              <a:t>越小，需要更多产量增加才能弥补） </a:t>
            </a:r>
            <a:endParaRPr kumimoji="1" lang="zh-CN" altLang="en-US" sz="1800" dirty="0">
              <a:solidFill>
                <a:schemeClr val="tx1"/>
              </a:solidFill>
              <a:latin typeface="楷体_GB2312" pitchFamily="49" charset="-122"/>
              <a:ea typeface="楷体_GB2312" pitchFamily="49" charset="-122"/>
            </a:endParaRPr>
          </a:p>
          <a:p>
            <a:pPr marL="447675" indent="-184150" algn="just" eaLnBrk="1" hangingPunct="1">
              <a:lnSpc>
                <a:spcPct val="85000"/>
              </a:lnSpc>
              <a:spcBef>
                <a:spcPct val="35000"/>
              </a:spcBef>
              <a:buClr>
                <a:srgbClr val="FF6600"/>
              </a:buClr>
              <a:buFont typeface="Arial" pitchFamily="34" charset="0"/>
              <a:buChar char="-"/>
              <a:defRPr/>
            </a:pPr>
            <a:r>
              <a:rPr kumimoji="1" lang="en-US" altLang="zh-CN" sz="1800" dirty="0">
                <a:solidFill>
                  <a:schemeClr val="tx1"/>
                </a:solidFill>
                <a:latin typeface="Times New Roman" pitchFamily="18" charset="0"/>
                <a:ea typeface="楷体_GB2312" pitchFamily="49" charset="-122"/>
              </a:rPr>
              <a:t>h</a:t>
            </a:r>
            <a:r>
              <a:rPr kumimoji="1" lang="zh-CN" altLang="en-US" sz="1800" dirty="0">
                <a:solidFill>
                  <a:schemeClr val="tx1"/>
                </a:solidFill>
                <a:latin typeface="楷体_GB2312" pitchFamily="49" charset="-122"/>
                <a:ea typeface="楷体_GB2312" pitchFamily="49" charset="-122"/>
              </a:rPr>
              <a:t>越大，</a:t>
            </a:r>
            <a:r>
              <a:rPr kumimoji="1" lang="en-US" altLang="zh-CN" sz="1800" dirty="0">
                <a:solidFill>
                  <a:schemeClr val="tx1"/>
                </a:solidFill>
                <a:latin typeface="Times New Roman" pitchFamily="18" charset="0"/>
                <a:ea typeface="楷体_GB2312" pitchFamily="49" charset="-122"/>
              </a:rPr>
              <a:t>LM</a:t>
            </a:r>
            <a:r>
              <a:rPr kumimoji="1" lang="zh-CN" altLang="en-US" sz="1800" dirty="0">
                <a:solidFill>
                  <a:schemeClr val="tx1"/>
                </a:solidFill>
                <a:latin typeface="楷体_GB2312" pitchFamily="49" charset="-122"/>
                <a:ea typeface="楷体_GB2312" pitchFamily="49" charset="-122"/>
              </a:rPr>
              <a:t>曲线斜率越小，产出对利率变动反应越敏感（原因：</a:t>
            </a:r>
            <a:r>
              <a:rPr kumimoji="1" lang="en-US" altLang="zh-CN" sz="1800" dirty="0">
                <a:solidFill>
                  <a:schemeClr val="tx1"/>
                </a:solidFill>
                <a:latin typeface="Times New Roman" pitchFamily="18" charset="0"/>
                <a:ea typeface="楷体_GB2312" pitchFamily="49" charset="-122"/>
              </a:rPr>
              <a:t>h</a:t>
            </a:r>
            <a:r>
              <a:rPr kumimoji="1" lang="zh-CN" altLang="en-US" sz="1800" dirty="0">
                <a:solidFill>
                  <a:schemeClr val="tx1"/>
                </a:solidFill>
                <a:latin typeface="楷体_GB2312" pitchFamily="49" charset="-122"/>
                <a:ea typeface="楷体_GB2312" pitchFamily="49" charset="-122"/>
              </a:rPr>
              <a:t>大，一定的利率变动会引起投机性货币需求较大的变动，从而导致可用于交易的货币供给</a:t>
            </a:r>
            <a:r>
              <a:rPr kumimoji="1" lang="en-US" altLang="zh-CN" sz="1800" dirty="0">
                <a:solidFill>
                  <a:srgbClr val="009900"/>
                </a:solidFill>
                <a:latin typeface="Arial"/>
                <a:ea typeface="楷体_GB2312" pitchFamily="49" charset="-122"/>
              </a:rPr>
              <a:t>—</a:t>
            </a:r>
            <a:r>
              <a:rPr kumimoji="1" lang="zh-CN" altLang="en-US" sz="1800" dirty="0">
                <a:solidFill>
                  <a:srgbClr val="009900"/>
                </a:solidFill>
                <a:latin typeface="楷体_GB2312" pitchFamily="49" charset="-122"/>
                <a:ea typeface="楷体_GB2312" pitchFamily="49" charset="-122"/>
              </a:rPr>
              <a:t>由产出决定</a:t>
            </a:r>
            <a:r>
              <a:rPr kumimoji="1" lang="en-US" altLang="zh-CN" sz="1800" dirty="0">
                <a:solidFill>
                  <a:srgbClr val="009900"/>
                </a:solidFill>
                <a:latin typeface="Arial"/>
                <a:ea typeface="楷体_GB2312" pitchFamily="49" charset="-122"/>
              </a:rPr>
              <a:t>—</a:t>
            </a:r>
            <a:r>
              <a:rPr kumimoji="1" lang="zh-CN" altLang="en-US" sz="1800" dirty="0">
                <a:solidFill>
                  <a:schemeClr val="tx1"/>
                </a:solidFill>
                <a:latin typeface="楷体_GB2312" pitchFamily="49" charset="-122"/>
                <a:ea typeface="楷体_GB2312" pitchFamily="49" charset="-122"/>
              </a:rPr>
              <a:t>较大的变动） </a:t>
            </a:r>
          </a:p>
        </p:txBody>
      </p:sp>
      <p:sp>
        <p:nvSpPr>
          <p:cNvPr id="3" name="页脚占位符 2"/>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3303374623"/>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8983">
                                            <p:txEl>
                                              <p:pRg st="0" end="0"/>
                                            </p:txEl>
                                          </p:spTgt>
                                        </p:tgtEl>
                                        <p:attrNameLst>
                                          <p:attrName>style.visibility</p:attrName>
                                        </p:attrNameLst>
                                      </p:cBhvr>
                                      <p:to>
                                        <p:strVal val="visible"/>
                                      </p:to>
                                    </p:set>
                                    <p:animEffect transition="in" filter="blinds(horizontal)">
                                      <p:cBhvr>
                                        <p:cTn id="7" dur="500"/>
                                        <p:tgtEl>
                                          <p:spTgt spid="5089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9218"/>
                                        </p:tgtEl>
                                        <p:attrNameLst>
                                          <p:attrName>style.visibility</p:attrName>
                                        </p:attrNameLst>
                                      </p:cBhvr>
                                      <p:to>
                                        <p:strVal val="visible"/>
                                      </p:to>
                                    </p:set>
                                    <p:animEffect transition="in" filter="blinds(horizontal)">
                                      <p:cBhvr>
                                        <p:cTn id="15" dur="500"/>
                                        <p:tgtEl>
                                          <p:spTgt spid="92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6">
                                            <p:txEl>
                                              <p:pRg st="0" end="0"/>
                                            </p:txEl>
                                          </p:spTgt>
                                        </p:tgtEl>
                                        <p:attrNameLst>
                                          <p:attrName>style.visibility</p:attrName>
                                        </p:attrNameLst>
                                      </p:cBhvr>
                                      <p:to>
                                        <p:strVal val="visible"/>
                                      </p:to>
                                    </p:set>
                                    <p:animEffect transition="in" filter="blinds(horizontal)">
                                      <p:cBhvr>
                                        <p:cTn id="20" dur="500"/>
                                        <p:tgtEl>
                                          <p:spTgt spid="3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6">
                                            <p:txEl>
                                              <p:pRg st="1" end="1"/>
                                            </p:txEl>
                                          </p:spTgt>
                                        </p:tgtEl>
                                        <p:attrNameLst>
                                          <p:attrName>style.visibility</p:attrName>
                                        </p:attrNameLst>
                                      </p:cBhvr>
                                      <p:to>
                                        <p:strVal val="visible"/>
                                      </p:to>
                                    </p:set>
                                    <p:animEffect transition="in" filter="blinds(horizontal)">
                                      <p:cBhvr>
                                        <p:cTn id="25" dur="500"/>
                                        <p:tgtEl>
                                          <p:spTgt spid="36">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6">
                                            <p:txEl>
                                              <p:pRg st="2" end="2"/>
                                            </p:txEl>
                                          </p:spTgt>
                                        </p:tgtEl>
                                        <p:attrNameLst>
                                          <p:attrName>style.visibility</p:attrName>
                                        </p:attrNameLst>
                                      </p:cBhvr>
                                      <p:to>
                                        <p:strVal val="visible"/>
                                      </p:to>
                                    </p:set>
                                    <p:animEffect transition="in" filter="blinds(horizontal)">
                                      <p:cBhvr>
                                        <p:cTn id="30"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83" grpId="0" build="p" autoUpdateAnimBg="0"/>
      <p:bldP spid="36"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7259EB-4EB5-489A-A299-C34A7BBB42BF}" type="slidenum">
              <a:rPr lang="en-GB" altLang="zh-CN" sz="1200">
                <a:solidFill>
                  <a:schemeClr val="bg1"/>
                </a:solidFill>
              </a:rPr>
              <a:pPr>
                <a:spcBef>
                  <a:spcPct val="0"/>
                </a:spcBef>
                <a:buClrTx/>
                <a:buSzTx/>
                <a:buFontTx/>
                <a:buNone/>
              </a:pPr>
              <a:t>24</a:t>
            </a:fld>
            <a:endParaRPr lang="en-GB" altLang="zh-CN" sz="1200">
              <a:solidFill>
                <a:schemeClr val="bg1"/>
              </a:solidFill>
            </a:endParaRPr>
          </a:p>
        </p:txBody>
      </p:sp>
      <p:sp>
        <p:nvSpPr>
          <p:cNvPr id="37" name="Rectangle 158"/>
          <p:cNvSpPr>
            <a:spLocks noChangeArrowheads="1"/>
          </p:cNvSpPr>
          <p:nvPr/>
        </p:nvSpPr>
        <p:spPr bwMode="auto">
          <a:xfrm>
            <a:off x="611188" y="539750"/>
            <a:ext cx="3384550" cy="368300"/>
          </a:xfrm>
          <a:prstGeom prst="rect">
            <a:avLst/>
          </a:prstGeom>
          <a:noFill/>
          <a:ln w="9525">
            <a:noFill/>
            <a:miter lim="800000"/>
            <a:headEnd/>
            <a:tailEnd/>
          </a:ln>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 LM</a:t>
            </a:r>
            <a:r>
              <a:rPr lang="zh-CN" altLang="en-US"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曲线的三个区域</a:t>
            </a:r>
          </a:p>
        </p:txBody>
      </p:sp>
      <p:grpSp>
        <p:nvGrpSpPr>
          <p:cNvPr id="2" name="Group 5"/>
          <p:cNvGrpSpPr>
            <a:grpSpLocks/>
          </p:cNvGrpSpPr>
          <p:nvPr/>
        </p:nvGrpSpPr>
        <p:grpSpPr bwMode="auto">
          <a:xfrm>
            <a:off x="1498600" y="1085850"/>
            <a:ext cx="6529388" cy="5222875"/>
            <a:chOff x="2510" y="4334"/>
            <a:chExt cx="7276" cy="5546"/>
          </a:xfrm>
        </p:grpSpPr>
        <p:sp>
          <p:nvSpPr>
            <p:cNvPr id="40965" name="Text Box 51"/>
            <p:cNvSpPr txBox="1">
              <a:spLocks noChangeArrowheads="1"/>
            </p:cNvSpPr>
            <p:nvPr/>
          </p:nvSpPr>
          <p:spPr bwMode="auto">
            <a:xfrm>
              <a:off x="4909" y="8810"/>
              <a:ext cx="945"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1400">
                  <a:solidFill>
                    <a:srgbClr val="800000"/>
                  </a:solidFill>
                  <a:latin typeface="Times New Roman" panose="02020603050405020304" pitchFamily="18" charset="0"/>
                  <a:cs typeface="Times New Roman" panose="02020603050405020304" pitchFamily="18" charset="0"/>
                </a:rPr>
                <a:t>中间区域</a:t>
              </a:r>
            </a:p>
          </p:txBody>
        </p:sp>
        <p:sp>
          <p:nvSpPr>
            <p:cNvPr id="40966" name="Text Box 50"/>
            <p:cNvSpPr txBox="1">
              <a:spLocks noChangeArrowheads="1"/>
            </p:cNvSpPr>
            <p:nvPr/>
          </p:nvSpPr>
          <p:spPr bwMode="auto">
            <a:xfrm>
              <a:off x="3076" y="9281"/>
              <a:ext cx="1155"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1400" dirty="0">
                  <a:solidFill>
                    <a:srgbClr val="800000"/>
                  </a:solidFill>
                  <a:latin typeface="Times New Roman" panose="02020603050405020304" pitchFamily="18" charset="0"/>
                  <a:cs typeface="Times New Roman" panose="02020603050405020304" pitchFamily="18" charset="0"/>
                </a:rPr>
                <a:t>凯恩斯区域</a:t>
              </a:r>
            </a:p>
          </p:txBody>
        </p:sp>
        <p:sp>
          <p:nvSpPr>
            <p:cNvPr id="40967" name="Text Box 49"/>
            <p:cNvSpPr txBox="1">
              <a:spLocks noChangeArrowheads="1"/>
            </p:cNvSpPr>
            <p:nvPr/>
          </p:nvSpPr>
          <p:spPr bwMode="auto">
            <a:xfrm>
              <a:off x="4131" y="7777"/>
              <a:ext cx="945"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1400">
                  <a:solidFill>
                    <a:srgbClr val="800000"/>
                  </a:solidFill>
                  <a:latin typeface="Times New Roman" panose="02020603050405020304" pitchFamily="18" charset="0"/>
                  <a:cs typeface="Times New Roman" panose="02020603050405020304" pitchFamily="18" charset="0"/>
                </a:rPr>
                <a:t>古典区域</a:t>
              </a:r>
            </a:p>
          </p:txBody>
        </p:sp>
        <p:sp>
          <p:nvSpPr>
            <p:cNvPr id="40968" name="Line 48"/>
            <p:cNvSpPr>
              <a:spLocks noChangeAspect="1" noChangeShapeType="1"/>
            </p:cNvSpPr>
            <p:nvPr/>
          </p:nvSpPr>
          <p:spPr bwMode="auto">
            <a:xfrm>
              <a:off x="2869" y="4377"/>
              <a:ext cx="1" cy="2381"/>
            </a:xfrm>
            <a:prstGeom prst="line">
              <a:avLst/>
            </a:prstGeom>
            <a:noFill/>
            <a:ln w="34925">
              <a:solidFill>
                <a:srgbClr val="006699"/>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40969" name="Line 47"/>
            <p:cNvSpPr>
              <a:spLocks noChangeAspect="1" noChangeShapeType="1"/>
            </p:cNvSpPr>
            <p:nvPr/>
          </p:nvSpPr>
          <p:spPr bwMode="auto">
            <a:xfrm>
              <a:off x="2869" y="6749"/>
              <a:ext cx="2694" cy="0"/>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970" name="Line 46"/>
            <p:cNvSpPr>
              <a:spLocks noChangeShapeType="1"/>
            </p:cNvSpPr>
            <p:nvPr/>
          </p:nvSpPr>
          <p:spPr bwMode="auto">
            <a:xfrm flipV="1">
              <a:off x="2869" y="4994"/>
              <a:ext cx="2612" cy="1755"/>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Line 45"/>
            <p:cNvSpPr>
              <a:spLocks noChangeAspect="1" noChangeShapeType="1"/>
            </p:cNvSpPr>
            <p:nvPr/>
          </p:nvSpPr>
          <p:spPr bwMode="auto">
            <a:xfrm>
              <a:off x="6686" y="6749"/>
              <a:ext cx="2694" cy="0"/>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972" name="Line 44"/>
            <p:cNvSpPr>
              <a:spLocks noChangeAspect="1" noChangeShapeType="1"/>
            </p:cNvSpPr>
            <p:nvPr/>
          </p:nvSpPr>
          <p:spPr bwMode="auto">
            <a:xfrm flipV="1">
              <a:off x="6686" y="4377"/>
              <a:ext cx="1" cy="2381"/>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973" name="Line 43"/>
            <p:cNvSpPr>
              <a:spLocks noChangeAspect="1" noChangeShapeType="1"/>
            </p:cNvSpPr>
            <p:nvPr/>
          </p:nvSpPr>
          <p:spPr bwMode="auto">
            <a:xfrm>
              <a:off x="6686" y="5214"/>
              <a:ext cx="1531" cy="153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4" name="Line 42"/>
            <p:cNvSpPr>
              <a:spLocks noChangeAspect="1" noChangeShapeType="1"/>
            </p:cNvSpPr>
            <p:nvPr/>
          </p:nvSpPr>
          <p:spPr bwMode="auto">
            <a:xfrm flipH="1">
              <a:off x="5094" y="5237"/>
              <a:ext cx="1587" cy="1"/>
            </a:xfrm>
            <a:prstGeom prst="line">
              <a:avLst/>
            </a:prstGeom>
            <a:noFill/>
            <a:ln w="31750">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5" name="Line 41"/>
            <p:cNvSpPr>
              <a:spLocks noChangeAspect="1" noChangeShapeType="1"/>
            </p:cNvSpPr>
            <p:nvPr/>
          </p:nvSpPr>
          <p:spPr bwMode="auto">
            <a:xfrm flipH="1">
              <a:off x="3949" y="6053"/>
              <a:ext cx="3572" cy="1"/>
            </a:xfrm>
            <a:prstGeom prst="line">
              <a:avLst/>
            </a:prstGeom>
            <a:noFill/>
            <a:ln w="3175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6" name="Line 40"/>
            <p:cNvSpPr>
              <a:spLocks noChangeAspect="1" noChangeShapeType="1"/>
            </p:cNvSpPr>
            <p:nvPr/>
          </p:nvSpPr>
          <p:spPr bwMode="auto">
            <a:xfrm>
              <a:off x="5064" y="5267"/>
              <a:ext cx="1" cy="2211"/>
            </a:xfrm>
            <a:prstGeom prst="line">
              <a:avLst/>
            </a:prstGeom>
            <a:noFill/>
            <a:ln w="31750">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7" name="Line 39"/>
            <p:cNvSpPr>
              <a:spLocks noChangeAspect="1" noChangeShapeType="1"/>
            </p:cNvSpPr>
            <p:nvPr/>
          </p:nvSpPr>
          <p:spPr bwMode="auto">
            <a:xfrm>
              <a:off x="4000" y="6043"/>
              <a:ext cx="1" cy="3175"/>
            </a:xfrm>
            <a:prstGeom prst="line">
              <a:avLst/>
            </a:prstGeom>
            <a:noFill/>
            <a:ln w="3175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Text Box 38"/>
            <p:cNvSpPr txBox="1">
              <a:spLocks noChangeAspect="1" noChangeArrowheads="1"/>
            </p:cNvSpPr>
            <p:nvPr/>
          </p:nvSpPr>
          <p:spPr bwMode="auto">
            <a:xfrm>
              <a:off x="9423" y="6601"/>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0979" name="Text Box 37"/>
            <p:cNvSpPr txBox="1">
              <a:spLocks noChangeAspect="1" noChangeArrowheads="1"/>
            </p:cNvSpPr>
            <p:nvPr/>
          </p:nvSpPr>
          <p:spPr bwMode="auto">
            <a:xfrm>
              <a:off x="6342" y="4364"/>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1</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0980" name="Text Box 36"/>
            <p:cNvSpPr txBox="1">
              <a:spLocks noChangeAspect="1" noChangeArrowheads="1"/>
            </p:cNvSpPr>
            <p:nvPr/>
          </p:nvSpPr>
          <p:spPr bwMode="auto">
            <a:xfrm>
              <a:off x="2510" y="4334"/>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1</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0981" name="Text Box 35"/>
            <p:cNvSpPr txBox="1">
              <a:spLocks noChangeAspect="1" noChangeArrowheads="1"/>
            </p:cNvSpPr>
            <p:nvPr/>
          </p:nvSpPr>
          <p:spPr bwMode="auto">
            <a:xfrm>
              <a:off x="6487" y="6601"/>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0982" name="Text Box 34"/>
            <p:cNvSpPr txBox="1">
              <a:spLocks noChangeAspect="1" noChangeArrowheads="1"/>
            </p:cNvSpPr>
            <p:nvPr/>
          </p:nvSpPr>
          <p:spPr bwMode="auto">
            <a:xfrm>
              <a:off x="2670" y="6601"/>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0983" name="Text Box 33"/>
            <p:cNvSpPr txBox="1">
              <a:spLocks noChangeAspect="1" noChangeArrowheads="1"/>
            </p:cNvSpPr>
            <p:nvPr/>
          </p:nvSpPr>
          <p:spPr bwMode="auto">
            <a:xfrm>
              <a:off x="5264" y="4671"/>
              <a:ext cx="73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1</a:t>
              </a:r>
              <a:r>
                <a:rPr lang="en-US" altLang="zh-CN" sz="1400">
                  <a:solidFill>
                    <a:srgbClr val="006699"/>
                  </a:solidFill>
                  <a:latin typeface="Times New Roman" panose="02020603050405020304" pitchFamily="18" charset="0"/>
                  <a:cs typeface="Times New Roman" panose="02020603050405020304" pitchFamily="18" charset="0"/>
                </a:rPr>
                <a:t>(Y)</a:t>
              </a:r>
            </a:p>
          </p:txBody>
        </p:sp>
        <p:sp>
          <p:nvSpPr>
            <p:cNvPr id="40984" name="Text Box 32"/>
            <p:cNvSpPr txBox="1">
              <a:spLocks noChangeArrowheads="1"/>
            </p:cNvSpPr>
            <p:nvPr/>
          </p:nvSpPr>
          <p:spPr bwMode="auto">
            <a:xfrm>
              <a:off x="7249" y="5445"/>
              <a:ext cx="103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M=M</a:t>
              </a:r>
              <a:r>
                <a:rPr lang="en-US" altLang="zh-CN" sz="1400" baseline="-30000">
                  <a:solidFill>
                    <a:srgbClr val="006699"/>
                  </a:solidFill>
                  <a:latin typeface="Times New Roman" panose="02020603050405020304" pitchFamily="18" charset="0"/>
                  <a:cs typeface="Times New Roman" panose="02020603050405020304" pitchFamily="18" charset="0"/>
                </a:rPr>
                <a:t>1</a:t>
              </a: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0985" name="Line 31"/>
            <p:cNvSpPr>
              <a:spLocks noChangeAspect="1" noChangeShapeType="1"/>
            </p:cNvSpPr>
            <p:nvPr/>
          </p:nvSpPr>
          <p:spPr bwMode="auto">
            <a:xfrm flipH="1">
              <a:off x="2918" y="8319"/>
              <a:ext cx="3798" cy="1"/>
            </a:xfrm>
            <a:prstGeom prst="line">
              <a:avLst/>
            </a:prstGeom>
            <a:noFill/>
            <a:ln w="31750">
              <a:solidFill>
                <a:srgbClr val="00206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Text Box 30"/>
            <p:cNvSpPr txBox="1">
              <a:spLocks noChangeAspect="1" noChangeArrowheads="1"/>
            </p:cNvSpPr>
            <p:nvPr/>
          </p:nvSpPr>
          <p:spPr bwMode="auto">
            <a:xfrm>
              <a:off x="5620" y="6637"/>
              <a:ext cx="3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Y</a:t>
              </a:r>
            </a:p>
          </p:txBody>
        </p:sp>
        <p:sp>
          <p:nvSpPr>
            <p:cNvPr id="40987" name="Text Box 29"/>
            <p:cNvSpPr txBox="1">
              <a:spLocks noChangeArrowheads="1"/>
            </p:cNvSpPr>
            <p:nvPr/>
          </p:nvSpPr>
          <p:spPr bwMode="auto">
            <a:xfrm>
              <a:off x="5135" y="7372"/>
              <a:ext cx="417" cy="3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LM</a:t>
              </a:r>
            </a:p>
          </p:txBody>
        </p:sp>
        <p:sp>
          <p:nvSpPr>
            <p:cNvPr id="40988" name="Text Box 28"/>
            <p:cNvSpPr txBox="1">
              <a:spLocks noChangeArrowheads="1"/>
            </p:cNvSpPr>
            <p:nvPr/>
          </p:nvSpPr>
          <p:spPr bwMode="auto">
            <a:xfrm>
              <a:off x="5704" y="9533"/>
              <a:ext cx="239" cy="3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Y</a:t>
              </a:r>
            </a:p>
          </p:txBody>
        </p:sp>
        <p:sp>
          <p:nvSpPr>
            <p:cNvPr id="40989" name="Text Box 27"/>
            <p:cNvSpPr txBox="1">
              <a:spLocks noChangeArrowheads="1"/>
            </p:cNvSpPr>
            <p:nvPr/>
          </p:nvSpPr>
          <p:spPr bwMode="auto">
            <a:xfrm>
              <a:off x="2656" y="9595"/>
              <a:ext cx="201" cy="2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0990" name="Text Box 26"/>
            <p:cNvSpPr txBox="1">
              <a:spLocks noChangeArrowheads="1"/>
            </p:cNvSpPr>
            <p:nvPr/>
          </p:nvSpPr>
          <p:spPr bwMode="auto">
            <a:xfrm>
              <a:off x="2702" y="7237"/>
              <a:ext cx="201"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r</a:t>
              </a:r>
            </a:p>
          </p:txBody>
        </p:sp>
        <p:sp>
          <p:nvSpPr>
            <p:cNvPr id="40991" name="Line 25"/>
            <p:cNvSpPr>
              <a:spLocks noChangeShapeType="1"/>
            </p:cNvSpPr>
            <p:nvPr/>
          </p:nvSpPr>
          <p:spPr bwMode="auto">
            <a:xfrm>
              <a:off x="2877" y="9687"/>
              <a:ext cx="2693" cy="0"/>
            </a:xfrm>
            <a:prstGeom prst="line">
              <a:avLst/>
            </a:prstGeom>
            <a:noFill/>
            <a:ln w="34925">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2" name="Line 24"/>
            <p:cNvSpPr>
              <a:spLocks noChangeShapeType="1"/>
            </p:cNvSpPr>
            <p:nvPr/>
          </p:nvSpPr>
          <p:spPr bwMode="auto">
            <a:xfrm flipV="1">
              <a:off x="2910" y="7309"/>
              <a:ext cx="0" cy="2381"/>
            </a:xfrm>
            <a:prstGeom prst="line">
              <a:avLst/>
            </a:prstGeom>
            <a:noFill/>
            <a:ln w="34925">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3" name="Line 23"/>
            <p:cNvSpPr>
              <a:spLocks noChangeShapeType="1"/>
            </p:cNvSpPr>
            <p:nvPr/>
          </p:nvSpPr>
          <p:spPr bwMode="auto">
            <a:xfrm>
              <a:off x="2877" y="9247"/>
              <a:ext cx="1134"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4" name="Arc 22"/>
            <p:cNvSpPr>
              <a:spLocks/>
            </p:cNvSpPr>
            <p:nvPr/>
          </p:nvSpPr>
          <p:spPr bwMode="auto">
            <a:xfrm flipV="1">
              <a:off x="3970" y="7960"/>
              <a:ext cx="1093" cy="1287"/>
            </a:xfrm>
            <a:custGeom>
              <a:avLst/>
              <a:gdLst>
                <a:gd name="T0" fmla="*/ 0 w 20916"/>
                <a:gd name="T1" fmla="*/ 0 h 21600"/>
                <a:gd name="T2" fmla="*/ 0 w 20916"/>
                <a:gd name="T3" fmla="*/ 0 h 21600"/>
                <a:gd name="T4" fmla="*/ 0 w 20916"/>
                <a:gd name="T5" fmla="*/ 0 h 21600"/>
                <a:gd name="T6" fmla="*/ 0 60000 65536"/>
                <a:gd name="T7" fmla="*/ 0 60000 65536"/>
                <a:gd name="T8" fmla="*/ 0 60000 65536"/>
              </a:gdLst>
              <a:ahLst/>
              <a:cxnLst>
                <a:cxn ang="T6">
                  <a:pos x="T0" y="T1"/>
                </a:cxn>
                <a:cxn ang="T7">
                  <a:pos x="T2" y="T3"/>
                </a:cxn>
                <a:cxn ang="T8">
                  <a:pos x="T4" y="T5"/>
                </a:cxn>
              </a:cxnLst>
              <a:rect l="0" t="0" r="r" b="b"/>
              <a:pathLst>
                <a:path w="20916" h="21600" fill="none" extrusionOk="0">
                  <a:moveTo>
                    <a:pt x="-1" y="0"/>
                  </a:moveTo>
                  <a:cubicBezTo>
                    <a:pt x="9852" y="0"/>
                    <a:pt x="18456" y="6667"/>
                    <a:pt x="20916" y="16207"/>
                  </a:cubicBezTo>
                </a:path>
                <a:path w="20916" h="21600" stroke="0" extrusionOk="0">
                  <a:moveTo>
                    <a:pt x="-1" y="0"/>
                  </a:moveTo>
                  <a:cubicBezTo>
                    <a:pt x="9852" y="0"/>
                    <a:pt x="18456" y="6667"/>
                    <a:pt x="20916" y="16207"/>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0995" name="Line 21"/>
            <p:cNvSpPr>
              <a:spLocks noChangeShapeType="1"/>
            </p:cNvSpPr>
            <p:nvPr/>
          </p:nvSpPr>
          <p:spPr bwMode="auto">
            <a:xfrm flipV="1">
              <a:off x="5063" y="7538"/>
              <a:ext cx="0" cy="78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6" name="Text Box 20"/>
            <p:cNvSpPr txBox="1">
              <a:spLocks noChangeArrowheads="1"/>
            </p:cNvSpPr>
            <p:nvPr/>
          </p:nvSpPr>
          <p:spPr bwMode="auto">
            <a:xfrm>
              <a:off x="6462" y="7137"/>
              <a:ext cx="271"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r</a:t>
              </a:r>
            </a:p>
          </p:txBody>
        </p:sp>
        <p:sp>
          <p:nvSpPr>
            <p:cNvPr id="40997" name="Text Box 19"/>
            <p:cNvSpPr txBox="1">
              <a:spLocks noChangeArrowheads="1"/>
            </p:cNvSpPr>
            <p:nvPr/>
          </p:nvSpPr>
          <p:spPr bwMode="auto">
            <a:xfrm>
              <a:off x="6462" y="9554"/>
              <a:ext cx="241" cy="2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0998" name="Line 18"/>
            <p:cNvSpPr>
              <a:spLocks noChangeShapeType="1"/>
            </p:cNvSpPr>
            <p:nvPr/>
          </p:nvSpPr>
          <p:spPr bwMode="auto">
            <a:xfrm>
              <a:off x="6683" y="9653"/>
              <a:ext cx="2693" cy="0"/>
            </a:xfrm>
            <a:prstGeom prst="line">
              <a:avLst/>
            </a:prstGeom>
            <a:noFill/>
            <a:ln w="34925">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9" name="Line 17"/>
            <p:cNvSpPr>
              <a:spLocks noChangeShapeType="1"/>
            </p:cNvSpPr>
            <p:nvPr/>
          </p:nvSpPr>
          <p:spPr bwMode="auto">
            <a:xfrm flipV="1">
              <a:off x="6698" y="7288"/>
              <a:ext cx="1" cy="2381"/>
            </a:xfrm>
            <a:prstGeom prst="line">
              <a:avLst/>
            </a:prstGeom>
            <a:noFill/>
            <a:ln w="34925">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0" name="Line 16"/>
            <p:cNvSpPr>
              <a:spLocks noChangeShapeType="1"/>
            </p:cNvSpPr>
            <p:nvPr/>
          </p:nvSpPr>
          <p:spPr bwMode="auto">
            <a:xfrm>
              <a:off x="7568" y="9254"/>
              <a:ext cx="881"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1" name="Arc 15"/>
            <p:cNvSpPr>
              <a:spLocks/>
            </p:cNvSpPr>
            <p:nvPr/>
          </p:nvSpPr>
          <p:spPr bwMode="auto">
            <a:xfrm flipH="1" flipV="1">
              <a:off x="6700" y="8313"/>
              <a:ext cx="868" cy="93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02" name="Text Box 14"/>
            <p:cNvSpPr txBox="1">
              <a:spLocks noChangeArrowheads="1"/>
            </p:cNvSpPr>
            <p:nvPr/>
          </p:nvSpPr>
          <p:spPr bwMode="auto">
            <a:xfrm>
              <a:off x="9515" y="9495"/>
              <a:ext cx="271" cy="3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1003" name="Text Box 13"/>
            <p:cNvSpPr txBox="1">
              <a:spLocks noChangeArrowheads="1"/>
            </p:cNvSpPr>
            <p:nvPr/>
          </p:nvSpPr>
          <p:spPr bwMode="auto">
            <a:xfrm>
              <a:off x="8583" y="9026"/>
              <a:ext cx="510" cy="3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dirty="0">
                  <a:solidFill>
                    <a:srgbClr val="006699"/>
                  </a:solidFill>
                  <a:latin typeface="Times New Roman" panose="02020603050405020304" pitchFamily="18" charset="0"/>
                  <a:cs typeface="Times New Roman" panose="02020603050405020304" pitchFamily="18" charset="0"/>
                </a:rPr>
                <a:t>L</a:t>
              </a:r>
              <a:r>
                <a:rPr lang="en-US" altLang="zh-CN" sz="1400" baseline="-30000" dirty="0">
                  <a:solidFill>
                    <a:srgbClr val="006699"/>
                  </a:solidFill>
                  <a:latin typeface="Times New Roman" panose="02020603050405020304" pitchFamily="18" charset="0"/>
                  <a:cs typeface="Times New Roman" panose="02020603050405020304" pitchFamily="18" charset="0"/>
                </a:rPr>
                <a:t>2</a:t>
              </a:r>
              <a:r>
                <a:rPr lang="en-US" altLang="zh-CN" sz="1400" dirty="0">
                  <a:solidFill>
                    <a:srgbClr val="006699"/>
                  </a:solidFill>
                  <a:latin typeface="Times New Roman" panose="02020603050405020304" pitchFamily="18" charset="0"/>
                  <a:cs typeface="Times New Roman" panose="02020603050405020304" pitchFamily="18" charset="0"/>
                </a:rPr>
                <a:t>(r)</a:t>
              </a:r>
            </a:p>
          </p:txBody>
        </p:sp>
        <p:sp>
          <p:nvSpPr>
            <p:cNvPr id="41004" name="Line 12"/>
            <p:cNvSpPr>
              <a:spLocks noChangeShapeType="1"/>
            </p:cNvSpPr>
            <p:nvPr/>
          </p:nvSpPr>
          <p:spPr bwMode="auto">
            <a:xfrm flipV="1">
              <a:off x="6699" y="7765"/>
              <a:ext cx="0" cy="535"/>
            </a:xfrm>
            <a:prstGeom prst="line">
              <a:avLst/>
            </a:prstGeom>
            <a:noFill/>
            <a:ln w="412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5" name="Line 11"/>
            <p:cNvSpPr>
              <a:spLocks noChangeShapeType="1"/>
            </p:cNvSpPr>
            <p:nvPr/>
          </p:nvSpPr>
          <p:spPr bwMode="auto">
            <a:xfrm flipV="1">
              <a:off x="7542" y="6083"/>
              <a:ext cx="0" cy="3175"/>
            </a:xfrm>
            <a:prstGeom prst="line">
              <a:avLst/>
            </a:prstGeom>
            <a:noFill/>
            <a:ln w="3175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6" name="Line 10"/>
            <p:cNvSpPr>
              <a:spLocks noChangeAspect="1" noChangeShapeType="1"/>
            </p:cNvSpPr>
            <p:nvPr/>
          </p:nvSpPr>
          <p:spPr bwMode="auto">
            <a:xfrm flipH="1">
              <a:off x="3949" y="9248"/>
              <a:ext cx="3610" cy="1"/>
            </a:xfrm>
            <a:prstGeom prst="line">
              <a:avLst/>
            </a:prstGeom>
            <a:noFill/>
            <a:ln w="3175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7" name="Line 9"/>
            <p:cNvSpPr>
              <a:spLocks noChangeAspect="1" noChangeShapeType="1"/>
            </p:cNvSpPr>
            <p:nvPr/>
          </p:nvSpPr>
          <p:spPr bwMode="auto">
            <a:xfrm flipH="1">
              <a:off x="2858" y="8949"/>
              <a:ext cx="4082" cy="1"/>
            </a:xfrm>
            <a:prstGeom prst="line">
              <a:avLst/>
            </a:prstGeom>
            <a:noFill/>
            <a:ln w="31750">
              <a:solidFill>
                <a:srgbClr val="00B0F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8" name="Line 8"/>
            <p:cNvSpPr>
              <a:spLocks noChangeShapeType="1"/>
            </p:cNvSpPr>
            <p:nvPr/>
          </p:nvSpPr>
          <p:spPr bwMode="auto">
            <a:xfrm flipV="1">
              <a:off x="6957" y="5523"/>
              <a:ext cx="0" cy="3402"/>
            </a:xfrm>
            <a:prstGeom prst="line">
              <a:avLst/>
            </a:prstGeom>
            <a:noFill/>
            <a:ln w="31750">
              <a:solidFill>
                <a:srgbClr val="00B0F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9" name="Line 7"/>
            <p:cNvSpPr>
              <a:spLocks noChangeShapeType="1"/>
            </p:cNvSpPr>
            <p:nvPr/>
          </p:nvSpPr>
          <p:spPr bwMode="auto">
            <a:xfrm flipV="1">
              <a:off x="4717" y="5558"/>
              <a:ext cx="0" cy="3364"/>
            </a:xfrm>
            <a:prstGeom prst="line">
              <a:avLst/>
            </a:prstGeom>
            <a:noFill/>
            <a:ln w="31750">
              <a:solidFill>
                <a:srgbClr val="00B0F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0" name="Line 6"/>
            <p:cNvSpPr>
              <a:spLocks noChangeAspect="1" noChangeShapeType="1"/>
            </p:cNvSpPr>
            <p:nvPr/>
          </p:nvSpPr>
          <p:spPr bwMode="auto">
            <a:xfrm flipH="1">
              <a:off x="4713" y="5517"/>
              <a:ext cx="2268" cy="1"/>
            </a:xfrm>
            <a:prstGeom prst="line">
              <a:avLst/>
            </a:prstGeom>
            <a:noFill/>
            <a:ln w="31750">
              <a:solidFill>
                <a:srgbClr val="00B0F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页脚占位符 2"/>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967585773"/>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549A71-E05A-4071-B842-E9CBB74D3FFC}" type="slidenum">
              <a:rPr lang="en-GB" altLang="zh-CN" sz="1200">
                <a:solidFill>
                  <a:schemeClr val="bg1"/>
                </a:solidFill>
              </a:rPr>
              <a:pPr>
                <a:spcBef>
                  <a:spcPct val="0"/>
                </a:spcBef>
                <a:buClrTx/>
                <a:buSzTx/>
                <a:buFontTx/>
                <a:buNone/>
              </a:pPr>
              <a:t>25</a:t>
            </a:fld>
            <a:endParaRPr lang="en-GB" altLang="zh-CN" sz="1200">
              <a:solidFill>
                <a:schemeClr val="bg1"/>
              </a:solidFill>
            </a:endParaRPr>
          </a:p>
        </p:txBody>
      </p:sp>
      <p:sp>
        <p:nvSpPr>
          <p:cNvPr id="493570" name="Comment 2">
            <a:hlinkClick r:id="rId2" action="ppaction://hlinksldjump"/>
          </p:cNvPr>
          <p:cNvSpPr>
            <a:spLocks noChangeArrowheads="1"/>
          </p:cNvSpPr>
          <p:nvPr/>
        </p:nvSpPr>
        <p:spPr bwMode="auto">
          <a:xfrm>
            <a:off x="612775" y="692150"/>
            <a:ext cx="43195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.2.7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LM</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曲线的水平移动 </a:t>
            </a:r>
          </a:p>
        </p:txBody>
      </p:sp>
      <p:sp>
        <p:nvSpPr>
          <p:cNvPr id="72" name="Rectangle 3"/>
          <p:cNvSpPr>
            <a:spLocks noChangeArrowheads="1"/>
          </p:cNvSpPr>
          <p:nvPr/>
        </p:nvSpPr>
        <p:spPr bwMode="auto">
          <a:xfrm>
            <a:off x="683568" y="1700808"/>
            <a:ext cx="7775575" cy="4464050"/>
          </a:xfrm>
          <a:prstGeom prst="rect">
            <a:avLst/>
          </a:prstGeom>
          <a:noFill/>
          <a:ln w="9525">
            <a:noFill/>
            <a:miter lim="800000"/>
            <a:headEnd/>
            <a:tailEnd/>
          </a:ln>
          <a:effectLst/>
        </p:spPr>
        <p:txBody>
          <a:bodyPr/>
          <a:lstStyle/>
          <a:p>
            <a:pPr marL="266700" indent="-266700" algn="just" eaLnBrk="1" hangingPunct="1">
              <a:spcBef>
                <a:spcPct val="3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交易性货币需求变动，会使</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曲线发生同方向移动</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628650" lvl="1" indent="-266700" algn="just" eaLnBrk="1" hangingPunct="1">
              <a:spcBef>
                <a:spcPct val="350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如果交易性货币需求曲线向右移动（即交易性货币需求增加），</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曲线也会向右移动。原因：完成同量交易所需要的货币减少了（同样一笔货币现在能完成更多的国民收入的交易）</a:t>
            </a:r>
            <a:endPar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266700" indent="-26670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投机性货币需求变动，会使</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曲线发生反方向移动</a:t>
            </a:r>
          </a:p>
          <a:p>
            <a:pPr marL="628650" lvl="1" indent="-266700" algn="just" eaLnBrk="1" hangingPunct="1">
              <a:spcBef>
                <a:spcPct val="35000"/>
              </a:spcBef>
              <a:buClr>
                <a:srgbClr val="FF6600"/>
              </a:buClr>
              <a:buSzPct val="80000"/>
              <a:buFont typeface="Wingdings" pitchFamily="2" charset="2"/>
              <a:buChar char="l"/>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如果投机性货币需求曲线右移（即投机性货币需求增加），会使</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LM</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曲线向左移动。原因：同样利率水平上现在的投机性货币需求增加了，而货币供给不变时，要保持货币市场均衡，交易性货币需求必须减少。这样，就要求国民收入水平下降  </a:t>
            </a:r>
          </a:p>
          <a:p>
            <a:pPr marL="266700" indent="-266700" algn="just" eaLnBrk="1" hangingPunct="1">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货币供给变动，会使</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曲线发生同方向移动。如货币供给增加，货币供给曲线右移，</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曲线也向右移动 </a:t>
            </a:r>
          </a:p>
        </p:txBody>
      </p:sp>
      <p:sp>
        <p:nvSpPr>
          <p:cNvPr id="2" name="页脚占位符 1"/>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1916526828"/>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blinds(horizontal)">
                                      <p:cBhvr>
                                        <p:cTn id="7" dur="500"/>
                                        <p:tgtEl>
                                          <p:spTgt spid="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blinds(horizontal)">
                                      <p:cBhvr>
                                        <p:cTn id="12" dur="500"/>
                                        <p:tgtEl>
                                          <p:spTgt spid="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blinds(horizontal)">
                                      <p:cBhvr>
                                        <p:cTn id="17" dur="500"/>
                                        <p:tgtEl>
                                          <p:spTgt spid="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
                                            <p:txEl>
                                              <p:pRg st="3" end="3"/>
                                            </p:txEl>
                                          </p:spTgt>
                                        </p:tgtEl>
                                        <p:attrNameLst>
                                          <p:attrName>style.visibility</p:attrName>
                                        </p:attrNameLst>
                                      </p:cBhvr>
                                      <p:to>
                                        <p:strVal val="visible"/>
                                      </p:to>
                                    </p:set>
                                    <p:animEffect transition="in" filter="blinds(horizontal)">
                                      <p:cBhvr>
                                        <p:cTn id="22" dur="500"/>
                                        <p:tgtEl>
                                          <p:spTgt spid="7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
                                            <p:txEl>
                                              <p:pRg st="4" end="4"/>
                                            </p:txEl>
                                          </p:spTgt>
                                        </p:tgtEl>
                                        <p:attrNameLst>
                                          <p:attrName>style.visibility</p:attrName>
                                        </p:attrNameLst>
                                      </p:cBhvr>
                                      <p:to>
                                        <p:strVal val="visible"/>
                                      </p:to>
                                    </p:set>
                                    <p:animEffect transition="in" filter="blinds(horizontal)">
                                      <p:cBhvr>
                                        <p:cTn id="27" dur="500"/>
                                        <p:tgtEl>
                                          <p:spTgt spid="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9F5D6F-7598-4907-8937-9C05E0BA2F54}" type="slidenum">
              <a:rPr lang="en-GB" altLang="zh-CN" sz="1200">
                <a:solidFill>
                  <a:schemeClr val="bg1"/>
                </a:solidFill>
              </a:rPr>
              <a:pPr>
                <a:spcBef>
                  <a:spcPct val="0"/>
                </a:spcBef>
                <a:buClrTx/>
                <a:buSzTx/>
                <a:buFontTx/>
                <a:buNone/>
              </a:pPr>
              <a:t>26</a:t>
            </a:fld>
            <a:endParaRPr lang="en-GB" altLang="zh-CN" sz="1200">
              <a:solidFill>
                <a:schemeClr val="bg1"/>
              </a:solidFill>
            </a:endParaRPr>
          </a:p>
        </p:txBody>
      </p:sp>
      <p:sp>
        <p:nvSpPr>
          <p:cNvPr id="72" name="Rectangle 62"/>
          <p:cNvSpPr>
            <a:spLocks noChangeArrowheads="1"/>
          </p:cNvSpPr>
          <p:nvPr/>
        </p:nvSpPr>
        <p:spPr bwMode="auto">
          <a:xfrm>
            <a:off x="2833688" y="5784850"/>
            <a:ext cx="4114800" cy="381000"/>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货币供给变动与</a:t>
            </a:r>
            <a:r>
              <a:rPr kumimoji="1" lang="en-US" altLang="zh-CN" sz="2000" dirty="0">
                <a:solidFill>
                  <a:schemeClr val="tx1"/>
                </a:solidFill>
                <a:effectLst>
                  <a:outerShdw blurRad="38100" dist="38100" dir="2700000" algn="tl">
                    <a:srgbClr val="C0C0C0"/>
                  </a:outerShdw>
                </a:effectLst>
                <a:latin typeface="Times New Roman" pitchFamily="18" charset="0"/>
                <a:ea typeface="黑体" pitchFamily="2" charset="-122"/>
                <a:cs typeface="Times New Roman" pitchFamily="18" charset="0"/>
              </a:rPr>
              <a:t>LM</a:t>
            </a: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曲线移动 </a:t>
            </a:r>
          </a:p>
        </p:txBody>
      </p:sp>
      <p:grpSp>
        <p:nvGrpSpPr>
          <p:cNvPr id="2" name="Group 5"/>
          <p:cNvGrpSpPr>
            <a:grpSpLocks/>
          </p:cNvGrpSpPr>
          <p:nvPr/>
        </p:nvGrpSpPr>
        <p:grpSpPr bwMode="auto">
          <a:xfrm>
            <a:off x="1600200" y="692150"/>
            <a:ext cx="6643688" cy="4937125"/>
            <a:chOff x="2670" y="1327"/>
            <a:chExt cx="7289" cy="5581"/>
          </a:xfrm>
        </p:grpSpPr>
        <p:sp>
          <p:nvSpPr>
            <p:cNvPr id="43013" name="Line 50"/>
            <p:cNvSpPr>
              <a:spLocks noChangeAspect="1" noChangeShapeType="1"/>
            </p:cNvSpPr>
            <p:nvPr/>
          </p:nvSpPr>
          <p:spPr bwMode="auto">
            <a:xfrm>
              <a:off x="2969" y="1327"/>
              <a:ext cx="1" cy="2608"/>
            </a:xfrm>
            <a:prstGeom prst="line">
              <a:avLst/>
            </a:prstGeom>
            <a:noFill/>
            <a:ln w="34925">
              <a:solidFill>
                <a:srgbClr val="006699"/>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43014" name="Line 49"/>
            <p:cNvSpPr>
              <a:spLocks noChangeAspect="1" noChangeShapeType="1"/>
            </p:cNvSpPr>
            <p:nvPr/>
          </p:nvSpPr>
          <p:spPr bwMode="auto">
            <a:xfrm>
              <a:off x="2969" y="3969"/>
              <a:ext cx="2694" cy="0"/>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15" name="Line 48"/>
            <p:cNvSpPr>
              <a:spLocks noChangeShapeType="1"/>
            </p:cNvSpPr>
            <p:nvPr/>
          </p:nvSpPr>
          <p:spPr bwMode="auto">
            <a:xfrm flipV="1">
              <a:off x="2969" y="2089"/>
              <a:ext cx="2887" cy="188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Line 47"/>
            <p:cNvSpPr>
              <a:spLocks noChangeAspect="1" noChangeShapeType="1"/>
            </p:cNvSpPr>
            <p:nvPr/>
          </p:nvSpPr>
          <p:spPr bwMode="auto">
            <a:xfrm>
              <a:off x="6666" y="3969"/>
              <a:ext cx="2694" cy="0"/>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17" name="Line 46"/>
            <p:cNvSpPr>
              <a:spLocks noChangeAspect="1" noChangeShapeType="1"/>
            </p:cNvSpPr>
            <p:nvPr/>
          </p:nvSpPr>
          <p:spPr bwMode="auto">
            <a:xfrm flipV="1">
              <a:off x="6666" y="1327"/>
              <a:ext cx="1" cy="2608"/>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18" name="Line 45"/>
            <p:cNvSpPr>
              <a:spLocks noChangeAspect="1" noChangeShapeType="1"/>
            </p:cNvSpPr>
            <p:nvPr/>
          </p:nvSpPr>
          <p:spPr bwMode="auto">
            <a:xfrm>
              <a:off x="6666" y="2089"/>
              <a:ext cx="1871" cy="187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9" name="Line 44"/>
            <p:cNvSpPr>
              <a:spLocks noChangeAspect="1" noChangeShapeType="1"/>
            </p:cNvSpPr>
            <p:nvPr/>
          </p:nvSpPr>
          <p:spPr bwMode="auto">
            <a:xfrm>
              <a:off x="2969" y="4245"/>
              <a:ext cx="0" cy="2482"/>
            </a:xfrm>
            <a:prstGeom prst="line">
              <a:avLst/>
            </a:prstGeom>
            <a:noFill/>
            <a:ln w="34925">
              <a:solidFill>
                <a:srgbClr val="006699"/>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43020" name="Line 43"/>
            <p:cNvSpPr>
              <a:spLocks noChangeAspect="1" noChangeShapeType="1"/>
            </p:cNvSpPr>
            <p:nvPr/>
          </p:nvSpPr>
          <p:spPr bwMode="auto">
            <a:xfrm>
              <a:off x="6666" y="4239"/>
              <a:ext cx="0" cy="2521"/>
            </a:xfrm>
            <a:prstGeom prst="line">
              <a:avLst/>
            </a:prstGeom>
            <a:noFill/>
            <a:ln w="34925">
              <a:solidFill>
                <a:srgbClr val="006699"/>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43021" name="Line 42"/>
            <p:cNvSpPr>
              <a:spLocks noChangeAspect="1" noChangeShapeType="1"/>
            </p:cNvSpPr>
            <p:nvPr/>
          </p:nvSpPr>
          <p:spPr bwMode="auto">
            <a:xfrm>
              <a:off x="6666" y="6760"/>
              <a:ext cx="2894" cy="0"/>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22" name="Line 41"/>
            <p:cNvSpPr>
              <a:spLocks noChangeAspect="1" noChangeShapeType="1"/>
            </p:cNvSpPr>
            <p:nvPr/>
          </p:nvSpPr>
          <p:spPr bwMode="auto">
            <a:xfrm flipV="1">
              <a:off x="7904" y="3060"/>
              <a:ext cx="1" cy="2835"/>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Line 40"/>
            <p:cNvSpPr>
              <a:spLocks noChangeAspect="1" noChangeShapeType="1"/>
            </p:cNvSpPr>
            <p:nvPr/>
          </p:nvSpPr>
          <p:spPr bwMode="auto">
            <a:xfrm flipV="1">
              <a:off x="7296" y="2496"/>
              <a:ext cx="1" cy="2835"/>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4" name="Line 39"/>
            <p:cNvSpPr>
              <a:spLocks noChangeAspect="1" noChangeShapeType="1"/>
            </p:cNvSpPr>
            <p:nvPr/>
          </p:nvSpPr>
          <p:spPr bwMode="auto">
            <a:xfrm flipH="1">
              <a:off x="4907" y="2736"/>
              <a:ext cx="2381" cy="1"/>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Line 38"/>
            <p:cNvSpPr>
              <a:spLocks noChangeAspect="1" noChangeShapeType="1"/>
            </p:cNvSpPr>
            <p:nvPr/>
          </p:nvSpPr>
          <p:spPr bwMode="auto">
            <a:xfrm flipH="1">
              <a:off x="4336" y="3038"/>
              <a:ext cx="3515" cy="1"/>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Line 37"/>
            <p:cNvSpPr>
              <a:spLocks noChangeAspect="1" noChangeShapeType="1"/>
            </p:cNvSpPr>
            <p:nvPr/>
          </p:nvSpPr>
          <p:spPr bwMode="auto">
            <a:xfrm>
              <a:off x="4376" y="3049"/>
              <a:ext cx="1" cy="2835"/>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7" name="Line 36"/>
            <p:cNvSpPr>
              <a:spLocks noChangeAspect="1" noChangeShapeType="1"/>
            </p:cNvSpPr>
            <p:nvPr/>
          </p:nvSpPr>
          <p:spPr bwMode="auto">
            <a:xfrm>
              <a:off x="4117" y="5895"/>
              <a:ext cx="3742" cy="1"/>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Line 35"/>
            <p:cNvSpPr>
              <a:spLocks noChangeAspect="1" noChangeShapeType="1"/>
            </p:cNvSpPr>
            <p:nvPr/>
          </p:nvSpPr>
          <p:spPr bwMode="auto">
            <a:xfrm>
              <a:off x="4832" y="2736"/>
              <a:ext cx="1" cy="2608"/>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Line 34"/>
            <p:cNvSpPr>
              <a:spLocks noChangeAspect="1" noChangeShapeType="1"/>
            </p:cNvSpPr>
            <p:nvPr/>
          </p:nvSpPr>
          <p:spPr bwMode="auto">
            <a:xfrm flipH="1">
              <a:off x="4892" y="5362"/>
              <a:ext cx="2381" cy="1"/>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Text Box 33"/>
            <p:cNvSpPr txBox="1">
              <a:spLocks noChangeAspect="1" noChangeArrowheads="1"/>
            </p:cNvSpPr>
            <p:nvPr/>
          </p:nvSpPr>
          <p:spPr bwMode="auto">
            <a:xfrm>
              <a:off x="9660" y="6577"/>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31" name="Text Box 32"/>
            <p:cNvSpPr txBox="1">
              <a:spLocks noChangeAspect="1" noChangeArrowheads="1"/>
            </p:cNvSpPr>
            <p:nvPr/>
          </p:nvSpPr>
          <p:spPr bwMode="auto">
            <a:xfrm>
              <a:off x="9403" y="3821"/>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32" name="Text Box 31"/>
            <p:cNvSpPr txBox="1">
              <a:spLocks noChangeAspect="1" noChangeArrowheads="1"/>
            </p:cNvSpPr>
            <p:nvPr/>
          </p:nvSpPr>
          <p:spPr bwMode="auto">
            <a:xfrm>
              <a:off x="6367" y="1344"/>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1</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33" name="Text Box 30"/>
            <p:cNvSpPr txBox="1">
              <a:spLocks noChangeAspect="1" noChangeArrowheads="1"/>
            </p:cNvSpPr>
            <p:nvPr/>
          </p:nvSpPr>
          <p:spPr bwMode="auto">
            <a:xfrm>
              <a:off x="2670" y="1359"/>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1</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34" name="Text Box 29"/>
            <p:cNvSpPr txBox="1">
              <a:spLocks noChangeAspect="1" noChangeArrowheads="1"/>
            </p:cNvSpPr>
            <p:nvPr/>
          </p:nvSpPr>
          <p:spPr bwMode="auto">
            <a:xfrm>
              <a:off x="2770" y="4239"/>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r</a:t>
              </a:r>
            </a:p>
          </p:txBody>
        </p:sp>
        <p:sp>
          <p:nvSpPr>
            <p:cNvPr id="43035" name="Text Box 28"/>
            <p:cNvSpPr txBox="1">
              <a:spLocks noChangeAspect="1" noChangeArrowheads="1"/>
            </p:cNvSpPr>
            <p:nvPr/>
          </p:nvSpPr>
          <p:spPr bwMode="auto">
            <a:xfrm>
              <a:off x="6467" y="4239"/>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r</a:t>
              </a:r>
            </a:p>
          </p:txBody>
        </p:sp>
        <p:sp>
          <p:nvSpPr>
            <p:cNvPr id="43036" name="Text Box 27"/>
            <p:cNvSpPr txBox="1">
              <a:spLocks noChangeAspect="1" noChangeArrowheads="1"/>
            </p:cNvSpPr>
            <p:nvPr/>
          </p:nvSpPr>
          <p:spPr bwMode="auto">
            <a:xfrm>
              <a:off x="2770" y="6612"/>
              <a:ext cx="29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3037" name="Text Box 26"/>
            <p:cNvSpPr txBox="1">
              <a:spLocks noChangeAspect="1" noChangeArrowheads="1"/>
            </p:cNvSpPr>
            <p:nvPr/>
          </p:nvSpPr>
          <p:spPr bwMode="auto">
            <a:xfrm>
              <a:off x="6467" y="6612"/>
              <a:ext cx="29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3038" name="Text Box 25"/>
            <p:cNvSpPr txBox="1">
              <a:spLocks noChangeAspect="1" noChangeArrowheads="1"/>
            </p:cNvSpPr>
            <p:nvPr/>
          </p:nvSpPr>
          <p:spPr bwMode="auto">
            <a:xfrm>
              <a:off x="6467" y="3821"/>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3039" name="Text Box 24"/>
            <p:cNvSpPr txBox="1">
              <a:spLocks noChangeAspect="1" noChangeArrowheads="1"/>
            </p:cNvSpPr>
            <p:nvPr/>
          </p:nvSpPr>
          <p:spPr bwMode="auto">
            <a:xfrm>
              <a:off x="2770" y="3821"/>
              <a:ext cx="29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O</a:t>
              </a:r>
            </a:p>
          </p:txBody>
        </p:sp>
        <p:sp>
          <p:nvSpPr>
            <p:cNvPr id="43040" name="Text Box 23"/>
            <p:cNvSpPr txBox="1">
              <a:spLocks noChangeAspect="1" noChangeArrowheads="1"/>
            </p:cNvSpPr>
            <p:nvPr/>
          </p:nvSpPr>
          <p:spPr bwMode="auto">
            <a:xfrm>
              <a:off x="4965" y="1891"/>
              <a:ext cx="738"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1</a:t>
              </a:r>
              <a:r>
                <a:rPr lang="en-US" altLang="zh-CN" sz="1400">
                  <a:solidFill>
                    <a:srgbClr val="006699"/>
                  </a:solidFill>
                  <a:latin typeface="Times New Roman" panose="02020603050405020304" pitchFamily="18" charset="0"/>
                  <a:cs typeface="Times New Roman" panose="02020603050405020304" pitchFamily="18" charset="0"/>
                </a:rPr>
                <a:t>=kY</a:t>
              </a:r>
            </a:p>
          </p:txBody>
        </p:sp>
        <p:sp>
          <p:nvSpPr>
            <p:cNvPr id="43041" name="Text Box 22"/>
            <p:cNvSpPr txBox="1">
              <a:spLocks noChangeAspect="1" noChangeArrowheads="1"/>
            </p:cNvSpPr>
            <p:nvPr/>
          </p:nvSpPr>
          <p:spPr bwMode="auto">
            <a:xfrm>
              <a:off x="8427" y="6201"/>
              <a:ext cx="83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a:t>
              </a:r>
              <a:r>
                <a:rPr lang="en-US" altLang="zh-CN" sz="1400" baseline="-30000">
                  <a:solidFill>
                    <a:srgbClr val="006699"/>
                  </a:solidFill>
                  <a:latin typeface="Times New Roman" panose="02020603050405020304" pitchFamily="18" charset="0"/>
                  <a:cs typeface="Times New Roman" panose="02020603050405020304" pitchFamily="18" charset="0"/>
                </a:rPr>
                <a:t>2</a:t>
              </a:r>
              <a:r>
                <a:rPr lang="en-US" altLang="zh-CN" sz="1400">
                  <a:solidFill>
                    <a:srgbClr val="006699"/>
                  </a:solidFill>
                  <a:latin typeface="Times New Roman" panose="02020603050405020304" pitchFamily="18" charset="0"/>
                  <a:cs typeface="Times New Roman" panose="02020603050405020304" pitchFamily="18" charset="0"/>
                </a:rPr>
                <a:t>=-hr</a:t>
              </a:r>
            </a:p>
          </p:txBody>
        </p:sp>
        <p:sp>
          <p:nvSpPr>
            <p:cNvPr id="43042" name="Text Box 21"/>
            <p:cNvSpPr txBox="1">
              <a:spLocks noChangeArrowheads="1"/>
            </p:cNvSpPr>
            <p:nvPr/>
          </p:nvSpPr>
          <p:spPr bwMode="auto">
            <a:xfrm>
              <a:off x="7191" y="1891"/>
              <a:ext cx="102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M=M</a:t>
              </a:r>
              <a:r>
                <a:rPr lang="en-US" altLang="zh-CN" sz="1400" baseline="-30000">
                  <a:solidFill>
                    <a:srgbClr val="006699"/>
                  </a:solidFill>
                  <a:latin typeface="Times New Roman" panose="02020603050405020304" pitchFamily="18" charset="0"/>
                  <a:cs typeface="Times New Roman" panose="02020603050405020304" pitchFamily="18" charset="0"/>
                </a:rPr>
                <a:t>1</a:t>
              </a: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43" name="Text Box 20"/>
            <p:cNvSpPr txBox="1">
              <a:spLocks noChangeAspect="1" noChangeArrowheads="1"/>
            </p:cNvSpPr>
            <p:nvPr/>
          </p:nvSpPr>
          <p:spPr bwMode="auto">
            <a:xfrm>
              <a:off x="5430" y="4446"/>
              <a:ext cx="49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LM</a:t>
              </a:r>
              <a:r>
                <a:rPr lang="en-US" altLang="zh-CN" sz="1400" baseline="-30000">
                  <a:solidFill>
                    <a:srgbClr val="006699"/>
                  </a:solidFill>
                  <a:latin typeface="Times New Roman" panose="02020603050405020304" pitchFamily="18" charset="0"/>
                  <a:cs typeface="Times New Roman" panose="02020603050405020304" pitchFamily="18" charset="0"/>
                </a:rPr>
                <a:t>1</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44" name="Line 19"/>
            <p:cNvSpPr>
              <a:spLocks noChangeAspect="1" noChangeShapeType="1"/>
            </p:cNvSpPr>
            <p:nvPr/>
          </p:nvSpPr>
          <p:spPr bwMode="auto">
            <a:xfrm flipH="1">
              <a:off x="4064" y="3300"/>
              <a:ext cx="3798" cy="1"/>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5" name="Line 18"/>
            <p:cNvSpPr>
              <a:spLocks noChangeShapeType="1"/>
            </p:cNvSpPr>
            <p:nvPr/>
          </p:nvSpPr>
          <p:spPr bwMode="auto">
            <a:xfrm>
              <a:off x="6951" y="5049"/>
              <a:ext cx="1419" cy="1251"/>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6" name="Line 17"/>
            <p:cNvSpPr>
              <a:spLocks noChangeShapeType="1"/>
            </p:cNvSpPr>
            <p:nvPr/>
          </p:nvSpPr>
          <p:spPr bwMode="auto">
            <a:xfrm flipV="1">
              <a:off x="3678" y="4851"/>
              <a:ext cx="2178" cy="1560"/>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7" name="Text Box 16"/>
            <p:cNvSpPr txBox="1">
              <a:spLocks noChangeAspect="1" noChangeArrowheads="1"/>
            </p:cNvSpPr>
            <p:nvPr/>
          </p:nvSpPr>
          <p:spPr bwMode="auto">
            <a:xfrm>
              <a:off x="5720" y="3857"/>
              <a:ext cx="3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Y</a:t>
              </a:r>
            </a:p>
          </p:txBody>
        </p:sp>
        <p:sp>
          <p:nvSpPr>
            <p:cNvPr id="43048" name="Text Box 15"/>
            <p:cNvSpPr txBox="1">
              <a:spLocks noChangeAspect="1" noChangeArrowheads="1"/>
            </p:cNvSpPr>
            <p:nvPr/>
          </p:nvSpPr>
          <p:spPr bwMode="auto">
            <a:xfrm>
              <a:off x="5806" y="6623"/>
              <a:ext cx="3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Y</a:t>
              </a:r>
            </a:p>
          </p:txBody>
        </p:sp>
        <p:sp>
          <p:nvSpPr>
            <p:cNvPr id="43049" name="Line 14"/>
            <p:cNvSpPr>
              <a:spLocks noChangeAspect="1" noChangeShapeType="1"/>
            </p:cNvSpPr>
            <p:nvPr/>
          </p:nvSpPr>
          <p:spPr bwMode="auto">
            <a:xfrm>
              <a:off x="2962" y="6760"/>
              <a:ext cx="2721" cy="1"/>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50" name="Line 13"/>
            <p:cNvSpPr>
              <a:spLocks noChangeShapeType="1"/>
            </p:cNvSpPr>
            <p:nvPr/>
          </p:nvSpPr>
          <p:spPr bwMode="auto">
            <a:xfrm flipV="1">
              <a:off x="3381" y="4785"/>
              <a:ext cx="2209" cy="1606"/>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1" name="Line 12"/>
            <p:cNvSpPr>
              <a:spLocks noChangeAspect="1" noChangeShapeType="1"/>
            </p:cNvSpPr>
            <p:nvPr/>
          </p:nvSpPr>
          <p:spPr bwMode="auto">
            <a:xfrm>
              <a:off x="6679" y="1825"/>
              <a:ext cx="2154" cy="2153"/>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2" name="Line 11"/>
            <p:cNvSpPr>
              <a:spLocks noChangeAspect="1" noChangeShapeType="1"/>
            </p:cNvSpPr>
            <p:nvPr/>
          </p:nvSpPr>
          <p:spPr bwMode="auto">
            <a:xfrm>
              <a:off x="4024" y="3293"/>
              <a:ext cx="1" cy="2608"/>
            </a:xfrm>
            <a:prstGeom prst="line">
              <a:avLst/>
            </a:prstGeom>
            <a:noFill/>
            <a:ln w="2857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3" name="Line 10"/>
            <p:cNvSpPr>
              <a:spLocks noChangeAspect="1" noChangeShapeType="1"/>
            </p:cNvSpPr>
            <p:nvPr/>
          </p:nvSpPr>
          <p:spPr bwMode="auto">
            <a:xfrm flipH="1">
              <a:off x="5202" y="2503"/>
              <a:ext cx="2098" cy="1"/>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4" name="Line 9"/>
            <p:cNvSpPr>
              <a:spLocks noChangeAspect="1" noChangeShapeType="1"/>
            </p:cNvSpPr>
            <p:nvPr/>
          </p:nvSpPr>
          <p:spPr bwMode="auto">
            <a:xfrm>
              <a:off x="5192" y="2528"/>
              <a:ext cx="1" cy="2835"/>
            </a:xfrm>
            <a:prstGeom prst="line">
              <a:avLst/>
            </a:prstGeom>
            <a:noFill/>
            <a:ln w="2857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5" name="Text Box 8"/>
            <p:cNvSpPr txBox="1">
              <a:spLocks noChangeAspect="1" noChangeArrowheads="1"/>
            </p:cNvSpPr>
            <p:nvPr/>
          </p:nvSpPr>
          <p:spPr bwMode="auto">
            <a:xfrm>
              <a:off x="5806" y="4851"/>
              <a:ext cx="49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LM</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56" name="Text Box 7"/>
            <p:cNvSpPr txBox="1">
              <a:spLocks noChangeAspect="1" noChangeArrowheads="1"/>
            </p:cNvSpPr>
            <p:nvPr/>
          </p:nvSpPr>
          <p:spPr bwMode="auto">
            <a:xfrm>
              <a:off x="8340" y="3978"/>
              <a:ext cx="34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1</a:t>
              </a:r>
              <a:endParaRPr lang="en-US" altLang="zh-CN" sz="1400">
                <a:solidFill>
                  <a:srgbClr val="006699"/>
                </a:solidFill>
                <a:latin typeface="Times New Roman" panose="02020603050405020304" pitchFamily="18" charset="0"/>
                <a:cs typeface="Times New Roman" panose="02020603050405020304" pitchFamily="18" charset="0"/>
              </a:endParaRPr>
            </a:p>
          </p:txBody>
        </p:sp>
        <p:sp>
          <p:nvSpPr>
            <p:cNvPr id="43057" name="Text Box 6"/>
            <p:cNvSpPr txBox="1">
              <a:spLocks noChangeAspect="1" noChangeArrowheads="1"/>
            </p:cNvSpPr>
            <p:nvPr/>
          </p:nvSpPr>
          <p:spPr bwMode="auto">
            <a:xfrm>
              <a:off x="8790" y="3963"/>
              <a:ext cx="3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a:solidFill>
                    <a:srgbClr val="006699"/>
                  </a:solidFill>
                  <a:latin typeface="Times New Roman" panose="02020603050405020304" pitchFamily="18" charset="0"/>
                  <a:cs typeface="Times New Roman" panose="02020603050405020304" pitchFamily="18" charset="0"/>
                </a:rPr>
                <a:t>M</a:t>
              </a:r>
              <a:r>
                <a:rPr lang="en-US" altLang="zh-CN" sz="1400" baseline="-30000">
                  <a:solidFill>
                    <a:srgbClr val="006699"/>
                  </a:solidFill>
                  <a:latin typeface="Times New Roman" panose="02020603050405020304" pitchFamily="18" charset="0"/>
                  <a:cs typeface="Times New Roman" panose="02020603050405020304" pitchFamily="18" charset="0"/>
                </a:rPr>
                <a:t>2</a:t>
              </a:r>
              <a:endParaRPr lang="en-US" altLang="zh-CN" sz="1400">
                <a:solidFill>
                  <a:srgbClr val="006699"/>
                </a:solidFill>
                <a:latin typeface="Times New Roman" panose="02020603050405020304" pitchFamily="18" charset="0"/>
                <a:cs typeface="Times New Roman" panose="02020603050405020304" pitchFamily="18" charset="0"/>
              </a:endParaRPr>
            </a:p>
          </p:txBody>
        </p:sp>
      </p:grpSp>
      <p:sp>
        <p:nvSpPr>
          <p:cNvPr id="3" name="页脚占位符 2"/>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1556712291"/>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linds(horizontal)">
                                      <p:cBhvr>
                                        <p:cTn id="7" dur="500"/>
                                        <p:tgtEl>
                                          <p:spTgt spid="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FB2D52-26E4-413D-984A-1878A9471E64}" type="slidenum">
              <a:rPr lang="en-GB" altLang="zh-CN" sz="1200">
                <a:solidFill>
                  <a:schemeClr val="bg1"/>
                </a:solidFill>
              </a:rPr>
              <a:pPr>
                <a:spcBef>
                  <a:spcPct val="0"/>
                </a:spcBef>
                <a:buClrTx/>
                <a:buSzTx/>
                <a:buFontTx/>
                <a:buNone/>
              </a:pPr>
              <a:t>27</a:t>
            </a:fld>
            <a:endParaRPr lang="en-GB" altLang="zh-CN" sz="1200">
              <a:solidFill>
                <a:schemeClr val="bg1"/>
              </a:solidFill>
            </a:endParaRPr>
          </a:p>
        </p:txBody>
      </p:sp>
      <p:sp>
        <p:nvSpPr>
          <p:cNvPr id="494594" name="Comment 2">
            <a:hlinkClick r:id="rId2" action="ppaction://hlinksldjump"/>
          </p:cNvPr>
          <p:cNvSpPr>
            <a:spLocks noChangeArrowheads="1"/>
          </p:cNvSpPr>
          <p:nvPr/>
        </p:nvSpPr>
        <p:spPr bwMode="auto">
          <a:xfrm>
            <a:off x="611560" y="1017083"/>
            <a:ext cx="331152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.3.1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IS-LM</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模型 </a:t>
            </a:r>
          </a:p>
        </p:txBody>
      </p:sp>
      <p:sp>
        <p:nvSpPr>
          <p:cNvPr id="494595" name="Comment 3">
            <a:hlinkClick r:id="rId3" action="ppaction://hlinksldjump"/>
          </p:cNvPr>
          <p:cNvSpPr>
            <a:spLocks noChangeArrowheads="1"/>
          </p:cNvSpPr>
          <p:nvPr/>
        </p:nvSpPr>
        <p:spPr bwMode="auto">
          <a:xfrm>
            <a:off x="500063" y="253501"/>
            <a:ext cx="648017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4</a:t>
            </a:r>
            <a:r>
              <a:rPr lang="en-US" altLang="zh-CN" sz="3200" dirty="0" smtClean="0">
                <a:solidFill>
                  <a:srgbClr val="336699"/>
                </a:solidFill>
                <a:latin typeface="微软雅黑" pitchFamily="34" charset="-122"/>
                <a:ea typeface="微软雅黑" pitchFamily="34" charset="-122"/>
                <a:cs typeface="Times New Roman" pitchFamily="18" charset="0"/>
              </a:rPr>
              <a:t>.3  </a:t>
            </a: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IS-LM</a:t>
            </a:r>
            <a:r>
              <a:rPr lang="zh-CN" altLang="en-US" sz="3200" dirty="0">
                <a:solidFill>
                  <a:srgbClr val="336699"/>
                </a:solidFill>
                <a:latin typeface="微软雅黑" pitchFamily="34" charset="-122"/>
                <a:ea typeface="微软雅黑" pitchFamily="34" charset="-122"/>
                <a:cs typeface="Times New Roman" pitchFamily="18" charset="0"/>
              </a:rPr>
              <a:t>模型</a:t>
            </a:r>
            <a:r>
              <a:rPr lang="en-US" altLang="zh-CN" sz="3200" dirty="0">
                <a:solidFill>
                  <a:srgbClr val="336699"/>
                </a:solidFill>
                <a:latin typeface="微软雅黑" pitchFamily="34" charset="-122"/>
                <a:ea typeface="微软雅黑" pitchFamily="34" charset="-122"/>
                <a:cs typeface="Times New Roman" pitchFamily="18" charset="0"/>
              </a:rPr>
              <a:t>:</a:t>
            </a:r>
            <a:r>
              <a:rPr lang="zh-CN" altLang="en-US" sz="3200" dirty="0">
                <a:solidFill>
                  <a:srgbClr val="336699"/>
                </a:solidFill>
                <a:latin typeface="微软雅黑" pitchFamily="34" charset="-122"/>
                <a:ea typeface="微软雅黑" pitchFamily="34" charset="-122"/>
                <a:cs typeface="Times New Roman" pitchFamily="18" charset="0"/>
              </a:rPr>
              <a:t>两个市场同时均衡</a:t>
            </a:r>
          </a:p>
        </p:txBody>
      </p:sp>
      <p:grpSp>
        <p:nvGrpSpPr>
          <p:cNvPr id="2" name="Group 130"/>
          <p:cNvGrpSpPr>
            <a:grpSpLocks/>
          </p:cNvGrpSpPr>
          <p:nvPr/>
        </p:nvGrpSpPr>
        <p:grpSpPr bwMode="auto">
          <a:xfrm>
            <a:off x="2195513" y="2276475"/>
            <a:ext cx="4784725" cy="3873500"/>
            <a:chOff x="1590" y="1298"/>
            <a:chExt cx="3014" cy="2350"/>
          </a:xfrm>
        </p:grpSpPr>
        <p:sp>
          <p:nvSpPr>
            <p:cNvPr id="44038" name="Text Box 96"/>
            <p:cNvSpPr txBox="1">
              <a:spLocks noChangeArrowheads="1"/>
            </p:cNvSpPr>
            <p:nvPr/>
          </p:nvSpPr>
          <p:spPr bwMode="auto">
            <a:xfrm>
              <a:off x="1594" y="3344"/>
              <a:ext cx="19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44039" name="Line 97"/>
            <p:cNvSpPr>
              <a:spLocks noChangeShapeType="1"/>
            </p:cNvSpPr>
            <p:nvPr/>
          </p:nvSpPr>
          <p:spPr bwMode="auto">
            <a:xfrm flipV="1">
              <a:off x="1761" y="1311"/>
              <a:ext cx="0" cy="2114"/>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040" name="Text Box 98"/>
            <p:cNvSpPr txBox="1">
              <a:spLocks noChangeArrowheads="1"/>
            </p:cNvSpPr>
            <p:nvPr/>
          </p:nvSpPr>
          <p:spPr bwMode="auto">
            <a:xfrm>
              <a:off x="2991" y="1328"/>
              <a:ext cx="2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宋体" panose="02010600030101010101" pitchFamily="2" charset="-122"/>
                </a:rPr>
                <a:t>Ⅰ</a:t>
              </a:r>
              <a:endParaRPr lang="en-US" altLang="zh-CN" sz="1600">
                <a:solidFill>
                  <a:srgbClr val="006699"/>
                </a:solidFill>
                <a:latin typeface="Times New Roman" panose="02020603050405020304" pitchFamily="18" charset="0"/>
              </a:endParaRPr>
            </a:p>
          </p:txBody>
        </p:sp>
        <p:sp>
          <p:nvSpPr>
            <p:cNvPr id="44041" name="Text Box 99"/>
            <p:cNvSpPr txBox="1">
              <a:spLocks noChangeArrowheads="1"/>
            </p:cNvSpPr>
            <p:nvPr/>
          </p:nvSpPr>
          <p:spPr bwMode="auto">
            <a:xfrm>
              <a:off x="1811" y="2251"/>
              <a:ext cx="2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宋体" panose="02010600030101010101" pitchFamily="2" charset="-122"/>
                </a:rPr>
                <a:t>Ⅱ</a:t>
              </a:r>
              <a:endParaRPr lang="en-US" altLang="zh-CN" sz="1600">
                <a:solidFill>
                  <a:srgbClr val="006699"/>
                </a:solidFill>
                <a:latin typeface="Times New Roman" panose="02020603050405020304" pitchFamily="18" charset="0"/>
              </a:endParaRPr>
            </a:p>
          </p:txBody>
        </p:sp>
        <p:sp>
          <p:nvSpPr>
            <p:cNvPr id="44042" name="Text Box 100"/>
            <p:cNvSpPr txBox="1">
              <a:spLocks noChangeArrowheads="1"/>
            </p:cNvSpPr>
            <p:nvPr/>
          </p:nvSpPr>
          <p:spPr bwMode="auto">
            <a:xfrm>
              <a:off x="3098" y="2671"/>
              <a:ext cx="2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宋体" panose="02010600030101010101" pitchFamily="2" charset="-122"/>
                </a:rPr>
                <a:t>Ⅲ</a:t>
              </a:r>
              <a:endParaRPr lang="en-US" altLang="zh-CN" sz="1600">
                <a:solidFill>
                  <a:srgbClr val="006699"/>
                </a:solidFill>
                <a:latin typeface="Times New Roman" panose="02020603050405020304" pitchFamily="18" charset="0"/>
              </a:endParaRPr>
            </a:p>
          </p:txBody>
        </p:sp>
        <p:sp>
          <p:nvSpPr>
            <p:cNvPr id="44043" name="Text Box 101"/>
            <p:cNvSpPr txBox="1">
              <a:spLocks noChangeArrowheads="1"/>
            </p:cNvSpPr>
            <p:nvPr/>
          </p:nvSpPr>
          <p:spPr bwMode="auto">
            <a:xfrm>
              <a:off x="4241" y="2205"/>
              <a:ext cx="20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宋体" panose="02010600030101010101" pitchFamily="2" charset="-122"/>
                </a:rPr>
                <a:t>Ⅳ</a:t>
              </a:r>
              <a:endParaRPr lang="en-US" altLang="zh-CN" sz="1600">
                <a:solidFill>
                  <a:srgbClr val="006699"/>
                </a:solidFill>
                <a:latin typeface="Times New Roman" panose="02020603050405020304" pitchFamily="18" charset="0"/>
              </a:endParaRPr>
            </a:p>
          </p:txBody>
        </p:sp>
        <p:sp>
          <p:nvSpPr>
            <p:cNvPr id="44044" name="Text Box 102"/>
            <p:cNvSpPr txBox="1">
              <a:spLocks noChangeArrowheads="1"/>
            </p:cNvSpPr>
            <p:nvPr/>
          </p:nvSpPr>
          <p:spPr bwMode="auto">
            <a:xfrm>
              <a:off x="1597" y="1298"/>
              <a:ext cx="19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p>
          </p:txBody>
        </p:sp>
        <p:sp>
          <p:nvSpPr>
            <p:cNvPr id="44045" name="Text Box 103"/>
            <p:cNvSpPr txBox="1">
              <a:spLocks noChangeArrowheads="1"/>
            </p:cNvSpPr>
            <p:nvPr/>
          </p:nvSpPr>
          <p:spPr bwMode="auto">
            <a:xfrm>
              <a:off x="1590" y="2269"/>
              <a:ext cx="19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0</a:t>
              </a:r>
            </a:p>
          </p:txBody>
        </p:sp>
        <p:sp>
          <p:nvSpPr>
            <p:cNvPr id="44046" name="Text Box 104"/>
            <p:cNvSpPr txBox="1">
              <a:spLocks noChangeArrowheads="1"/>
            </p:cNvSpPr>
            <p:nvPr/>
          </p:nvSpPr>
          <p:spPr bwMode="auto">
            <a:xfrm>
              <a:off x="4366" y="3344"/>
              <a:ext cx="23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p>
          </p:txBody>
        </p:sp>
        <p:sp>
          <p:nvSpPr>
            <p:cNvPr id="44047" name="Text Box 105"/>
            <p:cNvSpPr txBox="1">
              <a:spLocks noChangeArrowheads="1"/>
            </p:cNvSpPr>
            <p:nvPr/>
          </p:nvSpPr>
          <p:spPr bwMode="auto">
            <a:xfrm>
              <a:off x="3135" y="3414"/>
              <a:ext cx="19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0</a:t>
              </a:r>
            </a:p>
          </p:txBody>
        </p:sp>
        <p:sp>
          <p:nvSpPr>
            <p:cNvPr id="44048" name="Text Box 106"/>
            <p:cNvSpPr txBox="1">
              <a:spLocks noChangeArrowheads="1"/>
            </p:cNvSpPr>
            <p:nvPr/>
          </p:nvSpPr>
          <p:spPr bwMode="auto">
            <a:xfrm>
              <a:off x="3121" y="2157"/>
              <a:ext cx="14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p>
          </p:txBody>
        </p:sp>
        <p:sp>
          <p:nvSpPr>
            <p:cNvPr id="44049" name="Line 107"/>
            <p:cNvSpPr>
              <a:spLocks noChangeShapeType="1"/>
            </p:cNvSpPr>
            <p:nvPr/>
          </p:nvSpPr>
          <p:spPr bwMode="auto">
            <a:xfrm>
              <a:off x="1746" y="3415"/>
              <a:ext cx="2496" cy="0"/>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050" name="Line 108"/>
            <p:cNvSpPr>
              <a:spLocks noChangeShapeType="1"/>
            </p:cNvSpPr>
            <p:nvPr/>
          </p:nvSpPr>
          <p:spPr bwMode="auto">
            <a:xfrm>
              <a:off x="2016" y="1535"/>
              <a:ext cx="2080" cy="1478"/>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1" name="Line 110"/>
            <p:cNvSpPr>
              <a:spLocks noChangeShapeType="1"/>
            </p:cNvSpPr>
            <p:nvPr/>
          </p:nvSpPr>
          <p:spPr bwMode="auto">
            <a:xfrm>
              <a:off x="3154" y="2341"/>
              <a:ext cx="0" cy="1074"/>
            </a:xfrm>
            <a:prstGeom prst="line">
              <a:avLst/>
            </a:prstGeom>
            <a:noFill/>
            <a:ln w="3175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2" name="Line 111"/>
            <p:cNvSpPr>
              <a:spLocks noChangeShapeType="1"/>
            </p:cNvSpPr>
            <p:nvPr/>
          </p:nvSpPr>
          <p:spPr bwMode="auto">
            <a:xfrm flipH="1">
              <a:off x="1753" y="2341"/>
              <a:ext cx="1399" cy="0"/>
            </a:xfrm>
            <a:prstGeom prst="line">
              <a:avLst/>
            </a:prstGeom>
            <a:noFill/>
            <a:ln w="3175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3" name="Text Box 112"/>
            <p:cNvSpPr txBox="1">
              <a:spLocks noChangeArrowheads="1"/>
            </p:cNvSpPr>
            <p:nvPr/>
          </p:nvSpPr>
          <p:spPr bwMode="auto">
            <a:xfrm>
              <a:off x="4162" y="2969"/>
              <a:ext cx="23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p>
          </p:txBody>
        </p:sp>
        <p:sp>
          <p:nvSpPr>
            <p:cNvPr id="44054" name="Text Box 113"/>
            <p:cNvSpPr txBox="1">
              <a:spLocks noChangeArrowheads="1"/>
            </p:cNvSpPr>
            <p:nvPr/>
          </p:nvSpPr>
          <p:spPr bwMode="auto">
            <a:xfrm>
              <a:off x="4105" y="1480"/>
              <a:ext cx="23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p>
          </p:txBody>
        </p:sp>
        <p:sp>
          <p:nvSpPr>
            <p:cNvPr id="44055" name="Text Box 114"/>
            <p:cNvSpPr txBox="1">
              <a:spLocks noChangeArrowheads="1"/>
            </p:cNvSpPr>
            <p:nvPr/>
          </p:nvSpPr>
          <p:spPr bwMode="auto">
            <a:xfrm>
              <a:off x="2871" y="1607"/>
              <a:ext cx="508"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 </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4056" name="Text Box 115"/>
            <p:cNvSpPr txBox="1">
              <a:spLocks noChangeArrowheads="1"/>
            </p:cNvSpPr>
            <p:nvPr/>
          </p:nvSpPr>
          <p:spPr bwMode="auto">
            <a:xfrm>
              <a:off x="3560" y="2134"/>
              <a:ext cx="50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 </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4057" name="Text Box 116"/>
            <p:cNvSpPr txBox="1">
              <a:spLocks noChangeArrowheads="1"/>
            </p:cNvSpPr>
            <p:nvPr/>
          </p:nvSpPr>
          <p:spPr bwMode="auto">
            <a:xfrm>
              <a:off x="2907" y="2865"/>
              <a:ext cx="50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 </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4058" name="Text Box 117"/>
            <p:cNvSpPr txBox="1">
              <a:spLocks noChangeArrowheads="1"/>
            </p:cNvSpPr>
            <p:nvPr/>
          </p:nvSpPr>
          <p:spPr bwMode="auto">
            <a:xfrm>
              <a:off x="2131" y="2096"/>
              <a:ext cx="50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 </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4059" name="Line 125"/>
            <p:cNvSpPr>
              <a:spLocks noChangeShapeType="1"/>
            </p:cNvSpPr>
            <p:nvPr/>
          </p:nvSpPr>
          <p:spPr bwMode="auto">
            <a:xfrm flipV="1">
              <a:off x="2043" y="1661"/>
              <a:ext cx="2086" cy="1463"/>
            </a:xfrm>
            <a:prstGeom prst="line">
              <a:avLst/>
            </a:prstGeom>
            <a:noFill/>
            <a:ln w="444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Tree>
    <p:extLst>
      <p:ext uri="{BB962C8B-B14F-4D97-AF65-F5344CB8AC3E}">
        <p14:creationId xmlns:p14="http://schemas.microsoft.com/office/powerpoint/2010/main" val="3515008190"/>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4594"/>
                                        </p:tgtEl>
                                        <p:attrNameLst>
                                          <p:attrName>style.visibility</p:attrName>
                                        </p:attrNameLst>
                                      </p:cBhvr>
                                      <p:to>
                                        <p:strVal val="visible"/>
                                      </p:to>
                                    </p:set>
                                    <p:animEffect transition="in" filter="blinds(horizontal)">
                                      <p:cBhvr>
                                        <p:cTn id="7" dur="500"/>
                                        <p:tgtEl>
                                          <p:spTgt spid="494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1A2EFD-5322-416E-8F5A-BEF49622C793}" type="slidenum">
              <a:rPr lang="en-GB" altLang="zh-CN" sz="1200">
                <a:solidFill>
                  <a:schemeClr val="bg1"/>
                </a:solidFill>
              </a:rPr>
              <a:pPr>
                <a:spcBef>
                  <a:spcPct val="0"/>
                </a:spcBef>
                <a:buClrTx/>
                <a:buSzTx/>
                <a:buFontTx/>
                <a:buNone/>
              </a:pPr>
              <a:t>28</a:t>
            </a:fld>
            <a:endParaRPr lang="en-GB" altLang="zh-CN" sz="1200">
              <a:solidFill>
                <a:schemeClr val="bg1"/>
              </a:solidFill>
            </a:endParaRPr>
          </a:p>
        </p:txBody>
      </p:sp>
      <p:sp>
        <p:nvSpPr>
          <p:cNvPr id="28" name="Rectangle 3"/>
          <p:cNvSpPr>
            <a:spLocks noChangeArrowheads="1"/>
          </p:cNvSpPr>
          <p:nvPr/>
        </p:nvSpPr>
        <p:spPr bwMode="auto">
          <a:xfrm>
            <a:off x="900111" y="2137810"/>
            <a:ext cx="74517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dirty="0" smtClean="0">
                <a:solidFill>
                  <a:srgbClr val="800000"/>
                </a:solidFill>
                <a:latin typeface="楷体_GB2312" panose="02010609030101010101" pitchFamily="49" charset="-122"/>
                <a:ea typeface="楷体_GB2312" panose="02010609030101010101" pitchFamily="49" charset="-122"/>
              </a:rPr>
              <a:t>例</a:t>
            </a:r>
            <a:r>
              <a:rPr kumimoji="1" lang="en-US" altLang="zh-CN" sz="2400" dirty="0" smtClean="0">
                <a:solidFill>
                  <a:srgbClr val="800000"/>
                </a:solidFill>
                <a:latin typeface="Times New Roman" panose="02020603050405020304" pitchFamily="18" charset="0"/>
                <a:ea typeface="楷体_GB2312" panose="02010609030101010101" pitchFamily="49" charset="-122"/>
              </a:rPr>
              <a:t>4.3</a:t>
            </a:r>
            <a:r>
              <a:rPr kumimoji="1" lang="en-US" altLang="zh-CN" sz="2400" dirty="0" smtClean="0">
                <a:latin typeface="楷体_GB2312" panose="02010609030101010101" pitchFamily="49" charset="-122"/>
                <a:ea typeface="楷体_GB2312" panose="02010609030101010101" pitchFamily="49" charset="-122"/>
              </a:rPr>
              <a:t> </a:t>
            </a:r>
            <a:r>
              <a:rPr kumimoji="1" lang="zh-CN" altLang="en-US" sz="2400" dirty="0">
                <a:latin typeface="楷体_GB2312" panose="02010609030101010101" pitchFamily="49" charset="-122"/>
                <a:ea typeface="楷体_GB2312" panose="02010609030101010101" pitchFamily="49" charset="-122"/>
              </a:rPr>
              <a:t>已知</a:t>
            </a:r>
            <a:r>
              <a:rPr kumimoji="1" lang="en-US" altLang="zh-CN" sz="2400" dirty="0">
                <a:latin typeface="Times New Roman" panose="02020603050405020304" pitchFamily="18" charset="0"/>
                <a:ea typeface="楷体_GB2312" panose="02010609030101010101" pitchFamily="49" charset="-122"/>
              </a:rPr>
              <a:t>IS</a:t>
            </a:r>
            <a:r>
              <a:rPr kumimoji="1" lang="zh-CN" altLang="en-US" sz="2400" dirty="0">
                <a:latin typeface="楷体_GB2312" panose="02010609030101010101" pitchFamily="49" charset="-122"/>
                <a:ea typeface="楷体_GB2312" panose="02010609030101010101" pitchFamily="49" charset="-122"/>
              </a:rPr>
              <a:t>曲线的方程为</a:t>
            </a:r>
            <a:r>
              <a:rPr kumimoji="1" lang="en-US" altLang="zh-CN" sz="2400" dirty="0">
                <a:latin typeface="Times New Roman" panose="02020603050405020304" pitchFamily="18" charset="0"/>
                <a:ea typeface="楷体_GB2312" panose="02010609030101010101" pitchFamily="49" charset="-122"/>
              </a:rPr>
              <a:t>r﹦100﹣0.04Y</a:t>
            </a:r>
            <a:r>
              <a:rPr kumimoji="1" lang="zh-CN" altLang="en-US" sz="2400" dirty="0">
                <a:latin typeface="楷体_GB2312" panose="02010609030101010101" pitchFamily="49" charset="-122"/>
                <a:ea typeface="楷体_GB2312" panose="02010609030101010101" pitchFamily="49" charset="-122"/>
              </a:rPr>
              <a:t>，</a:t>
            </a:r>
            <a:r>
              <a:rPr kumimoji="1" lang="en-US" altLang="zh-CN" sz="2400" dirty="0">
                <a:latin typeface="Times New Roman" panose="02020603050405020304" pitchFamily="18" charset="0"/>
                <a:ea typeface="楷体_GB2312" panose="02010609030101010101" pitchFamily="49" charset="-122"/>
              </a:rPr>
              <a:t>LM</a:t>
            </a:r>
            <a:r>
              <a:rPr kumimoji="1" lang="zh-CN" altLang="en-US" sz="2400" dirty="0">
                <a:latin typeface="楷体_GB2312" panose="02010609030101010101" pitchFamily="49" charset="-122"/>
                <a:ea typeface="楷体_GB2312" panose="02010609030101010101" pitchFamily="49" charset="-122"/>
              </a:rPr>
              <a:t>曲线的方程为</a:t>
            </a:r>
            <a:r>
              <a:rPr kumimoji="1" lang="en-US" altLang="zh-CN" sz="2400" dirty="0">
                <a:latin typeface="Times New Roman" panose="02020603050405020304" pitchFamily="18" charset="0"/>
                <a:ea typeface="楷体_GB2312" panose="02010609030101010101" pitchFamily="49" charset="-122"/>
              </a:rPr>
              <a:t>r﹦﹣60﹢0.04Y</a:t>
            </a:r>
            <a:r>
              <a:rPr kumimoji="1" lang="zh-CN" altLang="en-US" sz="2400" dirty="0">
                <a:latin typeface="楷体_GB2312" panose="02010609030101010101" pitchFamily="49" charset="-122"/>
                <a:ea typeface="楷体_GB2312" panose="02010609030101010101" pitchFamily="49" charset="-122"/>
              </a:rPr>
              <a:t>。求产品市场和货币市场同时均衡时的产出水平和利率水平。 </a:t>
            </a:r>
          </a:p>
        </p:txBody>
      </p:sp>
      <p:sp>
        <p:nvSpPr>
          <p:cNvPr id="29" name="Rectangle 4"/>
          <p:cNvSpPr>
            <a:spLocks noChangeArrowheads="1"/>
          </p:cNvSpPr>
          <p:nvPr/>
        </p:nvSpPr>
        <p:spPr bwMode="auto">
          <a:xfrm>
            <a:off x="900113" y="3717925"/>
            <a:ext cx="8636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a:latin typeface="楷体_GB2312" panose="02010609030101010101" pitchFamily="49" charset="-122"/>
                <a:ea typeface="楷体_GB2312" panose="02010609030101010101" pitchFamily="49" charset="-122"/>
              </a:rPr>
              <a:t>解：</a:t>
            </a:r>
          </a:p>
        </p:txBody>
      </p:sp>
      <p:sp>
        <p:nvSpPr>
          <p:cNvPr id="30" name="AutoShape 6"/>
          <p:cNvSpPr>
            <a:spLocks noChangeArrowheads="1"/>
          </p:cNvSpPr>
          <p:nvPr/>
        </p:nvSpPr>
        <p:spPr bwMode="auto">
          <a:xfrm>
            <a:off x="773112" y="193676"/>
            <a:ext cx="7705725" cy="13684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000" dirty="0">
                <a:solidFill>
                  <a:srgbClr val="000000"/>
                </a:solidFill>
                <a:latin typeface="楷体_GB2312" panose="02010609030101010101" pitchFamily="49" charset="-122"/>
                <a:ea typeface="楷体_GB2312" panose="02010609030101010101" pitchFamily="49" charset="-122"/>
              </a:rPr>
              <a:t>   </a:t>
            </a:r>
            <a:r>
              <a:rPr kumimoji="1" lang="zh-CN" altLang="en-US" sz="2000" dirty="0">
                <a:solidFill>
                  <a:srgbClr val="000000"/>
                </a:solidFill>
                <a:latin typeface="楷体_GB2312" panose="02010609030101010101" pitchFamily="49" charset="-122"/>
                <a:ea typeface="楷体_GB2312" panose="02010609030101010101" pitchFamily="49" charset="-122"/>
              </a:rPr>
              <a:t>如果一个社会的消费函数、投资函数、货币需求函数、货币供给量已知，则可以根据这些已知条件推知该社会的</a:t>
            </a:r>
            <a:r>
              <a:rPr kumimoji="1" lang="en-US" altLang="zh-CN" sz="2000" dirty="0">
                <a:solidFill>
                  <a:srgbClr val="000000"/>
                </a:solidFill>
                <a:latin typeface="Times New Roman" panose="02020603050405020304" pitchFamily="18" charset="0"/>
                <a:ea typeface="楷体_GB2312" panose="02010609030101010101" pitchFamily="49" charset="-122"/>
              </a:rPr>
              <a:t>IS</a:t>
            </a:r>
            <a:r>
              <a:rPr kumimoji="1" lang="zh-CN" altLang="en-US" sz="2000" dirty="0">
                <a:solidFill>
                  <a:srgbClr val="000000"/>
                </a:solidFill>
                <a:latin typeface="楷体_GB2312" panose="02010609030101010101" pitchFamily="49" charset="-122"/>
                <a:ea typeface="楷体_GB2312" panose="02010609030101010101" pitchFamily="49" charset="-122"/>
              </a:rPr>
              <a:t>曲线和</a:t>
            </a:r>
            <a:r>
              <a:rPr kumimoji="1" lang="en-US" altLang="zh-CN" sz="2000" dirty="0">
                <a:solidFill>
                  <a:srgbClr val="000000"/>
                </a:solidFill>
                <a:latin typeface="Times New Roman" panose="02020603050405020304" pitchFamily="18" charset="0"/>
                <a:ea typeface="楷体_GB2312" panose="02010609030101010101" pitchFamily="49" charset="-122"/>
              </a:rPr>
              <a:t>LM</a:t>
            </a:r>
            <a:r>
              <a:rPr kumimoji="1" lang="zh-CN" altLang="en-US" sz="2000" dirty="0">
                <a:solidFill>
                  <a:srgbClr val="000000"/>
                </a:solidFill>
                <a:latin typeface="楷体_GB2312" panose="02010609030101010101" pitchFamily="49" charset="-122"/>
                <a:ea typeface="楷体_GB2312" panose="02010609030101010101" pitchFamily="49" charset="-122"/>
              </a:rPr>
              <a:t>曲线。如果</a:t>
            </a:r>
            <a:r>
              <a:rPr kumimoji="1" lang="en-US" altLang="zh-CN" sz="2000" dirty="0">
                <a:solidFill>
                  <a:srgbClr val="000000"/>
                </a:solidFill>
                <a:latin typeface="Times New Roman" panose="02020603050405020304" pitchFamily="18" charset="0"/>
                <a:ea typeface="楷体_GB2312" panose="02010609030101010101" pitchFamily="49" charset="-122"/>
              </a:rPr>
              <a:t>IS</a:t>
            </a:r>
            <a:r>
              <a:rPr kumimoji="1" lang="zh-CN" altLang="en-US" sz="2000" dirty="0">
                <a:solidFill>
                  <a:srgbClr val="000000"/>
                </a:solidFill>
                <a:latin typeface="楷体_GB2312" panose="02010609030101010101" pitchFamily="49" charset="-122"/>
                <a:ea typeface="楷体_GB2312" panose="02010609030101010101" pitchFamily="49" charset="-122"/>
              </a:rPr>
              <a:t>曲线和</a:t>
            </a:r>
            <a:r>
              <a:rPr kumimoji="1" lang="en-US" altLang="zh-CN" sz="2000" dirty="0">
                <a:solidFill>
                  <a:srgbClr val="000000"/>
                </a:solidFill>
                <a:latin typeface="Times New Roman" panose="02020603050405020304" pitchFamily="18" charset="0"/>
                <a:ea typeface="楷体_GB2312" panose="02010609030101010101" pitchFamily="49" charset="-122"/>
              </a:rPr>
              <a:t>LM</a:t>
            </a:r>
            <a:r>
              <a:rPr kumimoji="1" lang="zh-CN" altLang="en-US" sz="2000" dirty="0">
                <a:solidFill>
                  <a:srgbClr val="000000"/>
                </a:solidFill>
                <a:latin typeface="楷体_GB2312" panose="02010609030101010101" pitchFamily="49" charset="-122"/>
                <a:ea typeface="楷体_GB2312" panose="02010609030101010101" pitchFamily="49" charset="-122"/>
              </a:rPr>
              <a:t>曲线的方程已知，则可以求解该社会的均衡利率水平和产出水平。 </a:t>
            </a:r>
          </a:p>
        </p:txBody>
      </p:sp>
      <p:sp>
        <p:nvSpPr>
          <p:cNvPr id="31" name="Rectangle 9"/>
          <p:cNvSpPr>
            <a:spLocks noChangeArrowheads="1"/>
          </p:cNvSpPr>
          <p:nvPr/>
        </p:nvSpPr>
        <p:spPr bwMode="auto">
          <a:xfrm>
            <a:off x="1187450" y="4213225"/>
            <a:ext cx="74898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a:latin typeface="楷体_GB2312" panose="02010609030101010101" pitchFamily="49" charset="-122"/>
                <a:ea typeface="楷体_GB2312" panose="02010609030101010101" pitchFamily="49" charset="-122"/>
              </a:rPr>
              <a:t>令：</a:t>
            </a:r>
            <a:r>
              <a:rPr kumimoji="1" lang="en-US" altLang="zh-CN" sz="2400">
                <a:latin typeface="Times New Roman" panose="02020603050405020304" pitchFamily="18" charset="0"/>
                <a:ea typeface="楷体_GB2312" panose="02010609030101010101" pitchFamily="49" charset="-122"/>
              </a:rPr>
              <a:t>100﹣0.04Y ﹦﹣60﹢0.04Y</a:t>
            </a:r>
            <a:r>
              <a:rPr kumimoji="1" lang="zh-CN" altLang="en-US" sz="2400">
                <a:latin typeface="楷体_GB2312" panose="02010609030101010101" pitchFamily="49" charset="-122"/>
                <a:ea typeface="楷体_GB2312" panose="02010609030101010101" pitchFamily="49" charset="-122"/>
              </a:rPr>
              <a:t>，求得：</a:t>
            </a:r>
            <a:r>
              <a:rPr kumimoji="1" lang="en-US" altLang="zh-CN" sz="2400">
                <a:solidFill>
                  <a:srgbClr val="990000"/>
                </a:solidFill>
                <a:latin typeface="Times New Roman" panose="02020603050405020304" pitchFamily="18" charset="0"/>
                <a:ea typeface="楷体_GB2312" panose="02010609030101010101" pitchFamily="49" charset="-122"/>
              </a:rPr>
              <a:t>Y﹦2000</a:t>
            </a:r>
          </a:p>
          <a:p>
            <a:pPr eaLnBrk="1" hangingPunct="1">
              <a:spcBef>
                <a:spcPts val="1200"/>
              </a:spcBef>
              <a:buClr>
                <a:srgbClr val="FF6600"/>
              </a:buClr>
              <a:buSzTx/>
              <a:buFont typeface="Wingdings" panose="05000000000000000000" pitchFamily="2" charset="2"/>
              <a:buNone/>
            </a:pPr>
            <a:r>
              <a:rPr kumimoji="1" lang="zh-CN" altLang="en-US" sz="2400">
                <a:latin typeface="楷体_GB2312" panose="02010609030101010101" pitchFamily="49" charset="-122"/>
                <a:ea typeface="楷体_GB2312" panose="02010609030101010101" pitchFamily="49" charset="-122"/>
              </a:rPr>
              <a:t>将 </a:t>
            </a:r>
            <a:r>
              <a:rPr kumimoji="1" lang="en-US" altLang="zh-CN" sz="2400">
                <a:latin typeface="Times New Roman" panose="02020603050405020304" pitchFamily="18" charset="0"/>
                <a:ea typeface="楷体_GB2312" panose="02010609030101010101" pitchFamily="49" charset="-122"/>
              </a:rPr>
              <a:t>Y﹦2000</a:t>
            </a:r>
            <a:r>
              <a:rPr kumimoji="1" lang="en-US" altLang="zh-CN" sz="2400">
                <a:latin typeface="楷体_GB2312" panose="02010609030101010101" pitchFamily="49" charset="-122"/>
                <a:ea typeface="楷体_GB2312" panose="02010609030101010101" pitchFamily="49" charset="-122"/>
              </a:rPr>
              <a:t> </a:t>
            </a:r>
            <a:r>
              <a:rPr kumimoji="1" lang="zh-CN" altLang="en-US" sz="2400">
                <a:latin typeface="楷体_GB2312" panose="02010609030101010101" pitchFamily="49" charset="-122"/>
                <a:ea typeface="楷体_GB2312" panose="02010609030101010101" pitchFamily="49" charset="-122"/>
              </a:rPr>
              <a:t>代入 </a:t>
            </a:r>
            <a:r>
              <a:rPr kumimoji="1" lang="en-US" altLang="zh-CN" sz="2400">
                <a:latin typeface="Times New Roman" panose="02020603050405020304" pitchFamily="18" charset="0"/>
                <a:ea typeface="楷体_GB2312" panose="02010609030101010101" pitchFamily="49" charset="-122"/>
              </a:rPr>
              <a:t>r﹦100﹣0.04Y</a:t>
            </a:r>
            <a:r>
              <a:rPr kumimoji="1" lang="en-US" altLang="zh-CN" sz="2400">
                <a:latin typeface="楷体_GB2312" panose="02010609030101010101" pitchFamily="49" charset="-122"/>
                <a:ea typeface="楷体_GB2312" panose="02010609030101010101" pitchFamily="49" charset="-122"/>
              </a:rPr>
              <a:t> </a:t>
            </a:r>
            <a:r>
              <a:rPr kumimoji="1" lang="zh-CN" altLang="en-US" sz="2400">
                <a:latin typeface="楷体_GB2312" panose="02010609030101010101" pitchFamily="49" charset="-122"/>
                <a:ea typeface="楷体_GB2312" panose="02010609030101010101" pitchFamily="49" charset="-122"/>
              </a:rPr>
              <a:t>或 </a:t>
            </a:r>
            <a:r>
              <a:rPr kumimoji="1" lang="en-US" altLang="zh-CN" sz="2400">
                <a:latin typeface="Times New Roman" panose="02020603050405020304" pitchFamily="18" charset="0"/>
                <a:ea typeface="楷体_GB2312" panose="02010609030101010101" pitchFamily="49" charset="-122"/>
              </a:rPr>
              <a:t>r﹦﹣60﹢0.04Y</a:t>
            </a:r>
          </a:p>
          <a:p>
            <a:pPr eaLnBrk="1" hangingPunct="1">
              <a:spcBef>
                <a:spcPts val="1200"/>
              </a:spcBef>
              <a:buClr>
                <a:srgbClr val="FF6600"/>
              </a:buClr>
              <a:buSzTx/>
              <a:buFont typeface="Wingdings" panose="05000000000000000000" pitchFamily="2" charset="2"/>
              <a:buNone/>
            </a:pPr>
            <a:r>
              <a:rPr kumimoji="1" lang="en-US" altLang="zh-CN" sz="2400">
                <a:latin typeface="Times New Roman" panose="02020603050405020304" pitchFamily="18" charset="0"/>
                <a:ea typeface="楷体_GB2312" panose="02010609030101010101" pitchFamily="49" charset="-122"/>
              </a:rPr>
              <a:t>      </a:t>
            </a:r>
            <a:r>
              <a:rPr kumimoji="1" lang="zh-CN" altLang="en-US" sz="2400">
                <a:latin typeface="楷体_GB2312" panose="02010609030101010101" pitchFamily="49" charset="-122"/>
                <a:ea typeface="楷体_GB2312" panose="02010609030101010101" pitchFamily="49" charset="-122"/>
              </a:rPr>
              <a:t>得 </a:t>
            </a:r>
            <a:r>
              <a:rPr kumimoji="1" lang="en-US" altLang="zh-CN" sz="2400">
                <a:solidFill>
                  <a:srgbClr val="990000"/>
                </a:solidFill>
                <a:latin typeface="Times New Roman" panose="02020603050405020304" pitchFamily="18" charset="0"/>
                <a:ea typeface="楷体_GB2312" panose="02010609030101010101" pitchFamily="49" charset="-122"/>
              </a:rPr>
              <a:t>r﹦20</a:t>
            </a:r>
            <a:r>
              <a:rPr kumimoji="1" lang="en-US" altLang="zh-CN" sz="1300">
                <a:solidFill>
                  <a:srgbClr val="000000"/>
                </a:solidFill>
                <a:ea typeface="楷体_GB2312" panose="02010609030101010101" pitchFamily="49" charset="-122"/>
              </a:rPr>
              <a:t> </a:t>
            </a:r>
            <a:r>
              <a:rPr kumimoji="1" lang="en-US" altLang="zh-CN" sz="2400">
                <a:latin typeface="楷体_GB2312" panose="02010609030101010101" pitchFamily="49" charset="-122"/>
                <a:ea typeface="楷体_GB2312" panose="02010609030101010101" pitchFamily="49" charset="-122"/>
              </a:rPr>
              <a:t> </a:t>
            </a:r>
          </a:p>
        </p:txBody>
      </p:sp>
    </p:spTree>
    <p:extLst>
      <p:ext uri="{BB962C8B-B14F-4D97-AF65-F5344CB8AC3E}">
        <p14:creationId xmlns:p14="http://schemas.microsoft.com/office/powerpoint/2010/main" val="249861055"/>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autoUpdateAnimBg="0"/>
      <p:bldP spid="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63F913-DCE9-49FE-9790-97C0222FC198}" type="slidenum">
              <a:rPr lang="en-GB" altLang="zh-CN" sz="1200">
                <a:solidFill>
                  <a:schemeClr val="bg1"/>
                </a:solidFill>
              </a:rPr>
              <a:pPr>
                <a:spcBef>
                  <a:spcPct val="0"/>
                </a:spcBef>
                <a:buClrTx/>
                <a:buSzTx/>
                <a:buFontTx/>
                <a:buNone/>
              </a:pPr>
              <a:t>29</a:t>
            </a:fld>
            <a:endParaRPr lang="en-GB" altLang="zh-CN" sz="1200">
              <a:solidFill>
                <a:schemeClr val="bg1"/>
              </a:solidFill>
            </a:endParaRPr>
          </a:p>
        </p:txBody>
      </p:sp>
      <p:sp>
        <p:nvSpPr>
          <p:cNvPr id="495618" name="Comment 2">
            <a:hlinkClick r:id="rId2" action="ppaction://hlinksldjump"/>
          </p:cNvPr>
          <p:cNvSpPr>
            <a:spLocks noChangeArrowheads="1"/>
          </p:cNvSpPr>
          <p:nvPr/>
        </p:nvSpPr>
        <p:spPr bwMode="auto">
          <a:xfrm>
            <a:off x="609600" y="692150"/>
            <a:ext cx="575945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4</a:t>
            </a:r>
            <a:r>
              <a:rPr lang="en-US" altLang="zh-CN" sz="2800" dirty="0" smtClean="0">
                <a:solidFill>
                  <a:srgbClr val="336699"/>
                </a:solidFill>
                <a:latin typeface="微软雅黑" pitchFamily="34" charset="-122"/>
                <a:ea typeface="微软雅黑" pitchFamily="34" charset="-122"/>
              </a:rPr>
              <a:t>.3.2  </a:t>
            </a:r>
            <a:r>
              <a:rPr lang="zh-CN" altLang="en-US" sz="2800" dirty="0">
                <a:solidFill>
                  <a:srgbClr val="336699"/>
                </a:solidFill>
                <a:latin typeface="微软雅黑" pitchFamily="34" charset="-122"/>
                <a:ea typeface="微软雅黑" pitchFamily="34" charset="-122"/>
              </a:rPr>
              <a:t>两个市场同时均衡的实现</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495644" name="Rectangle 28"/>
          <p:cNvSpPr>
            <a:spLocks noChangeArrowheads="1"/>
          </p:cNvSpPr>
          <p:nvPr/>
        </p:nvSpPr>
        <p:spPr bwMode="auto">
          <a:xfrm>
            <a:off x="2538413" y="5791200"/>
            <a:ext cx="4114800" cy="381000"/>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两个市场均衡的实现</a:t>
            </a:r>
            <a:r>
              <a:rPr kumimoji="1" lang="zh-CN" altLang="en-US" sz="2000" dirty="0">
                <a:solidFill>
                  <a:srgbClr val="FFFFFF"/>
                </a:solidFill>
                <a:effectLst>
                  <a:outerShdw blurRad="38100" dist="38100" dir="2700000" algn="tl">
                    <a:srgbClr val="C0C0C0"/>
                  </a:outerShdw>
                </a:effectLst>
                <a:latin typeface="宋体" pitchFamily="2" charset="-122"/>
                <a:cs typeface="Times New Roman" pitchFamily="18" charset="0"/>
              </a:rPr>
              <a:t> </a:t>
            </a:r>
          </a:p>
        </p:txBody>
      </p:sp>
      <p:grpSp>
        <p:nvGrpSpPr>
          <p:cNvPr id="44037" name="组合 5"/>
          <p:cNvGrpSpPr>
            <a:grpSpLocks/>
          </p:cNvGrpSpPr>
          <p:nvPr/>
        </p:nvGrpSpPr>
        <p:grpSpPr bwMode="auto">
          <a:xfrm>
            <a:off x="1763713" y="1484313"/>
            <a:ext cx="5688012" cy="4130675"/>
            <a:chOff x="1763713" y="1484784"/>
            <a:chExt cx="5688607" cy="3929063"/>
          </a:xfrm>
        </p:grpSpPr>
        <p:sp>
          <p:nvSpPr>
            <p:cNvPr id="46086" name="Text Box 40"/>
            <p:cNvSpPr txBox="1">
              <a:spLocks noChangeArrowheads="1"/>
            </p:cNvSpPr>
            <p:nvPr/>
          </p:nvSpPr>
          <p:spPr bwMode="auto">
            <a:xfrm>
              <a:off x="4608513" y="5143972"/>
              <a:ext cx="2730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0</a:t>
              </a:r>
            </a:p>
          </p:txBody>
        </p:sp>
        <p:sp>
          <p:nvSpPr>
            <p:cNvPr id="46087" name="Text Box 30"/>
            <p:cNvSpPr txBox="1">
              <a:spLocks noChangeArrowheads="1"/>
            </p:cNvSpPr>
            <p:nvPr/>
          </p:nvSpPr>
          <p:spPr bwMode="auto">
            <a:xfrm>
              <a:off x="3761719" y="3700934"/>
              <a:ext cx="273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p>
          </p:txBody>
        </p:sp>
        <p:sp>
          <p:nvSpPr>
            <p:cNvPr id="46088" name="Text Box 31"/>
            <p:cNvSpPr txBox="1">
              <a:spLocks noChangeArrowheads="1"/>
            </p:cNvSpPr>
            <p:nvPr/>
          </p:nvSpPr>
          <p:spPr bwMode="auto">
            <a:xfrm>
              <a:off x="4635500" y="2992909"/>
              <a:ext cx="2730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p>
          </p:txBody>
        </p:sp>
        <p:sp>
          <p:nvSpPr>
            <p:cNvPr id="46089" name="Line 32"/>
            <p:cNvSpPr>
              <a:spLocks noChangeShapeType="1"/>
            </p:cNvSpPr>
            <p:nvPr/>
          </p:nvSpPr>
          <p:spPr bwMode="auto">
            <a:xfrm>
              <a:off x="2039938" y="5078884"/>
              <a:ext cx="5148000" cy="0"/>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090" name="Line 33"/>
            <p:cNvSpPr>
              <a:spLocks noChangeShapeType="1"/>
            </p:cNvSpPr>
            <p:nvPr/>
          </p:nvSpPr>
          <p:spPr bwMode="auto">
            <a:xfrm flipV="1">
              <a:off x="2039938" y="1527647"/>
              <a:ext cx="0" cy="3551238"/>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091" name="Line 34"/>
            <p:cNvSpPr>
              <a:spLocks noChangeShapeType="1"/>
            </p:cNvSpPr>
            <p:nvPr/>
          </p:nvSpPr>
          <p:spPr bwMode="auto">
            <a:xfrm rot="277722">
              <a:off x="2971800" y="2080097"/>
              <a:ext cx="3249612" cy="2289175"/>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092" name="Line 36"/>
            <p:cNvSpPr>
              <a:spLocks noChangeShapeType="1"/>
            </p:cNvSpPr>
            <p:nvPr/>
          </p:nvSpPr>
          <p:spPr bwMode="auto">
            <a:xfrm>
              <a:off x="4692650" y="3304059"/>
              <a:ext cx="0" cy="1774825"/>
            </a:xfrm>
            <a:prstGeom prst="line">
              <a:avLst/>
            </a:prstGeom>
            <a:noFill/>
            <a:ln w="31750">
              <a:solidFill>
                <a:srgbClr val="FF66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093" name="Line 37"/>
            <p:cNvSpPr>
              <a:spLocks noChangeShapeType="1"/>
            </p:cNvSpPr>
            <p:nvPr/>
          </p:nvSpPr>
          <p:spPr bwMode="auto">
            <a:xfrm flipH="1">
              <a:off x="2032000" y="3285009"/>
              <a:ext cx="2617787" cy="0"/>
            </a:xfrm>
            <a:prstGeom prst="line">
              <a:avLst/>
            </a:prstGeom>
            <a:noFill/>
            <a:ln w="31750">
              <a:solidFill>
                <a:srgbClr val="FF66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094" name="Text Box 38"/>
            <p:cNvSpPr txBox="1">
              <a:spLocks noChangeArrowheads="1"/>
            </p:cNvSpPr>
            <p:nvPr/>
          </p:nvSpPr>
          <p:spPr bwMode="auto">
            <a:xfrm>
              <a:off x="1763713" y="4889972"/>
              <a:ext cx="2730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46095" name="Text Box 39"/>
            <p:cNvSpPr txBox="1">
              <a:spLocks noChangeArrowheads="1"/>
            </p:cNvSpPr>
            <p:nvPr/>
          </p:nvSpPr>
          <p:spPr bwMode="auto">
            <a:xfrm>
              <a:off x="7214195" y="4947122"/>
              <a:ext cx="2381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p>
          </p:txBody>
        </p:sp>
        <p:sp>
          <p:nvSpPr>
            <p:cNvPr id="46096" name="Text Box 41"/>
            <p:cNvSpPr txBox="1">
              <a:spLocks noChangeArrowheads="1"/>
            </p:cNvSpPr>
            <p:nvPr/>
          </p:nvSpPr>
          <p:spPr bwMode="auto">
            <a:xfrm>
              <a:off x="1806575" y="3148484"/>
              <a:ext cx="2730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0</a:t>
              </a:r>
            </a:p>
          </p:txBody>
        </p:sp>
        <p:sp>
          <p:nvSpPr>
            <p:cNvPr id="46097" name="Text Box 42"/>
            <p:cNvSpPr txBox="1">
              <a:spLocks noChangeArrowheads="1"/>
            </p:cNvSpPr>
            <p:nvPr/>
          </p:nvSpPr>
          <p:spPr bwMode="auto">
            <a:xfrm>
              <a:off x="1844675" y="1484784"/>
              <a:ext cx="2730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p>
          </p:txBody>
        </p:sp>
        <p:sp>
          <p:nvSpPr>
            <p:cNvPr id="46098" name="Text Box 43"/>
            <p:cNvSpPr txBox="1">
              <a:spLocks noChangeArrowheads="1"/>
            </p:cNvSpPr>
            <p:nvPr/>
          </p:nvSpPr>
          <p:spPr bwMode="auto">
            <a:xfrm>
              <a:off x="6243638" y="4483572"/>
              <a:ext cx="3556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p>
          </p:txBody>
        </p:sp>
        <p:sp>
          <p:nvSpPr>
            <p:cNvPr id="46099" name="Text Box 44"/>
            <p:cNvSpPr txBox="1">
              <a:spLocks noChangeArrowheads="1"/>
            </p:cNvSpPr>
            <p:nvPr/>
          </p:nvSpPr>
          <p:spPr bwMode="auto">
            <a:xfrm>
              <a:off x="6156325" y="1740372"/>
              <a:ext cx="39211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p>
          </p:txBody>
        </p:sp>
        <p:sp>
          <p:nvSpPr>
            <p:cNvPr id="46100" name="Text Box 57"/>
            <p:cNvSpPr txBox="1">
              <a:spLocks noChangeArrowheads="1"/>
            </p:cNvSpPr>
            <p:nvPr/>
          </p:nvSpPr>
          <p:spPr bwMode="auto">
            <a:xfrm>
              <a:off x="2627313" y="2924944"/>
              <a:ext cx="80486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6101" name="Text Box 58"/>
            <p:cNvSpPr txBox="1">
              <a:spLocks noChangeArrowheads="1"/>
            </p:cNvSpPr>
            <p:nvPr/>
          </p:nvSpPr>
          <p:spPr bwMode="auto">
            <a:xfrm>
              <a:off x="4269606" y="1813397"/>
              <a:ext cx="8064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6102" name="Text Box 59"/>
            <p:cNvSpPr txBox="1">
              <a:spLocks noChangeArrowheads="1"/>
            </p:cNvSpPr>
            <p:nvPr/>
          </p:nvSpPr>
          <p:spPr bwMode="auto">
            <a:xfrm>
              <a:off x="6156325" y="2821459"/>
              <a:ext cx="8064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6103" name="Text Box 60"/>
            <p:cNvSpPr txBox="1">
              <a:spLocks noChangeArrowheads="1"/>
            </p:cNvSpPr>
            <p:nvPr/>
          </p:nvSpPr>
          <p:spPr bwMode="auto">
            <a:xfrm>
              <a:off x="3563938" y="4349601"/>
              <a:ext cx="8064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nchor="ctr" anchorCtr="1"/>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S</a:t>
              </a:r>
            </a:p>
            <a:p>
              <a:pPr algn="just">
                <a:spcBef>
                  <a:spcPct val="0"/>
                </a:spcBef>
                <a:buClrTx/>
                <a:buSzTx/>
                <a:buFontTx/>
                <a:buNone/>
              </a:pPr>
              <a:r>
                <a:rPr lang="en-US" altLang="zh-CN" sz="1600">
                  <a:solidFill>
                    <a:srgbClr val="006699"/>
                  </a:solidFill>
                  <a:latin typeface="Times New Roman" panose="02020603050405020304" pitchFamily="18" charset="0"/>
                </a:rPr>
                <a:t>L</a:t>
              </a:r>
              <a:r>
                <a:rPr lang="zh-CN" altLang="en-US" sz="1600">
                  <a:solidFill>
                    <a:srgbClr val="006699"/>
                  </a:solidFill>
                  <a:latin typeface="Times New Roman" panose="02020603050405020304" pitchFamily="18" charset="0"/>
                </a:rPr>
                <a:t>＞</a:t>
              </a:r>
              <a:r>
                <a:rPr lang="en-US" altLang="zh-CN" sz="1600">
                  <a:solidFill>
                    <a:srgbClr val="006699"/>
                  </a:solidFill>
                  <a:latin typeface="Times New Roman" panose="02020603050405020304" pitchFamily="18" charset="0"/>
                </a:rPr>
                <a:t>M</a:t>
              </a:r>
            </a:p>
          </p:txBody>
        </p:sp>
        <p:sp>
          <p:nvSpPr>
            <p:cNvPr id="46104" name="Line 64"/>
            <p:cNvSpPr>
              <a:spLocks noChangeShapeType="1"/>
            </p:cNvSpPr>
            <p:nvPr/>
          </p:nvSpPr>
          <p:spPr bwMode="auto">
            <a:xfrm flipV="1">
              <a:off x="3132138" y="2029297"/>
              <a:ext cx="3095625" cy="2549525"/>
            </a:xfrm>
            <a:prstGeom prst="line">
              <a:avLst/>
            </a:prstGeom>
            <a:noFill/>
            <a:ln w="444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6105" name="Oval 69"/>
            <p:cNvSpPr>
              <a:spLocks noChangeArrowheads="1"/>
            </p:cNvSpPr>
            <p:nvPr/>
          </p:nvSpPr>
          <p:spPr bwMode="auto">
            <a:xfrm>
              <a:off x="4657725" y="4405784"/>
              <a:ext cx="71437" cy="73025"/>
            </a:xfrm>
            <a:prstGeom prst="ellipse">
              <a:avLst/>
            </a:prstGeom>
            <a:solidFill>
              <a:srgbClr val="006699"/>
            </a:solidFill>
            <a:ln w="12700">
              <a:solidFill>
                <a:schemeClr val="tx1"/>
              </a:solidFill>
              <a:round/>
              <a:headEnd type="none" w="sm" len="sm"/>
              <a:tailEnd type="none" w="sm" len="sm"/>
            </a:ln>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46106" name="Line 76"/>
            <p:cNvSpPr>
              <a:spLocks noChangeShapeType="1"/>
            </p:cNvSpPr>
            <p:nvPr/>
          </p:nvSpPr>
          <p:spPr bwMode="auto">
            <a:xfrm>
              <a:off x="4705360" y="4454997"/>
              <a:ext cx="756000" cy="0"/>
            </a:xfrm>
            <a:prstGeom prst="line">
              <a:avLst/>
            </a:prstGeom>
            <a:noFill/>
            <a:ln w="31750">
              <a:solidFill>
                <a:srgbClr val="009900"/>
              </a:solidFill>
              <a:prstDash val="sysDot"/>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107" name="Line 77"/>
            <p:cNvSpPr>
              <a:spLocks noChangeShapeType="1"/>
            </p:cNvSpPr>
            <p:nvPr/>
          </p:nvSpPr>
          <p:spPr bwMode="auto">
            <a:xfrm flipV="1">
              <a:off x="4697422" y="3920008"/>
              <a:ext cx="0" cy="540000"/>
            </a:xfrm>
            <a:prstGeom prst="line">
              <a:avLst/>
            </a:prstGeom>
            <a:noFill/>
            <a:ln w="31750">
              <a:solidFill>
                <a:srgbClr val="009900"/>
              </a:solidFill>
              <a:prstDash val="sysDot"/>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108" name="Line 78"/>
            <p:cNvSpPr>
              <a:spLocks noChangeShapeType="1"/>
            </p:cNvSpPr>
            <p:nvPr/>
          </p:nvSpPr>
          <p:spPr bwMode="auto">
            <a:xfrm flipV="1">
              <a:off x="4705360" y="3948584"/>
              <a:ext cx="768351" cy="506413"/>
            </a:xfrm>
            <a:prstGeom prst="line">
              <a:avLst/>
            </a:prstGeom>
            <a:noFill/>
            <a:ln w="31750">
              <a:solidFill>
                <a:srgbClr val="0099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109" name="Text Box 79"/>
            <p:cNvSpPr txBox="1">
              <a:spLocks noChangeArrowheads="1"/>
            </p:cNvSpPr>
            <p:nvPr/>
          </p:nvSpPr>
          <p:spPr bwMode="auto">
            <a:xfrm>
              <a:off x="5595949" y="3751734"/>
              <a:ext cx="2730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p>
          </p:txBody>
        </p:sp>
        <p:sp>
          <p:nvSpPr>
            <p:cNvPr id="46110" name="Oval 80"/>
            <p:cNvSpPr>
              <a:spLocks noChangeArrowheads="1"/>
            </p:cNvSpPr>
            <p:nvPr/>
          </p:nvSpPr>
          <p:spPr bwMode="auto">
            <a:xfrm>
              <a:off x="5435611" y="3900959"/>
              <a:ext cx="71438" cy="73025"/>
            </a:xfrm>
            <a:prstGeom prst="ellipse">
              <a:avLst/>
            </a:prstGeom>
            <a:solidFill>
              <a:srgbClr val="006699"/>
            </a:solidFill>
            <a:ln w="12700">
              <a:solidFill>
                <a:schemeClr val="tx1"/>
              </a:solidFill>
              <a:round/>
              <a:headEnd type="none" w="sm" len="sm"/>
              <a:tailEnd type="none" w="sm" len="sm"/>
            </a:ln>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46111" name="Text Box 83"/>
            <p:cNvSpPr txBox="1">
              <a:spLocks noChangeArrowheads="1"/>
            </p:cNvSpPr>
            <p:nvPr/>
          </p:nvSpPr>
          <p:spPr bwMode="auto">
            <a:xfrm>
              <a:off x="4462463" y="4293073"/>
              <a:ext cx="2730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C</a:t>
              </a:r>
            </a:p>
          </p:txBody>
        </p:sp>
        <p:sp>
          <p:nvSpPr>
            <p:cNvPr id="46112" name="Line 89"/>
            <p:cNvSpPr>
              <a:spLocks noChangeShapeType="1"/>
            </p:cNvSpPr>
            <p:nvPr/>
          </p:nvSpPr>
          <p:spPr bwMode="auto">
            <a:xfrm flipH="1" flipV="1">
              <a:off x="5089535" y="3622688"/>
              <a:ext cx="349250" cy="288000"/>
            </a:xfrm>
            <a:prstGeom prst="line">
              <a:avLst/>
            </a:prstGeom>
            <a:noFill/>
            <a:ln w="31750">
              <a:solidFill>
                <a:srgbClr val="0099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113" name="Line 37"/>
            <p:cNvSpPr>
              <a:spLocks noChangeShapeType="1"/>
            </p:cNvSpPr>
            <p:nvPr/>
          </p:nvSpPr>
          <p:spPr bwMode="auto">
            <a:xfrm flipH="1">
              <a:off x="2051719" y="3933056"/>
              <a:ext cx="3420000" cy="0"/>
            </a:xfrm>
            <a:prstGeom prst="line">
              <a:avLst/>
            </a:prstGeom>
            <a:noFill/>
            <a:ln w="31750">
              <a:solidFill>
                <a:srgbClr val="FF6600"/>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6114" name="Oval 84"/>
            <p:cNvSpPr>
              <a:spLocks noChangeArrowheads="1"/>
            </p:cNvSpPr>
            <p:nvPr/>
          </p:nvSpPr>
          <p:spPr bwMode="auto">
            <a:xfrm>
              <a:off x="3881104" y="3889215"/>
              <a:ext cx="71438" cy="73025"/>
            </a:xfrm>
            <a:prstGeom prst="ellipse">
              <a:avLst/>
            </a:prstGeom>
            <a:solidFill>
              <a:srgbClr val="006699"/>
            </a:solidFill>
            <a:ln w="12700">
              <a:solidFill>
                <a:schemeClr val="tx1"/>
              </a:solidFill>
              <a:round/>
              <a:headEnd type="none" w="sm" len="sm"/>
              <a:tailEnd type="none" w="sm" len="sm"/>
            </a:ln>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46115" name="Line 78"/>
            <p:cNvSpPr>
              <a:spLocks noChangeShapeType="1"/>
            </p:cNvSpPr>
            <p:nvPr/>
          </p:nvSpPr>
          <p:spPr bwMode="auto">
            <a:xfrm flipV="1">
              <a:off x="3928520" y="3634622"/>
              <a:ext cx="360000" cy="288000"/>
            </a:xfrm>
            <a:prstGeom prst="line">
              <a:avLst/>
            </a:prstGeom>
            <a:noFill/>
            <a:ln w="31750">
              <a:solidFill>
                <a:srgbClr val="0099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spTree>
    <p:extLst>
      <p:ext uri="{BB962C8B-B14F-4D97-AF65-F5344CB8AC3E}">
        <p14:creationId xmlns:p14="http://schemas.microsoft.com/office/powerpoint/2010/main" val="3946342988"/>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5618"/>
                                        </p:tgtEl>
                                        <p:attrNameLst>
                                          <p:attrName>style.visibility</p:attrName>
                                        </p:attrNameLst>
                                      </p:cBhvr>
                                      <p:to>
                                        <p:strVal val="visible"/>
                                      </p:to>
                                    </p:set>
                                    <p:animEffect transition="in" filter="blinds(horizontal)">
                                      <p:cBhvr>
                                        <p:cTn id="7" dur="500"/>
                                        <p:tgtEl>
                                          <p:spTgt spid="495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5644"/>
                                        </p:tgtEl>
                                        <p:attrNameLst>
                                          <p:attrName>style.visibility</p:attrName>
                                        </p:attrNameLst>
                                      </p:cBhvr>
                                      <p:to>
                                        <p:strVal val="visible"/>
                                      </p:to>
                                    </p:set>
                                    <p:animEffect transition="in" filter="blinds(horizontal)">
                                      <p:cBhvr>
                                        <p:cTn id="12" dur="500"/>
                                        <p:tgtEl>
                                          <p:spTgt spid="495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037"/>
                                        </p:tgtEl>
                                        <p:attrNameLst>
                                          <p:attrName>style.visibility</p:attrName>
                                        </p:attrNameLst>
                                      </p:cBhvr>
                                      <p:to>
                                        <p:strVal val="visible"/>
                                      </p:to>
                                    </p:set>
                                    <p:animEffect transition="in" filter="blinds(horizontal)">
                                      <p:cBhvr>
                                        <p:cTn id="17"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8" grpId="0"/>
      <p:bldP spid="49564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82"/>
          <p:cNvGraphicFramePr>
            <a:graphicFrameLocks noGrp="1" noChangeAspect="1"/>
          </p:cNvGraphicFramePr>
          <p:nvPr>
            <p:ph/>
          </p:nvPr>
        </p:nvGraphicFramePr>
        <p:xfrm>
          <a:off x="4716463" y="1854200"/>
          <a:ext cx="2016125" cy="687388"/>
        </p:xfrm>
        <a:graphic>
          <a:graphicData uri="http://schemas.openxmlformats.org/presentationml/2006/ole">
            <mc:AlternateContent xmlns:mc="http://schemas.openxmlformats.org/markup-compatibility/2006">
              <mc:Choice xmlns:v="urn:schemas-microsoft-com:vml" Requires="v">
                <p:oleObj spid="_x0000_s37903" name="Equation" r:id="rId4" imgW="1054059" imgH="292140" progId="Equation.DSMT4">
                  <p:embed/>
                </p:oleObj>
              </mc:Choice>
              <mc:Fallback>
                <p:oleObj name="Equation" r:id="rId4" imgW="1054059" imgH="2921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1854200"/>
                        <a:ext cx="2016125"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9"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609D7C5-A20A-4AC0-A333-1568C86A9B50}" type="slidenum">
              <a:rPr lang="en-GB" altLang="zh-CN" sz="1200">
                <a:solidFill>
                  <a:schemeClr val="bg1"/>
                </a:solidFill>
              </a:rPr>
              <a:pPr>
                <a:spcBef>
                  <a:spcPct val="0"/>
                </a:spcBef>
                <a:buClrTx/>
                <a:buSzTx/>
                <a:buFontTx/>
                <a:buNone/>
              </a:pPr>
              <a:t>3</a:t>
            </a:fld>
            <a:endParaRPr lang="en-GB" altLang="zh-CN" sz="1200">
              <a:solidFill>
                <a:schemeClr val="bg1"/>
              </a:solidFill>
            </a:endParaRPr>
          </a:p>
        </p:txBody>
      </p:sp>
      <p:sp>
        <p:nvSpPr>
          <p:cNvPr id="19460" name="Rectangle 23"/>
          <p:cNvSpPr>
            <a:spLocks noChangeArrowheads="1"/>
          </p:cNvSpPr>
          <p:nvPr/>
        </p:nvSpPr>
        <p:spPr bwMode="auto">
          <a:xfrm>
            <a:off x="2943225" y="5084763"/>
            <a:ext cx="30241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marL="342900" indent="-3429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rgbClr val="FF6600"/>
              </a:buClr>
              <a:buSzTx/>
              <a:buFont typeface="Wingdings" panose="05000000000000000000" pitchFamily="2" charset="2"/>
              <a:buNone/>
            </a:pPr>
            <a:r>
              <a:rPr kumimoji="1" lang="en-US" altLang="zh-CN" sz="2000">
                <a:latin typeface="Times New Roman" panose="02020603050405020304" pitchFamily="18" charset="0"/>
                <a:ea typeface="黑体" panose="02010609060101010101" pitchFamily="49" charset="-122"/>
              </a:rPr>
              <a:t>IS</a:t>
            </a:r>
            <a:r>
              <a:rPr kumimoji="1" lang="zh-CN" altLang="en-US" sz="2000">
                <a:latin typeface="黑体" panose="02010609060101010101" pitchFamily="49" charset="-122"/>
                <a:ea typeface="黑体" panose="02010609060101010101" pitchFamily="49" charset="-122"/>
              </a:rPr>
              <a:t>曲线</a:t>
            </a:r>
            <a:r>
              <a:rPr kumimoji="1" lang="zh-CN" altLang="en-US" sz="1300">
                <a:solidFill>
                  <a:srgbClr val="000000"/>
                </a:solidFill>
                <a:ea typeface="黑体" panose="02010609060101010101" pitchFamily="49" charset="-122"/>
              </a:rPr>
              <a:t> </a:t>
            </a:r>
          </a:p>
        </p:txBody>
      </p:sp>
      <p:grpSp>
        <p:nvGrpSpPr>
          <p:cNvPr id="17413" name="Group 80"/>
          <p:cNvGrpSpPr>
            <a:grpSpLocks/>
          </p:cNvGrpSpPr>
          <p:nvPr/>
        </p:nvGrpSpPr>
        <p:grpSpPr bwMode="auto">
          <a:xfrm>
            <a:off x="2649538" y="1339850"/>
            <a:ext cx="4154487" cy="3673475"/>
            <a:chOff x="1715" y="844"/>
            <a:chExt cx="2617" cy="2314"/>
          </a:xfrm>
        </p:grpSpPr>
        <p:sp>
          <p:nvSpPr>
            <p:cNvPr id="516122" name="Text Box 26"/>
            <p:cNvSpPr txBox="1">
              <a:spLocks noChangeArrowheads="1"/>
            </p:cNvSpPr>
            <p:nvPr/>
          </p:nvSpPr>
          <p:spPr bwMode="auto">
            <a:xfrm>
              <a:off x="1715" y="844"/>
              <a:ext cx="164" cy="276"/>
            </a:xfrm>
            <a:prstGeom prst="rect">
              <a:avLst/>
            </a:prstGeom>
            <a:noFill/>
            <a:ln w="9525">
              <a:noFill/>
              <a:miter lim="800000"/>
              <a:headEnd/>
              <a:tailEnd/>
            </a:ln>
          </p:spPr>
          <p:txBody>
            <a:bodyPr lIns="18000" tIns="0" rIns="18000" bIns="1080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r</a:t>
              </a:r>
              <a:endParaRPr lang="en-US" altLang="zh-CN" sz="1800">
                <a:solidFill>
                  <a:srgbClr val="336699"/>
                </a:solidFill>
                <a:effectLst>
                  <a:outerShdw blurRad="38100" dist="38100" dir="2700000" algn="tl">
                    <a:srgbClr val="C0C0C0"/>
                  </a:outerShdw>
                </a:effectLst>
                <a:latin typeface="Arial" charset="0"/>
              </a:endParaRPr>
            </a:p>
          </p:txBody>
        </p:sp>
        <p:sp>
          <p:nvSpPr>
            <p:cNvPr id="19463" name="Line 57"/>
            <p:cNvSpPr>
              <a:spLocks noChangeShapeType="1"/>
            </p:cNvSpPr>
            <p:nvPr/>
          </p:nvSpPr>
          <p:spPr bwMode="auto">
            <a:xfrm flipV="1">
              <a:off x="1860" y="857"/>
              <a:ext cx="0" cy="2154"/>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19464" name="Group 78"/>
            <p:cNvGrpSpPr>
              <a:grpSpLocks/>
            </p:cNvGrpSpPr>
            <p:nvPr/>
          </p:nvGrpSpPr>
          <p:grpSpPr bwMode="auto">
            <a:xfrm>
              <a:off x="1854" y="1253"/>
              <a:ext cx="2478" cy="1905"/>
              <a:chOff x="1150" y="1616"/>
              <a:chExt cx="2205" cy="1601"/>
            </a:xfrm>
          </p:grpSpPr>
          <p:sp>
            <p:nvSpPr>
              <p:cNvPr id="19465" name="Line 30"/>
              <p:cNvSpPr>
                <a:spLocks noChangeShapeType="1"/>
              </p:cNvSpPr>
              <p:nvPr/>
            </p:nvSpPr>
            <p:spPr bwMode="auto">
              <a:xfrm rot="-152255">
                <a:off x="1383" y="1616"/>
                <a:ext cx="1355" cy="1083"/>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6" name="Line 58"/>
              <p:cNvSpPr>
                <a:spLocks noChangeShapeType="1"/>
              </p:cNvSpPr>
              <p:nvPr/>
            </p:nvSpPr>
            <p:spPr bwMode="auto">
              <a:xfrm>
                <a:off x="1150" y="3087"/>
                <a:ext cx="2042"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6157" name="Text Box 61"/>
              <p:cNvSpPr txBox="1">
                <a:spLocks noChangeArrowheads="1"/>
              </p:cNvSpPr>
              <p:nvPr/>
            </p:nvSpPr>
            <p:spPr bwMode="auto">
              <a:xfrm>
                <a:off x="3192" y="2991"/>
                <a:ext cx="163" cy="226"/>
              </a:xfrm>
              <a:prstGeom prst="rect">
                <a:avLst/>
              </a:prstGeom>
              <a:noFill/>
              <a:ln w="9525">
                <a:noFill/>
                <a:miter lim="800000"/>
                <a:headEnd/>
                <a:tailEnd/>
              </a:ln>
            </p:spPr>
            <p:txBody>
              <a:bodyPr lIns="0" tIns="0" rIns="0" bIns="0"/>
              <a:lstStyle/>
              <a:p>
                <a:pPr algn="just">
                  <a:defRPr/>
                </a:pPr>
                <a:r>
                  <a:rPr lang="en-US" altLang="zh-CN" sz="1800">
                    <a:solidFill>
                      <a:srgbClr val="336699"/>
                    </a:solidFill>
                    <a:effectLst>
                      <a:outerShdw blurRad="38100" dist="38100" dir="2700000" algn="tl">
                        <a:srgbClr val="C0C0C0"/>
                      </a:outerShdw>
                    </a:effectLst>
                    <a:latin typeface="Times New Roman" pitchFamily="18" charset="0"/>
                  </a:rPr>
                  <a:t>Y</a:t>
                </a:r>
                <a:endParaRPr lang="en-US" altLang="zh-CN" sz="1800">
                  <a:solidFill>
                    <a:srgbClr val="336699"/>
                  </a:solidFill>
                  <a:effectLst>
                    <a:outerShdw blurRad="38100" dist="38100" dir="2700000" algn="tl">
                      <a:srgbClr val="C0C0C0"/>
                    </a:outerShdw>
                  </a:effectLst>
                  <a:latin typeface="Arial" charset="0"/>
                </a:endParaRPr>
              </a:p>
            </p:txBody>
          </p:sp>
          <p:sp>
            <p:nvSpPr>
              <p:cNvPr id="516171" name="Text Box 75"/>
              <p:cNvSpPr txBox="1">
                <a:spLocks noChangeArrowheads="1"/>
              </p:cNvSpPr>
              <p:nvPr/>
            </p:nvSpPr>
            <p:spPr bwMode="auto">
              <a:xfrm>
                <a:off x="2785" y="2638"/>
                <a:ext cx="190" cy="163"/>
              </a:xfrm>
              <a:prstGeom prst="rect">
                <a:avLst/>
              </a:prstGeom>
              <a:noFill/>
              <a:ln w="9525">
                <a:noFill/>
                <a:miter lim="800000"/>
                <a:headEnd/>
                <a:tailEnd/>
              </a:ln>
            </p:spPr>
            <p:txBody>
              <a:bodyPr lIns="18000" tIns="0" rIns="18000" bIns="10800"/>
              <a:lstStyle/>
              <a:p>
                <a:pPr algn="just">
                  <a:defRPr/>
                </a:pPr>
                <a:r>
                  <a:rPr lang="en-US" altLang="zh-CN" sz="1800" dirty="0">
                    <a:solidFill>
                      <a:srgbClr val="336699"/>
                    </a:solidFill>
                    <a:effectLst>
                      <a:outerShdw blurRad="38100" dist="38100" dir="2700000" algn="tl">
                        <a:srgbClr val="C0C0C0"/>
                      </a:outerShdw>
                    </a:effectLst>
                    <a:latin typeface="Times New Roman" pitchFamily="18" charset="0"/>
                  </a:rPr>
                  <a:t>IS</a:t>
                </a:r>
                <a:endParaRPr lang="en-US" altLang="zh-CN" sz="1800" dirty="0">
                  <a:solidFill>
                    <a:srgbClr val="336699"/>
                  </a:solidFill>
                  <a:effectLst>
                    <a:outerShdw blurRad="38100" dist="38100" dir="2700000" algn="tl">
                      <a:srgbClr val="C0C0C0"/>
                    </a:outerShdw>
                  </a:effectLst>
                  <a:latin typeface="Arial" charset="0"/>
                </a:endParaRPr>
              </a:p>
            </p:txBody>
          </p:sp>
        </p:grpSp>
      </p:grpSp>
      <p:sp>
        <p:nvSpPr>
          <p:cNvPr id="2" name="页脚占位符 1"/>
          <p:cNvSpPr>
            <a:spLocks noGrp="1"/>
          </p:cNvSpPr>
          <p:nvPr>
            <p:ph type="ftr" sz="quarter" idx="11"/>
          </p:nvPr>
        </p:nvSpPr>
        <p:spPr/>
        <p:txBody>
          <a:bodyPr/>
          <a:lstStyle/>
          <a:p>
            <a:pPr>
              <a:defRPr/>
            </a:pPr>
            <a:r>
              <a:rPr lang="zh-CN" altLang="en-US" dirty="0" smtClean="0"/>
              <a:t>第四讲   产品货币市场共同均衡</a:t>
            </a:r>
            <a:endParaRPr lang="en-US" altLang="zh-CN" dirty="0"/>
          </a:p>
        </p:txBody>
      </p:sp>
    </p:spTree>
    <p:extLst>
      <p:ext uri="{BB962C8B-B14F-4D97-AF65-F5344CB8AC3E}">
        <p14:creationId xmlns:p14="http://schemas.microsoft.com/office/powerpoint/2010/main" val="1217413404"/>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blinds(horizontal)">
                                      <p:cBhvr>
                                        <p:cTn id="7"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FE9BAC-160C-4758-B161-B06C894B2E92}" type="slidenum">
              <a:rPr lang="en-GB" altLang="zh-CN" sz="1200">
                <a:solidFill>
                  <a:schemeClr val="bg1"/>
                </a:solidFill>
              </a:rPr>
              <a:pPr>
                <a:spcBef>
                  <a:spcPct val="0"/>
                </a:spcBef>
                <a:buClrTx/>
                <a:buSzTx/>
                <a:buFontTx/>
                <a:buNone/>
              </a:pPr>
              <a:t>30</a:t>
            </a:fld>
            <a:endParaRPr lang="en-GB" altLang="zh-CN" sz="1200">
              <a:solidFill>
                <a:schemeClr val="bg1"/>
              </a:solidFill>
            </a:endParaRPr>
          </a:p>
        </p:txBody>
      </p:sp>
      <p:sp>
        <p:nvSpPr>
          <p:cNvPr id="496642" name="Comment 2">
            <a:hlinkClick r:id="rId2" action="ppaction://hlinksldjump"/>
          </p:cNvPr>
          <p:cNvSpPr>
            <a:spLocks noChangeArrowheads="1"/>
          </p:cNvSpPr>
          <p:nvPr/>
        </p:nvSpPr>
        <p:spPr bwMode="auto">
          <a:xfrm>
            <a:off x="633413" y="692150"/>
            <a:ext cx="536416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latin typeface="微软雅黑" pitchFamily="34" charset="-122"/>
                <a:ea typeface="微软雅黑" pitchFamily="34" charset="-122"/>
              </a:rPr>
              <a:t>4</a:t>
            </a:r>
            <a:r>
              <a:rPr lang="en-US" altLang="zh-CN" sz="2800" dirty="0" smtClean="0">
                <a:solidFill>
                  <a:srgbClr val="336699"/>
                </a:solidFill>
                <a:latin typeface="微软雅黑" pitchFamily="34" charset="-122"/>
                <a:ea typeface="微软雅黑" pitchFamily="34" charset="-122"/>
              </a:rPr>
              <a:t>.3.3  </a:t>
            </a:r>
            <a:r>
              <a:rPr lang="zh-CN" altLang="en-US" sz="2800" dirty="0">
                <a:solidFill>
                  <a:srgbClr val="336699"/>
                </a:solidFill>
                <a:latin typeface="微软雅黑" pitchFamily="34" charset="-122"/>
                <a:ea typeface="微软雅黑" pitchFamily="34" charset="-122"/>
              </a:rPr>
              <a:t>两个市场同时均衡的变动</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 </a:t>
            </a:r>
          </a:p>
        </p:txBody>
      </p:sp>
      <p:sp>
        <p:nvSpPr>
          <p:cNvPr id="496644" name="Rectangle 4"/>
          <p:cNvSpPr>
            <a:spLocks noChangeArrowheads="1"/>
          </p:cNvSpPr>
          <p:nvPr/>
        </p:nvSpPr>
        <p:spPr bwMode="auto">
          <a:xfrm>
            <a:off x="1558925" y="5516563"/>
            <a:ext cx="4254500" cy="442912"/>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en-US" altLang="zh-CN" sz="2000">
                <a:solidFill>
                  <a:schemeClr val="tx1"/>
                </a:solidFill>
                <a:effectLst>
                  <a:outerShdw blurRad="38100" dist="38100" dir="2700000" algn="tl">
                    <a:srgbClr val="C0C0C0"/>
                  </a:outerShdw>
                </a:effectLst>
                <a:latin typeface="Times New Roman" pitchFamily="18" charset="0"/>
                <a:ea typeface="黑体" pitchFamily="2" charset="-122"/>
              </a:rPr>
              <a:t>IS</a:t>
            </a:r>
            <a:r>
              <a:rPr kumimoji="1" lang="zh-CN" altLang="en-US" sz="2000">
                <a:solidFill>
                  <a:schemeClr val="tx1"/>
                </a:solidFill>
                <a:effectLst>
                  <a:outerShdw blurRad="38100" dist="38100" dir="2700000" algn="tl">
                    <a:srgbClr val="C0C0C0"/>
                  </a:outerShdw>
                </a:effectLst>
                <a:latin typeface="黑体" pitchFamily="2" charset="-122"/>
                <a:ea typeface="黑体" pitchFamily="2" charset="-122"/>
              </a:rPr>
              <a:t>曲线移动对均衡的影响</a:t>
            </a:r>
            <a:r>
              <a:rPr kumimoji="1" lang="zh-CN" altLang="en-US" sz="2000">
                <a:solidFill>
                  <a:srgbClr val="006699"/>
                </a:solidFill>
                <a:effectLst>
                  <a:outerShdw blurRad="38100" dist="38100" dir="2700000" algn="tl">
                    <a:srgbClr val="C0C0C0"/>
                  </a:outerShdw>
                </a:effectLst>
                <a:latin typeface="宋体" pitchFamily="2" charset="-122"/>
              </a:rPr>
              <a:t> </a:t>
            </a:r>
          </a:p>
        </p:txBody>
      </p:sp>
      <p:grpSp>
        <p:nvGrpSpPr>
          <p:cNvPr id="2" name="Group 79"/>
          <p:cNvGrpSpPr>
            <a:grpSpLocks/>
          </p:cNvGrpSpPr>
          <p:nvPr/>
        </p:nvGrpSpPr>
        <p:grpSpPr bwMode="auto">
          <a:xfrm>
            <a:off x="1476375" y="1412875"/>
            <a:ext cx="4775200" cy="4100513"/>
            <a:chOff x="1474" y="1173"/>
            <a:chExt cx="3008" cy="2583"/>
          </a:xfrm>
        </p:grpSpPr>
        <p:sp>
          <p:nvSpPr>
            <p:cNvPr id="47111" name="Text Box 32"/>
            <p:cNvSpPr txBox="1">
              <a:spLocks noChangeArrowheads="1"/>
            </p:cNvSpPr>
            <p:nvPr/>
          </p:nvSpPr>
          <p:spPr bwMode="auto">
            <a:xfrm>
              <a:off x="3787" y="1337"/>
              <a:ext cx="25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p>
          </p:txBody>
        </p:sp>
        <p:sp>
          <p:nvSpPr>
            <p:cNvPr id="47112" name="Text Box 33"/>
            <p:cNvSpPr txBox="1">
              <a:spLocks noChangeArrowheads="1"/>
            </p:cNvSpPr>
            <p:nvPr/>
          </p:nvSpPr>
          <p:spPr bwMode="auto">
            <a:xfrm>
              <a:off x="3243" y="3030"/>
              <a:ext cx="19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r>
                <a:rPr lang="en-US" altLang="zh-CN" sz="1600" baseline="-25000">
                  <a:solidFill>
                    <a:srgbClr val="006699"/>
                  </a:solidFill>
                  <a:latin typeface="Times New Roman" panose="02020603050405020304" pitchFamily="18" charset="0"/>
                </a:rPr>
                <a:t>2</a:t>
              </a:r>
            </a:p>
          </p:txBody>
        </p:sp>
        <p:sp>
          <p:nvSpPr>
            <p:cNvPr id="47113" name="Text Box 34"/>
            <p:cNvSpPr txBox="1">
              <a:spLocks noChangeArrowheads="1"/>
            </p:cNvSpPr>
            <p:nvPr/>
          </p:nvSpPr>
          <p:spPr bwMode="auto">
            <a:xfrm>
              <a:off x="3876" y="2488"/>
              <a:ext cx="19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r>
                <a:rPr lang="en-US" altLang="zh-CN" sz="1600" baseline="-25000">
                  <a:solidFill>
                    <a:srgbClr val="006699"/>
                  </a:solidFill>
                  <a:latin typeface="Times New Roman" panose="02020603050405020304" pitchFamily="18" charset="0"/>
                </a:rPr>
                <a:t>1</a:t>
              </a:r>
            </a:p>
          </p:txBody>
        </p:sp>
        <p:sp>
          <p:nvSpPr>
            <p:cNvPr id="47114" name="Text Box 35"/>
            <p:cNvSpPr txBox="1">
              <a:spLocks noChangeArrowheads="1"/>
            </p:cNvSpPr>
            <p:nvPr/>
          </p:nvSpPr>
          <p:spPr bwMode="auto">
            <a:xfrm>
              <a:off x="3560" y="2803"/>
              <a:ext cx="17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r>
                <a:rPr lang="en-US" altLang="zh-CN" sz="1600" baseline="-25000">
                  <a:solidFill>
                    <a:srgbClr val="006699"/>
                  </a:solidFill>
                  <a:latin typeface="Times New Roman" panose="02020603050405020304" pitchFamily="18" charset="0"/>
                </a:rPr>
                <a:t>0</a:t>
              </a:r>
            </a:p>
          </p:txBody>
        </p:sp>
        <p:sp>
          <p:nvSpPr>
            <p:cNvPr id="47115" name="Text Box 36"/>
            <p:cNvSpPr txBox="1">
              <a:spLocks noChangeArrowheads="1"/>
            </p:cNvSpPr>
            <p:nvPr/>
          </p:nvSpPr>
          <p:spPr bwMode="auto">
            <a:xfrm>
              <a:off x="1482" y="3409"/>
              <a:ext cx="242"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47116" name="Text Box 37"/>
            <p:cNvSpPr txBox="1">
              <a:spLocks noChangeArrowheads="1"/>
            </p:cNvSpPr>
            <p:nvPr/>
          </p:nvSpPr>
          <p:spPr bwMode="auto">
            <a:xfrm>
              <a:off x="1482" y="2500"/>
              <a:ext cx="242"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p>
          </p:txBody>
        </p:sp>
        <p:sp>
          <p:nvSpPr>
            <p:cNvPr id="47117" name="Text Box 38"/>
            <p:cNvSpPr txBox="1">
              <a:spLocks noChangeArrowheads="1"/>
            </p:cNvSpPr>
            <p:nvPr/>
          </p:nvSpPr>
          <p:spPr bwMode="auto">
            <a:xfrm>
              <a:off x="1476" y="1926"/>
              <a:ext cx="1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p>
          </p:txBody>
        </p:sp>
        <p:sp>
          <p:nvSpPr>
            <p:cNvPr id="47118" name="Text Box 39"/>
            <p:cNvSpPr txBox="1">
              <a:spLocks noChangeArrowheads="1"/>
            </p:cNvSpPr>
            <p:nvPr/>
          </p:nvSpPr>
          <p:spPr bwMode="auto">
            <a:xfrm>
              <a:off x="1474" y="2245"/>
              <a:ext cx="15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0</a:t>
              </a:r>
            </a:p>
          </p:txBody>
        </p:sp>
        <p:sp>
          <p:nvSpPr>
            <p:cNvPr id="47119" name="Text Box 40"/>
            <p:cNvSpPr txBox="1">
              <a:spLocks noChangeArrowheads="1"/>
            </p:cNvSpPr>
            <p:nvPr/>
          </p:nvSpPr>
          <p:spPr bwMode="auto">
            <a:xfrm>
              <a:off x="2510" y="2406"/>
              <a:ext cx="1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2</a:t>
              </a:r>
            </a:p>
          </p:txBody>
        </p:sp>
        <p:sp>
          <p:nvSpPr>
            <p:cNvPr id="47120" name="Text Box 41"/>
            <p:cNvSpPr txBox="1">
              <a:spLocks noChangeArrowheads="1"/>
            </p:cNvSpPr>
            <p:nvPr/>
          </p:nvSpPr>
          <p:spPr bwMode="auto">
            <a:xfrm>
              <a:off x="3125" y="1769"/>
              <a:ext cx="15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1</a:t>
              </a:r>
            </a:p>
          </p:txBody>
        </p:sp>
        <p:sp>
          <p:nvSpPr>
            <p:cNvPr id="47121" name="Text Box 42"/>
            <p:cNvSpPr txBox="1">
              <a:spLocks noChangeArrowheads="1"/>
            </p:cNvSpPr>
            <p:nvPr/>
          </p:nvSpPr>
          <p:spPr bwMode="auto">
            <a:xfrm>
              <a:off x="2817" y="2086"/>
              <a:ext cx="1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0</a:t>
              </a:r>
            </a:p>
          </p:txBody>
        </p:sp>
        <p:sp>
          <p:nvSpPr>
            <p:cNvPr id="47122" name="Text Box 44"/>
            <p:cNvSpPr txBox="1">
              <a:spLocks noChangeArrowheads="1"/>
            </p:cNvSpPr>
            <p:nvPr/>
          </p:nvSpPr>
          <p:spPr bwMode="auto">
            <a:xfrm>
              <a:off x="2549" y="3505"/>
              <a:ext cx="1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p>
          </p:txBody>
        </p:sp>
        <p:sp>
          <p:nvSpPr>
            <p:cNvPr id="47123" name="Text Box 46"/>
            <p:cNvSpPr txBox="1">
              <a:spLocks noChangeArrowheads="1"/>
            </p:cNvSpPr>
            <p:nvPr/>
          </p:nvSpPr>
          <p:spPr bwMode="auto">
            <a:xfrm>
              <a:off x="3152" y="3531"/>
              <a:ext cx="24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p>
          </p:txBody>
        </p:sp>
        <p:sp>
          <p:nvSpPr>
            <p:cNvPr id="47124" name="Text Box 47"/>
            <p:cNvSpPr txBox="1">
              <a:spLocks noChangeArrowheads="1"/>
            </p:cNvSpPr>
            <p:nvPr/>
          </p:nvSpPr>
          <p:spPr bwMode="auto">
            <a:xfrm>
              <a:off x="2892" y="3523"/>
              <a:ext cx="17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0</a:t>
              </a:r>
            </a:p>
          </p:txBody>
        </p:sp>
        <p:sp>
          <p:nvSpPr>
            <p:cNvPr id="47125" name="Line 48"/>
            <p:cNvSpPr>
              <a:spLocks noChangeShapeType="1"/>
            </p:cNvSpPr>
            <p:nvPr/>
          </p:nvSpPr>
          <p:spPr bwMode="auto">
            <a:xfrm>
              <a:off x="1611" y="3483"/>
              <a:ext cx="2607" cy="0"/>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26" name="Line 49"/>
            <p:cNvSpPr>
              <a:spLocks noChangeShapeType="1"/>
            </p:cNvSpPr>
            <p:nvPr/>
          </p:nvSpPr>
          <p:spPr bwMode="auto">
            <a:xfrm flipV="1">
              <a:off x="1610" y="1209"/>
              <a:ext cx="0" cy="2268"/>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27" name="Line 52"/>
            <p:cNvSpPr>
              <a:spLocks noChangeShapeType="1"/>
            </p:cNvSpPr>
            <p:nvPr/>
          </p:nvSpPr>
          <p:spPr bwMode="auto">
            <a:xfrm>
              <a:off x="2090" y="1612"/>
              <a:ext cx="1445" cy="1214"/>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28" name="Line 54"/>
            <p:cNvSpPr>
              <a:spLocks noChangeShapeType="1"/>
            </p:cNvSpPr>
            <p:nvPr/>
          </p:nvSpPr>
          <p:spPr bwMode="auto">
            <a:xfrm>
              <a:off x="2608" y="2676"/>
              <a:ext cx="0" cy="793"/>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29" name="Line 55"/>
            <p:cNvSpPr>
              <a:spLocks noChangeShapeType="1"/>
            </p:cNvSpPr>
            <p:nvPr/>
          </p:nvSpPr>
          <p:spPr bwMode="auto">
            <a:xfrm>
              <a:off x="2917" y="2326"/>
              <a:ext cx="0" cy="1134"/>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30" name="Line 56"/>
            <p:cNvSpPr>
              <a:spLocks noChangeShapeType="1"/>
            </p:cNvSpPr>
            <p:nvPr/>
          </p:nvSpPr>
          <p:spPr bwMode="auto">
            <a:xfrm>
              <a:off x="3198" y="2032"/>
              <a:ext cx="0" cy="1455"/>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31" name="Line 57"/>
            <p:cNvSpPr>
              <a:spLocks noChangeShapeType="1"/>
            </p:cNvSpPr>
            <p:nvPr/>
          </p:nvSpPr>
          <p:spPr bwMode="auto">
            <a:xfrm flipH="1">
              <a:off x="1619" y="2005"/>
              <a:ext cx="1601"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32" name="Line 58"/>
            <p:cNvSpPr>
              <a:spLocks noChangeShapeType="1"/>
            </p:cNvSpPr>
            <p:nvPr/>
          </p:nvSpPr>
          <p:spPr bwMode="auto">
            <a:xfrm flipH="1">
              <a:off x="1619" y="2299"/>
              <a:ext cx="1290" cy="47"/>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33" name="Line 59"/>
            <p:cNvSpPr>
              <a:spLocks noChangeShapeType="1"/>
            </p:cNvSpPr>
            <p:nvPr/>
          </p:nvSpPr>
          <p:spPr bwMode="auto">
            <a:xfrm flipH="1">
              <a:off x="1619" y="2618"/>
              <a:ext cx="966"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34" name="Line 68"/>
            <p:cNvSpPr>
              <a:spLocks noChangeShapeType="1"/>
            </p:cNvSpPr>
            <p:nvPr/>
          </p:nvSpPr>
          <p:spPr bwMode="auto">
            <a:xfrm flipV="1">
              <a:off x="2154" y="1434"/>
              <a:ext cx="1588" cy="1641"/>
            </a:xfrm>
            <a:prstGeom prst="line">
              <a:avLst/>
            </a:prstGeom>
            <a:noFill/>
            <a:ln w="444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7135" name="Line 71"/>
            <p:cNvSpPr>
              <a:spLocks noChangeShapeType="1"/>
            </p:cNvSpPr>
            <p:nvPr/>
          </p:nvSpPr>
          <p:spPr bwMode="auto">
            <a:xfrm>
              <a:off x="2490" y="1408"/>
              <a:ext cx="1309" cy="111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36" name="Line 72"/>
            <p:cNvSpPr>
              <a:spLocks noChangeShapeType="1"/>
            </p:cNvSpPr>
            <p:nvPr/>
          </p:nvSpPr>
          <p:spPr bwMode="auto">
            <a:xfrm>
              <a:off x="1746" y="1911"/>
              <a:ext cx="1445" cy="121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7137" name="Text Box 75"/>
            <p:cNvSpPr txBox="1">
              <a:spLocks noChangeArrowheads="1"/>
            </p:cNvSpPr>
            <p:nvPr/>
          </p:nvSpPr>
          <p:spPr bwMode="auto">
            <a:xfrm>
              <a:off x="4241" y="3430"/>
              <a:ext cx="24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endParaRPr lang="en-US" altLang="zh-CN" sz="1600" baseline="-25000">
                <a:solidFill>
                  <a:srgbClr val="006699"/>
                </a:solidFill>
                <a:latin typeface="Times New Roman" panose="02020603050405020304" pitchFamily="18" charset="0"/>
              </a:endParaRPr>
            </a:p>
          </p:txBody>
        </p:sp>
        <p:sp>
          <p:nvSpPr>
            <p:cNvPr id="47138" name="Text Box 76"/>
            <p:cNvSpPr txBox="1">
              <a:spLocks noChangeArrowheads="1"/>
            </p:cNvSpPr>
            <p:nvPr/>
          </p:nvSpPr>
          <p:spPr bwMode="auto">
            <a:xfrm>
              <a:off x="1486" y="1173"/>
              <a:ext cx="1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grpSp>
      <p:sp>
        <p:nvSpPr>
          <p:cNvPr id="496720" name="Rectangle 80"/>
          <p:cNvSpPr>
            <a:spLocks noChangeArrowheads="1"/>
          </p:cNvSpPr>
          <p:nvPr/>
        </p:nvSpPr>
        <p:spPr bwMode="auto">
          <a:xfrm>
            <a:off x="6156325" y="2133600"/>
            <a:ext cx="2160588"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0975" indent="-180975">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spcBef>
                <a:spcPct val="35000"/>
              </a:spcBef>
              <a:buClr>
                <a:srgbClr val="FF6600"/>
              </a:buClr>
              <a:buSzTx/>
              <a:buFont typeface="Wingdings" panose="05000000000000000000" pitchFamily="2" charset="2"/>
              <a:buChar char="§"/>
            </a:pPr>
            <a:r>
              <a:rPr kumimoji="1" lang="zh-CN" altLang="en-US" sz="2000">
                <a:latin typeface="楷体_GB2312" panose="02010609030101010101" pitchFamily="49" charset="-122"/>
                <a:ea typeface="楷体_GB2312" panose="02010609030101010101" pitchFamily="49" charset="-122"/>
              </a:rPr>
              <a:t>自发支出（如政府购买）增加使</a:t>
            </a:r>
            <a:r>
              <a:rPr kumimoji="1" lang="en-US" altLang="zh-CN" sz="2000">
                <a:latin typeface="Times New Roman" panose="02020603050405020304" pitchFamily="18" charset="0"/>
                <a:ea typeface="楷体_GB2312" panose="02010609030101010101" pitchFamily="49" charset="-122"/>
              </a:rPr>
              <a:t>IS</a:t>
            </a:r>
            <a:r>
              <a:rPr kumimoji="1" lang="zh-CN" altLang="en-US" sz="2000">
                <a:latin typeface="楷体_GB2312" panose="02010609030101010101" pitchFamily="49" charset="-122"/>
                <a:ea typeface="楷体_GB2312" panose="02010609030101010101" pitchFamily="49" charset="-122"/>
              </a:rPr>
              <a:t>曲线向右移动，两个市场同时均衡时的总产出增加，利率上升。反之，则反是。  </a:t>
            </a:r>
          </a:p>
        </p:txBody>
      </p:sp>
    </p:spTree>
    <p:extLst>
      <p:ext uri="{BB962C8B-B14F-4D97-AF65-F5344CB8AC3E}">
        <p14:creationId xmlns:p14="http://schemas.microsoft.com/office/powerpoint/2010/main" val="1344480355"/>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6642"/>
                                        </p:tgtEl>
                                        <p:attrNameLst>
                                          <p:attrName>style.visibility</p:attrName>
                                        </p:attrNameLst>
                                      </p:cBhvr>
                                      <p:to>
                                        <p:strVal val="visible"/>
                                      </p:to>
                                    </p:set>
                                    <p:animEffect transition="in" filter="blinds(horizontal)">
                                      <p:cBhvr>
                                        <p:cTn id="7" dur="500"/>
                                        <p:tgtEl>
                                          <p:spTgt spid="496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6644"/>
                                        </p:tgtEl>
                                        <p:attrNameLst>
                                          <p:attrName>style.visibility</p:attrName>
                                        </p:attrNameLst>
                                      </p:cBhvr>
                                      <p:to>
                                        <p:strVal val="visible"/>
                                      </p:to>
                                    </p:set>
                                    <p:animEffect transition="in" filter="blinds(horizontal)">
                                      <p:cBhvr>
                                        <p:cTn id="12" dur="500"/>
                                        <p:tgtEl>
                                          <p:spTgt spid="496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6720">
                                            <p:txEl>
                                              <p:pRg st="0" end="0"/>
                                            </p:txEl>
                                          </p:spTgt>
                                        </p:tgtEl>
                                        <p:attrNameLst>
                                          <p:attrName>style.visibility</p:attrName>
                                        </p:attrNameLst>
                                      </p:cBhvr>
                                      <p:to>
                                        <p:strVal val="visible"/>
                                      </p:to>
                                    </p:set>
                                    <p:animEffect transition="in" filter="blinds(horizontal)">
                                      <p:cBhvr>
                                        <p:cTn id="22" dur="500"/>
                                        <p:tgtEl>
                                          <p:spTgt spid="4967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2" grpId="0"/>
      <p:bldP spid="496644" grpId="0"/>
      <p:bldP spid="496720"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2D2358C-59FC-473D-A834-B927FC7E478A}" type="slidenum">
              <a:rPr lang="en-GB" altLang="zh-CN" sz="1200">
                <a:solidFill>
                  <a:schemeClr val="bg1"/>
                </a:solidFill>
              </a:rPr>
              <a:pPr>
                <a:spcBef>
                  <a:spcPct val="0"/>
                </a:spcBef>
                <a:buClrTx/>
                <a:buSzTx/>
                <a:buFontTx/>
                <a:buNone/>
              </a:pPr>
              <a:t>31</a:t>
            </a:fld>
            <a:endParaRPr lang="en-GB" altLang="zh-CN" sz="1200">
              <a:solidFill>
                <a:schemeClr val="bg1"/>
              </a:solidFill>
            </a:endParaRPr>
          </a:p>
        </p:txBody>
      </p:sp>
      <p:sp>
        <p:nvSpPr>
          <p:cNvPr id="497732" name="Rectangle 68"/>
          <p:cNvSpPr>
            <a:spLocks noChangeArrowheads="1"/>
          </p:cNvSpPr>
          <p:nvPr/>
        </p:nvSpPr>
        <p:spPr bwMode="auto">
          <a:xfrm>
            <a:off x="1460500" y="5300663"/>
            <a:ext cx="4341813" cy="403225"/>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en-US" altLang="zh-CN" sz="2000" dirty="0">
                <a:solidFill>
                  <a:schemeClr val="tx1"/>
                </a:solidFill>
                <a:effectLst>
                  <a:outerShdw blurRad="38100" dist="38100" dir="2700000" algn="tl">
                    <a:srgbClr val="C0C0C0"/>
                  </a:outerShdw>
                </a:effectLst>
                <a:latin typeface="Times New Roman" pitchFamily="18" charset="0"/>
                <a:ea typeface="黑体" pitchFamily="2" charset="-122"/>
              </a:rPr>
              <a:t>LM</a:t>
            </a: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曲线移动对均衡的影响</a:t>
            </a:r>
            <a:r>
              <a:rPr kumimoji="1" lang="zh-CN" altLang="en-US" sz="2000" dirty="0">
                <a:solidFill>
                  <a:srgbClr val="006699"/>
                </a:solidFill>
                <a:effectLst>
                  <a:outerShdw blurRad="38100" dist="38100" dir="2700000" algn="tl">
                    <a:srgbClr val="C0C0C0"/>
                  </a:outerShdw>
                </a:effectLst>
                <a:latin typeface="宋体" pitchFamily="2" charset="-122"/>
              </a:rPr>
              <a:t> </a:t>
            </a:r>
          </a:p>
        </p:txBody>
      </p:sp>
      <p:grpSp>
        <p:nvGrpSpPr>
          <p:cNvPr id="2" name="Group 82"/>
          <p:cNvGrpSpPr>
            <a:grpSpLocks/>
          </p:cNvGrpSpPr>
          <p:nvPr/>
        </p:nvGrpSpPr>
        <p:grpSpPr bwMode="auto">
          <a:xfrm>
            <a:off x="1385888" y="908050"/>
            <a:ext cx="4914900" cy="4392613"/>
            <a:chOff x="1672" y="890"/>
            <a:chExt cx="3096" cy="2500"/>
          </a:xfrm>
        </p:grpSpPr>
        <p:sp>
          <p:nvSpPr>
            <p:cNvPr id="48134" name="Text Box 38"/>
            <p:cNvSpPr txBox="1">
              <a:spLocks noChangeArrowheads="1"/>
            </p:cNvSpPr>
            <p:nvPr/>
          </p:nvSpPr>
          <p:spPr bwMode="auto">
            <a:xfrm>
              <a:off x="1686" y="1809"/>
              <a:ext cx="19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p>
          </p:txBody>
        </p:sp>
        <p:sp>
          <p:nvSpPr>
            <p:cNvPr id="48135" name="Text Box 39"/>
            <p:cNvSpPr txBox="1">
              <a:spLocks noChangeArrowheads="1"/>
            </p:cNvSpPr>
            <p:nvPr/>
          </p:nvSpPr>
          <p:spPr bwMode="auto">
            <a:xfrm>
              <a:off x="1677" y="2114"/>
              <a:ext cx="20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0</a:t>
              </a:r>
            </a:p>
          </p:txBody>
        </p:sp>
        <p:sp>
          <p:nvSpPr>
            <p:cNvPr id="48136" name="Text Box 40"/>
            <p:cNvSpPr txBox="1">
              <a:spLocks noChangeArrowheads="1"/>
            </p:cNvSpPr>
            <p:nvPr/>
          </p:nvSpPr>
          <p:spPr bwMode="auto">
            <a:xfrm>
              <a:off x="1672" y="3080"/>
              <a:ext cx="25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48137" name="Text Box 42"/>
            <p:cNvSpPr txBox="1">
              <a:spLocks noChangeArrowheads="1"/>
            </p:cNvSpPr>
            <p:nvPr/>
          </p:nvSpPr>
          <p:spPr bwMode="auto">
            <a:xfrm>
              <a:off x="2918" y="3154"/>
              <a:ext cx="2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p>
          </p:txBody>
        </p:sp>
        <p:sp>
          <p:nvSpPr>
            <p:cNvPr id="48138" name="Text Box 43"/>
            <p:cNvSpPr txBox="1">
              <a:spLocks noChangeArrowheads="1"/>
            </p:cNvSpPr>
            <p:nvPr/>
          </p:nvSpPr>
          <p:spPr bwMode="auto">
            <a:xfrm>
              <a:off x="3221" y="3154"/>
              <a:ext cx="2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0</a:t>
              </a:r>
            </a:p>
          </p:txBody>
        </p:sp>
        <p:sp>
          <p:nvSpPr>
            <p:cNvPr id="48139" name="Text Box 44"/>
            <p:cNvSpPr txBox="1">
              <a:spLocks noChangeArrowheads="1"/>
            </p:cNvSpPr>
            <p:nvPr/>
          </p:nvSpPr>
          <p:spPr bwMode="auto">
            <a:xfrm>
              <a:off x="3433" y="3170"/>
              <a:ext cx="25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p>
          </p:txBody>
        </p:sp>
        <p:sp>
          <p:nvSpPr>
            <p:cNvPr id="48140" name="Text Box 46"/>
            <p:cNvSpPr txBox="1">
              <a:spLocks noChangeArrowheads="1"/>
            </p:cNvSpPr>
            <p:nvPr/>
          </p:nvSpPr>
          <p:spPr bwMode="auto">
            <a:xfrm>
              <a:off x="3420" y="2166"/>
              <a:ext cx="14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1</a:t>
              </a:r>
            </a:p>
          </p:txBody>
        </p:sp>
        <p:sp>
          <p:nvSpPr>
            <p:cNvPr id="48141" name="Text Box 47"/>
            <p:cNvSpPr txBox="1">
              <a:spLocks noChangeArrowheads="1"/>
            </p:cNvSpPr>
            <p:nvPr/>
          </p:nvSpPr>
          <p:spPr bwMode="auto">
            <a:xfrm>
              <a:off x="2932" y="1744"/>
              <a:ext cx="16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2</a:t>
              </a:r>
            </a:p>
          </p:txBody>
        </p:sp>
        <p:sp>
          <p:nvSpPr>
            <p:cNvPr id="48142" name="Text Box 48"/>
            <p:cNvSpPr txBox="1">
              <a:spLocks noChangeArrowheads="1"/>
            </p:cNvSpPr>
            <p:nvPr/>
          </p:nvSpPr>
          <p:spPr bwMode="auto">
            <a:xfrm>
              <a:off x="3188" y="1979"/>
              <a:ext cx="16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0</a:t>
              </a:r>
            </a:p>
          </p:txBody>
        </p:sp>
        <p:sp>
          <p:nvSpPr>
            <p:cNvPr id="48143" name="Text Box 49"/>
            <p:cNvSpPr txBox="1">
              <a:spLocks noChangeArrowheads="1"/>
            </p:cNvSpPr>
            <p:nvPr/>
          </p:nvSpPr>
          <p:spPr bwMode="auto">
            <a:xfrm>
              <a:off x="3742" y="1162"/>
              <a:ext cx="29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r>
                <a:rPr lang="en-US" altLang="zh-CN" sz="1600" baseline="-25000">
                  <a:solidFill>
                    <a:srgbClr val="006699"/>
                  </a:solidFill>
                  <a:latin typeface="Times New Roman" panose="02020603050405020304" pitchFamily="18" charset="0"/>
                </a:rPr>
                <a:t>2</a:t>
              </a:r>
            </a:p>
          </p:txBody>
        </p:sp>
        <p:sp>
          <p:nvSpPr>
            <p:cNvPr id="48144" name="Text Box 50"/>
            <p:cNvSpPr txBox="1">
              <a:spLocks noChangeArrowheads="1"/>
            </p:cNvSpPr>
            <p:nvPr/>
          </p:nvSpPr>
          <p:spPr bwMode="auto">
            <a:xfrm>
              <a:off x="4332" y="1616"/>
              <a:ext cx="29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r>
                <a:rPr lang="en-US" altLang="zh-CN" sz="1600" baseline="-25000">
                  <a:solidFill>
                    <a:srgbClr val="006699"/>
                  </a:solidFill>
                  <a:latin typeface="Times New Roman" panose="02020603050405020304" pitchFamily="18" charset="0"/>
                </a:rPr>
                <a:t>1</a:t>
              </a:r>
            </a:p>
          </p:txBody>
        </p:sp>
        <p:sp>
          <p:nvSpPr>
            <p:cNvPr id="48145" name="Text Box 51"/>
            <p:cNvSpPr txBox="1">
              <a:spLocks noChangeArrowheads="1"/>
            </p:cNvSpPr>
            <p:nvPr/>
          </p:nvSpPr>
          <p:spPr bwMode="auto">
            <a:xfrm>
              <a:off x="3987" y="2764"/>
              <a:ext cx="19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endParaRPr lang="en-US" altLang="zh-CN" sz="1600" baseline="-25000">
                <a:solidFill>
                  <a:srgbClr val="006699"/>
                </a:solidFill>
                <a:latin typeface="Times New Roman" panose="02020603050405020304" pitchFamily="18" charset="0"/>
              </a:endParaRPr>
            </a:p>
          </p:txBody>
        </p:sp>
        <p:sp>
          <p:nvSpPr>
            <p:cNvPr id="48146" name="Line 52"/>
            <p:cNvSpPr>
              <a:spLocks noChangeShapeType="1"/>
            </p:cNvSpPr>
            <p:nvPr/>
          </p:nvSpPr>
          <p:spPr bwMode="auto">
            <a:xfrm>
              <a:off x="1844" y="3130"/>
              <a:ext cx="2669" cy="0"/>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47" name="Line 53"/>
            <p:cNvSpPr>
              <a:spLocks noChangeShapeType="1"/>
            </p:cNvSpPr>
            <p:nvPr/>
          </p:nvSpPr>
          <p:spPr bwMode="auto">
            <a:xfrm flipV="1">
              <a:off x="1849" y="937"/>
              <a:ext cx="0" cy="2194"/>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48" name="Line 54"/>
            <p:cNvSpPr>
              <a:spLocks noChangeShapeType="1"/>
            </p:cNvSpPr>
            <p:nvPr/>
          </p:nvSpPr>
          <p:spPr bwMode="auto">
            <a:xfrm>
              <a:off x="2245" y="1253"/>
              <a:ext cx="1688" cy="1567"/>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49" name="Line 58"/>
            <p:cNvSpPr>
              <a:spLocks noChangeShapeType="1"/>
            </p:cNvSpPr>
            <p:nvPr/>
          </p:nvSpPr>
          <p:spPr bwMode="auto">
            <a:xfrm flipH="1">
              <a:off x="1828" y="1942"/>
              <a:ext cx="1174"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50" name="Line 59"/>
            <p:cNvSpPr>
              <a:spLocks noChangeShapeType="1"/>
            </p:cNvSpPr>
            <p:nvPr/>
          </p:nvSpPr>
          <p:spPr bwMode="auto">
            <a:xfrm>
              <a:off x="3010" y="1943"/>
              <a:ext cx="0" cy="1196"/>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51" name="Line 60"/>
            <p:cNvSpPr>
              <a:spLocks noChangeShapeType="1"/>
            </p:cNvSpPr>
            <p:nvPr/>
          </p:nvSpPr>
          <p:spPr bwMode="auto">
            <a:xfrm flipH="1">
              <a:off x="1839" y="2180"/>
              <a:ext cx="1403"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52" name="Line 61"/>
            <p:cNvSpPr>
              <a:spLocks noChangeShapeType="1"/>
            </p:cNvSpPr>
            <p:nvPr/>
          </p:nvSpPr>
          <p:spPr bwMode="auto">
            <a:xfrm>
              <a:off x="3252" y="2207"/>
              <a:ext cx="0" cy="934"/>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53" name="Line 62"/>
            <p:cNvSpPr>
              <a:spLocks noChangeShapeType="1"/>
            </p:cNvSpPr>
            <p:nvPr/>
          </p:nvSpPr>
          <p:spPr bwMode="auto">
            <a:xfrm>
              <a:off x="3472" y="2411"/>
              <a:ext cx="0" cy="728"/>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54" name="Line 63"/>
            <p:cNvSpPr>
              <a:spLocks noChangeShapeType="1"/>
            </p:cNvSpPr>
            <p:nvPr/>
          </p:nvSpPr>
          <p:spPr bwMode="auto">
            <a:xfrm flipH="1">
              <a:off x="1835" y="2394"/>
              <a:ext cx="1607"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8155" name="Text Box 64"/>
            <p:cNvSpPr txBox="1">
              <a:spLocks noChangeArrowheads="1"/>
            </p:cNvSpPr>
            <p:nvPr/>
          </p:nvSpPr>
          <p:spPr bwMode="auto">
            <a:xfrm>
              <a:off x="4105" y="1344"/>
              <a:ext cx="29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r>
                <a:rPr lang="en-US" altLang="zh-CN" sz="1600" baseline="-25000">
                  <a:solidFill>
                    <a:srgbClr val="006699"/>
                  </a:solidFill>
                  <a:latin typeface="Times New Roman" panose="02020603050405020304" pitchFamily="18" charset="0"/>
                </a:rPr>
                <a:t>0</a:t>
              </a:r>
            </a:p>
          </p:txBody>
        </p:sp>
        <p:sp>
          <p:nvSpPr>
            <p:cNvPr id="48156" name="Text Box 67"/>
            <p:cNvSpPr txBox="1">
              <a:spLocks noChangeArrowheads="1"/>
            </p:cNvSpPr>
            <p:nvPr/>
          </p:nvSpPr>
          <p:spPr bwMode="auto">
            <a:xfrm>
              <a:off x="1677" y="2354"/>
              <a:ext cx="20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p>
          </p:txBody>
        </p:sp>
        <p:sp>
          <p:nvSpPr>
            <p:cNvPr id="48157" name="Line 75"/>
            <p:cNvSpPr>
              <a:spLocks noChangeShapeType="1"/>
            </p:cNvSpPr>
            <p:nvPr/>
          </p:nvSpPr>
          <p:spPr bwMode="auto">
            <a:xfrm flipV="1">
              <a:off x="2109" y="1344"/>
              <a:ext cx="1678" cy="1315"/>
            </a:xfrm>
            <a:prstGeom prst="line">
              <a:avLst/>
            </a:prstGeom>
            <a:noFill/>
            <a:ln w="38100">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8158" name="Line 76"/>
            <p:cNvSpPr>
              <a:spLocks noChangeShapeType="1"/>
            </p:cNvSpPr>
            <p:nvPr/>
          </p:nvSpPr>
          <p:spPr bwMode="auto">
            <a:xfrm flipV="1">
              <a:off x="2427" y="1525"/>
              <a:ext cx="1678" cy="1315"/>
            </a:xfrm>
            <a:prstGeom prst="line">
              <a:avLst/>
            </a:prstGeom>
            <a:noFill/>
            <a:ln w="444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8159" name="Line 77"/>
            <p:cNvSpPr>
              <a:spLocks noChangeShapeType="1"/>
            </p:cNvSpPr>
            <p:nvPr/>
          </p:nvSpPr>
          <p:spPr bwMode="auto">
            <a:xfrm flipV="1">
              <a:off x="2615" y="1742"/>
              <a:ext cx="1678" cy="1315"/>
            </a:xfrm>
            <a:prstGeom prst="line">
              <a:avLst/>
            </a:prstGeom>
            <a:noFill/>
            <a:ln w="38100">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8160" name="Text Box 80"/>
            <p:cNvSpPr txBox="1">
              <a:spLocks noChangeArrowheads="1"/>
            </p:cNvSpPr>
            <p:nvPr/>
          </p:nvSpPr>
          <p:spPr bwMode="auto">
            <a:xfrm>
              <a:off x="4513" y="3067"/>
              <a:ext cx="25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endParaRPr lang="en-US" altLang="zh-CN" sz="1600" baseline="-25000">
                <a:solidFill>
                  <a:srgbClr val="006699"/>
                </a:solidFill>
                <a:latin typeface="Times New Roman" panose="02020603050405020304" pitchFamily="18" charset="0"/>
              </a:endParaRPr>
            </a:p>
          </p:txBody>
        </p:sp>
        <p:sp>
          <p:nvSpPr>
            <p:cNvPr id="48161" name="Text Box 81"/>
            <p:cNvSpPr txBox="1">
              <a:spLocks noChangeArrowheads="1"/>
            </p:cNvSpPr>
            <p:nvPr/>
          </p:nvSpPr>
          <p:spPr bwMode="auto">
            <a:xfrm>
              <a:off x="1701" y="890"/>
              <a:ext cx="19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grpSp>
      <p:sp>
        <p:nvSpPr>
          <p:cNvPr id="497747" name="Rectangle 83"/>
          <p:cNvSpPr>
            <a:spLocks noChangeArrowheads="1"/>
          </p:cNvSpPr>
          <p:nvPr/>
        </p:nvSpPr>
        <p:spPr bwMode="auto">
          <a:xfrm>
            <a:off x="6300788" y="2071688"/>
            <a:ext cx="2052637"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0975" indent="-180975">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spcBef>
                <a:spcPct val="35000"/>
              </a:spcBef>
              <a:buClr>
                <a:srgbClr val="FF6600"/>
              </a:buClr>
              <a:buSzTx/>
              <a:buFont typeface="Wingdings" panose="05000000000000000000" pitchFamily="2" charset="2"/>
              <a:buChar char="§"/>
            </a:pPr>
            <a:r>
              <a:rPr kumimoji="1" lang="zh-CN" altLang="en-US" sz="2000">
                <a:latin typeface="楷体_GB2312" panose="02010609030101010101" pitchFamily="49" charset="-122"/>
                <a:ea typeface="楷体_GB2312" panose="02010609030101010101" pitchFamily="49" charset="-122"/>
              </a:rPr>
              <a:t>货币供给增加，</a:t>
            </a:r>
            <a:r>
              <a:rPr kumimoji="1" lang="en-US" altLang="zh-CN" sz="2000">
                <a:latin typeface="Times New Roman" panose="02020603050405020304" pitchFamily="18" charset="0"/>
                <a:ea typeface="楷体_GB2312" panose="02010609030101010101" pitchFamily="49" charset="-122"/>
              </a:rPr>
              <a:t>LM</a:t>
            </a:r>
            <a:r>
              <a:rPr kumimoji="1" lang="zh-CN" altLang="en-US" sz="2000">
                <a:latin typeface="楷体_GB2312" panose="02010609030101010101" pitchFamily="49" charset="-122"/>
                <a:ea typeface="楷体_GB2312" panose="02010609030101010101" pitchFamily="49" charset="-122"/>
              </a:rPr>
              <a:t>曲线向右移动，两个市场同时均衡时的产出增加，利率下降。反之，则反是。  </a:t>
            </a:r>
          </a:p>
        </p:txBody>
      </p:sp>
    </p:spTree>
    <p:extLst>
      <p:ext uri="{BB962C8B-B14F-4D97-AF65-F5344CB8AC3E}">
        <p14:creationId xmlns:p14="http://schemas.microsoft.com/office/powerpoint/2010/main" val="1298672985"/>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7732"/>
                                        </p:tgtEl>
                                        <p:attrNameLst>
                                          <p:attrName>style.visibility</p:attrName>
                                        </p:attrNameLst>
                                      </p:cBhvr>
                                      <p:to>
                                        <p:strVal val="visible"/>
                                      </p:to>
                                    </p:set>
                                    <p:animEffect transition="in" filter="blinds(horizontal)">
                                      <p:cBhvr>
                                        <p:cTn id="7" dur="500"/>
                                        <p:tgtEl>
                                          <p:spTgt spid="497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7747">
                                            <p:txEl>
                                              <p:pRg st="0" end="0"/>
                                            </p:txEl>
                                          </p:spTgt>
                                        </p:tgtEl>
                                        <p:attrNameLst>
                                          <p:attrName>style.visibility</p:attrName>
                                        </p:attrNameLst>
                                      </p:cBhvr>
                                      <p:to>
                                        <p:strVal val="visible"/>
                                      </p:to>
                                    </p:set>
                                    <p:animEffect transition="in" filter="blinds(horizontal)">
                                      <p:cBhvr>
                                        <p:cTn id="17" dur="500"/>
                                        <p:tgtEl>
                                          <p:spTgt spid="4977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732" grpId="0"/>
      <p:bldP spid="49774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967C6C-713A-434A-867D-E178CD346EBA}" type="slidenum">
              <a:rPr lang="en-GB" altLang="zh-CN" sz="1200">
                <a:solidFill>
                  <a:schemeClr val="bg1"/>
                </a:solidFill>
              </a:rPr>
              <a:pPr>
                <a:spcBef>
                  <a:spcPct val="0"/>
                </a:spcBef>
                <a:buClrTx/>
                <a:buSzTx/>
                <a:buFontTx/>
                <a:buNone/>
              </a:pPr>
              <a:t>32</a:t>
            </a:fld>
            <a:endParaRPr lang="en-GB" altLang="zh-CN" sz="1200">
              <a:solidFill>
                <a:schemeClr val="bg1"/>
              </a:solidFill>
            </a:endParaRPr>
          </a:p>
        </p:txBody>
      </p:sp>
      <p:sp>
        <p:nvSpPr>
          <p:cNvPr id="498748" name="Rectangle 60"/>
          <p:cNvSpPr>
            <a:spLocks noChangeArrowheads="1"/>
          </p:cNvSpPr>
          <p:nvPr/>
        </p:nvSpPr>
        <p:spPr bwMode="auto">
          <a:xfrm>
            <a:off x="1763713" y="5111750"/>
            <a:ext cx="5856287" cy="403225"/>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en-US" altLang="zh-CN" sz="2000">
                <a:solidFill>
                  <a:schemeClr val="tx1"/>
                </a:solidFill>
                <a:latin typeface="Times New Roman" pitchFamily="18" charset="0"/>
                <a:ea typeface="黑体" pitchFamily="2" charset="-122"/>
              </a:rPr>
              <a:t>IS</a:t>
            </a:r>
            <a:r>
              <a:rPr kumimoji="1" lang="zh-CN" altLang="en-US" sz="2000">
                <a:solidFill>
                  <a:schemeClr val="tx1"/>
                </a:solidFill>
                <a:latin typeface="黑体" pitchFamily="2" charset="-122"/>
                <a:ea typeface="黑体" pitchFamily="2" charset="-122"/>
              </a:rPr>
              <a:t>曲线和</a:t>
            </a:r>
            <a:r>
              <a:rPr kumimoji="1" lang="en-US" altLang="zh-CN" sz="2000">
                <a:solidFill>
                  <a:schemeClr val="tx1"/>
                </a:solidFill>
                <a:latin typeface="Times New Roman" pitchFamily="18" charset="0"/>
                <a:ea typeface="黑体" pitchFamily="2" charset="-122"/>
              </a:rPr>
              <a:t>LM</a:t>
            </a:r>
            <a:r>
              <a:rPr kumimoji="1" lang="zh-CN" altLang="en-US" sz="2000">
                <a:solidFill>
                  <a:schemeClr val="tx1"/>
                </a:solidFill>
                <a:latin typeface="黑体" pitchFamily="2" charset="-122"/>
                <a:ea typeface="黑体" pitchFamily="2" charset="-122"/>
              </a:rPr>
              <a:t>曲线同时移动对均衡的影响</a:t>
            </a:r>
            <a:r>
              <a:rPr kumimoji="1" lang="zh-CN" altLang="en-US" sz="2000" b="0">
                <a:solidFill>
                  <a:srgbClr val="006699"/>
                </a:solidFill>
                <a:effectLst>
                  <a:outerShdw blurRad="38100" dist="38100" dir="2700000" algn="tl">
                    <a:srgbClr val="C0C0C0"/>
                  </a:outerShdw>
                </a:effectLst>
                <a:latin typeface="宋体" pitchFamily="2" charset="-122"/>
                <a:cs typeface="Times New Roman" pitchFamily="18" charset="0"/>
              </a:rPr>
              <a:t> </a:t>
            </a:r>
          </a:p>
        </p:txBody>
      </p:sp>
      <p:grpSp>
        <p:nvGrpSpPr>
          <p:cNvPr id="2" name="Group 71"/>
          <p:cNvGrpSpPr>
            <a:grpSpLocks/>
          </p:cNvGrpSpPr>
          <p:nvPr/>
        </p:nvGrpSpPr>
        <p:grpSpPr bwMode="auto">
          <a:xfrm>
            <a:off x="2165350" y="838200"/>
            <a:ext cx="5056188" cy="4102100"/>
            <a:chOff x="1364" y="846"/>
            <a:chExt cx="3185" cy="2584"/>
          </a:xfrm>
        </p:grpSpPr>
        <p:sp>
          <p:nvSpPr>
            <p:cNvPr id="49157" name="Text Box 37"/>
            <p:cNvSpPr txBox="1">
              <a:spLocks noChangeArrowheads="1"/>
            </p:cNvSpPr>
            <p:nvPr/>
          </p:nvSpPr>
          <p:spPr bwMode="auto">
            <a:xfrm>
              <a:off x="3001" y="3196"/>
              <a:ext cx="1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p>
          </p:txBody>
        </p:sp>
        <p:sp>
          <p:nvSpPr>
            <p:cNvPr id="49158" name="Text Box 38"/>
            <p:cNvSpPr txBox="1">
              <a:spLocks noChangeArrowheads="1"/>
            </p:cNvSpPr>
            <p:nvPr/>
          </p:nvSpPr>
          <p:spPr bwMode="auto">
            <a:xfrm>
              <a:off x="1383" y="2078"/>
              <a:ext cx="19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0</a:t>
              </a:r>
            </a:p>
          </p:txBody>
        </p:sp>
        <p:sp>
          <p:nvSpPr>
            <p:cNvPr id="49159" name="Text Box 39"/>
            <p:cNvSpPr txBox="1">
              <a:spLocks noChangeArrowheads="1"/>
            </p:cNvSpPr>
            <p:nvPr/>
          </p:nvSpPr>
          <p:spPr bwMode="auto">
            <a:xfrm>
              <a:off x="1364" y="3131"/>
              <a:ext cx="263"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endParaRPr lang="en-US" altLang="zh-CN" sz="1600" baseline="-25000">
                <a:solidFill>
                  <a:srgbClr val="006699"/>
                </a:solidFill>
                <a:latin typeface="Times New Roman" panose="02020603050405020304" pitchFamily="18" charset="0"/>
              </a:endParaRPr>
            </a:p>
          </p:txBody>
        </p:sp>
        <p:sp>
          <p:nvSpPr>
            <p:cNvPr id="49160" name="Text Box 40"/>
            <p:cNvSpPr txBox="1">
              <a:spLocks noChangeArrowheads="1"/>
            </p:cNvSpPr>
            <p:nvPr/>
          </p:nvSpPr>
          <p:spPr bwMode="auto">
            <a:xfrm>
              <a:off x="3543" y="3196"/>
              <a:ext cx="1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p>
          </p:txBody>
        </p:sp>
        <p:sp>
          <p:nvSpPr>
            <p:cNvPr id="49161" name="Text Box 41"/>
            <p:cNvSpPr txBox="1">
              <a:spLocks noChangeArrowheads="1"/>
            </p:cNvSpPr>
            <p:nvPr/>
          </p:nvSpPr>
          <p:spPr bwMode="auto">
            <a:xfrm>
              <a:off x="2452" y="3196"/>
              <a:ext cx="1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0</a:t>
              </a:r>
            </a:p>
          </p:txBody>
        </p:sp>
        <p:sp>
          <p:nvSpPr>
            <p:cNvPr id="49162" name="Text Box 42"/>
            <p:cNvSpPr txBox="1">
              <a:spLocks noChangeArrowheads="1"/>
            </p:cNvSpPr>
            <p:nvPr/>
          </p:nvSpPr>
          <p:spPr bwMode="auto">
            <a:xfrm>
              <a:off x="3516" y="1931"/>
              <a:ext cx="17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2</a:t>
              </a:r>
            </a:p>
          </p:txBody>
        </p:sp>
        <p:sp>
          <p:nvSpPr>
            <p:cNvPr id="49163" name="Text Box 43"/>
            <p:cNvSpPr txBox="1">
              <a:spLocks noChangeArrowheads="1"/>
            </p:cNvSpPr>
            <p:nvPr/>
          </p:nvSpPr>
          <p:spPr bwMode="auto">
            <a:xfrm>
              <a:off x="2432" y="1931"/>
              <a:ext cx="17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E</a:t>
              </a:r>
              <a:r>
                <a:rPr lang="en-US" altLang="zh-CN" sz="1600" baseline="-25000">
                  <a:solidFill>
                    <a:srgbClr val="006699"/>
                  </a:solidFill>
                  <a:latin typeface="Times New Roman" panose="02020603050405020304" pitchFamily="18" charset="0"/>
                </a:rPr>
                <a:t>1</a:t>
              </a:r>
            </a:p>
          </p:txBody>
        </p:sp>
        <p:sp>
          <p:nvSpPr>
            <p:cNvPr id="49164" name="Text Box 44"/>
            <p:cNvSpPr txBox="1">
              <a:spLocks noChangeArrowheads="1"/>
            </p:cNvSpPr>
            <p:nvPr/>
          </p:nvSpPr>
          <p:spPr bwMode="auto">
            <a:xfrm>
              <a:off x="2219" y="1039"/>
              <a:ext cx="24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r>
                <a:rPr lang="en-US" altLang="zh-CN" sz="1600" baseline="-25000">
                  <a:solidFill>
                    <a:srgbClr val="006699"/>
                  </a:solidFill>
                  <a:latin typeface="Times New Roman" panose="02020603050405020304" pitchFamily="18" charset="0"/>
                </a:rPr>
                <a:t>2</a:t>
              </a:r>
            </a:p>
          </p:txBody>
        </p:sp>
        <p:sp>
          <p:nvSpPr>
            <p:cNvPr id="49165" name="Text Box 45"/>
            <p:cNvSpPr txBox="1">
              <a:spLocks noChangeArrowheads="1"/>
            </p:cNvSpPr>
            <p:nvPr/>
          </p:nvSpPr>
          <p:spPr bwMode="auto">
            <a:xfrm>
              <a:off x="1746" y="1485"/>
              <a:ext cx="20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r>
                <a:rPr lang="en-US" altLang="zh-CN" sz="1600" baseline="-25000">
                  <a:solidFill>
                    <a:srgbClr val="006699"/>
                  </a:solidFill>
                  <a:latin typeface="Times New Roman" panose="02020603050405020304" pitchFamily="18" charset="0"/>
                </a:rPr>
                <a:t>1</a:t>
              </a:r>
            </a:p>
          </p:txBody>
        </p:sp>
        <p:sp>
          <p:nvSpPr>
            <p:cNvPr id="49166" name="Text Box 46"/>
            <p:cNvSpPr txBox="1">
              <a:spLocks noChangeArrowheads="1"/>
            </p:cNvSpPr>
            <p:nvPr/>
          </p:nvSpPr>
          <p:spPr bwMode="auto">
            <a:xfrm>
              <a:off x="3515" y="1008"/>
              <a:ext cx="33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r>
                <a:rPr lang="en-US" altLang="zh-CN" sz="1600" baseline="-25000">
                  <a:solidFill>
                    <a:srgbClr val="006699"/>
                  </a:solidFill>
                  <a:latin typeface="Times New Roman" panose="02020603050405020304" pitchFamily="18" charset="0"/>
                </a:rPr>
                <a:t>1</a:t>
              </a:r>
            </a:p>
          </p:txBody>
        </p:sp>
        <p:sp>
          <p:nvSpPr>
            <p:cNvPr id="49167" name="Text Box 47"/>
            <p:cNvSpPr txBox="1">
              <a:spLocks noChangeArrowheads="1"/>
            </p:cNvSpPr>
            <p:nvPr/>
          </p:nvSpPr>
          <p:spPr bwMode="auto">
            <a:xfrm>
              <a:off x="4241" y="1413"/>
              <a:ext cx="27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LM</a:t>
              </a:r>
              <a:r>
                <a:rPr lang="en-US" altLang="zh-CN" sz="1600" baseline="-25000">
                  <a:solidFill>
                    <a:srgbClr val="006699"/>
                  </a:solidFill>
                  <a:latin typeface="Times New Roman" panose="02020603050405020304" pitchFamily="18" charset="0"/>
                </a:rPr>
                <a:t>2</a:t>
              </a:r>
            </a:p>
          </p:txBody>
        </p:sp>
        <p:sp>
          <p:nvSpPr>
            <p:cNvPr id="49168" name="Line 48"/>
            <p:cNvSpPr>
              <a:spLocks noChangeShapeType="1"/>
            </p:cNvSpPr>
            <p:nvPr/>
          </p:nvSpPr>
          <p:spPr bwMode="auto">
            <a:xfrm>
              <a:off x="1530" y="3186"/>
              <a:ext cx="2819" cy="0"/>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69" name="Line 49"/>
            <p:cNvSpPr>
              <a:spLocks noChangeShapeType="1"/>
            </p:cNvSpPr>
            <p:nvPr/>
          </p:nvSpPr>
          <p:spPr bwMode="auto">
            <a:xfrm flipV="1">
              <a:off x="1530" y="850"/>
              <a:ext cx="0" cy="2336"/>
            </a:xfrm>
            <a:prstGeom prst="line">
              <a:avLst/>
            </a:prstGeom>
            <a:noFill/>
            <a:ln w="34925">
              <a:solidFill>
                <a:srgbClr val="006699"/>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0" name="Line 52"/>
            <p:cNvSpPr>
              <a:spLocks noChangeShapeType="1"/>
            </p:cNvSpPr>
            <p:nvPr/>
          </p:nvSpPr>
          <p:spPr bwMode="auto">
            <a:xfrm>
              <a:off x="1882" y="1672"/>
              <a:ext cx="1518" cy="1321"/>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1" name="Line 53"/>
            <p:cNvSpPr>
              <a:spLocks noChangeShapeType="1"/>
            </p:cNvSpPr>
            <p:nvPr/>
          </p:nvSpPr>
          <p:spPr bwMode="auto">
            <a:xfrm rot="121426">
              <a:off x="2398" y="1205"/>
              <a:ext cx="1626" cy="132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2" name="Line 54"/>
            <p:cNvSpPr>
              <a:spLocks noChangeShapeType="1"/>
            </p:cNvSpPr>
            <p:nvPr/>
          </p:nvSpPr>
          <p:spPr bwMode="auto">
            <a:xfrm>
              <a:off x="3034" y="1724"/>
              <a:ext cx="0" cy="1446"/>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3" name="Line 55"/>
            <p:cNvSpPr>
              <a:spLocks noChangeShapeType="1"/>
            </p:cNvSpPr>
            <p:nvPr/>
          </p:nvSpPr>
          <p:spPr bwMode="auto">
            <a:xfrm flipH="1">
              <a:off x="1510" y="1712"/>
              <a:ext cx="1514"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4" name="Line 56"/>
            <p:cNvSpPr>
              <a:spLocks noChangeShapeType="1"/>
            </p:cNvSpPr>
            <p:nvPr/>
          </p:nvSpPr>
          <p:spPr bwMode="auto">
            <a:xfrm>
              <a:off x="3590" y="2196"/>
              <a:ext cx="0" cy="99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5" name="Line 57"/>
            <p:cNvSpPr>
              <a:spLocks noChangeShapeType="1"/>
            </p:cNvSpPr>
            <p:nvPr/>
          </p:nvSpPr>
          <p:spPr bwMode="auto">
            <a:xfrm flipH="1">
              <a:off x="1530" y="2196"/>
              <a:ext cx="2060"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6" name="Line 58"/>
            <p:cNvSpPr>
              <a:spLocks noChangeShapeType="1"/>
            </p:cNvSpPr>
            <p:nvPr/>
          </p:nvSpPr>
          <p:spPr bwMode="auto">
            <a:xfrm>
              <a:off x="2499" y="2180"/>
              <a:ext cx="0" cy="99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77" name="Line 64"/>
            <p:cNvSpPr>
              <a:spLocks noChangeShapeType="1"/>
            </p:cNvSpPr>
            <p:nvPr/>
          </p:nvSpPr>
          <p:spPr bwMode="auto">
            <a:xfrm flipV="1">
              <a:off x="1927" y="1165"/>
              <a:ext cx="1678" cy="1571"/>
            </a:xfrm>
            <a:prstGeom prst="line">
              <a:avLst/>
            </a:prstGeom>
            <a:noFill/>
            <a:ln w="444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9178" name="Line 65"/>
            <p:cNvSpPr>
              <a:spLocks noChangeShapeType="1"/>
            </p:cNvSpPr>
            <p:nvPr/>
          </p:nvSpPr>
          <p:spPr bwMode="auto">
            <a:xfrm flipV="1">
              <a:off x="2735" y="1571"/>
              <a:ext cx="1506" cy="1419"/>
            </a:xfrm>
            <a:prstGeom prst="line">
              <a:avLst/>
            </a:prstGeom>
            <a:noFill/>
            <a:ln w="38100">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9179" name="Text Box 68"/>
            <p:cNvSpPr txBox="1">
              <a:spLocks noChangeArrowheads="1"/>
            </p:cNvSpPr>
            <p:nvPr/>
          </p:nvSpPr>
          <p:spPr bwMode="auto">
            <a:xfrm>
              <a:off x="4377" y="3091"/>
              <a:ext cx="1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endParaRPr lang="en-US" altLang="zh-CN" sz="1600" baseline="-25000">
                <a:solidFill>
                  <a:srgbClr val="006699"/>
                </a:solidFill>
                <a:latin typeface="Times New Roman" panose="02020603050405020304" pitchFamily="18" charset="0"/>
              </a:endParaRPr>
            </a:p>
          </p:txBody>
        </p:sp>
        <p:sp>
          <p:nvSpPr>
            <p:cNvPr id="49180" name="Text Box 69"/>
            <p:cNvSpPr txBox="1">
              <a:spLocks noChangeArrowheads="1"/>
            </p:cNvSpPr>
            <p:nvPr/>
          </p:nvSpPr>
          <p:spPr bwMode="auto">
            <a:xfrm>
              <a:off x="1415" y="846"/>
              <a:ext cx="13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grpSp>
    </p:spTree>
    <p:extLst>
      <p:ext uri="{BB962C8B-B14F-4D97-AF65-F5344CB8AC3E}">
        <p14:creationId xmlns:p14="http://schemas.microsoft.com/office/powerpoint/2010/main" val="2919547017"/>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8748"/>
                                        </p:tgtEl>
                                        <p:attrNameLst>
                                          <p:attrName>style.visibility</p:attrName>
                                        </p:attrNameLst>
                                      </p:cBhvr>
                                      <p:to>
                                        <p:strVal val="visible"/>
                                      </p:to>
                                    </p:set>
                                    <p:animEffect transition="in" filter="blinds(horizontal)">
                                      <p:cBhvr>
                                        <p:cTn id="7" dur="500"/>
                                        <p:tgtEl>
                                          <p:spTgt spid="498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748"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9C5BB3-BE78-4639-B7F3-00F18B59F6C3}" type="slidenum">
              <a:rPr lang="en-GB" altLang="zh-CN" sz="1200">
                <a:solidFill>
                  <a:schemeClr val="bg1"/>
                </a:solidFill>
              </a:rPr>
              <a:pPr>
                <a:spcBef>
                  <a:spcPct val="0"/>
                </a:spcBef>
                <a:buClrTx/>
                <a:buSzTx/>
                <a:buFontTx/>
                <a:buNone/>
              </a:pPr>
              <a:t>33</a:t>
            </a:fld>
            <a:endParaRPr lang="en-GB" altLang="zh-CN" sz="1200">
              <a:solidFill>
                <a:schemeClr val="bg1"/>
              </a:solidFill>
            </a:endParaRPr>
          </a:p>
        </p:txBody>
      </p:sp>
      <p:sp>
        <p:nvSpPr>
          <p:cNvPr id="543747" name="Rectangle 3"/>
          <p:cNvSpPr>
            <a:spLocks noChangeArrowheads="1"/>
          </p:cNvSpPr>
          <p:nvPr/>
        </p:nvSpPr>
        <p:spPr bwMode="auto">
          <a:xfrm>
            <a:off x="900113" y="1844675"/>
            <a:ext cx="7129462" cy="3817938"/>
          </a:xfrm>
          <a:prstGeom prst="rect">
            <a:avLst/>
          </a:prstGeom>
          <a:noFill/>
          <a:ln w="9525">
            <a:noFill/>
            <a:miter lim="800000"/>
            <a:headEnd/>
            <a:tailEnd/>
          </a:ln>
          <a:effectLst/>
        </p:spPr>
        <p:txBody>
          <a:bodyPr/>
          <a:lstStyle/>
          <a:p>
            <a:pPr marL="342900" indent="-342900" algn="just" eaLnBrk="1" hangingPunct="1">
              <a:spcBef>
                <a:spcPct val="35000"/>
              </a:spcBef>
              <a:buClr>
                <a:srgbClr val="FF6600"/>
              </a:buClr>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曲线和</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曲线的移动会改变产品市场和货币市场同时均衡的状况，而</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曲线可以通过政府的财政政策（主要是政府购买，还包括转移支付和税收）改变其位置，</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LM</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曲线可以通过政府的货币政策（货币供给）改变其位置</a:t>
            </a:r>
          </a:p>
          <a:p>
            <a:pPr marL="342900" indent="-342900" algn="just" eaLnBrk="1" hangingPunct="1">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这意味着：政府可以通过财政政策和货币政策来调控宏观经济的运行</a:t>
            </a:r>
          </a:p>
        </p:txBody>
      </p:sp>
      <p:sp>
        <p:nvSpPr>
          <p:cNvPr id="26628" name="Rectangle 4"/>
          <p:cNvSpPr>
            <a:spLocks noChangeArrowheads="1"/>
          </p:cNvSpPr>
          <p:nvPr/>
        </p:nvSpPr>
        <p:spPr bwMode="auto">
          <a:xfrm>
            <a:off x="755650" y="1052513"/>
            <a:ext cx="5040313" cy="368300"/>
          </a:xfrm>
          <a:prstGeom prst="rect">
            <a:avLst/>
          </a:prstGeom>
          <a:noFill/>
          <a:ln w="9525">
            <a:noFill/>
            <a:miter lim="800000"/>
            <a:headEnd/>
            <a:tailEnd/>
          </a:ln>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 IS</a:t>
            </a:r>
            <a:r>
              <a:rPr lang="zh-CN" altLang="en-US"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曲线和</a:t>
            </a:r>
            <a:r>
              <a:rPr lang="en-US" altLang="zh-CN"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LM</a:t>
            </a:r>
            <a:r>
              <a:rPr lang="zh-CN" altLang="en-US"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曲线移动的政策含义</a:t>
            </a:r>
          </a:p>
        </p:txBody>
      </p:sp>
    </p:spTree>
    <p:extLst>
      <p:ext uri="{BB962C8B-B14F-4D97-AF65-F5344CB8AC3E}">
        <p14:creationId xmlns:p14="http://schemas.microsoft.com/office/powerpoint/2010/main" val="2438077783"/>
      </p:ext>
    </p:extLst>
  </p:cSld>
  <p:clrMapOvr>
    <a:masterClrMapping/>
  </p:clrMapOvr>
  <p:transition spd="med">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smtClean="0"/>
              <a:t>第四讲   产品货币市场共同均衡</a:t>
            </a:r>
            <a:endParaRPr lang="en-US" altLang="zh-CN"/>
          </a:p>
        </p:txBody>
      </p:sp>
      <p:sp>
        <p:nvSpPr>
          <p:cNvPr id="6" name="灯片编号占位符 5"/>
          <p:cNvSpPr>
            <a:spLocks noGrp="1"/>
          </p:cNvSpPr>
          <p:nvPr>
            <p:ph type="sldNum" sz="quarter" idx="12"/>
          </p:nvPr>
        </p:nvSpPr>
        <p:spPr/>
        <p:txBody>
          <a:bodyPr/>
          <a:lstStyle/>
          <a:p>
            <a:fld id="{48ABF6C4-511A-4323-93EE-EE7338F58EF7}" type="slidenum">
              <a:rPr lang="en-US" altLang="zh-CN"/>
              <a:pPr/>
              <a:t>34</a:t>
            </a:fld>
            <a:endParaRPr lang="en-US" altLang="zh-CN"/>
          </a:p>
        </p:txBody>
      </p:sp>
      <p:sp>
        <p:nvSpPr>
          <p:cNvPr id="43010" name="Rectangle 2"/>
          <p:cNvSpPr>
            <a:spLocks noGrp="1" noChangeArrowheads="1"/>
          </p:cNvSpPr>
          <p:nvPr>
            <p:ph type="title"/>
          </p:nvPr>
        </p:nvSpPr>
        <p:spPr>
          <a:xfrm>
            <a:off x="762000" y="304800"/>
            <a:ext cx="7772400" cy="685800"/>
          </a:xfrm>
        </p:spPr>
        <p:txBody>
          <a:bodyPr/>
          <a:lstStyle/>
          <a:p>
            <a:r>
              <a:rPr lang="zh-CN" altLang="en-US" sz="3600" b="1" dirty="0">
                <a:latin typeface="楷体_GB2312" pitchFamily="49" charset="-122"/>
              </a:rPr>
              <a:t>总结：凯恩斯理论框架</a:t>
            </a:r>
          </a:p>
        </p:txBody>
      </p:sp>
      <p:sp>
        <p:nvSpPr>
          <p:cNvPr id="43011" name="Rectangle 3"/>
          <p:cNvSpPr>
            <a:spLocks noGrp="1" noChangeArrowheads="1"/>
          </p:cNvSpPr>
          <p:nvPr>
            <p:ph type="body" idx="1"/>
          </p:nvPr>
        </p:nvSpPr>
        <p:spPr>
          <a:xfrm>
            <a:off x="251520" y="1143000"/>
            <a:ext cx="8663880" cy="5029200"/>
          </a:xfrm>
        </p:spPr>
        <p:txBody>
          <a:bodyPr/>
          <a:lstStyle/>
          <a:p>
            <a:pPr algn="just">
              <a:lnSpc>
                <a:spcPct val="90000"/>
              </a:lnSpc>
              <a:buClrTx/>
              <a:buSzTx/>
              <a:buFontTx/>
              <a:buChar char="•"/>
            </a:pPr>
            <a:r>
              <a:rPr lang="zh-CN" altLang="en-US" sz="2800" b="1" dirty="0">
                <a:effectLst>
                  <a:outerShdw blurRad="38100" dist="38100" dir="2700000" algn="tl">
                    <a:srgbClr val="000000"/>
                  </a:outerShdw>
                </a:effectLst>
                <a:ea typeface="楷体_GB2312" pitchFamily="49" charset="-122"/>
              </a:rPr>
              <a:t>凯恩斯观点</a:t>
            </a:r>
            <a:endParaRPr lang="zh-CN" altLang="en-US" sz="2800" dirty="0"/>
          </a:p>
          <a:p>
            <a:pPr lvl="1" algn="just">
              <a:lnSpc>
                <a:spcPct val="90000"/>
              </a:lnSpc>
              <a:buClrTx/>
              <a:buSzTx/>
              <a:buFontTx/>
              <a:buNone/>
            </a:pPr>
            <a:r>
              <a:rPr lang="zh-CN" altLang="en-US" sz="2400" dirty="0"/>
              <a:t>形成资本主义经济萧条的根源是由于消费需求和投资需求所构成的总需求不足以实现充分就业。消费需求不足是由于边际消费倾向</a:t>
            </a:r>
            <a:r>
              <a:rPr lang="zh-CN" altLang="en-US" sz="2400" dirty="0" smtClean="0"/>
              <a:t>小于</a:t>
            </a:r>
            <a:r>
              <a:rPr lang="en-US" altLang="zh-CN" sz="2400" dirty="0" smtClean="0"/>
              <a:t>1</a:t>
            </a:r>
            <a:r>
              <a:rPr lang="zh-CN" altLang="en-US" sz="2400" dirty="0" smtClean="0"/>
              <a:t>，</a:t>
            </a:r>
            <a:r>
              <a:rPr lang="zh-CN" altLang="en-US" sz="2400" dirty="0"/>
              <a:t>即人们不会把增加的收入全用来增加消费，而投资需求不足来自资本边际效率在长期内递减。</a:t>
            </a:r>
          </a:p>
          <a:p>
            <a:pPr lvl="1" algn="just">
              <a:lnSpc>
                <a:spcPct val="90000"/>
              </a:lnSpc>
              <a:buClrTx/>
              <a:buSzTx/>
              <a:buFontTx/>
              <a:buNone/>
            </a:pPr>
            <a:r>
              <a:rPr lang="zh-CN" altLang="en-US" sz="2400" dirty="0"/>
              <a:t>为解决有效需求不足，必须发挥政府作用，用财政政策和货币政策来实现充分就业，财政政策就是用政府增加支出或减少税收以增加总需求；通过乘数原理引起收入多倍增加。</a:t>
            </a:r>
          </a:p>
          <a:p>
            <a:pPr lvl="1" algn="just">
              <a:lnSpc>
                <a:spcPct val="90000"/>
              </a:lnSpc>
              <a:buClrTx/>
              <a:buSzTx/>
              <a:buFontTx/>
              <a:buNone/>
            </a:pPr>
            <a:r>
              <a:rPr lang="zh-CN" altLang="en-US" sz="2400" dirty="0"/>
              <a:t>货币政策是用增加货币供给量以降低利率，刺激投资从而增加收入。由于存在“流动性陷阱”，因此货币政策效果有限，增加收入主要靠财政政策</a:t>
            </a:r>
            <a:r>
              <a:rPr lang="zh-CN" altLang="en-US" sz="2400" dirty="0" smtClean="0"/>
              <a:t>。</a:t>
            </a:r>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课后习题</a:t>
            </a:r>
            <a:endParaRPr lang="zh-CN" altLang="en-US" dirty="0"/>
          </a:p>
        </p:txBody>
      </p:sp>
      <p:sp>
        <p:nvSpPr>
          <p:cNvPr id="3" name="内容占位符 2"/>
          <p:cNvSpPr>
            <a:spLocks noGrp="1"/>
          </p:cNvSpPr>
          <p:nvPr>
            <p:ph idx="1"/>
          </p:nvPr>
        </p:nvSpPr>
        <p:spPr>
          <a:xfrm>
            <a:off x="566738" y="1752600"/>
            <a:ext cx="8109718" cy="4267200"/>
          </a:xfrm>
        </p:spPr>
        <p:txBody>
          <a:bodyPr/>
          <a:lstStyle/>
          <a:p>
            <a:r>
              <a:rPr lang="en-US" altLang="zh-CN" sz="2800" dirty="0"/>
              <a:t>1.</a:t>
            </a:r>
            <a:r>
              <a:rPr lang="zh-CN" altLang="zh-CN" sz="2800" dirty="0"/>
              <a:t>假定某经济中消费函数为</a:t>
            </a:r>
            <a:r>
              <a:rPr lang="en-US" altLang="zh-CN" sz="2800" dirty="0"/>
              <a:t>C = 0.8</a:t>
            </a:r>
            <a:r>
              <a:rPr lang="zh-CN" altLang="zh-CN" sz="2800" dirty="0"/>
              <a:t>（</a:t>
            </a:r>
            <a:r>
              <a:rPr lang="en-US" altLang="zh-CN" sz="2800" dirty="0"/>
              <a:t>1-t</a:t>
            </a:r>
            <a:r>
              <a:rPr lang="zh-CN" altLang="zh-CN" sz="2800" dirty="0"/>
              <a:t>）</a:t>
            </a:r>
            <a:r>
              <a:rPr lang="en-US" altLang="zh-CN" sz="2800" dirty="0"/>
              <a:t>Y</a:t>
            </a:r>
            <a:r>
              <a:rPr lang="zh-CN" altLang="zh-CN" sz="2800" dirty="0"/>
              <a:t>，税率</a:t>
            </a:r>
            <a:r>
              <a:rPr lang="en-US" altLang="zh-CN" sz="2800" dirty="0"/>
              <a:t>t =0.25</a:t>
            </a:r>
            <a:r>
              <a:rPr lang="zh-CN" altLang="zh-CN" sz="2800" dirty="0"/>
              <a:t>，投资函数为</a:t>
            </a:r>
            <a:r>
              <a:rPr lang="en-US" altLang="zh-CN" sz="2800" dirty="0"/>
              <a:t>I=900-50r</a:t>
            </a:r>
            <a:r>
              <a:rPr lang="zh-CN" altLang="zh-CN" sz="2800" dirty="0"/>
              <a:t>，政府购买</a:t>
            </a:r>
            <a:r>
              <a:rPr lang="en-US" altLang="zh-CN" sz="2800" dirty="0"/>
              <a:t>G=800</a:t>
            </a:r>
            <a:r>
              <a:rPr lang="zh-CN" altLang="zh-CN" sz="2800" dirty="0"/>
              <a:t>，货币需求</a:t>
            </a:r>
            <a:r>
              <a:rPr lang="en-US" altLang="zh-CN" sz="2800" dirty="0"/>
              <a:t>L=0.25Y-62.5r</a:t>
            </a:r>
            <a:r>
              <a:rPr lang="zh-CN" altLang="zh-CN" sz="2800" dirty="0"/>
              <a:t>，实际货币供给</a:t>
            </a:r>
            <a:r>
              <a:rPr lang="en-US" altLang="zh-CN" sz="2800" dirty="0"/>
              <a:t>M=500</a:t>
            </a:r>
            <a:r>
              <a:rPr lang="zh-CN" altLang="zh-CN" sz="2800" dirty="0"/>
              <a:t>，试求：</a:t>
            </a:r>
            <a:r>
              <a:rPr lang="en-US" altLang="zh-CN" sz="2800" dirty="0"/>
              <a:t>  </a:t>
            </a:r>
            <a:endParaRPr lang="zh-CN" altLang="zh-CN" sz="2800" dirty="0"/>
          </a:p>
          <a:p>
            <a:r>
              <a:rPr lang="zh-CN" altLang="zh-CN" sz="2800" dirty="0"/>
              <a:t>（</a:t>
            </a:r>
            <a:r>
              <a:rPr lang="en-US" altLang="zh-CN" sz="2800" dirty="0"/>
              <a:t>1</a:t>
            </a:r>
            <a:r>
              <a:rPr lang="zh-CN" altLang="zh-CN" sz="2800" dirty="0"/>
              <a:t>）</a:t>
            </a:r>
            <a:r>
              <a:rPr lang="en-US" altLang="zh-CN" sz="2800" dirty="0"/>
              <a:t>IS</a:t>
            </a:r>
            <a:r>
              <a:rPr lang="zh-CN" altLang="zh-CN" sz="2800" dirty="0"/>
              <a:t>曲线</a:t>
            </a:r>
          </a:p>
          <a:p>
            <a:r>
              <a:rPr lang="zh-CN" altLang="zh-CN" sz="2800" dirty="0"/>
              <a:t>（</a:t>
            </a:r>
            <a:r>
              <a:rPr lang="en-US" altLang="zh-CN" sz="2800" dirty="0"/>
              <a:t>2</a:t>
            </a:r>
            <a:r>
              <a:rPr lang="zh-CN" altLang="zh-CN" sz="2800" dirty="0"/>
              <a:t>）</a:t>
            </a:r>
            <a:r>
              <a:rPr lang="en-US" altLang="zh-CN" sz="2800" dirty="0"/>
              <a:t>LM</a:t>
            </a:r>
            <a:r>
              <a:rPr lang="zh-CN" altLang="zh-CN" sz="2800" dirty="0"/>
              <a:t>曲线</a:t>
            </a:r>
          </a:p>
          <a:p>
            <a:r>
              <a:rPr lang="zh-CN" altLang="zh-CN" sz="2800" dirty="0"/>
              <a:t>（</a:t>
            </a:r>
            <a:r>
              <a:rPr lang="en-US" altLang="zh-CN" sz="2800" dirty="0"/>
              <a:t>3</a:t>
            </a:r>
            <a:r>
              <a:rPr lang="zh-CN" altLang="zh-CN" sz="2800" dirty="0"/>
              <a:t>）两个市场同时均衡时的利率和收入。</a:t>
            </a:r>
            <a:endParaRPr lang="zh-CN" altLang="en-US" sz="2800" dirty="0"/>
          </a:p>
        </p:txBody>
      </p:sp>
      <p:sp>
        <p:nvSpPr>
          <p:cNvPr id="5" name="页脚占位符 4"/>
          <p:cNvSpPr>
            <a:spLocks noGrp="1"/>
          </p:cNvSpPr>
          <p:nvPr>
            <p:ph type="ftr" sz="quarter" idx="11"/>
          </p:nvPr>
        </p:nvSpPr>
        <p:spPr/>
        <p:txBody>
          <a:bodyPr/>
          <a:lstStyle/>
          <a:p>
            <a:pPr>
              <a:defRPr/>
            </a:pPr>
            <a:r>
              <a:rPr lang="zh-CN" altLang="en-US" smtClean="0"/>
              <a:t>第四讲   产品货币市场共同均衡</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35</a:t>
            </a:fld>
            <a:endParaRPr lang="en-US" altLang="zh-CN"/>
          </a:p>
        </p:txBody>
      </p:sp>
    </p:spTree>
    <p:extLst>
      <p:ext uri="{BB962C8B-B14F-4D97-AF65-F5344CB8AC3E}">
        <p14:creationId xmlns:p14="http://schemas.microsoft.com/office/powerpoint/2010/main" val="3507403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2.</a:t>
            </a:r>
            <a:r>
              <a:rPr lang="zh-CN" altLang="zh-CN" sz="2800" dirty="0"/>
              <a:t>假定经济由四部门构成，且</a:t>
            </a:r>
            <a:r>
              <a:rPr lang="en-US" altLang="zh-CN" sz="2800" dirty="0"/>
              <a:t>Y=C+I+G+NX</a:t>
            </a:r>
            <a:r>
              <a:rPr lang="zh-CN" altLang="zh-CN" sz="2800" dirty="0"/>
              <a:t>，中消费函数为</a:t>
            </a:r>
            <a:r>
              <a:rPr lang="en-US" altLang="zh-CN" sz="2800" dirty="0"/>
              <a:t>C = 300+0.8</a:t>
            </a:r>
            <a:r>
              <a:rPr lang="en-US" altLang="zh-CN" sz="2800" b="1" dirty="0"/>
              <a:t>Y</a:t>
            </a:r>
            <a:r>
              <a:rPr lang="en-US" altLang="zh-CN" sz="2800" b="1" baseline="-25000" dirty="0"/>
              <a:t>d </a:t>
            </a:r>
            <a:r>
              <a:rPr lang="zh-CN" altLang="zh-CN" sz="2800" dirty="0"/>
              <a:t>，投资函数为</a:t>
            </a:r>
            <a:r>
              <a:rPr lang="en-US" altLang="zh-CN" sz="2800" dirty="0"/>
              <a:t>I=200-1500r</a:t>
            </a:r>
            <a:r>
              <a:rPr lang="zh-CN" altLang="zh-CN" sz="2800" dirty="0"/>
              <a:t>，净出口函数为</a:t>
            </a:r>
            <a:r>
              <a:rPr lang="en-US" altLang="zh-CN" sz="2800" dirty="0" smtClean="0"/>
              <a:t>NX=100-0.04Y-500r</a:t>
            </a:r>
            <a:r>
              <a:rPr lang="zh-CN" altLang="zh-CN" sz="2800" dirty="0"/>
              <a:t>，政府购买</a:t>
            </a:r>
            <a:r>
              <a:rPr lang="en-US" altLang="zh-CN" sz="2800" dirty="0"/>
              <a:t>G=200</a:t>
            </a:r>
            <a:r>
              <a:rPr lang="zh-CN" altLang="zh-CN" sz="2800" dirty="0"/>
              <a:t>，税率</a:t>
            </a:r>
            <a:r>
              <a:rPr lang="en-US" altLang="zh-CN" sz="2800" dirty="0"/>
              <a:t>t=0.2,</a:t>
            </a:r>
            <a:r>
              <a:rPr lang="zh-CN" altLang="zh-CN" sz="2800" dirty="0"/>
              <a:t>货币需求</a:t>
            </a:r>
            <a:r>
              <a:rPr lang="en-US" altLang="zh-CN" sz="2800" dirty="0"/>
              <a:t>L=0.5Y-2000r</a:t>
            </a:r>
            <a:r>
              <a:rPr lang="zh-CN" altLang="zh-CN" sz="2800" dirty="0"/>
              <a:t>，实际货币供给</a:t>
            </a:r>
            <a:r>
              <a:rPr lang="en-US" altLang="zh-CN" sz="2800" dirty="0" smtClean="0"/>
              <a:t>M=500</a:t>
            </a:r>
            <a:r>
              <a:rPr lang="zh-CN" altLang="zh-CN" sz="2800" dirty="0"/>
              <a:t>，试求：</a:t>
            </a:r>
            <a:r>
              <a:rPr lang="en-US" altLang="zh-CN" sz="2800" dirty="0"/>
              <a:t>  </a:t>
            </a:r>
            <a:endParaRPr lang="zh-CN" altLang="zh-CN" sz="2800" dirty="0"/>
          </a:p>
          <a:p>
            <a:r>
              <a:rPr lang="zh-CN" altLang="zh-CN" sz="2800" dirty="0"/>
              <a:t>（</a:t>
            </a:r>
            <a:r>
              <a:rPr lang="en-US" altLang="zh-CN" sz="2800" dirty="0"/>
              <a:t>1</a:t>
            </a:r>
            <a:r>
              <a:rPr lang="zh-CN" altLang="zh-CN" sz="2800" dirty="0"/>
              <a:t>）</a:t>
            </a:r>
            <a:r>
              <a:rPr lang="en-US" altLang="zh-CN" sz="2800" dirty="0"/>
              <a:t>IS</a:t>
            </a:r>
            <a:r>
              <a:rPr lang="zh-CN" altLang="zh-CN" sz="2800" dirty="0"/>
              <a:t>曲线</a:t>
            </a:r>
          </a:p>
          <a:p>
            <a:r>
              <a:rPr lang="zh-CN" altLang="zh-CN" sz="2800" dirty="0"/>
              <a:t>（</a:t>
            </a:r>
            <a:r>
              <a:rPr lang="en-US" altLang="zh-CN" sz="2800" dirty="0"/>
              <a:t>2</a:t>
            </a:r>
            <a:r>
              <a:rPr lang="zh-CN" altLang="zh-CN" sz="2800" dirty="0"/>
              <a:t>）</a:t>
            </a:r>
            <a:r>
              <a:rPr lang="en-US" altLang="zh-CN" sz="2800" dirty="0"/>
              <a:t>LM</a:t>
            </a:r>
            <a:r>
              <a:rPr lang="zh-CN" altLang="zh-CN" sz="2800" dirty="0"/>
              <a:t>曲线</a:t>
            </a:r>
          </a:p>
          <a:p>
            <a:r>
              <a:rPr lang="zh-CN" altLang="zh-CN" sz="2800" dirty="0"/>
              <a:t>（</a:t>
            </a:r>
            <a:r>
              <a:rPr lang="en-US" altLang="zh-CN" sz="2800" dirty="0"/>
              <a:t>3</a:t>
            </a:r>
            <a:r>
              <a:rPr lang="zh-CN" altLang="zh-CN" sz="2800" dirty="0"/>
              <a:t>）两个市场同时均衡时的利率和收入。</a:t>
            </a:r>
            <a:endParaRPr lang="zh-CN" altLang="en-US" sz="2800" dirty="0"/>
          </a:p>
        </p:txBody>
      </p:sp>
      <p:sp>
        <p:nvSpPr>
          <p:cNvPr id="5" name="页脚占位符 4"/>
          <p:cNvSpPr>
            <a:spLocks noGrp="1"/>
          </p:cNvSpPr>
          <p:nvPr>
            <p:ph type="ftr" sz="quarter" idx="11"/>
          </p:nvPr>
        </p:nvSpPr>
        <p:spPr/>
        <p:txBody>
          <a:bodyPr/>
          <a:lstStyle/>
          <a:p>
            <a:pPr>
              <a:defRPr/>
            </a:pPr>
            <a:r>
              <a:rPr lang="zh-CN" altLang="en-US" smtClean="0"/>
              <a:t>第四讲   产品货币市场共同均衡</a:t>
            </a:r>
            <a:endParaRPr lang="en-US" altLang="zh-CN"/>
          </a:p>
        </p:txBody>
      </p:sp>
      <p:sp>
        <p:nvSpPr>
          <p:cNvPr id="6" name="灯片编号占位符 5"/>
          <p:cNvSpPr>
            <a:spLocks noGrp="1"/>
          </p:cNvSpPr>
          <p:nvPr>
            <p:ph type="sldNum" sz="quarter" idx="12"/>
          </p:nvPr>
        </p:nvSpPr>
        <p:spPr/>
        <p:txBody>
          <a:bodyPr/>
          <a:lstStyle/>
          <a:p>
            <a:pPr>
              <a:defRPr/>
            </a:pPr>
            <a:fld id="{17741CD0-23B6-40A2-8994-9BE513E79A7B}" type="slidenum">
              <a:rPr lang="en-US" altLang="zh-CN" smtClean="0"/>
              <a:pPr>
                <a:defRPr/>
              </a:pPr>
              <a:t>36</a:t>
            </a:fld>
            <a:endParaRPr lang="en-US" altLang="zh-CN"/>
          </a:p>
        </p:txBody>
      </p:sp>
    </p:spTree>
    <p:extLst>
      <p:ext uri="{BB962C8B-B14F-4D97-AF65-F5344CB8AC3E}">
        <p14:creationId xmlns:p14="http://schemas.microsoft.com/office/powerpoint/2010/main" val="377742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7A70E83-D6E9-4C93-AE55-9F7DDA598ABB}" type="slidenum">
              <a:rPr lang="en-GB" altLang="zh-CN" sz="1200">
                <a:solidFill>
                  <a:schemeClr val="bg1"/>
                </a:solidFill>
              </a:rPr>
              <a:pPr>
                <a:spcBef>
                  <a:spcPct val="0"/>
                </a:spcBef>
                <a:buClrTx/>
                <a:buSzTx/>
                <a:buFontTx/>
                <a:buNone/>
              </a:pPr>
              <a:t>4</a:t>
            </a:fld>
            <a:endParaRPr lang="en-GB" altLang="zh-CN" sz="1200">
              <a:solidFill>
                <a:schemeClr val="bg1"/>
              </a:solidFill>
            </a:endParaRPr>
          </a:p>
        </p:txBody>
      </p:sp>
      <p:sp>
        <p:nvSpPr>
          <p:cNvPr id="485468" name="Rectangle 92"/>
          <p:cNvSpPr>
            <a:spLocks noChangeArrowheads="1"/>
          </p:cNvSpPr>
          <p:nvPr/>
        </p:nvSpPr>
        <p:spPr bwMode="auto">
          <a:xfrm>
            <a:off x="611188" y="468313"/>
            <a:ext cx="3384550" cy="368300"/>
          </a:xfrm>
          <a:prstGeom prst="rect">
            <a:avLst/>
          </a:prstGeom>
          <a:noFill/>
          <a:ln w="9525">
            <a:noFill/>
            <a:miter lim="800000"/>
            <a:headEnd/>
            <a:tailEnd/>
          </a:ln>
        </p:spPr>
        <p:txBody>
          <a:bodyPr lIns="0" tIns="0" rIns="0" bIns="0" anchor="ctr">
            <a:spAutoFit/>
          </a:bodyPr>
          <a:lstStyle/>
          <a:p>
            <a:pPr>
              <a:buClr>
                <a:srgbClr val="FF6600"/>
              </a:buClr>
              <a:buFont typeface="Wingdings" pitchFamily="2" charset="2"/>
              <a:buChar char="Ü"/>
              <a:defRPr/>
            </a:pPr>
            <a:r>
              <a:rPr lang="en-US" altLang="zh-CN"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 IS</a:t>
            </a:r>
            <a:r>
              <a:rPr lang="zh-CN" altLang="en-US" sz="2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曲线的图示推导</a:t>
            </a:r>
          </a:p>
        </p:txBody>
      </p:sp>
      <p:sp>
        <p:nvSpPr>
          <p:cNvPr id="20484" name="Rectangle 94"/>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grpSp>
        <p:nvGrpSpPr>
          <p:cNvPr id="2" name="Group 97"/>
          <p:cNvGrpSpPr>
            <a:grpSpLocks/>
          </p:cNvGrpSpPr>
          <p:nvPr/>
        </p:nvGrpSpPr>
        <p:grpSpPr bwMode="auto">
          <a:xfrm>
            <a:off x="1116013" y="971550"/>
            <a:ext cx="7239000" cy="5410200"/>
            <a:chOff x="884" y="566"/>
            <a:chExt cx="4560" cy="3408"/>
          </a:xfrm>
        </p:grpSpPr>
        <p:sp>
          <p:nvSpPr>
            <p:cNvPr id="20486" name="Line 6"/>
            <p:cNvSpPr>
              <a:spLocks noChangeShapeType="1"/>
            </p:cNvSpPr>
            <p:nvPr/>
          </p:nvSpPr>
          <p:spPr bwMode="auto">
            <a:xfrm>
              <a:off x="1317" y="661"/>
              <a:ext cx="0" cy="1471"/>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87" name="Line 7"/>
            <p:cNvSpPr>
              <a:spLocks noChangeShapeType="1"/>
            </p:cNvSpPr>
            <p:nvPr/>
          </p:nvSpPr>
          <p:spPr bwMode="auto">
            <a:xfrm>
              <a:off x="1317" y="2132"/>
              <a:ext cx="1601"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88" name="Line 8"/>
            <p:cNvSpPr>
              <a:spLocks noChangeShapeType="1"/>
            </p:cNvSpPr>
            <p:nvPr/>
          </p:nvSpPr>
          <p:spPr bwMode="auto">
            <a:xfrm>
              <a:off x="3534" y="617"/>
              <a:ext cx="0" cy="1515"/>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89" name="Line 9"/>
            <p:cNvSpPr>
              <a:spLocks noChangeShapeType="1"/>
            </p:cNvSpPr>
            <p:nvPr/>
          </p:nvSpPr>
          <p:spPr bwMode="auto">
            <a:xfrm>
              <a:off x="3534" y="2132"/>
              <a:ext cx="1664"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0" name="Line 10"/>
            <p:cNvSpPr>
              <a:spLocks noChangeShapeType="1"/>
            </p:cNvSpPr>
            <p:nvPr/>
          </p:nvSpPr>
          <p:spPr bwMode="auto">
            <a:xfrm flipV="1">
              <a:off x="3534" y="794"/>
              <a:ext cx="1294" cy="1338"/>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1" name="Line 11"/>
            <p:cNvSpPr>
              <a:spLocks noChangeShapeType="1"/>
            </p:cNvSpPr>
            <p:nvPr/>
          </p:nvSpPr>
          <p:spPr bwMode="auto">
            <a:xfrm flipV="1">
              <a:off x="1502" y="996"/>
              <a:ext cx="1355" cy="1136"/>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2" name="Line 12"/>
            <p:cNvSpPr>
              <a:spLocks noChangeShapeType="1"/>
            </p:cNvSpPr>
            <p:nvPr/>
          </p:nvSpPr>
          <p:spPr bwMode="auto">
            <a:xfrm flipV="1">
              <a:off x="4089" y="1564"/>
              <a:ext cx="0" cy="568"/>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3" name="Line 13"/>
            <p:cNvSpPr>
              <a:spLocks noChangeShapeType="1"/>
            </p:cNvSpPr>
            <p:nvPr/>
          </p:nvSpPr>
          <p:spPr bwMode="auto">
            <a:xfrm flipV="1">
              <a:off x="4458" y="1185"/>
              <a:ext cx="0" cy="947"/>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4" name="Line 14"/>
            <p:cNvSpPr>
              <a:spLocks noChangeShapeType="1"/>
            </p:cNvSpPr>
            <p:nvPr/>
          </p:nvSpPr>
          <p:spPr bwMode="auto">
            <a:xfrm flipH="1">
              <a:off x="3534" y="1564"/>
              <a:ext cx="555"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5" name="Line 15"/>
            <p:cNvSpPr>
              <a:spLocks noChangeShapeType="1"/>
            </p:cNvSpPr>
            <p:nvPr/>
          </p:nvSpPr>
          <p:spPr bwMode="auto">
            <a:xfrm flipH="1">
              <a:off x="3534" y="1185"/>
              <a:ext cx="924"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6" name="Line 16"/>
            <p:cNvSpPr>
              <a:spLocks noChangeShapeType="1"/>
            </p:cNvSpPr>
            <p:nvPr/>
          </p:nvSpPr>
          <p:spPr bwMode="auto">
            <a:xfrm flipH="1">
              <a:off x="2672" y="1185"/>
              <a:ext cx="493" cy="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7" name="Line 17"/>
            <p:cNvSpPr>
              <a:spLocks noChangeShapeType="1"/>
            </p:cNvSpPr>
            <p:nvPr/>
          </p:nvSpPr>
          <p:spPr bwMode="auto">
            <a:xfrm flipH="1">
              <a:off x="2179" y="1564"/>
              <a:ext cx="986" cy="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8" name="Line 18"/>
            <p:cNvSpPr>
              <a:spLocks noChangeShapeType="1"/>
            </p:cNvSpPr>
            <p:nvPr/>
          </p:nvSpPr>
          <p:spPr bwMode="auto">
            <a:xfrm flipH="1">
              <a:off x="1317" y="1185"/>
              <a:ext cx="1293"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499" name="Line 19"/>
            <p:cNvSpPr>
              <a:spLocks noChangeShapeType="1"/>
            </p:cNvSpPr>
            <p:nvPr/>
          </p:nvSpPr>
          <p:spPr bwMode="auto">
            <a:xfrm flipH="1">
              <a:off x="1317" y="1564"/>
              <a:ext cx="862"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00" name="Line 20"/>
            <p:cNvSpPr>
              <a:spLocks noChangeShapeType="1"/>
            </p:cNvSpPr>
            <p:nvPr/>
          </p:nvSpPr>
          <p:spPr bwMode="auto">
            <a:xfrm>
              <a:off x="2179" y="1564"/>
              <a:ext cx="0" cy="568"/>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01" name="Line 21"/>
            <p:cNvSpPr>
              <a:spLocks noChangeShapeType="1"/>
            </p:cNvSpPr>
            <p:nvPr/>
          </p:nvSpPr>
          <p:spPr bwMode="auto">
            <a:xfrm>
              <a:off x="2610" y="1185"/>
              <a:ext cx="0" cy="947"/>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02" name="Text Box 23"/>
            <p:cNvSpPr txBox="1">
              <a:spLocks noChangeArrowheads="1"/>
            </p:cNvSpPr>
            <p:nvPr/>
          </p:nvSpPr>
          <p:spPr bwMode="auto">
            <a:xfrm>
              <a:off x="4705" y="661"/>
              <a:ext cx="43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S=I</a:t>
              </a:r>
            </a:p>
          </p:txBody>
        </p:sp>
        <p:sp>
          <p:nvSpPr>
            <p:cNvPr id="20503" name="Text Box 24"/>
            <p:cNvSpPr txBox="1">
              <a:spLocks noChangeArrowheads="1"/>
            </p:cNvSpPr>
            <p:nvPr/>
          </p:nvSpPr>
          <p:spPr bwMode="auto">
            <a:xfrm>
              <a:off x="5259" y="2032"/>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p>
          </p:txBody>
        </p:sp>
        <p:sp>
          <p:nvSpPr>
            <p:cNvPr id="20504" name="Text Box 25"/>
            <p:cNvSpPr txBox="1">
              <a:spLocks noChangeArrowheads="1"/>
            </p:cNvSpPr>
            <p:nvPr/>
          </p:nvSpPr>
          <p:spPr bwMode="auto">
            <a:xfrm>
              <a:off x="4027" y="2139"/>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en-US" altLang="zh-CN" sz="1600" baseline="-25000">
                  <a:solidFill>
                    <a:srgbClr val="006699"/>
                  </a:solidFill>
                  <a:latin typeface="Times New Roman" panose="02020603050405020304" pitchFamily="18" charset="0"/>
                </a:rPr>
                <a:t>1</a:t>
              </a:r>
            </a:p>
          </p:txBody>
        </p:sp>
        <p:sp>
          <p:nvSpPr>
            <p:cNvPr id="20505" name="Text Box 26"/>
            <p:cNvSpPr txBox="1">
              <a:spLocks noChangeArrowheads="1"/>
            </p:cNvSpPr>
            <p:nvPr/>
          </p:nvSpPr>
          <p:spPr bwMode="auto">
            <a:xfrm>
              <a:off x="4458" y="2148"/>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en-US" altLang="zh-CN" sz="1600" baseline="-25000">
                  <a:solidFill>
                    <a:srgbClr val="006699"/>
                  </a:solidFill>
                  <a:latin typeface="Times New Roman" panose="02020603050405020304" pitchFamily="18" charset="0"/>
                </a:rPr>
                <a:t>2</a:t>
              </a:r>
            </a:p>
          </p:txBody>
        </p:sp>
        <p:sp>
          <p:nvSpPr>
            <p:cNvPr id="20506" name="Text Box 27"/>
            <p:cNvSpPr txBox="1">
              <a:spLocks noChangeArrowheads="1"/>
            </p:cNvSpPr>
            <p:nvPr/>
          </p:nvSpPr>
          <p:spPr bwMode="auto">
            <a:xfrm>
              <a:off x="3376" y="1039"/>
              <a:ext cx="18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a:t>
              </a:r>
              <a:r>
                <a:rPr lang="en-US" altLang="zh-CN" sz="1600" baseline="-25000">
                  <a:solidFill>
                    <a:srgbClr val="006699"/>
                  </a:solidFill>
                  <a:latin typeface="Times New Roman" panose="02020603050405020304" pitchFamily="18" charset="0"/>
                </a:rPr>
                <a:t>2</a:t>
              </a:r>
            </a:p>
          </p:txBody>
        </p:sp>
        <p:sp>
          <p:nvSpPr>
            <p:cNvPr id="20507" name="Text Box 28"/>
            <p:cNvSpPr txBox="1">
              <a:spLocks noChangeArrowheads="1"/>
            </p:cNvSpPr>
            <p:nvPr/>
          </p:nvSpPr>
          <p:spPr bwMode="auto">
            <a:xfrm>
              <a:off x="1156" y="1039"/>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a:t>
              </a:r>
              <a:r>
                <a:rPr lang="en-US" altLang="zh-CN" sz="1600" baseline="-25000">
                  <a:solidFill>
                    <a:srgbClr val="006699"/>
                  </a:solidFill>
                  <a:latin typeface="Times New Roman" panose="02020603050405020304" pitchFamily="18" charset="0"/>
                </a:rPr>
                <a:t>2</a:t>
              </a:r>
            </a:p>
          </p:txBody>
        </p:sp>
        <p:sp>
          <p:nvSpPr>
            <p:cNvPr id="20508" name="Text Box 29"/>
            <p:cNvSpPr txBox="1">
              <a:spLocks noChangeArrowheads="1"/>
            </p:cNvSpPr>
            <p:nvPr/>
          </p:nvSpPr>
          <p:spPr bwMode="auto">
            <a:xfrm>
              <a:off x="3376" y="1513"/>
              <a:ext cx="184"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a:t>
              </a:r>
              <a:r>
                <a:rPr lang="en-US" altLang="zh-CN" sz="1600" baseline="-25000">
                  <a:solidFill>
                    <a:srgbClr val="006699"/>
                  </a:solidFill>
                  <a:latin typeface="Times New Roman" panose="02020603050405020304" pitchFamily="18" charset="0"/>
                </a:rPr>
                <a:t>1</a:t>
              </a:r>
            </a:p>
          </p:txBody>
        </p:sp>
        <p:sp>
          <p:nvSpPr>
            <p:cNvPr id="20509" name="Text Box 30"/>
            <p:cNvSpPr txBox="1">
              <a:spLocks noChangeArrowheads="1"/>
            </p:cNvSpPr>
            <p:nvPr/>
          </p:nvSpPr>
          <p:spPr bwMode="auto">
            <a:xfrm>
              <a:off x="1153" y="1485"/>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a:t>
              </a:r>
              <a:r>
                <a:rPr lang="en-US" altLang="zh-CN" sz="1600" baseline="-25000">
                  <a:solidFill>
                    <a:srgbClr val="006699"/>
                  </a:solidFill>
                  <a:latin typeface="Times New Roman" panose="02020603050405020304" pitchFamily="18" charset="0"/>
                </a:rPr>
                <a:t>1</a:t>
              </a:r>
            </a:p>
          </p:txBody>
        </p:sp>
        <p:sp>
          <p:nvSpPr>
            <p:cNvPr id="20510" name="Text Box 31"/>
            <p:cNvSpPr txBox="1">
              <a:spLocks noChangeArrowheads="1"/>
            </p:cNvSpPr>
            <p:nvPr/>
          </p:nvSpPr>
          <p:spPr bwMode="auto">
            <a:xfrm>
              <a:off x="1194" y="566"/>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a:t>
              </a:r>
              <a:endParaRPr lang="en-US" altLang="zh-CN" sz="1600" baseline="-25000">
                <a:solidFill>
                  <a:srgbClr val="006699"/>
                </a:solidFill>
                <a:latin typeface="Times New Roman" panose="02020603050405020304" pitchFamily="18" charset="0"/>
              </a:endParaRPr>
            </a:p>
          </p:txBody>
        </p:sp>
        <p:sp>
          <p:nvSpPr>
            <p:cNvPr id="20511" name="Text Box 32"/>
            <p:cNvSpPr txBox="1">
              <a:spLocks noChangeArrowheads="1"/>
            </p:cNvSpPr>
            <p:nvPr/>
          </p:nvSpPr>
          <p:spPr bwMode="auto">
            <a:xfrm>
              <a:off x="3422" y="566"/>
              <a:ext cx="184"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a:t>
              </a:r>
              <a:endParaRPr lang="en-US" altLang="zh-CN" sz="1600" baseline="-25000">
                <a:solidFill>
                  <a:srgbClr val="006699"/>
                </a:solidFill>
                <a:latin typeface="Times New Roman" panose="02020603050405020304" pitchFamily="18" charset="0"/>
              </a:endParaRPr>
            </a:p>
          </p:txBody>
        </p:sp>
        <p:sp>
          <p:nvSpPr>
            <p:cNvPr id="20512" name="Text Box 33"/>
            <p:cNvSpPr txBox="1">
              <a:spLocks noChangeArrowheads="1"/>
            </p:cNvSpPr>
            <p:nvPr/>
          </p:nvSpPr>
          <p:spPr bwMode="auto">
            <a:xfrm>
              <a:off x="5136" y="1323"/>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endParaRPr lang="en-US" altLang="zh-CN" sz="1600" baseline="-25000">
                <a:solidFill>
                  <a:srgbClr val="006699"/>
                </a:solidFill>
                <a:latin typeface="Times New Roman" panose="02020603050405020304" pitchFamily="18" charset="0"/>
              </a:endParaRPr>
            </a:p>
          </p:txBody>
        </p:sp>
        <p:sp>
          <p:nvSpPr>
            <p:cNvPr id="20513" name="Text Box 34"/>
            <p:cNvSpPr txBox="1">
              <a:spLocks noChangeArrowheads="1"/>
            </p:cNvSpPr>
            <p:nvPr/>
          </p:nvSpPr>
          <p:spPr bwMode="auto">
            <a:xfrm>
              <a:off x="886" y="1229"/>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(C)</a:t>
              </a:r>
              <a:endParaRPr lang="en-US" altLang="zh-CN" sz="1600" baseline="-25000">
                <a:solidFill>
                  <a:srgbClr val="006699"/>
                </a:solidFill>
                <a:latin typeface="Times New Roman" panose="02020603050405020304" pitchFamily="18" charset="0"/>
              </a:endParaRPr>
            </a:p>
          </p:txBody>
        </p:sp>
        <p:sp>
          <p:nvSpPr>
            <p:cNvPr id="20514" name="Text Box 35"/>
            <p:cNvSpPr txBox="1">
              <a:spLocks noChangeArrowheads="1"/>
            </p:cNvSpPr>
            <p:nvPr/>
          </p:nvSpPr>
          <p:spPr bwMode="auto">
            <a:xfrm>
              <a:off x="1194" y="1986"/>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endParaRPr lang="en-US" altLang="zh-CN" sz="1600" baseline="-25000">
                <a:solidFill>
                  <a:srgbClr val="006699"/>
                </a:solidFill>
                <a:latin typeface="Times New Roman" panose="02020603050405020304" pitchFamily="18" charset="0"/>
              </a:endParaRPr>
            </a:p>
          </p:txBody>
        </p:sp>
        <p:sp>
          <p:nvSpPr>
            <p:cNvPr id="20515" name="Text Box 36"/>
            <p:cNvSpPr txBox="1">
              <a:spLocks noChangeArrowheads="1"/>
            </p:cNvSpPr>
            <p:nvPr/>
          </p:nvSpPr>
          <p:spPr bwMode="auto">
            <a:xfrm>
              <a:off x="3411" y="1986"/>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endParaRPr lang="en-US" altLang="zh-CN" sz="1600" baseline="-25000">
                <a:solidFill>
                  <a:srgbClr val="006699"/>
                </a:solidFill>
                <a:latin typeface="Times New Roman" panose="02020603050405020304" pitchFamily="18" charset="0"/>
              </a:endParaRPr>
            </a:p>
          </p:txBody>
        </p:sp>
        <p:sp>
          <p:nvSpPr>
            <p:cNvPr id="20516" name="Text Box 37"/>
            <p:cNvSpPr txBox="1">
              <a:spLocks noChangeArrowheads="1"/>
            </p:cNvSpPr>
            <p:nvPr/>
          </p:nvSpPr>
          <p:spPr bwMode="auto">
            <a:xfrm>
              <a:off x="2118" y="2126"/>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p>
          </p:txBody>
        </p:sp>
        <p:sp>
          <p:nvSpPr>
            <p:cNvPr id="20517" name="Text Box 38"/>
            <p:cNvSpPr txBox="1">
              <a:spLocks noChangeArrowheads="1"/>
            </p:cNvSpPr>
            <p:nvPr/>
          </p:nvSpPr>
          <p:spPr bwMode="auto">
            <a:xfrm>
              <a:off x="2487" y="2135"/>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p>
          </p:txBody>
        </p:sp>
        <p:sp>
          <p:nvSpPr>
            <p:cNvPr id="20518" name="Text Box 39"/>
            <p:cNvSpPr txBox="1">
              <a:spLocks noChangeArrowheads="1"/>
            </p:cNvSpPr>
            <p:nvPr/>
          </p:nvSpPr>
          <p:spPr bwMode="auto">
            <a:xfrm>
              <a:off x="2954" y="2062"/>
              <a:ext cx="18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endParaRPr lang="en-US" altLang="zh-CN" sz="1600" baseline="-25000">
                <a:solidFill>
                  <a:srgbClr val="006699"/>
                </a:solidFill>
                <a:latin typeface="Times New Roman" panose="02020603050405020304" pitchFamily="18" charset="0"/>
              </a:endParaRPr>
            </a:p>
          </p:txBody>
        </p:sp>
        <p:sp>
          <p:nvSpPr>
            <p:cNvPr id="20519" name="Line 40"/>
            <p:cNvSpPr>
              <a:spLocks noChangeShapeType="1"/>
            </p:cNvSpPr>
            <p:nvPr/>
          </p:nvSpPr>
          <p:spPr bwMode="auto">
            <a:xfrm>
              <a:off x="3534" y="2365"/>
              <a:ext cx="0" cy="142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0" name="Line 41"/>
            <p:cNvSpPr>
              <a:spLocks noChangeShapeType="1"/>
            </p:cNvSpPr>
            <p:nvPr/>
          </p:nvSpPr>
          <p:spPr bwMode="auto">
            <a:xfrm>
              <a:off x="3696" y="2478"/>
              <a:ext cx="1110" cy="104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1" name="Line 42"/>
            <p:cNvSpPr>
              <a:spLocks noChangeShapeType="1"/>
            </p:cNvSpPr>
            <p:nvPr/>
          </p:nvSpPr>
          <p:spPr bwMode="auto">
            <a:xfrm>
              <a:off x="3534" y="2838"/>
              <a:ext cx="555"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2" name="Line 43"/>
            <p:cNvSpPr>
              <a:spLocks noChangeShapeType="1"/>
            </p:cNvSpPr>
            <p:nvPr/>
          </p:nvSpPr>
          <p:spPr bwMode="auto">
            <a:xfrm>
              <a:off x="3534" y="3217"/>
              <a:ext cx="924"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3" name="Line 44"/>
            <p:cNvSpPr>
              <a:spLocks noChangeShapeType="1"/>
            </p:cNvSpPr>
            <p:nvPr/>
          </p:nvSpPr>
          <p:spPr bwMode="auto">
            <a:xfrm>
              <a:off x="4089" y="2838"/>
              <a:ext cx="0" cy="947"/>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4" name="Line 45"/>
            <p:cNvSpPr>
              <a:spLocks noChangeShapeType="1"/>
            </p:cNvSpPr>
            <p:nvPr/>
          </p:nvSpPr>
          <p:spPr bwMode="auto">
            <a:xfrm>
              <a:off x="4458" y="3217"/>
              <a:ext cx="0" cy="568"/>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5" name="Line 46"/>
            <p:cNvSpPr>
              <a:spLocks noChangeShapeType="1"/>
            </p:cNvSpPr>
            <p:nvPr/>
          </p:nvSpPr>
          <p:spPr bwMode="auto">
            <a:xfrm flipV="1">
              <a:off x="4089" y="2365"/>
              <a:ext cx="0" cy="473"/>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6" name="Line 47"/>
            <p:cNvSpPr>
              <a:spLocks noChangeShapeType="1"/>
            </p:cNvSpPr>
            <p:nvPr/>
          </p:nvSpPr>
          <p:spPr bwMode="auto">
            <a:xfrm flipV="1">
              <a:off x="4458" y="2459"/>
              <a:ext cx="0" cy="947"/>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7" name="Line 48"/>
            <p:cNvSpPr>
              <a:spLocks noChangeShapeType="1"/>
            </p:cNvSpPr>
            <p:nvPr/>
          </p:nvSpPr>
          <p:spPr bwMode="auto">
            <a:xfrm>
              <a:off x="1317" y="2365"/>
              <a:ext cx="0" cy="142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8" name="Line 49"/>
            <p:cNvSpPr>
              <a:spLocks noChangeShapeType="1"/>
            </p:cNvSpPr>
            <p:nvPr/>
          </p:nvSpPr>
          <p:spPr bwMode="auto">
            <a:xfrm>
              <a:off x="1317" y="3785"/>
              <a:ext cx="1663"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29" name="Line 50"/>
            <p:cNvSpPr>
              <a:spLocks noChangeShapeType="1"/>
            </p:cNvSpPr>
            <p:nvPr/>
          </p:nvSpPr>
          <p:spPr bwMode="auto">
            <a:xfrm>
              <a:off x="2179" y="2459"/>
              <a:ext cx="0" cy="379"/>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0" name="Line 51"/>
            <p:cNvSpPr>
              <a:spLocks noChangeShapeType="1"/>
            </p:cNvSpPr>
            <p:nvPr/>
          </p:nvSpPr>
          <p:spPr bwMode="auto">
            <a:xfrm flipH="1">
              <a:off x="2179" y="2838"/>
              <a:ext cx="739" cy="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1" name="Line 52"/>
            <p:cNvSpPr>
              <a:spLocks noChangeShapeType="1"/>
            </p:cNvSpPr>
            <p:nvPr/>
          </p:nvSpPr>
          <p:spPr bwMode="auto">
            <a:xfrm>
              <a:off x="2610" y="2459"/>
              <a:ext cx="0" cy="758"/>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2" name="Line 53"/>
            <p:cNvSpPr>
              <a:spLocks noChangeShapeType="1"/>
            </p:cNvSpPr>
            <p:nvPr/>
          </p:nvSpPr>
          <p:spPr bwMode="auto">
            <a:xfrm flipH="1">
              <a:off x="2610" y="3217"/>
              <a:ext cx="370" cy="0"/>
            </a:xfrm>
            <a:prstGeom prst="line">
              <a:avLst/>
            </a:prstGeom>
            <a:noFill/>
            <a:ln w="25400">
              <a:solidFill>
                <a:srgbClr val="006699"/>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3" name="Line 54"/>
            <p:cNvSpPr>
              <a:spLocks noChangeShapeType="1"/>
            </p:cNvSpPr>
            <p:nvPr/>
          </p:nvSpPr>
          <p:spPr bwMode="auto">
            <a:xfrm>
              <a:off x="2610" y="3217"/>
              <a:ext cx="0" cy="568"/>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4" name="Line 55"/>
            <p:cNvSpPr>
              <a:spLocks noChangeShapeType="1"/>
            </p:cNvSpPr>
            <p:nvPr/>
          </p:nvSpPr>
          <p:spPr bwMode="auto">
            <a:xfrm>
              <a:off x="2179" y="2838"/>
              <a:ext cx="0" cy="947"/>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5" name="Line 56"/>
            <p:cNvSpPr>
              <a:spLocks noChangeShapeType="1"/>
            </p:cNvSpPr>
            <p:nvPr/>
          </p:nvSpPr>
          <p:spPr bwMode="auto">
            <a:xfrm flipH="1">
              <a:off x="1317" y="2838"/>
              <a:ext cx="862"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6" name="Line 57"/>
            <p:cNvSpPr>
              <a:spLocks noChangeShapeType="1"/>
            </p:cNvSpPr>
            <p:nvPr/>
          </p:nvSpPr>
          <p:spPr bwMode="auto">
            <a:xfrm flipH="1">
              <a:off x="1317" y="3217"/>
              <a:ext cx="1293"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7" name="Line 58"/>
            <p:cNvSpPr>
              <a:spLocks noChangeShapeType="1"/>
            </p:cNvSpPr>
            <p:nvPr/>
          </p:nvSpPr>
          <p:spPr bwMode="auto">
            <a:xfrm rot="163374">
              <a:off x="1687" y="2434"/>
              <a:ext cx="1287" cy="106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8" name="Line 59"/>
            <p:cNvSpPr>
              <a:spLocks noChangeShapeType="1"/>
            </p:cNvSpPr>
            <p:nvPr/>
          </p:nvSpPr>
          <p:spPr bwMode="auto">
            <a:xfrm>
              <a:off x="3534" y="3785"/>
              <a:ext cx="1664" cy="0"/>
            </a:xfrm>
            <a:prstGeom prst="line">
              <a:avLst/>
            </a:prstGeom>
            <a:noFill/>
            <a:ln w="25400">
              <a:solidFill>
                <a:srgbClr val="336699"/>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539" name="Text Box 60"/>
            <p:cNvSpPr txBox="1">
              <a:spLocks noChangeArrowheads="1"/>
            </p:cNvSpPr>
            <p:nvPr/>
          </p:nvSpPr>
          <p:spPr bwMode="auto">
            <a:xfrm>
              <a:off x="2549" y="3785"/>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p>
          </p:txBody>
        </p:sp>
        <p:sp>
          <p:nvSpPr>
            <p:cNvPr id="20540" name="Text Box 61"/>
            <p:cNvSpPr txBox="1">
              <a:spLocks noChangeArrowheads="1"/>
            </p:cNvSpPr>
            <p:nvPr/>
          </p:nvSpPr>
          <p:spPr bwMode="auto">
            <a:xfrm>
              <a:off x="2118" y="3785"/>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p>
          </p:txBody>
        </p:sp>
        <p:sp>
          <p:nvSpPr>
            <p:cNvPr id="20541" name="Text Box 62"/>
            <p:cNvSpPr txBox="1">
              <a:spLocks noChangeArrowheads="1"/>
            </p:cNvSpPr>
            <p:nvPr/>
          </p:nvSpPr>
          <p:spPr bwMode="auto">
            <a:xfrm>
              <a:off x="4027" y="3785"/>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en-US" altLang="zh-CN" sz="1600" baseline="-25000">
                  <a:solidFill>
                    <a:srgbClr val="006699"/>
                  </a:solidFill>
                  <a:latin typeface="Times New Roman" panose="02020603050405020304" pitchFamily="18" charset="0"/>
                </a:rPr>
                <a:t>1</a:t>
              </a:r>
            </a:p>
          </p:txBody>
        </p:sp>
        <p:sp>
          <p:nvSpPr>
            <p:cNvPr id="20542" name="Text Box 63"/>
            <p:cNvSpPr txBox="1">
              <a:spLocks noChangeArrowheads="1"/>
            </p:cNvSpPr>
            <p:nvPr/>
          </p:nvSpPr>
          <p:spPr bwMode="auto">
            <a:xfrm>
              <a:off x="4397" y="3785"/>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r>
                <a:rPr lang="en-US" altLang="zh-CN" sz="1600" baseline="-25000">
                  <a:solidFill>
                    <a:srgbClr val="006699"/>
                  </a:solidFill>
                  <a:latin typeface="Times New Roman" panose="02020603050405020304" pitchFamily="18" charset="0"/>
                </a:rPr>
                <a:t>2</a:t>
              </a:r>
            </a:p>
          </p:txBody>
        </p:sp>
        <p:sp>
          <p:nvSpPr>
            <p:cNvPr id="20543" name="Text Box 65"/>
            <p:cNvSpPr txBox="1">
              <a:spLocks noChangeArrowheads="1"/>
            </p:cNvSpPr>
            <p:nvPr/>
          </p:nvSpPr>
          <p:spPr bwMode="auto">
            <a:xfrm>
              <a:off x="3411" y="3690"/>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endParaRPr lang="en-US" altLang="zh-CN" sz="1600" baseline="-25000">
                <a:solidFill>
                  <a:srgbClr val="006699"/>
                </a:solidFill>
                <a:latin typeface="Times New Roman" panose="02020603050405020304" pitchFamily="18" charset="0"/>
              </a:endParaRPr>
            </a:p>
          </p:txBody>
        </p:sp>
        <p:sp>
          <p:nvSpPr>
            <p:cNvPr id="20544" name="Text Box 66"/>
            <p:cNvSpPr txBox="1">
              <a:spLocks noChangeArrowheads="1"/>
            </p:cNvSpPr>
            <p:nvPr/>
          </p:nvSpPr>
          <p:spPr bwMode="auto">
            <a:xfrm>
              <a:off x="1194" y="3690"/>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endParaRPr lang="en-US" altLang="zh-CN" sz="1600" baseline="-25000">
                <a:solidFill>
                  <a:srgbClr val="006699"/>
                </a:solidFill>
                <a:latin typeface="Times New Roman" panose="02020603050405020304" pitchFamily="18" charset="0"/>
              </a:endParaRPr>
            </a:p>
          </p:txBody>
        </p:sp>
        <p:sp>
          <p:nvSpPr>
            <p:cNvPr id="20545" name="Text Box 67"/>
            <p:cNvSpPr txBox="1">
              <a:spLocks noChangeArrowheads="1"/>
            </p:cNvSpPr>
            <p:nvPr/>
          </p:nvSpPr>
          <p:spPr bwMode="auto">
            <a:xfrm>
              <a:off x="2980" y="3690"/>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endParaRPr lang="en-US" altLang="zh-CN" sz="1600" baseline="-25000">
                <a:solidFill>
                  <a:srgbClr val="006699"/>
                </a:solidFill>
                <a:latin typeface="Times New Roman" panose="02020603050405020304" pitchFamily="18" charset="0"/>
              </a:endParaRPr>
            </a:p>
          </p:txBody>
        </p:sp>
        <p:sp>
          <p:nvSpPr>
            <p:cNvPr id="20546" name="Text Box 68"/>
            <p:cNvSpPr txBox="1">
              <a:spLocks noChangeArrowheads="1"/>
            </p:cNvSpPr>
            <p:nvPr/>
          </p:nvSpPr>
          <p:spPr bwMode="auto">
            <a:xfrm>
              <a:off x="5259" y="3690"/>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a:t>
              </a:r>
            </a:p>
          </p:txBody>
        </p:sp>
        <p:sp>
          <p:nvSpPr>
            <p:cNvPr id="20547" name="Text Box 69"/>
            <p:cNvSpPr txBox="1">
              <a:spLocks noChangeArrowheads="1"/>
            </p:cNvSpPr>
            <p:nvPr/>
          </p:nvSpPr>
          <p:spPr bwMode="auto">
            <a:xfrm>
              <a:off x="3411" y="3122"/>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p>
          </p:txBody>
        </p:sp>
        <p:sp>
          <p:nvSpPr>
            <p:cNvPr id="20548" name="Text Box 70"/>
            <p:cNvSpPr txBox="1">
              <a:spLocks noChangeArrowheads="1"/>
            </p:cNvSpPr>
            <p:nvPr/>
          </p:nvSpPr>
          <p:spPr bwMode="auto">
            <a:xfrm>
              <a:off x="3411" y="2743"/>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p>
          </p:txBody>
        </p:sp>
        <p:sp>
          <p:nvSpPr>
            <p:cNvPr id="20549" name="Text Box 71"/>
            <p:cNvSpPr txBox="1">
              <a:spLocks noChangeArrowheads="1"/>
            </p:cNvSpPr>
            <p:nvPr/>
          </p:nvSpPr>
          <p:spPr bwMode="auto">
            <a:xfrm>
              <a:off x="1194" y="2743"/>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p>
          </p:txBody>
        </p:sp>
        <p:sp>
          <p:nvSpPr>
            <p:cNvPr id="20550" name="Text Box 72"/>
            <p:cNvSpPr txBox="1">
              <a:spLocks noChangeArrowheads="1"/>
            </p:cNvSpPr>
            <p:nvPr/>
          </p:nvSpPr>
          <p:spPr bwMode="auto">
            <a:xfrm>
              <a:off x="1194" y="3122"/>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p>
          </p:txBody>
        </p:sp>
        <p:sp>
          <p:nvSpPr>
            <p:cNvPr id="20551" name="Text Box 73"/>
            <p:cNvSpPr txBox="1">
              <a:spLocks noChangeArrowheads="1"/>
            </p:cNvSpPr>
            <p:nvPr/>
          </p:nvSpPr>
          <p:spPr bwMode="auto">
            <a:xfrm>
              <a:off x="1194" y="2365"/>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sp>
          <p:nvSpPr>
            <p:cNvPr id="20552" name="Text Box 74"/>
            <p:cNvSpPr txBox="1">
              <a:spLocks noChangeArrowheads="1"/>
            </p:cNvSpPr>
            <p:nvPr/>
          </p:nvSpPr>
          <p:spPr bwMode="auto">
            <a:xfrm>
              <a:off x="3411" y="2365"/>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sp>
          <p:nvSpPr>
            <p:cNvPr id="20553" name="Text Box 75"/>
            <p:cNvSpPr txBox="1">
              <a:spLocks noChangeArrowheads="1"/>
            </p:cNvSpPr>
            <p:nvPr/>
          </p:nvSpPr>
          <p:spPr bwMode="auto">
            <a:xfrm>
              <a:off x="2206" y="2667"/>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P</a:t>
              </a:r>
              <a:r>
                <a:rPr lang="en-US" altLang="zh-CN" sz="1600" baseline="-25000">
                  <a:solidFill>
                    <a:srgbClr val="006699"/>
                  </a:solidFill>
                  <a:latin typeface="Times New Roman" panose="02020603050405020304" pitchFamily="18" charset="0"/>
                </a:rPr>
                <a:t>1</a:t>
              </a:r>
            </a:p>
          </p:txBody>
        </p:sp>
        <p:sp>
          <p:nvSpPr>
            <p:cNvPr id="20554" name="Text Box 76"/>
            <p:cNvSpPr txBox="1">
              <a:spLocks noChangeArrowheads="1"/>
            </p:cNvSpPr>
            <p:nvPr/>
          </p:nvSpPr>
          <p:spPr bwMode="auto">
            <a:xfrm>
              <a:off x="2672" y="3027"/>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P</a:t>
              </a:r>
              <a:r>
                <a:rPr lang="en-US" altLang="zh-CN" sz="1600" baseline="-25000">
                  <a:solidFill>
                    <a:srgbClr val="006699"/>
                  </a:solidFill>
                  <a:latin typeface="Times New Roman" panose="02020603050405020304" pitchFamily="18" charset="0"/>
                </a:rPr>
                <a:t>2</a:t>
              </a:r>
            </a:p>
          </p:txBody>
        </p:sp>
        <p:sp>
          <p:nvSpPr>
            <p:cNvPr id="20555" name="Text Box 77"/>
            <p:cNvSpPr txBox="1">
              <a:spLocks noChangeArrowheads="1"/>
            </p:cNvSpPr>
            <p:nvPr/>
          </p:nvSpPr>
          <p:spPr bwMode="auto">
            <a:xfrm>
              <a:off x="2670" y="2687"/>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zh-CN" sz="1600" baseline="-25000">
                <a:solidFill>
                  <a:srgbClr val="006699"/>
                </a:solidFill>
                <a:latin typeface="Times New Roman" panose="02020603050405020304" pitchFamily="18" charset="0"/>
              </a:endParaRPr>
            </a:p>
          </p:txBody>
        </p:sp>
        <p:sp>
          <p:nvSpPr>
            <p:cNvPr id="20556" name="Text Box 78"/>
            <p:cNvSpPr txBox="1">
              <a:spLocks noChangeArrowheads="1"/>
            </p:cNvSpPr>
            <p:nvPr/>
          </p:nvSpPr>
          <p:spPr bwMode="auto">
            <a:xfrm>
              <a:off x="2054" y="3211"/>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zh-CN" sz="1600" baseline="-25000">
                <a:solidFill>
                  <a:srgbClr val="006699"/>
                </a:solidFill>
                <a:latin typeface="Times New Roman" panose="02020603050405020304" pitchFamily="18" charset="0"/>
              </a:endParaRPr>
            </a:p>
          </p:txBody>
        </p:sp>
        <p:sp>
          <p:nvSpPr>
            <p:cNvPr id="20557" name="Text Box 79"/>
            <p:cNvSpPr txBox="1">
              <a:spLocks noChangeArrowheads="1"/>
            </p:cNvSpPr>
            <p:nvPr/>
          </p:nvSpPr>
          <p:spPr bwMode="auto">
            <a:xfrm>
              <a:off x="5134" y="2742"/>
              <a:ext cx="185"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endParaRPr lang="en-US" altLang="zh-CN" sz="1600" baseline="-25000">
                <a:solidFill>
                  <a:srgbClr val="006699"/>
                </a:solidFill>
                <a:latin typeface="Times New Roman" panose="02020603050405020304" pitchFamily="18" charset="0"/>
              </a:endParaRPr>
            </a:p>
          </p:txBody>
        </p:sp>
        <p:sp>
          <p:nvSpPr>
            <p:cNvPr id="20558" name="Text Box 80"/>
            <p:cNvSpPr txBox="1">
              <a:spLocks noChangeArrowheads="1"/>
            </p:cNvSpPr>
            <p:nvPr/>
          </p:nvSpPr>
          <p:spPr bwMode="auto">
            <a:xfrm>
              <a:off x="884" y="2836"/>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(D)</a:t>
              </a:r>
              <a:endParaRPr lang="en-US" altLang="zh-CN" sz="1600" baseline="-25000">
                <a:solidFill>
                  <a:srgbClr val="006699"/>
                </a:solidFill>
                <a:latin typeface="Times New Roman" panose="02020603050405020304" pitchFamily="18" charset="0"/>
              </a:endParaRPr>
            </a:p>
          </p:txBody>
        </p:sp>
        <p:sp>
          <p:nvSpPr>
            <p:cNvPr id="20559" name="Text Box 82"/>
            <p:cNvSpPr txBox="1">
              <a:spLocks noChangeArrowheads="1"/>
            </p:cNvSpPr>
            <p:nvPr/>
          </p:nvSpPr>
          <p:spPr bwMode="auto">
            <a:xfrm>
              <a:off x="2336" y="806"/>
              <a:ext cx="85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S=-</a:t>
              </a:r>
              <a:r>
                <a:rPr lang="el-GR" altLang="zh-CN" sz="1600">
                  <a:solidFill>
                    <a:srgbClr val="006699"/>
                  </a:solidFill>
                  <a:latin typeface="Times New Roman" panose="02020603050405020304" pitchFamily="18" charset="0"/>
                </a:rPr>
                <a:t>α</a:t>
              </a:r>
              <a:r>
                <a:rPr lang="en-US" altLang="zh-CN" sz="1600">
                  <a:solidFill>
                    <a:srgbClr val="006699"/>
                  </a:solidFill>
                  <a:latin typeface="Times New Roman" panose="02020603050405020304" pitchFamily="18" charset="0"/>
                </a:rPr>
                <a:t>+(1-</a:t>
              </a:r>
              <a:r>
                <a:rPr lang="el-GR" altLang="zh-CN" sz="1600">
                  <a:solidFill>
                    <a:srgbClr val="006699"/>
                  </a:solidFill>
                  <a:latin typeface="Times New Roman" panose="02020603050405020304" pitchFamily="18" charset="0"/>
                </a:rPr>
                <a:t>β</a:t>
              </a:r>
              <a:r>
                <a:rPr lang="en-US" altLang="zh-CN" sz="1600">
                  <a:solidFill>
                    <a:srgbClr val="006699"/>
                  </a:solidFill>
                  <a:latin typeface="Times New Roman" panose="02020603050405020304" pitchFamily="18" charset="0"/>
                </a:rPr>
                <a:t>)Y</a:t>
              </a:r>
            </a:p>
          </p:txBody>
        </p:sp>
        <p:sp>
          <p:nvSpPr>
            <p:cNvPr id="20560" name="Text Box 87"/>
            <p:cNvSpPr txBox="1">
              <a:spLocks noChangeArrowheads="1"/>
            </p:cNvSpPr>
            <p:nvPr/>
          </p:nvSpPr>
          <p:spPr bwMode="auto">
            <a:xfrm>
              <a:off x="2995" y="3449"/>
              <a:ext cx="1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i="1">
                  <a:solidFill>
                    <a:srgbClr val="006699"/>
                  </a:solidFill>
                  <a:latin typeface="Times New Roman" panose="02020603050405020304" pitchFamily="18" charset="0"/>
                </a:rPr>
                <a:t>IS</a:t>
              </a:r>
              <a:endParaRPr lang="en-US" altLang="zh-CN" sz="1600" i="1" baseline="-25000">
                <a:solidFill>
                  <a:srgbClr val="006699"/>
                </a:solidFill>
                <a:latin typeface="Times New Roman" panose="02020603050405020304" pitchFamily="18" charset="0"/>
              </a:endParaRPr>
            </a:p>
          </p:txBody>
        </p:sp>
        <p:graphicFrame>
          <p:nvGraphicFramePr>
            <p:cNvPr id="20561" name="Object 93"/>
            <p:cNvGraphicFramePr>
              <a:graphicFrameLocks noChangeAspect="1"/>
            </p:cNvGraphicFramePr>
            <p:nvPr/>
          </p:nvGraphicFramePr>
          <p:xfrm>
            <a:off x="4765" y="3536"/>
            <a:ext cx="584" cy="172"/>
          </p:xfrm>
          <a:graphic>
            <a:graphicData uri="http://schemas.openxmlformats.org/presentationml/2006/ole">
              <mc:AlternateContent xmlns:mc="http://schemas.openxmlformats.org/markup-compatibility/2006">
                <mc:Choice xmlns:v="urn:schemas-microsoft-com:vml" Requires="v">
                  <p:oleObj spid="_x0000_s38927" name="Equation" r:id="rId3" imgW="514333" imgH="76140" progId="Equation.DSMT4">
                    <p:embed/>
                  </p:oleObj>
                </mc:Choice>
                <mc:Fallback>
                  <p:oleObj name="Equation" r:id="rId3" imgW="514333" imgH="761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5" y="3536"/>
                          <a:ext cx="58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 name="页脚占位符 2"/>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1264186826"/>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5468"/>
                                        </p:tgtEl>
                                        <p:attrNameLst>
                                          <p:attrName>style.visibility</p:attrName>
                                        </p:attrNameLst>
                                      </p:cBhvr>
                                      <p:to>
                                        <p:strVal val="visible"/>
                                      </p:to>
                                    </p:set>
                                    <p:animEffect transition="in" filter="blinds(horizontal)">
                                      <p:cBhvr>
                                        <p:cTn id="7" dur="500"/>
                                        <p:tgtEl>
                                          <p:spTgt spid="485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537603" name="Rectangle 3"/>
          <p:cNvSpPr>
            <a:spLocks noChangeArrowheads="1"/>
          </p:cNvSpPr>
          <p:nvPr/>
        </p:nvSpPr>
        <p:spPr bwMode="auto">
          <a:xfrm>
            <a:off x="900113" y="2060575"/>
            <a:ext cx="7329487"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dirty="0" smtClean="0">
                <a:solidFill>
                  <a:srgbClr val="800000"/>
                </a:solidFill>
                <a:latin typeface="楷体_GB2312" panose="02010609030101010101" pitchFamily="49" charset="-122"/>
                <a:ea typeface="楷体_GB2312" panose="02010609030101010101" pitchFamily="49" charset="-122"/>
              </a:rPr>
              <a:t>例</a:t>
            </a:r>
            <a:r>
              <a:rPr kumimoji="1" lang="en-US" altLang="zh-CN" sz="2400" dirty="0" smtClean="0">
                <a:solidFill>
                  <a:srgbClr val="800000"/>
                </a:solidFill>
                <a:latin typeface="Times New Roman" panose="02020603050405020304" pitchFamily="18" charset="0"/>
                <a:ea typeface="楷体_GB2312" panose="02010609030101010101" pitchFamily="49" charset="-122"/>
              </a:rPr>
              <a:t>4.1</a:t>
            </a:r>
            <a:r>
              <a:rPr kumimoji="1" lang="en-US" altLang="zh-CN" sz="2400" dirty="0" smtClean="0">
                <a:latin typeface="楷体_GB2312" panose="02010609030101010101" pitchFamily="49" charset="-122"/>
                <a:ea typeface="楷体_GB2312" panose="02010609030101010101" pitchFamily="49" charset="-122"/>
              </a:rPr>
              <a:t> </a:t>
            </a:r>
            <a:r>
              <a:rPr kumimoji="1" lang="zh-CN" altLang="en-US" sz="2400" dirty="0">
                <a:latin typeface="楷体" panose="02010609060101010101" pitchFamily="49" charset="-122"/>
                <a:ea typeface="楷体" panose="02010609060101010101" pitchFamily="49" charset="-122"/>
              </a:rPr>
              <a:t>已知消费函数</a:t>
            </a:r>
            <a:r>
              <a:rPr kumimoji="1" lang="en-US" altLang="zh-CN" sz="2400" dirty="0">
                <a:latin typeface="Times New Roman" panose="02020603050405020304" pitchFamily="18" charset="0"/>
                <a:ea typeface="楷体_GB2312" panose="02010609030101010101" pitchFamily="49" charset="-122"/>
              </a:rPr>
              <a:t>C</a:t>
            </a:r>
            <a:r>
              <a:rPr kumimoji="1" lang="zh-CN" altLang="en-US" sz="2400" dirty="0">
                <a:latin typeface="Times New Roman" panose="02020603050405020304" pitchFamily="18" charset="0"/>
                <a:ea typeface="楷体_GB2312" panose="02010609030101010101" pitchFamily="49" charset="-122"/>
              </a:rPr>
              <a:t>＝</a:t>
            </a:r>
            <a:r>
              <a:rPr kumimoji="1" lang="en-US" altLang="zh-CN" sz="2400" dirty="0">
                <a:latin typeface="Times New Roman" panose="02020603050405020304" pitchFamily="18" charset="0"/>
                <a:ea typeface="楷体_GB2312" panose="02010609030101010101" pitchFamily="49" charset="-122"/>
              </a:rPr>
              <a:t>200+0.8Y</a:t>
            </a:r>
            <a:r>
              <a:rPr kumimoji="1" lang="zh-CN" altLang="en-US" sz="2400" dirty="0">
                <a:latin typeface="楷体_GB2312" panose="02010609030101010101" pitchFamily="49" charset="-122"/>
                <a:ea typeface="楷体_GB2312" panose="02010609030101010101" pitchFamily="49" charset="-122"/>
              </a:rPr>
              <a:t>，</a:t>
            </a:r>
            <a:r>
              <a:rPr kumimoji="1" lang="en-US" altLang="zh-CN" sz="2400" dirty="0">
                <a:latin typeface="Times New Roman" panose="02020603050405020304" pitchFamily="18" charset="0"/>
                <a:ea typeface="楷体_GB2312" panose="02010609030101010101" pitchFamily="49" charset="-122"/>
              </a:rPr>
              <a:t>I=300-5r </a:t>
            </a:r>
            <a:r>
              <a:rPr kumimoji="1" lang="zh-CN" altLang="en-US" sz="2400" dirty="0">
                <a:latin typeface="Times New Roman" panose="02020603050405020304" pitchFamily="18" charset="0"/>
                <a:ea typeface="楷体_GB2312" panose="02010609030101010101" pitchFamily="49" charset="-122"/>
              </a:rPr>
              <a:t>。</a:t>
            </a:r>
            <a:r>
              <a:rPr kumimoji="1" lang="zh-CN" altLang="en-US" sz="2400" dirty="0">
                <a:latin typeface="楷体" panose="02010609060101010101" pitchFamily="49" charset="-122"/>
                <a:ea typeface="楷体" panose="02010609060101010101" pitchFamily="49" charset="-122"/>
              </a:rPr>
              <a:t>求</a:t>
            </a:r>
            <a:r>
              <a:rPr kumimoji="1" lang="en-US" altLang="zh-CN" sz="2400" dirty="0">
                <a:latin typeface="Times New Roman" panose="02020603050405020304" pitchFamily="18" charset="0"/>
                <a:ea typeface="楷体_GB2312" panose="02010609030101010101" pitchFamily="49" charset="-122"/>
              </a:rPr>
              <a:t>IS</a:t>
            </a:r>
            <a:r>
              <a:rPr kumimoji="1" lang="zh-CN" altLang="en-US" sz="2400" dirty="0">
                <a:latin typeface="楷体" panose="02010609060101010101" pitchFamily="49" charset="-122"/>
                <a:ea typeface="楷体" panose="02010609060101010101" pitchFamily="49" charset="-122"/>
              </a:rPr>
              <a:t>曲线的方程 。 </a:t>
            </a:r>
          </a:p>
        </p:txBody>
      </p:sp>
      <p:sp>
        <p:nvSpPr>
          <p:cNvPr id="537604" name="Rectangle 4"/>
          <p:cNvSpPr>
            <a:spLocks noChangeArrowheads="1"/>
          </p:cNvSpPr>
          <p:nvPr/>
        </p:nvSpPr>
        <p:spPr bwMode="auto">
          <a:xfrm>
            <a:off x="1331913" y="2995613"/>
            <a:ext cx="8636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a:latin typeface="楷体" panose="02010609060101010101" pitchFamily="49" charset="-122"/>
                <a:ea typeface="楷体" panose="02010609060101010101" pitchFamily="49" charset="-122"/>
              </a:rPr>
              <a:t>解：</a:t>
            </a:r>
          </a:p>
        </p:txBody>
      </p:sp>
      <p:graphicFrame>
        <p:nvGraphicFramePr>
          <p:cNvPr id="537608" name="Object 8"/>
          <p:cNvGraphicFramePr>
            <a:graphicFrameLocks noChangeAspect="1"/>
          </p:cNvGraphicFramePr>
          <p:nvPr/>
        </p:nvGraphicFramePr>
        <p:xfrm>
          <a:off x="2093913" y="3017838"/>
          <a:ext cx="5672137" cy="674687"/>
        </p:xfrm>
        <a:graphic>
          <a:graphicData uri="http://schemas.openxmlformats.org/presentationml/2006/ole">
            <mc:AlternateContent xmlns:mc="http://schemas.openxmlformats.org/markup-compatibility/2006">
              <mc:Choice xmlns:v="urn:schemas-microsoft-com:vml" Requires="v">
                <p:oleObj spid="_x0000_s39964" name="Equation" r:id="rId3" imgW="3302000" imgH="393700" progId="Equation.DSMT4">
                  <p:embed/>
                </p:oleObj>
              </mc:Choice>
              <mc:Fallback>
                <p:oleObj name="Equation" r:id="rId3" imgW="33020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913" y="3017838"/>
                        <a:ext cx="5672137"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7610" name="Object 10"/>
          <p:cNvGraphicFramePr>
            <a:graphicFrameLocks noChangeAspect="1"/>
          </p:cNvGraphicFramePr>
          <p:nvPr/>
        </p:nvGraphicFramePr>
        <p:xfrm>
          <a:off x="2265363" y="3840163"/>
          <a:ext cx="5326062" cy="684212"/>
        </p:xfrm>
        <a:graphic>
          <a:graphicData uri="http://schemas.openxmlformats.org/presentationml/2006/ole">
            <mc:AlternateContent xmlns:mc="http://schemas.openxmlformats.org/markup-compatibility/2006">
              <mc:Choice xmlns:v="urn:schemas-microsoft-com:vml" Requires="v">
                <p:oleObj spid="_x0000_s39965" name="Equation" r:id="rId5" imgW="2755900" imgH="419100" progId="Equation.DSMT4">
                  <p:embed/>
                </p:oleObj>
              </mc:Choice>
              <mc:Fallback>
                <p:oleObj name="Equation" r:id="rId5" imgW="27559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5363" y="3840163"/>
                        <a:ext cx="53260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7612" name="Rectangle 12"/>
          <p:cNvSpPr>
            <a:spLocks noChangeArrowheads="1"/>
          </p:cNvSpPr>
          <p:nvPr/>
        </p:nvSpPr>
        <p:spPr bwMode="auto">
          <a:xfrm>
            <a:off x="1404938" y="4017963"/>
            <a:ext cx="8636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6600"/>
              </a:buClr>
              <a:buSzTx/>
              <a:buFont typeface="Wingdings" panose="05000000000000000000" pitchFamily="2" charset="2"/>
              <a:buNone/>
            </a:pPr>
            <a:r>
              <a:rPr kumimoji="1" lang="zh-CN" altLang="en-US" sz="2400">
                <a:latin typeface="楷体" panose="02010609060101010101" pitchFamily="49" charset="-122"/>
                <a:ea typeface="楷体" panose="02010609060101010101" pitchFamily="49" charset="-122"/>
              </a:rPr>
              <a:t>或，</a:t>
            </a:r>
          </a:p>
        </p:txBody>
      </p:sp>
      <p:sp>
        <p:nvSpPr>
          <p:cNvPr id="537613" name="AutoShape 13"/>
          <p:cNvSpPr>
            <a:spLocks noChangeArrowheads="1"/>
          </p:cNvSpPr>
          <p:nvPr/>
        </p:nvSpPr>
        <p:spPr bwMode="auto">
          <a:xfrm>
            <a:off x="755650" y="620713"/>
            <a:ext cx="7777163" cy="12239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000">
                <a:solidFill>
                  <a:srgbClr val="000000"/>
                </a:solidFill>
                <a:latin typeface="楷体" panose="02010609060101010101" pitchFamily="49" charset="-122"/>
                <a:ea typeface="楷体" panose="02010609060101010101" pitchFamily="49" charset="-122"/>
              </a:rPr>
              <a:t>  </a:t>
            </a:r>
            <a:r>
              <a:rPr kumimoji="1" lang="zh-CN" altLang="en-US" sz="2000">
                <a:solidFill>
                  <a:srgbClr val="000000"/>
                </a:solidFill>
                <a:latin typeface="楷体" panose="02010609060101010101" pitchFamily="49" charset="-122"/>
                <a:ea typeface="楷体" panose="02010609060101010101" pitchFamily="49" charset="-122"/>
              </a:rPr>
              <a:t>如果消费函数和投资函数已知，可以求出</a:t>
            </a:r>
            <a:r>
              <a:rPr kumimoji="1" lang="en-US" altLang="zh-CN" sz="2000">
                <a:solidFill>
                  <a:srgbClr val="000000"/>
                </a:solidFill>
                <a:latin typeface="Times New Roman" panose="02020603050405020304" pitchFamily="18" charset="0"/>
                <a:ea typeface="楷体" panose="02010609060101010101" pitchFamily="49" charset="-122"/>
              </a:rPr>
              <a:t>IS</a:t>
            </a:r>
            <a:r>
              <a:rPr kumimoji="1" lang="zh-CN" altLang="en-US" sz="2000">
                <a:solidFill>
                  <a:srgbClr val="000000"/>
                </a:solidFill>
                <a:latin typeface="楷体" panose="02010609060101010101" pitchFamily="49" charset="-122"/>
                <a:ea typeface="楷体" panose="02010609060101010101" pitchFamily="49" charset="-122"/>
              </a:rPr>
              <a:t>曲线的方程；如果</a:t>
            </a:r>
            <a:r>
              <a:rPr kumimoji="1" lang="en-US" altLang="zh-CN" sz="2000">
                <a:solidFill>
                  <a:srgbClr val="000000"/>
                </a:solidFill>
                <a:latin typeface="Times New Roman" panose="02020603050405020304" pitchFamily="18" charset="0"/>
                <a:ea typeface="楷体" panose="02010609060101010101" pitchFamily="49" charset="-122"/>
              </a:rPr>
              <a:t>IS</a:t>
            </a:r>
            <a:r>
              <a:rPr kumimoji="1" lang="zh-CN" altLang="en-US" sz="2000">
                <a:solidFill>
                  <a:srgbClr val="000000"/>
                </a:solidFill>
                <a:latin typeface="楷体" panose="02010609060101010101" pitchFamily="49" charset="-122"/>
                <a:ea typeface="楷体" panose="02010609060101010101" pitchFamily="49" charset="-122"/>
              </a:rPr>
              <a:t>曲线方程已知，则可以推算出不同利率水平下实现产品市场均衡时的产出水平，或不同产出水平下实现产品市场均衡时的利率水平。 </a:t>
            </a:r>
          </a:p>
        </p:txBody>
      </p:sp>
      <p:grpSp>
        <p:nvGrpSpPr>
          <p:cNvPr id="2" name="Group 4"/>
          <p:cNvGrpSpPr>
            <a:grpSpLocks/>
          </p:cNvGrpSpPr>
          <p:nvPr/>
        </p:nvGrpSpPr>
        <p:grpSpPr bwMode="auto">
          <a:xfrm>
            <a:off x="323850" y="4691063"/>
            <a:ext cx="4176713" cy="1546225"/>
            <a:chOff x="1954" y="2614"/>
            <a:chExt cx="2151" cy="1380"/>
          </a:xfrm>
        </p:grpSpPr>
        <p:grpSp>
          <p:nvGrpSpPr>
            <p:cNvPr id="21516" name="Group 5"/>
            <p:cNvGrpSpPr>
              <a:grpSpLocks/>
            </p:cNvGrpSpPr>
            <p:nvPr/>
          </p:nvGrpSpPr>
          <p:grpSpPr bwMode="auto">
            <a:xfrm>
              <a:off x="2290" y="2614"/>
              <a:ext cx="1815" cy="1303"/>
              <a:chOff x="3515" y="1616"/>
              <a:chExt cx="1497" cy="1204"/>
            </a:xfrm>
          </p:grpSpPr>
          <p:sp>
            <p:nvSpPr>
              <p:cNvPr id="21519" name="Freeform 6"/>
              <p:cNvSpPr>
                <a:spLocks/>
              </p:cNvSpPr>
              <p:nvPr/>
            </p:nvSpPr>
            <p:spPr bwMode="auto">
              <a:xfrm>
                <a:off x="3515" y="1616"/>
                <a:ext cx="1497" cy="862"/>
              </a:xfrm>
              <a:custGeom>
                <a:avLst/>
                <a:gdLst>
                  <a:gd name="T0" fmla="*/ 70071667 w 1149"/>
                  <a:gd name="T1" fmla="*/ 340061 h 719"/>
                  <a:gd name="T2" fmla="*/ 65159776 w 1149"/>
                  <a:gd name="T3" fmla="*/ 155606 h 719"/>
                  <a:gd name="T4" fmla="*/ 60296975 w 1149"/>
                  <a:gd name="T5" fmla="*/ 137919 h 719"/>
                  <a:gd name="T6" fmla="*/ 57314693 w 1149"/>
                  <a:gd name="T7" fmla="*/ 226337 h 719"/>
                  <a:gd name="T8" fmla="*/ 57314693 w 1149"/>
                  <a:gd name="T9" fmla="*/ 213772 h 719"/>
                  <a:gd name="T10" fmla="*/ 54537388 w 1149"/>
                  <a:gd name="T11" fmla="*/ 83871 h 719"/>
                  <a:gd name="T12" fmla="*/ 49104125 w 1149"/>
                  <a:gd name="T13" fmla="*/ 9512 h 719"/>
                  <a:gd name="T14" fmla="*/ 43095222 w 1149"/>
                  <a:gd name="T15" fmla="*/ 7934 h 719"/>
                  <a:gd name="T16" fmla="*/ 38859488 w 1149"/>
                  <a:gd name="T17" fmla="*/ 52403 h 719"/>
                  <a:gd name="T18" fmla="*/ 36887709 w 1149"/>
                  <a:gd name="T19" fmla="*/ 128594 h 719"/>
                  <a:gd name="T20" fmla="*/ 40386363 w 1149"/>
                  <a:gd name="T21" fmla="*/ 162365 h 719"/>
                  <a:gd name="T22" fmla="*/ 42719806 w 1149"/>
                  <a:gd name="T23" fmla="*/ 228581 h 719"/>
                  <a:gd name="T24" fmla="*/ 42594299 w 1149"/>
                  <a:gd name="T25" fmla="*/ 223657 h 719"/>
                  <a:gd name="T26" fmla="*/ 40037726 w 1149"/>
                  <a:gd name="T27" fmla="*/ 155606 h 719"/>
                  <a:gd name="T28" fmla="*/ 35584741 w 1149"/>
                  <a:gd name="T29" fmla="*/ 137919 h 719"/>
                  <a:gd name="T30" fmla="*/ 31395221 w 1149"/>
                  <a:gd name="T31" fmla="*/ 155606 h 719"/>
                  <a:gd name="T32" fmla="*/ 31221036 w 1149"/>
                  <a:gd name="T33" fmla="*/ 227507 h 719"/>
                  <a:gd name="T34" fmla="*/ 29593853 w 1149"/>
                  <a:gd name="T35" fmla="*/ 178675 h 719"/>
                  <a:gd name="T36" fmla="*/ 24731345 w 1149"/>
                  <a:gd name="T37" fmla="*/ 135430 h 719"/>
                  <a:gd name="T38" fmla="*/ 20500077 w 1149"/>
                  <a:gd name="T39" fmla="*/ 190661 h 719"/>
                  <a:gd name="T40" fmla="*/ 18392627 w 1149"/>
                  <a:gd name="T41" fmla="*/ 276495 h 719"/>
                  <a:gd name="T42" fmla="*/ 17012505 w 1149"/>
                  <a:gd name="T43" fmla="*/ 360294 h 719"/>
                  <a:gd name="T44" fmla="*/ 17434037 w 1149"/>
                  <a:gd name="T45" fmla="*/ 283647 h 719"/>
                  <a:gd name="T46" fmla="*/ 14116986 w 1149"/>
                  <a:gd name="T47" fmla="*/ 207734 h 719"/>
                  <a:gd name="T48" fmla="*/ 9124692 w 1149"/>
                  <a:gd name="T49" fmla="*/ 213287 h 719"/>
                  <a:gd name="T50" fmla="*/ 4899310 w 1149"/>
                  <a:gd name="T51" fmla="*/ 268140 h 719"/>
                  <a:gd name="T52" fmla="*/ 2215285 w 1149"/>
                  <a:gd name="T53" fmla="*/ 364790 h 719"/>
                  <a:gd name="T54" fmla="*/ 0 w 1149"/>
                  <a:gd name="T55" fmla="*/ 528271 h 719"/>
                  <a:gd name="T56" fmla="*/ 694695 w 1149"/>
                  <a:gd name="T57" fmla="*/ 658000 h 719"/>
                  <a:gd name="T58" fmla="*/ 2607972 w 1149"/>
                  <a:gd name="T59" fmla="*/ 710079 h 719"/>
                  <a:gd name="T60" fmla="*/ 4426969 w 1149"/>
                  <a:gd name="T61" fmla="*/ 664109 h 719"/>
                  <a:gd name="T62" fmla="*/ 1709799 w 1149"/>
                  <a:gd name="T63" fmla="*/ 812543 h 719"/>
                  <a:gd name="T64" fmla="*/ 1709799 w 1149"/>
                  <a:gd name="T65" fmla="*/ 1024159 h 719"/>
                  <a:gd name="T66" fmla="*/ 4471183 w 1149"/>
                  <a:gd name="T67" fmla="*/ 1168684 h 719"/>
                  <a:gd name="T68" fmla="*/ 9124692 w 1149"/>
                  <a:gd name="T69" fmla="*/ 1259773 h 719"/>
                  <a:gd name="T70" fmla="*/ 13911789 w 1149"/>
                  <a:gd name="T71" fmla="*/ 1296718 h 719"/>
                  <a:gd name="T72" fmla="*/ 13678759 w 1149"/>
                  <a:gd name="T73" fmla="*/ 1298648 h 719"/>
                  <a:gd name="T74" fmla="*/ 14594104 w 1149"/>
                  <a:gd name="T75" fmla="*/ 1371997 h 719"/>
                  <a:gd name="T76" fmla="*/ 19047644 w 1149"/>
                  <a:gd name="T77" fmla="*/ 1457951 h 719"/>
                  <a:gd name="T78" fmla="*/ 23081715 w 1149"/>
                  <a:gd name="T79" fmla="*/ 1443366 h 719"/>
                  <a:gd name="T80" fmla="*/ 26311505 w 1149"/>
                  <a:gd name="T81" fmla="*/ 1354436 h 719"/>
                  <a:gd name="T82" fmla="*/ 25427028 w 1149"/>
                  <a:gd name="T83" fmla="*/ 1277736 h 719"/>
                  <a:gd name="T84" fmla="*/ 27861419 w 1149"/>
                  <a:gd name="T85" fmla="*/ 1337914 h 719"/>
                  <a:gd name="T86" fmla="*/ 33128164 w 1149"/>
                  <a:gd name="T87" fmla="*/ 1414793 h 719"/>
                  <a:gd name="T88" fmla="*/ 38734148 w 1149"/>
                  <a:gd name="T89" fmla="*/ 1425144 h 719"/>
                  <a:gd name="T90" fmla="*/ 42414720 w 1149"/>
                  <a:gd name="T91" fmla="*/ 1339934 h 719"/>
                  <a:gd name="T92" fmla="*/ 41391018 w 1149"/>
                  <a:gd name="T93" fmla="*/ 1418068 h 719"/>
                  <a:gd name="T94" fmla="*/ 47691203 w 1149"/>
                  <a:gd name="T95" fmla="*/ 1425144 h 719"/>
                  <a:gd name="T96" fmla="*/ 53576958 w 1149"/>
                  <a:gd name="T97" fmla="*/ 1359375 h 719"/>
                  <a:gd name="T98" fmla="*/ 56886623 w 1149"/>
                  <a:gd name="T99" fmla="*/ 1236716 h 719"/>
                  <a:gd name="T100" fmla="*/ 57314693 w 1149"/>
                  <a:gd name="T101" fmla="*/ 1175981 h 719"/>
                  <a:gd name="T102" fmla="*/ 58375984 w 1149"/>
                  <a:gd name="T103" fmla="*/ 1259773 h 719"/>
                  <a:gd name="T104" fmla="*/ 62795527 w 1149"/>
                  <a:gd name="T105" fmla="*/ 1322551 h 719"/>
                  <a:gd name="T106" fmla="*/ 67082527 w 1149"/>
                  <a:gd name="T107" fmla="*/ 1296718 h 719"/>
                  <a:gd name="T108" fmla="*/ 70047912 w 1149"/>
                  <a:gd name="T109" fmla="*/ 1218869 h 719"/>
                  <a:gd name="T110" fmla="*/ 70087265 w 1149"/>
                  <a:gd name="T111" fmla="*/ 1189567 h 719"/>
                  <a:gd name="T112" fmla="*/ 66508140 w 1149"/>
                  <a:gd name="T113" fmla="*/ 1210310 h 719"/>
                  <a:gd name="T114" fmla="*/ 68358995 w 1149"/>
                  <a:gd name="T115" fmla="*/ 1210310 h 719"/>
                  <a:gd name="T116" fmla="*/ 71852312 w 1149"/>
                  <a:gd name="T117" fmla="*/ 1160698 h 719"/>
                  <a:gd name="T118" fmla="*/ 75152389 w 1149"/>
                  <a:gd name="T119" fmla="*/ 1041031 h 719"/>
                  <a:gd name="T120" fmla="*/ 76882908 w 1149"/>
                  <a:gd name="T121" fmla="*/ 808544 h 719"/>
                  <a:gd name="T122" fmla="*/ 75056629 w 1149"/>
                  <a:gd name="T123" fmla="*/ 604004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268"/>
                    </a:moveTo>
                    <a:lnTo>
                      <a:pt x="1096" y="265"/>
                    </a:lnTo>
                    <a:lnTo>
                      <a:pt x="1093" y="262"/>
                    </a:lnTo>
                    <a:lnTo>
                      <a:pt x="1091" y="259"/>
                    </a:lnTo>
                    <a:lnTo>
                      <a:pt x="1088" y="255"/>
                    </a:lnTo>
                    <a:lnTo>
                      <a:pt x="1085" y="252"/>
                    </a:lnTo>
                    <a:lnTo>
                      <a:pt x="1083" y="247"/>
                    </a:lnTo>
                    <a:lnTo>
                      <a:pt x="1080" y="243"/>
                    </a:lnTo>
                    <a:lnTo>
                      <a:pt x="1077" y="238"/>
                    </a:lnTo>
                    <a:lnTo>
                      <a:pt x="1075" y="233"/>
                    </a:lnTo>
                    <a:lnTo>
                      <a:pt x="1072" y="228"/>
                    </a:lnTo>
                    <a:lnTo>
                      <a:pt x="1069" y="222"/>
                    </a:lnTo>
                    <a:lnTo>
                      <a:pt x="1066" y="216"/>
                    </a:lnTo>
                    <a:lnTo>
                      <a:pt x="1064" y="209"/>
                    </a:lnTo>
                    <a:lnTo>
                      <a:pt x="1061" y="203"/>
                    </a:lnTo>
                    <a:lnTo>
                      <a:pt x="1058" y="196"/>
                    </a:lnTo>
                    <a:lnTo>
                      <a:pt x="1055" y="188"/>
                    </a:lnTo>
                    <a:lnTo>
                      <a:pt x="1052" y="181"/>
                    </a:lnTo>
                    <a:lnTo>
                      <a:pt x="1049" y="174"/>
                    </a:lnTo>
                    <a:lnTo>
                      <a:pt x="1046" y="167"/>
                    </a:lnTo>
                    <a:lnTo>
                      <a:pt x="1043" y="160"/>
                    </a:lnTo>
                    <a:lnTo>
                      <a:pt x="1040" y="154"/>
                    </a:lnTo>
                    <a:lnTo>
                      <a:pt x="1037" y="148"/>
                    </a:lnTo>
                    <a:lnTo>
                      <a:pt x="1034" y="142"/>
                    </a:lnTo>
                    <a:lnTo>
                      <a:pt x="1030" y="136"/>
                    </a:lnTo>
                    <a:lnTo>
                      <a:pt x="1027" y="130"/>
                    </a:lnTo>
                    <a:lnTo>
                      <a:pt x="1023" y="125"/>
                    </a:lnTo>
                    <a:lnTo>
                      <a:pt x="1020" y="120"/>
                    </a:lnTo>
                    <a:lnTo>
                      <a:pt x="1016" y="115"/>
                    </a:lnTo>
                    <a:lnTo>
                      <a:pt x="1012" y="110"/>
                    </a:lnTo>
                    <a:lnTo>
                      <a:pt x="1008" y="106"/>
                    </a:lnTo>
                    <a:lnTo>
                      <a:pt x="1005" y="102"/>
                    </a:lnTo>
                    <a:lnTo>
                      <a:pt x="1001" y="98"/>
                    </a:lnTo>
                    <a:lnTo>
                      <a:pt x="997" y="94"/>
                    </a:lnTo>
                    <a:lnTo>
                      <a:pt x="993" y="91"/>
                    </a:lnTo>
                    <a:lnTo>
                      <a:pt x="989" y="88"/>
                    </a:lnTo>
                    <a:lnTo>
                      <a:pt x="985" y="85"/>
                    </a:lnTo>
                    <a:lnTo>
                      <a:pt x="981" y="82"/>
                    </a:lnTo>
                    <a:lnTo>
                      <a:pt x="977" y="79"/>
                    </a:lnTo>
                    <a:lnTo>
                      <a:pt x="973" y="77"/>
                    </a:lnTo>
                    <a:lnTo>
                      <a:pt x="969" y="74"/>
                    </a:lnTo>
                    <a:lnTo>
                      <a:pt x="965" y="72"/>
                    </a:lnTo>
                    <a:lnTo>
                      <a:pt x="962" y="71"/>
                    </a:lnTo>
                    <a:lnTo>
                      <a:pt x="958" y="69"/>
                    </a:lnTo>
                    <a:lnTo>
                      <a:pt x="954" y="68"/>
                    </a:lnTo>
                    <a:lnTo>
                      <a:pt x="950" y="66"/>
                    </a:lnTo>
                    <a:lnTo>
                      <a:pt x="946" y="65"/>
                    </a:lnTo>
                    <a:lnTo>
                      <a:pt x="943" y="65"/>
                    </a:lnTo>
                    <a:lnTo>
                      <a:pt x="939" y="64"/>
                    </a:lnTo>
                    <a:lnTo>
                      <a:pt x="935" y="64"/>
                    </a:lnTo>
                    <a:lnTo>
                      <a:pt x="932" y="64"/>
                    </a:lnTo>
                    <a:lnTo>
                      <a:pt x="928" y="63"/>
                    </a:lnTo>
                    <a:lnTo>
                      <a:pt x="924" y="64"/>
                    </a:lnTo>
                    <a:lnTo>
                      <a:pt x="921" y="64"/>
                    </a:lnTo>
                    <a:lnTo>
                      <a:pt x="917" y="64"/>
                    </a:lnTo>
                    <a:lnTo>
                      <a:pt x="914" y="65"/>
                    </a:lnTo>
                    <a:lnTo>
                      <a:pt x="910" y="65"/>
                    </a:lnTo>
                    <a:lnTo>
                      <a:pt x="907" y="66"/>
                    </a:lnTo>
                    <a:lnTo>
                      <a:pt x="903" y="67"/>
                    </a:lnTo>
                    <a:lnTo>
                      <a:pt x="900" y="68"/>
                    </a:lnTo>
                    <a:lnTo>
                      <a:pt x="896" y="70"/>
                    </a:lnTo>
                    <a:lnTo>
                      <a:pt x="893" y="71"/>
                    </a:lnTo>
                    <a:lnTo>
                      <a:pt x="890" y="73"/>
                    </a:lnTo>
                    <a:lnTo>
                      <a:pt x="886" y="75"/>
                    </a:lnTo>
                    <a:lnTo>
                      <a:pt x="883" y="77"/>
                    </a:lnTo>
                    <a:lnTo>
                      <a:pt x="880" y="79"/>
                    </a:lnTo>
                    <a:lnTo>
                      <a:pt x="877" y="81"/>
                    </a:lnTo>
                    <a:lnTo>
                      <a:pt x="874" y="83"/>
                    </a:lnTo>
                    <a:lnTo>
                      <a:pt x="871" y="85"/>
                    </a:lnTo>
                    <a:lnTo>
                      <a:pt x="869" y="87"/>
                    </a:lnTo>
                    <a:lnTo>
                      <a:pt x="867" y="89"/>
                    </a:lnTo>
                    <a:lnTo>
                      <a:pt x="865" y="92"/>
                    </a:lnTo>
                    <a:lnTo>
                      <a:pt x="863" y="94"/>
                    </a:lnTo>
                    <a:lnTo>
                      <a:pt x="861" y="96"/>
                    </a:lnTo>
                    <a:lnTo>
                      <a:pt x="860" y="98"/>
                    </a:lnTo>
                    <a:lnTo>
                      <a:pt x="859" y="101"/>
                    </a:lnTo>
                    <a:lnTo>
                      <a:pt x="858" y="103"/>
                    </a:lnTo>
                    <a:lnTo>
                      <a:pt x="857" y="106"/>
                    </a:lnTo>
                    <a:lnTo>
                      <a:pt x="857" y="108"/>
                    </a:lnTo>
                    <a:lnTo>
                      <a:pt x="856" y="111"/>
                    </a:lnTo>
                    <a:lnTo>
                      <a:pt x="856" y="113"/>
                    </a:lnTo>
                    <a:lnTo>
                      <a:pt x="856" y="116"/>
                    </a:lnTo>
                    <a:lnTo>
                      <a:pt x="856" y="118"/>
                    </a:lnTo>
                    <a:lnTo>
                      <a:pt x="856" y="120"/>
                    </a:lnTo>
                    <a:lnTo>
                      <a:pt x="856" y="121"/>
                    </a:lnTo>
                    <a:lnTo>
                      <a:pt x="856" y="122"/>
                    </a:lnTo>
                    <a:lnTo>
                      <a:pt x="856" y="123"/>
                    </a:lnTo>
                    <a:lnTo>
                      <a:pt x="856" y="124"/>
                    </a:lnTo>
                    <a:lnTo>
                      <a:pt x="856" y="123"/>
                    </a:lnTo>
                    <a:lnTo>
                      <a:pt x="856" y="122"/>
                    </a:lnTo>
                    <a:lnTo>
                      <a:pt x="856" y="121"/>
                    </a:lnTo>
                    <a:lnTo>
                      <a:pt x="856" y="120"/>
                    </a:lnTo>
                    <a:lnTo>
                      <a:pt x="856" y="118"/>
                    </a:lnTo>
                    <a:lnTo>
                      <a:pt x="856" y="116"/>
                    </a:lnTo>
                    <a:lnTo>
                      <a:pt x="856" y="113"/>
                    </a:lnTo>
                    <a:lnTo>
                      <a:pt x="856" y="111"/>
                    </a:lnTo>
                    <a:lnTo>
                      <a:pt x="856" y="108"/>
                    </a:lnTo>
                    <a:lnTo>
                      <a:pt x="856" y="105"/>
                    </a:lnTo>
                    <a:lnTo>
                      <a:pt x="855" y="102"/>
                    </a:lnTo>
                    <a:lnTo>
                      <a:pt x="854" y="100"/>
                    </a:lnTo>
                    <a:lnTo>
                      <a:pt x="853" y="97"/>
                    </a:lnTo>
                    <a:lnTo>
                      <a:pt x="852" y="94"/>
                    </a:lnTo>
                    <a:lnTo>
                      <a:pt x="851" y="91"/>
                    </a:lnTo>
                    <a:lnTo>
                      <a:pt x="849" y="88"/>
                    </a:lnTo>
                    <a:lnTo>
                      <a:pt x="848" y="84"/>
                    </a:lnTo>
                    <a:lnTo>
                      <a:pt x="846" y="81"/>
                    </a:lnTo>
                    <a:lnTo>
                      <a:pt x="844" y="78"/>
                    </a:lnTo>
                    <a:lnTo>
                      <a:pt x="842" y="75"/>
                    </a:lnTo>
                    <a:lnTo>
                      <a:pt x="840" y="71"/>
                    </a:lnTo>
                    <a:lnTo>
                      <a:pt x="837" y="68"/>
                    </a:lnTo>
                    <a:lnTo>
                      <a:pt x="835" y="64"/>
                    </a:lnTo>
                    <a:lnTo>
                      <a:pt x="832" y="61"/>
                    </a:lnTo>
                    <a:lnTo>
                      <a:pt x="829" y="57"/>
                    </a:lnTo>
                    <a:lnTo>
                      <a:pt x="826" y="54"/>
                    </a:lnTo>
                    <a:lnTo>
                      <a:pt x="823" y="51"/>
                    </a:lnTo>
                    <a:lnTo>
                      <a:pt x="820" y="48"/>
                    </a:lnTo>
                    <a:lnTo>
                      <a:pt x="817" y="45"/>
                    </a:lnTo>
                    <a:lnTo>
                      <a:pt x="814" y="42"/>
                    </a:lnTo>
                    <a:lnTo>
                      <a:pt x="810" y="39"/>
                    </a:lnTo>
                    <a:lnTo>
                      <a:pt x="807" y="36"/>
                    </a:lnTo>
                    <a:lnTo>
                      <a:pt x="803" y="34"/>
                    </a:lnTo>
                    <a:lnTo>
                      <a:pt x="800" y="31"/>
                    </a:lnTo>
                    <a:lnTo>
                      <a:pt x="796" y="29"/>
                    </a:lnTo>
                    <a:lnTo>
                      <a:pt x="792" y="27"/>
                    </a:lnTo>
                    <a:lnTo>
                      <a:pt x="789" y="24"/>
                    </a:lnTo>
                    <a:lnTo>
                      <a:pt x="785" y="22"/>
                    </a:lnTo>
                    <a:lnTo>
                      <a:pt x="781" y="20"/>
                    </a:lnTo>
                    <a:lnTo>
                      <a:pt x="777" y="18"/>
                    </a:lnTo>
                    <a:lnTo>
                      <a:pt x="773" y="17"/>
                    </a:lnTo>
                    <a:lnTo>
                      <a:pt x="769" y="15"/>
                    </a:lnTo>
                    <a:lnTo>
                      <a:pt x="764" y="13"/>
                    </a:lnTo>
                    <a:lnTo>
                      <a:pt x="760" y="12"/>
                    </a:lnTo>
                    <a:lnTo>
                      <a:pt x="756" y="11"/>
                    </a:lnTo>
                    <a:lnTo>
                      <a:pt x="751" y="9"/>
                    </a:lnTo>
                    <a:lnTo>
                      <a:pt x="747" y="8"/>
                    </a:lnTo>
                    <a:lnTo>
                      <a:pt x="742" y="7"/>
                    </a:lnTo>
                    <a:lnTo>
                      <a:pt x="738" y="6"/>
                    </a:lnTo>
                    <a:lnTo>
                      <a:pt x="733" y="5"/>
                    </a:lnTo>
                    <a:lnTo>
                      <a:pt x="728" y="4"/>
                    </a:lnTo>
                    <a:lnTo>
                      <a:pt x="724" y="3"/>
                    </a:lnTo>
                    <a:lnTo>
                      <a:pt x="719" y="3"/>
                    </a:lnTo>
                    <a:lnTo>
                      <a:pt x="714" y="2"/>
                    </a:lnTo>
                    <a:lnTo>
                      <a:pt x="709" y="2"/>
                    </a:lnTo>
                    <a:lnTo>
                      <a:pt x="704" y="1"/>
                    </a:lnTo>
                    <a:lnTo>
                      <a:pt x="699" y="1"/>
                    </a:lnTo>
                    <a:lnTo>
                      <a:pt x="694" y="1"/>
                    </a:lnTo>
                    <a:lnTo>
                      <a:pt x="690" y="0"/>
                    </a:lnTo>
                    <a:lnTo>
                      <a:pt x="685" y="0"/>
                    </a:lnTo>
                    <a:lnTo>
                      <a:pt x="681" y="0"/>
                    </a:lnTo>
                    <a:lnTo>
                      <a:pt x="676" y="0"/>
                    </a:lnTo>
                    <a:lnTo>
                      <a:pt x="672" y="0"/>
                    </a:lnTo>
                    <a:lnTo>
                      <a:pt x="667" y="1"/>
                    </a:lnTo>
                    <a:lnTo>
                      <a:pt x="663" y="1"/>
                    </a:lnTo>
                    <a:lnTo>
                      <a:pt x="659" y="1"/>
                    </a:lnTo>
                    <a:lnTo>
                      <a:pt x="655" y="2"/>
                    </a:lnTo>
                    <a:lnTo>
                      <a:pt x="651" y="2"/>
                    </a:lnTo>
                    <a:lnTo>
                      <a:pt x="647" y="3"/>
                    </a:lnTo>
                    <a:lnTo>
                      <a:pt x="643" y="4"/>
                    </a:lnTo>
                    <a:lnTo>
                      <a:pt x="639" y="4"/>
                    </a:lnTo>
                    <a:lnTo>
                      <a:pt x="635" y="5"/>
                    </a:lnTo>
                    <a:lnTo>
                      <a:pt x="631" y="6"/>
                    </a:lnTo>
                    <a:lnTo>
                      <a:pt x="628" y="7"/>
                    </a:lnTo>
                    <a:lnTo>
                      <a:pt x="624" y="8"/>
                    </a:lnTo>
                    <a:lnTo>
                      <a:pt x="621" y="9"/>
                    </a:lnTo>
                    <a:lnTo>
                      <a:pt x="617" y="10"/>
                    </a:lnTo>
                    <a:lnTo>
                      <a:pt x="614" y="11"/>
                    </a:lnTo>
                    <a:lnTo>
                      <a:pt x="611" y="12"/>
                    </a:lnTo>
                    <a:lnTo>
                      <a:pt x="608" y="13"/>
                    </a:lnTo>
                    <a:lnTo>
                      <a:pt x="605" y="14"/>
                    </a:lnTo>
                    <a:lnTo>
                      <a:pt x="602" y="15"/>
                    </a:lnTo>
                    <a:lnTo>
                      <a:pt x="599" y="16"/>
                    </a:lnTo>
                    <a:lnTo>
                      <a:pt x="596" y="17"/>
                    </a:lnTo>
                    <a:lnTo>
                      <a:pt x="593" y="19"/>
                    </a:lnTo>
                    <a:lnTo>
                      <a:pt x="590" y="20"/>
                    </a:lnTo>
                    <a:lnTo>
                      <a:pt x="587" y="21"/>
                    </a:lnTo>
                    <a:lnTo>
                      <a:pt x="585" y="23"/>
                    </a:lnTo>
                    <a:lnTo>
                      <a:pt x="582" y="24"/>
                    </a:lnTo>
                    <a:lnTo>
                      <a:pt x="580" y="26"/>
                    </a:lnTo>
                    <a:lnTo>
                      <a:pt x="577" y="27"/>
                    </a:lnTo>
                    <a:lnTo>
                      <a:pt x="575" y="29"/>
                    </a:lnTo>
                    <a:lnTo>
                      <a:pt x="573" y="30"/>
                    </a:lnTo>
                    <a:lnTo>
                      <a:pt x="571" y="32"/>
                    </a:lnTo>
                    <a:lnTo>
                      <a:pt x="569" y="34"/>
                    </a:lnTo>
                    <a:lnTo>
                      <a:pt x="567" y="36"/>
                    </a:lnTo>
                    <a:lnTo>
                      <a:pt x="565" y="37"/>
                    </a:lnTo>
                    <a:lnTo>
                      <a:pt x="563" y="39"/>
                    </a:lnTo>
                    <a:lnTo>
                      <a:pt x="561" y="41"/>
                    </a:lnTo>
                    <a:lnTo>
                      <a:pt x="559" y="43"/>
                    </a:lnTo>
                    <a:lnTo>
                      <a:pt x="557" y="45"/>
                    </a:lnTo>
                    <a:lnTo>
                      <a:pt x="556" y="48"/>
                    </a:lnTo>
                    <a:lnTo>
                      <a:pt x="554" y="50"/>
                    </a:lnTo>
                    <a:lnTo>
                      <a:pt x="553" y="52"/>
                    </a:lnTo>
                    <a:lnTo>
                      <a:pt x="551" y="54"/>
                    </a:lnTo>
                    <a:lnTo>
                      <a:pt x="551" y="56"/>
                    </a:lnTo>
                    <a:lnTo>
                      <a:pt x="550" y="58"/>
                    </a:lnTo>
                    <a:lnTo>
                      <a:pt x="550" y="60"/>
                    </a:lnTo>
                    <a:lnTo>
                      <a:pt x="550" y="61"/>
                    </a:lnTo>
                    <a:lnTo>
                      <a:pt x="551" y="63"/>
                    </a:lnTo>
                    <a:lnTo>
                      <a:pt x="552" y="64"/>
                    </a:lnTo>
                    <a:lnTo>
                      <a:pt x="553" y="65"/>
                    </a:lnTo>
                    <a:lnTo>
                      <a:pt x="554" y="66"/>
                    </a:lnTo>
                    <a:lnTo>
                      <a:pt x="556" y="67"/>
                    </a:lnTo>
                    <a:lnTo>
                      <a:pt x="558" y="68"/>
                    </a:lnTo>
                    <a:lnTo>
                      <a:pt x="560" y="69"/>
                    </a:lnTo>
                    <a:lnTo>
                      <a:pt x="563" y="69"/>
                    </a:lnTo>
                    <a:lnTo>
                      <a:pt x="566" y="70"/>
                    </a:lnTo>
                    <a:lnTo>
                      <a:pt x="570" y="70"/>
                    </a:lnTo>
                    <a:lnTo>
                      <a:pt x="573" y="71"/>
                    </a:lnTo>
                    <a:lnTo>
                      <a:pt x="576" y="71"/>
                    </a:lnTo>
                    <a:lnTo>
                      <a:pt x="580" y="72"/>
                    </a:lnTo>
                    <a:lnTo>
                      <a:pt x="583" y="72"/>
                    </a:lnTo>
                    <a:lnTo>
                      <a:pt x="586" y="73"/>
                    </a:lnTo>
                    <a:lnTo>
                      <a:pt x="589" y="74"/>
                    </a:lnTo>
                    <a:lnTo>
                      <a:pt x="592" y="75"/>
                    </a:lnTo>
                    <a:lnTo>
                      <a:pt x="595" y="76"/>
                    </a:lnTo>
                    <a:lnTo>
                      <a:pt x="598" y="77"/>
                    </a:lnTo>
                    <a:lnTo>
                      <a:pt x="600" y="78"/>
                    </a:lnTo>
                    <a:lnTo>
                      <a:pt x="603" y="80"/>
                    </a:lnTo>
                    <a:lnTo>
                      <a:pt x="606" y="81"/>
                    </a:lnTo>
                    <a:lnTo>
                      <a:pt x="608" y="82"/>
                    </a:lnTo>
                    <a:lnTo>
                      <a:pt x="610" y="84"/>
                    </a:lnTo>
                    <a:lnTo>
                      <a:pt x="613" y="86"/>
                    </a:lnTo>
                    <a:lnTo>
                      <a:pt x="615" y="87"/>
                    </a:lnTo>
                    <a:lnTo>
                      <a:pt x="617" y="89"/>
                    </a:lnTo>
                    <a:lnTo>
                      <a:pt x="619" y="91"/>
                    </a:lnTo>
                    <a:lnTo>
                      <a:pt x="621" y="93"/>
                    </a:lnTo>
                    <a:lnTo>
                      <a:pt x="623" y="94"/>
                    </a:lnTo>
                    <a:lnTo>
                      <a:pt x="624" y="96"/>
                    </a:lnTo>
                    <a:lnTo>
                      <a:pt x="626" y="98"/>
                    </a:lnTo>
                    <a:lnTo>
                      <a:pt x="628" y="100"/>
                    </a:lnTo>
                    <a:lnTo>
                      <a:pt x="629" y="101"/>
                    </a:lnTo>
                    <a:lnTo>
                      <a:pt x="631" y="103"/>
                    </a:lnTo>
                    <a:lnTo>
                      <a:pt x="632" y="105"/>
                    </a:lnTo>
                    <a:lnTo>
                      <a:pt x="634" y="107"/>
                    </a:lnTo>
                    <a:lnTo>
                      <a:pt x="635" y="108"/>
                    </a:lnTo>
                    <a:lnTo>
                      <a:pt x="636" y="110"/>
                    </a:lnTo>
                    <a:lnTo>
                      <a:pt x="637" y="112"/>
                    </a:lnTo>
                    <a:lnTo>
                      <a:pt x="638" y="113"/>
                    </a:lnTo>
                    <a:lnTo>
                      <a:pt x="639" y="115"/>
                    </a:lnTo>
                    <a:lnTo>
                      <a:pt x="640" y="117"/>
                    </a:lnTo>
                    <a:lnTo>
                      <a:pt x="640" y="118"/>
                    </a:lnTo>
                    <a:lnTo>
                      <a:pt x="641" y="119"/>
                    </a:lnTo>
                    <a:lnTo>
                      <a:pt x="642" y="120"/>
                    </a:lnTo>
                    <a:lnTo>
                      <a:pt x="642" y="121"/>
                    </a:lnTo>
                    <a:lnTo>
                      <a:pt x="642" y="122"/>
                    </a:lnTo>
                    <a:lnTo>
                      <a:pt x="642" y="121"/>
                    </a:lnTo>
                    <a:lnTo>
                      <a:pt x="642" y="120"/>
                    </a:lnTo>
                    <a:lnTo>
                      <a:pt x="641" y="119"/>
                    </a:lnTo>
                    <a:lnTo>
                      <a:pt x="640" y="118"/>
                    </a:lnTo>
                    <a:lnTo>
                      <a:pt x="640" y="117"/>
                    </a:lnTo>
                    <a:lnTo>
                      <a:pt x="639" y="115"/>
                    </a:lnTo>
                    <a:lnTo>
                      <a:pt x="638" y="113"/>
                    </a:lnTo>
                    <a:lnTo>
                      <a:pt x="637" y="112"/>
                    </a:lnTo>
                    <a:lnTo>
                      <a:pt x="636" y="110"/>
                    </a:lnTo>
                    <a:lnTo>
                      <a:pt x="635" y="108"/>
                    </a:lnTo>
                    <a:lnTo>
                      <a:pt x="634" y="107"/>
                    </a:lnTo>
                    <a:lnTo>
                      <a:pt x="632" y="105"/>
                    </a:lnTo>
                    <a:lnTo>
                      <a:pt x="631" y="103"/>
                    </a:lnTo>
                    <a:lnTo>
                      <a:pt x="629" y="101"/>
                    </a:lnTo>
                    <a:lnTo>
                      <a:pt x="628" y="100"/>
                    </a:lnTo>
                    <a:lnTo>
                      <a:pt x="626" y="98"/>
                    </a:lnTo>
                    <a:lnTo>
                      <a:pt x="624" y="96"/>
                    </a:lnTo>
                    <a:lnTo>
                      <a:pt x="623" y="94"/>
                    </a:lnTo>
                    <a:lnTo>
                      <a:pt x="621" y="93"/>
                    </a:lnTo>
                    <a:lnTo>
                      <a:pt x="619" y="91"/>
                    </a:lnTo>
                    <a:lnTo>
                      <a:pt x="617" y="89"/>
                    </a:lnTo>
                    <a:lnTo>
                      <a:pt x="615" y="87"/>
                    </a:lnTo>
                    <a:lnTo>
                      <a:pt x="613" y="86"/>
                    </a:lnTo>
                    <a:lnTo>
                      <a:pt x="610" y="84"/>
                    </a:lnTo>
                    <a:lnTo>
                      <a:pt x="608" y="82"/>
                    </a:lnTo>
                    <a:lnTo>
                      <a:pt x="606" y="81"/>
                    </a:lnTo>
                    <a:lnTo>
                      <a:pt x="603" y="80"/>
                    </a:lnTo>
                    <a:lnTo>
                      <a:pt x="600" y="78"/>
                    </a:lnTo>
                    <a:lnTo>
                      <a:pt x="598" y="77"/>
                    </a:lnTo>
                    <a:lnTo>
                      <a:pt x="595" y="76"/>
                    </a:lnTo>
                    <a:lnTo>
                      <a:pt x="592" y="75"/>
                    </a:lnTo>
                    <a:lnTo>
                      <a:pt x="589" y="74"/>
                    </a:lnTo>
                    <a:lnTo>
                      <a:pt x="586" y="73"/>
                    </a:lnTo>
                    <a:lnTo>
                      <a:pt x="583" y="72"/>
                    </a:lnTo>
                    <a:lnTo>
                      <a:pt x="580" y="72"/>
                    </a:lnTo>
                    <a:lnTo>
                      <a:pt x="576" y="71"/>
                    </a:lnTo>
                    <a:lnTo>
                      <a:pt x="573" y="71"/>
                    </a:lnTo>
                    <a:lnTo>
                      <a:pt x="570" y="70"/>
                    </a:lnTo>
                    <a:lnTo>
                      <a:pt x="566" y="70"/>
                    </a:lnTo>
                    <a:lnTo>
                      <a:pt x="563" y="70"/>
                    </a:lnTo>
                    <a:lnTo>
                      <a:pt x="559" y="69"/>
                    </a:lnTo>
                    <a:lnTo>
                      <a:pt x="556" y="69"/>
                    </a:lnTo>
                    <a:lnTo>
                      <a:pt x="552" y="69"/>
                    </a:lnTo>
                    <a:lnTo>
                      <a:pt x="549" y="69"/>
                    </a:lnTo>
                    <a:lnTo>
                      <a:pt x="545" y="69"/>
                    </a:lnTo>
                    <a:lnTo>
                      <a:pt x="542" y="69"/>
                    </a:lnTo>
                    <a:lnTo>
                      <a:pt x="538" y="68"/>
                    </a:lnTo>
                    <a:lnTo>
                      <a:pt x="535" y="68"/>
                    </a:lnTo>
                    <a:lnTo>
                      <a:pt x="531" y="68"/>
                    </a:lnTo>
                    <a:lnTo>
                      <a:pt x="528" y="68"/>
                    </a:lnTo>
                    <a:lnTo>
                      <a:pt x="524" y="68"/>
                    </a:lnTo>
                    <a:lnTo>
                      <a:pt x="521" y="68"/>
                    </a:lnTo>
                    <a:lnTo>
                      <a:pt x="518" y="68"/>
                    </a:lnTo>
                    <a:lnTo>
                      <a:pt x="514" y="69"/>
                    </a:lnTo>
                    <a:lnTo>
                      <a:pt x="511" y="69"/>
                    </a:lnTo>
                    <a:lnTo>
                      <a:pt x="507" y="69"/>
                    </a:lnTo>
                    <a:lnTo>
                      <a:pt x="504" y="69"/>
                    </a:lnTo>
                    <a:lnTo>
                      <a:pt x="501" y="70"/>
                    </a:lnTo>
                    <a:lnTo>
                      <a:pt x="498" y="70"/>
                    </a:lnTo>
                    <a:lnTo>
                      <a:pt x="495" y="70"/>
                    </a:lnTo>
                    <a:lnTo>
                      <a:pt x="492" y="71"/>
                    </a:lnTo>
                    <a:lnTo>
                      <a:pt x="488" y="71"/>
                    </a:lnTo>
                    <a:lnTo>
                      <a:pt x="485" y="72"/>
                    </a:lnTo>
                    <a:lnTo>
                      <a:pt x="483" y="73"/>
                    </a:lnTo>
                    <a:lnTo>
                      <a:pt x="480" y="74"/>
                    </a:lnTo>
                    <a:lnTo>
                      <a:pt x="477" y="74"/>
                    </a:lnTo>
                    <a:lnTo>
                      <a:pt x="474" y="75"/>
                    </a:lnTo>
                    <a:lnTo>
                      <a:pt x="471" y="76"/>
                    </a:lnTo>
                    <a:lnTo>
                      <a:pt x="469" y="77"/>
                    </a:lnTo>
                    <a:lnTo>
                      <a:pt x="466" y="78"/>
                    </a:lnTo>
                    <a:lnTo>
                      <a:pt x="463" y="80"/>
                    </a:lnTo>
                    <a:lnTo>
                      <a:pt x="461" y="81"/>
                    </a:lnTo>
                    <a:lnTo>
                      <a:pt x="459" y="82"/>
                    </a:lnTo>
                    <a:lnTo>
                      <a:pt x="458" y="83"/>
                    </a:lnTo>
                    <a:lnTo>
                      <a:pt x="456" y="85"/>
                    </a:lnTo>
                    <a:lnTo>
                      <a:pt x="455" y="86"/>
                    </a:lnTo>
                    <a:lnTo>
                      <a:pt x="455" y="88"/>
                    </a:lnTo>
                    <a:lnTo>
                      <a:pt x="454" y="90"/>
                    </a:lnTo>
                    <a:lnTo>
                      <a:pt x="454" y="92"/>
                    </a:lnTo>
                    <a:lnTo>
                      <a:pt x="454" y="93"/>
                    </a:lnTo>
                    <a:lnTo>
                      <a:pt x="455" y="95"/>
                    </a:lnTo>
                    <a:lnTo>
                      <a:pt x="455" y="97"/>
                    </a:lnTo>
                    <a:lnTo>
                      <a:pt x="456" y="99"/>
                    </a:lnTo>
                    <a:lnTo>
                      <a:pt x="458" y="102"/>
                    </a:lnTo>
                    <a:lnTo>
                      <a:pt x="459" y="104"/>
                    </a:lnTo>
                    <a:lnTo>
                      <a:pt x="461" y="106"/>
                    </a:lnTo>
                    <a:lnTo>
                      <a:pt x="463" y="108"/>
                    </a:lnTo>
                    <a:lnTo>
                      <a:pt x="465" y="110"/>
                    </a:lnTo>
                    <a:lnTo>
                      <a:pt x="466" y="112"/>
                    </a:lnTo>
                    <a:lnTo>
                      <a:pt x="467" y="113"/>
                    </a:lnTo>
                    <a:lnTo>
                      <a:pt x="468" y="114"/>
                    </a:lnTo>
                    <a:lnTo>
                      <a:pt x="469" y="115"/>
                    </a:lnTo>
                    <a:lnTo>
                      <a:pt x="468" y="114"/>
                    </a:lnTo>
                    <a:lnTo>
                      <a:pt x="468" y="113"/>
                    </a:lnTo>
                    <a:lnTo>
                      <a:pt x="466" y="112"/>
                    </a:lnTo>
                    <a:lnTo>
                      <a:pt x="465" y="111"/>
                    </a:lnTo>
                    <a:lnTo>
                      <a:pt x="464" y="109"/>
                    </a:lnTo>
                    <a:lnTo>
                      <a:pt x="462" y="107"/>
                    </a:lnTo>
                    <a:lnTo>
                      <a:pt x="460" y="104"/>
                    </a:lnTo>
                    <a:lnTo>
                      <a:pt x="457" y="102"/>
                    </a:lnTo>
                    <a:lnTo>
                      <a:pt x="455" y="99"/>
                    </a:lnTo>
                    <a:lnTo>
                      <a:pt x="452" y="97"/>
                    </a:lnTo>
                    <a:lnTo>
                      <a:pt x="450" y="95"/>
                    </a:lnTo>
                    <a:lnTo>
                      <a:pt x="447" y="92"/>
                    </a:lnTo>
                    <a:lnTo>
                      <a:pt x="444" y="90"/>
                    </a:lnTo>
                    <a:lnTo>
                      <a:pt x="442" y="88"/>
                    </a:lnTo>
                    <a:lnTo>
                      <a:pt x="439" y="86"/>
                    </a:lnTo>
                    <a:lnTo>
                      <a:pt x="436" y="84"/>
                    </a:lnTo>
                    <a:lnTo>
                      <a:pt x="432" y="82"/>
                    </a:lnTo>
                    <a:lnTo>
                      <a:pt x="429" y="81"/>
                    </a:lnTo>
                    <a:lnTo>
                      <a:pt x="426" y="79"/>
                    </a:lnTo>
                    <a:lnTo>
                      <a:pt x="422" y="77"/>
                    </a:lnTo>
                    <a:lnTo>
                      <a:pt x="419" y="76"/>
                    </a:lnTo>
                    <a:lnTo>
                      <a:pt x="415" y="74"/>
                    </a:lnTo>
                    <a:lnTo>
                      <a:pt x="411" y="73"/>
                    </a:lnTo>
                    <a:lnTo>
                      <a:pt x="408" y="72"/>
                    </a:lnTo>
                    <a:lnTo>
                      <a:pt x="404" y="71"/>
                    </a:lnTo>
                    <a:lnTo>
                      <a:pt x="400" y="70"/>
                    </a:lnTo>
                    <a:lnTo>
                      <a:pt x="396" y="69"/>
                    </a:lnTo>
                    <a:lnTo>
                      <a:pt x="392" y="68"/>
                    </a:lnTo>
                    <a:lnTo>
                      <a:pt x="388" y="68"/>
                    </a:lnTo>
                    <a:lnTo>
                      <a:pt x="385" y="67"/>
                    </a:lnTo>
                    <a:lnTo>
                      <a:pt x="381" y="67"/>
                    </a:lnTo>
                    <a:lnTo>
                      <a:pt x="377" y="67"/>
                    </a:lnTo>
                    <a:lnTo>
                      <a:pt x="373" y="67"/>
                    </a:lnTo>
                    <a:lnTo>
                      <a:pt x="369" y="67"/>
                    </a:lnTo>
                    <a:lnTo>
                      <a:pt x="365" y="68"/>
                    </a:lnTo>
                    <a:lnTo>
                      <a:pt x="361" y="68"/>
                    </a:lnTo>
                    <a:lnTo>
                      <a:pt x="358" y="69"/>
                    </a:lnTo>
                    <a:lnTo>
                      <a:pt x="354" y="69"/>
                    </a:lnTo>
                    <a:lnTo>
                      <a:pt x="350" y="70"/>
                    </a:lnTo>
                    <a:lnTo>
                      <a:pt x="346" y="71"/>
                    </a:lnTo>
                    <a:lnTo>
                      <a:pt x="342" y="73"/>
                    </a:lnTo>
                    <a:lnTo>
                      <a:pt x="339" y="74"/>
                    </a:lnTo>
                    <a:lnTo>
                      <a:pt x="335" y="75"/>
                    </a:lnTo>
                    <a:lnTo>
                      <a:pt x="332" y="76"/>
                    </a:lnTo>
                    <a:lnTo>
                      <a:pt x="329" y="78"/>
                    </a:lnTo>
                    <a:lnTo>
                      <a:pt x="326" y="79"/>
                    </a:lnTo>
                    <a:lnTo>
                      <a:pt x="323" y="81"/>
                    </a:lnTo>
                    <a:lnTo>
                      <a:pt x="320" y="83"/>
                    </a:lnTo>
                    <a:lnTo>
                      <a:pt x="317" y="84"/>
                    </a:lnTo>
                    <a:lnTo>
                      <a:pt x="315" y="86"/>
                    </a:lnTo>
                    <a:lnTo>
                      <a:pt x="312" y="88"/>
                    </a:lnTo>
                    <a:lnTo>
                      <a:pt x="310" y="90"/>
                    </a:lnTo>
                    <a:lnTo>
                      <a:pt x="308" y="92"/>
                    </a:lnTo>
                    <a:lnTo>
                      <a:pt x="306" y="94"/>
                    </a:lnTo>
                    <a:lnTo>
                      <a:pt x="304" y="96"/>
                    </a:lnTo>
                    <a:lnTo>
                      <a:pt x="302" y="98"/>
                    </a:lnTo>
                    <a:lnTo>
                      <a:pt x="300" y="101"/>
                    </a:lnTo>
                    <a:lnTo>
                      <a:pt x="298" y="103"/>
                    </a:lnTo>
                    <a:lnTo>
                      <a:pt x="297" y="105"/>
                    </a:lnTo>
                    <a:lnTo>
                      <a:pt x="295" y="107"/>
                    </a:lnTo>
                    <a:lnTo>
                      <a:pt x="293" y="109"/>
                    </a:lnTo>
                    <a:lnTo>
                      <a:pt x="292" y="112"/>
                    </a:lnTo>
                    <a:lnTo>
                      <a:pt x="290" y="114"/>
                    </a:lnTo>
                    <a:lnTo>
                      <a:pt x="289" y="116"/>
                    </a:lnTo>
                    <a:lnTo>
                      <a:pt x="287" y="118"/>
                    </a:lnTo>
                    <a:lnTo>
                      <a:pt x="286" y="120"/>
                    </a:lnTo>
                    <a:lnTo>
                      <a:pt x="284" y="122"/>
                    </a:lnTo>
                    <a:lnTo>
                      <a:pt x="283" y="124"/>
                    </a:lnTo>
                    <a:lnTo>
                      <a:pt x="281" y="126"/>
                    </a:lnTo>
                    <a:lnTo>
                      <a:pt x="280" y="128"/>
                    </a:lnTo>
                    <a:lnTo>
                      <a:pt x="279" y="130"/>
                    </a:lnTo>
                    <a:lnTo>
                      <a:pt x="278" y="132"/>
                    </a:lnTo>
                    <a:lnTo>
                      <a:pt x="276" y="134"/>
                    </a:lnTo>
                    <a:lnTo>
                      <a:pt x="275" y="136"/>
                    </a:lnTo>
                    <a:lnTo>
                      <a:pt x="274" y="139"/>
                    </a:lnTo>
                    <a:lnTo>
                      <a:pt x="272" y="141"/>
                    </a:lnTo>
                    <a:lnTo>
                      <a:pt x="271" y="143"/>
                    </a:lnTo>
                    <a:lnTo>
                      <a:pt x="270" y="145"/>
                    </a:lnTo>
                    <a:lnTo>
                      <a:pt x="269" y="147"/>
                    </a:lnTo>
                    <a:lnTo>
                      <a:pt x="267" y="150"/>
                    </a:lnTo>
                    <a:lnTo>
                      <a:pt x="266" y="152"/>
                    </a:lnTo>
                    <a:lnTo>
                      <a:pt x="265" y="154"/>
                    </a:lnTo>
                    <a:lnTo>
                      <a:pt x="264" y="157"/>
                    </a:lnTo>
                    <a:lnTo>
                      <a:pt x="262" y="159"/>
                    </a:lnTo>
                    <a:lnTo>
                      <a:pt x="261" y="162"/>
                    </a:lnTo>
                    <a:lnTo>
                      <a:pt x="260" y="164"/>
                    </a:lnTo>
                    <a:lnTo>
                      <a:pt x="259" y="167"/>
                    </a:lnTo>
                    <a:lnTo>
                      <a:pt x="257" y="169"/>
                    </a:lnTo>
                    <a:lnTo>
                      <a:pt x="256" y="171"/>
                    </a:lnTo>
                    <a:lnTo>
                      <a:pt x="255" y="173"/>
                    </a:lnTo>
                    <a:lnTo>
                      <a:pt x="255" y="175"/>
                    </a:lnTo>
                    <a:lnTo>
                      <a:pt x="254" y="176"/>
                    </a:lnTo>
                    <a:lnTo>
                      <a:pt x="254" y="177"/>
                    </a:lnTo>
                    <a:lnTo>
                      <a:pt x="253" y="177"/>
                    </a:lnTo>
                    <a:lnTo>
                      <a:pt x="254" y="177"/>
                    </a:lnTo>
                    <a:lnTo>
                      <a:pt x="254" y="176"/>
                    </a:lnTo>
                    <a:lnTo>
                      <a:pt x="255" y="175"/>
                    </a:lnTo>
                    <a:lnTo>
                      <a:pt x="255" y="173"/>
                    </a:lnTo>
                    <a:lnTo>
                      <a:pt x="256" y="171"/>
                    </a:lnTo>
                    <a:lnTo>
                      <a:pt x="257" y="169"/>
                    </a:lnTo>
                    <a:lnTo>
                      <a:pt x="259" y="167"/>
                    </a:lnTo>
                    <a:lnTo>
                      <a:pt x="260" y="164"/>
                    </a:lnTo>
                    <a:lnTo>
                      <a:pt x="261" y="162"/>
                    </a:lnTo>
                    <a:lnTo>
                      <a:pt x="261" y="159"/>
                    </a:lnTo>
                    <a:lnTo>
                      <a:pt x="262" y="157"/>
                    </a:lnTo>
                    <a:lnTo>
                      <a:pt x="262" y="154"/>
                    </a:lnTo>
                    <a:lnTo>
                      <a:pt x="262" y="152"/>
                    </a:lnTo>
                    <a:lnTo>
                      <a:pt x="262" y="149"/>
                    </a:lnTo>
                    <a:lnTo>
                      <a:pt x="262" y="147"/>
                    </a:lnTo>
                    <a:lnTo>
                      <a:pt x="262" y="144"/>
                    </a:lnTo>
                    <a:lnTo>
                      <a:pt x="261" y="142"/>
                    </a:lnTo>
                    <a:lnTo>
                      <a:pt x="260" y="139"/>
                    </a:lnTo>
                    <a:lnTo>
                      <a:pt x="259" y="137"/>
                    </a:lnTo>
                    <a:lnTo>
                      <a:pt x="258" y="135"/>
                    </a:lnTo>
                    <a:lnTo>
                      <a:pt x="256" y="132"/>
                    </a:lnTo>
                    <a:lnTo>
                      <a:pt x="254" y="130"/>
                    </a:lnTo>
                    <a:lnTo>
                      <a:pt x="252" y="128"/>
                    </a:lnTo>
                    <a:lnTo>
                      <a:pt x="250" y="125"/>
                    </a:lnTo>
                    <a:lnTo>
                      <a:pt x="248" y="123"/>
                    </a:lnTo>
                    <a:lnTo>
                      <a:pt x="246" y="121"/>
                    </a:lnTo>
                    <a:lnTo>
                      <a:pt x="243" y="119"/>
                    </a:lnTo>
                    <a:lnTo>
                      <a:pt x="241" y="117"/>
                    </a:lnTo>
                    <a:lnTo>
                      <a:pt x="238" y="115"/>
                    </a:lnTo>
                    <a:lnTo>
                      <a:pt x="236" y="113"/>
                    </a:lnTo>
                    <a:lnTo>
                      <a:pt x="233" y="112"/>
                    </a:lnTo>
                    <a:lnTo>
                      <a:pt x="230" y="110"/>
                    </a:lnTo>
                    <a:lnTo>
                      <a:pt x="227" y="109"/>
                    </a:lnTo>
                    <a:lnTo>
                      <a:pt x="224" y="107"/>
                    </a:lnTo>
                    <a:lnTo>
                      <a:pt x="221" y="106"/>
                    </a:lnTo>
                    <a:lnTo>
                      <a:pt x="217" y="105"/>
                    </a:lnTo>
                    <a:lnTo>
                      <a:pt x="214" y="104"/>
                    </a:lnTo>
                    <a:lnTo>
                      <a:pt x="211" y="103"/>
                    </a:lnTo>
                    <a:lnTo>
                      <a:pt x="207" y="102"/>
                    </a:lnTo>
                    <a:lnTo>
                      <a:pt x="204" y="101"/>
                    </a:lnTo>
                    <a:lnTo>
                      <a:pt x="200" y="100"/>
                    </a:lnTo>
                    <a:lnTo>
                      <a:pt x="196" y="99"/>
                    </a:lnTo>
                    <a:lnTo>
                      <a:pt x="193" y="99"/>
                    </a:lnTo>
                    <a:lnTo>
                      <a:pt x="189" y="99"/>
                    </a:lnTo>
                    <a:lnTo>
                      <a:pt x="185" y="98"/>
                    </a:lnTo>
                    <a:lnTo>
                      <a:pt x="181" y="98"/>
                    </a:lnTo>
                    <a:lnTo>
                      <a:pt x="178" y="98"/>
                    </a:lnTo>
                    <a:lnTo>
                      <a:pt x="174" y="98"/>
                    </a:lnTo>
                    <a:lnTo>
                      <a:pt x="170" y="98"/>
                    </a:lnTo>
                    <a:lnTo>
                      <a:pt x="166" y="99"/>
                    </a:lnTo>
                    <a:lnTo>
                      <a:pt x="163" y="99"/>
                    </a:lnTo>
                    <a:lnTo>
                      <a:pt x="159" y="99"/>
                    </a:lnTo>
                    <a:lnTo>
                      <a:pt x="155" y="100"/>
                    </a:lnTo>
                    <a:lnTo>
                      <a:pt x="151" y="101"/>
                    </a:lnTo>
                    <a:lnTo>
                      <a:pt x="147" y="102"/>
                    </a:lnTo>
                    <a:lnTo>
                      <a:pt x="143" y="103"/>
                    </a:lnTo>
                    <a:lnTo>
                      <a:pt x="139" y="103"/>
                    </a:lnTo>
                    <a:lnTo>
                      <a:pt x="136" y="104"/>
                    </a:lnTo>
                    <a:lnTo>
                      <a:pt x="132" y="105"/>
                    </a:lnTo>
                    <a:lnTo>
                      <a:pt x="128" y="107"/>
                    </a:lnTo>
                    <a:lnTo>
                      <a:pt x="125" y="108"/>
                    </a:lnTo>
                    <a:lnTo>
                      <a:pt x="121" y="109"/>
                    </a:lnTo>
                    <a:lnTo>
                      <a:pt x="118" y="110"/>
                    </a:lnTo>
                    <a:lnTo>
                      <a:pt x="114" y="111"/>
                    </a:lnTo>
                    <a:lnTo>
                      <a:pt x="111" y="112"/>
                    </a:lnTo>
                    <a:lnTo>
                      <a:pt x="108" y="114"/>
                    </a:lnTo>
                    <a:lnTo>
                      <a:pt x="104" y="115"/>
                    </a:lnTo>
                    <a:lnTo>
                      <a:pt x="101" y="116"/>
                    </a:lnTo>
                    <a:lnTo>
                      <a:pt x="98" y="118"/>
                    </a:lnTo>
                    <a:lnTo>
                      <a:pt x="95" y="119"/>
                    </a:lnTo>
                    <a:lnTo>
                      <a:pt x="92" y="120"/>
                    </a:lnTo>
                    <a:lnTo>
                      <a:pt x="89" y="122"/>
                    </a:lnTo>
                    <a:lnTo>
                      <a:pt x="86" y="123"/>
                    </a:lnTo>
                    <a:lnTo>
                      <a:pt x="83" y="125"/>
                    </a:lnTo>
                    <a:lnTo>
                      <a:pt x="80" y="127"/>
                    </a:lnTo>
                    <a:lnTo>
                      <a:pt x="78" y="128"/>
                    </a:lnTo>
                    <a:lnTo>
                      <a:pt x="75" y="130"/>
                    </a:lnTo>
                    <a:lnTo>
                      <a:pt x="73" y="132"/>
                    </a:lnTo>
                    <a:lnTo>
                      <a:pt x="70" y="133"/>
                    </a:lnTo>
                    <a:lnTo>
                      <a:pt x="68" y="135"/>
                    </a:lnTo>
                    <a:lnTo>
                      <a:pt x="66" y="137"/>
                    </a:lnTo>
                    <a:lnTo>
                      <a:pt x="64" y="139"/>
                    </a:lnTo>
                    <a:lnTo>
                      <a:pt x="62" y="141"/>
                    </a:lnTo>
                    <a:lnTo>
                      <a:pt x="60" y="143"/>
                    </a:lnTo>
                    <a:lnTo>
                      <a:pt x="58" y="145"/>
                    </a:lnTo>
                    <a:lnTo>
                      <a:pt x="56" y="147"/>
                    </a:lnTo>
                    <a:lnTo>
                      <a:pt x="54" y="149"/>
                    </a:lnTo>
                    <a:lnTo>
                      <a:pt x="53" y="151"/>
                    </a:lnTo>
                    <a:lnTo>
                      <a:pt x="51" y="153"/>
                    </a:lnTo>
                    <a:lnTo>
                      <a:pt x="49" y="156"/>
                    </a:lnTo>
                    <a:lnTo>
                      <a:pt x="47" y="158"/>
                    </a:lnTo>
                    <a:lnTo>
                      <a:pt x="45" y="161"/>
                    </a:lnTo>
                    <a:lnTo>
                      <a:pt x="43" y="164"/>
                    </a:lnTo>
                    <a:lnTo>
                      <a:pt x="41" y="167"/>
                    </a:lnTo>
                    <a:lnTo>
                      <a:pt x="39" y="170"/>
                    </a:lnTo>
                    <a:lnTo>
                      <a:pt x="37" y="173"/>
                    </a:lnTo>
                    <a:lnTo>
                      <a:pt x="35" y="176"/>
                    </a:lnTo>
                    <a:lnTo>
                      <a:pt x="33" y="179"/>
                    </a:lnTo>
                    <a:lnTo>
                      <a:pt x="31" y="182"/>
                    </a:lnTo>
                    <a:lnTo>
                      <a:pt x="28" y="186"/>
                    </a:lnTo>
                    <a:lnTo>
                      <a:pt x="26" y="190"/>
                    </a:lnTo>
                    <a:lnTo>
                      <a:pt x="23" y="193"/>
                    </a:lnTo>
                    <a:lnTo>
                      <a:pt x="21" y="197"/>
                    </a:lnTo>
                    <a:lnTo>
                      <a:pt x="18" y="201"/>
                    </a:lnTo>
                    <a:lnTo>
                      <a:pt x="16" y="205"/>
                    </a:lnTo>
                    <a:lnTo>
                      <a:pt x="14" y="209"/>
                    </a:lnTo>
                    <a:lnTo>
                      <a:pt x="12" y="213"/>
                    </a:lnTo>
                    <a:lnTo>
                      <a:pt x="10" y="217"/>
                    </a:lnTo>
                    <a:lnTo>
                      <a:pt x="8" y="221"/>
                    </a:lnTo>
                    <a:lnTo>
                      <a:pt x="7" y="225"/>
                    </a:lnTo>
                    <a:lnTo>
                      <a:pt x="5" y="229"/>
                    </a:lnTo>
                    <a:lnTo>
                      <a:pt x="4" y="234"/>
                    </a:lnTo>
                    <a:lnTo>
                      <a:pt x="3" y="238"/>
                    </a:lnTo>
                    <a:lnTo>
                      <a:pt x="2" y="242"/>
                    </a:lnTo>
                    <a:lnTo>
                      <a:pt x="1" y="246"/>
                    </a:lnTo>
                    <a:lnTo>
                      <a:pt x="1" y="250"/>
                    </a:lnTo>
                    <a:lnTo>
                      <a:pt x="0" y="255"/>
                    </a:lnTo>
                    <a:lnTo>
                      <a:pt x="0" y="259"/>
                    </a:lnTo>
                    <a:lnTo>
                      <a:pt x="0" y="263"/>
                    </a:lnTo>
                    <a:lnTo>
                      <a:pt x="0" y="268"/>
                    </a:lnTo>
                    <a:lnTo>
                      <a:pt x="0" y="272"/>
                    </a:lnTo>
                    <a:lnTo>
                      <a:pt x="0" y="276"/>
                    </a:lnTo>
                    <a:lnTo>
                      <a:pt x="0" y="280"/>
                    </a:lnTo>
                    <a:lnTo>
                      <a:pt x="0" y="284"/>
                    </a:lnTo>
                    <a:lnTo>
                      <a:pt x="1" y="287"/>
                    </a:lnTo>
                    <a:lnTo>
                      <a:pt x="1" y="291"/>
                    </a:lnTo>
                    <a:lnTo>
                      <a:pt x="1" y="294"/>
                    </a:lnTo>
                    <a:lnTo>
                      <a:pt x="2" y="297"/>
                    </a:lnTo>
                    <a:lnTo>
                      <a:pt x="2" y="301"/>
                    </a:lnTo>
                    <a:lnTo>
                      <a:pt x="3" y="304"/>
                    </a:lnTo>
                    <a:lnTo>
                      <a:pt x="4" y="307"/>
                    </a:lnTo>
                    <a:lnTo>
                      <a:pt x="5" y="309"/>
                    </a:lnTo>
                    <a:lnTo>
                      <a:pt x="6" y="312"/>
                    </a:lnTo>
                    <a:lnTo>
                      <a:pt x="7" y="315"/>
                    </a:lnTo>
                    <a:lnTo>
                      <a:pt x="8" y="317"/>
                    </a:lnTo>
                    <a:lnTo>
                      <a:pt x="9" y="319"/>
                    </a:lnTo>
                    <a:lnTo>
                      <a:pt x="10" y="321"/>
                    </a:lnTo>
                    <a:lnTo>
                      <a:pt x="11" y="324"/>
                    </a:lnTo>
                    <a:lnTo>
                      <a:pt x="12" y="326"/>
                    </a:lnTo>
                    <a:lnTo>
                      <a:pt x="13" y="328"/>
                    </a:lnTo>
                    <a:lnTo>
                      <a:pt x="14" y="330"/>
                    </a:lnTo>
                    <a:lnTo>
                      <a:pt x="16" y="332"/>
                    </a:lnTo>
                    <a:lnTo>
                      <a:pt x="17" y="334"/>
                    </a:lnTo>
                    <a:lnTo>
                      <a:pt x="18" y="335"/>
                    </a:lnTo>
                    <a:lnTo>
                      <a:pt x="20" y="337"/>
                    </a:lnTo>
                    <a:lnTo>
                      <a:pt x="21" y="339"/>
                    </a:lnTo>
                    <a:lnTo>
                      <a:pt x="22" y="341"/>
                    </a:lnTo>
                    <a:lnTo>
                      <a:pt x="24" y="342"/>
                    </a:lnTo>
                    <a:lnTo>
                      <a:pt x="25" y="344"/>
                    </a:lnTo>
                    <a:lnTo>
                      <a:pt x="26" y="345"/>
                    </a:lnTo>
                    <a:lnTo>
                      <a:pt x="28" y="346"/>
                    </a:lnTo>
                    <a:lnTo>
                      <a:pt x="29" y="348"/>
                    </a:lnTo>
                    <a:lnTo>
                      <a:pt x="31" y="349"/>
                    </a:lnTo>
                    <a:lnTo>
                      <a:pt x="32" y="349"/>
                    </a:lnTo>
                    <a:lnTo>
                      <a:pt x="34" y="350"/>
                    </a:lnTo>
                    <a:lnTo>
                      <a:pt x="36" y="350"/>
                    </a:lnTo>
                    <a:lnTo>
                      <a:pt x="38" y="350"/>
                    </a:lnTo>
                    <a:lnTo>
                      <a:pt x="39" y="349"/>
                    </a:lnTo>
                    <a:lnTo>
                      <a:pt x="41" y="349"/>
                    </a:lnTo>
                    <a:lnTo>
                      <a:pt x="43" y="348"/>
                    </a:lnTo>
                    <a:lnTo>
                      <a:pt x="45" y="347"/>
                    </a:lnTo>
                    <a:lnTo>
                      <a:pt x="47" y="346"/>
                    </a:lnTo>
                    <a:lnTo>
                      <a:pt x="49" y="344"/>
                    </a:lnTo>
                    <a:lnTo>
                      <a:pt x="51" y="342"/>
                    </a:lnTo>
                    <a:lnTo>
                      <a:pt x="54" y="340"/>
                    </a:lnTo>
                    <a:lnTo>
                      <a:pt x="56" y="337"/>
                    </a:lnTo>
                    <a:lnTo>
                      <a:pt x="58" y="335"/>
                    </a:lnTo>
                    <a:lnTo>
                      <a:pt x="60" y="332"/>
                    </a:lnTo>
                    <a:lnTo>
                      <a:pt x="62" y="330"/>
                    </a:lnTo>
                    <a:lnTo>
                      <a:pt x="64" y="328"/>
                    </a:lnTo>
                    <a:lnTo>
                      <a:pt x="65" y="326"/>
                    </a:lnTo>
                    <a:lnTo>
                      <a:pt x="66" y="325"/>
                    </a:lnTo>
                    <a:lnTo>
                      <a:pt x="67" y="324"/>
                    </a:lnTo>
                    <a:lnTo>
                      <a:pt x="67" y="323"/>
                    </a:lnTo>
                    <a:lnTo>
                      <a:pt x="67" y="324"/>
                    </a:lnTo>
                    <a:lnTo>
                      <a:pt x="66" y="325"/>
                    </a:lnTo>
                    <a:lnTo>
                      <a:pt x="65" y="326"/>
                    </a:lnTo>
                    <a:lnTo>
                      <a:pt x="63" y="327"/>
                    </a:lnTo>
                    <a:lnTo>
                      <a:pt x="62" y="329"/>
                    </a:lnTo>
                    <a:lnTo>
                      <a:pt x="60" y="331"/>
                    </a:lnTo>
                    <a:lnTo>
                      <a:pt x="57" y="334"/>
                    </a:lnTo>
                    <a:lnTo>
                      <a:pt x="55" y="337"/>
                    </a:lnTo>
                    <a:lnTo>
                      <a:pt x="53" y="340"/>
                    </a:lnTo>
                    <a:lnTo>
                      <a:pt x="50" y="343"/>
                    </a:lnTo>
                    <a:lnTo>
                      <a:pt x="48" y="346"/>
                    </a:lnTo>
                    <a:lnTo>
                      <a:pt x="46" y="350"/>
                    </a:lnTo>
                    <a:lnTo>
                      <a:pt x="44" y="354"/>
                    </a:lnTo>
                    <a:lnTo>
                      <a:pt x="42" y="358"/>
                    </a:lnTo>
                    <a:lnTo>
                      <a:pt x="40" y="362"/>
                    </a:lnTo>
                    <a:lnTo>
                      <a:pt x="38" y="367"/>
                    </a:lnTo>
                    <a:lnTo>
                      <a:pt x="36" y="372"/>
                    </a:lnTo>
                    <a:lnTo>
                      <a:pt x="34" y="377"/>
                    </a:lnTo>
                    <a:lnTo>
                      <a:pt x="32" y="382"/>
                    </a:lnTo>
                    <a:lnTo>
                      <a:pt x="30" y="388"/>
                    </a:lnTo>
                    <a:lnTo>
                      <a:pt x="28" y="393"/>
                    </a:lnTo>
                    <a:lnTo>
                      <a:pt x="26" y="399"/>
                    </a:lnTo>
                    <a:lnTo>
                      <a:pt x="25" y="405"/>
                    </a:lnTo>
                    <a:lnTo>
                      <a:pt x="23" y="412"/>
                    </a:lnTo>
                    <a:lnTo>
                      <a:pt x="22" y="418"/>
                    </a:lnTo>
                    <a:lnTo>
                      <a:pt x="21" y="424"/>
                    </a:lnTo>
                    <a:lnTo>
                      <a:pt x="20" y="429"/>
                    </a:lnTo>
                    <a:lnTo>
                      <a:pt x="19" y="435"/>
                    </a:lnTo>
                    <a:lnTo>
                      <a:pt x="18" y="441"/>
                    </a:lnTo>
                    <a:lnTo>
                      <a:pt x="18" y="446"/>
                    </a:lnTo>
                    <a:lnTo>
                      <a:pt x="17" y="452"/>
                    </a:lnTo>
                    <a:lnTo>
                      <a:pt x="17" y="457"/>
                    </a:lnTo>
                    <a:lnTo>
                      <a:pt x="17" y="462"/>
                    </a:lnTo>
                    <a:lnTo>
                      <a:pt x="18" y="467"/>
                    </a:lnTo>
                    <a:lnTo>
                      <a:pt x="18" y="472"/>
                    </a:lnTo>
                    <a:lnTo>
                      <a:pt x="19" y="477"/>
                    </a:lnTo>
                    <a:lnTo>
                      <a:pt x="19" y="481"/>
                    </a:lnTo>
                    <a:lnTo>
                      <a:pt x="20" y="486"/>
                    </a:lnTo>
                    <a:lnTo>
                      <a:pt x="22" y="490"/>
                    </a:lnTo>
                    <a:lnTo>
                      <a:pt x="23" y="495"/>
                    </a:lnTo>
                    <a:lnTo>
                      <a:pt x="24" y="499"/>
                    </a:lnTo>
                    <a:lnTo>
                      <a:pt x="26" y="503"/>
                    </a:lnTo>
                    <a:lnTo>
                      <a:pt x="27" y="507"/>
                    </a:lnTo>
                    <a:lnTo>
                      <a:pt x="29" y="511"/>
                    </a:lnTo>
                    <a:lnTo>
                      <a:pt x="30" y="515"/>
                    </a:lnTo>
                    <a:lnTo>
                      <a:pt x="32" y="519"/>
                    </a:lnTo>
                    <a:lnTo>
                      <a:pt x="34" y="523"/>
                    </a:lnTo>
                    <a:lnTo>
                      <a:pt x="35" y="527"/>
                    </a:lnTo>
                    <a:lnTo>
                      <a:pt x="37" y="531"/>
                    </a:lnTo>
                    <a:lnTo>
                      <a:pt x="39" y="534"/>
                    </a:lnTo>
                    <a:lnTo>
                      <a:pt x="41" y="538"/>
                    </a:lnTo>
                    <a:lnTo>
                      <a:pt x="43" y="542"/>
                    </a:lnTo>
                    <a:lnTo>
                      <a:pt x="45" y="545"/>
                    </a:lnTo>
                    <a:lnTo>
                      <a:pt x="47" y="548"/>
                    </a:lnTo>
                    <a:lnTo>
                      <a:pt x="50" y="552"/>
                    </a:lnTo>
                    <a:lnTo>
                      <a:pt x="52" y="555"/>
                    </a:lnTo>
                    <a:lnTo>
                      <a:pt x="54" y="558"/>
                    </a:lnTo>
                    <a:lnTo>
                      <a:pt x="57" y="562"/>
                    </a:lnTo>
                    <a:lnTo>
                      <a:pt x="59" y="565"/>
                    </a:lnTo>
                    <a:lnTo>
                      <a:pt x="62" y="568"/>
                    </a:lnTo>
                    <a:lnTo>
                      <a:pt x="65" y="571"/>
                    </a:lnTo>
                    <a:lnTo>
                      <a:pt x="67" y="574"/>
                    </a:lnTo>
                    <a:lnTo>
                      <a:pt x="70" y="577"/>
                    </a:lnTo>
                    <a:lnTo>
                      <a:pt x="73" y="579"/>
                    </a:lnTo>
                    <a:lnTo>
                      <a:pt x="76" y="582"/>
                    </a:lnTo>
                    <a:lnTo>
                      <a:pt x="79" y="585"/>
                    </a:lnTo>
                    <a:lnTo>
                      <a:pt x="82" y="588"/>
                    </a:lnTo>
                    <a:lnTo>
                      <a:pt x="85" y="590"/>
                    </a:lnTo>
                    <a:lnTo>
                      <a:pt x="89" y="593"/>
                    </a:lnTo>
                    <a:lnTo>
                      <a:pt x="92" y="595"/>
                    </a:lnTo>
                    <a:lnTo>
                      <a:pt x="96" y="597"/>
                    </a:lnTo>
                    <a:lnTo>
                      <a:pt x="99" y="600"/>
                    </a:lnTo>
                    <a:lnTo>
                      <a:pt x="103" y="602"/>
                    </a:lnTo>
                    <a:lnTo>
                      <a:pt x="106" y="604"/>
                    </a:lnTo>
                    <a:lnTo>
                      <a:pt x="110" y="606"/>
                    </a:lnTo>
                    <a:lnTo>
                      <a:pt x="114" y="608"/>
                    </a:lnTo>
                    <a:lnTo>
                      <a:pt x="117" y="610"/>
                    </a:lnTo>
                    <a:lnTo>
                      <a:pt x="121" y="612"/>
                    </a:lnTo>
                    <a:lnTo>
                      <a:pt x="125" y="614"/>
                    </a:lnTo>
                    <a:lnTo>
                      <a:pt x="128" y="616"/>
                    </a:lnTo>
                    <a:lnTo>
                      <a:pt x="132" y="618"/>
                    </a:lnTo>
                    <a:lnTo>
                      <a:pt x="136" y="619"/>
                    </a:lnTo>
                    <a:lnTo>
                      <a:pt x="140" y="621"/>
                    </a:lnTo>
                    <a:lnTo>
                      <a:pt x="144" y="623"/>
                    </a:lnTo>
                    <a:lnTo>
                      <a:pt x="148" y="624"/>
                    </a:lnTo>
                    <a:lnTo>
                      <a:pt x="152" y="626"/>
                    </a:lnTo>
                    <a:lnTo>
                      <a:pt x="156" y="627"/>
                    </a:lnTo>
                    <a:lnTo>
                      <a:pt x="160" y="628"/>
                    </a:lnTo>
                    <a:lnTo>
                      <a:pt x="164" y="629"/>
                    </a:lnTo>
                    <a:lnTo>
                      <a:pt x="167" y="630"/>
                    </a:lnTo>
                    <a:lnTo>
                      <a:pt x="171" y="632"/>
                    </a:lnTo>
                    <a:lnTo>
                      <a:pt x="175" y="632"/>
                    </a:lnTo>
                    <a:lnTo>
                      <a:pt x="178" y="633"/>
                    </a:lnTo>
                    <a:lnTo>
                      <a:pt x="182" y="634"/>
                    </a:lnTo>
                    <a:lnTo>
                      <a:pt x="185" y="635"/>
                    </a:lnTo>
                    <a:lnTo>
                      <a:pt x="189" y="635"/>
                    </a:lnTo>
                    <a:lnTo>
                      <a:pt x="192" y="636"/>
                    </a:lnTo>
                    <a:lnTo>
                      <a:pt x="196" y="636"/>
                    </a:lnTo>
                    <a:lnTo>
                      <a:pt x="199" y="636"/>
                    </a:lnTo>
                    <a:lnTo>
                      <a:pt x="202" y="637"/>
                    </a:lnTo>
                    <a:lnTo>
                      <a:pt x="205" y="637"/>
                    </a:lnTo>
                    <a:lnTo>
                      <a:pt x="208" y="637"/>
                    </a:lnTo>
                    <a:lnTo>
                      <a:pt x="211" y="637"/>
                    </a:lnTo>
                    <a:lnTo>
                      <a:pt x="214" y="637"/>
                    </a:lnTo>
                    <a:lnTo>
                      <a:pt x="216" y="637"/>
                    </a:lnTo>
                    <a:lnTo>
                      <a:pt x="218" y="636"/>
                    </a:lnTo>
                    <a:lnTo>
                      <a:pt x="220" y="636"/>
                    </a:lnTo>
                    <a:lnTo>
                      <a:pt x="221" y="636"/>
                    </a:lnTo>
                    <a:lnTo>
                      <a:pt x="222" y="636"/>
                    </a:lnTo>
                    <a:lnTo>
                      <a:pt x="223" y="636"/>
                    </a:lnTo>
                    <a:lnTo>
                      <a:pt x="222" y="636"/>
                    </a:lnTo>
                    <a:lnTo>
                      <a:pt x="221" y="636"/>
                    </a:lnTo>
                    <a:lnTo>
                      <a:pt x="220" y="636"/>
                    </a:lnTo>
                    <a:lnTo>
                      <a:pt x="218" y="636"/>
                    </a:lnTo>
                    <a:lnTo>
                      <a:pt x="216" y="637"/>
                    </a:lnTo>
                    <a:lnTo>
                      <a:pt x="214" y="637"/>
                    </a:lnTo>
                    <a:lnTo>
                      <a:pt x="211" y="637"/>
                    </a:lnTo>
                    <a:lnTo>
                      <a:pt x="208" y="637"/>
                    </a:lnTo>
                    <a:lnTo>
                      <a:pt x="206" y="637"/>
                    </a:lnTo>
                    <a:lnTo>
                      <a:pt x="204" y="638"/>
                    </a:lnTo>
                    <a:lnTo>
                      <a:pt x="202" y="638"/>
                    </a:lnTo>
                    <a:lnTo>
                      <a:pt x="200" y="639"/>
                    </a:lnTo>
                    <a:lnTo>
                      <a:pt x="199" y="640"/>
                    </a:lnTo>
                    <a:lnTo>
                      <a:pt x="198" y="641"/>
                    </a:lnTo>
                    <a:lnTo>
                      <a:pt x="197" y="642"/>
                    </a:lnTo>
                    <a:lnTo>
                      <a:pt x="197" y="643"/>
                    </a:lnTo>
                    <a:lnTo>
                      <a:pt x="197" y="645"/>
                    </a:lnTo>
                    <a:lnTo>
                      <a:pt x="197" y="646"/>
                    </a:lnTo>
                    <a:lnTo>
                      <a:pt x="197" y="648"/>
                    </a:lnTo>
                    <a:lnTo>
                      <a:pt x="198" y="650"/>
                    </a:lnTo>
                    <a:lnTo>
                      <a:pt x="199" y="652"/>
                    </a:lnTo>
                    <a:lnTo>
                      <a:pt x="201" y="654"/>
                    </a:lnTo>
                    <a:lnTo>
                      <a:pt x="202" y="656"/>
                    </a:lnTo>
                    <a:lnTo>
                      <a:pt x="204" y="659"/>
                    </a:lnTo>
                    <a:lnTo>
                      <a:pt x="206" y="661"/>
                    </a:lnTo>
                    <a:lnTo>
                      <a:pt x="209" y="663"/>
                    </a:lnTo>
                    <a:lnTo>
                      <a:pt x="211" y="666"/>
                    </a:lnTo>
                    <a:lnTo>
                      <a:pt x="213" y="668"/>
                    </a:lnTo>
                    <a:lnTo>
                      <a:pt x="216" y="671"/>
                    </a:lnTo>
                    <a:lnTo>
                      <a:pt x="218" y="673"/>
                    </a:lnTo>
                    <a:lnTo>
                      <a:pt x="221" y="676"/>
                    </a:lnTo>
                    <a:lnTo>
                      <a:pt x="224" y="678"/>
                    </a:lnTo>
                    <a:lnTo>
                      <a:pt x="227" y="681"/>
                    </a:lnTo>
                    <a:lnTo>
                      <a:pt x="230" y="683"/>
                    </a:lnTo>
                    <a:lnTo>
                      <a:pt x="233" y="686"/>
                    </a:lnTo>
                    <a:lnTo>
                      <a:pt x="236" y="689"/>
                    </a:lnTo>
                    <a:lnTo>
                      <a:pt x="240" y="691"/>
                    </a:lnTo>
                    <a:lnTo>
                      <a:pt x="243" y="694"/>
                    </a:lnTo>
                    <a:lnTo>
                      <a:pt x="247" y="697"/>
                    </a:lnTo>
                    <a:lnTo>
                      <a:pt x="251" y="699"/>
                    </a:lnTo>
                    <a:lnTo>
                      <a:pt x="254" y="702"/>
                    </a:lnTo>
                    <a:lnTo>
                      <a:pt x="258" y="704"/>
                    </a:lnTo>
                    <a:lnTo>
                      <a:pt x="261" y="706"/>
                    </a:lnTo>
                    <a:lnTo>
                      <a:pt x="265" y="708"/>
                    </a:lnTo>
                    <a:lnTo>
                      <a:pt x="268" y="710"/>
                    </a:lnTo>
                    <a:lnTo>
                      <a:pt x="272" y="711"/>
                    </a:lnTo>
                    <a:lnTo>
                      <a:pt x="275" y="713"/>
                    </a:lnTo>
                    <a:lnTo>
                      <a:pt x="278" y="714"/>
                    </a:lnTo>
                    <a:lnTo>
                      <a:pt x="282" y="715"/>
                    </a:lnTo>
                    <a:lnTo>
                      <a:pt x="285" y="716"/>
                    </a:lnTo>
                    <a:lnTo>
                      <a:pt x="288" y="717"/>
                    </a:lnTo>
                    <a:lnTo>
                      <a:pt x="291" y="717"/>
                    </a:lnTo>
                    <a:lnTo>
                      <a:pt x="295" y="718"/>
                    </a:lnTo>
                    <a:lnTo>
                      <a:pt x="298" y="718"/>
                    </a:lnTo>
                    <a:lnTo>
                      <a:pt x="301" y="718"/>
                    </a:lnTo>
                    <a:lnTo>
                      <a:pt x="304" y="718"/>
                    </a:lnTo>
                    <a:lnTo>
                      <a:pt x="307" y="718"/>
                    </a:lnTo>
                    <a:lnTo>
                      <a:pt x="310" y="718"/>
                    </a:lnTo>
                    <a:lnTo>
                      <a:pt x="313" y="717"/>
                    </a:lnTo>
                    <a:lnTo>
                      <a:pt x="316" y="717"/>
                    </a:lnTo>
                    <a:lnTo>
                      <a:pt x="319" y="716"/>
                    </a:lnTo>
                    <a:lnTo>
                      <a:pt x="322" y="716"/>
                    </a:lnTo>
                    <a:lnTo>
                      <a:pt x="325" y="715"/>
                    </a:lnTo>
                    <a:lnTo>
                      <a:pt x="328" y="715"/>
                    </a:lnTo>
                    <a:lnTo>
                      <a:pt x="331" y="714"/>
                    </a:lnTo>
                    <a:lnTo>
                      <a:pt x="334" y="713"/>
                    </a:lnTo>
                    <a:lnTo>
                      <a:pt x="336" y="712"/>
                    </a:lnTo>
                    <a:lnTo>
                      <a:pt x="339" y="711"/>
                    </a:lnTo>
                    <a:lnTo>
                      <a:pt x="342" y="710"/>
                    </a:lnTo>
                    <a:lnTo>
                      <a:pt x="345" y="709"/>
                    </a:lnTo>
                    <a:lnTo>
                      <a:pt x="348" y="707"/>
                    </a:lnTo>
                    <a:lnTo>
                      <a:pt x="351" y="706"/>
                    </a:lnTo>
                    <a:lnTo>
                      <a:pt x="354" y="704"/>
                    </a:lnTo>
                    <a:lnTo>
                      <a:pt x="357" y="703"/>
                    </a:lnTo>
                    <a:lnTo>
                      <a:pt x="359" y="701"/>
                    </a:lnTo>
                    <a:lnTo>
                      <a:pt x="362" y="699"/>
                    </a:lnTo>
                    <a:lnTo>
                      <a:pt x="365" y="697"/>
                    </a:lnTo>
                    <a:lnTo>
                      <a:pt x="367" y="696"/>
                    </a:lnTo>
                    <a:lnTo>
                      <a:pt x="370" y="693"/>
                    </a:lnTo>
                    <a:lnTo>
                      <a:pt x="372" y="691"/>
                    </a:lnTo>
                    <a:lnTo>
                      <a:pt x="375" y="689"/>
                    </a:lnTo>
                    <a:lnTo>
                      <a:pt x="377" y="687"/>
                    </a:lnTo>
                    <a:lnTo>
                      <a:pt x="379" y="684"/>
                    </a:lnTo>
                    <a:lnTo>
                      <a:pt x="382" y="682"/>
                    </a:lnTo>
                    <a:lnTo>
                      <a:pt x="384" y="679"/>
                    </a:lnTo>
                    <a:lnTo>
                      <a:pt x="386" y="676"/>
                    </a:lnTo>
                    <a:lnTo>
                      <a:pt x="388" y="673"/>
                    </a:lnTo>
                    <a:lnTo>
                      <a:pt x="390" y="670"/>
                    </a:lnTo>
                    <a:lnTo>
                      <a:pt x="392" y="668"/>
                    </a:lnTo>
                    <a:lnTo>
                      <a:pt x="393" y="665"/>
                    </a:lnTo>
                    <a:lnTo>
                      <a:pt x="394" y="662"/>
                    </a:lnTo>
                    <a:lnTo>
                      <a:pt x="395" y="660"/>
                    </a:lnTo>
                    <a:lnTo>
                      <a:pt x="396" y="657"/>
                    </a:lnTo>
                    <a:lnTo>
                      <a:pt x="396" y="655"/>
                    </a:lnTo>
                    <a:lnTo>
                      <a:pt x="396" y="652"/>
                    </a:lnTo>
                    <a:lnTo>
                      <a:pt x="396" y="650"/>
                    </a:lnTo>
                    <a:lnTo>
                      <a:pt x="396" y="647"/>
                    </a:lnTo>
                    <a:lnTo>
                      <a:pt x="395" y="645"/>
                    </a:lnTo>
                    <a:lnTo>
                      <a:pt x="394" y="643"/>
                    </a:lnTo>
                    <a:lnTo>
                      <a:pt x="393" y="641"/>
                    </a:lnTo>
                    <a:lnTo>
                      <a:pt x="392" y="639"/>
                    </a:lnTo>
                    <a:lnTo>
                      <a:pt x="390" y="637"/>
                    </a:lnTo>
                    <a:lnTo>
                      <a:pt x="388" y="635"/>
                    </a:lnTo>
                    <a:lnTo>
                      <a:pt x="386" y="633"/>
                    </a:lnTo>
                    <a:lnTo>
                      <a:pt x="384" y="632"/>
                    </a:lnTo>
                    <a:lnTo>
                      <a:pt x="383" y="630"/>
                    </a:lnTo>
                    <a:lnTo>
                      <a:pt x="382" y="629"/>
                    </a:lnTo>
                    <a:lnTo>
                      <a:pt x="381" y="628"/>
                    </a:lnTo>
                    <a:lnTo>
                      <a:pt x="380" y="628"/>
                    </a:lnTo>
                    <a:lnTo>
                      <a:pt x="380" y="627"/>
                    </a:lnTo>
                    <a:lnTo>
                      <a:pt x="380" y="628"/>
                    </a:lnTo>
                    <a:lnTo>
                      <a:pt x="381" y="628"/>
                    </a:lnTo>
                    <a:lnTo>
                      <a:pt x="382" y="629"/>
                    </a:lnTo>
                    <a:lnTo>
                      <a:pt x="383" y="630"/>
                    </a:lnTo>
                    <a:lnTo>
                      <a:pt x="384" y="632"/>
                    </a:lnTo>
                    <a:lnTo>
                      <a:pt x="386" y="633"/>
                    </a:lnTo>
                    <a:lnTo>
                      <a:pt x="388" y="635"/>
                    </a:lnTo>
                    <a:lnTo>
                      <a:pt x="390" y="637"/>
                    </a:lnTo>
                    <a:lnTo>
                      <a:pt x="392" y="639"/>
                    </a:lnTo>
                    <a:lnTo>
                      <a:pt x="394" y="641"/>
                    </a:lnTo>
                    <a:lnTo>
                      <a:pt x="397" y="643"/>
                    </a:lnTo>
                    <a:lnTo>
                      <a:pt x="399" y="645"/>
                    </a:lnTo>
                    <a:lnTo>
                      <a:pt x="402" y="647"/>
                    </a:lnTo>
                    <a:lnTo>
                      <a:pt x="404" y="649"/>
                    </a:lnTo>
                    <a:lnTo>
                      <a:pt x="407" y="651"/>
                    </a:lnTo>
                    <a:lnTo>
                      <a:pt x="410" y="653"/>
                    </a:lnTo>
                    <a:lnTo>
                      <a:pt x="413" y="655"/>
                    </a:lnTo>
                    <a:lnTo>
                      <a:pt x="416" y="657"/>
                    </a:lnTo>
                    <a:lnTo>
                      <a:pt x="419" y="659"/>
                    </a:lnTo>
                    <a:lnTo>
                      <a:pt x="422" y="661"/>
                    </a:lnTo>
                    <a:lnTo>
                      <a:pt x="425" y="664"/>
                    </a:lnTo>
                    <a:lnTo>
                      <a:pt x="428" y="666"/>
                    </a:lnTo>
                    <a:lnTo>
                      <a:pt x="432" y="668"/>
                    </a:lnTo>
                    <a:lnTo>
                      <a:pt x="435" y="670"/>
                    </a:lnTo>
                    <a:lnTo>
                      <a:pt x="439" y="672"/>
                    </a:lnTo>
                    <a:lnTo>
                      <a:pt x="442" y="674"/>
                    </a:lnTo>
                    <a:lnTo>
                      <a:pt x="446" y="676"/>
                    </a:lnTo>
                    <a:lnTo>
                      <a:pt x="450" y="678"/>
                    </a:lnTo>
                    <a:lnTo>
                      <a:pt x="454" y="680"/>
                    </a:lnTo>
                    <a:lnTo>
                      <a:pt x="458" y="682"/>
                    </a:lnTo>
                    <a:lnTo>
                      <a:pt x="462" y="684"/>
                    </a:lnTo>
                    <a:lnTo>
                      <a:pt x="467" y="686"/>
                    </a:lnTo>
                    <a:lnTo>
                      <a:pt x="471" y="688"/>
                    </a:lnTo>
                    <a:lnTo>
                      <a:pt x="476" y="689"/>
                    </a:lnTo>
                    <a:lnTo>
                      <a:pt x="480" y="691"/>
                    </a:lnTo>
                    <a:lnTo>
                      <a:pt x="485" y="692"/>
                    </a:lnTo>
                    <a:lnTo>
                      <a:pt x="490" y="694"/>
                    </a:lnTo>
                    <a:lnTo>
                      <a:pt x="495" y="695"/>
                    </a:lnTo>
                    <a:lnTo>
                      <a:pt x="500" y="697"/>
                    </a:lnTo>
                    <a:lnTo>
                      <a:pt x="505" y="698"/>
                    </a:lnTo>
                    <a:lnTo>
                      <a:pt x="510" y="699"/>
                    </a:lnTo>
                    <a:lnTo>
                      <a:pt x="515" y="700"/>
                    </a:lnTo>
                    <a:lnTo>
                      <a:pt x="520" y="701"/>
                    </a:lnTo>
                    <a:lnTo>
                      <a:pt x="525" y="702"/>
                    </a:lnTo>
                    <a:lnTo>
                      <a:pt x="529" y="702"/>
                    </a:lnTo>
                    <a:lnTo>
                      <a:pt x="534" y="703"/>
                    </a:lnTo>
                    <a:lnTo>
                      <a:pt x="538" y="703"/>
                    </a:lnTo>
                    <a:lnTo>
                      <a:pt x="542" y="704"/>
                    </a:lnTo>
                    <a:lnTo>
                      <a:pt x="546" y="704"/>
                    </a:lnTo>
                    <a:lnTo>
                      <a:pt x="550" y="704"/>
                    </a:lnTo>
                    <a:lnTo>
                      <a:pt x="554" y="704"/>
                    </a:lnTo>
                    <a:lnTo>
                      <a:pt x="558" y="704"/>
                    </a:lnTo>
                    <a:lnTo>
                      <a:pt x="562" y="704"/>
                    </a:lnTo>
                    <a:lnTo>
                      <a:pt x="565" y="703"/>
                    </a:lnTo>
                    <a:lnTo>
                      <a:pt x="569" y="703"/>
                    </a:lnTo>
                    <a:lnTo>
                      <a:pt x="572" y="702"/>
                    </a:lnTo>
                    <a:lnTo>
                      <a:pt x="576" y="701"/>
                    </a:lnTo>
                    <a:lnTo>
                      <a:pt x="579" y="700"/>
                    </a:lnTo>
                    <a:lnTo>
                      <a:pt x="582" y="699"/>
                    </a:lnTo>
                    <a:lnTo>
                      <a:pt x="586" y="698"/>
                    </a:lnTo>
                    <a:lnTo>
                      <a:pt x="589" y="696"/>
                    </a:lnTo>
                    <a:lnTo>
                      <a:pt x="592" y="695"/>
                    </a:lnTo>
                    <a:lnTo>
                      <a:pt x="595" y="693"/>
                    </a:lnTo>
                    <a:lnTo>
                      <a:pt x="599" y="691"/>
                    </a:lnTo>
                    <a:lnTo>
                      <a:pt x="602" y="689"/>
                    </a:lnTo>
                    <a:lnTo>
                      <a:pt x="605" y="686"/>
                    </a:lnTo>
                    <a:lnTo>
                      <a:pt x="608" y="684"/>
                    </a:lnTo>
                    <a:lnTo>
                      <a:pt x="612" y="681"/>
                    </a:lnTo>
                    <a:lnTo>
                      <a:pt x="615" y="678"/>
                    </a:lnTo>
                    <a:lnTo>
                      <a:pt x="618" y="675"/>
                    </a:lnTo>
                    <a:lnTo>
                      <a:pt x="621" y="672"/>
                    </a:lnTo>
                    <a:lnTo>
                      <a:pt x="624" y="668"/>
                    </a:lnTo>
                    <a:lnTo>
                      <a:pt x="626" y="666"/>
                    </a:lnTo>
                    <a:lnTo>
                      <a:pt x="629" y="663"/>
                    </a:lnTo>
                    <a:lnTo>
                      <a:pt x="630" y="661"/>
                    </a:lnTo>
                    <a:lnTo>
                      <a:pt x="632" y="660"/>
                    </a:lnTo>
                    <a:lnTo>
                      <a:pt x="633" y="659"/>
                    </a:lnTo>
                    <a:lnTo>
                      <a:pt x="633" y="658"/>
                    </a:lnTo>
                    <a:lnTo>
                      <a:pt x="633" y="659"/>
                    </a:lnTo>
                    <a:lnTo>
                      <a:pt x="632" y="660"/>
                    </a:lnTo>
                    <a:lnTo>
                      <a:pt x="630" y="661"/>
                    </a:lnTo>
                    <a:lnTo>
                      <a:pt x="629" y="663"/>
                    </a:lnTo>
                    <a:lnTo>
                      <a:pt x="626" y="666"/>
                    </a:lnTo>
                    <a:lnTo>
                      <a:pt x="624" y="668"/>
                    </a:lnTo>
                    <a:lnTo>
                      <a:pt x="621" y="672"/>
                    </a:lnTo>
                    <a:lnTo>
                      <a:pt x="618" y="675"/>
                    </a:lnTo>
                    <a:lnTo>
                      <a:pt x="616" y="678"/>
                    </a:lnTo>
                    <a:lnTo>
                      <a:pt x="614" y="681"/>
                    </a:lnTo>
                    <a:lnTo>
                      <a:pt x="613" y="683"/>
                    </a:lnTo>
                    <a:lnTo>
                      <a:pt x="612" y="686"/>
                    </a:lnTo>
                    <a:lnTo>
                      <a:pt x="612" y="688"/>
                    </a:lnTo>
                    <a:lnTo>
                      <a:pt x="612" y="691"/>
                    </a:lnTo>
                    <a:lnTo>
                      <a:pt x="613" y="693"/>
                    </a:lnTo>
                    <a:lnTo>
                      <a:pt x="614" y="694"/>
                    </a:lnTo>
                    <a:lnTo>
                      <a:pt x="616" y="696"/>
                    </a:lnTo>
                    <a:lnTo>
                      <a:pt x="618" y="697"/>
                    </a:lnTo>
                    <a:lnTo>
                      <a:pt x="621" y="699"/>
                    </a:lnTo>
                    <a:lnTo>
                      <a:pt x="624" y="700"/>
                    </a:lnTo>
                    <a:lnTo>
                      <a:pt x="628" y="701"/>
                    </a:lnTo>
                    <a:lnTo>
                      <a:pt x="632" y="701"/>
                    </a:lnTo>
                    <a:lnTo>
                      <a:pt x="637" y="702"/>
                    </a:lnTo>
                    <a:lnTo>
                      <a:pt x="643" y="702"/>
                    </a:lnTo>
                    <a:lnTo>
                      <a:pt x="648" y="703"/>
                    </a:lnTo>
                    <a:lnTo>
                      <a:pt x="653" y="703"/>
                    </a:lnTo>
                    <a:lnTo>
                      <a:pt x="658" y="703"/>
                    </a:lnTo>
                    <a:lnTo>
                      <a:pt x="663" y="703"/>
                    </a:lnTo>
                    <a:lnTo>
                      <a:pt x="668" y="703"/>
                    </a:lnTo>
                    <a:lnTo>
                      <a:pt x="673" y="703"/>
                    </a:lnTo>
                    <a:lnTo>
                      <a:pt x="678" y="703"/>
                    </a:lnTo>
                    <a:lnTo>
                      <a:pt x="683" y="703"/>
                    </a:lnTo>
                    <a:lnTo>
                      <a:pt x="688" y="703"/>
                    </a:lnTo>
                    <a:lnTo>
                      <a:pt x="693" y="702"/>
                    </a:lnTo>
                    <a:lnTo>
                      <a:pt x="698" y="702"/>
                    </a:lnTo>
                    <a:lnTo>
                      <a:pt x="702" y="701"/>
                    </a:lnTo>
                    <a:lnTo>
                      <a:pt x="707" y="701"/>
                    </a:lnTo>
                    <a:lnTo>
                      <a:pt x="712" y="700"/>
                    </a:lnTo>
                    <a:lnTo>
                      <a:pt x="717" y="699"/>
                    </a:lnTo>
                    <a:lnTo>
                      <a:pt x="722" y="698"/>
                    </a:lnTo>
                    <a:lnTo>
                      <a:pt x="726" y="697"/>
                    </a:lnTo>
                    <a:lnTo>
                      <a:pt x="731" y="696"/>
                    </a:lnTo>
                    <a:lnTo>
                      <a:pt x="736" y="695"/>
                    </a:lnTo>
                    <a:lnTo>
                      <a:pt x="740" y="694"/>
                    </a:lnTo>
                    <a:lnTo>
                      <a:pt x="745" y="693"/>
                    </a:lnTo>
                    <a:lnTo>
                      <a:pt x="749" y="692"/>
                    </a:lnTo>
                    <a:lnTo>
                      <a:pt x="754" y="690"/>
                    </a:lnTo>
                    <a:lnTo>
                      <a:pt x="758" y="689"/>
                    </a:lnTo>
                    <a:lnTo>
                      <a:pt x="762" y="687"/>
                    </a:lnTo>
                    <a:lnTo>
                      <a:pt x="767" y="685"/>
                    </a:lnTo>
                    <a:lnTo>
                      <a:pt x="771" y="683"/>
                    </a:lnTo>
                    <a:lnTo>
                      <a:pt x="775" y="681"/>
                    </a:lnTo>
                    <a:lnTo>
                      <a:pt x="780" y="679"/>
                    </a:lnTo>
                    <a:lnTo>
                      <a:pt x="784" y="677"/>
                    </a:lnTo>
                    <a:lnTo>
                      <a:pt x="788" y="675"/>
                    </a:lnTo>
                    <a:lnTo>
                      <a:pt x="792" y="673"/>
                    </a:lnTo>
                    <a:lnTo>
                      <a:pt x="796" y="671"/>
                    </a:lnTo>
                    <a:lnTo>
                      <a:pt x="800" y="668"/>
                    </a:lnTo>
                    <a:lnTo>
                      <a:pt x="803" y="666"/>
                    </a:lnTo>
                    <a:lnTo>
                      <a:pt x="807" y="663"/>
                    </a:lnTo>
                    <a:lnTo>
                      <a:pt x="810" y="660"/>
                    </a:lnTo>
                    <a:lnTo>
                      <a:pt x="813" y="658"/>
                    </a:lnTo>
                    <a:lnTo>
                      <a:pt x="817" y="655"/>
                    </a:lnTo>
                    <a:lnTo>
                      <a:pt x="820" y="652"/>
                    </a:lnTo>
                    <a:lnTo>
                      <a:pt x="823" y="649"/>
                    </a:lnTo>
                    <a:lnTo>
                      <a:pt x="825" y="646"/>
                    </a:lnTo>
                    <a:lnTo>
                      <a:pt x="828" y="643"/>
                    </a:lnTo>
                    <a:lnTo>
                      <a:pt x="831" y="640"/>
                    </a:lnTo>
                    <a:lnTo>
                      <a:pt x="833" y="636"/>
                    </a:lnTo>
                    <a:lnTo>
                      <a:pt x="835" y="633"/>
                    </a:lnTo>
                    <a:lnTo>
                      <a:pt x="838" y="630"/>
                    </a:lnTo>
                    <a:lnTo>
                      <a:pt x="840" y="626"/>
                    </a:lnTo>
                    <a:lnTo>
                      <a:pt x="842" y="623"/>
                    </a:lnTo>
                    <a:lnTo>
                      <a:pt x="844" y="620"/>
                    </a:lnTo>
                    <a:lnTo>
                      <a:pt x="845" y="616"/>
                    </a:lnTo>
                    <a:lnTo>
                      <a:pt x="847" y="613"/>
                    </a:lnTo>
                    <a:lnTo>
                      <a:pt x="848" y="610"/>
                    </a:lnTo>
                    <a:lnTo>
                      <a:pt x="850" y="607"/>
                    </a:lnTo>
                    <a:lnTo>
                      <a:pt x="851" y="605"/>
                    </a:lnTo>
                    <a:lnTo>
                      <a:pt x="852" y="602"/>
                    </a:lnTo>
                    <a:lnTo>
                      <a:pt x="853" y="599"/>
                    </a:lnTo>
                    <a:lnTo>
                      <a:pt x="854" y="597"/>
                    </a:lnTo>
                    <a:lnTo>
                      <a:pt x="854" y="594"/>
                    </a:lnTo>
                    <a:lnTo>
                      <a:pt x="855" y="592"/>
                    </a:lnTo>
                    <a:lnTo>
                      <a:pt x="855" y="589"/>
                    </a:lnTo>
                    <a:lnTo>
                      <a:pt x="855" y="587"/>
                    </a:lnTo>
                    <a:lnTo>
                      <a:pt x="856" y="585"/>
                    </a:lnTo>
                    <a:lnTo>
                      <a:pt x="856" y="583"/>
                    </a:lnTo>
                    <a:lnTo>
                      <a:pt x="856" y="581"/>
                    </a:lnTo>
                    <a:lnTo>
                      <a:pt x="856" y="580"/>
                    </a:lnTo>
                    <a:lnTo>
                      <a:pt x="856" y="579"/>
                    </a:lnTo>
                    <a:lnTo>
                      <a:pt x="856" y="578"/>
                    </a:lnTo>
                    <a:lnTo>
                      <a:pt x="856" y="577"/>
                    </a:lnTo>
                    <a:lnTo>
                      <a:pt x="856" y="576"/>
                    </a:lnTo>
                    <a:lnTo>
                      <a:pt x="856" y="577"/>
                    </a:lnTo>
                    <a:lnTo>
                      <a:pt x="856" y="578"/>
                    </a:lnTo>
                    <a:lnTo>
                      <a:pt x="856" y="579"/>
                    </a:lnTo>
                    <a:lnTo>
                      <a:pt x="856" y="580"/>
                    </a:lnTo>
                    <a:lnTo>
                      <a:pt x="856" y="581"/>
                    </a:lnTo>
                    <a:lnTo>
                      <a:pt x="856" y="583"/>
                    </a:lnTo>
                    <a:lnTo>
                      <a:pt x="856" y="585"/>
                    </a:lnTo>
                    <a:lnTo>
                      <a:pt x="856" y="587"/>
                    </a:lnTo>
                    <a:lnTo>
                      <a:pt x="856" y="589"/>
                    </a:lnTo>
                    <a:lnTo>
                      <a:pt x="856" y="591"/>
                    </a:lnTo>
                    <a:lnTo>
                      <a:pt x="856" y="594"/>
                    </a:lnTo>
                    <a:lnTo>
                      <a:pt x="857" y="596"/>
                    </a:lnTo>
                    <a:lnTo>
                      <a:pt x="858" y="598"/>
                    </a:lnTo>
                    <a:lnTo>
                      <a:pt x="859" y="600"/>
                    </a:lnTo>
                    <a:lnTo>
                      <a:pt x="860" y="603"/>
                    </a:lnTo>
                    <a:lnTo>
                      <a:pt x="861" y="605"/>
                    </a:lnTo>
                    <a:lnTo>
                      <a:pt x="863" y="607"/>
                    </a:lnTo>
                    <a:lnTo>
                      <a:pt x="864" y="610"/>
                    </a:lnTo>
                    <a:lnTo>
                      <a:pt x="866" y="612"/>
                    </a:lnTo>
                    <a:lnTo>
                      <a:pt x="868" y="614"/>
                    </a:lnTo>
                    <a:lnTo>
                      <a:pt x="870" y="617"/>
                    </a:lnTo>
                    <a:lnTo>
                      <a:pt x="872" y="619"/>
                    </a:lnTo>
                    <a:lnTo>
                      <a:pt x="874" y="622"/>
                    </a:lnTo>
                    <a:lnTo>
                      <a:pt x="877" y="624"/>
                    </a:lnTo>
                    <a:lnTo>
                      <a:pt x="879" y="626"/>
                    </a:lnTo>
                    <a:lnTo>
                      <a:pt x="882" y="628"/>
                    </a:lnTo>
                    <a:lnTo>
                      <a:pt x="885" y="631"/>
                    </a:lnTo>
                    <a:lnTo>
                      <a:pt x="888" y="632"/>
                    </a:lnTo>
                    <a:lnTo>
                      <a:pt x="891" y="634"/>
                    </a:lnTo>
                    <a:lnTo>
                      <a:pt x="894" y="636"/>
                    </a:lnTo>
                    <a:lnTo>
                      <a:pt x="897" y="638"/>
                    </a:lnTo>
                    <a:lnTo>
                      <a:pt x="900" y="639"/>
                    </a:lnTo>
                    <a:lnTo>
                      <a:pt x="904" y="641"/>
                    </a:lnTo>
                    <a:lnTo>
                      <a:pt x="907" y="642"/>
                    </a:lnTo>
                    <a:lnTo>
                      <a:pt x="911" y="643"/>
                    </a:lnTo>
                    <a:lnTo>
                      <a:pt x="915" y="645"/>
                    </a:lnTo>
                    <a:lnTo>
                      <a:pt x="919" y="646"/>
                    </a:lnTo>
                    <a:lnTo>
                      <a:pt x="922" y="647"/>
                    </a:lnTo>
                    <a:lnTo>
                      <a:pt x="927" y="647"/>
                    </a:lnTo>
                    <a:lnTo>
                      <a:pt x="931" y="648"/>
                    </a:lnTo>
                    <a:lnTo>
                      <a:pt x="935" y="649"/>
                    </a:lnTo>
                    <a:lnTo>
                      <a:pt x="938" y="649"/>
                    </a:lnTo>
                    <a:lnTo>
                      <a:pt x="942" y="650"/>
                    </a:lnTo>
                    <a:lnTo>
                      <a:pt x="946" y="650"/>
                    </a:lnTo>
                    <a:lnTo>
                      <a:pt x="950" y="650"/>
                    </a:lnTo>
                    <a:lnTo>
                      <a:pt x="953" y="650"/>
                    </a:lnTo>
                    <a:lnTo>
                      <a:pt x="957" y="650"/>
                    </a:lnTo>
                    <a:lnTo>
                      <a:pt x="960" y="650"/>
                    </a:lnTo>
                    <a:lnTo>
                      <a:pt x="964" y="650"/>
                    </a:lnTo>
                    <a:lnTo>
                      <a:pt x="967" y="649"/>
                    </a:lnTo>
                    <a:lnTo>
                      <a:pt x="970" y="649"/>
                    </a:lnTo>
                    <a:lnTo>
                      <a:pt x="974" y="648"/>
                    </a:lnTo>
                    <a:lnTo>
                      <a:pt x="977" y="647"/>
                    </a:lnTo>
                    <a:lnTo>
                      <a:pt x="980" y="647"/>
                    </a:lnTo>
                    <a:lnTo>
                      <a:pt x="983" y="646"/>
                    </a:lnTo>
                    <a:lnTo>
                      <a:pt x="986" y="645"/>
                    </a:lnTo>
                    <a:lnTo>
                      <a:pt x="988" y="643"/>
                    </a:lnTo>
                    <a:lnTo>
                      <a:pt x="991" y="642"/>
                    </a:lnTo>
                    <a:lnTo>
                      <a:pt x="994" y="641"/>
                    </a:lnTo>
                    <a:lnTo>
                      <a:pt x="997" y="640"/>
                    </a:lnTo>
                    <a:lnTo>
                      <a:pt x="999" y="638"/>
                    </a:lnTo>
                    <a:lnTo>
                      <a:pt x="1002" y="637"/>
                    </a:lnTo>
                    <a:lnTo>
                      <a:pt x="1004" y="635"/>
                    </a:lnTo>
                    <a:lnTo>
                      <a:pt x="1007" y="634"/>
                    </a:lnTo>
                    <a:lnTo>
                      <a:pt x="1009" y="632"/>
                    </a:lnTo>
                    <a:lnTo>
                      <a:pt x="1012" y="630"/>
                    </a:lnTo>
                    <a:lnTo>
                      <a:pt x="1014" y="629"/>
                    </a:lnTo>
                    <a:lnTo>
                      <a:pt x="1017" y="627"/>
                    </a:lnTo>
                    <a:lnTo>
                      <a:pt x="1019" y="625"/>
                    </a:lnTo>
                    <a:lnTo>
                      <a:pt x="1021" y="623"/>
                    </a:lnTo>
                    <a:lnTo>
                      <a:pt x="1023" y="621"/>
                    </a:lnTo>
                    <a:lnTo>
                      <a:pt x="1025" y="619"/>
                    </a:lnTo>
                    <a:lnTo>
                      <a:pt x="1027" y="616"/>
                    </a:lnTo>
                    <a:lnTo>
                      <a:pt x="1029" y="614"/>
                    </a:lnTo>
                    <a:lnTo>
                      <a:pt x="1031" y="612"/>
                    </a:lnTo>
                    <a:lnTo>
                      <a:pt x="1033" y="610"/>
                    </a:lnTo>
                    <a:lnTo>
                      <a:pt x="1035" y="608"/>
                    </a:lnTo>
                    <a:lnTo>
                      <a:pt x="1037" y="606"/>
                    </a:lnTo>
                    <a:lnTo>
                      <a:pt x="1039" y="604"/>
                    </a:lnTo>
                    <a:lnTo>
                      <a:pt x="1041" y="602"/>
                    </a:lnTo>
                    <a:lnTo>
                      <a:pt x="1043" y="600"/>
                    </a:lnTo>
                    <a:lnTo>
                      <a:pt x="1045" y="599"/>
                    </a:lnTo>
                    <a:lnTo>
                      <a:pt x="1046" y="597"/>
                    </a:lnTo>
                    <a:lnTo>
                      <a:pt x="1048" y="595"/>
                    </a:lnTo>
                    <a:lnTo>
                      <a:pt x="1050" y="593"/>
                    </a:lnTo>
                    <a:lnTo>
                      <a:pt x="1051" y="591"/>
                    </a:lnTo>
                    <a:lnTo>
                      <a:pt x="1053" y="589"/>
                    </a:lnTo>
                    <a:lnTo>
                      <a:pt x="1054" y="588"/>
                    </a:lnTo>
                    <a:lnTo>
                      <a:pt x="1055" y="586"/>
                    </a:lnTo>
                    <a:lnTo>
                      <a:pt x="1056" y="585"/>
                    </a:lnTo>
                    <a:lnTo>
                      <a:pt x="1057" y="584"/>
                    </a:lnTo>
                    <a:lnTo>
                      <a:pt x="1057" y="583"/>
                    </a:lnTo>
                    <a:lnTo>
                      <a:pt x="1057" y="582"/>
                    </a:lnTo>
                    <a:lnTo>
                      <a:pt x="1057" y="581"/>
                    </a:lnTo>
                    <a:lnTo>
                      <a:pt x="1056" y="581"/>
                    </a:lnTo>
                    <a:lnTo>
                      <a:pt x="1055" y="581"/>
                    </a:lnTo>
                    <a:lnTo>
                      <a:pt x="1054" y="582"/>
                    </a:lnTo>
                    <a:lnTo>
                      <a:pt x="1053" y="582"/>
                    </a:lnTo>
                    <a:lnTo>
                      <a:pt x="1051" y="583"/>
                    </a:lnTo>
                    <a:lnTo>
                      <a:pt x="1049" y="584"/>
                    </a:lnTo>
                    <a:lnTo>
                      <a:pt x="1047" y="585"/>
                    </a:lnTo>
                    <a:lnTo>
                      <a:pt x="1044" y="586"/>
                    </a:lnTo>
                    <a:lnTo>
                      <a:pt x="1042" y="587"/>
                    </a:lnTo>
                    <a:lnTo>
                      <a:pt x="1039" y="588"/>
                    </a:lnTo>
                    <a:lnTo>
                      <a:pt x="1036" y="589"/>
                    </a:lnTo>
                    <a:lnTo>
                      <a:pt x="1034" y="590"/>
                    </a:lnTo>
                    <a:lnTo>
                      <a:pt x="1031" y="591"/>
                    </a:lnTo>
                    <a:lnTo>
                      <a:pt x="1028" y="592"/>
                    </a:lnTo>
                    <a:lnTo>
                      <a:pt x="1025" y="593"/>
                    </a:lnTo>
                    <a:lnTo>
                      <a:pt x="1023" y="593"/>
                    </a:lnTo>
                    <a:lnTo>
                      <a:pt x="1020" y="594"/>
                    </a:lnTo>
                    <a:lnTo>
                      <a:pt x="1017" y="594"/>
                    </a:lnTo>
                    <a:lnTo>
                      <a:pt x="1014" y="595"/>
                    </a:lnTo>
                    <a:lnTo>
                      <a:pt x="1011" y="595"/>
                    </a:lnTo>
                    <a:lnTo>
                      <a:pt x="1008" y="595"/>
                    </a:lnTo>
                    <a:lnTo>
                      <a:pt x="1006" y="595"/>
                    </a:lnTo>
                    <a:lnTo>
                      <a:pt x="1003" y="595"/>
                    </a:lnTo>
                    <a:lnTo>
                      <a:pt x="1000" y="595"/>
                    </a:lnTo>
                    <a:lnTo>
                      <a:pt x="997" y="595"/>
                    </a:lnTo>
                    <a:lnTo>
                      <a:pt x="995" y="594"/>
                    </a:lnTo>
                    <a:lnTo>
                      <a:pt x="993" y="594"/>
                    </a:lnTo>
                    <a:lnTo>
                      <a:pt x="991" y="594"/>
                    </a:lnTo>
                    <a:lnTo>
                      <a:pt x="990" y="594"/>
                    </a:lnTo>
                    <a:lnTo>
                      <a:pt x="989" y="594"/>
                    </a:lnTo>
                    <a:lnTo>
                      <a:pt x="988" y="594"/>
                    </a:lnTo>
                    <a:lnTo>
                      <a:pt x="989" y="594"/>
                    </a:lnTo>
                    <a:lnTo>
                      <a:pt x="990" y="594"/>
                    </a:lnTo>
                    <a:lnTo>
                      <a:pt x="991" y="594"/>
                    </a:lnTo>
                    <a:lnTo>
                      <a:pt x="993" y="594"/>
                    </a:lnTo>
                    <a:lnTo>
                      <a:pt x="995" y="594"/>
                    </a:lnTo>
                    <a:lnTo>
                      <a:pt x="997" y="595"/>
                    </a:lnTo>
                    <a:lnTo>
                      <a:pt x="1000" y="595"/>
                    </a:lnTo>
                    <a:lnTo>
                      <a:pt x="1003" y="595"/>
                    </a:lnTo>
                    <a:lnTo>
                      <a:pt x="1006" y="595"/>
                    </a:lnTo>
                    <a:lnTo>
                      <a:pt x="1008" y="595"/>
                    </a:lnTo>
                    <a:lnTo>
                      <a:pt x="1011" y="595"/>
                    </a:lnTo>
                    <a:lnTo>
                      <a:pt x="1014" y="595"/>
                    </a:lnTo>
                    <a:lnTo>
                      <a:pt x="1017" y="594"/>
                    </a:lnTo>
                    <a:lnTo>
                      <a:pt x="1020" y="594"/>
                    </a:lnTo>
                    <a:lnTo>
                      <a:pt x="1023" y="593"/>
                    </a:lnTo>
                    <a:lnTo>
                      <a:pt x="1025" y="593"/>
                    </a:lnTo>
                    <a:lnTo>
                      <a:pt x="1028" y="592"/>
                    </a:lnTo>
                    <a:lnTo>
                      <a:pt x="1031" y="591"/>
                    </a:lnTo>
                    <a:lnTo>
                      <a:pt x="1034" y="590"/>
                    </a:lnTo>
                    <a:lnTo>
                      <a:pt x="1036" y="589"/>
                    </a:lnTo>
                    <a:lnTo>
                      <a:pt x="1039" y="588"/>
                    </a:lnTo>
                    <a:lnTo>
                      <a:pt x="1042" y="587"/>
                    </a:lnTo>
                    <a:lnTo>
                      <a:pt x="1044" y="586"/>
                    </a:lnTo>
                    <a:lnTo>
                      <a:pt x="1047" y="584"/>
                    </a:lnTo>
                    <a:lnTo>
                      <a:pt x="1049" y="583"/>
                    </a:lnTo>
                    <a:lnTo>
                      <a:pt x="1052" y="582"/>
                    </a:lnTo>
                    <a:lnTo>
                      <a:pt x="1055" y="580"/>
                    </a:lnTo>
                    <a:lnTo>
                      <a:pt x="1057" y="579"/>
                    </a:lnTo>
                    <a:lnTo>
                      <a:pt x="1060" y="577"/>
                    </a:lnTo>
                    <a:lnTo>
                      <a:pt x="1062" y="576"/>
                    </a:lnTo>
                    <a:lnTo>
                      <a:pt x="1065" y="574"/>
                    </a:lnTo>
                    <a:lnTo>
                      <a:pt x="1068" y="573"/>
                    </a:lnTo>
                    <a:lnTo>
                      <a:pt x="1070" y="571"/>
                    </a:lnTo>
                    <a:lnTo>
                      <a:pt x="1073" y="570"/>
                    </a:lnTo>
                    <a:lnTo>
                      <a:pt x="1075" y="568"/>
                    </a:lnTo>
                    <a:lnTo>
                      <a:pt x="1078" y="567"/>
                    </a:lnTo>
                    <a:lnTo>
                      <a:pt x="1080" y="565"/>
                    </a:lnTo>
                    <a:lnTo>
                      <a:pt x="1083" y="563"/>
                    </a:lnTo>
                    <a:lnTo>
                      <a:pt x="1086" y="562"/>
                    </a:lnTo>
                    <a:lnTo>
                      <a:pt x="1088" y="560"/>
                    </a:lnTo>
                    <a:lnTo>
                      <a:pt x="1091" y="558"/>
                    </a:lnTo>
                    <a:lnTo>
                      <a:pt x="1093" y="556"/>
                    </a:lnTo>
                    <a:lnTo>
                      <a:pt x="1096" y="553"/>
                    </a:lnTo>
                    <a:lnTo>
                      <a:pt x="1098" y="551"/>
                    </a:lnTo>
                    <a:lnTo>
                      <a:pt x="1101" y="548"/>
                    </a:lnTo>
                    <a:lnTo>
                      <a:pt x="1103" y="545"/>
                    </a:lnTo>
                    <a:lnTo>
                      <a:pt x="1105" y="541"/>
                    </a:lnTo>
                    <a:lnTo>
                      <a:pt x="1108" y="538"/>
                    </a:lnTo>
                    <a:lnTo>
                      <a:pt x="1110" y="534"/>
                    </a:lnTo>
                    <a:lnTo>
                      <a:pt x="1113" y="530"/>
                    </a:lnTo>
                    <a:lnTo>
                      <a:pt x="1115" y="526"/>
                    </a:lnTo>
                    <a:lnTo>
                      <a:pt x="1117" y="522"/>
                    </a:lnTo>
                    <a:lnTo>
                      <a:pt x="1120" y="517"/>
                    </a:lnTo>
                    <a:lnTo>
                      <a:pt x="1122" y="512"/>
                    </a:lnTo>
                    <a:lnTo>
                      <a:pt x="1124" y="507"/>
                    </a:lnTo>
                    <a:lnTo>
                      <a:pt x="1127" y="502"/>
                    </a:lnTo>
                    <a:lnTo>
                      <a:pt x="1129" y="497"/>
                    </a:lnTo>
                    <a:lnTo>
                      <a:pt x="1131" y="491"/>
                    </a:lnTo>
                    <a:lnTo>
                      <a:pt x="1133" y="486"/>
                    </a:lnTo>
                    <a:lnTo>
                      <a:pt x="1135" y="481"/>
                    </a:lnTo>
                    <a:lnTo>
                      <a:pt x="1136" y="475"/>
                    </a:lnTo>
                    <a:lnTo>
                      <a:pt x="1138" y="469"/>
                    </a:lnTo>
                    <a:lnTo>
                      <a:pt x="1140" y="464"/>
                    </a:lnTo>
                    <a:lnTo>
                      <a:pt x="1141" y="458"/>
                    </a:lnTo>
                    <a:lnTo>
                      <a:pt x="1142" y="452"/>
                    </a:lnTo>
                    <a:lnTo>
                      <a:pt x="1143" y="446"/>
                    </a:lnTo>
                    <a:lnTo>
                      <a:pt x="1144" y="440"/>
                    </a:lnTo>
                    <a:lnTo>
                      <a:pt x="1145" y="434"/>
                    </a:lnTo>
                    <a:lnTo>
                      <a:pt x="1146" y="428"/>
                    </a:lnTo>
                    <a:lnTo>
                      <a:pt x="1147" y="422"/>
                    </a:lnTo>
                    <a:lnTo>
                      <a:pt x="1147" y="415"/>
                    </a:lnTo>
                    <a:lnTo>
                      <a:pt x="1148" y="409"/>
                    </a:lnTo>
                    <a:lnTo>
                      <a:pt x="1148" y="403"/>
                    </a:lnTo>
                    <a:lnTo>
                      <a:pt x="1148" y="397"/>
                    </a:lnTo>
                    <a:lnTo>
                      <a:pt x="1148" y="390"/>
                    </a:lnTo>
                    <a:lnTo>
                      <a:pt x="1148" y="385"/>
                    </a:lnTo>
                    <a:lnTo>
                      <a:pt x="1147" y="379"/>
                    </a:lnTo>
                    <a:lnTo>
                      <a:pt x="1147" y="373"/>
                    </a:lnTo>
                    <a:lnTo>
                      <a:pt x="1146" y="367"/>
                    </a:lnTo>
                    <a:lnTo>
                      <a:pt x="1145" y="362"/>
                    </a:lnTo>
                    <a:lnTo>
                      <a:pt x="1144" y="356"/>
                    </a:lnTo>
                    <a:lnTo>
                      <a:pt x="1143" y="351"/>
                    </a:lnTo>
                    <a:lnTo>
                      <a:pt x="1142" y="346"/>
                    </a:lnTo>
                    <a:lnTo>
                      <a:pt x="1141" y="341"/>
                    </a:lnTo>
                    <a:lnTo>
                      <a:pt x="1139" y="336"/>
                    </a:lnTo>
                    <a:lnTo>
                      <a:pt x="1137" y="331"/>
                    </a:lnTo>
                    <a:lnTo>
                      <a:pt x="1135" y="326"/>
                    </a:lnTo>
                    <a:lnTo>
                      <a:pt x="1133" y="321"/>
                    </a:lnTo>
                    <a:lnTo>
                      <a:pt x="1131" y="317"/>
                    </a:lnTo>
                    <a:lnTo>
                      <a:pt x="1129" y="312"/>
                    </a:lnTo>
                    <a:lnTo>
                      <a:pt x="1127" y="308"/>
                    </a:lnTo>
                    <a:lnTo>
                      <a:pt x="1125" y="304"/>
                    </a:lnTo>
                    <a:lnTo>
                      <a:pt x="1123" y="300"/>
                    </a:lnTo>
                    <a:lnTo>
                      <a:pt x="1121" y="296"/>
                    </a:lnTo>
                    <a:lnTo>
                      <a:pt x="1118" y="292"/>
                    </a:lnTo>
                    <a:lnTo>
                      <a:pt x="1116" y="289"/>
                    </a:lnTo>
                    <a:lnTo>
                      <a:pt x="1114" y="285"/>
                    </a:lnTo>
                    <a:lnTo>
                      <a:pt x="1111" y="282"/>
                    </a:lnTo>
                    <a:lnTo>
                      <a:pt x="1109" y="279"/>
                    </a:lnTo>
                    <a:lnTo>
                      <a:pt x="1106" y="276"/>
                    </a:lnTo>
                    <a:lnTo>
                      <a:pt x="1104" y="273"/>
                    </a:lnTo>
                    <a:lnTo>
                      <a:pt x="1101" y="270"/>
                    </a:lnTo>
                    <a:lnTo>
                      <a:pt x="1099" y="268"/>
                    </a:lnTo>
                    <a:close/>
                  </a:path>
                </a:pathLst>
              </a:custGeom>
              <a:solidFill>
                <a:srgbClr val="EEEEEE"/>
              </a:solidFill>
              <a:ln w="0">
                <a:solidFill>
                  <a:srgbClr val="000000"/>
                </a:solidFill>
                <a:round/>
                <a:headEnd/>
                <a:tailEnd/>
              </a:ln>
            </p:spPr>
            <p:txBody>
              <a:bodyPr anchor="ctr">
                <a:spAutoFit/>
              </a:bodyPr>
              <a:lstStyle/>
              <a:p>
                <a:endParaRPr lang="zh-CN" altLang="en-US"/>
              </a:p>
            </p:txBody>
          </p:sp>
          <p:grpSp>
            <p:nvGrpSpPr>
              <p:cNvPr id="21520" name="Group 7"/>
              <p:cNvGrpSpPr>
                <a:grpSpLocks/>
              </p:cNvGrpSpPr>
              <p:nvPr/>
            </p:nvGrpSpPr>
            <p:grpSpPr bwMode="auto">
              <a:xfrm>
                <a:off x="3696" y="2568"/>
                <a:ext cx="216" cy="252"/>
                <a:chOff x="3296" y="2456"/>
                <a:chExt cx="216" cy="252"/>
              </a:xfrm>
            </p:grpSpPr>
            <p:sp>
              <p:nvSpPr>
                <p:cNvPr id="21521" name="Oval 8"/>
                <p:cNvSpPr>
                  <a:spLocks noChangeArrowheads="1"/>
                </p:cNvSpPr>
                <p:nvPr/>
              </p:nvSpPr>
              <p:spPr bwMode="auto">
                <a:xfrm>
                  <a:off x="3414" y="2456"/>
                  <a:ext cx="98" cy="84"/>
                </a:xfrm>
                <a:prstGeom prst="ellipse">
                  <a:avLst/>
                </a:prstGeom>
                <a:solidFill>
                  <a:srgbClr val="EEEEEE"/>
                </a:solidFill>
                <a:ln w="0">
                  <a:solidFill>
                    <a:srgbClr val="000000"/>
                  </a:solidFill>
                  <a:round/>
                  <a:headEnd/>
                  <a:tailEnd/>
                </a:ln>
              </p:spPr>
              <p:txBody>
                <a:bodyPr wrap="none"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21522" name="Oval 9"/>
                <p:cNvSpPr>
                  <a:spLocks noChangeArrowheads="1"/>
                </p:cNvSpPr>
                <p:nvPr/>
              </p:nvSpPr>
              <p:spPr bwMode="auto">
                <a:xfrm>
                  <a:off x="3355" y="2582"/>
                  <a:ext cx="78" cy="42"/>
                </a:xfrm>
                <a:prstGeom prst="ellipse">
                  <a:avLst/>
                </a:prstGeom>
                <a:solidFill>
                  <a:srgbClr val="EEEEEE"/>
                </a:solidFill>
                <a:ln w="0">
                  <a:solidFill>
                    <a:srgbClr val="000000"/>
                  </a:solidFill>
                  <a:round/>
                  <a:headEnd/>
                  <a:tailEnd/>
                </a:ln>
              </p:spPr>
              <p:txBody>
                <a:bodyPr wrap="none"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sp>
              <p:nvSpPr>
                <p:cNvPr id="21523" name="Oval 10"/>
                <p:cNvSpPr>
                  <a:spLocks noChangeArrowheads="1"/>
                </p:cNvSpPr>
                <p:nvPr/>
              </p:nvSpPr>
              <p:spPr bwMode="auto">
                <a:xfrm>
                  <a:off x="3296" y="2666"/>
                  <a:ext cx="59" cy="42"/>
                </a:xfrm>
                <a:prstGeom prst="ellipse">
                  <a:avLst/>
                </a:prstGeom>
                <a:solidFill>
                  <a:srgbClr val="EEEEEE"/>
                </a:solidFill>
                <a:ln w="0">
                  <a:solidFill>
                    <a:srgbClr val="000000"/>
                  </a:solidFill>
                  <a:round/>
                  <a:headEnd/>
                  <a:tailEnd/>
                </a:ln>
              </p:spPr>
              <p:txBody>
                <a:bodyPr wrap="none" anchor="ctr">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300">
                    <a:solidFill>
                      <a:srgbClr val="000000"/>
                    </a:solidFill>
                  </a:endParaRPr>
                </a:p>
              </p:txBody>
            </p:sp>
          </p:grpSp>
        </p:grpSp>
        <p:sp>
          <p:nvSpPr>
            <p:cNvPr id="21517" name="Text Box 11"/>
            <p:cNvSpPr txBox="1">
              <a:spLocks noChangeArrowheads="1"/>
            </p:cNvSpPr>
            <p:nvPr/>
          </p:nvSpPr>
          <p:spPr bwMode="auto">
            <a:xfrm>
              <a:off x="2600" y="2861"/>
              <a:ext cx="1271"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000">
                  <a:latin typeface="楷体" panose="02010609060101010101" pitchFamily="49" charset="-122"/>
                  <a:ea typeface="楷体" panose="02010609060101010101" pitchFamily="49" charset="-122"/>
                </a:rPr>
                <a:t>如果是四部门经济，</a:t>
              </a:r>
              <a:r>
                <a:rPr kumimoji="1" lang="en-US" altLang="zh-CN" sz="2000">
                  <a:latin typeface="Times New Roman" panose="02020603050405020304" pitchFamily="18" charset="0"/>
                  <a:ea typeface="楷体_GB2312" panose="02010609030101010101" pitchFamily="49" charset="-122"/>
                </a:rPr>
                <a:t>IS</a:t>
              </a:r>
              <a:r>
                <a:rPr kumimoji="1" lang="zh-CN" altLang="en-US" sz="2000">
                  <a:latin typeface="楷体" panose="02010609060101010101" pitchFamily="49" charset="-122"/>
                  <a:ea typeface="楷体" panose="02010609060101010101" pitchFamily="49" charset="-122"/>
                </a:rPr>
                <a:t>曲线如何求得？</a:t>
              </a:r>
            </a:p>
          </p:txBody>
        </p:sp>
        <p:sp>
          <p:nvSpPr>
            <p:cNvPr id="21518" name="WordArt 12"/>
            <p:cNvSpPr>
              <a:spLocks noChangeArrowheads="1" noChangeShapeType="1" noTextEdit="1"/>
            </p:cNvSpPr>
            <p:nvPr/>
          </p:nvSpPr>
          <p:spPr bwMode="auto">
            <a:xfrm>
              <a:off x="1954" y="3505"/>
              <a:ext cx="471" cy="489"/>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FadeRight">
                <a:avLst>
                  <a:gd name="adj" fmla="val 33333"/>
                </a:avLst>
              </a:prstTxWarp>
            </a:bodyPr>
            <a:lstStyle/>
            <a:p>
              <a:pPr algn="ctr"/>
              <a:r>
                <a:rPr lang="zh-CN" altLang="en-US" sz="6000" kern="10">
                  <a:solidFill>
                    <a:srgbClr val="FF0000"/>
                  </a:solidFill>
                  <a:effectLst>
                    <a:outerShdw dist="53882" dir="2700000" algn="ctr" rotWithShape="0">
                      <a:srgbClr val="C0C0C0"/>
                    </a:outerShdw>
                  </a:effectLst>
                  <a:latin typeface="幼圆" panose="02010509060101010101" pitchFamily="49" charset="-122"/>
                  <a:ea typeface="幼圆" panose="02010509060101010101" pitchFamily="49" charset="-122"/>
                </a:rPr>
                <a:t>？</a:t>
              </a:r>
            </a:p>
          </p:txBody>
        </p:sp>
      </p:grpSp>
      <p:sp>
        <p:nvSpPr>
          <p:cNvPr id="20" name="Rectangle 20">
            <a:hlinkClick r:id="rId7" action="ppaction://hlinksldjump"/>
          </p:cNvPr>
          <p:cNvSpPr>
            <a:spLocks noChangeArrowheads="1"/>
          </p:cNvSpPr>
          <p:nvPr/>
        </p:nvSpPr>
        <p:spPr bwMode="auto">
          <a:xfrm>
            <a:off x="5148263" y="5543550"/>
            <a:ext cx="2159000" cy="428625"/>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solidFill>
                  <a:srgbClr val="990000"/>
                </a:solidFill>
                <a:latin typeface="Times New Roman" panose="02020603050405020304" pitchFamily="18" charset="0"/>
                <a:ea typeface="楷体_GB2312" panose="02010609030101010101" pitchFamily="49" charset="-122"/>
              </a:rPr>
              <a:t>Y=C+I+G+NX</a:t>
            </a:r>
            <a:endParaRPr kumimoji="1" lang="zh-TW" altLang="en-US" sz="2000">
              <a:solidFill>
                <a:srgbClr val="990000"/>
              </a:solidFill>
              <a:latin typeface="Times New Roman" panose="02020603050405020304" pitchFamily="18" charset="0"/>
              <a:ea typeface="楷体_GB2312" panose="02010609030101010101" pitchFamily="49" charset="-122"/>
            </a:endParaRPr>
          </a:p>
        </p:txBody>
      </p:sp>
    </p:spTree>
    <p:extLst>
      <p:ext uri="{BB962C8B-B14F-4D97-AF65-F5344CB8AC3E}">
        <p14:creationId xmlns:p14="http://schemas.microsoft.com/office/powerpoint/2010/main" val="124120904"/>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7613"/>
                                        </p:tgtEl>
                                        <p:attrNameLst>
                                          <p:attrName>style.visibility</p:attrName>
                                        </p:attrNameLst>
                                      </p:cBhvr>
                                      <p:to>
                                        <p:strVal val="visible"/>
                                      </p:to>
                                    </p:set>
                                    <p:animEffect transition="in" filter="blinds(horizontal)">
                                      <p:cBhvr>
                                        <p:cTn id="7" dur="500"/>
                                        <p:tgtEl>
                                          <p:spTgt spid="5376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7603"/>
                                        </p:tgtEl>
                                        <p:attrNameLst>
                                          <p:attrName>style.visibility</p:attrName>
                                        </p:attrNameLst>
                                      </p:cBhvr>
                                      <p:to>
                                        <p:strVal val="visible"/>
                                      </p:to>
                                    </p:set>
                                    <p:animEffect transition="in" filter="blinds(horizontal)">
                                      <p:cBhvr>
                                        <p:cTn id="12" dur="500"/>
                                        <p:tgtEl>
                                          <p:spTgt spid="5376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7604"/>
                                        </p:tgtEl>
                                        <p:attrNameLst>
                                          <p:attrName>style.visibility</p:attrName>
                                        </p:attrNameLst>
                                      </p:cBhvr>
                                      <p:to>
                                        <p:strVal val="visible"/>
                                      </p:to>
                                    </p:set>
                                    <p:animEffect transition="in" filter="blinds(horizontal)">
                                      <p:cBhvr>
                                        <p:cTn id="17" dur="500"/>
                                        <p:tgtEl>
                                          <p:spTgt spid="5376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7608"/>
                                        </p:tgtEl>
                                        <p:attrNameLst>
                                          <p:attrName>style.visibility</p:attrName>
                                        </p:attrNameLst>
                                      </p:cBhvr>
                                      <p:to>
                                        <p:strVal val="visible"/>
                                      </p:to>
                                    </p:set>
                                    <p:animEffect transition="in" filter="blinds(horizontal)">
                                      <p:cBhvr>
                                        <p:cTn id="22" dur="500"/>
                                        <p:tgtEl>
                                          <p:spTgt spid="5376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7612"/>
                                        </p:tgtEl>
                                        <p:attrNameLst>
                                          <p:attrName>style.visibility</p:attrName>
                                        </p:attrNameLst>
                                      </p:cBhvr>
                                      <p:to>
                                        <p:strVal val="visible"/>
                                      </p:to>
                                    </p:set>
                                    <p:animEffect transition="in" filter="blinds(horizontal)">
                                      <p:cBhvr>
                                        <p:cTn id="27" dur="500"/>
                                        <p:tgtEl>
                                          <p:spTgt spid="5376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37610"/>
                                        </p:tgtEl>
                                        <p:attrNameLst>
                                          <p:attrName>style.visibility</p:attrName>
                                        </p:attrNameLst>
                                      </p:cBhvr>
                                      <p:to>
                                        <p:strVal val="visible"/>
                                      </p:to>
                                    </p:set>
                                    <p:animEffect transition="in" filter="blinds(horizontal)">
                                      <p:cBhvr>
                                        <p:cTn id="32" dur="500"/>
                                        <p:tgtEl>
                                          <p:spTgt spid="5376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1000" fill="hold"/>
                                        <p:tgtEl>
                                          <p:spTgt spid="2"/>
                                        </p:tgtEl>
                                        <p:attrNameLst>
                                          <p:attrName>ppt_w</p:attrName>
                                        </p:attrNameLst>
                                      </p:cBhvr>
                                      <p:tavLst>
                                        <p:tav tm="0">
                                          <p:val>
                                            <p:fltVal val="0"/>
                                          </p:val>
                                        </p:tav>
                                        <p:tav tm="100000">
                                          <p:val>
                                            <p:strVal val="#ppt_w"/>
                                          </p:val>
                                        </p:tav>
                                      </p:tavLst>
                                    </p:anim>
                                    <p:anim calcmode="lin" valueType="num">
                                      <p:cBhvr>
                                        <p:cTn id="38" dur="1000" fill="hold"/>
                                        <p:tgtEl>
                                          <p:spTgt spid="2"/>
                                        </p:tgtEl>
                                        <p:attrNameLst>
                                          <p:attrName>ppt_h</p:attrName>
                                        </p:attrNameLst>
                                      </p:cBhvr>
                                      <p:tavLst>
                                        <p:tav tm="0">
                                          <p:val>
                                            <p:fltVal val="0"/>
                                          </p:val>
                                        </p:tav>
                                        <p:tav tm="100000">
                                          <p:val>
                                            <p:strVal val="#ppt_h"/>
                                          </p:val>
                                        </p:tav>
                                      </p:tavLst>
                                    </p:anim>
                                    <p:anim calcmode="lin" valueType="num">
                                      <p:cBhvr>
                                        <p:cTn id="3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p:bldP spid="537604" grpId="0"/>
      <p:bldP spid="537612" grpId="0"/>
      <p:bldP spid="537613" grpId="0" animBg="1" autoUpdateAnimBg="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71698E-1816-4A47-8BC4-2B97FCE3EB43}" type="slidenum">
              <a:rPr lang="en-GB" altLang="zh-CN" sz="1200">
                <a:solidFill>
                  <a:schemeClr val="bg1"/>
                </a:solidFill>
              </a:rPr>
              <a:pPr>
                <a:spcBef>
                  <a:spcPct val="0"/>
                </a:spcBef>
                <a:buClrTx/>
                <a:buSzTx/>
                <a:buFontTx/>
                <a:buNone/>
              </a:pPr>
              <a:t>6</a:t>
            </a:fld>
            <a:endParaRPr lang="en-GB" altLang="zh-CN" sz="1200">
              <a:solidFill>
                <a:schemeClr val="bg1"/>
              </a:solidFill>
            </a:endParaRPr>
          </a:p>
        </p:txBody>
      </p:sp>
      <p:sp>
        <p:nvSpPr>
          <p:cNvPr id="538626" name="Comment 2">
            <a:hlinkClick r:id="rId2" action="ppaction://hlinksldjump"/>
          </p:cNvPr>
          <p:cNvSpPr>
            <a:spLocks noChangeArrowheads="1"/>
          </p:cNvSpPr>
          <p:nvPr/>
        </p:nvSpPr>
        <p:spPr bwMode="auto">
          <a:xfrm>
            <a:off x="571500" y="836613"/>
            <a:ext cx="436086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.1.2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IS</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曲线的含义</a:t>
            </a:r>
          </a:p>
        </p:txBody>
      </p:sp>
      <p:sp>
        <p:nvSpPr>
          <p:cNvPr id="538628" name="Rectangle 4"/>
          <p:cNvSpPr>
            <a:spLocks noChangeArrowheads="1"/>
          </p:cNvSpPr>
          <p:nvPr/>
        </p:nvSpPr>
        <p:spPr bwMode="auto">
          <a:xfrm>
            <a:off x="899592" y="1628800"/>
            <a:ext cx="7307262" cy="4319587"/>
          </a:xfrm>
          <a:prstGeom prst="rect">
            <a:avLst/>
          </a:prstGeom>
          <a:noFill/>
          <a:ln w="9525">
            <a:noFill/>
            <a:miter lim="800000"/>
            <a:headEnd/>
            <a:tailEnd/>
          </a:ln>
          <a:effectLst/>
        </p:spPr>
        <p:txBody>
          <a:bodyPr/>
          <a:lstStyle/>
          <a:p>
            <a:pPr marL="342900" indent="-342900" algn="just" eaLnBrk="1" hangingPunct="1">
              <a:spcBef>
                <a:spcPct val="3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对产品市场均衡来说，利率与总产出之间存在着反向变化的关系，即利率高时总产出水平少，利率低时总产出水平高（但二者不是直接的因果关系）</a:t>
            </a:r>
          </a:p>
          <a:p>
            <a:pPr marL="742950" lvl="1" indent="-285750" algn="just" eaLnBrk="1" hangingPunct="1">
              <a:spcBef>
                <a:spcPct val="35000"/>
              </a:spcBef>
              <a:buClr>
                <a:srgbClr val="FF6600"/>
              </a:buClr>
              <a:buFont typeface="Wingdings" pitchFamily="2" charset="2"/>
              <a:buChar char="Ø"/>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利率→</a:t>
            </a:r>
            <a:r>
              <a:rPr kumimoji="1" lang="zh-CN" altLang="en-US" sz="2400" dirty="0">
                <a:solidFill>
                  <a:srgbClr val="009900"/>
                </a:solidFill>
                <a:effectLst>
                  <a:outerShdw blurRad="38100" dist="38100" dir="2700000" algn="tl">
                    <a:srgbClr val="C0C0C0"/>
                  </a:outerShdw>
                </a:effectLst>
                <a:latin typeface="楷体" pitchFamily="49" charset="-122"/>
                <a:ea typeface="楷体" pitchFamily="49" charset="-122"/>
                <a:cs typeface="Times New Roman" pitchFamily="18" charset="0"/>
              </a:rPr>
              <a:t>投资</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；产出→储蓄；投资</a:t>
            </a:r>
            <a:r>
              <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储蓄：利率较高→</a:t>
            </a:r>
            <a:r>
              <a:rPr kumimoji="1" lang="zh-CN" altLang="en-US" sz="2400" dirty="0">
                <a:solidFill>
                  <a:srgbClr val="009900"/>
                </a:solidFill>
                <a:effectLst>
                  <a:outerShdw blurRad="38100" dist="38100" dir="2700000" algn="tl">
                    <a:srgbClr val="C0C0C0"/>
                  </a:outerShdw>
                </a:effectLst>
                <a:latin typeface="楷体" pitchFamily="49" charset="-122"/>
                <a:ea typeface="楷体" pitchFamily="49" charset="-122"/>
                <a:cs typeface="Times New Roman" pitchFamily="18" charset="0"/>
              </a:rPr>
              <a:t>投资机会较少</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→投资规模较小→保持产品市场均衡的储蓄水平（由产出水平决定）较低；反之，则反是。 </a:t>
            </a:r>
          </a:p>
          <a:p>
            <a:pPr marL="342900" indent="-342900" algn="just" eaLnBrk="1" hangingPunct="1">
              <a:spcBef>
                <a:spcPct val="65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处于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曲线上的任何点位</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的组合</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都表示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，即产品市场实现了均衡，</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曲线之外任何点位</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r</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与</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的组合</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都表示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I≠S</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，即产品市场没有实现均衡</a:t>
            </a:r>
          </a:p>
        </p:txBody>
      </p:sp>
    </p:spTree>
    <p:extLst>
      <p:ext uri="{BB962C8B-B14F-4D97-AF65-F5344CB8AC3E}">
        <p14:creationId xmlns:p14="http://schemas.microsoft.com/office/powerpoint/2010/main" val="3278814781"/>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8626"/>
                                        </p:tgtEl>
                                        <p:attrNameLst>
                                          <p:attrName>style.visibility</p:attrName>
                                        </p:attrNameLst>
                                      </p:cBhvr>
                                      <p:to>
                                        <p:strVal val="visible"/>
                                      </p:to>
                                    </p:set>
                                    <p:animEffect transition="in" filter="blinds(horizontal)">
                                      <p:cBhvr>
                                        <p:cTn id="7" dur="500"/>
                                        <p:tgtEl>
                                          <p:spTgt spid="538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8628">
                                            <p:txEl>
                                              <p:pRg st="0" end="0"/>
                                            </p:txEl>
                                          </p:spTgt>
                                        </p:tgtEl>
                                        <p:attrNameLst>
                                          <p:attrName>style.visibility</p:attrName>
                                        </p:attrNameLst>
                                      </p:cBhvr>
                                      <p:to>
                                        <p:strVal val="visible"/>
                                      </p:to>
                                    </p:set>
                                    <p:animEffect transition="in" filter="blinds(horizontal)">
                                      <p:cBhvr>
                                        <p:cTn id="12" dur="500"/>
                                        <p:tgtEl>
                                          <p:spTgt spid="53862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8628">
                                            <p:txEl>
                                              <p:pRg st="1" end="1"/>
                                            </p:txEl>
                                          </p:spTgt>
                                        </p:tgtEl>
                                        <p:attrNameLst>
                                          <p:attrName>style.visibility</p:attrName>
                                        </p:attrNameLst>
                                      </p:cBhvr>
                                      <p:to>
                                        <p:strVal val="visible"/>
                                      </p:to>
                                    </p:set>
                                    <p:animEffect transition="in" filter="blinds(horizontal)">
                                      <p:cBhvr>
                                        <p:cTn id="17" dur="500"/>
                                        <p:tgtEl>
                                          <p:spTgt spid="53862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8628">
                                            <p:txEl>
                                              <p:pRg st="2" end="2"/>
                                            </p:txEl>
                                          </p:spTgt>
                                        </p:tgtEl>
                                        <p:attrNameLst>
                                          <p:attrName>style.visibility</p:attrName>
                                        </p:attrNameLst>
                                      </p:cBhvr>
                                      <p:to>
                                        <p:strVal val="visible"/>
                                      </p:to>
                                    </p:set>
                                    <p:animEffect transition="in" filter="blinds(horizontal)">
                                      <p:cBhvr>
                                        <p:cTn id="22" dur="500"/>
                                        <p:tgtEl>
                                          <p:spTgt spid="5386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6" grpId="0" autoUpdateAnimBg="0"/>
      <p:bldP spid="538628"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869936-4DF6-48D9-BC34-CC0CD4D4F59E}" type="slidenum">
              <a:rPr lang="en-GB" altLang="zh-CN" sz="1200">
                <a:solidFill>
                  <a:schemeClr val="bg1"/>
                </a:solidFill>
              </a:rPr>
              <a:pPr>
                <a:spcBef>
                  <a:spcPct val="0"/>
                </a:spcBef>
                <a:buClrTx/>
                <a:buSzTx/>
                <a:buFontTx/>
                <a:buNone/>
              </a:pPr>
              <a:t>7</a:t>
            </a:fld>
            <a:endParaRPr lang="en-GB" altLang="zh-CN" sz="1200">
              <a:solidFill>
                <a:schemeClr val="bg1"/>
              </a:solidFill>
            </a:endParaRPr>
          </a:p>
        </p:txBody>
      </p:sp>
      <p:sp>
        <p:nvSpPr>
          <p:cNvPr id="539670" name="Rectangle 22"/>
          <p:cNvSpPr>
            <a:spLocks noChangeArrowheads="1"/>
          </p:cNvSpPr>
          <p:nvPr/>
        </p:nvSpPr>
        <p:spPr bwMode="auto">
          <a:xfrm>
            <a:off x="971550" y="5138738"/>
            <a:ext cx="4114800" cy="381000"/>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zh-CN" altLang="en-US" sz="200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产品市场的均衡与失衡 </a:t>
            </a:r>
          </a:p>
        </p:txBody>
      </p:sp>
      <p:sp>
        <p:nvSpPr>
          <p:cNvPr id="539671" name="AutoShape 23"/>
          <p:cNvSpPr>
            <a:spLocks noChangeArrowheads="1"/>
          </p:cNvSpPr>
          <p:nvPr/>
        </p:nvSpPr>
        <p:spPr bwMode="auto">
          <a:xfrm>
            <a:off x="5434013" y="3643313"/>
            <a:ext cx="2914650" cy="1643062"/>
          </a:xfrm>
          <a:prstGeom prst="roundRect">
            <a:avLst>
              <a:gd name="adj" fmla="val 16667"/>
            </a:avLst>
          </a:prstGeom>
          <a:noFill/>
          <a:ln w="9525">
            <a:solidFill>
              <a:schemeClr val="tx1"/>
            </a:solidFill>
            <a:round/>
            <a:headEnd/>
            <a:tailEnd/>
          </a:ln>
          <a:effectLst/>
        </p:spPr>
        <p:txBody>
          <a:bodyPr/>
          <a:lstStyle/>
          <a:p>
            <a:pPr algn="just" eaLnBrk="1" hangingPunct="1">
              <a:lnSpc>
                <a:spcPct val="90000"/>
              </a:lnSpc>
              <a:spcBef>
                <a:spcPts val="600"/>
              </a:spcBef>
              <a:defRPr/>
            </a:pPr>
            <a:r>
              <a:rPr kumimoji="1" lang="zh-CN" altLang="en-US" sz="2000" dirty="0">
                <a:effectLst>
                  <a:outerShdw blurRad="38100" dist="38100" dir="2700000" algn="tl">
                    <a:srgbClr val="C0C0C0"/>
                  </a:outerShdw>
                </a:effectLst>
                <a:latin typeface="楷体" pitchFamily="49" charset="-122"/>
                <a:ea typeface="楷体" pitchFamily="49" charset="-122"/>
              </a:rPr>
              <a:t>结论：在</a:t>
            </a:r>
            <a:r>
              <a:rPr kumimoji="1" lang="en-US" altLang="zh-CN" sz="2000" dirty="0">
                <a:effectLst>
                  <a:outerShdw blurRad="38100" dist="38100" dir="2700000" algn="tl">
                    <a:srgbClr val="C0C0C0"/>
                  </a:outerShdw>
                </a:effectLst>
                <a:latin typeface="Times New Roman" pitchFamily="18" charset="0"/>
                <a:ea typeface="楷体_GB2312" pitchFamily="49" charset="-122"/>
              </a:rPr>
              <a:t>IS</a:t>
            </a:r>
            <a:r>
              <a:rPr kumimoji="1" lang="zh-CN" altLang="en-US" sz="2000" dirty="0">
                <a:effectLst>
                  <a:outerShdw blurRad="38100" dist="38100" dir="2700000" algn="tl">
                    <a:srgbClr val="C0C0C0"/>
                  </a:outerShdw>
                </a:effectLst>
                <a:latin typeface="楷体" pitchFamily="49" charset="-122"/>
                <a:ea typeface="楷体" pitchFamily="49" charset="-122"/>
              </a:rPr>
              <a:t>曲线左下方各点都表示总需求大于总供给，在</a:t>
            </a:r>
            <a:r>
              <a:rPr kumimoji="1" lang="en-US" altLang="zh-CN" sz="2000" dirty="0">
                <a:effectLst>
                  <a:outerShdw blurRad="38100" dist="38100" dir="2700000" algn="tl">
                    <a:srgbClr val="C0C0C0"/>
                  </a:outerShdw>
                </a:effectLst>
                <a:latin typeface="Times New Roman" pitchFamily="18" charset="0"/>
                <a:ea typeface="楷体_GB2312" pitchFamily="49" charset="-122"/>
              </a:rPr>
              <a:t>IS</a:t>
            </a:r>
            <a:r>
              <a:rPr kumimoji="1" lang="zh-CN" altLang="en-US" sz="2000" dirty="0">
                <a:effectLst>
                  <a:outerShdw blurRad="38100" dist="38100" dir="2700000" algn="tl">
                    <a:srgbClr val="C0C0C0"/>
                  </a:outerShdw>
                </a:effectLst>
                <a:latin typeface="楷体" pitchFamily="49" charset="-122"/>
                <a:ea typeface="楷体" pitchFamily="49" charset="-122"/>
              </a:rPr>
              <a:t>曲线右上方各点都表示总需求小于总供给 </a:t>
            </a:r>
          </a:p>
        </p:txBody>
      </p:sp>
      <p:grpSp>
        <p:nvGrpSpPr>
          <p:cNvPr id="2" name="组合 37"/>
          <p:cNvGrpSpPr>
            <a:grpSpLocks/>
          </p:cNvGrpSpPr>
          <p:nvPr/>
        </p:nvGrpSpPr>
        <p:grpSpPr bwMode="auto">
          <a:xfrm>
            <a:off x="2114550" y="3103563"/>
            <a:ext cx="776288" cy="506412"/>
            <a:chOff x="5992823" y="5715016"/>
            <a:chExt cx="776287" cy="506413"/>
          </a:xfrm>
        </p:grpSpPr>
        <p:sp>
          <p:nvSpPr>
            <p:cNvPr id="23589" name="Line 25"/>
            <p:cNvSpPr>
              <a:spLocks noChangeShapeType="1"/>
            </p:cNvSpPr>
            <p:nvPr/>
          </p:nvSpPr>
          <p:spPr bwMode="auto">
            <a:xfrm>
              <a:off x="6000760" y="6221429"/>
              <a:ext cx="671513" cy="0"/>
            </a:xfrm>
            <a:prstGeom prst="line">
              <a:avLst/>
            </a:prstGeom>
            <a:noFill/>
            <a:ln w="38100">
              <a:solidFill>
                <a:srgbClr val="0099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3590" name="Line 26"/>
            <p:cNvSpPr>
              <a:spLocks noChangeShapeType="1"/>
            </p:cNvSpPr>
            <p:nvPr/>
          </p:nvSpPr>
          <p:spPr bwMode="auto">
            <a:xfrm flipV="1">
              <a:off x="5992823" y="5715016"/>
              <a:ext cx="0" cy="506413"/>
            </a:xfrm>
            <a:prstGeom prst="line">
              <a:avLst/>
            </a:prstGeom>
            <a:noFill/>
            <a:ln w="38100">
              <a:solidFill>
                <a:srgbClr val="0099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3591" name="Line 27"/>
            <p:cNvSpPr>
              <a:spLocks noChangeShapeType="1"/>
            </p:cNvSpPr>
            <p:nvPr/>
          </p:nvSpPr>
          <p:spPr bwMode="auto">
            <a:xfrm flipV="1">
              <a:off x="6000760" y="5715016"/>
              <a:ext cx="768350" cy="506413"/>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组合 38"/>
          <p:cNvGrpSpPr>
            <a:grpSpLocks/>
          </p:cNvGrpSpPr>
          <p:nvPr/>
        </p:nvGrpSpPr>
        <p:grpSpPr bwMode="auto">
          <a:xfrm>
            <a:off x="2962275" y="1976438"/>
            <a:ext cx="768350" cy="515937"/>
            <a:chOff x="4379917" y="1214422"/>
            <a:chExt cx="768350" cy="515938"/>
          </a:xfrm>
        </p:grpSpPr>
        <p:sp>
          <p:nvSpPr>
            <p:cNvPr id="23586" name="Line 28"/>
            <p:cNvSpPr>
              <a:spLocks noChangeShapeType="1"/>
            </p:cNvSpPr>
            <p:nvPr/>
          </p:nvSpPr>
          <p:spPr bwMode="auto">
            <a:xfrm>
              <a:off x="4465642" y="1228709"/>
              <a:ext cx="671513" cy="0"/>
            </a:xfrm>
            <a:prstGeom prst="line">
              <a:avLst/>
            </a:prstGeom>
            <a:noFill/>
            <a:ln w="38100">
              <a:solidFill>
                <a:srgbClr val="009900"/>
              </a:solidFill>
              <a:round/>
              <a:headEnd type="triangle" w="med" len="me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3587" name="Line 29"/>
            <p:cNvSpPr>
              <a:spLocks noChangeShapeType="1"/>
            </p:cNvSpPr>
            <p:nvPr/>
          </p:nvSpPr>
          <p:spPr bwMode="auto">
            <a:xfrm flipV="1">
              <a:off x="5143504" y="1214422"/>
              <a:ext cx="0" cy="506413"/>
            </a:xfrm>
            <a:prstGeom prst="line">
              <a:avLst/>
            </a:prstGeom>
            <a:noFill/>
            <a:ln w="38100">
              <a:solidFill>
                <a:srgbClr val="009900"/>
              </a:solidFill>
              <a:round/>
              <a:headEnd type="triangle" w="med" len="me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3588" name="Line 30"/>
            <p:cNvSpPr>
              <a:spLocks noChangeShapeType="1"/>
            </p:cNvSpPr>
            <p:nvPr/>
          </p:nvSpPr>
          <p:spPr bwMode="auto">
            <a:xfrm flipV="1">
              <a:off x="4379917" y="1223947"/>
              <a:ext cx="768350" cy="506413"/>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3343" name="Text Box 32"/>
          <p:cNvSpPr txBox="1">
            <a:spLocks noChangeArrowheads="1"/>
          </p:cNvSpPr>
          <p:nvPr/>
        </p:nvSpPr>
        <p:spPr bwMode="auto">
          <a:xfrm>
            <a:off x="2427288" y="3000375"/>
            <a:ext cx="5111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990000"/>
                </a:solidFill>
                <a:latin typeface="Times New Roman" panose="02020603050405020304" pitchFamily="18" charset="0"/>
              </a:rPr>
              <a:t>I</a:t>
            </a:r>
            <a:r>
              <a:rPr lang="zh-CN" altLang="en-US" sz="1600">
                <a:solidFill>
                  <a:srgbClr val="990000"/>
                </a:solidFill>
                <a:latin typeface="Times New Roman" panose="02020603050405020304" pitchFamily="18" charset="0"/>
              </a:rPr>
              <a:t>＞</a:t>
            </a:r>
            <a:r>
              <a:rPr lang="en-US" altLang="zh-CN" sz="1600">
                <a:solidFill>
                  <a:srgbClr val="990000"/>
                </a:solidFill>
                <a:latin typeface="Times New Roman" panose="02020603050405020304" pitchFamily="18" charset="0"/>
              </a:rPr>
              <a:t>S</a:t>
            </a:r>
          </a:p>
        </p:txBody>
      </p:sp>
      <p:sp>
        <p:nvSpPr>
          <p:cNvPr id="13344" name="Text Box 33"/>
          <p:cNvSpPr txBox="1">
            <a:spLocks noChangeArrowheads="1"/>
          </p:cNvSpPr>
          <p:nvPr/>
        </p:nvSpPr>
        <p:spPr bwMode="auto">
          <a:xfrm>
            <a:off x="3213100" y="2571750"/>
            <a:ext cx="5111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990000"/>
                </a:solidFill>
                <a:latin typeface="Times New Roman" panose="02020603050405020304" pitchFamily="18" charset="0"/>
              </a:rPr>
              <a:t>I</a:t>
            </a:r>
            <a:r>
              <a:rPr lang="zh-CN" altLang="zh-CN" sz="1600">
                <a:solidFill>
                  <a:srgbClr val="990000"/>
                </a:solidFill>
                <a:latin typeface="Times New Roman" panose="02020603050405020304" pitchFamily="18" charset="0"/>
              </a:rPr>
              <a:t>＜</a:t>
            </a:r>
            <a:r>
              <a:rPr lang="en-US" altLang="zh-CN" sz="1600">
                <a:solidFill>
                  <a:srgbClr val="990000"/>
                </a:solidFill>
                <a:latin typeface="Times New Roman" panose="02020603050405020304" pitchFamily="18" charset="0"/>
              </a:rPr>
              <a:t>S</a:t>
            </a:r>
          </a:p>
        </p:txBody>
      </p:sp>
      <p:grpSp>
        <p:nvGrpSpPr>
          <p:cNvPr id="4" name="组合 39"/>
          <p:cNvGrpSpPr>
            <a:grpSpLocks/>
          </p:cNvGrpSpPr>
          <p:nvPr/>
        </p:nvGrpSpPr>
        <p:grpSpPr bwMode="auto">
          <a:xfrm>
            <a:off x="1090613" y="1052513"/>
            <a:ext cx="3938587" cy="3798887"/>
            <a:chOff x="1510651" y="1484313"/>
            <a:chExt cx="3675620" cy="3581400"/>
          </a:xfrm>
        </p:grpSpPr>
        <p:sp>
          <p:nvSpPr>
            <p:cNvPr id="23563" name="Text Box 3"/>
            <p:cNvSpPr txBox="1">
              <a:spLocks noChangeArrowheads="1"/>
            </p:cNvSpPr>
            <p:nvPr/>
          </p:nvSpPr>
          <p:spPr bwMode="auto">
            <a:xfrm>
              <a:off x="1559541" y="1484313"/>
              <a:ext cx="167960" cy="23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endParaRPr lang="en-US" altLang="zh-CN" sz="1600" baseline="-25000">
                <a:solidFill>
                  <a:srgbClr val="006699"/>
                </a:solidFill>
                <a:latin typeface="Times New Roman" panose="02020603050405020304" pitchFamily="18" charset="0"/>
              </a:endParaRPr>
            </a:p>
          </p:txBody>
        </p:sp>
        <p:sp>
          <p:nvSpPr>
            <p:cNvPr id="23564" name="Line 4"/>
            <p:cNvSpPr>
              <a:spLocks noChangeShapeType="1"/>
            </p:cNvSpPr>
            <p:nvPr/>
          </p:nvSpPr>
          <p:spPr bwMode="auto">
            <a:xfrm rot="-152255">
              <a:off x="1981200" y="1724026"/>
              <a:ext cx="2316163" cy="2628900"/>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Text Box 5"/>
            <p:cNvSpPr txBox="1">
              <a:spLocks noChangeArrowheads="1"/>
            </p:cNvSpPr>
            <p:nvPr/>
          </p:nvSpPr>
          <p:spPr bwMode="auto">
            <a:xfrm>
              <a:off x="1524607" y="4578302"/>
              <a:ext cx="201552" cy="23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1080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O</a:t>
              </a:r>
            </a:p>
          </p:txBody>
        </p:sp>
        <p:sp>
          <p:nvSpPr>
            <p:cNvPr id="23566" name="Line 6"/>
            <p:cNvSpPr>
              <a:spLocks noChangeShapeType="1"/>
            </p:cNvSpPr>
            <p:nvPr/>
          </p:nvSpPr>
          <p:spPr bwMode="auto">
            <a:xfrm flipV="1">
              <a:off x="1746564" y="1510210"/>
              <a:ext cx="0" cy="3186113"/>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67" name="Line 7"/>
            <p:cNvSpPr>
              <a:spLocks noChangeShapeType="1"/>
            </p:cNvSpPr>
            <p:nvPr/>
          </p:nvSpPr>
          <p:spPr bwMode="auto">
            <a:xfrm>
              <a:off x="1728788" y="4703763"/>
              <a:ext cx="3124050" cy="0"/>
            </a:xfrm>
            <a:prstGeom prst="line">
              <a:avLst/>
            </a:prstGeom>
            <a:noFill/>
            <a:ln w="34925">
              <a:solidFill>
                <a:srgbClr val="00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68" name="Line 8"/>
            <p:cNvSpPr>
              <a:spLocks noChangeShapeType="1"/>
            </p:cNvSpPr>
            <p:nvPr/>
          </p:nvSpPr>
          <p:spPr bwMode="auto">
            <a:xfrm>
              <a:off x="2463800" y="2339976"/>
              <a:ext cx="0" cy="2389188"/>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9"/>
            <p:cNvSpPr>
              <a:spLocks noChangeShapeType="1"/>
            </p:cNvSpPr>
            <p:nvPr/>
          </p:nvSpPr>
          <p:spPr bwMode="auto">
            <a:xfrm>
              <a:off x="1749425" y="3894138"/>
              <a:ext cx="2189163"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Text Box 10"/>
            <p:cNvSpPr txBox="1">
              <a:spLocks noChangeArrowheads="1"/>
            </p:cNvSpPr>
            <p:nvPr/>
          </p:nvSpPr>
          <p:spPr bwMode="auto">
            <a:xfrm>
              <a:off x="4894171" y="4551363"/>
              <a:ext cx="292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p>
          </p:txBody>
        </p:sp>
        <p:sp>
          <p:nvSpPr>
            <p:cNvPr id="23571" name="Line 11"/>
            <p:cNvSpPr>
              <a:spLocks noChangeShapeType="1"/>
            </p:cNvSpPr>
            <p:nvPr/>
          </p:nvSpPr>
          <p:spPr bwMode="auto">
            <a:xfrm>
              <a:off x="1749425" y="2360613"/>
              <a:ext cx="2189163" cy="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12"/>
            <p:cNvSpPr>
              <a:spLocks noChangeShapeType="1"/>
            </p:cNvSpPr>
            <p:nvPr/>
          </p:nvSpPr>
          <p:spPr bwMode="auto">
            <a:xfrm>
              <a:off x="3967163" y="2336801"/>
              <a:ext cx="0" cy="2368550"/>
            </a:xfrm>
            <a:prstGeom prst="line">
              <a:avLst/>
            </a:prstGeom>
            <a:noFill/>
            <a:ln w="3175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Text Box 13"/>
            <p:cNvSpPr txBox="1">
              <a:spLocks noChangeArrowheads="1"/>
            </p:cNvSpPr>
            <p:nvPr/>
          </p:nvSpPr>
          <p:spPr bwMode="auto">
            <a:xfrm>
              <a:off x="1510651" y="2181674"/>
              <a:ext cx="201552" cy="30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2</a:t>
              </a:r>
            </a:p>
          </p:txBody>
        </p:sp>
        <p:sp>
          <p:nvSpPr>
            <p:cNvPr id="23574" name="Text Box 14"/>
            <p:cNvSpPr txBox="1">
              <a:spLocks noChangeArrowheads="1"/>
            </p:cNvSpPr>
            <p:nvPr/>
          </p:nvSpPr>
          <p:spPr bwMode="auto">
            <a:xfrm>
              <a:off x="4025900" y="3667126"/>
              <a:ext cx="292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p>
          </p:txBody>
        </p:sp>
        <p:sp>
          <p:nvSpPr>
            <p:cNvPr id="23575" name="Text Box 15"/>
            <p:cNvSpPr txBox="1">
              <a:spLocks noChangeArrowheads="1"/>
            </p:cNvSpPr>
            <p:nvPr/>
          </p:nvSpPr>
          <p:spPr bwMode="auto">
            <a:xfrm>
              <a:off x="2463800" y="2044701"/>
              <a:ext cx="292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p>
          </p:txBody>
        </p:sp>
        <p:sp>
          <p:nvSpPr>
            <p:cNvPr id="23576" name="Text Box 16"/>
            <p:cNvSpPr txBox="1">
              <a:spLocks noChangeArrowheads="1"/>
            </p:cNvSpPr>
            <p:nvPr/>
          </p:nvSpPr>
          <p:spPr bwMode="auto">
            <a:xfrm>
              <a:off x="1546203" y="3697240"/>
              <a:ext cx="167960" cy="30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r</a:t>
              </a:r>
              <a:r>
                <a:rPr lang="en-US" altLang="zh-CN" sz="1600" baseline="-25000">
                  <a:solidFill>
                    <a:srgbClr val="006699"/>
                  </a:solidFill>
                  <a:latin typeface="Times New Roman" panose="02020603050405020304" pitchFamily="18" charset="0"/>
                </a:rPr>
                <a:t>1</a:t>
              </a:r>
              <a:endParaRPr lang="en-US" altLang="zh-CN" sz="1600">
                <a:solidFill>
                  <a:srgbClr val="006699"/>
                </a:solidFill>
                <a:latin typeface="Times New Roman" panose="02020603050405020304" pitchFamily="18" charset="0"/>
              </a:endParaRPr>
            </a:p>
          </p:txBody>
        </p:sp>
        <p:sp>
          <p:nvSpPr>
            <p:cNvPr id="23577" name="Text Box 17"/>
            <p:cNvSpPr txBox="1">
              <a:spLocks noChangeArrowheads="1"/>
            </p:cNvSpPr>
            <p:nvPr/>
          </p:nvSpPr>
          <p:spPr bwMode="auto">
            <a:xfrm>
              <a:off x="2422525" y="4703763"/>
              <a:ext cx="2921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1</a:t>
              </a:r>
              <a:endParaRPr lang="en-US" altLang="zh-CN" sz="1600">
                <a:solidFill>
                  <a:srgbClr val="006699"/>
                </a:solidFill>
                <a:latin typeface="Times New Roman" panose="02020603050405020304" pitchFamily="18" charset="0"/>
              </a:endParaRPr>
            </a:p>
          </p:txBody>
        </p:sp>
        <p:sp>
          <p:nvSpPr>
            <p:cNvPr id="23578" name="Text Box 18"/>
            <p:cNvSpPr txBox="1">
              <a:spLocks noChangeArrowheads="1"/>
            </p:cNvSpPr>
            <p:nvPr/>
          </p:nvSpPr>
          <p:spPr bwMode="auto">
            <a:xfrm>
              <a:off x="3851275" y="4706938"/>
              <a:ext cx="292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Y</a:t>
              </a:r>
              <a:r>
                <a:rPr lang="en-US" altLang="zh-CN" sz="1600" baseline="-25000">
                  <a:solidFill>
                    <a:srgbClr val="006699"/>
                  </a:solidFill>
                  <a:latin typeface="Times New Roman" panose="02020603050405020304" pitchFamily="18" charset="0"/>
                </a:rPr>
                <a:t>2</a:t>
              </a:r>
              <a:endParaRPr lang="en-US" altLang="zh-CN" sz="1600">
                <a:solidFill>
                  <a:srgbClr val="006699"/>
                </a:solidFill>
                <a:latin typeface="Times New Roman" panose="02020603050405020304" pitchFamily="18" charset="0"/>
              </a:endParaRPr>
            </a:p>
          </p:txBody>
        </p:sp>
        <p:sp>
          <p:nvSpPr>
            <p:cNvPr id="23579" name="Text Box 19"/>
            <p:cNvSpPr txBox="1">
              <a:spLocks noChangeArrowheads="1"/>
            </p:cNvSpPr>
            <p:nvPr/>
          </p:nvSpPr>
          <p:spPr bwMode="auto">
            <a:xfrm>
              <a:off x="4451350" y="4113213"/>
              <a:ext cx="584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8000" tIns="0" rIns="18000" bIns="1080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IS</a:t>
              </a:r>
              <a:endParaRPr lang="en-US" altLang="zh-CN" sz="1600" baseline="-25000">
                <a:solidFill>
                  <a:srgbClr val="006699"/>
                </a:solidFill>
                <a:latin typeface="Times New Roman" panose="02020603050405020304" pitchFamily="18" charset="0"/>
              </a:endParaRPr>
            </a:p>
          </p:txBody>
        </p:sp>
        <p:sp>
          <p:nvSpPr>
            <p:cNvPr id="23580" name="Text Box 20"/>
            <p:cNvSpPr txBox="1">
              <a:spLocks noChangeArrowheads="1"/>
            </p:cNvSpPr>
            <p:nvPr/>
          </p:nvSpPr>
          <p:spPr bwMode="auto">
            <a:xfrm>
              <a:off x="2538413" y="3625853"/>
              <a:ext cx="4381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a′</a:t>
              </a:r>
            </a:p>
          </p:txBody>
        </p:sp>
        <p:sp>
          <p:nvSpPr>
            <p:cNvPr id="23581" name="Text Box 21"/>
            <p:cNvSpPr txBox="1">
              <a:spLocks noChangeArrowheads="1"/>
            </p:cNvSpPr>
            <p:nvPr/>
          </p:nvSpPr>
          <p:spPr bwMode="auto">
            <a:xfrm>
              <a:off x="4043363" y="2171701"/>
              <a:ext cx="4381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6699"/>
                  </a:solidFill>
                  <a:latin typeface="Times New Roman" panose="02020603050405020304" pitchFamily="18" charset="0"/>
                </a:rPr>
                <a:t>b′</a:t>
              </a:r>
            </a:p>
          </p:txBody>
        </p:sp>
        <p:sp>
          <p:nvSpPr>
            <p:cNvPr id="34" name="矩形 33"/>
            <p:cNvSpPr/>
            <p:nvPr/>
          </p:nvSpPr>
          <p:spPr>
            <a:xfrm>
              <a:off x="3823284" y="2258063"/>
              <a:ext cx="263708" cy="245445"/>
            </a:xfrm>
            <a:prstGeom prst="rect">
              <a:avLst/>
            </a:prstGeom>
          </p:spPr>
          <p:txBody>
            <a:bodyPr>
              <a:spAutoFit/>
            </a:bodyPr>
            <a:lstStyle/>
            <a:p>
              <a:pPr>
                <a:defRPr/>
              </a:pPr>
              <a:r>
                <a:rPr kumimoji="1" lang="zh-CN" altLang="en-US" sz="1000" dirty="0">
                  <a:solidFill>
                    <a:srgbClr val="C000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C00000"/>
                </a:solidFill>
                <a:latin typeface="Arial" charset="0"/>
              </a:endParaRPr>
            </a:p>
          </p:txBody>
        </p:sp>
        <p:sp>
          <p:nvSpPr>
            <p:cNvPr id="35" name="矩形 34"/>
            <p:cNvSpPr/>
            <p:nvPr/>
          </p:nvSpPr>
          <p:spPr>
            <a:xfrm>
              <a:off x="2309183" y="3786107"/>
              <a:ext cx="265190" cy="245445"/>
            </a:xfrm>
            <a:prstGeom prst="rect">
              <a:avLst/>
            </a:prstGeom>
          </p:spPr>
          <p:txBody>
            <a:bodyPr>
              <a:spAutoFit/>
            </a:bodyPr>
            <a:lstStyle/>
            <a:p>
              <a:pPr>
                <a:defRPr/>
              </a:pPr>
              <a:r>
                <a:rPr kumimoji="1" lang="zh-CN" altLang="en-US" sz="1000" dirty="0">
                  <a:solidFill>
                    <a:srgbClr val="C000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C00000"/>
                </a:solidFill>
                <a:latin typeface="Arial" charset="0"/>
              </a:endParaRPr>
            </a:p>
          </p:txBody>
        </p:sp>
        <p:sp>
          <p:nvSpPr>
            <p:cNvPr id="36" name="矩形 35"/>
            <p:cNvSpPr/>
            <p:nvPr/>
          </p:nvSpPr>
          <p:spPr>
            <a:xfrm>
              <a:off x="2328443" y="2214661"/>
              <a:ext cx="265189" cy="245445"/>
            </a:xfrm>
            <a:prstGeom prst="rect">
              <a:avLst/>
            </a:prstGeom>
          </p:spPr>
          <p:txBody>
            <a:bodyPr>
              <a:spAutoFit/>
            </a:bodyPr>
            <a:lstStyle/>
            <a:p>
              <a:pPr>
                <a:defRPr/>
              </a:pPr>
              <a:r>
                <a:rPr kumimoji="1" lang="zh-CN" altLang="en-US" sz="1000" dirty="0">
                  <a:solidFill>
                    <a:srgbClr val="0099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009900"/>
                </a:solidFill>
                <a:latin typeface="Arial" charset="0"/>
              </a:endParaRPr>
            </a:p>
          </p:txBody>
        </p:sp>
        <p:sp>
          <p:nvSpPr>
            <p:cNvPr id="37" name="矩形 36"/>
            <p:cNvSpPr/>
            <p:nvPr/>
          </p:nvSpPr>
          <p:spPr>
            <a:xfrm>
              <a:off x="3829210" y="3762162"/>
              <a:ext cx="265190" cy="246941"/>
            </a:xfrm>
            <a:prstGeom prst="rect">
              <a:avLst/>
            </a:prstGeom>
          </p:spPr>
          <p:txBody>
            <a:bodyPr>
              <a:spAutoFit/>
            </a:bodyPr>
            <a:lstStyle/>
            <a:p>
              <a:pPr>
                <a:defRPr/>
              </a:pPr>
              <a:r>
                <a:rPr kumimoji="1" lang="zh-CN" altLang="en-US" sz="1000" dirty="0">
                  <a:solidFill>
                    <a:srgbClr val="009900"/>
                  </a:solidFill>
                  <a:effectLst>
                    <a:outerShdw blurRad="38100" dist="38100" dir="2700000" algn="tl">
                      <a:srgbClr val="C0C0C0"/>
                    </a:outerShdw>
                  </a:effectLst>
                  <a:latin typeface="楷体_GB2312" pitchFamily="49" charset="-122"/>
                  <a:ea typeface="楷体_GB2312" pitchFamily="49" charset="-122"/>
                  <a:sym typeface="Wingdings"/>
                </a:rPr>
                <a:t></a:t>
              </a:r>
              <a:endParaRPr lang="zh-CN" altLang="en-US" sz="1000" dirty="0">
                <a:solidFill>
                  <a:srgbClr val="009900"/>
                </a:solidFill>
                <a:latin typeface="Arial" charset="0"/>
              </a:endParaRPr>
            </a:p>
          </p:txBody>
        </p:sp>
      </p:grpSp>
      <p:sp>
        <p:nvSpPr>
          <p:cNvPr id="41" name="Rectangle 55"/>
          <p:cNvSpPr>
            <a:spLocks noChangeArrowheads="1"/>
          </p:cNvSpPr>
          <p:nvPr/>
        </p:nvSpPr>
        <p:spPr bwMode="auto">
          <a:xfrm>
            <a:off x="5148263" y="1052513"/>
            <a:ext cx="309562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spcBef>
                <a:spcPts val="600"/>
              </a:spcBef>
              <a:buClr>
                <a:srgbClr val="FF6600"/>
              </a:buClr>
              <a:buSzPct val="120000"/>
              <a:buFont typeface="Wingdings" panose="05000000000000000000" pitchFamily="2" charset="2"/>
              <a:buChar char="§"/>
            </a:pPr>
            <a:r>
              <a:rPr kumimoji="1" lang="zh-CN" altLang="en-US" sz="2000">
                <a:latin typeface="楷体" panose="02010609060101010101" pitchFamily="49" charset="-122"/>
                <a:ea typeface="楷体" panose="02010609060101010101" pitchFamily="49" charset="-122"/>
              </a:rPr>
              <a:t>在点</a:t>
            </a:r>
            <a:r>
              <a:rPr kumimoji="1" lang="en-US" altLang="en-US" sz="2000">
                <a:latin typeface="Times New Roman" panose="02020603050405020304" pitchFamily="18" charset="0"/>
                <a:ea typeface="楷体_GB2312" panose="02010609030101010101" pitchFamily="49" charset="-122"/>
              </a:rPr>
              <a:t>a′</a:t>
            </a:r>
            <a:r>
              <a:rPr kumimoji="1" lang="zh-CN" altLang="en-US" sz="2000">
                <a:latin typeface="楷体" panose="02010609060101010101" pitchFamily="49" charset="-122"/>
                <a:ea typeface="楷体" panose="02010609060101010101" pitchFamily="49" charset="-122"/>
              </a:rPr>
              <a:t>，总产出为</a:t>
            </a:r>
            <a:r>
              <a:rPr kumimoji="1" lang="en-US" altLang="en-US" sz="2000">
                <a:latin typeface="Times New Roman" panose="02020603050405020304" pitchFamily="18" charset="0"/>
                <a:ea typeface="楷体_GB2312" panose="02010609030101010101" pitchFamily="49" charset="-122"/>
              </a:rPr>
              <a:t>Y</a:t>
            </a:r>
            <a:r>
              <a:rPr kumimoji="1" lang="en-US" altLang="en-US" sz="2000" baseline="-25000">
                <a:latin typeface="Times New Roman" panose="02020603050405020304" pitchFamily="18" charset="0"/>
                <a:ea typeface="楷体_GB2312" panose="02010609030101010101" pitchFamily="49" charset="-122"/>
              </a:rPr>
              <a:t>1</a:t>
            </a:r>
            <a:r>
              <a:rPr kumimoji="1" lang="zh-CN" altLang="en-US" sz="2000">
                <a:latin typeface="楷体" panose="02010609060101010101" pitchFamily="49" charset="-122"/>
                <a:ea typeface="楷体" panose="02010609060101010101" pitchFamily="49" charset="-122"/>
              </a:rPr>
              <a:t>（产出水平较低因而储蓄较少），利率水平为</a:t>
            </a:r>
            <a:r>
              <a:rPr kumimoji="1" lang="en-US" altLang="en-US" sz="2000">
                <a:latin typeface="Times New Roman" panose="02020603050405020304" pitchFamily="18" charset="0"/>
                <a:ea typeface="楷体_GB2312" panose="02010609030101010101" pitchFamily="49" charset="-122"/>
              </a:rPr>
              <a:t>r</a:t>
            </a:r>
            <a:r>
              <a:rPr kumimoji="1" lang="en-US" altLang="en-US" sz="2000" baseline="-25000">
                <a:latin typeface="Times New Roman" panose="02020603050405020304" pitchFamily="18" charset="0"/>
                <a:ea typeface="楷体_GB2312" panose="02010609030101010101" pitchFamily="49" charset="-122"/>
              </a:rPr>
              <a:t>1</a:t>
            </a:r>
            <a:r>
              <a:rPr kumimoji="1" lang="zh-CN" altLang="en-US" sz="2000">
                <a:latin typeface="楷体" panose="02010609060101010101" pitchFamily="49" charset="-122"/>
                <a:ea typeface="楷体" panose="02010609060101010101" pitchFamily="49" charset="-122"/>
              </a:rPr>
              <a:t>（利率水平较低因而投资规模较大），这就意味着投资规模大于储蓄规模，从而导致总需求大于总供给</a:t>
            </a:r>
            <a:endParaRPr kumimoji="1" lang="en-US" altLang="zh-CN" sz="2000">
              <a:latin typeface="楷体" panose="02010609060101010101" pitchFamily="49" charset="-122"/>
              <a:ea typeface="楷体" panose="02010609060101010101" pitchFamily="49" charset="-122"/>
            </a:endParaRPr>
          </a:p>
        </p:txBody>
      </p:sp>
      <p:sp>
        <p:nvSpPr>
          <p:cNvPr id="5" name="页脚占位符 4"/>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562563660"/>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9670"/>
                                        </p:tgtEl>
                                        <p:attrNameLst>
                                          <p:attrName>style.visibility</p:attrName>
                                        </p:attrNameLst>
                                      </p:cBhvr>
                                      <p:to>
                                        <p:strVal val="visible"/>
                                      </p:to>
                                    </p:set>
                                    <p:animEffect transition="in" filter="blinds(horizontal)">
                                      <p:cBhvr>
                                        <p:cTn id="7" dur="500"/>
                                        <p:tgtEl>
                                          <p:spTgt spid="5396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
                                            <p:txEl>
                                              <p:pRg st="0" end="0"/>
                                            </p:txEl>
                                          </p:spTgt>
                                        </p:tgtEl>
                                        <p:attrNameLst>
                                          <p:attrName>style.visibility</p:attrName>
                                        </p:attrNameLst>
                                      </p:cBhvr>
                                      <p:to>
                                        <p:strVal val="visible"/>
                                      </p:to>
                                    </p:set>
                                    <p:animEffect transition="in" filter="blinds(horizontal)">
                                      <p:cBhvr>
                                        <p:cTn id="17" dur="500"/>
                                        <p:tgtEl>
                                          <p:spTgt spid="4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43"/>
                                        </p:tgtEl>
                                        <p:attrNameLst>
                                          <p:attrName>style.visibility</p:attrName>
                                        </p:attrNameLst>
                                      </p:cBhvr>
                                      <p:to>
                                        <p:strVal val="visible"/>
                                      </p:to>
                                    </p:set>
                                    <p:animEffect transition="in" filter="blinds(horizontal)">
                                      <p:cBhvr>
                                        <p:cTn id="32" dur="500"/>
                                        <p:tgtEl>
                                          <p:spTgt spid="1334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344"/>
                                        </p:tgtEl>
                                        <p:attrNameLst>
                                          <p:attrName>style.visibility</p:attrName>
                                        </p:attrNameLst>
                                      </p:cBhvr>
                                      <p:to>
                                        <p:strVal val="visible"/>
                                      </p:to>
                                    </p:set>
                                    <p:animEffect transition="in" filter="blinds(horizontal)">
                                      <p:cBhvr>
                                        <p:cTn id="35" dur="500"/>
                                        <p:tgtEl>
                                          <p:spTgt spid="13344"/>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39671"/>
                                        </p:tgtEl>
                                        <p:attrNameLst>
                                          <p:attrName>style.visibility</p:attrName>
                                        </p:attrNameLst>
                                      </p:cBhvr>
                                      <p:to>
                                        <p:strVal val="visible"/>
                                      </p:to>
                                    </p:set>
                                    <p:animEffect transition="in" filter="blinds(horizontal)">
                                      <p:cBhvr>
                                        <p:cTn id="38" dur="500"/>
                                        <p:tgtEl>
                                          <p:spTgt spid="539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70" grpId="0" autoUpdateAnimBg="0"/>
      <p:bldP spid="539671" grpId="0" animBg="1"/>
      <p:bldP spid="13343" grpId="0"/>
      <p:bldP spid="13344" grpId="0"/>
      <p:bldP spid="4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39BBBD-EE82-41C0-A8BB-83A0F28CF273}" type="slidenum">
              <a:rPr lang="en-GB" altLang="zh-CN" sz="1200">
                <a:solidFill>
                  <a:schemeClr val="bg1"/>
                </a:solidFill>
              </a:rPr>
              <a:pPr>
                <a:spcBef>
                  <a:spcPct val="0"/>
                </a:spcBef>
                <a:buClrTx/>
                <a:buSzTx/>
                <a:buFontTx/>
                <a:buNone/>
              </a:pPr>
              <a:t>8</a:t>
            </a:fld>
            <a:endParaRPr lang="en-GB" altLang="zh-CN" sz="1200" dirty="0">
              <a:solidFill>
                <a:schemeClr val="bg1"/>
              </a:solidFill>
            </a:endParaRPr>
          </a:p>
        </p:txBody>
      </p:sp>
      <p:sp>
        <p:nvSpPr>
          <p:cNvPr id="507906" name="Comment 2">
            <a:hlinkClick r:id="rId3" action="ppaction://hlinksldjump"/>
          </p:cNvPr>
          <p:cNvSpPr>
            <a:spLocks noChangeArrowheads="1"/>
          </p:cNvSpPr>
          <p:nvPr/>
        </p:nvSpPr>
        <p:spPr bwMode="auto">
          <a:xfrm>
            <a:off x="684213" y="692150"/>
            <a:ext cx="3640137"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.1.3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IS</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曲线的斜率 </a:t>
            </a:r>
          </a:p>
        </p:txBody>
      </p:sp>
      <p:sp>
        <p:nvSpPr>
          <p:cNvPr id="507909" name="Rectangle 5"/>
          <p:cNvSpPr>
            <a:spLocks noChangeArrowheads="1"/>
          </p:cNvSpPr>
          <p:nvPr/>
        </p:nvSpPr>
        <p:spPr bwMode="auto">
          <a:xfrm>
            <a:off x="4932363" y="1125538"/>
            <a:ext cx="3635375" cy="641350"/>
          </a:xfrm>
          <a:prstGeom prst="rect">
            <a:avLst/>
          </a:prstGeom>
          <a:noFill/>
          <a:ln w="9525">
            <a:noFill/>
            <a:miter lim="800000"/>
            <a:headEnd/>
            <a:tailEnd/>
          </a:ln>
          <a:effectLst/>
        </p:spPr>
        <p:txBody>
          <a:bodyPr/>
          <a:lstStyle/>
          <a:p>
            <a:pPr marL="263525" indent="-263525" algn="just" eaLnBrk="1" hangingPunct="1">
              <a:lnSpc>
                <a:spcPct val="90000"/>
              </a:lnSpc>
              <a:spcBef>
                <a:spcPct val="50000"/>
              </a:spcBef>
              <a:buClr>
                <a:srgbClr val="FF6600"/>
              </a:buClr>
              <a:buSzPct val="120000"/>
              <a:buFont typeface="Wingdings" pitchFamily="2" charset="2"/>
              <a:buChar char="§"/>
              <a:defRPr/>
            </a:pP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IS</a:t>
            </a:r>
            <a:r>
              <a:rPr kumimoji="1" lang="zh-CN" altLang="en-US"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曲线的斜率反映产出对利率变动的反应的敏感程度。</a:t>
            </a:r>
            <a:endParaRPr kumimoji="1" lang="en-US" altLang="zh-CN" sz="20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p:txBody>
      </p:sp>
      <p:grpSp>
        <p:nvGrpSpPr>
          <p:cNvPr id="2" name="Group 38"/>
          <p:cNvGrpSpPr>
            <a:grpSpLocks/>
          </p:cNvGrpSpPr>
          <p:nvPr/>
        </p:nvGrpSpPr>
        <p:grpSpPr bwMode="auto">
          <a:xfrm>
            <a:off x="771525" y="1700213"/>
            <a:ext cx="4089400" cy="4360862"/>
            <a:chOff x="486" y="1071"/>
            <a:chExt cx="2576" cy="2747"/>
          </a:xfrm>
        </p:grpSpPr>
        <p:sp>
          <p:nvSpPr>
            <p:cNvPr id="507919" name="Text Box 15"/>
            <p:cNvSpPr txBox="1">
              <a:spLocks noChangeArrowheads="1"/>
            </p:cNvSpPr>
            <p:nvPr/>
          </p:nvSpPr>
          <p:spPr bwMode="auto">
            <a:xfrm>
              <a:off x="497" y="1071"/>
              <a:ext cx="113" cy="204"/>
            </a:xfrm>
            <a:prstGeom prst="rect">
              <a:avLst/>
            </a:prstGeom>
            <a:noFill/>
            <a:ln w="9525">
              <a:noFill/>
              <a:miter lim="800000"/>
              <a:headEnd/>
              <a:tailEnd/>
            </a:ln>
          </p:spPr>
          <p:txBody>
            <a:bodyPr lIns="18000" tIns="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dirty="0" smtClean="0">
                  <a:solidFill>
                    <a:srgbClr val="336699"/>
                  </a:solidFill>
                  <a:effectLst>
                    <a:outerShdw blurRad="38100" dist="38100" dir="2700000" algn="tl">
                      <a:srgbClr val="C0C0C0"/>
                    </a:outerShdw>
                  </a:effectLst>
                  <a:latin typeface="Times New Roman" pitchFamily="18" charset="0"/>
                </a:rPr>
                <a:t>r</a:t>
              </a:r>
            </a:p>
          </p:txBody>
        </p:sp>
        <p:sp>
          <p:nvSpPr>
            <p:cNvPr id="24585" name="Line 16"/>
            <p:cNvSpPr>
              <a:spLocks noChangeShapeType="1"/>
            </p:cNvSpPr>
            <p:nvPr/>
          </p:nvSpPr>
          <p:spPr bwMode="auto">
            <a:xfrm rot="-152255">
              <a:off x="853" y="1666"/>
              <a:ext cx="1516" cy="1304"/>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921" name="Text Box 17"/>
            <p:cNvSpPr txBox="1">
              <a:spLocks noChangeArrowheads="1"/>
            </p:cNvSpPr>
            <p:nvPr/>
          </p:nvSpPr>
          <p:spPr bwMode="auto">
            <a:xfrm>
              <a:off x="510" y="3364"/>
              <a:ext cx="136" cy="204"/>
            </a:xfrm>
            <a:prstGeom prst="rect">
              <a:avLst/>
            </a:prstGeom>
            <a:noFill/>
            <a:ln w="9525">
              <a:noFill/>
              <a:miter lim="800000"/>
              <a:headEnd/>
              <a:tailEnd/>
            </a:ln>
          </p:spPr>
          <p:txBody>
            <a:bodyPr lIns="18000" tIns="10800" rIns="18000" bIns="1080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dirty="0" smtClean="0">
                  <a:solidFill>
                    <a:srgbClr val="336699"/>
                  </a:solidFill>
                  <a:effectLst>
                    <a:outerShdw blurRad="38100" dist="38100" dir="2700000" algn="tl">
                      <a:srgbClr val="C0C0C0"/>
                    </a:outerShdw>
                  </a:effectLst>
                  <a:latin typeface="Times New Roman" pitchFamily="18" charset="0"/>
                </a:rPr>
                <a:t>O</a:t>
              </a:r>
            </a:p>
          </p:txBody>
        </p:sp>
        <p:sp>
          <p:nvSpPr>
            <p:cNvPr id="24587" name="Line 18"/>
            <p:cNvSpPr>
              <a:spLocks noChangeShapeType="1"/>
            </p:cNvSpPr>
            <p:nvPr/>
          </p:nvSpPr>
          <p:spPr bwMode="auto">
            <a:xfrm flipV="1">
              <a:off x="660" y="1106"/>
              <a:ext cx="0" cy="2355"/>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588" name="Line 19"/>
            <p:cNvSpPr>
              <a:spLocks noChangeShapeType="1"/>
            </p:cNvSpPr>
            <p:nvPr/>
          </p:nvSpPr>
          <p:spPr bwMode="auto">
            <a:xfrm>
              <a:off x="654" y="3453"/>
              <a:ext cx="2272" cy="0"/>
            </a:xfrm>
            <a:prstGeom prst="line">
              <a:avLst/>
            </a:prstGeom>
            <a:noFill/>
            <a:ln w="34925">
              <a:solidFill>
                <a:srgbClr val="3366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589" name="Line 20"/>
            <p:cNvSpPr>
              <a:spLocks noChangeShapeType="1"/>
            </p:cNvSpPr>
            <p:nvPr/>
          </p:nvSpPr>
          <p:spPr bwMode="auto">
            <a:xfrm>
              <a:off x="1468" y="2209"/>
              <a:ext cx="0" cy="1219"/>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0" name="Line 21"/>
            <p:cNvSpPr>
              <a:spLocks noChangeShapeType="1"/>
            </p:cNvSpPr>
            <p:nvPr/>
          </p:nvSpPr>
          <p:spPr bwMode="auto">
            <a:xfrm>
              <a:off x="668" y="2520"/>
              <a:ext cx="1883"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926" name="Text Box 22"/>
            <p:cNvSpPr txBox="1">
              <a:spLocks noChangeArrowheads="1"/>
            </p:cNvSpPr>
            <p:nvPr/>
          </p:nvSpPr>
          <p:spPr bwMode="auto">
            <a:xfrm>
              <a:off x="2926" y="3370"/>
              <a:ext cx="136" cy="204"/>
            </a:xfrm>
            <a:prstGeom prst="rect">
              <a:avLst/>
            </a:prstGeom>
            <a:noFill/>
            <a:ln w="9525">
              <a:noFill/>
              <a:miter lim="800000"/>
              <a:headEnd/>
              <a:tailEnd/>
            </a:ln>
          </p:spPr>
          <p:txBody>
            <a:bodyPr lIns="0" tIns="0" rIns="0" bIns="0"/>
            <a:lstStyle>
              <a:lvl1pPr>
                <a:defRPr sz="1300" b="1">
                  <a:solidFill>
                    <a:srgbClr val="000000"/>
                  </a:solidFill>
                  <a:latin typeface="Arial" pitchFamily="34" charset="0"/>
                  <a:ea typeface="宋体" pitchFamily="2" charset="-122"/>
                </a:defRPr>
              </a:lvl1pPr>
              <a:lvl2pPr marL="742950" indent="-285750">
                <a:defRPr sz="1300" b="1">
                  <a:solidFill>
                    <a:srgbClr val="000000"/>
                  </a:solidFill>
                  <a:latin typeface="Arial" pitchFamily="34" charset="0"/>
                  <a:ea typeface="宋体" pitchFamily="2" charset="-122"/>
                </a:defRPr>
              </a:lvl2pPr>
              <a:lvl3pPr marL="1143000" indent="-228600">
                <a:defRPr sz="1300" b="1">
                  <a:solidFill>
                    <a:srgbClr val="000000"/>
                  </a:solidFill>
                  <a:latin typeface="Arial" pitchFamily="34" charset="0"/>
                  <a:ea typeface="宋体" pitchFamily="2" charset="-122"/>
                </a:defRPr>
              </a:lvl3pPr>
              <a:lvl4pPr marL="1600200" indent="-228600">
                <a:defRPr sz="1300" b="1">
                  <a:solidFill>
                    <a:srgbClr val="000000"/>
                  </a:solidFill>
                  <a:latin typeface="Arial" pitchFamily="34" charset="0"/>
                  <a:ea typeface="宋体" pitchFamily="2" charset="-122"/>
                </a:defRPr>
              </a:lvl4pPr>
              <a:lvl5pPr marL="2057400" indent="-228600">
                <a:defRPr sz="1300" b="1">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1300" b="1">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1300" b="1">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1300" b="1">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1300" b="1">
                  <a:solidFill>
                    <a:srgbClr val="000000"/>
                  </a:solidFill>
                  <a:latin typeface="Arial" pitchFamily="34" charset="0"/>
                  <a:ea typeface="宋体" pitchFamily="2" charset="-122"/>
                </a:defRPr>
              </a:lvl9pPr>
            </a:lstStyle>
            <a:p>
              <a:pPr algn="just">
                <a:defRPr/>
              </a:pPr>
              <a:r>
                <a:rPr lang="en-US" altLang="zh-CN" sz="1600" dirty="0" smtClean="0">
                  <a:solidFill>
                    <a:srgbClr val="336699"/>
                  </a:solidFill>
                  <a:effectLst>
                    <a:outerShdw blurRad="38100" dist="38100" dir="2700000" algn="tl">
                      <a:srgbClr val="C0C0C0"/>
                    </a:outerShdw>
                  </a:effectLst>
                  <a:latin typeface="Times New Roman" pitchFamily="18" charset="0"/>
                </a:rPr>
                <a:t>Y</a:t>
              </a:r>
            </a:p>
          </p:txBody>
        </p:sp>
        <p:sp>
          <p:nvSpPr>
            <p:cNvPr id="24592" name="Line 23"/>
            <p:cNvSpPr>
              <a:spLocks noChangeShapeType="1"/>
            </p:cNvSpPr>
            <p:nvPr/>
          </p:nvSpPr>
          <p:spPr bwMode="auto">
            <a:xfrm>
              <a:off x="669" y="2206"/>
              <a:ext cx="795" cy="0"/>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3" name="Line 24"/>
            <p:cNvSpPr>
              <a:spLocks noChangeShapeType="1"/>
            </p:cNvSpPr>
            <p:nvPr/>
          </p:nvSpPr>
          <p:spPr bwMode="auto">
            <a:xfrm>
              <a:off x="1670" y="2520"/>
              <a:ext cx="0" cy="95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929" name="Text Box 25"/>
            <p:cNvSpPr txBox="1">
              <a:spLocks noChangeArrowheads="1"/>
            </p:cNvSpPr>
            <p:nvPr/>
          </p:nvSpPr>
          <p:spPr bwMode="auto">
            <a:xfrm>
              <a:off x="486" y="2036"/>
              <a:ext cx="182" cy="324"/>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r</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507930" name="Text Box 26"/>
            <p:cNvSpPr txBox="1">
              <a:spLocks noChangeArrowheads="1"/>
            </p:cNvSpPr>
            <p:nvPr/>
          </p:nvSpPr>
          <p:spPr bwMode="auto">
            <a:xfrm>
              <a:off x="486" y="2406"/>
              <a:ext cx="182" cy="324"/>
            </a:xfrm>
            <a:prstGeom prst="rect">
              <a:avLst/>
            </a:prstGeom>
            <a:noFill/>
            <a:ln w="9525">
              <a:noFill/>
              <a:miter lim="800000"/>
              <a:headEnd/>
              <a:tailEnd/>
            </a:ln>
          </p:spPr>
          <p:txBody>
            <a:bodyPr lIns="0" tIns="0" rIns="0" bIns="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r</a:t>
              </a:r>
              <a:r>
                <a:rPr lang="en-US" altLang="zh-CN" sz="1600" baseline="-25000" dirty="0">
                  <a:solidFill>
                    <a:srgbClr val="336699"/>
                  </a:solidFill>
                  <a:effectLst>
                    <a:outerShdw blurRad="38100" dist="38100" dir="2700000" algn="tl">
                      <a:srgbClr val="C0C0C0"/>
                    </a:outerShdw>
                  </a:effectLst>
                  <a:latin typeface="Times New Roman" pitchFamily="18" charset="0"/>
                </a:rPr>
                <a:t>1</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507931" name="Text Box 27"/>
            <p:cNvSpPr txBox="1">
              <a:spLocks noChangeArrowheads="1"/>
            </p:cNvSpPr>
            <p:nvPr/>
          </p:nvSpPr>
          <p:spPr bwMode="auto">
            <a:xfrm>
              <a:off x="1628" y="3489"/>
              <a:ext cx="182" cy="324"/>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507932" name="Text Box 28"/>
            <p:cNvSpPr txBox="1">
              <a:spLocks noChangeArrowheads="1"/>
            </p:cNvSpPr>
            <p:nvPr/>
          </p:nvSpPr>
          <p:spPr bwMode="auto">
            <a:xfrm>
              <a:off x="1855" y="3494"/>
              <a:ext cx="182" cy="324"/>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2</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507933" name="Text Box 29"/>
            <p:cNvSpPr txBox="1">
              <a:spLocks noChangeArrowheads="1"/>
            </p:cNvSpPr>
            <p:nvPr/>
          </p:nvSpPr>
          <p:spPr bwMode="auto">
            <a:xfrm>
              <a:off x="2322" y="2925"/>
              <a:ext cx="235" cy="276"/>
            </a:xfrm>
            <a:prstGeom prst="rect">
              <a:avLst/>
            </a:prstGeom>
            <a:noFill/>
            <a:ln w="9525">
              <a:noFill/>
              <a:miter lim="800000"/>
              <a:headEnd/>
              <a:tailEnd/>
            </a:ln>
          </p:spPr>
          <p:txBody>
            <a:bodyPr lIns="18000" tIns="0" rIns="18000" bIns="1080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IS</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24599" name="Line 30"/>
            <p:cNvSpPr>
              <a:spLocks noChangeShapeType="1"/>
            </p:cNvSpPr>
            <p:nvPr/>
          </p:nvSpPr>
          <p:spPr bwMode="auto">
            <a:xfrm rot="-152255">
              <a:off x="776" y="1941"/>
              <a:ext cx="2010" cy="696"/>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0" name="Line 31"/>
            <p:cNvSpPr>
              <a:spLocks noChangeShapeType="1"/>
            </p:cNvSpPr>
            <p:nvPr/>
          </p:nvSpPr>
          <p:spPr bwMode="auto">
            <a:xfrm rot="-152255">
              <a:off x="1014" y="1439"/>
              <a:ext cx="966" cy="162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1" name="Line 32"/>
            <p:cNvSpPr>
              <a:spLocks noChangeShapeType="1"/>
            </p:cNvSpPr>
            <p:nvPr/>
          </p:nvSpPr>
          <p:spPr bwMode="auto">
            <a:xfrm>
              <a:off x="1877" y="2517"/>
              <a:ext cx="0" cy="953"/>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2" name="Line 33"/>
            <p:cNvSpPr>
              <a:spLocks noChangeShapeType="1"/>
            </p:cNvSpPr>
            <p:nvPr/>
          </p:nvSpPr>
          <p:spPr bwMode="auto">
            <a:xfrm>
              <a:off x="2544" y="2503"/>
              <a:ext cx="0" cy="954"/>
            </a:xfrm>
            <a:prstGeom prst="line">
              <a:avLst/>
            </a:prstGeom>
            <a:noFill/>
            <a:ln w="25400">
              <a:solidFill>
                <a:srgbClr val="33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938" name="Text Box 34"/>
            <p:cNvSpPr txBox="1">
              <a:spLocks noChangeArrowheads="1"/>
            </p:cNvSpPr>
            <p:nvPr/>
          </p:nvSpPr>
          <p:spPr bwMode="auto">
            <a:xfrm>
              <a:off x="2477" y="3471"/>
              <a:ext cx="182" cy="324"/>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3</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507939" name="Text Box 35"/>
            <p:cNvSpPr txBox="1">
              <a:spLocks noChangeArrowheads="1"/>
            </p:cNvSpPr>
            <p:nvPr/>
          </p:nvSpPr>
          <p:spPr bwMode="auto">
            <a:xfrm>
              <a:off x="1414" y="3469"/>
              <a:ext cx="183" cy="324"/>
            </a:xfrm>
            <a:prstGeom prst="rect">
              <a:avLst/>
            </a:prstGeom>
            <a:noFill/>
            <a:ln w="9525">
              <a:noFill/>
              <a:miter lim="800000"/>
              <a:headEnd/>
              <a:tailEnd/>
            </a:ln>
          </p:spPr>
          <p:txBody>
            <a:bodyPr lIns="0" tIns="0" rIns="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Y</a:t>
              </a:r>
              <a:r>
                <a:rPr lang="en-US" altLang="zh-CN" sz="1600" baseline="-25000">
                  <a:solidFill>
                    <a:srgbClr val="336699"/>
                  </a:solidFill>
                  <a:effectLst>
                    <a:outerShdw blurRad="38100" dist="38100" dir="2700000" algn="tl">
                      <a:srgbClr val="C0C0C0"/>
                    </a:outerShdw>
                  </a:effectLst>
                  <a:latin typeface="Times New Roman" pitchFamily="18" charset="0"/>
                </a:rPr>
                <a:t>0</a:t>
              </a:r>
              <a:endParaRPr lang="en-US" altLang="zh-CN" sz="1600">
                <a:solidFill>
                  <a:srgbClr val="336699"/>
                </a:solidFill>
                <a:effectLst>
                  <a:outerShdw blurRad="38100" dist="38100" dir="2700000" algn="tl">
                    <a:srgbClr val="C0C0C0"/>
                  </a:outerShdw>
                </a:effectLst>
                <a:latin typeface="Times New Roman" pitchFamily="18" charset="0"/>
              </a:endParaRPr>
            </a:p>
          </p:txBody>
        </p:sp>
        <p:sp>
          <p:nvSpPr>
            <p:cNvPr id="507940" name="Text Box 36"/>
            <p:cNvSpPr txBox="1">
              <a:spLocks noChangeArrowheads="1"/>
            </p:cNvSpPr>
            <p:nvPr/>
          </p:nvSpPr>
          <p:spPr bwMode="auto">
            <a:xfrm>
              <a:off x="2748" y="2595"/>
              <a:ext cx="227" cy="227"/>
            </a:xfrm>
            <a:prstGeom prst="rect">
              <a:avLst/>
            </a:prstGeom>
            <a:noFill/>
            <a:ln w="9525">
              <a:noFill/>
              <a:miter lim="800000"/>
              <a:headEnd/>
              <a:tailEnd/>
            </a:ln>
          </p:spPr>
          <p:txBody>
            <a:bodyPr lIns="18000" tIns="0" rIns="18000" bIns="10800"/>
            <a:lstStyle/>
            <a:p>
              <a:pPr algn="just">
                <a:defRPr/>
              </a:pPr>
              <a:r>
                <a:rPr lang="en-US" altLang="zh-CN" sz="1600" dirty="0">
                  <a:solidFill>
                    <a:srgbClr val="336699"/>
                  </a:solidFill>
                  <a:effectLst>
                    <a:outerShdw blurRad="38100" dist="38100" dir="2700000" algn="tl">
                      <a:srgbClr val="C0C0C0"/>
                    </a:outerShdw>
                  </a:effectLst>
                  <a:latin typeface="Times New Roman" pitchFamily="18" charset="0"/>
                </a:rPr>
                <a:t>IS</a:t>
              </a:r>
              <a:r>
                <a:rPr lang="en-US" altLang="zh-CN" sz="1600" baseline="-25000" dirty="0">
                  <a:solidFill>
                    <a:srgbClr val="336699"/>
                  </a:solidFill>
                  <a:effectLst>
                    <a:outerShdw blurRad="38100" dist="38100" dir="2700000" algn="tl">
                      <a:srgbClr val="C0C0C0"/>
                    </a:outerShdw>
                  </a:effectLst>
                  <a:latin typeface="Times New Roman" pitchFamily="18" charset="0"/>
                </a:rPr>
                <a:t>2</a:t>
              </a:r>
              <a:endParaRPr lang="en-US" altLang="zh-CN" sz="1600" dirty="0">
                <a:solidFill>
                  <a:srgbClr val="336699"/>
                </a:solidFill>
                <a:effectLst>
                  <a:outerShdw blurRad="38100" dist="38100" dir="2700000" algn="tl">
                    <a:srgbClr val="C0C0C0"/>
                  </a:outerShdw>
                </a:effectLst>
                <a:latin typeface="Times New Roman" pitchFamily="18" charset="0"/>
              </a:endParaRPr>
            </a:p>
          </p:txBody>
        </p:sp>
        <p:sp>
          <p:nvSpPr>
            <p:cNvPr id="507941" name="Text Box 37"/>
            <p:cNvSpPr txBox="1">
              <a:spLocks noChangeArrowheads="1"/>
            </p:cNvSpPr>
            <p:nvPr/>
          </p:nvSpPr>
          <p:spPr bwMode="auto">
            <a:xfrm>
              <a:off x="2026" y="2962"/>
              <a:ext cx="235" cy="276"/>
            </a:xfrm>
            <a:prstGeom prst="rect">
              <a:avLst/>
            </a:prstGeom>
            <a:noFill/>
            <a:ln w="9525">
              <a:noFill/>
              <a:miter lim="800000"/>
              <a:headEnd/>
              <a:tailEnd/>
            </a:ln>
          </p:spPr>
          <p:txBody>
            <a:bodyPr lIns="18000" tIns="0" rIns="18000" bIns="0"/>
            <a:lstStyle/>
            <a:p>
              <a:pPr algn="just">
                <a:defRPr/>
              </a:pPr>
              <a:r>
                <a:rPr lang="en-US" altLang="zh-CN" sz="1600">
                  <a:solidFill>
                    <a:srgbClr val="336699"/>
                  </a:solidFill>
                  <a:effectLst>
                    <a:outerShdw blurRad="38100" dist="38100" dir="2700000" algn="tl">
                      <a:srgbClr val="C0C0C0"/>
                    </a:outerShdw>
                  </a:effectLst>
                  <a:latin typeface="Times New Roman" pitchFamily="18" charset="0"/>
                </a:rPr>
                <a:t>IS</a:t>
              </a:r>
              <a:r>
                <a:rPr lang="en-US" altLang="zh-CN" sz="1600" baseline="-25000">
                  <a:solidFill>
                    <a:srgbClr val="336699"/>
                  </a:solidFill>
                  <a:effectLst>
                    <a:outerShdw blurRad="38100" dist="38100" dir="2700000" algn="tl">
                      <a:srgbClr val="C0C0C0"/>
                    </a:outerShdw>
                  </a:effectLst>
                  <a:latin typeface="Times New Roman" pitchFamily="18" charset="0"/>
                </a:rPr>
                <a:t>1</a:t>
              </a:r>
              <a:endParaRPr lang="en-US" altLang="zh-CN" sz="1600">
                <a:solidFill>
                  <a:srgbClr val="336699"/>
                </a:solidFill>
                <a:effectLst>
                  <a:outerShdw blurRad="38100" dist="38100" dir="2700000" algn="tl">
                    <a:srgbClr val="C0C0C0"/>
                  </a:outerShdw>
                </a:effectLst>
                <a:latin typeface="Times New Roman" pitchFamily="18" charset="0"/>
              </a:endParaRPr>
            </a:p>
          </p:txBody>
        </p:sp>
      </p:grpSp>
      <p:graphicFrame>
        <p:nvGraphicFramePr>
          <p:cNvPr id="5122" name="Object 40"/>
          <p:cNvGraphicFramePr>
            <a:graphicFrameLocks noChangeAspect="1"/>
          </p:cNvGraphicFramePr>
          <p:nvPr/>
        </p:nvGraphicFramePr>
        <p:xfrm>
          <a:off x="2447925" y="2071688"/>
          <a:ext cx="1625600" cy="574675"/>
        </p:xfrm>
        <a:graphic>
          <a:graphicData uri="http://schemas.openxmlformats.org/presentationml/2006/ole">
            <mc:AlternateContent xmlns:mc="http://schemas.openxmlformats.org/markup-compatibility/2006">
              <mc:Choice xmlns:v="urn:schemas-microsoft-com:vml" Requires="v">
                <p:oleObj spid="_x0000_s40975" name="Equation" r:id="rId4" imgW="1041453" imgH="298440" progId="Equation.DSMT4">
                  <p:embed/>
                </p:oleObj>
              </mc:Choice>
              <mc:Fallback>
                <p:oleObj name="Equation" r:id="rId4" imgW="1041453" imgH="2984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7925" y="2071688"/>
                        <a:ext cx="1625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Rectangle 5"/>
          <p:cNvSpPr>
            <a:spLocks noChangeArrowheads="1"/>
          </p:cNvSpPr>
          <p:nvPr/>
        </p:nvSpPr>
        <p:spPr bwMode="auto">
          <a:xfrm>
            <a:off x="4932363" y="1909763"/>
            <a:ext cx="3635375" cy="4073525"/>
          </a:xfrm>
          <a:prstGeom prst="rect">
            <a:avLst/>
          </a:prstGeom>
          <a:noFill/>
          <a:ln w="9525">
            <a:noFill/>
            <a:miter lim="800000"/>
            <a:headEnd/>
            <a:tailEnd/>
          </a:ln>
          <a:effectLst/>
        </p:spPr>
        <p:txBody>
          <a:bodyPr/>
          <a:lstStyle/>
          <a:p>
            <a:pPr marL="263525" indent="-263525" algn="just" eaLnBrk="1" hangingPunct="1">
              <a:lnSpc>
                <a:spcPct val="90000"/>
              </a:lnSpc>
              <a:spcBef>
                <a:spcPct val="50000"/>
              </a:spcBef>
              <a:buClr>
                <a:srgbClr val="FF6600"/>
              </a:buClr>
              <a:buSzPct val="120000"/>
              <a:buFont typeface="Wingdings" pitchFamily="2" charset="2"/>
              <a:buChar char="§"/>
              <a:defRPr/>
            </a:pP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n-US" sz="2000" dirty="0">
                <a:solidFill>
                  <a:schemeClr val="tx1"/>
                </a:solidFill>
                <a:effectLst>
                  <a:outerShdw blurRad="38100" dist="38100" dir="2700000" algn="tl">
                    <a:srgbClr val="C0C0C0"/>
                  </a:outerShdw>
                </a:effectLst>
                <a:latin typeface="楷体_GB2312" pitchFamily="49" charset="-122"/>
                <a:ea typeface="楷体_GB2312" pitchFamily="49" charset="-122"/>
              </a:rPr>
              <a:t>曲线的斜率取决于边际消费倾向</a:t>
            </a:r>
            <a:r>
              <a:rPr kumimoji="1" lang="el-GR" altLang="zh-CN" sz="2000" dirty="0">
                <a:solidFill>
                  <a:schemeClr val="tx1"/>
                </a:solidFill>
                <a:effectLst>
                  <a:outerShdw blurRad="38100" dist="38100" dir="2700000" algn="tl">
                    <a:srgbClr val="C0C0C0"/>
                  </a:outerShdw>
                </a:effectLst>
                <a:latin typeface="Times New Roman" pitchFamily="18" charset="0"/>
                <a:ea typeface="楷体_GB2312" pitchFamily="49" charset="-122"/>
                <a:cs typeface="楷体_GB2312" pitchFamily="49" charset="-122"/>
              </a:rPr>
              <a:t>β</a:t>
            </a:r>
            <a:r>
              <a:rPr kumimoji="1" lang="zh-CN" altLang="en-US" sz="2000" dirty="0">
                <a:solidFill>
                  <a:schemeClr val="tx1"/>
                </a:solidFill>
                <a:effectLst>
                  <a:outerShdw blurRad="38100" dist="38100" dir="2700000" algn="tl">
                    <a:srgbClr val="C0C0C0"/>
                  </a:outerShdw>
                </a:effectLst>
                <a:latin typeface="楷体_GB2312" pitchFamily="49" charset="-122"/>
                <a:ea typeface="楷体_GB2312" pitchFamily="49" charset="-122"/>
              </a:rPr>
              <a:t>和投资利率系数</a:t>
            </a:r>
            <a:r>
              <a:rPr kumimoji="1" lang="en-US" altLang="zh-CN" sz="2000" dirty="0">
                <a:solidFill>
                  <a:schemeClr val="tx1"/>
                </a:solidFill>
                <a:effectLst>
                  <a:outerShdw blurRad="38100" dist="38100" dir="2700000" algn="tl">
                    <a:srgbClr val="C0C0C0"/>
                  </a:outerShdw>
                </a:effectLst>
                <a:latin typeface="Times New Roman" pitchFamily="18" charset="0"/>
                <a:ea typeface="楷体_GB2312" pitchFamily="49" charset="-122"/>
              </a:rPr>
              <a:t>d</a:t>
            </a:r>
            <a:r>
              <a:rPr kumimoji="1" lang="en-US" altLang="zh-CN" sz="2000" dirty="0">
                <a:solidFill>
                  <a:schemeClr val="tx1"/>
                </a:solidFill>
                <a:effectLst>
                  <a:outerShdw blurRad="38100" dist="38100" dir="2700000" algn="tl">
                    <a:srgbClr val="C0C0C0"/>
                  </a:outerShdw>
                </a:effectLst>
                <a:latin typeface="楷体_GB2312" pitchFamily="49" charset="-122"/>
                <a:ea typeface="楷体_GB2312" pitchFamily="49" charset="-122"/>
              </a:rPr>
              <a:t>  </a:t>
            </a:r>
          </a:p>
          <a:p>
            <a:pPr marL="263525" indent="-263525" algn="just" eaLnBrk="1" hangingPunct="1">
              <a:lnSpc>
                <a:spcPct val="90000"/>
              </a:lnSpc>
              <a:spcBef>
                <a:spcPct val="50000"/>
              </a:spcBef>
              <a:buClr>
                <a:srgbClr val="FF6600"/>
              </a:buClr>
              <a:buFont typeface="Arial" pitchFamily="34" charset="0"/>
              <a:buChar char="-"/>
              <a:defRPr/>
            </a:pPr>
            <a:r>
              <a:rPr kumimoji="1" lang="el-GR"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β</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越大，</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曲线的斜率越小，产出对利率变动的反应越敏感（原因：</a:t>
            </a:r>
            <a:r>
              <a:rPr kumimoji="1" lang="el-GR"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β</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越大，</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s</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越小，一定的利率变动引起的投资变动，需要产出较大的变动进而引起储蓄的较多变动，以保持</a:t>
            </a:r>
            <a:r>
              <a:rPr kumimoji="1" lang="en-US" altLang="zh-CN" sz="1800" dirty="0">
                <a:solidFill>
                  <a:schemeClr val="tx1"/>
                </a:solidFill>
                <a:effectLst>
                  <a:outerShdw blurRad="38100" dist="38100" dir="2700000" algn="tl">
                    <a:srgbClr val="C0C0C0"/>
                  </a:outerShdw>
                </a:effectLst>
                <a:latin typeface="Times New Roman" pitchFamily="18" charset="0"/>
                <a:ea typeface="微软雅黑" pitchFamily="34" charset="-122"/>
              </a:rPr>
              <a:t>I=S</a:t>
            </a:r>
            <a:r>
              <a:rPr kumimoji="1" lang="en-US" altLang="zh-CN" sz="1800" dirty="0">
                <a:solidFill>
                  <a:schemeClr val="tx1"/>
                </a:solidFill>
                <a:effectLst>
                  <a:outerShdw blurRad="38100" dist="38100" dir="2700000" algn="tl">
                    <a:srgbClr val="C0C0C0"/>
                  </a:outerShdw>
                </a:effectLst>
                <a:latin typeface="楷体_GB2312" pitchFamily="49" charset="-122"/>
                <a:ea typeface="楷体_GB2312" pitchFamily="49" charset="-122"/>
              </a:rPr>
              <a:t>) </a:t>
            </a:r>
          </a:p>
          <a:p>
            <a:pPr marL="263525" indent="-263525" algn="just" eaLnBrk="1" hangingPunct="1">
              <a:lnSpc>
                <a:spcPct val="90000"/>
              </a:lnSpc>
              <a:spcBef>
                <a:spcPct val="50000"/>
              </a:spcBef>
              <a:buClr>
                <a:srgbClr val="FF6600"/>
              </a:buClr>
              <a:buFont typeface="Arial" pitchFamily="34" charset="0"/>
              <a:buChar char="-"/>
              <a:defRPr/>
            </a:pP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d</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越大，</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IS</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曲线的斜率越小，产出对利率变动的反应越敏感（原因：</a:t>
            </a:r>
            <a:r>
              <a:rPr kumimoji="1" lang="en-US" altLang="zh-CN" sz="1800" dirty="0">
                <a:solidFill>
                  <a:schemeClr val="tx1"/>
                </a:solidFill>
                <a:effectLst>
                  <a:outerShdw blurRad="38100" dist="38100" dir="2700000" algn="tl">
                    <a:srgbClr val="C0C0C0"/>
                  </a:outerShdw>
                </a:effectLst>
                <a:latin typeface="Times New Roman" pitchFamily="18" charset="0"/>
                <a:ea typeface="楷体_GB2312" pitchFamily="49" charset="-122"/>
              </a:rPr>
              <a:t>d</a:t>
            </a:r>
            <a:r>
              <a:rPr kumimoji="1" lang="zh-CN" altLang="en-US" sz="1800" dirty="0">
                <a:solidFill>
                  <a:schemeClr val="tx1"/>
                </a:solidFill>
                <a:effectLst>
                  <a:outerShdw blurRad="38100" dist="38100" dir="2700000" algn="tl">
                    <a:srgbClr val="C0C0C0"/>
                  </a:outerShdw>
                </a:effectLst>
                <a:latin typeface="楷体" pitchFamily="49" charset="-122"/>
                <a:ea typeface="楷体" pitchFamily="49" charset="-122"/>
              </a:rPr>
              <a:t>越大，投资对利率变化越敏感，利率的较小变动会引起投资的较大变动，需要产出和储蓄较大的变动，以保持</a:t>
            </a:r>
            <a:r>
              <a:rPr kumimoji="1" lang="en-US" altLang="zh-CN" sz="1800" dirty="0">
                <a:solidFill>
                  <a:schemeClr val="tx1"/>
                </a:solidFill>
                <a:effectLst>
                  <a:outerShdw blurRad="38100" dist="38100" dir="2700000" algn="tl">
                    <a:srgbClr val="C0C0C0"/>
                  </a:outerShdw>
                </a:effectLst>
                <a:latin typeface="Times New Roman" pitchFamily="18" charset="0"/>
                <a:ea typeface="微软雅黑" pitchFamily="34" charset="-122"/>
              </a:rPr>
              <a:t>I=S</a:t>
            </a:r>
            <a:r>
              <a:rPr kumimoji="1" lang="zh-CN" altLang="en-US" sz="1800" dirty="0">
                <a:solidFill>
                  <a:schemeClr val="tx1"/>
                </a:solidFill>
                <a:effectLst>
                  <a:outerShdw blurRad="38100" dist="38100" dir="2700000" algn="tl">
                    <a:srgbClr val="C0C0C0"/>
                  </a:outerShdw>
                </a:effectLst>
                <a:latin typeface="楷体_GB2312" pitchFamily="49" charset="-122"/>
                <a:ea typeface="楷体_GB2312" pitchFamily="49" charset="-122"/>
              </a:rPr>
              <a:t>） </a:t>
            </a:r>
          </a:p>
        </p:txBody>
      </p:sp>
      <p:sp>
        <p:nvSpPr>
          <p:cNvPr id="3" name="页脚占位符 2"/>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4120268555"/>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7909">
                                            <p:txEl>
                                              <p:pRg st="0" end="0"/>
                                            </p:txEl>
                                          </p:spTgt>
                                        </p:tgtEl>
                                        <p:attrNameLst>
                                          <p:attrName>style.visibility</p:attrName>
                                        </p:attrNameLst>
                                      </p:cBhvr>
                                      <p:to>
                                        <p:strVal val="visible"/>
                                      </p:to>
                                    </p:set>
                                    <p:animEffect transition="in" filter="blinds(horizontal)">
                                      <p:cBhvr>
                                        <p:cTn id="7" dur="500"/>
                                        <p:tgtEl>
                                          <p:spTgt spid="5079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blinds(horizontal)">
                                      <p:cBhvr>
                                        <p:cTn id="15" dur="500"/>
                                        <p:tgtEl>
                                          <p:spTgt spid="51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Effect transition="in" filter="blinds(horizontal)">
                                      <p:cBhvr>
                                        <p:cTn id="20" dur="500"/>
                                        <p:tgtEl>
                                          <p:spTgt spid="30">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
                                            <p:txEl>
                                              <p:pRg st="1" end="1"/>
                                            </p:txEl>
                                          </p:spTgt>
                                        </p:tgtEl>
                                        <p:attrNameLst>
                                          <p:attrName>style.visibility</p:attrName>
                                        </p:attrNameLst>
                                      </p:cBhvr>
                                      <p:to>
                                        <p:strVal val="visible"/>
                                      </p:to>
                                    </p:set>
                                    <p:animEffect transition="in" filter="blinds(horizontal)">
                                      <p:cBhvr>
                                        <p:cTn id="25" dur="500"/>
                                        <p:tgtEl>
                                          <p:spTgt spid="30">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0">
                                            <p:txEl>
                                              <p:pRg st="2" end="2"/>
                                            </p:txEl>
                                          </p:spTgt>
                                        </p:tgtEl>
                                        <p:attrNameLst>
                                          <p:attrName>style.visibility</p:attrName>
                                        </p:attrNameLst>
                                      </p:cBhvr>
                                      <p:to>
                                        <p:strVal val="visible"/>
                                      </p:to>
                                    </p:set>
                                    <p:animEffect transition="in" filter="blinds(horizontal)">
                                      <p:cBhvr>
                                        <p:cTn id="30" dur="500"/>
                                        <p:tgtEl>
                                          <p:spTgt spid="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9" grpId="0" build="p" autoUpdateAnimBg="0"/>
      <p:bldP spid="3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6600"/>
              </a:buClr>
              <a:buSzPct val="8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n"/>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CC6600"/>
              </a:buClr>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CC6600"/>
              </a:buClr>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D2C9A1-4097-4F76-BB47-896340A32C16}" type="slidenum">
              <a:rPr lang="en-GB" altLang="zh-CN" sz="1200">
                <a:solidFill>
                  <a:schemeClr val="bg1"/>
                </a:solidFill>
              </a:rPr>
              <a:pPr>
                <a:spcBef>
                  <a:spcPct val="0"/>
                </a:spcBef>
                <a:buClrTx/>
                <a:buSzTx/>
                <a:buFontTx/>
                <a:buNone/>
              </a:pPr>
              <a:t>9</a:t>
            </a:fld>
            <a:endParaRPr lang="en-GB" altLang="zh-CN" sz="1200">
              <a:solidFill>
                <a:schemeClr val="bg1"/>
              </a:solidFill>
            </a:endParaRPr>
          </a:p>
        </p:txBody>
      </p:sp>
      <p:sp>
        <p:nvSpPr>
          <p:cNvPr id="555010" name="Comment 2">
            <a:hlinkClick r:id="rId2" action="ppaction://hlinksldjump"/>
          </p:cNvPr>
          <p:cNvSpPr>
            <a:spLocks noChangeArrowheads="1"/>
          </p:cNvSpPr>
          <p:nvPr/>
        </p:nvSpPr>
        <p:spPr bwMode="auto">
          <a:xfrm>
            <a:off x="601663" y="549275"/>
            <a:ext cx="4114800"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nSpc>
                <a:spcPct val="90000"/>
              </a:lnSpc>
              <a:defRPr/>
            </a:pP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4</a:t>
            </a:r>
            <a:r>
              <a:rPr lang="en-US" altLang="zh-CN" sz="2800" dirty="0" smtClean="0">
                <a:solidFill>
                  <a:srgbClr val="336699"/>
                </a:solidFill>
                <a:effectLst>
                  <a:outerShdw blurRad="38100" dist="38100" dir="2700000" algn="tl">
                    <a:srgbClr val="C0C0C0"/>
                  </a:outerShdw>
                </a:effectLst>
                <a:latin typeface="微软雅黑" pitchFamily="34" charset="-122"/>
                <a:ea typeface="微软雅黑" pitchFamily="34" charset="-122"/>
              </a:rPr>
              <a:t>.1.4  </a:t>
            </a:r>
            <a:r>
              <a:rPr lang="en-US" altLang="zh-CN" sz="2800" dirty="0">
                <a:solidFill>
                  <a:srgbClr val="336699"/>
                </a:solidFill>
                <a:effectLst>
                  <a:outerShdw blurRad="38100" dist="38100" dir="2700000" algn="tl">
                    <a:srgbClr val="C0C0C0"/>
                  </a:outerShdw>
                </a:effectLst>
                <a:latin typeface="微软雅黑" pitchFamily="34" charset="-122"/>
                <a:ea typeface="微软雅黑" pitchFamily="34" charset="-122"/>
              </a:rPr>
              <a:t>IS</a:t>
            </a:r>
            <a:r>
              <a:rPr lang="zh-CN" altLang="en-US" sz="2800" dirty="0">
                <a:solidFill>
                  <a:srgbClr val="336699"/>
                </a:solidFill>
                <a:effectLst>
                  <a:outerShdw blurRad="38100" dist="38100" dir="2700000" algn="tl">
                    <a:srgbClr val="C0C0C0"/>
                  </a:outerShdw>
                </a:effectLst>
                <a:latin typeface="微软雅黑" pitchFamily="34" charset="-122"/>
                <a:ea typeface="微软雅黑" pitchFamily="34" charset="-122"/>
              </a:rPr>
              <a:t>曲线的水平移动</a:t>
            </a:r>
            <a:r>
              <a:rPr lang="zh-CN" altLang="en-US" sz="2800" dirty="0">
                <a:solidFill>
                  <a:srgbClr val="006699"/>
                </a:solidFill>
                <a:effectLst>
                  <a:outerShdw blurRad="38100" dist="38100" dir="2700000" algn="tl">
                    <a:srgbClr val="C0C0C0"/>
                  </a:outerShdw>
                </a:effectLst>
                <a:latin typeface="微软雅黑" pitchFamily="34" charset="-122"/>
                <a:ea typeface="微软雅黑" pitchFamily="34" charset="-122"/>
              </a:rPr>
              <a:t> </a:t>
            </a:r>
          </a:p>
        </p:txBody>
      </p:sp>
      <p:grpSp>
        <p:nvGrpSpPr>
          <p:cNvPr id="23556" name="组合 119"/>
          <p:cNvGrpSpPr>
            <a:grpSpLocks/>
          </p:cNvGrpSpPr>
          <p:nvPr/>
        </p:nvGrpSpPr>
        <p:grpSpPr bwMode="auto">
          <a:xfrm>
            <a:off x="1476375" y="1196975"/>
            <a:ext cx="5903913" cy="4608513"/>
            <a:chOff x="1475656" y="1506984"/>
            <a:chExt cx="5616624" cy="4404237"/>
          </a:xfrm>
        </p:grpSpPr>
        <p:sp>
          <p:nvSpPr>
            <p:cNvPr id="41986" name="Line 2"/>
            <p:cNvSpPr>
              <a:spLocks noChangeShapeType="1"/>
            </p:cNvSpPr>
            <p:nvPr/>
          </p:nvSpPr>
          <p:spPr bwMode="auto">
            <a:xfrm>
              <a:off x="1718807" y="1631389"/>
              <a:ext cx="0" cy="1940413"/>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87" name="Line 3"/>
            <p:cNvSpPr>
              <a:spLocks noChangeShapeType="1"/>
            </p:cNvSpPr>
            <p:nvPr/>
          </p:nvSpPr>
          <p:spPr bwMode="auto">
            <a:xfrm>
              <a:off x="1718807" y="3571802"/>
              <a:ext cx="2085656"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88" name="Line 4"/>
            <p:cNvSpPr>
              <a:spLocks noChangeShapeType="1"/>
            </p:cNvSpPr>
            <p:nvPr/>
          </p:nvSpPr>
          <p:spPr bwMode="auto">
            <a:xfrm>
              <a:off x="4606407" y="1575255"/>
              <a:ext cx="0" cy="1996547"/>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89" name="Line 5"/>
            <p:cNvSpPr>
              <a:spLocks noChangeShapeType="1"/>
            </p:cNvSpPr>
            <p:nvPr/>
          </p:nvSpPr>
          <p:spPr bwMode="auto">
            <a:xfrm>
              <a:off x="4606407" y="3571802"/>
              <a:ext cx="2165700"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0" name="Line 6"/>
            <p:cNvSpPr>
              <a:spLocks noChangeShapeType="1"/>
            </p:cNvSpPr>
            <p:nvPr/>
          </p:nvSpPr>
          <p:spPr bwMode="auto">
            <a:xfrm flipV="1">
              <a:off x="4606407" y="1881716"/>
              <a:ext cx="1617478" cy="1690086"/>
            </a:xfrm>
            <a:prstGeom prst="line">
              <a:avLst/>
            </a:prstGeom>
            <a:noFill/>
            <a:ln w="38100">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1" name="Line 7"/>
            <p:cNvSpPr>
              <a:spLocks noChangeShapeType="1"/>
            </p:cNvSpPr>
            <p:nvPr/>
          </p:nvSpPr>
          <p:spPr bwMode="auto">
            <a:xfrm flipV="1">
              <a:off x="1958936" y="2074392"/>
              <a:ext cx="1765484" cy="1497411"/>
            </a:xfrm>
            <a:prstGeom prst="line">
              <a:avLst/>
            </a:prstGeom>
            <a:noFill/>
            <a:ln w="38100">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2" name="Line 8"/>
            <p:cNvSpPr>
              <a:spLocks noChangeShapeType="1"/>
            </p:cNvSpPr>
            <p:nvPr/>
          </p:nvSpPr>
          <p:spPr bwMode="auto">
            <a:xfrm flipH="1">
              <a:off x="3482780" y="2283756"/>
              <a:ext cx="2295582" cy="0"/>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3" name="Line 9"/>
            <p:cNvSpPr>
              <a:spLocks noChangeShapeType="1"/>
            </p:cNvSpPr>
            <p:nvPr/>
          </p:nvSpPr>
          <p:spPr bwMode="auto">
            <a:xfrm flipH="1">
              <a:off x="2933049" y="2732827"/>
              <a:ext cx="2469260"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4" name="Text Box 10"/>
            <p:cNvSpPr txBox="1">
              <a:spLocks noChangeArrowheads="1"/>
            </p:cNvSpPr>
            <p:nvPr/>
          </p:nvSpPr>
          <p:spPr bwMode="auto">
            <a:xfrm>
              <a:off x="6187639" y="1631389"/>
              <a:ext cx="560304" cy="25032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S=I</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5" name="Text Box 11"/>
            <p:cNvSpPr txBox="1">
              <a:spLocks noChangeArrowheads="1"/>
            </p:cNvSpPr>
            <p:nvPr/>
          </p:nvSpPr>
          <p:spPr bwMode="auto">
            <a:xfrm>
              <a:off x="6852150" y="3438295"/>
              <a:ext cx="240130" cy="25032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6" name="Text Box 12"/>
            <p:cNvSpPr txBox="1">
              <a:spLocks noChangeArrowheads="1"/>
            </p:cNvSpPr>
            <p:nvPr/>
          </p:nvSpPr>
          <p:spPr bwMode="auto">
            <a:xfrm>
              <a:off x="1558720" y="1506984"/>
              <a:ext cx="240129" cy="250327"/>
            </a:xfrm>
            <a:prstGeom prst="rect">
              <a:avLst/>
            </a:prstGeom>
            <a:noFill/>
            <a:ln w="9525">
              <a:noFill/>
              <a:miter lim="800000"/>
              <a:headEnd/>
              <a:tailEnd/>
            </a:ln>
            <a:effectLst/>
          </p:spPr>
          <p:txBody>
            <a:bodyPr lIns="0" tIns="0" rIns="0" bIns="0"/>
            <a:lstStyle/>
            <a:p>
              <a:pPr algn="just">
                <a:defRPr/>
              </a:pPr>
              <a:r>
                <a:rPr lang="en-US"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a:t>
              </a:r>
              <a:endParaRPr lang="zh-CN"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7" name="Text Box 13"/>
            <p:cNvSpPr txBox="1">
              <a:spLocks noChangeArrowheads="1"/>
            </p:cNvSpPr>
            <p:nvPr/>
          </p:nvSpPr>
          <p:spPr bwMode="auto">
            <a:xfrm>
              <a:off x="4364767" y="1506984"/>
              <a:ext cx="241640" cy="25032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8" name="Text Box 14"/>
            <p:cNvSpPr txBox="1">
              <a:spLocks noChangeArrowheads="1"/>
            </p:cNvSpPr>
            <p:nvPr/>
          </p:nvSpPr>
          <p:spPr bwMode="auto">
            <a:xfrm>
              <a:off x="1475656" y="3379126"/>
              <a:ext cx="240130" cy="250327"/>
            </a:xfrm>
            <a:prstGeom prst="rect">
              <a:avLst/>
            </a:prstGeom>
            <a:noFill/>
            <a:ln w="9525">
              <a:noFill/>
              <a:miter lim="800000"/>
              <a:headEnd/>
              <a:tailEnd/>
            </a:ln>
            <a:effectLst/>
          </p:spPr>
          <p:txBody>
            <a:bodyPr lIns="0" tIns="0" rIns="0" bIns="0"/>
            <a:lstStyle/>
            <a:p>
              <a:pPr algn="just">
                <a:defRPr/>
              </a:pPr>
              <a:r>
                <a:rPr lang="en-US"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1999" name="Text Box 15"/>
            <p:cNvSpPr txBox="1">
              <a:spLocks noChangeArrowheads="1"/>
            </p:cNvSpPr>
            <p:nvPr/>
          </p:nvSpPr>
          <p:spPr bwMode="auto">
            <a:xfrm>
              <a:off x="4355705" y="3379126"/>
              <a:ext cx="240129" cy="25032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0" name="Text Box 16"/>
            <p:cNvSpPr txBox="1">
              <a:spLocks noChangeArrowheads="1"/>
            </p:cNvSpPr>
            <p:nvPr/>
          </p:nvSpPr>
          <p:spPr bwMode="auto">
            <a:xfrm>
              <a:off x="3849771" y="3480774"/>
              <a:ext cx="240130" cy="25032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Y</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1" name="Line 17"/>
            <p:cNvSpPr>
              <a:spLocks noChangeShapeType="1"/>
            </p:cNvSpPr>
            <p:nvPr/>
          </p:nvSpPr>
          <p:spPr bwMode="auto">
            <a:xfrm>
              <a:off x="4606407" y="3879780"/>
              <a:ext cx="0" cy="1872142"/>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2" name="Line 18"/>
            <p:cNvSpPr>
              <a:spLocks noChangeAspect="1" noChangeShapeType="1"/>
            </p:cNvSpPr>
            <p:nvPr/>
          </p:nvSpPr>
          <p:spPr bwMode="auto">
            <a:xfrm>
              <a:off x="4816331" y="4067904"/>
              <a:ext cx="1387921" cy="1298666"/>
            </a:xfrm>
            <a:prstGeom prst="line">
              <a:avLst/>
            </a:prstGeom>
            <a:noFill/>
            <a:ln w="38100">
              <a:solidFill>
                <a:srgbClr val="0099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3" name="Line 19"/>
            <p:cNvSpPr>
              <a:spLocks noChangeShapeType="1"/>
            </p:cNvSpPr>
            <p:nvPr/>
          </p:nvSpPr>
          <p:spPr bwMode="auto">
            <a:xfrm>
              <a:off x="2658183" y="4805231"/>
              <a:ext cx="2944989"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4" name="Line 20"/>
            <p:cNvSpPr>
              <a:spLocks noChangeShapeType="1"/>
            </p:cNvSpPr>
            <p:nvPr/>
          </p:nvSpPr>
          <p:spPr bwMode="auto">
            <a:xfrm>
              <a:off x="2910394" y="5002458"/>
              <a:ext cx="2902702"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5" name="Line 21"/>
            <p:cNvSpPr>
              <a:spLocks noChangeShapeType="1"/>
            </p:cNvSpPr>
            <p:nvPr/>
          </p:nvSpPr>
          <p:spPr bwMode="auto">
            <a:xfrm flipV="1">
              <a:off x="5443086" y="2697934"/>
              <a:ext cx="0" cy="2304524"/>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6" name="Line 22"/>
            <p:cNvSpPr>
              <a:spLocks noChangeShapeType="1"/>
            </p:cNvSpPr>
            <p:nvPr/>
          </p:nvSpPr>
          <p:spPr bwMode="auto">
            <a:xfrm flipV="1">
              <a:off x="5831220" y="2301962"/>
              <a:ext cx="0" cy="2689877"/>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7" name="Line 23"/>
            <p:cNvSpPr>
              <a:spLocks noChangeShapeType="1"/>
            </p:cNvSpPr>
            <p:nvPr/>
          </p:nvSpPr>
          <p:spPr bwMode="auto">
            <a:xfrm>
              <a:off x="1718807" y="3879780"/>
              <a:ext cx="0" cy="1872142"/>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8" name="Line 24"/>
            <p:cNvSpPr>
              <a:spLocks noChangeShapeType="1"/>
            </p:cNvSpPr>
            <p:nvPr/>
          </p:nvSpPr>
          <p:spPr bwMode="auto">
            <a:xfrm>
              <a:off x="1718807" y="5751922"/>
              <a:ext cx="2165700"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09" name="Line 25"/>
            <p:cNvSpPr>
              <a:spLocks noChangeShapeType="1"/>
            </p:cNvSpPr>
            <p:nvPr/>
          </p:nvSpPr>
          <p:spPr bwMode="auto">
            <a:xfrm>
              <a:off x="2680836" y="2949778"/>
              <a:ext cx="0" cy="1823594"/>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0" name="Line 26"/>
            <p:cNvSpPr>
              <a:spLocks noChangeShapeType="1"/>
            </p:cNvSpPr>
            <p:nvPr/>
          </p:nvSpPr>
          <p:spPr bwMode="auto">
            <a:xfrm rot="163374">
              <a:off x="2247395" y="3964739"/>
              <a:ext cx="1489108" cy="1230395"/>
            </a:xfrm>
            <a:prstGeom prst="line">
              <a:avLst/>
            </a:prstGeom>
            <a:noFill/>
            <a:ln w="38100">
              <a:solidFill>
                <a:srgbClr val="0099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1" name="Line 27"/>
            <p:cNvSpPr>
              <a:spLocks noChangeShapeType="1"/>
            </p:cNvSpPr>
            <p:nvPr/>
          </p:nvSpPr>
          <p:spPr bwMode="auto">
            <a:xfrm>
              <a:off x="4606407" y="5751922"/>
              <a:ext cx="2165700" cy="0"/>
            </a:xfrm>
            <a:prstGeom prst="line">
              <a:avLst/>
            </a:prstGeom>
            <a:noFill/>
            <a:ln w="31750">
              <a:solidFill>
                <a:srgbClr val="006699"/>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2" name="Text Box 28"/>
            <p:cNvSpPr txBox="1">
              <a:spLocks noChangeArrowheads="1"/>
            </p:cNvSpPr>
            <p:nvPr/>
          </p:nvSpPr>
          <p:spPr bwMode="auto">
            <a:xfrm>
              <a:off x="6302418" y="5249751"/>
              <a:ext cx="217476" cy="25032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1600" baseline="-250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2</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3" name="Text Box 29"/>
            <p:cNvSpPr txBox="1">
              <a:spLocks noChangeArrowheads="1"/>
            </p:cNvSpPr>
            <p:nvPr/>
          </p:nvSpPr>
          <p:spPr bwMode="auto">
            <a:xfrm>
              <a:off x="4428197" y="5627517"/>
              <a:ext cx="240129" cy="250327"/>
            </a:xfrm>
            <a:prstGeom prst="rect">
              <a:avLst/>
            </a:prstGeom>
            <a:noFill/>
            <a:ln w="9525">
              <a:noFill/>
              <a:miter lim="800000"/>
              <a:headEnd/>
              <a:tailEnd/>
            </a:ln>
            <a:effectLst/>
          </p:spPr>
          <p:txBody>
            <a:bodyPr lIns="0" tIns="0" rIns="0" bIns="0"/>
            <a:lstStyle/>
            <a:p>
              <a:pPr algn="just">
                <a:defRPr/>
              </a:pPr>
              <a:r>
                <a:rPr lang="en-US"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4" name="Text Box 30"/>
            <p:cNvSpPr txBox="1">
              <a:spLocks noChangeArrowheads="1"/>
            </p:cNvSpPr>
            <p:nvPr/>
          </p:nvSpPr>
          <p:spPr bwMode="auto">
            <a:xfrm>
              <a:off x="1475656" y="5660894"/>
              <a:ext cx="240130" cy="250327"/>
            </a:xfrm>
            <a:prstGeom prst="rect">
              <a:avLst/>
            </a:prstGeom>
            <a:noFill/>
            <a:ln w="9525">
              <a:noFill/>
              <a:miter lim="800000"/>
              <a:headEnd/>
              <a:tailEnd/>
            </a:ln>
            <a:effectLst/>
          </p:spPr>
          <p:txBody>
            <a:bodyPr lIns="0" tIns="0" rIns="0" bIns="0"/>
            <a:lstStyle/>
            <a:p>
              <a:pPr algn="just">
                <a:defRPr/>
              </a:pPr>
              <a:r>
                <a:rPr lang="en-US"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O</a:t>
              </a:r>
              <a:endParaRPr lang="zh-CN"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5" name="Text Box 31"/>
            <p:cNvSpPr txBox="1">
              <a:spLocks noChangeArrowheads="1"/>
            </p:cNvSpPr>
            <p:nvPr/>
          </p:nvSpPr>
          <p:spPr bwMode="auto">
            <a:xfrm>
              <a:off x="3884507" y="5627517"/>
              <a:ext cx="240129" cy="25032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Y</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6" name="Text Box 32"/>
            <p:cNvSpPr txBox="1">
              <a:spLocks noChangeArrowheads="1"/>
            </p:cNvSpPr>
            <p:nvPr/>
          </p:nvSpPr>
          <p:spPr bwMode="auto">
            <a:xfrm>
              <a:off x="6852150" y="5627517"/>
              <a:ext cx="240130" cy="25032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7" name="Text Box 33"/>
            <p:cNvSpPr txBox="1">
              <a:spLocks noChangeArrowheads="1"/>
            </p:cNvSpPr>
            <p:nvPr/>
          </p:nvSpPr>
          <p:spPr bwMode="auto">
            <a:xfrm>
              <a:off x="4446320" y="3879780"/>
              <a:ext cx="240129" cy="250327"/>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r</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8" name="Text Box 34"/>
            <p:cNvSpPr txBox="1">
              <a:spLocks noChangeArrowheads="1"/>
            </p:cNvSpPr>
            <p:nvPr/>
          </p:nvSpPr>
          <p:spPr bwMode="auto">
            <a:xfrm>
              <a:off x="3769728" y="1834685"/>
              <a:ext cx="217476" cy="244259"/>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S</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19" name="Text Box 35"/>
            <p:cNvSpPr txBox="1">
              <a:spLocks noChangeArrowheads="1"/>
            </p:cNvSpPr>
            <p:nvPr/>
          </p:nvSpPr>
          <p:spPr bwMode="auto">
            <a:xfrm>
              <a:off x="3741033" y="5190582"/>
              <a:ext cx="359440" cy="288255"/>
            </a:xfrm>
            <a:prstGeom prst="rect">
              <a:avLst/>
            </a:prstGeom>
            <a:noFill/>
            <a:ln w="9525">
              <a:noFill/>
              <a:miter lim="800000"/>
              <a:headEnd/>
              <a:tailEnd/>
            </a:ln>
            <a:effectLst/>
          </p:spPr>
          <p:txBody>
            <a:bodyPr lIns="0" tIns="0" rIns="0" bIns="0"/>
            <a:lstStyle/>
            <a:p>
              <a:pPr algn="just">
                <a:defRPr/>
              </a:pPr>
              <a:r>
                <a:rPr lang="en-US"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IS</a:t>
              </a:r>
              <a:r>
                <a:rPr lang="en-US" altLang="zh-CN" sz="1600" baseline="-250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2</a:t>
              </a:r>
              <a:endParaRPr lang="zh-CN"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0" name="Line 36"/>
            <p:cNvSpPr>
              <a:spLocks noChangeAspect="1" noChangeShapeType="1"/>
            </p:cNvSpPr>
            <p:nvPr/>
          </p:nvSpPr>
          <p:spPr bwMode="auto">
            <a:xfrm>
              <a:off x="4663796" y="4284855"/>
              <a:ext cx="1285223" cy="1200052"/>
            </a:xfrm>
            <a:prstGeom prst="line">
              <a:avLst/>
            </a:prstGeom>
            <a:noFill/>
            <a:ln w="38100">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1" name="Text Box 37"/>
            <p:cNvSpPr txBox="1">
              <a:spLocks noChangeArrowheads="1"/>
            </p:cNvSpPr>
            <p:nvPr/>
          </p:nvSpPr>
          <p:spPr bwMode="auto">
            <a:xfrm>
              <a:off x="6060778" y="5377190"/>
              <a:ext cx="217476" cy="250326"/>
            </a:xfrm>
            <a:prstGeom prst="rect">
              <a:avLst/>
            </a:prstGeom>
            <a:noFill/>
            <a:ln w="9525">
              <a:noFill/>
              <a:miter lim="800000"/>
              <a:headEnd/>
              <a:tailEnd/>
            </a:ln>
            <a:effectLst/>
          </p:spPr>
          <p:txBody>
            <a:bodyPr lIns="0" tIns="0" rIns="0" bIns="0"/>
            <a:lstStyle/>
            <a:p>
              <a:pPr algn="just">
                <a:defRPr/>
              </a:pPr>
              <a:r>
                <a:rPr lang="en-US"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1600" baseline="-2500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1</a:t>
              </a:r>
              <a:endParaRPr lang="zh-CN" altLang="zh-CN"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2" name="Line 38"/>
            <p:cNvSpPr>
              <a:spLocks noChangeAspect="1" noChangeShapeType="1"/>
            </p:cNvSpPr>
            <p:nvPr/>
          </p:nvSpPr>
          <p:spPr bwMode="auto">
            <a:xfrm rot="163374">
              <a:off x="2013305" y="4242375"/>
              <a:ext cx="1374328" cy="1151503"/>
            </a:xfrm>
            <a:prstGeom prst="line">
              <a:avLst/>
            </a:prstGeom>
            <a:noFill/>
            <a:ln w="38100">
              <a:solidFill>
                <a:srgbClr val="990000"/>
              </a:solidFill>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3" name="Text Box 39"/>
            <p:cNvSpPr txBox="1">
              <a:spLocks noChangeArrowheads="1"/>
            </p:cNvSpPr>
            <p:nvPr/>
          </p:nvSpPr>
          <p:spPr bwMode="auto">
            <a:xfrm>
              <a:off x="3387634" y="5377190"/>
              <a:ext cx="359440" cy="288255"/>
            </a:xfrm>
            <a:prstGeom prst="rect">
              <a:avLst/>
            </a:prstGeom>
            <a:noFill/>
            <a:ln w="9525">
              <a:noFill/>
              <a:miter lim="800000"/>
              <a:headEnd/>
              <a:tailEnd/>
            </a:ln>
            <a:effectLst/>
          </p:spPr>
          <p:txBody>
            <a:bodyPr lIns="0" tIns="0" rIns="0" bIns="0"/>
            <a:lstStyle/>
            <a:p>
              <a:pPr algn="just">
                <a:defRPr/>
              </a:pPr>
              <a:r>
                <a:rPr lang="en-US"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IS</a:t>
              </a:r>
              <a:r>
                <a:rPr lang="en-US" altLang="zh-CN" sz="1600" baseline="-250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rPr>
                <a:t>1</a:t>
              </a:r>
              <a:endParaRPr lang="zh-CN" altLang="zh-CN" sz="1600" dirty="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4" name="Line 40"/>
            <p:cNvSpPr>
              <a:spLocks noChangeShapeType="1"/>
            </p:cNvSpPr>
            <p:nvPr/>
          </p:nvSpPr>
          <p:spPr bwMode="auto">
            <a:xfrm flipV="1">
              <a:off x="5625826" y="2480983"/>
              <a:ext cx="0" cy="2306042"/>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5" name="Line 41"/>
            <p:cNvSpPr>
              <a:spLocks noChangeShapeType="1"/>
            </p:cNvSpPr>
            <p:nvPr/>
          </p:nvSpPr>
          <p:spPr bwMode="auto">
            <a:xfrm flipV="1">
              <a:off x="5213528" y="2927020"/>
              <a:ext cx="0" cy="1872142"/>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6" name="Line 42"/>
            <p:cNvSpPr>
              <a:spLocks noChangeShapeType="1"/>
            </p:cNvSpPr>
            <p:nvPr/>
          </p:nvSpPr>
          <p:spPr bwMode="auto">
            <a:xfrm flipH="1">
              <a:off x="2692918" y="2937641"/>
              <a:ext cx="2513058" cy="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7" name="Line 43"/>
            <p:cNvSpPr>
              <a:spLocks noChangeShapeType="1"/>
            </p:cNvSpPr>
            <p:nvPr/>
          </p:nvSpPr>
          <p:spPr bwMode="auto">
            <a:xfrm flipH="1">
              <a:off x="3207914" y="2505257"/>
              <a:ext cx="2383176" cy="0"/>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8" name="Line 44"/>
            <p:cNvSpPr>
              <a:spLocks noChangeShapeType="1"/>
            </p:cNvSpPr>
            <p:nvPr/>
          </p:nvSpPr>
          <p:spPr bwMode="auto">
            <a:xfrm>
              <a:off x="2933049" y="2758619"/>
              <a:ext cx="0" cy="2259010"/>
            </a:xfrm>
            <a:prstGeom prst="line">
              <a:avLst/>
            </a:prstGeom>
            <a:noFill/>
            <a:ln w="25400">
              <a:solidFill>
                <a:srgbClr val="7030A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29" name="Line 45"/>
            <p:cNvSpPr>
              <a:spLocks noChangeShapeType="1"/>
            </p:cNvSpPr>
            <p:nvPr/>
          </p:nvSpPr>
          <p:spPr bwMode="auto">
            <a:xfrm>
              <a:off x="3207914" y="2494638"/>
              <a:ext cx="0" cy="2304524"/>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2030" name="Line 46"/>
            <p:cNvSpPr>
              <a:spLocks noChangeShapeType="1"/>
            </p:cNvSpPr>
            <p:nvPr/>
          </p:nvSpPr>
          <p:spPr bwMode="auto">
            <a:xfrm>
              <a:off x="3482780" y="2301962"/>
              <a:ext cx="0" cy="2689877"/>
            </a:xfrm>
            <a:prstGeom prst="line">
              <a:avLst/>
            </a:prstGeom>
            <a:noFill/>
            <a:ln w="22225">
              <a:solidFill>
                <a:srgbClr val="009900"/>
              </a:solidFill>
              <a:prstDash val="dash"/>
              <a:round/>
              <a:headEnd/>
              <a:tailEnd/>
            </a:ln>
            <a:effectLst/>
          </p:spPr>
          <p:txBody>
            <a:bodyPr lIns="0" tIns="0" rIns="0" bIns="0"/>
            <a:lstStyle/>
            <a:p>
              <a:pPr>
                <a:defRPr/>
              </a:pPr>
              <a:endParaRPr lang="zh-CN" altLang="en-US" sz="1600">
                <a:solidFill>
                  <a:srgbClr val="006699"/>
                </a:solidFill>
                <a:effectLst>
                  <a:outerShdw blurRad="38100" dist="38100" dir="2700000" algn="tl">
                    <a:srgbClr val="000000">
                      <a:alpha val="43137"/>
                    </a:srgbClr>
                  </a:outerShdw>
                </a:effectLst>
                <a:latin typeface="Times New Roman" pitchFamily="18" charset="0"/>
                <a:cs typeface="Times New Roman" pitchFamily="18" charset="0"/>
              </a:endParaRPr>
            </a:p>
          </p:txBody>
        </p:sp>
      </p:grpSp>
      <p:sp>
        <p:nvSpPr>
          <p:cNvPr id="121" name="Rectangle 22"/>
          <p:cNvSpPr>
            <a:spLocks noChangeArrowheads="1"/>
          </p:cNvSpPr>
          <p:nvPr/>
        </p:nvSpPr>
        <p:spPr bwMode="auto">
          <a:xfrm>
            <a:off x="1897063" y="5949950"/>
            <a:ext cx="4114800" cy="381000"/>
          </a:xfrm>
          <a:prstGeom prst="rect">
            <a:avLst/>
          </a:prstGeom>
          <a:noFill/>
          <a:ln w="9525">
            <a:noFill/>
            <a:miter lim="800000"/>
            <a:headEnd/>
            <a:tailEnd/>
          </a:ln>
          <a:effectLst/>
        </p:spPr>
        <p:txBody>
          <a:bodyPr anchor="ctr" anchorCtr="1"/>
          <a:lstStyle/>
          <a:p>
            <a:pPr marL="342900" indent="-342900" algn="ctr" eaLnBrk="1" hangingPunct="1">
              <a:spcBef>
                <a:spcPct val="20000"/>
              </a:spcBef>
              <a:buClr>
                <a:srgbClr val="FF6600"/>
              </a:buClr>
              <a:buFont typeface="Wingdings" pitchFamily="2" charset="2"/>
              <a:buNone/>
              <a:defRPr/>
            </a:pPr>
            <a:r>
              <a:rPr kumimoji="1" lang="zh-CN" altLang="zh-CN"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投资变动使</a:t>
            </a:r>
            <a:r>
              <a:rPr kumimoji="1" lang="en-US" altLang="zh-CN"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IS</a:t>
            </a:r>
            <a:r>
              <a:rPr kumimoji="1" lang="zh-CN" altLang="zh-CN"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rPr>
              <a:t>曲线移动</a:t>
            </a:r>
            <a:endPar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smtClean="0"/>
              <a:t>第四讲   产品货币市场共同均衡</a:t>
            </a:r>
            <a:endParaRPr lang="en-US" altLang="zh-CN"/>
          </a:p>
        </p:txBody>
      </p:sp>
    </p:spTree>
    <p:extLst>
      <p:ext uri="{BB962C8B-B14F-4D97-AF65-F5344CB8AC3E}">
        <p14:creationId xmlns:p14="http://schemas.microsoft.com/office/powerpoint/2010/main" val="263477665"/>
      </p:ext>
    </p:extLst>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5010"/>
                                        </p:tgtEl>
                                        <p:attrNameLst>
                                          <p:attrName>style.visibility</p:attrName>
                                        </p:attrNameLst>
                                      </p:cBhvr>
                                      <p:to>
                                        <p:strVal val="visible"/>
                                      </p:to>
                                    </p:set>
                                    <p:animEffect transition="in" filter="blinds(horizontal)">
                                      <p:cBhvr>
                                        <p:cTn id="7" dur="500"/>
                                        <p:tgtEl>
                                          <p:spTgt spid="555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blinds(horizontal)">
                                      <p:cBhvr>
                                        <p:cTn id="12" dur="500"/>
                                        <p:tgtEl>
                                          <p:spTgt spid="1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6"/>
                                        </p:tgtEl>
                                        <p:attrNameLst>
                                          <p:attrName>style.visibility</p:attrName>
                                        </p:attrNameLst>
                                      </p:cBhvr>
                                      <p:to>
                                        <p:strVal val="visible"/>
                                      </p:to>
                                    </p:set>
                                    <p:animEffect transition="in" filter="blinds(horizontal)">
                                      <p:cBhvr>
                                        <p:cTn id="1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0" grpId="0"/>
      <p:bldP spid="121" grpId="0"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3363</TotalTime>
  <Words>2864</Words>
  <Application>Microsoft Office PowerPoint</Application>
  <PresentationFormat>全屏显示(4:3)</PresentationFormat>
  <Paragraphs>555</Paragraphs>
  <Slides>36</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51" baseType="lpstr">
      <vt:lpstr>Univers Condensed</vt:lpstr>
      <vt:lpstr>黑体</vt:lpstr>
      <vt:lpstr>楷体</vt:lpstr>
      <vt:lpstr>楷体_GB2312</vt:lpstr>
      <vt:lpstr>宋体</vt:lpstr>
      <vt:lpstr>微软雅黑</vt:lpstr>
      <vt:lpstr>幼圆</vt:lpstr>
      <vt:lpstr>Arial</vt:lpstr>
      <vt:lpstr>Calibri</vt:lpstr>
      <vt:lpstr>Times New Roman</vt:lpstr>
      <vt:lpstr>Verdana</vt:lpstr>
      <vt:lpstr>Wingdings</vt:lpstr>
      <vt:lpstr>Profile</vt:lpstr>
      <vt:lpstr>Equation</vt:lpstr>
      <vt:lpstr>公式</vt:lpstr>
      <vt:lpstr>4 产品市场货币市场共同均衡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总结：凯恩斯理论框架</vt:lpstr>
      <vt:lpstr>课后习题</vt:lpstr>
      <vt:lpstr>PowerPoint 演示文稿</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hzy</cp:lastModifiedBy>
  <cp:revision>165</cp:revision>
  <dcterms:created xsi:type="dcterms:W3CDTF">2005-05-30T03:33:01Z</dcterms:created>
  <dcterms:modified xsi:type="dcterms:W3CDTF">2019-10-20T06:55:19Z</dcterms:modified>
</cp:coreProperties>
</file>