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15" r:id="rId3"/>
    <p:sldId id="319" r:id="rId4"/>
    <p:sldId id="320" r:id="rId5"/>
    <p:sldId id="321" r:id="rId6"/>
    <p:sldId id="257" r:id="rId7"/>
    <p:sldId id="322" r:id="rId8"/>
    <p:sldId id="329" r:id="rId9"/>
    <p:sldId id="316" r:id="rId10"/>
    <p:sldId id="327" r:id="rId11"/>
    <p:sldId id="328" r:id="rId12"/>
    <p:sldId id="323" r:id="rId13"/>
    <p:sldId id="324" r:id="rId14"/>
    <p:sldId id="325" r:id="rId15"/>
    <p:sldId id="326" r:id="rId16"/>
    <p:sldId id="317" r:id="rId17"/>
    <p:sldId id="330" r:id="rId18"/>
    <p:sldId id="318" r:id="rId19"/>
    <p:sldId id="335" r:id="rId20"/>
    <p:sldId id="336" r:id="rId21"/>
    <p:sldId id="337" r:id="rId22"/>
    <p:sldId id="339" r:id="rId23"/>
    <p:sldId id="338" r:id="rId24"/>
    <p:sldId id="340" r:id="rId25"/>
    <p:sldId id="334" r:id="rId26"/>
    <p:sldId id="341" r:id="rId27"/>
    <p:sldId id="343" r:id="rId28"/>
    <p:sldId id="342" r:id="rId29"/>
    <p:sldId id="290"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 id="2" name="Microsoft Office 用户"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2174"/>
    <a:srgbClr val="FF0000"/>
    <a:srgbClr val="00B0F0"/>
    <a:srgbClr val="C426C4"/>
    <a:srgbClr val="1E9747"/>
    <a:srgbClr val="A41C27"/>
    <a:srgbClr val="9997A7"/>
    <a:srgbClr val="5F316F"/>
    <a:srgbClr val="A6A6A6"/>
    <a:srgbClr val="F3F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97" autoAdjust="0"/>
    <p:restoredTop sz="86415" autoAdjust="0"/>
  </p:normalViewPr>
  <p:slideViewPr>
    <p:cSldViewPr snapToGrid="0">
      <p:cViewPr>
        <p:scale>
          <a:sx n="70" d="100"/>
          <a:sy n="70" d="100"/>
        </p:scale>
        <p:origin x="328" y="6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D2EC7-C2EE-4A26-B33C-1099F4C4BEF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ltLang="ko-KR"/>
        </a:p>
      </dgm:t>
    </dgm:pt>
    <dgm:pt modelId="{DB693193-3BBD-4E2F-9DF2-D9F605450D4C}">
      <dgm:prSet phldrT="[Text]" custT="1"/>
      <dgm:spPr/>
      <dgm:t>
        <a:bodyPr/>
        <a:lstStyle/>
        <a:p>
          <a:pPr algn="ctr"/>
          <a:r>
            <a:rPr lang="en-US" altLang="ko-KR" sz="1050" dirty="0"/>
            <a:t>1. </a:t>
          </a:r>
          <a:r>
            <a:rPr lang="en-US" altLang="zh-CN" sz="1050" dirty="0" smtClean="0"/>
            <a:t>Use the data model</a:t>
          </a:r>
          <a:endParaRPr lang="en-US" altLang="ko-KR" sz="1050" dirty="0"/>
        </a:p>
      </dgm:t>
    </dgm:pt>
    <dgm:pt modelId="{E359D575-7AA5-4E15-BFCC-3ECC0F830F25}" type="parTrans" cxnId="{7439550D-15AE-4027-B957-B33E7B8FA048}">
      <dgm:prSet/>
      <dgm:spPr/>
      <dgm:t>
        <a:bodyPr/>
        <a:lstStyle/>
        <a:p>
          <a:pPr algn="ctr"/>
          <a:endParaRPr lang="en-US" altLang="ko-KR"/>
        </a:p>
      </dgm:t>
    </dgm:pt>
    <dgm:pt modelId="{D4ED8EFD-71BE-41A5-AEC0-1AA6C7E8B39F}" type="sibTrans" cxnId="{7439550D-15AE-4027-B957-B33E7B8FA048}">
      <dgm:prSet/>
      <dgm:spPr/>
      <dgm:t>
        <a:bodyPr/>
        <a:lstStyle/>
        <a:p>
          <a:pPr algn="ctr"/>
          <a:endParaRPr lang="en-US" altLang="ko-KR"/>
        </a:p>
      </dgm:t>
    </dgm:pt>
    <dgm:pt modelId="{0FD625E5-1F62-460B-B15F-2B889C1BE1A5}">
      <dgm:prSet phldrT="[Text]" custT="1"/>
      <dgm:spPr/>
      <dgm:t>
        <a:bodyPr/>
        <a:lstStyle/>
        <a:p>
          <a:pPr algn="ctr"/>
          <a:r>
            <a:rPr lang="en-US" altLang="ko-KR" sz="1050" dirty="0"/>
            <a:t>2. Train the data in the different models</a:t>
          </a:r>
        </a:p>
      </dgm:t>
    </dgm:pt>
    <dgm:pt modelId="{6462C54B-62A6-41BD-87FC-4DFAF5C3D405}" type="parTrans" cxnId="{11D01166-3E82-417B-A31F-9B78939A8CED}">
      <dgm:prSet/>
      <dgm:spPr/>
      <dgm:t>
        <a:bodyPr/>
        <a:lstStyle/>
        <a:p>
          <a:pPr algn="ctr"/>
          <a:endParaRPr lang="en-US" altLang="ko-KR"/>
        </a:p>
      </dgm:t>
    </dgm:pt>
    <dgm:pt modelId="{CEEE7014-AEA2-416A-9087-49F8479167C1}" type="sibTrans" cxnId="{11D01166-3E82-417B-A31F-9B78939A8CED}">
      <dgm:prSet/>
      <dgm:spPr/>
      <dgm:t>
        <a:bodyPr/>
        <a:lstStyle/>
        <a:p>
          <a:pPr algn="ctr"/>
          <a:endParaRPr lang="en-US" altLang="ko-KR"/>
        </a:p>
      </dgm:t>
    </dgm:pt>
    <dgm:pt modelId="{5CA4FFA8-EE53-4F05-B21B-B83CD63938CF}">
      <dgm:prSet phldrT="[Text]" custT="1"/>
      <dgm:spPr/>
      <dgm:t>
        <a:bodyPr/>
        <a:lstStyle/>
        <a:p>
          <a:pPr algn="ctr"/>
          <a:r>
            <a:rPr lang="en-US" altLang="ko-KR" sz="1050" dirty="0"/>
            <a:t>3. Predict the validate data in the trained model</a:t>
          </a:r>
        </a:p>
      </dgm:t>
    </dgm:pt>
    <dgm:pt modelId="{B4BA59D0-EB23-4191-BDE9-815CCAF0684E}" type="parTrans" cxnId="{BE349260-E470-4AA7-B51B-0596B100943E}">
      <dgm:prSet/>
      <dgm:spPr/>
      <dgm:t>
        <a:bodyPr/>
        <a:lstStyle/>
        <a:p>
          <a:pPr algn="ctr"/>
          <a:endParaRPr lang="en-US" altLang="ko-KR"/>
        </a:p>
      </dgm:t>
    </dgm:pt>
    <dgm:pt modelId="{86CA178C-7CF6-4391-89D6-7E6AAF8BC9EB}" type="sibTrans" cxnId="{BE349260-E470-4AA7-B51B-0596B100943E}">
      <dgm:prSet/>
      <dgm:spPr/>
      <dgm:t>
        <a:bodyPr/>
        <a:lstStyle/>
        <a:p>
          <a:pPr algn="ctr"/>
          <a:endParaRPr lang="en-US" altLang="ko-KR"/>
        </a:p>
      </dgm:t>
    </dgm:pt>
    <dgm:pt modelId="{4AEDFCDD-3A19-4703-8CC4-1C2289FCFDAA}">
      <dgm:prSet phldrT="[Text]" custT="1"/>
      <dgm:spPr/>
      <dgm:t>
        <a:bodyPr/>
        <a:lstStyle/>
        <a:p>
          <a:pPr algn="ctr"/>
          <a:r>
            <a:rPr lang="en-US" altLang="ko-KR" sz="1050" dirty="0"/>
            <a:t>4. Change the alpha constant</a:t>
          </a:r>
        </a:p>
      </dgm:t>
    </dgm:pt>
    <dgm:pt modelId="{320A93E6-E944-476B-AE81-FE37AC18D676}" type="parTrans" cxnId="{ADDD0031-BFEC-4DBE-94FB-3D4053E41D6F}">
      <dgm:prSet/>
      <dgm:spPr/>
      <dgm:t>
        <a:bodyPr/>
        <a:lstStyle/>
        <a:p>
          <a:pPr algn="ctr"/>
          <a:endParaRPr lang="en-US" altLang="ko-KR"/>
        </a:p>
      </dgm:t>
    </dgm:pt>
    <dgm:pt modelId="{798F5D9C-1110-48A3-8B70-091685ED762F}" type="sibTrans" cxnId="{ADDD0031-BFEC-4DBE-94FB-3D4053E41D6F}">
      <dgm:prSet/>
      <dgm:spPr/>
      <dgm:t>
        <a:bodyPr/>
        <a:lstStyle/>
        <a:p>
          <a:pPr algn="ctr"/>
          <a:endParaRPr lang="en-US" altLang="ko-KR"/>
        </a:p>
      </dgm:t>
    </dgm:pt>
    <dgm:pt modelId="{190817F8-C63D-4982-A706-056F8A034F2E}">
      <dgm:prSet phldrT="[Text]" custT="1"/>
      <dgm:spPr/>
      <dgm:t>
        <a:bodyPr/>
        <a:lstStyle/>
        <a:p>
          <a:pPr algn="ctr"/>
          <a:r>
            <a:rPr lang="en-US" altLang="ko-KR" sz="1050" dirty="0"/>
            <a:t>5. Compare the results by each criteria</a:t>
          </a:r>
        </a:p>
      </dgm:t>
    </dgm:pt>
    <dgm:pt modelId="{EFF93FB2-7584-49AB-BEA6-A9BD5A13DE2F}" type="parTrans" cxnId="{100C14E5-8209-4D9C-86CE-15648F7CFBFD}">
      <dgm:prSet/>
      <dgm:spPr/>
      <dgm:t>
        <a:bodyPr/>
        <a:lstStyle/>
        <a:p>
          <a:pPr algn="ctr"/>
          <a:endParaRPr lang="en-US" altLang="ko-KR"/>
        </a:p>
      </dgm:t>
    </dgm:pt>
    <dgm:pt modelId="{734611CB-0E33-4580-8A09-3D2044E8C900}" type="sibTrans" cxnId="{100C14E5-8209-4D9C-86CE-15648F7CFBFD}">
      <dgm:prSet/>
      <dgm:spPr/>
      <dgm:t>
        <a:bodyPr/>
        <a:lstStyle/>
        <a:p>
          <a:pPr algn="ctr"/>
          <a:endParaRPr lang="en-US" altLang="ko-KR"/>
        </a:p>
      </dgm:t>
    </dgm:pt>
    <dgm:pt modelId="{FF8BCBA1-9FEC-460A-AE89-860D59CDCC99}" type="pres">
      <dgm:prSet presAssocID="{59FD2EC7-C2EE-4A26-B33C-1099F4C4BEF3}" presName="cycle" presStyleCnt="0">
        <dgm:presLayoutVars>
          <dgm:dir/>
          <dgm:resizeHandles val="exact"/>
        </dgm:presLayoutVars>
      </dgm:prSet>
      <dgm:spPr/>
      <dgm:t>
        <a:bodyPr/>
        <a:lstStyle/>
        <a:p>
          <a:endParaRPr lang="zh-CN" altLang="en-US"/>
        </a:p>
      </dgm:t>
    </dgm:pt>
    <dgm:pt modelId="{73A6C7CD-3DBF-41B1-9A39-850ED06F63E6}" type="pres">
      <dgm:prSet presAssocID="{DB693193-3BBD-4E2F-9DF2-D9F605450D4C}" presName="node" presStyleLbl="node1" presStyleIdx="0" presStyleCnt="5">
        <dgm:presLayoutVars>
          <dgm:bulletEnabled val="1"/>
        </dgm:presLayoutVars>
      </dgm:prSet>
      <dgm:spPr/>
      <dgm:t>
        <a:bodyPr/>
        <a:lstStyle/>
        <a:p>
          <a:endParaRPr lang="en-US" altLang="ko-KR"/>
        </a:p>
      </dgm:t>
    </dgm:pt>
    <dgm:pt modelId="{28AAD049-7FF3-4BD4-ACFF-C82927F7FE89}" type="pres">
      <dgm:prSet presAssocID="{DB693193-3BBD-4E2F-9DF2-D9F605450D4C}" presName="spNode" presStyleCnt="0"/>
      <dgm:spPr/>
    </dgm:pt>
    <dgm:pt modelId="{0D614BA3-2691-4986-9A1F-261176B62A60}" type="pres">
      <dgm:prSet presAssocID="{D4ED8EFD-71BE-41A5-AEC0-1AA6C7E8B39F}" presName="sibTrans" presStyleLbl="sibTrans1D1" presStyleIdx="0" presStyleCnt="5"/>
      <dgm:spPr/>
      <dgm:t>
        <a:bodyPr/>
        <a:lstStyle/>
        <a:p>
          <a:endParaRPr lang="zh-CN" altLang="en-US"/>
        </a:p>
      </dgm:t>
    </dgm:pt>
    <dgm:pt modelId="{509BA4B4-1293-4409-B42D-F8AB609CBDB2}" type="pres">
      <dgm:prSet presAssocID="{0FD625E5-1F62-460B-B15F-2B889C1BE1A5}" presName="node" presStyleLbl="node1" presStyleIdx="1" presStyleCnt="5">
        <dgm:presLayoutVars>
          <dgm:bulletEnabled val="1"/>
        </dgm:presLayoutVars>
      </dgm:prSet>
      <dgm:spPr/>
      <dgm:t>
        <a:bodyPr/>
        <a:lstStyle/>
        <a:p>
          <a:endParaRPr lang="en-US" altLang="ko-KR"/>
        </a:p>
      </dgm:t>
    </dgm:pt>
    <dgm:pt modelId="{68899ADC-BCC2-485A-BF4D-DAE7A48B7F84}" type="pres">
      <dgm:prSet presAssocID="{0FD625E5-1F62-460B-B15F-2B889C1BE1A5}" presName="spNode" presStyleCnt="0"/>
      <dgm:spPr/>
    </dgm:pt>
    <dgm:pt modelId="{E0823E82-204F-4B88-ADE6-A7001AF31401}" type="pres">
      <dgm:prSet presAssocID="{CEEE7014-AEA2-416A-9087-49F8479167C1}" presName="sibTrans" presStyleLbl="sibTrans1D1" presStyleIdx="1" presStyleCnt="5"/>
      <dgm:spPr/>
      <dgm:t>
        <a:bodyPr/>
        <a:lstStyle/>
        <a:p>
          <a:endParaRPr lang="zh-CN" altLang="en-US"/>
        </a:p>
      </dgm:t>
    </dgm:pt>
    <dgm:pt modelId="{5435690C-C8F3-443D-A556-67BDAE514496}" type="pres">
      <dgm:prSet presAssocID="{5CA4FFA8-EE53-4F05-B21B-B83CD63938CF}" presName="node" presStyleLbl="node1" presStyleIdx="2" presStyleCnt="5">
        <dgm:presLayoutVars>
          <dgm:bulletEnabled val="1"/>
        </dgm:presLayoutVars>
      </dgm:prSet>
      <dgm:spPr/>
      <dgm:t>
        <a:bodyPr/>
        <a:lstStyle/>
        <a:p>
          <a:endParaRPr lang="en-US" altLang="ko-KR"/>
        </a:p>
      </dgm:t>
    </dgm:pt>
    <dgm:pt modelId="{679BC199-658C-44B9-99B8-FFBEAB70611C}" type="pres">
      <dgm:prSet presAssocID="{5CA4FFA8-EE53-4F05-B21B-B83CD63938CF}" presName="spNode" presStyleCnt="0"/>
      <dgm:spPr/>
    </dgm:pt>
    <dgm:pt modelId="{AEE52A0C-FC2E-48BC-9C22-A48E4110C865}" type="pres">
      <dgm:prSet presAssocID="{86CA178C-7CF6-4391-89D6-7E6AAF8BC9EB}" presName="sibTrans" presStyleLbl="sibTrans1D1" presStyleIdx="2" presStyleCnt="5"/>
      <dgm:spPr/>
      <dgm:t>
        <a:bodyPr/>
        <a:lstStyle/>
        <a:p>
          <a:endParaRPr lang="zh-CN" altLang="en-US"/>
        </a:p>
      </dgm:t>
    </dgm:pt>
    <dgm:pt modelId="{7DE7CA91-FCDC-4A26-B276-DCAAFD8B47E3}" type="pres">
      <dgm:prSet presAssocID="{4AEDFCDD-3A19-4703-8CC4-1C2289FCFDAA}" presName="node" presStyleLbl="node1" presStyleIdx="3" presStyleCnt="5">
        <dgm:presLayoutVars>
          <dgm:bulletEnabled val="1"/>
        </dgm:presLayoutVars>
      </dgm:prSet>
      <dgm:spPr/>
      <dgm:t>
        <a:bodyPr/>
        <a:lstStyle/>
        <a:p>
          <a:endParaRPr lang="en-US" altLang="ko-KR"/>
        </a:p>
      </dgm:t>
    </dgm:pt>
    <dgm:pt modelId="{029E7406-F8EF-41CA-9690-F4436F9FE201}" type="pres">
      <dgm:prSet presAssocID="{4AEDFCDD-3A19-4703-8CC4-1C2289FCFDAA}" presName="spNode" presStyleCnt="0"/>
      <dgm:spPr/>
    </dgm:pt>
    <dgm:pt modelId="{2DE64663-FF88-40B6-AC19-C760C14742AE}" type="pres">
      <dgm:prSet presAssocID="{798F5D9C-1110-48A3-8B70-091685ED762F}" presName="sibTrans" presStyleLbl="sibTrans1D1" presStyleIdx="3" presStyleCnt="5"/>
      <dgm:spPr/>
      <dgm:t>
        <a:bodyPr/>
        <a:lstStyle/>
        <a:p>
          <a:endParaRPr lang="zh-CN" altLang="en-US"/>
        </a:p>
      </dgm:t>
    </dgm:pt>
    <dgm:pt modelId="{043DCB0D-497A-4908-BEEB-4C080976C296}" type="pres">
      <dgm:prSet presAssocID="{190817F8-C63D-4982-A706-056F8A034F2E}" presName="node" presStyleLbl="node1" presStyleIdx="4" presStyleCnt="5">
        <dgm:presLayoutVars>
          <dgm:bulletEnabled val="1"/>
        </dgm:presLayoutVars>
      </dgm:prSet>
      <dgm:spPr/>
      <dgm:t>
        <a:bodyPr/>
        <a:lstStyle/>
        <a:p>
          <a:endParaRPr lang="en-US" altLang="ko-KR"/>
        </a:p>
      </dgm:t>
    </dgm:pt>
    <dgm:pt modelId="{C3A90123-10CB-48BD-B8ED-CEBD7E937EE7}" type="pres">
      <dgm:prSet presAssocID="{190817F8-C63D-4982-A706-056F8A034F2E}" presName="spNode" presStyleCnt="0"/>
      <dgm:spPr/>
    </dgm:pt>
    <dgm:pt modelId="{64ED50C9-5755-4A56-854D-B897450B7CC3}" type="pres">
      <dgm:prSet presAssocID="{734611CB-0E33-4580-8A09-3D2044E8C900}" presName="sibTrans" presStyleLbl="sibTrans1D1" presStyleIdx="4" presStyleCnt="5"/>
      <dgm:spPr/>
      <dgm:t>
        <a:bodyPr/>
        <a:lstStyle/>
        <a:p>
          <a:endParaRPr lang="zh-CN" altLang="en-US"/>
        </a:p>
      </dgm:t>
    </dgm:pt>
  </dgm:ptLst>
  <dgm:cxnLst>
    <dgm:cxn modelId="{503BC4EE-2AA2-774E-A953-8E694E5CF8C0}" type="presOf" srcId="{798F5D9C-1110-48A3-8B70-091685ED762F}" destId="{2DE64663-FF88-40B6-AC19-C760C14742AE}" srcOrd="0" destOrd="0" presId="urn:microsoft.com/office/officeart/2005/8/layout/cycle5"/>
    <dgm:cxn modelId="{346F3D8B-7B89-4B41-804E-31D0AB7C110D}" type="presOf" srcId="{190817F8-C63D-4982-A706-056F8A034F2E}" destId="{043DCB0D-497A-4908-BEEB-4C080976C296}" srcOrd="0" destOrd="0" presId="urn:microsoft.com/office/officeart/2005/8/layout/cycle5"/>
    <dgm:cxn modelId="{7439550D-15AE-4027-B957-B33E7B8FA048}" srcId="{59FD2EC7-C2EE-4A26-B33C-1099F4C4BEF3}" destId="{DB693193-3BBD-4E2F-9DF2-D9F605450D4C}" srcOrd="0" destOrd="0" parTransId="{E359D575-7AA5-4E15-BFCC-3ECC0F830F25}" sibTransId="{D4ED8EFD-71BE-41A5-AEC0-1AA6C7E8B39F}"/>
    <dgm:cxn modelId="{0873524F-E4A7-3A43-9CD7-EBC749E41651}" type="presOf" srcId="{DB693193-3BBD-4E2F-9DF2-D9F605450D4C}" destId="{73A6C7CD-3DBF-41B1-9A39-850ED06F63E6}" srcOrd="0" destOrd="0" presId="urn:microsoft.com/office/officeart/2005/8/layout/cycle5"/>
    <dgm:cxn modelId="{AF46252F-2927-E14C-889C-3685465F38C8}" type="presOf" srcId="{0FD625E5-1F62-460B-B15F-2B889C1BE1A5}" destId="{509BA4B4-1293-4409-B42D-F8AB609CBDB2}" srcOrd="0" destOrd="0" presId="urn:microsoft.com/office/officeart/2005/8/layout/cycle5"/>
    <dgm:cxn modelId="{A0C9F5A7-76EB-1444-816D-11BD436A5626}" type="presOf" srcId="{5CA4FFA8-EE53-4F05-B21B-B83CD63938CF}" destId="{5435690C-C8F3-443D-A556-67BDAE514496}" srcOrd="0" destOrd="0" presId="urn:microsoft.com/office/officeart/2005/8/layout/cycle5"/>
    <dgm:cxn modelId="{169053AE-BF8D-D648-811D-389AEDD1EFD3}" type="presOf" srcId="{D4ED8EFD-71BE-41A5-AEC0-1AA6C7E8B39F}" destId="{0D614BA3-2691-4986-9A1F-261176B62A60}" srcOrd="0" destOrd="0" presId="urn:microsoft.com/office/officeart/2005/8/layout/cycle5"/>
    <dgm:cxn modelId="{ADDD0031-BFEC-4DBE-94FB-3D4053E41D6F}" srcId="{59FD2EC7-C2EE-4A26-B33C-1099F4C4BEF3}" destId="{4AEDFCDD-3A19-4703-8CC4-1C2289FCFDAA}" srcOrd="3" destOrd="0" parTransId="{320A93E6-E944-476B-AE81-FE37AC18D676}" sibTransId="{798F5D9C-1110-48A3-8B70-091685ED762F}"/>
    <dgm:cxn modelId="{100C14E5-8209-4D9C-86CE-15648F7CFBFD}" srcId="{59FD2EC7-C2EE-4A26-B33C-1099F4C4BEF3}" destId="{190817F8-C63D-4982-A706-056F8A034F2E}" srcOrd="4" destOrd="0" parTransId="{EFF93FB2-7584-49AB-BEA6-A9BD5A13DE2F}" sibTransId="{734611CB-0E33-4580-8A09-3D2044E8C900}"/>
    <dgm:cxn modelId="{A79E241A-4F35-7543-93AE-630707D5D046}" type="presOf" srcId="{86CA178C-7CF6-4391-89D6-7E6AAF8BC9EB}" destId="{AEE52A0C-FC2E-48BC-9C22-A48E4110C865}" srcOrd="0" destOrd="0" presId="urn:microsoft.com/office/officeart/2005/8/layout/cycle5"/>
    <dgm:cxn modelId="{7A56319D-DA50-314B-99A9-10357362E30E}" type="presOf" srcId="{734611CB-0E33-4580-8A09-3D2044E8C900}" destId="{64ED50C9-5755-4A56-854D-B897450B7CC3}" srcOrd="0" destOrd="0" presId="urn:microsoft.com/office/officeart/2005/8/layout/cycle5"/>
    <dgm:cxn modelId="{11D01166-3E82-417B-A31F-9B78939A8CED}" srcId="{59FD2EC7-C2EE-4A26-B33C-1099F4C4BEF3}" destId="{0FD625E5-1F62-460B-B15F-2B889C1BE1A5}" srcOrd="1" destOrd="0" parTransId="{6462C54B-62A6-41BD-87FC-4DFAF5C3D405}" sibTransId="{CEEE7014-AEA2-416A-9087-49F8479167C1}"/>
    <dgm:cxn modelId="{BE349260-E470-4AA7-B51B-0596B100943E}" srcId="{59FD2EC7-C2EE-4A26-B33C-1099F4C4BEF3}" destId="{5CA4FFA8-EE53-4F05-B21B-B83CD63938CF}" srcOrd="2" destOrd="0" parTransId="{B4BA59D0-EB23-4191-BDE9-815CCAF0684E}" sibTransId="{86CA178C-7CF6-4391-89D6-7E6AAF8BC9EB}"/>
    <dgm:cxn modelId="{0DE0A2AE-4221-A04A-A3B5-A0F3C86D263F}" type="presOf" srcId="{4AEDFCDD-3A19-4703-8CC4-1C2289FCFDAA}" destId="{7DE7CA91-FCDC-4A26-B276-DCAAFD8B47E3}" srcOrd="0" destOrd="0" presId="urn:microsoft.com/office/officeart/2005/8/layout/cycle5"/>
    <dgm:cxn modelId="{225D8FB8-6BA6-0F4B-9D69-9E2B884E6C37}" type="presOf" srcId="{CEEE7014-AEA2-416A-9087-49F8479167C1}" destId="{E0823E82-204F-4B88-ADE6-A7001AF31401}" srcOrd="0" destOrd="0" presId="urn:microsoft.com/office/officeart/2005/8/layout/cycle5"/>
    <dgm:cxn modelId="{53DA1402-069D-5541-8D2F-B1418FBDFA9B}" type="presOf" srcId="{59FD2EC7-C2EE-4A26-B33C-1099F4C4BEF3}" destId="{FF8BCBA1-9FEC-460A-AE89-860D59CDCC99}" srcOrd="0" destOrd="0" presId="urn:microsoft.com/office/officeart/2005/8/layout/cycle5"/>
    <dgm:cxn modelId="{958845B8-8AA2-6548-917C-DA44C0A7B346}" type="presParOf" srcId="{FF8BCBA1-9FEC-460A-AE89-860D59CDCC99}" destId="{73A6C7CD-3DBF-41B1-9A39-850ED06F63E6}" srcOrd="0" destOrd="0" presId="urn:microsoft.com/office/officeart/2005/8/layout/cycle5"/>
    <dgm:cxn modelId="{16858E87-7FD0-164D-9B54-044656D17DE3}" type="presParOf" srcId="{FF8BCBA1-9FEC-460A-AE89-860D59CDCC99}" destId="{28AAD049-7FF3-4BD4-ACFF-C82927F7FE89}" srcOrd="1" destOrd="0" presId="urn:microsoft.com/office/officeart/2005/8/layout/cycle5"/>
    <dgm:cxn modelId="{A8C890A5-360E-124C-90A4-97FA9E1135DD}" type="presParOf" srcId="{FF8BCBA1-9FEC-460A-AE89-860D59CDCC99}" destId="{0D614BA3-2691-4986-9A1F-261176B62A60}" srcOrd="2" destOrd="0" presId="urn:microsoft.com/office/officeart/2005/8/layout/cycle5"/>
    <dgm:cxn modelId="{B370C221-5DFC-8C43-8183-9861E9E3666F}" type="presParOf" srcId="{FF8BCBA1-9FEC-460A-AE89-860D59CDCC99}" destId="{509BA4B4-1293-4409-B42D-F8AB609CBDB2}" srcOrd="3" destOrd="0" presId="urn:microsoft.com/office/officeart/2005/8/layout/cycle5"/>
    <dgm:cxn modelId="{141DE91E-52D0-CB45-94E0-B5895D3DD4BC}" type="presParOf" srcId="{FF8BCBA1-9FEC-460A-AE89-860D59CDCC99}" destId="{68899ADC-BCC2-485A-BF4D-DAE7A48B7F84}" srcOrd="4" destOrd="0" presId="urn:microsoft.com/office/officeart/2005/8/layout/cycle5"/>
    <dgm:cxn modelId="{E615A410-C27A-E24A-AFED-F7D4B77729AA}" type="presParOf" srcId="{FF8BCBA1-9FEC-460A-AE89-860D59CDCC99}" destId="{E0823E82-204F-4B88-ADE6-A7001AF31401}" srcOrd="5" destOrd="0" presId="urn:microsoft.com/office/officeart/2005/8/layout/cycle5"/>
    <dgm:cxn modelId="{71C52E7B-79FD-6641-BBC2-4DEBCF86D5B4}" type="presParOf" srcId="{FF8BCBA1-9FEC-460A-AE89-860D59CDCC99}" destId="{5435690C-C8F3-443D-A556-67BDAE514496}" srcOrd="6" destOrd="0" presId="urn:microsoft.com/office/officeart/2005/8/layout/cycle5"/>
    <dgm:cxn modelId="{AFA6CBA0-0551-8143-9323-4861BF6CE3FF}" type="presParOf" srcId="{FF8BCBA1-9FEC-460A-AE89-860D59CDCC99}" destId="{679BC199-658C-44B9-99B8-FFBEAB70611C}" srcOrd="7" destOrd="0" presId="urn:microsoft.com/office/officeart/2005/8/layout/cycle5"/>
    <dgm:cxn modelId="{7F745812-2422-6C4B-BCBE-44C3D60B66BF}" type="presParOf" srcId="{FF8BCBA1-9FEC-460A-AE89-860D59CDCC99}" destId="{AEE52A0C-FC2E-48BC-9C22-A48E4110C865}" srcOrd="8" destOrd="0" presId="urn:microsoft.com/office/officeart/2005/8/layout/cycle5"/>
    <dgm:cxn modelId="{8E79303F-3ECC-C149-A7AA-FBEFBC37E281}" type="presParOf" srcId="{FF8BCBA1-9FEC-460A-AE89-860D59CDCC99}" destId="{7DE7CA91-FCDC-4A26-B276-DCAAFD8B47E3}" srcOrd="9" destOrd="0" presId="urn:microsoft.com/office/officeart/2005/8/layout/cycle5"/>
    <dgm:cxn modelId="{463B8122-EF74-E544-BAE9-CE94C13FA735}" type="presParOf" srcId="{FF8BCBA1-9FEC-460A-AE89-860D59CDCC99}" destId="{029E7406-F8EF-41CA-9690-F4436F9FE201}" srcOrd="10" destOrd="0" presId="urn:microsoft.com/office/officeart/2005/8/layout/cycle5"/>
    <dgm:cxn modelId="{28716387-23E3-D942-9C52-052F78097288}" type="presParOf" srcId="{FF8BCBA1-9FEC-460A-AE89-860D59CDCC99}" destId="{2DE64663-FF88-40B6-AC19-C760C14742AE}" srcOrd="11" destOrd="0" presId="urn:microsoft.com/office/officeart/2005/8/layout/cycle5"/>
    <dgm:cxn modelId="{040A7854-F6B6-BD4A-89FC-D148012691DF}" type="presParOf" srcId="{FF8BCBA1-9FEC-460A-AE89-860D59CDCC99}" destId="{043DCB0D-497A-4908-BEEB-4C080976C296}" srcOrd="12" destOrd="0" presId="urn:microsoft.com/office/officeart/2005/8/layout/cycle5"/>
    <dgm:cxn modelId="{0767E4FF-854B-4D40-A05D-B09EDD3839C2}" type="presParOf" srcId="{FF8BCBA1-9FEC-460A-AE89-860D59CDCC99}" destId="{C3A90123-10CB-48BD-B8ED-CEBD7E937EE7}" srcOrd="13" destOrd="0" presId="urn:microsoft.com/office/officeart/2005/8/layout/cycle5"/>
    <dgm:cxn modelId="{9E31B8E5-9A4B-834B-B576-87C45E543C24}" type="presParOf" srcId="{FF8BCBA1-9FEC-460A-AE89-860D59CDCC99}" destId="{64ED50C9-5755-4A56-854D-B897450B7CC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D2EC7-C2EE-4A26-B33C-1099F4C4BEF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ltLang="ko-KR"/>
        </a:p>
      </dgm:t>
    </dgm:pt>
    <dgm:pt modelId="{DB693193-3BBD-4E2F-9DF2-D9F605450D4C}">
      <dgm:prSet phldrT="[Text]" custT="1"/>
      <dgm:spPr/>
      <dgm:t>
        <a:bodyPr/>
        <a:lstStyle/>
        <a:p>
          <a:pPr algn="ctr"/>
          <a:r>
            <a:rPr lang="en-US" altLang="ko-KR" sz="1050" dirty="0"/>
            <a:t>1. </a:t>
          </a:r>
          <a:r>
            <a:rPr lang="en-US" altLang="zh-CN" sz="1050" dirty="0" smtClean="0"/>
            <a:t>Use the data model</a:t>
          </a:r>
          <a:endParaRPr lang="en-US" altLang="ko-KR" sz="1050" dirty="0"/>
        </a:p>
      </dgm:t>
    </dgm:pt>
    <dgm:pt modelId="{E359D575-7AA5-4E15-BFCC-3ECC0F830F25}" type="parTrans" cxnId="{7439550D-15AE-4027-B957-B33E7B8FA048}">
      <dgm:prSet/>
      <dgm:spPr/>
      <dgm:t>
        <a:bodyPr/>
        <a:lstStyle/>
        <a:p>
          <a:pPr algn="ctr"/>
          <a:endParaRPr lang="en-US" altLang="ko-KR"/>
        </a:p>
      </dgm:t>
    </dgm:pt>
    <dgm:pt modelId="{D4ED8EFD-71BE-41A5-AEC0-1AA6C7E8B39F}" type="sibTrans" cxnId="{7439550D-15AE-4027-B957-B33E7B8FA048}">
      <dgm:prSet/>
      <dgm:spPr/>
      <dgm:t>
        <a:bodyPr/>
        <a:lstStyle/>
        <a:p>
          <a:pPr algn="ctr"/>
          <a:endParaRPr lang="en-US" altLang="ko-KR"/>
        </a:p>
      </dgm:t>
    </dgm:pt>
    <dgm:pt modelId="{0FD625E5-1F62-460B-B15F-2B889C1BE1A5}">
      <dgm:prSet phldrT="[Text]" custT="1"/>
      <dgm:spPr/>
      <dgm:t>
        <a:bodyPr/>
        <a:lstStyle/>
        <a:p>
          <a:pPr algn="ctr"/>
          <a:r>
            <a:rPr lang="en-US" altLang="ko-KR" sz="1050" dirty="0"/>
            <a:t>2. Train the data in the different models</a:t>
          </a:r>
        </a:p>
      </dgm:t>
    </dgm:pt>
    <dgm:pt modelId="{6462C54B-62A6-41BD-87FC-4DFAF5C3D405}" type="parTrans" cxnId="{11D01166-3E82-417B-A31F-9B78939A8CED}">
      <dgm:prSet/>
      <dgm:spPr/>
      <dgm:t>
        <a:bodyPr/>
        <a:lstStyle/>
        <a:p>
          <a:pPr algn="ctr"/>
          <a:endParaRPr lang="en-US" altLang="ko-KR"/>
        </a:p>
      </dgm:t>
    </dgm:pt>
    <dgm:pt modelId="{CEEE7014-AEA2-416A-9087-49F8479167C1}" type="sibTrans" cxnId="{11D01166-3E82-417B-A31F-9B78939A8CED}">
      <dgm:prSet/>
      <dgm:spPr/>
      <dgm:t>
        <a:bodyPr/>
        <a:lstStyle/>
        <a:p>
          <a:pPr algn="ctr"/>
          <a:endParaRPr lang="en-US" altLang="ko-KR"/>
        </a:p>
      </dgm:t>
    </dgm:pt>
    <dgm:pt modelId="{5CA4FFA8-EE53-4F05-B21B-B83CD63938CF}">
      <dgm:prSet phldrT="[Text]" custT="1"/>
      <dgm:spPr/>
      <dgm:t>
        <a:bodyPr/>
        <a:lstStyle/>
        <a:p>
          <a:pPr algn="ctr"/>
          <a:r>
            <a:rPr lang="en-US" altLang="ko-KR" sz="1050" dirty="0"/>
            <a:t>3. Predict the validate data in the trained model</a:t>
          </a:r>
        </a:p>
      </dgm:t>
    </dgm:pt>
    <dgm:pt modelId="{B4BA59D0-EB23-4191-BDE9-815CCAF0684E}" type="parTrans" cxnId="{BE349260-E470-4AA7-B51B-0596B100943E}">
      <dgm:prSet/>
      <dgm:spPr/>
      <dgm:t>
        <a:bodyPr/>
        <a:lstStyle/>
        <a:p>
          <a:pPr algn="ctr"/>
          <a:endParaRPr lang="en-US" altLang="ko-KR"/>
        </a:p>
      </dgm:t>
    </dgm:pt>
    <dgm:pt modelId="{86CA178C-7CF6-4391-89D6-7E6AAF8BC9EB}" type="sibTrans" cxnId="{BE349260-E470-4AA7-B51B-0596B100943E}">
      <dgm:prSet/>
      <dgm:spPr/>
      <dgm:t>
        <a:bodyPr/>
        <a:lstStyle/>
        <a:p>
          <a:pPr algn="ctr"/>
          <a:endParaRPr lang="en-US" altLang="ko-KR"/>
        </a:p>
      </dgm:t>
    </dgm:pt>
    <dgm:pt modelId="{4AEDFCDD-3A19-4703-8CC4-1C2289FCFDAA}">
      <dgm:prSet phldrT="[Text]" custT="1"/>
      <dgm:spPr/>
      <dgm:t>
        <a:bodyPr/>
        <a:lstStyle/>
        <a:p>
          <a:pPr algn="ctr"/>
          <a:r>
            <a:rPr lang="en-US" altLang="ko-KR" sz="1050" dirty="0"/>
            <a:t>4. Change the alpha constant</a:t>
          </a:r>
        </a:p>
      </dgm:t>
    </dgm:pt>
    <dgm:pt modelId="{320A93E6-E944-476B-AE81-FE37AC18D676}" type="parTrans" cxnId="{ADDD0031-BFEC-4DBE-94FB-3D4053E41D6F}">
      <dgm:prSet/>
      <dgm:spPr/>
      <dgm:t>
        <a:bodyPr/>
        <a:lstStyle/>
        <a:p>
          <a:pPr algn="ctr"/>
          <a:endParaRPr lang="en-US" altLang="ko-KR"/>
        </a:p>
      </dgm:t>
    </dgm:pt>
    <dgm:pt modelId="{798F5D9C-1110-48A3-8B70-091685ED762F}" type="sibTrans" cxnId="{ADDD0031-BFEC-4DBE-94FB-3D4053E41D6F}">
      <dgm:prSet/>
      <dgm:spPr/>
      <dgm:t>
        <a:bodyPr/>
        <a:lstStyle/>
        <a:p>
          <a:pPr algn="ctr"/>
          <a:endParaRPr lang="en-US" altLang="ko-KR"/>
        </a:p>
      </dgm:t>
    </dgm:pt>
    <dgm:pt modelId="{190817F8-C63D-4982-A706-056F8A034F2E}">
      <dgm:prSet phldrT="[Text]" custT="1"/>
      <dgm:spPr/>
      <dgm:t>
        <a:bodyPr/>
        <a:lstStyle/>
        <a:p>
          <a:pPr algn="ctr"/>
          <a:r>
            <a:rPr lang="en-US" altLang="ko-KR" sz="1050" dirty="0"/>
            <a:t>5. Compare the results by each criteria</a:t>
          </a:r>
        </a:p>
      </dgm:t>
    </dgm:pt>
    <dgm:pt modelId="{EFF93FB2-7584-49AB-BEA6-A9BD5A13DE2F}" type="parTrans" cxnId="{100C14E5-8209-4D9C-86CE-15648F7CFBFD}">
      <dgm:prSet/>
      <dgm:spPr/>
      <dgm:t>
        <a:bodyPr/>
        <a:lstStyle/>
        <a:p>
          <a:pPr algn="ctr"/>
          <a:endParaRPr lang="en-US" altLang="ko-KR"/>
        </a:p>
      </dgm:t>
    </dgm:pt>
    <dgm:pt modelId="{734611CB-0E33-4580-8A09-3D2044E8C900}" type="sibTrans" cxnId="{100C14E5-8209-4D9C-86CE-15648F7CFBFD}">
      <dgm:prSet/>
      <dgm:spPr/>
      <dgm:t>
        <a:bodyPr/>
        <a:lstStyle/>
        <a:p>
          <a:pPr algn="ctr"/>
          <a:endParaRPr lang="en-US" altLang="ko-KR"/>
        </a:p>
      </dgm:t>
    </dgm:pt>
    <dgm:pt modelId="{FF8BCBA1-9FEC-460A-AE89-860D59CDCC99}" type="pres">
      <dgm:prSet presAssocID="{59FD2EC7-C2EE-4A26-B33C-1099F4C4BEF3}" presName="cycle" presStyleCnt="0">
        <dgm:presLayoutVars>
          <dgm:dir/>
          <dgm:resizeHandles val="exact"/>
        </dgm:presLayoutVars>
      </dgm:prSet>
      <dgm:spPr/>
      <dgm:t>
        <a:bodyPr/>
        <a:lstStyle/>
        <a:p>
          <a:endParaRPr lang="zh-CN" altLang="en-US"/>
        </a:p>
      </dgm:t>
    </dgm:pt>
    <dgm:pt modelId="{73A6C7CD-3DBF-41B1-9A39-850ED06F63E6}" type="pres">
      <dgm:prSet presAssocID="{DB693193-3BBD-4E2F-9DF2-D9F605450D4C}" presName="node" presStyleLbl="node1" presStyleIdx="0" presStyleCnt="5">
        <dgm:presLayoutVars>
          <dgm:bulletEnabled val="1"/>
        </dgm:presLayoutVars>
      </dgm:prSet>
      <dgm:spPr/>
      <dgm:t>
        <a:bodyPr/>
        <a:lstStyle/>
        <a:p>
          <a:endParaRPr lang="en-US" altLang="ko-KR"/>
        </a:p>
      </dgm:t>
    </dgm:pt>
    <dgm:pt modelId="{28AAD049-7FF3-4BD4-ACFF-C82927F7FE89}" type="pres">
      <dgm:prSet presAssocID="{DB693193-3BBD-4E2F-9DF2-D9F605450D4C}" presName="spNode" presStyleCnt="0"/>
      <dgm:spPr/>
    </dgm:pt>
    <dgm:pt modelId="{0D614BA3-2691-4986-9A1F-261176B62A60}" type="pres">
      <dgm:prSet presAssocID="{D4ED8EFD-71BE-41A5-AEC0-1AA6C7E8B39F}" presName="sibTrans" presStyleLbl="sibTrans1D1" presStyleIdx="0" presStyleCnt="5"/>
      <dgm:spPr/>
      <dgm:t>
        <a:bodyPr/>
        <a:lstStyle/>
        <a:p>
          <a:endParaRPr lang="zh-CN" altLang="en-US"/>
        </a:p>
      </dgm:t>
    </dgm:pt>
    <dgm:pt modelId="{509BA4B4-1293-4409-B42D-F8AB609CBDB2}" type="pres">
      <dgm:prSet presAssocID="{0FD625E5-1F62-460B-B15F-2B889C1BE1A5}" presName="node" presStyleLbl="node1" presStyleIdx="1" presStyleCnt="5">
        <dgm:presLayoutVars>
          <dgm:bulletEnabled val="1"/>
        </dgm:presLayoutVars>
      </dgm:prSet>
      <dgm:spPr/>
      <dgm:t>
        <a:bodyPr/>
        <a:lstStyle/>
        <a:p>
          <a:endParaRPr lang="en-US" altLang="ko-KR"/>
        </a:p>
      </dgm:t>
    </dgm:pt>
    <dgm:pt modelId="{68899ADC-BCC2-485A-BF4D-DAE7A48B7F84}" type="pres">
      <dgm:prSet presAssocID="{0FD625E5-1F62-460B-B15F-2B889C1BE1A5}" presName="spNode" presStyleCnt="0"/>
      <dgm:spPr/>
    </dgm:pt>
    <dgm:pt modelId="{E0823E82-204F-4B88-ADE6-A7001AF31401}" type="pres">
      <dgm:prSet presAssocID="{CEEE7014-AEA2-416A-9087-49F8479167C1}" presName="sibTrans" presStyleLbl="sibTrans1D1" presStyleIdx="1" presStyleCnt="5"/>
      <dgm:spPr/>
      <dgm:t>
        <a:bodyPr/>
        <a:lstStyle/>
        <a:p>
          <a:endParaRPr lang="zh-CN" altLang="en-US"/>
        </a:p>
      </dgm:t>
    </dgm:pt>
    <dgm:pt modelId="{5435690C-C8F3-443D-A556-67BDAE514496}" type="pres">
      <dgm:prSet presAssocID="{5CA4FFA8-EE53-4F05-B21B-B83CD63938CF}" presName="node" presStyleLbl="node1" presStyleIdx="2" presStyleCnt="5">
        <dgm:presLayoutVars>
          <dgm:bulletEnabled val="1"/>
        </dgm:presLayoutVars>
      </dgm:prSet>
      <dgm:spPr/>
      <dgm:t>
        <a:bodyPr/>
        <a:lstStyle/>
        <a:p>
          <a:endParaRPr lang="en-US" altLang="ko-KR"/>
        </a:p>
      </dgm:t>
    </dgm:pt>
    <dgm:pt modelId="{679BC199-658C-44B9-99B8-FFBEAB70611C}" type="pres">
      <dgm:prSet presAssocID="{5CA4FFA8-EE53-4F05-B21B-B83CD63938CF}" presName="spNode" presStyleCnt="0"/>
      <dgm:spPr/>
    </dgm:pt>
    <dgm:pt modelId="{AEE52A0C-FC2E-48BC-9C22-A48E4110C865}" type="pres">
      <dgm:prSet presAssocID="{86CA178C-7CF6-4391-89D6-7E6AAF8BC9EB}" presName="sibTrans" presStyleLbl="sibTrans1D1" presStyleIdx="2" presStyleCnt="5"/>
      <dgm:spPr/>
      <dgm:t>
        <a:bodyPr/>
        <a:lstStyle/>
        <a:p>
          <a:endParaRPr lang="zh-CN" altLang="en-US"/>
        </a:p>
      </dgm:t>
    </dgm:pt>
    <dgm:pt modelId="{7DE7CA91-FCDC-4A26-B276-DCAAFD8B47E3}" type="pres">
      <dgm:prSet presAssocID="{4AEDFCDD-3A19-4703-8CC4-1C2289FCFDAA}" presName="node" presStyleLbl="node1" presStyleIdx="3" presStyleCnt="5">
        <dgm:presLayoutVars>
          <dgm:bulletEnabled val="1"/>
        </dgm:presLayoutVars>
      </dgm:prSet>
      <dgm:spPr/>
      <dgm:t>
        <a:bodyPr/>
        <a:lstStyle/>
        <a:p>
          <a:endParaRPr lang="en-US" altLang="ko-KR"/>
        </a:p>
      </dgm:t>
    </dgm:pt>
    <dgm:pt modelId="{029E7406-F8EF-41CA-9690-F4436F9FE201}" type="pres">
      <dgm:prSet presAssocID="{4AEDFCDD-3A19-4703-8CC4-1C2289FCFDAA}" presName="spNode" presStyleCnt="0"/>
      <dgm:spPr/>
    </dgm:pt>
    <dgm:pt modelId="{2DE64663-FF88-40B6-AC19-C760C14742AE}" type="pres">
      <dgm:prSet presAssocID="{798F5D9C-1110-48A3-8B70-091685ED762F}" presName="sibTrans" presStyleLbl="sibTrans1D1" presStyleIdx="3" presStyleCnt="5"/>
      <dgm:spPr/>
      <dgm:t>
        <a:bodyPr/>
        <a:lstStyle/>
        <a:p>
          <a:endParaRPr lang="zh-CN" altLang="en-US"/>
        </a:p>
      </dgm:t>
    </dgm:pt>
    <dgm:pt modelId="{043DCB0D-497A-4908-BEEB-4C080976C296}" type="pres">
      <dgm:prSet presAssocID="{190817F8-C63D-4982-A706-056F8A034F2E}" presName="node" presStyleLbl="node1" presStyleIdx="4" presStyleCnt="5">
        <dgm:presLayoutVars>
          <dgm:bulletEnabled val="1"/>
        </dgm:presLayoutVars>
      </dgm:prSet>
      <dgm:spPr/>
      <dgm:t>
        <a:bodyPr/>
        <a:lstStyle/>
        <a:p>
          <a:endParaRPr lang="en-US" altLang="ko-KR"/>
        </a:p>
      </dgm:t>
    </dgm:pt>
    <dgm:pt modelId="{C3A90123-10CB-48BD-B8ED-CEBD7E937EE7}" type="pres">
      <dgm:prSet presAssocID="{190817F8-C63D-4982-A706-056F8A034F2E}" presName="spNode" presStyleCnt="0"/>
      <dgm:spPr/>
    </dgm:pt>
    <dgm:pt modelId="{64ED50C9-5755-4A56-854D-B897450B7CC3}" type="pres">
      <dgm:prSet presAssocID="{734611CB-0E33-4580-8A09-3D2044E8C900}" presName="sibTrans" presStyleLbl="sibTrans1D1" presStyleIdx="4" presStyleCnt="5"/>
      <dgm:spPr/>
      <dgm:t>
        <a:bodyPr/>
        <a:lstStyle/>
        <a:p>
          <a:endParaRPr lang="zh-CN" altLang="en-US"/>
        </a:p>
      </dgm:t>
    </dgm:pt>
  </dgm:ptLst>
  <dgm:cxnLst>
    <dgm:cxn modelId="{06D86040-C460-7A4D-9D0A-29FDFBE2CF59}" type="presOf" srcId="{734611CB-0E33-4580-8A09-3D2044E8C900}" destId="{64ED50C9-5755-4A56-854D-B897450B7CC3}" srcOrd="0" destOrd="0" presId="urn:microsoft.com/office/officeart/2005/8/layout/cycle5"/>
    <dgm:cxn modelId="{7439550D-15AE-4027-B957-B33E7B8FA048}" srcId="{59FD2EC7-C2EE-4A26-B33C-1099F4C4BEF3}" destId="{DB693193-3BBD-4E2F-9DF2-D9F605450D4C}" srcOrd="0" destOrd="0" parTransId="{E359D575-7AA5-4E15-BFCC-3ECC0F830F25}" sibTransId="{D4ED8EFD-71BE-41A5-AEC0-1AA6C7E8B39F}"/>
    <dgm:cxn modelId="{24D734E3-0299-934E-BDFF-C21369863141}" type="presOf" srcId="{190817F8-C63D-4982-A706-056F8A034F2E}" destId="{043DCB0D-497A-4908-BEEB-4C080976C296}" srcOrd="0" destOrd="0" presId="urn:microsoft.com/office/officeart/2005/8/layout/cycle5"/>
    <dgm:cxn modelId="{E9AA2AD0-4028-E240-8DEC-542FBFE5D0F2}" type="presOf" srcId="{5CA4FFA8-EE53-4F05-B21B-B83CD63938CF}" destId="{5435690C-C8F3-443D-A556-67BDAE514496}" srcOrd="0" destOrd="0" presId="urn:microsoft.com/office/officeart/2005/8/layout/cycle5"/>
    <dgm:cxn modelId="{AAA8B4A0-EF85-4C47-9656-66EF33D45E8A}" type="presOf" srcId="{0FD625E5-1F62-460B-B15F-2B889C1BE1A5}" destId="{509BA4B4-1293-4409-B42D-F8AB609CBDB2}" srcOrd="0" destOrd="0" presId="urn:microsoft.com/office/officeart/2005/8/layout/cycle5"/>
    <dgm:cxn modelId="{B1C63005-AEEA-754A-9F9C-F1053CA24A13}" type="presOf" srcId="{D4ED8EFD-71BE-41A5-AEC0-1AA6C7E8B39F}" destId="{0D614BA3-2691-4986-9A1F-261176B62A60}" srcOrd="0" destOrd="0" presId="urn:microsoft.com/office/officeart/2005/8/layout/cycle5"/>
    <dgm:cxn modelId="{47584CAB-39A4-834A-8E60-BB971111C008}" type="presOf" srcId="{59FD2EC7-C2EE-4A26-B33C-1099F4C4BEF3}" destId="{FF8BCBA1-9FEC-460A-AE89-860D59CDCC99}" srcOrd="0" destOrd="0" presId="urn:microsoft.com/office/officeart/2005/8/layout/cycle5"/>
    <dgm:cxn modelId="{ADDD0031-BFEC-4DBE-94FB-3D4053E41D6F}" srcId="{59FD2EC7-C2EE-4A26-B33C-1099F4C4BEF3}" destId="{4AEDFCDD-3A19-4703-8CC4-1C2289FCFDAA}" srcOrd="3" destOrd="0" parTransId="{320A93E6-E944-476B-AE81-FE37AC18D676}" sibTransId="{798F5D9C-1110-48A3-8B70-091685ED762F}"/>
    <dgm:cxn modelId="{100C14E5-8209-4D9C-86CE-15648F7CFBFD}" srcId="{59FD2EC7-C2EE-4A26-B33C-1099F4C4BEF3}" destId="{190817F8-C63D-4982-A706-056F8A034F2E}" srcOrd="4" destOrd="0" parTransId="{EFF93FB2-7584-49AB-BEA6-A9BD5A13DE2F}" sibTransId="{734611CB-0E33-4580-8A09-3D2044E8C900}"/>
    <dgm:cxn modelId="{50D9D58A-E130-C647-8962-1FBDCF5DC449}" type="presOf" srcId="{86CA178C-7CF6-4391-89D6-7E6AAF8BC9EB}" destId="{AEE52A0C-FC2E-48BC-9C22-A48E4110C865}" srcOrd="0" destOrd="0" presId="urn:microsoft.com/office/officeart/2005/8/layout/cycle5"/>
    <dgm:cxn modelId="{2682B806-98D4-3746-A41D-B59639035728}" type="presOf" srcId="{798F5D9C-1110-48A3-8B70-091685ED762F}" destId="{2DE64663-FF88-40B6-AC19-C760C14742AE}" srcOrd="0" destOrd="0" presId="urn:microsoft.com/office/officeart/2005/8/layout/cycle5"/>
    <dgm:cxn modelId="{B1619AA1-F122-0E4B-BA8B-14F5E2A29EA2}" type="presOf" srcId="{DB693193-3BBD-4E2F-9DF2-D9F605450D4C}" destId="{73A6C7CD-3DBF-41B1-9A39-850ED06F63E6}" srcOrd="0" destOrd="0" presId="urn:microsoft.com/office/officeart/2005/8/layout/cycle5"/>
    <dgm:cxn modelId="{11D01166-3E82-417B-A31F-9B78939A8CED}" srcId="{59FD2EC7-C2EE-4A26-B33C-1099F4C4BEF3}" destId="{0FD625E5-1F62-460B-B15F-2B889C1BE1A5}" srcOrd="1" destOrd="0" parTransId="{6462C54B-62A6-41BD-87FC-4DFAF5C3D405}" sibTransId="{CEEE7014-AEA2-416A-9087-49F8479167C1}"/>
    <dgm:cxn modelId="{86C2D3C1-F2D7-4C49-9BA7-EF0D147B1869}" type="presOf" srcId="{CEEE7014-AEA2-416A-9087-49F8479167C1}" destId="{E0823E82-204F-4B88-ADE6-A7001AF31401}" srcOrd="0" destOrd="0" presId="urn:microsoft.com/office/officeart/2005/8/layout/cycle5"/>
    <dgm:cxn modelId="{BE349260-E470-4AA7-B51B-0596B100943E}" srcId="{59FD2EC7-C2EE-4A26-B33C-1099F4C4BEF3}" destId="{5CA4FFA8-EE53-4F05-B21B-B83CD63938CF}" srcOrd="2" destOrd="0" parTransId="{B4BA59D0-EB23-4191-BDE9-815CCAF0684E}" sibTransId="{86CA178C-7CF6-4391-89D6-7E6AAF8BC9EB}"/>
    <dgm:cxn modelId="{5F4B8A5A-0190-5F47-A383-A7B637680EFB}" type="presOf" srcId="{4AEDFCDD-3A19-4703-8CC4-1C2289FCFDAA}" destId="{7DE7CA91-FCDC-4A26-B276-DCAAFD8B47E3}" srcOrd="0" destOrd="0" presId="urn:microsoft.com/office/officeart/2005/8/layout/cycle5"/>
    <dgm:cxn modelId="{659B3EBD-391A-F440-A7C4-54398DC666F2}" type="presParOf" srcId="{FF8BCBA1-9FEC-460A-AE89-860D59CDCC99}" destId="{73A6C7CD-3DBF-41B1-9A39-850ED06F63E6}" srcOrd="0" destOrd="0" presId="urn:microsoft.com/office/officeart/2005/8/layout/cycle5"/>
    <dgm:cxn modelId="{1D5F964A-4483-E240-A9A1-56B83B8315F7}" type="presParOf" srcId="{FF8BCBA1-9FEC-460A-AE89-860D59CDCC99}" destId="{28AAD049-7FF3-4BD4-ACFF-C82927F7FE89}" srcOrd="1" destOrd="0" presId="urn:microsoft.com/office/officeart/2005/8/layout/cycle5"/>
    <dgm:cxn modelId="{E5F9EF4E-B6FE-DA4A-B01C-9C68576FEA56}" type="presParOf" srcId="{FF8BCBA1-9FEC-460A-AE89-860D59CDCC99}" destId="{0D614BA3-2691-4986-9A1F-261176B62A60}" srcOrd="2" destOrd="0" presId="urn:microsoft.com/office/officeart/2005/8/layout/cycle5"/>
    <dgm:cxn modelId="{DED7F631-C173-4F41-A2DA-8541DE563A22}" type="presParOf" srcId="{FF8BCBA1-9FEC-460A-AE89-860D59CDCC99}" destId="{509BA4B4-1293-4409-B42D-F8AB609CBDB2}" srcOrd="3" destOrd="0" presId="urn:microsoft.com/office/officeart/2005/8/layout/cycle5"/>
    <dgm:cxn modelId="{5382789E-A2F5-454C-9BE6-121EFF32BE2A}" type="presParOf" srcId="{FF8BCBA1-9FEC-460A-AE89-860D59CDCC99}" destId="{68899ADC-BCC2-485A-BF4D-DAE7A48B7F84}" srcOrd="4" destOrd="0" presId="urn:microsoft.com/office/officeart/2005/8/layout/cycle5"/>
    <dgm:cxn modelId="{779DAE11-90A9-8A48-B5CE-AE700D0BD2EC}" type="presParOf" srcId="{FF8BCBA1-9FEC-460A-AE89-860D59CDCC99}" destId="{E0823E82-204F-4B88-ADE6-A7001AF31401}" srcOrd="5" destOrd="0" presId="urn:microsoft.com/office/officeart/2005/8/layout/cycle5"/>
    <dgm:cxn modelId="{9C2950FA-0D1B-D24E-A711-5B2E067BABB0}" type="presParOf" srcId="{FF8BCBA1-9FEC-460A-AE89-860D59CDCC99}" destId="{5435690C-C8F3-443D-A556-67BDAE514496}" srcOrd="6" destOrd="0" presId="urn:microsoft.com/office/officeart/2005/8/layout/cycle5"/>
    <dgm:cxn modelId="{7E0419C2-5728-1B4F-9EA8-877FD0669131}" type="presParOf" srcId="{FF8BCBA1-9FEC-460A-AE89-860D59CDCC99}" destId="{679BC199-658C-44B9-99B8-FFBEAB70611C}" srcOrd="7" destOrd="0" presId="urn:microsoft.com/office/officeart/2005/8/layout/cycle5"/>
    <dgm:cxn modelId="{575D1D82-651C-A643-A820-AA68A6177F4E}" type="presParOf" srcId="{FF8BCBA1-9FEC-460A-AE89-860D59CDCC99}" destId="{AEE52A0C-FC2E-48BC-9C22-A48E4110C865}" srcOrd="8" destOrd="0" presId="urn:microsoft.com/office/officeart/2005/8/layout/cycle5"/>
    <dgm:cxn modelId="{3B760A32-2FA8-734E-8C41-58B5EC1E3B6D}" type="presParOf" srcId="{FF8BCBA1-9FEC-460A-AE89-860D59CDCC99}" destId="{7DE7CA91-FCDC-4A26-B276-DCAAFD8B47E3}" srcOrd="9" destOrd="0" presId="urn:microsoft.com/office/officeart/2005/8/layout/cycle5"/>
    <dgm:cxn modelId="{02DB2C44-CA44-044B-AA43-0954163CC0EE}" type="presParOf" srcId="{FF8BCBA1-9FEC-460A-AE89-860D59CDCC99}" destId="{029E7406-F8EF-41CA-9690-F4436F9FE201}" srcOrd="10" destOrd="0" presId="urn:microsoft.com/office/officeart/2005/8/layout/cycle5"/>
    <dgm:cxn modelId="{9D3D4D30-E994-7946-958A-EE6F4264800F}" type="presParOf" srcId="{FF8BCBA1-9FEC-460A-AE89-860D59CDCC99}" destId="{2DE64663-FF88-40B6-AC19-C760C14742AE}" srcOrd="11" destOrd="0" presId="urn:microsoft.com/office/officeart/2005/8/layout/cycle5"/>
    <dgm:cxn modelId="{76872C71-D8D7-2744-A7EC-7B270956B6EF}" type="presParOf" srcId="{FF8BCBA1-9FEC-460A-AE89-860D59CDCC99}" destId="{043DCB0D-497A-4908-BEEB-4C080976C296}" srcOrd="12" destOrd="0" presId="urn:microsoft.com/office/officeart/2005/8/layout/cycle5"/>
    <dgm:cxn modelId="{E2BFBB1E-A30D-3142-A9E9-F3B3EB735FDC}" type="presParOf" srcId="{FF8BCBA1-9FEC-460A-AE89-860D59CDCC99}" destId="{C3A90123-10CB-48BD-B8ED-CEBD7E937EE7}" srcOrd="13" destOrd="0" presId="urn:microsoft.com/office/officeart/2005/8/layout/cycle5"/>
    <dgm:cxn modelId="{D85B5221-0E14-5E43-85B3-AA16FF97FCF5}" type="presParOf" srcId="{FF8BCBA1-9FEC-460A-AE89-860D59CDCC99}" destId="{64ED50C9-5755-4A56-854D-B897450B7CC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FD2EC7-C2EE-4A26-B33C-1099F4C4BEF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ltLang="ko-KR"/>
        </a:p>
      </dgm:t>
    </dgm:pt>
    <dgm:pt modelId="{DB693193-3BBD-4E2F-9DF2-D9F605450D4C}">
      <dgm:prSet phldrT="[Text]" custT="1"/>
      <dgm:spPr/>
      <dgm:t>
        <a:bodyPr/>
        <a:lstStyle/>
        <a:p>
          <a:pPr algn="ctr"/>
          <a:r>
            <a:rPr lang="en-US" altLang="ko-KR" sz="1050" dirty="0"/>
            <a:t>1. </a:t>
          </a:r>
          <a:r>
            <a:rPr lang="en-US" altLang="zh-CN" sz="1050" dirty="0" smtClean="0"/>
            <a:t>Use the data model</a:t>
          </a:r>
          <a:endParaRPr lang="en-US" altLang="ko-KR" sz="1050" dirty="0"/>
        </a:p>
      </dgm:t>
    </dgm:pt>
    <dgm:pt modelId="{E359D575-7AA5-4E15-BFCC-3ECC0F830F25}" type="parTrans" cxnId="{7439550D-15AE-4027-B957-B33E7B8FA048}">
      <dgm:prSet/>
      <dgm:spPr/>
      <dgm:t>
        <a:bodyPr/>
        <a:lstStyle/>
        <a:p>
          <a:pPr algn="ctr"/>
          <a:endParaRPr lang="en-US" altLang="ko-KR"/>
        </a:p>
      </dgm:t>
    </dgm:pt>
    <dgm:pt modelId="{D4ED8EFD-71BE-41A5-AEC0-1AA6C7E8B39F}" type="sibTrans" cxnId="{7439550D-15AE-4027-B957-B33E7B8FA048}">
      <dgm:prSet/>
      <dgm:spPr/>
      <dgm:t>
        <a:bodyPr/>
        <a:lstStyle/>
        <a:p>
          <a:pPr algn="ctr"/>
          <a:endParaRPr lang="en-US" altLang="ko-KR"/>
        </a:p>
      </dgm:t>
    </dgm:pt>
    <dgm:pt modelId="{0FD625E5-1F62-460B-B15F-2B889C1BE1A5}">
      <dgm:prSet phldrT="[Text]" custT="1"/>
      <dgm:spPr/>
      <dgm:t>
        <a:bodyPr/>
        <a:lstStyle/>
        <a:p>
          <a:pPr algn="ctr"/>
          <a:r>
            <a:rPr lang="en-US" altLang="ko-KR" sz="1050" dirty="0"/>
            <a:t>2. Train the data in the different models</a:t>
          </a:r>
        </a:p>
      </dgm:t>
    </dgm:pt>
    <dgm:pt modelId="{6462C54B-62A6-41BD-87FC-4DFAF5C3D405}" type="parTrans" cxnId="{11D01166-3E82-417B-A31F-9B78939A8CED}">
      <dgm:prSet/>
      <dgm:spPr/>
      <dgm:t>
        <a:bodyPr/>
        <a:lstStyle/>
        <a:p>
          <a:pPr algn="ctr"/>
          <a:endParaRPr lang="en-US" altLang="ko-KR"/>
        </a:p>
      </dgm:t>
    </dgm:pt>
    <dgm:pt modelId="{CEEE7014-AEA2-416A-9087-49F8479167C1}" type="sibTrans" cxnId="{11D01166-3E82-417B-A31F-9B78939A8CED}">
      <dgm:prSet/>
      <dgm:spPr/>
      <dgm:t>
        <a:bodyPr/>
        <a:lstStyle/>
        <a:p>
          <a:pPr algn="ctr"/>
          <a:endParaRPr lang="en-US" altLang="ko-KR"/>
        </a:p>
      </dgm:t>
    </dgm:pt>
    <dgm:pt modelId="{5CA4FFA8-EE53-4F05-B21B-B83CD63938CF}">
      <dgm:prSet phldrT="[Text]" custT="1"/>
      <dgm:spPr/>
      <dgm:t>
        <a:bodyPr/>
        <a:lstStyle/>
        <a:p>
          <a:pPr algn="ctr"/>
          <a:r>
            <a:rPr lang="en-US" altLang="ko-KR" sz="1050" dirty="0"/>
            <a:t>3. Predict the validate data in the trained model</a:t>
          </a:r>
        </a:p>
      </dgm:t>
    </dgm:pt>
    <dgm:pt modelId="{B4BA59D0-EB23-4191-BDE9-815CCAF0684E}" type="parTrans" cxnId="{BE349260-E470-4AA7-B51B-0596B100943E}">
      <dgm:prSet/>
      <dgm:spPr/>
      <dgm:t>
        <a:bodyPr/>
        <a:lstStyle/>
        <a:p>
          <a:pPr algn="ctr"/>
          <a:endParaRPr lang="en-US" altLang="ko-KR"/>
        </a:p>
      </dgm:t>
    </dgm:pt>
    <dgm:pt modelId="{86CA178C-7CF6-4391-89D6-7E6AAF8BC9EB}" type="sibTrans" cxnId="{BE349260-E470-4AA7-B51B-0596B100943E}">
      <dgm:prSet/>
      <dgm:spPr/>
      <dgm:t>
        <a:bodyPr/>
        <a:lstStyle/>
        <a:p>
          <a:pPr algn="ctr"/>
          <a:endParaRPr lang="en-US" altLang="ko-KR"/>
        </a:p>
      </dgm:t>
    </dgm:pt>
    <dgm:pt modelId="{4AEDFCDD-3A19-4703-8CC4-1C2289FCFDAA}">
      <dgm:prSet phldrT="[Text]" custT="1"/>
      <dgm:spPr/>
      <dgm:t>
        <a:bodyPr/>
        <a:lstStyle/>
        <a:p>
          <a:pPr algn="ctr"/>
          <a:r>
            <a:rPr lang="en-US" altLang="ko-KR" sz="1050" dirty="0"/>
            <a:t>4. Change the alpha constant</a:t>
          </a:r>
        </a:p>
      </dgm:t>
    </dgm:pt>
    <dgm:pt modelId="{320A93E6-E944-476B-AE81-FE37AC18D676}" type="parTrans" cxnId="{ADDD0031-BFEC-4DBE-94FB-3D4053E41D6F}">
      <dgm:prSet/>
      <dgm:spPr/>
      <dgm:t>
        <a:bodyPr/>
        <a:lstStyle/>
        <a:p>
          <a:pPr algn="ctr"/>
          <a:endParaRPr lang="en-US" altLang="ko-KR"/>
        </a:p>
      </dgm:t>
    </dgm:pt>
    <dgm:pt modelId="{798F5D9C-1110-48A3-8B70-091685ED762F}" type="sibTrans" cxnId="{ADDD0031-BFEC-4DBE-94FB-3D4053E41D6F}">
      <dgm:prSet/>
      <dgm:spPr/>
      <dgm:t>
        <a:bodyPr/>
        <a:lstStyle/>
        <a:p>
          <a:pPr algn="ctr"/>
          <a:endParaRPr lang="en-US" altLang="ko-KR"/>
        </a:p>
      </dgm:t>
    </dgm:pt>
    <dgm:pt modelId="{190817F8-C63D-4982-A706-056F8A034F2E}">
      <dgm:prSet phldrT="[Text]" custT="1"/>
      <dgm:spPr/>
      <dgm:t>
        <a:bodyPr/>
        <a:lstStyle/>
        <a:p>
          <a:pPr algn="ctr"/>
          <a:r>
            <a:rPr lang="en-US" altLang="ko-KR" sz="1050" dirty="0"/>
            <a:t>5. Compare the results by each criteria</a:t>
          </a:r>
        </a:p>
      </dgm:t>
    </dgm:pt>
    <dgm:pt modelId="{EFF93FB2-7584-49AB-BEA6-A9BD5A13DE2F}" type="parTrans" cxnId="{100C14E5-8209-4D9C-86CE-15648F7CFBFD}">
      <dgm:prSet/>
      <dgm:spPr/>
      <dgm:t>
        <a:bodyPr/>
        <a:lstStyle/>
        <a:p>
          <a:pPr algn="ctr"/>
          <a:endParaRPr lang="en-US" altLang="ko-KR"/>
        </a:p>
      </dgm:t>
    </dgm:pt>
    <dgm:pt modelId="{734611CB-0E33-4580-8A09-3D2044E8C900}" type="sibTrans" cxnId="{100C14E5-8209-4D9C-86CE-15648F7CFBFD}">
      <dgm:prSet/>
      <dgm:spPr/>
      <dgm:t>
        <a:bodyPr/>
        <a:lstStyle/>
        <a:p>
          <a:pPr algn="ctr"/>
          <a:endParaRPr lang="en-US" altLang="ko-KR"/>
        </a:p>
      </dgm:t>
    </dgm:pt>
    <dgm:pt modelId="{FF8BCBA1-9FEC-460A-AE89-860D59CDCC99}" type="pres">
      <dgm:prSet presAssocID="{59FD2EC7-C2EE-4A26-B33C-1099F4C4BEF3}" presName="cycle" presStyleCnt="0">
        <dgm:presLayoutVars>
          <dgm:dir/>
          <dgm:resizeHandles val="exact"/>
        </dgm:presLayoutVars>
      </dgm:prSet>
      <dgm:spPr/>
      <dgm:t>
        <a:bodyPr/>
        <a:lstStyle/>
        <a:p>
          <a:endParaRPr lang="zh-CN" altLang="en-US"/>
        </a:p>
      </dgm:t>
    </dgm:pt>
    <dgm:pt modelId="{73A6C7CD-3DBF-41B1-9A39-850ED06F63E6}" type="pres">
      <dgm:prSet presAssocID="{DB693193-3BBD-4E2F-9DF2-D9F605450D4C}" presName="node" presStyleLbl="node1" presStyleIdx="0" presStyleCnt="5">
        <dgm:presLayoutVars>
          <dgm:bulletEnabled val="1"/>
        </dgm:presLayoutVars>
      </dgm:prSet>
      <dgm:spPr/>
      <dgm:t>
        <a:bodyPr/>
        <a:lstStyle/>
        <a:p>
          <a:endParaRPr lang="en-US" altLang="ko-KR"/>
        </a:p>
      </dgm:t>
    </dgm:pt>
    <dgm:pt modelId="{28AAD049-7FF3-4BD4-ACFF-C82927F7FE89}" type="pres">
      <dgm:prSet presAssocID="{DB693193-3BBD-4E2F-9DF2-D9F605450D4C}" presName="spNode" presStyleCnt="0"/>
      <dgm:spPr/>
    </dgm:pt>
    <dgm:pt modelId="{0D614BA3-2691-4986-9A1F-261176B62A60}" type="pres">
      <dgm:prSet presAssocID="{D4ED8EFD-71BE-41A5-AEC0-1AA6C7E8B39F}" presName="sibTrans" presStyleLbl="sibTrans1D1" presStyleIdx="0" presStyleCnt="5"/>
      <dgm:spPr/>
      <dgm:t>
        <a:bodyPr/>
        <a:lstStyle/>
        <a:p>
          <a:endParaRPr lang="zh-CN" altLang="en-US"/>
        </a:p>
      </dgm:t>
    </dgm:pt>
    <dgm:pt modelId="{509BA4B4-1293-4409-B42D-F8AB609CBDB2}" type="pres">
      <dgm:prSet presAssocID="{0FD625E5-1F62-460B-B15F-2B889C1BE1A5}" presName="node" presStyleLbl="node1" presStyleIdx="1" presStyleCnt="5">
        <dgm:presLayoutVars>
          <dgm:bulletEnabled val="1"/>
        </dgm:presLayoutVars>
      </dgm:prSet>
      <dgm:spPr/>
      <dgm:t>
        <a:bodyPr/>
        <a:lstStyle/>
        <a:p>
          <a:endParaRPr lang="en-US" altLang="ko-KR"/>
        </a:p>
      </dgm:t>
    </dgm:pt>
    <dgm:pt modelId="{68899ADC-BCC2-485A-BF4D-DAE7A48B7F84}" type="pres">
      <dgm:prSet presAssocID="{0FD625E5-1F62-460B-B15F-2B889C1BE1A5}" presName="spNode" presStyleCnt="0"/>
      <dgm:spPr/>
    </dgm:pt>
    <dgm:pt modelId="{E0823E82-204F-4B88-ADE6-A7001AF31401}" type="pres">
      <dgm:prSet presAssocID="{CEEE7014-AEA2-416A-9087-49F8479167C1}" presName="sibTrans" presStyleLbl="sibTrans1D1" presStyleIdx="1" presStyleCnt="5"/>
      <dgm:spPr/>
      <dgm:t>
        <a:bodyPr/>
        <a:lstStyle/>
        <a:p>
          <a:endParaRPr lang="zh-CN" altLang="en-US"/>
        </a:p>
      </dgm:t>
    </dgm:pt>
    <dgm:pt modelId="{5435690C-C8F3-443D-A556-67BDAE514496}" type="pres">
      <dgm:prSet presAssocID="{5CA4FFA8-EE53-4F05-B21B-B83CD63938CF}" presName="node" presStyleLbl="node1" presStyleIdx="2" presStyleCnt="5">
        <dgm:presLayoutVars>
          <dgm:bulletEnabled val="1"/>
        </dgm:presLayoutVars>
      </dgm:prSet>
      <dgm:spPr/>
      <dgm:t>
        <a:bodyPr/>
        <a:lstStyle/>
        <a:p>
          <a:endParaRPr lang="en-US" altLang="ko-KR"/>
        </a:p>
      </dgm:t>
    </dgm:pt>
    <dgm:pt modelId="{679BC199-658C-44B9-99B8-FFBEAB70611C}" type="pres">
      <dgm:prSet presAssocID="{5CA4FFA8-EE53-4F05-B21B-B83CD63938CF}" presName="spNode" presStyleCnt="0"/>
      <dgm:spPr/>
    </dgm:pt>
    <dgm:pt modelId="{AEE52A0C-FC2E-48BC-9C22-A48E4110C865}" type="pres">
      <dgm:prSet presAssocID="{86CA178C-7CF6-4391-89D6-7E6AAF8BC9EB}" presName="sibTrans" presStyleLbl="sibTrans1D1" presStyleIdx="2" presStyleCnt="5"/>
      <dgm:spPr/>
      <dgm:t>
        <a:bodyPr/>
        <a:lstStyle/>
        <a:p>
          <a:endParaRPr lang="zh-CN" altLang="en-US"/>
        </a:p>
      </dgm:t>
    </dgm:pt>
    <dgm:pt modelId="{7DE7CA91-FCDC-4A26-B276-DCAAFD8B47E3}" type="pres">
      <dgm:prSet presAssocID="{4AEDFCDD-3A19-4703-8CC4-1C2289FCFDAA}" presName="node" presStyleLbl="node1" presStyleIdx="3" presStyleCnt="5">
        <dgm:presLayoutVars>
          <dgm:bulletEnabled val="1"/>
        </dgm:presLayoutVars>
      </dgm:prSet>
      <dgm:spPr/>
      <dgm:t>
        <a:bodyPr/>
        <a:lstStyle/>
        <a:p>
          <a:endParaRPr lang="en-US" altLang="ko-KR"/>
        </a:p>
      </dgm:t>
    </dgm:pt>
    <dgm:pt modelId="{029E7406-F8EF-41CA-9690-F4436F9FE201}" type="pres">
      <dgm:prSet presAssocID="{4AEDFCDD-3A19-4703-8CC4-1C2289FCFDAA}" presName="spNode" presStyleCnt="0"/>
      <dgm:spPr/>
    </dgm:pt>
    <dgm:pt modelId="{2DE64663-FF88-40B6-AC19-C760C14742AE}" type="pres">
      <dgm:prSet presAssocID="{798F5D9C-1110-48A3-8B70-091685ED762F}" presName="sibTrans" presStyleLbl="sibTrans1D1" presStyleIdx="3" presStyleCnt="5"/>
      <dgm:spPr/>
      <dgm:t>
        <a:bodyPr/>
        <a:lstStyle/>
        <a:p>
          <a:endParaRPr lang="zh-CN" altLang="en-US"/>
        </a:p>
      </dgm:t>
    </dgm:pt>
    <dgm:pt modelId="{043DCB0D-497A-4908-BEEB-4C080976C296}" type="pres">
      <dgm:prSet presAssocID="{190817F8-C63D-4982-A706-056F8A034F2E}" presName="node" presStyleLbl="node1" presStyleIdx="4" presStyleCnt="5">
        <dgm:presLayoutVars>
          <dgm:bulletEnabled val="1"/>
        </dgm:presLayoutVars>
      </dgm:prSet>
      <dgm:spPr/>
      <dgm:t>
        <a:bodyPr/>
        <a:lstStyle/>
        <a:p>
          <a:endParaRPr lang="en-US" altLang="ko-KR"/>
        </a:p>
      </dgm:t>
    </dgm:pt>
    <dgm:pt modelId="{C3A90123-10CB-48BD-B8ED-CEBD7E937EE7}" type="pres">
      <dgm:prSet presAssocID="{190817F8-C63D-4982-A706-056F8A034F2E}" presName="spNode" presStyleCnt="0"/>
      <dgm:spPr/>
    </dgm:pt>
    <dgm:pt modelId="{64ED50C9-5755-4A56-854D-B897450B7CC3}" type="pres">
      <dgm:prSet presAssocID="{734611CB-0E33-4580-8A09-3D2044E8C900}" presName="sibTrans" presStyleLbl="sibTrans1D1" presStyleIdx="4" presStyleCnt="5"/>
      <dgm:spPr/>
      <dgm:t>
        <a:bodyPr/>
        <a:lstStyle/>
        <a:p>
          <a:endParaRPr lang="zh-CN" altLang="en-US"/>
        </a:p>
      </dgm:t>
    </dgm:pt>
  </dgm:ptLst>
  <dgm:cxnLst>
    <dgm:cxn modelId="{6F8AACA4-C7E4-8A4E-BBDE-89307DA76007}" type="presOf" srcId="{D4ED8EFD-71BE-41A5-AEC0-1AA6C7E8B39F}" destId="{0D614BA3-2691-4986-9A1F-261176B62A60}" srcOrd="0" destOrd="0" presId="urn:microsoft.com/office/officeart/2005/8/layout/cycle5"/>
    <dgm:cxn modelId="{7439550D-15AE-4027-B957-B33E7B8FA048}" srcId="{59FD2EC7-C2EE-4A26-B33C-1099F4C4BEF3}" destId="{DB693193-3BBD-4E2F-9DF2-D9F605450D4C}" srcOrd="0" destOrd="0" parTransId="{E359D575-7AA5-4E15-BFCC-3ECC0F830F25}" sibTransId="{D4ED8EFD-71BE-41A5-AEC0-1AA6C7E8B39F}"/>
    <dgm:cxn modelId="{3DC0A791-0E85-5341-99EF-A10D72664F87}" type="presOf" srcId="{59FD2EC7-C2EE-4A26-B33C-1099F4C4BEF3}" destId="{FF8BCBA1-9FEC-460A-AE89-860D59CDCC99}" srcOrd="0" destOrd="0" presId="urn:microsoft.com/office/officeart/2005/8/layout/cycle5"/>
    <dgm:cxn modelId="{718108FC-A443-C841-A972-D39A272D226C}" type="presOf" srcId="{798F5D9C-1110-48A3-8B70-091685ED762F}" destId="{2DE64663-FF88-40B6-AC19-C760C14742AE}" srcOrd="0" destOrd="0" presId="urn:microsoft.com/office/officeart/2005/8/layout/cycle5"/>
    <dgm:cxn modelId="{ADDD0031-BFEC-4DBE-94FB-3D4053E41D6F}" srcId="{59FD2EC7-C2EE-4A26-B33C-1099F4C4BEF3}" destId="{4AEDFCDD-3A19-4703-8CC4-1C2289FCFDAA}" srcOrd="3" destOrd="0" parTransId="{320A93E6-E944-476B-AE81-FE37AC18D676}" sibTransId="{798F5D9C-1110-48A3-8B70-091685ED762F}"/>
    <dgm:cxn modelId="{100C14E5-8209-4D9C-86CE-15648F7CFBFD}" srcId="{59FD2EC7-C2EE-4A26-B33C-1099F4C4BEF3}" destId="{190817F8-C63D-4982-A706-056F8A034F2E}" srcOrd="4" destOrd="0" parTransId="{EFF93FB2-7584-49AB-BEA6-A9BD5A13DE2F}" sibTransId="{734611CB-0E33-4580-8A09-3D2044E8C900}"/>
    <dgm:cxn modelId="{022B7AF1-8D63-1145-B4A8-32D4A9D257A9}" type="presOf" srcId="{734611CB-0E33-4580-8A09-3D2044E8C900}" destId="{64ED50C9-5755-4A56-854D-B897450B7CC3}" srcOrd="0" destOrd="0" presId="urn:microsoft.com/office/officeart/2005/8/layout/cycle5"/>
    <dgm:cxn modelId="{45040612-8D91-5942-9C69-FD89B3539C98}" type="presOf" srcId="{5CA4FFA8-EE53-4F05-B21B-B83CD63938CF}" destId="{5435690C-C8F3-443D-A556-67BDAE514496}" srcOrd="0" destOrd="0" presId="urn:microsoft.com/office/officeart/2005/8/layout/cycle5"/>
    <dgm:cxn modelId="{7610EDE0-ACB4-1A4E-B0BB-C676E26CD2BE}" type="presOf" srcId="{0FD625E5-1F62-460B-B15F-2B889C1BE1A5}" destId="{509BA4B4-1293-4409-B42D-F8AB609CBDB2}" srcOrd="0" destOrd="0" presId="urn:microsoft.com/office/officeart/2005/8/layout/cycle5"/>
    <dgm:cxn modelId="{96DE1657-0088-0B4F-B8FA-2392CF5FE686}" type="presOf" srcId="{190817F8-C63D-4982-A706-056F8A034F2E}" destId="{043DCB0D-497A-4908-BEEB-4C080976C296}" srcOrd="0" destOrd="0" presId="urn:microsoft.com/office/officeart/2005/8/layout/cycle5"/>
    <dgm:cxn modelId="{FF1C1645-E53A-7248-A155-8649D39139A4}" type="presOf" srcId="{DB693193-3BBD-4E2F-9DF2-D9F605450D4C}" destId="{73A6C7CD-3DBF-41B1-9A39-850ED06F63E6}" srcOrd="0" destOrd="0" presId="urn:microsoft.com/office/officeart/2005/8/layout/cycle5"/>
    <dgm:cxn modelId="{11D01166-3E82-417B-A31F-9B78939A8CED}" srcId="{59FD2EC7-C2EE-4A26-B33C-1099F4C4BEF3}" destId="{0FD625E5-1F62-460B-B15F-2B889C1BE1A5}" srcOrd="1" destOrd="0" parTransId="{6462C54B-62A6-41BD-87FC-4DFAF5C3D405}" sibTransId="{CEEE7014-AEA2-416A-9087-49F8479167C1}"/>
    <dgm:cxn modelId="{66189641-2A80-B94D-8756-F6B97575122F}" type="presOf" srcId="{4AEDFCDD-3A19-4703-8CC4-1C2289FCFDAA}" destId="{7DE7CA91-FCDC-4A26-B276-DCAAFD8B47E3}" srcOrd="0" destOrd="0" presId="urn:microsoft.com/office/officeart/2005/8/layout/cycle5"/>
    <dgm:cxn modelId="{AC504DAB-5E18-B447-B3F0-E3B734B0DEA8}" type="presOf" srcId="{86CA178C-7CF6-4391-89D6-7E6AAF8BC9EB}" destId="{AEE52A0C-FC2E-48BC-9C22-A48E4110C865}" srcOrd="0" destOrd="0" presId="urn:microsoft.com/office/officeart/2005/8/layout/cycle5"/>
    <dgm:cxn modelId="{BE349260-E470-4AA7-B51B-0596B100943E}" srcId="{59FD2EC7-C2EE-4A26-B33C-1099F4C4BEF3}" destId="{5CA4FFA8-EE53-4F05-B21B-B83CD63938CF}" srcOrd="2" destOrd="0" parTransId="{B4BA59D0-EB23-4191-BDE9-815CCAF0684E}" sibTransId="{86CA178C-7CF6-4391-89D6-7E6AAF8BC9EB}"/>
    <dgm:cxn modelId="{8CA34CE6-476D-3447-B7FC-18432CC6DE23}" type="presOf" srcId="{CEEE7014-AEA2-416A-9087-49F8479167C1}" destId="{E0823E82-204F-4B88-ADE6-A7001AF31401}" srcOrd="0" destOrd="0" presId="urn:microsoft.com/office/officeart/2005/8/layout/cycle5"/>
    <dgm:cxn modelId="{BB30A662-1CD8-5B4A-9477-6CB87D3A8915}" type="presParOf" srcId="{FF8BCBA1-9FEC-460A-AE89-860D59CDCC99}" destId="{73A6C7CD-3DBF-41B1-9A39-850ED06F63E6}" srcOrd="0" destOrd="0" presId="urn:microsoft.com/office/officeart/2005/8/layout/cycle5"/>
    <dgm:cxn modelId="{110A2CBE-E7AC-744F-9D22-177CD7E9ACBD}" type="presParOf" srcId="{FF8BCBA1-9FEC-460A-AE89-860D59CDCC99}" destId="{28AAD049-7FF3-4BD4-ACFF-C82927F7FE89}" srcOrd="1" destOrd="0" presId="urn:microsoft.com/office/officeart/2005/8/layout/cycle5"/>
    <dgm:cxn modelId="{5B5B709B-4E3B-2C4C-80E4-E5F6FEFB5315}" type="presParOf" srcId="{FF8BCBA1-9FEC-460A-AE89-860D59CDCC99}" destId="{0D614BA3-2691-4986-9A1F-261176B62A60}" srcOrd="2" destOrd="0" presId="urn:microsoft.com/office/officeart/2005/8/layout/cycle5"/>
    <dgm:cxn modelId="{8A0ABEB1-E6E4-3348-A816-2DE041F1C276}" type="presParOf" srcId="{FF8BCBA1-9FEC-460A-AE89-860D59CDCC99}" destId="{509BA4B4-1293-4409-B42D-F8AB609CBDB2}" srcOrd="3" destOrd="0" presId="urn:microsoft.com/office/officeart/2005/8/layout/cycle5"/>
    <dgm:cxn modelId="{76328B0F-3B13-B648-B37C-DD163CBA5188}" type="presParOf" srcId="{FF8BCBA1-9FEC-460A-AE89-860D59CDCC99}" destId="{68899ADC-BCC2-485A-BF4D-DAE7A48B7F84}" srcOrd="4" destOrd="0" presId="urn:microsoft.com/office/officeart/2005/8/layout/cycle5"/>
    <dgm:cxn modelId="{59D29FB5-08EB-B145-9346-5CEBE849DFD2}" type="presParOf" srcId="{FF8BCBA1-9FEC-460A-AE89-860D59CDCC99}" destId="{E0823E82-204F-4B88-ADE6-A7001AF31401}" srcOrd="5" destOrd="0" presId="urn:microsoft.com/office/officeart/2005/8/layout/cycle5"/>
    <dgm:cxn modelId="{C0DC1DA4-FE2C-8E44-A6EA-C5FF6DB3143D}" type="presParOf" srcId="{FF8BCBA1-9FEC-460A-AE89-860D59CDCC99}" destId="{5435690C-C8F3-443D-A556-67BDAE514496}" srcOrd="6" destOrd="0" presId="urn:microsoft.com/office/officeart/2005/8/layout/cycle5"/>
    <dgm:cxn modelId="{893676FF-5FC7-BA42-9152-18AD6DAF29F5}" type="presParOf" srcId="{FF8BCBA1-9FEC-460A-AE89-860D59CDCC99}" destId="{679BC199-658C-44B9-99B8-FFBEAB70611C}" srcOrd="7" destOrd="0" presId="urn:microsoft.com/office/officeart/2005/8/layout/cycle5"/>
    <dgm:cxn modelId="{41D5F844-16C8-9B4C-AD60-1650A164D25E}" type="presParOf" srcId="{FF8BCBA1-9FEC-460A-AE89-860D59CDCC99}" destId="{AEE52A0C-FC2E-48BC-9C22-A48E4110C865}" srcOrd="8" destOrd="0" presId="urn:microsoft.com/office/officeart/2005/8/layout/cycle5"/>
    <dgm:cxn modelId="{C031FD3C-B7B9-704B-B50D-6C089DDB343B}" type="presParOf" srcId="{FF8BCBA1-9FEC-460A-AE89-860D59CDCC99}" destId="{7DE7CA91-FCDC-4A26-B276-DCAAFD8B47E3}" srcOrd="9" destOrd="0" presId="urn:microsoft.com/office/officeart/2005/8/layout/cycle5"/>
    <dgm:cxn modelId="{48D716F7-5CB8-CF42-861E-92C99D4BAE6B}" type="presParOf" srcId="{FF8BCBA1-9FEC-460A-AE89-860D59CDCC99}" destId="{029E7406-F8EF-41CA-9690-F4436F9FE201}" srcOrd="10" destOrd="0" presId="urn:microsoft.com/office/officeart/2005/8/layout/cycle5"/>
    <dgm:cxn modelId="{A8BC2DBF-C9E6-F544-B2F1-07F6A9F3FD5F}" type="presParOf" srcId="{FF8BCBA1-9FEC-460A-AE89-860D59CDCC99}" destId="{2DE64663-FF88-40B6-AC19-C760C14742AE}" srcOrd="11" destOrd="0" presId="urn:microsoft.com/office/officeart/2005/8/layout/cycle5"/>
    <dgm:cxn modelId="{295991BA-CD73-D645-AC4D-5782EDBE818A}" type="presParOf" srcId="{FF8BCBA1-9FEC-460A-AE89-860D59CDCC99}" destId="{043DCB0D-497A-4908-BEEB-4C080976C296}" srcOrd="12" destOrd="0" presId="urn:microsoft.com/office/officeart/2005/8/layout/cycle5"/>
    <dgm:cxn modelId="{3D2FBE20-DF0E-684B-975D-E80C97C08E9E}" type="presParOf" srcId="{FF8BCBA1-9FEC-460A-AE89-860D59CDCC99}" destId="{C3A90123-10CB-48BD-B8ED-CEBD7E937EE7}" srcOrd="13" destOrd="0" presId="urn:microsoft.com/office/officeart/2005/8/layout/cycle5"/>
    <dgm:cxn modelId="{AAFDC63B-8F70-894C-957A-78D9F28F14A9}" type="presParOf" srcId="{FF8BCBA1-9FEC-460A-AE89-860D59CDCC99}" destId="{64ED50C9-5755-4A56-854D-B897450B7CC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C7CD-3DBF-41B1-9A39-850ED06F63E6}">
      <dsp:nvSpPr>
        <dsp:cNvPr id="0" name=""/>
        <dsp:cNvSpPr/>
      </dsp:nvSpPr>
      <dsp:spPr>
        <a:xfrm>
          <a:off x="4136695" y="267"/>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1. </a:t>
          </a:r>
          <a:r>
            <a:rPr lang="en-US" altLang="zh-CN" sz="1050" kern="1200" dirty="0" smtClean="0"/>
            <a:t>Use the data model</a:t>
          </a:r>
          <a:endParaRPr lang="en-US" altLang="ko-KR" sz="1050" kern="1200" dirty="0"/>
        </a:p>
      </dsp:txBody>
      <dsp:txXfrm>
        <a:off x="4178615" y="42187"/>
        <a:ext cx="1237279" cy="774887"/>
      </dsp:txXfrm>
    </dsp:sp>
    <dsp:sp modelId="{0D614BA3-2691-4986-9A1F-261176B62A60}">
      <dsp:nvSpPr>
        <dsp:cNvPr id="0" name=""/>
        <dsp:cNvSpPr/>
      </dsp:nvSpPr>
      <dsp:spPr>
        <a:xfrm>
          <a:off x="3080539" y="429631"/>
          <a:ext cx="3433431" cy="3433431"/>
        </a:xfrm>
        <a:custGeom>
          <a:avLst/>
          <a:gdLst/>
          <a:ahLst/>
          <a:cxnLst/>
          <a:rect l="0" t="0" r="0" b="0"/>
          <a:pathLst>
            <a:path>
              <a:moveTo>
                <a:pt x="2554522" y="218318"/>
              </a:moveTo>
              <a:arcTo wR="1716715" hR="1716715" stAng="17952665"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09BA4B4-1293-4409-B42D-F8AB609CBDB2}">
      <dsp:nvSpPr>
        <dsp:cNvPr id="0" name=""/>
        <dsp:cNvSpPr/>
      </dsp:nvSpPr>
      <dsp:spPr>
        <a:xfrm>
          <a:off x="5769389"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2. Train the data in the different models</a:t>
          </a:r>
        </a:p>
      </dsp:txBody>
      <dsp:txXfrm>
        <a:off x="5811309" y="1228409"/>
        <a:ext cx="1237279" cy="774887"/>
      </dsp:txXfrm>
    </dsp:sp>
    <dsp:sp modelId="{E0823E82-204F-4B88-ADE6-A7001AF31401}">
      <dsp:nvSpPr>
        <dsp:cNvPr id="0" name=""/>
        <dsp:cNvSpPr/>
      </dsp:nvSpPr>
      <dsp:spPr>
        <a:xfrm>
          <a:off x="3080539" y="429631"/>
          <a:ext cx="3433431" cy="3433431"/>
        </a:xfrm>
        <a:custGeom>
          <a:avLst/>
          <a:gdLst/>
          <a:ahLst/>
          <a:cxnLst/>
          <a:rect l="0" t="0" r="0" b="0"/>
          <a:pathLst>
            <a:path>
              <a:moveTo>
                <a:pt x="3429327" y="1835351"/>
              </a:moveTo>
              <a:arcTo wR="1716715" hR="1716715" stAng="21837760"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435690C-C8F3-443D-A556-67BDAE514496}">
      <dsp:nvSpPr>
        <dsp:cNvPr id="0" name=""/>
        <dsp:cNvSpPr/>
      </dsp:nvSpPr>
      <dsp:spPr>
        <a:xfrm>
          <a:off x="514575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3. Predict the validate data in the trained model</a:t>
          </a:r>
        </a:p>
      </dsp:txBody>
      <dsp:txXfrm>
        <a:off x="5187675" y="3147755"/>
        <a:ext cx="1237279" cy="774887"/>
      </dsp:txXfrm>
    </dsp:sp>
    <dsp:sp modelId="{AEE52A0C-FC2E-48BC-9C22-A48E4110C865}">
      <dsp:nvSpPr>
        <dsp:cNvPr id="0" name=""/>
        <dsp:cNvSpPr/>
      </dsp:nvSpPr>
      <dsp:spPr>
        <a:xfrm>
          <a:off x="3080539" y="429631"/>
          <a:ext cx="3433431" cy="3433431"/>
        </a:xfrm>
        <a:custGeom>
          <a:avLst/>
          <a:gdLst/>
          <a:ahLst/>
          <a:cxnLst/>
          <a:rect l="0" t="0" r="0" b="0"/>
          <a:pathLst>
            <a:path>
              <a:moveTo>
                <a:pt x="1927720" y="3420414"/>
              </a:moveTo>
              <a:arcTo wR="1716715" hR="1716715" stAng="4976389" swAng="84722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DE7CA91-FCDC-4A26-B276-DCAAFD8B47E3}">
      <dsp:nvSpPr>
        <dsp:cNvPr id="0" name=""/>
        <dsp:cNvSpPr/>
      </dsp:nvSpPr>
      <dsp:spPr>
        <a:xfrm>
          <a:off x="312763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4. Change the alpha constant</a:t>
          </a:r>
        </a:p>
      </dsp:txBody>
      <dsp:txXfrm>
        <a:off x="3169555" y="3147755"/>
        <a:ext cx="1237279" cy="774887"/>
      </dsp:txXfrm>
    </dsp:sp>
    <dsp:sp modelId="{2DE64663-FF88-40B6-AC19-C760C14742AE}">
      <dsp:nvSpPr>
        <dsp:cNvPr id="0" name=""/>
        <dsp:cNvSpPr/>
      </dsp:nvSpPr>
      <dsp:spPr>
        <a:xfrm>
          <a:off x="3080539" y="429631"/>
          <a:ext cx="3433431" cy="3433431"/>
        </a:xfrm>
        <a:custGeom>
          <a:avLst/>
          <a:gdLst/>
          <a:ahLst/>
          <a:cxnLst/>
          <a:rect l="0" t="0" r="0" b="0"/>
          <a:pathLst>
            <a:path>
              <a:moveTo>
                <a:pt x="182251" y="2486476"/>
              </a:moveTo>
              <a:arcTo wR="1716715" hR="1716715" stAng="9201568"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43DCB0D-497A-4908-BEEB-4C080976C296}">
      <dsp:nvSpPr>
        <dsp:cNvPr id="0" name=""/>
        <dsp:cNvSpPr/>
      </dsp:nvSpPr>
      <dsp:spPr>
        <a:xfrm>
          <a:off x="2504001"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5. Compare the results by each criteria</a:t>
          </a:r>
        </a:p>
      </dsp:txBody>
      <dsp:txXfrm>
        <a:off x="2545921" y="1228409"/>
        <a:ext cx="1237279" cy="774887"/>
      </dsp:txXfrm>
    </dsp:sp>
    <dsp:sp modelId="{64ED50C9-5755-4A56-854D-B897450B7CC3}">
      <dsp:nvSpPr>
        <dsp:cNvPr id="0" name=""/>
        <dsp:cNvSpPr/>
      </dsp:nvSpPr>
      <dsp:spPr>
        <a:xfrm>
          <a:off x="3080539" y="429631"/>
          <a:ext cx="3433431" cy="3433431"/>
        </a:xfrm>
        <a:custGeom>
          <a:avLst/>
          <a:gdLst/>
          <a:ahLst/>
          <a:cxnLst/>
          <a:rect l="0" t="0" r="0" b="0"/>
          <a:pathLst>
            <a:path>
              <a:moveTo>
                <a:pt x="412799" y="600062"/>
              </a:moveTo>
              <a:arcTo wR="1716715" hR="1716715" stAng="13234574"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C7CD-3DBF-41B1-9A39-850ED06F63E6}">
      <dsp:nvSpPr>
        <dsp:cNvPr id="0" name=""/>
        <dsp:cNvSpPr/>
      </dsp:nvSpPr>
      <dsp:spPr>
        <a:xfrm>
          <a:off x="4136695" y="267"/>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1. </a:t>
          </a:r>
          <a:r>
            <a:rPr lang="en-US" altLang="zh-CN" sz="1050" kern="1200" dirty="0" smtClean="0"/>
            <a:t>Use the data model</a:t>
          </a:r>
          <a:endParaRPr lang="en-US" altLang="ko-KR" sz="1050" kern="1200" dirty="0"/>
        </a:p>
      </dsp:txBody>
      <dsp:txXfrm>
        <a:off x="4178615" y="42187"/>
        <a:ext cx="1237279" cy="774887"/>
      </dsp:txXfrm>
    </dsp:sp>
    <dsp:sp modelId="{0D614BA3-2691-4986-9A1F-261176B62A60}">
      <dsp:nvSpPr>
        <dsp:cNvPr id="0" name=""/>
        <dsp:cNvSpPr/>
      </dsp:nvSpPr>
      <dsp:spPr>
        <a:xfrm>
          <a:off x="3080539" y="429631"/>
          <a:ext cx="3433431" cy="3433431"/>
        </a:xfrm>
        <a:custGeom>
          <a:avLst/>
          <a:gdLst/>
          <a:ahLst/>
          <a:cxnLst/>
          <a:rect l="0" t="0" r="0" b="0"/>
          <a:pathLst>
            <a:path>
              <a:moveTo>
                <a:pt x="2554522" y="218318"/>
              </a:moveTo>
              <a:arcTo wR="1716715" hR="1716715" stAng="17952665"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09BA4B4-1293-4409-B42D-F8AB609CBDB2}">
      <dsp:nvSpPr>
        <dsp:cNvPr id="0" name=""/>
        <dsp:cNvSpPr/>
      </dsp:nvSpPr>
      <dsp:spPr>
        <a:xfrm>
          <a:off x="5769389"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2. Train the data in the different models</a:t>
          </a:r>
        </a:p>
      </dsp:txBody>
      <dsp:txXfrm>
        <a:off x="5811309" y="1228409"/>
        <a:ext cx="1237279" cy="774887"/>
      </dsp:txXfrm>
    </dsp:sp>
    <dsp:sp modelId="{E0823E82-204F-4B88-ADE6-A7001AF31401}">
      <dsp:nvSpPr>
        <dsp:cNvPr id="0" name=""/>
        <dsp:cNvSpPr/>
      </dsp:nvSpPr>
      <dsp:spPr>
        <a:xfrm>
          <a:off x="3080539" y="429631"/>
          <a:ext cx="3433431" cy="3433431"/>
        </a:xfrm>
        <a:custGeom>
          <a:avLst/>
          <a:gdLst/>
          <a:ahLst/>
          <a:cxnLst/>
          <a:rect l="0" t="0" r="0" b="0"/>
          <a:pathLst>
            <a:path>
              <a:moveTo>
                <a:pt x="3429327" y="1835351"/>
              </a:moveTo>
              <a:arcTo wR="1716715" hR="1716715" stAng="21837760"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435690C-C8F3-443D-A556-67BDAE514496}">
      <dsp:nvSpPr>
        <dsp:cNvPr id="0" name=""/>
        <dsp:cNvSpPr/>
      </dsp:nvSpPr>
      <dsp:spPr>
        <a:xfrm>
          <a:off x="514575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3. Predict the validate data in the trained model</a:t>
          </a:r>
        </a:p>
      </dsp:txBody>
      <dsp:txXfrm>
        <a:off x="5187675" y="3147755"/>
        <a:ext cx="1237279" cy="774887"/>
      </dsp:txXfrm>
    </dsp:sp>
    <dsp:sp modelId="{AEE52A0C-FC2E-48BC-9C22-A48E4110C865}">
      <dsp:nvSpPr>
        <dsp:cNvPr id="0" name=""/>
        <dsp:cNvSpPr/>
      </dsp:nvSpPr>
      <dsp:spPr>
        <a:xfrm>
          <a:off x="3080539" y="429631"/>
          <a:ext cx="3433431" cy="3433431"/>
        </a:xfrm>
        <a:custGeom>
          <a:avLst/>
          <a:gdLst/>
          <a:ahLst/>
          <a:cxnLst/>
          <a:rect l="0" t="0" r="0" b="0"/>
          <a:pathLst>
            <a:path>
              <a:moveTo>
                <a:pt x="1927720" y="3420414"/>
              </a:moveTo>
              <a:arcTo wR="1716715" hR="1716715" stAng="4976389" swAng="84722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DE7CA91-FCDC-4A26-B276-DCAAFD8B47E3}">
      <dsp:nvSpPr>
        <dsp:cNvPr id="0" name=""/>
        <dsp:cNvSpPr/>
      </dsp:nvSpPr>
      <dsp:spPr>
        <a:xfrm>
          <a:off x="312763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4. Change the alpha constant</a:t>
          </a:r>
        </a:p>
      </dsp:txBody>
      <dsp:txXfrm>
        <a:off x="3169555" y="3147755"/>
        <a:ext cx="1237279" cy="774887"/>
      </dsp:txXfrm>
    </dsp:sp>
    <dsp:sp modelId="{2DE64663-FF88-40B6-AC19-C760C14742AE}">
      <dsp:nvSpPr>
        <dsp:cNvPr id="0" name=""/>
        <dsp:cNvSpPr/>
      </dsp:nvSpPr>
      <dsp:spPr>
        <a:xfrm>
          <a:off x="3080539" y="429631"/>
          <a:ext cx="3433431" cy="3433431"/>
        </a:xfrm>
        <a:custGeom>
          <a:avLst/>
          <a:gdLst/>
          <a:ahLst/>
          <a:cxnLst/>
          <a:rect l="0" t="0" r="0" b="0"/>
          <a:pathLst>
            <a:path>
              <a:moveTo>
                <a:pt x="182251" y="2486476"/>
              </a:moveTo>
              <a:arcTo wR="1716715" hR="1716715" stAng="9201568"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43DCB0D-497A-4908-BEEB-4C080976C296}">
      <dsp:nvSpPr>
        <dsp:cNvPr id="0" name=""/>
        <dsp:cNvSpPr/>
      </dsp:nvSpPr>
      <dsp:spPr>
        <a:xfrm>
          <a:off x="2504001"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5. Compare the results by each criteria</a:t>
          </a:r>
        </a:p>
      </dsp:txBody>
      <dsp:txXfrm>
        <a:off x="2545921" y="1228409"/>
        <a:ext cx="1237279" cy="774887"/>
      </dsp:txXfrm>
    </dsp:sp>
    <dsp:sp modelId="{64ED50C9-5755-4A56-854D-B897450B7CC3}">
      <dsp:nvSpPr>
        <dsp:cNvPr id="0" name=""/>
        <dsp:cNvSpPr/>
      </dsp:nvSpPr>
      <dsp:spPr>
        <a:xfrm>
          <a:off x="3080539" y="429631"/>
          <a:ext cx="3433431" cy="3433431"/>
        </a:xfrm>
        <a:custGeom>
          <a:avLst/>
          <a:gdLst/>
          <a:ahLst/>
          <a:cxnLst/>
          <a:rect l="0" t="0" r="0" b="0"/>
          <a:pathLst>
            <a:path>
              <a:moveTo>
                <a:pt x="412799" y="600062"/>
              </a:moveTo>
              <a:arcTo wR="1716715" hR="1716715" stAng="13234574"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6C7CD-3DBF-41B1-9A39-850ED06F63E6}">
      <dsp:nvSpPr>
        <dsp:cNvPr id="0" name=""/>
        <dsp:cNvSpPr/>
      </dsp:nvSpPr>
      <dsp:spPr>
        <a:xfrm>
          <a:off x="4136695" y="267"/>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1. </a:t>
          </a:r>
          <a:r>
            <a:rPr lang="en-US" altLang="zh-CN" sz="1050" kern="1200" dirty="0" smtClean="0"/>
            <a:t>Use the data model</a:t>
          </a:r>
          <a:endParaRPr lang="en-US" altLang="ko-KR" sz="1050" kern="1200" dirty="0"/>
        </a:p>
      </dsp:txBody>
      <dsp:txXfrm>
        <a:off x="4178615" y="42187"/>
        <a:ext cx="1237279" cy="774887"/>
      </dsp:txXfrm>
    </dsp:sp>
    <dsp:sp modelId="{0D614BA3-2691-4986-9A1F-261176B62A60}">
      <dsp:nvSpPr>
        <dsp:cNvPr id="0" name=""/>
        <dsp:cNvSpPr/>
      </dsp:nvSpPr>
      <dsp:spPr>
        <a:xfrm>
          <a:off x="3080539" y="429631"/>
          <a:ext cx="3433431" cy="3433431"/>
        </a:xfrm>
        <a:custGeom>
          <a:avLst/>
          <a:gdLst/>
          <a:ahLst/>
          <a:cxnLst/>
          <a:rect l="0" t="0" r="0" b="0"/>
          <a:pathLst>
            <a:path>
              <a:moveTo>
                <a:pt x="2554522" y="218318"/>
              </a:moveTo>
              <a:arcTo wR="1716715" hR="1716715" stAng="17952665"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09BA4B4-1293-4409-B42D-F8AB609CBDB2}">
      <dsp:nvSpPr>
        <dsp:cNvPr id="0" name=""/>
        <dsp:cNvSpPr/>
      </dsp:nvSpPr>
      <dsp:spPr>
        <a:xfrm>
          <a:off x="5769389"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2. Train the data in the different models</a:t>
          </a:r>
        </a:p>
      </dsp:txBody>
      <dsp:txXfrm>
        <a:off x="5811309" y="1228409"/>
        <a:ext cx="1237279" cy="774887"/>
      </dsp:txXfrm>
    </dsp:sp>
    <dsp:sp modelId="{E0823E82-204F-4B88-ADE6-A7001AF31401}">
      <dsp:nvSpPr>
        <dsp:cNvPr id="0" name=""/>
        <dsp:cNvSpPr/>
      </dsp:nvSpPr>
      <dsp:spPr>
        <a:xfrm>
          <a:off x="3080539" y="429631"/>
          <a:ext cx="3433431" cy="3433431"/>
        </a:xfrm>
        <a:custGeom>
          <a:avLst/>
          <a:gdLst/>
          <a:ahLst/>
          <a:cxnLst/>
          <a:rect l="0" t="0" r="0" b="0"/>
          <a:pathLst>
            <a:path>
              <a:moveTo>
                <a:pt x="3429327" y="1835351"/>
              </a:moveTo>
              <a:arcTo wR="1716715" hR="1716715" stAng="21837760"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435690C-C8F3-443D-A556-67BDAE514496}">
      <dsp:nvSpPr>
        <dsp:cNvPr id="0" name=""/>
        <dsp:cNvSpPr/>
      </dsp:nvSpPr>
      <dsp:spPr>
        <a:xfrm>
          <a:off x="514575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3. Predict the validate data in the trained model</a:t>
          </a:r>
        </a:p>
      </dsp:txBody>
      <dsp:txXfrm>
        <a:off x="5187675" y="3147755"/>
        <a:ext cx="1237279" cy="774887"/>
      </dsp:txXfrm>
    </dsp:sp>
    <dsp:sp modelId="{AEE52A0C-FC2E-48BC-9C22-A48E4110C865}">
      <dsp:nvSpPr>
        <dsp:cNvPr id="0" name=""/>
        <dsp:cNvSpPr/>
      </dsp:nvSpPr>
      <dsp:spPr>
        <a:xfrm>
          <a:off x="3080539" y="429631"/>
          <a:ext cx="3433431" cy="3433431"/>
        </a:xfrm>
        <a:custGeom>
          <a:avLst/>
          <a:gdLst/>
          <a:ahLst/>
          <a:cxnLst/>
          <a:rect l="0" t="0" r="0" b="0"/>
          <a:pathLst>
            <a:path>
              <a:moveTo>
                <a:pt x="1927720" y="3420414"/>
              </a:moveTo>
              <a:arcTo wR="1716715" hR="1716715" stAng="4976389" swAng="84722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DE7CA91-FCDC-4A26-B276-DCAAFD8B47E3}">
      <dsp:nvSpPr>
        <dsp:cNvPr id="0" name=""/>
        <dsp:cNvSpPr/>
      </dsp:nvSpPr>
      <dsp:spPr>
        <a:xfrm>
          <a:off x="3127635" y="3105835"/>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4. Change the alpha constant</a:t>
          </a:r>
        </a:p>
      </dsp:txBody>
      <dsp:txXfrm>
        <a:off x="3169555" y="3147755"/>
        <a:ext cx="1237279" cy="774887"/>
      </dsp:txXfrm>
    </dsp:sp>
    <dsp:sp modelId="{2DE64663-FF88-40B6-AC19-C760C14742AE}">
      <dsp:nvSpPr>
        <dsp:cNvPr id="0" name=""/>
        <dsp:cNvSpPr/>
      </dsp:nvSpPr>
      <dsp:spPr>
        <a:xfrm>
          <a:off x="3080539" y="429631"/>
          <a:ext cx="3433431" cy="3433431"/>
        </a:xfrm>
        <a:custGeom>
          <a:avLst/>
          <a:gdLst/>
          <a:ahLst/>
          <a:cxnLst/>
          <a:rect l="0" t="0" r="0" b="0"/>
          <a:pathLst>
            <a:path>
              <a:moveTo>
                <a:pt x="182251" y="2486476"/>
              </a:moveTo>
              <a:arcTo wR="1716715" hR="1716715" stAng="9201568" swAng="13606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43DCB0D-497A-4908-BEEB-4C080976C296}">
      <dsp:nvSpPr>
        <dsp:cNvPr id="0" name=""/>
        <dsp:cNvSpPr/>
      </dsp:nvSpPr>
      <dsp:spPr>
        <a:xfrm>
          <a:off x="2504001" y="1186489"/>
          <a:ext cx="1321119" cy="8587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altLang="ko-KR" sz="1050" kern="1200" dirty="0"/>
            <a:t>5. Compare the results by each criteria</a:t>
          </a:r>
        </a:p>
      </dsp:txBody>
      <dsp:txXfrm>
        <a:off x="2545921" y="1228409"/>
        <a:ext cx="1237279" cy="774887"/>
      </dsp:txXfrm>
    </dsp:sp>
    <dsp:sp modelId="{64ED50C9-5755-4A56-854D-B897450B7CC3}">
      <dsp:nvSpPr>
        <dsp:cNvPr id="0" name=""/>
        <dsp:cNvSpPr/>
      </dsp:nvSpPr>
      <dsp:spPr>
        <a:xfrm>
          <a:off x="3080539" y="429631"/>
          <a:ext cx="3433431" cy="3433431"/>
        </a:xfrm>
        <a:custGeom>
          <a:avLst/>
          <a:gdLst/>
          <a:ahLst/>
          <a:cxnLst/>
          <a:rect l="0" t="0" r="0" b="0"/>
          <a:pathLst>
            <a:path>
              <a:moveTo>
                <a:pt x="412799" y="600062"/>
              </a:moveTo>
              <a:arcTo wR="1716715" hR="1716715" stAng="13234574" swAng="121276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89B13-0A06-4186-B572-2A7744E8B258}"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22142-0C59-4E07-AA1C-EAE50334DAC6}" type="slidenum">
              <a:rPr lang="zh-CN" altLang="en-US" smtClean="0"/>
              <a:t>‹#›</a:t>
            </a:fld>
            <a:endParaRPr lang="zh-CN" altLang="en-US"/>
          </a:p>
        </p:txBody>
      </p:sp>
    </p:spTree>
    <p:extLst>
      <p:ext uri="{BB962C8B-B14F-4D97-AF65-F5344CB8AC3E}">
        <p14:creationId xmlns:p14="http://schemas.microsoft.com/office/powerpoint/2010/main" val="155271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00"/>
            <a:r>
              <a:rPr lang="en-US" altLang="zh-CN" sz="1200" dirty="0"/>
              <a:t>High integration;</a:t>
            </a:r>
          </a:p>
          <a:p>
            <a:pPr indent="360000"/>
            <a:r>
              <a:rPr lang="en-US" altLang="zh-CN" sz="1200" dirty="0"/>
              <a:t>Small footprint;</a:t>
            </a:r>
          </a:p>
          <a:p>
            <a:pPr indent="360000"/>
            <a:r>
              <a:rPr lang="en-US" altLang="zh-CN" sz="1200" dirty="0"/>
              <a:t>Solid-liquid separation;</a:t>
            </a:r>
          </a:p>
          <a:p>
            <a:pPr indent="360000"/>
            <a:r>
              <a:rPr lang="en-US" altLang="zh-CN" sz="1200" dirty="0"/>
              <a:t>Stable effluent.</a:t>
            </a:r>
            <a:endParaRPr lang="zh-CN" altLang="en-US" sz="1200"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F622142-0C59-4E07-AA1C-EAE50334DAC6}" type="slidenum">
              <a:rPr lang="zh-CN" altLang="en-US" smtClean="0"/>
              <a:t>6</a:t>
            </a:fld>
            <a:endParaRPr lang="zh-CN" altLang="en-US"/>
          </a:p>
        </p:txBody>
      </p:sp>
    </p:spTree>
    <p:extLst>
      <p:ext uri="{BB962C8B-B14F-4D97-AF65-F5344CB8AC3E}">
        <p14:creationId xmlns:p14="http://schemas.microsoft.com/office/powerpoint/2010/main" val="223872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F622142-0C59-4E07-AA1C-EAE50334DAC6}" type="slidenum">
              <a:rPr lang="zh-CN" altLang="en-US" smtClean="0"/>
              <a:t>13</a:t>
            </a:fld>
            <a:endParaRPr lang="zh-CN" altLang="en-US"/>
          </a:p>
        </p:txBody>
      </p:sp>
    </p:spTree>
    <p:extLst>
      <p:ext uri="{BB962C8B-B14F-4D97-AF65-F5344CB8AC3E}">
        <p14:creationId xmlns:p14="http://schemas.microsoft.com/office/powerpoint/2010/main" val="55621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F622142-0C59-4E07-AA1C-EAE50334DAC6}" type="slidenum">
              <a:rPr lang="zh-CN" altLang="en-US" smtClean="0"/>
              <a:t>18</a:t>
            </a:fld>
            <a:endParaRPr lang="zh-CN" altLang="en-US"/>
          </a:p>
        </p:txBody>
      </p:sp>
    </p:spTree>
    <p:extLst>
      <p:ext uri="{BB962C8B-B14F-4D97-AF65-F5344CB8AC3E}">
        <p14:creationId xmlns:p14="http://schemas.microsoft.com/office/powerpoint/2010/main" val="107984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F622142-0C59-4E07-AA1C-EAE50334DAC6}" type="slidenum">
              <a:rPr lang="zh-CN" altLang="en-US" smtClean="0"/>
              <a:t>20</a:t>
            </a:fld>
            <a:endParaRPr lang="zh-CN" altLang="en-US"/>
          </a:p>
        </p:txBody>
      </p:sp>
    </p:spTree>
    <p:extLst>
      <p:ext uri="{BB962C8B-B14F-4D97-AF65-F5344CB8AC3E}">
        <p14:creationId xmlns:p14="http://schemas.microsoft.com/office/powerpoint/2010/main" val="62031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F622142-0C59-4E07-AA1C-EAE50334DAC6}" type="slidenum">
              <a:rPr lang="zh-CN" altLang="en-US" smtClean="0"/>
              <a:t>22</a:t>
            </a:fld>
            <a:endParaRPr lang="zh-CN" altLang="en-US"/>
          </a:p>
        </p:txBody>
      </p:sp>
    </p:spTree>
    <p:extLst>
      <p:ext uri="{BB962C8B-B14F-4D97-AF65-F5344CB8AC3E}">
        <p14:creationId xmlns:p14="http://schemas.microsoft.com/office/powerpoint/2010/main" val="138034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FE8CE16-D81B-4B31-B2D3-40E3FB7D8C58}" type="datetime1">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6624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D13F25-9630-4696-B7D7-04CF0925A03B}" type="datetime1">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13772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F977E5-AA05-4A2C-BF38-E3AAC7792C8B}" type="datetime1">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141985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C6289B-8A0F-4411-A28A-226227B19FAE}" type="datetime1">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402669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E0DEC0-D1A3-4FF9-9759-77F9A9F27780}" type="datetime1">
              <a:rPr lang="zh-CN" altLang="en-US" smtClean="0"/>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39185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B2D7397-B505-4352-A7D4-562423430A37}" type="datetime1">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67120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525101-B457-42FC-BB85-65C537C64DEB}" type="datetime1">
              <a:rPr lang="zh-CN" altLang="en-US" smtClean="0"/>
              <a:t>2019/6/19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94716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29ACF98-43B5-40EF-80CE-5172D1C4B751}" type="datetime1">
              <a:rPr lang="zh-CN" altLang="en-US" smtClean="0"/>
              <a:t>2019/6/19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219203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4AE8D9-8D95-45FE-A851-0BA64747C14D}" type="datetime1">
              <a:rPr lang="zh-CN" altLang="en-US" smtClean="0"/>
              <a:t>2019/6/19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08020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5640C5-E2B1-4CE1-87B9-4B68804A3CC0}" type="datetime1">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42695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11EE063-1D4B-4363-8421-DD88F5405CB3}" type="datetime1">
              <a:rPr lang="zh-CN" altLang="en-US" smtClean="0"/>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4865722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6E73E-FA5F-4A7F-9BE2-FAE4708BCC5F}" type="datetime1">
              <a:rPr lang="zh-CN" altLang="en-US" smtClean="0"/>
              <a:t>2019/6/19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EFF4B-039B-4151-AA5B-E6F290D54134}" type="slidenum">
              <a:rPr lang="zh-CN" altLang="en-US" smtClean="0"/>
              <a:t>‹#›</a:t>
            </a:fld>
            <a:endParaRPr lang="zh-CN" altLang="en-US"/>
          </a:p>
        </p:txBody>
      </p:sp>
    </p:spTree>
    <p:extLst>
      <p:ext uri="{BB962C8B-B14F-4D97-AF65-F5344CB8AC3E}">
        <p14:creationId xmlns:p14="http://schemas.microsoft.com/office/powerpoint/2010/main" val="353839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B7FE6944-9953-49B3-9A0B-756EDDE56D57}"/>
              </a:ext>
            </a:extLst>
          </p:cNvPr>
          <p:cNvSpPr>
            <a:spLocks noGrp="1"/>
          </p:cNvSpPr>
          <p:nvPr>
            <p:ph type="ctrTitle"/>
          </p:nvPr>
        </p:nvSpPr>
        <p:spPr>
          <a:xfrm>
            <a:off x="1336403" y="1181800"/>
            <a:ext cx="9519194" cy="2457979"/>
          </a:xfrm>
        </p:spPr>
        <p:txBody>
          <a:bodyPr>
            <a:normAutofit/>
          </a:bodyPr>
          <a:lstStyle/>
          <a:p>
            <a:r>
              <a:rPr lang="en-US" altLang="zh-CN" sz="4800" i="1" dirty="0" smtClean="0">
                <a:solidFill>
                  <a:schemeClr val="bg1"/>
                </a:solidFill>
                <a:latin typeface="Times New Roman" charset="0"/>
                <a:ea typeface="Times New Roman" charset="0"/>
                <a:cs typeface="Times New Roman" charset="0"/>
              </a:rPr>
              <a:t> Advertisement</a:t>
            </a:r>
            <a:r>
              <a:rPr lang="en-US" altLang="zh-CN" sz="4800" dirty="0" smtClean="0"/>
              <a:t> </a:t>
            </a:r>
            <a:r>
              <a:rPr lang="en-US" altLang="zh-CN" sz="4800" i="1" dirty="0">
                <a:solidFill>
                  <a:schemeClr val="bg1"/>
                </a:solidFill>
                <a:latin typeface="Times New Roman" charset="0"/>
                <a:ea typeface="Times New Roman" charset="0"/>
                <a:cs typeface="Times New Roman" charset="0"/>
              </a:rPr>
              <a:t>I</a:t>
            </a:r>
            <a:r>
              <a:rPr lang="en-US" altLang="zh-CN" sz="4800" i="1" dirty="0" smtClean="0">
                <a:solidFill>
                  <a:schemeClr val="bg1"/>
                </a:solidFill>
                <a:latin typeface="Times New Roman" charset="0"/>
                <a:ea typeface="Times New Roman" charset="0"/>
                <a:cs typeface="Times New Roman" charset="0"/>
              </a:rPr>
              <a:t>mpression Forecast</a:t>
            </a:r>
            <a:r>
              <a:rPr lang="en-US" altLang="zh-CN" sz="4800" dirty="0" smtClean="0">
                <a:solidFill>
                  <a:schemeClr val="bg1"/>
                </a:solidFill>
              </a:rPr>
              <a:t/>
            </a:r>
            <a:br>
              <a:rPr lang="en-US" altLang="zh-CN" sz="4800" dirty="0" smtClean="0">
                <a:solidFill>
                  <a:schemeClr val="bg1"/>
                </a:solidFill>
              </a:rPr>
            </a:br>
            <a:endParaRPr lang="zh-CN" altLang="en-US" sz="4800" dirty="0">
              <a:solidFill>
                <a:schemeClr val="bg1"/>
              </a:solidFill>
            </a:endParaRPr>
          </a:p>
        </p:txBody>
      </p:sp>
      <p:sp>
        <p:nvSpPr>
          <p:cNvPr id="2" name="文本框 1"/>
          <p:cNvSpPr txBox="1"/>
          <p:nvPr/>
        </p:nvSpPr>
        <p:spPr>
          <a:xfrm>
            <a:off x="5745707" y="3311390"/>
            <a:ext cx="6878471" cy="461665"/>
          </a:xfrm>
          <a:prstGeom prst="rect">
            <a:avLst/>
          </a:prstGeom>
          <a:noFill/>
        </p:spPr>
        <p:txBody>
          <a:bodyPr wrap="square" rtlCol="0">
            <a:spAutoFit/>
          </a:bodyPr>
          <a:lstStyle/>
          <a:p>
            <a:r>
              <a:rPr kumimoji="1" lang="en-US" altLang="zh-CN" sz="2400" b="1" i="1" dirty="0" smtClean="0">
                <a:solidFill>
                  <a:schemeClr val="bg1"/>
                </a:solidFill>
                <a:latin typeface="Times New Roman" charset="0"/>
                <a:ea typeface="Times New Roman" charset="0"/>
                <a:cs typeface="Times New Roman" charset="0"/>
              </a:rPr>
              <a:t>——</a:t>
            </a:r>
            <a:r>
              <a:rPr kumimoji="1" lang="en-US" altLang="zh-CN" sz="2400" b="1" i="1" dirty="0" err="1" smtClean="0">
                <a:solidFill>
                  <a:schemeClr val="bg1"/>
                </a:solidFill>
                <a:latin typeface="Times New Roman" charset="0"/>
                <a:ea typeface="Times New Roman" charset="0"/>
                <a:cs typeface="Times New Roman" charset="0"/>
              </a:rPr>
              <a:t>Tencent</a:t>
            </a:r>
            <a:r>
              <a:rPr kumimoji="1" lang="zh-CN" altLang="en-US" sz="2400" b="1" i="1" dirty="0" smtClean="0">
                <a:solidFill>
                  <a:schemeClr val="bg1"/>
                </a:solidFill>
                <a:latin typeface="Times New Roman" charset="0"/>
                <a:ea typeface="Times New Roman" charset="0"/>
                <a:cs typeface="Times New Roman" charset="0"/>
              </a:rPr>
              <a:t> </a:t>
            </a:r>
            <a:r>
              <a:rPr kumimoji="1" lang="en-US" altLang="zh-CN" sz="2400" b="1" i="1" dirty="0" smtClean="0">
                <a:solidFill>
                  <a:schemeClr val="bg1"/>
                </a:solidFill>
                <a:latin typeface="Times New Roman" charset="0"/>
                <a:ea typeface="Times New Roman" charset="0"/>
                <a:cs typeface="Times New Roman" charset="0"/>
              </a:rPr>
              <a:t>advertising algorithm competition </a:t>
            </a:r>
            <a:endParaRPr kumimoji="1" lang="zh-CN" altLang="en-US" sz="2400" b="1" i="1" dirty="0">
              <a:solidFill>
                <a:schemeClr val="bg1"/>
              </a:solidFill>
              <a:latin typeface="Times New Roman" charset="0"/>
              <a:ea typeface="Times New Roman" charset="0"/>
              <a:cs typeface="Times New Roman" charset="0"/>
            </a:endParaRPr>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072556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4905" y="1160862"/>
            <a:ext cx="3572539" cy="461665"/>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Explore data analysis:</a:t>
            </a:r>
            <a:endParaRPr kumimoji="1" lang="zh-CN" altLang="en-US" sz="2400" b="1" dirty="0">
              <a:latin typeface="Times New Roman" charset="0"/>
              <a:ea typeface="Times New Roman" charset="0"/>
              <a:cs typeface="Times New Roman" charset="0"/>
            </a:endParaRPr>
          </a:p>
        </p:txBody>
      </p:sp>
      <p:sp>
        <p:nvSpPr>
          <p:cNvPr id="6"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64684"/>
            <a:ext cx="3965924" cy="2055333"/>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190" y="1608519"/>
            <a:ext cx="3721986" cy="206549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317" y="1671202"/>
            <a:ext cx="3678093" cy="1959640"/>
          </a:xfrm>
          <a:prstGeom prst="rect">
            <a:avLst/>
          </a:prstGeom>
        </p:spPr>
      </p:pic>
      <p:sp>
        <p:nvSpPr>
          <p:cNvPr id="14" name="文本框 13"/>
          <p:cNvSpPr txBox="1"/>
          <p:nvPr/>
        </p:nvSpPr>
        <p:spPr>
          <a:xfrm>
            <a:off x="1562983" y="3694637"/>
            <a:ext cx="1765005" cy="369332"/>
          </a:xfrm>
          <a:prstGeom prst="rect">
            <a:avLst/>
          </a:prstGeom>
          <a:noFill/>
        </p:spPr>
        <p:txBody>
          <a:bodyPr wrap="square" rtlCol="0">
            <a:spAutoFit/>
          </a:bodyPr>
          <a:lstStyle/>
          <a:p>
            <a:r>
              <a:rPr kumimoji="1" lang="en-US" altLang="zh-CN" dirty="0"/>
              <a:t>b</a:t>
            </a:r>
            <a:r>
              <a:rPr kumimoji="1" lang="en-US" altLang="zh-CN" dirty="0" smtClean="0"/>
              <a:t>id </a:t>
            </a:r>
            <a:r>
              <a:rPr kumimoji="1" lang="en-US" altLang="zh-CN" dirty="0"/>
              <a:t>Scatter plot </a:t>
            </a:r>
            <a:endParaRPr kumimoji="1" lang="zh-CN" altLang="en-US" dirty="0"/>
          </a:p>
        </p:txBody>
      </p:sp>
      <p:sp>
        <p:nvSpPr>
          <p:cNvPr id="15" name="文本框 14"/>
          <p:cNvSpPr txBox="1"/>
          <p:nvPr/>
        </p:nvSpPr>
        <p:spPr>
          <a:xfrm>
            <a:off x="4871440" y="3694637"/>
            <a:ext cx="2762736" cy="369332"/>
          </a:xfrm>
          <a:prstGeom prst="rect">
            <a:avLst/>
          </a:prstGeom>
          <a:noFill/>
        </p:spPr>
        <p:txBody>
          <a:bodyPr wrap="square" rtlCol="0">
            <a:spAutoFit/>
          </a:bodyPr>
          <a:lstStyle/>
          <a:p>
            <a:r>
              <a:rPr lang="en-US" altLang="zh-CN" dirty="0" err="1" smtClean="0"/>
              <a:t>quality_ecpm</a:t>
            </a:r>
            <a:r>
              <a:rPr lang="en-US" altLang="zh-CN" dirty="0" smtClean="0"/>
              <a:t> </a:t>
            </a:r>
            <a:r>
              <a:rPr kumimoji="1" lang="en-US" altLang="zh-CN" dirty="0"/>
              <a:t>Scatter </a:t>
            </a:r>
            <a:r>
              <a:rPr kumimoji="1" lang="en-US" altLang="zh-CN" dirty="0" smtClean="0"/>
              <a:t>plot </a:t>
            </a:r>
            <a:endParaRPr kumimoji="1" lang="zh-CN" altLang="en-US" dirty="0"/>
          </a:p>
        </p:txBody>
      </p:sp>
      <p:sp>
        <p:nvSpPr>
          <p:cNvPr id="16" name="文本框 15"/>
          <p:cNvSpPr txBox="1"/>
          <p:nvPr/>
        </p:nvSpPr>
        <p:spPr>
          <a:xfrm>
            <a:off x="8770674" y="3736876"/>
            <a:ext cx="2762736" cy="369332"/>
          </a:xfrm>
          <a:prstGeom prst="rect">
            <a:avLst/>
          </a:prstGeom>
          <a:noFill/>
        </p:spPr>
        <p:txBody>
          <a:bodyPr wrap="square" rtlCol="0">
            <a:spAutoFit/>
          </a:bodyPr>
          <a:lstStyle/>
          <a:p>
            <a:r>
              <a:rPr lang="en-US" altLang="zh-CN" dirty="0" err="1"/>
              <a:t>totalEcpm</a:t>
            </a:r>
            <a:r>
              <a:rPr lang="en-US" altLang="zh-CN" dirty="0" smtClean="0"/>
              <a:t> </a:t>
            </a:r>
            <a:r>
              <a:rPr kumimoji="1" lang="en-US" altLang="zh-CN" dirty="0"/>
              <a:t>Scatter </a:t>
            </a:r>
            <a:r>
              <a:rPr kumimoji="1" lang="en-US" altLang="zh-CN" dirty="0" smtClean="0"/>
              <a:t>plot </a:t>
            </a:r>
            <a:endParaRPr kumimoji="1" lang="zh-CN" altLang="en-US" dirty="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74" y="4063969"/>
            <a:ext cx="3315532" cy="2081650"/>
          </a:xfrm>
          <a:prstGeom prst="rect">
            <a:avLst/>
          </a:prstGeom>
        </p:spPr>
      </p:pic>
      <p:sp>
        <p:nvSpPr>
          <p:cNvPr id="18" name="文本框 17"/>
          <p:cNvSpPr txBox="1"/>
          <p:nvPr/>
        </p:nvSpPr>
        <p:spPr>
          <a:xfrm>
            <a:off x="674199" y="6145619"/>
            <a:ext cx="3774562" cy="369332"/>
          </a:xfrm>
          <a:prstGeom prst="rect">
            <a:avLst/>
          </a:prstGeom>
          <a:noFill/>
        </p:spPr>
        <p:txBody>
          <a:bodyPr wrap="square" rtlCol="0">
            <a:spAutoFit/>
          </a:bodyPr>
          <a:lstStyle/>
          <a:p>
            <a:r>
              <a:rPr kumimoji="1" lang="en-US" altLang="zh-CN" dirty="0"/>
              <a:t>Advertising Id </a:t>
            </a:r>
            <a:r>
              <a:rPr kumimoji="1" lang="en-US" altLang="zh-CN" dirty="0" smtClean="0"/>
              <a:t>with Exposure </a:t>
            </a:r>
            <a:r>
              <a:rPr kumimoji="1" lang="en-US" altLang="zh-CN" dirty="0"/>
              <a:t>Number</a:t>
            </a:r>
            <a:endParaRPr kumimoji="1" lang="zh-CN" altLang="en-US" dirty="0"/>
          </a:p>
        </p:txBody>
      </p:sp>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3065" y="4063969"/>
            <a:ext cx="3621920" cy="2187283"/>
          </a:xfrm>
          <a:prstGeom prst="rect">
            <a:avLst/>
          </a:prstGeom>
        </p:spPr>
      </p:pic>
      <p:sp>
        <p:nvSpPr>
          <p:cNvPr id="20" name="矩形 19"/>
          <p:cNvSpPr/>
          <p:nvPr/>
        </p:nvSpPr>
        <p:spPr>
          <a:xfrm>
            <a:off x="4893899" y="6150759"/>
            <a:ext cx="2688749" cy="369332"/>
          </a:xfrm>
          <a:prstGeom prst="rect">
            <a:avLst/>
          </a:prstGeom>
        </p:spPr>
        <p:txBody>
          <a:bodyPr wrap="none">
            <a:spAutoFit/>
          </a:bodyPr>
          <a:lstStyle/>
          <a:p>
            <a:r>
              <a:rPr lang="en-US" altLang="zh-CN" dirty="0" smtClean="0"/>
              <a:t>b</a:t>
            </a:r>
            <a:r>
              <a:rPr lang="zh-CN" altLang="en-US" dirty="0" smtClean="0"/>
              <a:t>id </a:t>
            </a:r>
            <a:r>
              <a:rPr lang="en-US" altLang="zh-CN" dirty="0" smtClean="0"/>
              <a:t>with</a:t>
            </a:r>
            <a:r>
              <a:rPr lang="zh-CN" altLang="en-US" dirty="0" smtClean="0"/>
              <a:t> </a:t>
            </a:r>
            <a:r>
              <a:rPr lang="zh-CN" altLang="en-US" dirty="0"/>
              <a:t>Exposure Number</a:t>
            </a:r>
          </a:p>
        </p:txBody>
      </p:sp>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8905" y="4063969"/>
            <a:ext cx="3484946" cy="2044648"/>
          </a:xfrm>
          <a:prstGeom prst="rect">
            <a:avLst/>
          </a:prstGeom>
        </p:spPr>
      </p:pic>
      <p:sp>
        <p:nvSpPr>
          <p:cNvPr id="22" name="矩形 21"/>
          <p:cNvSpPr/>
          <p:nvPr/>
        </p:nvSpPr>
        <p:spPr>
          <a:xfrm>
            <a:off x="7748991" y="6134829"/>
            <a:ext cx="4754956" cy="369332"/>
          </a:xfrm>
          <a:prstGeom prst="rect">
            <a:avLst/>
          </a:prstGeom>
        </p:spPr>
        <p:txBody>
          <a:bodyPr wrap="none">
            <a:spAutoFit/>
          </a:bodyPr>
          <a:lstStyle/>
          <a:p>
            <a:r>
              <a:rPr lang="zh-CN" altLang="en-US" dirty="0"/>
              <a:t>Advertising Request Date </a:t>
            </a:r>
            <a:r>
              <a:rPr lang="en-US" altLang="zh-CN" dirty="0" smtClean="0"/>
              <a:t>with</a:t>
            </a:r>
            <a:r>
              <a:rPr lang="zh-CN" altLang="en-US" dirty="0" smtClean="0"/>
              <a:t> </a:t>
            </a:r>
            <a:r>
              <a:rPr lang="zh-CN" altLang="en-US" dirty="0"/>
              <a:t>Exposure Number</a:t>
            </a:r>
          </a:p>
        </p:txBody>
      </p:sp>
    </p:spTree>
    <p:extLst>
      <p:ext uri="{BB962C8B-B14F-4D97-AF65-F5344CB8AC3E}">
        <p14:creationId xmlns:p14="http://schemas.microsoft.com/office/powerpoint/2010/main" val="120744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4905" y="1160862"/>
            <a:ext cx="3572539" cy="461665"/>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Explore data analysis:</a:t>
            </a:r>
            <a:endParaRPr kumimoji="1" lang="zh-CN" altLang="en-US" sz="2400" b="1" dirty="0">
              <a:latin typeface="Times New Roman" charset="0"/>
              <a:ea typeface="Times New Roman" charset="0"/>
              <a:cs typeface="Times New Roman"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598" y="1622527"/>
            <a:ext cx="3336980" cy="2054151"/>
          </a:xfrm>
          <a:prstGeom prst="rect">
            <a:avLst/>
          </a:prstGeom>
        </p:spPr>
      </p:pic>
      <p:sp>
        <p:nvSpPr>
          <p:cNvPr id="7"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8" name="矩形 7"/>
          <p:cNvSpPr/>
          <p:nvPr/>
        </p:nvSpPr>
        <p:spPr>
          <a:xfrm>
            <a:off x="2570401" y="3729904"/>
            <a:ext cx="3980000" cy="369332"/>
          </a:xfrm>
          <a:prstGeom prst="rect">
            <a:avLst/>
          </a:prstGeom>
        </p:spPr>
        <p:txBody>
          <a:bodyPr wrap="none">
            <a:spAutoFit/>
          </a:bodyPr>
          <a:lstStyle/>
          <a:p>
            <a:r>
              <a:rPr lang="zh-CN" altLang="en-US" dirty="0"/>
              <a:t>Commodity Type </a:t>
            </a:r>
            <a:r>
              <a:rPr lang="en-US" altLang="zh-CN" dirty="0" smtClean="0"/>
              <a:t>with</a:t>
            </a:r>
            <a:r>
              <a:rPr lang="zh-CN" altLang="en-US" dirty="0" smtClean="0"/>
              <a:t> </a:t>
            </a:r>
            <a:r>
              <a:rPr lang="zh-CN" altLang="en-US" dirty="0"/>
              <a:t>Exposure Number</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095" y="1622527"/>
            <a:ext cx="3441645" cy="2054151"/>
          </a:xfrm>
          <a:prstGeom prst="rect">
            <a:avLst/>
          </a:prstGeom>
        </p:spPr>
      </p:pic>
      <p:sp>
        <p:nvSpPr>
          <p:cNvPr id="10" name="矩形 9"/>
          <p:cNvSpPr/>
          <p:nvPr/>
        </p:nvSpPr>
        <p:spPr>
          <a:xfrm>
            <a:off x="6633078" y="3736239"/>
            <a:ext cx="3483839" cy="369332"/>
          </a:xfrm>
          <a:prstGeom prst="rect">
            <a:avLst/>
          </a:prstGeom>
        </p:spPr>
        <p:txBody>
          <a:bodyPr wrap="none">
            <a:spAutoFit/>
          </a:bodyPr>
          <a:lstStyle/>
          <a:p>
            <a:r>
              <a:rPr lang="zh-CN" altLang="en-US" dirty="0"/>
              <a:t>Commodity </a:t>
            </a:r>
            <a:r>
              <a:rPr lang="zh-CN" altLang="en-US"/>
              <a:t>ID </a:t>
            </a:r>
            <a:r>
              <a:rPr lang="en-US" altLang="zh-CN" dirty="0" smtClean="0"/>
              <a:t>with</a:t>
            </a:r>
            <a:r>
              <a:rPr lang="zh-CN" altLang="en-US" dirty="0" smtClean="0"/>
              <a:t> </a:t>
            </a:r>
            <a:r>
              <a:rPr lang="zh-CN" altLang="en-US" dirty="0"/>
              <a:t>Exposure times</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078" y="4166432"/>
            <a:ext cx="3276403" cy="2107377"/>
          </a:xfrm>
          <a:prstGeom prst="rect">
            <a:avLst/>
          </a:prstGeom>
        </p:spPr>
      </p:pic>
      <p:sp>
        <p:nvSpPr>
          <p:cNvPr id="12" name="矩形 11"/>
          <p:cNvSpPr/>
          <p:nvPr/>
        </p:nvSpPr>
        <p:spPr>
          <a:xfrm>
            <a:off x="6148422" y="6282234"/>
            <a:ext cx="4245714" cy="369332"/>
          </a:xfrm>
          <a:prstGeom prst="rect">
            <a:avLst/>
          </a:prstGeom>
        </p:spPr>
        <p:txBody>
          <a:bodyPr wrap="none">
            <a:spAutoFit/>
          </a:bodyPr>
          <a:lstStyle/>
          <a:p>
            <a:r>
              <a:rPr lang="zh-CN" altLang="en-US" dirty="0"/>
              <a:t>Advertising account ID </a:t>
            </a:r>
            <a:r>
              <a:rPr lang="en-US" altLang="zh-CN" dirty="0" smtClean="0"/>
              <a:t>with</a:t>
            </a:r>
            <a:r>
              <a:rPr lang="zh-CN" altLang="en-US" dirty="0" smtClean="0"/>
              <a:t> </a:t>
            </a:r>
            <a:r>
              <a:rPr lang="zh-CN" altLang="en-US" dirty="0"/>
              <a:t>Exposure times</a:t>
            </a: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826" y="4152462"/>
            <a:ext cx="3322752" cy="2102149"/>
          </a:xfrm>
          <a:prstGeom prst="rect">
            <a:avLst/>
          </a:prstGeom>
        </p:spPr>
      </p:pic>
      <p:sp>
        <p:nvSpPr>
          <p:cNvPr id="14" name="矩形 13"/>
          <p:cNvSpPr/>
          <p:nvPr/>
        </p:nvSpPr>
        <p:spPr>
          <a:xfrm>
            <a:off x="3063676" y="6273809"/>
            <a:ext cx="2483052" cy="369332"/>
          </a:xfrm>
          <a:prstGeom prst="rect">
            <a:avLst/>
          </a:prstGeom>
        </p:spPr>
        <p:txBody>
          <a:bodyPr wrap="none">
            <a:spAutoFit/>
          </a:bodyPr>
          <a:lstStyle/>
          <a:p>
            <a:r>
              <a:rPr lang="zh-CN" altLang="en-US" dirty="0" smtClean="0"/>
              <a:t>size </a:t>
            </a:r>
            <a:r>
              <a:rPr lang="en-US" altLang="zh-CN" dirty="0" smtClean="0"/>
              <a:t>with </a:t>
            </a:r>
            <a:r>
              <a:rPr lang="zh-CN" altLang="en-US" dirty="0" smtClean="0"/>
              <a:t>exposure </a:t>
            </a:r>
            <a:r>
              <a:rPr lang="zh-CN" altLang="en-US" dirty="0"/>
              <a:t>times</a:t>
            </a:r>
          </a:p>
        </p:txBody>
      </p:sp>
    </p:spTree>
    <p:extLst>
      <p:ext uri="{BB962C8B-B14F-4D97-AF65-F5344CB8AC3E}">
        <p14:creationId xmlns:p14="http://schemas.microsoft.com/office/powerpoint/2010/main" val="153531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文本框 5"/>
          <p:cNvSpPr txBox="1"/>
          <p:nvPr/>
        </p:nvSpPr>
        <p:spPr>
          <a:xfrm>
            <a:off x="659219" y="1446028"/>
            <a:ext cx="6826102" cy="830997"/>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Explore data analysis: Abnormal </a:t>
            </a:r>
            <a:r>
              <a:rPr kumimoji="1" lang="en-US" altLang="zh-CN" sz="2400" b="1">
                <a:latin typeface="Times New Roman" charset="0"/>
                <a:ea typeface="Times New Roman" charset="0"/>
                <a:cs typeface="Times New Roman" charset="0"/>
              </a:rPr>
              <a:t>Value </a:t>
            </a:r>
            <a:r>
              <a:rPr kumimoji="1" lang="en-US" altLang="zh-CN" sz="2400" b="1" smtClean="0">
                <a:latin typeface="Times New Roman" charset="0"/>
                <a:ea typeface="Times New Roman" charset="0"/>
                <a:cs typeface="Times New Roman" charset="0"/>
              </a:rPr>
              <a:t>Processing</a:t>
            </a:r>
            <a:endParaRPr kumimoji="1" lang="en-US" altLang="zh-CN" sz="2400" b="1" dirty="0">
              <a:latin typeface="Times New Roman" charset="0"/>
              <a:ea typeface="Times New Roman" charset="0"/>
              <a:cs typeface="Times New Roman" charset="0"/>
            </a:endParaRPr>
          </a:p>
          <a:p>
            <a:endParaRPr kumimoji="1" lang="zh-CN" altLang="en-US" sz="2400" b="1" dirty="0">
              <a:latin typeface="Times New Roman" charset="0"/>
              <a:ea typeface="Times New Roman" charset="0"/>
              <a:cs typeface="Times New Roman" charset="0"/>
            </a:endParaRPr>
          </a:p>
        </p:txBody>
      </p:sp>
      <p:sp>
        <p:nvSpPr>
          <p:cNvPr id="7" name="矩形 6"/>
          <p:cNvSpPr/>
          <p:nvPr/>
        </p:nvSpPr>
        <p:spPr>
          <a:xfrm>
            <a:off x="1261533" y="2541850"/>
            <a:ext cx="10092267" cy="3477875"/>
          </a:xfrm>
          <a:prstGeom prst="rect">
            <a:avLst/>
          </a:prstGeom>
        </p:spPr>
        <p:txBody>
          <a:bodyPr wrap="square">
            <a:spAutoFit/>
          </a:bodyPr>
          <a:lstStyle/>
          <a:p>
            <a:r>
              <a:rPr lang="en-US" altLang="zh-CN" sz="2000" dirty="0" smtClean="0">
                <a:latin typeface="Times New Roman" charset="0"/>
                <a:ea typeface="Times New Roman" charset="0"/>
                <a:cs typeface="Times New Roman" charset="0"/>
              </a:rPr>
              <a:t>1.   </a:t>
            </a:r>
            <a:r>
              <a:rPr lang="zh-CN" altLang="en-US" sz="2000" dirty="0" smtClean="0">
                <a:latin typeface="Times New Roman" charset="0"/>
                <a:ea typeface="Times New Roman" charset="0"/>
                <a:cs typeface="Times New Roman" charset="0"/>
              </a:rPr>
              <a:t>Remove </a:t>
            </a:r>
            <a:r>
              <a:rPr lang="zh-CN" altLang="en-US" sz="2000" dirty="0">
                <a:latin typeface="Times New Roman" charset="0"/>
                <a:ea typeface="Times New Roman" charset="0"/>
                <a:cs typeface="Times New Roman" charset="0"/>
              </a:rPr>
              <a:t>some </a:t>
            </a:r>
            <a:r>
              <a:rPr lang="zh-CN" altLang="en-US" sz="2000" dirty="0" smtClean="0">
                <a:latin typeface="Times New Roman" charset="0"/>
                <a:ea typeface="Times New Roman" charset="0"/>
                <a:cs typeface="Times New Roman" charset="0"/>
              </a:rPr>
              <a:t>outliers </a:t>
            </a:r>
            <a:r>
              <a:rPr lang="en-US" altLang="zh-CN" sz="2000" dirty="0" smtClean="0">
                <a:latin typeface="Times New Roman" charset="0"/>
                <a:ea typeface="Times New Roman" charset="0"/>
                <a:cs typeface="Times New Roman" charset="0"/>
              </a:rPr>
              <a:t>from</a:t>
            </a:r>
            <a:r>
              <a:rPr lang="zh-CN" altLang="en-US" sz="2000" dirty="0" smtClean="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the scatter we can know </a:t>
            </a:r>
            <a:r>
              <a:rPr lang="en-US" altLang="zh-CN" sz="2000" dirty="0" smtClean="0">
                <a:latin typeface="Times New Roman" charset="0"/>
                <a:ea typeface="Times New Roman" charset="0"/>
                <a:cs typeface="Times New Roman" charset="0"/>
              </a:rPr>
              <a:t>the threshold. </a:t>
            </a:r>
          </a:p>
          <a:p>
            <a:r>
              <a:rPr lang="en-US" altLang="zh-CN" sz="2000" dirty="0" smtClean="0">
                <a:latin typeface="Times New Roman" charset="0"/>
                <a:ea typeface="Times New Roman" charset="0"/>
                <a:cs typeface="Times New Roman" charset="0"/>
              </a:rPr>
              <a:t>2.   For </a:t>
            </a:r>
            <a:r>
              <a:rPr lang="en-US" altLang="zh-CN" sz="2000" dirty="0" err="1" smtClean="0">
                <a:latin typeface="Times New Roman" charset="0"/>
                <a:ea typeface="Times New Roman" charset="0"/>
                <a:cs typeface="Times New Roman" charset="0"/>
              </a:rPr>
              <a:t>ad_operation</a:t>
            </a:r>
            <a:r>
              <a:rPr lang="en-US" altLang="zh-CN" sz="2000" dirty="0" smtClean="0">
                <a:latin typeface="Times New Roman" charset="0"/>
                <a:ea typeface="Times New Roman" charset="0"/>
                <a:cs typeface="Times New Roman" charset="0"/>
              </a:rPr>
              <a:t> , if there exists the aid is not in </a:t>
            </a:r>
            <a:r>
              <a:rPr lang="en-US" altLang="zh-CN" sz="2000" dirty="0" err="1" smtClean="0">
                <a:latin typeface="Times New Roman" charset="0"/>
                <a:ea typeface="Times New Roman" charset="0"/>
                <a:cs typeface="Times New Roman" charset="0"/>
              </a:rPr>
              <a:t>ad_static</a:t>
            </a:r>
            <a:r>
              <a:rPr lang="en-US" altLang="zh-CN" sz="2000" dirty="0" smtClean="0">
                <a:latin typeface="Times New Roman" charset="0"/>
                <a:ea typeface="Times New Roman" charset="0"/>
                <a:cs typeface="Times New Roman" charset="0"/>
              </a:rPr>
              <a:t>, we can remove it.</a:t>
            </a:r>
          </a:p>
          <a:p>
            <a:pPr marL="342900" indent="-342900">
              <a:buAutoNum type="arabicPeriod" startAt="3"/>
            </a:pPr>
            <a:r>
              <a:rPr lang="en-US" altLang="zh-CN" sz="2000" dirty="0" smtClean="0">
                <a:latin typeface="Times New Roman" charset="0"/>
                <a:ea typeface="Times New Roman" charset="0"/>
                <a:cs typeface="Times New Roman" charset="0"/>
              </a:rPr>
              <a:t>If the request time is beyond 2.30, we can remove it.</a:t>
            </a:r>
          </a:p>
          <a:p>
            <a:pPr marL="342900" indent="-342900">
              <a:buAutoNum type="arabicPeriod" startAt="3"/>
            </a:pPr>
            <a:r>
              <a:rPr lang="en-US" altLang="zh-CN" sz="2000" dirty="0" smtClean="0">
                <a:latin typeface="Times New Roman" charset="0"/>
                <a:ea typeface="Times New Roman" charset="0"/>
                <a:cs typeface="Times New Roman" charset="0"/>
              </a:rPr>
              <a:t>Remove the example in </a:t>
            </a:r>
            <a:r>
              <a:rPr kumimoji="1" lang="en-US" altLang="zh-CN" sz="2000" dirty="0" err="1" smtClean="0">
                <a:latin typeface="Times New Roman" charset="0"/>
                <a:ea typeface="Times New Roman" charset="0"/>
                <a:cs typeface="Times New Roman" charset="0"/>
              </a:rPr>
              <a:t>totalExposureLog</a:t>
            </a:r>
            <a:r>
              <a:rPr kumimoji="1" lang="en-US" altLang="zh-CN" sz="2000" dirty="0" smtClean="0">
                <a:latin typeface="Times New Roman" charset="0"/>
                <a:ea typeface="Times New Roman" charset="0"/>
                <a:cs typeface="Times New Roman" charset="0"/>
              </a:rPr>
              <a:t>, if the </a:t>
            </a:r>
            <a:r>
              <a:rPr kumimoji="1" lang="en-US" altLang="zh-CN" sz="2000" dirty="0" err="1" smtClean="0">
                <a:latin typeface="Times New Roman" charset="0"/>
                <a:ea typeface="Times New Roman" charset="0"/>
                <a:cs typeface="Times New Roman" charset="0"/>
              </a:rPr>
              <a:t>adlocationid</a:t>
            </a:r>
            <a:r>
              <a:rPr kumimoji="1" lang="en-US" altLang="zh-CN" sz="2000" dirty="0" smtClean="0">
                <a:latin typeface="Times New Roman" charset="0"/>
                <a:ea typeface="Times New Roman" charset="0"/>
                <a:cs typeface="Times New Roman" charset="0"/>
              </a:rPr>
              <a:t> </a:t>
            </a:r>
            <a:r>
              <a:rPr kumimoji="1" lang="en-US" altLang="zh-CN" sz="2000" dirty="0">
                <a:latin typeface="Times New Roman" charset="0"/>
                <a:ea typeface="Times New Roman" charset="0"/>
                <a:cs typeface="Times New Roman" charset="0"/>
              </a:rPr>
              <a:t>is multivalued, ID class data appearing </a:t>
            </a:r>
            <a:r>
              <a:rPr kumimoji="1" lang="en-US" altLang="zh-CN" sz="2000" dirty="0" smtClean="0">
                <a:latin typeface="Times New Roman" charset="0"/>
                <a:ea typeface="Times New Roman" charset="0"/>
                <a:cs typeface="Times New Roman" charset="0"/>
              </a:rPr>
              <a:t>decimal.</a:t>
            </a:r>
            <a:endParaRPr lang="en-US" altLang="zh-CN" sz="2000" dirty="0" smtClean="0">
              <a:latin typeface="Times New Roman" charset="0"/>
              <a:ea typeface="Times New Roman" charset="0"/>
              <a:cs typeface="Times New Roman" charset="0"/>
            </a:endParaRPr>
          </a:p>
          <a:p>
            <a:pPr marL="342900" indent="-342900">
              <a:buAutoNum type="arabicPeriod" startAt="3"/>
            </a:pPr>
            <a:r>
              <a:rPr lang="en-US" altLang="zh-CN" sz="2000" dirty="0" smtClean="0">
                <a:latin typeface="Times New Roman" charset="0"/>
                <a:ea typeface="Times New Roman" charset="0"/>
                <a:cs typeface="Times New Roman" charset="0"/>
              </a:rPr>
              <a:t>Remove the example in </a:t>
            </a:r>
            <a:r>
              <a:rPr kumimoji="1" lang="en-US" altLang="zh-CN" sz="2000" dirty="0" err="1" smtClean="0">
                <a:latin typeface="Times New Roman" charset="0"/>
                <a:ea typeface="Times New Roman" charset="0"/>
                <a:cs typeface="Times New Roman" charset="0"/>
              </a:rPr>
              <a:t>totalExposureLog</a:t>
            </a:r>
            <a:r>
              <a:rPr kumimoji="1" lang="en-US" altLang="zh-CN" sz="2000" dirty="0" smtClean="0">
                <a:latin typeface="Times New Roman" charset="0"/>
                <a:ea typeface="Times New Roman" charset="0"/>
                <a:cs typeface="Times New Roman" charset="0"/>
              </a:rPr>
              <a:t>, if the aid is not in </a:t>
            </a:r>
            <a:r>
              <a:rPr lang="en-US" altLang="zh-CN" sz="2000" dirty="0" err="1" smtClean="0">
                <a:latin typeface="Times New Roman" charset="0"/>
                <a:ea typeface="Times New Roman" charset="0"/>
                <a:cs typeface="Times New Roman" charset="0"/>
              </a:rPr>
              <a:t>ad_static</a:t>
            </a:r>
            <a:r>
              <a:rPr lang="en-US" altLang="zh-CN" sz="2000" dirty="0" smtClean="0">
                <a:latin typeface="Times New Roman" charset="0"/>
                <a:ea typeface="Times New Roman" charset="0"/>
                <a:cs typeface="Times New Roman" charset="0"/>
              </a:rPr>
              <a:t>.</a:t>
            </a:r>
          </a:p>
          <a:p>
            <a:pPr marL="342900" indent="-342900">
              <a:buAutoNum type="arabicPeriod" startAt="3"/>
            </a:pPr>
            <a:r>
              <a:rPr lang="en-US" altLang="zh-CN" sz="2000" dirty="0">
                <a:latin typeface="Times New Roman" charset="0"/>
                <a:ea typeface="Times New Roman" charset="0"/>
                <a:cs typeface="Times New Roman" charset="0"/>
              </a:rPr>
              <a:t>The same user, the same advertisement id, the same request time, the same request id, the same advertisement bit id, and the record of the same material size shall be regarded as improper operation by the user</a:t>
            </a:r>
            <a:r>
              <a:rPr lang="en-US" altLang="zh-CN" sz="2000" dirty="0" smtClean="0">
                <a:latin typeface="Times New Roman" charset="0"/>
                <a:ea typeface="Times New Roman" charset="0"/>
                <a:cs typeface="Times New Roman" charset="0"/>
              </a:rPr>
              <a:t>.(carton)</a:t>
            </a:r>
          </a:p>
          <a:p>
            <a:pPr marL="342900" indent="-342900">
              <a:buAutoNum type="arabicPeriod" startAt="3"/>
            </a:pPr>
            <a:r>
              <a:rPr lang="en-US" altLang="zh-CN" sz="2000" dirty="0" smtClean="0">
                <a:latin typeface="Times New Roman" charset="0"/>
                <a:ea typeface="Times New Roman" charset="0"/>
                <a:cs typeface="Times New Roman" charset="0"/>
              </a:rPr>
              <a:t>Remove the data in </a:t>
            </a:r>
            <a:r>
              <a:rPr kumimoji="1" lang="en-US" altLang="zh-CN" sz="2000" dirty="0" err="1" smtClean="0">
                <a:latin typeface="Times New Roman" charset="0"/>
                <a:ea typeface="Times New Roman" charset="0"/>
                <a:cs typeface="Times New Roman" charset="0"/>
              </a:rPr>
              <a:t>totalExposureLog</a:t>
            </a:r>
            <a:r>
              <a:rPr kumimoji="1" lang="en-US" altLang="zh-CN" sz="2000" dirty="0" smtClean="0">
                <a:latin typeface="Times New Roman" charset="0"/>
                <a:ea typeface="Times New Roman" charset="0"/>
                <a:cs typeface="Times New Roman" charset="0"/>
              </a:rPr>
              <a:t>, which </a:t>
            </a:r>
            <a:r>
              <a:rPr kumimoji="1" lang="en-US" altLang="zh-CN" sz="2000" dirty="0">
                <a:latin typeface="Times New Roman" charset="0"/>
                <a:ea typeface="Times New Roman" charset="0"/>
                <a:cs typeface="Times New Roman" charset="0"/>
              </a:rPr>
              <a:t>don’t have </a:t>
            </a:r>
            <a:r>
              <a:rPr kumimoji="1" lang="en-US" altLang="zh-CN" sz="2000" dirty="0" smtClean="0">
                <a:latin typeface="Times New Roman" charset="0"/>
                <a:ea typeface="Times New Roman" charset="0"/>
                <a:cs typeface="Times New Roman" charset="0"/>
              </a:rPr>
              <a:t>advertising </a:t>
            </a:r>
            <a:r>
              <a:rPr kumimoji="1" lang="en-US" altLang="zh-CN" sz="2000" dirty="0">
                <a:latin typeface="Times New Roman" charset="0"/>
                <a:ea typeface="Times New Roman" charset="0"/>
                <a:cs typeface="Times New Roman" charset="0"/>
              </a:rPr>
              <a:t>creation </a:t>
            </a:r>
            <a:r>
              <a:rPr kumimoji="1" lang="en-US" altLang="zh-CN" sz="2000" dirty="0" smtClean="0">
                <a:latin typeface="Times New Roman" charset="0"/>
                <a:ea typeface="Times New Roman" charset="0"/>
                <a:cs typeface="Times New Roman" charset="0"/>
              </a:rPr>
              <a:t>time, </a:t>
            </a:r>
            <a:r>
              <a:rPr kumimoji="1" lang="en-US" altLang="zh-CN" sz="2000" dirty="0">
                <a:latin typeface="Times New Roman" charset="0"/>
                <a:ea typeface="Times New Roman" charset="0"/>
                <a:cs typeface="Times New Roman" charset="0"/>
              </a:rPr>
              <a:t>bid, target crowd and launch </a:t>
            </a:r>
            <a:r>
              <a:rPr kumimoji="1" lang="en-US" altLang="zh-CN" sz="2000" dirty="0" smtClean="0">
                <a:latin typeface="Times New Roman" charset="0"/>
                <a:ea typeface="Times New Roman" charset="0"/>
                <a:cs typeface="Times New Roman" charset="0"/>
              </a:rPr>
              <a:t>time.</a:t>
            </a:r>
            <a:endParaRPr lang="en-US" altLang="zh-CN" sz="20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16355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文本框 5"/>
          <p:cNvSpPr txBox="1"/>
          <p:nvPr/>
        </p:nvSpPr>
        <p:spPr>
          <a:xfrm>
            <a:off x="659219" y="1446028"/>
            <a:ext cx="6826102" cy="830997"/>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Explore data analysis: </a:t>
            </a:r>
            <a:r>
              <a:rPr kumimoji="1" lang="en-US" altLang="zh-CN" sz="2400" b="1" dirty="0">
                <a:latin typeface="Times New Roman" charset="0"/>
                <a:ea typeface="Times New Roman" charset="0"/>
                <a:cs typeface="Times New Roman" charset="0"/>
              </a:rPr>
              <a:t>Missing Value Processing</a:t>
            </a:r>
          </a:p>
          <a:p>
            <a:endParaRPr kumimoji="1" lang="zh-CN" altLang="en-US" sz="2400" b="1" dirty="0">
              <a:latin typeface="Times New Roman" charset="0"/>
              <a:ea typeface="Times New Roman" charset="0"/>
              <a:cs typeface="Times New Roman" charset="0"/>
            </a:endParaRPr>
          </a:p>
        </p:txBody>
      </p:sp>
      <p:sp>
        <p:nvSpPr>
          <p:cNvPr id="7" name="文本框 6"/>
          <p:cNvSpPr txBox="1"/>
          <p:nvPr/>
        </p:nvSpPr>
        <p:spPr>
          <a:xfrm>
            <a:off x="1016000" y="2655750"/>
            <a:ext cx="10786533" cy="1200329"/>
          </a:xfrm>
          <a:prstGeom prst="rect">
            <a:avLst/>
          </a:prstGeom>
          <a:noFill/>
        </p:spPr>
        <p:txBody>
          <a:bodyPr wrap="square" rtlCol="0">
            <a:spAutoFit/>
          </a:bodyPr>
          <a:lstStyle/>
          <a:p>
            <a:r>
              <a:rPr kumimoji="1" lang="en-US" altLang="zh-CN" sz="2400" dirty="0" smtClean="0">
                <a:latin typeface="Times New Roman" charset="0"/>
                <a:ea typeface="Times New Roman" charset="0"/>
                <a:cs typeface="Times New Roman" charset="0"/>
              </a:rPr>
              <a:t>For </a:t>
            </a:r>
            <a:r>
              <a:rPr kumimoji="1" lang="en-US" altLang="zh-CN" sz="2400" dirty="0" err="1">
                <a:latin typeface="Times New Roman" charset="0"/>
                <a:ea typeface="Times New Roman" charset="0"/>
                <a:cs typeface="Times New Roman" charset="0"/>
              </a:rPr>
              <a:t>totalExposureLog</a:t>
            </a:r>
            <a:r>
              <a:rPr kumimoji="1" lang="en-US" altLang="zh-CN" sz="2400" dirty="0" smtClean="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if </a:t>
            </a:r>
            <a:r>
              <a:rPr kumimoji="1" lang="en-US" altLang="zh-CN" sz="2400" dirty="0" smtClean="0">
                <a:latin typeface="Times New Roman" charset="0"/>
                <a:ea typeface="Times New Roman" charset="0"/>
                <a:cs typeface="Times New Roman" charset="0"/>
              </a:rPr>
              <a:t>a </a:t>
            </a:r>
            <a:r>
              <a:rPr kumimoji="1" lang="en-US" altLang="zh-CN" sz="2400" dirty="0">
                <a:latin typeface="Times New Roman" charset="0"/>
                <a:ea typeface="Times New Roman" charset="0"/>
                <a:cs typeface="Times New Roman" charset="0"/>
              </a:rPr>
              <a:t>field has a missing value/creation time of </a:t>
            </a:r>
            <a:r>
              <a:rPr kumimoji="1" lang="en-US" altLang="zh-CN" sz="2400" dirty="0" smtClean="0">
                <a:latin typeface="Times New Roman" charset="0"/>
                <a:ea typeface="Times New Roman" charset="0"/>
                <a:cs typeface="Times New Roman" charset="0"/>
              </a:rPr>
              <a:t>0.</a:t>
            </a:r>
          </a:p>
          <a:p>
            <a:endParaRPr kumimoji="1" lang="en-US" altLang="zh-CN" sz="2400" dirty="0" smtClean="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For other files, if a field has a miss value, we can use </a:t>
            </a:r>
            <a:r>
              <a:rPr kumimoji="1" lang="en-US" altLang="zh-CN" sz="2400" dirty="0">
                <a:latin typeface="Times New Roman" charset="0"/>
                <a:ea typeface="Times New Roman" charset="0"/>
                <a:cs typeface="Times New Roman" charset="0"/>
              </a:rPr>
              <a:t>median or </a:t>
            </a:r>
            <a:r>
              <a:rPr kumimoji="1" lang="en-US" altLang="zh-CN" sz="2400" dirty="0" smtClean="0">
                <a:latin typeface="Times New Roman" charset="0"/>
                <a:ea typeface="Times New Roman" charset="0"/>
                <a:cs typeface="Times New Roman" charset="0"/>
              </a:rPr>
              <a:t>mode number to fill.</a:t>
            </a:r>
            <a:endParaRPr kumimoji="1" lang="zh-CN" alt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30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17652" y="330119"/>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文本框 5"/>
          <p:cNvSpPr txBox="1"/>
          <p:nvPr/>
        </p:nvSpPr>
        <p:spPr>
          <a:xfrm>
            <a:off x="523752" y="1378295"/>
            <a:ext cx="6826102" cy="461665"/>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Construct </a:t>
            </a:r>
            <a:r>
              <a:rPr kumimoji="1" lang="en-US" altLang="zh-CN" sz="2400" b="1" dirty="0">
                <a:latin typeface="Times New Roman" charset="0"/>
                <a:ea typeface="Times New Roman" charset="0"/>
                <a:cs typeface="Times New Roman" charset="0"/>
              </a:rPr>
              <a:t>Training Data Set (prototype):</a:t>
            </a:r>
            <a:endParaRPr kumimoji="1" lang="zh-CN" altLang="en-US" sz="2400" b="1" dirty="0">
              <a:latin typeface="Times New Roman" charset="0"/>
              <a:ea typeface="Times New Roman" charset="0"/>
              <a:cs typeface="Times New Roman" charset="0"/>
            </a:endParaRPr>
          </a:p>
        </p:txBody>
      </p:sp>
      <p:sp>
        <p:nvSpPr>
          <p:cNvPr id="7" name="矩形 6"/>
          <p:cNvSpPr/>
          <p:nvPr/>
        </p:nvSpPr>
        <p:spPr>
          <a:xfrm>
            <a:off x="1591728" y="2276015"/>
            <a:ext cx="9762067" cy="646331"/>
          </a:xfrm>
          <a:prstGeom prst="rect">
            <a:avLst/>
          </a:prstGeom>
        </p:spPr>
        <p:txBody>
          <a:bodyPr wrap="square">
            <a:spAutoFit/>
          </a:bodyPr>
          <a:lstStyle/>
          <a:p>
            <a:r>
              <a:rPr lang="en-US" altLang="zh-CN" dirty="0" smtClean="0">
                <a:latin typeface="Times New Roman" charset="0"/>
                <a:ea typeface="Times New Roman" charset="0"/>
                <a:cs typeface="Times New Roman" charset="0"/>
              </a:rPr>
              <a:t>In </a:t>
            </a:r>
            <a:r>
              <a:rPr kumimoji="1" lang="en-US" altLang="zh-CN" dirty="0" err="1" smtClean="0">
                <a:latin typeface="Times New Roman" charset="0"/>
                <a:ea typeface="Times New Roman" charset="0"/>
                <a:cs typeface="Times New Roman" charset="0"/>
              </a:rPr>
              <a:t>totalExposureLog</a:t>
            </a:r>
            <a:r>
              <a:rPr kumimoji="1" lang="en-US" altLang="zh-CN" dirty="0" smtClean="0">
                <a:latin typeface="Times New Roman" charset="0"/>
                <a:ea typeface="Times New Roman" charset="0"/>
                <a:cs typeface="Times New Roman" charset="0"/>
              </a:rPr>
              <a:t>, </a:t>
            </a:r>
            <a:r>
              <a:rPr lang="zh-CN" altLang="en-US" dirty="0" smtClean="0">
                <a:latin typeface="Times New Roman" charset="0"/>
                <a:ea typeface="Times New Roman" charset="0"/>
                <a:cs typeface="Times New Roman" charset="0"/>
              </a:rPr>
              <a:t>Groupby </a:t>
            </a:r>
            <a:r>
              <a:rPr lang="zh-CN" altLang="en-US" dirty="0">
                <a:latin typeface="Times New Roman" charset="0"/>
                <a:ea typeface="Times New Roman" charset="0"/>
                <a:cs typeface="Times New Roman" charset="0"/>
              </a:rPr>
              <a:t>(['Advertising id','Request month','Request day') was used to calculate the frequency of </a:t>
            </a:r>
            <a:r>
              <a:rPr lang="zh-CN" altLang="en-US" dirty="0" smtClean="0">
                <a:latin typeface="Times New Roman" charset="0"/>
                <a:ea typeface="Times New Roman" charset="0"/>
                <a:cs typeface="Times New Roman" charset="0"/>
              </a:rPr>
              <a:t>occurrence.</a:t>
            </a:r>
            <a:r>
              <a:rPr lang="en-US" altLang="zh-CN" dirty="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Which we can get the label.</a:t>
            </a:r>
            <a:endParaRPr lang="zh-CN" altLang="en-US" dirty="0">
              <a:latin typeface="Times New Roman" charset="0"/>
              <a:ea typeface="Times New Roman" charset="0"/>
              <a:cs typeface="Times New Roman" charset="0"/>
            </a:endParaRPr>
          </a:p>
        </p:txBody>
      </p:sp>
      <p:sp>
        <p:nvSpPr>
          <p:cNvPr id="8" name="文本框 7"/>
          <p:cNvSpPr txBox="1"/>
          <p:nvPr/>
        </p:nvSpPr>
        <p:spPr>
          <a:xfrm>
            <a:off x="1591726" y="3119233"/>
            <a:ext cx="9762069" cy="1200329"/>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In the test set which was given, we can know some </a:t>
            </a:r>
            <a:r>
              <a:rPr kumimoji="1" lang="en-US" altLang="zh-CN" dirty="0">
                <a:latin typeface="Times New Roman" charset="0"/>
                <a:ea typeface="Times New Roman" charset="0"/>
                <a:cs typeface="Times New Roman" charset="0"/>
              </a:rPr>
              <a:t>obvious feature, like size, advertising industry id, commodity type, commodity id, advertising account </a:t>
            </a:r>
            <a:r>
              <a:rPr kumimoji="1" lang="en-US" altLang="zh-CN" dirty="0" smtClean="0">
                <a:latin typeface="Times New Roman" charset="0"/>
                <a:ea typeface="Times New Roman" charset="0"/>
                <a:cs typeface="Times New Roman" charset="0"/>
              </a:rPr>
              <a:t>ID, so we can just merge with </a:t>
            </a:r>
            <a:r>
              <a:rPr kumimoji="1" lang="en-US" altLang="zh-CN" dirty="0" err="1" smtClean="0">
                <a:latin typeface="Times New Roman" charset="0"/>
                <a:ea typeface="Times New Roman" charset="0"/>
                <a:cs typeface="Times New Roman" charset="0"/>
              </a:rPr>
              <a:t>ad_static</a:t>
            </a:r>
            <a:r>
              <a:rPr kumimoji="1" lang="en-US" altLang="zh-CN" dirty="0" smtClean="0">
                <a:latin typeface="Times New Roman" charset="0"/>
                <a:ea typeface="Times New Roman" charset="0"/>
                <a:cs typeface="Times New Roman" charset="0"/>
              </a:rPr>
              <a:t> data. And for other feature, like create time, the target people we can merge with </a:t>
            </a:r>
            <a:r>
              <a:rPr kumimoji="1" lang="en-US" altLang="zh-CN" dirty="0" err="1" smtClean="0">
                <a:latin typeface="Times New Roman" charset="0"/>
                <a:ea typeface="Times New Roman" charset="0"/>
                <a:cs typeface="Times New Roman" charset="0"/>
              </a:rPr>
              <a:t>ad_operation</a:t>
            </a:r>
            <a:r>
              <a:rPr kumimoji="1" lang="en-US" altLang="zh-CN" dirty="0" smtClean="0">
                <a:latin typeface="Times New Roman" charset="0"/>
                <a:ea typeface="Times New Roman" charset="0"/>
                <a:cs typeface="Times New Roman" charset="0"/>
              </a:rPr>
              <a:t> data, and for user features, we can merge with user data.</a:t>
            </a:r>
            <a:endParaRPr kumimoji="1" lang="zh-CN" altLang="en-US" dirty="0">
              <a:latin typeface="Times New Roman" charset="0"/>
              <a:ea typeface="Times New Roman" charset="0"/>
              <a:cs typeface="Times New Roman" charset="0"/>
            </a:endParaRPr>
          </a:p>
        </p:txBody>
      </p:sp>
      <p:sp>
        <p:nvSpPr>
          <p:cNvPr id="9" name="文本框 8"/>
          <p:cNvSpPr txBox="1"/>
          <p:nvPr/>
        </p:nvSpPr>
        <p:spPr>
          <a:xfrm>
            <a:off x="1591727" y="5261224"/>
            <a:ext cx="9762069" cy="646331"/>
          </a:xfrm>
          <a:prstGeom prst="rect">
            <a:avLst/>
          </a:prstGeom>
          <a:noFill/>
        </p:spPr>
        <p:txBody>
          <a:bodyPr wrap="square" rtlCol="0">
            <a:spAutoFit/>
          </a:bodyPr>
          <a:lstStyle/>
          <a:p>
            <a:r>
              <a:rPr kumimoji="1" lang="en-US" altLang="zh-CN" dirty="0">
                <a:latin typeface="Times New Roman" charset="0"/>
                <a:ea typeface="Times New Roman" charset="0"/>
                <a:cs typeface="Times New Roman" charset="0"/>
              </a:rPr>
              <a:t>Offline </a:t>
            </a:r>
            <a:r>
              <a:rPr kumimoji="1" lang="en-US" altLang="zh-CN" dirty="0" smtClean="0">
                <a:latin typeface="Times New Roman" charset="0"/>
                <a:ea typeface="Times New Roman" charset="0"/>
                <a:cs typeface="Times New Roman" charset="0"/>
              </a:rPr>
              <a:t>verification, there are two ways, one is using the last day </a:t>
            </a:r>
            <a:r>
              <a:rPr kumimoji="1" lang="en-US" altLang="zh-CN" dirty="0">
                <a:latin typeface="Times New Roman" charset="0"/>
                <a:ea typeface="Times New Roman" charset="0"/>
                <a:cs typeface="Times New Roman" charset="0"/>
              </a:rPr>
              <a:t>advertisement </a:t>
            </a:r>
            <a:r>
              <a:rPr kumimoji="1" lang="en-US" altLang="zh-CN" dirty="0" smtClean="0">
                <a:latin typeface="Times New Roman" charset="0"/>
                <a:ea typeface="Times New Roman" charset="0"/>
                <a:cs typeface="Times New Roman" charset="0"/>
              </a:rPr>
              <a:t>exposure data as the offline test set. Another one is  K-folds cross-validation.</a:t>
            </a:r>
            <a:endParaRPr kumimoji="1" lang="zh-CN" altLang="en-US" dirty="0">
              <a:latin typeface="Times New Roman" charset="0"/>
              <a:ea typeface="Times New Roman" charset="0"/>
              <a:cs typeface="Times New Roman" charset="0"/>
            </a:endParaRPr>
          </a:p>
        </p:txBody>
      </p:sp>
      <p:sp>
        <p:nvSpPr>
          <p:cNvPr id="12" name="文本框 11"/>
          <p:cNvSpPr txBox="1"/>
          <p:nvPr/>
        </p:nvSpPr>
        <p:spPr>
          <a:xfrm>
            <a:off x="1591727" y="4418006"/>
            <a:ext cx="8906933" cy="646331"/>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For data in </a:t>
            </a:r>
            <a:r>
              <a:rPr kumimoji="1" lang="en-US" altLang="zh-CN" dirty="0" err="1" smtClean="0">
                <a:latin typeface="Times New Roman" charset="0"/>
                <a:ea typeface="Times New Roman" charset="0"/>
                <a:cs typeface="Times New Roman" charset="0"/>
              </a:rPr>
              <a:t>totalExposureLog</a:t>
            </a:r>
            <a:r>
              <a:rPr kumimoji="1" lang="en-US" altLang="zh-CN" dirty="0" smtClean="0">
                <a:latin typeface="Times New Roman" charset="0"/>
                <a:ea typeface="Times New Roman" charset="0"/>
                <a:cs typeface="Times New Roman" charset="0"/>
              </a:rPr>
              <a:t> the feature </a:t>
            </a:r>
            <a:r>
              <a:rPr kumimoji="1" lang="en-US" altLang="zh-CN" dirty="0" err="1" smtClean="0">
                <a:latin typeface="Times New Roman" charset="0"/>
                <a:ea typeface="Times New Roman" charset="0"/>
                <a:cs typeface="Times New Roman" charset="0"/>
              </a:rPr>
              <a:t>Exposuretime</a:t>
            </a:r>
            <a:r>
              <a:rPr kumimoji="1" lang="en-US" altLang="zh-CN" dirty="0" smtClean="0">
                <a:latin typeface="Times New Roman" charset="0"/>
                <a:ea typeface="Times New Roman" charset="0"/>
                <a:cs typeface="Times New Roman" charset="0"/>
              </a:rPr>
              <a:t> and the feature crowed we can use </a:t>
            </a:r>
            <a:r>
              <a:rPr lang="en-US" altLang="zh-CN" dirty="0" err="1">
                <a:latin typeface="Times New Roman" charset="0"/>
                <a:ea typeface="Times New Roman" charset="0"/>
                <a:cs typeface="Times New Roman" charset="0"/>
              </a:rPr>
              <a:t>CountVectorizer</a:t>
            </a:r>
            <a:r>
              <a:rPr kumimoji="1" lang="en-US" altLang="zh-CN" dirty="0">
                <a:latin typeface="Times New Roman" charset="0"/>
                <a:ea typeface="Times New Roman" charset="0"/>
                <a:cs typeface="Times New Roman" charset="0"/>
              </a:rPr>
              <a:t>  just </a:t>
            </a:r>
            <a:r>
              <a:rPr kumimoji="1" lang="en-US" altLang="zh-CN" dirty="0" smtClean="0">
                <a:latin typeface="Times New Roman" charset="0"/>
                <a:ea typeface="Times New Roman" charset="0"/>
                <a:cs typeface="Times New Roman" charset="0"/>
              </a:rPr>
              <a:t>simply do a statistics </a:t>
            </a:r>
            <a:r>
              <a:rPr kumimoji="1" lang="en-US" altLang="zh-CN" dirty="0">
                <a:latin typeface="Times New Roman" charset="0"/>
                <a:ea typeface="Times New Roman" charset="0"/>
                <a:cs typeface="Times New Roman" charset="0"/>
              </a:rPr>
              <a:t>of a </a:t>
            </a:r>
            <a:r>
              <a:rPr kumimoji="1" lang="en-US" altLang="zh-CN" dirty="0" smtClean="0">
                <a:latin typeface="Times New Roman" charset="0"/>
                <a:ea typeface="Times New Roman" charset="0"/>
                <a:cs typeface="Times New Roman" charset="0"/>
              </a:rPr>
              <a:t>frequency Characteristic.</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869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矩形 5"/>
          <p:cNvSpPr/>
          <p:nvPr/>
        </p:nvSpPr>
        <p:spPr>
          <a:xfrm>
            <a:off x="932883" y="1703401"/>
            <a:ext cx="4441280" cy="523220"/>
          </a:xfrm>
          <a:prstGeom prst="rect">
            <a:avLst/>
          </a:prstGeom>
        </p:spPr>
        <p:txBody>
          <a:bodyPr wrap="none">
            <a:spAutoFit/>
          </a:bodyPr>
          <a:lstStyle/>
          <a:p>
            <a:r>
              <a:rPr kumimoji="1" lang="en-US" altLang="zh-CN" sz="2800" b="1" dirty="0">
                <a:latin typeface="Times New Roman" charset="0"/>
                <a:ea typeface="Times New Roman" charset="0"/>
                <a:cs typeface="Times New Roman" charset="0"/>
              </a:rPr>
              <a:t>Training Data </a:t>
            </a:r>
            <a:r>
              <a:rPr kumimoji="1" lang="en-US" altLang="zh-CN" sz="2800" b="1" dirty="0" smtClean="0">
                <a:latin typeface="Times New Roman" charset="0"/>
                <a:ea typeface="Times New Roman" charset="0"/>
                <a:cs typeface="Times New Roman" charset="0"/>
              </a:rPr>
              <a:t>Set features: </a:t>
            </a:r>
            <a:endParaRPr lang="zh-CN" altLang="en-US" sz="2800" dirty="0"/>
          </a:p>
        </p:txBody>
      </p:sp>
      <p:sp>
        <p:nvSpPr>
          <p:cNvPr id="7" name="矩形 6"/>
          <p:cNvSpPr/>
          <p:nvPr/>
        </p:nvSpPr>
        <p:spPr>
          <a:xfrm>
            <a:off x="932883" y="2815770"/>
            <a:ext cx="10837333" cy="1200329"/>
          </a:xfrm>
          <a:prstGeom prst="rect">
            <a:avLst/>
          </a:prstGeom>
        </p:spPr>
        <p:txBody>
          <a:bodyPr wrap="square">
            <a:spAutoFit/>
          </a:bodyPr>
          <a:lstStyle/>
          <a:p>
            <a:r>
              <a:rPr lang="zh-CN" altLang="en-US" dirty="0">
                <a:latin typeface="Times New Roman" charset="0"/>
                <a:ea typeface="Times New Roman" charset="0"/>
                <a:cs typeface="Times New Roman" charset="0"/>
              </a:rPr>
              <a:t>Input= ['tid','aid','price', 'aIndustryId', 'createTime', 'pType',  'size', 'pricepersize', 'bigprice', 'age', 'connectionType', 'consuptionAbility', </a:t>
            </a:r>
            <a:r>
              <a:rPr lang="zh-CN" altLang="en-US" dirty="0" smtClean="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device', 'education', 'gender', 'status','status1'</a:t>
            </a:r>
            <a:r>
              <a:rPr lang="zh-CN" altLang="en-US" dirty="0" smtClean="0">
                <a:latin typeface="Times New Roman" charset="0"/>
                <a:ea typeface="Times New Roman" charset="0"/>
                <a:cs typeface="Times New Roman" charset="0"/>
              </a:rPr>
              <a:t>,</a:t>
            </a:r>
            <a:r>
              <a:rPr lang="en-US" altLang="zh-CN" dirty="0" smtClean="0">
                <a:latin typeface="Times New Roman" charset="0"/>
                <a:ea typeface="Times New Roman" charset="0"/>
                <a:cs typeface="Times New Roman" charset="0"/>
              </a:rPr>
              <a:t> </a:t>
            </a:r>
            <a:r>
              <a:rPr lang="zh-CN" altLang="en-US" dirty="0" smtClean="0">
                <a:latin typeface="Times New Roman" charset="0"/>
                <a:ea typeface="Times New Roman" charset="0"/>
                <a:cs typeface="Times New Roman" charset="0"/>
              </a:rPr>
              <a:t>'</a:t>
            </a:r>
            <a:r>
              <a:rPr lang="zh-CN" altLang="en-US" dirty="0">
                <a:latin typeface="Times New Roman" charset="0"/>
                <a:ea typeface="Times New Roman" charset="0"/>
                <a:cs typeface="Times New Roman" charset="0"/>
              </a:rPr>
              <a:t>work','work1','equality_ecpm', 'pctr','</a:t>
            </a:r>
            <a:r>
              <a:rPr lang="zh-CN" altLang="en-US" dirty="0" smtClean="0">
                <a:latin typeface="Times New Roman" charset="0"/>
                <a:ea typeface="Times New Roman" charset="0"/>
                <a:cs typeface="Times New Roman" charset="0"/>
              </a:rPr>
              <a:t>totalEcpm’</a:t>
            </a:r>
            <a:r>
              <a:rPr lang="en-US" altLang="zh-CN" dirty="0" smtClean="0">
                <a:latin typeface="Times New Roman" charset="0"/>
                <a:ea typeface="Times New Roman" charset="0"/>
                <a:cs typeface="Times New Roman" charset="0"/>
              </a:rPr>
              <a:t>,’crowd’</a:t>
            </a:r>
            <a:r>
              <a:rPr lang="zh-CN" altLang="en-US" dirty="0" smtClean="0">
                <a:latin typeface="Times New Roman" charset="0"/>
                <a:ea typeface="Times New Roman" charset="0"/>
                <a:cs typeface="Times New Roman" charset="0"/>
              </a:rPr>
              <a:t>]</a:t>
            </a:r>
            <a:r>
              <a:rPr lang="en-US" altLang="zh-CN" dirty="0" smtClean="0">
                <a:latin typeface="Times New Roman" charset="0"/>
                <a:ea typeface="Times New Roman" charset="0"/>
                <a:cs typeface="Times New Roman" charset="0"/>
              </a:rPr>
              <a:t>——23 features </a:t>
            </a:r>
          </a:p>
          <a:p>
            <a:r>
              <a:rPr lang="en-US" altLang="zh-CN" dirty="0" smtClean="0">
                <a:latin typeface="Times New Roman" charset="0"/>
                <a:ea typeface="Times New Roman" charset="0"/>
                <a:cs typeface="Times New Roman" charset="0"/>
              </a:rPr>
              <a:t>Label =[‘label’]</a:t>
            </a:r>
            <a:endParaRPr lang="zh-CN" altLang="en-US" dirty="0">
              <a:latin typeface="Times New Roman" charset="0"/>
              <a:ea typeface="Times New Roman" charset="0"/>
              <a:cs typeface="Times New Roman" charset="0"/>
            </a:endParaRPr>
          </a:p>
        </p:txBody>
      </p:sp>
      <p:sp>
        <p:nvSpPr>
          <p:cNvPr id="11" name="矩形 10"/>
          <p:cNvSpPr/>
          <p:nvPr/>
        </p:nvSpPr>
        <p:spPr>
          <a:xfrm>
            <a:off x="932883" y="4632226"/>
            <a:ext cx="3736216" cy="523220"/>
          </a:xfrm>
          <a:prstGeom prst="rect">
            <a:avLst/>
          </a:prstGeom>
        </p:spPr>
        <p:txBody>
          <a:bodyPr wrap="none">
            <a:spAutoFit/>
          </a:bodyPr>
          <a:lstStyle/>
          <a:p>
            <a:r>
              <a:rPr kumimoji="1" lang="en-US" altLang="zh-CN" sz="2800" b="1" dirty="0" smtClean="0">
                <a:latin typeface="Times New Roman" charset="0"/>
                <a:ea typeface="Times New Roman" charset="0"/>
                <a:cs typeface="Times New Roman" charset="0"/>
              </a:rPr>
              <a:t>Test </a:t>
            </a:r>
            <a:r>
              <a:rPr kumimoji="1" lang="en-US" altLang="zh-CN" sz="2800" b="1" dirty="0">
                <a:latin typeface="Times New Roman" charset="0"/>
                <a:ea typeface="Times New Roman" charset="0"/>
                <a:cs typeface="Times New Roman" charset="0"/>
              </a:rPr>
              <a:t>Data Set features: </a:t>
            </a:r>
            <a:endParaRPr lang="zh-CN" altLang="en-US" sz="2800" dirty="0"/>
          </a:p>
        </p:txBody>
      </p:sp>
      <p:sp>
        <p:nvSpPr>
          <p:cNvPr id="12" name="文本框 11"/>
          <p:cNvSpPr txBox="1"/>
          <p:nvPr/>
        </p:nvSpPr>
        <p:spPr>
          <a:xfrm>
            <a:off x="1044506" y="5586907"/>
            <a:ext cx="3826934" cy="369332"/>
          </a:xfrm>
          <a:prstGeom prst="rect">
            <a:avLst/>
          </a:prstGeom>
          <a:noFill/>
        </p:spPr>
        <p:txBody>
          <a:bodyPr wrap="square" rtlCol="0">
            <a:spAutoFit/>
          </a:bodyPr>
          <a:lstStyle/>
          <a:p>
            <a:r>
              <a:rPr kumimoji="1" lang="en-US" altLang="zh-CN" dirty="0" smtClean="0">
                <a:latin typeface="Times New Roman" charset="0"/>
                <a:ea typeface="Times New Roman" charset="0"/>
                <a:cs typeface="Times New Roman" charset="0"/>
              </a:rPr>
              <a:t>The same as training data set feature.</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05471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19" y="332656"/>
            <a:ext cx="6231167"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03.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Machine Learning Method</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9" name="矩形 8"/>
          <p:cNvSpPr/>
          <p:nvPr/>
        </p:nvSpPr>
        <p:spPr>
          <a:xfrm>
            <a:off x="793386" y="1624103"/>
            <a:ext cx="3065839" cy="553357"/>
          </a:xfrm>
          <a:prstGeom prst="rect">
            <a:avLst/>
          </a:prstGeom>
        </p:spPr>
        <p:txBody>
          <a:bodyPr wrap="none">
            <a:spAutoFit/>
          </a:bodyPr>
          <a:lstStyle/>
          <a:p>
            <a:pPr lvl="1" latinLnBrk="1">
              <a:lnSpc>
                <a:spcPct val="107000"/>
              </a:lnSpc>
              <a:spcAft>
                <a:spcPts val="800"/>
              </a:spcAft>
            </a:pPr>
            <a:r>
              <a:rPr lang="en-US" altLang="zh-CN" sz="2800" b="1" kern="100" dirty="0" smtClean="0">
                <a:latin typeface="Times New Roman" charset="0"/>
                <a:ea typeface="Times New Roman" charset="0"/>
                <a:cs typeface="Times New Roman" charset="0"/>
              </a:rPr>
              <a:t>1. Decision Tree</a:t>
            </a:r>
            <a:endParaRPr lang="zh-CN" altLang="zh-CN" sz="2800" b="1" kern="100" dirty="0">
              <a:effectLst/>
              <a:latin typeface="Times New Roman" charset="0"/>
              <a:ea typeface="Times New Roman" charset="0"/>
              <a:cs typeface="Times New Roman" charset="0"/>
            </a:endParaRPr>
          </a:p>
        </p:txBody>
      </p:sp>
      <p:sp>
        <p:nvSpPr>
          <p:cNvPr id="13" name="矩形 12"/>
          <p:cNvSpPr/>
          <p:nvPr/>
        </p:nvSpPr>
        <p:spPr>
          <a:xfrm>
            <a:off x="4551166" y="4557603"/>
            <a:ext cx="3022109" cy="307777"/>
          </a:xfrm>
          <a:prstGeom prst="rect">
            <a:avLst/>
          </a:prstGeom>
        </p:spPr>
        <p:txBody>
          <a:bodyPr wrap="none">
            <a:spAutoFit/>
          </a:bodyPr>
          <a:lstStyle/>
          <a:p>
            <a:r>
              <a:rPr lang="en-US" altLang="zh-CN" sz="1400" i="1" dirty="0">
                <a:latin typeface="TimesNewRomanPSMT" charset="0"/>
              </a:rPr>
              <a:t>Simple description of Tre-based model </a:t>
            </a:r>
            <a:endParaRPr lang="en-US" altLang="zh-CN" sz="1400" i="1"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305" y="2038514"/>
            <a:ext cx="7471833" cy="2577493"/>
          </a:xfrm>
          <a:prstGeom prst="rect">
            <a:avLst/>
          </a:prstGeom>
        </p:spPr>
      </p:pic>
      <p:sp>
        <p:nvSpPr>
          <p:cNvPr id="15" name="矩形 14"/>
          <p:cNvSpPr/>
          <p:nvPr/>
        </p:nvSpPr>
        <p:spPr>
          <a:xfrm>
            <a:off x="251519" y="5430161"/>
            <a:ext cx="11246214" cy="685059"/>
          </a:xfrm>
          <a:prstGeom prst="rect">
            <a:avLst/>
          </a:prstGeom>
        </p:spPr>
        <p:txBody>
          <a:bodyPr wrap="square">
            <a:spAutoFit/>
          </a:bodyPr>
          <a:lstStyle/>
          <a:p>
            <a:pPr marL="939800" algn="just" latinLnBrk="1">
              <a:lnSpc>
                <a:spcPct val="107000"/>
              </a:lnSpc>
              <a:spcAft>
                <a:spcPts val="800"/>
              </a:spcAft>
            </a:pPr>
            <a:r>
              <a:rPr lang="en-US" altLang="zh-CN" kern="100" dirty="0" smtClean="0">
                <a:latin typeface="Times New Roman" charset="0"/>
                <a:ea typeface="Times New Roman" charset="0"/>
                <a:cs typeface="Times New Roman" charset="0"/>
              </a:rPr>
              <a:t>Disadvantages</a:t>
            </a:r>
            <a:r>
              <a:rPr lang="zh-CN" altLang="en-US" kern="100" dirty="0" smtClean="0">
                <a:latin typeface="Times New Roman" charset="0"/>
                <a:ea typeface="Times New Roman" charset="0"/>
                <a:cs typeface="Times New Roman" charset="0"/>
              </a:rPr>
              <a:t>：</a:t>
            </a:r>
            <a:r>
              <a:rPr lang="en-US" altLang="zh-CN" kern="100" dirty="0" smtClean="0">
                <a:latin typeface="Times New Roman" charset="0"/>
                <a:ea typeface="Times New Roman" charset="0"/>
                <a:cs typeface="Times New Roman" charset="0"/>
              </a:rPr>
              <a:t>overfitting </a:t>
            </a:r>
            <a:r>
              <a:rPr lang="en-US" altLang="zh-CN" kern="100" dirty="0">
                <a:latin typeface="Times New Roman" charset="0"/>
                <a:ea typeface="Times New Roman" charset="0"/>
                <a:cs typeface="Times New Roman" charset="0"/>
              </a:rPr>
              <a:t>and non-global optimization by Greedy algorithms. Also, the continuous variables are categorized causing information loss. </a:t>
            </a:r>
            <a:endParaRPr lang="zh-CN" altLang="zh-CN" kern="100" dirty="0">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65588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3386" y="1624103"/>
            <a:ext cx="2501006" cy="553357"/>
          </a:xfrm>
          <a:prstGeom prst="rect">
            <a:avLst/>
          </a:prstGeom>
        </p:spPr>
        <p:txBody>
          <a:bodyPr wrap="none">
            <a:spAutoFit/>
          </a:bodyPr>
          <a:lstStyle/>
          <a:p>
            <a:pPr lvl="1" latinLnBrk="1">
              <a:lnSpc>
                <a:spcPct val="107000"/>
              </a:lnSpc>
              <a:spcAft>
                <a:spcPts val="800"/>
              </a:spcAft>
            </a:pPr>
            <a:r>
              <a:rPr lang="en-US" altLang="zh-CN" sz="2800" b="1" kern="100" dirty="0" smtClean="0">
                <a:latin typeface="Times New Roman" charset="0"/>
                <a:ea typeface="Times New Roman" charset="0"/>
                <a:cs typeface="Times New Roman" charset="0"/>
              </a:rPr>
              <a:t>2. Ensemble</a:t>
            </a:r>
            <a:endParaRPr lang="zh-CN" altLang="zh-CN" sz="2800" b="1" kern="100" dirty="0">
              <a:effectLst/>
              <a:latin typeface="Times New Roman" charset="0"/>
              <a:ea typeface="Times New Roman" charset="0"/>
              <a:cs typeface="Times New Roman" charset="0"/>
            </a:endParaRPr>
          </a:p>
        </p:txBody>
      </p:sp>
      <p:sp>
        <p:nvSpPr>
          <p:cNvPr id="7" name="标题 1">
            <a:extLst>
              <a:ext uri="{FF2B5EF4-FFF2-40B4-BE49-F238E27FC236}">
                <a16:creationId xmlns:a16="http://schemas.microsoft.com/office/drawing/2014/main" xmlns="" id="{DCA4962F-284F-4628-8D76-8204CCBFCDBD}"/>
              </a:ext>
            </a:extLst>
          </p:cNvPr>
          <p:cNvSpPr txBox="1">
            <a:spLocks/>
          </p:cNvSpPr>
          <p:nvPr/>
        </p:nvSpPr>
        <p:spPr>
          <a:xfrm>
            <a:off x="251519" y="332656"/>
            <a:ext cx="6231167"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03.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Machine Learning Method</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3" name="矩形 2"/>
          <p:cNvSpPr/>
          <p:nvPr/>
        </p:nvSpPr>
        <p:spPr>
          <a:xfrm>
            <a:off x="2331136" y="3029962"/>
            <a:ext cx="1031051" cy="369332"/>
          </a:xfrm>
          <a:prstGeom prst="rect">
            <a:avLst/>
          </a:prstGeom>
        </p:spPr>
        <p:txBody>
          <a:bodyPr wrap="none">
            <a:spAutoFit/>
          </a:bodyPr>
          <a:lstStyle/>
          <a:p>
            <a:r>
              <a:rPr lang="en-US" altLang="zh-CN" dirty="0" smtClean="0">
                <a:latin typeface="Times New Roman" charset="0"/>
                <a:ea typeface="Batang" charset="-127"/>
              </a:rPr>
              <a:t>Bagging:</a:t>
            </a:r>
            <a:endParaRPr lang="zh-CN" altLang="en-US" dirty="0"/>
          </a:p>
        </p:txBody>
      </p:sp>
      <p:sp>
        <p:nvSpPr>
          <p:cNvPr id="8" name="矩形 7"/>
          <p:cNvSpPr/>
          <p:nvPr/>
        </p:nvSpPr>
        <p:spPr>
          <a:xfrm>
            <a:off x="6023423" y="3060586"/>
            <a:ext cx="1135247" cy="369332"/>
          </a:xfrm>
          <a:prstGeom prst="rect">
            <a:avLst/>
          </a:prstGeom>
        </p:spPr>
        <p:txBody>
          <a:bodyPr wrap="none">
            <a:spAutoFit/>
          </a:bodyPr>
          <a:lstStyle/>
          <a:p>
            <a:r>
              <a:rPr lang="en-US" altLang="zh-CN" dirty="0" smtClean="0">
                <a:latin typeface="Times New Roman" charset="0"/>
                <a:ea typeface="Batang" charset="-127"/>
              </a:rPr>
              <a:t>Boosting</a:t>
            </a:r>
            <a:r>
              <a:rPr lang="en-US" altLang="zh-CN" dirty="0">
                <a:latin typeface="Times New Roman" charset="0"/>
                <a:ea typeface="Batang" charset="-127"/>
              </a:rPr>
              <a:t>:</a:t>
            </a:r>
            <a:r>
              <a:rPr lang="zh-CN" altLang="zh-CN" dirty="0" smtClean="0"/>
              <a:t> </a:t>
            </a:r>
            <a:endParaRPr lang="zh-CN" altLang="en-US" dirty="0"/>
          </a:p>
        </p:txBody>
      </p:sp>
      <p:sp>
        <p:nvSpPr>
          <p:cNvPr id="11" name="文本框 10"/>
          <p:cNvSpPr txBox="1"/>
          <p:nvPr/>
        </p:nvSpPr>
        <p:spPr>
          <a:xfrm>
            <a:off x="3674533" y="2472267"/>
            <a:ext cx="2065866" cy="369332"/>
          </a:xfrm>
          <a:prstGeom prst="rect">
            <a:avLst/>
          </a:prstGeom>
          <a:noFill/>
        </p:spPr>
        <p:txBody>
          <a:bodyPr wrap="square" rtlCol="0">
            <a:spAutoFit/>
          </a:bodyPr>
          <a:lstStyle/>
          <a:p>
            <a:r>
              <a:rPr kumimoji="1" lang="en-US" altLang="zh-CN" dirty="0" smtClean="0"/>
              <a:t>Bootstrapping</a:t>
            </a:r>
          </a:p>
        </p:txBody>
      </p:sp>
      <p:sp>
        <p:nvSpPr>
          <p:cNvPr id="12" name="文本框 11"/>
          <p:cNvSpPr txBox="1"/>
          <p:nvPr/>
        </p:nvSpPr>
        <p:spPr>
          <a:xfrm>
            <a:off x="3674533" y="3521871"/>
            <a:ext cx="2065866" cy="369332"/>
          </a:xfrm>
          <a:prstGeom prst="rect">
            <a:avLst/>
          </a:prstGeom>
          <a:noFill/>
        </p:spPr>
        <p:txBody>
          <a:bodyPr wrap="square" rtlCol="0">
            <a:spAutoFit/>
          </a:bodyPr>
          <a:lstStyle/>
          <a:p>
            <a:r>
              <a:rPr lang="en-US" altLang="zh-CN" dirty="0"/>
              <a:t>Random </a:t>
            </a:r>
            <a:r>
              <a:rPr lang="en-US" altLang="zh-CN" dirty="0" smtClean="0"/>
              <a:t>forest</a:t>
            </a:r>
            <a:endParaRPr kumimoji="1" lang="en-US" altLang="zh-CN" dirty="0" smtClean="0"/>
          </a:p>
        </p:txBody>
      </p:sp>
      <p:sp>
        <p:nvSpPr>
          <p:cNvPr id="14" name="矩形 13"/>
          <p:cNvSpPr/>
          <p:nvPr/>
        </p:nvSpPr>
        <p:spPr>
          <a:xfrm>
            <a:off x="7418917" y="2472267"/>
            <a:ext cx="1936749" cy="369332"/>
          </a:xfrm>
          <a:prstGeom prst="rect">
            <a:avLst/>
          </a:prstGeom>
        </p:spPr>
        <p:txBody>
          <a:bodyPr wrap="none">
            <a:spAutoFit/>
          </a:bodyPr>
          <a:lstStyle/>
          <a:p>
            <a:r>
              <a:rPr lang="en-US" altLang="zh-CN" dirty="0" smtClean="0">
                <a:latin typeface="Times New Roman" charset="0"/>
                <a:ea typeface="Batang" charset="-127"/>
              </a:rPr>
              <a:t>Adaptive boosting</a:t>
            </a:r>
            <a:r>
              <a:rPr lang="zh-CN" altLang="zh-CN" dirty="0" smtClean="0"/>
              <a:t> </a:t>
            </a:r>
            <a:endParaRPr lang="zh-CN" altLang="en-US" dirty="0"/>
          </a:p>
        </p:txBody>
      </p:sp>
      <p:sp>
        <p:nvSpPr>
          <p:cNvPr id="15" name="矩形 14"/>
          <p:cNvSpPr/>
          <p:nvPr/>
        </p:nvSpPr>
        <p:spPr>
          <a:xfrm>
            <a:off x="7418917" y="3521871"/>
            <a:ext cx="1898277" cy="369332"/>
          </a:xfrm>
          <a:prstGeom prst="rect">
            <a:avLst/>
          </a:prstGeom>
        </p:spPr>
        <p:txBody>
          <a:bodyPr wrap="none">
            <a:spAutoFit/>
          </a:bodyPr>
          <a:lstStyle/>
          <a:p>
            <a:r>
              <a:rPr lang="en-US" altLang="zh-CN" dirty="0" smtClean="0">
                <a:latin typeface="Times New Roman" charset="0"/>
                <a:ea typeface="Batang" charset="-127"/>
              </a:rPr>
              <a:t>Gradient </a:t>
            </a:r>
            <a:r>
              <a:rPr lang="en-US" altLang="zh-CN" dirty="0">
                <a:latin typeface="Times New Roman" charset="0"/>
                <a:ea typeface="Batang" charset="-127"/>
              </a:rPr>
              <a:t>boosting</a:t>
            </a:r>
            <a:r>
              <a:rPr lang="zh-CN" altLang="zh-CN" dirty="0"/>
              <a:t> </a:t>
            </a:r>
            <a:endParaRPr lang="zh-CN" altLang="en-US" dirty="0"/>
          </a:p>
        </p:txBody>
      </p:sp>
      <p:cxnSp>
        <p:nvCxnSpPr>
          <p:cNvPr id="17" name="直线箭头连接符 16"/>
          <p:cNvCxnSpPr>
            <a:endCxn id="11" idx="1"/>
          </p:cNvCxnSpPr>
          <p:nvPr/>
        </p:nvCxnSpPr>
        <p:spPr>
          <a:xfrm flipV="1">
            <a:off x="3294392" y="2656933"/>
            <a:ext cx="380141" cy="61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endCxn id="12" idx="1"/>
          </p:cNvCxnSpPr>
          <p:nvPr/>
        </p:nvCxnSpPr>
        <p:spPr>
          <a:xfrm>
            <a:off x="3294392" y="3268133"/>
            <a:ext cx="380141" cy="43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7072642" y="2689826"/>
            <a:ext cx="380141" cy="61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7072642" y="3301026"/>
            <a:ext cx="380141" cy="43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51519" y="4350630"/>
            <a:ext cx="11819467" cy="1676741"/>
          </a:xfrm>
          <a:prstGeom prst="rect">
            <a:avLst/>
          </a:prstGeom>
        </p:spPr>
        <p:txBody>
          <a:bodyPr wrap="square">
            <a:spAutoFit/>
          </a:bodyPr>
          <a:lstStyle/>
          <a:p>
            <a:pPr marL="939800" algn="just" latinLnBrk="1">
              <a:lnSpc>
                <a:spcPct val="107000"/>
              </a:lnSpc>
              <a:spcAft>
                <a:spcPts val="800"/>
              </a:spcAft>
            </a:pPr>
            <a:r>
              <a:rPr lang="en-US" altLang="zh-CN" kern="100" dirty="0" err="1">
                <a:latin typeface="Times New Roman" charset="0"/>
                <a:ea typeface="Batang" charset="-127"/>
              </a:rPr>
              <a:t>XGBoost</a:t>
            </a:r>
            <a:r>
              <a:rPr lang="en-US" altLang="zh-CN" kern="100" dirty="0">
                <a:latin typeface="Times New Roman" charset="0"/>
                <a:ea typeface="Batang" charset="-127"/>
              </a:rPr>
              <a:t> [21] </a:t>
            </a:r>
            <a:r>
              <a:rPr lang="en-US" altLang="zh-CN" kern="100" dirty="0" smtClean="0">
                <a:latin typeface="Times New Roman" charset="0"/>
                <a:ea typeface="Batang" charset="-127"/>
              </a:rPr>
              <a:t>is </a:t>
            </a:r>
            <a:r>
              <a:rPr lang="en-US" altLang="zh-CN" kern="100" dirty="0">
                <a:latin typeface="Times New Roman" charset="0"/>
                <a:ea typeface="Batang" charset="-127"/>
              </a:rPr>
              <a:t>the representative model of gradient tree boosting algorithm, which has overcome the challenges of efficiency in machine learning due to sparsity aware algorithm and weighted quantile sketch for approximate learning. </a:t>
            </a:r>
            <a:endParaRPr lang="en-US" altLang="zh-CN" kern="100" dirty="0" smtClean="0">
              <a:latin typeface="Times New Roman" charset="0"/>
              <a:ea typeface="Batang" charset="-127"/>
            </a:endParaRPr>
          </a:p>
          <a:p>
            <a:pPr marL="939800" algn="just" latinLnBrk="1">
              <a:lnSpc>
                <a:spcPct val="107000"/>
              </a:lnSpc>
              <a:spcAft>
                <a:spcPts val="800"/>
              </a:spcAft>
            </a:pPr>
            <a:r>
              <a:rPr lang="en-US" altLang="zh-CN" kern="100" dirty="0" err="1" smtClean="0">
                <a:latin typeface="Times New Roman" charset="0"/>
                <a:ea typeface="Batang" charset="-127"/>
              </a:rPr>
              <a:t>LightGBM</a:t>
            </a:r>
            <a:r>
              <a:rPr lang="en-US" altLang="zh-CN" kern="100" dirty="0" smtClean="0">
                <a:latin typeface="Times New Roman" charset="0"/>
                <a:ea typeface="Batang" charset="-127"/>
              </a:rPr>
              <a:t> </a:t>
            </a:r>
            <a:r>
              <a:rPr lang="en-US" altLang="zh-CN" kern="100" dirty="0">
                <a:latin typeface="Times New Roman" charset="0"/>
                <a:ea typeface="Batang" charset="-127"/>
              </a:rPr>
              <a:t>[22] is another typical method augmented by Gradient-based One-Side Sampling and Exclusive Feature Bundling.</a:t>
            </a:r>
            <a:endParaRPr lang="zh-CN" altLang="zh-CN" kern="100" dirty="0">
              <a:effectLst/>
              <a:latin typeface="Times New Roman" charset="0"/>
              <a:ea typeface="Batang" charset="-127"/>
            </a:endParaRPr>
          </a:p>
        </p:txBody>
      </p:sp>
    </p:spTree>
    <p:extLst>
      <p:ext uri="{BB962C8B-B14F-4D97-AF65-F5344CB8AC3E}">
        <p14:creationId xmlns:p14="http://schemas.microsoft.com/office/powerpoint/2010/main" val="30244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矩形 5"/>
          <p:cNvSpPr/>
          <p:nvPr/>
        </p:nvSpPr>
        <p:spPr>
          <a:xfrm>
            <a:off x="882371" y="1313097"/>
            <a:ext cx="2448106" cy="523220"/>
          </a:xfrm>
          <a:prstGeom prst="rect">
            <a:avLst/>
          </a:prstGeom>
        </p:spPr>
        <p:txBody>
          <a:bodyPr wrap="none">
            <a:spAutoFit/>
          </a:bodyPr>
          <a:lstStyle/>
          <a:p>
            <a:r>
              <a:rPr lang="en-US" altLang="zh-CN" sz="2800" b="1" dirty="0" smtClean="0">
                <a:latin typeface="Times New Roman" charset="0"/>
                <a:ea typeface="Times New Roman" charset="0"/>
                <a:cs typeface="Times New Roman" charset="0"/>
              </a:rPr>
              <a:t>1.</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Experiment</a:t>
            </a:r>
            <a:endParaRPr lang="zh-CN" altLang="en-US" sz="2800" b="1" dirty="0">
              <a:latin typeface="Times New Roman" charset="0"/>
              <a:ea typeface="Times New Roman" charset="0"/>
              <a:cs typeface="Times New Roman" charset="0"/>
            </a:endParaRPr>
          </a:p>
        </p:txBody>
      </p:sp>
      <p:graphicFrame>
        <p:nvGraphicFramePr>
          <p:cNvPr id="4" name="Diagram 6"/>
          <p:cNvGraphicFramePr/>
          <p:nvPr>
            <p:extLst>
              <p:ext uri="{D42A27DB-BD31-4B8C-83A1-F6EECF244321}">
                <p14:modId xmlns:p14="http://schemas.microsoft.com/office/powerpoint/2010/main" val="1374507617"/>
              </p:ext>
            </p:extLst>
          </p:nvPr>
        </p:nvGraphicFramePr>
        <p:xfrm>
          <a:off x="-1556029" y="2083544"/>
          <a:ext cx="9594510" cy="4021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2383743" y="6105409"/>
            <a:ext cx="1893467" cy="276999"/>
          </a:xfrm>
          <a:prstGeom prst="rect">
            <a:avLst/>
          </a:prstGeom>
        </p:spPr>
        <p:txBody>
          <a:bodyPr wrap="none">
            <a:spAutoFit/>
          </a:bodyPr>
          <a:lstStyle/>
          <a:p>
            <a:r>
              <a:rPr lang="en-US" altLang="zh-CN" sz="1200" i="1" dirty="0">
                <a:latin typeface="Times New Roman" charset="0"/>
                <a:ea typeface="等线" charset="-122"/>
              </a:rPr>
              <a:t>Steps to build initial model</a:t>
            </a:r>
            <a:r>
              <a:rPr lang="zh-CN" altLang="zh-CN" sz="1200" i="1" dirty="0"/>
              <a:t> </a:t>
            </a:r>
            <a:endParaRPr lang="zh-CN" altLang="en-US" sz="1200" i="1" dirty="0"/>
          </a:p>
        </p:txBody>
      </p:sp>
      <p:sp>
        <p:nvSpPr>
          <p:cNvPr id="3" name="矩形 2"/>
          <p:cNvSpPr/>
          <p:nvPr/>
        </p:nvSpPr>
        <p:spPr>
          <a:xfrm>
            <a:off x="6108093" y="1776101"/>
            <a:ext cx="5944897" cy="923330"/>
          </a:xfrm>
          <a:prstGeom prst="rect">
            <a:avLst/>
          </a:prstGeom>
        </p:spPr>
        <p:txBody>
          <a:bodyPr wrap="none">
            <a:spAutoFit/>
          </a:bodyPr>
          <a:lstStyle/>
          <a:p>
            <a:pPr marL="342900" indent="-342900">
              <a:buAutoNum type="arabicPeriod"/>
            </a:pPr>
            <a:r>
              <a:rPr lang="en-US" altLang="zh-CN" b="1" dirty="0" smtClean="0">
                <a:latin typeface="Times New Roman" charset="0"/>
                <a:ea typeface="Times New Roman" charset="0"/>
                <a:cs typeface="Times New Roman" charset="0"/>
              </a:rPr>
              <a:t>Use the previous data model to make the train data set.</a:t>
            </a:r>
          </a:p>
          <a:p>
            <a:pPr marL="342900" lvl="0" indent="-342900">
              <a:buFontTx/>
              <a:buAutoNum type="arabicPeriod"/>
            </a:pPr>
            <a:r>
              <a:rPr lang="en-US" altLang="zh-CN" b="1" dirty="0">
                <a:latin typeface="Times New Roman" charset="0"/>
                <a:ea typeface="Times New Roman" charset="0"/>
                <a:cs typeface="Times New Roman" charset="0"/>
              </a:rPr>
              <a:t>Train the data in the different </a:t>
            </a:r>
            <a:r>
              <a:rPr lang="en-US" altLang="zh-CN" b="1" dirty="0" smtClean="0">
                <a:latin typeface="Times New Roman" charset="0"/>
                <a:ea typeface="Times New Roman" charset="0"/>
                <a:cs typeface="Times New Roman" charset="0"/>
              </a:rPr>
              <a:t>models.</a:t>
            </a:r>
          </a:p>
          <a:p>
            <a:pPr marL="342900" lvl="0" indent="-342900">
              <a:buFontTx/>
              <a:buAutoNum type="arabicPeriod"/>
            </a:pPr>
            <a:endParaRPr lang="zh-CN" altLang="zh-CN" dirty="0"/>
          </a:p>
        </p:txBody>
      </p:sp>
      <p:sp>
        <p:nvSpPr>
          <p:cNvPr id="7" name="矩形 6"/>
          <p:cNvSpPr/>
          <p:nvPr/>
        </p:nvSpPr>
        <p:spPr>
          <a:xfrm>
            <a:off x="5300133" y="2485741"/>
            <a:ext cx="6891867" cy="981423"/>
          </a:xfrm>
          <a:prstGeom prst="rect">
            <a:avLst/>
          </a:prstGeom>
        </p:spPr>
        <p:txBody>
          <a:bodyPr wrap="square">
            <a:spAutoFit/>
          </a:bodyPr>
          <a:lstStyle/>
          <a:p>
            <a:pPr marL="736600" algn="just" latinLnBrk="1">
              <a:lnSpc>
                <a:spcPct val="107000"/>
              </a:lnSpc>
              <a:spcAft>
                <a:spcPts val="800"/>
              </a:spcAft>
            </a:pPr>
            <a:r>
              <a:rPr lang="en-US" altLang="zh-CN" kern="100" dirty="0">
                <a:latin typeface="Times New Roman" charset="0"/>
                <a:ea typeface="等线" charset="-122"/>
              </a:rPr>
              <a:t>The linear regression was also considered as control model. The setting of each model was simply adjusted as initial </a:t>
            </a:r>
            <a:r>
              <a:rPr lang="en-US" altLang="zh-CN" kern="100" dirty="0" smtClean="0">
                <a:latin typeface="Times New Roman" charset="0"/>
                <a:ea typeface="等线" charset="-122"/>
              </a:rPr>
              <a:t>trial . Regression </a:t>
            </a:r>
            <a:r>
              <a:rPr lang="en-US" altLang="zh-CN" kern="100" dirty="0">
                <a:latin typeface="Times New Roman" charset="0"/>
                <a:ea typeface="等线" charset="-122"/>
              </a:rPr>
              <a:t>and regression tree were executed without any setting.</a:t>
            </a:r>
            <a:endParaRPr lang="zh-CN" altLang="zh-CN" kern="100" dirty="0">
              <a:effectLst/>
              <a:latin typeface="Times New Roman" charset="0"/>
              <a:ea typeface="Batang" charset="-127"/>
            </a:endParaRPr>
          </a:p>
        </p:txBody>
      </p:sp>
      <p:sp>
        <p:nvSpPr>
          <p:cNvPr id="9" name="Rectangle 1"/>
          <p:cNvSpPr>
            <a:spLocks noChangeArrowheads="1"/>
          </p:cNvSpPr>
          <p:nvPr/>
        </p:nvSpPr>
        <p:spPr bwMode="auto">
          <a:xfrm>
            <a:off x="6967007" y="3735168"/>
            <a:ext cx="46526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ndParaRPr>
          </a:p>
        </p:txBody>
      </p:sp>
      <p:sp>
        <p:nvSpPr>
          <p:cNvPr id="10" name="矩形 9"/>
          <p:cNvSpPr/>
          <p:nvPr/>
        </p:nvSpPr>
        <p:spPr>
          <a:xfrm>
            <a:off x="6032541" y="3632811"/>
            <a:ext cx="6096000" cy="923330"/>
          </a:xfrm>
          <a:prstGeom prst="rect">
            <a:avLst/>
          </a:prstGeom>
        </p:spPr>
        <p:txBody>
          <a:bodyPr>
            <a:spAutoFit/>
          </a:bodyPr>
          <a:lstStyle/>
          <a:p>
            <a:r>
              <a:rPr lang="en-US" altLang="zh-CN" dirty="0">
                <a:latin typeface="Times New Roman" charset="0"/>
                <a:ea typeface="等线" charset="-122"/>
              </a:rPr>
              <a:t>The period in given data was totally 31 days with more than 6GB, </a:t>
            </a:r>
            <a:r>
              <a:rPr lang="en-US" altLang="zh-CN" dirty="0" smtClean="0">
                <a:latin typeface="Times New Roman" charset="0"/>
                <a:ea typeface="等线" charset="-122"/>
              </a:rPr>
              <a:t>thus </a:t>
            </a:r>
            <a:r>
              <a:rPr lang="en-US" altLang="zh-CN" dirty="0">
                <a:latin typeface="Times New Roman" charset="0"/>
                <a:ea typeface="等线" charset="-122"/>
              </a:rPr>
              <a:t>we produced different periods data from 1days before the day to </a:t>
            </a:r>
            <a:r>
              <a:rPr lang="en-US" altLang="zh-CN" dirty="0" smtClean="0">
                <a:latin typeface="Times New Roman" charset="0"/>
                <a:ea typeface="等线" charset="-122"/>
              </a:rPr>
              <a:t>8</a:t>
            </a:r>
            <a:r>
              <a:rPr lang="zh-CN" altLang="en-US" dirty="0" smtClean="0">
                <a:latin typeface="Times New Roman" charset="0"/>
                <a:ea typeface="等线" charset="-122"/>
              </a:rPr>
              <a:t> </a:t>
            </a:r>
            <a:r>
              <a:rPr lang="en-US" altLang="zh-CN" dirty="0" smtClean="0">
                <a:latin typeface="Times New Roman" charset="0"/>
                <a:ea typeface="等线" charset="-122"/>
              </a:rPr>
              <a:t>days</a:t>
            </a:r>
            <a:r>
              <a:rPr lang="en-US" altLang="zh-CN" dirty="0">
                <a:latin typeface="Times New Roman" charset="0"/>
                <a:ea typeface="等线" charset="-122"/>
              </a:rPr>
              <a:t>.</a:t>
            </a:r>
            <a:r>
              <a:rPr lang="zh-CN" altLang="zh-CN" dirty="0"/>
              <a:t> </a:t>
            </a:r>
            <a:endParaRPr lang="zh-CN" altLang="en-US" dirty="0"/>
          </a:p>
        </p:txBody>
      </p:sp>
    </p:spTree>
    <p:extLst>
      <p:ext uri="{BB962C8B-B14F-4D97-AF65-F5344CB8AC3E}">
        <p14:creationId xmlns:p14="http://schemas.microsoft.com/office/powerpoint/2010/main" val="154828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698346339"/>
              </p:ext>
            </p:extLst>
          </p:nvPr>
        </p:nvGraphicFramePr>
        <p:xfrm>
          <a:off x="1218339" y="2150534"/>
          <a:ext cx="10135461" cy="2739325"/>
        </p:xfrm>
        <a:graphic>
          <a:graphicData uri="http://schemas.openxmlformats.org/drawingml/2006/table">
            <a:tbl>
              <a:tblPr firstRow="1" firstCol="1" bandRow="1">
                <a:tableStyleId>{5C22544A-7EE6-4342-B048-85BDC9FD1C3A}</a:tableStyleId>
              </a:tblPr>
              <a:tblGrid>
                <a:gridCol w="1465594"/>
                <a:gridCol w="1270000"/>
                <a:gridCol w="1303867"/>
                <a:gridCol w="1151466"/>
                <a:gridCol w="1896534"/>
                <a:gridCol w="1032933"/>
                <a:gridCol w="1270000"/>
                <a:gridCol w="745067"/>
              </a:tblGrid>
              <a:tr h="585616">
                <a:tc gridSpan="2">
                  <a:txBody>
                    <a:bodyPr/>
                    <a:lstStyle/>
                    <a:p>
                      <a:pPr marL="508000" algn="ctr" latinLnBrk="1">
                        <a:lnSpc>
                          <a:spcPct val="107000"/>
                        </a:lnSpc>
                        <a:spcAft>
                          <a:spcPts val="0"/>
                        </a:spcAft>
                      </a:pPr>
                      <a:r>
                        <a:rPr lang="en-US" sz="2000" kern="100" dirty="0">
                          <a:effectLst/>
                        </a:rPr>
                        <a:t>Random Forest</a:t>
                      </a:r>
                      <a:endParaRPr lang="zh-CN" sz="2000" kern="100" dirty="0">
                        <a:effectLst/>
                        <a:latin typeface="Times New Roman" charset="0"/>
                        <a:ea typeface="Batang" charset="-127"/>
                      </a:endParaRPr>
                    </a:p>
                  </a:txBody>
                  <a:tcPr marL="22593" marR="22593" marT="0" marB="0"/>
                </a:tc>
                <a:tc hMerge="1">
                  <a:txBody>
                    <a:bodyPr/>
                    <a:lstStyle/>
                    <a:p>
                      <a:endParaRPr lang="zh-CN" altLang="en-US"/>
                    </a:p>
                  </a:txBody>
                  <a:tcPr/>
                </a:tc>
                <a:tc gridSpan="2">
                  <a:txBody>
                    <a:bodyPr/>
                    <a:lstStyle/>
                    <a:p>
                      <a:pPr marL="508000" algn="ctr" latinLnBrk="1">
                        <a:lnSpc>
                          <a:spcPct val="107000"/>
                        </a:lnSpc>
                        <a:spcAft>
                          <a:spcPts val="0"/>
                        </a:spcAft>
                      </a:pPr>
                      <a:r>
                        <a:rPr lang="en-US" sz="2000" kern="100" dirty="0" err="1">
                          <a:effectLst/>
                        </a:rPr>
                        <a:t>XGBoost</a:t>
                      </a:r>
                      <a:endParaRPr lang="zh-CN" sz="2000" kern="100" dirty="0">
                        <a:effectLst/>
                        <a:latin typeface="Times New Roman" charset="0"/>
                        <a:ea typeface="Batang" charset="-127"/>
                      </a:endParaRPr>
                    </a:p>
                  </a:txBody>
                  <a:tcPr marL="22593" marR="22593" marT="0" marB="0"/>
                </a:tc>
                <a:tc hMerge="1">
                  <a:txBody>
                    <a:bodyPr/>
                    <a:lstStyle/>
                    <a:p>
                      <a:endParaRPr lang="zh-CN" altLang="en-US"/>
                    </a:p>
                  </a:txBody>
                  <a:tcPr/>
                </a:tc>
                <a:tc gridSpan="4">
                  <a:txBody>
                    <a:bodyPr/>
                    <a:lstStyle/>
                    <a:p>
                      <a:pPr marL="508000" algn="ctr" latinLnBrk="1">
                        <a:lnSpc>
                          <a:spcPct val="107000"/>
                        </a:lnSpc>
                        <a:spcAft>
                          <a:spcPts val="0"/>
                        </a:spcAft>
                      </a:pPr>
                      <a:r>
                        <a:rPr lang="en-US" sz="2000" kern="100" dirty="0" err="1">
                          <a:effectLst/>
                        </a:rPr>
                        <a:t>Lightgbm</a:t>
                      </a:r>
                      <a:endParaRPr lang="zh-CN" sz="2000" kern="100" dirty="0">
                        <a:effectLst/>
                        <a:latin typeface="Times New Roman" charset="0"/>
                        <a:ea typeface="Batang" charset="-127"/>
                      </a:endParaRPr>
                    </a:p>
                  </a:txBody>
                  <a:tcPr marL="22593" marR="2259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54543">
                <a:tc rowSpan="3">
                  <a:txBody>
                    <a:bodyPr/>
                    <a:lstStyle/>
                    <a:p>
                      <a:pPr marL="508000" algn="ctr" latinLnBrk="1">
                        <a:lnSpc>
                          <a:spcPct val="107000"/>
                        </a:lnSpc>
                        <a:spcAft>
                          <a:spcPts val="0"/>
                        </a:spcAft>
                      </a:pPr>
                      <a:r>
                        <a:rPr lang="en-US" sz="1100" kern="100" dirty="0">
                          <a:effectLst/>
                        </a:rPr>
                        <a:t> </a:t>
                      </a:r>
                      <a:endParaRPr lang="zh-CN" sz="1100" kern="100" dirty="0">
                        <a:effectLst/>
                      </a:endParaRPr>
                    </a:p>
                    <a:p>
                      <a:pPr marL="508000" algn="ctr" latinLnBrk="1">
                        <a:lnSpc>
                          <a:spcPct val="107000"/>
                        </a:lnSpc>
                        <a:spcAft>
                          <a:spcPts val="0"/>
                        </a:spcAft>
                      </a:pPr>
                      <a:r>
                        <a:rPr lang="en-US" sz="1800" kern="100" dirty="0">
                          <a:effectLst/>
                        </a:rPr>
                        <a:t> </a:t>
                      </a:r>
                      <a:endParaRPr lang="zh-CN" sz="1800" kern="100" dirty="0">
                        <a:effectLst/>
                      </a:endParaRPr>
                    </a:p>
                    <a:p>
                      <a:pPr marL="508000" algn="ctr" latinLnBrk="1">
                        <a:lnSpc>
                          <a:spcPct val="107000"/>
                        </a:lnSpc>
                        <a:spcAft>
                          <a:spcPts val="0"/>
                        </a:spcAft>
                      </a:pPr>
                      <a:r>
                        <a:rPr lang="en-US" sz="1400" kern="100" dirty="0">
                          <a:effectLst/>
                        </a:rPr>
                        <a:t>Criterion</a:t>
                      </a:r>
                      <a:endParaRPr lang="zh-CN" sz="1400" kern="100" dirty="0">
                        <a:effectLst/>
                        <a:latin typeface="Times New Roman" charset="0"/>
                        <a:ea typeface="Batang" charset="-127"/>
                      </a:endParaRPr>
                    </a:p>
                  </a:txBody>
                  <a:tcPr marL="22593" marR="22593" marT="0" marB="0"/>
                </a:tc>
                <a:tc rowSpan="3">
                  <a:txBody>
                    <a:bodyPr/>
                    <a:lstStyle/>
                    <a:p>
                      <a:pPr marL="508000" algn="ctr" latinLnBrk="1">
                        <a:lnSpc>
                          <a:spcPct val="100000"/>
                        </a:lnSpc>
                        <a:spcAft>
                          <a:spcPts val="0"/>
                        </a:spcAft>
                      </a:pPr>
                      <a:r>
                        <a:rPr lang="en-US" sz="1100" kern="100" dirty="0">
                          <a:effectLst/>
                        </a:rPr>
                        <a:t> </a:t>
                      </a:r>
                      <a:endParaRPr lang="zh-CN" sz="1100" kern="100" dirty="0">
                        <a:effectLst/>
                      </a:endParaRPr>
                    </a:p>
                    <a:p>
                      <a:pPr marL="508000" algn="ctr" latinLnBrk="1">
                        <a:lnSpc>
                          <a:spcPct val="100000"/>
                        </a:lnSpc>
                        <a:spcAft>
                          <a:spcPts val="0"/>
                        </a:spcAft>
                      </a:pPr>
                      <a:r>
                        <a:rPr lang="en-US" sz="1100" kern="100" dirty="0">
                          <a:effectLst/>
                        </a:rPr>
                        <a:t> </a:t>
                      </a:r>
                      <a:endParaRPr lang="zh-CN" sz="1100" kern="100" dirty="0">
                        <a:effectLst/>
                      </a:endParaRPr>
                    </a:p>
                    <a:p>
                      <a:pPr marL="508000" algn="ctr" latinLnBrk="1">
                        <a:lnSpc>
                          <a:spcPct val="100000"/>
                        </a:lnSpc>
                        <a:spcAft>
                          <a:spcPts val="0"/>
                        </a:spcAft>
                      </a:pPr>
                      <a:r>
                        <a:rPr lang="en-US" sz="1100" kern="100" dirty="0">
                          <a:effectLst/>
                        </a:rPr>
                        <a:t>MSE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dirty="0">
                          <a:effectLst/>
                        </a:rPr>
                        <a:t>Objective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dirty="0">
                          <a:effectLst/>
                        </a:rPr>
                        <a:t>Linear regression</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dirty="0">
                          <a:effectLst/>
                        </a:rPr>
                        <a:t>Objective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dirty="0">
                          <a:effectLst/>
                        </a:rPr>
                        <a:t>regression</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a:effectLst/>
                        </a:rPr>
                        <a:t>Feature fraction</a:t>
                      </a:r>
                      <a:endParaRPr lang="zh-CN" sz="1100" kern="100">
                        <a:effectLst/>
                        <a:latin typeface="Times New Roman" charset="0"/>
                        <a:ea typeface="Batang" charset="-127"/>
                      </a:endParaRPr>
                    </a:p>
                  </a:txBody>
                  <a:tcPr marL="22593" marR="22593" marT="0" marB="0"/>
                </a:tc>
                <a:tc>
                  <a:txBody>
                    <a:bodyPr/>
                    <a:lstStyle/>
                    <a:p>
                      <a:pPr marL="508000" algn="ctr" latinLnBrk="1">
                        <a:lnSpc>
                          <a:spcPct val="107000"/>
                        </a:lnSpc>
                        <a:spcAft>
                          <a:spcPts val="0"/>
                        </a:spcAft>
                      </a:pPr>
                      <a:r>
                        <a:rPr lang="en-US" sz="1100" kern="100">
                          <a:effectLst/>
                        </a:rPr>
                        <a:t>0.9</a:t>
                      </a:r>
                      <a:endParaRPr lang="zh-CN" sz="1100" kern="100">
                        <a:effectLst/>
                        <a:latin typeface="Times New Roman" charset="0"/>
                        <a:ea typeface="Batang" charset="-127"/>
                      </a:endParaRPr>
                    </a:p>
                  </a:txBody>
                  <a:tcPr marL="22593" marR="22593" marT="0" marB="0"/>
                </a:tc>
              </a:tr>
              <a:tr h="474134">
                <a:tc vMerge="1">
                  <a:txBody>
                    <a:bodyPr/>
                    <a:lstStyle/>
                    <a:p>
                      <a:endParaRPr lang="zh-CN" altLang="en-US"/>
                    </a:p>
                  </a:txBody>
                  <a:tcPr/>
                </a:tc>
                <a:tc vMerge="1">
                  <a:txBody>
                    <a:bodyPr/>
                    <a:lstStyle/>
                    <a:p>
                      <a:endParaRPr lang="zh-CN" altLang="en-US"/>
                    </a:p>
                  </a:txBody>
                  <a:tcPr/>
                </a:tc>
                <a:tc>
                  <a:txBody>
                    <a:bodyPr/>
                    <a:lstStyle/>
                    <a:p>
                      <a:pPr marL="508000" algn="ctr" latinLnBrk="1">
                        <a:lnSpc>
                          <a:spcPct val="100000"/>
                        </a:lnSpc>
                        <a:spcAft>
                          <a:spcPts val="0"/>
                        </a:spcAft>
                      </a:pPr>
                      <a:r>
                        <a:rPr lang="en-US" sz="1100" kern="100" dirty="0">
                          <a:effectLst/>
                        </a:rPr>
                        <a:t>Col sample</a:t>
                      </a:r>
                      <a:endParaRPr lang="zh-CN" sz="1100" kern="100" dirty="0">
                        <a:effectLst/>
                      </a:endParaRPr>
                    </a:p>
                    <a:p>
                      <a:pPr marL="508000" algn="ctr" latinLnBrk="1">
                        <a:lnSpc>
                          <a:spcPct val="100000"/>
                        </a:lnSpc>
                        <a:spcAft>
                          <a:spcPts val="0"/>
                        </a:spcAft>
                      </a:pPr>
                      <a:r>
                        <a:rPr lang="en-US" sz="1100" kern="100" dirty="0">
                          <a:effectLst/>
                        </a:rPr>
                        <a:t>by tree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endParaRPr lang="en-US" sz="1100" kern="100" dirty="0" smtClean="0">
                        <a:effectLst/>
                      </a:endParaRPr>
                    </a:p>
                    <a:p>
                      <a:pPr marL="508000" algn="ctr" latinLnBrk="1">
                        <a:lnSpc>
                          <a:spcPct val="100000"/>
                        </a:lnSpc>
                        <a:spcAft>
                          <a:spcPts val="0"/>
                        </a:spcAft>
                      </a:pPr>
                      <a:r>
                        <a:rPr lang="en-US" sz="1100" kern="100" dirty="0" smtClean="0">
                          <a:effectLst/>
                        </a:rPr>
                        <a:t>0.2</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Boosting type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endParaRPr lang="en-US" sz="1100" kern="100" dirty="0" smtClean="0">
                        <a:effectLst/>
                      </a:endParaRPr>
                    </a:p>
                    <a:p>
                      <a:pPr marL="508000" algn="ctr" latinLnBrk="1">
                        <a:lnSpc>
                          <a:spcPct val="100000"/>
                        </a:lnSpc>
                        <a:spcAft>
                          <a:spcPts val="0"/>
                        </a:spcAft>
                      </a:pPr>
                      <a:r>
                        <a:rPr lang="en-US" sz="1100" kern="100" dirty="0" err="1" smtClean="0">
                          <a:effectLst/>
                        </a:rPr>
                        <a:t>gbdt</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Bagging fraction</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a:effectLst/>
                        </a:rPr>
                        <a:t>0.8</a:t>
                      </a:r>
                      <a:endParaRPr lang="zh-CN" sz="1100" kern="100">
                        <a:effectLst/>
                        <a:latin typeface="Times New Roman" charset="0"/>
                        <a:ea typeface="Batang" charset="-127"/>
                      </a:endParaRPr>
                    </a:p>
                  </a:txBody>
                  <a:tcPr marL="22593" marR="22593" marT="0" marB="0"/>
                </a:tc>
              </a:tr>
              <a:tr h="389466">
                <a:tc vMerge="1">
                  <a:txBody>
                    <a:bodyPr/>
                    <a:lstStyle/>
                    <a:p>
                      <a:endParaRPr lang="zh-CN" altLang="en-US"/>
                    </a:p>
                  </a:txBody>
                  <a:tcPr/>
                </a:tc>
                <a:tc vMerge="1">
                  <a:txBody>
                    <a:bodyPr/>
                    <a:lstStyle/>
                    <a:p>
                      <a:endParaRPr lang="zh-CN" altLang="en-US"/>
                    </a:p>
                  </a:txBody>
                  <a:tcPr/>
                </a:tc>
                <a:tc>
                  <a:txBody>
                    <a:bodyPr/>
                    <a:lstStyle/>
                    <a:p>
                      <a:pPr marL="508000" algn="ctr" latinLnBrk="1">
                        <a:lnSpc>
                          <a:spcPct val="100000"/>
                        </a:lnSpc>
                        <a:spcAft>
                          <a:spcPts val="0"/>
                        </a:spcAft>
                      </a:pPr>
                      <a:r>
                        <a:rPr lang="en-US" sz="1100" kern="100">
                          <a:effectLst/>
                        </a:rPr>
                        <a:t>Max</a:t>
                      </a:r>
                      <a:endParaRPr lang="zh-CN" sz="1100" kern="100">
                        <a:effectLst/>
                      </a:endParaRPr>
                    </a:p>
                    <a:p>
                      <a:pPr marL="508000" algn="ctr" latinLnBrk="1">
                        <a:lnSpc>
                          <a:spcPct val="100000"/>
                        </a:lnSpc>
                        <a:spcAft>
                          <a:spcPts val="0"/>
                        </a:spcAft>
                      </a:pPr>
                      <a:r>
                        <a:rPr lang="en-US" sz="1100" kern="100">
                          <a:effectLst/>
                        </a:rPr>
                        <a:t>depth</a:t>
                      </a:r>
                      <a:endParaRPr lang="zh-CN" sz="1100" kern="10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endParaRPr lang="en-US" sz="1100" kern="100" dirty="0" smtClean="0">
                        <a:effectLst/>
                      </a:endParaRPr>
                    </a:p>
                    <a:p>
                      <a:pPr marL="508000" algn="ctr" latinLnBrk="1">
                        <a:lnSpc>
                          <a:spcPct val="100000"/>
                        </a:lnSpc>
                        <a:spcAft>
                          <a:spcPts val="0"/>
                        </a:spcAft>
                      </a:pPr>
                      <a:r>
                        <a:rPr lang="en-US" sz="1100" kern="100" dirty="0" smtClean="0">
                          <a:effectLst/>
                        </a:rPr>
                        <a:t>10</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Metric</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a:effectLst/>
                        </a:rPr>
                        <a:t>I2, I1</a:t>
                      </a:r>
                      <a:endParaRPr lang="zh-CN" sz="1100" kern="10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Bagging frequency</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a:effectLst/>
                        </a:rPr>
                        <a:t>5</a:t>
                      </a:r>
                      <a:endParaRPr lang="zh-CN" sz="1100" kern="100">
                        <a:effectLst/>
                        <a:latin typeface="Times New Roman" charset="0"/>
                        <a:ea typeface="Batang" charset="-127"/>
                      </a:endParaRPr>
                    </a:p>
                  </a:txBody>
                  <a:tcPr marL="22593" marR="22593" marT="0" marB="0"/>
                </a:tc>
              </a:tr>
              <a:tr h="474134">
                <a:tc rowSpan="2">
                  <a:txBody>
                    <a:bodyPr/>
                    <a:lstStyle/>
                    <a:p>
                      <a:pPr marL="508000" algn="ctr" latinLnBrk="1">
                        <a:lnSpc>
                          <a:spcPct val="107000"/>
                        </a:lnSpc>
                        <a:spcAft>
                          <a:spcPts val="0"/>
                        </a:spcAft>
                      </a:pPr>
                      <a:r>
                        <a:rPr lang="en-US" sz="1400" kern="100" dirty="0">
                          <a:effectLst/>
                        </a:rPr>
                        <a:t> </a:t>
                      </a:r>
                      <a:endParaRPr lang="zh-CN" sz="1400" kern="100" dirty="0">
                        <a:effectLst/>
                      </a:endParaRPr>
                    </a:p>
                    <a:p>
                      <a:pPr marL="508000" algn="ctr" latinLnBrk="1">
                        <a:lnSpc>
                          <a:spcPct val="107000"/>
                        </a:lnSpc>
                        <a:spcAft>
                          <a:spcPts val="0"/>
                        </a:spcAft>
                      </a:pPr>
                      <a:r>
                        <a:rPr lang="en-US" sz="1400" kern="100" dirty="0">
                          <a:effectLst/>
                        </a:rPr>
                        <a:t>Number of</a:t>
                      </a:r>
                      <a:endParaRPr lang="zh-CN" sz="1400" kern="100" dirty="0">
                        <a:effectLst/>
                      </a:endParaRPr>
                    </a:p>
                    <a:p>
                      <a:pPr marL="508000" algn="ctr" latinLnBrk="1">
                        <a:lnSpc>
                          <a:spcPct val="107000"/>
                        </a:lnSpc>
                        <a:spcAft>
                          <a:spcPts val="0"/>
                        </a:spcAft>
                      </a:pPr>
                      <a:r>
                        <a:rPr lang="en-US" sz="1400" kern="100" dirty="0">
                          <a:effectLst/>
                        </a:rPr>
                        <a:t>estimators</a:t>
                      </a:r>
                      <a:endParaRPr lang="zh-CN" sz="1400" kern="100" dirty="0">
                        <a:effectLst/>
                        <a:latin typeface="Times New Roman" charset="0"/>
                        <a:ea typeface="Batang" charset="-127"/>
                      </a:endParaRPr>
                    </a:p>
                  </a:txBody>
                  <a:tcPr marL="22593" marR="22593" marT="0" marB="0"/>
                </a:tc>
                <a:tc rowSpan="2">
                  <a:txBody>
                    <a:bodyPr/>
                    <a:lstStyle/>
                    <a:p>
                      <a:pPr marL="508000" algn="ctr" latinLnBrk="1">
                        <a:lnSpc>
                          <a:spcPct val="100000"/>
                        </a:lnSpc>
                        <a:spcAft>
                          <a:spcPts val="0"/>
                        </a:spcAft>
                      </a:pPr>
                      <a:r>
                        <a:rPr lang="en-US" sz="1100" kern="100" dirty="0">
                          <a:effectLst/>
                        </a:rPr>
                        <a:t> </a:t>
                      </a:r>
                      <a:endParaRPr lang="zh-CN" sz="1100" kern="100" dirty="0">
                        <a:effectLst/>
                      </a:endParaRPr>
                    </a:p>
                    <a:p>
                      <a:pPr marL="508000" algn="ctr" latinLnBrk="1">
                        <a:lnSpc>
                          <a:spcPct val="100000"/>
                        </a:lnSpc>
                        <a:spcAft>
                          <a:spcPts val="0"/>
                        </a:spcAft>
                      </a:pPr>
                      <a:endParaRPr lang="en-US" sz="1100" kern="100" dirty="0" smtClean="0">
                        <a:effectLst/>
                      </a:endParaRPr>
                    </a:p>
                    <a:p>
                      <a:pPr marL="508000" algn="ctr" latinLnBrk="1">
                        <a:lnSpc>
                          <a:spcPct val="100000"/>
                        </a:lnSpc>
                        <a:spcAft>
                          <a:spcPts val="0"/>
                        </a:spcAft>
                      </a:pPr>
                      <a:r>
                        <a:rPr lang="en-US" sz="1100" kern="100" dirty="0" smtClean="0">
                          <a:effectLst/>
                        </a:rPr>
                        <a:t>10</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a:effectLst/>
                        </a:rPr>
                        <a:t>alpha</a:t>
                      </a:r>
                      <a:endParaRPr lang="zh-CN" sz="1100" kern="10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endParaRPr lang="en-US" sz="1100" kern="100" dirty="0" smtClean="0">
                        <a:effectLst/>
                      </a:endParaRPr>
                    </a:p>
                    <a:p>
                      <a:pPr marL="508000" algn="ctr" latinLnBrk="1">
                        <a:lnSpc>
                          <a:spcPct val="100000"/>
                        </a:lnSpc>
                        <a:spcAft>
                          <a:spcPts val="0"/>
                        </a:spcAft>
                      </a:pPr>
                      <a:r>
                        <a:rPr lang="en-US" sz="1100" kern="100" dirty="0" smtClean="0">
                          <a:effectLst/>
                        </a:rPr>
                        <a:t>10</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Number</a:t>
                      </a:r>
                      <a:endParaRPr lang="zh-CN" sz="1100" kern="100" dirty="0">
                        <a:effectLst/>
                      </a:endParaRPr>
                    </a:p>
                    <a:p>
                      <a:pPr marL="508000" algn="ctr" latinLnBrk="1">
                        <a:lnSpc>
                          <a:spcPct val="100000"/>
                        </a:lnSpc>
                        <a:spcAft>
                          <a:spcPts val="0"/>
                        </a:spcAft>
                      </a:pPr>
                      <a:r>
                        <a:rPr lang="en-US" sz="1100" kern="100" dirty="0">
                          <a:effectLst/>
                        </a:rPr>
                        <a:t>of leaves</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31</a:t>
                      </a:r>
                      <a:endParaRPr lang="zh-CN" sz="1100" kern="100" dirty="0">
                        <a:effectLst/>
                        <a:latin typeface="Times New Roman" charset="0"/>
                        <a:ea typeface="Batang" charset="-127"/>
                      </a:endParaRPr>
                    </a:p>
                  </a:txBody>
                  <a:tcPr marL="22593" marR="22593" marT="0" marB="0"/>
                </a:tc>
                <a:tc rowSpan="2">
                  <a:txBody>
                    <a:bodyPr/>
                    <a:lstStyle/>
                    <a:p>
                      <a:pPr marL="508000" algn="ctr" latinLnBrk="1">
                        <a:lnSpc>
                          <a:spcPct val="100000"/>
                        </a:lnSpc>
                        <a:spcAft>
                          <a:spcPts val="0"/>
                        </a:spcAft>
                      </a:pPr>
                      <a:r>
                        <a:rPr lang="en-US" sz="1100" kern="100" dirty="0">
                          <a:effectLst/>
                        </a:rPr>
                        <a:t> </a:t>
                      </a:r>
                      <a:endParaRPr lang="zh-CN" sz="1100" kern="100" dirty="0">
                        <a:effectLst/>
                      </a:endParaRPr>
                    </a:p>
                    <a:p>
                      <a:pPr marL="508000" algn="ctr" latinLnBrk="1">
                        <a:lnSpc>
                          <a:spcPct val="100000"/>
                        </a:lnSpc>
                        <a:spcAft>
                          <a:spcPts val="0"/>
                        </a:spcAft>
                      </a:pPr>
                      <a:r>
                        <a:rPr lang="en-US" sz="1100" kern="100" dirty="0">
                          <a:effectLst/>
                        </a:rPr>
                        <a:t>Verbose</a:t>
                      </a:r>
                      <a:endParaRPr lang="zh-CN" sz="1100" kern="100" dirty="0">
                        <a:effectLst/>
                        <a:latin typeface="Times New Roman" charset="0"/>
                        <a:ea typeface="Batang" charset="-127"/>
                      </a:endParaRPr>
                    </a:p>
                  </a:txBody>
                  <a:tcPr marL="22593" marR="22593" marT="0" marB="0"/>
                </a:tc>
                <a:tc rowSpan="2">
                  <a:txBody>
                    <a:bodyPr/>
                    <a:lstStyle/>
                    <a:p>
                      <a:pPr marL="508000" algn="ctr" latinLnBrk="1">
                        <a:lnSpc>
                          <a:spcPct val="100000"/>
                        </a:lnSpc>
                        <a:spcAft>
                          <a:spcPts val="0"/>
                        </a:spcAft>
                      </a:pPr>
                      <a:r>
                        <a:rPr lang="en-US" sz="1100" kern="100">
                          <a:effectLst/>
                        </a:rPr>
                        <a:t> </a:t>
                      </a:r>
                      <a:endParaRPr lang="zh-CN" sz="1100" kern="100">
                        <a:effectLst/>
                      </a:endParaRPr>
                    </a:p>
                    <a:p>
                      <a:pPr marL="508000" algn="ctr" latinLnBrk="1">
                        <a:lnSpc>
                          <a:spcPct val="100000"/>
                        </a:lnSpc>
                        <a:spcAft>
                          <a:spcPts val="0"/>
                        </a:spcAft>
                      </a:pPr>
                      <a:r>
                        <a:rPr lang="en-US" sz="1100" kern="100">
                          <a:effectLst/>
                        </a:rPr>
                        <a:t>0</a:t>
                      </a:r>
                      <a:endParaRPr lang="zh-CN" sz="1100" kern="100">
                        <a:effectLst/>
                        <a:latin typeface="Times New Roman" charset="0"/>
                        <a:ea typeface="Batang" charset="-127"/>
                      </a:endParaRPr>
                    </a:p>
                  </a:txBody>
                  <a:tcPr marL="22593" marR="22593" marT="0" marB="0"/>
                </a:tc>
              </a:tr>
              <a:tr h="457200">
                <a:tc vMerge="1">
                  <a:txBody>
                    <a:bodyPr/>
                    <a:lstStyle/>
                    <a:p>
                      <a:endParaRPr lang="zh-CN" altLang="en-US"/>
                    </a:p>
                  </a:txBody>
                  <a:tcPr/>
                </a:tc>
                <a:tc vMerge="1">
                  <a:txBody>
                    <a:bodyPr/>
                    <a:lstStyle/>
                    <a:p>
                      <a:endParaRPr lang="zh-CN" altLang="en-US"/>
                    </a:p>
                  </a:txBody>
                  <a:tcPr/>
                </a:tc>
                <a:tc>
                  <a:txBody>
                    <a:bodyPr/>
                    <a:lstStyle/>
                    <a:p>
                      <a:pPr marL="508000" algn="ctr" latinLnBrk="1">
                        <a:lnSpc>
                          <a:spcPct val="100000"/>
                        </a:lnSpc>
                        <a:spcAft>
                          <a:spcPts val="0"/>
                        </a:spcAft>
                      </a:pPr>
                      <a:r>
                        <a:rPr lang="en-US" sz="1100" kern="100" dirty="0">
                          <a:effectLst/>
                        </a:rPr>
                        <a:t>Number of</a:t>
                      </a:r>
                      <a:endParaRPr lang="zh-CN" sz="1100" kern="100" dirty="0">
                        <a:effectLst/>
                      </a:endParaRPr>
                    </a:p>
                    <a:p>
                      <a:pPr marL="508000" algn="ctr" latinLnBrk="1">
                        <a:lnSpc>
                          <a:spcPct val="100000"/>
                        </a:lnSpc>
                        <a:spcAft>
                          <a:spcPts val="0"/>
                        </a:spcAft>
                      </a:pPr>
                      <a:r>
                        <a:rPr lang="en-US" sz="1100" kern="100" dirty="0">
                          <a:effectLst/>
                        </a:rPr>
                        <a:t>estimators</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a:effectLst/>
                        </a:rPr>
                        <a:t>10</a:t>
                      </a:r>
                      <a:endParaRPr lang="zh-CN" sz="1100" kern="10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Learning rate</a:t>
                      </a:r>
                      <a:endParaRPr lang="zh-CN" sz="1100" kern="100" dirty="0">
                        <a:effectLst/>
                        <a:latin typeface="Times New Roman" charset="0"/>
                        <a:ea typeface="Batang" charset="-127"/>
                      </a:endParaRPr>
                    </a:p>
                  </a:txBody>
                  <a:tcPr marL="22593" marR="22593" marT="0" marB="0"/>
                </a:tc>
                <a:tc>
                  <a:txBody>
                    <a:bodyPr/>
                    <a:lstStyle/>
                    <a:p>
                      <a:pPr marL="508000" algn="ctr" latinLnBrk="1">
                        <a:lnSpc>
                          <a:spcPct val="100000"/>
                        </a:lnSpc>
                        <a:spcAft>
                          <a:spcPts val="0"/>
                        </a:spcAft>
                      </a:pPr>
                      <a:r>
                        <a:rPr lang="en-US" sz="1100" kern="100" dirty="0">
                          <a:effectLst/>
                        </a:rPr>
                        <a:t>0.01</a:t>
                      </a:r>
                      <a:endParaRPr lang="zh-CN" sz="1100" kern="100" dirty="0">
                        <a:effectLst/>
                        <a:latin typeface="Times New Roman" charset="0"/>
                        <a:ea typeface="Batang" charset="-127"/>
                      </a:endParaRPr>
                    </a:p>
                  </a:txBody>
                  <a:tcPr marL="22593" marR="22593" marT="0" marB="0"/>
                </a:tc>
                <a:tc vMerge="1">
                  <a:txBody>
                    <a:bodyPr/>
                    <a:lstStyle/>
                    <a:p>
                      <a:endParaRPr lang="zh-CN" altLang="en-US"/>
                    </a:p>
                  </a:txBody>
                  <a:tcPr/>
                </a:tc>
                <a:tc vMerge="1">
                  <a:txBody>
                    <a:bodyPr/>
                    <a:lstStyle/>
                    <a:p>
                      <a:endParaRPr lang="zh-CN" altLang="en-US"/>
                    </a:p>
                  </a:txBody>
                  <a:tcPr/>
                </a:tc>
              </a:tr>
            </a:tbl>
          </a:graphicData>
        </a:graphic>
      </p:graphicFrame>
      <p:sp>
        <p:nvSpPr>
          <p:cNvPr id="6" name="矩形 5"/>
          <p:cNvSpPr/>
          <p:nvPr/>
        </p:nvSpPr>
        <p:spPr>
          <a:xfrm>
            <a:off x="4410778" y="4885627"/>
            <a:ext cx="3268844" cy="368755"/>
          </a:xfrm>
          <a:prstGeom prst="rect">
            <a:avLst/>
          </a:prstGeom>
        </p:spPr>
        <p:txBody>
          <a:bodyPr wrap="none">
            <a:spAutoFit/>
          </a:bodyPr>
          <a:lstStyle/>
          <a:p>
            <a:pPr marL="736600" algn="ctr" latinLnBrk="1">
              <a:lnSpc>
                <a:spcPct val="107000"/>
              </a:lnSpc>
              <a:spcAft>
                <a:spcPts val="800"/>
              </a:spcAft>
            </a:pPr>
            <a:r>
              <a:rPr lang="en-US" altLang="zh-CN" i="1" kern="100" dirty="0">
                <a:latin typeface="Times New Roman" charset="0"/>
                <a:ea typeface="Times New Roman" charset="0"/>
                <a:cs typeface="Times New Roman" charset="0"/>
              </a:rPr>
              <a:t>Parameter of each model</a:t>
            </a:r>
            <a:endParaRPr lang="zh-CN" altLang="zh-CN" i="1" kern="100" dirty="0">
              <a:effectLst/>
              <a:latin typeface="Times New Roman" charset="0"/>
              <a:ea typeface="Times New Roman" charset="0"/>
              <a:cs typeface="Times New Roman" charset="0"/>
            </a:endParaRPr>
          </a:p>
        </p:txBody>
      </p:sp>
      <p:sp>
        <p:nvSpPr>
          <p:cNvPr id="7"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Tree>
    <p:extLst>
      <p:ext uri="{BB962C8B-B14F-4D97-AF65-F5344CB8AC3E}">
        <p14:creationId xmlns:p14="http://schemas.microsoft.com/office/powerpoint/2010/main" val="1188149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6810233" y="3103121"/>
            <a:ext cx="1433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01.</a:t>
            </a:r>
            <a:r>
              <a:rPr lang="zh-CN" altLang="en-US"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项目</a:t>
            </a:r>
            <a:r>
              <a:rPr lang="zh-CN" altLang="en-US" sz="1800">
                <a:solidFill>
                  <a:schemeClr val="bg1"/>
                </a:solidFill>
                <a:latin typeface="Arial" panose="020B0604020202020204" pitchFamily="34" charset="0"/>
                <a:ea typeface="Microsoft YaHei" panose="020B0503020204020204" pitchFamily="34" charset="-122"/>
                <a:sym typeface="Arial" panose="020B0604020202020204" pitchFamily="34" charset="0"/>
              </a:rPr>
              <a:t>简介</a:t>
            </a:r>
            <a:endParaRPr lang="zh-CN" altLang="en-US" sz="1800" smtClean="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 name="文本框 7"/>
          <p:cNvSpPr txBox="1">
            <a:spLocks noChangeArrowheads="1"/>
          </p:cNvSpPr>
          <p:nvPr/>
        </p:nvSpPr>
        <p:spPr bwMode="auto">
          <a:xfrm>
            <a:off x="6813408" y="5130471"/>
            <a:ext cx="1433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03.</a:t>
            </a:r>
            <a:r>
              <a:rPr lang="zh-CN" altLang="en-US"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产品设计</a:t>
            </a:r>
          </a:p>
        </p:txBody>
      </p:sp>
      <p:sp>
        <p:nvSpPr>
          <p:cNvPr id="9" name="文本框 7"/>
          <p:cNvSpPr txBox="1">
            <a:spLocks noChangeArrowheads="1"/>
          </p:cNvSpPr>
          <p:nvPr/>
        </p:nvSpPr>
        <p:spPr bwMode="auto">
          <a:xfrm>
            <a:off x="6811820" y="4147988"/>
            <a:ext cx="1433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02.</a:t>
            </a:r>
            <a:r>
              <a:rPr lang="zh-CN" altLang="en-US"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市场分析</a:t>
            </a:r>
          </a:p>
        </p:txBody>
      </p:sp>
      <p:sp>
        <p:nvSpPr>
          <p:cNvPr id="10" name="文本框 7"/>
          <p:cNvSpPr txBox="1">
            <a:spLocks noChangeArrowheads="1"/>
          </p:cNvSpPr>
          <p:nvPr/>
        </p:nvSpPr>
        <p:spPr bwMode="auto">
          <a:xfrm>
            <a:off x="6810233" y="6102185"/>
            <a:ext cx="1433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04.</a:t>
            </a:r>
            <a:r>
              <a:rPr lang="zh-CN" altLang="en-US" sz="1800" smtClean="0">
                <a:solidFill>
                  <a:schemeClr val="bg1"/>
                </a:solidFill>
                <a:latin typeface="Arial" panose="020B0604020202020204" pitchFamily="34" charset="0"/>
                <a:ea typeface="Microsoft YaHei" panose="020B0503020204020204" pitchFamily="34" charset="-122"/>
                <a:sym typeface="Arial" panose="020B0604020202020204" pitchFamily="34" charset="0"/>
              </a:rPr>
              <a:t>投资回报</a:t>
            </a:r>
          </a:p>
        </p:txBody>
      </p:sp>
      <p:sp>
        <p:nvSpPr>
          <p:cNvPr id="11" name="文本框 10"/>
          <p:cNvSpPr txBox="1"/>
          <p:nvPr/>
        </p:nvSpPr>
        <p:spPr>
          <a:xfrm>
            <a:off x="2876265" y="4098156"/>
            <a:ext cx="1481496" cy="769441"/>
          </a:xfrm>
          <a:prstGeom prst="rect">
            <a:avLst/>
          </a:prstGeom>
        </p:spPr>
        <p:txBody>
          <a:bodyPr wrap="none">
            <a:spAutoFit/>
          </a:bodyPr>
          <a:lstStyle>
            <a:defPPr>
              <a:defRPr lang="zh-CN"/>
            </a:defPPr>
            <a:lvl1pPr>
              <a:defRPr sz="4400">
                <a:solidFill>
                  <a:prstClr val="white"/>
                </a:solidFill>
                <a:effectLst>
                  <a:outerShdw blurRad="50800" dist="38100" dir="5400000" algn="t" rotWithShape="0">
                    <a:prstClr val="black">
                      <a:alpha val="40000"/>
                    </a:prstClr>
                  </a:outerShdw>
                </a:effectLst>
                <a:latin typeface="Impact" panose="020B0806030902050204" pitchFamily="34" charset="0"/>
                <a:ea typeface="方正兰亭黑_GBK"/>
              </a:defRPr>
            </a:lvl1pPr>
          </a:lstStyle>
          <a:p>
            <a:r>
              <a:rPr lang="zh-CN" altLang="en-US" b="1">
                <a:effectLst/>
                <a:latin typeface="Arial" panose="020B0604020202020204" pitchFamily="34" charset="0"/>
                <a:ea typeface="Microsoft YaHei" panose="020B0503020204020204" pitchFamily="34" charset="-122"/>
                <a:sym typeface="Arial" panose="020B0604020202020204" pitchFamily="34" charset="0"/>
              </a:rPr>
              <a:t>目 录</a:t>
            </a:r>
          </a:p>
        </p:txBody>
      </p:sp>
      <p:cxnSp>
        <p:nvCxnSpPr>
          <p:cNvPr id="12" name="直接连接符 12"/>
          <p:cNvCxnSpPr/>
          <p:nvPr/>
        </p:nvCxnSpPr>
        <p:spPr>
          <a:xfrm>
            <a:off x="3003909" y="4891624"/>
            <a:ext cx="101950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88295" y="4878222"/>
            <a:ext cx="2723823" cy="646331"/>
          </a:xfrm>
          <a:prstGeom prst="rect">
            <a:avLst/>
          </a:prstGeom>
        </p:spPr>
        <p:txBody>
          <a:bodyPr wrap="none">
            <a:spAutoFit/>
          </a:bodyPr>
          <a:lstStyle/>
          <a:p>
            <a:pPr>
              <a:defRPr/>
            </a:pPr>
            <a:r>
              <a:rPr lang="en-US" altLang="zh-CN" sz="3600" smtClean="0">
                <a:solidFill>
                  <a:prstClr val="white"/>
                </a:solidFill>
                <a:latin typeface="Arial" panose="020B0604020202020204" pitchFamily="34" charset="0"/>
                <a:ea typeface="Microsoft YaHei" panose="020B0503020204020204" pitchFamily="34" charset="-122"/>
                <a:sym typeface="Arial" panose="020B0604020202020204" pitchFamily="34" charset="0"/>
              </a:rPr>
              <a:t>CONTENTS</a:t>
            </a:r>
            <a:endParaRPr lang="zh-CN" altLang="en-US" sz="1600">
              <a:latin typeface="Arial" panose="020B0604020202020204" pitchFamily="34" charset="0"/>
              <a:ea typeface="Microsoft YaHei" panose="020B0503020204020204" pitchFamily="34" charset="-122"/>
              <a:sym typeface="Arial" panose="020B0604020202020204" pitchFamily="34" charset="0"/>
            </a:endParaRPr>
          </a:p>
        </p:txBody>
      </p:sp>
      <p:sp>
        <p:nvSpPr>
          <p:cNvPr id="14" name="矩形 13"/>
          <p:cNvSpPr/>
          <p:nvPr/>
        </p:nvSpPr>
        <p:spPr>
          <a:xfrm>
            <a:off x="6810232" y="3409476"/>
            <a:ext cx="1871025" cy="338554"/>
          </a:xfrm>
          <a:prstGeom prst="rect">
            <a:avLst/>
          </a:prstGeom>
        </p:spPr>
        <p:txBody>
          <a:bodyPr wrap="none">
            <a:spAutoFit/>
          </a:bodyPr>
          <a:lstStyle/>
          <a:p>
            <a:pPr lvl="0" defTabSz="914400" fontAlgn="base">
              <a:spcBef>
                <a:spcPct val="0"/>
              </a:spcBef>
              <a:spcAft>
                <a:spcPct val="0"/>
              </a:spcAft>
              <a:defRPr/>
            </a:pPr>
            <a:r>
              <a:rPr lang="en-US" altLang="zh-CN" sz="1600" kern="0">
                <a:solidFill>
                  <a:schemeClr val="bg1"/>
                </a:solidFill>
                <a:latin typeface="Arial" panose="020B0604020202020204" pitchFamily="34" charset="0"/>
                <a:ea typeface="Microsoft YaHei" panose="020B0503020204020204" pitchFamily="34" charset="-122"/>
                <a:sym typeface="Arial" panose="020B0604020202020204" pitchFamily="34" charset="0"/>
              </a:rPr>
              <a:t>Project description</a:t>
            </a:r>
            <a:endParaRPr lang="zh-CN" altLang="en-US" sz="1600" kern="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5" name="矩形 14"/>
          <p:cNvSpPr/>
          <p:nvPr/>
        </p:nvSpPr>
        <p:spPr>
          <a:xfrm>
            <a:off x="6852078" y="4454343"/>
            <a:ext cx="1609736" cy="338554"/>
          </a:xfrm>
          <a:prstGeom prst="rect">
            <a:avLst/>
          </a:prstGeom>
        </p:spPr>
        <p:txBody>
          <a:bodyPr wrap="none">
            <a:spAutoFit/>
          </a:bodyPr>
          <a:lstStyle/>
          <a:p>
            <a:pPr lvl="0" defTabSz="914400" fontAlgn="base">
              <a:spcBef>
                <a:spcPct val="0"/>
              </a:spcBef>
              <a:spcAft>
                <a:spcPct val="0"/>
              </a:spcAft>
              <a:defRPr/>
            </a:pPr>
            <a:r>
              <a:rPr lang="en-US" altLang="zh-CN" sz="1600" kern="0" smtClean="0">
                <a:solidFill>
                  <a:schemeClr val="bg1"/>
                </a:solidFill>
                <a:latin typeface="Arial" panose="020B0604020202020204" pitchFamily="34" charset="0"/>
                <a:ea typeface="Microsoft YaHei" panose="020B0503020204020204" pitchFamily="34" charset="-122"/>
                <a:sym typeface="Arial" panose="020B0604020202020204" pitchFamily="34" charset="0"/>
              </a:rPr>
              <a:t>Market</a:t>
            </a:r>
            <a:r>
              <a:rPr lang="zh-CN" altLang="en-US" sz="1600" kern="0" smtClean="0">
                <a:solidFill>
                  <a:schemeClr val="bg1"/>
                </a:solidFill>
                <a:latin typeface="Arial" panose="020B0604020202020204" pitchFamily="34" charset="0"/>
                <a:ea typeface="Microsoft YaHei" panose="020B0503020204020204" pitchFamily="34" charset="-122"/>
                <a:sym typeface="Arial" panose="020B0604020202020204" pitchFamily="34" charset="0"/>
              </a:rPr>
              <a:t> </a:t>
            </a:r>
            <a:r>
              <a:rPr lang="en-US" altLang="zh-CN" sz="1600" kern="0" smtClean="0">
                <a:solidFill>
                  <a:schemeClr val="bg1"/>
                </a:solidFill>
                <a:latin typeface="Arial" panose="020B0604020202020204" pitchFamily="34" charset="0"/>
                <a:ea typeface="Microsoft YaHei" panose="020B0503020204020204" pitchFamily="34" charset="-122"/>
                <a:sym typeface="Arial" panose="020B0604020202020204" pitchFamily="34" charset="0"/>
              </a:rPr>
              <a:t>analysis</a:t>
            </a:r>
            <a:endParaRPr lang="zh-CN" altLang="en-US" sz="1600" kern="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矩形 15"/>
          <p:cNvSpPr/>
          <p:nvPr/>
        </p:nvSpPr>
        <p:spPr>
          <a:xfrm>
            <a:off x="6887162" y="5436826"/>
            <a:ext cx="1552028" cy="338554"/>
          </a:xfrm>
          <a:prstGeom prst="rect">
            <a:avLst/>
          </a:prstGeom>
        </p:spPr>
        <p:txBody>
          <a:bodyPr wrap="none">
            <a:spAutoFit/>
          </a:bodyPr>
          <a:lstStyle/>
          <a:p>
            <a:pPr lvl="0" defTabSz="914400" fontAlgn="base">
              <a:spcBef>
                <a:spcPct val="0"/>
              </a:spcBef>
              <a:spcAft>
                <a:spcPct val="0"/>
              </a:spcAft>
              <a:defRPr/>
            </a:pPr>
            <a:r>
              <a:rPr lang="en-US" altLang="zh-CN" sz="1600" kern="0" smtClean="0">
                <a:solidFill>
                  <a:schemeClr val="bg1"/>
                </a:solidFill>
                <a:latin typeface="Arial" panose="020B0604020202020204" pitchFamily="34" charset="0"/>
                <a:ea typeface="Microsoft YaHei" panose="020B0503020204020204" pitchFamily="34" charset="-122"/>
                <a:sym typeface="Arial" panose="020B0604020202020204" pitchFamily="34" charset="0"/>
              </a:rPr>
              <a:t>Product design</a:t>
            </a:r>
            <a:endParaRPr lang="zh-CN" altLang="en-US" sz="1600" kern="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7" name="矩形 16"/>
          <p:cNvSpPr/>
          <p:nvPr/>
        </p:nvSpPr>
        <p:spPr>
          <a:xfrm>
            <a:off x="5815326" y="5261711"/>
            <a:ext cx="1189749" cy="338554"/>
          </a:xfrm>
          <a:prstGeom prst="rect">
            <a:avLst/>
          </a:prstGeom>
        </p:spPr>
        <p:txBody>
          <a:bodyPr wrap="none">
            <a:spAutoFit/>
          </a:bodyPr>
          <a:lstStyle/>
          <a:p>
            <a:pPr lvl="0" defTabSz="914400" fontAlgn="base">
              <a:spcBef>
                <a:spcPct val="0"/>
              </a:spcBef>
              <a:spcAft>
                <a:spcPct val="0"/>
              </a:spcAft>
              <a:defRPr/>
            </a:pPr>
            <a:r>
              <a:rPr lang="en-US" altLang="zh-CN" sz="1600" kern="0" smtClean="0">
                <a:solidFill>
                  <a:schemeClr val="bg1"/>
                </a:solidFill>
                <a:latin typeface="Arial" panose="020B0604020202020204" pitchFamily="34" charset="0"/>
                <a:ea typeface="Microsoft YaHei" panose="020B0503020204020204" pitchFamily="34" charset="-122"/>
                <a:sym typeface="Arial" panose="020B0604020202020204" pitchFamily="34" charset="0"/>
              </a:rPr>
              <a:t>Investment</a:t>
            </a:r>
            <a:endParaRPr lang="en-US" altLang="zh-CN" sz="1600" kern="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1" name="矩形 30"/>
          <p:cNvSpPr/>
          <p:nvPr/>
        </p:nvSpPr>
        <p:spPr>
          <a:xfrm>
            <a:off x="1811774" y="1509735"/>
            <a:ext cx="8577548" cy="455284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Microsoft YaHei" panose="020B0503020204020204" pitchFamily="34" charset="-122"/>
              <a:sym typeface="Arial" panose="020B0604020202020204" pitchFamily="34" charset="0"/>
            </a:endParaRPr>
          </a:p>
        </p:txBody>
      </p:sp>
      <p:sp>
        <p:nvSpPr>
          <p:cNvPr id="32" name="矩形 31"/>
          <p:cNvSpPr/>
          <p:nvPr/>
        </p:nvSpPr>
        <p:spPr>
          <a:xfrm>
            <a:off x="1986622" y="1696924"/>
            <a:ext cx="8227851" cy="4178461"/>
          </a:xfrm>
          <a:prstGeom prst="rect">
            <a:avLst/>
          </a:prstGeom>
          <a:solidFill>
            <a:srgbClr val="50217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Microsoft YaHei" panose="020B0503020204020204" pitchFamily="34" charset="-122"/>
              <a:sym typeface="Arial" panose="020B0604020202020204" pitchFamily="34" charset="0"/>
            </a:endParaRPr>
          </a:p>
        </p:txBody>
      </p:sp>
      <p:sp>
        <p:nvSpPr>
          <p:cNvPr id="33" name="文本框 7"/>
          <p:cNvSpPr txBox="1">
            <a:spLocks noChangeArrowheads="1"/>
          </p:cNvSpPr>
          <p:nvPr/>
        </p:nvSpPr>
        <p:spPr bwMode="auto">
          <a:xfrm>
            <a:off x="6177144" y="2321993"/>
            <a:ext cx="4894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000" b="1" i="1" dirty="0" smtClean="0">
                <a:solidFill>
                  <a:schemeClr val="bg1"/>
                </a:solidFill>
                <a:latin typeface="Times New Roman" charset="0"/>
                <a:ea typeface="Times New Roman" charset="0"/>
                <a:cs typeface="Times New Roman" charset="0"/>
                <a:sym typeface="Arial" panose="020B0604020202020204" pitchFamily="34" charset="0"/>
              </a:rPr>
              <a:t>01. Introduction</a:t>
            </a:r>
            <a:endParaRPr lang="zh-CN" altLang="en-US" sz="2000" b="1" i="1" dirty="0" smtClean="0">
              <a:solidFill>
                <a:schemeClr val="bg1"/>
              </a:solidFill>
              <a:latin typeface="Times New Roman" charset="0"/>
              <a:ea typeface="Times New Roman" charset="0"/>
              <a:cs typeface="Times New Roman" charset="0"/>
              <a:sym typeface="Arial" panose="020B0604020202020204" pitchFamily="34" charset="0"/>
            </a:endParaRPr>
          </a:p>
        </p:txBody>
      </p:sp>
      <p:sp>
        <p:nvSpPr>
          <p:cNvPr id="34" name="文本框 33"/>
          <p:cNvSpPr txBox="1">
            <a:spLocks noChangeArrowheads="1"/>
          </p:cNvSpPr>
          <p:nvPr/>
        </p:nvSpPr>
        <p:spPr bwMode="auto">
          <a:xfrm>
            <a:off x="6177478" y="3833300"/>
            <a:ext cx="31085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b="1" i="1" dirty="0" smtClean="0">
                <a:solidFill>
                  <a:schemeClr val="bg1"/>
                </a:solidFill>
                <a:latin typeface="Times New Roman" charset="0"/>
                <a:ea typeface="Times New Roman" charset="0"/>
                <a:cs typeface="Times New Roman" charset="0"/>
                <a:sym typeface="Arial" panose="020B0604020202020204" pitchFamily="34" charset="0"/>
              </a:rPr>
              <a:t>03. Machine Learning Method</a:t>
            </a:r>
            <a:endParaRPr lang="zh-CN" altLang="en-US" sz="1800" b="1" i="1" dirty="0" smtClean="0">
              <a:solidFill>
                <a:schemeClr val="bg1"/>
              </a:solidFill>
              <a:latin typeface="Times New Roman" charset="0"/>
              <a:ea typeface="Times New Roman" charset="0"/>
              <a:cs typeface="Times New Roman" charset="0"/>
              <a:sym typeface="Arial" panose="020B0604020202020204" pitchFamily="34" charset="0"/>
            </a:endParaRPr>
          </a:p>
        </p:txBody>
      </p:sp>
      <p:sp>
        <p:nvSpPr>
          <p:cNvPr id="35" name="文本框 7"/>
          <p:cNvSpPr txBox="1">
            <a:spLocks noChangeArrowheads="1"/>
          </p:cNvSpPr>
          <p:nvPr/>
        </p:nvSpPr>
        <p:spPr bwMode="auto">
          <a:xfrm>
            <a:off x="6180340" y="3070095"/>
            <a:ext cx="16273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b="1" i="1" dirty="0" smtClean="0">
                <a:solidFill>
                  <a:schemeClr val="bg1"/>
                </a:solidFill>
                <a:latin typeface="Times New Roman" charset="0"/>
                <a:ea typeface="Times New Roman" charset="0"/>
                <a:cs typeface="Times New Roman" charset="0"/>
                <a:sym typeface="Arial" panose="020B0604020202020204" pitchFamily="34" charset="0"/>
              </a:rPr>
              <a:t>02. Data model</a:t>
            </a:r>
            <a:endParaRPr lang="zh-CN" altLang="en-US" sz="1800" b="1" i="1" dirty="0" smtClean="0">
              <a:solidFill>
                <a:schemeClr val="bg1"/>
              </a:solidFill>
              <a:latin typeface="Times New Roman" charset="0"/>
              <a:ea typeface="Times New Roman" charset="0"/>
              <a:cs typeface="Times New Roman" charset="0"/>
              <a:sym typeface="Arial" panose="020B0604020202020204" pitchFamily="34" charset="0"/>
            </a:endParaRPr>
          </a:p>
        </p:txBody>
      </p:sp>
      <p:sp>
        <p:nvSpPr>
          <p:cNvPr id="36" name="文本框 7"/>
          <p:cNvSpPr txBox="1">
            <a:spLocks noChangeArrowheads="1"/>
          </p:cNvSpPr>
          <p:nvPr/>
        </p:nvSpPr>
        <p:spPr bwMode="auto">
          <a:xfrm>
            <a:off x="6177144" y="4627599"/>
            <a:ext cx="1620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800" b="1" i="1" dirty="0" smtClean="0">
                <a:solidFill>
                  <a:schemeClr val="bg1"/>
                </a:solidFill>
                <a:latin typeface="Times New Roman" charset="0"/>
                <a:ea typeface="Times New Roman" charset="0"/>
                <a:cs typeface="Times New Roman" charset="0"/>
                <a:sym typeface="Arial" panose="020B0604020202020204" pitchFamily="34" charset="0"/>
              </a:rPr>
              <a:t>04. Conclusion</a:t>
            </a:r>
            <a:endParaRPr lang="zh-CN" altLang="en-US" sz="1800" b="1" i="1" dirty="0" smtClean="0">
              <a:solidFill>
                <a:schemeClr val="bg1"/>
              </a:solidFill>
              <a:latin typeface="Times New Roman" charset="0"/>
              <a:ea typeface="Times New Roman" charset="0"/>
              <a:cs typeface="Times New Roman" charset="0"/>
              <a:sym typeface="Arial" panose="020B0604020202020204" pitchFamily="34" charset="0"/>
            </a:endParaRPr>
          </a:p>
        </p:txBody>
      </p:sp>
      <p:cxnSp>
        <p:nvCxnSpPr>
          <p:cNvPr id="38" name="直接连接符 12"/>
          <p:cNvCxnSpPr/>
          <p:nvPr/>
        </p:nvCxnSpPr>
        <p:spPr>
          <a:xfrm>
            <a:off x="2294225" y="3786155"/>
            <a:ext cx="101950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294225" y="3145547"/>
            <a:ext cx="2723823" cy="646331"/>
          </a:xfrm>
          <a:prstGeom prst="rect">
            <a:avLst/>
          </a:prstGeom>
        </p:spPr>
        <p:txBody>
          <a:bodyPr wrap="none">
            <a:spAutoFit/>
          </a:bodyPr>
          <a:lstStyle/>
          <a:p>
            <a:pPr>
              <a:defRPr/>
            </a:pPr>
            <a:r>
              <a:rPr lang="en-US" altLang="zh-CN" sz="3600" b="1" i="1" dirty="0" smtClean="0">
                <a:solidFill>
                  <a:prstClr val="white"/>
                </a:solidFill>
                <a:latin typeface="Times New Roman" charset="0"/>
                <a:ea typeface="Times New Roman" charset="0"/>
                <a:cs typeface="Times New Roman" charset="0"/>
                <a:sym typeface="Arial" panose="020B0604020202020204" pitchFamily="34" charset="0"/>
              </a:rPr>
              <a:t>CONTENTS</a:t>
            </a:r>
            <a:endParaRPr lang="zh-CN" altLang="en-US" sz="1600" b="1" i="1" dirty="0">
              <a:latin typeface="Times New Roman" charset="0"/>
              <a:ea typeface="Times New Roman" charset="0"/>
              <a:cs typeface="Times New Roman" charset="0"/>
              <a:sym typeface="Arial" panose="020B0604020202020204" pitchFamily="34" charset="0"/>
            </a:endParaRPr>
          </a:p>
        </p:txBody>
      </p:sp>
      <p:cxnSp>
        <p:nvCxnSpPr>
          <p:cNvPr id="44" name="直接连接符 12"/>
          <p:cNvCxnSpPr/>
          <p:nvPr/>
        </p:nvCxnSpPr>
        <p:spPr>
          <a:xfrm>
            <a:off x="3848009" y="3145547"/>
            <a:ext cx="101950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783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矩形 5"/>
          <p:cNvSpPr/>
          <p:nvPr/>
        </p:nvSpPr>
        <p:spPr>
          <a:xfrm>
            <a:off x="882371" y="1313097"/>
            <a:ext cx="2448106" cy="523220"/>
          </a:xfrm>
          <a:prstGeom prst="rect">
            <a:avLst/>
          </a:prstGeom>
        </p:spPr>
        <p:txBody>
          <a:bodyPr wrap="none">
            <a:spAutoFit/>
          </a:bodyPr>
          <a:lstStyle/>
          <a:p>
            <a:r>
              <a:rPr lang="en-US" altLang="zh-CN" sz="2800" b="1" dirty="0" smtClean="0">
                <a:latin typeface="Times New Roman" charset="0"/>
                <a:ea typeface="Times New Roman" charset="0"/>
                <a:cs typeface="Times New Roman" charset="0"/>
              </a:rPr>
              <a:t>1.</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Experiment</a:t>
            </a:r>
            <a:endParaRPr lang="zh-CN" altLang="en-US" sz="2800" b="1" dirty="0">
              <a:latin typeface="Times New Roman" charset="0"/>
              <a:ea typeface="Times New Roman" charset="0"/>
              <a:cs typeface="Times New Roman" charset="0"/>
            </a:endParaRPr>
          </a:p>
        </p:txBody>
      </p:sp>
      <p:graphicFrame>
        <p:nvGraphicFramePr>
          <p:cNvPr id="4" name="Diagram 6"/>
          <p:cNvGraphicFramePr/>
          <p:nvPr/>
        </p:nvGraphicFramePr>
        <p:xfrm>
          <a:off x="-1556029" y="2083544"/>
          <a:ext cx="9594510" cy="4021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2383743" y="6105409"/>
            <a:ext cx="1893467" cy="276999"/>
          </a:xfrm>
          <a:prstGeom prst="rect">
            <a:avLst/>
          </a:prstGeom>
        </p:spPr>
        <p:txBody>
          <a:bodyPr wrap="none">
            <a:spAutoFit/>
          </a:bodyPr>
          <a:lstStyle/>
          <a:p>
            <a:r>
              <a:rPr lang="en-US" altLang="zh-CN" sz="1200" i="1" dirty="0">
                <a:latin typeface="Times New Roman" charset="0"/>
                <a:ea typeface="等线" charset="-122"/>
              </a:rPr>
              <a:t>Steps to build initial model</a:t>
            </a:r>
            <a:r>
              <a:rPr lang="zh-CN" altLang="zh-CN" sz="1200" i="1" dirty="0"/>
              <a:t> </a:t>
            </a:r>
            <a:endParaRPr lang="zh-CN" altLang="en-US" sz="1200" i="1" dirty="0"/>
          </a:p>
        </p:txBody>
      </p:sp>
      <p:sp>
        <p:nvSpPr>
          <p:cNvPr id="3" name="矩形 2"/>
          <p:cNvSpPr/>
          <p:nvPr/>
        </p:nvSpPr>
        <p:spPr>
          <a:xfrm>
            <a:off x="6108093" y="1776101"/>
            <a:ext cx="5944897" cy="923330"/>
          </a:xfrm>
          <a:prstGeom prst="rect">
            <a:avLst/>
          </a:prstGeom>
        </p:spPr>
        <p:txBody>
          <a:bodyPr wrap="none">
            <a:spAutoFit/>
          </a:bodyPr>
          <a:lstStyle/>
          <a:p>
            <a:pPr marL="342900" indent="-342900">
              <a:buAutoNum type="arabicPeriod"/>
            </a:pPr>
            <a:r>
              <a:rPr lang="en-US" altLang="zh-CN" b="1" dirty="0" smtClean="0">
                <a:latin typeface="Times New Roman" charset="0"/>
                <a:ea typeface="Times New Roman" charset="0"/>
                <a:cs typeface="Times New Roman" charset="0"/>
              </a:rPr>
              <a:t>Use the previous data model to make the train data set.</a:t>
            </a:r>
          </a:p>
          <a:p>
            <a:pPr marL="342900" lvl="0" indent="-342900">
              <a:buFontTx/>
              <a:buAutoNum type="arabicPeriod"/>
            </a:pPr>
            <a:r>
              <a:rPr lang="en-US" altLang="zh-CN" b="1" dirty="0">
                <a:latin typeface="Times New Roman" charset="0"/>
                <a:ea typeface="Times New Roman" charset="0"/>
                <a:cs typeface="Times New Roman" charset="0"/>
              </a:rPr>
              <a:t>Train the data in the different </a:t>
            </a:r>
            <a:r>
              <a:rPr lang="en-US" altLang="zh-CN" b="1" dirty="0" smtClean="0">
                <a:latin typeface="Times New Roman" charset="0"/>
                <a:ea typeface="Times New Roman" charset="0"/>
                <a:cs typeface="Times New Roman" charset="0"/>
              </a:rPr>
              <a:t>models.</a:t>
            </a:r>
          </a:p>
          <a:p>
            <a:pPr marL="342900" lvl="0" indent="-342900">
              <a:buFontTx/>
              <a:buAutoNum type="arabicPeriod"/>
            </a:pPr>
            <a:endParaRPr lang="zh-CN" altLang="zh-CN" dirty="0"/>
          </a:p>
        </p:txBody>
      </p:sp>
      <p:sp>
        <p:nvSpPr>
          <p:cNvPr id="7" name="矩形 6"/>
          <p:cNvSpPr/>
          <p:nvPr/>
        </p:nvSpPr>
        <p:spPr>
          <a:xfrm>
            <a:off x="4871441" y="2485741"/>
            <a:ext cx="7320560" cy="981423"/>
          </a:xfrm>
          <a:prstGeom prst="rect">
            <a:avLst/>
          </a:prstGeom>
        </p:spPr>
        <p:txBody>
          <a:bodyPr wrap="square">
            <a:spAutoFit/>
          </a:bodyPr>
          <a:lstStyle/>
          <a:p>
            <a:pPr marL="736600" algn="just" latinLnBrk="1">
              <a:lnSpc>
                <a:spcPct val="107000"/>
              </a:lnSpc>
              <a:spcAft>
                <a:spcPts val="800"/>
              </a:spcAft>
            </a:pPr>
            <a:r>
              <a:rPr lang="en-US" altLang="zh-CN" kern="100" dirty="0">
                <a:latin typeface="Times New Roman" charset="0"/>
                <a:ea typeface="等线" charset="-122"/>
              </a:rPr>
              <a:t>The linear regression was also considered as control model. The setting of each model was simply adjusted as initial </a:t>
            </a:r>
            <a:r>
              <a:rPr lang="en-US" altLang="zh-CN" kern="100" dirty="0" smtClean="0">
                <a:latin typeface="Times New Roman" charset="0"/>
                <a:ea typeface="等线" charset="-122"/>
              </a:rPr>
              <a:t>trial . Regression </a:t>
            </a:r>
            <a:r>
              <a:rPr lang="en-US" altLang="zh-CN" kern="100" dirty="0">
                <a:latin typeface="Times New Roman" charset="0"/>
                <a:ea typeface="等线" charset="-122"/>
              </a:rPr>
              <a:t>and regression tree were executed without any setting.</a:t>
            </a:r>
            <a:endParaRPr lang="zh-CN" altLang="zh-CN" kern="100" dirty="0">
              <a:effectLst/>
              <a:latin typeface="Times New Roman" charset="0"/>
              <a:ea typeface="Batang" charset="-127"/>
            </a:endParaRPr>
          </a:p>
        </p:txBody>
      </p:sp>
      <p:sp>
        <p:nvSpPr>
          <p:cNvPr id="10" name="矩形 9"/>
          <p:cNvSpPr/>
          <p:nvPr/>
        </p:nvSpPr>
        <p:spPr>
          <a:xfrm>
            <a:off x="6108093" y="4721788"/>
            <a:ext cx="5944898" cy="646331"/>
          </a:xfrm>
          <a:prstGeom prst="rect">
            <a:avLst/>
          </a:prstGeom>
        </p:spPr>
        <p:txBody>
          <a:bodyPr wrap="square">
            <a:spAutoFit/>
          </a:bodyPr>
          <a:lstStyle/>
          <a:p>
            <a:pPr lvl="0" latinLnBrk="1"/>
            <a:r>
              <a:rPr lang="en-US" altLang="zh-CN" b="1" dirty="0" smtClean="0">
                <a:latin typeface="Times New Roman" charset="0"/>
                <a:ea typeface="Times New Roman" charset="0"/>
                <a:cs typeface="Times New Roman" charset="0"/>
              </a:rPr>
              <a:t>3.</a:t>
            </a:r>
            <a:r>
              <a:rPr lang="zh-CN" altLang="en-US" b="1" dirty="0" smtClean="0">
                <a:latin typeface="Times New Roman" charset="0"/>
                <a:ea typeface="Times New Roman" charset="0"/>
                <a:cs typeface="Times New Roman" charset="0"/>
              </a:rPr>
              <a:t> </a:t>
            </a:r>
            <a:r>
              <a:rPr lang="en-US" altLang="zh-CN" b="1" dirty="0">
                <a:latin typeface="Times New Roman" charset="0"/>
                <a:ea typeface="Times New Roman" charset="0"/>
                <a:cs typeface="Times New Roman" charset="0"/>
              </a:rPr>
              <a:t>Predict the validate data in the trained </a:t>
            </a:r>
            <a:r>
              <a:rPr lang="en-US" altLang="zh-CN" b="1" dirty="0" smtClean="0">
                <a:latin typeface="Times New Roman" charset="0"/>
                <a:ea typeface="Times New Roman" charset="0"/>
                <a:cs typeface="Times New Roman" charset="0"/>
              </a:rPr>
              <a:t>model.</a:t>
            </a:r>
            <a:endParaRPr lang="zh-CN" altLang="zh-CN" b="1" dirty="0">
              <a:latin typeface="Times New Roman" charset="0"/>
              <a:ea typeface="Times New Roman" charset="0"/>
              <a:cs typeface="Times New Roman" charset="0"/>
            </a:endParaRPr>
          </a:p>
          <a:p>
            <a:pPr marL="342900" marR="0" lvl="0" indent="-342900" algn="just" defTabSz="914400" eaLnBrk="1" fontAlgn="auto" latinLnBrk="0" hangingPunct="1">
              <a:lnSpc>
                <a:spcPct val="100000"/>
              </a:lnSpc>
              <a:spcBef>
                <a:spcPts val="0"/>
              </a:spcBef>
              <a:spcAft>
                <a:spcPts val="0"/>
              </a:spcAft>
              <a:buClrTx/>
              <a:buSzTx/>
              <a:buFontTx/>
              <a:buNone/>
              <a:tabLst/>
              <a:defRPr/>
            </a:pPr>
            <a:r>
              <a:rPr lang="zh-CN" altLang="en-US" b="1" dirty="0" smtClean="0">
                <a:latin typeface="Times New Roman" charset="0"/>
                <a:ea typeface="Times New Roman" charset="0"/>
                <a:cs typeface="Times New Roman" charset="0"/>
              </a:rPr>
              <a:t> </a:t>
            </a:r>
            <a:endParaRPr lang="zh-CN" altLang="zh-CN" b="1" dirty="0">
              <a:latin typeface="Times New Roman" charset="0"/>
              <a:ea typeface="Times New Roman" charset="0"/>
              <a:cs typeface="Times New Roman" charset="0"/>
            </a:endParaRPr>
          </a:p>
        </p:txBody>
      </p:sp>
      <p:sp>
        <p:nvSpPr>
          <p:cNvPr id="8" name="矩形 7"/>
          <p:cNvSpPr/>
          <p:nvPr/>
        </p:nvSpPr>
        <p:spPr>
          <a:xfrm>
            <a:off x="4871441" y="5124634"/>
            <a:ext cx="7181550" cy="981423"/>
          </a:xfrm>
          <a:prstGeom prst="rect">
            <a:avLst/>
          </a:prstGeom>
        </p:spPr>
        <p:txBody>
          <a:bodyPr wrap="square">
            <a:spAutoFit/>
          </a:bodyPr>
          <a:lstStyle/>
          <a:p>
            <a:pPr marL="736600" algn="just" latinLnBrk="1">
              <a:lnSpc>
                <a:spcPct val="107000"/>
              </a:lnSpc>
              <a:spcAft>
                <a:spcPts val="800"/>
              </a:spcAft>
            </a:pPr>
            <a:r>
              <a:rPr lang="en-US" altLang="zh-CN" kern="100" dirty="0">
                <a:latin typeface="Times New Roman" charset="0"/>
                <a:ea typeface="等线" charset="-122"/>
              </a:rPr>
              <a:t>Based on the trained model, the predictions were generated by last day of given dataset, as validate data in order to compare with actual results.</a:t>
            </a:r>
            <a:endParaRPr lang="zh-CN" altLang="zh-CN" kern="100" dirty="0">
              <a:effectLst/>
              <a:latin typeface="Times New Roman" charset="0"/>
              <a:ea typeface="Batang" charset="-127"/>
            </a:endParaRPr>
          </a:p>
        </p:txBody>
      </p:sp>
      <p:sp>
        <p:nvSpPr>
          <p:cNvPr id="13" name="矩形 12"/>
          <p:cNvSpPr/>
          <p:nvPr/>
        </p:nvSpPr>
        <p:spPr>
          <a:xfrm>
            <a:off x="5650992" y="3632811"/>
            <a:ext cx="6541009" cy="923330"/>
          </a:xfrm>
          <a:prstGeom prst="rect">
            <a:avLst/>
          </a:prstGeom>
        </p:spPr>
        <p:txBody>
          <a:bodyPr wrap="square">
            <a:spAutoFit/>
          </a:bodyPr>
          <a:lstStyle/>
          <a:p>
            <a:r>
              <a:rPr lang="en-US" altLang="zh-CN" dirty="0">
                <a:latin typeface="Times New Roman" charset="0"/>
                <a:ea typeface="等线" charset="-122"/>
              </a:rPr>
              <a:t>The period in given data was totally 31 days with more than 6GB, </a:t>
            </a:r>
            <a:r>
              <a:rPr lang="en-US" altLang="zh-CN" dirty="0" smtClean="0">
                <a:latin typeface="Times New Roman" charset="0"/>
                <a:ea typeface="等线" charset="-122"/>
              </a:rPr>
              <a:t>thus </a:t>
            </a:r>
            <a:r>
              <a:rPr lang="en-US" altLang="zh-CN" dirty="0">
                <a:latin typeface="Times New Roman" charset="0"/>
                <a:ea typeface="等线" charset="-122"/>
              </a:rPr>
              <a:t>we produced different periods data from 1days before the day to </a:t>
            </a:r>
            <a:r>
              <a:rPr lang="en-US" altLang="zh-CN" dirty="0" smtClean="0">
                <a:latin typeface="Times New Roman" charset="0"/>
                <a:ea typeface="等线" charset="-122"/>
              </a:rPr>
              <a:t>8</a:t>
            </a:r>
            <a:r>
              <a:rPr lang="zh-CN" altLang="en-US" dirty="0" smtClean="0">
                <a:latin typeface="Times New Roman" charset="0"/>
                <a:ea typeface="等线" charset="-122"/>
              </a:rPr>
              <a:t> </a:t>
            </a:r>
            <a:r>
              <a:rPr lang="en-US" altLang="zh-CN" dirty="0" smtClean="0">
                <a:latin typeface="Times New Roman" charset="0"/>
                <a:ea typeface="等线" charset="-122"/>
              </a:rPr>
              <a:t>days</a:t>
            </a:r>
            <a:r>
              <a:rPr lang="en-US" altLang="zh-CN" dirty="0">
                <a:latin typeface="Times New Roman" charset="0"/>
                <a:ea typeface="等线" charset="-122"/>
              </a:rPr>
              <a:t>.</a:t>
            </a:r>
            <a:r>
              <a:rPr lang="zh-CN" altLang="zh-CN" dirty="0"/>
              <a:t> </a:t>
            </a:r>
            <a:endParaRPr lang="zh-CN" altLang="en-US" dirty="0"/>
          </a:p>
        </p:txBody>
      </p:sp>
    </p:spTree>
    <p:extLst>
      <p:ext uri="{BB962C8B-B14F-4D97-AF65-F5344CB8AC3E}">
        <p14:creationId xmlns:p14="http://schemas.microsoft.com/office/powerpoint/2010/main" val="140017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7457" y="2435206"/>
            <a:ext cx="4865434" cy="461665"/>
          </a:xfrm>
          <a:prstGeom prst="rect">
            <a:avLst/>
          </a:prstGeom>
        </p:spPr>
        <p:txBody>
          <a:bodyPr wrap="none">
            <a:spAutoFit/>
          </a:bodyPr>
          <a:lstStyle/>
          <a:p>
            <a:r>
              <a:rPr lang="en-US" altLang="zh-CN" sz="2400" dirty="0" smtClean="0">
                <a:latin typeface="Times New Roman" charset="0"/>
                <a:ea typeface="Batang" charset="-127"/>
              </a:rPr>
              <a:t>Impression-bid </a:t>
            </a:r>
            <a:r>
              <a:rPr lang="en-US" altLang="zh-CN" sz="2400" dirty="0">
                <a:latin typeface="Times New Roman" charset="0"/>
                <a:ea typeface="Batang" charset="-127"/>
              </a:rPr>
              <a:t>monotonicity </a:t>
            </a:r>
            <a:r>
              <a:rPr lang="en-US" altLang="zh-CN" sz="2400" dirty="0" smtClean="0">
                <a:latin typeface="Times New Roman" charset="0"/>
                <a:ea typeface="Batang" charset="-127"/>
              </a:rPr>
              <a:t>score</a:t>
            </a:r>
            <a:r>
              <a:rPr lang="zh-CN" altLang="en-US" sz="2400" dirty="0" smtClean="0">
                <a:latin typeface="Times New Roman" charset="0"/>
                <a:ea typeface="Batang" charset="-127"/>
              </a:rPr>
              <a:t>：</a:t>
            </a:r>
            <a:r>
              <a:rPr lang="zh-CN" altLang="zh-CN" sz="2400" dirty="0" smtClean="0"/>
              <a:t> </a:t>
            </a:r>
            <a:endParaRPr lang="zh-CN" altLang="en-US" sz="2400" dirty="0"/>
          </a:p>
        </p:txBody>
      </p:sp>
      <mc:AlternateContent xmlns:mc="http://schemas.openxmlformats.org/markup-compatibility/2006" xmlns:a14="http://schemas.microsoft.com/office/drawing/2010/main">
        <mc:Choice Requires="a14">
          <p:sp>
            <p:nvSpPr>
              <p:cNvPr id="6" name="矩形 5"/>
              <p:cNvSpPr/>
              <p:nvPr/>
            </p:nvSpPr>
            <p:spPr>
              <a:xfrm>
                <a:off x="675902" y="3200860"/>
                <a:ext cx="4680769" cy="1604670"/>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charset="0"/>
                        </a:rPr>
                        <m:t>s</m:t>
                      </m:r>
                      <m:r>
                        <m:rPr>
                          <m:sty m:val="p"/>
                        </m:rPr>
                        <a:rPr lang="zh-CN" altLang="en-US" i="0">
                          <a:latin typeface="Cambria Math" charset="0"/>
                        </a:rPr>
                        <m:t>core</m:t>
                      </m:r>
                      <m:r>
                        <a:rPr lang="zh-CN" altLang="en-US" i="0">
                          <a:latin typeface="Cambria Math" charset="0"/>
                        </a:rPr>
                        <m:t>=</m:t>
                      </m:r>
                      <m:f>
                        <m:fPr>
                          <m:ctrlPr>
                            <a:rPr lang="zh-CN" altLang="en-US" i="1">
                              <a:latin typeface="Cambria Math" charset="0"/>
                            </a:rPr>
                          </m:ctrlPr>
                        </m:fPr>
                        <m:num>
                          <m:r>
                            <a:rPr lang="zh-CN" altLang="en-US" i="0">
                              <a:latin typeface="Cambria Math" charset="0"/>
                            </a:rPr>
                            <m:t>1</m:t>
                          </m:r>
                        </m:num>
                        <m:den>
                          <m:r>
                            <a:rPr lang="zh-CN" altLang="en-US" i="1">
                              <a:latin typeface="Cambria Math" charset="0"/>
                            </a:rPr>
                            <m:t>𝑛</m:t>
                          </m:r>
                        </m:den>
                      </m:f>
                      <m:nary>
                        <m:naryPr>
                          <m:chr m:val="∑"/>
                          <m:limLoc m:val="undOvr"/>
                          <m:ctrlPr>
                            <a:rPr lang="zh-CN" altLang="en-US" i="1">
                              <a:latin typeface="Cambria Math" charset="0"/>
                            </a:rPr>
                          </m:ctrlPr>
                        </m:naryPr>
                        <m:sub>
                          <m:r>
                            <a:rPr lang="zh-CN" altLang="en-US" i="1">
                              <a:latin typeface="Cambria Math" charset="0"/>
                            </a:rPr>
                            <m:t>𝑘</m:t>
                          </m:r>
                          <m:r>
                            <a:rPr lang="zh-CN" altLang="en-US" i="0">
                              <a:latin typeface="Cambria Math" charset="0"/>
                            </a:rPr>
                            <m:t>=1</m:t>
                          </m:r>
                        </m:sub>
                        <m:sup>
                          <m:r>
                            <a:rPr lang="zh-CN" altLang="en-US" i="1">
                              <a:latin typeface="Cambria Math" charset="0"/>
                            </a:rPr>
                            <m:t>𝑛</m:t>
                          </m:r>
                        </m:sup>
                        <m:e>
                          <m:f>
                            <m:fPr>
                              <m:ctrlPr>
                                <a:rPr lang="zh-CN" altLang="en-US" i="1">
                                  <a:latin typeface="Cambria Math" charset="0"/>
                                </a:rPr>
                              </m:ctrlPr>
                            </m:fPr>
                            <m:num>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𝑖𝑚𝑝</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𝑖𝑚𝑝</m:t>
                                      </m:r>
                                    </m:e>
                                    <m:sub>
                                      <m:r>
                                        <a:rPr lang="zh-CN" altLang="en-US" i="1">
                                          <a:latin typeface="Cambria Math" charset="0"/>
                                        </a:rPr>
                                        <m:t>𝑘</m:t>
                                      </m:r>
                                    </m:sub>
                                  </m:sSub>
                                </m:e>
                              </m:d>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𝑏𝑖𝑑</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𝑏𝑖𝑑</m:t>
                                      </m:r>
                                    </m:e>
                                    <m:sub>
                                      <m:r>
                                        <a:rPr lang="zh-CN" altLang="en-US" i="1">
                                          <a:latin typeface="Cambria Math" charset="0"/>
                                        </a:rPr>
                                        <m:t>𝑘</m:t>
                                      </m:r>
                                    </m:sub>
                                  </m:sSub>
                                </m:e>
                              </m:d>
                            </m:num>
                            <m:den>
                              <m:d>
                                <m:dPr>
                                  <m:begChr m:val="|"/>
                                  <m:endChr m:val="|"/>
                                  <m:ctrlPr>
                                    <a:rPr lang="zh-CN" altLang="en-US" i="1">
                                      <a:latin typeface="Cambria Math" charset="0"/>
                                    </a:rPr>
                                  </m:ctrlPr>
                                </m:dPr>
                                <m:e>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𝑖𝑚𝑝</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𝑖𝑚𝑝</m:t>
                                          </m:r>
                                        </m:e>
                                        <m:sub>
                                          <m:r>
                                            <a:rPr lang="zh-CN" altLang="en-US" i="1">
                                              <a:latin typeface="Cambria Math" charset="0"/>
                                            </a:rPr>
                                            <m:t>𝑘</m:t>
                                          </m:r>
                                        </m:sub>
                                      </m:sSub>
                                    </m:e>
                                  </m:d>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𝑏𝑖𝑑</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𝑏𝑖𝑑</m:t>
                                          </m:r>
                                        </m:e>
                                        <m:sub>
                                          <m:r>
                                            <a:rPr lang="zh-CN" altLang="en-US" i="1">
                                              <a:latin typeface="Cambria Math" charset="0"/>
                                            </a:rPr>
                                            <m:t>𝑘</m:t>
                                          </m:r>
                                        </m:sub>
                                      </m:sSub>
                                    </m:e>
                                  </m:d>
                                </m:e>
                              </m:d>
                            </m:den>
                          </m:f>
                        </m:e>
                      </m:nary>
                      <m:r>
                        <a:rPr lang="zh-CN" altLang="en-US" i="0">
                          <a:latin typeface="Cambria Math" charset="0"/>
                        </a:rPr>
                        <m:t> </m:t>
                      </m:r>
                    </m:oMath>
                  </m:oMathPara>
                </a14:m>
                <a:endParaRPr lang="en-US" altLang="zh-CN" dirty="0" smtClean="0"/>
              </a:p>
              <a:p>
                <a:pPr/>
                <a14:m>
                  <m:oMathPara xmlns:m="http://schemas.openxmlformats.org/officeDocument/2006/math">
                    <m:oMathParaPr>
                      <m:jc m:val="left"/>
                    </m:oMathParaPr>
                    <m:oMath xmlns:m="http://schemas.openxmlformats.org/officeDocument/2006/math">
                      <m:r>
                        <m:rPr>
                          <m:sty m:val="p"/>
                        </m:rPr>
                        <a:rPr lang="zh-CN" altLang="en-US">
                          <a:latin typeface="Cambria Math" charset="0"/>
                        </a:rPr>
                        <m:t>MonoScore</m:t>
                      </m:r>
                      <m:r>
                        <a:rPr lang="zh-CN" altLang="en-US">
                          <a:latin typeface="Cambria Math" charset="0"/>
                        </a:rPr>
                        <m:t>= </m:t>
                      </m:r>
                      <m:f>
                        <m:fPr>
                          <m:ctrlPr>
                            <a:rPr lang="zh-CN" altLang="en-US" i="1">
                              <a:latin typeface="Cambria Math" charset="0"/>
                            </a:rPr>
                          </m:ctrlPr>
                        </m:fPr>
                        <m:num>
                          <m:r>
                            <a:rPr lang="zh-CN" altLang="en-US">
                              <a:latin typeface="Cambria Math" charset="0"/>
                            </a:rPr>
                            <m:t>1</m:t>
                          </m:r>
                        </m:num>
                        <m:den>
                          <m:r>
                            <a:rPr lang="zh-CN" altLang="en-US" i="1">
                              <a:latin typeface="Cambria Math" charset="0"/>
                            </a:rPr>
                            <m:t>𝑚</m:t>
                          </m:r>
                        </m:den>
                      </m:f>
                      <m:nary>
                        <m:naryPr>
                          <m:chr m:val="∑"/>
                          <m:limLoc m:val="undOvr"/>
                          <m:ctrlPr>
                            <a:rPr lang="zh-CN" altLang="en-US" i="1">
                              <a:latin typeface="Cambria Math" charset="0"/>
                            </a:rPr>
                          </m:ctrlPr>
                        </m:naryPr>
                        <m:sub>
                          <m:r>
                            <a:rPr lang="zh-CN" altLang="en-US" i="1">
                              <a:latin typeface="Cambria Math" charset="0"/>
                            </a:rPr>
                            <m:t>𝑡</m:t>
                          </m:r>
                        </m:sub>
                        <m:sup>
                          <m:r>
                            <a:rPr lang="zh-CN" altLang="en-US" i="1">
                              <a:latin typeface="Cambria Math" charset="0"/>
                            </a:rPr>
                            <m:t>𝑚</m:t>
                          </m:r>
                        </m:sup>
                        <m:e>
                          <m:sSub>
                            <m:sSubPr>
                              <m:ctrlPr>
                                <a:rPr lang="zh-CN" altLang="en-US" i="1">
                                  <a:latin typeface="Cambria Math" charset="0"/>
                                </a:rPr>
                              </m:ctrlPr>
                            </m:sSubPr>
                            <m:e>
                              <m:r>
                                <a:rPr lang="zh-CN" altLang="en-US" i="1">
                                  <a:latin typeface="Cambria Math" charset="0"/>
                                </a:rPr>
                                <m:t>𝑠𝑐𝑜𝑟𝑒</m:t>
                              </m:r>
                            </m:e>
                            <m:sub>
                              <m:r>
                                <a:rPr lang="zh-CN" altLang="en-US" i="1">
                                  <a:latin typeface="Cambria Math" charset="0"/>
                                </a:rPr>
                                <m:t>𝑡</m:t>
                              </m:r>
                            </m:sub>
                          </m:sSub>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75902" y="3200860"/>
                <a:ext cx="4680769" cy="1604670"/>
              </a:xfrm>
              <a:prstGeom prst="rect">
                <a:avLst/>
              </a:prstGeom>
              <a:blipFill rotWithShape="0">
                <a:blip r:embed="rId2"/>
                <a:stretch>
                  <a:fillRect/>
                </a:stretch>
              </a:blipFill>
              <a:ln>
                <a:solidFill>
                  <a:srgbClr val="7030A0"/>
                </a:solidFill>
              </a:ln>
            </p:spPr>
            <p:txBody>
              <a:bodyPr/>
              <a:lstStyle/>
              <a:p>
                <a:r>
                  <a:rPr lang="zh-CN" altLang="en-US">
                    <a:noFill/>
                  </a:rPr>
                  <a:t> </a:t>
                </a:r>
              </a:p>
            </p:txBody>
          </p:sp>
        </mc:Fallback>
      </mc:AlternateContent>
      <p:cxnSp>
        <p:nvCxnSpPr>
          <p:cNvPr id="10" name="直线箭头连接符 9"/>
          <p:cNvCxnSpPr/>
          <p:nvPr/>
        </p:nvCxnSpPr>
        <p:spPr>
          <a:xfrm flipV="1">
            <a:off x="5728274" y="4003195"/>
            <a:ext cx="2009329" cy="33867"/>
          </a:xfrm>
          <a:prstGeom prst="straightConnector1">
            <a:avLst/>
          </a:prstGeom>
          <a:ln w="1047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7737603" y="3801595"/>
                <a:ext cx="32869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𝑝𝑟𝑒𝑑</m:t>
                              </m:r>
                            </m:e>
                            <m:sub>
                              <m:r>
                                <a:rPr lang="zh-CN" altLang="en-US" i="0">
                                  <a:latin typeface="Cambria Math" charset="0"/>
                                </a:rPr>
                                <m:t>1</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𝑝𝑟𝑒𝑑</m:t>
                              </m:r>
                            </m:e>
                            <m:sub>
                              <m:r>
                                <a:rPr lang="zh-CN" altLang="en-US" i="0">
                                  <a:latin typeface="Cambria Math" charset="0"/>
                                </a:rPr>
                                <m:t>0</m:t>
                              </m:r>
                            </m:sub>
                          </m:sSub>
                          <m:r>
                            <a:rPr lang="zh-CN" altLang="en-US" i="0">
                              <a:latin typeface="Cambria Math" charset="0"/>
                            </a:rPr>
                            <m:t>+</m:t>
                          </m:r>
                          <m:r>
                            <a:rPr lang="zh-CN" altLang="en-US" i="1">
                              <a:latin typeface="Cambria Math" charset="0"/>
                            </a:rPr>
                            <m:t>𝛼</m:t>
                          </m:r>
                          <m:r>
                            <a:rPr lang="zh-CN" altLang="en-US" i="0">
                              <a:latin typeface="Cambria Math" charset="0"/>
                            </a:rPr>
                            <m:t>×</m:t>
                          </m:r>
                          <m:r>
                            <a:rPr lang="zh-CN" altLang="en-US" i="1">
                              <a:latin typeface="Cambria Math" charset="0"/>
                            </a:rPr>
                            <m:t>𝑏𝑖𝑑</m:t>
                          </m:r>
                          <m:r>
                            <a:rPr lang="zh-CN" altLang="en-US" i="0">
                              <a:latin typeface="Cambria Math" charset="0"/>
                            </a:rPr>
                            <m:t> ⋯(5</m:t>
                          </m:r>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737603" y="3801595"/>
                <a:ext cx="3286925" cy="369332"/>
              </a:xfrm>
              <a:prstGeom prst="rect">
                <a:avLst/>
              </a:prstGeom>
              <a:blipFill rotWithShape="0">
                <a:blip r:embed="rId3"/>
                <a:stretch>
                  <a:fillRect t="-121667" r="-15213" b="-188333"/>
                </a:stretch>
              </a:blipFill>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Tree>
    <p:extLst>
      <p:ext uri="{BB962C8B-B14F-4D97-AF65-F5344CB8AC3E}">
        <p14:creationId xmlns:p14="http://schemas.microsoft.com/office/powerpoint/2010/main" val="532390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矩形 5"/>
          <p:cNvSpPr/>
          <p:nvPr/>
        </p:nvSpPr>
        <p:spPr>
          <a:xfrm>
            <a:off x="882371" y="1313097"/>
            <a:ext cx="2448106" cy="523220"/>
          </a:xfrm>
          <a:prstGeom prst="rect">
            <a:avLst/>
          </a:prstGeom>
        </p:spPr>
        <p:txBody>
          <a:bodyPr wrap="none">
            <a:spAutoFit/>
          </a:bodyPr>
          <a:lstStyle/>
          <a:p>
            <a:r>
              <a:rPr lang="en-US" altLang="zh-CN" sz="2800" b="1" dirty="0" smtClean="0">
                <a:latin typeface="Times New Roman" charset="0"/>
                <a:ea typeface="Times New Roman" charset="0"/>
                <a:cs typeface="Times New Roman" charset="0"/>
              </a:rPr>
              <a:t>1.</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Experiment</a:t>
            </a:r>
            <a:endParaRPr lang="zh-CN" altLang="en-US" sz="2800" b="1" dirty="0">
              <a:latin typeface="Times New Roman" charset="0"/>
              <a:ea typeface="Times New Roman" charset="0"/>
              <a:cs typeface="Times New Roman" charset="0"/>
            </a:endParaRPr>
          </a:p>
        </p:txBody>
      </p:sp>
      <p:graphicFrame>
        <p:nvGraphicFramePr>
          <p:cNvPr id="4" name="Diagram 6"/>
          <p:cNvGraphicFramePr/>
          <p:nvPr/>
        </p:nvGraphicFramePr>
        <p:xfrm>
          <a:off x="-1556029" y="2083544"/>
          <a:ext cx="9594510" cy="4021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2383743" y="6105409"/>
            <a:ext cx="1893467" cy="276999"/>
          </a:xfrm>
          <a:prstGeom prst="rect">
            <a:avLst/>
          </a:prstGeom>
        </p:spPr>
        <p:txBody>
          <a:bodyPr wrap="none">
            <a:spAutoFit/>
          </a:bodyPr>
          <a:lstStyle/>
          <a:p>
            <a:r>
              <a:rPr lang="en-US" altLang="zh-CN" sz="1200" i="1" dirty="0">
                <a:latin typeface="Times New Roman" charset="0"/>
                <a:ea typeface="等线" charset="-122"/>
              </a:rPr>
              <a:t>Steps to build initial model</a:t>
            </a:r>
            <a:r>
              <a:rPr lang="zh-CN" altLang="zh-CN" sz="1200" i="1" dirty="0"/>
              <a:t> </a:t>
            </a:r>
            <a:endParaRPr lang="zh-CN" altLang="en-US" sz="1200" i="1" dirty="0"/>
          </a:p>
        </p:txBody>
      </p:sp>
      <p:sp>
        <p:nvSpPr>
          <p:cNvPr id="3" name="矩形 2"/>
          <p:cNvSpPr/>
          <p:nvPr/>
        </p:nvSpPr>
        <p:spPr>
          <a:xfrm>
            <a:off x="6196814" y="3550785"/>
            <a:ext cx="4062009" cy="369332"/>
          </a:xfrm>
          <a:prstGeom prst="rect">
            <a:avLst/>
          </a:prstGeom>
        </p:spPr>
        <p:txBody>
          <a:bodyPr wrap="none">
            <a:spAutoFit/>
          </a:bodyPr>
          <a:lstStyle/>
          <a:p>
            <a:pPr lvl="0"/>
            <a:r>
              <a:rPr lang="en-US" altLang="zh-CN" b="1" dirty="0" smtClean="0">
                <a:latin typeface="Times New Roman" charset="0"/>
                <a:ea typeface="Times New Roman" charset="0"/>
                <a:cs typeface="Times New Roman" charset="0"/>
              </a:rPr>
              <a:t>5.</a:t>
            </a:r>
            <a:r>
              <a:rPr lang="zh-CN" altLang="en-US" b="1" dirty="0" smtClean="0">
                <a:latin typeface="Times New Roman" charset="0"/>
                <a:ea typeface="Times New Roman" charset="0"/>
                <a:cs typeface="Times New Roman" charset="0"/>
              </a:rPr>
              <a:t> </a:t>
            </a:r>
            <a:r>
              <a:rPr lang="en-US" altLang="zh-CN" b="1" dirty="0" smtClean="0">
                <a:latin typeface="Times New Roman" charset="0"/>
                <a:ea typeface="Times New Roman" charset="0"/>
                <a:cs typeface="Times New Roman" charset="0"/>
              </a:rPr>
              <a:t>Compare </a:t>
            </a:r>
            <a:r>
              <a:rPr lang="en-US" altLang="zh-CN" b="1" dirty="0">
                <a:latin typeface="Times New Roman" charset="0"/>
                <a:ea typeface="Times New Roman" charset="0"/>
                <a:cs typeface="Times New Roman" charset="0"/>
              </a:rPr>
              <a:t>the results by each </a:t>
            </a:r>
            <a:r>
              <a:rPr lang="en-US" altLang="zh-CN" b="1" dirty="0" smtClean="0">
                <a:latin typeface="Times New Roman" charset="0"/>
                <a:ea typeface="Times New Roman" charset="0"/>
                <a:cs typeface="Times New Roman" charset="0"/>
              </a:rPr>
              <a:t>criteria.</a:t>
            </a:r>
          </a:p>
        </p:txBody>
      </p:sp>
      <p:sp>
        <p:nvSpPr>
          <p:cNvPr id="13" name="矩形 12"/>
          <p:cNvSpPr/>
          <p:nvPr/>
        </p:nvSpPr>
        <p:spPr>
          <a:xfrm>
            <a:off x="6196814" y="1976882"/>
            <a:ext cx="5944898" cy="369332"/>
          </a:xfrm>
          <a:prstGeom prst="rect">
            <a:avLst/>
          </a:prstGeom>
        </p:spPr>
        <p:txBody>
          <a:bodyPr wrap="square">
            <a:spAutoFit/>
          </a:bodyPr>
          <a:lstStyle/>
          <a:p>
            <a:pPr latinLnBrk="1"/>
            <a:r>
              <a:rPr lang="en-US" altLang="zh-CN" b="1" dirty="0">
                <a:latin typeface="Times New Roman" charset="0"/>
                <a:ea typeface="Times New Roman" charset="0"/>
                <a:cs typeface="Times New Roman" charset="0"/>
              </a:rPr>
              <a:t>4</a:t>
            </a:r>
            <a:r>
              <a:rPr lang="en-US" altLang="zh-CN" b="1" dirty="0" smtClean="0">
                <a:latin typeface="Times New Roman" charset="0"/>
                <a:ea typeface="Times New Roman" charset="0"/>
                <a:cs typeface="Times New Roman" charset="0"/>
              </a:rPr>
              <a:t>.</a:t>
            </a:r>
            <a:r>
              <a:rPr lang="zh-CN" altLang="en-US" b="1" dirty="0" smtClean="0">
                <a:latin typeface="Times New Roman" charset="0"/>
                <a:ea typeface="Times New Roman" charset="0"/>
                <a:cs typeface="Times New Roman" charset="0"/>
              </a:rPr>
              <a:t> </a:t>
            </a:r>
            <a:r>
              <a:rPr lang="en-US" altLang="zh-CN" b="1" dirty="0">
                <a:latin typeface="Times New Roman" charset="0"/>
                <a:ea typeface="Times New Roman" charset="0"/>
                <a:cs typeface="Times New Roman" charset="0"/>
              </a:rPr>
              <a:t>Change the alpha constant to achieve </a:t>
            </a:r>
            <a:r>
              <a:rPr lang="en-US" altLang="zh-CN" b="1" dirty="0" smtClean="0">
                <a:latin typeface="Times New Roman" charset="0"/>
                <a:ea typeface="Times New Roman" charset="0"/>
                <a:cs typeface="Times New Roman" charset="0"/>
              </a:rPr>
              <a:t>monotonicity.</a:t>
            </a:r>
            <a:endParaRPr lang="zh-CN" altLang="zh-CN" b="1" dirty="0">
              <a:latin typeface="Times New Roman" charset="0"/>
              <a:ea typeface="Times New Roman" charset="0"/>
              <a:cs typeface="Times New Roman" charset="0"/>
            </a:endParaRPr>
          </a:p>
        </p:txBody>
      </p:sp>
      <p:sp>
        <p:nvSpPr>
          <p:cNvPr id="14" name="矩形 13"/>
          <p:cNvSpPr/>
          <p:nvPr/>
        </p:nvSpPr>
        <p:spPr>
          <a:xfrm>
            <a:off x="5659788" y="2311272"/>
            <a:ext cx="6756399" cy="646331"/>
          </a:xfrm>
          <a:prstGeom prst="rect">
            <a:avLst/>
          </a:prstGeom>
        </p:spPr>
        <p:txBody>
          <a:bodyPr wrap="square">
            <a:spAutoFit/>
          </a:bodyPr>
          <a:lstStyle/>
          <a:p>
            <a:r>
              <a:rPr lang="en-US" altLang="zh-CN" dirty="0" smtClean="0">
                <a:latin typeface="Times New Roman" charset="0"/>
                <a:ea typeface="等线" charset="-122"/>
              </a:rPr>
              <a:t>Add </a:t>
            </a:r>
            <a:r>
              <a:rPr lang="en-US" altLang="zh-CN" dirty="0">
                <a:latin typeface="Times New Roman" charset="0"/>
                <a:ea typeface="等线" charset="-122"/>
              </a:rPr>
              <a:t>complement this part as Equation (5). We tried 4 different values of alpha, 0, 0.001, 0.0001, 0.00001.</a:t>
            </a:r>
            <a:r>
              <a:rPr lang="zh-CN" altLang="zh-CN" dirty="0"/>
              <a:t> </a:t>
            </a:r>
            <a:endParaRPr lang="zh-CN" altLang="en-US" dirty="0"/>
          </a:p>
        </p:txBody>
      </p:sp>
    </p:spTree>
    <p:extLst>
      <p:ext uri="{BB962C8B-B14F-4D97-AF65-F5344CB8AC3E}">
        <p14:creationId xmlns:p14="http://schemas.microsoft.com/office/powerpoint/2010/main" val="160133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984782752"/>
              </p:ext>
            </p:extLst>
          </p:nvPr>
        </p:nvGraphicFramePr>
        <p:xfrm>
          <a:off x="355932" y="1060714"/>
          <a:ext cx="11640997" cy="5295631"/>
        </p:xfrm>
        <a:graphic>
          <a:graphicData uri="http://schemas.openxmlformats.org/drawingml/2006/table">
            <a:tbl>
              <a:tblPr firstRow="1" firstCol="1" bandRow="1">
                <a:tableStyleId>{5C22544A-7EE6-4342-B048-85BDC9FD1C3A}</a:tableStyleId>
              </a:tblPr>
              <a:tblGrid>
                <a:gridCol w="890460"/>
                <a:gridCol w="1440604"/>
                <a:gridCol w="1710716"/>
                <a:gridCol w="1710716"/>
                <a:gridCol w="1710716"/>
                <a:gridCol w="1490140"/>
                <a:gridCol w="1488639"/>
                <a:gridCol w="1199006"/>
              </a:tblGrid>
              <a:tr h="343831">
                <a:tc>
                  <a:txBody>
                    <a:bodyPr/>
                    <a:lstStyle/>
                    <a:p>
                      <a:pPr marL="508000" algn="ctr" latinLnBrk="1">
                        <a:lnSpc>
                          <a:spcPct val="107000"/>
                        </a:lnSpc>
                        <a:spcAft>
                          <a:spcPts val="0"/>
                        </a:spcAft>
                      </a:pPr>
                      <a:r>
                        <a:rPr lang="en-US" sz="1000" kern="100" dirty="0">
                          <a:effectLst/>
                        </a:rPr>
                        <a:t>days</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alpha</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Score</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Regression</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Regression</a:t>
                      </a:r>
                      <a:endParaRPr lang="zh-CN" sz="1000" kern="100" dirty="0">
                        <a:effectLst/>
                      </a:endParaRPr>
                    </a:p>
                    <a:p>
                      <a:pPr marL="508000" algn="ctr" latinLnBrk="1">
                        <a:lnSpc>
                          <a:spcPct val="107000"/>
                        </a:lnSpc>
                        <a:spcAft>
                          <a:spcPts val="0"/>
                        </a:spcAft>
                      </a:pPr>
                      <a:r>
                        <a:rPr lang="en-US" sz="1000" kern="100" dirty="0">
                          <a:effectLst/>
                        </a:rPr>
                        <a:t>Tree</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Random Forest</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err="1">
                          <a:effectLst/>
                        </a:rPr>
                        <a:t>XGBoost</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Light</a:t>
                      </a:r>
                      <a:endParaRPr lang="zh-CN" sz="1000" kern="100" dirty="0">
                        <a:effectLst/>
                      </a:endParaRPr>
                    </a:p>
                    <a:p>
                      <a:pPr marL="508000" algn="ctr" latinLnBrk="1">
                        <a:lnSpc>
                          <a:spcPct val="107000"/>
                        </a:lnSpc>
                        <a:spcAft>
                          <a:spcPts val="0"/>
                        </a:spcAft>
                      </a:pPr>
                      <a:r>
                        <a:rPr lang="en-US" sz="1000" kern="100" dirty="0">
                          <a:effectLst/>
                        </a:rPr>
                        <a:t>GBM</a:t>
                      </a:r>
                      <a:endParaRPr lang="zh-CN" sz="1000" kern="100" dirty="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dirty="0">
                          <a:effectLst/>
                        </a:rPr>
                        <a:t> </a:t>
                      </a:r>
                      <a:endParaRPr lang="zh-CN" sz="1200" kern="100" dirty="0" smtClean="0">
                        <a:effectLst/>
                      </a:endParaRPr>
                    </a:p>
                    <a:p>
                      <a:pPr marL="508000" algn="ctr" latinLnBrk="1">
                        <a:lnSpc>
                          <a:spcPct val="107000"/>
                        </a:lnSpc>
                        <a:spcAft>
                          <a:spcPts val="0"/>
                        </a:spcAft>
                      </a:pPr>
                      <a:r>
                        <a:rPr lang="en-US" sz="1200" kern="100" dirty="0" smtClean="0">
                          <a:effectLst/>
                        </a:rPr>
                        <a:t>1</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tabLst>
                          <a:tab pos="525780" algn="l"/>
                        </a:tabLst>
                      </a:pPr>
                      <a:r>
                        <a:rPr lang="en-US" sz="1200" kern="100" dirty="0">
                          <a:effectLst/>
                        </a:rPr>
                        <a:t>0.703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0.069</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0.628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0.709</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0.386</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-0.036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-0.021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-0.173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0.598</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Total</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62.105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67.547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56.806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50.652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80.216</a:t>
                      </a:r>
                      <a:endParaRPr lang="zh-CN" sz="1200" kern="100" dirty="0">
                        <a:solidFill>
                          <a:srgbClr val="FF0000"/>
                        </a:solidFill>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1</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0.001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SMPAE</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0.774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0.238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0.710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0.548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0.386</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Mono</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0.335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0.397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0.092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0.346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0.591</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Total</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64.572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77.156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58.569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69.423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80.006</a:t>
                      </a:r>
                      <a:endParaRPr lang="zh-CN" sz="1200" kern="10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1</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0.0001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0.711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0.093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0.639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0.669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0.386</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0.226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0.051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0.051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0.597</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62.555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79.938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58.748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58.158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80.201</a:t>
                      </a:r>
                      <a:endParaRPr lang="zh-CN" sz="1200" kern="10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a:effectLst/>
                        </a:rPr>
                        <a:t> </a:t>
                      </a:r>
                      <a:endParaRPr lang="zh-CN" sz="1200" kern="100">
                        <a:effectLst/>
                      </a:endParaRPr>
                    </a:p>
                    <a:p>
                      <a:pPr marL="508000" algn="ctr" latinLnBrk="1">
                        <a:lnSpc>
                          <a:spcPct val="107000"/>
                        </a:lnSpc>
                        <a:spcAft>
                          <a:spcPts val="0"/>
                        </a:spcAft>
                      </a:pPr>
                      <a:r>
                        <a:rPr lang="en-US" sz="1200" kern="100">
                          <a:effectLst/>
                        </a:rPr>
                        <a:t>1</a:t>
                      </a:r>
                      <a:endParaRPr lang="zh-CN" sz="1200" kern="10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0.703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0.071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0.630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0.704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0.386</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0.393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0.048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-0.128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0.598</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62.168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80.364</a:t>
                      </a:r>
                      <a:endParaRPr lang="zh-CN" sz="1200" kern="100" dirty="0">
                        <a:solidFill>
                          <a:srgbClr val="FF0000"/>
                        </a:solidFill>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58.863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52.078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80.207</a:t>
                      </a:r>
                      <a:endParaRPr lang="zh-CN" sz="1200" kern="100" dirty="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a:effectLst/>
                        </a:rPr>
                        <a:t> </a:t>
                      </a:r>
                      <a:endParaRPr lang="zh-CN" sz="1200" kern="100">
                        <a:effectLst/>
                      </a:endParaRPr>
                    </a:p>
                    <a:p>
                      <a:pPr marL="508000" algn="ctr" latinLnBrk="1">
                        <a:lnSpc>
                          <a:spcPct val="107000"/>
                        </a:lnSpc>
                        <a:spcAft>
                          <a:spcPts val="0"/>
                        </a:spcAft>
                      </a:pPr>
                      <a:r>
                        <a:rPr lang="en-US" sz="1200" kern="100">
                          <a:effectLst/>
                        </a:rPr>
                        <a:t>2</a:t>
                      </a:r>
                      <a:endParaRPr lang="zh-CN" sz="1200" kern="10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0.828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0.065</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0.717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0.690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0.450</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-0.037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-0.034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-0.171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0.597</a:t>
                      </a:r>
                      <a:endParaRPr lang="zh-CN" sz="1200" kern="100" dirty="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Total</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59.611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67.577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54.658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51.072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78.919</a:t>
                      </a:r>
                      <a:endParaRPr lang="zh-CN" sz="1200" kern="100" dirty="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2</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0.886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0.236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0.788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0.533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0.450</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0.308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0.128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0.320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0.592</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61.513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77.163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58.062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68.942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78.764</a:t>
                      </a:r>
                      <a:endParaRPr lang="zh-CN" sz="1200" kern="10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a:effectLst/>
                        </a:rPr>
                        <a:t> </a:t>
                      </a:r>
                      <a:endParaRPr lang="zh-CN" sz="1200" kern="100">
                        <a:effectLst/>
                      </a:endParaRPr>
                    </a:p>
                    <a:p>
                      <a:pPr marL="508000" algn="ctr" latinLnBrk="1">
                        <a:lnSpc>
                          <a:spcPct val="107000"/>
                        </a:lnSpc>
                        <a:spcAft>
                          <a:spcPts val="0"/>
                        </a:spcAft>
                      </a:pPr>
                      <a:r>
                        <a:rPr lang="en-US" sz="1200" kern="100">
                          <a:effectLst/>
                        </a:rPr>
                        <a:t>2</a:t>
                      </a:r>
                      <a:endParaRPr lang="zh-CN" sz="1200" kern="10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0.836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0.090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0.726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0.650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0.450</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0.221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0.392</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0.071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0.022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0.597</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59.925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79.963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57.593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57.650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78.907</a:t>
                      </a:r>
                      <a:endParaRPr lang="zh-CN" sz="1200" kern="100">
                        <a:effectLst/>
                        <a:latin typeface="Times New Roman" charset="0"/>
                        <a:ea typeface="Batang" charset="-127"/>
                      </a:endParaRPr>
                    </a:p>
                  </a:txBody>
                  <a:tcPr marL="6583" marR="6583" marT="0" marB="0"/>
                </a:tc>
              </a:tr>
              <a:tr h="20632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2</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0.00001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0.829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0.683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0.718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0.685</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0.450</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0.392</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0.067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0.137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0.597</a:t>
                      </a:r>
                      <a:endParaRPr lang="zh-CN" sz="1200" kern="100">
                        <a:effectLst/>
                        <a:latin typeface="Times New Roman" charset="0"/>
                        <a:ea typeface="Batang" charset="-127"/>
                      </a:endParaRPr>
                    </a:p>
                  </a:txBody>
                  <a:tcPr marL="6583" marR="6583" marT="0" marB="0"/>
                </a:tc>
              </a:tr>
              <a:tr h="20632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Total</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59.634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80.391</a:t>
                      </a:r>
                      <a:endParaRPr lang="zh-CN" sz="1200" kern="100" dirty="0">
                        <a:solidFill>
                          <a:srgbClr val="FF0000"/>
                        </a:solidFill>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57.642</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52.207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78.910</a:t>
                      </a:r>
                      <a:endParaRPr lang="zh-CN" sz="1200" kern="100" dirty="0">
                        <a:effectLst/>
                        <a:latin typeface="Times New Roman" charset="0"/>
                        <a:ea typeface="Batang" charset="-127"/>
                      </a:endParaRPr>
                    </a:p>
                  </a:txBody>
                  <a:tcPr marL="6583" marR="6583" marT="0" marB="0"/>
                </a:tc>
              </a:tr>
            </a:tbl>
          </a:graphicData>
        </a:graphic>
      </p:graphicFrame>
      <p:sp>
        <p:nvSpPr>
          <p:cNvPr id="6" name="Rectangle 1"/>
          <p:cNvSpPr>
            <a:spLocks noChangeArrowheads="1"/>
          </p:cNvSpPr>
          <p:nvPr/>
        </p:nvSpPr>
        <p:spPr bwMode="auto">
          <a:xfrm>
            <a:off x="5090235" y="6356345"/>
            <a:ext cx="21723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i="1" u="none" strike="noStrike" cap="none" normalizeH="0" baseline="0" dirty="0" smtClean="0">
                <a:ln>
                  <a:noFill/>
                </a:ln>
                <a:solidFill>
                  <a:schemeClr val="tx1"/>
                </a:solidFill>
                <a:effectLst/>
                <a:latin typeface="Times New Roman" charset="0"/>
                <a:ea typeface="Times New Roman" charset="0"/>
                <a:cs typeface="Times New Roman" charset="0"/>
              </a:rPr>
              <a:t>Results </a:t>
            </a:r>
            <a:r>
              <a:rPr kumimoji="0" lang="zh-CN" altLang="zh-CN" sz="1800" i="1" u="none" strike="noStrike" cap="none" normalizeH="0" baseline="0" dirty="0">
                <a:ln>
                  <a:noFill/>
                </a:ln>
                <a:solidFill>
                  <a:schemeClr val="tx1"/>
                </a:solidFill>
                <a:effectLst/>
                <a:latin typeface="Times New Roman" charset="0"/>
                <a:ea typeface="Times New Roman" charset="0"/>
                <a:cs typeface="Times New Roman" charset="0"/>
              </a:rPr>
              <a:t>of experiment</a:t>
            </a:r>
          </a:p>
        </p:txBody>
      </p:sp>
      <p:sp>
        <p:nvSpPr>
          <p:cNvPr id="7"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Tree>
    <p:extLst>
      <p:ext uri="{BB962C8B-B14F-4D97-AF65-F5344CB8AC3E}">
        <p14:creationId xmlns:p14="http://schemas.microsoft.com/office/powerpoint/2010/main" val="1294448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94890279"/>
              </p:ext>
            </p:extLst>
          </p:nvPr>
        </p:nvGraphicFramePr>
        <p:xfrm>
          <a:off x="379476" y="1060571"/>
          <a:ext cx="11617452" cy="5316816"/>
        </p:xfrm>
        <a:graphic>
          <a:graphicData uri="http://schemas.openxmlformats.org/drawingml/2006/table">
            <a:tbl>
              <a:tblPr firstRow="1" firstCol="1" bandRow="1">
                <a:tableStyleId>{5C22544A-7EE6-4342-B048-85BDC9FD1C3A}</a:tableStyleId>
              </a:tblPr>
              <a:tblGrid>
                <a:gridCol w="888659"/>
                <a:gridCol w="1437690"/>
                <a:gridCol w="1707255"/>
                <a:gridCol w="1707255"/>
                <a:gridCol w="1707255"/>
                <a:gridCol w="1487127"/>
                <a:gridCol w="1485629"/>
                <a:gridCol w="1196582"/>
              </a:tblGrid>
              <a:tr h="305100">
                <a:tc>
                  <a:txBody>
                    <a:bodyPr/>
                    <a:lstStyle/>
                    <a:p>
                      <a:pPr marL="508000" algn="ctr" latinLnBrk="1">
                        <a:lnSpc>
                          <a:spcPct val="107000"/>
                        </a:lnSpc>
                        <a:spcAft>
                          <a:spcPts val="0"/>
                        </a:spcAft>
                      </a:pPr>
                      <a:r>
                        <a:rPr lang="en-US" sz="1000" kern="100" dirty="0">
                          <a:effectLst/>
                        </a:rPr>
                        <a:t>days</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alpha</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Score</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Regression</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Regression</a:t>
                      </a:r>
                      <a:endParaRPr lang="zh-CN" sz="1000" kern="100" dirty="0">
                        <a:effectLst/>
                      </a:endParaRPr>
                    </a:p>
                    <a:p>
                      <a:pPr marL="508000" algn="ctr" latinLnBrk="1">
                        <a:lnSpc>
                          <a:spcPct val="107000"/>
                        </a:lnSpc>
                        <a:spcAft>
                          <a:spcPts val="0"/>
                        </a:spcAft>
                      </a:pPr>
                      <a:r>
                        <a:rPr lang="en-US" sz="1000" kern="100" dirty="0">
                          <a:effectLst/>
                        </a:rPr>
                        <a:t>Tree</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Random Forest</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err="1">
                          <a:effectLst/>
                        </a:rPr>
                        <a:t>XGBoost</a:t>
                      </a:r>
                      <a:endParaRPr lang="zh-CN" sz="1000" kern="100" dirty="0">
                        <a:effectLst/>
                        <a:latin typeface="Times New Roman" charset="0"/>
                        <a:ea typeface="Batang" charset="-127"/>
                      </a:endParaRPr>
                    </a:p>
                  </a:txBody>
                  <a:tcPr marL="6583" marR="6583" marT="0" marB="0"/>
                </a:tc>
                <a:tc>
                  <a:txBody>
                    <a:bodyPr/>
                    <a:lstStyle/>
                    <a:p>
                      <a:pPr marL="508000" algn="ctr" latinLnBrk="1">
                        <a:lnSpc>
                          <a:spcPct val="107000"/>
                        </a:lnSpc>
                        <a:spcAft>
                          <a:spcPts val="0"/>
                        </a:spcAft>
                      </a:pPr>
                      <a:r>
                        <a:rPr lang="en-US" sz="1000" kern="100" dirty="0">
                          <a:effectLst/>
                        </a:rPr>
                        <a:t>Light</a:t>
                      </a:r>
                      <a:endParaRPr lang="zh-CN" sz="1000" kern="100" dirty="0">
                        <a:effectLst/>
                      </a:endParaRPr>
                    </a:p>
                    <a:p>
                      <a:pPr marL="508000" algn="ctr" latinLnBrk="1">
                        <a:lnSpc>
                          <a:spcPct val="107000"/>
                        </a:lnSpc>
                        <a:spcAft>
                          <a:spcPts val="0"/>
                        </a:spcAft>
                      </a:pPr>
                      <a:r>
                        <a:rPr lang="en-US" sz="1000" kern="100" dirty="0">
                          <a:effectLst/>
                        </a:rPr>
                        <a:t>GBM</a:t>
                      </a:r>
                      <a:endParaRPr lang="zh-CN" sz="1000" kern="100" dirty="0">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4</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SMPAE</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0.827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0.060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0.719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0.674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0.777</a:t>
                      </a:r>
                      <a:endParaRPr lang="zh-CN" sz="1200" kern="10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Mono</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0.206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-0.038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-0.010</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-0.161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0.615</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Total</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57.618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67.656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55.313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51.696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72.892</a:t>
                      </a:r>
                      <a:endParaRPr lang="zh-CN" sz="1200" kern="100" dirty="0">
                        <a:solidFill>
                          <a:srgbClr val="FF0000"/>
                        </a:solidFill>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4</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dirty="0">
                          <a:effectLst/>
                        </a:rPr>
                        <a:t> </a:t>
                      </a:r>
                      <a:endParaRPr lang="zh-CN" sz="1200" kern="100" dirty="0">
                        <a:effectLst/>
                      </a:endParaRPr>
                    </a:p>
                    <a:p>
                      <a:pPr marL="508000" algn="just" latinLnBrk="1">
                        <a:lnSpc>
                          <a:spcPct val="107000"/>
                        </a:lnSpc>
                        <a:spcAft>
                          <a:spcPts val="0"/>
                        </a:spcAft>
                      </a:pPr>
                      <a:r>
                        <a:rPr lang="en-US" sz="1200" kern="100" dirty="0">
                          <a:effectLst/>
                        </a:rPr>
                        <a:t>0.001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0.976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0.231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0.792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0.520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0.777</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dirty="0">
                          <a:effectLst/>
                        </a:rPr>
                        <a:t>Mono</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0.292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0.096</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0.297</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0.613</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59.243</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77.246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57.031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68.512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72.854</a:t>
                      </a:r>
                      <a:endParaRPr lang="zh-CN" sz="1200" kern="100" dirty="0">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a:effectLst/>
                        </a:rPr>
                        <a:t> </a:t>
                      </a:r>
                      <a:endParaRPr lang="zh-CN" sz="1200" kern="100">
                        <a:effectLst/>
                      </a:endParaRPr>
                    </a:p>
                    <a:p>
                      <a:pPr marL="508000" algn="ctr" latinLnBrk="1">
                        <a:lnSpc>
                          <a:spcPct val="107000"/>
                        </a:lnSpc>
                        <a:spcAft>
                          <a:spcPts val="0"/>
                        </a:spcAft>
                      </a:pPr>
                      <a:r>
                        <a:rPr lang="en-US" sz="1200" kern="100">
                          <a:effectLst/>
                        </a:rPr>
                        <a:t>4</a:t>
                      </a:r>
                      <a:endParaRPr lang="zh-CN" sz="1200" kern="10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0.934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0.085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0.728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0.635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0.777</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0.218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0.392</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0.045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0.014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0.614</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57.855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80.057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56.788</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57.722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72.883</a:t>
                      </a:r>
                      <a:endParaRPr lang="zh-CN" sz="1200" kern="100">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4</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0.928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0.063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0.720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0.669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0.777</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0.041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-0.131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0.614</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57.645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80.486</a:t>
                      </a:r>
                      <a:endParaRPr lang="zh-CN" sz="1200" kern="100" dirty="0">
                        <a:solidFill>
                          <a:srgbClr val="FF0000"/>
                        </a:solidFill>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56.829</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52.700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72.883</a:t>
                      </a:r>
                      <a:endParaRPr lang="zh-CN" sz="1200" kern="100" dirty="0">
                        <a:effectLst/>
                        <a:latin typeface="Times New Roman" charset="0"/>
                        <a:ea typeface="Batang" charset="-127"/>
                      </a:endParaRPr>
                    </a:p>
                  </a:txBody>
                  <a:tcPr marL="6583" marR="6583" marT="0" marB="0"/>
                </a:tc>
              </a:tr>
              <a:tr h="207945">
                <a:tc rowSpan="3">
                  <a:txBody>
                    <a:bodyPr/>
                    <a:lstStyle/>
                    <a:p>
                      <a:pPr algn="ctr">
                        <a:lnSpc>
                          <a:spcPct val="107000"/>
                        </a:lnSpc>
                        <a:spcAft>
                          <a:spcPts val="0"/>
                        </a:spcAft>
                      </a:pPr>
                      <a:r>
                        <a:rPr lang="en-US" sz="1200" kern="100" dirty="0">
                          <a:effectLst/>
                        </a:rPr>
                        <a:t> </a:t>
                      </a:r>
                      <a:endParaRPr lang="zh-CN" sz="1200" kern="100" dirty="0">
                        <a:effectLst/>
                      </a:endParaRPr>
                    </a:p>
                    <a:p>
                      <a:pPr algn="ctr">
                        <a:lnSpc>
                          <a:spcPct val="107000"/>
                        </a:lnSpc>
                        <a:spcAft>
                          <a:spcPts val="0"/>
                        </a:spcAft>
                      </a:pPr>
                      <a:r>
                        <a:rPr lang="zh-CN" altLang="en-US" sz="1200" kern="100" dirty="0" smtClean="0">
                          <a:effectLst/>
                        </a:rPr>
                        <a:t>            </a:t>
                      </a:r>
                      <a:r>
                        <a:rPr lang="en-US" sz="1200" kern="100" dirty="0" smtClean="0">
                          <a:effectLst/>
                        </a:rPr>
                        <a:t>8</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0.967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0.058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0.775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0.661</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0.775</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-0.037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0.012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-0.199</a:t>
                      </a:r>
                      <a:endParaRPr lang="zh-CN" sz="1200" kern="100" dirty="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56.827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67.719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54.848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50.810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72.164</a:t>
                      </a:r>
                      <a:endParaRPr lang="zh-CN" sz="1200" kern="100" dirty="0">
                        <a:solidFill>
                          <a:srgbClr val="FF0000"/>
                        </a:solidFill>
                        <a:effectLst/>
                        <a:latin typeface="Times New Roman" charset="0"/>
                        <a:ea typeface="Batang" charset="-127"/>
                      </a:endParaRPr>
                    </a:p>
                  </a:txBody>
                  <a:tcPr marL="6583" marR="6583" marT="0" marB="0"/>
                </a:tc>
              </a:tr>
              <a:tr h="207945">
                <a:tc rowSpan="3">
                  <a:txBody>
                    <a:bodyPr/>
                    <a:lstStyle/>
                    <a:p>
                      <a:pPr algn="ctr">
                        <a:lnSpc>
                          <a:spcPct val="107000"/>
                        </a:lnSpc>
                        <a:spcAft>
                          <a:spcPts val="0"/>
                        </a:spcAft>
                      </a:pPr>
                      <a:r>
                        <a:rPr lang="en-US" sz="1200" kern="100" dirty="0">
                          <a:effectLst/>
                        </a:rPr>
                        <a:t> </a:t>
                      </a:r>
                      <a:endParaRPr lang="zh-CN" sz="1200" kern="100" dirty="0">
                        <a:effectLst/>
                      </a:endParaRPr>
                    </a:p>
                    <a:p>
                      <a:pPr algn="ctr">
                        <a:lnSpc>
                          <a:spcPct val="107000"/>
                        </a:lnSpc>
                        <a:spcAft>
                          <a:spcPts val="0"/>
                        </a:spcAft>
                      </a:pPr>
                      <a:r>
                        <a:rPr lang="zh-CN" altLang="en-US" sz="1200" kern="100" dirty="0" smtClean="0">
                          <a:effectLst/>
                        </a:rPr>
                        <a:t>            </a:t>
                      </a:r>
                      <a:r>
                        <a:rPr lang="en-US" sz="1200" kern="100" dirty="0" smtClean="0">
                          <a:effectLst/>
                        </a:rPr>
                        <a:t>8</a:t>
                      </a:r>
                      <a:endParaRPr lang="zh-CN" sz="1200" kern="100" dirty="0">
                        <a:effectLst/>
                      </a:endParaRPr>
                    </a:p>
                    <a:p>
                      <a:pPr algn="ctr">
                        <a:lnSpc>
                          <a:spcPct val="107000"/>
                        </a:lnSpc>
                        <a:spcAft>
                          <a:spcPts val="0"/>
                        </a:spcAft>
                      </a:pPr>
                      <a:r>
                        <a:rPr lang="en-US" sz="1200" kern="100" dirty="0">
                          <a:effectLst/>
                        </a:rPr>
                        <a:t> </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0.968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0.061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0.776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0.656</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0.816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0.207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0.058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-0.169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56.850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80.505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56.210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51.823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72.156</a:t>
                      </a:r>
                      <a:endParaRPr lang="zh-CN" sz="1200" kern="100" dirty="0">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8</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0.973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0.082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0.784</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0.622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0.816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0.217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0.060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-0.008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57.065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solidFill>
                            <a:srgbClr val="FF0000"/>
                          </a:solidFill>
                          <a:effectLst/>
                        </a:rPr>
                        <a:t>80.075</a:t>
                      </a:r>
                      <a:endParaRPr lang="zh-CN" sz="1200" kern="100" dirty="0">
                        <a:solidFill>
                          <a:srgbClr val="FF0000"/>
                        </a:solidFill>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56.120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57.319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72.154</a:t>
                      </a:r>
                      <a:endParaRPr lang="zh-CN" sz="1200" kern="100" dirty="0">
                        <a:effectLst/>
                        <a:latin typeface="Times New Roman" charset="0"/>
                        <a:ea typeface="Batang" charset="-127"/>
                      </a:endParaRPr>
                    </a:p>
                  </a:txBody>
                  <a:tcPr marL="6583" marR="6583" marT="0" marB="0"/>
                </a:tc>
              </a:tr>
              <a:tr h="207945">
                <a:tc rowSpan="3">
                  <a:txBody>
                    <a:bodyPr/>
                    <a:lstStyle/>
                    <a:p>
                      <a:pPr marL="508000" algn="ctr" latinLnBrk="1">
                        <a:lnSpc>
                          <a:spcPct val="107000"/>
                        </a:lnSpc>
                        <a:spcAft>
                          <a:spcPts val="0"/>
                        </a:spcAft>
                      </a:pPr>
                      <a:r>
                        <a:rPr lang="en-US" sz="1200" kern="100" dirty="0">
                          <a:effectLst/>
                        </a:rPr>
                        <a:t> </a:t>
                      </a:r>
                      <a:endParaRPr lang="zh-CN" sz="1200" kern="100" dirty="0">
                        <a:effectLst/>
                      </a:endParaRPr>
                    </a:p>
                    <a:p>
                      <a:pPr marL="508000" algn="ctr" latinLnBrk="1">
                        <a:lnSpc>
                          <a:spcPct val="107000"/>
                        </a:lnSpc>
                        <a:spcAft>
                          <a:spcPts val="0"/>
                        </a:spcAft>
                      </a:pPr>
                      <a:r>
                        <a:rPr lang="en-US" sz="1200" kern="100" dirty="0">
                          <a:effectLst/>
                        </a:rPr>
                        <a:t>8</a:t>
                      </a:r>
                      <a:endParaRPr lang="zh-CN" sz="1200" kern="100" dirty="0">
                        <a:effectLst/>
                        <a:latin typeface="Times New Roman" charset="0"/>
                        <a:ea typeface="Batang" charset="-127"/>
                      </a:endParaRPr>
                    </a:p>
                  </a:txBody>
                  <a:tcPr marL="6583" marR="6583" marT="0" marB="0"/>
                </a:tc>
                <a:tc rowSpan="3">
                  <a:txBody>
                    <a:bodyPr/>
                    <a:lstStyle/>
                    <a:p>
                      <a:pPr marL="508000" algn="just" latinLnBrk="1">
                        <a:lnSpc>
                          <a:spcPct val="107000"/>
                        </a:lnSpc>
                        <a:spcAft>
                          <a:spcPts val="0"/>
                        </a:spcAft>
                      </a:pPr>
                      <a:r>
                        <a:rPr lang="en-US" sz="1200" kern="100">
                          <a:effectLst/>
                        </a:rPr>
                        <a:t> </a:t>
                      </a:r>
                      <a:endParaRPr lang="zh-CN" sz="1200" kern="100">
                        <a:effectLst/>
                      </a:endParaRPr>
                    </a:p>
                    <a:p>
                      <a:pPr marL="508000" algn="just" latinLnBrk="1">
                        <a:lnSpc>
                          <a:spcPct val="107000"/>
                        </a:lnSpc>
                        <a:spcAft>
                          <a:spcPts val="0"/>
                        </a:spcAft>
                      </a:pPr>
                      <a:r>
                        <a:rPr lang="en-US" sz="1200" kern="100">
                          <a:effectLst/>
                        </a:rPr>
                        <a:t>0.00001</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SMPAE</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1.012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0.229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0.840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0.507</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0.816</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Mono</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0.290</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0.395</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0.089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0.303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0.615</a:t>
                      </a:r>
                      <a:endParaRPr lang="zh-CN" sz="1200" kern="100" dirty="0">
                        <a:effectLst/>
                        <a:latin typeface="Times New Roman" charset="0"/>
                        <a:ea typeface="Batang" charset="-127"/>
                      </a:endParaRPr>
                    </a:p>
                  </a:txBody>
                  <a:tcPr marL="6583" marR="6583" marT="0" marB="0"/>
                </a:tc>
              </a:tr>
              <a:tr h="207945">
                <a:tc vMerge="1">
                  <a:txBody>
                    <a:bodyPr/>
                    <a:lstStyle/>
                    <a:p>
                      <a:endParaRPr lang="zh-CN" altLang="en-US"/>
                    </a:p>
                  </a:txBody>
                  <a:tcPr/>
                </a:tc>
                <a:tc vMerge="1">
                  <a:txBody>
                    <a:bodyPr/>
                    <a:lstStyle/>
                    <a:p>
                      <a:endParaRPr lang="zh-CN" altLang="en-US"/>
                    </a:p>
                  </a:txBody>
                  <a:tcPr/>
                </a:tc>
                <a:tc>
                  <a:txBody>
                    <a:bodyPr/>
                    <a:lstStyle/>
                    <a:p>
                      <a:pPr marL="508000" algn="just" latinLnBrk="1">
                        <a:lnSpc>
                          <a:spcPct val="107000"/>
                        </a:lnSpc>
                        <a:spcAft>
                          <a:spcPts val="0"/>
                        </a:spcAft>
                      </a:pPr>
                      <a:r>
                        <a:rPr lang="en-US" sz="1200" kern="100">
                          <a:effectLst/>
                        </a:rPr>
                        <a:t>Total</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58.478</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77.272</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55.893</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a:effectLst/>
                        </a:rPr>
                        <a:t>68.939</a:t>
                      </a:r>
                      <a:endParaRPr lang="zh-CN" sz="1200" kern="100">
                        <a:effectLst/>
                        <a:latin typeface="Times New Roman" charset="0"/>
                        <a:ea typeface="Batang" charset="-127"/>
                      </a:endParaRPr>
                    </a:p>
                  </a:txBody>
                  <a:tcPr marL="6583" marR="6583" marT="0" marB="0"/>
                </a:tc>
                <a:tc>
                  <a:txBody>
                    <a:bodyPr/>
                    <a:lstStyle/>
                    <a:p>
                      <a:pPr marL="508000" algn="just" latinLnBrk="1">
                        <a:lnSpc>
                          <a:spcPct val="107000"/>
                        </a:lnSpc>
                        <a:spcAft>
                          <a:spcPts val="0"/>
                        </a:spcAft>
                      </a:pPr>
                      <a:r>
                        <a:rPr lang="en-US" sz="1200" kern="100" dirty="0">
                          <a:effectLst/>
                        </a:rPr>
                        <a:t>72.126</a:t>
                      </a:r>
                      <a:endParaRPr lang="zh-CN" sz="1200" kern="100" dirty="0">
                        <a:effectLst/>
                        <a:latin typeface="Times New Roman" charset="0"/>
                        <a:ea typeface="Batang" charset="-127"/>
                      </a:endParaRPr>
                    </a:p>
                  </a:txBody>
                  <a:tcPr marL="6583" marR="6583" marT="0" marB="0"/>
                </a:tc>
              </a:tr>
            </a:tbl>
          </a:graphicData>
        </a:graphic>
      </p:graphicFrame>
      <p:sp>
        <p:nvSpPr>
          <p:cNvPr id="6"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7" name="Rectangle 1"/>
          <p:cNvSpPr>
            <a:spLocks noChangeArrowheads="1"/>
          </p:cNvSpPr>
          <p:nvPr/>
        </p:nvSpPr>
        <p:spPr bwMode="auto">
          <a:xfrm>
            <a:off x="4992279" y="6352143"/>
            <a:ext cx="21723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i="1" u="none" strike="noStrike" cap="none" normalizeH="0" baseline="0" dirty="0" smtClean="0">
                <a:ln>
                  <a:noFill/>
                </a:ln>
                <a:solidFill>
                  <a:schemeClr val="tx1"/>
                </a:solidFill>
                <a:effectLst/>
                <a:latin typeface="Times New Roman" charset="0"/>
                <a:ea typeface="Times New Roman" charset="0"/>
                <a:cs typeface="Times New Roman" charset="0"/>
              </a:rPr>
              <a:t>Results </a:t>
            </a:r>
            <a:r>
              <a:rPr kumimoji="0" lang="zh-CN" altLang="zh-CN" sz="1800" i="1" u="none" strike="noStrike" cap="none" normalizeH="0" baseline="0" dirty="0">
                <a:ln>
                  <a:noFill/>
                </a:ln>
                <a:solidFill>
                  <a:schemeClr val="tx1"/>
                </a:solidFill>
                <a:effectLst/>
                <a:latin typeface="Times New Roman" charset="0"/>
                <a:ea typeface="Times New Roman" charset="0"/>
                <a:cs typeface="Times New Roman" charset="0"/>
              </a:rPr>
              <a:t>of experiment</a:t>
            </a:r>
          </a:p>
        </p:txBody>
      </p:sp>
    </p:spTree>
    <p:extLst>
      <p:ext uri="{BB962C8B-B14F-4D97-AF65-F5344CB8AC3E}">
        <p14:creationId xmlns:p14="http://schemas.microsoft.com/office/powerpoint/2010/main" val="1500927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16237" y="1737268"/>
            <a:ext cx="3384830" cy="523220"/>
          </a:xfrm>
          <a:prstGeom prst="rect">
            <a:avLst/>
          </a:prstGeom>
        </p:spPr>
        <p:txBody>
          <a:bodyPr wrap="square">
            <a:spAutoFit/>
          </a:bodyPr>
          <a:lstStyle/>
          <a:p>
            <a:r>
              <a:rPr lang="en-US" altLang="zh-CN" sz="2800" b="1" dirty="0">
                <a:latin typeface="Times New Roman" charset="0"/>
                <a:ea typeface="Times New Roman" charset="0"/>
                <a:cs typeface="Times New Roman" charset="0"/>
              </a:rPr>
              <a:t>2</a:t>
            </a:r>
            <a:r>
              <a:rPr lang="en-US" altLang="zh-CN" sz="2800" b="1" dirty="0" smtClean="0">
                <a:latin typeface="Times New Roman" charset="0"/>
                <a:ea typeface="Times New Roman" charset="0"/>
                <a:cs typeface="Times New Roman" charset="0"/>
              </a:rPr>
              <a:t>.</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Discussion</a:t>
            </a:r>
            <a:endParaRPr lang="zh-CN" altLang="en-US" sz="2800" b="1" dirty="0">
              <a:latin typeface="Times New Roman" charset="0"/>
              <a:ea typeface="Times New Roman" charset="0"/>
              <a:cs typeface="Times New Roman" charset="0"/>
            </a:endParaRPr>
          </a:p>
        </p:txBody>
      </p:sp>
      <p:sp>
        <p:nvSpPr>
          <p:cNvPr id="7"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693415017"/>
              </p:ext>
            </p:extLst>
          </p:nvPr>
        </p:nvGraphicFramePr>
        <p:xfrm>
          <a:off x="1483015" y="2537520"/>
          <a:ext cx="8739975" cy="1121736"/>
        </p:xfrm>
        <a:graphic>
          <a:graphicData uri="http://schemas.openxmlformats.org/drawingml/2006/table">
            <a:tbl>
              <a:tblPr firstRow="1" firstCol="1" bandRow="1">
                <a:tableStyleId>{5C22544A-7EE6-4342-B048-85BDC9FD1C3A}</a:tableStyleId>
              </a:tblPr>
              <a:tblGrid>
                <a:gridCol w="2913325"/>
                <a:gridCol w="2913325"/>
                <a:gridCol w="2913325"/>
              </a:tblGrid>
              <a:tr h="373912">
                <a:tc>
                  <a:txBody>
                    <a:bodyPr/>
                    <a:lstStyle/>
                    <a:p>
                      <a:pPr marL="508000" algn="just" latinLnBrk="1">
                        <a:lnSpc>
                          <a:spcPct val="107000"/>
                        </a:lnSpc>
                        <a:spcAft>
                          <a:spcPts val="0"/>
                        </a:spcAft>
                      </a:pPr>
                      <a:r>
                        <a:rPr lang="en-US" sz="1600" kern="100">
                          <a:effectLst/>
                        </a:rPr>
                        <a:t> </a:t>
                      </a:r>
                      <a:endParaRPr lang="zh-CN" sz="1600" kern="10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dirty="0">
                          <a:effectLst/>
                        </a:rPr>
                        <a:t>Tree-based model</a:t>
                      </a:r>
                      <a:endParaRPr lang="zh-CN" sz="1600" kern="100" dirty="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a:effectLst/>
                        </a:rPr>
                        <a:t>Ensemble model</a:t>
                      </a:r>
                      <a:endParaRPr lang="zh-CN" sz="1600" kern="100">
                        <a:effectLst/>
                        <a:latin typeface="Times New Roman" charset="0"/>
                        <a:ea typeface="Batang" charset="-127"/>
                      </a:endParaRPr>
                    </a:p>
                  </a:txBody>
                  <a:tcPr marL="68580" marR="68580" marT="0" marB="0"/>
                </a:tc>
              </a:tr>
              <a:tr h="373912">
                <a:tc>
                  <a:txBody>
                    <a:bodyPr/>
                    <a:lstStyle/>
                    <a:p>
                      <a:pPr marL="508000" algn="ctr" latinLnBrk="1">
                        <a:lnSpc>
                          <a:spcPct val="107000"/>
                        </a:lnSpc>
                        <a:spcAft>
                          <a:spcPts val="0"/>
                        </a:spcAft>
                      </a:pPr>
                      <a:r>
                        <a:rPr lang="en-US" sz="1600" kern="100">
                          <a:effectLst/>
                        </a:rPr>
                        <a:t>Data inclusion</a:t>
                      </a:r>
                      <a:endParaRPr lang="zh-CN" sz="1600" kern="10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dirty="0">
                          <a:effectLst/>
                        </a:rPr>
                        <a:t>More is better</a:t>
                      </a:r>
                      <a:endParaRPr lang="zh-CN" sz="1600" kern="100" dirty="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dirty="0">
                          <a:effectLst/>
                        </a:rPr>
                        <a:t>Recent one is better</a:t>
                      </a:r>
                      <a:endParaRPr lang="zh-CN" sz="1600" kern="100" dirty="0">
                        <a:effectLst/>
                        <a:latin typeface="Times New Roman" charset="0"/>
                        <a:ea typeface="Batang" charset="-127"/>
                      </a:endParaRPr>
                    </a:p>
                  </a:txBody>
                  <a:tcPr marL="68580" marR="68580" marT="0" marB="0"/>
                </a:tc>
              </a:tr>
              <a:tr h="373912">
                <a:tc>
                  <a:txBody>
                    <a:bodyPr/>
                    <a:lstStyle/>
                    <a:p>
                      <a:pPr marL="508000" algn="ctr" latinLnBrk="1">
                        <a:lnSpc>
                          <a:spcPct val="107000"/>
                        </a:lnSpc>
                        <a:spcAft>
                          <a:spcPts val="0"/>
                        </a:spcAft>
                      </a:pPr>
                      <a:r>
                        <a:rPr lang="en-US" sz="1600" kern="100" dirty="0">
                          <a:effectLst/>
                        </a:rPr>
                        <a:t>Features adjusting</a:t>
                      </a:r>
                      <a:endParaRPr lang="zh-CN" sz="1600" kern="100" dirty="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dirty="0">
                          <a:effectLst/>
                        </a:rPr>
                        <a:t>Needed</a:t>
                      </a:r>
                      <a:endParaRPr lang="zh-CN" sz="1600" kern="100" dirty="0">
                        <a:effectLst/>
                        <a:latin typeface="Times New Roman" charset="0"/>
                        <a:ea typeface="Batang" charset="-127"/>
                      </a:endParaRPr>
                    </a:p>
                  </a:txBody>
                  <a:tcPr marL="68580" marR="68580" marT="0" marB="0"/>
                </a:tc>
                <a:tc>
                  <a:txBody>
                    <a:bodyPr/>
                    <a:lstStyle/>
                    <a:p>
                      <a:pPr marL="508000" algn="ctr" latinLnBrk="1">
                        <a:lnSpc>
                          <a:spcPct val="107000"/>
                        </a:lnSpc>
                        <a:spcAft>
                          <a:spcPts val="0"/>
                        </a:spcAft>
                      </a:pPr>
                      <a:r>
                        <a:rPr lang="en-US" sz="1600" kern="100" dirty="0">
                          <a:effectLst/>
                        </a:rPr>
                        <a:t>More adaptive</a:t>
                      </a:r>
                      <a:endParaRPr lang="zh-CN" sz="1600" kern="100" dirty="0">
                        <a:effectLst/>
                        <a:latin typeface="Times New Roman" charset="0"/>
                        <a:ea typeface="Batang" charset="-127"/>
                      </a:endParaRPr>
                    </a:p>
                  </a:txBody>
                  <a:tcPr marL="68580" marR="68580" marT="0" marB="0"/>
                </a:tc>
              </a:tr>
            </a:tbl>
          </a:graphicData>
        </a:graphic>
      </p:graphicFrame>
      <p:sp>
        <p:nvSpPr>
          <p:cNvPr id="3" name="矩形 2"/>
          <p:cNvSpPr/>
          <p:nvPr/>
        </p:nvSpPr>
        <p:spPr>
          <a:xfrm>
            <a:off x="3712092" y="3689767"/>
            <a:ext cx="4729564" cy="338554"/>
          </a:xfrm>
          <a:prstGeom prst="rect">
            <a:avLst/>
          </a:prstGeom>
        </p:spPr>
        <p:txBody>
          <a:bodyPr wrap="none">
            <a:spAutoFit/>
          </a:bodyPr>
          <a:lstStyle/>
          <a:p>
            <a:r>
              <a:rPr lang="en-US" altLang="zh-CN" sz="1600" i="1" dirty="0">
                <a:latin typeface="Times New Roman" charset="0"/>
                <a:ea typeface="Batang" charset="-127"/>
              </a:rPr>
              <a:t>Comparison of Tree-based model and Ensemble model</a:t>
            </a:r>
            <a:r>
              <a:rPr lang="zh-CN" altLang="zh-CN" sz="1600" i="1" dirty="0"/>
              <a:t> </a:t>
            </a:r>
            <a:endParaRPr lang="zh-CN" altLang="en-US" sz="1600" i="1" dirty="0"/>
          </a:p>
        </p:txBody>
      </p:sp>
      <p:sp>
        <p:nvSpPr>
          <p:cNvPr id="5" name="矩形 4"/>
          <p:cNvSpPr/>
          <p:nvPr/>
        </p:nvSpPr>
        <p:spPr>
          <a:xfrm>
            <a:off x="103215" y="4349415"/>
            <a:ext cx="11947318" cy="2372060"/>
          </a:xfrm>
          <a:prstGeom prst="rect">
            <a:avLst/>
          </a:prstGeom>
        </p:spPr>
        <p:txBody>
          <a:bodyPr wrap="square">
            <a:spAutoFit/>
          </a:bodyPr>
          <a:lstStyle/>
          <a:p>
            <a:pPr marL="482600" algn="just" latinLnBrk="1">
              <a:lnSpc>
                <a:spcPct val="107000"/>
              </a:lnSpc>
              <a:spcAft>
                <a:spcPts val="800"/>
              </a:spcAft>
            </a:pPr>
            <a:r>
              <a:rPr lang="en-US" altLang="zh-CN" kern="100" dirty="0" smtClean="0">
                <a:latin typeface="Times New Roman" charset="0"/>
                <a:ea typeface="Batang" charset="-127"/>
              </a:rPr>
              <a:t>Regression </a:t>
            </a:r>
            <a:r>
              <a:rPr lang="en-US" altLang="zh-CN" kern="100" dirty="0">
                <a:latin typeface="Times New Roman" charset="0"/>
                <a:ea typeface="Batang" charset="-127"/>
              </a:rPr>
              <a:t>Tree and </a:t>
            </a:r>
            <a:r>
              <a:rPr lang="en-US" altLang="zh-CN" kern="100" dirty="0" err="1">
                <a:latin typeface="Times New Roman" charset="0"/>
                <a:ea typeface="Batang" charset="-127"/>
              </a:rPr>
              <a:t>Lightgbm</a:t>
            </a:r>
            <a:r>
              <a:rPr lang="en-US" altLang="zh-CN" kern="100" dirty="0">
                <a:latin typeface="Times New Roman" charset="0"/>
                <a:ea typeface="Batang" charset="-127"/>
              </a:rPr>
              <a:t> was the well predicting methods, but it differs in the aspect of the alpha influence and days included. The requirement of feature processing is not high and the effect is quite </a:t>
            </a:r>
            <a:r>
              <a:rPr lang="en-US" altLang="zh-CN" kern="100" dirty="0" smtClean="0">
                <a:latin typeface="Times New Roman" charset="0"/>
                <a:ea typeface="Batang" charset="-127"/>
              </a:rPr>
              <a:t>good to category feature and continuous feature</a:t>
            </a:r>
            <a:r>
              <a:rPr lang="zh-CN" altLang="en-US" kern="100" dirty="0">
                <a:latin typeface="Times New Roman" charset="0"/>
                <a:ea typeface="Batang" charset="-127"/>
              </a:rPr>
              <a:t>，</a:t>
            </a:r>
            <a:r>
              <a:rPr lang="en-US" altLang="zh-CN" kern="100" dirty="0" smtClean="0">
                <a:latin typeface="Times New Roman" charset="0"/>
                <a:ea typeface="Batang" charset="-127"/>
              </a:rPr>
              <a:t>missing </a:t>
            </a:r>
            <a:r>
              <a:rPr lang="en-US" altLang="zh-CN" kern="100" dirty="0">
                <a:latin typeface="Times New Roman" charset="0"/>
                <a:ea typeface="Batang" charset="-127"/>
              </a:rPr>
              <a:t>values can be trained without filling.</a:t>
            </a:r>
            <a:endParaRPr lang="en-US" altLang="zh-CN" kern="100" dirty="0" smtClean="0">
              <a:latin typeface="Times New Roman" charset="0"/>
              <a:ea typeface="Batang" charset="-127"/>
            </a:endParaRPr>
          </a:p>
          <a:p>
            <a:pPr marL="482600" algn="just" latinLnBrk="1">
              <a:lnSpc>
                <a:spcPct val="107000"/>
              </a:lnSpc>
              <a:spcAft>
                <a:spcPts val="800"/>
              </a:spcAft>
            </a:pPr>
            <a:r>
              <a:rPr lang="en-US" altLang="zh-CN" kern="100" dirty="0" smtClean="0">
                <a:latin typeface="Times New Roman" charset="0"/>
                <a:ea typeface="Batang" charset="-127"/>
              </a:rPr>
              <a:t>Regression </a:t>
            </a:r>
            <a:r>
              <a:rPr lang="en-US" altLang="zh-CN" kern="100" dirty="0">
                <a:latin typeface="Times New Roman" charset="0"/>
                <a:ea typeface="Batang" charset="-127"/>
              </a:rPr>
              <a:t>Tree is more overly fitted to the data set, so more data is better and influence of important features would be reduced. </a:t>
            </a:r>
            <a:endParaRPr lang="en-US" altLang="zh-CN" kern="100" dirty="0" smtClean="0">
              <a:latin typeface="Times New Roman" charset="0"/>
              <a:ea typeface="Batang" charset="-127"/>
            </a:endParaRPr>
          </a:p>
          <a:p>
            <a:pPr marL="482600" algn="just" latinLnBrk="1">
              <a:lnSpc>
                <a:spcPct val="107000"/>
              </a:lnSpc>
              <a:spcAft>
                <a:spcPts val="800"/>
              </a:spcAft>
            </a:pPr>
            <a:r>
              <a:rPr lang="en-US" altLang="zh-CN" kern="100" dirty="0" smtClean="0">
                <a:latin typeface="Times New Roman" charset="0"/>
                <a:ea typeface="Batang" charset="-127"/>
              </a:rPr>
              <a:t>And </a:t>
            </a:r>
            <a:r>
              <a:rPr lang="en-US" altLang="zh-CN" kern="100" dirty="0">
                <a:latin typeface="Times New Roman" charset="0"/>
                <a:ea typeface="Batang" charset="-127"/>
              </a:rPr>
              <a:t>boosting method allows the model to reflect recent data and role of features. </a:t>
            </a:r>
            <a:r>
              <a:rPr lang="en-US" altLang="zh-CN" kern="100" dirty="0" smtClean="0">
                <a:latin typeface="Times New Roman" charset="0"/>
                <a:ea typeface="Batang" charset="-127"/>
              </a:rPr>
              <a:t>The </a:t>
            </a:r>
            <a:r>
              <a:rPr lang="en-US" altLang="zh-CN" kern="100" dirty="0">
                <a:latin typeface="Times New Roman" charset="0"/>
                <a:ea typeface="Batang" charset="-127"/>
              </a:rPr>
              <a:t>performance of Random Forest and </a:t>
            </a:r>
            <a:r>
              <a:rPr lang="en-US" altLang="zh-CN" kern="100" dirty="0" err="1">
                <a:latin typeface="Times New Roman" charset="0"/>
                <a:ea typeface="Batang" charset="-127"/>
              </a:rPr>
              <a:t>XGBoost</a:t>
            </a:r>
            <a:r>
              <a:rPr lang="en-US" altLang="zh-CN" kern="100" dirty="0">
                <a:latin typeface="Times New Roman" charset="0"/>
                <a:ea typeface="Batang" charset="-127"/>
              </a:rPr>
              <a:t> was poor, but it may be attributed to the poor parameterization.</a:t>
            </a:r>
            <a:endParaRPr lang="zh-CN" altLang="zh-CN" kern="100" dirty="0">
              <a:effectLst/>
              <a:latin typeface="Times New Roman" charset="0"/>
              <a:ea typeface="Batang" charset="-127"/>
            </a:endParaRPr>
          </a:p>
        </p:txBody>
      </p:sp>
    </p:spTree>
    <p:extLst>
      <p:ext uri="{BB962C8B-B14F-4D97-AF65-F5344CB8AC3E}">
        <p14:creationId xmlns:p14="http://schemas.microsoft.com/office/powerpoint/2010/main" val="148577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16237" y="1737268"/>
            <a:ext cx="3384830" cy="523220"/>
          </a:xfrm>
          <a:prstGeom prst="rect">
            <a:avLst/>
          </a:prstGeom>
        </p:spPr>
        <p:txBody>
          <a:bodyPr wrap="square">
            <a:spAutoFit/>
          </a:bodyPr>
          <a:lstStyle/>
          <a:p>
            <a:r>
              <a:rPr lang="en-US" altLang="zh-CN" sz="2800" b="1" dirty="0">
                <a:latin typeface="Times New Roman" charset="0"/>
                <a:ea typeface="Times New Roman" charset="0"/>
                <a:cs typeface="Times New Roman" charset="0"/>
              </a:rPr>
              <a:t>3</a:t>
            </a:r>
            <a:r>
              <a:rPr lang="en-US" altLang="zh-CN" sz="2800" b="1" dirty="0" smtClean="0">
                <a:latin typeface="Times New Roman" charset="0"/>
                <a:ea typeface="Times New Roman" charset="0"/>
                <a:cs typeface="Times New Roman" charset="0"/>
              </a:rPr>
              <a:t>.</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Contribution</a:t>
            </a:r>
            <a:endParaRPr lang="zh-CN" altLang="en-US" sz="2800" b="1" dirty="0">
              <a:latin typeface="Times New Roman" charset="0"/>
              <a:ea typeface="Times New Roman" charset="0"/>
              <a:cs typeface="Times New Roman" charset="0"/>
            </a:endParaRPr>
          </a:p>
        </p:txBody>
      </p:sp>
      <p:sp>
        <p:nvSpPr>
          <p:cNvPr id="7" name="矩形 6"/>
          <p:cNvSpPr/>
          <p:nvPr/>
        </p:nvSpPr>
        <p:spPr>
          <a:xfrm>
            <a:off x="1336861" y="2589672"/>
            <a:ext cx="10016939" cy="646331"/>
          </a:xfrm>
          <a:prstGeom prst="rect">
            <a:avLst/>
          </a:prstGeom>
        </p:spPr>
        <p:txBody>
          <a:bodyPr wrap="square">
            <a:spAutoFit/>
          </a:bodyPr>
          <a:lstStyle/>
          <a:p>
            <a:r>
              <a:rPr lang="zh-CN" altLang="en-US" dirty="0">
                <a:latin typeface="Times New Roman" charset="0"/>
                <a:ea typeface="Times New Roman" charset="0"/>
                <a:cs typeface="Times New Roman" charset="0"/>
              </a:rPr>
              <a:t>An Instant </a:t>
            </a:r>
            <a:r>
              <a:rPr lang="zh-CN" altLang="en-US" dirty="0" smtClean="0">
                <a:latin typeface="Times New Roman" charset="0"/>
                <a:ea typeface="Times New Roman" charset="0"/>
                <a:cs typeface="Times New Roman" charset="0"/>
              </a:rPr>
              <a:t>Feedback </a:t>
            </a:r>
            <a:r>
              <a:rPr lang="en-US" altLang="zh-CN" dirty="0">
                <a:latin typeface="Times New Roman" charset="0"/>
                <a:ea typeface="Times New Roman" charset="0"/>
                <a:cs typeface="Times New Roman" charset="0"/>
              </a:rPr>
              <a:t>Online Advertising </a:t>
            </a:r>
            <a:r>
              <a:rPr lang="en-US" altLang="zh-CN" dirty="0" smtClean="0">
                <a:latin typeface="Times New Roman" charset="0"/>
                <a:ea typeface="Times New Roman" charset="0"/>
                <a:cs typeface="Times New Roman" charset="0"/>
              </a:rPr>
              <a:t>System forecasting algorithm.</a:t>
            </a:r>
            <a:r>
              <a:rPr lang="zh-CN" altLang="en-US"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Where advertiser can see directly </a:t>
            </a:r>
            <a:r>
              <a:rPr lang="en-US" altLang="zh-CN" dirty="0" smtClean="0">
                <a:latin typeface="Times New Roman" charset="0"/>
                <a:ea typeface="Times New Roman" charset="0"/>
                <a:cs typeface="Times New Roman" charset="0"/>
              </a:rPr>
              <a:t>what the indicator result are.</a:t>
            </a:r>
            <a:r>
              <a:rPr lang="zh-CN" altLang="en-US" dirty="0" smtClean="0">
                <a:latin typeface="Times New Roman" charset="0"/>
                <a:ea typeface="Times New Roman" charset="0"/>
                <a:cs typeface="Times New Roman" charset="0"/>
              </a:rPr>
              <a:t> </a:t>
            </a:r>
            <a:endParaRPr lang="zh-CN" altLang="en-US" dirty="0">
              <a:latin typeface="Times New Roman" charset="0"/>
              <a:ea typeface="Times New Roman" charset="0"/>
              <a:cs typeface="Times New Roman" charset="0"/>
            </a:endParaRPr>
          </a:p>
        </p:txBody>
      </p:sp>
      <p:sp>
        <p:nvSpPr>
          <p:cNvPr id="8" name="矩形 7"/>
          <p:cNvSpPr/>
          <p:nvPr/>
        </p:nvSpPr>
        <p:spPr>
          <a:xfrm>
            <a:off x="1336860" y="3735431"/>
            <a:ext cx="9690803" cy="646331"/>
          </a:xfrm>
          <a:prstGeom prst="rect">
            <a:avLst/>
          </a:prstGeom>
        </p:spPr>
        <p:txBody>
          <a:bodyPr wrap="square">
            <a:spAutoFit/>
          </a:bodyPr>
          <a:lstStyle/>
          <a:p>
            <a:r>
              <a:rPr lang="en-US" altLang="zh-CN" dirty="0">
                <a:latin typeface="Times New Roman" charset="0"/>
                <a:ea typeface="Times New Roman" charset="0"/>
                <a:cs typeface="Times New Roman" charset="0"/>
              </a:rPr>
              <a:t>We propose that </a:t>
            </a:r>
            <a:r>
              <a:rPr lang="en-US" altLang="zh-CN" dirty="0" smtClean="0">
                <a:latin typeface="Times New Roman" charset="0"/>
                <a:ea typeface="Times New Roman" charset="0"/>
                <a:cs typeface="Times New Roman" charset="0"/>
              </a:rPr>
              <a:t> in </a:t>
            </a:r>
            <a:r>
              <a:rPr lang="zh-CN" altLang="en-US" dirty="0" smtClean="0">
                <a:latin typeface="Times New Roman" charset="0"/>
                <a:ea typeface="Times New Roman" charset="0"/>
                <a:cs typeface="Times New Roman" charset="0"/>
              </a:rPr>
              <a:t>complex </a:t>
            </a:r>
            <a:r>
              <a:rPr lang="zh-CN" altLang="en-US" dirty="0">
                <a:latin typeface="Times New Roman" charset="0"/>
                <a:ea typeface="Times New Roman" charset="0"/>
                <a:cs typeface="Times New Roman" charset="0"/>
              </a:rPr>
              <a:t>and dynamic systems, more complicated evaluation was suggested, so features related to the goal should be put more importance in the model.</a:t>
            </a:r>
          </a:p>
        </p:txBody>
      </p:sp>
      <p:sp>
        <p:nvSpPr>
          <p:cNvPr id="9" name="矩形 8"/>
          <p:cNvSpPr/>
          <p:nvPr/>
        </p:nvSpPr>
        <p:spPr>
          <a:xfrm>
            <a:off x="1336859" y="4881190"/>
            <a:ext cx="9690803" cy="369332"/>
          </a:xfrm>
          <a:prstGeom prst="rect">
            <a:avLst/>
          </a:prstGeom>
        </p:spPr>
        <p:txBody>
          <a:bodyPr wrap="square">
            <a:spAutoFit/>
          </a:bodyPr>
          <a:lstStyle/>
          <a:p>
            <a:r>
              <a:rPr lang="zh-CN" altLang="en-US" dirty="0">
                <a:latin typeface="Times New Roman" charset="0"/>
                <a:ea typeface="Times New Roman" charset="0"/>
                <a:cs typeface="Times New Roman" charset="0"/>
              </a:rPr>
              <a:t>General steps and data processing methods for predicting </a:t>
            </a:r>
            <a:r>
              <a:rPr lang="zh-CN" altLang="en-US" dirty="0" smtClean="0">
                <a:latin typeface="Times New Roman" charset="0"/>
                <a:ea typeface="Times New Roman" charset="0"/>
                <a:cs typeface="Times New Roman" charset="0"/>
              </a:rPr>
              <a:t>exposure</a:t>
            </a:r>
            <a:r>
              <a:rPr lang="en-US" altLang="zh-CN" dirty="0" smtClean="0">
                <a:latin typeface="Times New Roman" charset="0"/>
                <a:ea typeface="Times New Roman" charset="0"/>
                <a:cs typeface="Times New Roman" charset="0"/>
              </a:rPr>
              <a:t>.</a:t>
            </a:r>
            <a:endParaRPr lang="zh-CN" altLang="en-US" dirty="0">
              <a:latin typeface="Times New Roman" charset="0"/>
              <a:ea typeface="Times New Roman" charset="0"/>
              <a:cs typeface="Times New Roman" charset="0"/>
            </a:endParaRPr>
          </a:p>
        </p:txBody>
      </p:sp>
      <p:sp>
        <p:nvSpPr>
          <p:cNvPr id="10"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Tree>
    <p:extLst>
      <p:ext uri="{BB962C8B-B14F-4D97-AF65-F5344CB8AC3E}">
        <p14:creationId xmlns:p14="http://schemas.microsoft.com/office/powerpoint/2010/main" val="179738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6237" y="1737268"/>
            <a:ext cx="3384830" cy="523220"/>
          </a:xfrm>
          <a:prstGeom prst="rect">
            <a:avLst/>
          </a:prstGeom>
        </p:spPr>
        <p:txBody>
          <a:bodyPr wrap="square">
            <a:spAutoFit/>
          </a:bodyPr>
          <a:lstStyle/>
          <a:p>
            <a:r>
              <a:rPr lang="en-US" altLang="zh-CN" sz="2800" b="1" dirty="0">
                <a:latin typeface="Times New Roman" charset="0"/>
                <a:ea typeface="Times New Roman" charset="0"/>
                <a:cs typeface="Times New Roman" charset="0"/>
              </a:rPr>
              <a:t>4</a:t>
            </a:r>
            <a:r>
              <a:rPr lang="en-US" altLang="zh-CN" sz="2800" b="1" dirty="0" smtClean="0">
                <a:latin typeface="Times New Roman" charset="0"/>
                <a:ea typeface="Times New Roman" charset="0"/>
                <a:cs typeface="Times New Roman" charset="0"/>
              </a:rPr>
              <a:t>.</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Limitation</a:t>
            </a:r>
            <a:r>
              <a:rPr lang="zh-CN" altLang="zh-CN" sz="2800" dirty="0" smtClean="0">
                <a:latin typeface="Times New Roman" charset="0"/>
                <a:ea typeface="Times New Roman" charset="0"/>
                <a:cs typeface="Times New Roman" charset="0"/>
              </a:rPr>
              <a:t> </a:t>
            </a:r>
            <a:endParaRPr lang="zh-CN" altLang="en-US" sz="2800" b="1" dirty="0">
              <a:latin typeface="Times New Roman" charset="0"/>
              <a:ea typeface="Times New Roman" charset="0"/>
              <a:cs typeface="Times New Roman" charset="0"/>
            </a:endParaRPr>
          </a:p>
        </p:txBody>
      </p:sp>
      <p:sp>
        <p:nvSpPr>
          <p:cNvPr id="6" name="矩形 5"/>
          <p:cNvSpPr/>
          <p:nvPr/>
        </p:nvSpPr>
        <p:spPr>
          <a:xfrm>
            <a:off x="1932432" y="2758363"/>
            <a:ext cx="9058656" cy="369332"/>
          </a:xfrm>
          <a:prstGeom prst="rect">
            <a:avLst/>
          </a:prstGeom>
        </p:spPr>
        <p:txBody>
          <a:bodyPr wrap="square">
            <a:spAutoFit/>
          </a:bodyPr>
          <a:lstStyle/>
          <a:p>
            <a:r>
              <a:rPr lang="en-US" altLang="zh-CN" dirty="0">
                <a:latin typeface="Times New Roman" charset="0"/>
                <a:ea typeface="Times New Roman" charset="0"/>
                <a:cs typeface="Times New Roman" charset="0"/>
              </a:rPr>
              <a:t>D</a:t>
            </a:r>
            <a:r>
              <a:rPr lang="zh-CN" altLang="en-US" dirty="0" smtClean="0">
                <a:latin typeface="Times New Roman" charset="0"/>
                <a:ea typeface="Times New Roman" charset="0"/>
                <a:cs typeface="Times New Roman" charset="0"/>
              </a:rPr>
              <a:t>ynamic data of users’ attributes and advertising transaction should be taken into account</a:t>
            </a:r>
            <a:r>
              <a:rPr lang="en-US" altLang="zh-CN" dirty="0" smtClean="0">
                <a:latin typeface="Times New Roman" charset="0"/>
                <a:ea typeface="Times New Roman" charset="0"/>
                <a:cs typeface="Times New Roman" charset="0"/>
              </a:rPr>
              <a:t>.</a:t>
            </a:r>
            <a:endParaRPr lang="zh-CN" altLang="en-US" dirty="0">
              <a:latin typeface="Times New Roman" charset="0"/>
              <a:ea typeface="Times New Roman" charset="0"/>
              <a:cs typeface="Times New Roman" charset="0"/>
            </a:endParaRPr>
          </a:p>
        </p:txBody>
      </p:sp>
      <p:sp>
        <p:nvSpPr>
          <p:cNvPr id="7" name="矩形 6"/>
          <p:cNvSpPr/>
          <p:nvPr/>
        </p:nvSpPr>
        <p:spPr>
          <a:xfrm>
            <a:off x="1932432" y="3790939"/>
            <a:ext cx="9058656" cy="646331"/>
          </a:xfrm>
          <a:prstGeom prst="rect">
            <a:avLst/>
          </a:prstGeom>
        </p:spPr>
        <p:txBody>
          <a:bodyPr wrap="square">
            <a:spAutoFit/>
          </a:bodyPr>
          <a:lstStyle/>
          <a:p>
            <a:r>
              <a:rPr lang="en-US" altLang="zh-CN" dirty="0" smtClean="0">
                <a:latin typeface="Times New Roman" charset="0"/>
                <a:ea typeface="Times New Roman" charset="0"/>
                <a:cs typeface="Times New Roman" charset="0"/>
              </a:rPr>
              <a:t>M</a:t>
            </a:r>
            <a:r>
              <a:rPr lang="zh-CN" altLang="en-US" dirty="0" smtClean="0">
                <a:latin typeface="Times New Roman" charset="0"/>
                <a:ea typeface="Times New Roman" charset="0"/>
                <a:cs typeface="Times New Roman" charset="0"/>
              </a:rPr>
              <a:t>ore </a:t>
            </a:r>
            <a:r>
              <a:rPr lang="zh-CN" altLang="en-US" dirty="0">
                <a:latin typeface="Times New Roman" charset="0"/>
                <a:ea typeface="Times New Roman" charset="0"/>
                <a:cs typeface="Times New Roman" charset="0"/>
              </a:rPr>
              <a:t>technical feature engineering or parameterizing the model should be equipped for better performance.</a:t>
            </a:r>
          </a:p>
        </p:txBody>
      </p:sp>
      <p:sp>
        <p:nvSpPr>
          <p:cNvPr id="8" name="矩形 7"/>
          <p:cNvSpPr/>
          <p:nvPr/>
        </p:nvSpPr>
        <p:spPr>
          <a:xfrm>
            <a:off x="1932432" y="5046775"/>
            <a:ext cx="9058656" cy="646331"/>
          </a:xfrm>
          <a:prstGeom prst="rect">
            <a:avLst/>
          </a:prstGeom>
        </p:spPr>
        <p:txBody>
          <a:bodyPr wrap="square">
            <a:spAutoFit/>
          </a:bodyPr>
          <a:lstStyle/>
          <a:p>
            <a:r>
              <a:rPr lang="en-US" altLang="zh-CN" dirty="0" smtClean="0">
                <a:latin typeface="Times New Roman" charset="0"/>
                <a:ea typeface="Times New Roman" charset="0"/>
                <a:cs typeface="Times New Roman" charset="0"/>
              </a:rPr>
              <a:t>T</a:t>
            </a:r>
            <a:r>
              <a:rPr lang="zh-CN" altLang="en-US" dirty="0" smtClean="0">
                <a:latin typeface="Times New Roman" charset="0"/>
                <a:ea typeface="Times New Roman" charset="0"/>
                <a:cs typeface="Times New Roman" charset="0"/>
              </a:rPr>
              <a:t>he </a:t>
            </a:r>
            <a:r>
              <a:rPr lang="zh-CN" altLang="en-US" dirty="0">
                <a:latin typeface="Times New Roman" charset="0"/>
                <a:ea typeface="Times New Roman" charset="0"/>
                <a:cs typeface="Times New Roman" charset="0"/>
              </a:rPr>
              <a:t>adjusting for monotonicity could be enhanced by more algorithmic methods such as regression.</a:t>
            </a:r>
          </a:p>
        </p:txBody>
      </p:sp>
      <p:sp>
        <p:nvSpPr>
          <p:cNvPr id="9"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Tree>
    <p:extLst>
      <p:ext uri="{BB962C8B-B14F-4D97-AF65-F5344CB8AC3E}">
        <p14:creationId xmlns:p14="http://schemas.microsoft.com/office/powerpoint/2010/main" val="1016905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6237" y="1737268"/>
            <a:ext cx="3384830" cy="523220"/>
          </a:xfrm>
          <a:prstGeom prst="rect">
            <a:avLst/>
          </a:prstGeom>
        </p:spPr>
        <p:txBody>
          <a:bodyPr wrap="square">
            <a:spAutoFit/>
          </a:bodyPr>
          <a:lstStyle/>
          <a:p>
            <a:r>
              <a:rPr lang="en-US" altLang="zh-CN" sz="2800" b="1" dirty="0">
                <a:latin typeface="Times New Roman" charset="0"/>
                <a:ea typeface="Times New Roman" charset="0"/>
                <a:cs typeface="Times New Roman" charset="0"/>
              </a:rPr>
              <a:t>5</a:t>
            </a:r>
            <a:r>
              <a:rPr lang="en-US" altLang="zh-CN" sz="2800" b="1" dirty="0" smtClean="0">
                <a:latin typeface="Times New Roman" charset="0"/>
                <a:ea typeface="Times New Roman" charset="0"/>
                <a:cs typeface="Times New Roman" charset="0"/>
              </a:rPr>
              <a:t>.</a:t>
            </a:r>
            <a:r>
              <a:rPr lang="zh-CN" altLang="en-US" sz="2800" b="1" dirty="0" smtClean="0">
                <a:latin typeface="Times New Roman" charset="0"/>
                <a:ea typeface="Times New Roman" charset="0"/>
                <a:cs typeface="Times New Roman" charset="0"/>
              </a:rPr>
              <a:t> </a:t>
            </a:r>
            <a:r>
              <a:rPr lang="en-US" altLang="zh-CN" sz="2800" b="1" dirty="0" smtClean="0">
                <a:latin typeface="Times New Roman" charset="0"/>
                <a:ea typeface="Times New Roman" charset="0"/>
                <a:cs typeface="Times New Roman" charset="0"/>
              </a:rPr>
              <a:t>Future work</a:t>
            </a:r>
            <a:r>
              <a:rPr lang="zh-CN" altLang="zh-CN" sz="2800" dirty="0" smtClean="0">
                <a:latin typeface="Times New Roman" charset="0"/>
                <a:ea typeface="Times New Roman" charset="0"/>
                <a:cs typeface="Times New Roman" charset="0"/>
              </a:rPr>
              <a:t> </a:t>
            </a:r>
            <a:endParaRPr lang="zh-CN" altLang="en-US" sz="2800" b="1" dirty="0">
              <a:latin typeface="Times New Roman" charset="0"/>
              <a:ea typeface="Times New Roman" charset="0"/>
              <a:cs typeface="Times New Roman" charset="0"/>
            </a:endParaRPr>
          </a:p>
        </p:txBody>
      </p:sp>
      <p:sp>
        <p:nvSpPr>
          <p:cNvPr id="6"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04.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Conclusion</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8" name="矩形 7"/>
          <p:cNvSpPr/>
          <p:nvPr/>
        </p:nvSpPr>
        <p:spPr>
          <a:xfrm>
            <a:off x="1369782" y="2762010"/>
            <a:ext cx="9891971" cy="646331"/>
          </a:xfrm>
          <a:prstGeom prst="rect">
            <a:avLst/>
          </a:prstGeom>
        </p:spPr>
        <p:txBody>
          <a:bodyPr wrap="square">
            <a:spAutoFit/>
          </a:bodyPr>
          <a:lstStyle/>
          <a:p>
            <a:r>
              <a:rPr lang="en-US" altLang="zh-CN" dirty="0" smtClean="0">
                <a:latin typeface="Times New Roman" charset="0"/>
                <a:ea typeface="Times New Roman" charset="0"/>
                <a:cs typeface="Times New Roman" charset="0"/>
              </a:rPr>
              <a:t>Model: we can use NFFM + LGB. </a:t>
            </a:r>
            <a:endParaRPr lang="en-US" altLang="zh-CN" dirty="0">
              <a:latin typeface="Times New Roman" charset="0"/>
              <a:ea typeface="Times New Roman" charset="0"/>
              <a:cs typeface="Times New Roman" charset="0"/>
            </a:endParaRPr>
          </a:p>
          <a:p>
            <a:endParaRPr lang="zh-CN" altLang="en-US" dirty="0">
              <a:latin typeface="Times New Roman" charset="0"/>
              <a:ea typeface="Times New Roman" charset="0"/>
              <a:cs typeface="Times New Roman" charset="0"/>
            </a:endParaRPr>
          </a:p>
        </p:txBody>
      </p:sp>
      <p:sp>
        <p:nvSpPr>
          <p:cNvPr id="9" name="矩形 8"/>
          <p:cNvSpPr/>
          <p:nvPr/>
        </p:nvSpPr>
        <p:spPr>
          <a:xfrm>
            <a:off x="1318572" y="5615582"/>
            <a:ext cx="9891971" cy="923330"/>
          </a:xfrm>
          <a:prstGeom prst="rect">
            <a:avLst/>
          </a:prstGeom>
        </p:spPr>
        <p:txBody>
          <a:bodyPr wrap="square">
            <a:spAutoFit/>
          </a:bodyPr>
          <a:lstStyle/>
          <a:p>
            <a:r>
              <a:rPr lang="en-US" altLang="zh-CN" dirty="0" smtClean="0">
                <a:latin typeface="Times New Roman" charset="0"/>
                <a:ea typeface="Times New Roman" charset="0"/>
                <a:cs typeface="Times New Roman" charset="0"/>
              </a:rPr>
              <a:t>Add </a:t>
            </a:r>
            <a:r>
              <a:rPr lang="en-US" altLang="zh-CN" dirty="0">
                <a:latin typeface="Times New Roman" charset="0"/>
                <a:ea typeface="Times New Roman" charset="0"/>
                <a:cs typeface="Times New Roman" charset="0"/>
              </a:rPr>
              <a:t>some </a:t>
            </a:r>
            <a:r>
              <a:rPr lang="en-US" altLang="zh-CN">
                <a:latin typeface="Times New Roman" charset="0"/>
                <a:ea typeface="Times New Roman" charset="0"/>
                <a:cs typeface="Times New Roman" charset="0"/>
              </a:rPr>
              <a:t>rule </a:t>
            </a:r>
            <a:r>
              <a:rPr lang="en-US" altLang="zh-CN" smtClean="0">
                <a:latin typeface="Times New Roman" charset="0"/>
                <a:ea typeface="Times New Roman" charset="0"/>
                <a:cs typeface="Times New Roman" charset="0"/>
              </a:rPr>
              <a:t>model. </a:t>
            </a:r>
            <a:r>
              <a:rPr lang="en-US" altLang="zh-CN" dirty="0" smtClean="0">
                <a:latin typeface="Times New Roman" charset="0"/>
                <a:ea typeface="Times New Roman" charset="0"/>
                <a:cs typeface="Times New Roman" charset="0"/>
              </a:rPr>
              <a:t>(New </a:t>
            </a:r>
            <a:r>
              <a:rPr lang="en-US" altLang="zh-CN" dirty="0">
                <a:latin typeface="Times New Roman" charset="0"/>
                <a:ea typeface="Times New Roman" charset="0"/>
                <a:cs typeface="Times New Roman" charset="0"/>
              </a:rPr>
              <a:t>advertisements are predicted entirely by models, but old advertisements equal to the winning rate of the previous day times the number of requests on that day, then adjust monotony)</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557" y="1240917"/>
            <a:ext cx="4997196" cy="4334849"/>
          </a:xfrm>
          <a:prstGeom prst="rect">
            <a:avLst/>
          </a:prstGeom>
        </p:spPr>
      </p:pic>
    </p:spTree>
    <p:extLst>
      <p:ext uri="{BB962C8B-B14F-4D97-AF65-F5344CB8AC3E}">
        <p14:creationId xmlns:p14="http://schemas.microsoft.com/office/powerpoint/2010/main" val="6019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1B6A9484-D12C-4F0F-B0D1-112B80256DD8}"/>
              </a:ext>
            </a:extLst>
          </p:cNvPr>
          <p:cNvSpPr txBox="1"/>
          <p:nvPr/>
        </p:nvSpPr>
        <p:spPr>
          <a:xfrm>
            <a:off x="2936240" y="2326640"/>
            <a:ext cx="6319520" cy="1938992"/>
          </a:xfrm>
          <a:prstGeom prst="rect">
            <a:avLst/>
          </a:prstGeom>
          <a:noFill/>
        </p:spPr>
        <p:txBody>
          <a:bodyPr wrap="square" rtlCol="0">
            <a:spAutoFit/>
          </a:bodyPr>
          <a:lstStyle/>
          <a:p>
            <a:pPr algn="ctr"/>
            <a:r>
              <a:rPr lang="en-US" altLang="zh-CN" sz="4800" dirty="0">
                <a:solidFill>
                  <a:srgbClr val="5F316F"/>
                </a:solidFill>
              </a:rPr>
              <a:t>Thanks for your listening!</a:t>
            </a:r>
          </a:p>
          <a:p>
            <a:pPr algn="ctr"/>
            <a:endParaRPr lang="en-US" altLang="zh-CN" sz="2400" dirty="0">
              <a:solidFill>
                <a:srgbClr val="5F316F"/>
              </a:solidFill>
            </a:endParaRPr>
          </a:p>
          <a:p>
            <a:pPr algn="ctr"/>
            <a:r>
              <a:rPr lang="en-US" altLang="zh-CN" sz="4800" dirty="0">
                <a:solidFill>
                  <a:srgbClr val="5F316F"/>
                </a:solidFill>
              </a:rPr>
              <a:t>Questions and Answers</a:t>
            </a:r>
            <a:endParaRPr lang="zh-CN" altLang="en-US" sz="4800" dirty="0">
              <a:solidFill>
                <a:srgbClr val="5F316F"/>
              </a:solidFill>
            </a:endParaRPr>
          </a:p>
        </p:txBody>
      </p:sp>
    </p:spTree>
    <p:extLst>
      <p:ext uri="{BB962C8B-B14F-4D97-AF65-F5344CB8AC3E}">
        <p14:creationId xmlns:p14="http://schemas.microsoft.com/office/powerpoint/2010/main" val="3111386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2" y="2107018"/>
            <a:ext cx="7543674" cy="4594267"/>
          </a:xfrm>
          <a:prstGeom prst="rect">
            <a:avLst/>
          </a:prstGeom>
        </p:spPr>
      </p:pic>
      <p:sp>
        <p:nvSpPr>
          <p:cNvPr id="8" name="矩形 7"/>
          <p:cNvSpPr/>
          <p:nvPr/>
        </p:nvSpPr>
        <p:spPr>
          <a:xfrm>
            <a:off x="580560" y="1645353"/>
            <a:ext cx="5437468" cy="523220"/>
          </a:xfrm>
          <a:prstGeom prst="rect">
            <a:avLst/>
          </a:prstGeom>
        </p:spPr>
        <p:txBody>
          <a:bodyPr wrap="square">
            <a:spAutoFit/>
          </a:bodyPr>
          <a:lstStyle/>
          <a:p>
            <a:r>
              <a:rPr lang="zh-CN" altLang="en-US" sz="2800" b="1" dirty="0">
                <a:latin typeface="Times New Roman" charset="0"/>
                <a:ea typeface="Times New Roman" charset="0"/>
                <a:cs typeface="Times New Roman" charset="0"/>
              </a:rPr>
              <a:t>Advertising exposure </a:t>
            </a:r>
            <a:r>
              <a:rPr lang="zh-CN" altLang="en-US" sz="2800" b="1" dirty="0" smtClean="0">
                <a:latin typeface="Times New Roman" charset="0"/>
                <a:ea typeface="Times New Roman" charset="0"/>
                <a:cs typeface="Times New Roman" charset="0"/>
              </a:rPr>
              <a:t>process：</a:t>
            </a:r>
            <a:endParaRPr lang="zh-CN" altLang="en-US" sz="2800" b="1" dirty="0">
              <a:latin typeface="Times New Roman" charset="0"/>
              <a:ea typeface="Times New Roman" charset="0"/>
              <a:cs typeface="Times New Roman" charset="0"/>
            </a:endParaRPr>
          </a:p>
        </p:txBody>
      </p:sp>
      <p:sp>
        <p:nvSpPr>
          <p:cNvPr id="13" name="椭圆 12"/>
          <p:cNvSpPr/>
          <p:nvPr/>
        </p:nvSpPr>
        <p:spPr>
          <a:xfrm>
            <a:off x="7217736" y="1659437"/>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7377223" y="1700011"/>
            <a:ext cx="871870" cy="369332"/>
          </a:xfrm>
          <a:prstGeom prst="rect">
            <a:avLst/>
          </a:prstGeom>
          <a:noFill/>
        </p:spPr>
        <p:txBody>
          <a:bodyPr wrap="square" rtlCol="0">
            <a:spAutoFit/>
          </a:bodyPr>
          <a:lstStyle/>
          <a:p>
            <a:r>
              <a:rPr kumimoji="1" lang="en-US" altLang="zh-CN" smtClean="0"/>
              <a:t>1</a:t>
            </a:r>
            <a:endParaRPr kumimoji="1" lang="zh-CN" altLang="en-US" dirty="0"/>
          </a:p>
        </p:txBody>
      </p:sp>
      <p:sp>
        <p:nvSpPr>
          <p:cNvPr id="16" name="椭圆 15"/>
          <p:cNvSpPr/>
          <p:nvPr/>
        </p:nvSpPr>
        <p:spPr>
          <a:xfrm>
            <a:off x="7217736" y="2366947"/>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7" name="文本框 16"/>
          <p:cNvSpPr txBox="1"/>
          <p:nvPr/>
        </p:nvSpPr>
        <p:spPr>
          <a:xfrm>
            <a:off x="7377223" y="2405565"/>
            <a:ext cx="871870" cy="369332"/>
          </a:xfrm>
          <a:prstGeom prst="rect">
            <a:avLst/>
          </a:prstGeom>
          <a:noFill/>
        </p:spPr>
        <p:txBody>
          <a:bodyPr wrap="square" rtlCol="0">
            <a:spAutoFit/>
          </a:bodyPr>
          <a:lstStyle/>
          <a:p>
            <a:r>
              <a:rPr kumimoji="1" lang="en-US" altLang="zh-CN" dirty="0"/>
              <a:t>2</a:t>
            </a:r>
            <a:endParaRPr kumimoji="1" lang="zh-CN" altLang="en-US" dirty="0"/>
          </a:p>
        </p:txBody>
      </p:sp>
      <p:sp>
        <p:nvSpPr>
          <p:cNvPr id="19" name="椭圆 18"/>
          <p:cNvSpPr/>
          <p:nvPr/>
        </p:nvSpPr>
        <p:spPr>
          <a:xfrm>
            <a:off x="7217736" y="3156249"/>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7377223" y="3237397"/>
            <a:ext cx="871870" cy="369332"/>
          </a:xfrm>
          <a:prstGeom prst="rect">
            <a:avLst/>
          </a:prstGeom>
          <a:noFill/>
        </p:spPr>
        <p:txBody>
          <a:bodyPr wrap="square" rtlCol="0">
            <a:spAutoFit/>
          </a:bodyPr>
          <a:lstStyle/>
          <a:p>
            <a:r>
              <a:rPr kumimoji="1" lang="en-US" altLang="zh-CN" dirty="0"/>
              <a:t>3</a:t>
            </a:r>
            <a:endParaRPr kumimoji="1" lang="zh-CN" altLang="en-US" dirty="0"/>
          </a:p>
        </p:txBody>
      </p:sp>
      <p:sp>
        <p:nvSpPr>
          <p:cNvPr id="21" name="椭圆 20"/>
          <p:cNvSpPr/>
          <p:nvPr/>
        </p:nvSpPr>
        <p:spPr>
          <a:xfrm>
            <a:off x="7237228" y="3911628"/>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2" name="文本框 21"/>
          <p:cNvSpPr txBox="1"/>
          <p:nvPr/>
        </p:nvSpPr>
        <p:spPr>
          <a:xfrm>
            <a:off x="7396715" y="3992776"/>
            <a:ext cx="871870" cy="369332"/>
          </a:xfrm>
          <a:prstGeom prst="rect">
            <a:avLst/>
          </a:prstGeom>
          <a:noFill/>
        </p:spPr>
        <p:txBody>
          <a:bodyPr wrap="square" rtlCol="0">
            <a:spAutoFit/>
          </a:bodyPr>
          <a:lstStyle/>
          <a:p>
            <a:r>
              <a:rPr kumimoji="1" lang="en-US" altLang="zh-CN" dirty="0"/>
              <a:t>4</a:t>
            </a:r>
            <a:endParaRPr kumimoji="1" lang="zh-CN" altLang="en-US" dirty="0"/>
          </a:p>
        </p:txBody>
      </p:sp>
      <p:sp>
        <p:nvSpPr>
          <p:cNvPr id="23" name="椭圆 22"/>
          <p:cNvSpPr/>
          <p:nvPr/>
        </p:nvSpPr>
        <p:spPr>
          <a:xfrm>
            <a:off x="7237228" y="4667007"/>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4" name="文本框 23"/>
          <p:cNvSpPr txBox="1"/>
          <p:nvPr/>
        </p:nvSpPr>
        <p:spPr>
          <a:xfrm>
            <a:off x="7396715" y="4748155"/>
            <a:ext cx="871870" cy="369332"/>
          </a:xfrm>
          <a:prstGeom prst="rect">
            <a:avLst/>
          </a:prstGeom>
          <a:noFill/>
        </p:spPr>
        <p:txBody>
          <a:bodyPr wrap="square" rtlCol="0">
            <a:spAutoFit/>
          </a:bodyPr>
          <a:lstStyle/>
          <a:p>
            <a:r>
              <a:rPr kumimoji="1" lang="en-US" altLang="zh-CN" dirty="0"/>
              <a:t>5</a:t>
            </a:r>
            <a:endParaRPr kumimoji="1" lang="zh-CN" altLang="en-US" dirty="0"/>
          </a:p>
        </p:txBody>
      </p:sp>
      <p:sp>
        <p:nvSpPr>
          <p:cNvPr id="25" name="椭圆 24"/>
          <p:cNvSpPr/>
          <p:nvPr/>
        </p:nvSpPr>
        <p:spPr>
          <a:xfrm>
            <a:off x="7237228" y="5494144"/>
            <a:ext cx="595422" cy="4504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6" name="文本框 25"/>
          <p:cNvSpPr txBox="1"/>
          <p:nvPr/>
        </p:nvSpPr>
        <p:spPr>
          <a:xfrm>
            <a:off x="7396715" y="5575292"/>
            <a:ext cx="871870" cy="369332"/>
          </a:xfrm>
          <a:prstGeom prst="rect">
            <a:avLst/>
          </a:prstGeom>
          <a:noFill/>
        </p:spPr>
        <p:txBody>
          <a:bodyPr wrap="square" rtlCol="0">
            <a:spAutoFit/>
          </a:bodyPr>
          <a:lstStyle/>
          <a:p>
            <a:r>
              <a:rPr kumimoji="1" lang="en-US" altLang="zh-CN" dirty="0"/>
              <a:t>6</a:t>
            </a:r>
            <a:endParaRPr kumimoji="1" lang="zh-CN" altLang="en-US" dirty="0"/>
          </a:p>
        </p:txBody>
      </p:sp>
      <p:sp>
        <p:nvSpPr>
          <p:cNvPr id="27" name="文本框 26"/>
          <p:cNvSpPr txBox="1"/>
          <p:nvPr/>
        </p:nvSpPr>
        <p:spPr>
          <a:xfrm>
            <a:off x="8249093" y="1607678"/>
            <a:ext cx="3581400" cy="646331"/>
          </a:xfrm>
          <a:prstGeom prst="rect">
            <a:avLst/>
          </a:prstGeom>
          <a:noFill/>
        </p:spPr>
        <p:txBody>
          <a:bodyPr wrap="square" rtlCol="0">
            <a:spAutoFit/>
          </a:bodyPr>
          <a:lstStyle/>
          <a:p>
            <a:r>
              <a:rPr kumimoji="1" lang="en-US" altLang="zh-CN" dirty="0" smtClean="0"/>
              <a:t>User send request in this advertising slot</a:t>
            </a:r>
            <a:endParaRPr kumimoji="1" lang="zh-CN" altLang="en-US" dirty="0"/>
          </a:p>
        </p:txBody>
      </p:sp>
      <p:sp>
        <p:nvSpPr>
          <p:cNvPr id="28" name="文本框 27"/>
          <p:cNvSpPr txBox="1"/>
          <p:nvPr/>
        </p:nvSpPr>
        <p:spPr>
          <a:xfrm>
            <a:off x="8268585" y="2354174"/>
            <a:ext cx="3581400" cy="369332"/>
          </a:xfrm>
          <a:prstGeom prst="rect">
            <a:avLst/>
          </a:prstGeom>
          <a:noFill/>
        </p:spPr>
        <p:txBody>
          <a:bodyPr wrap="square" rtlCol="0">
            <a:spAutoFit/>
          </a:bodyPr>
          <a:lstStyle/>
          <a:p>
            <a:r>
              <a:rPr kumimoji="1" lang="en-US" altLang="zh-CN" dirty="0" smtClean="0"/>
              <a:t>Supplement the user information</a:t>
            </a:r>
            <a:endParaRPr kumimoji="1" lang="zh-CN" altLang="en-US" dirty="0"/>
          </a:p>
        </p:txBody>
      </p:sp>
      <p:sp>
        <p:nvSpPr>
          <p:cNvPr id="29" name="文本框 28"/>
          <p:cNvSpPr txBox="1"/>
          <p:nvPr/>
        </p:nvSpPr>
        <p:spPr>
          <a:xfrm>
            <a:off x="8268710" y="3098897"/>
            <a:ext cx="3581400" cy="646331"/>
          </a:xfrm>
          <a:prstGeom prst="rect">
            <a:avLst/>
          </a:prstGeom>
          <a:noFill/>
        </p:spPr>
        <p:txBody>
          <a:bodyPr wrap="square" rtlCol="0">
            <a:spAutoFit/>
          </a:bodyPr>
          <a:lstStyle/>
          <a:p>
            <a:r>
              <a:rPr kumimoji="1" lang="en-US" altLang="zh-CN" dirty="0" smtClean="0"/>
              <a:t>Send the request corresponding to the User</a:t>
            </a:r>
            <a:endParaRPr kumimoji="1" lang="zh-CN" altLang="en-US" dirty="0"/>
          </a:p>
        </p:txBody>
      </p:sp>
      <p:sp>
        <p:nvSpPr>
          <p:cNvPr id="30" name="文本框 29"/>
          <p:cNvSpPr txBox="1"/>
          <p:nvPr/>
        </p:nvSpPr>
        <p:spPr>
          <a:xfrm>
            <a:off x="8249092" y="3843620"/>
            <a:ext cx="3942907" cy="369332"/>
          </a:xfrm>
          <a:prstGeom prst="rect">
            <a:avLst/>
          </a:prstGeom>
          <a:noFill/>
        </p:spPr>
        <p:txBody>
          <a:bodyPr wrap="square" rtlCol="0">
            <a:spAutoFit/>
          </a:bodyPr>
          <a:lstStyle/>
          <a:p>
            <a:r>
              <a:rPr kumimoji="1" lang="en-US" altLang="zh-CN" dirty="0" smtClean="0"/>
              <a:t>Send back some useful advertisement</a:t>
            </a:r>
            <a:endParaRPr kumimoji="1" lang="zh-CN" altLang="en-US" dirty="0"/>
          </a:p>
        </p:txBody>
      </p:sp>
      <p:sp>
        <p:nvSpPr>
          <p:cNvPr id="31" name="文本框 30"/>
          <p:cNvSpPr txBox="1"/>
          <p:nvPr/>
        </p:nvSpPr>
        <p:spPr>
          <a:xfrm>
            <a:off x="8240105" y="4568851"/>
            <a:ext cx="3581400" cy="646331"/>
          </a:xfrm>
          <a:prstGeom prst="rect">
            <a:avLst/>
          </a:prstGeom>
          <a:noFill/>
        </p:spPr>
        <p:txBody>
          <a:bodyPr wrap="square" rtlCol="0">
            <a:spAutoFit/>
          </a:bodyPr>
          <a:lstStyle/>
          <a:p>
            <a:r>
              <a:rPr kumimoji="1" lang="en-US" altLang="zh-CN" dirty="0"/>
              <a:t>Sort by some precise </a:t>
            </a:r>
            <a:r>
              <a:rPr kumimoji="1" lang="en-US" altLang="zh-CN" dirty="0" smtClean="0"/>
              <a:t>factors</a:t>
            </a:r>
            <a:r>
              <a:rPr kumimoji="1" lang="zh-CN" altLang="en-US" dirty="0" smtClean="0"/>
              <a:t>，</a:t>
            </a:r>
            <a:r>
              <a:rPr kumimoji="1" lang="en-US" altLang="zh-CN" dirty="0" err="1" smtClean="0"/>
              <a:t>pCTR,pCVR</a:t>
            </a:r>
            <a:endParaRPr kumimoji="1" lang="zh-CN" altLang="en-US" dirty="0"/>
          </a:p>
        </p:txBody>
      </p:sp>
      <p:sp>
        <p:nvSpPr>
          <p:cNvPr id="32" name="文本框 31"/>
          <p:cNvSpPr txBox="1"/>
          <p:nvPr/>
        </p:nvSpPr>
        <p:spPr>
          <a:xfrm>
            <a:off x="8232891" y="5396218"/>
            <a:ext cx="3581400" cy="369332"/>
          </a:xfrm>
          <a:prstGeom prst="rect">
            <a:avLst/>
          </a:prstGeom>
          <a:noFill/>
        </p:spPr>
        <p:txBody>
          <a:bodyPr wrap="square" rtlCol="0">
            <a:spAutoFit/>
          </a:bodyPr>
          <a:lstStyle/>
          <a:p>
            <a:r>
              <a:rPr kumimoji="1" lang="en-US" altLang="zh-CN" dirty="0" smtClean="0"/>
              <a:t>Send back to the User</a:t>
            </a:r>
            <a:endParaRPr kumimoji="1" lang="zh-CN" altLang="en-US" dirty="0"/>
          </a:p>
        </p:txBody>
      </p:sp>
      <p:sp>
        <p:nvSpPr>
          <p:cNvPr id="33"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smtClean="0">
                <a:solidFill>
                  <a:schemeClr val="bg1"/>
                </a:solidFill>
                <a:latin typeface="Times New Roman" charset="0"/>
                <a:ea typeface="Times New Roman" charset="0"/>
                <a:cs typeface="Times New Roman" charset="0"/>
              </a:rPr>
              <a:t>01. Introduction</a:t>
            </a:r>
            <a:endParaRPr lang="zh-CN" altLang="en-US" sz="2800" b="1" i="1"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507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animBg="1"/>
      <p:bldP spid="17" grpId="0"/>
      <p:bldP spid="19" grpId="0" animBg="1"/>
      <p:bldP spid="20" grpId="0"/>
      <p:bldP spid="21" grpId="0" animBg="1"/>
      <p:bldP spid="22" grpId="0"/>
      <p:bldP spid="23" grpId="0" animBg="1"/>
      <p:bldP spid="24" grpId="0"/>
      <p:bldP spid="25" grpId="0" animBg="1"/>
      <p:bldP spid="26" grpId="0"/>
      <p:bldP spid="27" grpId="0"/>
      <p:bldP spid="28" grpId="0"/>
      <p:bldP spid="29" grpId="0"/>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smtClean="0">
                <a:solidFill>
                  <a:schemeClr val="bg1"/>
                </a:solidFill>
                <a:latin typeface="Times New Roman" charset="0"/>
                <a:ea typeface="Times New Roman" charset="0"/>
                <a:cs typeface="Times New Roman" charset="0"/>
              </a:rPr>
              <a:t>01. </a:t>
            </a:r>
            <a:r>
              <a:rPr lang="en-US" altLang="zh-CN" sz="2800" b="1" i="1" dirty="0" smtClean="0">
                <a:solidFill>
                  <a:schemeClr val="bg1"/>
                </a:solidFill>
                <a:latin typeface="Times New Roman" charset="0"/>
                <a:ea typeface="Times New Roman" charset="0"/>
                <a:cs typeface="Times New Roman" charset="0"/>
              </a:rPr>
              <a:t>Introduction</a:t>
            </a:r>
            <a:endParaRPr lang="zh-CN" altLang="en-US" sz="2800" b="1" i="1" dirty="0">
              <a:solidFill>
                <a:schemeClr val="bg1"/>
              </a:solidFill>
              <a:latin typeface="Times New Roman" charset="0"/>
              <a:ea typeface="Times New Roman" charset="0"/>
              <a:cs typeface="Times New Roman" charset="0"/>
            </a:endParaRPr>
          </a:p>
        </p:txBody>
      </p:sp>
      <p:sp>
        <p:nvSpPr>
          <p:cNvPr id="6" name="文本框 5"/>
          <p:cNvSpPr txBox="1"/>
          <p:nvPr/>
        </p:nvSpPr>
        <p:spPr>
          <a:xfrm>
            <a:off x="404037" y="1384926"/>
            <a:ext cx="9377916" cy="923330"/>
          </a:xfrm>
          <a:prstGeom prst="rect">
            <a:avLst/>
          </a:prstGeom>
          <a:noFill/>
        </p:spPr>
        <p:txBody>
          <a:bodyPr wrap="square" rtlCol="0">
            <a:spAutoFit/>
          </a:bodyPr>
          <a:lstStyle/>
          <a:p>
            <a:r>
              <a:rPr kumimoji="1" lang="en-US" altLang="zh-CN" dirty="0" smtClean="0"/>
              <a:t>CPM(Cost Per Mile)</a:t>
            </a:r>
          </a:p>
          <a:p>
            <a:r>
              <a:rPr kumimoji="1" lang="en-US" altLang="zh-CN" dirty="0" smtClean="0"/>
              <a:t>	1</a:t>
            </a:r>
            <a:r>
              <a:rPr kumimoji="1" lang="en-US" altLang="zh-CN" dirty="0"/>
              <a:t>) Bid and billing model</a:t>
            </a:r>
            <a:r>
              <a:rPr kumimoji="1" lang="en-US" altLang="zh-CN" dirty="0" smtClean="0"/>
              <a:t>: According </a:t>
            </a:r>
            <a:r>
              <a:rPr kumimoji="1" lang="en-US" altLang="zh-CN" dirty="0"/>
              <a:t>to the thousand exposure bidding / </a:t>
            </a:r>
            <a:r>
              <a:rPr kumimoji="1" lang="en-US" altLang="zh-CN" dirty="0" smtClean="0"/>
              <a:t>billing.</a:t>
            </a:r>
          </a:p>
          <a:p>
            <a:r>
              <a:rPr kumimoji="1" lang="en-US" altLang="zh-CN" dirty="0" smtClean="0"/>
              <a:t>	2</a:t>
            </a:r>
            <a:r>
              <a:rPr kumimoji="1" lang="en-US" altLang="zh-CN" dirty="0"/>
              <a:t>) Performance indicator</a:t>
            </a:r>
            <a:r>
              <a:rPr kumimoji="1" lang="en-US" altLang="zh-CN" dirty="0" smtClean="0"/>
              <a:t>: Thousand </a:t>
            </a:r>
            <a:r>
              <a:rPr kumimoji="1" lang="en-US" altLang="zh-CN" dirty="0"/>
              <a:t>exposure </a:t>
            </a:r>
            <a:r>
              <a:rPr kumimoji="1" lang="en-US" altLang="zh-CN" dirty="0" smtClean="0"/>
              <a:t>cost.</a:t>
            </a:r>
            <a:endParaRPr kumimoji="1" lang="zh-CN" altLang="en-US" dirty="0"/>
          </a:p>
        </p:txBody>
      </p:sp>
      <p:sp>
        <p:nvSpPr>
          <p:cNvPr id="7" name="文本框 6"/>
          <p:cNvSpPr txBox="1"/>
          <p:nvPr/>
        </p:nvSpPr>
        <p:spPr>
          <a:xfrm>
            <a:off x="404037" y="2479643"/>
            <a:ext cx="9377916" cy="923330"/>
          </a:xfrm>
          <a:prstGeom prst="rect">
            <a:avLst/>
          </a:prstGeom>
          <a:noFill/>
        </p:spPr>
        <p:txBody>
          <a:bodyPr wrap="square" rtlCol="0">
            <a:spAutoFit/>
          </a:bodyPr>
          <a:lstStyle/>
          <a:p>
            <a:r>
              <a:rPr kumimoji="1" lang="en-US" altLang="zh-CN" dirty="0" smtClean="0"/>
              <a:t>CPC(Cost Per Click)</a:t>
            </a:r>
          </a:p>
          <a:p>
            <a:r>
              <a:rPr kumimoji="1" lang="en-US" altLang="zh-CN" dirty="0" smtClean="0"/>
              <a:t>	1</a:t>
            </a:r>
            <a:r>
              <a:rPr kumimoji="1" lang="en-US" altLang="zh-CN" dirty="0"/>
              <a:t>) Bid and billing model</a:t>
            </a:r>
            <a:r>
              <a:rPr kumimoji="1" lang="en-US" altLang="zh-CN" dirty="0" smtClean="0"/>
              <a:t>: According </a:t>
            </a:r>
            <a:r>
              <a:rPr kumimoji="1" lang="en-US" altLang="zh-CN" dirty="0"/>
              <a:t>to the </a:t>
            </a:r>
            <a:r>
              <a:rPr kumimoji="1" lang="en-US" altLang="zh-CN" dirty="0" smtClean="0"/>
              <a:t>Click </a:t>
            </a:r>
            <a:r>
              <a:rPr kumimoji="1" lang="en-US" altLang="zh-CN" dirty="0"/>
              <a:t>bidding / billing.</a:t>
            </a:r>
            <a:endParaRPr kumimoji="1" lang="en-US" altLang="zh-CN" dirty="0" smtClean="0"/>
          </a:p>
          <a:p>
            <a:r>
              <a:rPr kumimoji="1" lang="en-US" altLang="zh-CN" dirty="0" smtClean="0"/>
              <a:t>	2</a:t>
            </a:r>
            <a:r>
              <a:rPr kumimoji="1" lang="en-US" altLang="zh-CN" dirty="0"/>
              <a:t>) Performance indicator: Single click cost.</a:t>
            </a:r>
            <a:endParaRPr kumimoji="1" lang="zh-CN" altLang="en-US" dirty="0"/>
          </a:p>
        </p:txBody>
      </p:sp>
      <p:sp>
        <p:nvSpPr>
          <p:cNvPr id="9" name="文本框 8"/>
          <p:cNvSpPr txBox="1"/>
          <p:nvPr/>
        </p:nvSpPr>
        <p:spPr>
          <a:xfrm>
            <a:off x="404037" y="3620659"/>
            <a:ext cx="9377916" cy="923330"/>
          </a:xfrm>
          <a:prstGeom prst="rect">
            <a:avLst/>
          </a:prstGeom>
          <a:noFill/>
        </p:spPr>
        <p:txBody>
          <a:bodyPr wrap="square" rtlCol="0">
            <a:spAutoFit/>
          </a:bodyPr>
          <a:lstStyle/>
          <a:p>
            <a:r>
              <a:rPr kumimoji="1" lang="en-US" altLang="zh-CN" dirty="0" smtClean="0"/>
              <a:t>CPA(Cost Per Action)</a:t>
            </a:r>
          </a:p>
          <a:p>
            <a:r>
              <a:rPr kumimoji="1" lang="en-US" altLang="zh-CN" dirty="0" smtClean="0"/>
              <a:t>	1</a:t>
            </a:r>
            <a:r>
              <a:rPr kumimoji="1" lang="en-US" altLang="zh-CN" dirty="0"/>
              <a:t>) Bid and billing model</a:t>
            </a:r>
            <a:r>
              <a:rPr kumimoji="1" lang="en-US" altLang="zh-CN" dirty="0" smtClean="0"/>
              <a:t>: According </a:t>
            </a:r>
            <a:r>
              <a:rPr kumimoji="1" lang="en-US" altLang="zh-CN" dirty="0"/>
              <a:t>to the Conversion </a:t>
            </a:r>
            <a:r>
              <a:rPr kumimoji="1" lang="en-US" altLang="zh-CN" dirty="0" smtClean="0"/>
              <a:t>bidding </a:t>
            </a:r>
            <a:r>
              <a:rPr kumimoji="1" lang="en-US" altLang="zh-CN" dirty="0"/>
              <a:t>/ billing.</a:t>
            </a:r>
            <a:endParaRPr kumimoji="1" lang="en-US" altLang="zh-CN" dirty="0" smtClean="0"/>
          </a:p>
          <a:p>
            <a:r>
              <a:rPr kumimoji="1" lang="en-US" altLang="zh-CN" dirty="0" smtClean="0"/>
              <a:t>	2) </a:t>
            </a:r>
            <a:r>
              <a:rPr kumimoji="1" lang="en-US" altLang="zh-CN" dirty="0"/>
              <a:t>Performance indicator: Single </a:t>
            </a:r>
            <a:r>
              <a:rPr kumimoji="1" lang="en-US" altLang="zh-CN" dirty="0" smtClean="0"/>
              <a:t>conversion </a:t>
            </a:r>
            <a:r>
              <a:rPr kumimoji="1" lang="en-US" altLang="zh-CN" dirty="0"/>
              <a:t>cost.</a:t>
            </a:r>
            <a:endParaRPr kumimoji="1" lang="zh-CN" altLang="en-US" dirty="0"/>
          </a:p>
        </p:txBody>
      </p:sp>
      <p:sp>
        <p:nvSpPr>
          <p:cNvPr id="10" name="文本框 9"/>
          <p:cNvSpPr txBox="1"/>
          <p:nvPr/>
        </p:nvSpPr>
        <p:spPr>
          <a:xfrm>
            <a:off x="404037" y="5798145"/>
            <a:ext cx="10377377" cy="923330"/>
          </a:xfrm>
          <a:prstGeom prst="rect">
            <a:avLst/>
          </a:prstGeom>
          <a:noFill/>
        </p:spPr>
        <p:txBody>
          <a:bodyPr wrap="square" rtlCol="0">
            <a:spAutoFit/>
          </a:bodyPr>
          <a:lstStyle/>
          <a:p>
            <a:r>
              <a:rPr kumimoji="1" lang="en-US" altLang="zh-CN" dirty="0" smtClean="0"/>
              <a:t>GSP(Generalized Second Price)</a:t>
            </a:r>
          </a:p>
          <a:p>
            <a:r>
              <a:rPr kumimoji="1" lang="en-US" altLang="zh-CN" dirty="0"/>
              <a:t>	</a:t>
            </a:r>
            <a:r>
              <a:rPr kumimoji="1" lang="en-US" altLang="zh-CN" dirty="0" smtClean="0"/>
              <a:t>For </a:t>
            </a:r>
            <a:r>
              <a:rPr kumimoji="1" lang="en-US" altLang="zh-CN" dirty="0"/>
              <a:t>bivalent billing, the bid of the </a:t>
            </a:r>
            <a:r>
              <a:rPr kumimoji="1" lang="en-US" altLang="zh-CN" dirty="0" err="1"/>
              <a:t>i-th</a:t>
            </a:r>
            <a:r>
              <a:rPr kumimoji="1" lang="en-US" altLang="zh-CN" dirty="0"/>
              <a:t> advertiser is equal to the bid of the i+1th advertiser plus a small value.</a:t>
            </a:r>
            <a:endParaRPr kumimoji="1" lang="en-US" altLang="zh-CN" dirty="0" smtClean="0"/>
          </a:p>
        </p:txBody>
      </p:sp>
      <p:sp>
        <p:nvSpPr>
          <p:cNvPr id="11" name="左弧形箭头 10"/>
          <p:cNvSpPr/>
          <p:nvPr/>
        </p:nvSpPr>
        <p:spPr>
          <a:xfrm>
            <a:off x="8995144" y="1576662"/>
            <a:ext cx="1190847" cy="14920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左弧形箭头 11"/>
          <p:cNvSpPr/>
          <p:nvPr/>
        </p:nvSpPr>
        <p:spPr>
          <a:xfrm>
            <a:off x="8995144" y="2995383"/>
            <a:ext cx="1190847" cy="14920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文本框 12"/>
          <p:cNvSpPr txBox="1"/>
          <p:nvPr/>
        </p:nvSpPr>
        <p:spPr>
          <a:xfrm>
            <a:off x="10185991" y="1953361"/>
            <a:ext cx="1701208" cy="369332"/>
          </a:xfrm>
          <a:prstGeom prst="rect">
            <a:avLst/>
          </a:prstGeom>
          <a:noFill/>
        </p:spPr>
        <p:txBody>
          <a:bodyPr wrap="square" rtlCol="0">
            <a:spAutoFit/>
          </a:bodyPr>
          <a:lstStyle/>
          <a:p>
            <a:r>
              <a:rPr kumimoji="1" lang="en-US" altLang="zh-CN" dirty="0" smtClean="0"/>
              <a:t>CTR</a:t>
            </a:r>
            <a:endParaRPr kumimoji="1" lang="zh-CN" altLang="en-US" dirty="0"/>
          </a:p>
        </p:txBody>
      </p:sp>
      <p:sp>
        <p:nvSpPr>
          <p:cNvPr id="14" name="文本框 13"/>
          <p:cNvSpPr txBox="1"/>
          <p:nvPr/>
        </p:nvSpPr>
        <p:spPr>
          <a:xfrm>
            <a:off x="10185990" y="3392769"/>
            <a:ext cx="1701209" cy="369332"/>
          </a:xfrm>
          <a:prstGeom prst="rect">
            <a:avLst/>
          </a:prstGeom>
          <a:noFill/>
        </p:spPr>
        <p:txBody>
          <a:bodyPr wrap="square" rtlCol="0">
            <a:spAutoFit/>
          </a:bodyPr>
          <a:lstStyle/>
          <a:p>
            <a:r>
              <a:rPr kumimoji="1" lang="en-US" altLang="zh-CN" dirty="0" smtClean="0"/>
              <a:t>CVR</a:t>
            </a:r>
            <a:endParaRPr kumimoji="1" lang="zh-CN" altLang="en-US" dirty="0"/>
          </a:p>
        </p:txBody>
      </p:sp>
      <p:sp>
        <p:nvSpPr>
          <p:cNvPr id="15" name="文本框 14"/>
          <p:cNvSpPr txBox="1"/>
          <p:nvPr/>
        </p:nvSpPr>
        <p:spPr>
          <a:xfrm>
            <a:off x="404037" y="4712907"/>
            <a:ext cx="9377916" cy="923330"/>
          </a:xfrm>
          <a:prstGeom prst="rect">
            <a:avLst/>
          </a:prstGeom>
          <a:noFill/>
        </p:spPr>
        <p:txBody>
          <a:bodyPr wrap="square" rtlCol="0">
            <a:spAutoFit/>
          </a:bodyPr>
          <a:lstStyle/>
          <a:p>
            <a:r>
              <a:rPr kumimoji="1" lang="en-US" altLang="zh-CN" dirty="0" err="1" smtClean="0"/>
              <a:t>oCPA</a:t>
            </a:r>
            <a:r>
              <a:rPr kumimoji="1" lang="en-US" altLang="zh-CN" dirty="0" smtClean="0"/>
              <a:t>(optimized Cost Per Action)</a:t>
            </a:r>
          </a:p>
          <a:p>
            <a:r>
              <a:rPr kumimoji="1" lang="en-US" altLang="zh-CN" dirty="0" smtClean="0"/>
              <a:t>	1</a:t>
            </a:r>
            <a:r>
              <a:rPr kumimoji="1" lang="en-US" altLang="zh-CN" dirty="0"/>
              <a:t>) Separation of bidding and billing </a:t>
            </a:r>
            <a:r>
              <a:rPr kumimoji="1" lang="en-US" altLang="zh-CN" dirty="0" smtClean="0"/>
              <a:t>methods.</a:t>
            </a:r>
          </a:p>
          <a:p>
            <a:r>
              <a:rPr kumimoji="1" lang="en-US" altLang="zh-CN" dirty="0" smtClean="0"/>
              <a:t>	2</a:t>
            </a:r>
            <a:r>
              <a:rPr kumimoji="1" lang="en-US" altLang="zh-CN" dirty="0"/>
              <a:t>) Automatic </a:t>
            </a:r>
            <a:r>
              <a:rPr kumimoji="1" lang="en-US" altLang="zh-CN" dirty="0" smtClean="0"/>
              <a:t>bidding.</a:t>
            </a:r>
            <a:endParaRPr kumimoji="1" lang="zh-CN" altLang="en-US" dirty="0"/>
          </a:p>
        </p:txBody>
      </p:sp>
    </p:spTree>
    <p:extLst>
      <p:ext uri="{BB962C8B-B14F-4D97-AF65-F5344CB8AC3E}">
        <p14:creationId xmlns:p14="http://schemas.microsoft.com/office/powerpoint/2010/main" val="12355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animBg="1"/>
      <p:bldP spid="12" grpId="0" animBg="1"/>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smtClean="0">
                <a:solidFill>
                  <a:schemeClr val="bg1"/>
                </a:solidFill>
                <a:latin typeface="Times New Roman" charset="0"/>
                <a:ea typeface="Times New Roman" charset="0"/>
                <a:cs typeface="Times New Roman" charset="0"/>
              </a:rPr>
              <a:t>01. </a:t>
            </a:r>
            <a:r>
              <a:rPr lang="en-US" altLang="zh-CN" sz="2800" b="1" i="1" dirty="0" smtClean="0">
                <a:solidFill>
                  <a:schemeClr val="bg1"/>
                </a:solidFill>
                <a:latin typeface="Times New Roman" charset="0"/>
                <a:ea typeface="Times New Roman" charset="0"/>
                <a:cs typeface="Times New Roman" charset="0"/>
              </a:rPr>
              <a:t>Introduction</a:t>
            </a:r>
            <a:endParaRPr lang="zh-CN" altLang="en-US" sz="2800" b="1" i="1" dirty="0">
              <a:solidFill>
                <a:schemeClr val="bg1"/>
              </a:solidFill>
              <a:latin typeface="Times New Roman" charset="0"/>
              <a:ea typeface="Times New Roman" charset="0"/>
              <a:cs typeface="Times New Roman" charset="0"/>
            </a:endParaRPr>
          </a:p>
        </p:txBody>
      </p:sp>
      <p:sp>
        <p:nvSpPr>
          <p:cNvPr id="6" name="矩形 5"/>
          <p:cNvSpPr/>
          <p:nvPr/>
        </p:nvSpPr>
        <p:spPr>
          <a:xfrm>
            <a:off x="668231" y="1606920"/>
            <a:ext cx="5724580" cy="523220"/>
          </a:xfrm>
          <a:prstGeom prst="rect">
            <a:avLst/>
          </a:prstGeom>
        </p:spPr>
        <p:txBody>
          <a:bodyPr wrap="none">
            <a:spAutoFit/>
          </a:bodyPr>
          <a:lstStyle/>
          <a:p>
            <a:r>
              <a:rPr lang="zh-CN" altLang="en-US" sz="2800" b="1" dirty="0">
                <a:latin typeface="Times New Roman" charset="0"/>
                <a:ea typeface="Times New Roman" charset="0"/>
                <a:cs typeface="Times New Roman" charset="0"/>
              </a:rPr>
              <a:t>Exposure competition </a:t>
            </a:r>
            <a:r>
              <a:rPr lang="zh-CN" altLang="en-US" sz="2800" b="1" dirty="0" smtClean="0">
                <a:latin typeface="Times New Roman" charset="0"/>
                <a:ea typeface="Times New Roman" charset="0"/>
                <a:cs typeface="Times New Roman" charset="0"/>
              </a:rPr>
              <a:t>mechanism：</a:t>
            </a:r>
            <a:endParaRPr lang="zh-CN" altLang="en-US" sz="2800" b="1" dirty="0">
              <a:latin typeface="Times New Roman" charset="0"/>
              <a:ea typeface="Times New Roman" charset="0"/>
              <a:cs typeface="Times New Roman" charset="0"/>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16315" b="21686"/>
          <a:stretch/>
        </p:blipFill>
        <p:spPr>
          <a:xfrm>
            <a:off x="2199679" y="3388445"/>
            <a:ext cx="1330842" cy="825104"/>
          </a:xfrm>
          <a:prstGeom prst="rect">
            <a:avLst/>
          </a:prstGeom>
        </p:spPr>
      </p:pic>
      <p:sp>
        <p:nvSpPr>
          <p:cNvPr id="9" name="文本框 8"/>
          <p:cNvSpPr txBox="1"/>
          <p:nvPr/>
        </p:nvSpPr>
        <p:spPr>
          <a:xfrm>
            <a:off x="1529219" y="4465675"/>
            <a:ext cx="2671761" cy="369332"/>
          </a:xfrm>
          <a:prstGeom prst="rect">
            <a:avLst/>
          </a:prstGeom>
          <a:noFill/>
        </p:spPr>
        <p:txBody>
          <a:bodyPr wrap="square" rtlCol="0">
            <a:spAutoFit/>
          </a:bodyPr>
          <a:lstStyle/>
          <a:p>
            <a:pPr algn="ctr"/>
            <a:r>
              <a:rPr kumimoji="1" lang="en-US" altLang="zh-CN" dirty="0" smtClean="0"/>
              <a:t>Total </a:t>
            </a:r>
            <a:r>
              <a:rPr kumimoji="1" lang="en-US" altLang="zh-CN" dirty="0" err="1" smtClean="0"/>
              <a:t>eCPM</a:t>
            </a:r>
            <a:endParaRPr kumimoji="1" lang="zh-CN" altLang="en-US" dirty="0"/>
          </a:p>
        </p:txBody>
      </p:sp>
      <p:cxnSp>
        <p:nvCxnSpPr>
          <p:cNvPr id="12" name="直线箭头连接符 11"/>
          <p:cNvCxnSpPr/>
          <p:nvPr/>
        </p:nvCxnSpPr>
        <p:spPr>
          <a:xfrm flipV="1">
            <a:off x="4436054" y="3388445"/>
            <a:ext cx="1135406" cy="518878"/>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4436054" y="3957340"/>
            <a:ext cx="1135406" cy="693001"/>
          </a:xfrm>
          <a:prstGeom prst="straightConnector1">
            <a:avLst/>
          </a:prstGeom>
          <a:ln w="41275">
            <a:headEnd type="triangle"/>
            <a:tailEnd type="none" w="lg" len="sm"/>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24722"/>
          <a:stretch/>
        </p:blipFill>
        <p:spPr>
          <a:xfrm>
            <a:off x="6026048" y="2414020"/>
            <a:ext cx="733526" cy="974425"/>
          </a:xfrm>
          <a:prstGeom prst="rect">
            <a:avLst/>
          </a:prstGeom>
        </p:spPr>
      </p:pic>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24722"/>
          <a:stretch/>
        </p:blipFill>
        <p:spPr>
          <a:xfrm>
            <a:off x="6026048" y="4213549"/>
            <a:ext cx="733526" cy="974425"/>
          </a:xfrm>
          <a:prstGeom prst="rect">
            <a:avLst/>
          </a:prstGeom>
        </p:spPr>
      </p:pic>
      <p:sp>
        <p:nvSpPr>
          <p:cNvPr id="22" name="文本框 21"/>
          <p:cNvSpPr txBox="1"/>
          <p:nvPr/>
        </p:nvSpPr>
        <p:spPr>
          <a:xfrm>
            <a:off x="6026048" y="5199641"/>
            <a:ext cx="1807535" cy="369332"/>
          </a:xfrm>
          <a:prstGeom prst="rect">
            <a:avLst/>
          </a:prstGeom>
          <a:noFill/>
        </p:spPr>
        <p:txBody>
          <a:bodyPr wrap="square" rtlCol="0">
            <a:spAutoFit/>
          </a:bodyPr>
          <a:lstStyle/>
          <a:p>
            <a:r>
              <a:rPr kumimoji="1" lang="en-US" altLang="zh-CN" dirty="0" smtClean="0"/>
              <a:t>Quality </a:t>
            </a:r>
            <a:r>
              <a:rPr kumimoji="1" lang="en-US" altLang="zh-CN" dirty="0" err="1" smtClean="0"/>
              <a:t>eCPM</a:t>
            </a:r>
            <a:endParaRPr kumimoji="1" lang="zh-CN" altLang="en-US" dirty="0"/>
          </a:p>
        </p:txBody>
      </p:sp>
      <p:sp>
        <p:nvSpPr>
          <p:cNvPr id="23" name="文本框 22"/>
          <p:cNvSpPr txBox="1"/>
          <p:nvPr/>
        </p:nvSpPr>
        <p:spPr>
          <a:xfrm>
            <a:off x="6026048" y="3463218"/>
            <a:ext cx="1807535" cy="369332"/>
          </a:xfrm>
          <a:prstGeom prst="rect">
            <a:avLst/>
          </a:prstGeom>
          <a:noFill/>
        </p:spPr>
        <p:txBody>
          <a:bodyPr wrap="square" rtlCol="0">
            <a:spAutoFit/>
          </a:bodyPr>
          <a:lstStyle/>
          <a:p>
            <a:r>
              <a:rPr kumimoji="1" lang="en-US" altLang="zh-CN" smtClean="0"/>
              <a:t>eCPM</a:t>
            </a:r>
            <a:endParaRPr kumimoji="1" lang="zh-CN" altLang="en-US" dirty="0"/>
          </a:p>
        </p:txBody>
      </p:sp>
      <p:sp>
        <p:nvSpPr>
          <p:cNvPr id="24" name="矩形 23"/>
          <p:cNvSpPr/>
          <p:nvPr/>
        </p:nvSpPr>
        <p:spPr>
          <a:xfrm>
            <a:off x="1627235" y="2928575"/>
            <a:ext cx="2658805" cy="369332"/>
          </a:xfrm>
          <a:prstGeom prst="rect">
            <a:avLst/>
          </a:prstGeom>
        </p:spPr>
        <p:txBody>
          <a:bodyPr wrap="none">
            <a:spAutoFit/>
          </a:bodyPr>
          <a:lstStyle/>
          <a:p>
            <a:r>
              <a:rPr kumimoji="1" lang="en-US" altLang="zh-CN"/>
              <a:t>The winner advertisement</a:t>
            </a:r>
            <a:endParaRPr kumimoji="1" lang="en-US" altLang="zh-CN" dirty="0"/>
          </a:p>
        </p:txBody>
      </p:sp>
      <p:cxnSp>
        <p:nvCxnSpPr>
          <p:cNvPr id="25" name="直线箭头连接符 24"/>
          <p:cNvCxnSpPr/>
          <p:nvPr/>
        </p:nvCxnSpPr>
        <p:spPr>
          <a:xfrm flipV="1">
            <a:off x="7086404" y="1895142"/>
            <a:ext cx="1135406" cy="518878"/>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a:off x="7086404" y="2679180"/>
            <a:ext cx="1135406" cy="0"/>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7107669" y="3039112"/>
            <a:ext cx="1114141" cy="424106"/>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7147498" y="4097710"/>
            <a:ext cx="1135406" cy="518878"/>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7147498" y="4881748"/>
            <a:ext cx="1135406" cy="0"/>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7168763" y="5241680"/>
            <a:ext cx="1114141" cy="424106"/>
          </a:xfrm>
          <a:prstGeom prst="straightConnector1">
            <a:avLst/>
          </a:prstGeom>
          <a:ln w="4127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282904" y="1606920"/>
            <a:ext cx="1711701" cy="369332"/>
          </a:xfrm>
          <a:prstGeom prst="rect">
            <a:avLst/>
          </a:prstGeom>
          <a:noFill/>
        </p:spPr>
        <p:txBody>
          <a:bodyPr wrap="square" rtlCol="0">
            <a:spAutoFit/>
          </a:bodyPr>
          <a:lstStyle/>
          <a:p>
            <a:r>
              <a:rPr kumimoji="1" lang="en-US" altLang="zh-CN" dirty="0" err="1" smtClean="0"/>
              <a:t>Cpm_bid</a:t>
            </a:r>
            <a:endParaRPr kumimoji="1" lang="zh-CN" altLang="en-US" dirty="0"/>
          </a:p>
        </p:txBody>
      </p:sp>
      <p:sp>
        <p:nvSpPr>
          <p:cNvPr id="34" name="文本框 33"/>
          <p:cNvSpPr txBox="1"/>
          <p:nvPr/>
        </p:nvSpPr>
        <p:spPr>
          <a:xfrm>
            <a:off x="8270499" y="2482983"/>
            <a:ext cx="2808627" cy="369332"/>
          </a:xfrm>
          <a:prstGeom prst="rect">
            <a:avLst/>
          </a:prstGeom>
          <a:noFill/>
        </p:spPr>
        <p:txBody>
          <a:bodyPr wrap="square" rtlCol="0">
            <a:spAutoFit/>
          </a:bodyPr>
          <a:lstStyle/>
          <a:p>
            <a:r>
              <a:rPr kumimoji="1" lang="en-US" altLang="zh-CN" dirty="0" smtClean="0"/>
              <a:t>1000*</a:t>
            </a:r>
            <a:r>
              <a:rPr kumimoji="1" lang="en-US" altLang="zh-CN" dirty="0" err="1" smtClean="0"/>
              <a:t>Cpm_bid</a:t>
            </a:r>
            <a:r>
              <a:rPr kumimoji="1" lang="en-US" altLang="zh-CN" dirty="0" smtClean="0"/>
              <a:t>*</a:t>
            </a:r>
            <a:r>
              <a:rPr kumimoji="1" lang="en-US" altLang="zh-CN" dirty="0" err="1" smtClean="0"/>
              <a:t>pctr</a:t>
            </a:r>
            <a:endParaRPr kumimoji="1" lang="zh-CN" altLang="en-US" dirty="0"/>
          </a:p>
        </p:txBody>
      </p:sp>
      <p:sp>
        <p:nvSpPr>
          <p:cNvPr id="35" name="文本框 34"/>
          <p:cNvSpPr txBox="1"/>
          <p:nvPr/>
        </p:nvSpPr>
        <p:spPr>
          <a:xfrm>
            <a:off x="8270498" y="3251276"/>
            <a:ext cx="2808627" cy="369332"/>
          </a:xfrm>
          <a:prstGeom prst="rect">
            <a:avLst/>
          </a:prstGeom>
          <a:noFill/>
        </p:spPr>
        <p:txBody>
          <a:bodyPr wrap="square" rtlCol="0">
            <a:spAutoFit/>
          </a:bodyPr>
          <a:lstStyle/>
          <a:p>
            <a:r>
              <a:rPr kumimoji="1" lang="en-US" altLang="zh-CN" dirty="0" smtClean="0"/>
              <a:t>1000*</a:t>
            </a:r>
            <a:r>
              <a:rPr kumimoji="1" lang="en-US" altLang="zh-CN" dirty="0" err="1" smtClean="0"/>
              <a:t>Cpa_bid</a:t>
            </a:r>
            <a:r>
              <a:rPr kumimoji="1" lang="en-US" altLang="zh-CN" dirty="0" smtClean="0"/>
              <a:t>*</a:t>
            </a:r>
            <a:r>
              <a:rPr kumimoji="1" lang="en-US" altLang="zh-CN" dirty="0" err="1" smtClean="0"/>
              <a:t>pctr</a:t>
            </a:r>
            <a:r>
              <a:rPr kumimoji="1" lang="en-US" altLang="zh-CN" dirty="0" smtClean="0"/>
              <a:t>*</a:t>
            </a:r>
            <a:r>
              <a:rPr kumimoji="1" lang="en-US" altLang="zh-CN" dirty="0" err="1" smtClean="0"/>
              <a:t>pcvr</a:t>
            </a:r>
            <a:endParaRPr kumimoji="1" lang="zh-CN" altLang="en-US" dirty="0"/>
          </a:p>
        </p:txBody>
      </p:sp>
      <p:sp>
        <p:nvSpPr>
          <p:cNvPr id="36" name="文本框 35"/>
          <p:cNvSpPr txBox="1"/>
          <p:nvPr/>
        </p:nvSpPr>
        <p:spPr>
          <a:xfrm>
            <a:off x="8335612" y="3907323"/>
            <a:ext cx="1711701" cy="369332"/>
          </a:xfrm>
          <a:prstGeom prst="rect">
            <a:avLst/>
          </a:prstGeom>
          <a:noFill/>
        </p:spPr>
        <p:txBody>
          <a:bodyPr wrap="square" rtlCol="0">
            <a:spAutoFit/>
          </a:bodyPr>
          <a:lstStyle/>
          <a:p>
            <a:r>
              <a:rPr kumimoji="1" lang="en-US" altLang="zh-CN" dirty="0" err="1" smtClean="0"/>
              <a:t>pctr</a:t>
            </a:r>
            <a:endParaRPr kumimoji="1" lang="zh-CN" altLang="en-US" dirty="0"/>
          </a:p>
        </p:txBody>
      </p:sp>
      <p:sp>
        <p:nvSpPr>
          <p:cNvPr id="37" name="文本框 36"/>
          <p:cNvSpPr txBox="1"/>
          <p:nvPr/>
        </p:nvSpPr>
        <p:spPr>
          <a:xfrm>
            <a:off x="8335611" y="4628624"/>
            <a:ext cx="1711701" cy="369332"/>
          </a:xfrm>
          <a:prstGeom prst="rect">
            <a:avLst/>
          </a:prstGeom>
          <a:noFill/>
        </p:spPr>
        <p:txBody>
          <a:bodyPr wrap="square" rtlCol="0">
            <a:spAutoFit/>
          </a:bodyPr>
          <a:lstStyle/>
          <a:p>
            <a:r>
              <a:rPr kumimoji="1" lang="en-US" altLang="zh-CN" dirty="0" err="1" smtClean="0"/>
              <a:t>pcvr</a:t>
            </a:r>
            <a:endParaRPr kumimoji="1" lang="zh-CN" altLang="en-US" dirty="0"/>
          </a:p>
        </p:txBody>
      </p:sp>
      <p:sp>
        <p:nvSpPr>
          <p:cNvPr id="38" name="文本框 37"/>
          <p:cNvSpPr txBox="1"/>
          <p:nvPr/>
        </p:nvSpPr>
        <p:spPr>
          <a:xfrm>
            <a:off x="8335611" y="5481120"/>
            <a:ext cx="2105561" cy="369332"/>
          </a:xfrm>
          <a:prstGeom prst="rect">
            <a:avLst/>
          </a:prstGeom>
          <a:noFill/>
        </p:spPr>
        <p:txBody>
          <a:bodyPr wrap="square" rtlCol="0">
            <a:spAutoFit/>
          </a:bodyPr>
          <a:lstStyle/>
          <a:p>
            <a:r>
              <a:rPr kumimoji="1" lang="en-US" altLang="zh-CN" dirty="0" smtClean="0"/>
              <a:t>Negative Feedback</a:t>
            </a:r>
            <a:endParaRPr kumimoji="1" lang="zh-CN" altLang="en-US" dirty="0"/>
          </a:p>
        </p:txBody>
      </p:sp>
    </p:spTree>
    <p:extLst>
      <p:ext uri="{BB962C8B-B14F-4D97-AF65-F5344CB8AC3E}">
        <p14:creationId xmlns:p14="http://schemas.microsoft.com/office/powerpoint/2010/main" val="14946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500" fill="hold"/>
                                        <p:tgtEl>
                                          <p:spTgt spid="14"/>
                                        </p:tgtEl>
                                        <p:attrNameLst>
                                          <p:attrName>ppt_x</p:attrName>
                                        </p:attrNameLst>
                                      </p:cBhvr>
                                      <p:tavLst>
                                        <p:tav tm="0">
                                          <p:val>
                                            <p:strVal val="#ppt_x"/>
                                          </p:val>
                                        </p:tav>
                                        <p:tav tm="100000">
                                          <p:val>
                                            <p:strVal val="#ppt_x"/>
                                          </p:val>
                                        </p:tav>
                                      </p:tavLst>
                                    </p:anim>
                                    <p:anim calcmode="lin" valueType="num">
                                      <p:cBhvr additive="base">
                                        <p:cTn id="8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additive="base">
                                        <p:cTn id="101" dur="500" fill="hold"/>
                                        <p:tgtEl>
                                          <p:spTgt spid="9"/>
                                        </p:tgtEl>
                                        <p:attrNameLst>
                                          <p:attrName>ppt_x</p:attrName>
                                        </p:attrNameLst>
                                      </p:cBhvr>
                                      <p:tavLst>
                                        <p:tav tm="0">
                                          <p:val>
                                            <p:strVal val="#ppt_x"/>
                                          </p:val>
                                        </p:tav>
                                        <p:tav tm="100000">
                                          <p:val>
                                            <p:strVal val="#ppt_x"/>
                                          </p:val>
                                        </p:tav>
                                      </p:tavLst>
                                    </p:anim>
                                    <p:anim calcmode="lin" valueType="num">
                                      <p:cBhvr additive="base">
                                        <p:cTn id="10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P spid="24" grpId="0"/>
      <p:bldP spid="33" grpId="0"/>
      <p:bldP spid="34" grpId="0"/>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xmlns="" id="{DCA4962F-284F-4628-8D76-8204CCBFCDBD}"/>
              </a:ext>
            </a:extLst>
          </p:cNvPr>
          <p:cNvSpPr>
            <a:spLocks noGrp="1"/>
          </p:cNvSpPr>
          <p:nvPr>
            <p:ph type="ctrTitle"/>
          </p:nvPr>
        </p:nvSpPr>
        <p:spPr>
          <a:xfrm>
            <a:off x="251520" y="332656"/>
            <a:ext cx="4619920" cy="411481"/>
          </a:xfrm>
        </p:spPr>
        <p:txBody>
          <a:bodyPr>
            <a:noAutofit/>
          </a:bodyPr>
          <a:lstStyle/>
          <a:p>
            <a:pPr algn="l"/>
            <a:r>
              <a:rPr lang="en-US" altLang="zh-CN" sz="2800" b="1" i="1" dirty="0" smtClean="0">
                <a:solidFill>
                  <a:schemeClr val="bg1"/>
                </a:solidFill>
                <a:latin typeface="Times New Roman" charset="0"/>
                <a:ea typeface="Times New Roman" charset="0"/>
                <a:cs typeface="Times New Roman" charset="0"/>
              </a:rPr>
              <a:t>01</a:t>
            </a:r>
            <a:r>
              <a:rPr lang="en-US" altLang="zh-CN" sz="2800" b="1" i="1" dirty="0">
                <a:solidFill>
                  <a:schemeClr val="bg1"/>
                </a:solidFill>
                <a:latin typeface="Times New Roman" charset="0"/>
                <a:ea typeface="Times New Roman" charset="0"/>
                <a:cs typeface="Times New Roman" charset="0"/>
              </a:rPr>
              <a:t>. Introduction</a:t>
            </a:r>
            <a:endParaRPr lang="zh-CN" altLang="en-US" sz="2800" b="1" i="1" dirty="0">
              <a:solidFill>
                <a:schemeClr val="bg1"/>
              </a:solidFill>
              <a:latin typeface="Times New Roman" charset="0"/>
              <a:ea typeface="Times New Roman" charset="0"/>
              <a:cs typeface="Times New Roman" charset="0"/>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063" t="6188" r="2151" b="4705"/>
          <a:stretch/>
        </p:blipFill>
        <p:spPr>
          <a:xfrm>
            <a:off x="1782608" y="1318440"/>
            <a:ext cx="8607881" cy="3338622"/>
          </a:xfrm>
          <a:prstGeom prst="rect">
            <a:avLst/>
          </a:prstGeom>
        </p:spPr>
      </p:pic>
      <p:sp>
        <p:nvSpPr>
          <p:cNvPr id="11" name="矩形 10"/>
          <p:cNvSpPr/>
          <p:nvPr/>
        </p:nvSpPr>
        <p:spPr>
          <a:xfrm>
            <a:off x="5826642" y="2955851"/>
            <a:ext cx="914400" cy="616689"/>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右箭头 11"/>
          <p:cNvSpPr/>
          <p:nvPr/>
        </p:nvSpPr>
        <p:spPr>
          <a:xfrm rot="5400000">
            <a:off x="5486368" y="4231874"/>
            <a:ext cx="159494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4296417" y="5295245"/>
            <a:ext cx="7315023" cy="584775"/>
          </a:xfrm>
          <a:prstGeom prst="rect">
            <a:avLst/>
          </a:prstGeom>
          <a:noFill/>
        </p:spPr>
        <p:txBody>
          <a:bodyPr wrap="square" rtlCol="0">
            <a:spAutoFit/>
          </a:bodyPr>
          <a:lstStyle/>
          <a:p>
            <a:r>
              <a:rPr kumimoji="1" lang="en-US" altLang="zh-CN" sz="3200" dirty="0" smtClean="0"/>
              <a:t>Our</a:t>
            </a:r>
            <a:r>
              <a:rPr kumimoji="1" lang="zh-CN" altLang="en-US" sz="3200" dirty="0" smtClean="0"/>
              <a:t> </a:t>
            </a:r>
            <a:r>
              <a:rPr kumimoji="1" lang="en-US" altLang="zh-CN" sz="3200" dirty="0" smtClean="0"/>
              <a:t>goal: </a:t>
            </a:r>
            <a:r>
              <a:rPr kumimoji="1" lang="en-US" altLang="zh-CN" sz="2000" dirty="0" smtClean="0"/>
              <a:t>Predict impression advertisement with some feature.</a:t>
            </a:r>
            <a:endParaRPr kumimoji="1" lang="zh-CN" altLang="en-US" sz="2000" dirty="0"/>
          </a:p>
        </p:txBody>
      </p:sp>
    </p:spTree>
    <p:extLst>
      <p:ext uri="{BB962C8B-B14F-4D97-AF65-F5344CB8AC3E}">
        <p14:creationId xmlns:p14="http://schemas.microsoft.com/office/powerpoint/2010/main" val="953977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smtClean="0">
                <a:solidFill>
                  <a:schemeClr val="bg1"/>
                </a:solidFill>
                <a:latin typeface="Times New Roman" charset="0"/>
                <a:ea typeface="Times New Roman" charset="0"/>
                <a:cs typeface="Times New Roman" charset="0"/>
              </a:rPr>
              <a:t>01. Introduction</a:t>
            </a:r>
            <a:endParaRPr lang="zh-CN" altLang="en-US" sz="2800" b="1" i="1" dirty="0">
              <a:solidFill>
                <a:schemeClr val="bg1"/>
              </a:solidFill>
              <a:latin typeface="Times New Roman" charset="0"/>
              <a:ea typeface="Times New Roman" charset="0"/>
              <a:cs typeface="Times New Roman" charset="0"/>
            </a:endParaRPr>
          </a:p>
        </p:txBody>
      </p:sp>
      <p:sp>
        <p:nvSpPr>
          <p:cNvPr id="6" name="矩形 5"/>
          <p:cNvSpPr/>
          <p:nvPr/>
        </p:nvSpPr>
        <p:spPr>
          <a:xfrm>
            <a:off x="668231" y="1606920"/>
            <a:ext cx="4717830" cy="523220"/>
          </a:xfrm>
          <a:prstGeom prst="rect">
            <a:avLst/>
          </a:prstGeom>
        </p:spPr>
        <p:txBody>
          <a:bodyPr wrap="none">
            <a:spAutoFit/>
          </a:bodyPr>
          <a:lstStyle/>
          <a:p>
            <a:r>
              <a:rPr lang="en-US" altLang="zh-CN" sz="2800" b="1" dirty="0" smtClean="0">
                <a:latin typeface="Times New Roman" charset="0"/>
                <a:ea typeface="Times New Roman" charset="0"/>
                <a:cs typeface="Times New Roman" charset="0"/>
              </a:rPr>
              <a:t>How </a:t>
            </a:r>
            <a:r>
              <a:rPr lang="en-US" altLang="zh-CN" sz="2800" b="1" dirty="0">
                <a:latin typeface="Times New Roman" charset="0"/>
                <a:ea typeface="Times New Roman" charset="0"/>
                <a:cs typeface="Times New Roman" charset="0"/>
              </a:rPr>
              <a:t>to </a:t>
            </a:r>
            <a:r>
              <a:rPr lang="en-US" altLang="zh-CN" sz="2800" b="1" dirty="0" smtClean="0">
                <a:latin typeface="Times New Roman" charset="0"/>
                <a:ea typeface="Times New Roman" charset="0"/>
                <a:cs typeface="Times New Roman" charset="0"/>
              </a:rPr>
              <a:t>access our </a:t>
            </a:r>
            <a:r>
              <a:rPr lang="en-US" altLang="zh-CN" sz="2800" b="1" dirty="0">
                <a:latin typeface="Times New Roman" charset="0"/>
                <a:ea typeface="Times New Roman" charset="0"/>
                <a:cs typeface="Times New Roman" charset="0"/>
              </a:rPr>
              <a:t>prediction:</a:t>
            </a:r>
            <a:endParaRPr lang="zh-CN" altLang="en-US" sz="2800" b="1" dirty="0">
              <a:latin typeface="Times New Roman" charset="0"/>
              <a:ea typeface="Times New Roman" charset="0"/>
              <a:cs typeface="Times New Roman" charset="0"/>
            </a:endParaRPr>
          </a:p>
        </p:txBody>
      </p:sp>
      <p:sp>
        <p:nvSpPr>
          <p:cNvPr id="7" name="矩形 6"/>
          <p:cNvSpPr/>
          <p:nvPr/>
        </p:nvSpPr>
        <p:spPr>
          <a:xfrm>
            <a:off x="7307590" y="2536806"/>
            <a:ext cx="4865434" cy="461665"/>
          </a:xfrm>
          <a:prstGeom prst="rect">
            <a:avLst/>
          </a:prstGeom>
        </p:spPr>
        <p:txBody>
          <a:bodyPr wrap="none">
            <a:spAutoFit/>
          </a:bodyPr>
          <a:lstStyle/>
          <a:p>
            <a:r>
              <a:rPr lang="en-US" altLang="zh-CN" sz="2400" dirty="0" smtClean="0">
                <a:latin typeface="Times New Roman" charset="0"/>
                <a:ea typeface="Batang" charset="-127"/>
              </a:rPr>
              <a:t>Impression-bid </a:t>
            </a:r>
            <a:r>
              <a:rPr lang="en-US" altLang="zh-CN" sz="2400" dirty="0">
                <a:latin typeface="Times New Roman" charset="0"/>
                <a:ea typeface="Batang" charset="-127"/>
              </a:rPr>
              <a:t>monotonicity </a:t>
            </a:r>
            <a:r>
              <a:rPr lang="en-US" altLang="zh-CN" sz="2400" dirty="0" smtClean="0">
                <a:latin typeface="Times New Roman" charset="0"/>
                <a:ea typeface="Batang" charset="-127"/>
              </a:rPr>
              <a:t>score</a:t>
            </a:r>
            <a:r>
              <a:rPr lang="zh-CN" altLang="en-US" sz="2400" dirty="0" smtClean="0">
                <a:latin typeface="Times New Roman" charset="0"/>
                <a:ea typeface="Batang" charset="-127"/>
              </a:rPr>
              <a:t>：</a:t>
            </a:r>
            <a:r>
              <a:rPr lang="zh-CN" altLang="zh-CN" sz="2400" dirty="0" smtClean="0"/>
              <a:t> </a:t>
            </a:r>
            <a:endParaRPr lang="zh-CN" altLang="en-US" sz="2400" dirty="0"/>
          </a:p>
        </p:txBody>
      </p:sp>
      <p:sp>
        <p:nvSpPr>
          <p:cNvPr id="8" name="矩形 7"/>
          <p:cNvSpPr/>
          <p:nvPr/>
        </p:nvSpPr>
        <p:spPr>
          <a:xfrm>
            <a:off x="1981703" y="2543116"/>
            <a:ext cx="3560847" cy="461665"/>
          </a:xfrm>
          <a:prstGeom prst="rect">
            <a:avLst/>
          </a:prstGeom>
        </p:spPr>
        <p:txBody>
          <a:bodyPr wrap="none">
            <a:spAutoFit/>
          </a:bodyPr>
          <a:lstStyle/>
          <a:p>
            <a:r>
              <a:rPr lang="en-US" altLang="zh-CN" sz="2400" dirty="0" smtClean="0"/>
              <a:t> </a:t>
            </a:r>
            <a:r>
              <a:rPr lang="en-US" altLang="zh-CN" sz="2400" dirty="0"/>
              <a:t>Accuracy </a:t>
            </a:r>
            <a:r>
              <a:rPr lang="en-US" altLang="zh-CN" sz="2400" dirty="0" smtClean="0"/>
              <a:t>score(SMAPE)</a:t>
            </a:r>
            <a:r>
              <a:rPr lang="zh-CN" altLang="en-US" sz="2400" dirty="0" smtClean="0"/>
              <a:t>：</a:t>
            </a:r>
            <a:r>
              <a:rPr lang="en-US" altLang="zh-CN" sz="2400" dirty="0" smtClean="0"/>
              <a:t> </a:t>
            </a:r>
            <a:endParaRPr lang="zh-CN" altLang="en-US" sz="2400" dirty="0"/>
          </a:p>
        </p:txBody>
      </p:sp>
      <mc:AlternateContent xmlns:mc="http://schemas.openxmlformats.org/markup-compatibility/2006" xmlns:a14="http://schemas.microsoft.com/office/drawing/2010/main">
        <mc:Choice Requires="a14">
          <p:sp>
            <p:nvSpPr>
              <p:cNvPr id="9" name="矩形 8"/>
              <p:cNvSpPr/>
              <p:nvPr/>
            </p:nvSpPr>
            <p:spPr>
              <a:xfrm>
                <a:off x="1981703" y="3638545"/>
                <a:ext cx="2730619" cy="932499"/>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charset="0"/>
                        </a:rPr>
                        <m:t>S</m:t>
                      </m:r>
                      <m:r>
                        <m:rPr>
                          <m:sty m:val="p"/>
                        </m:rPr>
                        <a:rPr lang="zh-CN" altLang="en-US" i="0">
                          <a:latin typeface="Cambria Math" charset="0"/>
                        </a:rPr>
                        <m:t>MAPE</m:t>
                      </m:r>
                      <m:r>
                        <a:rPr lang="zh-CN" altLang="en-US" i="0">
                          <a:latin typeface="Cambria Math" charset="0"/>
                        </a:rPr>
                        <m:t>= </m:t>
                      </m:r>
                      <m:f>
                        <m:fPr>
                          <m:ctrlPr>
                            <a:rPr lang="zh-CN" altLang="en-US" i="1">
                              <a:latin typeface="Cambria Math" charset="0"/>
                            </a:rPr>
                          </m:ctrlPr>
                        </m:fPr>
                        <m:num>
                          <m:r>
                            <a:rPr lang="zh-CN" altLang="en-US" i="0">
                              <a:latin typeface="Cambria Math" charset="0"/>
                            </a:rPr>
                            <m:t>1</m:t>
                          </m:r>
                        </m:num>
                        <m:den>
                          <m:r>
                            <a:rPr lang="zh-CN" altLang="en-US" i="1">
                              <a:latin typeface="Cambria Math" charset="0"/>
                            </a:rPr>
                            <m:t>𝑛</m:t>
                          </m:r>
                        </m:den>
                      </m:f>
                      <m:nary>
                        <m:naryPr>
                          <m:chr m:val="∑"/>
                          <m:limLoc m:val="undOvr"/>
                          <m:ctrlPr>
                            <a:rPr lang="zh-CN" altLang="en-US" i="1">
                              <a:latin typeface="Cambria Math" charset="0"/>
                            </a:rPr>
                          </m:ctrlPr>
                        </m:naryPr>
                        <m:sub>
                          <m:r>
                            <a:rPr lang="zh-CN" altLang="en-US" i="1">
                              <a:latin typeface="Cambria Math" charset="0"/>
                            </a:rPr>
                            <m:t>𝑡</m:t>
                          </m:r>
                          <m:r>
                            <a:rPr lang="zh-CN" altLang="en-US" i="0">
                              <a:latin typeface="Cambria Math" charset="0"/>
                            </a:rPr>
                            <m:t>=1</m:t>
                          </m:r>
                        </m:sub>
                        <m:sup>
                          <m:r>
                            <a:rPr lang="zh-CN" altLang="en-US" i="1">
                              <a:latin typeface="Cambria Math" charset="0"/>
                            </a:rPr>
                            <m:t>𝑛</m:t>
                          </m:r>
                        </m:sup>
                        <m:e>
                          <m:f>
                            <m:fPr>
                              <m:ctrlPr>
                                <a:rPr lang="zh-CN" altLang="en-US" i="1">
                                  <a:latin typeface="Cambria Math" charset="0"/>
                                </a:rPr>
                              </m:ctrlPr>
                            </m:fPr>
                            <m:num>
                              <m:d>
                                <m:dPr>
                                  <m:begChr m:val="|"/>
                                  <m:endChr m:val="|"/>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𝐹</m:t>
                                      </m:r>
                                    </m:e>
                                    <m:sub>
                                      <m:r>
                                        <a:rPr lang="zh-CN" altLang="en-US" i="1">
                                          <a:latin typeface="Cambria Math" charset="0"/>
                                        </a:rPr>
                                        <m:t>𝑡</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𝐴</m:t>
                                      </m:r>
                                    </m:e>
                                    <m:sub>
                                      <m:r>
                                        <a:rPr lang="zh-CN" altLang="en-US" i="1">
                                          <a:latin typeface="Cambria Math" charset="0"/>
                                        </a:rPr>
                                        <m:t>𝑡</m:t>
                                      </m:r>
                                    </m:sub>
                                  </m:sSub>
                                </m:e>
                              </m:d>
                            </m:num>
                            <m:den>
                              <m:f>
                                <m:fPr>
                                  <m:ctrlPr>
                                    <a:rPr lang="zh-CN" altLang="en-US" i="1">
                                      <a:latin typeface="Cambria Math" charset="0"/>
                                    </a:rPr>
                                  </m:ctrlPr>
                                </m:fPr>
                                <m:num>
                                  <m:sSub>
                                    <m:sSubPr>
                                      <m:ctrlPr>
                                        <a:rPr lang="zh-CN" altLang="en-US" i="1">
                                          <a:latin typeface="Cambria Math" charset="0"/>
                                        </a:rPr>
                                      </m:ctrlPr>
                                    </m:sSubPr>
                                    <m:e>
                                      <m:r>
                                        <a:rPr lang="zh-CN" altLang="en-US" i="1">
                                          <a:latin typeface="Cambria Math" charset="0"/>
                                        </a:rPr>
                                        <m:t>𝐹</m:t>
                                      </m:r>
                                    </m:e>
                                    <m:sub>
                                      <m:r>
                                        <a:rPr lang="zh-CN" altLang="en-US" i="1">
                                          <a:latin typeface="Cambria Math" charset="0"/>
                                        </a:rPr>
                                        <m:t>𝑡</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𝐴</m:t>
                                      </m:r>
                                    </m:e>
                                    <m:sub>
                                      <m:r>
                                        <a:rPr lang="zh-CN" altLang="en-US" i="1">
                                          <a:latin typeface="Cambria Math" charset="0"/>
                                        </a:rPr>
                                        <m:t>𝑡</m:t>
                                      </m:r>
                                    </m:sub>
                                  </m:sSub>
                                </m:num>
                                <m:den>
                                  <m:r>
                                    <a:rPr lang="zh-CN" altLang="en-US" i="0">
                                      <a:latin typeface="Cambria Math" charset="0"/>
                                    </a:rPr>
                                    <m:t>2</m:t>
                                  </m:r>
                                </m:den>
                              </m:f>
                            </m:den>
                          </m:f>
                        </m:e>
                      </m:nary>
                      <m:r>
                        <a:rPr lang="zh-CN" altLang="en-US" i="0">
                          <a:latin typeface="Cambria Math" charset="0"/>
                        </a:rPr>
                        <m:t> </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981703" y="3638545"/>
                <a:ext cx="2730619" cy="932499"/>
              </a:xfrm>
              <a:prstGeom prst="rect">
                <a:avLst/>
              </a:prstGeom>
              <a:blipFill rotWithShape="0">
                <a:blip r:embed="rId2"/>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246035" y="3302460"/>
                <a:ext cx="4680769" cy="1604670"/>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charset="0"/>
                        </a:rPr>
                        <m:t>s</m:t>
                      </m:r>
                      <m:r>
                        <m:rPr>
                          <m:sty m:val="p"/>
                        </m:rPr>
                        <a:rPr lang="zh-CN" altLang="en-US" i="0">
                          <a:latin typeface="Cambria Math" charset="0"/>
                        </a:rPr>
                        <m:t>core</m:t>
                      </m:r>
                      <m:r>
                        <a:rPr lang="zh-CN" altLang="en-US" i="0">
                          <a:latin typeface="Cambria Math" charset="0"/>
                        </a:rPr>
                        <m:t>=</m:t>
                      </m:r>
                      <m:f>
                        <m:fPr>
                          <m:ctrlPr>
                            <a:rPr lang="zh-CN" altLang="en-US" i="1">
                              <a:latin typeface="Cambria Math" charset="0"/>
                            </a:rPr>
                          </m:ctrlPr>
                        </m:fPr>
                        <m:num>
                          <m:r>
                            <a:rPr lang="zh-CN" altLang="en-US" i="0">
                              <a:latin typeface="Cambria Math" charset="0"/>
                            </a:rPr>
                            <m:t>1</m:t>
                          </m:r>
                        </m:num>
                        <m:den>
                          <m:r>
                            <a:rPr lang="zh-CN" altLang="en-US" i="1">
                              <a:latin typeface="Cambria Math" charset="0"/>
                            </a:rPr>
                            <m:t>𝑛</m:t>
                          </m:r>
                        </m:den>
                      </m:f>
                      <m:nary>
                        <m:naryPr>
                          <m:chr m:val="∑"/>
                          <m:limLoc m:val="undOvr"/>
                          <m:ctrlPr>
                            <a:rPr lang="zh-CN" altLang="en-US" i="1">
                              <a:latin typeface="Cambria Math" charset="0"/>
                            </a:rPr>
                          </m:ctrlPr>
                        </m:naryPr>
                        <m:sub>
                          <m:r>
                            <a:rPr lang="zh-CN" altLang="en-US" i="1">
                              <a:latin typeface="Cambria Math" charset="0"/>
                            </a:rPr>
                            <m:t>𝑘</m:t>
                          </m:r>
                          <m:r>
                            <a:rPr lang="zh-CN" altLang="en-US" i="0">
                              <a:latin typeface="Cambria Math" charset="0"/>
                            </a:rPr>
                            <m:t>=1</m:t>
                          </m:r>
                        </m:sub>
                        <m:sup>
                          <m:r>
                            <a:rPr lang="zh-CN" altLang="en-US" i="1">
                              <a:latin typeface="Cambria Math" charset="0"/>
                            </a:rPr>
                            <m:t>𝑛</m:t>
                          </m:r>
                        </m:sup>
                        <m:e>
                          <m:f>
                            <m:fPr>
                              <m:ctrlPr>
                                <a:rPr lang="zh-CN" altLang="en-US" i="1">
                                  <a:latin typeface="Cambria Math" charset="0"/>
                                </a:rPr>
                              </m:ctrlPr>
                            </m:fPr>
                            <m:num>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𝑖𝑚𝑝</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𝑖𝑚𝑝</m:t>
                                      </m:r>
                                    </m:e>
                                    <m:sub>
                                      <m:r>
                                        <a:rPr lang="zh-CN" altLang="en-US" i="1">
                                          <a:latin typeface="Cambria Math" charset="0"/>
                                        </a:rPr>
                                        <m:t>𝑘</m:t>
                                      </m:r>
                                    </m:sub>
                                  </m:sSub>
                                </m:e>
                              </m:d>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𝑏𝑖𝑑</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𝑏𝑖𝑑</m:t>
                                      </m:r>
                                    </m:e>
                                    <m:sub>
                                      <m:r>
                                        <a:rPr lang="zh-CN" altLang="en-US" i="1">
                                          <a:latin typeface="Cambria Math" charset="0"/>
                                        </a:rPr>
                                        <m:t>𝑘</m:t>
                                      </m:r>
                                    </m:sub>
                                  </m:sSub>
                                </m:e>
                              </m:d>
                            </m:num>
                            <m:den>
                              <m:d>
                                <m:dPr>
                                  <m:begChr m:val="|"/>
                                  <m:endChr m:val="|"/>
                                  <m:ctrlPr>
                                    <a:rPr lang="zh-CN" altLang="en-US" i="1">
                                      <a:latin typeface="Cambria Math" charset="0"/>
                                    </a:rPr>
                                  </m:ctrlPr>
                                </m:dPr>
                                <m:e>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𝑖𝑚𝑝</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𝑖𝑚𝑝</m:t>
                                          </m:r>
                                        </m:e>
                                        <m:sub>
                                          <m:r>
                                            <a:rPr lang="zh-CN" altLang="en-US" i="1">
                                              <a:latin typeface="Cambria Math" charset="0"/>
                                            </a:rPr>
                                            <m:t>𝑘</m:t>
                                          </m:r>
                                        </m:sub>
                                      </m:sSub>
                                    </m:e>
                                  </m:d>
                                  <m:d>
                                    <m:dPr>
                                      <m:ctrlPr>
                                        <a:rPr lang="zh-CN" altLang="en-US" i="1">
                                          <a:latin typeface="Cambria Math" charset="0"/>
                                        </a:rPr>
                                      </m:ctrlPr>
                                    </m:dPr>
                                    <m:e>
                                      <m:sSub>
                                        <m:sSubPr>
                                          <m:ctrlPr>
                                            <a:rPr lang="zh-CN" altLang="en-US" i="1">
                                              <a:latin typeface="Cambria Math" charset="0"/>
                                            </a:rPr>
                                          </m:ctrlPr>
                                        </m:sSubPr>
                                        <m:e>
                                          <m:r>
                                            <a:rPr lang="zh-CN" altLang="en-US" i="1">
                                              <a:latin typeface="Cambria Math" charset="0"/>
                                            </a:rPr>
                                            <m:t>𝑏𝑖𝑑</m:t>
                                          </m:r>
                                        </m:e>
                                        <m:sub>
                                          <m:r>
                                            <a:rPr lang="zh-CN" altLang="en-US" i="0">
                                              <a:latin typeface="Cambria Math" charset="0"/>
                                            </a:rPr>
                                            <m:t>0</m:t>
                                          </m:r>
                                        </m:sub>
                                      </m:sSub>
                                      <m:r>
                                        <a:rPr lang="zh-CN" altLang="en-US" i="0">
                                          <a:latin typeface="Cambria Math" charset="0"/>
                                        </a:rPr>
                                        <m:t>−</m:t>
                                      </m:r>
                                      <m:sSub>
                                        <m:sSubPr>
                                          <m:ctrlPr>
                                            <a:rPr lang="zh-CN" altLang="en-US" i="1">
                                              <a:latin typeface="Cambria Math" charset="0"/>
                                            </a:rPr>
                                          </m:ctrlPr>
                                        </m:sSubPr>
                                        <m:e>
                                          <m:r>
                                            <a:rPr lang="zh-CN" altLang="en-US" i="1">
                                              <a:latin typeface="Cambria Math" charset="0"/>
                                            </a:rPr>
                                            <m:t>𝑏𝑖𝑑</m:t>
                                          </m:r>
                                        </m:e>
                                        <m:sub>
                                          <m:r>
                                            <a:rPr lang="zh-CN" altLang="en-US" i="1">
                                              <a:latin typeface="Cambria Math" charset="0"/>
                                            </a:rPr>
                                            <m:t>𝑘</m:t>
                                          </m:r>
                                        </m:sub>
                                      </m:sSub>
                                    </m:e>
                                  </m:d>
                                </m:e>
                              </m:d>
                            </m:den>
                          </m:f>
                        </m:e>
                      </m:nary>
                      <m:r>
                        <a:rPr lang="zh-CN" altLang="en-US" i="0">
                          <a:latin typeface="Cambria Math" charset="0"/>
                        </a:rPr>
                        <m:t> </m:t>
                      </m:r>
                    </m:oMath>
                  </m:oMathPara>
                </a14:m>
                <a:endParaRPr lang="en-US" altLang="zh-CN" dirty="0" smtClean="0"/>
              </a:p>
              <a:p>
                <a:pPr/>
                <a14:m>
                  <m:oMathPara xmlns:m="http://schemas.openxmlformats.org/officeDocument/2006/math">
                    <m:oMathParaPr>
                      <m:jc m:val="left"/>
                    </m:oMathParaPr>
                    <m:oMath xmlns:m="http://schemas.openxmlformats.org/officeDocument/2006/math">
                      <m:r>
                        <m:rPr>
                          <m:sty m:val="p"/>
                        </m:rPr>
                        <a:rPr lang="zh-CN" altLang="en-US">
                          <a:latin typeface="Cambria Math" charset="0"/>
                        </a:rPr>
                        <m:t>MonoScore</m:t>
                      </m:r>
                      <m:r>
                        <a:rPr lang="zh-CN" altLang="en-US">
                          <a:latin typeface="Cambria Math" charset="0"/>
                        </a:rPr>
                        <m:t>= </m:t>
                      </m:r>
                      <m:f>
                        <m:fPr>
                          <m:ctrlPr>
                            <a:rPr lang="zh-CN" altLang="en-US" i="1">
                              <a:latin typeface="Cambria Math" charset="0"/>
                            </a:rPr>
                          </m:ctrlPr>
                        </m:fPr>
                        <m:num>
                          <m:r>
                            <a:rPr lang="zh-CN" altLang="en-US">
                              <a:latin typeface="Cambria Math" charset="0"/>
                            </a:rPr>
                            <m:t>1</m:t>
                          </m:r>
                        </m:num>
                        <m:den>
                          <m:r>
                            <a:rPr lang="zh-CN" altLang="en-US" i="1">
                              <a:latin typeface="Cambria Math" charset="0"/>
                            </a:rPr>
                            <m:t>𝑚</m:t>
                          </m:r>
                        </m:den>
                      </m:f>
                      <m:nary>
                        <m:naryPr>
                          <m:chr m:val="∑"/>
                          <m:limLoc m:val="undOvr"/>
                          <m:ctrlPr>
                            <a:rPr lang="zh-CN" altLang="en-US" i="1">
                              <a:latin typeface="Cambria Math" charset="0"/>
                            </a:rPr>
                          </m:ctrlPr>
                        </m:naryPr>
                        <m:sub>
                          <m:r>
                            <a:rPr lang="zh-CN" altLang="en-US" i="1">
                              <a:latin typeface="Cambria Math" charset="0"/>
                            </a:rPr>
                            <m:t>𝑡</m:t>
                          </m:r>
                        </m:sub>
                        <m:sup>
                          <m:r>
                            <a:rPr lang="zh-CN" altLang="en-US" i="1">
                              <a:latin typeface="Cambria Math" charset="0"/>
                            </a:rPr>
                            <m:t>𝑚</m:t>
                          </m:r>
                        </m:sup>
                        <m:e>
                          <m:sSub>
                            <m:sSubPr>
                              <m:ctrlPr>
                                <a:rPr lang="zh-CN" altLang="en-US" i="1">
                                  <a:latin typeface="Cambria Math" charset="0"/>
                                </a:rPr>
                              </m:ctrlPr>
                            </m:sSubPr>
                            <m:e>
                              <m:r>
                                <a:rPr lang="zh-CN" altLang="en-US" i="1">
                                  <a:latin typeface="Cambria Math" charset="0"/>
                                </a:rPr>
                                <m:t>𝑠𝑐𝑜𝑟𝑒</m:t>
                              </m:r>
                            </m:e>
                            <m:sub>
                              <m:r>
                                <a:rPr lang="zh-CN" altLang="en-US" i="1">
                                  <a:latin typeface="Cambria Math" charset="0"/>
                                </a:rPr>
                                <m:t>𝑡</m:t>
                              </m:r>
                            </m:sub>
                          </m:sSub>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246035" y="3302460"/>
                <a:ext cx="4680769" cy="1604670"/>
              </a:xfrm>
              <a:prstGeom prst="rect">
                <a:avLst/>
              </a:prstGeom>
              <a:blipFill rotWithShape="0">
                <a:blip r:embed="rId3"/>
                <a:stretch>
                  <a:fillRect/>
                </a:stretch>
              </a:blipFill>
              <a:ln>
                <a:solidFill>
                  <a:srgbClr val="7030A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965435" y="5642181"/>
                <a:ext cx="6118085" cy="618631"/>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charset="0"/>
                        </a:rPr>
                        <m:t>T</m:t>
                      </m:r>
                      <m:r>
                        <m:rPr>
                          <m:sty m:val="p"/>
                        </m:rPr>
                        <a:rPr lang="zh-CN" altLang="en-US" i="0">
                          <a:latin typeface="Cambria Math" charset="0"/>
                        </a:rPr>
                        <m:t>otalScore</m:t>
                      </m:r>
                      <m:r>
                        <a:rPr lang="zh-CN" altLang="en-US" i="0">
                          <a:latin typeface="Cambria Math" charset="0"/>
                        </a:rPr>
                        <m:t>= </m:t>
                      </m:r>
                      <m:sSub>
                        <m:sSubPr>
                          <m:ctrlPr>
                            <a:rPr lang="zh-CN" altLang="en-US" i="1">
                              <a:latin typeface="Cambria Math" charset="0"/>
                            </a:rPr>
                          </m:ctrlPr>
                        </m:sSubPr>
                        <m:e>
                          <m:r>
                            <a:rPr lang="zh-CN" altLang="en-US" i="1">
                              <a:latin typeface="Cambria Math" charset="0"/>
                            </a:rPr>
                            <m:t>𝑤</m:t>
                          </m:r>
                        </m:e>
                        <m:sub>
                          <m:r>
                            <a:rPr lang="zh-CN" altLang="en-US" i="0">
                              <a:latin typeface="Cambria Math" charset="0"/>
                            </a:rPr>
                            <m:t>1</m:t>
                          </m:r>
                        </m:sub>
                      </m:sSub>
                      <m:r>
                        <a:rPr lang="zh-CN" altLang="en-US" i="0">
                          <a:latin typeface="Cambria Math" charset="0"/>
                        </a:rPr>
                        <m:t>∗</m:t>
                      </m:r>
                      <m:d>
                        <m:dPr>
                          <m:ctrlPr>
                            <a:rPr lang="zh-CN" altLang="en-US" i="1">
                              <a:latin typeface="Cambria Math" charset="0"/>
                            </a:rPr>
                          </m:ctrlPr>
                        </m:dPr>
                        <m:e>
                          <m:r>
                            <a:rPr lang="zh-CN" altLang="en-US" i="0">
                              <a:latin typeface="Cambria Math" charset="0"/>
                            </a:rPr>
                            <m:t>1−</m:t>
                          </m:r>
                          <m:f>
                            <m:fPr>
                              <m:ctrlPr>
                                <a:rPr lang="zh-CN" altLang="en-US" i="1">
                                  <a:latin typeface="Cambria Math" charset="0"/>
                                </a:rPr>
                              </m:ctrlPr>
                            </m:fPr>
                            <m:num>
                              <m:r>
                                <a:rPr lang="zh-CN" altLang="en-US" i="1">
                                  <a:latin typeface="Cambria Math" charset="0"/>
                                </a:rPr>
                                <m:t>𝑆𝑀𝑃𝐴𝐸</m:t>
                              </m:r>
                            </m:num>
                            <m:den>
                              <m:r>
                                <a:rPr lang="zh-CN" altLang="en-US" i="0">
                                  <a:latin typeface="Cambria Math" charset="0"/>
                                </a:rPr>
                                <m:t>2</m:t>
                              </m:r>
                            </m:den>
                          </m:f>
                        </m:e>
                      </m:d>
                      <m:r>
                        <a:rPr lang="zh-CN" altLang="en-US" i="0">
                          <a:latin typeface="Cambria Math" charset="0"/>
                        </a:rPr>
                        <m:t>+</m:t>
                      </m:r>
                      <m:sSub>
                        <m:sSubPr>
                          <m:ctrlPr>
                            <a:rPr lang="zh-CN" altLang="en-US" i="1">
                              <a:latin typeface="Cambria Math" charset="0"/>
                            </a:rPr>
                          </m:ctrlPr>
                        </m:sSubPr>
                        <m:e>
                          <m:r>
                            <a:rPr lang="zh-CN" altLang="en-US" i="1">
                              <a:latin typeface="Cambria Math" charset="0"/>
                            </a:rPr>
                            <m:t>𝑤</m:t>
                          </m:r>
                        </m:e>
                        <m:sub>
                          <m:r>
                            <a:rPr lang="zh-CN" altLang="en-US" i="0">
                              <a:latin typeface="Cambria Math" charset="0"/>
                            </a:rPr>
                            <m:t>2</m:t>
                          </m:r>
                        </m:sub>
                      </m:sSub>
                      <m:r>
                        <a:rPr lang="zh-CN" altLang="en-US" i="0">
                          <a:latin typeface="Cambria Math" charset="0"/>
                        </a:rPr>
                        <m:t>∗</m:t>
                      </m:r>
                      <m:d>
                        <m:dPr>
                          <m:ctrlPr>
                            <a:rPr lang="zh-CN" altLang="en-US" i="1">
                              <a:latin typeface="Cambria Math" charset="0"/>
                            </a:rPr>
                          </m:ctrlPr>
                        </m:dPr>
                        <m:e>
                          <m:f>
                            <m:fPr>
                              <m:ctrlPr>
                                <a:rPr lang="zh-CN" altLang="en-US" i="1">
                                  <a:latin typeface="Cambria Math" charset="0"/>
                                </a:rPr>
                              </m:ctrlPr>
                            </m:fPr>
                            <m:num>
                              <m:r>
                                <a:rPr lang="zh-CN" altLang="en-US" i="1">
                                  <a:latin typeface="Cambria Math" charset="0"/>
                                </a:rPr>
                                <m:t>𝑀𝑜𝑛𝑜𝑆𝑐𝑜𝑟𝑒</m:t>
                              </m:r>
                              <m:r>
                                <a:rPr lang="zh-CN" altLang="en-US" i="0">
                                  <a:latin typeface="Cambria Math" charset="0"/>
                                </a:rPr>
                                <m:t>+1</m:t>
                              </m:r>
                            </m:num>
                            <m:den>
                              <m:r>
                                <a:rPr lang="zh-CN" altLang="en-US" i="0">
                                  <a:latin typeface="Cambria Math" charset="0"/>
                                </a:rPr>
                                <m:t>2</m:t>
                              </m:r>
                            </m:den>
                          </m:f>
                        </m:e>
                      </m:d>
                      <m:r>
                        <a:rPr lang="zh-CN" altLang="en-US" i="0">
                          <a:latin typeface="Cambria Math" charset="0"/>
                        </a:rPr>
                        <m:t> </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965435" y="5642181"/>
                <a:ext cx="6118085" cy="618631"/>
              </a:xfrm>
              <a:prstGeom prst="rect">
                <a:avLst/>
              </a:prstGeom>
              <a:blipFill rotWithShape="0">
                <a:blip r:embed="rId4"/>
                <a:stretch>
                  <a:fillRect/>
                </a:stretch>
              </a:blipFill>
              <a:ln>
                <a:solidFill>
                  <a:srgbClr val="7030A0"/>
                </a:solidFill>
              </a:ln>
            </p:spPr>
            <p:txBody>
              <a:bodyPr/>
              <a:lstStyle/>
              <a:p>
                <a:r>
                  <a:rPr lang="zh-CN" altLang="en-US">
                    <a:noFill/>
                  </a:rPr>
                  <a:t> </a:t>
                </a:r>
              </a:p>
            </p:txBody>
          </p:sp>
        </mc:Fallback>
      </mc:AlternateContent>
      <p:sp>
        <p:nvSpPr>
          <p:cNvPr id="16" name="下箭头 15"/>
          <p:cNvSpPr/>
          <p:nvPr/>
        </p:nvSpPr>
        <p:spPr>
          <a:xfrm>
            <a:off x="5791017" y="3805499"/>
            <a:ext cx="376323" cy="153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043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10266" y="2936502"/>
            <a:ext cx="9397999" cy="830997"/>
          </a:xfrm>
          <a:prstGeom prst="rect">
            <a:avLst/>
          </a:prstGeom>
        </p:spPr>
        <p:txBody>
          <a:bodyPr wrap="square">
            <a:spAutoFit/>
          </a:bodyPr>
          <a:lstStyle/>
          <a:p>
            <a:r>
              <a:rPr lang="en-US" altLang="zh-CN" sz="2400" b="1" i="1" dirty="0" smtClean="0">
                <a:latin typeface="Times New Roman" charset="0"/>
                <a:ea typeface="Times New Roman" charset="0"/>
                <a:cs typeface="Times New Roman" charset="0"/>
              </a:rPr>
              <a:t>“</a:t>
            </a:r>
            <a:r>
              <a:rPr lang="zh-CN" altLang="en-US" sz="2400" b="1" i="1" dirty="0" smtClean="0">
                <a:latin typeface="Times New Roman" charset="0"/>
                <a:ea typeface="Times New Roman" charset="0"/>
                <a:cs typeface="Times New Roman" charset="0"/>
              </a:rPr>
              <a:t>Data </a:t>
            </a:r>
            <a:r>
              <a:rPr lang="zh-CN" altLang="en-US" sz="2400" b="1" i="1" dirty="0">
                <a:latin typeface="Times New Roman" charset="0"/>
                <a:ea typeface="Times New Roman" charset="0"/>
                <a:cs typeface="Times New Roman" charset="0"/>
              </a:rPr>
              <a:t>determine the upper bound of machine learning, and the algorithm only approximates it as close as possible</a:t>
            </a:r>
            <a:r>
              <a:rPr lang="zh-CN" altLang="en-US" sz="2400" b="1" i="1" dirty="0" smtClean="0">
                <a:latin typeface="Times New Roman" charset="0"/>
                <a:ea typeface="Times New Roman" charset="0"/>
                <a:cs typeface="Times New Roman" charset="0"/>
              </a:rPr>
              <a:t>.</a:t>
            </a:r>
            <a:r>
              <a:rPr lang="en-US" altLang="zh-CN" sz="2400" b="1" i="1" dirty="0" smtClean="0">
                <a:latin typeface="Times New Roman" charset="0"/>
                <a:ea typeface="Times New Roman" charset="0"/>
                <a:cs typeface="Times New Roman" charset="0"/>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560" y="333822"/>
            <a:ext cx="3169926" cy="411481"/>
          </a:xfrm>
          <a:prstGeom prst="rect">
            <a:avLst/>
          </a:prstGeom>
        </p:spPr>
      </p:pic>
    </p:spTree>
    <p:extLst>
      <p:ext uri="{BB962C8B-B14F-4D97-AF65-F5344CB8AC3E}">
        <p14:creationId xmlns:p14="http://schemas.microsoft.com/office/powerpoint/2010/main" val="87380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DCA4962F-284F-4628-8D76-8204CCBFCDBD}"/>
              </a:ext>
            </a:extLst>
          </p:cNvPr>
          <p:cNvSpPr txBox="1">
            <a:spLocks/>
          </p:cNvSpPr>
          <p:nvPr/>
        </p:nvSpPr>
        <p:spPr>
          <a:xfrm>
            <a:off x="251520" y="332656"/>
            <a:ext cx="4619920" cy="411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altLang="zh-CN" sz="2800" b="1" i="1" dirty="0" smtClean="0">
                <a:solidFill>
                  <a:schemeClr val="bg1"/>
                </a:solidFill>
                <a:latin typeface="Times New Roman" charset="0"/>
                <a:ea typeface="Times New Roman" charset="0"/>
                <a:cs typeface="Times New Roman" charset="0"/>
              </a:rPr>
              <a:t>02. </a:t>
            </a:r>
            <a:r>
              <a:rPr lang="en-US" altLang="zh-CN" sz="2800" b="1" i="1" dirty="0">
                <a:solidFill>
                  <a:schemeClr val="bg1"/>
                </a:solidFill>
                <a:latin typeface="Times New Roman" charset="0"/>
                <a:ea typeface="Times New Roman" charset="0"/>
                <a:cs typeface="Times New Roman" charset="0"/>
                <a:sym typeface="Arial" panose="020B0604020202020204" pitchFamily="34" charset="0"/>
              </a:rPr>
              <a:t>Data model</a:t>
            </a:r>
            <a:endParaRPr lang="zh-CN" altLang="en-US" sz="2800" b="1" i="1" dirty="0">
              <a:solidFill>
                <a:schemeClr val="bg1"/>
              </a:solidFill>
              <a:latin typeface="Times New Roman" charset="0"/>
              <a:ea typeface="Times New Roman" charset="0"/>
              <a:cs typeface="Times New Roman" charset="0"/>
              <a:sym typeface="Arial" panose="020B0604020202020204" pitchFamily="34" charset="0"/>
            </a:endParaRPr>
          </a:p>
        </p:txBody>
      </p:sp>
      <p:sp>
        <p:nvSpPr>
          <p:cNvPr id="6" name="文本框 5"/>
          <p:cNvSpPr txBox="1"/>
          <p:nvPr/>
        </p:nvSpPr>
        <p:spPr>
          <a:xfrm>
            <a:off x="659217" y="1209537"/>
            <a:ext cx="3572539" cy="461665"/>
          </a:xfrm>
          <a:prstGeom prst="rect">
            <a:avLst/>
          </a:prstGeom>
          <a:noFill/>
        </p:spPr>
        <p:txBody>
          <a:bodyPr wrap="square" rtlCol="0">
            <a:spAutoFit/>
          </a:bodyPr>
          <a:lstStyle/>
          <a:p>
            <a:r>
              <a:rPr kumimoji="1" lang="en-US" altLang="zh-CN" sz="2400" b="1" dirty="0" smtClean="0">
                <a:latin typeface="Times New Roman" charset="0"/>
                <a:ea typeface="Times New Roman" charset="0"/>
                <a:cs typeface="Times New Roman" charset="0"/>
              </a:rPr>
              <a:t>Explore data analysis:</a:t>
            </a:r>
            <a:endParaRPr kumimoji="1" lang="zh-CN" altLang="en-US" sz="2400" b="1" dirty="0">
              <a:latin typeface="Times New Roman" charset="0"/>
              <a:ea typeface="Times New Roman" charset="0"/>
              <a:cs typeface="Times New Roman" charset="0"/>
            </a:endParaRPr>
          </a:p>
        </p:txBody>
      </p:sp>
      <p:sp>
        <p:nvSpPr>
          <p:cNvPr id="8" name="文本框 7"/>
          <p:cNvSpPr txBox="1"/>
          <p:nvPr/>
        </p:nvSpPr>
        <p:spPr>
          <a:xfrm>
            <a:off x="659217" y="1799272"/>
            <a:ext cx="5720318" cy="369332"/>
          </a:xfrm>
          <a:prstGeom prst="rect">
            <a:avLst/>
          </a:prstGeom>
          <a:noFill/>
        </p:spPr>
        <p:txBody>
          <a:bodyPr wrap="square" rtlCol="0">
            <a:spAutoFit/>
          </a:bodyPr>
          <a:lstStyle/>
          <a:p>
            <a:r>
              <a:rPr kumimoji="1" lang="en-US" altLang="zh-CN" dirty="0" err="1" smtClean="0"/>
              <a:t>totalExposureLog.out</a:t>
            </a:r>
            <a:r>
              <a:rPr kumimoji="1" lang="zh-CN" altLang="en-US" dirty="0" smtClean="0"/>
              <a:t> </a:t>
            </a:r>
            <a:r>
              <a:rPr kumimoji="1" lang="en-US" altLang="zh-CN" dirty="0" smtClean="0"/>
              <a:t>——&gt; </a:t>
            </a:r>
            <a:r>
              <a:rPr kumimoji="1" lang="en-US" altLang="zh-CN" dirty="0" err="1" smtClean="0"/>
              <a:t>totalExposureLog.csv</a:t>
            </a:r>
            <a:endParaRPr kumimoji="1"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00" y="3695723"/>
            <a:ext cx="2268399" cy="324057"/>
          </a:xfrm>
          <a:prstGeom prst="rect">
            <a:avLst/>
          </a:prstGeom>
        </p:spPr>
      </p:pic>
      <p:sp>
        <p:nvSpPr>
          <p:cNvPr id="11" name="文本框 10"/>
          <p:cNvSpPr txBox="1"/>
          <p:nvPr/>
        </p:nvSpPr>
        <p:spPr>
          <a:xfrm>
            <a:off x="6166884" y="1799272"/>
            <a:ext cx="5720318" cy="369332"/>
          </a:xfrm>
          <a:prstGeom prst="rect">
            <a:avLst/>
          </a:prstGeom>
          <a:noFill/>
        </p:spPr>
        <p:txBody>
          <a:bodyPr wrap="square" rtlCol="0">
            <a:spAutoFit/>
          </a:bodyPr>
          <a:lstStyle/>
          <a:p>
            <a:r>
              <a:rPr kumimoji="1" lang="en-US" altLang="zh-CN" dirty="0" err="1"/>
              <a:t>ad_static_feature.out</a:t>
            </a:r>
            <a:r>
              <a:rPr kumimoji="1" lang="zh-CN" altLang="en-US" dirty="0" smtClean="0"/>
              <a:t> </a:t>
            </a:r>
            <a:r>
              <a:rPr kumimoji="1" lang="en-US" altLang="zh-CN" dirty="0"/>
              <a:t>——&gt; </a:t>
            </a:r>
            <a:r>
              <a:rPr kumimoji="1" lang="en-US" altLang="zh-CN" dirty="0" err="1" smtClean="0"/>
              <a:t>ad_static_feature.csv</a:t>
            </a:r>
            <a:endParaRPr kumimoji="1" lang="zh-CN" altLang="en-US"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538" y="3912344"/>
            <a:ext cx="1667242" cy="232855"/>
          </a:xfrm>
          <a:prstGeom prst="rect">
            <a:avLst/>
          </a:prstGeom>
        </p:spPr>
      </p:pic>
      <p:sp>
        <p:nvSpPr>
          <p:cNvPr id="14" name="文本框 13"/>
          <p:cNvSpPr txBox="1"/>
          <p:nvPr/>
        </p:nvSpPr>
        <p:spPr>
          <a:xfrm>
            <a:off x="659217" y="4295907"/>
            <a:ext cx="5720318" cy="369332"/>
          </a:xfrm>
          <a:prstGeom prst="rect">
            <a:avLst/>
          </a:prstGeom>
          <a:noFill/>
        </p:spPr>
        <p:txBody>
          <a:bodyPr wrap="square" rtlCol="0">
            <a:spAutoFit/>
          </a:bodyPr>
          <a:lstStyle/>
          <a:p>
            <a:r>
              <a:rPr kumimoji="1" lang="en-US" altLang="zh-CN" dirty="0" err="1"/>
              <a:t>ad_operation.dat</a:t>
            </a:r>
            <a:r>
              <a:rPr kumimoji="1" lang="zh-CN" altLang="en-US" dirty="0" smtClean="0"/>
              <a:t> </a:t>
            </a:r>
            <a:r>
              <a:rPr kumimoji="1" lang="en-US" altLang="zh-CN" dirty="0" smtClean="0"/>
              <a:t>——&gt; </a:t>
            </a:r>
            <a:r>
              <a:rPr kumimoji="1" lang="en-US" altLang="zh-CN" dirty="0" err="1"/>
              <a:t>ad_operation</a:t>
            </a:r>
            <a:r>
              <a:rPr kumimoji="1" lang="en-US" altLang="zh-CN" dirty="0" err="1" smtClean="0"/>
              <a:t>.csv</a:t>
            </a:r>
            <a:endParaRPr kumimoji="1" lang="zh-CN" altLang="en-US" dirty="0"/>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838" y="6243690"/>
            <a:ext cx="1754953" cy="338789"/>
          </a:xfrm>
          <a:prstGeom prst="rect">
            <a:avLst/>
          </a:prstGeom>
        </p:spPr>
      </p:pic>
      <p:sp>
        <p:nvSpPr>
          <p:cNvPr id="17" name="文本框 16"/>
          <p:cNvSpPr txBox="1"/>
          <p:nvPr/>
        </p:nvSpPr>
        <p:spPr>
          <a:xfrm>
            <a:off x="5911703" y="4371261"/>
            <a:ext cx="5720318" cy="369332"/>
          </a:xfrm>
          <a:prstGeom prst="rect">
            <a:avLst/>
          </a:prstGeom>
          <a:noFill/>
        </p:spPr>
        <p:txBody>
          <a:bodyPr wrap="square" rtlCol="0">
            <a:spAutoFit/>
          </a:bodyPr>
          <a:lstStyle/>
          <a:p>
            <a:r>
              <a:rPr kumimoji="1" lang="en-US" altLang="zh-CN" dirty="0" err="1"/>
              <a:t>user_data</a:t>
            </a:r>
            <a:r>
              <a:rPr kumimoji="1" lang="zh-CN" altLang="en-US" dirty="0" smtClean="0"/>
              <a:t> </a:t>
            </a:r>
            <a:r>
              <a:rPr kumimoji="1" lang="en-US" altLang="zh-CN" dirty="0"/>
              <a:t>——&gt; </a:t>
            </a:r>
            <a:r>
              <a:rPr kumimoji="1" lang="en-US" altLang="zh-CN" dirty="0" err="1"/>
              <a:t>user_data.csv</a:t>
            </a:r>
            <a:endParaRPr kumimoji="1" lang="zh-CN" altLang="en-US" dirty="0"/>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6884" y="4966655"/>
            <a:ext cx="5539011" cy="1277035"/>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7125" y="6243690"/>
            <a:ext cx="1977655" cy="278108"/>
          </a:xfrm>
          <a:prstGeom prst="rect">
            <a:avLst/>
          </a:prstGeom>
        </p:spPr>
      </p:pic>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595" y="2433285"/>
            <a:ext cx="5142393" cy="1191512"/>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6884" y="2394666"/>
            <a:ext cx="4565986" cy="1442324"/>
          </a:xfrm>
          <a:prstGeom prst="rect">
            <a:avLst/>
          </a:prstGeom>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383" y="4777689"/>
            <a:ext cx="5294464" cy="1490376"/>
          </a:xfrm>
          <a:prstGeom prst="rect">
            <a:avLst/>
          </a:prstGeom>
        </p:spPr>
      </p:pic>
    </p:spTree>
    <p:extLst>
      <p:ext uri="{BB962C8B-B14F-4D97-AF65-F5344CB8AC3E}">
        <p14:creationId xmlns:p14="http://schemas.microsoft.com/office/powerpoint/2010/main" val="98182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12236</TotalTime>
  <Words>2305</Words>
  <Application>Microsoft Macintosh PowerPoint</Application>
  <PresentationFormat>宽屏</PresentationFormat>
  <Paragraphs>647</Paragraphs>
  <Slides>29</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Batang</vt:lpstr>
      <vt:lpstr>Calibri</vt:lpstr>
      <vt:lpstr>Calibri Light</vt:lpstr>
      <vt:lpstr>Cambria Math</vt:lpstr>
      <vt:lpstr>Microsoft YaHei</vt:lpstr>
      <vt:lpstr>Times New Roman</vt:lpstr>
      <vt:lpstr>TimesNewRomanPSMT</vt:lpstr>
      <vt:lpstr>等线</vt:lpstr>
      <vt:lpstr>宋体</vt:lpstr>
      <vt:lpstr>Office 主题</vt:lpstr>
      <vt:lpstr> Advertisement Impression Forecast </vt:lpstr>
      <vt:lpstr>PowerPoint 演示文稿</vt:lpstr>
      <vt:lpstr>PowerPoint 演示文稿</vt:lpstr>
      <vt:lpstr>PowerPoint 演示文稿</vt:lpstr>
      <vt:lpstr>PowerPoint 演示文稿</vt:lpstr>
      <vt:lpstr>01.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Microsoft Office 用户</cp:lastModifiedBy>
  <cp:revision>300</cp:revision>
  <dcterms:created xsi:type="dcterms:W3CDTF">2016-11-08T01:41:00Z</dcterms:created>
  <dcterms:modified xsi:type="dcterms:W3CDTF">2019-06-19T09:42:01Z</dcterms:modified>
</cp:coreProperties>
</file>