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trictFirstAndLastChars="0" embedTrueTypeFonts="1" saveSubsetFonts="1" autoCompressPictures="0">
  <p:sldMasterIdLst>
    <p:sldMasterId id="2147483672" r:id="rId1"/>
  </p:sldMasterIdLst>
  <p:notesMasterIdLst>
    <p:notesMasterId r:id="rId15"/>
  </p:notesMasterIdLst>
  <p:sldIdLst>
    <p:sldId id="256" r:id="rId2"/>
    <p:sldId id="310" r:id="rId3"/>
    <p:sldId id="311" r:id="rId4"/>
    <p:sldId id="298" r:id="rId5"/>
    <p:sldId id="301" r:id="rId6"/>
    <p:sldId id="309" r:id="rId7"/>
    <p:sldId id="302" r:id="rId8"/>
    <p:sldId id="303" r:id="rId9"/>
    <p:sldId id="312" r:id="rId10"/>
    <p:sldId id="308" r:id="rId11"/>
    <p:sldId id="304" r:id="rId12"/>
    <p:sldId id="276" r:id="rId13"/>
    <p:sldId id="307" r:id="rId14"/>
  </p:sldIdLst>
  <p:sldSz cx="12192000" cy="6858000"/>
  <p:notesSz cx="6858000" cy="9144000"/>
  <p:embeddedFontLst>
    <p:embeddedFont>
      <p:font typeface="Kanit" panose="020B0604020202020204" charset="-34"/>
      <p:regular r:id="rId16"/>
      <p:bold r:id="rId17"/>
      <p:italic r:id="rId18"/>
      <p:boldItalic r:id="rId19"/>
    </p:embeddedFont>
    <p:embeddedFont>
      <p:font typeface="Lucida Sans" panose="020B0602030504020204"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
      <p:font typeface="Work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cle Oghide" initials="MO" lastIdx="1" clrIdx="0">
    <p:extLst>
      <p:ext uri="{19B8F6BF-5375-455C-9EA6-DF929625EA0E}">
        <p15:presenceInfo xmlns:p15="http://schemas.microsoft.com/office/powerpoint/2012/main" userId="5bd2834d8c7b29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DE404C-91DA-456F-9B09-4F5889F48042}">
  <a:tblStyle styleId="{4EDE404C-91DA-456F-9B09-4F5889F480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96EEFA-F7C7-4520-8D9B-BA7E16F1574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snapToGrid="0">
      <p:cViewPr varScale="1">
        <p:scale>
          <a:sx n="69" d="100"/>
          <a:sy n="69"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dc358381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dc358381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93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13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77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975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ddc358381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ddc358381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3167" y="1593000"/>
            <a:ext cx="5549200" cy="3030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3167" y="4672567"/>
            <a:ext cx="5549200" cy="5928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67">
                <a:solidFill>
                  <a:schemeClr val="dk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a:off x="8244133" y="167"/>
            <a:ext cx="3126400" cy="6858000"/>
          </a:xfrm>
          <a:prstGeom prst="parallelogram">
            <a:avLst>
              <a:gd name="adj" fmla="val 0"/>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63167" y="512064"/>
            <a:ext cx="10265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hasCustomPrompt="1"/>
          </p:nvPr>
        </p:nvSpPr>
        <p:spPr>
          <a:xfrm>
            <a:off x="963167" y="1583467"/>
            <a:ext cx="102656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lvl1pPr>
            <a:lvl2pPr marL="1219170" lvl="1" indent="-406390">
              <a:spcBef>
                <a:spcPts val="0"/>
              </a:spcBef>
              <a:spcAft>
                <a:spcPts val="0"/>
              </a:spcAft>
              <a:buSzPts val="1200"/>
              <a:buFont typeface="Arial" panose="020B0604020202020204" pitchFamily="34" charset="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r>
              <a:rPr lang="en-US" dirty="0" err="1"/>
              <a:t>Jk</a:t>
            </a:r>
            <a:endParaRPr lang="en-US" dirty="0"/>
          </a:p>
          <a:p>
            <a:pPr lvl="1"/>
            <a:r>
              <a:rPr lang="en-US" dirty="0" err="1"/>
              <a:t>dfg</a:t>
            </a:r>
            <a:endParaRPr dirty="0"/>
          </a:p>
        </p:txBody>
      </p:sp>
      <p:grpSp>
        <p:nvGrpSpPr>
          <p:cNvPr id="19" name="Google Shape;19;p4"/>
          <p:cNvGrpSpPr/>
          <p:nvPr/>
        </p:nvGrpSpPr>
        <p:grpSpPr>
          <a:xfrm>
            <a:off x="0" y="0"/>
            <a:ext cx="12192000" cy="6858000"/>
            <a:chOff x="0" y="0"/>
            <a:chExt cx="9144000" cy="5143500"/>
          </a:xfrm>
        </p:grpSpPr>
        <p:sp>
          <p:nvSpPr>
            <p:cNvPr id="20" name="Google Shape;20;p4"/>
            <p:cNvSpPr/>
            <p:nvPr/>
          </p:nvSpPr>
          <p:spPr>
            <a:xfrm rot="10800000" flipH="1">
              <a:off x="0" y="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4"/>
            <p:cNvSpPr/>
            <p:nvPr/>
          </p:nvSpPr>
          <p:spPr>
            <a:xfrm flipH="1">
              <a:off x="8746800" y="98280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963167" y="512064"/>
            <a:ext cx="10265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3" name="Google Shape;33;p6"/>
          <p:cNvGrpSpPr/>
          <p:nvPr/>
        </p:nvGrpSpPr>
        <p:grpSpPr>
          <a:xfrm>
            <a:off x="0" y="0"/>
            <a:ext cx="12192000" cy="6858000"/>
            <a:chOff x="0" y="0"/>
            <a:chExt cx="9144000" cy="5143500"/>
          </a:xfrm>
        </p:grpSpPr>
        <p:sp>
          <p:nvSpPr>
            <p:cNvPr id="34" name="Google Shape;34;p6"/>
            <p:cNvSpPr/>
            <p:nvPr/>
          </p:nvSpPr>
          <p:spPr>
            <a:xfrm rot="10800000" flipH="1">
              <a:off x="0" y="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6"/>
            <p:cNvSpPr/>
            <p:nvPr/>
          </p:nvSpPr>
          <p:spPr>
            <a:xfrm flipH="1">
              <a:off x="8746800" y="98280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a:spLocks noGrp="1"/>
          </p:cNvSpPr>
          <p:nvPr>
            <p:ph type="pic" idx="2"/>
          </p:nvPr>
        </p:nvSpPr>
        <p:spPr>
          <a:xfrm>
            <a:off x="-33" y="0"/>
            <a:ext cx="12192000" cy="6858000"/>
          </a:xfrm>
          <a:prstGeom prst="rect">
            <a:avLst/>
          </a:prstGeom>
          <a:noFill/>
          <a:ln>
            <a:noFill/>
          </a:ln>
        </p:spPr>
      </p:sp>
      <p:sp>
        <p:nvSpPr>
          <p:cNvPr id="43" name="Google Shape;43;p8"/>
          <p:cNvSpPr txBox="1">
            <a:spLocks noGrp="1"/>
          </p:cNvSpPr>
          <p:nvPr>
            <p:ph type="title"/>
          </p:nvPr>
        </p:nvSpPr>
        <p:spPr>
          <a:xfrm>
            <a:off x="2607801" y="1243200"/>
            <a:ext cx="6976400" cy="43716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44" name="Google Shape;44;p8"/>
          <p:cNvGrpSpPr/>
          <p:nvPr/>
        </p:nvGrpSpPr>
        <p:grpSpPr>
          <a:xfrm>
            <a:off x="0" y="0"/>
            <a:ext cx="12192000" cy="6858000"/>
            <a:chOff x="0" y="0"/>
            <a:chExt cx="9144000" cy="5143500"/>
          </a:xfrm>
        </p:grpSpPr>
        <p:sp>
          <p:nvSpPr>
            <p:cNvPr id="45" name="Google Shape;45;p8"/>
            <p:cNvSpPr/>
            <p:nvPr/>
          </p:nvSpPr>
          <p:spPr>
            <a:xfrm rot="10800000" flipH="1">
              <a:off x="0" y="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8"/>
            <p:cNvSpPr/>
            <p:nvPr/>
          </p:nvSpPr>
          <p:spPr>
            <a:xfrm flipH="1">
              <a:off x="8746800" y="98280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3399200" y="2112400"/>
            <a:ext cx="5393600" cy="98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9" name="Google Shape;49;p9"/>
          <p:cNvSpPr txBox="1">
            <a:spLocks noGrp="1"/>
          </p:cNvSpPr>
          <p:nvPr>
            <p:ph type="subTitle" idx="1"/>
          </p:nvPr>
        </p:nvSpPr>
        <p:spPr>
          <a:xfrm>
            <a:off x="3399200" y="3098800"/>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endParaRPr/>
          </a:p>
        </p:txBody>
      </p:sp>
      <p:grpSp>
        <p:nvGrpSpPr>
          <p:cNvPr id="50" name="Google Shape;50;p9"/>
          <p:cNvGrpSpPr/>
          <p:nvPr/>
        </p:nvGrpSpPr>
        <p:grpSpPr>
          <a:xfrm flipH="1">
            <a:off x="0" y="0"/>
            <a:ext cx="12192000" cy="6858000"/>
            <a:chOff x="0" y="0"/>
            <a:chExt cx="9144000" cy="5143500"/>
          </a:xfrm>
        </p:grpSpPr>
        <p:sp>
          <p:nvSpPr>
            <p:cNvPr id="51" name="Google Shape;51;p9"/>
            <p:cNvSpPr/>
            <p:nvPr/>
          </p:nvSpPr>
          <p:spPr>
            <a:xfrm rot="10800000" flipH="1">
              <a:off x="0" y="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9"/>
            <p:cNvSpPr/>
            <p:nvPr/>
          </p:nvSpPr>
          <p:spPr>
            <a:xfrm flipH="1">
              <a:off x="8746800" y="982800"/>
              <a:ext cx="397200" cy="4160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137"/>
        <p:cNvGrpSpPr/>
        <p:nvPr/>
      </p:nvGrpSpPr>
      <p:grpSpPr>
        <a:xfrm>
          <a:off x="0" y="0"/>
          <a:ext cx="0" cy="0"/>
          <a:chOff x="0" y="0"/>
          <a:chExt cx="0" cy="0"/>
        </a:xfrm>
      </p:grpSpPr>
      <p:sp>
        <p:nvSpPr>
          <p:cNvPr id="138" name="Google Shape;138;p23"/>
          <p:cNvSpPr/>
          <p:nvPr/>
        </p:nvSpPr>
        <p:spPr>
          <a:xfrm>
            <a:off x="0" y="1310400"/>
            <a:ext cx="529600" cy="55476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p:nvPr/>
        </p:nvSpPr>
        <p:spPr>
          <a:xfrm rot="10800000">
            <a:off x="11662400" y="0"/>
            <a:ext cx="529600" cy="55476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7" y="512064"/>
            <a:ext cx="10265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1pPr>
            <a:lvl2pPr lvl="1">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2pPr>
            <a:lvl3pPr lvl="2">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3pPr>
            <a:lvl4pPr lvl="3">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4pPr>
            <a:lvl5pPr lvl="4">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5pPr>
            <a:lvl6pPr lvl="5">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6pPr>
            <a:lvl7pPr lvl="6">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7pPr>
            <a:lvl8pPr lvl="7">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8pPr>
            <a:lvl9pPr lvl="8">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963167" y="1583467"/>
            <a:ext cx="102656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1pPr>
            <a:lvl2pPr marL="914400" lvl="1"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2pPr>
            <a:lvl3pPr marL="1371600" lvl="2"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3pPr>
            <a:lvl4pPr marL="1828800" lvl="3"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4pPr>
            <a:lvl5pPr marL="2286000" lvl="4"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5pPr>
            <a:lvl6pPr marL="2743200" lvl="5"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6pPr>
            <a:lvl7pPr marL="3200400" lvl="6"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7pPr>
            <a:lvl8pPr marL="3657600" lvl="7"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8pPr>
            <a:lvl9pPr marL="4114800" lvl="8" indent="-304800">
              <a:lnSpc>
                <a:spcPct val="100000"/>
              </a:lnSpc>
              <a:spcBef>
                <a:spcPts val="0"/>
              </a:spcBef>
              <a:spcAft>
                <a:spcPts val="0"/>
              </a:spcAft>
              <a:buClr>
                <a:schemeClr val="lt1"/>
              </a:buClr>
              <a:buSzPts val="1200"/>
              <a:buFont typeface="Work Sans"/>
              <a:buChar char="■"/>
              <a:defRPr sz="1200">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67"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PZGXVyQopxtUDhiG5UDjUWMapQOVdrMI/edit?usp=drive_link&amp;ouid=108929082165453931776&amp;rtpof=true&amp;sd=tru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e1aX6rn61hLxyIfw-3h_fdNwExfELTvi/edit?usp=drive_link&amp;ouid=108929082165453931776&amp;rtpof=true&amp;sd=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flipH="1">
            <a:off x="7700332" y="0"/>
            <a:ext cx="4491667" cy="6858000"/>
          </a:xfrm>
          <a:prstGeom prst="parallelogram">
            <a:avLst>
              <a:gd name="adj" fmla="val 15697"/>
            </a:avLst>
          </a:prstGeom>
          <a:solidFill>
            <a:schemeClr val="dk1"/>
          </a:solidFill>
          <a:ln>
            <a:noFill/>
          </a:ln>
        </p:spPr>
        <p:txBody>
          <a:bodyPr spcFirstLastPara="1" wrap="square" lIns="121900" tIns="121900" rIns="121900" bIns="121900" anchor="ctr" anchorCtr="0">
            <a:noAutofit/>
          </a:bodyPr>
          <a:lstStyle/>
          <a:p>
            <a:endParaRPr sz="2489"/>
          </a:p>
        </p:txBody>
      </p:sp>
      <p:sp>
        <p:nvSpPr>
          <p:cNvPr id="151" name="Google Shape;151;p27"/>
          <p:cNvSpPr txBox="1">
            <a:spLocks noGrp="1"/>
          </p:cNvSpPr>
          <p:nvPr>
            <p:ph type="ctrTitle"/>
          </p:nvPr>
        </p:nvSpPr>
        <p:spPr>
          <a:xfrm>
            <a:off x="1" y="1149132"/>
            <a:ext cx="6964855" cy="2279869"/>
          </a:xfrm>
          <a:prstGeom prst="rect">
            <a:avLst/>
          </a:prstGeom>
        </p:spPr>
        <p:txBody>
          <a:bodyPr spcFirstLastPara="1" wrap="square" lIns="121900" tIns="121900" rIns="121900" bIns="121900" anchor="b" anchorCtr="0">
            <a:noAutofit/>
          </a:bodyPr>
          <a:lstStyle/>
          <a:p>
            <a:r>
              <a:rPr lang="en" sz="6400" dirty="0"/>
              <a:t>Excel  Transport</a:t>
            </a:r>
            <a:br>
              <a:rPr lang="en" sz="7333" dirty="0"/>
            </a:br>
            <a:r>
              <a:rPr lang="en" sz="4800" b="0" dirty="0">
                <a:solidFill>
                  <a:schemeClr val="lt1"/>
                </a:solidFill>
              </a:rPr>
              <a:t>Business Case </a:t>
            </a:r>
            <a:endParaRPr sz="4800" b="0" dirty="0">
              <a:solidFill>
                <a:schemeClr val="lt1"/>
              </a:solidFill>
            </a:endParaRPr>
          </a:p>
        </p:txBody>
      </p:sp>
      <p:sp>
        <p:nvSpPr>
          <p:cNvPr id="152" name="Google Shape;152;p27"/>
          <p:cNvSpPr txBox="1">
            <a:spLocks noGrp="1"/>
          </p:cNvSpPr>
          <p:nvPr>
            <p:ph type="subTitle" idx="1"/>
          </p:nvPr>
        </p:nvSpPr>
        <p:spPr>
          <a:xfrm>
            <a:off x="0" y="5708868"/>
            <a:ext cx="3771899" cy="473982"/>
          </a:xfrm>
          <a:prstGeom prst="rect">
            <a:avLst/>
          </a:prstGeom>
        </p:spPr>
        <p:txBody>
          <a:bodyPr spcFirstLastPara="1" wrap="square" lIns="121900" tIns="121900" rIns="121900" bIns="121900" anchor="t" anchorCtr="0">
            <a:noAutofit/>
          </a:bodyPr>
          <a:lstStyle/>
          <a:p>
            <a:pPr marL="0" indent="0" algn="l"/>
            <a:r>
              <a:rPr lang="en" sz="2400" dirty="0">
                <a:latin typeface="Kanit" panose="020B0604020202020204" charset="-34"/>
                <a:cs typeface="Kanit" panose="020B0604020202020204" charset="-34"/>
              </a:rPr>
              <a:t>Miracle Oghide</a:t>
            </a:r>
            <a:endParaRPr sz="2400" dirty="0">
              <a:latin typeface="Kanit" panose="020B0604020202020204" charset="-34"/>
              <a:cs typeface="Kanit" panose="020B0604020202020204" charset="-34"/>
            </a:endParaRPr>
          </a:p>
        </p:txBody>
      </p:sp>
      <p:pic>
        <p:nvPicPr>
          <p:cNvPr id="153" name="Google Shape;153;p27"/>
          <p:cNvPicPr preferRelativeResize="0">
            <a:picLocks noGrp="1"/>
          </p:cNvPicPr>
          <p:nvPr>
            <p:ph type="pic" idx="2"/>
          </p:nvPr>
        </p:nvPicPr>
        <p:blipFill>
          <a:blip r:embed="rId3"/>
          <a:srcRect l="34810" r="34810"/>
          <a:stretch/>
        </p:blipFill>
        <p:spPr>
          <a:xfrm>
            <a:off x="8382965" y="0"/>
            <a:ext cx="3126400" cy="6858000"/>
          </a:xfrm>
          <a:prstGeom prst="parallelogram">
            <a:avLst>
              <a:gd name="adj" fmla="val 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AAD7-DBEE-4711-B909-746A6E7C9595}"/>
              </a:ext>
            </a:extLst>
          </p:cNvPr>
          <p:cNvSpPr>
            <a:spLocks noGrp="1"/>
          </p:cNvSpPr>
          <p:nvPr>
            <p:ph type="title"/>
          </p:nvPr>
        </p:nvSpPr>
        <p:spPr>
          <a:xfrm>
            <a:off x="519822" y="193409"/>
            <a:ext cx="10265600" cy="763600"/>
          </a:xfrm>
        </p:spPr>
        <p:txBody>
          <a:bodyPr/>
          <a:lstStyle/>
          <a:p>
            <a:r>
              <a:rPr lang="en-US" dirty="0"/>
              <a:t>  </a:t>
            </a:r>
            <a:r>
              <a:rPr lang="en-US" sz="3200" dirty="0"/>
              <a:t>Reasons for Prioritization</a:t>
            </a:r>
          </a:p>
        </p:txBody>
      </p:sp>
      <p:sp>
        <p:nvSpPr>
          <p:cNvPr id="3" name="Text Placeholder 2">
            <a:extLst>
              <a:ext uri="{FF2B5EF4-FFF2-40B4-BE49-F238E27FC236}">
                <a16:creationId xmlns:a16="http://schemas.microsoft.com/office/drawing/2014/main" id="{6976C973-20E1-4E5A-960D-E805C2FA5FA2}"/>
              </a:ext>
            </a:extLst>
          </p:cNvPr>
          <p:cNvSpPr>
            <a:spLocks noGrp="1"/>
          </p:cNvSpPr>
          <p:nvPr>
            <p:ph type="body" idx="1"/>
          </p:nvPr>
        </p:nvSpPr>
        <p:spPr>
          <a:xfrm>
            <a:off x="304800" y="957009"/>
            <a:ext cx="11367378" cy="5429935"/>
          </a:xfrm>
        </p:spPr>
        <p:txBody>
          <a:bodyPr/>
          <a:lstStyle/>
          <a:p>
            <a:pPr>
              <a:lnSpc>
                <a:spcPct val="150000"/>
              </a:lnSpc>
              <a:buClr>
                <a:srgbClr val="CC3300"/>
              </a:buClr>
              <a:buSzPct val="120000"/>
              <a:buFont typeface="Arial" panose="020B0604020202020204" pitchFamily="34" charset="0"/>
              <a:buChar char="●"/>
            </a:pPr>
            <a:r>
              <a:rPr lang="en-US" sz="1300" b="1" dirty="0">
                <a:latin typeface="Verdana" panose="020B0604030504040204" pitchFamily="34" charset="0"/>
                <a:ea typeface="Verdana" panose="020B0604030504040204" pitchFamily="34" charset="0"/>
              </a:rPr>
              <a:t>LAGOS – PORT HARCOURT </a:t>
            </a:r>
            <a:r>
              <a:rPr lang="en-US" dirty="0">
                <a:latin typeface="Verdana" panose="020B0604030504040204" pitchFamily="34" charset="0"/>
                <a:ea typeface="Verdana" panose="020B0604030504040204" pitchFamily="34" charset="0"/>
              </a:rPr>
              <a:t>with the highest fleet utilization and expecting the largest influx of customers is currently the top route to look out for. It is a highly competitive route and our best selling with customers. The 8% churn is worrisome considering the route is already in a tight spot.</a:t>
            </a:r>
          </a:p>
          <a:p>
            <a:pPr>
              <a:lnSpc>
                <a:spcPct val="150000"/>
              </a:lnSpc>
              <a:buClr>
                <a:srgbClr val="CC3300"/>
              </a:buClr>
              <a:buSzPct val="120000"/>
              <a:buFont typeface="Arial" panose="020B0604020202020204" pitchFamily="34" charset="0"/>
              <a:buChar char="●"/>
            </a:pPr>
            <a:r>
              <a:rPr lang="en-US" sz="1250" b="1" dirty="0">
                <a:latin typeface="Verdana" panose="020B0604030504040204" pitchFamily="34" charset="0"/>
                <a:ea typeface="Verdana" panose="020B0604030504040204" pitchFamily="34" charset="0"/>
              </a:rPr>
              <a:t>LAGOS – AKWA IBOM </a:t>
            </a:r>
            <a:r>
              <a:rPr lang="en-US" dirty="0">
                <a:latin typeface="Verdana" panose="020B0604030504040204" pitchFamily="34" charset="0"/>
                <a:ea typeface="Verdana" panose="020B0604030504040204" pitchFamily="34" charset="0"/>
              </a:rPr>
              <a:t>has high growth potential with a forecasted influx of passengers and medium competition which offers room for market dominance. The route has strong fleet utilization, which ensures efficient use of resources. However, It has the highest churn is a critical issue that needs immediate attention to sustain growth and reliability.</a:t>
            </a:r>
          </a:p>
          <a:p>
            <a:pPr>
              <a:lnSpc>
                <a:spcPct val="150000"/>
              </a:lnSpc>
              <a:buClr>
                <a:srgbClr val="CC3300"/>
              </a:buClr>
              <a:buSzPct val="120000"/>
              <a:buFont typeface="Arial" panose="020B0604020202020204" pitchFamily="34" charset="0"/>
              <a:buChar char="●"/>
            </a:pPr>
            <a:r>
              <a:rPr lang="en-US" sz="1250" b="1" dirty="0">
                <a:latin typeface="Verdana" panose="020B0604030504040204" pitchFamily="34" charset="0"/>
                <a:ea typeface="Verdana" panose="020B0604030504040204" pitchFamily="34" charset="0"/>
              </a:rPr>
              <a:t>LAGOS – ABUJA </a:t>
            </a:r>
            <a:r>
              <a:rPr lang="en-US" dirty="0">
                <a:latin typeface="Verdana" panose="020B0604030504040204" pitchFamily="34" charset="0"/>
                <a:ea typeface="Verdana" panose="020B0604030504040204" pitchFamily="34" charset="0"/>
              </a:rPr>
              <a:t>is already one of our top routes, highly competitive market, expecting large size of customer, has high number of trips and a high churn rate</a:t>
            </a:r>
          </a:p>
          <a:p>
            <a:pPr>
              <a:lnSpc>
                <a:spcPct val="150000"/>
              </a:lnSpc>
              <a:buClr>
                <a:srgbClr val="CC3300"/>
              </a:buClr>
              <a:buSzPct val="120000"/>
              <a:buFont typeface="Arial" panose="020B0604020202020204" pitchFamily="34" charset="0"/>
              <a:buChar char="●"/>
            </a:pPr>
            <a:r>
              <a:rPr lang="en-US" b="1" dirty="0">
                <a:latin typeface="Verdana" panose="020B0604030504040204" pitchFamily="34" charset="0"/>
                <a:ea typeface="Verdana" panose="020B0604030504040204" pitchFamily="34" charset="0"/>
              </a:rPr>
              <a:t>LAGOS- OGUN </a:t>
            </a:r>
            <a:r>
              <a:rPr lang="en-US" dirty="0">
                <a:latin typeface="Verdana" panose="020B0604030504040204" pitchFamily="34" charset="0"/>
                <a:ea typeface="Verdana" panose="020B0604030504040204" pitchFamily="34" charset="0"/>
              </a:rPr>
              <a:t>has a high competitive market we need to stay on top of, handles a high number of trips but the drivers are leaving</a:t>
            </a:r>
          </a:p>
          <a:p>
            <a:pPr>
              <a:lnSpc>
                <a:spcPct val="150000"/>
              </a:lnSpc>
              <a:buClr>
                <a:srgbClr val="CC3300"/>
              </a:buClr>
              <a:buSzPct val="120000"/>
              <a:buFont typeface="Arial" panose="020B0604020202020204" pitchFamily="34" charset="0"/>
              <a:buChar char="●"/>
            </a:pPr>
            <a:r>
              <a:rPr lang="en-US" b="1" dirty="0">
                <a:latin typeface="Verdana" panose="020B0604030504040204" pitchFamily="34" charset="0"/>
                <a:ea typeface="Verdana" panose="020B0604030504040204" pitchFamily="34" charset="0"/>
              </a:rPr>
              <a:t>LAGOS –IBADAN </a:t>
            </a:r>
            <a:r>
              <a:rPr lang="en-US" dirty="0">
                <a:latin typeface="Verdana" panose="020B0604030504040204" pitchFamily="34" charset="0"/>
                <a:ea typeface="Verdana" panose="020B0604030504040204" pitchFamily="34" charset="0"/>
              </a:rPr>
              <a:t>has a big fleet size with efficient utilization and expecting a good amount of customers, Medium competition offers room for more growth, Churn rate is high</a:t>
            </a:r>
          </a:p>
          <a:p>
            <a:pPr>
              <a:lnSpc>
                <a:spcPct val="150000"/>
              </a:lnSpc>
              <a:buClr>
                <a:srgbClr val="CC3300"/>
              </a:buClr>
              <a:buSzPct val="120000"/>
              <a:buFont typeface="Arial" panose="020B0604020202020204" pitchFamily="34" charset="0"/>
              <a:buChar char="●"/>
            </a:pPr>
            <a:r>
              <a:rPr lang="en-US" b="1" dirty="0">
                <a:latin typeface="Verdana" panose="020B0604030504040204" pitchFamily="34" charset="0"/>
                <a:ea typeface="Verdana" panose="020B0604030504040204" pitchFamily="34" charset="0"/>
              </a:rPr>
              <a:t>LAGOS – ENUGU </a:t>
            </a:r>
            <a:r>
              <a:rPr lang="en-US" dirty="0">
                <a:latin typeface="Verdana" panose="020B0604030504040204" pitchFamily="34" charset="0"/>
                <a:ea typeface="Verdana" panose="020B0604030504040204" pitchFamily="34" charset="0"/>
              </a:rPr>
              <a:t>is expecting a sizable amount of customers, Churn at 12% is not a great look especially as the utilization is good. Medium Competition</a:t>
            </a:r>
          </a:p>
          <a:p>
            <a:pPr>
              <a:lnSpc>
                <a:spcPct val="150000"/>
              </a:lnSpc>
              <a:buClr>
                <a:srgbClr val="CC3300"/>
              </a:buClr>
              <a:buSzPct val="120000"/>
              <a:buFont typeface="Arial" panose="020B0604020202020204" pitchFamily="34" charset="0"/>
              <a:buChar char="●"/>
            </a:pPr>
            <a:r>
              <a:rPr lang="en-US" b="1" dirty="0">
                <a:latin typeface="Verdana" panose="020B0604030504040204" pitchFamily="34" charset="0"/>
                <a:ea typeface="Verdana" panose="020B0604030504040204" pitchFamily="34" charset="0"/>
              </a:rPr>
              <a:t>LAGOS – ANAMBRA</a:t>
            </a:r>
            <a:r>
              <a:rPr lang="en-US" dirty="0">
                <a:latin typeface="Verdana" panose="020B0604030504040204" pitchFamily="34" charset="0"/>
                <a:ea typeface="Verdana" panose="020B0604030504040204" pitchFamily="34" charset="0"/>
              </a:rPr>
              <a:t>, 80% utilization of the small fleet, Medium competition, 9% churn</a:t>
            </a:r>
          </a:p>
          <a:p>
            <a:pPr>
              <a:lnSpc>
                <a:spcPct val="150000"/>
              </a:lnSpc>
              <a:buClr>
                <a:srgbClr val="CC3300"/>
              </a:buClr>
              <a:buSzPct val="120000"/>
              <a:buFont typeface="Arial" panose="020B0604020202020204" pitchFamily="34" charset="0"/>
              <a:buChar char="●"/>
            </a:pPr>
            <a:r>
              <a:rPr lang="en-US" b="1" dirty="0">
                <a:latin typeface="Verdana" panose="020B0604030504040204" pitchFamily="34" charset="0"/>
                <a:ea typeface="Verdana" panose="020B0604030504040204" pitchFamily="34" charset="0"/>
              </a:rPr>
              <a:t>LAGOS – WARRI </a:t>
            </a:r>
            <a:r>
              <a:rPr lang="en-US" dirty="0">
                <a:latin typeface="Verdana" panose="020B0604030504040204" pitchFamily="34" charset="0"/>
                <a:ea typeface="Verdana" panose="020B0604030504040204" pitchFamily="34" charset="0"/>
              </a:rPr>
              <a:t>route currently utilizes just 60% of the very small fleet of buses (9). The churn of 12% is high and needs to be improved on but it has a lot of buses not being used. A little addition will be sufficient.</a:t>
            </a:r>
          </a:p>
          <a:p>
            <a:pPr>
              <a:lnSpc>
                <a:spcPct val="150000"/>
              </a:lnSpc>
              <a:buClr>
                <a:srgbClr val="CC3300"/>
              </a:buClr>
              <a:buSzPct val="120000"/>
              <a:buFont typeface="Arial" panose="020B0604020202020204" pitchFamily="34" charset="0"/>
              <a:buChar char="●"/>
            </a:pPr>
            <a:r>
              <a:rPr lang="en-US" b="1" dirty="0">
                <a:solidFill>
                  <a:schemeClr val="bg1"/>
                </a:solidFill>
                <a:latin typeface="Verdana" panose="020B0604030504040204" pitchFamily="34" charset="0"/>
                <a:ea typeface="Verdana" panose="020B0604030504040204" pitchFamily="34" charset="0"/>
              </a:rPr>
              <a:t>LAGOS - SOKOTO </a:t>
            </a:r>
            <a:r>
              <a:rPr lang="en-US" dirty="0">
                <a:latin typeface="Verdana" panose="020B0604030504040204" pitchFamily="34" charset="0"/>
                <a:ea typeface="Verdana" panose="020B0604030504040204" pitchFamily="34" charset="0"/>
              </a:rPr>
              <a:t>route has the lowest utilization of the very small fleet it has. It records low trips and low driver churn. It does not need extra buses. It has room for improvement.</a:t>
            </a:r>
          </a:p>
          <a:p>
            <a:pPr>
              <a:buClr>
                <a:srgbClr val="CC3300"/>
              </a:buClr>
              <a:buSzPct val="120000"/>
              <a:buFont typeface="Arial" panose="020B0604020202020204" pitchFamily="34" charset="0"/>
              <a:buChar char="●"/>
            </a:pPr>
            <a:endParaRPr lang="en-US" sz="13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193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DBD3-86F6-4C10-AF8C-033A9CA19CFF}"/>
              </a:ext>
            </a:extLst>
          </p:cNvPr>
          <p:cNvSpPr>
            <a:spLocks noGrp="1"/>
          </p:cNvSpPr>
          <p:nvPr>
            <p:ph type="title"/>
          </p:nvPr>
        </p:nvSpPr>
        <p:spPr>
          <a:xfrm>
            <a:off x="796912" y="150801"/>
            <a:ext cx="10189743" cy="569635"/>
          </a:xfrm>
        </p:spPr>
        <p:txBody>
          <a:bodyPr/>
          <a:lstStyle/>
          <a:p>
            <a:r>
              <a:rPr lang="en-US" dirty="0"/>
              <a:t>Route Visualization</a:t>
            </a:r>
          </a:p>
        </p:txBody>
      </p:sp>
      <p:pic>
        <p:nvPicPr>
          <p:cNvPr id="5" name="Picture 4">
            <a:extLst>
              <a:ext uri="{FF2B5EF4-FFF2-40B4-BE49-F238E27FC236}">
                <a16:creationId xmlns:a16="http://schemas.microsoft.com/office/drawing/2014/main" id="{2BB66982-8DB8-4AB6-92AE-BC04E894795C}"/>
              </a:ext>
            </a:extLst>
          </p:cNvPr>
          <p:cNvPicPr>
            <a:picLocks noChangeAspect="1"/>
          </p:cNvPicPr>
          <p:nvPr/>
        </p:nvPicPr>
        <p:blipFill>
          <a:blip r:embed="rId2"/>
          <a:stretch>
            <a:fillRect/>
          </a:stretch>
        </p:blipFill>
        <p:spPr>
          <a:xfrm>
            <a:off x="552205" y="1286872"/>
            <a:ext cx="11109831" cy="4656727"/>
          </a:xfrm>
          <a:prstGeom prst="rect">
            <a:avLst/>
          </a:prstGeom>
        </p:spPr>
      </p:pic>
    </p:spTree>
    <p:extLst>
      <p:ext uri="{BB962C8B-B14F-4D97-AF65-F5344CB8AC3E}">
        <p14:creationId xmlns:p14="http://schemas.microsoft.com/office/powerpoint/2010/main" val="326103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7"/>
          <p:cNvSpPr txBox="1">
            <a:spLocks noGrp="1"/>
          </p:cNvSpPr>
          <p:nvPr>
            <p:ph type="title"/>
          </p:nvPr>
        </p:nvSpPr>
        <p:spPr>
          <a:xfrm>
            <a:off x="581892" y="304801"/>
            <a:ext cx="10494476" cy="623454"/>
          </a:xfrm>
          <a:prstGeom prst="rect">
            <a:avLst/>
          </a:prstGeom>
        </p:spPr>
        <p:txBody>
          <a:bodyPr spcFirstLastPara="1" wrap="square" lIns="121900" tIns="121900" rIns="121900" bIns="121900" anchor="t" anchorCtr="0">
            <a:noAutofit/>
          </a:bodyPr>
          <a:lstStyle/>
          <a:p>
            <a:r>
              <a:rPr lang="en" dirty="0"/>
              <a:t>CHECK IN (Follow Up)</a:t>
            </a:r>
            <a:endParaRPr dirty="0"/>
          </a:p>
        </p:txBody>
      </p:sp>
      <p:sp>
        <p:nvSpPr>
          <p:cNvPr id="467" name="Google Shape;467;p47"/>
          <p:cNvSpPr txBox="1">
            <a:spLocks noGrp="1"/>
          </p:cNvSpPr>
          <p:nvPr>
            <p:ph type="body" idx="1"/>
          </p:nvPr>
        </p:nvSpPr>
        <p:spPr>
          <a:xfrm>
            <a:off x="464128" y="1053992"/>
            <a:ext cx="11263744" cy="5804008"/>
          </a:xfrm>
          <a:prstGeom prst="rect">
            <a:avLst/>
          </a:prstGeom>
        </p:spPr>
        <p:txBody>
          <a:bodyPr spcFirstLastPara="1" wrap="square" lIns="121900" tIns="121900" rIns="121900" bIns="121900" anchor="t" anchorCtr="0">
            <a:noAutofit/>
          </a:bodyPr>
          <a:lstStyle/>
          <a:p>
            <a:pPr marL="0" indent="0">
              <a:buNone/>
            </a:pPr>
            <a:r>
              <a:rPr lang="en-US" sz="1300" b="1" dirty="0">
                <a:latin typeface="Verdana" panose="020B0604030504040204" pitchFamily="34" charset="0"/>
                <a:ea typeface="Verdana" panose="020B0604030504040204" pitchFamily="34" charset="0"/>
              </a:rPr>
              <a:t>Brief: </a:t>
            </a:r>
            <a:r>
              <a:rPr lang="en-US" sz="1300" dirty="0">
                <a:latin typeface="Verdana" panose="020B0604030504040204" pitchFamily="34" charset="0"/>
                <a:ea typeface="Verdana" panose="020B0604030504040204" pitchFamily="34" charset="0"/>
              </a:rPr>
              <a:t>After Three months of implementing the action plan, Excel Transport experienced an 85% increase in fleet size.</a:t>
            </a:r>
          </a:p>
          <a:p>
            <a:pPr marL="0" indent="0">
              <a:buNone/>
            </a:pPr>
            <a:r>
              <a:rPr lang="en-US" sz="1300" dirty="0">
                <a:latin typeface="Verdana" panose="020B0604030504040204" pitchFamily="34" charset="0"/>
                <a:ea typeface="Verdana" panose="020B0604030504040204" pitchFamily="34" charset="0"/>
              </a:rPr>
              <a:t>Did the Action Plan work? What would be a good way to access the effectiveness of the action plan?</a:t>
            </a:r>
          </a:p>
          <a:p>
            <a:pPr marL="0" indent="0">
              <a:buNone/>
            </a:pPr>
            <a:endParaRPr lang="en-US" sz="1300" dirty="0">
              <a:latin typeface="Verdana" panose="020B0604030504040204" pitchFamily="34" charset="0"/>
              <a:ea typeface="Verdana" panose="020B0604030504040204" pitchFamily="34" charset="0"/>
            </a:endParaRPr>
          </a:p>
          <a:p>
            <a:pPr marL="0" indent="0">
              <a:buNone/>
            </a:pPr>
            <a:endParaRPr lang="en-US" sz="1300" dirty="0">
              <a:latin typeface="Verdana" panose="020B0604030504040204" pitchFamily="34" charset="0"/>
              <a:ea typeface="Verdana" panose="020B0604030504040204" pitchFamily="34" charset="0"/>
            </a:endParaRPr>
          </a:p>
          <a:p>
            <a:pPr marL="0" indent="0">
              <a:lnSpc>
                <a:spcPct val="150000"/>
              </a:lnSpc>
              <a:buNone/>
            </a:pPr>
            <a:r>
              <a:rPr lang="en-US" sz="1350" dirty="0">
                <a:solidFill>
                  <a:schemeClr val="bg1"/>
                </a:solidFill>
                <a:latin typeface="Verdana" panose="020B0604030504040204" pitchFamily="34" charset="0"/>
                <a:ea typeface="Verdana" panose="020B0604030504040204" pitchFamily="34" charset="0"/>
              </a:rPr>
              <a:t>While this outcome is a positive development, it cannot be entirely connected to the action plan without comprehensive analysis., external factors such as economic conditions or unrelated decisions may have also contributed to this growth. </a:t>
            </a:r>
          </a:p>
          <a:p>
            <a:pPr marL="0" indent="0">
              <a:lnSpc>
                <a:spcPct val="150000"/>
              </a:lnSpc>
              <a:buNone/>
            </a:pPr>
            <a:r>
              <a:rPr lang="en-US" sz="1350" dirty="0">
                <a:solidFill>
                  <a:schemeClr val="bg1"/>
                </a:solidFill>
                <a:latin typeface="Verdana" panose="020B0604030504040204" pitchFamily="34" charset="0"/>
                <a:ea typeface="Verdana" panose="020B0604030504040204" pitchFamily="34" charset="0"/>
              </a:rPr>
              <a:t>By assessing the effectiveness of the plan, we will also be able to identify key areas for improvements</a:t>
            </a:r>
            <a:r>
              <a:rPr lang="en-US" sz="1400" dirty="0">
                <a:solidFill>
                  <a:schemeClr val="bg1"/>
                </a:solidFill>
                <a:latin typeface="Verdana" panose="020B0604030504040204" pitchFamily="34" charset="0"/>
                <a:ea typeface="Verdana" panose="020B0604030504040204" pitchFamily="34" charset="0"/>
              </a:rPr>
              <a:t>.</a:t>
            </a:r>
          </a:p>
          <a:p>
            <a:pPr marL="0" indent="0">
              <a:buNone/>
            </a:pPr>
            <a:endParaRPr lang="en-US" sz="1400" dirty="0">
              <a:solidFill>
                <a:schemeClr val="bg1"/>
              </a:solidFill>
              <a:latin typeface="Verdana" panose="020B0604030504040204" pitchFamily="34" charset="0"/>
              <a:ea typeface="Verdana" panose="020B0604030504040204" pitchFamily="34" charset="0"/>
            </a:endParaRPr>
          </a:p>
          <a:p>
            <a:pPr marL="0" indent="0">
              <a:buNone/>
            </a:pPr>
            <a:r>
              <a:rPr lang="en-US" sz="1400" dirty="0">
                <a:solidFill>
                  <a:schemeClr val="tx2"/>
                </a:solidFill>
                <a:highlight>
                  <a:srgbClr val="CC3300"/>
                </a:highlight>
                <a:latin typeface="Verdana" panose="020B0604030504040204" pitchFamily="34" charset="0"/>
                <a:ea typeface="Verdana" panose="020B0604030504040204" pitchFamily="34" charset="0"/>
              </a:rPr>
              <a:t>To assess the effectiveness of the action plan, we would take the following steps</a:t>
            </a:r>
            <a:r>
              <a:rPr lang="en-US" sz="1400" dirty="0">
                <a:solidFill>
                  <a:schemeClr val="tx2"/>
                </a:solidFill>
                <a:latin typeface="Verdana" panose="020B0604030504040204" pitchFamily="34" charset="0"/>
                <a:ea typeface="Verdana" panose="020B0604030504040204" pitchFamily="34" charset="0"/>
              </a:rPr>
              <a:t>:</a:t>
            </a:r>
          </a:p>
          <a:p>
            <a:pPr marL="0" indent="0">
              <a:buNone/>
            </a:pPr>
            <a:endParaRPr lang="en-US" sz="1300" dirty="0">
              <a:solidFill>
                <a:schemeClr val="bg1"/>
              </a:solidFill>
              <a:latin typeface="Verdana" panose="020B0604030504040204" pitchFamily="34" charset="0"/>
              <a:ea typeface="Verdana" panose="020B0604030504040204" pitchFamily="34" charset="0"/>
            </a:endParaRPr>
          </a:p>
          <a:p>
            <a:pPr marL="285750" indent="-285750">
              <a:lnSpc>
                <a:spcPct val="150000"/>
              </a:lnSpc>
              <a:buClr>
                <a:srgbClr val="CC3300"/>
              </a:buClr>
              <a:buSzPct val="120000"/>
            </a:pPr>
            <a:r>
              <a:rPr lang="en-US" sz="1300" b="1" dirty="0">
                <a:solidFill>
                  <a:schemeClr val="bg1"/>
                </a:solidFill>
                <a:latin typeface="Verdana" panose="020B0604030504040204" pitchFamily="34" charset="0"/>
                <a:ea typeface="Verdana" panose="020B0604030504040204" pitchFamily="34" charset="0"/>
              </a:rPr>
              <a:t>Examine Timing and Trends: </a:t>
            </a:r>
            <a:r>
              <a:rPr lang="en-US" sz="1300" dirty="0">
                <a:solidFill>
                  <a:schemeClr val="bg1"/>
                </a:solidFill>
                <a:latin typeface="Verdana" panose="020B0604030504040204" pitchFamily="34" charset="0"/>
                <a:ea typeface="Verdana" panose="020B0604030504040204" pitchFamily="34" charset="0"/>
              </a:rPr>
              <a:t>Connect the fleet size increase to specific parts of the action plan and identify other possible factors involved.</a:t>
            </a:r>
          </a:p>
          <a:p>
            <a:pPr marL="285750" indent="-285750">
              <a:lnSpc>
                <a:spcPct val="150000"/>
              </a:lnSpc>
              <a:buClr>
                <a:srgbClr val="CC3300"/>
              </a:buClr>
              <a:buSzPct val="120000"/>
            </a:pPr>
            <a:r>
              <a:rPr lang="en-US" sz="1300" b="1" dirty="0">
                <a:solidFill>
                  <a:schemeClr val="bg1"/>
                </a:solidFill>
                <a:latin typeface="Verdana" panose="020B0604030504040204" pitchFamily="34" charset="0"/>
                <a:ea typeface="Verdana" panose="020B0604030504040204" pitchFamily="34" charset="0"/>
              </a:rPr>
              <a:t>Analyze  the weekly recruitment reports and monthly churn rate reports</a:t>
            </a:r>
            <a:r>
              <a:rPr lang="en-US" sz="1300" dirty="0">
                <a:solidFill>
                  <a:schemeClr val="bg1"/>
                </a:solidFill>
                <a:latin typeface="Verdana" panose="020B0604030504040204" pitchFamily="34" charset="0"/>
                <a:ea typeface="Verdana" panose="020B0604030504040204" pitchFamily="34" charset="0"/>
              </a:rPr>
              <a:t>; Evaluate if initiatives like referral bonuses, training programs, and onboarding improvements reduced churn and attracted new drivers.</a:t>
            </a:r>
          </a:p>
          <a:p>
            <a:pPr marL="285750" indent="-285750">
              <a:lnSpc>
                <a:spcPct val="150000"/>
              </a:lnSpc>
              <a:buClr>
                <a:srgbClr val="C00000"/>
              </a:buClr>
              <a:buSzPct val="120000"/>
            </a:pPr>
            <a:r>
              <a:rPr lang="en-US" sz="1300" b="1" dirty="0">
                <a:solidFill>
                  <a:schemeClr val="bg1"/>
                </a:solidFill>
                <a:latin typeface="Verdana" panose="020B0604030504040204" pitchFamily="34" charset="0"/>
                <a:ea typeface="Verdana" panose="020B0604030504040204" pitchFamily="34" charset="0"/>
              </a:rPr>
              <a:t>Route Optimization: </a:t>
            </a:r>
            <a:r>
              <a:rPr lang="en-US" sz="1300" dirty="0">
                <a:solidFill>
                  <a:schemeClr val="bg1"/>
                </a:solidFill>
                <a:latin typeface="Verdana" panose="020B0604030504040204" pitchFamily="34" charset="0"/>
                <a:ea typeface="Verdana" panose="020B0604030504040204" pitchFamily="34" charset="0"/>
              </a:rPr>
              <a:t>Analyze the Performance on prioritized routes (e.g., revenue growth, fleet utilization, customer satisfaction} and  Assess whether routes with growth potential and churn issues improved operational efficiency and profitability.</a:t>
            </a:r>
          </a:p>
          <a:p>
            <a:pPr marL="285750" indent="-285750">
              <a:lnSpc>
                <a:spcPct val="150000"/>
              </a:lnSpc>
              <a:buClr>
                <a:srgbClr val="C00000"/>
              </a:buClr>
              <a:buSzPct val="120000"/>
            </a:pPr>
            <a:r>
              <a:rPr lang="en-US" sz="1300" b="1" dirty="0">
                <a:solidFill>
                  <a:schemeClr val="bg1"/>
                </a:solidFill>
                <a:latin typeface="Verdana" panose="020B0604030504040204" pitchFamily="34" charset="0"/>
                <a:ea typeface="Verdana" panose="020B0604030504040204" pitchFamily="34" charset="0"/>
              </a:rPr>
              <a:t>Collect Feedbacks: </a:t>
            </a:r>
            <a:r>
              <a:rPr lang="en-US" sz="1300" dirty="0">
                <a:solidFill>
                  <a:schemeClr val="bg1"/>
                </a:solidFill>
                <a:latin typeface="Verdana" panose="020B0604030504040204" pitchFamily="34" charset="0"/>
                <a:ea typeface="Verdana" panose="020B0604030504040204" pitchFamily="34" charset="0"/>
              </a:rPr>
              <a:t>Gather input from key teams and drivers to understand their views on the effectiveness of the action plan.</a:t>
            </a:r>
          </a:p>
          <a:p>
            <a:pPr marL="285750" indent="-285750">
              <a:lnSpc>
                <a:spcPct val="150000"/>
              </a:lnSpc>
              <a:buClr>
                <a:srgbClr val="C00000"/>
              </a:buClr>
              <a:buSzPct val="120000"/>
            </a:pPr>
            <a:r>
              <a:rPr lang="en-US" sz="1300" dirty="0">
                <a:solidFill>
                  <a:schemeClr val="bg1"/>
                </a:solidFill>
                <a:latin typeface="Verdana" panose="020B0604030504040204" pitchFamily="34" charset="0"/>
                <a:ea typeface="Verdana" panose="020B0604030504040204" pitchFamily="34" charset="0"/>
              </a:rPr>
              <a:t>Create Control Groups: Compare regions that implemented the action plan with those that did not to identify its direct effect.</a:t>
            </a:r>
          </a:p>
          <a:p>
            <a:pPr marL="0" indent="0">
              <a:lnSpc>
                <a:spcPct val="150000"/>
              </a:lnSpc>
              <a:buClr>
                <a:srgbClr val="C00000"/>
              </a:buClr>
              <a:buSzPct val="120000"/>
              <a:buNone/>
            </a:pPr>
            <a:endParaRPr sz="1300"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9;p46">
            <a:extLst>
              <a:ext uri="{FF2B5EF4-FFF2-40B4-BE49-F238E27FC236}">
                <a16:creationId xmlns:a16="http://schemas.microsoft.com/office/drawing/2014/main" id="{C6B5AD8E-8DF1-4F56-AA38-8E6D7DCA7354}"/>
              </a:ext>
            </a:extLst>
          </p:cNvPr>
          <p:cNvSpPr/>
          <p:nvPr/>
        </p:nvSpPr>
        <p:spPr>
          <a:xfrm rot="10800000">
            <a:off x="0" y="0"/>
            <a:ext cx="4558800" cy="6858000"/>
          </a:xfrm>
          <a:prstGeom prst="parallelogram">
            <a:avLst>
              <a:gd name="adj" fmla="val 20300"/>
            </a:avLst>
          </a:prstGeom>
          <a:solidFill>
            <a:schemeClr val="dk1"/>
          </a:solidFill>
          <a:ln>
            <a:noFill/>
          </a:ln>
        </p:spPr>
        <p:txBody>
          <a:bodyPr spcFirstLastPara="1" wrap="square" lIns="121900" tIns="121900" rIns="121900" bIns="121900" anchor="ctr" anchorCtr="0">
            <a:noAutofit/>
          </a:bodyPr>
          <a:lstStyle/>
          <a:p>
            <a:endParaRPr sz="2489"/>
          </a:p>
        </p:txBody>
      </p:sp>
      <p:pic>
        <p:nvPicPr>
          <p:cNvPr id="3" name="Google Shape;446;p46">
            <a:extLst>
              <a:ext uri="{FF2B5EF4-FFF2-40B4-BE49-F238E27FC236}">
                <a16:creationId xmlns:a16="http://schemas.microsoft.com/office/drawing/2014/main" id="{5EBAF387-9A1A-41C9-BEA2-7E6D3AA096BC}"/>
              </a:ext>
            </a:extLst>
          </p:cNvPr>
          <p:cNvPicPr preferRelativeResize="0">
            <a:picLocks/>
          </p:cNvPicPr>
          <p:nvPr/>
        </p:nvPicPr>
        <p:blipFill>
          <a:blip r:embed="rId2"/>
          <a:srcRect l="34810" r="34810"/>
          <a:stretch/>
        </p:blipFill>
        <p:spPr>
          <a:xfrm>
            <a:off x="944365" y="1"/>
            <a:ext cx="2670068" cy="6876367"/>
          </a:xfrm>
          <a:prstGeom prst="rect">
            <a:avLst/>
          </a:prstGeom>
        </p:spPr>
      </p:pic>
      <p:sp>
        <p:nvSpPr>
          <p:cNvPr id="5" name="TextBox 4">
            <a:extLst>
              <a:ext uri="{FF2B5EF4-FFF2-40B4-BE49-F238E27FC236}">
                <a16:creationId xmlns:a16="http://schemas.microsoft.com/office/drawing/2014/main" id="{D4A713B0-5D1B-408E-95E5-20E6CBDFBF29}"/>
              </a:ext>
            </a:extLst>
          </p:cNvPr>
          <p:cNvSpPr txBox="1"/>
          <p:nvPr/>
        </p:nvSpPr>
        <p:spPr>
          <a:xfrm>
            <a:off x="4927600" y="1030953"/>
            <a:ext cx="6096000" cy="1323439"/>
          </a:xfrm>
          <a:prstGeom prst="rect">
            <a:avLst/>
          </a:prstGeom>
          <a:noFill/>
        </p:spPr>
        <p:txBody>
          <a:bodyPr wrap="square">
            <a:spAutoFit/>
          </a:bodyPr>
          <a:lstStyle/>
          <a:p>
            <a:r>
              <a:rPr lang="en" sz="8000" b="1" dirty="0">
                <a:solidFill>
                  <a:schemeClr val="tx1"/>
                </a:solidFill>
                <a:latin typeface="Kanit" panose="020B0604020202020204" charset="-34"/>
                <a:cs typeface="Kanit" panose="020B0604020202020204" charset="-34"/>
              </a:rPr>
              <a:t>THANK YOU</a:t>
            </a:r>
            <a:endParaRPr lang="en-US" sz="8000" b="1" dirty="0">
              <a:solidFill>
                <a:schemeClr val="tx1"/>
              </a:solidFill>
              <a:latin typeface="Kanit" panose="020B0604020202020204" charset="-34"/>
              <a:cs typeface="Kanit" panose="020B0604020202020204" charset="-34"/>
            </a:endParaRPr>
          </a:p>
        </p:txBody>
      </p:sp>
      <p:sp>
        <p:nvSpPr>
          <p:cNvPr id="7" name="TextBox 6">
            <a:extLst>
              <a:ext uri="{FF2B5EF4-FFF2-40B4-BE49-F238E27FC236}">
                <a16:creationId xmlns:a16="http://schemas.microsoft.com/office/drawing/2014/main" id="{F3EFFA49-F118-4A19-9699-DB2066A1BD34}"/>
              </a:ext>
            </a:extLst>
          </p:cNvPr>
          <p:cNvSpPr txBox="1"/>
          <p:nvPr/>
        </p:nvSpPr>
        <p:spPr>
          <a:xfrm>
            <a:off x="6464797" y="5842439"/>
            <a:ext cx="4558803" cy="461665"/>
          </a:xfrm>
          <a:prstGeom prst="rect">
            <a:avLst/>
          </a:prstGeom>
          <a:noFill/>
        </p:spPr>
        <p:txBody>
          <a:bodyPr wrap="square">
            <a:spAutoFit/>
          </a:bodyPr>
          <a:lstStyle/>
          <a:p>
            <a:pPr algn="r">
              <a:buClr>
                <a:schemeClr val="lt1"/>
              </a:buClr>
              <a:buSzPts val="1100"/>
            </a:pPr>
            <a:r>
              <a:rPr lang="en-US" sz="2400" b="1" dirty="0"/>
              <a:t>Do you have any questions?</a:t>
            </a:r>
          </a:p>
        </p:txBody>
      </p:sp>
      <p:sp>
        <p:nvSpPr>
          <p:cNvPr id="8" name="Google Shape;441;p46">
            <a:extLst>
              <a:ext uri="{FF2B5EF4-FFF2-40B4-BE49-F238E27FC236}">
                <a16:creationId xmlns:a16="http://schemas.microsoft.com/office/drawing/2014/main" id="{3A362D57-347A-411C-9F8D-6947DB727960}"/>
              </a:ext>
            </a:extLst>
          </p:cNvPr>
          <p:cNvSpPr/>
          <p:nvPr/>
        </p:nvSpPr>
        <p:spPr>
          <a:xfrm>
            <a:off x="5878717" y="5662872"/>
            <a:ext cx="820800" cy="820800"/>
          </a:xfrm>
          <a:prstGeom prst="rect">
            <a:avLst/>
          </a:prstGeom>
          <a:solidFill>
            <a:schemeClr val="dk1"/>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207855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FD3E-86B8-4AAC-8009-50418258C331}"/>
              </a:ext>
            </a:extLst>
          </p:cNvPr>
          <p:cNvSpPr>
            <a:spLocks noGrp="1"/>
          </p:cNvSpPr>
          <p:nvPr>
            <p:ph type="title"/>
          </p:nvPr>
        </p:nvSpPr>
        <p:spPr>
          <a:xfrm>
            <a:off x="963167" y="470500"/>
            <a:ext cx="10265600" cy="763600"/>
          </a:xfrm>
        </p:spPr>
        <p:txBody>
          <a:bodyPr/>
          <a:lstStyle/>
          <a:p>
            <a:r>
              <a:rPr lang="en-US" dirty="0"/>
              <a:t>PROJECT BRIEF</a:t>
            </a:r>
          </a:p>
        </p:txBody>
      </p:sp>
      <p:sp>
        <p:nvSpPr>
          <p:cNvPr id="3" name="Text Placeholder 2">
            <a:extLst>
              <a:ext uri="{FF2B5EF4-FFF2-40B4-BE49-F238E27FC236}">
                <a16:creationId xmlns:a16="http://schemas.microsoft.com/office/drawing/2014/main" id="{D86B7F1A-8AF3-4545-8C5B-C63C3D2E2A28}"/>
              </a:ext>
            </a:extLst>
          </p:cNvPr>
          <p:cNvSpPr>
            <a:spLocks noGrp="1"/>
          </p:cNvSpPr>
          <p:nvPr>
            <p:ph type="body" idx="1"/>
          </p:nvPr>
        </p:nvSpPr>
        <p:spPr>
          <a:xfrm>
            <a:off x="450240" y="1234100"/>
            <a:ext cx="11291454" cy="4642376"/>
          </a:xfrm>
        </p:spPr>
        <p:txBody>
          <a:bodyPr/>
          <a:lstStyle/>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We expect an extraordinary increase in passengers in Q1 of 2025, with flight prices increasing and many people switching to road transport. As a result, we need to increase our fleet size, the company only has the resources to double the fleet size. </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Your analysis is required to achieve the following; </a:t>
            </a:r>
            <a:r>
              <a:rPr lang="en-US" sz="1300" u="none" strike="noStrike" dirty="0">
                <a:effectLst/>
                <a:latin typeface="Verdana" panose="020B0604030504040204" pitchFamily="34" charset="0"/>
                <a:ea typeface="Verdana" panose="020B0604030504040204" pitchFamily="34" charset="0"/>
              </a:rPr>
              <a:t>Double the fleet size </a:t>
            </a:r>
            <a:r>
              <a:rPr lang="en-US" sz="1300" dirty="0">
                <a:latin typeface="Verdana" panose="020B0604030504040204" pitchFamily="34" charset="0"/>
                <a:ea typeface="Verdana" panose="020B0604030504040204" pitchFamily="34" charset="0"/>
              </a:rPr>
              <a:t>and </a:t>
            </a:r>
            <a:r>
              <a:rPr lang="en-US" sz="1300" u="none" strike="noStrike" dirty="0">
                <a:effectLst/>
                <a:latin typeface="Verdana" panose="020B0604030504040204" pitchFamily="34" charset="0"/>
                <a:ea typeface="Verdana" panose="020B0604030504040204" pitchFamily="34" charset="0"/>
              </a:rPr>
              <a:t>Decide which routes should be prioritized</a:t>
            </a:r>
            <a:endParaRPr lang="en-US" sz="1300" u="none" strike="noStrike" dirty="0">
              <a:latin typeface="Verdana" panose="020B0604030504040204" pitchFamily="34" charset="0"/>
              <a:ea typeface="Verdana" panose="020B0604030504040204" pitchFamily="34" charset="0"/>
            </a:endParaRPr>
          </a:p>
          <a:p>
            <a:pPr marL="0" marR="0" indent="0">
              <a:lnSpc>
                <a:spcPct val="115000"/>
              </a:lnSpc>
              <a:spcBef>
                <a:spcPts val="0"/>
              </a:spcBef>
              <a:spcAft>
                <a:spcPts val="0"/>
              </a:spcAft>
              <a:buNone/>
            </a:pPr>
            <a:endParaRPr lang="en-US" sz="1300" dirty="0">
              <a:effectLst/>
              <a:latin typeface="Verdana" panose="020B0604030504040204" pitchFamily="34" charset="0"/>
              <a:ea typeface="Verdana" panose="020B0604030504040204" pitchFamily="34" charset="0"/>
            </a:endParaRP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Review the four levers below, and determine what your action plan would be over the </a:t>
            </a:r>
            <a:r>
              <a:rPr lang="en-US" sz="1300" dirty="0" err="1">
                <a:effectLst/>
                <a:latin typeface="Verdana" panose="020B0604030504040204" pitchFamily="34" charset="0"/>
                <a:ea typeface="Verdana" panose="020B0604030504040204" pitchFamily="34" charset="0"/>
              </a:rPr>
              <a:t>i</a:t>
            </a:r>
            <a:r>
              <a:rPr lang="en-US" sz="1300" dirty="0">
                <a:effectLst/>
                <a:latin typeface="Verdana" panose="020B0604030504040204" pitchFamily="34" charset="0"/>
                <a:ea typeface="Verdana" panose="020B0604030504040204" pitchFamily="34" charset="0"/>
              </a:rPr>
              <a:t>) next week ii) next month iii) next 3 months to deliver maximum impact given a resource-constrained team. Assume you are responsible for implementing this project.</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 </a:t>
            </a:r>
          </a:p>
          <a:p>
            <a:pPr marL="0" marR="0" indent="0">
              <a:lnSpc>
                <a:spcPct val="115000"/>
              </a:lnSpc>
              <a:spcBef>
                <a:spcPts val="0"/>
              </a:spcBef>
              <a:spcAft>
                <a:spcPts val="0"/>
              </a:spcAft>
              <a:buNone/>
            </a:pPr>
            <a:endParaRPr lang="en-US" sz="1300" dirty="0">
              <a:effectLst/>
              <a:latin typeface="Verdana" panose="020B0604030504040204" pitchFamily="34" charset="0"/>
              <a:ea typeface="Verdana" panose="020B0604030504040204" pitchFamily="34" charset="0"/>
            </a:endParaRP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Context:</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The four levers that we have to increase the size of the rider fleet are:</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	1. Applications: We get 100 applications per month- driven by a combination of offline and  online sources.</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	2. Conversion: The conversion rate is ~30%, at the moment we are onboarding 30 drivers per month.</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	3. Engagement: Drivers complete 5 trips per week on average.</a:t>
            </a:r>
          </a:p>
          <a:p>
            <a:pPr marL="0" marR="0" indent="0">
              <a:lnSpc>
                <a:spcPct val="115000"/>
              </a:lnSpc>
              <a:spcBef>
                <a:spcPts val="0"/>
              </a:spcBef>
              <a:spcAft>
                <a:spcPts val="0"/>
              </a:spcAft>
              <a:buNone/>
            </a:pPr>
            <a:r>
              <a:rPr lang="en-US" sz="1300" dirty="0">
                <a:effectLst/>
                <a:latin typeface="Verdana" panose="020B0604030504040204" pitchFamily="34" charset="0"/>
                <a:ea typeface="Verdana" panose="020B0604030504040204" pitchFamily="34" charset="0"/>
              </a:rPr>
              <a:t>	4. Churn: Roughly 10% of the fleet churns each month.</a:t>
            </a:r>
          </a:p>
          <a:p>
            <a:endParaRPr lang="en-US" dirty="0"/>
          </a:p>
        </p:txBody>
      </p:sp>
    </p:spTree>
    <p:extLst>
      <p:ext uri="{BB962C8B-B14F-4D97-AF65-F5344CB8AC3E}">
        <p14:creationId xmlns:p14="http://schemas.microsoft.com/office/powerpoint/2010/main" val="421599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931889" y="538169"/>
            <a:ext cx="10328222" cy="637683"/>
          </a:xfrm>
          <a:prstGeom prst="rect">
            <a:avLst/>
          </a:prstGeom>
        </p:spPr>
        <p:txBody>
          <a:bodyPr spcFirstLastPara="1" wrap="square" lIns="121900" tIns="121900" rIns="121900" bIns="121900" anchor="t" anchorCtr="0">
            <a:noAutofit/>
          </a:bodyPr>
          <a:lstStyle/>
          <a:p>
            <a:r>
              <a:rPr lang="en" dirty="0"/>
              <a:t>TARGETS &amp; OBJECTIVES</a:t>
            </a:r>
            <a:endParaRPr dirty="0"/>
          </a:p>
        </p:txBody>
      </p:sp>
      <p:sp>
        <p:nvSpPr>
          <p:cNvPr id="343" name="Google Shape;343;p41"/>
          <p:cNvSpPr txBox="1"/>
          <p:nvPr/>
        </p:nvSpPr>
        <p:spPr>
          <a:xfrm>
            <a:off x="869528" y="1642315"/>
            <a:ext cx="4306021" cy="732631"/>
          </a:xfrm>
          <a:prstGeom prst="rect">
            <a:avLst/>
          </a:prstGeom>
          <a:solidFill>
            <a:schemeClr val="dk1"/>
          </a:solidFill>
          <a:ln>
            <a:noFill/>
          </a:ln>
        </p:spPr>
        <p:txBody>
          <a:bodyPr spcFirstLastPara="1" wrap="square" lIns="0" tIns="121900" rIns="0" bIns="121900" anchor="ctr" anchorCtr="0">
            <a:noAutofit/>
          </a:bodyPr>
          <a:lstStyle/>
          <a:p>
            <a:pPr algn="ctr"/>
            <a:r>
              <a:rPr lang="en-US" sz="2000" dirty="0">
                <a:solidFill>
                  <a:srgbClr val="F3F3F3"/>
                </a:solidFill>
                <a:latin typeface="Kanit"/>
                <a:ea typeface="Kanit"/>
                <a:cs typeface="Kanit"/>
                <a:sym typeface="Kanit"/>
              </a:rPr>
              <a:t>100% fleet size increase in Q1 2025</a:t>
            </a:r>
            <a:endParaRPr sz="2000" dirty="0">
              <a:solidFill>
                <a:srgbClr val="F3F3F3"/>
              </a:solidFill>
              <a:latin typeface="Kanit"/>
              <a:ea typeface="Kanit"/>
              <a:cs typeface="Kanit"/>
              <a:sym typeface="Kanit"/>
            </a:endParaRPr>
          </a:p>
        </p:txBody>
      </p:sp>
      <p:sp>
        <p:nvSpPr>
          <p:cNvPr id="344" name="Google Shape;344;p41"/>
          <p:cNvSpPr txBox="1"/>
          <p:nvPr/>
        </p:nvSpPr>
        <p:spPr>
          <a:xfrm>
            <a:off x="443346" y="2584360"/>
            <a:ext cx="5268471" cy="4251035"/>
          </a:xfrm>
          <a:prstGeom prst="rect">
            <a:avLst/>
          </a:prstGeom>
          <a:noFill/>
          <a:ln>
            <a:noFill/>
          </a:ln>
        </p:spPr>
        <p:txBody>
          <a:bodyPr spcFirstLastPara="1" wrap="square" lIns="121900" tIns="121900" rIns="121900" bIns="121900" anchor="t" anchorCtr="0">
            <a:noAutofit/>
          </a:bodyPr>
          <a:lstStyle/>
          <a:p>
            <a:r>
              <a:rPr lang="en-US" sz="1600" b="1" dirty="0">
                <a:solidFill>
                  <a:schemeClr val="lt1"/>
                </a:solidFill>
                <a:latin typeface="Verdana" panose="020B0604030504040204" pitchFamily="34" charset="0"/>
                <a:ea typeface="Verdana" panose="020B0604030504040204" pitchFamily="34" charset="0"/>
                <a:cs typeface="Work Sans"/>
                <a:sym typeface="Work Sans"/>
              </a:rPr>
              <a:t>         Maximize Profits</a:t>
            </a:r>
          </a:p>
          <a:p>
            <a:pPr marL="285750" indent="-285750">
              <a:lnSpc>
                <a:spcPct val="150000"/>
              </a:lnSpc>
              <a:buClr>
                <a:srgbClr val="C00000"/>
              </a:buClr>
              <a:buSzPct val="130000"/>
              <a:buFont typeface="Arial" panose="020B0604020202020204" pitchFamily="34" charset="0"/>
              <a:buChar char="●"/>
            </a:pPr>
            <a:r>
              <a:rPr lang="en-US" sz="1500" dirty="0">
                <a:solidFill>
                  <a:schemeClr val="lt1"/>
                </a:solidFill>
                <a:latin typeface="Verdana" panose="020B0604030504040204" pitchFamily="34" charset="0"/>
                <a:ea typeface="Verdana" panose="020B0604030504040204" pitchFamily="34" charset="0"/>
                <a:cs typeface="Work Sans"/>
                <a:sym typeface="Work Sans"/>
              </a:rPr>
              <a:t>Stay competitive in the market and position for sustained profitability</a:t>
            </a:r>
          </a:p>
          <a:p>
            <a:pPr>
              <a:lnSpc>
                <a:spcPct val="150000"/>
              </a:lnSpc>
              <a:buClr>
                <a:srgbClr val="C00000"/>
              </a:buClr>
              <a:buSzPct val="130000"/>
            </a:pPr>
            <a:r>
              <a:rPr lang="en-US" sz="1600" b="1" dirty="0">
                <a:solidFill>
                  <a:schemeClr val="lt1"/>
                </a:solidFill>
                <a:latin typeface="Verdana" panose="020B0604030504040204" pitchFamily="34" charset="0"/>
                <a:ea typeface="Verdana" panose="020B0604030504040204" pitchFamily="34" charset="0"/>
                <a:cs typeface="Work Sans"/>
                <a:sym typeface="Work Sans"/>
              </a:rPr>
              <a:t>         Efficient use of Resources</a:t>
            </a:r>
          </a:p>
          <a:p>
            <a:pPr marL="285750" indent="-285750">
              <a:lnSpc>
                <a:spcPct val="150000"/>
              </a:lnSpc>
              <a:buClr>
                <a:srgbClr val="C00000"/>
              </a:buClr>
              <a:buSzPct val="130000"/>
              <a:buFont typeface="Arial" panose="020B0604020202020204" pitchFamily="34" charset="0"/>
              <a:buChar char="●"/>
            </a:pPr>
            <a:r>
              <a:rPr lang="en-US" sz="1500" dirty="0">
                <a:solidFill>
                  <a:schemeClr val="lt1"/>
                </a:solidFill>
                <a:latin typeface="Verdana" panose="020B0604030504040204" pitchFamily="34" charset="0"/>
                <a:ea typeface="Verdana" panose="020B0604030504040204" pitchFamily="34" charset="0"/>
                <a:cs typeface="Work Sans"/>
                <a:sym typeface="Work Sans"/>
              </a:rPr>
              <a:t>Manage resource constrained team to achieve the goals</a:t>
            </a:r>
          </a:p>
          <a:p>
            <a:pPr>
              <a:lnSpc>
                <a:spcPct val="150000"/>
              </a:lnSpc>
              <a:buClr>
                <a:srgbClr val="C00000"/>
              </a:buClr>
              <a:buSzPct val="130000"/>
            </a:pPr>
            <a:r>
              <a:rPr lang="en-US" sz="1600" b="1" dirty="0">
                <a:solidFill>
                  <a:schemeClr val="lt1"/>
                </a:solidFill>
                <a:latin typeface="Verdana" panose="020B0604030504040204" pitchFamily="34" charset="0"/>
                <a:ea typeface="Verdana" panose="020B0604030504040204" pitchFamily="34" charset="0"/>
                <a:cs typeface="Work Sans"/>
                <a:sym typeface="Work Sans"/>
              </a:rPr>
              <a:t>         Support future goals</a:t>
            </a:r>
          </a:p>
          <a:p>
            <a:pPr marL="285750" indent="-285750">
              <a:lnSpc>
                <a:spcPct val="150000"/>
              </a:lnSpc>
              <a:buClr>
                <a:srgbClr val="C00000"/>
              </a:buClr>
              <a:buSzPct val="130000"/>
              <a:buFont typeface="Arial" panose="020B0604020202020204" pitchFamily="34" charset="0"/>
              <a:buChar char="●"/>
            </a:pPr>
            <a:r>
              <a:rPr lang="en-US" sz="1500" dirty="0">
                <a:solidFill>
                  <a:schemeClr val="lt1"/>
                </a:solidFill>
                <a:latin typeface="Verdana" panose="020B0604030504040204" pitchFamily="34" charset="0"/>
                <a:ea typeface="Verdana" panose="020B0604030504040204" pitchFamily="34" charset="0"/>
                <a:cs typeface="Work Sans"/>
                <a:sym typeface="Work Sans"/>
              </a:rPr>
              <a:t>Lay a foundation for expansion and fleet scalability</a:t>
            </a:r>
          </a:p>
          <a:p>
            <a:pPr>
              <a:buClr>
                <a:srgbClr val="C00000"/>
              </a:buClr>
              <a:buSzPct val="130000"/>
            </a:pPr>
            <a:endParaRPr lang="en-US" sz="1600" dirty="0">
              <a:solidFill>
                <a:schemeClr val="lt1"/>
              </a:solidFill>
              <a:latin typeface="Verdana" panose="020B0604030504040204" pitchFamily="34" charset="0"/>
              <a:ea typeface="Verdana" panose="020B0604030504040204" pitchFamily="34" charset="0"/>
              <a:cs typeface="Work Sans"/>
              <a:sym typeface="Work Sans"/>
            </a:endParaRPr>
          </a:p>
          <a:p>
            <a:pPr marL="285750" indent="-285750">
              <a:buClr>
                <a:srgbClr val="C00000"/>
              </a:buClr>
              <a:buSzPct val="130000"/>
              <a:buFont typeface="Arial" panose="020B0604020202020204" pitchFamily="34" charset="0"/>
              <a:buChar char="●"/>
            </a:pPr>
            <a:endParaRPr lang="en-US" sz="1600" dirty="0">
              <a:solidFill>
                <a:schemeClr val="lt1"/>
              </a:solidFill>
              <a:latin typeface="Verdana" panose="020B0604030504040204" pitchFamily="34" charset="0"/>
              <a:ea typeface="Verdana" panose="020B0604030504040204" pitchFamily="34" charset="0"/>
              <a:cs typeface="Work Sans"/>
              <a:sym typeface="Work Sans"/>
            </a:endParaRPr>
          </a:p>
          <a:p>
            <a:pPr>
              <a:buClr>
                <a:srgbClr val="C00000"/>
              </a:buClr>
              <a:buSzPct val="130000"/>
            </a:pPr>
            <a:endParaRPr lang="en-US" sz="1600" dirty="0">
              <a:solidFill>
                <a:schemeClr val="lt1"/>
              </a:solidFill>
              <a:latin typeface="Verdana" panose="020B0604030504040204" pitchFamily="34" charset="0"/>
              <a:ea typeface="Verdana" panose="020B0604030504040204" pitchFamily="34" charset="0"/>
              <a:cs typeface="Work Sans"/>
              <a:sym typeface="Work Sans"/>
            </a:endParaRPr>
          </a:p>
          <a:p>
            <a:pPr>
              <a:buClr>
                <a:srgbClr val="C00000"/>
              </a:buClr>
              <a:buSzPct val="130000"/>
            </a:pPr>
            <a:endParaRPr lang="en-US" sz="1600" dirty="0">
              <a:solidFill>
                <a:schemeClr val="lt1"/>
              </a:solidFill>
              <a:latin typeface="Verdana" panose="020B0604030504040204" pitchFamily="34" charset="0"/>
              <a:ea typeface="Verdana" panose="020B0604030504040204" pitchFamily="34" charset="0"/>
              <a:cs typeface="Work Sans"/>
              <a:sym typeface="Work Sans"/>
            </a:endParaRPr>
          </a:p>
          <a:p>
            <a:pPr marL="285750" indent="-285750">
              <a:buClr>
                <a:srgbClr val="C00000"/>
              </a:buClr>
              <a:buSzPct val="130000"/>
              <a:buFont typeface="Arial" panose="020B0604020202020204" pitchFamily="34" charset="0"/>
              <a:buChar char="●"/>
            </a:pPr>
            <a:endParaRPr sz="1600" dirty="0">
              <a:solidFill>
                <a:schemeClr val="lt1"/>
              </a:solidFill>
              <a:latin typeface="Verdana" panose="020B0604030504040204" pitchFamily="34" charset="0"/>
              <a:ea typeface="Verdana" panose="020B0604030504040204" pitchFamily="34" charset="0"/>
              <a:cs typeface="Work Sans"/>
              <a:sym typeface="Work Sans"/>
            </a:endParaRPr>
          </a:p>
        </p:txBody>
      </p:sp>
      <p:sp>
        <p:nvSpPr>
          <p:cNvPr id="346" name="Google Shape;346;p41"/>
          <p:cNvSpPr txBox="1"/>
          <p:nvPr/>
        </p:nvSpPr>
        <p:spPr>
          <a:xfrm>
            <a:off x="7016452" y="1648963"/>
            <a:ext cx="4243659" cy="725983"/>
          </a:xfrm>
          <a:prstGeom prst="rect">
            <a:avLst/>
          </a:prstGeom>
          <a:solidFill>
            <a:schemeClr val="dk1"/>
          </a:solidFill>
          <a:ln>
            <a:noFill/>
          </a:ln>
        </p:spPr>
        <p:txBody>
          <a:bodyPr spcFirstLastPara="1" wrap="square" lIns="0" tIns="121900" rIns="0" bIns="121900" anchor="ctr" anchorCtr="0">
            <a:noAutofit/>
          </a:bodyPr>
          <a:lstStyle/>
          <a:p>
            <a:pPr algn="ctr"/>
            <a:r>
              <a:rPr lang="en" sz="2000" dirty="0">
                <a:solidFill>
                  <a:srgbClr val="F3F3F3"/>
                </a:solidFill>
                <a:latin typeface="Kanit"/>
                <a:ea typeface="Kanit"/>
                <a:cs typeface="Kanit"/>
                <a:sym typeface="Kanit"/>
              </a:rPr>
              <a:t>Determine the priority of routes</a:t>
            </a:r>
            <a:endParaRPr sz="2000" dirty="0">
              <a:solidFill>
                <a:srgbClr val="F3F3F3"/>
              </a:solidFill>
              <a:latin typeface="Kanit"/>
              <a:ea typeface="Kanit"/>
              <a:cs typeface="Kanit"/>
              <a:sym typeface="Kanit"/>
            </a:endParaRPr>
          </a:p>
        </p:txBody>
      </p:sp>
      <p:sp>
        <p:nvSpPr>
          <p:cNvPr id="347" name="Google Shape;347;p41"/>
          <p:cNvSpPr txBox="1"/>
          <p:nvPr/>
        </p:nvSpPr>
        <p:spPr>
          <a:xfrm>
            <a:off x="6906794" y="2584360"/>
            <a:ext cx="4732201" cy="4138731"/>
          </a:xfrm>
          <a:prstGeom prst="rect">
            <a:avLst/>
          </a:prstGeom>
          <a:noFill/>
          <a:ln>
            <a:noFill/>
          </a:ln>
        </p:spPr>
        <p:txBody>
          <a:bodyPr spcFirstLastPara="1" wrap="square" lIns="121900" tIns="121900" rIns="121900" bIns="121900" anchor="t" anchorCtr="0">
            <a:noAutofit/>
          </a:bodyPr>
          <a:lstStyle/>
          <a:p>
            <a:pPr>
              <a:buClr>
                <a:srgbClr val="C00000"/>
              </a:buClr>
              <a:buSzPct val="130000"/>
            </a:pPr>
            <a:r>
              <a:rPr lang="en" sz="1600" b="1" dirty="0">
                <a:solidFill>
                  <a:schemeClr val="lt1"/>
                </a:solidFill>
                <a:latin typeface="Verdana" panose="020B0604030504040204" pitchFamily="34" charset="0"/>
                <a:ea typeface="Verdana" panose="020B0604030504040204" pitchFamily="34" charset="0"/>
                <a:cs typeface="Work Sans"/>
                <a:sym typeface="Work Sans"/>
              </a:rPr>
              <a:t>         Ensure operational efficiency</a:t>
            </a:r>
          </a:p>
          <a:p>
            <a:pPr marL="285750" indent="-285750">
              <a:lnSpc>
                <a:spcPct val="150000"/>
              </a:lnSpc>
              <a:buClr>
                <a:srgbClr val="C00000"/>
              </a:buClr>
              <a:buSzPct val="130000"/>
              <a:buFont typeface="Arial" panose="020B0604020202020204" pitchFamily="34" charset="0"/>
              <a:buChar char="●"/>
            </a:pPr>
            <a:r>
              <a:rPr lang="en-US" sz="1500" dirty="0">
                <a:solidFill>
                  <a:schemeClr val="lt1"/>
                </a:solidFill>
                <a:latin typeface="Verdana" panose="020B0604030504040204" pitchFamily="34" charset="0"/>
                <a:ea typeface="Verdana" panose="020B0604030504040204" pitchFamily="34" charset="0"/>
                <a:cs typeface="Work Sans"/>
                <a:sym typeface="Work Sans"/>
              </a:rPr>
              <a:t>Fully cater to the demand</a:t>
            </a:r>
            <a:endParaRPr lang="en" sz="1500" dirty="0">
              <a:solidFill>
                <a:schemeClr val="lt1"/>
              </a:solidFill>
              <a:latin typeface="Verdana" panose="020B0604030504040204" pitchFamily="34" charset="0"/>
              <a:ea typeface="Verdana" panose="020B0604030504040204" pitchFamily="34" charset="0"/>
              <a:cs typeface="Work Sans"/>
              <a:sym typeface="Work Sans"/>
            </a:endParaRPr>
          </a:p>
          <a:p>
            <a:pPr marL="285750" indent="-285750">
              <a:lnSpc>
                <a:spcPct val="150000"/>
              </a:lnSpc>
              <a:buClr>
                <a:srgbClr val="C00000"/>
              </a:buClr>
              <a:buSzPct val="130000"/>
              <a:buFont typeface="Arial" panose="020B0604020202020204" pitchFamily="34" charset="0"/>
              <a:buChar char="●"/>
            </a:pPr>
            <a:r>
              <a:rPr lang="en" sz="1500" dirty="0">
                <a:solidFill>
                  <a:schemeClr val="lt1"/>
                </a:solidFill>
                <a:latin typeface="Verdana" panose="020B0604030504040204" pitchFamily="34" charset="0"/>
                <a:ea typeface="Verdana" panose="020B0604030504040204" pitchFamily="34" charset="0"/>
                <a:cs typeface="Work Sans"/>
                <a:sym typeface="Work Sans"/>
              </a:rPr>
              <a:t>Prevent underutilization of the new fleet</a:t>
            </a:r>
          </a:p>
          <a:p>
            <a:pPr>
              <a:lnSpc>
                <a:spcPct val="150000"/>
              </a:lnSpc>
              <a:buClr>
                <a:srgbClr val="C00000"/>
              </a:buClr>
              <a:buSzPct val="130000"/>
            </a:pPr>
            <a:r>
              <a:rPr lang="en" sz="1600" dirty="0">
                <a:solidFill>
                  <a:schemeClr val="lt1"/>
                </a:solidFill>
                <a:latin typeface="Verdana" panose="020B0604030504040204" pitchFamily="34" charset="0"/>
                <a:ea typeface="Verdana" panose="020B0604030504040204" pitchFamily="34" charset="0"/>
                <a:cs typeface="Work Sans"/>
                <a:sym typeface="Work Sans"/>
              </a:rPr>
              <a:t>         </a:t>
            </a:r>
            <a:r>
              <a:rPr lang="en" sz="1600" b="1" dirty="0">
                <a:solidFill>
                  <a:schemeClr val="lt1"/>
                </a:solidFill>
                <a:latin typeface="Verdana" panose="020B0604030504040204" pitchFamily="34" charset="0"/>
                <a:ea typeface="Verdana" panose="020B0604030504040204" pitchFamily="34" charset="0"/>
                <a:cs typeface="Work Sans"/>
                <a:sym typeface="Work Sans"/>
              </a:rPr>
              <a:t>Mitigate Risks</a:t>
            </a:r>
          </a:p>
          <a:p>
            <a:pPr marL="285750" indent="-285750">
              <a:lnSpc>
                <a:spcPct val="150000"/>
              </a:lnSpc>
              <a:buClr>
                <a:srgbClr val="C00000"/>
              </a:buClr>
              <a:buSzPct val="130000"/>
              <a:buFont typeface="Arial" panose="020B0604020202020204" pitchFamily="34" charset="0"/>
              <a:buChar char="●"/>
            </a:pPr>
            <a:r>
              <a:rPr lang="en" sz="1500" dirty="0">
                <a:solidFill>
                  <a:schemeClr val="lt1"/>
                </a:solidFill>
                <a:latin typeface="Verdana" panose="020B0604030504040204" pitchFamily="34" charset="0"/>
                <a:ea typeface="Verdana" panose="020B0604030504040204" pitchFamily="34" charset="0"/>
                <a:cs typeface="Work Sans"/>
                <a:sym typeface="Work Sans"/>
              </a:rPr>
              <a:t>Avoid unprofitable operations</a:t>
            </a:r>
          </a:p>
          <a:p>
            <a:pPr marL="285750" indent="-285750">
              <a:buClr>
                <a:srgbClr val="C00000"/>
              </a:buClr>
              <a:buSzPct val="130000"/>
              <a:buFont typeface="Arial" panose="020B0604020202020204" pitchFamily="34" charset="0"/>
              <a:buChar char="●"/>
            </a:pPr>
            <a:endParaRPr lang="en" sz="1600" dirty="0">
              <a:solidFill>
                <a:schemeClr val="lt1"/>
              </a:solidFill>
              <a:latin typeface="Verdana" panose="020B0604030504040204" pitchFamily="34" charset="0"/>
              <a:ea typeface="Verdana" panose="020B0604030504040204" pitchFamily="34" charset="0"/>
              <a:cs typeface="Work Sans"/>
              <a:sym typeface="Work Sans"/>
            </a:endParaRPr>
          </a:p>
          <a:p>
            <a:pPr marL="285750" indent="-285750">
              <a:buClr>
                <a:srgbClr val="C00000"/>
              </a:buClr>
              <a:buSzPct val="130000"/>
              <a:buFont typeface="Arial" panose="020B0604020202020204" pitchFamily="34" charset="0"/>
              <a:buChar char="●"/>
            </a:pPr>
            <a:endParaRPr sz="1600" dirty="0">
              <a:solidFill>
                <a:schemeClr val="lt1"/>
              </a:solidFill>
              <a:latin typeface="Verdana" panose="020B0604030504040204" pitchFamily="34" charset="0"/>
              <a:ea typeface="Verdana" panose="020B0604030504040204" pitchFamily="34" charset="0"/>
              <a:cs typeface="Work Sans"/>
              <a:sym typeface="Work Sans"/>
            </a:endParaRPr>
          </a:p>
        </p:txBody>
      </p:sp>
      <p:cxnSp>
        <p:nvCxnSpPr>
          <p:cNvPr id="33" name="Straight Connector 32">
            <a:extLst>
              <a:ext uri="{FF2B5EF4-FFF2-40B4-BE49-F238E27FC236}">
                <a16:creationId xmlns:a16="http://schemas.microsoft.com/office/drawing/2014/main" id="{8D176175-E034-44D4-ABBC-20D4A142E65E}"/>
              </a:ext>
            </a:extLst>
          </p:cNvPr>
          <p:cNvCxnSpPr>
            <a:cxnSpLocks/>
            <a:stCxn id="343" idx="3"/>
            <a:endCxn id="346" idx="1"/>
          </p:cNvCxnSpPr>
          <p:nvPr/>
        </p:nvCxnSpPr>
        <p:spPr>
          <a:xfrm>
            <a:off x="5175549" y="2008631"/>
            <a:ext cx="1840903" cy="3324"/>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242FCDE-F06E-4DF7-8ED8-9EE34A84FB6A}"/>
              </a:ext>
            </a:extLst>
          </p:cNvPr>
          <p:cNvCxnSpPr>
            <a:cxnSpLocks/>
          </p:cNvCxnSpPr>
          <p:nvPr/>
        </p:nvCxnSpPr>
        <p:spPr>
          <a:xfrm>
            <a:off x="7160455" y="2839330"/>
            <a:ext cx="43277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9C5623E-A69A-4803-BB9E-9E82E254C01C}"/>
              </a:ext>
            </a:extLst>
          </p:cNvPr>
          <p:cNvCxnSpPr>
            <a:cxnSpLocks/>
          </p:cNvCxnSpPr>
          <p:nvPr/>
        </p:nvCxnSpPr>
        <p:spPr>
          <a:xfrm>
            <a:off x="716184" y="2839330"/>
            <a:ext cx="432091"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3A4767B-6757-4DB7-B97B-83AE5BF0CA0D}"/>
              </a:ext>
            </a:extLst>
          </p:cNvPr>
          <p:cNvCxnSpPr>
            <a:cxnSpLocks/>
          </p:cNvCxnSpPr>
          <p:nvPr/>
        </p:nvCxnSpPr>
        <p:spPr>
          <a:xfrm>
            <a:off x="716184" y="3873306"/>
            <a:ext cx="43277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887AB8-A396-43AB-9408-331CC12D4523}"/>
              </a:ext>
            </a:extLst>
          </p:cNvPr>
          <p:cNvCxnSpPr>
            <a:cxnSpLocks/>
          </p:cNvCxnSpPr>
          <p:nvPr/>
        </p:nvCxnSpPr>
        <p:spPr>
          <a:xfrm>
            <a:off x="716184" y="4888523"/>
            <a:ext cx="43277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F2B9B2F-B9FD-4798-BC3B-67E9DBA9FF41}"/>
              </a:ext>
            </a:extLst>
          </p:cNvPr>
          <p:cNvCxnSpPr>
            <a:cxnSpLocks/>
          </p:cNvCxnSpPr>
          <p:nvPr/>
        </p:nvCxnSpPr>
        <p:spPr>
          <a:xfrm>
            <a:off x="7179893" y="3873306"/>
            <a:ext cx="43277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77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F1C1-7D16-4A52-A6E5-FA013A6963ED}"/>
              </a:ext>
            </a:extLst>
          </p:cNvPr>
          <p:cNvSpPr>
            <a:spLocks noGrp="1"/>
          </p:cNvSpPr>
          <p:nvPr>
            <p:ph type="title"/>
          </p:nvPr>
        </p:nvSpPr>
        <p:spPr>
          <a:xfrm>
            <a:off x="528740" y="111985"/>
            <a:ext cx="11663260" cy="619180"/>
          </a:xfrm>
        </p:spPr>
        <p:txBody>
          <a:bodyPr/>
          <a:lstStyle/>
          <a:p>
            <a:r>
              <a:rPr lang="en-US" sz="3733" dirty="0"/>
              <a:t>Phase 1 –  </a:t>
            </a:r>
            <a:r>
              <a:rPr lang="en-US" sz="3200" b="0" dirty="0"/>
              <a:t>FIRST WEEK</a:t>
            </a:r>
            <a:endParaRPr lang="en-US" sz="2800" b="0" dirty="0"/>
          </a:p>
        </p:txBody>
      </p:sp>
      <p:sp>
        <p:nvSpPr>
          <p:cNvPr id="3" name="Text Placeholder 2">
            <a:extLst>
              <a:ext uri="{FF2B5EF4-FFF2-40B4-BE49-F238E27FC236}">
                <a16:creationId xmlns:a16="http://schemas.microsoft.com/office/drawing/2014/main" id="{6150092C-E3A4-4F4C-98C9-38069DF7848F}"/>
              </a:ext>
            </a:extLst>
          </p:cNvPr>
          <p:cNvSpPr>
            <a:spLocks noGrp="1"/>
          </p:cNvSpPr>
          <p:nvPr>
            <p:ph type="body" idx="1"/>
          </p:nvPr>
        </p:nvSpPr>
        <p:spPr>
          <a:xfrm>
            <a:off x="350929" y="1431571"/>
            <a:ext cx="11417739" cy="1568174"/>
          </a:xfrm>
          <a:ln>
            <a:noFill/>
          </a:ln>
        </p:spPr>
        <p:txBody>
          <a:bodyPr/>
          <a:lstStyle/>
          <a:p>
            <a:pPr marL="203195" indent="0">
              <a:buNone/>
            </a:pPr>
            <a:r>
              <a:rPr lang="en-US" sz="1300" dirty="0">
                <a:latin typeface="Verdana" panose="020B0604030504040204" pitchFamily="34" charset="0"/>
                <a:ea typeface="Verdana" panose="020B0604030504040204" pitchFamily="34" charset="0"/>
              </a:rPr>
              <a:t>For the first week, our goal is to explore and understand the current situation,  identify root causes of low applicant numbers, conversion issues and churn. We have to come up with a comprehensive diagnostic report and SMART action plan. Key questions that need to be answered in this stage include;</a:t>
            </a:r>
          </a:p>
          <a:p>
            <a:pPr marL="203195" indent="0">
              <a:buNone/>
            </a:pPr>
            <a:endParaRPr lang="en-US" sz="1300" dirty="0">
              <a:latin typeface="Verdana" panose="020B0604030504040204" pitchFamily="34" charset="0"/>
              <a:ea typeface="Verdana" panose="020B0604030504040204" pitchFamily="34" charset="0"/>
            </a:endParaRPr>
          </a:p>
          <a:p>
            <a:pPr>
              <a:buClr>
                <a:schemeClr val="tx1"/>
              </a:buClr>
            </a:pPr>
            <a:r>
              <a:rPr lang="en-US" sz="1300" dirty="0">
                <a:latin typeface="Verdana" panose="020B0604030504040204" pitchFamily="34" charset="0"/>
                <a:ea typeface="Verdana" panose="020B0604030504040204" pitchFamily="34" charset="0"/>
              </a:rPr>
              <a:t>Why is our application numbers low? Can we increase it?</a:t>
            </a:r>
          </a:p>
          <a:p>
            <a:pPr>
              <a:buClr>
                <a:schemeClr val="tx1"/>
              </a:buClr>
            </a:pPr>
            <a:r>
              <a:rPr lang="en-US" sz="1300" dirty="0">
                <a:latin typeface="Verdana" panose="020B0604030504040204" pitchFamily="34" charset="0"/>
                <a:ea typeface="Verdana" panose="020B0604030504040204" pitchFamily="34" charset="0"/>
              </a:rPr>
              <a:t>Why is conversion rate low? </a:t>
            </a:r>
          </a:p>
          <a:p>
            <a:pPr>
              <a:buClr>
                <a:schemeClr val="tx1"/>
              </a:buClr>
            </a:pPr>
            <a:r>
              <a:rPr lang="en-US" sz="1300" dirty="0">
                <a:latin typeface="Verdana" panose="020B0604030504040204" pitchFamily="34" charset="0"/>
                <a:ea typeface="Verdana" panose="020B0604030504040204" pitchFamily="34" charset="0"/>
              </a:rPr>
              <a:t>How can we reduce churn?</a:t>
            </a:r>
          </a:p>
          <a:p>
            <a:pPr marL="0" indent="0">
              <a:buNone/>
            </a:pPr>
            <a:r>
              <a:rPr lang="en-US" dirty="0">
                <a:latin typeface="Verdana" panose="020B0604030504040204" pitchFamily="34" charset="0"/>
                <a:ea typeface="Verdana" panose="020B0604030504040204" pitchFamily="34" charset="0"/>
              </a:rPr>
              <a:t>	</a:t>
            </a:r>
          </a:p>
        </p:txBody>
      </p:sp>
      <p:sp>
        <p:nvSpPr>
          <p:cNvPr id="4" name="Arrow: Pentagon 3">
            <a:extLst>
              <a:ext uri="{FF2B5EF4-FFF2-40B4-BE49-F238E27FC236}">
                <a16:creationId xmlns:a16="http://schemas.microsoft.com/office/drawing/2014/main" id="{EAB71526-0FB8-4218-A24F-DB1CB226A64E}"/>
              </a:ext>
            </a:extLst>
          </p:cNvPr>
          <p:cNvSpPr/>
          <p:nvPr/>
        </p:nvSpPr>
        <p:spPr>
          <a:xfrm>
            <a:off x="0" y="825631"/>
            <a:ext cx="6096000" cy="340695"/>
          </a:xfrm>
          <a:prstGeom prst="homePlate">
            <a:avLst/>
          </a:prstGeom>
          <a:solidFill>
            <a:srgbClr val="CC33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89" b="1" dirty="0">
                <a:solidFill>
                  <a:schemeClr val="tx2"/>
                </a:solidFill>
                <a:latin typeface="Lucida Sans" panose="020B0602030504020204" pitchFamily="34" charset="0"/>
              </a:rPr>
              <a:t>     </a:t>
            </a:r>
            <a:r>
              <a:rPr lang="en-US" sz="1600" dirty="0">
                <a:solidFill>
                  <a:schemeClr val="tx2"/>
                </a:solidFill>
                <a:latin typeface="Lucida Sans" panose="020B0602030504020204" pitchFamily="34" charset="0"/>
              </a:rPr>
              <a:t>Situation Exploration and Analysis</a:t>
            </a:r>
          </a:p>
        </p:txBody>
      </p:sp>
      <p:sp>
        <p:nvSpPr>
          <p:cNvPr id="6" name="TextBox 5">
            <a:extLst>
              <a:ext uri="{FF2B5EF4-FFF2-40B4-BE49-F238E27FC236}">
                <a16:creationId xmlns:a16="http://schemas.microsoft.com/office/drawing/2014/main" id="{9D626E59-CBED-4ED3-A0FB-5035BD9F170F}"/>
              </a:ext>
            </a:extLst>
          </p:cNvPr>
          <p:cNvSpPr txBox="1"/>
          <p:nvPr/>
        </p:nvSpPr>
        <p:spPr>
          <a:xfrm>
            <a:off x="350929" y="3181862"/>
            <a:ext cx="11261542" cy="2944973"/>
          </a:xfrm>
          <a:prstGeom prst="rect">
            <a:avLst/>
          </a:prstGeom>
          <a:noFill/>
        </p:spPr>
        <p:txBody>
          <a:bodyPr wrap="square">
            <a:spAutoFit/>
          </a:bodyPr>
          <a:lstStyle/>
          <a:p>
            <a:pPr>
              <a:buSzPct val="107000"/>
            </a:pPr>
            <a:r>
              <a:rPr lang="en-US" sz="1600" b="1" dirty="0">
                <a:solidFill>
                  <a:schemeClr val="tx1"/>
                </a:solidFill>
                <a:latin typeface="Kanit" panose="020B0604020202020204" charset="-34"/>
                <a:cs typeface="Kanit" panose="020B0604020202020204" charset="-34"/>
              </a:rPr>
              <a:t> ACTIONS  POINTS</a:t>
            </a:r>
          </a:p>
          <a:p>
            <a:pPr>
              <a:buSzPct val="107000"/>
            </a:pPr>
            <a:endParaRPr lang="en-US" sz="1600" b="1" dirty="0">
              <a:solidFill>
                <a:schemeClr val="tx1"/>
              </a:solidFill>
              <a:latin typeface="Kanit" panose="020B0604020202020204" charset="-34"/>
              <a:cs typeface="Kanit" panose="020B0604020202020204" charset="-34"/>
            </a:endParaRPr>
          </a:p>
          <a:p>
            <a:pPr marL="380990" indent="-380990">
              <a:lnSpc>
                <a:spcPct val="150000"/>
              </a:lnSpc>
              <a:buClr>
                <a:srgbClr val="CC3300"/>
              </a:buClr>
              <a:buSzPct val="150000"/>
              <a:buFont typeface="Arial" panose="020B0604020202020204" pitchFamily="34" charset="0"/>
              <a:buChar char="●"/>
            </a:pPr>
            <a:r>
              <a:rPr lang="en-US" sz="1300" b="1" dirty="0">
                <a:solidFill>
                  <a:schemeClr val="bg1"/>
                </a:solidFill>
                <a:latin typeface="Verdana" panose="020B0604030504040204" pitchFamily="34" charset="0"/>
                <a:ea typeface="Verdana" panose="020B0604030504040204" pitchFamily="34" charset="0"/>
                <a:cs typeface="Kanit" panose="020B0604020202020204" charset="-34"/>
              </a:rPr>
              <a:t>Data collection and analysis: </a:t>
            </a:r>
            <a:r>
              <a:rPr lang="en-US" sz="1300" dirty="0">
                <a:latin typeface="Verdana" panose="020B0604030504040204" pitchFamily="34" charset="0"/>
                <a:ea typeface="Verdana" panose="020B0604030504040204" pitchFamily="34" charset="0"/>
              </a:rPr>
              <a:t>Gather additional data on applicant demographics, rejected applications, exit interviews.</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Review Current Processes with key teams: </a:t>
            </a:r>
            <a:r>
              <a:rPr lang="en-US" sz="1300" dirty="0">
                <a:latin typeface="Verdana" panose="020B0604030504040204" pitchFamily="34" charset="0"/>
                <a:ea typeface="Verdana" panose="020B0604030504040204" pitchFamily="34" charset="0"/>
              </a:rPr>
              <a:t>Work with HR department to review hiring and onboarding process and find out how improvements can be made for better conversion of drivers.</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Marketing and communication strategies</a:t>
            </a:r>
            <a:r>
              <a:rPr lang="en-US" sz="1300" dirty="0">
                <a:latin typeface="Verdana" panose="020B0604030504040204" pitchFamily="34" charset="0"/>
                <a:ea typeface="Verdana" panose="020B0604030504040204" pitchFamily="34" charset="0"/>
              </a:rPr>
              <a:t>: Get together with marketing department to evaluate current  advertising strategies. Collect feedbacks from recent hires to see what’s working, identify the best ways of spreading information and where improvements are needed.</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Establishing Targets</a:t>
            </a:r>
            <a:r>
              <a:rPr lang="en-US" sz="1300" dirty="0">
                <a:latin typeface="Verdana" panose="020B0604030504040204" pitchFamily="34" charset="0"/>
                <a:ea typeface="Verdana" panose="020B0604030504040204" pitchFamily="34" charset="0"/>
              </a:rPr>
              <a:t>: Create targets for each metric at milestones, Set up teams and draw up preliminary budget for this project.</a:t>
            </a:r>
          </a:p>
        </p:txBody>
      </p:sp>
    </p:spTree>
    <p:extLst>
      <p:ext uri="{BB962C8B-B14F-4D97-AF65-F5344CB8AC3E}">
        <p14:creationId xmlns:p14="http://schemas.microsoft.com/office/powerpoint/2010/main" val="134785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CF3B1-0F0A-495A-97B3-E0328CAF3B3A}"/>
              </a:ext>
            </a:extLst>
          </p:cNvPr>
          <p:cNvSpPr txBox="1"/>
          <p:nvPr/>
        </p:nvSpPr>
        <p:spPr>
          <a:xfrm>
            <a:off x="553544" y="126125"/>
            <a:ext cx="5640552" cy="707886"/>
          </a:xfrm>
          <a:prstGeom prst="rect">
            <a:avLst/>
          </a:prstGeom>
          <a:noFill/>
        </p:spPr>
        <p:txBody>
          <a:bodyPr wrap="square">
            <a:spAutoFit/>
          </a:bodyPr>
          <a:lstStyle/>
          <a:p>
            <a:r>
              <a:rPr lang="en-US" sz="4000" b="1" dirty="0">
                <a:solidFill>
                  <a:schemeClr val="tx1"/>
                </a:solidFill>
                <a:latin typeface="Kanit" panose="020B0604020202020204" charset="-34"/>
                <a:cs typeface="Kanit" panose="020B0604020202020204" charset="-34"/>
              </a:rPr>
              <a:t>Detailed Target</a:t>
            </a:r>
          </a:p>
        </p:txBody>
      </p:sp>
      <p:graphicFrame>
        <p:nvGraphicFramePr>
          <p:cNvPr id="6" name="Table 5">
            <a:extLst>
              <a:ext uri="{FF2B5EF4-FFF2-40B4-BE49-F238E27FC236}">
                <a16:creationId xmlns:a16="http://schemas.microsoft.com/office/drawing/2014/main" id="{A6B58AC0-267E-4432-8189-C2EC1CF4DDC9}"/>
              </a:ext>
            </a:extLst>
          </p:cNvPr>
          <p:cNvGraphicFramePr>
            <a:graphicFrameLocks noGrp="1"/>
          </p:cNvGraphicFramePr>
          <p:nvPr>
            <p:extLst>
              <p:ext uri="{D42A27DB-BD31-4B8C-83A1-F6EECF244321}">
                <p14:modId xmlns:p14="http://schemas.microsoft.com/office/powerpoint/2010/main" val="23534434"/>
              </p:ext>
            </p:extLst>
          </p:nvPr>
        </p:nvGraphicFramePr>
        <p:xfrm>
          <a:off x="549821" y="834011"/>
          <a:ext cx="11022288" cy="4050239"/>
        </p:xfrm>
        <a:graphic>
          <a:graphicData uri="http://schemas.openxmlformats.org/drawingml/2006/table">
            <a:tbl>
              <a:tblPr>
                <a:tableStyleId>{4EDE404C-91DA-456F-9B09-4F5889F48042}</a:tableStyleId>
              </a:tblPr>
              <a:tblGrid>
                <a:gridCol w="893164">
                  <a:extLst>
                    <a:ext uri="{9D8B030D-6E8A-4147-A177-3AD203B41FA5}">
                      <a16:colId xmlns:a16="http://schemas.microsoft.com/office/drawing/2014/main" val="3056922354"/>
                    </a:ext>
                  </a:extLst>
                </a:gridCol>
                <a:gridCol w="1517522">
                  <a:extLst>
                    <a:ext uri="{9D8B030D-6E8A-4147-A177-3AD203B41FA5}">
                      <a16:colId xmlns:a16="http://schemas.microsoft.com/office/drawing/2014/main" val="1287729562"/>
                    </a:ext>
                  </a:extLst>
                </a:gridCol>
                <a:gridCol w="886340">
                  <a:extLst>
                    <a:ext uri="{9D8B030D-6E8A-4147-A177-3AD203B41FA5}">
                      <a16:colId xmlns:a16="http://schemas.microsoft.com/office/drawing/2014/main" val="1836795776"/>
                    </a:ext>
                  </a:extLst>
                </a:gridCol>
                <a:gridCol w="1087780">
                  <a:extLst>
                    <a:ext uri="{9D8B030D-6E8A-4147-A177-3AD203B41FA5}">
                      <a16:colId xmlns:a16="http://schemas.microsoft.com/office/drawing/2014/main" val="1893845482"/>
                    </a:ext>
                  </a:extLst>
                </a:gridCol>
                <a:gridCol w="1275793">
                  <a:extLst>
                    <a:ext uri="{9D8B030D-6E8A-4147-A177-3AD203B41FA5}">
                      <a16:colId xmlns:a16="http://schemas.microsoft.com/office/drawing/2014/main" val="3719743611"/>
                    </a:ext>
                  </a:extLst>
                </a:gridCol>
                <a:gridCol w="1883471">
                  <a:extLst>
                    <a:ext uri="{9D8B030D-6E8A-4147-A177-3AD203B41FA5}">
                      <a16:colId xmlns:a16="http://schemas.microsoft.com/office/drawing/2014/main" val="1288811742"/>
                    </a:ext>
                  </a:extLst>
                </a:gridCol>
                <a:gridCol w="886340">
                  <a:extLst>
                    <a:ext uri="{9D8B030D-6E8A-4147-A177-3AD203B41FA5}">
                      <a16:colId xmlns:a16="http://schemas.microsoft.com/office/drawing/2014/main" val="1819488733"/>
                    </a:ext>
                  </a:extLst>
                </a:gridCol>
                <a:gridCol w="1195219">
                  <a:extLst>
                    <a:ext uri="{9D8B030D-6E8A-4147-A177-3AD203B41FA5}">
                      <a16:colId xmlns:a16="http://schemas.microsoft.com/office/drawing/2014/main" val="2661571365"/>
                    </a:ext>
                  </a:extLst>
                </a:gridCol>
                <a:gridCol w="1396659">
                  <a:extLst>
                    <a:ext uri="{9D8B030D-6E8A-4147-A177-3AD203B41FA5}">
                      <a16:colId xmlns:a16="http://schemas.microsoft.com/office/drawing/2014/main" val="3022846051"/>
                    </a:ext>
                  </a:extLst>
                </a:gridCol>
              </a:tblGrid>
              <a:tr h="639455">
                <a:tc>
                  <a:txBody>
                    <a:bodyPr/>
                    <a:lstStyle/>
                    <a:p>
                      <a:pPr algn="ctr" fontAlgn="b"/>
                      <a:r>
                        <a:rPr lang="en-US" sz="1100" u="none" strike="noStrike" dirty="0">
                          <a:effectLst/>
                          <a:latin typeface="Verdana" panose="020B0604030504040204" pitchFamily="34" charset="0"/>
                          <a:ea typeface="Verdana" panose="020B0604030504040204" pitchFamily="34" charset="0"/>
                        </a:rPr>
                        <a:t>Week</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No. of driver  (start of week)</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No. of applicants</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Conversion rate</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No. of onboarded driver</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No. of riders of drivers before churn)</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Churn </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No of churned drivers</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No of drivers (end of week)</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3330851063"/>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142</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30%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8</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150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146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4242026861"/>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1</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146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8</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153</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149</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588942468"/>
                  </a:ext>
                </a:extLst>
              </a:tr>
              <a:tr h="262368">
                <a:tc>
                  <a:txBody>
                    <a:bodyPr/>
                    <a:lstStyle/>
                    <a:p>
                      <a:pPr algn="ctr" fontAlgn="b"/>
                      <a:r>
                        <a:rPr lang="en-US" sz="1100" u="none" strike="noStrike" dirty="0">
                          <a:effectLst/>
                          <a:latin typeface="Verdana" panose="020B0604030504040204" pitchFamily="34" charset="0"/>
                          <a:ea typeface="Verdana" panose="020B0604030504040204" pitchFamily="34" charset="0"/>
                        </a:rPr>
                        <a:t>Week 2</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149</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8</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157</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153</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2023233044"/>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3</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153</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30%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8</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161</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156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1237302816"/>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156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172</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168</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2044825710"/>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168</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184</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179</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814525332"/>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179</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195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190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1388690817"/>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7</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190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16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206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2.50%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201</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3051315643"/>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8</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201</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225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2.00%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221</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1059845559"/>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9</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221</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246</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2.00%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241</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2465883664"/>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10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241</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265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2.00%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260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269140597"/>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11</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260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45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285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2.00%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279</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1633337038"/>
                  </a:ext>
                </a:extLst>
              </a:tr>
              <a:tr h="262368">
                <a:tc>
                  <a:txBody>
                    <a:bodyPr/>
                    <a:lstStyle/>
                    <a:p>
                      <a:pPr algn="ctr" fontAlgn="b"/>
                      <a:r>
                        <a:rPr lang="en-US" sz="1100" u="none" strike="noStrike">
                          <a:effectLst/>
                          <a:latin typeface="Verdana" panose="020B0604030504040204" pitchFamily="34" charset="0"/>
                          <a:ea typeface="Verdana" panose="020B0604030504040204" pitchFamily="34" charset="0"/>
                        </a:rPr>
                        <a:t>Week 12</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279</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50</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65%</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a:effectLst/>
                          <a:latin typeface="Verdana" panose="020B0604030504040204" pitchFamily="34" charset="0"/>
                          <a:ea typeface="Verdana" panose="020B0604030504040204" pitchFamily="34" charset="0"/>
                        </a:rPr>
                        <a:t>33</a:t>
                      </a:r>
                      <a:endParaRPr lang="en-US" sz="1100" b="0" i="0" u="none" strike="noStrike">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312</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2.00%</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6</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tc>
                  <a:txBody>
                    <a:bodyPr/>
                    <a:lstStyle/>
                    <a:p>
                      <a:pPr algn="ctr" fontAlgn="b"/>
                      <a:r>
                        <a:rPr lang="en-US" sz="1100" u="none" strike="noStrike" dirty="0">
                          <a:effectLst/>
                          <a:latin typeface="Verdana" panose="020B0604030504040204" pitchFamily="34" charset="0"/>
                          <a:ea typeface="Verdana" panose="020B0604030504040204" pitchFamily="34" charset="0"/>
                        </a:rPr>
                        <a:t>305</a:t>
                      </a:r>
                      <a:endParaRPr lang="en-US" sz="1100" b="0" i="0" u="none" strike="noStrike" dirty="0">
                        <a:solidFill>
                          <a:srgbClr val="000000"/>
                        </a:solidFill>
                        <a:effectLst/>
                        <a:latin typeface="Verdana" panose="020B0604030504040204" pitchFamily="34" charset="0"/>
                        <a:ea typeface="Verdana" panose="020B0604030504040204" pitchFamily="34" charset="0"/>
                      </a:endParaRPr>
                    </a:p>
                  </a:txBody>
                  <a:tcPr marL="9389" marR="9389" marT="9389" marB="0" anchor="b"/>
                </a:tc>
                <a:extLst>
                  <a:ext uri="{0D108BD9-81ED-4DB2-BD59-A6C34878D82A}">
                    <a16:rowId xmlns:a16="http://schemas.microsoft.com/office/drawing/2014/main" val="3115428947"/>
                  </a:ext>
                </a:extLst>
              </a:tr>
            </a:tbl>
          </a:graphicData>
        </a:graphic>
      </p:graphicFrame>
      <p:graphicFrame>
        <p:nvGraphicFramePr>
          <p:cNvPr id="7" name="Table 7">
            <a:extLst>
              <a:ext uri="{FF2B5EF4-FFF2-40B4-BE49-F238E27FC236}">
                <a16:creationId xmlns:a16="http://schemas.microsoft.com/office/drawing/2014/main" id="{8A872F98-A055-4B33-86BC-1343337ED715}"/>
              </a:ext>
            </a:extLst>
          </p:cNvPr>
          <p:cNvGraphicFramePr>
            <a:graphicFrameLocks noGrp="1"/>
          </p:cNvGraphicFramePr>
          <p:nvPr>
            <p:extLst>
              <p:ext uri="{D42A27DB-BD31-4B8C-83A1-F6EECF244321}">
                <p14:modId xmlns:p14="http://schemas.microsoft.com/office/powerpoint/2010/main" val="846343819"/>
              </p:ext>
            </p:extLst>
          </p:nvPr>
        </p:nvGraphicFramePr>
        <p:xfrm>
          <a:off x="2147611" y="5432885"/>
          <a:ext cx="7896778" cy="1219200"/>
        </p:xfrm>
        <a:graphic>
          <a:graphicData uri="http://schemas.openxmlformats.org/drawingml/2006/table">
            <a:tbl>
              <a:tblPr firstRow="1" bandRow="1">
                <a:tableStyleId>{7E9639D4-E3E2-4D34-9284-5A2195B3D0D7}</a:tableStyleId>
              </a:tblPr>
              <a:tblGrid>
                <a:gridCol w="2763641">
                  <a:extLst>
                    <a:ext uri="{9D8B030D-6E8A-4147-A177-3AD203B41FA5}">
                      <a16:colId xmlns:a16="http://schemas.microsoft.com/office/drawing/2014/main" val="1603385200"/>
                    </a:ext>
                  </a:extLst>
                </a:gridCol>
                <a:gridCol w="2756632">
                  <a:extLst>
                    <a:ext uri="{9D8B030D-6E8A-4147-A177-3AD203B41FA5}">
                      <a16:colId xmlns:a16="http://schemas.microsoft.com/office/drawing/2014/main" val="3154618810"/>
                    </a:ext>
                  </a:extLst>
                </a:gridCol>
                <a:gridCol w="2376505">
                  <a:extLst>
                    <a:ext uri="{9D8B030D-6E8A-4147-A177-3AD203B41FA5}">
                      <a16:colId xmlns:a16="http://schemas.microsoft.com/office/drawing/2014/main" val="4134291880"/>
                    </a:ext>
                  </a:extLst>
                </a:gridCol>
              </a:tblGrid>
              <a:tr h="304800">
                <a:tc>
                  <a:txBody>
                    <a:bodyPr/>
                    <a:lstStyle/>
                    <a:p>
                      <a:r>
                        <a:rPr lang="en-US" sz="1200" dirty="0">
                          <a:solidFill>
                            <a:schemeClr val="tx2"/>
                          </a:solidFill>
                          <a:latin typeface="Lucida Sans" panose="020B0602030504020204" pitchFamily="34" charset="0"/>
                        </a:rPr>
                        <a:t>METRIC</a:t>
                      </a:r>
                    </a:p>
                  </a:txBody>
                  <a:tcPr marL="121920" marR="121920" marT="60960" marB="60960">
                    <a:lnB w="12700" cap="flat" cmpd="sng" algn="ctr">
                      <a:solidFill>
                        <a:schemeClr val="tx1"/>
                      </a:solidFill>
                      <a:prstDash val="solid"/>
                      <a:round/>
                      <a:headEnd type="none" w="med" len="med"/>
                      <a:tailEnd type="none" w="med" len="med"/>
                    </a:lnB>
                    <a:solidFill>
                      <a:srgbClr val="CC3300"/>
                    </a:solidFill>
                  </a:tcPr>
                </a:tc>
                <a:tc>
                  <a:txBody>
                    <a:bodyPr/>
                    <a:lstStyle/>
                    <a:p>
                      <a:r>
                        <a:rPr lang="en-US" sz="1200" dirty="0">
                          <a:solidFill>
                            <a:schemeClr val="tx2"/>
                          </a:solidFill>
                          <a:latin typeface="Lucida Sans" panose="020B0602030504020204" pitchFamily="34" charset="0"/>
                        </a:rPr>
                        <a:t>CURRENT</a:t>
                      </a:r>
                    </a:p>
                  </a:txBody>
                  <a:tcPr marL="121920" marR="121920" marT="60960" marB="60960">
                    <a:lnB w="12700" cap="flat" cmpd="sng" algn="ctr">
                      <a:solidFill>
                        <a:schemeClr val="tx1"/>
                      </a:solidFill>
                      <a:prstDash val="solid"/>
                      <a:round/>
                      <a:headEnd type="none" w="med" len="med"/>
                      <a:tailEnd type="none" w="med" len="med"/>
                    </a:lnB>
                    <a:solidFill>
                      <a:srgbClr val="CC3300"/>
                    </a:solidFill>
                  </a:tcPr>
                </a:tc>
                <a:tc>
                  <a:txBody>
                    <a:bodyPr/>
                    <a:lstStyle/>
                    <a:p>
                      <a:r>
                        <a:rPr lang="en-US" sz="1200" dirty="0">
                          <a:solidFill>
                            <a:schemeClr val="tx2"/>
                          </a:solidFill>
                          <a:latin typeface="Lucida Sans" panose="020B0602030504020204" pitchFamily="34" charset="0"/>
                        </a:rPr>
                        <a:t>GOAL</a:t>
                      </a:r>
                    </a:p>
                  </a:txBody>
                  <a:tcPr marL="121920" marR="121920" marT="60960" marB="60960">
                    <a:lnB w="12700" cap="flat" cmpd="sng" algn="ctr">
                      <a:solidFill>
                        <a:schemeClr val="tx1"/>
                      </a:solidFill>
                      <a:prstDash val="solid"/>
                      <a:round/>
                      <a:headEnd type="none" w="med" len="med"/>
                      <a:tailEnd type="none" w="med" len="med"/>
                    </a:lnB>
                    <a:solidFill>
                      <a:srgbClr val="CC3300"/>
                    </a:solidFill>
                  </a:tcPr>
                </a:tc>
                <a:extLst>
                  <a:ext uri="{0D108BD9-81ED-4DB2-BD59-A6C34878D82A}">
                    <a16:rowId xmlns:a16="http://schemas.microsoft.com/office/drawing/2014/main" val="3480997230"/>
                  </a:ext>
                </a:extLst>
              </a:tr>
              <a:tr h="304800">
                <a:tc>
                  <a:txBody>
                    <a:bodyPr/>
                    <a:lstStyle/>
                    <a:p>
                      <a:r>
                        <a:rPr lang="en-US" sz="1200" dirty="0">
                          <a:solidFill>
                            <a:schemeClr val="bg1"/>
                          </a:solidFill>
                          <a:latin typeface="Lucida Sans" panose="020B0602030504020204" pitchFamily="34" charset="0"/>
                        </a:rPr>
                        <a:t>Applicants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100 per month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200 per Month</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045548"/>
                  </a:ext>
                </a:extLst>
              </a:tr>
              <a:tr h="304800">
                <a:tc>
                  <a:txBody>
                    <a:bodyPr/>
                    <a:lstStyle/>
                    <a:p>
                      <a:r>
                        <a:rPr lang="en-US" sz="1200" dirty="0">
                          <a:solidFill>
                            <a:schemeClr val="bg1"/>
                          </a:solidFill>
                          <a:latin typeface="Lucida Sans" panose="020B0602030504020204" pitchFamily="34" charset="0"/>
                        </a:rPr>
                        <a:t>Conversion Rate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30% monthly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65% monthly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3938515"/>
                  </a:ext>
                </a:extLst>
              </a:tr>
              <a:tr h="304800">
                <a:tc>
                  <a:txBody>
                    <a:bodyPr/>
                    <a:lstStyle/>
                    <a:p>
                      <a:r>
                        <a:rPr lang="en-US" sz="1200" dirty="0">
                          <a:solidFill>
                            <a:schemeClr val="bg1"/>
                          </a:solidFill>
                          <a:latin typeface="Lucida Sans" panose="020B0602030504020204" pitchFamily="34" charset="0"/>
                        </a:rPr>
                        <a:t>Churn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10% monthly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bg1"/>
                          </a:solidFill>
                          <a:latin typeface="Lucida Sans" panose="020B0602030504020204" pitchFamily="34" charset="0"/>
                        </a:rPr>
                        <a:t>8% monthly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9826"/>
                  </a:ext>
                </a:extLst>
              </a:tr>
            </a:tbl>
          </a:graphicData>
        </a:graphic>
      </p:graphicFrame>
      <p:sp>
        <p:nvSpPr>
          <p:cNvPr id="8" name="TextBox 7">
            <a:hlinkClick r:id="rId2"/>
            <a:extLst>
              <a:ext uri="{FF2B5EF4-FFF2-40B4-BE49-F238E27FC236}">
                <a16:creationId xmlns:a16="http://schemas.microsoft.com/office/drawing/2014/main" id="{63C3375E-D02A-4D6C-AA47-87F2F5EBF92A}"/>
              </a:ext>
            </a:extLst>
          </p:cNvPr>
          <p:cNvSpPr txBox="1"/>
          <p:nvPr/>
        </p:nvSpPr>
        <p:spPr>
          <a:xfrm>
            <a:off x="549821" y="5035457"/>
            <a:ext cx="6096000" cy="246221"/>
          </a:xfrm>
          <a:prstGeom prst="rect">
            <a:avLst/>
          </a:prstGeom>
          <a:noFill/>
        </p:spPr>
        <p:txBody>
          <a:bodyPr wrap="square">
            <a:spAutoFit/>
          </a:bodyPr>
          <a:lstStyle/>
          <a:p>
            <a:r>
              <a:rPr lang="en-US" sz="1000" dirty="0">
                <a:latin typeface="Verdana" panose="020B0604030504040204" pitchFamily="34" charset="0"/>
                <a:ea typeface="Verdana" panose="020B0604030504040204" pitchFamily="34" charset="0"/>
              </a:rPr>
              <a:t>** Detailed report on the Target can be found </a:t>
            </a:r>
            <a:r>
              <a:rPr lang="en-US" sz="1000" u="sng" dirty="0">
                <a:solidFill>
                  <a:srgbClr val="00B0F0"/>
                </a:solidFill>
                <a:latin typeface="Verdana" panose="020B0604030504040204" pitchFamily="34" charset="0"/>
                <a:ea typeface="Verdana" panose="020B0604030504040204" pitchFamily="34" charset="0"/>
              </a:rPr>
              <a:t>HERE</a:t>
            </a:r>
          </a:p>
        </p:txBody>
      </p:sp>
    </p:spTree>
    <p:extLst>
      <p:ext uri="{BB962C8B-B14F-4D97-AF65-F5344CB8AC3E}">
        <p14:creationId xmlns:p14="http://schemas.microsoft.com/office/powerpoint/2010/main" val="251295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23ADAD-C249-49BA-BE27-0C4BDB9093DD}"/>
              </a:ext>
            </a:extLst>
          </p:cNvPr>
          <p:cNvPicPr>
            <a:picLocks noChangeAspect="1"/>
          </p:cNvPicPr>
          <p:nvPr/>
        </p:nvPicPr>
        <p:blipFill>
          <a:blip r:embed="rId2"/>
          <a:srcRect/>
          <a:stretch/>
        </p:blipFill>
        <p:spPr>
          <a:xfrm>
            <a:off x="766021" y="509079"/>
            <a:ext cx="10400744" cy="5937266"/>
          </a:xfrm>
          <a:prstGeom prst="rect">
            <a:avLst/>
          </a:prstGeom>
        </p:spPr>
      </p:pic>
    </p:spTree>
    <p:extLst>
      <p:ext uri="{BB962C8B-B14F-4D97-AF65-F5344CB8AC3E}">
        <p14:creationId xmlns:p14="http://schemas.microsoft.com/office/powerpoint/2010/main" val="158417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F1C1-7D16-4A52-A6E5-FA013A6963ED}"/>
              </a:ext>
            </a:extLst>
          </p:cNvPr>
          <p:cNvSpPr>
            <a:spLocks noGrp="1"/>
          </p:cNvSpPr>
          <p:nvPr>
            <p:ph type="title"/>
          </p:nvPr>
        </p:nvSpPr>
        <p:spPr>
          <a:xfrm>
            <a:off x="528740" y="179760"/>
            <a:ext cx="11663260" cy="763600"/>
          </a:xfrm>
        </p:spPr>
        <p:txBody>
          <a:bodyPr/>
          <a:lstStyle/>
          <a:p>
            <a:r>
              <a:rPr lang="en-US" sz="3733" dirty="0"/>
              <a:t>Phase 2– </a:t>
            </a:r>
            <a:r>
              <a:rPr lang="en-US" sz="3200" b="0" dirty="0"/>
              <a:t>FIRST MONTH</a:t>
            </a:r>
          </a:p>
        </p:txBody>
      </p:sp>
      <p:sp>
        <p:nvSpPr>
          <p:cNvPr id="3" name="Text Placeholder 2">
            <a:extLst>
              <a:ext uri="{FF2B5EF4-FFF2-40B4-BE49-F238E27FC236}">
                <a16:creationId xmlns:a16="http://schemas.microsoft.com/office/drawing/2014/main" id="{6150092C-E3A4-4F4C-98C9-38069DF7848F}"/>
              </a:ext>
            </a:extLst>
          </p:cNvPr>
          <p:cNvSpPr>
            <a:spLocks noGrp="1"/>
          </p:cNvSpPr>
          <p:nvPr>
            <p:ph type="body" idx="1"/>
          </p:nvPr>
        </p:nvSpPr>
        <p:spPr>
          <a:xfrm>
            <a:off x="528739" y="1614713"/>
            <a:ext cx="10964759" cy="1131174"/>
          </a:xfrm>
          <a:ln>
            <a:noFill/>
          </a:ln>
        </p:spPr>
        <p:txBody>
          <a:bodyPr/>
          <a:lstStyle/>
          <a:p>
            <a:pPr marL="0" indent="0">
              <a:buNone/>
            </a:pPr>
            <a:r>
              <a:rPr lang="en-US" sz="1300" dirty="0">
                <a:latin typeface="Verdana" panose="020B0604030504040204" pitchFamily="34" charset="0"/>
                <a:ea typeface="Verdana" panose="020B0604030504040204" pitchFamily="34" charset="0"/>
              </a:rPr>
              <a:t>In Weeks 2-4 our focus will shift from diagnostics (Phase 1) to implementing actionable solutions</a:t>
            </a:r>
            <a:r>
              <a:rPr lang="en-US" sz="1300" b="1" dirty="0">
                <a:latin typeface="Verdana" panose="020B0604030504040204" pitchFamily="34" charset="0"/>
                <a:ea typeface="Verdana" panose="020B0604030504040204" pitchFamily="34" charset="0"/>
              </a:rPr>
              <a:t>. </a:t>
            </a:r>
            <a:r>
              <a:rPr lang="en-US" sz="1300" dirty="0">
                <a:latin typeface="Verdana" panose="020B0604030504040204" pitchFamily="34" charset="0"/>
                <a:ea typeface="Verdana" panose="020B0604030504040204" pitchFamily="34" charset="0"/>
              </a:rPr>
              <a:t>We will execute recruitment strategies to increase application and conversion improvements while understanding what’s driving churn. We will collect weekly recruitment reports and conversion improvements.</a:t>
            </a:r>
          </a:p>
        </p:txBody>
      </p:sp>
      <p:sp>
        <p:nvSpPr>
          <p:cNvPr id="4" name="Arrow: Pentagon 3">
            <a:extLst>
              <a:ext uri="{FF2B5EF4-FFF2-40B4-BE49-F238E27FC236}">
                <a16:creationId xmlns:a16="http://schemas.microsoft.com/office/drawing/2014/main" id="{EAB71526-0FB8-4218-A24F-DB1CB226A64E}"/>
              </a:ext>
            </a:extLst>
          </p:cNvPr>
          <p:cNvSpPr/>
          <p:nvPr/>
        </p:nvSpPr>
        <p:spPr>
          <a:xfrm>
            <a:off x="0" y="996766"/>
            <a:ext cx="7342909" cy="360183"/>
          </a:xfrm>
          <a:prstGeom prst="homePlate">
            <a:avLst/>
          </a:prstGeom>
          <a:solidFill>
            <a:srgbClr val="CC33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solidFill>
                  <a:schemeClr val="tx2"/>
                </a:solidFill>
              </a:rPr>
              <a:t>       </a:t>
            </a:r>
            <a:r>
              <a:rPr lang="en-US" sz="1600" dirty="0">
                <a:solidFill>
                  <a:schemeClr val="tx2"/>
                </a:solidFill>
                <a:latin typeface="Verdana" panose="020B0604030504040204" pitchFamily="34" charset="0"/>
                <a:ea typeface="Verdana" panose="020B0604030504040204" pitchFamily="34" charset="0"/>
              </a:rPr>
              <a:t>Increasing Applicants, Conversion rate and Investigating Churn </a:t>
            </a:r>
          </a:p>
        </p:txBody>
      </p:sp>
      <p:sp>
        <p:nvSpPr>
          <p:cNvPr id="6" name="TextBox 5">
            <a:extLst>
              <a:ext uri="{FF2B5EF4-FFF2-40B4-BE49-F238E27FC236}">
                <a16:creationId xmlns:a16="http://schemas.microsoft.com/office/drawing/2014/main" id="{9D626E59-CBED-4ED3-A0FB-5035BD9F170F}"/>
              </a:ext>
            </a:extLst>
          </p:cNvPr>
          <p:cNvSpPr txBox="1"/>
          <p:nvPr/>
        </p:nvSpPr>
        <p:spPr>
          <a:xfrm>
            <a:off x="0" y="2920525"/>
            <a:ext cx="11663259" cy="420564"/>
          </a:xfrm>
          <a:prstGeom prst="rect">
            <a:avLst/>
          </a:prstGeom>
          <a:noFill/>
        </p:spPr>
        <p:txBody>
          <a:bodyPr wrap="square">
            <a:spAutoFit/>
          </a:bodyPr>
          <a:lstStyle/>
          <a:p>
            <a:pPr>
              <a:buSzPct val="107000"/>
            </a:pPr>
            <a:r>
              <a:rPr lang="en-US" sz="2133" b="1" dirty="0">
                <a:solidFill>
                  <a:schemeClr val="tx1"/>
                </a:solidFill>
              </a:rPr>
              <a:t> </a:t>
            </a:r>
            <a:endParaRPr lang="en-US" sz="1600" dirty="0">
              <a:latin typeface="Lucida Sans" panose="020B0602030504020204" pitchFamily="34" charset="0"/>
            </a:endParaRPr>
          </a:p>
        </p:txBody>
      </p:sp>
      <p:sp>
        <p:nvSpPr>
          <p:cNvPr id="9" name="TextBox 8">
            <a:extLst>
              <a:ext uri="{FF2B5EF4-FFF2-40B4-BE49-F238E27FC236}">
                <a16:creationId xmlns:a16="http://schemas.microsoft.com/office/drawing/2014/main" id="{7CA2DD0D-46B2-42DD-B7A6-189F2A4A1CA1}"/>
              </a:ext>
            </a:extLst>
          </p:cNvPr>
          <p:cNvSpPr txBox="1"/>
          <p:nvPr/>
        </p:nvSpPr>
        <p:spPr>
          <a:xfrm>
            <a:off x="526472" y="2507673"/>
            <a:ext cx="10964759" cy="3785652"/>
          </a:xfrm>
          <a:prstGeom prst="rect">
            <a:avLst/>
          </a:prstGeom>
          <a:noFill/>
        </p:spPr>
        <p:txBody>
          <a:bodyPr wrap="square">
            <a:spAutoFit/>
          </a:bodyPr>
          <a:lstStyle/>
          <a:p>
            <a:r>
              <a:rPr lang="en-US" sz="1600" b="1" dirty="0">
                <a:solidFill>
                  <a:schemeClr val="tx1"/>
                </a:solidFill>
                <a:latin typeface="Kanit" panose="020B0604020202020204" charset="-34"/>
                <a:cs typeface="Kanit" panose="020B0604020202020204" charset="-34"/>
              </a:rPr>
              <a:t> ACTIONS POINTS</a:t>
            </a:r>
          </a:p>
          <a:p>
            <a:endParaRPr lang="en-US" sz="1600" dirty="0"/>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Optimize Marketing with targeting Campaigns: </a:t>
            </a:r>
            <a:r>
              <a:rPr lang="en-US" sz="1300" dirty="0">
                <a:latin typeface="Verdana" panose="020B0604030504040204" pitchFamily="34" charset="0"/>
                <a:ea typeface="Verdana" panose="020B0604030504040204" pitchFamily="34" charset="0"/>
              </a:rPr>
              <a:t>Launch Radio Jingles and flyers to target drivers. Focus on high performing digital channels to increase visibility and applicants.</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Review Onboarding Process</a:t>
            </a:r>
            <a:r>
              <a:rPr lang="en-US" sz="1300" dirty="0">
                <a:latin typeface="Verdana" panose="020B0604030504040204" pitchFamily="34" charset="0"/>
                <a:ea typeface="Verdana" panose="020B0604030504040204" pitchFamily="34" charset="0"/>
              </a:rPr>
              <a:t>: Reduce the bottlenecks identified in the onboarding process. Include orientation and assign an old hire to mentor the new hire for the onboarding period on job processes and secrets. </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Review the Ideal Applicant profile: </a:t>
            </a:r>
            <a:r>
              <a:rPr lang="en-US" sz="1300" dirty="0">
                <a:latin typeface="Verdana" panose="020B0604030504040204" pitchFamily="34" charset="0"/>
                <a:ea typeface="Verdana" panose="020B0604030504040204" pitchFamily="34" charset="0"/>
              </a:rPr>
              <a:t>Lower the minimum Age (from 45 to 40years) , Years of work experience (20years to 10-15years) and prioritize driving skills to educational qualification while maintaining quality and operational efficiency.</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Launch Driver Referral Program:</a:t>
            </a:r>
            <a:r>
              <a:rPr lang="en-US" sz="1300" dirty="0">
                <a:latin typeface="Verdana" panose="020B0604030504040204" pitchFamily="34" charset="0"/>
                <a:ea typeface="Verdana" panose="020B0604030504040204" pitchFamily="34" charset="0"/>
              </a:rPr>
              <a:t>  Referral bonus or points for drivers who bring other qualified drivers who get hired.</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Follow-Up on Past Applicants</a:t>
            </a:r>
            <a:r>
              <a:rPr lang="en-US" sz="1300" dirty="0">
                <a:latin typeface="Verdana" panose="020B0604030504040204" pitchFamily="34" charset="0"/>
                <a:ea typeface="Verdana" panose="020B0604030504040204" pitchFamily="34" charset="0"/>
              </a:rPr>
              <a:t>: Send automated calls and emails to encourage previous unsuccessful applicants to with updates and reapplication opportunity.</a:t>
            </a:r>
          </a:p>
          <a:p>
            <a:pPr marL="380990" indent="-380990">
              <a:lnSpc>
                <a:spcPct val="150000"/>
              </a:lnSpc>
              <a:buClr>
                <a:srgbClr val="CC3300"/>
              </a:buClr>
              <a:buSzPct val="150000"/>
              <a:buFont typeface="Arial" panose="020B0604020202020204" pitchFamily="34" charset="0"/>
              <a:buChar char="●"/>
            </a:pPr>
            <a:r>
              <a:rPr lang="en-US" sz="1300" b="1" dirty="0">
                <a:latin typeface="Verdana" panose="020B0604030504040204" pitchFamily="34" charset="0"/>
                <a:ea typeface="Verdana" panose="020B0604030504040204" pitchFamily="34" charset="0"/>
              </a:rPr>
              <a:t>Introduce Churn Management mechanism </a:t>
            </a:r>
            <a:r>
              <a:rPr lang="en-US" sz="1300" dirty="0">
                <a:latin typeface="Verdana" panose="020B0604030504040204" pitchFamily="34" charset="0"/>
                <a:ea typeface="Verdana" panose="020B0604030504040204" pitchFamily="34" charset="0"/>
              </a:rPr>
              <a:t>such as surveys and feedback forms to understand drivers’ concerns.</a:t>
            </a:r>
          </a:p>
          <a:p>
            <a:pPr marL="380990" indent="-380990">
              <a:buClr>
                <a:srgbClr val="CC3300"/>
              </a:buClr>
              <a:buSzPct val="150000"/>
              <a:buFont typeface="Arial" panose="020B0604020202020204" pitchFamily="34" charset="0"/>
              <a:buChar char="●"/>
            </a:pPr>
            <a:endParaRPr lang="en-US" sz="13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65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F1C1-7D16-4A52-A6E5-FA013A6963ED}"/>
              </a:ext>
            </a:extLst>
          </p:cNvPr>
          <p:cNvSpPr>
            <a:spLocks noGrp="1"/>
          </p:cNvSpPr>
          <p:nvPr>
            <p:ph type="title"/>
          </p:nvPr>
        </p:nvSpPr>
        <p:spPr>
          <a:xfrm>
            <a:off x="528740" y="172591"/>
            <a:ext cx="11663260" cy="763600"/>
          </a:xfrm>
        </p:spPr>
        <p:txBody>
          <a:bodyPr/>
          <a:lstStyle/>
          <a:p>
            <a:r>
              <a:rPr lang="en-US" sz="3733" dirty="0"/>
              <a:t>Phase 3 – </a:t>
            </a:r>
            <a:r>
              <a:rPr lang="en-US" sz="3200" b="0" dirty="0"/>
              <a:t>FIRST QUARTER </a:t>
            </a:r>
          </a:p>
        </p:txBody>
      </p:sp>
      <p:sp>
        <p:nvSpPr>
          <p:cNvPr id="3" name="Text Placeholder 2">
            <a:extLst>
              <a:ext uri="{FF2B5EF4-FFF2-40B4-BE49-F238E27FC236}">
                <a16:creationId xmlns:a16="http://schemas.microsoft.com/office/drawing/2014/main" id="{6150092C-E3A4-4F4C-98C9-38069DF7848F}"/>
              </a:ext>
            </a:extLst>
          </p:cNvPr>
          <p:cNvSpPr>
            <a:spLocks noGrp="1"/>
          </p:cNvSpPr>
          <p:nvPr>
            <p:ph type="body" idx="1"/>
          </p:nvPr>
        </p:nvSpPr>
        <p:spPr>
          <a:xfrm>
            <a:off x="401093" y="1510989"/>
            <a:ext cx="11307606" cy="427585"/>
          </a:xfrm>
          <a:ln>
            <a:noFill/>
          </a:ln>
        </p:spPr>
        <p:txBody>
          <a:bodyPr/>
          <a:lstStyle/>
          <a:p>
            <a:pPr marL="0" indent="0">
              <a:buNone/>
            </a:pPr>
            <a:r>
              <a:rPr lang="en-US" dirty="0">
                <a:latin typeface="Verdana" panose="020B0604030504040204" pitchFamily="34" charset="0"/>
                <a:ea typeface="Verdana" panose="020B0604030504040204" pitchFamily="34" charset="0"/>
              </a:rPr>
              <a:t> During week 4-12, our focus will be on reducing churn and maintaining the steady growth of both our applications and conversions</a:t>
            </a:r>
            <a:r>
              <a:rPr lang="en-US" sz="1300" dirty="0">
                <a:latin typeface="Verdana" panose="020B0604030504040204" pitchFamily="34" charset="0"/>
                <a:ea typeface="Verdana" panose="020B0604030504040204" pitchFamily="34" charset="0"/>
              </a:rPr>
              <a:t>.</a:t>
            </a:r>
            <a:endParaRPr lang="en-US" sz="1300" b="1" dirty="0">
              <a:latin typeface="Verdana" panose="020B0604030504040204" pitchFamily="34" charset="0"/>
              <a:ea typeface="Verdana" panose="020B0604030504040204" pitchFamily="34" charset="0"/>
            </a:endParaRPr>
          </a:p>
          <a:p>
            <a:pPr marL="380990" indent="-380990">
              <a:buFont typeface="Wingdings" panose="05000000000000000000" pitchFamily="2" charset="2"/>
              <a:buChar char="§"/>
            </a:pPr>
            <a:endParaRPr lang="en-US" dirty="0">
              <a:latin typeface="Lucida Sans" panose="020B0602030504020204" pitchFamily="34" charset="0"/>
              <a:ea typeface="Arial" panose="020B0604020202020204" pitchFamily="34" charset="0"/>
            </a:endParaRPr>
          </a:p>
        </p:txBody>
      </p:sp>
      <p:sp>
        <p:nvSpPr>
          <p:cNvPr id="4" name="Arrow: Pentagon 3">
            <a:extLst>
              <a:ext uri="{FF2B5EF4-FFF2-40B4-BE49-F238E27FC236}">
                <a16:creationId xmlns:a16="http://schemas.microsoft.com/office/drawing/2014/main" id="{EAB71526-0FB8-4218-A24F-DB1CB226A64E}"/>
              </a:ext>
            </a:extLst>
          </p:cNvPr>
          <p:cNvSpPr/>
          <p:nvPr/>
        </p:nvSpPr>
        <p:spPr>
          <a:xfrm>
            <a:off x="-28135" y="1028675"/>
            <a:ext cx="9093200" cy="321823"/>
          </a:xfrm>
          <a:prstGeom prst="homePlate">
            <a:avLst/>
          </a:prstGeom>
          <a:solidFill>
            <a:srgbClr val="CC33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solidFill>
                  <a:schemeClr val="tx2"/>
                </a:solidFill>
              </a:rPr>
              <a:t>       </a:t>
            </a:r>
            <a:r>
              <a:rPr lang="en-US" sz="1600" dirty="0">
                <a:solidFill>
                  <a:schemeClr val="tx2"/>
                </a:solidFill>
                <a:latin typeface="Verdana" panose="020B0604030504040204" pitchFamily="34" charset="0"/>
                <a:ea typeface="Verdana" panose="020B0604030504040204" pitchFamily="34" charset="0"/>
              </a:rPr>
              <a:t>Sustaining Growth and Reducing Churn</a:t>
            </a:r>
          </a:p>
        </p:txBody>
      </p:sp>
      <p:sp>
        <p:nvSpPr>
          <p:cNvPr id="6" name="TextBox 5">
            <a:extLst>
              <a:ext uri="{FF2B5EF4-FFF2-40B4-BE49-F238E27FC236}">
                <a16:creationId xmlns:a16="http://schemas.microsoft.com/office/drawing/2014/main" id="{9D626E59-CBED-4ED3-A0FB-5035BD9F170F}"/>
              </a:ext>
            </a:extLst>
          </p:cNvPr>
          <p:cNvSpPr txBox="1"/>
          <p:nvPr/>
        </p:nvSpPr>
        <p:spPr>
          <a:xfrm>
            <a:off x="0" y="2920525"/>
            <a:ext cx="11663259" cy="420564"/>
          </a:xfrm>
          <a:prstGeom prst="rect">
            <a:avLst/>
          </a:prstGeom>
          <a:noFill/>
        </p:spPr>
        <p:txBody>
          <a:bodyPr wrap="square">
            <a:spAutoFit/>
          </a:bodyPr>
          <a:lstStyle/>
          <a:p>
            <a:pPr>
              <a:buSzPct val="107000"/>
            </a:pPr>
            <a:r>
              <a:rPr lang="en-US" sz="2133" b="1" dirty="0">
                <a:solidFill>
                  <a:schemeClr val="tx1"/>
                </a:solidFill>
              </a:rPr>
              <a:t> </a:t>
            </a:r>
            <a:endParaRPr lang="en-US" sz="1600" dirty="0">
              <a:latin typeface="Lucida Sans" panose="020B0602030504020204" pitchFamily="34" charset="0"/>
            </a:endParaRPr>
          </a:p>
        </p:txBody>
      </p:sp>
      <p:sp>
        <p:nvSpPr>
          <p:cNvPr id="9" name="TextBox 8">
            <a:extLst>
              <a:ext uri="{FF2B5EF4-FFF2-40B4-BE49-F238E27FC236}">
                <a16:creationId xmlns:a16="http://schemas.microsoft.com/office/drawing/2014/main" id="{7CA2DD0D-46B2-42DD-B7A6-189F2A4A1CA1}"/>
              </a:ext>
            </a:extLst>
          </p:cNvPr>
          <p:cNvSpPr txBox="1"/>
          <p:nvPr/>
        </p:nvSpPr>
        <p:spPr>
          <a:xfrm>
            <a:off x="401093" y="1969688"/>
            <a:ext cx="11330325" cy="5153590"/>
          </a:xfrm>
          <a:prstGeom prst="rect">
            <a:avLst/>
          </a:prstGeom>
          <a:noFill/>
        </p:spPr>
        <p:txBody>
          <a:bodyPr wrap="square">
            <a:spAutoFit/>
          </a:bodyPr>
          <a:lstStyle/>
          <a:p>
            <a:r>
              <a:rPr lang="en-US" sz="1600" b="1" dirty="0">
                <a:solidFill>
                  <a:schemeClr val="tx1"/>
                </a:solidFill>
                <a:latin typeface="Kanit" panose="020B0604020202020204" charset="-34"/>
                <a:cs typeface="Kanit" panose="020B0604020202020204" charset="-34"/>
              </a:rPr>
              <a:t>ACTIONS POINTS</a:t>
            </a:r>
            <a:endParaRPr lang="en-US" sz="1200" b="1" dirty="0">
              <a:solidFill>
                <a:schemeClr val="tx1"/>
              </a:solidFill>
              <a:latin typeface="Verdana" panose="020B0604030504040204" pitchFamily="34" charset="0"/>
              <a:ea typeface="Verdana" panose="020B0604030504040204" pitchFamily="34" charset="0"/>
              <a:cs typeface="Kanit" panose="020B0604020202020204" charset="-34"/>
            </a:endParaRPr>
          </a:p>
          <a:p>
            <a:pPr marL="380990" indent="-380990">
              <a:lnSpc>
                <a:spcPct val="150000"/>
              </a:lnSpc>
              <a:buClr>
                <a:srgbClr val="CC3300"/>
              </a:buClr>
              <a:buSzPct val="150000"/>
              <a:buFont typeface="Arial" panose="020B0604020202020204" pitchFamily="34" charset="0"/>
              <a:buChar char="●"/>
            </a:pPr>
            <a:endParaRPr lang="en-US" sz="1200" b="1" dirty="0">
              <a:latin typeface="Verdana" panose="020B0604030504040204" pitchFamily="34" charset="0"/>
              <a:ea typeface="Verdana" panose="020B0604030504040204" pitchFamily="34" charset="0"/>
            </a:endParaRP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Churn Concerns: </a:t>
            </a:r>
            <a:r>
              <a:rPr lang="en-US" sz="1200" dirty="0">
                <a:latin typeface="Verdana" panose="020B0604030504040204" pitchFamily="34" charset="0"/>
                <a:ea typeface="Verdana" panose="020B0604030504040204" pitchFamily="34" charset="0"/>
              </a:rPr>
              <a:t>Address top concerns identified in earlier churn diagnostics and push to address it. Issues such as Pay rate, Insurance, Day off policies </a:t>
            </a:r>
            <a:r>
              <a:rPr lang="en-US" sz="1200" dirty="0" err="1">
                <a:latin typeface="Verdana" panose="020B0604030504040204" pitchFamily="34" charset="0"/>
                <a:ea typeface="Verdana" panose="020B0604030504040204" pitchFamily="34" charset="0"/>
              </a:rPr>
              <a:t>etc</a:t>
            </a:r>
            <a:endParaRPr lang="en-US" sz="1200" dirty="0">
              <a:latin typeface="Verdana" panose="020B0604030504040204" pitchFamily="34" charset="0"/>
              <a:ea typeface="Verdana" panose="020B0604030504040204" pitchFamily="34" charset="0"/>
            </a:endParaRP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Driver Support and feedback Program </a:t>
            </a:r>
            <a:r>
              <a:rPr lang="en-US" sz="1200" dirty="0">
                <a:latin typeface="Verdana" panose="020B0604030504040204" pitchFamily="34" charset="0"/>
                <a:ea typeface="Verdana" panose="020B0604030504040204" pitchFamily="34" charset="0"/>
              </a:rPr>
              <a:t>for both new and old hires to ensure that riders are engaged and heard. Assign representatives to drivers of a route to listen to them and relay their concerns to management, Schedule one-on-one meetings and make regular feedbacks and surveys.</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Continued Marketing Optimization: </a:t>
            </a:r>
            <a:r>
              <a:rPr lang="en-US" sz="1200" dirty="0">
                <a:latin typeface="Verdana" panose="020B0604030504040204" pitchFamily="34" charset="0"/>
                <a:ea typeface="Verdana" panose="020B0604030504040204" pitchFamily="34" charset="0"/>
              </a:rPr>
              <a:t>To ensure steady growth, continue to optimize marketing strategies. Do market analysis to benchmark against competitors.</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Collaborate for Driver’s care: </a:t>
            </a:r>
            <a:r>
              <a:rPr lang="en-US" sz="1200" dirty="0">
                <a:latin typeface="Verdana" panose="020B0604030504040204" pitchFamily="34" charset="0"/>
                <a:ea typeface="Verdana" panose="020B0604030504040204" pitchFamily="34" charset="0"/>
              </a:rPr>
              <a:t>Partner with restaurants to provide rest areas and meals for drivers at stopover points, improving morale and therefore reducing churn</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Create Driver Loyalty Programs </a:t>
            </a:r>
            <a:r>
              <a:rPr lang="en-US" sz="1200" dirty="0">
                <a:latin typeface="Verdana" panose="020B0604030504040204" pitchFamily="34" charset="0"/>
                <a:ea typeface="Verdana" panose="020B0604030504040204" pitchFamily="34" charset="0"/>
              </a:rPr>
              <a:t>for high performing and engaging drivers with monetary and non monetary incentives such as extra day off, flexible scheduling, driver of the month spotlight.</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Conduct Exit Interviews </a:t>
            </a:r>
            <a:r>
              <a:rPr lang="en-US" sz="1200" dirty="0">
                <a:latin typeface="Verdana" panose="020B0604030504040204" pitchFamily="34" charset="0"/>
                <a:ea typeface="Verdana" panose="020B0604030504040204" pitchFamily="34" charset="0"/>
              </a:rPr>
              <a:t>for drivers, analyze the causes and implement corrective actions.</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Fleet Management and support:</a:t>
            </a:r>
            <a:r>
              <a:rPr lang="en-US" sz="1200" dirty="0">
                <a:latin typeface="Verdana" panose="020B0604030504040204" pitchFamily="34" charset="0"/>
                <a:ea typeface="Verdana" panose="020B0604030504040204" pitchFamily="34" charset="0"/>
              </a:rPr>
              <a:t> Pay extra attention on fleet care and management to enhance the driving experience and optimal performance of the driver.</a:t>
            </a:r>
          </a:p>
          <a:p>
            <a:pPr marL="380990" indent="-380990">
              <a:lnSpc>
                <a:spcPct val="150000"/>
              </a:lnSpc>
              <a:buClr>
                <a:srgbClr val="CC3300"/>
              </a:buClr>
              <a:buSzPct val="150000"/>
              <a:buFont typeface="Arial" panose="020B0604020202020204" pitchFamily="34" charset="0"/>
              <a:buChar char="●"/>
            </a:pPr>
            <a:r>
              <a:rPr lang="en-US" sz="1200" b="1" dirty="0">
                <a:latin typeface="Verdana" panose="020B0604030504040204" pitchFamily="34" charset="0"/>
                <a:ea typeface="Verdana" panose="020B0604030504040204" pitchFamily="34" charset="0"/>
              </a:rPr>
              <a:t>Performance Tracking and Reporting</a:t>
            </a:r>
            <a:r>
              <a:rPr lang="en-US" sz="1200" dirty="0">
                <a:latin typeface="Verdana" panose="020B0604030504040204" pitchFamily="34" charset="0"/>
                <a:ea typeface="Verdana" panose="020B0604030504040204" pitchFamily="34" charset="0"/>
              </a:rPr>
              <a:t>: Develop a system for collecting weekly updates to monitor progress and productivity.</a:t>
            </a:r>
          </a:p>
          <a:p>
            <a:endParaRPr lang="en-US" sz="2489" dirty="0"/>
          </a:p>
        </p:txBody>
      </p:sp>
    </p:spTree>
    <p:extLst>
      <p:ext uri="{BB962C8B-B14F-4D97-AF65-F5344CB8AC3E}">
        <p14:creationId xmlns:p14="http://schemas.microsoft.com/office/powerpoint/2010/main" val="57804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2F67-4360-44D8-AC87-3B6EA23E8D30}"/>
              </a:ext>
            </a:extLst>
          </p:cNvPr>
          <p:cNvSpPr>
            <a:spLocks noGrp="1"/>
          </p:cNvSpPr>
          <p:nvPr>
            <p:ph type="title"/>
          </p:nvPr>
        </p:nvSpPr>
        <p:spPr>
          <a:xfrm>
            <a:off x="651164" y="263236"/>
            <a:ext cx="9753600" cy="845127"/>
          </a:xfrm>
        </p:spPr>
        <p:txBody>
          <a:bodyPr/>
          <a:lstStyle/>
          <a:p>
            <a:r>
              <a:rPr lang="en-US" sz="3200" dirty="0"/>
              <a:t>Prioritization of Routes</a:t>
            </a:r>
          </a:p>
        </p:txBody>
      </p:sp>
      <p:graphicFrame>
        <p:nvGraphicFramePr>
          <p:cNvPr id="3" name="Table 2">
            <a:extLst>
              <a:ext uri="{FF2B5EF4-FFF2-40B4-BE49-F238E27FC236}">
                <a16:creationId xmlns:a16="http://schemas.microsoft.com/office/drawing/2014/main" id="{23BA52F0-954B-423B-9D78-8C7B2F2DF207}"/>
              </a:ext>
            </a:extLst>
          </p:cNvPr>
          <p:cNvGraphicFramePr>
            <a:graphicFrameLocks noGrp="1"/>
          </p:cNvGraphicFramePr>
          <p:nvPr>
            <p:extLst>
              <p:ext uri="{D42A27DB-BD31-4B8C-83A1-F6EECF244321}">
                <p14:modId xmlns:p14="http://schemas.microsoft.com/office/powerpoint/2010/main" val="2693469081"/>
              </p:ext>
            </p:extLst>
          </p:nvPr>
        </p:nvGraphicFramePr>
        <p:xfrm>
          <a:off x="651164" y="1184562"/>
          <a:ext cx="10210799" cy="4488875"/>
        </p:xfrm>
        <a:graphic>
          <a:graphicData uri="http://schemas.openxmlformats.org/drawingml/2006/table">
            <a:tbl>
              <a:tblPr>
                <a:tableStyleId>{4EDE404C-91DA-456F-9B09-4F5889F48042}</a:tableStyleId>
              </a:tblPr>
              <a:tblGrid>
                <a:gridCol w="1737162">
                  <a:extLst>
                    <a:ext uri="{9D8B030D-6E8A-4147-A177-3AD203B41FA5}">
                      <a16:colId xmlns:a16="http://schemas.microsoft.com/office/drawing/2014/main" val="1244276644"/>
                    </a:ext>
                  </a:extLst>
                </a:gridCol>
                <a:gridCol w="1829987">
                  <a:extLst>
                    <a:ext uri="{9D8B030D-6E8A-4147-A177-3AD203B41FA5}">
                      <a16:colId xmlns:a16="http://schemas.microsoft.com/office/drawing/2014/main" val="1496679192"/>
                    </a:ext>
                  </a:extLst>
                </a:gridCol>
                <a:gridCol w="1794560">
                  <a:extLst>
                    <a:ext uri="{9D8B030D-6E8A-4147-A177-3AD203B41FA5}">
                      <a16:colId xmlns:a16="http://schemas.microsoft.com/office/drawing/2014/main" val="2124812946"/>
                    </a:ext>
                  </a:extLst>
                </a:gridCol>
                <a:gridCol w="1445492">
                  <a:extLst>
                    <a:ext uri="{9D8B030D-6E8A-4147-A177-3AD203B41FA5}">
                      <a16:colId xmlns:a16="http://schemas.microsoft.com/office/drawing/2014/main" val="40547562"/>
                    </a:ext>
                  </a:extLst>
                </a:gridCol>
                <a:gridCol w="1701799">
                  <a:extLst>
                    <a:ext uri="{9D8B030D-6E8A-4147-A177-3AD203B41FA5}">
                      <a16:colId xmlns:a16="http://schemas.microsoft.com/office/drawing/2014/main" val="2069484557"/>
                    </a:ext>
                  </a:extLst>
                </a:gridCol>
                <a:gridCol w="1701799">
                  <a:extLst>
                    <a:ext uri="{9D8B030D-6E8A-4147-A177-3AD203B41FA5}">
                      <a16:colId xmlns:a16="http://schemas.microsoft.com/office/drawing/2014/main" val="2878422037"/>
                    </a:ext>
                  </a:extLst>
                </a:gridCol>
              </a:tblGrid>
              <a:tr h="365994">
                <a:tc>
                  <a:txBody>
                    <a:bodyPr/>
                    <a:lstStyle/>
                    <a:p>
                      <a:pPr algn="ctr" rtl="0" fontAlgn="b"/>
                      <a:r>
                        <a:rPr lang="en-US" sz="1000" b="1" i="0" u="none" strike="noStrike" dirty="0">
                          <a:solidFill>
                            <a:srgbClr val="000000"/>
                          </a:solidFill>
                          <a:effectLst/>
                          <a:latin typeface="Verdana" panose="020B0604030504040204" pitchFamily="34" charset="0"/>
                        </a:rPr>
                        <a:t>Routes</a:t>
                      </a:r>
                    </a:p>
                  </a:txBody>
                  <a:tcPr marL="9525" marR="9525" marT="9525" marB="0" anchor="b"/>
                </a:tc>
                <a:tc>
                  <a:txBody>
                    <a:bodyPr/>
                    <a:lstStyle/>
                    <a:p>
                      <a:pPr algn="ctr" rtl="0" fontAlgn="b"/>
                      <a:r>
                        <a:rPr lang="en-US" sz="1000" b="1" i="0" u="none" strike="noStrike" dirty="0">
                          <a:solidFill>
                            <a:srgbClr val="000000"/>
                          </a:solidFill>
                          <a:effectLst/>
                          <a:latin typeface="Verdana" panose="020B0604030504040204" pitchFamily="34" charset="0"/>
                        </a:rPr>
                        <a:t>Newly Added Drivers</a:t>
                      </a:r>
                    </a:p>
                  </a:txBody>
                  <a:tcPr marL="9525" marR="9525" marT="9525" marB="0" anchor="b"/>
                </a:tc>
                <a:tc>
                  <a:txBody>
                    <a:bodyPr/>
                    <a:lstStyle/>
                    <a:p>
                      <a:pPr algn="ctr" rtl="0" fontAlgn="b"/>
                      <a:r>
                        <a:rPr lang="en-US" sz="1000" b="1" i="0" u="none" strike="noStrike" dirty="0">
                          <a:solidFill>
                            <a:srgbClr val="000000"/>
                          </a:solidFill>
                          <a:effectLst/>
                          <a:latin typeface="Verdana" panose="020B0604030504040204" pitchFamily="34" charset="0"/>
                        </a:rPr>
                        <a:t>Expected size of passengers</a:t>
                      </a:r>
                    </a:p>
                  </a:txBody>
                  <a:tcPr marL="9525" marR="9525" marT="9525" marB="0" anchor="b"/>
                </a:tc>
                <a:tc>
                  <a:txBody>
                    <a:bodyPr/>
                    <a:lstStyle/>
                    <a:p>
                      <a:pPr algn="ctr" rtl="0" fontAlgn="b"/>
                      <a:r>
                        <a:rPr lang="en-US" sz="1000" b="1" i="0" u="none" strike="noStrike">
                          <a:solidFill>
                            <a:srgbClr val="000000"/>
                          </a:solidFill>
                          <a:effectLst/>
                          <a:latin typeface="Verdana" panose="020B0604030504040204" pitchFamily="34" charset="0"/>
                        </a:rPr>
                        <a:t>Old Fleet Size</a:t>
                      </a:r>
                    </a:p>
                  </a:txBody>
                  <a:tcPr marL="9525" marR="9525" marT="9525" marB="0" anchor="b"/>
                </a:tc>
                <a:tc>
                  <a:txBody>
                    <a:bodyPr/>
                    <a:lstStyle/>
                    <a:p>
                      <a:pPr algn="ctr" rtl="0" fontAlgn="b"/>
                      <a:r>
                        <a:rPr lang="en-US" sz="1000" b="1" i="0" u="none" strike="noStrike">
                          <a:solidFill>
                            <a:srgbClr val="000000"/>
                          </a:solidFill>
                          <a:effectLst/>
                          <a:latin typeface="Verdana" panose="020B0604030504040204" pitchFamily="34" charset="0"/>
                        </a:rPr>
                        <a:t>New Fleet Size</a:t>
                      </a:r>
                    </a:p>
                  </a:txBody>
                  <a:tcPr marL="9525" marR="9525" marT="9525" marB="0" anchor="b"/>
                </a:tc>
                <a:tc>
                  <a:txBody>
                    <a:bodyPr/>
                    <a:lstStyle/>
                    <a:p>
                      <a:pPr algn="ctr" rtl="0" fontAlgn="b"/>
                      <a:r>
                        <a:rPr lang="en-US" sz="1000" b="1" i="0" u="none" strike="noStrike">
                          <a:solidFill>
                            <a:srgbClr val="000000"/>
                          </a:solidFill>
                          <a:effectLst/>
                          <a:latin typeface="Verdana" panose="020B0604030504040204" pitchFamily="34" charset="0"/>
                        </a:rPr>
                        <a:t>% Fleet Increase</a:t>
                      </a:r>
                    </a:p>
                  </a:txBody>
                  <a:tcPr marL="9525" marR="9525" marT="9525" marB="0" anchor="b"/>
                </a:tc>
                <a:extLst>
                  <a:ext uri="{0D108BD9-81ED-4DB2-BD59-A6C34878D82A}">
                    <a16:rowId xmlns:a16="http://schemas.microsoft.com/office/drawing/2014/main" val="4071790224"/>
                  </a:ext>
                </a:extLst>
              </a:tr>
              <a:tr h="348051">
                <a:tc>
                  <a:txBody>
                    <a:bodyPr/>
                    <a:lstStyle/>
                    <a:p>
                      <a:pPr algn="ctr" rtl="0" fontAlgn="ctr"/>
                      <a:r>
                        <a:rPr lang="en-US" sz="1000" b="0" i="0" u="none" strike="noStrike">
                          <a:solidFill>
                            <a:srgbClr val="000000"/>
                          </a:solidFill>
                          <a:effectLst/>
                          <a:latin typeface="Verdana" panose="020B0604030504040204" pitchFamily="34" charset="0"/>
                        </a:rPr>
                        <a:t>Lagos-Port Harcourt</a:t>
                      </a:r>
                    </a:p>
                  </a:txBody>
                  <a:tcPr marL="9525" marR="9525" marT="9525" marB="0" anchor="ctr">
                    <a:solidFill>
                      <a:schemeClr val="tx2">
                        <a:lumMod val="95000"/>
                      </a:schemeClr>
                    </a:solidFill>
                  </a:tcPr>
                </a:tc>
                <a:tc>
                  <a:txBody>
                    <a:bodyPr/>
                    <a:lstStyle/>
                    <a:p>
                      <a:pPr algn="ctr" rtl="0" fontAlgn="b"/>
                      <a:r>
                        <a:rPr lang="en-US" sz="1000" b="0" i="0" u="none" strike="noStrike" dirty="0">
                          <a:solidFill>
                            <a:srgbClr val="000000"/>
                          </a:solidFill>
                          <a:effectLst/>
                          <a:latin typeface="Verdana" panose="020B0604030504040204" pitchFamily="34" charset="0"/>
                        </a:rPr>
                        <a:t>35</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500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11</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46</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320%</a:t>
                      </a:r>
                    </a:p>
                  </a:txBody>
                  <a:tcPr marL="9525" marR="9525" marT="9525" marB="0" anchor="b"/>
                </a:tc>
                <a:extLst>
                  <a:ext uri="{0D108BD9-81ED-4DB2-BD59-A6C34878D82A}">
                    <a16:rowId xmlns:a16="http://schemas.microsoft.com/office/drawing/2014/main" val="2433485197"/>
                  </a:ext>
                </a:extLst>
              </a:tr>
              <a:tr h="377483">
                <a:tc>
                  <a:txBody>
                    <a:bodyPr/>
                    <a:lstStyle/>
                    <a:p>
                      <a:pPr algn="ctr" rtl="0" fontAlgn="b"/>
                      <a:r>
                        <a:rPr lang="en-US" sz="1000" b="0" i="0" u="none" strike="noStrike">
                          <a:solidFill>
                            <a:srgbClr val="000000"/>
                          </a:solidFill>
                          <a:effectLst/>
                          <a:latin typeface="Verdana" panose="020B0604030504040204" pitchFamily="34" charset="0"/>
                        </a:rPr>
                        <a:t>Lagos-Akwa Ibom</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24</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400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19</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43</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126%</a:t>
                      </a:r>
                    </a:p>
                  </a:txBody>
                  <a:tcPr marL="9525" marR="9525" marT="9525" marB="0" anchor="b"/>
                </a:tc>
                <a:extLst>
                  <a:ext uri="{0D108BD9-81ED-4DB2-BD59-A6C34878D82A}">
                    <a16:rowId xmlns:a16="http://schemas.microsoft.com/office/drawing/2014/main" val="2309894555"/>
                  </a:ext>
                </a:extLst>
              </a:tr>
              <a:tr h="377483">
                <a:tc>
                  <a:txBody>
                    <a:bodyPr/>
                    <a:lstStyle/>
                    <a:p>
                      <a:pPr algn="ctr" rtl="0" fontAlgn="b"/>
                      <a:r>
                        <a:rPr lang="en-US" sz="1000" b="0" i="0" u="none" strike="noStrike">
                          <a:solidFill>
                            <a:srgbClr val="000000"/>
                          </a:solidFill>
                          <a:effectLst/>
                          <a:latin typeface="Verdana" panose="020B0604030504040204" pitchFamily="34" charset="0"/>
                        </a:rPr>
                        <a:t>Lagos-Abuja</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21</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500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21</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42</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101%</a:t>
                      </a:r>
                    </a:p>
                  </a:txBody>
                  <a:tcPr marL="9525" marR="9525" marT="9525" marB="0" anchor="b"/>
                </a:tc>
                <a:extLst>
                  <a:ext uri="{0D108BD9-81ED-4DB2-BD59-A6C34878D82A}">
                    <a16:rowId xmlns:a16="http://schemas.microsoft.com/office/drawing/2014/main" val="2113184391"/>
                  </a:ext>
                </a:extLst>
              </a:tr>
              <a:tr h="377483">
                <a:tc>
                  <a:txBody>
                    <a:bodyPr/>
                    <a:lstStyle/>
                    <a:p>
                      <a:pPr algn="ctr" rtl="0" fontAlgn="b"/>
                      <a:r>
                        <a:rPr lang="en-US" sz="1000" b="0" i="0" u="none" strike="noStrike">
                          <a:solidFill>
                            <a:srgbClr val="000000"/>
                          </a:solidFill>
                          <a:effectLst/>
                          <a:latin typeface="Verdana" panose="020B0604030504040204" pitchFamily="34" charset="0"/>
                        </a:rPr>
                        <a:t>Lagos-Ogun</a:t>
                      </a:r>
                    </a:p>
                  </a:txBody>
                  <a:tcPr marL="9525" marR="9525" marT="9525" marB="0" anchor="b">
                    <a:solidFill>
                      <a:schemeClr val="tx2">
                        <a:lumMod val="95000"/>
                      </a:schemeClr>
                    </a:solidFill>
                  </a:tcPr>
                </a:tc>
                <a:tc>
                  <a:txBody>
                    <a:bodyPr/>
                    <a:lstStyle/>
                    <a:p>
                      <a:pPr algn="ctr" rtl="0" fontAlgn="b"/>
                      <a:r>
                        <a:rPr lang="en-US" sz="1000" b="0" i="0" u="none" strike="noStrike" dirty="0">
                          <a:solidFill>
                            <a:srgbClr val="000000"/>
                          </a:solidFill>
                          <a:effectLst/>
                          <a:latin typeface="Verdana" panose="020B0604030504040204" pitchFamily="34" charset="0"/>
                        </a:rPr>
                        <a:t>18</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300</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14</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32</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131%</a:t>
                      </a:r>
                    </a:p>
                  </a:txBody>
                  <a:tcPr marL="9525" marR="9525" marT="9525" marB="0" anchor="b"/>
                </a:tc>
                <a:extLst>
                  <a:ext uri="{0D108BD9-81ED-4DB2-BD59-A6C34878D82A}">
                    <a16:rowId xmlns:a16="http://schemas.microsoft.com/office/drawing/2014/main" val="3705488002"/>
                  </a:ext>
                </a:extLst>
              </a:tr>
              <a:tr h="377483">
                <a:tc>
                  <a:txBody>
                    <a:bodyPr/>
                    <a:lstStyle/>
                    <a:p>
                      <a:pPr algn="ctr" rtl="0" fontAlgn="b"/>
                      <a:r>
                        <a:rPr lang="en-US" sz="1000" b="0" i="0" u="none" strike="noStrike">
                          <a:solidFill>
                            <a:srgbClr val="000000"/>
                          </a:solidFill>
                          <a:effectLst/>
                          <a:latin typeface="Verdana" panose="020B0604030504040204" pitchFamily="34" charset="0"/>
                        </a:rPr>
                        <a:t>Lagos-Ibadan</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14</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300</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12</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26</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118%</a:t>
                      </a:r>
                    </a:p>
                  </a:txBody>
                  <a:tcPr marL="9525" marR="9525" marT="9525" marB="0" anchor="b"/>
                </a:tc>
                <a:extLst>
                  <a:ext uri="{0D108BD9-81ED-4DB2-BD59-A6C34878D82A}">
                    <a16:rowId xmlns:a16="http://schemas.microsoft.com/office/drawing/2014/main" val="456779448"/>
                  </a:ext>
                </a:extLst>
              </a:tr>
              <a:tr h="377483">
                <a:tc>
                  <a:txBody>
                    <a:bodyPr/>
                    <a:lstStyle/>
                    <a:p>
                      <a:pPr algn="ctr" rtl="0" fontAlgn="b"/>
                      <a:r>
                        <a:rPr lang="en-US" sz="1000" b="0" i="0" u="none" strike="noStrike">
                          <a:solidFill>
                            <a:srgbClr val="000000"/>
                          </a:solidFill>
                          <a:effectLst/>
                          <a:latin typeface="Verdana" panose="020B0604030504040204" pitchFamily="34" charset="0"/>
                        </a:rPr>
                        <a:t>Lagos-Enugu</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11</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300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10</a:t>
                      </a:r>
                    </a:p>
                  </a:txBody>
                  <a:tcPr marL="9525" marR="9525" marT="9525" marB="0" anchor="b">
                    <a:solidFill>
                      <a:schemeClr val="tx2">
                        <a:lumMod val="95000"/>
                      </a:schemeClr>
                    </a:solidFill>
                  </a:tcPr>
                </a:tc>
                <a:tc>
                  <a:txBody>
                    <a:bodyPr/>
                    <a:lstStyle/>
                    <a:p>
                      <a:pPr algn="ctr" rtl="0" fontAlgn="b"/>
                      <a:r>
                        <a:rPr lang="en-US" sz="1000" b="0" i="0" u="none" strike="noStrike" dirty="0">
                          <a:solidFill>
                            <a:srgbClr val="000000"/>
                          </a:solidFill>
                          <a:effectLst/>
                          <a:latin typeface="Verdana" panose="020B0604030504040204" pitchFamily="34" charset="0"/>
                        </a:rPr>
                        <a:t>21</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113%</a:t>
                      </a:r>
                    </a:p>
                  </a:txBody>
                  <a:tcPr marL="9525" marR="9525" marT="9525" marB="0" anchor="b"/>
                </a:tc>
                <a:extLst>
                  <a:ext uri="{0D108BD9-81ED-4DB2-BD59-A6C34878D82A}">
                    <a16:rowId xmlns:a16="http://schemas.microsoft.com/office/drawing/2014/main" val="2584376998"/>
                  </a:ext>
                </a:extLst>
              </a:tr>
              <a:tr h="377483">
                <a:tc>
                  <a:txBody>
                    <a:bodyPr/>
                    <a:lstStyle/>
                    <a:p>
                      <a:pPr algn="ctr" rtl="0" fontAlgn="b"/>
                      <a:r>
                        <a:rPr lang="en-US" sz="1000" b="0" i="0" u="none" strike="noStrike">
                          <a:solidFill>
                            <a:srgbClr val="000000"/>
                          </a:solidFill>
                          <a:effectLst/>
                          <a:latin typeface="Verdana" panose="020B0604030504040204" pitchFamily="34" charset="0"/>
                        </a:rPr>
                        <a:t>Lagos-Anambra</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8</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200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17</a:t>
                      </a:r>
                    </a:p>
                  </a:txBody>
                  <a:tcPr marL="9525" marR="9525" marT="9525" marB="0" anchor="b">
                    <a:solidFill>
                      <a:schemeClr val="tx2">
                        <a:lumMod val="95000"/>
                      </a:schemeClr>
                    </a:solidFill>
                  </a:tcPr>
                </a:tc>
                <a:tc>
                  <a:txBody>
                    <a:bodyPr/>
                    <a:lstStyle/>
                    <a:p>
                      <a:pPr algn="ctr" rtl="0" fontAlgn="b"/>
                      <a:r>
                        <a:rPr lang="en-US" sz="1000" b="0" i="0" u="none" strike="noStrike" dirty="0">
                          <a:solidFill>
                            <a:srgbClr val="000000"/>
                          </a:solidFill>
                          <a:effectLst/>
                          <a:latin typeface="Verdana" panose="020B0604030504040204" pitchFamily="34" charset="0"/>
                        </a:rPr>
                        <a:t>25</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50%</a:t>
                      </a:r>
                    </a:p>
                  </a:txBody>
                  <a:tcPr marL="9525" marR="9525" marT="9525" marB="0" anchor="b"/>
                </a:tc>
                <a:extLst>
                  <a:ext uri="{0D108BD9-81ED-4DB2-BD59-A6C34878D82A}">
                    <a16:rowId xmlns:a16="http://schemas.microsoft.com/office/drawing/2014/main" val="992529896"/>
                  </a:ext>
                </a:extLst>
              </a:tr>
              <a:tr h="377483">
                <a:tc>
                  <a:txBody>
                    <a:bodyPr/>
                    <a:lstStyle/>
                    <a:p>
                      <a:pPr algn="ctr" rtl="0" fontAlgn="b"/>
                      <a:r>
                        <a:rPr lang="en-US" sz="1000" b="0" i="0" u="none" strike="noStrike">
                          <a:solidFill>
                            <a:srgbClr val="000000"/>
                          </a:solidFill>
                          <a:effectLst/>
                          <a:latin typeface="Verdana" panose="020B0604030504040204" pitchFamily="34" charset="0"/>
                        </a:rPr>
                        <a:t>Lagos-Kano</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4</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300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9</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13</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47%</a:t>
                      </a:r>
                    </a:p>
                  </a:txBody>
                  <a:tcPr marL="9525" marR="9525" marT="9525" marB="0" anchor="b"/>
                </a:tc>
                <a:extLst>
                  <a:ext uri="{0D108BD9-81ED-4DB2-BD59-A6C34878D82A}">
                    <a16:rowId xmlns:a16="http://schemas.microsoft.com/office/drawing/2014/main" val="3516112466"/>
                  </a:ext>
                </a:extLst>
              </a:tr>
              <a:tr h="377483">
                <a:tc>
                  <a:txBody>
                    <a:bodyPr/>
                    <a:lstStyle/>
                    <a:p>
                      <a:pPr algn="ctr" rtl="0" fontAlgn="b"/>
                      <a:r>
                        <a:rPr lang="en-US" sz="1000" b="0" i="0" u="none" strike="noStrike">
                          <a:solidFill>
                            <a:srgbClr val="000000"/>
                          </a:solidFill>
                          <a:effectLst/>
                          <a:latin typeface="Verdana" panose="020B0604030504040204" pitchFamily="34" charset="0"/>
                        </a:rPr>
                        <a:t>Lagos-Warri</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4</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200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20</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24</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21%</a:t>
                      </a:r>
                    </a:p>
                  </a:txBody>
                  <a:tcPr marL="9525" marR="9525" marT="9525" marB="0" anchor="b"/>
                </a:tc>
                <a:extLst>
                  <a:ext uri="{0D108BD9-81ED-4DB2-BD59-A6C34878D82A}">
                    <a16:rowId xmlns:a16="http://schemas.microsoft.com/office/drawing/2014/main" val="914199952"/>
                  </a:ext>
                </a:extLst>
              </a:tr>
              <a:tr h="377483">
                <a:tc>
                  <a:txBody>
                    <a:bodyPr/>
                    <a:lstStyle/>
                    <a:p>
                      <a:pPr algn="ctr" rtl="0" fontAlgn="b"/>
                      <a:r>
                        <a:rPr lang="en-US" sz="1000" b="0" i="0" u="none" strike="noStrike">
                          <a:solidFill>
                            <a:srgbClr val="000000"/>
                          </a:solidFill>
                          <a:effectLst/>
                          <a:latin typeface="Verdana" panose="020B0604030504040204" pitchFamily="34" charset="0"/>
                        </a:rPr>
                        <a:t>Lagos-Sokoto</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200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8</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8</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0%</a:t>
                      </a:r>
                    </a:p>
                  </a:txBody>
                  <a:tcPr marL="9525" marR="9525" marT="9525" marB="0" anchor="b"/>
                </a:tc>
                <a:extLst>
                  <a:ext uri="{0D108BD9-81ED-4DB2-BD59-A6C34878D82A}">
                    <a16:rowId xmlns:a16="http://schemas.microsoft.com/office/drawing/2014/main" val="309129500"/>
                  </a:ext>
                </a:extLst>
              </a:tr>
              <a:tr h="377483">
                <a:tc>
                  <a:txBody>
                    <a:bodyPr/>
                    <a:lstStyle/>
                    <a:p>
                      <a:pPr algn="ctr" rtl="0" fontAlgn="b"/>
                      <a:r>
                        <a:rPr lang="en-US" sz="1000" b="0" i="0" u="none" strike="noStrike">
                          <a:solidFill>
                            <a:srgbClr val="000000"/>
                          </a:solidFill>
                          <a:effectLst/>
                          <a:latin typeface="Verdana" panose="020B0604030504040204" pitchFamily="34" charset="0"/>
                        </a:rPr>
                        <a:t>Totals</a:t>
                      </a:r>
                    </a:p>
                  </a:txBody>
                  <a:tcPr marL="9525" marR="9525" marT="9525" marB="0" anchor="b">
                    <a:solidFill>
                      <a:schemeClr val="tx2">
                        <a:lumMod val="95000"/>
                      </a:schemeClr>
                    </a:solidFill>
                  </a:tcPr>
                </a:tc>
                <a:tc>
                  <a:txBody>
                    <a:bodyPr/>
                    <a:lstStyle/>
                    <a:p>
                      <a:pPr algn="ctr" rtl="0" fontAlgn="b"/>
                      <a:r>
                        <a:rPr lang="en-US" sz="1000" b="0" i="0" u="none" strike="noStrike" dirty="0">
                          <a:solidFill>
                            <a:srgbClr val="000000"/>
                          </a:solidFill>
                          <a:effectLst/>
                          <a:latin typeface="Verdana" panose="020B0604030504040204" pitchFamily="34" charset="0"/>
                        </a:rPr>
                        <a:t>141</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3200</a:t>
                      </a:r>
                    </a:p>
                  </a:txBody>
                  <a:tcPr marL="9525" marR="9525" marT="9525" marB="0" anchor="b"/>
                </a:tc>
                <a:tc>
                  <a:txBody>
                    <a:bodyPr/>
                    <a:lstStyle/>
                    <a:p>
                      <a:pPr algn="ctr" rtl="0" fontAlgn="b"/>
                      <a:r>
                        <a:rPr lang="en-US" sz="1000" b="0" i="0" u="none" strike="noStrike">
                          <a:solidFill>
                            <a:srgbClr val="000000"/>
                          </a:solidFill>
                          <a:effectLst/>
                          <a:latin typeface="Verdana" panose="020B0604030504040204" pitchFamily="34" charset="0"/>
                        </a:rPr>
                        <a:t>141</a:t>
                      </a:r>
                    </a:p>
                  </a:txBody>
                  <a:tcPr marL="9525" marR="9525" marT="9525" marB="0" anchor="b">
                    <a:solidFill>
                      <a:schemeClr val="tx2">
                        <a:lumMod val="95000"/>
                      </a:schemeClr>
                    </a:solidFill>
                  </a:tcPr>
                </a:tc>
                <a:tc>
                  <a:txBody>
                    <a:bodyPr/>
                    <a:lstStyle/>
                    <a:p>
                      <a:pPr algn="ctr" rtl="0" fontAlgn="b"/>
                      <a:r>
                        <a:rPr lang="en-US" sz="1000" b="0" i="0" u="none" strike="noStrike">
                          <a:solidFill>
                            <a:srgbClr val="000000"/>
                          </a:solidFill>
                          <a:effectLst/>
                          <a:latin typeface="Verdana" panose="020B0604030504040204" pitchFamily="34" charset="0"/>
                        </a:rPr>
                        <a:t>282</a:t>
                      </a:r>
                    </a:p>
                  </a:txBody>
                  <a:tcPr marL="9525" marR="9525" marT="9525" marB="0" anchor="b"/>
                </a:tc>
                <a:tc>
                  <a:txBody>
                    <a:bodyPr/>
                    <a:lstStyle/>
                    <a:p>
                      <a:pPr algn="ctr" rtl="0" fontAlgn="b"/>
                      <a:r>
                        <a:rPr lang="en-US" sz="1000" b="0" i="0" u="none" strike="noStrike" dirty="0">
                          <a:solidFill>
                            <a:srgbClr val="000000"/>
                          </a:solidFill>
                          <a:effectLst/>
                          <a:latin typeface="Verdana" panose="020B0604030504040204" pitchFamily="34" charset="0"/>
                        </a:rPr>
                        <a:t>100%</a:t>
                      </a:r>
                    </a:p>
                  </a:txBody>
                  <a:tcPr marL="9525" marR="9525" marT="9525" marB="0" anchor="b"/>
                </a:tc>
                <a:extLst>
                  <a:ext uri="{0D108BD9-81ED-4DB2-BD59-A6C34878D82A}">
                    <a16:rowId xmlns:a16="http://schemas.microsoft.com/office/drawing/2014/main" val="3847853315"/>
                  </a:ext>
                </a:extLst>
              </a:tr>
            </a:tbl>
          </a:graphicData>
        </a:graphic>
      </p:graphicFrame>
      <p:sp>
        <p:nvSpPr>
          <p:cNvPr id="7" name="TextBox 6">
            <a:hlinkClick r:id="rId2"/>
            <a:extLst>
              <a:ext uri="{FF2B5EF4-FFF2-40B4-BE49-F238E27FC236}">
                <a16:creationId xmlns:a16="http://schemas.microsoft.com/office/drawing/2014/main" id="{A6156C03-B8F2-4FB9-877F-045A929087BC}"/>
              </a:ext>
            </a:extLst>
          </p:cNvPr>
          <p:cNvSpPr txBox="1"/>
          <p:nvPr/>
        </p:nvSpPr>
        <p:spPr>
          <a:xfrm>
            <a:off x="651164" y="5943692"/>
            <a:ext cx="6098344" cy="276999"/>
          </a:xfrm>
          <a:prstGeom prst="rect">
            <a:avLst/>
          </a:prstGeom>
          <a:noFill/>
        </p:spPr>
        <p:txBody>
          <a:bodyPr wrap="square">
            <a:spAutoFit/>
          </a:bodyPr>
          <a:lstStyle/>
          <a:p>
            <a:r>
              <a:rPr lang="en-US" sz="1200" dirty="0">
                <a:latin typeface="Verdana" panose="020B0604030504040204" pitchFamily="34" charset="0"/>
                <a:ea typeface="Verdana" panose="020B0604030504040204" pitchFamily="34" charset="0"/>
              </a:rPr>
              <a:t>Detailed data report on the routes can be found here; </a:t>
            </a:r>
            <a:r>
              <a:rPr lang="en-US" sz="1200" dirty="0">
                <a:solidFill>
                  <a:srgbClr val="00B0F0"/>
                </a:solidFill>
                <a:latin typeface="Verdana" panose="020B0604030504040204" pitchFamily="34" charset="0"/>
                <a:ea typeface="Verdana" panose="020B0604030504040204" pitchFamily="34" charset="0"/>
              </a:rPr>
              <a:t>Route Report</a:t>
            </a:r>
          </a:p>
        </p:txBody>
      </p:sp>
    </p:spTree>
    <p:extLst>
      <p:ext uri="{BB962C8B-B14F-4D97-AF65-F5344CB8AC3E}">
        <p14:creationId xmlns:p14="http://schemas.microsoft.com/office/powerpoint/2010/main" val="3228252541"/>
      </p:ext>
    </p:extLst>
  </p:cSld>
  <p:clrMapOvr>
    <a:masterClrMapping/>
  </p:clrMapOvr>
</p:sld>
</file>

<file path=ppt/theme/theme1.xml><?xml version="1.0" encoding="utf-8"?>
<a:theme xmlns:a="http://schemas.openxmlformats.org/drawingml/2006/main" name="Logistic Transport Company Profile by Slidesgo">
  <a:themeElements>
    <a:clrScheme name="Simple Light">
      <a:dk1>
        <a:srgbClr val="CC0000"/>
      </a:dk1>
      <a:lt1>
        <a:srgbClr val="161616"/>
      </a:lt1>
      <a:dk2>
        <a:srgbClr val="F3F3F3"/>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1931</Words>
  <Application>Microsoft Office PowerPoint</Application>
  <PresentationFormat>Widescreen</PresentationFormat>
  <Paragraphs>314</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Kanit</vt:lpstr>
      <vt:lpstr>Work Sans</vt:lpstr>
      <vt:lpstr>Verdana</vt:lpstr>
      <vt:lpstr>Lucida Sans</vt:lpstr>
      <vt:lpstr>Wingdings</vt:lpstr>
      <vt:lpstr>Logistic Transport Company Profile by Slidesgo</vt:lpstr>
      <vt:lpstr>Excel  Transport Business Case </vt:lpstr>
      <vt:lpstr>PROJECT BRIEF</vt:lpstr>
      <vt:lpstr>TARGETS &amp; OBJECTIVES</vt:lpstr>
      <vt:lpstr>Phase 1 –  FIRST WEEK</vt:lpstr>
      <vt:lpstr>PowerPoint Presentation</vt:lpstr>
      <vt:lpstr>PowerPoint Presentation</vt:lpstr>
      <vt:lpstr>Phase 2– FIRST MONTH</vt:lpstr>
      <vt:lpstr>Phase 3 – FIRST QUARTER </vt:lpstr>
      <vt:lpstr>Prioritization of Routes</vt:lpstr>
      <vt:lpstr>  Reasons for Prioritization</vt:lpstr>
      <vt:lpstr>Route Visualization</vt:lpstr>
      <vt:lpstr>CHECK IN (Follow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Transport Business Case</dc:title>
  <dc:creator>HP</dc:creator>
  <cp:lastModifiedBy>Miracle Oghide</cp:lastModifiedBy>
  <cp:revision>86</cp:revision>
  <dcterms:modified xsi:type="dcterms:W3CDTF">2024-12-03T11:14:57Z</dcterms:modified>
</cp:coreProperties>
</file>