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3" r:id="rId7"/>
    <p:sldId id="267" r:id="rId8"/>
    <p:sldId id="266" r:id="rId9"/>
    <p:sldId id="262" r:id="rId10"/>
    <p:sldId id="269" r:id="rId11"/>
    <p:sldId id="268" r:id="rId12"/>
    <p:sldId id="261" r:id="rId13"/>
    <p:sldId id="259" r:id="rId14"/>
    <p:sldId id="271" r:id="rId15"/>
    <p:sldId id="275" r:id="rId16"/>
    <p:sldId id="274" r:id="rId17"/>
    <p:sldId id="272" r:id="rId18"/>
    <p:sldId id="285" r:id="rId19"/>
    <p:sldId id="276" r:id="rId20"/>
    <p:sldId id="277" r:id="rId21"/>
    <p:sldId id="278" r:id="rId22"/>
    <p:sldId id="279" r:id="rId23"/>
    <p:sldId id="284" r:id="rId24"/>
    <p:sldId id="280" r:id="rId25"/>
    <p:sldId id="281" r:id="rId26"/>
    <p:sldId id="282" r:id="rId27"/>
    <p:sldId id="283" r:id="rId28"/>
    <p:sldId id="286" r:id="rId29"/>
    <p:sldId id="288" r:id="rId30"/>
    <p:sldId id="287" r:id="rId31"/>
    <p:sldId id="289" r:id="rId32"/>
    <p:sldId id="294" r:id="rId33"/>
    <p:sldId id="293" r:id="rId34"/>
    <p:sldId id="292" r:id="rId35"/>
    <p:sldId id="291" r:id="rId36"/>
    <p:sldId id="290" r:id="rId37"/>
    <p:sldId id="295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11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8B5C-51D4-4F65-99AA-DDD3AEF5D54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88F-7355-4740-98A5-C7737FFF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2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8B5C-51D4-4F65-99AA-DDD3AEF5D54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88F-7355-4740-98A5-C7737FFF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9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8B5C-51D4-4F65-99AA-DDD3AEF5D54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88F-7355-4740-98A5-C7737FFF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8B5C-51D4-4F65-99AA-DDD3AEF5D54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88F-7355-4740-98A5-C7737FFF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7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8B5C-51D4-4F65-99AA-DDD3AEF5D54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88F-7355-4740-98A5-C7737FFF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8B5C-51D4-4F65-99AA-DDD3AEF5D54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88F-7355-4740-98A5-C7737FFF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8B5C-51D4-4F65-99AA-DDD3AEF5D54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88F-7355-4740-98A5-C7737FFF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7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8B5C-51D4-4F65-99AA-DDD3AEF5D54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88F-7355-4740-98A5-C7737FFF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4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8B5C-51D4-4F65-99AA-DDD3AEF5D54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88F-7355-4740-98A5-C7737FFF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3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8B5C-51D4-4F65-99AA-DDD3AEF5D54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88F-7355-4740-98A5-C7737FFF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8B5C-51D4-4F65-99AA-DDD3AEF5D54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88F-7355-4740-98A5-C7737FFF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4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78B5C-51D4-4F65-99AA-DDD3AEF5D54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B88F-7355-4740-98A5-C7737FFF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22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5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16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Relationship Id="rId22" Type="http://schemas.openxmlformats.org/officeDocument/2006/relationships/image" Target="../media/image14.png"/><Relationship Id="rId27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22.png"/><Relationship Id="rId26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12.png"/><Relationship Id="rId28" Type="http://schemas.openxmlformats.org/officeDocument/2006/relationships/image" Target="../media/image23.png"/><Relationship Id="rId10" Type="http://schemas.openxmlformats.org/officeDocument/2006/relationships/image" Target="../media/image9.png"/><Relationship Id="rId19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Relationship Id="rId22" Type="http://schemas.openxmlformats.org/officeDocument/2006/relationships/image" Target="../media/image29.png"/><Relationship Id="rId27" Type="http://schemas.openxmlformats.org/officeDocument/2006/relationships/image" Target="../media/image20.png"/><Relationship Id="rId30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22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34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5" Type="http://schemas.openxmlformats.org/officeDocument/2006/relationships/image" Target="../media/image32.png"/><Relationship Id="rId33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30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1.png"/><Relationship Id="rId32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29.png"/><Relationship Id="rId28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5.png"/><Relationship Id="rId31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Relationship Id="rId22" Type="http://schemas.openxmlformats.org/officeDocument/2006/relationships/image" Target="../media/image28.png"/><Relationship Id="rId27" Type="http://schemas.openxmlformats.org/officeDocument/2006/relationships/image" Target="../media/image12.png"/><Relationship Id="rId30" Type="http://schemas.openxmlformats.org/officeDocument/2006/relationships/image" Target="../media/image18.png"/><Relationship Id="rId35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22.png"/><Relationship Id="rId26" Type="http://schemas.openxmlformats.org/officeDocument/2006/relationships/image" Target="../media/image33.png"/><Relationship Id="rId39" Type="http://schemas.openxmlformats.org/officeDocument/2006/relationships/image" Target="../media/image34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34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5" Type="http://schemas.openxmlformats.org/officeDocument/2006/relationships/image" Target="../media/image32.png"/><Relationship Id="rId33" Type="http://schemas.openxmlformats.org/officeDocument/2006/relationships/image" Target="../media/image16.png"/><Relationship Id="rId38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30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1.png"/><Relationship Id="rId32" Type="http://schemas.openxmlformats.org/officeDocument/2006/relationships/image" Target="../media/image14.png"/><Relationship Id="rId37" Type="http://schemas.openxmlformats.org/officeDocument/2006/relationships/image" Target="../media/image24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29.png"/><Relationship Id="rId28" Type="http://schemas.openxmlformats.org/officeDocument/2006/relationships/image" Target="../media/image36.png"/><Relationship Id="rId36" Type="http://schemas.openxmlformats.org/officeDocument/2006/relationships/image" Target="../media/image23.png"/><Relationship Id="rId10" Type="http://schemas.openxmlformats.org/officeDocument/2006/relationships/image" Target="../media/image9.png"/><Relationship Id="rId19" Type="http://schemas.openxmlformats.org/officeDocument/2006/relationships/image" Target="../media/image25.png"/><Relationship Id="rId31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Relationship Id="rId22" Type="http://schemas.openxmlformats.org/officeDocument/2006/relationships/image" Target="../media/image28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.png"/><Relationship Id="rId18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12" Type="http://schemas.openxmlformats.org/officeDocument/2006/relationships/image" Target="../media/image12.png"/><Relationship Id="rId17" Type="http://schemas.openxmlformats.org/officeDocument/2006/relationships/image" Target="../media/image23.png"/><Relationship Id="rId2" Type="http://schemas.openxmlformats.org/officeDocument/2006/relationships/image" Target="../media/image26.png"/><Relationship Id="rId16" Type="http://schemas.openxmlformats.org/officeDocument/2006/relationships/image" Target="../media/image2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8.png"/><Relationship Id="rId5" Type="http://schemas.openxmlformats.org/officeDocument/2006/relationships/image" Target="../media/image31.png"/><Relationship Id="rId15" Type="http://schemas.openxmlformats.org/officeDocument/2006/relationships/image" Target="../media/image18.png"/><Relationship Id="rId10" Type="http://schemas.openxmlformats.org/officeDocument/2006/relationships/image" Target="../media/image37.png"/><Relationship Id="rId19" Type="http://schemas.openxmlformats.org/officeDocument/2006/relationships/image" Target="../media/image2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.png"/><Relationship Id="rId18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12" Type="http://schemas.openxmlformats.org/officeDocument/2006/relationships/image" Target="../media/image12.png"/><Relationship Id="rId17" Type="http://schemas.openxmlformats.org/officeDocument/2006/relationships/image" Target="../media/image23.png"/><Relationship Id="rId2" Type="http://schemas.openxmlformats.org/officeDocument/2006/relationships/image" Target="../media/image26.png"/><Relationship Id="rId16" Type="http://schemas.openxmlformats.org/officeDocument/2006/relationships/image" Target="../media/image2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8.png"/><Relationship Id="rId5" Type="http://schemas.openxmlformats.org/officeDocument/2006/relationships/image" Target="../media/image31.png"/><Relationship Id="rId15" Type="http://schemas.openxmlformats.org/officeDocument/2006/relationships/image" Target="../media/image18.png"/><Relationship Id="rId10" Type="http://schemas.openxmlformats.org/officeDocument/2006/relationships/image" Target="../media/image37.png"/><Relationship Id="rId19" Type="http://schemas.openxmlformats.org/officeDocument/2006/relationships/image" Target="../media/image2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Relationship Id="rId2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22.png"/><Relationship Id="rId26" Type="http://schemas.openxmlformats.org/officeDocument/2006/relationships/image" Target="../media/image33.png"/><Relationship Id="rId39" Type="http://schemas.openxmlformats.org/officeDocument/2006/relationships/image" Target="../media/image34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34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5" Type="http://schemas.openxmlformats.org/officeDocument/2006/relationships/image" Target="../media/image32.png"/><Relationship Id="rId33" Type="http://schemas.openxmlformats.org/officeDocument/2006/relationships/image" Target="../media/image16.png"/><Relationship Id="rId38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30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1.png"/><Relationship Id="rId32" Type="http://schemas.openxmlformats.org/officeDocument/2006/relationships/image" Target="../media/image14.png"/><Relationship Id="rId37" Type="http://schemas.openxmlformats.org/officeDocument/2006/relationships/image" Target="../media/image24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29.png"/><Relationship Id="rId28" Type="http://schemas.openxmlformats.org/officeDocument/2006/relationships/image" Target="../media/image36.png"/><Relationship Id="rId36" Type="http://schemas.openxmlformats.org/officeDocument/2006/relationships/image" Target="../media/image23.png"/><Relationship Id="rId10" Type="http://schemas.openxmlformats.org/officeDocument/2006/relationships/image" Target="../media/image9.png"/><Relationship Id="rId19" Type="http://schemas.openxmlformats.org/officeDocument/2006/relationships/image" Target="../media/image25.png"/><Relationship Id="rId31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Relationship Id="rId22" Type="http://schemas.openxmlformats.org/officeDocument/2006/relationships/image" Target="../media/image28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Relationship Id="rId2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22.png"/><Relationship Id="rId26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34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5" Type="http://schemas.openxmlformats.org/officeDocument/2006/relationships/image" Target="../media/image12.png"/><Relationship Id="rId33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30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3.png"/><Relationship Id="rId32" Type="http://schemas.openxmlformats.org/officeDocument/2006/relationships/image" Target="../media/image27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32.png"/><Relationship Id="rId28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5.png"/><Relationship Id="rId31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39.png"/><Relationship Id="rId14" Type="http://schemas.openxmlformats.org/officeDocument/2006/relationships/image" Target="../media/image15.png"/><Relationship Id="rId22" Type="http://schemas.openxmlformats.org/officeDocument/2006/relationships/image" Target="../media/image40.png"/><Relationship Id="rId27" Type="http://schemas.openxmlformats.org/officeDocument/2006/relationships/image" Target="../media/image16.png"/><Relationship Id="rId30" Type="http://schemas.openxmlformats.org/officeDocument/2006/relationships/image" Target="../media/image23.png"/><Relationship Id="rId35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3.png"/><Relationship Id="rId18" Type="http://schemas.openxmlformats.org/officeDocument/2006/relationships/image" Target="../media/image22.png"/><Relationship Id="rId26" Type="http://schemas.openxmlformats.org/officeDocument/2006/relationships/image" Target="../media/image44.png"/><Relationship Id="rId39" Type="http://schemas.openxmlformats.org/officeDocument/2006/relationships/image" Target="../media/image46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34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5" Type="http://schemas.openxmlformats.org/officeDocument/2006/relationships/image" Target="../media/image37.png"/><Relationship Id="rId33" Type="http://schemas.openxmlformats.org/officeDocument/2006/relationships/image" Target="../media/image24.png"/><Relationship Id="rId38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30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3.png"/><Relationship Id="rId32" Type="http://schemas.openxmlformats.org/officeDocument/2006/relationships/image" Target="../media/image23.png"/><Relationship Id="rId37" Type="http://schemas.openxmlformats.org/officeDocument/2006/relationships/image" Target="../media/image42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32.png"/><Relationship Id="rId28" Type="http://schemas.openxmlformats.org/officeDocument/2006/relationships/image" Target="../media/image14.png"/><Relationship Id="rId36" Type="http://schemas.openxmlformats.org/officeDocument/2006/relationships/image" Target="../media/image41.png"/><Relationship Id="rId10" Type="http://schemas.openxmlformats.org/officeDocument/2006/relationships/image" Target="../media/image9.png"/><Relationship Id="rId19" Type="http://schemas.openxmlformats.org/officeDocument/2006/relationships/image" Target="../media/image25.png"/><Relationship Id="rId31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39.png"/><Relationship Id="rId14" Type="http://schemas.openxmlformats.org/officeDocument/2006/relationships/image" Target="../media/image15.png"/><Relationship Id="rId22" Type="http://schemas.openxmlformats.org/officeDocument/2006/relationships/image" Target="../media/image40.png"/><Relationship Id="rId27" Type="http://schemas.openxmlformats.org/officeDocument/2006/relationships/image" Target="../media/image12.png"/><Relationship Id="rId30" Type="http://schemas.openxmlformats.org/officeDocument/2006/relationships/image" Target="../media/image18.png"/><Relationship Id="rId35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2D Orthogonal Range 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KD-tree and Orthogonal Range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94069" y="3299755"/>
            <a:ext cx="0" cy="2026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15559" y="1898542"/>
            <a:ext cx="0" cy="1401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15321" y="3762074"/>
            <a:ext cx="0" cy="163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84783" y="1898542"/>
            <a:ext cx="0" cy="186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6918" y="3299755"/>
            <a:ext cx="1643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62897" y="3769823"/>
            <a:ext cx="1689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12159" y="3884676"/>
            <a:ext cx="980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412795" y="385516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95" y="3855166"/>
                <a:ext cx="41703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noFill/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76861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  <a:endCxn id="65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01598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8" name="Oval 67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4"/>
              <a:endCxn id="68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162860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1" name="Oval 70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1" idx="4"/>
              <a:endCxn id="71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29423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4" name="Oval 73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4"/>
              <a:endCxn id="74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3728549" y="2572368"/>
            <a:ext cx="434234" cy="434234"/>
            <a:chOff x="1666068" y="1598677"/>
            <a:chExt cx="434234" cy="434234"/>
          </a:xfrm>
          <a:noFill/>
        </p:grpSpPr>
        <p:sp>
          <p:nvSpPr>
            <p:cNvPr id="77" name="Oval 76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0"/>
              <a:endCxn id="77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504901" y="4221799"/>
            <a:ext cx="434234" cy="434234"/>
            <a:chOff x="1666068" y="1598677"/>
            <a:chExt cx="434234" cy="434234"/>
          </a:xfrm>
          <a:noFill/>
        </p:grpSpPr>
        <p:sp>
          <p:nvSpPr>
            <p:cNvPr id="80" name="Oval 79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80" idx="0"/>
              <a:endCxn id="80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3"/>
            <a:endCxn id="62" idx="5"/>
          </p:cNvCxnSpPr>
          <p:nvPr/>
        </p:nvCxnSpPr>
        <p:spPr>
          <a:xfrm flipH="1" flipV="1">
            <a:off x="2952317" y="2191411"/>
            <a:ext cx="839824" cy="44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6" idx="5"/>
            <a:endCxn id="65" idx="7"/>
          </p:cNvCxnSpPr>
          <p:nvPr/>
        </p:nvCxnSpPr>
        <p:spPr>
          <a:xfrm flipH="1">
            <a:off x="1247503" y="2943010"/>
            <a:ext cx="26638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7" idx="5"/>
            <a:endCxn id="71" idx="7"/>
          </p:cNvCxnSpPr>
          <p:nvPr/>
        </p:nvCxnSpPr>
        <p:spPr>
          <a:xfrm flipH="1">
            <a:off x="3533502" y="2943010"/>
            <a:ext cx="258639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6" idx="7"/>
            <a:endCxn id="68" idx="1"/>
          </p:cNvCxnSpPr>
          <p:nvPr/>
        </p:nvCxnSpPr>
        <p:spPr>
          <a:xfrm>
            <a:off x="1820940" y="2943010"/>
            <a:ext cx="258638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7" idx="7"/>
            <a:endCxn id="74" idx="1"/>
          </p:cNvCxnSpPr>
          <p:nvPr/>
        </p:nvCxnSpPr>
        <p:spPr>
          <a:xfrm>
            <a:off x="4099191" y="2943010"/>
            <a:ext cx="25863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5" idx="3"/>
            <a:endCxn id="80" idx="2"/>
          </p:cNvCxnSpPr>
          <p:nvPr/>
        </p:nvCxnSpPr>
        <p:spPr>
          <a:xfrm flipH="1">
            <a:off x="722018" y="3702709"/>
            <a:ext cx="218435" cy="519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blipFill rotWithShape="1">
                <a:blip r:embed="rId20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/>
          <p:cNvCxnSpPr>
            <a:stCxn id="65" idx="5"/>
            <a:endCxn id="110" idx="0"/>
          </p:cNvCxnSpPr>
          <p:nvPr/>
        </p:nvCxnSpPr>
        <p:spPr>
          <a:xfrm>
            <a:off x="1247503" y="3702709"/>
            <a:ext cx="155752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0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94069" y="3299755"/>
            <a:ext cx="0" cy="2026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15559" y="1898542"/>
            <a:ext cx="0" cy="1401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15321" y="3762074"/>
            <a:ext cx="0" cy="163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84783" y="1898542"/>
            <a:ext cx="0" cy="186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6918" y="3299755"/>
            <a:ext cx="1643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62897" y="3769823"/>
            <a:ext cx="1689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12159" y="3884676"/>
            <a:ext cx="980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412795" y="385516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95" y="3855166"/>
                <a:ext cx="41703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noFill/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76861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  <a:endCxn id="65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01598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8" name="Oval 67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4"/>
              <a:endCxn id="68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162860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1" name="Oval 70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1" idx="4"/>
              <a:endCxn id="71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29423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4" name="Oval 73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4"/>
              <a:endCxn id="74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3728549" y="2572368"/>
            <a:ext cx="434234" cy="434234"/>
            <a:chOff x="1666068" y="1598677"/>
            <a:chExt cx="434234" cy="434234"/>
          </a:xfrm>
          <a:noFill/>
        </p:grpSpPr>
        <p:sp>
          <p:nvSpPr>
            <p:cNvPr id="77" name="Oval 76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0"/>
              <a:endCxn id="77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504901" y="4221799"/>
            <a:ext cx="434234" cy="434234"/>
            <a:chOff x="1666068" y="1598677"/>
            <a:chExt cx="434234" cy="434234"/>
          </a:xfrm>
          <a:noFill/>
        </p:grpSpPr>
        <p:sp>
          <p:nvSpPr>
            <p:cNvPr id="80" name="Oval 79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80" idx="0"/>
              <a:endCxn id="80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3"/>
            <a:endCxn id="62" idx="5"/>
          </p:cNvCxnSpPr>
          <p:nvPr/>
        </p:nvCxnSpPr>
        <p:spPr>
          <a:xfrm flipH="1" flipV="1">
            <a:off x="2952317" y="2191411"/>
            <a:ext cx="839824" cy="44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6" idx="5"/>
            <a:endCxn id="65" idx="7"/>
          </p:cNvCxnSpPr>
          <p:nvPr/>
        </p:nvCxnSpPr>
        <p:spPr>
          <a:xfrm flipH="1">
            <a:off x="1247503" y="2943010"/>
            <a:ext cx="26638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7" idx="5"/>
            <a:endCxn id="71" idx="7"/>
          </p:cNvCxnSpPr>
          <p:nvPr/>
        </p:nvCxnSpPr>
        <p:spPr>
          <a:xfrm flipH="1">
            <a:off x="3533502" y="2943010"/>
            <a:ext cx="258639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6" idx="7"/>
            <a:endCxn id="68" idx="1"/>
          </p:cNvCxnSpPr>
          <p:nvPr/>
        </p:nvCxnSpPr>
        <p:spPr>
          <a:xfrm>
            <a:off x="1820940" y="2943010"/>
            <a:ext cx="258638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7" idx="7"/>
            <a:endCxn id="74" idx="1"/>
          </p:cNvCxnSpPr>
          <p:nvPr/>
        </p:nvCxnSpPr>
        <p:spPr>
          <a:xfrm>
            <a:off x="4099191" y="2943010"/>
            <a:ext cx="25863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5" idx="3"/>
            <a:endCxn id="80" idx="2"/>
          </p:cNvCxnSpPr>
          <p:nvPr/>
        </p:nvCxnSpPr>
        <p:spPr>
          <a:xfrm flipH="1">
            <a:off x="722018" y="3702709"/>
            <a:ext cx="218435" cy="519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blipFill rotWithShape="1">
                <a:blip r:embed="rId20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1690529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529" y="4265493"/>
                <a:ext cx="356736" cy="356736"/>
              </a:xfrm>
              <a:prstGeom prst="rect">
                <a:avLst/>
              </a:prstGeom>
              <a:blipFill rotWithShape="1">
                <a:blip r:embed="rId21"/>
                <a:stretch>
                  <a:fillRect r="-6349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2399755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55" y="4265493"/>
                <a:ext cx="356736" cy="356736"/>
              </a:xfrm>
              <a:prstGeom prst="rect">
                <a:avLst/>
              </a:prstGeom>
              <a:blipFill rotWithShape="1">
                <a:blip r:embed="rId22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/>
          <p:cNvCxnSpPr>
            <a:stCxn id="65" idx="5"/>
            <a:endCxn id="110" idx="0"/>
          </p:cNvCxnSpPr>
          <p:nvPr/>
        </p:nvCxnSpPr>
        <p:spPr>
          <a:xfrm>
            <a:off x="1247503" y="3702709"/>
            <a:ext cx="155752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8" idx="3"/>
            <a:endCxn id="113" idx="0"/>
          </p:cNvCxnSpPr>
          <p:nvPr/>
        </p:nvCxnSpPr>
        <p:spPr>
          <a:xfrm flipH="1">
            <a:off x="1868897" y="3702709"/>
            <a:ext cx="210681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68" idx="5"/>
            <a:endCxn id="114" idx="0"/>
          </p:cNvCxnSpPr>
          <p:nvPr/>
        </p:nvCxnSpPr>
        <p:spPr>
          <a:xfrm>
            <a:off x="2386628" y="3702709"/>
            <a:ext cx="191495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94069" y="3299755"/>
            <a:ext cx="0" cy="2026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15559" y="1898542"/>
            <a:ext cx="0" cy="1401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15321" y="3762074"/>
            <a:ext cx="0" cy="163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84783" y="1898542"/>
            <a:ext cx="0" cy="186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6918" y="3299755"/>
            <a:ext cx="1643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62897" y="3769823"/>
            <a:ext cx="1689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12159" y="3884676"/>
            <a:ext cx="980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70689" y="4577742"/>
            <a:ext cx="1044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412795" y="385516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95" y="3855166"/>
                <a:ext cx="41703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212367" y="450851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367" y="4508515"/>
                <a:ext cx="41703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noFill/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76861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  <a:endCxn id="65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01598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8" name="Oval 67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4"/>
              <a:endCxn id="68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162860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1" name="Oval 70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1" idx="4"/>
              <a:endCxn id="71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29423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4" name="Oval 73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4"/>
              <a:endCxn id="74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3728549" y="2572368"/>
            <a:ext cx="434234" cy="434234"/>
            <a:chOff x="1666068" y="1598677"/>
            <a:chExt cx="434234" cy="434234"/>
          </a:xfrm>
          <a:noFill/>
        </p:grpSpPr>
        <p:sp>
          <p:nvSpPr>
            <p:cNvPr id="77" name="Oval 76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0"/>
              <a:endCxn id="77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504901" y="4221799"/>
            <a:ext cx="434234" cy="434234"/>
            <a:chOff x="1666068" y="1598677"/>
            <a:chExt cx="434234" cy="434234"/>
          </a:xfrm>
          <a:noFill/>
        </p:grpSpPr>
        <p:sp>
          <p:nvSpPr>
            <p:cNvPr id="80" name="Oval 79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80" idx="0"/>
              <a:endCxn id="80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 rot="5400000">
            <a:off x="2868393" y="4221799"/>
            <a:ext cx="434234" cy="434234"/>
            <a:chOff x="1666068" y="1598677"/>
            <a:chExt cx="434234" cy="434234"/>
          </a:xfrm>
          <a:noFill/>
        </p:grpSpPr>
        <p:sp>
          <p:nvSpPr>
            <p:cNvPr id="83" name="Oval 82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0"/>
              <a:endCxn id="83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3"/>
            <a:endCxn id="62" idx="5"/>
          </p:cNvCxnSpPr>
          <p:nvPr/>
        </p:nvCxnSpPr>
        <p:spPr>
          <a:xfrm flipH="1" flipV="1">
            <a:off x="2952317" y="2191411"/>
            <a:ext cx="839824" cy="44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6" idx="5"/>
            <a:endCxn id="65" idx="7"/>
          </p:cNvCxnSpPr>
          <p:nvPr/>
        </p:nvCxnSpPr>
        <p:spPr>
          <a:xfrm flipH="1">
            <a:off x="1247503" y="2943010"/>
            <a:ext cx="26638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7" idx="5"/>
            <a:endCxn id="71" idx="7"/>
          </p:cNvCxnSpPr>
          <p:nvPr/>
        </p:nvCxnSpPr>
        <p:spPr>
          <a:xfrm flipH="1">
            <a:off x="3533502" y="2943010"/>
            <a:ext cx="258639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6" idx="7"/>
            <a:endCxn id="68" idx="1"/>
          </p:cNvCxnSpPr>
          <p:nvPr/>
        </p:nvCxnSpPr>
        <p:spPr>
          <a:xfrm>
            <a:off x="1820940" y="2943010"/>
            <a:ext cx="258638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7" idx="7"/>
            <a:endCxn id="74" idx="1"/>
          </p:cNvCxnSpPr>
          <p:nvPr/>
        </p:nvCxnSpPr>
        <p:spPr>
          <a:xfrm>
            <a:off x="4099191" y="2943010"/>
            <a:ext cx="25863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5" idx="3"/>
            <a:endCxn id="80" idx="2"/>
          </p:cNvCxnSpPr>
          <p:nvPr/>
        </p:nvCxnSpPr>
        <p:spPr>
          <a:xfrm flipH="1">
            <a:off x="722018" y="3702709"/>
            <a:ext cx="218435" cy="519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1" idx="3"/>
            <a:endCxn id="83" idx="2"/>
          </p:cNvCxnSpPr>
          <p:nvPr/>
        </p:nvCxnSpPr>
        <p:spPr>
          <a:xfrm flipH="1">
            <a:off x="3085510" y="3702709"/>
            <a:ext cx="140942" cy="519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blipFill rotWithShape="1">
                <a:blip r:embed="rId21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1690529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529" y="4265493"/>
                <a:ext cx="356736" cy="356736"/>
              </a:xfrm>
              <a:prstGeom prst="rect">
                <a:avLst/>
              </a:prstGeom>
              <a:blipFill rotWithShape="1">
                <a:blip r:embed="rId22"/>
                <a:stretch>
                  <a:fillRect r="-6349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2399755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55" y="4265493"/>
                <a:ext cx="356736" cy="356736"/>
              </a:xfrm>
              <a:prstGeom prst="rect">
                <a:avLst/>
              </a:prstGeom>
              <a:blipFill rotWithShape="1">
                <a:blip r:embed="rId23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3484453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53" y="4265493"/>
                <a:ext cx="356736" cy="356736"/>
              </a:xfrm>
              <a:prstGeom prst="rect">
                <a:avLst/>
              </a:prstGeom>
              <a:blipFill rotWithShape="1">
                <a:blip r:embed="rId24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/>
              <p:cNvSpPr/>
              <p:nvPr/>
            </p:nvSpPr>
            <p:spPr>
              <a:xfrm>
                <a:off x="4001092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092" y="4265493"/>
                <a:ext cx="356736" cy="356736"/>
              </a:xfrm>
              <a:prstGeom prst="rect">
                <a:avLst/>
              </a:prstGeom>
              <a:blipFill rotWithShape="1">
                <a:blip r:embed="rId25"/>
                <a:stretch>
                  <a:fillRect r="-6349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4666478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478" y="4265493"/>
                <a:ext cx="356736" cy="356736"/>
              </a:xfrm>
              <a:prstGeom prst="rect">
                <a:avLst/>
              </a:prstGeom>
              <a:blipFill rotWithShape="1">
                <a:blip r:embed="rId26"/>
                <a:stretch>
                  <a:fillRect r="-34921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2767797" y="385246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97" y="3852467"/>
                <a:ext cx="417037" cy="369332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/>
          <p:cNvCxnSpPr>
            <a:stCxn id="65" idx="5"/>
            <a:endCxn id="110" idx="0"/>
          </p:cNvCxnSpPr>
          <p:nvPr/>
        </p:nvCxnSpPr>
        <p:spPr>
          <a:xfrm>
            <a:off x="1247503" y="3702709"/>
            <a:ext cx="155752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8" idx="3"/>
            <a:endCxn id="113" idx="0"/>
          </p:cNvCxnSpPr>
          <p:nvPr/>
        </p:nvCxnSpPr>
        <p:spPr>
          <a:xfrm flipH="1">
            <a:off x="1868897" y="3702709"/>
            <a:ext cx="210681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68" idx="5"/>
            <a:endCxn id="114" idx="0"/>
          </p:cNvCxnSpPr>
          <p:nvPr/>
        </p:nvCxnSpPr>
        <p:spPr>
          <a:xfrm>
            <a:off x="2386628" y="3702709"/>
            <a:ext cx="191495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1" idx="5"/>
            <a:endCxn id="115" idx="0"/>
          </p:cNvCxnSpPr>
          <p:nvPr/>
        </p:nvCxnSpPr>
        <p:spPr>
          <a:xfrm>
            <a:off x="3533502" y="3702709"/>
            <a:ext cx="129319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74" idx="3"/>
            <a:endCxn id="116" idx="0"/>
          </p:cNvCxnSpPr>
          <p:nvPr/>
        </p:nvCxnSpPr>
        <p:spPr>
          <a:xfrm flipH="1">
            <a:off x="4179460" y="3702709"/>
            <a:ext cx="178368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74" idx="5"/>
            <a:endCxn id="117" idx="0"/>
          </p:cNvCxnSpPr>
          <p:nvPr/>
        </p:nvCxnSpPr>
        <p:spPr>
          <a:xfrm>
            <a:off x="4664878" y="3702709"/>
            <a:ext cx="179968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94069" y="3299755"/>
            <a:ext cx="0" cy="2026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15559" y="1898542"/>
            <a:ext cx="0" cy="1401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15321" y="3762074"/>
            <a:ext cx="0" cy="163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84783" y="1898542"/>
            <a:ext cx="0" cy="186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6918" y="3299755"/>
            <a:ext cx="1643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62897" y="3769823"/>
            <a:ext cx="1689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12159" y="3884676"/>
            <a:ext cx="980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70689" y="4577742"/>
            <a:ext cx="1044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412795" y="385516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95" y="3855166"/>
                <a:ext cx="41703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212367" y="450851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367" y="4508515"/>
                <a:ext cx="41703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noFill/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76861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  <a:endCxn id="65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01598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8" name="Oval 67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4"/>
              <a:endCxn id="68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162860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1" name="Oval 70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1" idx="4"/>
              <a:endCxn id="71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29423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4" name="Oval 73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4"/>
              <a:endCxn id="74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3728549" y="2572368"/>
            <a:ext cx="434234" cy="434234"/>
            <a:chOff x="1666068" y="1598677"/>
            <a:chExt cx="434234" cy="434234"/>
          </a:xfrm>
          <a:noFill/>
        </p:grpSpPr>
        <p:sp>
          <p:nvSpPr>
            <p:cNvPr id="77" name="Oval 76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0"/>
              <a:endCxn id="77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504901" y="4221799"/>
            <a:ext cx="434234" cy="434234"/>
            <a:chOff x="1666068" y="1598677"/>
            <a:chExt cx="434234" cy="434234"/>
          </a:xfrm>
          <a:noFill/>
        </p:grpSpPr>
        <p:sp>
          <p:nvSpPr>
            <p:cNvPr id="80" name="Oval 79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80" idx="0"/>
              <a:endCxn id="80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 rot="5400000">
            <a:off x="2868393" y="4221799"/>
            <a:ext cx="434234" cy="434234"/>
            <a:chOff x="1666068" y="1598677"/>
            <a:chExt cx="434234" cy="434234"/>
          </a:xfrm>
          <a:noFill/>
        </p:grpSpPr>
        <p:sp>
          <p:nvSpPr>
            <p:cNvPr id="83" name="Oval 82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0"/>
              <a:endCxn id="83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3"/>
            <a:endCxn id="62" idx="5"/>
          </p:cNvCxnSpPr>
          <p:nvPr/>
        </p:nvCxnSpPr>
        <p:spPr>
          <a:xfrm flipH="1" flipV="1">
            <a:off x="2952317" y="2191411"/>
            <a:ext cx="839824" cy="44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6" idx="5"/>
            <a:endCxn id="65" idx="7"/>
          </p:cNvCxnSpPr>
          <p:nvPr/>
        </p:nvCxnSpPr>
        <p:spPr>
          <a:xfrm flipH="1">
            <a:off x="1247503" y="2943010"/>
            <a:ext cx="26638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7" idx="5"/>
            <a:endCxn id="71" idx="7"/>
          </p:cNvCxnSpPr>
          <p:nvPr/>
        </p:nvCxnSpPr>
        <p:spPr>
          <a:xfrm flipH="1">
            <a:off x="3533502" y="2943010"/>
            <a:ext cx="258639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6" idx="7"/>
            <a:endCxn id="68" idx="1"/>
          </p:cNvCxnSpPr>
          <p:nvPr/>
        </p:nvCxnSpPr>
        <p:spPr>
          <a:xfrm>
            <a:off x="1820940" y="2943010"/>
            <a:ext cx="258638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7" idx="7"/>
            <a:endCxn id="74" idx="1"/>
          </p:cNvCxnSpPr>
          <p:nvPr/>
        </p:nvCxnSpPr>
        <p:spPr>
          <a:xfrm>
            <a:off x="4099191" y="2943010"/>
            <a:ext cx="25863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5" idx="3"/>
            <a:endCxn id="80" idx="2"/>
          </p:cNvCxnSpPr>
          <p:nvPr/>
        </p:nvCxnSpPr>
        <p:spPr>
          <a:xfrm flipH="1">
            <a:off x="722018" y="3702709"/>
            <a:ext cx="218435" cy="519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1" idx="3"/>
            <a:endCxn id="83" idx="2"/>
          </p:cNvCxnSpPr>
          <p:nvPr/>
        </p:nvCxnSpPr>
        <p:spPr>
          <a:xfrm flipH="1">
            <a:off x="3085510" y="3702709"/>
            <a:ext cx="140942" cy="519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blipFill rotWithShape="1">
                <a:blip r:embed="rId21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1690529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529" y="4265493"/>
                <a:ext cx="356736" cy="356736"/>
              </a:xfrm>
              <a:prstGeom prst="rect">
                <a:avLst/>
              </a:prstGeom>
              <a:blipFill rotWithShape="1">
                <a:blip r:embed="rId22"/>
                <a:stretch>
                  <a:fillRect r="-6349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2399755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55" y="4265493"/>
                <a:ext cx="356736" cy="356736"/>
              </a:xfrm>
              <a:prstGeom prst="rect">
                <a:avLst/>
              </a:prstGeom>
              <a:blipFill rotWithShape="1">
                <a:blip r:embed="rId23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3484453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53" y="4265493"/>
                <a:ext cx="356736" cy="356736"/>
              </a:xfrm>
              <a:prstGeom prst="rect">
                <a:avLst/>
              </a:prstGeom>
              <a:blipFill rotWithShape="1">
                <a:blip r:embed="rId24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/>
              <p:cNvSpPr/>
              <p:nvPr/>
            </p:nvSpPr>
            <p:spPr>
              <a:xfrm>
                <a:off x="4001092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092" y="4265493"/>
                <a:ext cx="356736" cy="356736"/>
              </a:xfrm>
              <a:prstGeom prst="rect">
                <a:avLst/>
              </a:prstGeom>
              <a:blipFill rotWithShape="1">
                <a:blip r:embed="rId25"/>
                <a:stretch>
                  <a:fillRect r="-6349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4666478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478" y="4265493"/>
                <a:ext cx="356736" cy="356736"/>
              </a:xfrm>
              <a:prstGeom prst="rect">
                <a:avLst/>
              </a:prstGeom>
              <a:blipFill rotWithShape="1">
                <a:blip r:embed="rId26"/>
                <a:stretch>
                  <a:fillRect r="-34921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217594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4" y="5147790"/>
                <a:ext cx="356736" cy="356736"/>
              </a:xfrm>
              <a:prstGeom prst="rect">
                <a:avLst/>
              </a:prstGeom>
              <a:blipFill rotWithShape="1">
                <a:blip r:embed="rId27"/>
                <a:stretch>
                  <a:fillRect r="-6452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831235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5" y="5147790"/>
                <a:ext cx="356736" cy="356736"/>
              </a:xfrm>
              <a:prstGeom prst="rect">
                <a:avLst/>
              </a:prstGeom>
              <a:blipFill rotWithShape="1">
                <a:blip r:embed="rId28"/>
                <a:stretch>
                  <a:fillRect r="-7937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2611221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21" y="5147790"/>
                <a:ext cx="356736" cy="356736"/>
              </a:xfrm>
              <a:prstGeom prst="rect">
                <a:avLst/>
              </a:prstGeom>
              <a:blipFill rotWithShape="1">
                <a:blip r:embed="rId29"/>
                <a:stretch>
                  <a:fillRect r="-7937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3201609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09" y="5147790"/>
                <a:ext cx="356736" cy="356736"/>
              </a:xfrm>
              <a:prstGeom prst="rect">
                <a:avLst/>
              </a:prstGeom>
              <a:blipFill rotWithShape="1">
                <a:blip r:embed="rId30"/>
                <a:stretch>
                  <a:fillRect r="-7937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2767797" y="385246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97" y="3852467"/>
                <a:ext cx="417037" cy="369332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/>
          <p:cNvCxnSpPr>
            <a:stCxn id="65" idx="5"/>
            <a:endCxn id="110" idx="0"/>
          </p:cNvCxnSpPr>
          <p:nvPr/>
        </p:nvCxnSpPr>
        <p:spPr>
          <a:xfrm>
            <a:off x="1247503" y="3702709"/>
            <a:ext cx="155752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8" idx="3"/>
            <a:endCxn id="113" idx="0"/>
          </p:cNvCxnSpPr>
          <p:nvPr/>
        </p:nvCxnSpPr>
        <p:spPr>
          <a:xfrm flipH="1">
            <a:off x="1868897" y="3702709"/>
            <a:ext cx="210681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68" idx="5"/>
            <a:endCxn id="114" idx="0"/>
          </p:cNvCxnSpPr>
          <p:nvPr/>
        </p:nvCxnSpPr>
        <p:spPr>
          <a:xfrm>
            <a:off x="2386628" y="3702709"/>
            <a:ext cx="191495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1" idx="5"/>
            <a:endCxn id="115" idx="0"/>
          </p:cNvCxnSpPr>
          <p:nvPr/>
        </p:nvCxnSpPr>
        <p:spPr>
          <a:xfrm>
            <a:off x="3533502" y="3702709"/>
            <a:ext cx="129319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74" idx="3"/>
            <a:endCxn id="116" idx="0"/>
          </p:cNvCxnSpPr>
          <p:nvPr/>
        </p:nvCxnSpPr>
        <p:spPr>
          <a:xfrm flipH="1">
            <a:off x="4179460" y="3702709"/>
            <a:ext cx="178368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74" idx="5"/>
            <a:endCxn id="117" idx="0"/>
          </p:cNvCxnSpPr>
          <p:nvPr/>
        </p:nvCxnSpPr>
        <p:spPr>
          <a:xfrm>
            <a:off x="4664878" y="3702709"/>
            <a:ext cx="179968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80" idx="5"/>
            <a:endCxn id="118" idx="0"/>
          </p:cNvCxnSpPr>
          <p:nvPr/>
        </p:nvCxnSpPr>
        <p:spPr>
          <a:xfrm flipH="1">
            <a:off x="395962" y="4592441"/>
            <a:ext cx="172531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0" idx="7"/>
            <a:endCxn id="119" idx="0"/>
          </p:cNvCxnSpPr>
          <p:nvPr/>
        </p:nvCxnSpPr>
        <p:spPr>
          <a:xfrm>
            <a:off x="875543" y="4592441"/>
            <a:ext cx="134060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83" idx="5"/>
            <a:endCxn id="120" idx="0"/>
          </p:cNvCxnSpPr>
          <p:nvPr/>
        </p:nvCxnSpPr>
        <p:spPr>
          <a:xfrm flipH="1">
            <a:off x="2789589" y="4592441"/>
            <a:ext cx="142396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83" idx="7"/>
            <a:endCxn id="121" idx="0"/>
          </p:cNvCxnSpPr>
          <p:nvPr/>
        </p:nvCxnSpPr>
        <p:spPr>
          <a:xfrm>
            <a:off x="3239035" y="4592441"/>
            <a:ext cx="140942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noFill/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76861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  <a:endCxn id="65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01598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8" name="Oval 67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4"/>
              <a:endCxn id="68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162860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1" name="Oval 70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1" idx="4"/>
              <a:endCxn id="71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29423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4" name="Oval 73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4"/>
              <a:endCxn id="74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3728549" y="2572368"/>
            <a:ext cx="434234" cy="434234"/>
            <a:chOff x="1666068" y="1598677"/>
            <a:chExt cx="434234" cy="434234"/>
          </a:xfrm>
          <a:noFill/>
        </p:grpSpPr>
        <p:sp>
          <p:nvSpPr>
            <p:cNvPr id="77" name="Oval 76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0"/>
              <a:endCxn id="77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504901" y="4221799"/>
            <a:ext cx="434234" cy="434234"/>
            <a:chOff x="1666068" y="1598677"/>
            <a:chExt cx="434234" cy="434234"/>
          </a:xfrm>
          <a:noFill/>
        </p:grpSpPr>
        <p:sp>
          <p:nvSpPr>
            <p:cNvPr id="80" name="Oval 79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80" idx="0"/>
              <a:endCxn id="80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 rot="5400000">
            <a:off x="2868393" y="4221799"/>
            <a:ext cx="434234" cy="434234"/>
            <a:chOff x="1666068" y="1598677"/>
            <a:chExt cx="434234" cy="434234"/>
          </a:xfrm>
          <a:noFill/>
        </p:grpSpPr>
        <p:sp>
          <p:nvSpPr>
            <p:cNvPr id="83" name="Oval 82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0"/>
              <a:endCxn id="83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3"/>
            <a:endCxn id="62" idx="5"/>
          </p:cNvCxnSpPr>
          <p:nvPr/>
        </p:nvCxnSpPr>
        <p:spPr>
          <a:xfrm flipH="1" flipV="1">
            <a:off x="2952317" y="2191411"/>
            <a:ext cx="839824" cy="44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6" idx="5"/>
            <a:endCxn id="65" idx="7"/>
          </p:cNvCxnSpPr>
          <p:nvPr/>
        </p:nvCxnSpPr>
        <p:spPr>
          <a:xfrm flipH="1">
            <a:off x="1247503" y="2943010"/>
            <a:ext cx="26638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7" idx="5"/>
            <a:endCxn id="71" idx="7"/>
          </p:cNvCxnSpPr>
          <p:nvPr/>
        </p:nvCxnSpPr>
        <p:spPr>
          <a:xfrm flipH="1">
            <a:off x="3533502" y="2943010"/>
            <a:ext cx="258639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6" idx="7"/>
            <a:endCxn id="68" idx="1"/>
          </p:cNvCxnSpPr>
          <p:nvPr/>
        </p:nvCxnSpPr>
        <p:spPr>
          <a:xfrm>
            <a:off x="1820940" y="2943010"/>
            <a:ext cx="258638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7" idx="7"/>
            <a:endCxn id="74" idx="1"/>
          </p:cNvCxnSpPr>
          <p:nvPr/>
        </p:nvCxnSpPr>
        <p:spPr>
          <a:xfrm>
            <a:off x="4099191" y="2943010"/>
            <a:ext cx="25863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5" idx="3"/>
            <a:endCxn id="80" idx="2"/>
          </p:cNvCxnSpPr>
          <p:nvPr/>
        </p:nvCxnSpPr>
        <p:spPr>
          <a:xfrm flipH="1">
            <a:off x="722018" y="3702709"/>
            <a:ext cx="218435" cy="519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1" idx="3"/>
            <a:endCxn id="83" idx="2"/>
          </p:cNvCxnSpPr>
          <p:nvPr/>
        </p:nvCxnSpPr>
        <p:spPr>
          <a:xfrm flipH="1">
            <a:off x="3085510" y="3702709"/>
            <a:ext cx="140942" cy="519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blipFill rotWithShape="1">
                <a:blip r:embed="rId2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1690529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529" y="4265493"/>
                <a:ext cx="356736" cy="356736"/>
              </a:xfrm>
              <a:prstGeom prst="rect">
                <a:avLst/>
              </a:prstGeom>
              <a:blipFill rotWithShape="1">
                <a:blip r:embed="rId3"/>
                <a:stretch>
                  <a:fillRect r="-6349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2399755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55" y="4265493"/>
                <a:ext cx="356736" cy="356736"/>
              </a:xfrm>
              <a:prstGeom prst="rect">
                <a:avLst/>
              </a:prstGeom>
              <a:blipFill rotWithShape="1">
                <a:blip r:embed="rId4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3484453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53" y="4265493"/>
                <a:ext cx="356736" cy="356736"/>
              </a:xfrm>
              <a:prstGeom prst="rect">
                <a:avLst/>
              </a:prstGeom>
              <a:blipFill rotWithShape="1">
                <a:blip r:embed="rId5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/>
              <p:cNvSpPr/>
              <p:nvPr/>
            </p:nvSpPr>
            <p:spPr>
              <a:xfrm>
                <a:off x="4001092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092" y="4265493"/>
                <a:ext cx="356736" cy="356736"/>
              </a:xfrm>
              <a:prstGeom prst="rect">
                <a:avLst/>
              </a:prstGeom>
              <a:blipFill rotWithShape="1">
                <a:blip r:embed="rId6"/>
                <a:stretch>
                  <a:fillRect r="-6349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4666478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478" y="4265493"/>
                <a:ext cx="356736" cy="356736"/>
              </a:xfrm>
              <a:prstGeom prst="rect">
                <a:avLst/>
              </a:prstGeom>
              <a:blipFill rotWithShape="1">
                <a:blip r:embed="rId7"/>
                <a:stretch>
                  <a:fillRect r="-34921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217594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4" y="5147790"/>
                <a:ext cx="356736" cy="356736"/>
              </a:xfrm>
              <a:prstGeom prst="rect">
                <a:avLst/>
              </a:prstGeom>
              <a:blipFill rotWithShape="1">
                <a:blip r:embed="rId8"/>
                <a:stretch>
                  <a:fillRect r="-6452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831235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5" y="5147790"/>
                <a:ext cx="356736" cy="356736"/>
              </a:xfrm>
              <a:prstGeom prst="rect">
                <a:avLst/>
              </a:prstGeom>
              <a:blipFill rotWithShape="1">
                <a:blip r:embed="rId9"/>
                <a:stretch>
                  <a:fillRect r="-7937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2611221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21" y="5147790"/>
                <a:ext cx="356736" cy="356736"/>
              </a:xfrm>
              <a:prstGeom prst="rect">
                <a:avLst/>
              </a:prstGeom>
              <a:blipFill rotWithShape="1">
                <a:blip r:embed="rId10"/>
                <a:stretch>
                  <a:fillRect r="-7937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3201609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09" y="5147790"/>
                <a:ext cx="356736" cy="356736"/>
              </a:xfrm>
              <a:prstGeom prst="rect">
                <a:avLst/>
              </a:prstGeom>
              <a:blipFill rotWithShape="1">
                <a:blip r:embed="rId11"/>
                <a:stretch>
                  <a:fillRect r="-7937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2767797" y="385246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97" y="3852467"/>
                <a:ext cx="41703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/>
          <p:cNvCxnSpPr>
            <a:stCxn id="65" idx="5"/>
            <a:endCxn id="110" idx="0"/>
          </p:cNvCxnSpPr>
          <p:nvPr/>
        </p:nvCxnSpPr>
        <p:spPr>
          <a:xfrm>
            <a:off x="1247503" y="3702709"/>
            <a:ext cx="155752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8" idx="3"/>
            <a:endCxn id="113" idx="0"/>
          </p:cNvCxnSpPr>
          <p:nvPr/>
        </p:nvCxnSpPr>
        <p:spPr>
          <a:xfrm flipH="1">
            <a:off x="1868897" y="3702709"/>
            <a:ext cx="210681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68" idx="5"/>
            <a:endCxn id="114" idx="0"/>
          </p:cNvCxnSpPr>
          <p:nvPr/>
        </p:nvCxnSpPr>
        <p:spPr>
          <a:xfrm>
            <a:off x="2386628" y="3702709"/>
            <a:ext cx="191495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1" idx="5"/>
            <a:endCxn id="115" idx="0"/>
          </p:cNvCxnSpPr>
          <p:nvPr/>
        </p:nvCxnSpPr>
        <p:spPr>
          <a:xfrm>
            <a:off x="3533502" y="3702709"/>
            <a:ext cx="129319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74" idx="3"/>
            <a:endCxn id="116" idx="0"/>
          </p:cNvCxnSpPr>
          <p:nvPr/>
        </p:nvCxnSpPr>
        <p:spPr>
          <a:xfrm flipH="1">
            <a:off x="4179460" y="3702709"/>
            <a:ext cx="178368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74" idx="5"/>
            <a:endCxn id="117" idx="0"/>
          </p:cNvCxnSpPr>
          <p:nvPr/>
        </p:nvCxnSpPr>
        <p:spPr>
          <a:xfrm>
            <a:off x="4664878" y="3702709"/>
            <a:ext cx="179968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80" idx="5"/>
            <a:endCxn id="118" idx="0"/>
          </p:cNvCxnSpPr>
          <p:nvPr/>
        </p:nvCxnSpPr>
        <p:spPr>
          <a:xfrm flipH="1">
            <a:off x="395962" y="4592441"/>
            <a:ext cx="172531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0" idx="7"/>
            <a:endCxn id="119" idx="0"/>
          </p:cNvCxnSpPr>
          <p:nvPr/>
        </p:nvCxnSpPr>
        <p:spPr>
          <a:xfrm>
            <a:off x="875543" y="4592441"/>
            <a:ext cx="134060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83" idx="5"/>
            <a:endCxn id="120" idx="0"/>
          </p:cNvCxnSpPr>
          <p:nvPr/>
        </p:nvCxnSpPr>
        <p:spPr>
          <a:xfrm flipH="1">
            <a:off x="2789589" y="4592441"/>
            <a:ext cx="142396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83" idx="7"/>
            <a:endCxn id="121" idx="0"/>
          </p:cNvCxnSpPr>
          <p:nvPr/>
        </p:nvCxnSpPr>
        <p:spPr>
          <a:xfrm>
            <a:off x="3239035" y="4592441"/>
            <a:ext cx="140942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>
            <a:spLocks noGrp="1"/>
          </p:cNvSpPr>
          <p:nvPr>
            <p:ph idx="1"/>
          </p:nvPr>
        </p:nvSpPr>
        <p:spPr>
          <a:xfrm>
            <a:off x="5215180" y="1600200"/>
            <a:ext cx="3471620" cy="4525963"/>
          </a:xfrm>
        </p:spPr>
        <p:txBody>
          <a:bodyPr/>
          <a:lstStyle/>
          <a:p>
            <a:r>
              <a:rPr lang="en-US" dirty="0" smtClean="0"/>
              <a:t>Space: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3614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t is a node:</a:t>
            </a:r>
          </a:p>
          <a:p>
            <a:pPr lvl="1"/>
            <a:r>
              <a:rPr lang="en-US" sz="2000" dirty="0" err="1" smtClean="0"/>
              <a:t>t.val</a:t>
            </a:r>
            <a:r>
              <a:rPr lang="en-US" sz="2000" dirty="0" smtClean="0"/>
              <a:t>: cut value</a:t>
            </a:r>
          </a:p>
          <a:p>
            <a:pPr lvl="1"/>
            <a:r>
              <a:rPr lang="en-US" sz="2000" dirty="0" err="1" smtClean="0"/>
              <a:t>t.dir</a:t>
            </a:r>
            <a:r>
              <a:rPr lang="en-US" sz="2000" dirty="0" smtClean="0"/>
              <a:t>: cut direction</a:t>
            </a:r>
          </a:p>
          <a:p>
            <a:pPr lvl="1"/>
            <a:r>
              <a:rPr lang="en-US" sz="2000" dirty="0" err="1" smtClean="0"/>
              <a:t>t.left</a:t>
            </a:r>
            <a:r>
              <a:rPr lang="en-US" sz="2000" dirty="0" smtClean="0"/>
              <a:t>, </a:t>
            </a:r>
            <a:r>
              <a:rPr lang="en-US" sz="2000" dirty="0" err="1" smtClean="0"/>
              <a:t>t.right</a:t>
            </a:r>
            <a:r>
              <a:rPr lang="en-US" sz="2000" dirty="0" smtClean="0"/>
              <a:t>: child</a:t>
            </a:r>
          </a:p>
          <a:p>
            <a:r>
              <a:rPr lang="en-US" sz="2000" dirty="0" smtClean="0"/>
              <a:t>If t is a leaf:</a:t>
            </a:r>
          </a:p>
          <a:p>
            <a:pPr lvl="1"/>
            <a:r>
              <a:rPr lang="en-US" sz="2000" dirty="0" smtClean="0"/>
              <a:t>t.pt: point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71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77531" y="1600200"/>
            <a:ext cx="4587499" cy="49865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BuildTree</a:t>
            </a:r>
            <a:r>
              <a:rPr lang="en-US" sz="20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cs typeface="Courier New" panose="02070309020205020404" pitchFamily="49" charset="0"/>
              </a:rPr>
              <a:t>(S, d)	//d: direction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If |S|=1, return leaf t where </a:t>
            </a:r>
          </a:p>
          <a:p>
            <a:pPr marL="857250" lvl="1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t.pt is the point of 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x be median of d-</a:t>
            </a:r>
            <a:r>
              <a:rPr lang="en-US" sz="2000" dirty="0" err="1" smtClean="0"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cs typeface="Courier New" panose="02070309020205020404" pitchFamily="49" charset="0"/>
              </a:rPr>
              <a:t> coordinates of all points in 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L (R) be subset of S whose d-</a:t>
            </a:r>
            <a:r>
              <a:rPr lang="en-US" sz="2000" dirty="0" err="1" smtClean="0"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cs typeface="Courier New" panose="02070309020205020404" pitchFamily="49" charset="0"/>
              </a:rPr>
              <a:t> coordinates are no greater than (greater than) x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Return node t where</a:t>
            </a:r>
          </a:p>
          <a:p>
            <a:pPr marL="857250" lvl="1" indent="-457200">
              <a:buAutoNum type="arabicPeriod"/>
            </a:pPr>
            <a:r>
              <a:rPr lang="en-US" sz="2000" dirty="0" err="1" smtClean="0">
                <a:cs typeface="Courier New" panose="02070309020205020404" pitchFamily="49" charset="0"/>
              </a:rPr>
              <a:t>t.val</a:t>
            </a:r>
            <a:r>
              <a:rPr lang="en-US" sz="2000" dirty="0" smtClean="0">
                <a:cs typeface="Courier New" panose="02070309020205020404" pitchFamily="49" charset="0"/>
              </a:rPr>
              <a:t> = x</a:t>
            </a:r>
          </a:p>
          <a:p>
            <a:pPr marL="857250" lvl="1" indent="-457200">
              <a:buAutoNum type="arabicPeriod"/>
            </a:pPr>
            <a:r>
              <a:rPr lang="en-US" sz="2000" dirty="0" err="1" smtClean="0">
                <a:cs typeface="Courier New" panose="02070309020205020404" pitchFamily="49" charset="0"/>
              </a:rPr>
              <a:t>t.dir</a:t>
            </a:r>
            <a:r>
              <a:rPr lang="en-US" sz="2000" dirty="0" smtClean="0">
                <a:cs typeface="Courier New" panose="02070309020205020404" pitchFamily="49" charset="0"/>
              </a:rPr>
              <a:t> = d</a:t>
            </a:r>
          </a:p>
          <a:p>
            <a:pPr marL="857250" lvl="1" indent="-457200">
              <a:buAutoNum type="arabicPeriod"/>
            </a:pPr>
            <a:r>
              <a:rPr lang="en-US" sz="2000" dirty="0" err="1" smtClean="0">
                <a:cs typeface="Courier New" panose="02070309020205020404" pitchFamily="49" charset="0"/>
              </a:rPr>
              <a:t>t.left</a:t>
            </a:r>
            <a:r>
              <a:rPr lang="en-US" sz="2000" dirty="0" smtClean="0"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BuildTree</a:t>
            </a:r>
            <a:r>
              <a:rPr lang="en-US" sz="20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cs typeface="Courier New" panose="02070309020205020404" pitchFamily="49" charset="0"/>
              </a:rPr>
              <a:t>(L, 3-d)</a:t>
            </a:r>
          </a:p>
          <a:p>
            <a:pPr marL="857250" lvl="1" indent="-457200">
              <a:buAutoNum type="arabicPeriod"/>
            </a:pPr>
            <a:r>
              <a:rPr lang="en-US" sz="2000" dirty="0" err="1" smtClean="0">
                <a:cs typeface="Courier New" panose="02070309020205020404" pitchFamily="49" charset="0"/>
              </a:rPr>
              <a:t>t.right</a:t>
            </a:r>
            <a:r>
              <a:rPr lang="en-US" sz="2000" dirty="0" smtClean="0"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BuildTree</a:t>
            </a:r>
            <a:r>
              <a:rPr lang="en-US" sz="20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cs typeface="Courier New" panose="02070309020205020404" pitchFamily="49" charset="0"/>
              </a:rPr>
              <a:t>(R, 3-d)</a:t>
            </a:r>
          </a:p>
          <a:p>
            <a:pPr marL="457200" indent="-457200">
              <a:buAutoNum type="arabicPeriod"/>
            </a:pPr>
            <a:endParaRPr lang="en-US" sz="2000" dirty="0">
              <a:cs typeface="Courier New" panose="02070309020205020404" pitchFamily="49" charset="0"/>
            </a:endParaRPr>
          </a:p>
          <a:p>
            <a:pPr marL="857250" lvl="1" indent="-457200">
              <a:buAutoNum type="arabicPeriod"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042560" y="2807474"/>
            <a:ext cx="234971" cy="1433594"/>
          </a:xfrm>
          <a:prstGeom prst="leftBrace">
            <a:avLst>
              <a:gd name="adj1" fmla="val 84002"/>
              <a:gd name="adj2" fmla="val 4983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42716" y="333960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O(n)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3614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t is a node:</a:t>
            </a:r>
          </a:p>
          <a:p>
            <a:pPr lvl="1"/>
            <a:r>
              <a:rPr lang="en-US" sz="2000" dirty="0" err="1" smtClean="0"/>
              <a:t>t.val</a:t>
            </a:r>
            <a:r>
              <a:rPr lang="en-US" sz="2000" dirty="0" smtClean="0"/>
              <a:t>: cut value</a:t>
            </a:r>
          </a:p>
          <a:p>
            <a:pPr lvl="1"/>
            <a:r>
              <a:rPr lang="en-US" sz="2000" dirty="0" err="1" smtClean="0"/>
              <a:t>t.dir</a:t>
            </a:r>
            <a:r>
              <a:rPr lang="en-US" sz="2000" dirty="0" smtClean="0"/>
              <a:t>: cut direction</a:t>
            </a:r>
          </a:p>
          <a:p>
            <a:pPr lvl="1"/>
            <a:r>
              <a:rPr lang="en-US" sz="2000" dirty="0" err="1" smtClean="0"/>
              <a:t>t.left</a:t>
            </a:r>
            <a:r>
              <a:rPr lang="en-US" sz="2000" dirty="0" smtClean="0"/>
              <a:t>, </a:t>
            </a:r>
            <a:r>
              <a:rPr lang="en-US" sz="2000" dirty="0" err="1" smtClean="0"/>
              <a:t>t.right</a:t>
            </a:r>
            <a:r>
              <a:rPr lang="en-US" sz="2000" dirty="0" smtClean="0"/>
              <a:t>: child</a:t>
            </a:r>
          </a:p>
          <a:p>
            <a:r>
              <a:rPr lang="en-US" sz="2000" dirty="0" smtClean="0"/>
              <a:t>If t is a leaf:</a:t>
            </a:r>
          </a:p>
          <a:p>
            <a:pPr lvl="1"/>
            <a:r>
              <a:rPr lang="en-US" sz="2000" dirty="0" smtClean="0"/>
              <a:t>t.pt: point</a:t>
            </a:r>
            <a:endParaRPr lang="en-US" sz="2000" dirty="0"/>
          </a:p>
        </p:txBody>
      </p:sp>
      <p:sp>
        <p:nvSpPr>
          <p:cNvPr id="9" name="Left Brace 8"/>
          <p:cNvSpPr/>
          <p:nvPr/>
        </p:nvSpPr>
        <p:spPr>
          <a:xfrm>
            <a:off x="4099964" y="5566731"/>
            <a:ext cx="234971" cy="593500"/>
          </a:xfrm>
          <a:prstGeom prst="leftBrace">
            <a:avLst>
              <a:gd name="adj1" fmla="val 84002"/>
              <a:gd name="adj2" fmla="val 4912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16389" y="567881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2T(n/2)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1891" y="4436111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T(n) = O(n) + 2T(n/2)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= O(n log 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2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noFill/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76861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  <a:endCxn id="65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01598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8" name="Oval 67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4"/>
              <a:endCxn id="68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162860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1" name="Oval 70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1" idx="4"/>
              <a:endCxn id="71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29423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4" name="Oval 73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4"/>
              <a:endCxn id="74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3728549" y="2572368"/>
            <a:ext cx="434234" cy="434234"/>
            <a:chOff x="1666068" y="1598677"/>
            <a:chExt cx="434234" cy="434234"/>
          </a:xfrm>
          <a:noFill/>
        </p:grpSpPr>
        <p:sp>
          <p:nvSpPr>
            <p:cNvPr id="77" name="Oval 76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0"/>
              <a:endCxn id="77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504901" y="4221799"/>
            <a:ext cx="434234" cy="434234"/>
            <a:chOff x="1666068" y="1598677"/>
            <a:chExt cx="434234" cy="434234"/>
          </a:xfrm>
          <a:noFill/>
        </p:grpSpPr>
        <p:sp>
          <p:nvSpPr>
            <p:cNvPr id="80" name="Oval 79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80" idx="0"/>
              <a:endCxn id="80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 rot="5400000">
            <a:off x="2868393" y="4221799"/>
            <a:ext cx="434234" cy="434234"/>
            <a:chOff x="1666068" y="1598677"/>
            <a:chExt cx="434234" cy="434234"/>
          </a:xfrm>
          <a:noFill/>
        </p:grpSpPr>
        <p:sp>
          <p:nvSpPr>
            <p:cNvPr id="83" name="Oval 82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0"/>
              <a:endCxn id="83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3"/>
            <a:endCxn id="62" idx="5"/>
          </p:cNvCxnSpPr>
          <p:nvPr/>
        </p:nvCxnSpPr>
        <p:spPr>
          <a:xfrm flipH="1" flipV="1">
            <a:off x="2952317" y="2191411"/>
            <a:ext cx="839824" cy="44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6" idx="5"/>
            <a:endCxn id="65" idx="7"/>
          </p:cNvCxnSpPr>
          <p:nvPr/>
        </p:nvCxnSpPr>
        <p:spPr>
          <a:xfrm flipH="1">
            <a:off x="1247503" y="2943010"/>
            <a:ext cx="26638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7" idx="5"/>
            <a:endCxn id="71" idx="7"/>
          </p:cNvCxnSpPr>
          <p:nvPr/>
        </p:nvCxnSpPr>
        <p:spPr>
          <a:xfrm flipH="1">
            <a:off x="3533502" y="2943010"/>
            <a:ext cx="258639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6" idx="7"/>
            <a:endCxn id="68" idx="1"/>
          </p:cNvCxnSpPr>
          <p:nvPr/>
        </p:nvCxnSpPr>
        <p:spPr>
          <a:xfrm>
            <a:off x="1820940" y="2943010"/>
            <a:ext cx="258638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7" idx="7"/>
            <a:endCxn id="74" idx="1"/>
          </p:cNvCxnSpPr>
          <p:nvPr/>
        </p:nvCxnSpPr>
        <p:spPr>
          <a:xfrm>
            <a:off x="4099191" y="2943010"/>
            <a:ext cx="25863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5" idx="3"/>
            <a:endCxn id="80" idx="2"/>
          </p:cNvCxnSpPr>
          <p:nvPr/>
        </p:nvCxnSpPr>
        <p:spPr>
          <a:xfrm flipH="1">
            <a:off x="722018" y="3702709"/>
            <a:ext cx="218435" cy="519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1" idx="3"/>
            <a:endCxn id="83" idx="2"/>
          </p:cNvCxnSpPr>
          <p:nvPr/>
        </p:nvCxnSpPr>
        <p:spPr>
          <a:xfrm flipH="1">
            <a:off x="3085510" y="3702709"/>
            <a:ext cx="140942" cy="519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blipFill rotWithShape="1">
                <a:blip r:embed="rId2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1690529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529" y="4265493"/>
                <a:ext cx="356736" cy="356736"/>
              </a:xfrm>
              <a:prstGeom prst="rect">
                <a:avLst/>
              </a:prstGeom>
              <a:blipFill rotWithShape="1">
                <a:blip r:embed="rId3"/>
                <a:stretch>
                  <a:fillRect r="-6349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2399755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55" y="4265493"/>
                <a:ext cx="356736" cy="356736"/>
              </a:xfrm>
              <a:prstGeom prst="rect">
                <a:avLst/>
              </a:prstGeom>
              <a:blipFill rotWithShape="1">
                <a:blip r:embed="rId4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3484453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53" y="4265493"/>
                <a:ext cx="356736" cy="356736"/>
              </a:xfrm>
              <a:prstGeom prst="rect">
                <a:avLst/>
              </a:prstGeom>
              <a:blipFill rotWithShape="1">
                <a:blip r:embed="rId5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/>
              <p:cNvSpPr/>
              <p:nvPr/>
            </p:nvSpPr>
            <p:spPr>
              <a:xfrm>
                <a:off x="4001092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092" y="4265493"/>
                <a:ext cx="356736" cy="356736"/>
              </a:xfrm>
              <a:prstGeom prst="rect">
                <a:avLst/>
              </a:prstGeom>
              <a:blipFill rotWithShape="1">
                <a:blip r:embed="rId6"/>
                <a:stretch>
                  <a:fillRect r="-6349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4666478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478" y="4265493"/>
                <a:ext cx="356736" cy="356736"/>
              </a:xfrm>
              <a:prstGeom prst="rect">
                <a:avLst/>
              </a:prstGeom>
              <a:blipFill rotWithShape="1">
                <a:blip r:embed="rId7"/>
                <a:stretch>
                  <a:fillRect r="-34921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217594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4" y="5147790"/>
                <a:ext cx="356736" cy="356736"/>
              </a:xfrm>
              <a:prstGeom prst="rect">
                <a:avLst/>
              </a:prstGeom>
              <a:blipFill rotWithShape="1">
                <a:blip r:embed="rId8"/>
                <a:stretch>
                  <a:fillRect r="-6452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831235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5" y="5147790"/>
                <a:ext cx="356736" cy="356736"/>
              </a:xfrm>
              <a:prstGeom prst="rect">
                <a:avLst/>
              </a:prstGeom>
              <a:blipFill rotWithShape="1">
                <a:blip r:embed="rId9"/>
                <a:stretch>
                  <a:fillRect r="-7937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2611221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21" y="5147790"/>
                <a:ext cx="356736" cy="356736"/>
              </a:xfrm>
              <a:prstGeom prst="rect">
                <a:avLst/>
              </a:prstGeom>
              <a:blipFill rotWithShape="1">
                <a:blip r:embed="rId10"/>
                <a:stretch>
                  <a:fillRect r="-7937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3201609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09" y="5147790"/>
                <a:ext cx="356736" cy="356736"/>
              </a:xfrm>
              <a:prstGeom prst="rect">
                <a:avLst/>
              </a:prstGeom>
              <a:blipFill rotWithShape="1">
                <a:blip r:embed="rId11"/>
                <a:stretch>
                  <a:fillRect r="-7937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2767797" y="385246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97" y="3852467"/>
                <a:ext cx="41703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/>
          <p:cNvCxnSpPr>
            <a:stCxn id="65" idx="5"/>
            <a:endCxn id="110" idx="0"/>
          </p:cNvCxnSpPr>
          <p:nvPr/>
        </p:nvCxnSpPr>
        <p:spPr>
          <a:xfrm>
            <a:off x="1247503" y="3702709"/>
            <a:ext cx="155752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8" idx="3"/>
            <a:endCxn id="113" idx="0"/>
          </p:cNvCxnSpPr>
          <p:nvPr/>
        </p:nvCxnSpPr>
        <p:spPr>
          <a:xfrm flipH="1">
            <a:off x="1868897" y="3702709"/>
            <a:ext cx="210681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68" idx="5"/>
            <a:endCxn id="114" idx="0"/>
          </p:cNvCxnSpPr>
          <p:nvPr/>
        </p:nvCxnSpPr>
        <p:spPr>
          <a:xfrm>
            <a:off x="2386628" y="3702709"/>
            <a:ext cx="191495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1" idx="5"/>
            <a:endCxn id="115" idx="0"/>
          </p:cNvCxnSpPr>
          <p:nvPr/>
        </p:nvCxnSpPr>
        <p:spPr>
          <a:xfrm>
            <a:off x="3533502" y="3702709"/>
            <a:ext cx="129319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74" idx="3"/>
            <a:endCxn id="116" idx="0"/>
          </p:cNvCxnSpPr>
          <p:nvPr/>
        </p:nvCxnSpPr>
        <p:spPr>
          <a:xfrm flipH="1">
            <a:off x="4179460" y="3702709"/>
            <a:ext cx="178368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74" idx="5"/>
            <a:endCxn id="117" idx="0"/>
          </p:cNvCxnSpPr>
          <p:nvPr/>
        </p:nvCxnSpPr>
        <p:spPr>
          <a:xfrm>
            <a:off x="4664878" y="3702709"/>
            <a:ext cx="179968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80" idx="5"/>
            <a:endCxn id="118" idx="0"/>
          </p:cNvCxnSpPr>
          <p:nvPr/>
        </p:nvCxnSpPr>
        <p:spPr>
          <a:xfrm flipH="1">
            <a:off x="395962" y="4592441"/>
            <a:ext cx="172531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0" idx="7"/>
            <a:endCxn id="119" idx="0"/>
          </p:cNvCxnSpPr>
          <p:nvPr/>
        </p:nvCxnSpPr>
        <p:spPr>
          <a:xfrm>
            <a:off x="875543" y="4592441"/>
            <a:ext cx="134060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83" idx="5"/>
            <a:endCxn id="120" idx="0"/>
          </p:cNvCxnSpPr>
          <p:nvPr/>
        </p:nvCxnSpPr>
        <p:spPr>
          <a:xfrm flipH="1">
            <a:off x="2789589" y="4592441"/>
            <a:ext cx="142396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83" idx="7"/>
            <a:endCxn id="121" idx="0"/>
          </p:cNvCxnSpPr>
          <p:nvPr/>
        </p:nvCxnSpPr>
        <p:spPr>
          <a:xfrm>
            <a:off x="3239035" y="4592441"/>
            <a:ext cx="140942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>
            <a:spLocks noGrp="1"/>
          </p:cNvSpPr>
          <p:nvPr>
            <p:ph idx="1"/>
          </p:nvPr>
        </p:nvSpPr>
        <p:spPr>
          <a:xfrm>
            <a:off x="5215180" y="1600200"/>
            <a:ext cx="3742840" cy="4525963"/>
          </a:xfrm>
        </p:spPr>
        <p:txBody>
          <a:bodyPr/>
          <a:lstStyle/>
          <a:p>
            <a:r>
              <a:rPr lang="en-US" dirty="0" smtClean="0"/>
              <a:t>Space: O(n)</a:t>
            </a:r>
          </a:p>
          <a:p>
            <a:r>
              <a:rPr lang="en-US" dirty="0" smtClean="0"/>
              <a:t>Build time: O(n Log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2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 K-d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94069" y="3299755"/>
            <a:ext cx="0" cy="2026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15559" y="1898542"/>
            <a:ext cx="0" cy="1401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15321" y="3762074"/>
            <a:ext cx="0" cy="163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84783" y="1898542"/>
            <a:ext cx="0" cy="186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6918" y="3299755"/>
            <a:ext cx="1643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62897" y="3769823"/>
            <a:ext cx="1689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12159" y="3884676"/>
            <a:ext cx="980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70689" y="4577742"/>
            <a:ext cx="1044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412795" y="385516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95" y="3855166"/>
                <a:ext cx="41703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212367" y="450851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367" y="4508515"/>
                <a:ext cx="41703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843031" y="2830308"/>
            <a:ext cx="1853831" cy="158781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044698" y="1681565"/>
            <a:ext cx="3952068" cy="4052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a node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solidFill>
            <a:schemeClr val="bg1">
              <a:lumMod val="85000"/>
            </a:schemeClr>
          </a:solidFill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4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Orthogonal Range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Data: A set S of n points</a:t>
            </a:r>
          </a:p>
          <a:p>
            <a:r>
              <a:rPr lang="en-US" dirty="0" smtClean="0"/>
              <a:t>Query: Report/Count subset of S that lie in a rectangle region {{</a:t>
            </a:r>
            <a:r>
              <a:rPr lang="en-US" dirty="0" err="1" smtClean="0"/>
              <a:t>x</a:t>
            </a:r>
            <a:r>
              <a:rPr lang="en-US" baseline="-25000" dirty="0" err="1" smtClean="0"/>
              <a:t>l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l</a:t>
            </a:r>
            <a:r>
              <a:rPr lang="en-US" dirty="0" smtClean="0"/>
              <a:t>},{</a:t>
            </a:r>
            <a:r>
              <a:rPr lang="en-US" dirty="0" err="1" smtClean="0"/>
              <a:t>x</a:t>
            </a:r>
            <a:r>
              <a:rPr lang="en-US" baseline="-25000" dirty="0" err="1" smtClean="0"/>
              <a:t>h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h</a:t>
            </a: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7071676" y="1681565"/>
            <a:ext cx="1925089" cy="4052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044698" y="1681565"/>
            <a:ext cx="2026978" cy="4052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a node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6918" y="3299755"/>
            <a:ext cx="1643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62897" y="3769823"/>
            <a:ext cx="1689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solidFill>
            <a:schemeClr val="bg2">
              <a:lumMod val="90000"/>
            </a:schemeClr>
          </a:solidFill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3728549" y="2572368"/>
            <a:ext cx="434234" cy="434234"/>
            <a:chOff x="1666068" y="1598677"/>
            <a:chExt cx="434234" cy="43423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7" name="Oval 76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0"/>
              <a:endCxn id="77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3"/>
            <a:endCxn id="62" idx="5"/>
          </p:cNvCxnSpPr>
          <p:nvPr/>
        </p:nvCxnSpPr>
        <p:spPr>
          <a:xfrm flipH="1" flipV="1">
            <a:off x="2952317" y="2191411"/>
            <a:ext cx="839824" cy="44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5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5044698" y="3299755"/>
            <a:ext cx="2026978" cy="24346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044698" y="1681565"/>
            <a:ext cx="2026978" cy="1618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071676" y="1681566"/>
            <a:ext cx="1925089" cy="208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071676" y="3762074"/>
            <a:ext cx="1925089" cy="19722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a node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94069" y="3299755"/>
            <a:ext cx="0" cy="2026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15559" y="1898542"/>
            <a:ext cx="0" cy="1401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15321" y="3762074"/>
            <a:ext cx="0" cy="163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84783" y="1898542"/>
            <a:ext cx="0" cy="186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6918" y="3299755"/>
            <a:ext cx="1643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62897" y="3769823"/>
            <a:ext cx="1689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noFill/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76861" y="3332067"/>
            <a:ext cx="434234" cy="434234"/>
            <a:chOff x="1666068" y="1598677"/>
            <a:chExt cx="434234" cy="43423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5" name="Oval 64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  <a:endCxn id="65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015986" y="3332067"/>
            <a:ext cx="434234" cy="434234"/>
            <a:chOff x="1666068" y="1598677"/>
            <a:chExt cx="434234" cy="43423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Oval 67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4"/>
              <a:endCxn id="68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162860" y="3332067"/>
            <a:ext cx="434234" cy="434234"/>
            <a:chOff x="1666068" y="1598677"/>
            <a:chExt cx="434234" cy="4342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71" name="Oval 70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1" idx="4"/>
              <a:endCxn id="71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294236" y="3332067"/>
            <a:ext cx="434234" cy="434234"/>
            <a:chOff x="1666068" y="1598677"/>
            <a:chExt cx="434234" cy="434234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4" name="Oval 73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4"/>
              <a:endCxn id="74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3728549" y="2572368"/>
            <a:ext cx="434234" cy="434234"/>
            <a:chOff x="1666068" y="1598677"/>
            <a:chExt cx="434234" cy="434234"/>
          </a:xfrm>
          <a:noFill/>
        </p:grpSpPr>
        <p:sp>
          <p:nvSpPr>
            <p:cNvPr id="77" name="Oval 76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0"/>
              <a:endCxn id="77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3"/>
            <a:endCxn id="62" idx="5"/>
          </p:cNvCxnSpPr>
          <p:nvPr/>
        </p:nvCxnSpPr>
        <p:spPr>
          <a:xfrm flipH="1" flipV="1">
            <a:off x="2952317" y="2191411"/>
            <a:ext cx="839824" cy="44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6" idx="5"/>
            <a:endCxn id="65" idx="7"/>
          </p:cNvCxnSpPr>
          <p:nvPr/>
        </p:nvCxnSpPr>
        <p:spPr>
          <a:xfrm flipH="1">
            <a:off x="1247503" y="2943010"/>
            <a:ext cx="26638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7" idx="5"/>
            <a:endCxn id="71" idx="7"/>
          </p:cNvCxnSpPr>
          <p:nvPr/>
        </p:nvCxnSpPr>
        <p:spPr>
          <a:xfrm flipH="1">
            <a:off x="3533502" y="2943010"/>
            <a:ext cx="258639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6" idx="7"/>
            <a:endCxn id="68" idx="1"/>
          </p:cNvCxnSpPr>
          <p:nvPr/>
        </p:nvCxnSpPr>
        <p:spPr>
          <a:xfrm>
            <a:off x="1820940" y="2943010"/>
            <a:ext cx="258638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7" idx="7"/>
            <a:endCxn id="74" idx="1"/>
          </p:cNvCxnSpPr>
          <p:nvPr/>
        </p:nvCxnSpPr>
        <p:spPr>
          <a:xfrm>
            <a:off x="4099191" y="2943010"/>
            <a:ext cx="25863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8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5044698" y="3299755"/>
            <a:ext cx="1449371" cy="24346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071677" y="3762074"/>
            <a:ext cx="1043644" cy="197229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a node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94069" y="3299755"/>
            <a:ext cx="0" cy="2026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15559" y="1898542"/>
            <a:ext cx="0" cy="1401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15321" y="3762074"/>
            <a:ext cx="0" cy="163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84783" y="1898542"/>
            <a:ext cx="0" cy="186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6918" y="3299755"/>
            <a:ext cx="1643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62897" y="3769823"/>
            <a:ext cx="1689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12159" y="3884676"/>
            <a:ext cx="980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70689" y="4577742"/>
            <a:ext cx="1044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412795" y="385516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95" y="3855166"/>
                <a:ext cx="41703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212367" y="450851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367" y="4508515"/>
                <a:ext cx="41703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noFill/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76861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  <a:endCxn id="65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01598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8" name="Oval 67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4"/>
              <a:endCxn id="68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162860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1" name="Oval 70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1" idx="4"/>
              <a:endCxn id="71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29423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4" name="Oval 73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4"/>
              <a:endCxn id="74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3728549" y="2572368"/>
            <a:ext cx="434234" cy="434234"/>
            <a:chOff x="1666068" y="1598677"/>
            <a:chExt cx="434234" cy="434234"/>
          </a:xfrm>
          <a:noFill/>
        </p:grpSpPr>
        <p:sp>
          <p:nvSpPr>
            <p:cNvPr id="77" name="Oval 76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0"/>
              <a:endCxn id="77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504901" y="4221799"/>
            <a:ext cx="434234" cy="434234"/>
            <a:chOff x="1666068" y="1598677"/>
            <a:chExt cx="434234" cy="43423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0" name="Oval 79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80" idx="0"/>
              <a:endCxn id="80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 rot="5400000">
            <a:off x="2868393" y="4221799"/>
            <a:ext cx="434234" cy="434234"/>
            <a:chOff x="1666068" y="1598677"/>
            <a:chExt cx="434234" cy="434234"/>
          </a:xfrm>
          <a:solidFill>
            <a:srgbClr val="FFFF99"/>
          </a:solidFill>
        </p:grpSpPr>
        <p:sp>
          <p:nvSpPr>
            <p:cNvPr id="83" name="Oval 82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0"/>
              <a:endCxn id="83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3"/>
            <a:endCxn id="62" idx="5"/>
          </p:cNvCxnSpPr>
          <p:nvPr/>
        </p:nvCxnSpPr>
        <p:spPr>
          <a:xfrm flipH="1" flipV="1">
            <a:off x="2952317" y="2191411"/>
            <a:ext cx="839824" cy="44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6" idx="5"/>
            <a:endCxn id="65" idx="7"/>
          </p:cNvCxnSpPr>
          <p:nvPr/>
        </p:nvCxnSpPr>
        <p:spPr>
          <a:xfrm flipH="1">
            <a:off x="1247503" y="2943010"/>
            <a:ext cx="26638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7" idx="5"/>
            <a:endCxn id="71" idx="7"/>
          </p:cNvCxnSpPr>
          <p:nvPr/>
        </p:nvCxnSpPr>
        <p:spPr>
          <a:xfrm flipH="1">
            <a:off x="3533502" y="2943010"/>
            <a:ext cx="258639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6" idx="7"/>
            <a:endCxn id="68" idx="1"/>
          </p:cNvCxnSpPr>
          <p:nvPr/>
        </p:nvCxnSpPr>
        <p:spPr>
          <a:xfrm>
            <a:off x="1820940" y="2943010"/>
            <a:ext cx="258638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7" idx="7"/>
            <a:endCxn id="74" idx="1"/>
          </p:cNvCxnSpPr>
          <p:nvPr/>
        </p:nvCxnSpPr>
        <p:spPr>
          <a:xfrm>
            <a:off x="4099191" y="2943010"/>
            <a:ext cx="25863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5" idx="3"/>
            <a:endCxn id="80" idx="2"/>
          </p:cNvCxnSpPr>
          <p:nvPr/>
        </p:nvCxnSpPr>
        <p:spPr>
          <a:xfrm flipH="1">
            <a:off x="722018" y="3702709"/>
            <a:ext cx="218435" cy="519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1" idx="3"/>
            <a:endCxn id="83" idx="2"/>
          </p:cNvCxnSpPr>
          <p:nvPr/>
        </p:nvCxnSpPr>
        <p:spPr>
          <a:xfrm flipH="1">
            <a:off x="3085510" y="3702709"/>
            <a:ext cx="140942" cy="519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blipFill rotWithShape="1">
                <a:blip r:embed="rId21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1690529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529" y="4265493"/>
                <a:ext cx="356736" cy="356736"/>
              </a:xfrm>
              <a:prstGeom prst="rect">
                <a:avLst/>
              </a:prstGeom>
              <a:blipFill rotWithShape="1">
                <a:blip r:embed="rId22"/>
                <a:stretch>
                  <a:fillRect r="-6349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2399755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55" y="4265493"/>
                <a:ext cx="356736" cy="356736"/>
              </a:xfrm>
              <a:prstGeom prst="rect">
                <a:avLst/>
              </a:prstGeom>
              <a:blipFill rotWithShape="1">
                <a:blip r:embed="rId23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3484453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53" y="4265493"/>
                <a:ext cx="356736" cy="356736"/>
              </a:xfrm>
              <a:prstGeom prst="rect">
                <a:avLst/>
              </a:prstGeom>
              <a:blipFill rotWithShape="1">
                <a:blip r:embed="rId24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/>
              <p:cNvSpPr/>
              <p:nvPr/>
            </p:nvSpPr>
            <p:spPr>
              <a:xfrm>
                <a:off x="4001092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092" y="4265493"/>
                <a:ext cx="356736" cy="356736"/>
              </a:xfrm>
              <a:prstGeom prst="rect">
                <a:avLst/>
              </a:prstGeom>
              <a:blipFill rotWithShape="1">
                <a:blip r:embed="rId25"/>
                <a:stretch>
                  <a:fillRect r="-6349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4666478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478" y="4265493"/>
                <a:ext cx="356736" cy="356736"/>
              </a:xfrm>
              <a:prstGeom prst="rect">
                <a:avLst/>
              </a:prstGeom>
              <a:blipFill rotWithShape="1">
                <a:blip r:embed="rId26"/>
                <a:stretch>
                  <a:fillRect r="-34921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217594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4" y="5147790"/>
                <a:ext cx="356736" cy="356736"/>
              </a:xfrm>
              <a:prstGeom prst="rect">
                <a:avLst/>
              </a:prstGeom>
              <a:blipFill rotWithShape="1">
                <a:blip r:embed="rId27"/>
                <a:stretch>
                  <a:fillRect r="-6452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831235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5" y="5147790"/>
                <a:ext cx="356736" cy="356736"/>
              </a:xfrm>
              <a:prstGeom prst="rect">
                <a:avLst/>
              </a:prstGeom>
              <a:blipFill rotWithShape="1">
                <a:blip r:embed="rId28"/>
                <a:stretch>
                  <a:fillRect r="-7937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2611221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21" y="5147790"/>
                <a:ext cx="356736" cy="356736"/>
              </a:xfrm>
              <a:prstGeom prst="rect">
                <a:avLst/>
              </a:prstGeom>
              <a:blipFill rotWithShape="1">
                <a:blip r:embed="rId29"/>
                <a:stretch>
                  <a:fillRect r="-7937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3201609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09" y="5147790"/>
                <a:ext cx="356736" cy="356736"/>
              </a:xfrm>
              <a:prstGeom prst="rect">
                <a:avLst/>
              </a:prstGeom>
              <a:blipFill rotWithShape="1">
                <a:blip r:embed="rId30"/>
                <a:stretch>
                  <a:fillRect r="-7937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2767797" y="385246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97" y="3852467"/>
                <a:ext cx="417037" cy="369332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/>
          <p:cNvCxnSpPr>
            <a:stCxn id="65" idx="5"/>
            <a:endCxn id="110" idx="0"/>
          </p:cNvCxnSpPr>
          <p:nvPr/>
        </p:nvCxnSpPr>
        <p:spPr>
          <a:xfrm>
            <a:off x="1247503" y="3702709"/>
            <a:ext cx="155752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68" idx="3"/>
            <a:endCxn id="113" idx="0"/>
          </p:cNvCxnSpPr>
          <p:nvPr/>
        </p:nvCxnSpPr>
        <p:spPr>
          <a:xfrm flipH="1">
            <a:off x="1868897" y="3702709"/>
            <a:ext cx="210681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68" idx="5"/>
            <a:endCxn id="114" idx="0"/>
          </p:cNvCxnSpPr>
          <p:nvPr/>
        </p:nvCxnSpPr>
        <p:spPr>
          <a:xfrm>
            <a:off x="2386628" y="3702709"/>
            <a:ext cx="191495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1" idx="5"/>
            <a:endCxn id="115" idx="0"/>
          </p:cNvCxnSpPr>
          <p:nvPr/>
        </p:nvCxnSpPr>
        <p:spPr>
          <a:xfrm>
            <a:off x="3533502" y="3702709"/>
            <a:ext cx="129319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74" idx="3"/>
            <a:endCxn id="116" idx="0"/>
          </p:cNvCxnSpPr>
          <p:nvPr/>
        </p:nvCxnSpPr>
        <p:spPr>
          <a:xfrm flipH="1">
            <a:off x="4179460" y="3702709"/>
            <a:ext cx="178368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74" idx="5"/>
            <a:endCxn id="117" idx="0"/>
          </p:cNvCxnSpPr>
          <p:nvPr/>
        </p:nvCxnSpPr>
        <p:spPr>
          <a:xfrm>
            <a:off x="4664878" y="3702709"/>
            <a:ext cx="179968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80" idx="5"/>
            <a:endCxn id="118" idx="0"/>
          </p:cNvCxnSpPr>
          <p:nvPr/>
        </p:nvCxnSpPr>
        <p:spPr>
          <a:xfrm flipH="1">
            <a:off x="395962" y="4592441"/>
            <a:ext cx="172531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0" idx="7"/>
            <a:endCxn id="119" idx="0"/>
          </p:cNvCxnSpPr>
          <p:nvPr/>
        </p:nvCxnSpPr>
        <p:spPr>
          <a:xfrm>
            <a:off x="875543" y="4592441"/>
            <a:ext cx="134060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83" idx="5"/>
            <a:endCxn id="120" idx="0"/>
          </p:cNvCxnSpPr>
          <p:nvPr/>
        </p:nvCxnSpPr>
        <p:spPr>
          <a:xfrm flipH="1">
            <a:off x="2789589" y="4592441"/>
            <a:ext cx="142396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83" idx="7"/>
            <a:endCxn id="121" idx="0"/>
          </p:cNvCxnSpPr>
          <p:nvPr/>
        </p:nvCxnSpPr>
        <p:spPr>
          <a:xfrm>
            <a:off x="3239035" y="4592441"/>
            <a:ext cx="140942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2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 K-d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843031" y="3413364"/>
            <a:ext cx="1853831" cy="10047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044698" y="1681565"/>
            <a:ext cx="3952068" cy="4052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 K-d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solidFill>
            <a:schemeClr val="bg1">
              <a:lumMod val="85000"/>
            </a:schemeClr>
          </a:solidFill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843031" y="3413364"/>
            <a:ext cx="1853831" cy="10047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7071676" y="1681565"/>
            <a:ext cx="1925089" cy="4052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044698" y="1681565"/>
            <a:ext cx="2026978" cy="4052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 K-d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6918" y="3299755"/>
            <a:ext cx="1643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62897" y="3769823"/>
            <a:ext cx="1689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solidFill>
            <a:schemeClr val="bg2">
              <a:lumMod val="90000"/>
            </a:schemeClr>
          </a:solidFill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3728549" y="2572368"/>
            <a:ext cx="434234" cy="434234"/>
            <a:chOff x="1666068" y="1598677"/>
            <a:chExt cx="434234" cy="43423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7" name="Oval 76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0"/>
              <a:endCxn id="77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3"/>
            <a:endCxn id="62" idx="5"/>
          </p:cNvCxnSpPr>
          <p:nvPr/>
        </p:nvCxnSpPr>
        <p:spPr>
          <a:xfrm flipH="1" flipV="1">
            <a:off x="2952317" y="2191411"/>
            <a:ext cx="839824" cy="44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6843031" y="3413364"/>
            <a:ext cx="1853831" cy="10047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5044698" y="3299755"/>
            <a:ext cx="2026978" cy="24346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044698" y="1681565"/>
            <a:ext cx="2026978" cy="1618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071676" y="1681566"/>
            <a:ext cx="1925089" cy="20805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071676" y="3762074"/>
            <a:ext cx="1925089" cy="19722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 K-d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94069" y="3299755"/>
            <a:ext cx="0" cy="2026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15559" y="1898542"/>
            <a:ext cx="0" cy="1401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15321" y="3762074"/>
            <a:ext cx="0" cy="163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84783" y="1898542"/>
            <a:ext cx="0" cy="186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6918" y="3299755"/>
            <a:ext cx="1643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62897" y="3769823"/>
            <a:ext cx="1689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noFill/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76861" y="3332067"/>
            <a:ext cx="434234" cy="434234"/>
            <a:chOff x="1666068" y="1598677"/>
            <a:chExt cx="434234" cy="43423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5" name="Oval 64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  <a:endCxn id="65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015986" y="3332067"/>
            <a:ext cx="434234" cy="434234"/>
            <a:chOff x="1666068" y="1598677"/>
            <a:chExt cx="434234" cy="43423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Oval 67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4"/>
              <a:endCxn id="68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162860" y="3332067"/>
            <a:ext cx="434234" cy="434234"/>
            <a:chOff x="1666068" y="1598677"/>
            <a:chExt cx="434234" cy="4342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71" name="Oval 70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1" idx="4"/>
              <a:endCxn id="71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294236" y="3332067"/>
            <a:ext cx="434234" cy="434234"/>
            <a:chOff x="1666068" y="1598677"/>
            <a:chExt cx="434234" cy="434234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4" name="Oval 73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4"/>
              <a:endCxn id="74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3728549" y="2572368"/>
            <a:ext cx="434234" cy="434234"/>
            <a:chOff x="1666068" y="1598677"/>
            <a:chExt cx="434234" cy="434234"/>
          </a:xfrm>
          <a:noFill/>
        </p:grpSpPr>
        <p:sp>
          <p:nvSpPr>
            <p:cNvPr id="77" name="Oval 76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0"/>
              <a:endCxn id="77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3"/>
            <a:endCxn id="62" idx="5"/>
          </p:cNvCxnSpPr>
          <p:nvPr/>
        </p:nvCxnSpPr>
        <p:spPr>
          <a:xfrm flipH="1" flipV="1">
            <a:off x="2952317" y="2191411"/>
            <a:ext cx="839824" cy="44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6" idx="5"/>
            <a:endCxn id="65" idx="7"/>
          </p:cNvCxnSpPr>
          <p:nvPr/>
        </p:nvCxnSpPr>
        <p:spPr>
          <a:xfrm flipH="1">
            <a:off x="1247503" y="2943010"/>
            <a:ext cx="26638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7" idx="5"/>
            <a:endCxn id="71" idx="7"/>
          </p:cNvCxnSpPr>
          <p:nvPr/>
        </p:nvCxnSpPr>
        <p:spPr>
          <a:xfrm flipH="1">
            <a:off x="3533502" y="2943010"/>
            <a:ext cx="258639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6" idx="7"/>
            <a:endCxn id="68" idx="1"/>
          </p:cNvCxnSpPr>
          <p:nvPr/>
        </p:nvCxnSpPr>
        <p:spPr>
          <a:xfrm>
            <a:off x="1820940" y="2943010"/>
            <a:ext cx="258638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7" idx="7"/>
            <a:endCxn id="74" idx="1"/>
          </p:cNvCxnSpPr>
          <p:nvPr/>
        </p:nvCxnSpPr>
        <p:spPr>
          <a:xfrm>
            <a:off x="4099191" y="2943010"/>
            <a:ext cx="25863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6843031" y="3413364"/>
            <a:ext cx="1853831" cy="10047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0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5044698" y="3299755"/>
            <a:ext cx="1449371" cy="24346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071677" y="3762074"/>
            <a:ext cx="1043644" cy="197229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 K-d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94069" y="3299755"/>
            <a:ext cx="0" cy="2026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15559" y="1898542"/>
            <a:ext cx="0" cy="1401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15321" y="3762074"/>
            <a:ext cx="0" cy="163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84783" y="1898542"/>
            <a:ext cx="0" cy="186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6918" y="3299755"/>
            <a:ext cx="1643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62897" y="3769823"/>
            <a:ext cx="1689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12159" y="3884676"/>
            <a:ext cx="980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70689" y="4577742"/>
            <a:ext cx="1044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412795" y="385516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95" y="3855166"/>
                <a:ext cx="41703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212367" y="450851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367" y="4508515"/>
                <a:ext cx="41703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noFill/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76861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  <a:endCxn id="65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01598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8" name="Oval 67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4"/>
              <a:endCxn id="68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162860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1" name="Oval 70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1" idx="4"/>
              <a:endCxn id="71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29423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4" name="Oval 73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4"/>
              <a:endCxn id="74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3728549" y="2572368"/>
            <a:ext cx="434234" cy="434234"/>
            <a:chOff x="1666068" y="1598677"/>
            <a:chExt cx="434234" cy="434234"/>
          </a:xfrm>
          <a:noFill/>
        </p:grpSpPr>
        <p:sp>
          <p:nvSpPr>
            <p:cNvPr id="77" name="Oval 76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0"/>
              <a:endCxn id="77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504901" y="4221799"/>
            <a:ext cx="434234" cy="434234"/>
            <a:chOff x="1666068" y="1598677"/>
            <a:chExt cx="434234" cy="43423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0" name="Oval 79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80" idx="0"/>
              <a:endCxn id="80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 rot="5400000">
            <a:off x="2868393" y="4221799"/>
            <a:ext cx="434234" cy="434234"/>
            <a:chOff x="1666068" y="1598677"/>
            <a:chExt cx="434234" cy="434234"/>
          </a:xfrm>
          <a:solidFill>
            <a:srgbClr val="FFFF99"/>
          </a:solidFill>
        </p:grpSpPr>
        <p:sp>
          <p:nvSpPr>
            <p:cNvPr id="83" name="Oval 82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0"/>
              <a:endCxn id="83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3"/>
            <a:endCxn id="62" idx="5"/>
          </p:cNvCxnSpPr>
          <p:nvPr/>
        </p:nvCxnSpPr>
        <p:spPr>
          <a:xfrm flipH="1" flipV="1">
            <a:off x="2952317" y="2191411"/>
            <a:ext cx="839824" cy="44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6" idx="5"/>
            <a:endCxn id="65" idx="7"/>
          </p:cNvCxnSpPr>
          <p:nvPr/>
        </p:nvCxnSpPr>
        <p:spPr>
          <a:xfrm flipH="1">
            <a:off x="1247503" y="2943010"/>
            <a:ext cx="26638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7" idx="5"/>
            <a:endCxn id="71" idx="7"/>
          </p:cNvCxnSpPr>
          <p:nvPr/>
        </p:nvCxnSpPr>
        <p:spPr>
          <a:xfrm flipH="1">
            <a:off x="3533502" y="2943010"/>
            <a:ext cx="258639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6" idx="7"/>
            <a:endCxn id="68" idx="1"/>
          </p:cNvCxnSpPr>
          <p:nvPr/>
        </p:nvCxnSpPr>
        <p:spPr>
          <a:xfrm>
            <a:off x="1820940" y="2943010"/>
            <a:ext cx="258638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7" idx="7"/>
            <a:endCxn id="74" idx="1"/>
          </p:cNvCxnSpPr>
          <p:nvPr/>
        </p:nvCxnSpPr>
        <p:spPr>
          <a:xfrm>
            <a:off x="4099191" y="2943010"/>
            <a:ext cx="25863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5" idx="3"/>
            <a:endCxn id="80" idx="2"/>
          </p:cNvCxnSpPr>
          <p:nvPr/>
        </p:nvCxnSpPr>
        <p:spPr>
          <a:xfrm flipH="1">
            <a:off x="722018" y="3702709"/>
            <a:ext cx="218435" cy="519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1" idx="3"/>
            <a:endCxn id="83" idx="2"/>
          </p:cNvCxnSpPr>
          <p:nvPr/>
        </p:nvCxnSpPr>
        <p:spPr>
          <a:xfrm flipH="1">
            <a:off x="3085510" y="3702709"/>
            <a:ext cx="140942" cy="519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blipFill rotWithShape="1">
                <a:blip r:embed="rId21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3484453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53" y="4265493"/>
                <a:ext cx="356736" cy="356736"/>
              </a:xfrm>
              <a:prstGeom prst="rect">
                <a:avLst/>
              </a:prstGeom>
              <a:blipFill rotWithShape="1">
                <a:blip r:embed="rId22"/>
                <a:stretch>
                  <a:fillRect r="-8065" b="-967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/>
              <p:cNvSpPr/>
              <p:nvPr/>
            </p:nvSpPr>
            <p:spPr>
              <a:xfrm>
                <a:off x="4001092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092" y="4265493"/>
                <a:ext cx="356736" cy="356736"/>
              </a:xfrm>
              <a:prstGeom prst="rect">
                <a:avLst/>
              </a:prstGeom>
              <a:blipFill rotWithShape="1">
                <a:blip r:embed="rId23"/>
                <a:stretch>
                  <a:fillRect r="-6349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4666478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478" y="4265493"/>
                <a:ext cx="356736" cy="356736"/>
              </a:xfrm>
              <a:prstGeom prst="rect">
                <a:avLst/>
              </a:prstGeom>
              <a:blipFill rotWithShape="1">
                <a:blip r:embed="rId24"/>
                <a:stretch>
                  <a:fillRect r="-34921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2767797" y="385246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97" y="3852467"/>
                <a:ext cx="417037" cy="36933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/>
          <p:cNvCxnSpPr>
            <a:stCxn id="65" idx="5"/>
            <a:endCxn id="110" idx="0"/>
          </p:cNvCxnSpPr>
          <p:nvPr/>
        </p:nvCxnSpPr>
        <p:spPr>
          <a:xfrm>
            <a:off x="1247503" y="3702709"/>
            <a:ext cx="155752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1" idx="5"/>
            <a:endCxn id="115" idx="0"/>
          </p:cNvCxnSpPr>
          <p:nvPr/>
        </p:nvCxnSpPr>
        <p:spPr>
          <a:xfrm>
            <a:off x="3533502" y="3702709"/>
            <a:ext cx="129319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74" idx="3"/>
            <a:endCxn id="116" idx="0"/>
          </p:cNvCxnSpPr>
          <p:nvPr/>
        </p:nvCxnSpPr>
        <p:spPr>
          <a:xfrm flipH="1">
            <a:off x="4179460" y="3702709"/>
            <a:ext cx="178368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74" idx="5"/>
            <a:endCxn id="117" idx="0"/>
          </p:cNvCxnSpPr>
          <p:nvPr/>
        </p:nvCxnSpPr>
        <p:spPr>
          <a:xfrm>
            <a:off x="4664878" y="3702709"/>
            <a:ext cx="179968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843031" y="3413364"/>
            <a:ext cx="1853831" cy="10047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/>
              <p:cNvSpPr/>
              <p:nvPr/>
            </p:nvSpPr>
            <p:spPr>
              <a:xfrm>
                <a:off x="1690529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529" y="4265493"/>
                <a:ext cx="356736" cy="356736"/>
              </a:xfrm>
              <a:prstGeom prst="rect">
                <a:avLst/>
              </a:prstGeom>
              <a:blipFill rotWithShape="1">
                <a:blip r:embed="rId34"/>
                <a:stretch>
                  <a:fillRect r="-6349" b="-967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2399755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55" y="4265493"/>
                <a:ext cx="356736" cy="356736"/>
              </a:xfrm>
              <a:prstGeom prst="rect">
                <a:avLst/>
              </a:prstGeom>
              <a:blipFill rotWithShape="1">
                <a:blip r:embed="rId35"/>
                <a:stretch>
                  <a:fillRect r="-8065" b="-967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>
            <a:endCxn id="112" idx="0"/>
          </p:cNvCxnSpPr>
          <p:nvPr/>
        </p:nvCxnSpPr>
        <p:spPr>
          <a:xfrm flipH="1">
            <a:off x="1868897" y="3702709"/>
            <a:ext cx="210681" cy="56278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32" idx="0"/>
          </p:cNvCxnSpPr>
          <p:nvPr/>
        </p:nvCxnSpPr>
        <p:spPr>
          <a:xfrm>
            <a:off x="2386628" y="3702709"/>
            <a:ext cx="191495" cy="56278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7062897" y="3769823"/>
            <a:ext cx="1689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 K-d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94069" y="3299755"/>
            <a:ext cx="0" cy="2026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15559" y="1898542"/>
            <a:ext cx="0" cy="1401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15321" y="3762074"/>
            <a:ext cx="0" cy="163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84783" y="1898542"/>
            <a:ext cx="0" cy="186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6918" y="3299755"/>
            <a:ext cx="1643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12159" y="3884676"/>
            <a:ext cx="980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70689" y="4577742"/>
            <a:ext cx="1044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412795" y="385516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95" y="3855166"/>
                <a:ext cx="41703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212367" y="450851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367" y="4508515"/>
                <a:ext cx="41703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noFill/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76861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  <a:endCxn id="65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01598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8" name="Oval 67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4"/>
              <a:endCxn id="68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162860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1" name="Oval 70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1" idx="4"/>
              <a:endCxn id="71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29423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4" name="Oval 73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4"/>
              <a:endCxn id="74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3728549" y="2572368"/>
            <a:ext cx="434234" cy="434234"/>
            <a:chOff x="1666068" y="1598677"/>
            <a:chExt cx="434234" cy="434234"/>
          </a:xfrm>
          <a:noFill/>
        </p:grpSpPr>
        <p:sp>
          <p:nvSpPr>
            <p:cNvPr id="77" name="Oval 76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0"/>
              <a:endCxn id="77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504901" y="4221799"/>
            <a:ext cx="434234" cy="434234"/>
            <a:chOff x="1666068" y="1598677"/>
            <a:chExt cx="434234" cy="434234"/>
          </a:xfrm>
          <a:noFill/>
        </p:grpSpPr>
        <p:sp>
          <p:nvSpPr>
            <p:cNvPr id="80" name="Oval 79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80" idx="0"/>
              <a:endCxn id="80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 rot="5400000">
            <a:off x="2868393" y="4221799"/>
            <a:ext cx="434234" cy="434234"/>
            <a:chOff x="1666068" y="1598677"/>
            <a:chExt cx="434234" cy="434234"/>
          </a:xfrm>
          <a:noFill/>
        </p:grpSpPr>
        <p:sp>
          <p:nvSpPr>
            <p:cNvPr id="83" name="Oval 82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0"/>
              <a:endCxn id="83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3"/>
            <a:endCxn id="62" idx="5"/>
          </p:cNvCxnSpPr>
          <p:nvPr/>
        </p:nvCxnSpPr>
        <p:spPr>
          <a:xfrm flipH="1" flipV="1">
            <a:off x="2952317" y="2191411"/>
            <a:ext cx="839824" cy="44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6" idx="5"/>
            <a:endCxn id="65" idx="7"/>
          </p:cNvCxnSpPr>
          <p:nvPr/>
        </p:nvCxnSpPr>
        <p:spPr>
          <a:xfrm flipH="1">
            <a:off x="1247503" y="2943010"/>
            <a:ext cx="26638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7" idx="5"/>
            <a:endCxn id="71" idx="7"/>
          </p:cNvCxnSpPr>
          <p:nvPr/>
        </p:nvCxnSpPr>
        <p:spPr>
          <a:xfrm flipH="1">
            <a:off x="3533502" y="2943010"/>
            <a:ext cx="258639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6" idx="7"/>
            <a:endCxn id="68" idx="1"/>
          </p:cNvCxnSpPr>
          <p:nvPr/>
        </p:nvCxnSpPr>
        <p:spPr>
          <a:xfrm>
            <a:off x="1820940" y="2943010"/>
            <a:ext cx="258638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7" idx="7"/>
            <a:endCxn id="74" idx="1"/>
          </p:cNvCxnSpPr>
          <p:nvPr/>
        </p:nvCxnSpPr>
        <p:spPr>
          <a:xfrm>
            <a:off x="4099191" y="2943010"/>
            <a:ext cx="25863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5" idx="3"/>
            <a:endCxn id="80" idx="2"/>
          </p:cNvCxnSpPr>
          <p:nvPr/>
        </p:nvCxnSpPr>
        <p:spPr>
          <a:xfrm flipH="1">
            <a:off x="722018" y="3702709"/>
            <a:ext cx="218435" cy="519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1" idx="3"/>
            <a:endCxn id="83" idx="2"/>
          </p:cNvCxnSpPr>
          <p:nvPr/>
        </p:nvCxnSpPr>
        <p:spPr>
          <a:xfrm flipH="1">
            <a:off x="3085510" y="3702709"/>
            <a:ext cx="140942" cy="519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87" y="4265493"/>
                <a:ext cx="356736" cy="356736"/>
              </a:xfrm>
              <a:prstGeom prst="rect">
                <a:avLst/>
              </a:prstGeom>
              <a:blipFill rotWithShape="1">
                <a:blip r:embed="rId21"/>
                <a:stretch>
                  <a:fillRect r="-8065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3484453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53" y="4265493"/>
                <a:ext cx="356736" cy="356736"/>
              </a:xfrm>
              <a:prstGeom prst="rect">
                <a:avLst/>
              </a:prstGeom>
              <a:blipFill rotWithShape="1">
                <a:blip r:embed="rId22"/>
                <a:stretch>
                  <a:fillRect r="-8065" b="-967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/>
              <p:cNvSpPr/>
              <p:nvPr/>
            </p:nvSpPr>
            <p:spPr>
              <a:xfrm>
                <a:off x="4001092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092" y="4265493"/>
                <a:ext cx="356736" cy="356736"/>
              </a:xfrm>
              <a:prstGeom prst="rect">
                <a:avLst/>
              </a:prstGeom>
              <a:blipFill rotWithShape="1">
                <a:blip r:embed="rId23"/>
                <a:stretch>
                  <a:fillRect r="-6349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4666478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478" y="4265493"/>
                <a:ext cx="356736" cy="356736"/>
              </a:xfrm>
              <a:prstGeom prst="rect">
                <a:avLst/>
              </a:prstGeom>
              <a:blipFill rotWithShape="1">
                <a:blip r:embed="rId24"/>
                <a:stretch>
                  <a:fillRect r="-34921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2611221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21" y="5147790"/>
                <a:ext cx="356736" cy="356736"/>
              </a:xfrm>
              <a:prstGeom prst="rect">
                <a:avLst/>
              </a:prstGeom>
              <a:blipFill rotWithShape="1">
                <a:blip r:embed="rId25"/>
                <a:stretch>
                  <a:fillRect r="-7937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3201609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09" y="5147790"/>
                <a:ext cx="356736" cy="356736"/>
              </a:xfrm>
              <a:prstGeom prst="rect">
                <a:avLst/>
              </a:prstGeom>
              <a:blipFill rotWithShape="1">
                <a:blip r:embed="rId26"/>
                <a:stretch>
                  <a:fillRect r="-7937" b="-95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2" y="3852467"/>
                <a:ext cx="417037" cy="369332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2767797" y="385246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97" y="3852467"/>
                <a:ext cx="417037" cy="369332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/>
          <p:cNvCxnSpPr>
            <a:stCxn id="65" idx="5"/>
            <a:endCxn id="110" idx="0"/>
          </p:cNvCxnSpPr>
          <p:nvPr/>
        </p:nvCxnSpPr>
        <p:spPr>
          <a:xfrm>
            <a:off x="1247503" y="3702709"/>
            <a:ext cx="155752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1" idx="5"/>
            <a:endCxn id="115" idx="0"/>
          </p:cNvCxnSpPr>
          <p:nvPr/>
        </p:nvCxnSpPr>
        <p:spPr>
          <a:xfrm>
            <a:off x="3533502" y="3702709"/>
            <a:ext cx="129319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74" idx="3"/>
            <a:endCxn id="116" idx="0"/>
          </p:cNvCxnSpPr>
          <p:nvPr/>
        </p:nvCxnSpPr>
        <p:spPr>
          <a:xfrm flipH="1">
            <a:off x="4179460" y="3702709"/>
            <a:ext cx="178368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74" idx="5"/>
            <a:endCxn id="117" idx="0"/>
          </p:cNvCxnSpPr>
          <p:nvPr/>
        </p:nvCxnSpPr>
        <p:spPr>
          <a:xfrm>
            <a:off x="4664878" y="3702709"/>
            <a:ext cx="179968" cy="562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83" idx="5"/>
            <a:endCxn id="120" idx="0"/>
          </p:cNvCxnSpPr>
          <p:nvPr/>
        </p:nvCxnSpPr>
        <p:spPr>
          <a:xfrm flipH="1">
            <a:off x="2789589" y="4592441"/>
            <a:ext cx="142396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83" idx="7"/>
            <a:endCxn id="121" idx="0"/>
          </p:cNvCxnSpPr>
          <p:nvPr/>
        </p:nvCxnSpPr>
        <p:spPr>
          <a:xfrm>
            <a:off x="3239035" y="4592441"/>
            <a:ext cx="140942" cy="555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843031" y="3413364"/>
            <a:ext cx="1853831" cy="10047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/>
              <p:cNvSpPr/>
              <p:nvPr/>
            </p:nvSpPr>
            <p:spPr>
              <a:xfrm>
                <a:off x="1690529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529" y="4265493"/>
                <a:ext cx="356736" cy="356736"/>
              </a:xfrm>
              <a:prstGeom prst="rect">
                <a:avLst/>
              </a:prstGeom>
              <a:blipFill rotWithShape="1">
                <a:blip r:embed="rId36"/>
                <a:stretch>
                  <a:fillRect r="-6349" b="-967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/>
              <p:cNvSpPr/>
              <p:nvPr/>
            </p:nvSpPr>
            <p:spPr>
              <a:xfrm>
                <a:off x="2399755" y="4265493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55" y="4265493"/>
                <a:ext cx="356736" cy="356736"/>
              </a:xfrm>
              <a:prstGeom prst="rect">
                <a:avLst/>
              </a:prstGeom>
              <a:blipFill rotWithShape="1">
                <a:blip r:embed="rId37"/>
                <a:stretch>
                  <a:fillRect r="-8065" b="-967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/>
          <p:cNvCxnSpPr>
            <a:endCxn id="104" idx="0"/>
          </p:cNvCxnSpPr>
          <p:nvPr/>
        </p:nvCxnSpPr>
        <p:spPr>
          <a:xfrm flipH="1">
            <a:off x="1868897" y="3702709"/>
            <a:ext cx="210681" cy="56278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07" idx="0"/>
          </p:cNvCxnSpPr>
          <p:nvPr/>
        </p:nvCxnSpPr>
        <p:spPr>
          <a:xfrm>
            <a:off x="2386628" y="3702709"/>
            <a:ext cx="191495" cy="56278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217594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4" y="5147790"/>
                <a:ext cx="356736" cy="356736"/>
              </a:xfrm>
              <a:prstGeom prst="rect">
                <a:avLst/>
              </a:prstGeom>
              <a:blipFill rotWithShape="1">
                <a:blip r:embed="rId38"/>
                <a:stretch>
                  <a:fillRect r="-6452" b="-9524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831235" y="5147790"/>
                <a:ext cx="356736" cy="356736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5" y="5147790"/>
                <a:ext cx="356736" cy="356736"/>
              </a:xfrm>
              <a:prstGeom prst="rect">
                <a:avLst/>
              </a:prstGeom>
              <a:blipFill rotWithShape="1">
                <a:blip r:embed="rId39"/>
                <a:stretch>
                  <a:fillRect r="-7937" b="-9524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>
            <a:endCxn id="114" idx="0"/>
          </p:cNvCxnSpPr>
          <p:nvPr/>
        </p:nvCxnSpPr>
        <p:spPr>
          <a:xfrm flipH="1">
            <a:off x="395962" y="4592441"/>
            <a:ext cx="172531" cy="55534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2" idx="0"/>
          </p:cNvCxnSpPr>
          <p:nvPr/>
        </p:nvCxnSpPr>
        <p:spPr>
          <a:xfrm>
            <a:off x="875543" y="4592441"/>
            <a:ext cx="134060" cy="55534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 K-d tree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4989" y="1600200"/>
            <a:ext cx="4145797" cy="32817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Query </a:t>
            </a:r>
            <a:r>
              <a:rPr lang="en-US" sz="2000" dirty="0" smtClean="0">
                <a:cs typeface="Courier New" panose="02070309020205020404" pitchFamily="49" charset="0"/>
              </a:rPr>
              <a:t>(t, r)	//r: query range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If t is a leaf</a:t>
            </a:r>
          </a:p>
          <a:p>
            <a:pPr marL="857250" lvl="1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If t.pt is inside r, return t.pt</a:t>
            </a:r>
          </a:p>
          <a:p>
            <a:pPr marL="857250" lvl="1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Else return NULL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If </a:t>
            </a:r>
            <a:r>
              <a:rPr lang="en-US" sz="2000" dirty="0" err="1" smtClean="0">
                <a:cs typeface="Courier New" panose="02070309020205020404" pitchFamily="49" charset="0"/>
              </a:rPr>
              <a:t>t.range</a:t>
            </a:r>
            <a:r>
              <a:rPr lang="en-US" sz="2000" dirty="0" smtClean="0">
                <a:cs typeface="Courier New" panose="02070309020205020404" pitchFamily="49" charset="0"/>
              </a:rPr>
              <a:t> is inside r</a:t>
            </a:r>
          </a:p>
          <a:p>
            <a:pPr marL="857250" lvl="1" indent="-457200">
              <a:buAutoNum type="arabicPeriod"/>
            </a:pPr>
            <a:r>
              <a:rPr lang="en-US" sz="2000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ReportTree</a:t>
            </a:r>
            <a:r>
              <a:rPr lang="en-US" sz="20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cs typeface="Courier New" panose="02070309020205020404" pitchFamily="49" charset="0"/>
              </a:rPr>
              <a:t>(t)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Else if </a:t>
            </a:r>
            <a:r>
              <a:rPr lang="en-US" sz="2000" dirty="0" err="1" smtClean="0">
                <a:cs typeface="Courier New" panose="02070309020205020404" pitchFamily="49" charset="0"/>
              </a:rPr>
              <a:t>t.range</a:t>
            </a:r>
            <a:r>
              <a:rPr lang="en-US" sz="2000" dirty="0" smtClean="0">
                <a:cs typeface="Courier New" panose="02070309020205020404" pitchFamily="49" charset="0"/>
              </a:rPr>
              <a:t> intersects r</a:t>
            </a:r>
          </a:p>
          <a:p>
            <a:pPr marL="857250" lvl="1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Return </a:t>
            </a:r>
            <a:r>
              <a:rPr lang="en-US" sz="20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Query</a:t>
            </a:r>
            <a:r>
              <a:rPr lang="en-US" sz="2000" dirty="0" smtClean="0">
                <a:cs typeface="Courier New" panose="02070309020205020404" pitchFamily="49" charset="0"/>
              </a:rPr>
              <a:t> (</a:t>
            </a:r>
            <a:r>
              <a:rPr lang="en-US" sz="2000" dirty="0" err="1" smtClean="0">
                <a:cs typeface="Courier New" panose="02070309020205020404" pitchFamily="49" charset="0"/>
              </a:rPr>
              <a:t>t.left</a:t>
            </a:r>
            <a:r>
              <a:rPr lang="en-US" sz="2000" dirty="0" smtClean="0">
                <a:cs typeface="Courier New" panose="02070309020205020404" pitchFamily="49" charset="0"/>
              </a:rPr>
              <a:t>, r) </a:t>
            </a:r>
            <a:r>
              <a:rPr lang="en-US" sz="2000" dirty="0" smtClean="0">
                <a:cs typeface="Courier New" panose="02070309020205020404" pitchFamily="49" charset="0"/>
                <a:sym typeface="Math1"/>
              </a:rPr>
              <a:t> </a:t>
            </a:r>
            <a:r>
              <a:rPr lang="en-US" sz="2000" dirty="0" smtClean="0">
                <a:solidFill>
                  <a:srgbClr val="0000FF"/>
                </a:solidFill>
                <a:cs typeface="Courier New" panose="02070309020205020404" pitchFamily="49" charset="0"/>
                <a:sym typeface="Math1"/>
              </a:rPr>
              <a:t>Query</a:t>
            </a:r>
            <a:r>
              <a:rPr lang="en-US" sz="2000" dirty="0" smtClean="0">
                <a:cs typeface="Courier New" panose="02070309020205020404" pitchFamily="49" charset="0"/>
                <a:sym typeface="Math1"/>
              </a:rPr>
              <a:t> (</a:t>
            </a:r>
            <a:r>
              <a:rPr lang="en-US" sz="2000" dirty="0" err="1" smtClean="0">
                <a:cs typeface="Courier New" panose="02070309020205020404" pitchFamily="49" charset="0"/>
                <a:sym typeface="Math1"/>
              </a:rPr>
              <a:t>t.right</a:t>
            </a:r>
            <a:r>
              <a:rPr lang="en-US" sz="2000" dirty="0" smtClean="0">
                <a:cs typeface="Courier New" panose="02070309020205020404" pitchFamily="49" charset="0"/>
                <a:sym typeface="Math1"/>
              </a:rPr>
              <a:t>, r)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endParaRPr lang="en-US" sz="2000" dirty="0">
              <a:cs typeface="Courier New" panose="02070309020205020404" pitchFamily="49" charset="0"/>
            </a:endParaRPr>
          </a:p>
          <a:p>
            <a:pPr marL="857250" lvl="1" indent="-457200">
              <a:buAutoNum type="arabicPeriod"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3614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t is a node:</a:t>
            </a:r>
          </a:p>
          <a:p>
            <a:pPr lvl="1"/>
            <a:r>
              <a:rPr lang="en-US" sz="2000" dirty="0" err="1" smtClean="0"/>
              <a:t>t.val</a:t>
            </a:r>
            <a:r>
              <a:rPr lang="en-US" sz="2000" dirty="0" smtClean="0"/>
              <a:t>: cut value</a:t>
            </a:r>
          </a:p>
          <a:p>
            <a:pPr lvl="1"/>
            <a:r>
              <a:rPr lang="en-US" sz="2000" dirty="0" err="1" smtClean="0"/>
              <a:t>t.dir</a:t>
            </a:r>
            <a:r>
              <a:rPr lang="en-US" sz="2000" dirty="0" smtClean="0"/>
              <a:t>: cut direction</a:t>
            </a:r>
          </a:p>
          <a:p>
            <a:pPr lvl="1"/>
            <a:r>
              <a:rPr lang="en-US" sz="2000" dirty="0" err="1" smtClean="0"/>
              <a:t>t.left</a:t>
            </a:r>
            <a:r>
              <a:rPr lang="en-US" sz="2000" dirty="0" smtClean="0"/>
              <a:t>, </a:t>
            </a:r>
            <a:r>
              <a:rPr lang="en-US" sz="2000" dirty="0" err="1" smtClean="0"/>
              <a:t>t.right</a:t>
            </a:r>
            <a:r>
              <a:rPr lang="en-US" sz="2000" dirty="0" smtClean="0"/>
              <a:t>: child</a:t>
            </a:r>
          </a:p>
          <a:p>
            <a:pPr lvl="1"/>
            <a:r>
              <a:rPr lang="en-US" sz="2000" dirty="0" err="1" smtClean="0">
                <a:solidFill>
                  <a:srgbClr val="0000FF"/>
                </a:solidFill>
              </a:rPr>
              <a:t>t.range</a:t>
            </a:r>
            <a:r>
              <a:rPr lang="en-US" sz="2000" dirty="0" smtClean="0">
                <a:solidFill>
                  <a:srgbClr val="0000FF"/>
                </a:solidFill>
              </a:rPr>
              <a:t>: range</a:t>
            </a:r>
          </a:p>
          <a:p>
            <a:r>
              <a:rPr lang="en-US" sz="2000" dirty="0" smtClean="0"/>
              <a:t>If t is a leaf:</a:t>
            </a:r>
          </a:p>
          <a:p>
            <a:pPr lvl="1"/>
            <a:r>
              <a:rPr lang="en-US" sz="2000" dirty="0" smtClean="0"/>
              <a:t>t.pt: point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22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56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 K-d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Complexity:</a:t>
            </a:r>
          </a:p>
          <a:p>
            <a:pPr lvl="1"/>
            <a:r>
              <a:rPr lang="en-US" dirty="0" smtClean="0"/>
              <a:t>Total time for (1-2): O(n)</a:t>
            </a:r>
          </a:p>
          <a:p>
            <a:pPr lvl="1"/>
            <a:r>
              <a:rPr lang="en-US" dirty="0" smtClean="0"/>
              <a:t># calls to </a:t>
            </a:r>
            <a:r>
              <a:rPr lang="en-US" dirty="0" smtClean="0">
                <a:solidFill>
                  <a:srgbClr val="0000FF"/>
                </a:solidFill>
              </a:rPr>
              <a:t>Query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???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64989" y="1600200"/>
            <a:ext cx="4145797" cy="32817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Query </a:t>
            </a:r>
            <a:r>
              <a:rPr lang="en-US" sz="2000" dirty="0" smtClean="0">
                <a:cs typeface="Courier New" panose="02070309020205020404" pitchFamily="49" charset="0"/>
              </a:rPr>
              <a:t>(t, r)	//r: query range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If t is a leaf</a:t>
            </a:r>
          </a:p>
          <a:p>
            <a:pPr marL="857250" lvl="1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If t.pt is inside r, return t.pt</a:t>
            </a:r>
          </a:p>
          <a:p>
            <a:pPr marL="857250" lvl="1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Else return NULL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If </a:t>
            </a:r>
            <a:r>
              <a:rPr lang="en-US" sz="2000" dirty="0" err="1" smtClean="0">
                <a:cs typeface="Courier New" panose="02070309020205020404" pitchFamily="49" charset="0"/>
              </a:rPr>
              <a:t>t.range</a:t>
            </a:r>
            <a:r>
              <a:rPr lang="en-US" sz="2000" dirty="0" smtClean="0">
                <a:cs typeface="Courier New" panose="02070309020205020404" pitchFamily="49" charset="0"/>
              </a:rPr>
              <a:t> is inside r</a:t>
            </a:r>
          </a:p>
          <a:p>
            <a:pPr marL="857250" lvl="1" indent="-457200">
              <a:buAutoNum type="arabicPeriod"/>
            </a:pPr>
            <a:r>
              <a:rPr lang="en-US" sz="2000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ReportTree</a:t>
            </a:r>
            <a:r>
              <a:rPr lang="en-US" sz="20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cs typeface="Courier New" panose="02070309020205020404" pitchFamily="49" charset="0"/>
              </a:rPr>
              <a:t>(t)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Else if </a:t>
            </a:r>
            <a:r>
              <a:rPr lang="en-US" sz="2000" dirty="0" err="1" smtClean="0">
                <a:cs typeface="Courier New" panose="02070309020205020404" pitchFamily="49" charset="0"/>
              </a:rPr>
              <a:t>t.range</a:t>
            </a:r>
            <a:r>
              <a:rPr lang="en-US" sz="2000" dirty="0" smtClean="0">
                <a:cs typeface="Courier New" panose="02070309020205020404" pitchFamily="49" charset="0"/>
              </a:rPr>
              <a:t> intersects r</a:t>
            </a:r>
          </a:p>
          <a:p>
            <a:pPr marL="857250" lvl="1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Return </a:t>
            </a:r>
            <a:r>
              <a:rPr lang="en-US" sz="20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Query</a:t>
            </a:r>
            <a:r>
              <a:rPr lang="en-US" sz="2000" dirty="0" smtClean="0">
                <a:cs typeface="Courier New" panose="02070309020205020404" pitchFamily="49" charset="0"/>
              </a:rPr>
              <a:t> (</a:t>
            </a:r>
            <a:r>
              <a:rPr lang="en-US" sz="2000" dirty="0" err="1" smtClean="0">
                <a:cs typeface="Courier New" panose="02070309020205020404" pitchFamily="49" charset="0"/>
              </a:rPr>
              <a:t>t.left</a:t>
            </a:r>
            <a:r>
              <a:rPr lang="en-US" sz="2000" dirty="0" smtClean="0">
                <a:cs typeface="Courier New" panose="02070309020205020404" pitchFamily="49" charset="0"/>
              </a:rPr>
              <a:t>, r) </a:t>
            </a:r>
            <a:r>
              <a:rPr lang="en-US" sz="2000" dirty="0" smtClean="0">
                <a:cs typeface="Courier New" panose="02070309020205020404" pitchFamily="49" charset="0"/>
                <a:sym typeface="Math1"/>
              </a:rPr>
              <a:t> </a:t>
            </a:r>
            <a:r>
              <a:rPr lang="en-US" sz="2000" dirty="0" smtClean="0">
                <a:solidFill>
                  <a:srgbClr val="0000FF"/>
                </a:solidFill>
                <a:cs typeface="Courier New" panose="02070309020205020404" pitchFamily="49" charset="0"/>
                <a:sym typeface="Math1"/>
              </a:rPr>
              <a:t>Query</a:t>
            </a:r>
            <a:r>
              <a:rPr lang="en-US" sz="2000" dirty="0" smtClean="0">
                <a:cs typeface="Courier New" panose="02070309020205020404" pitchFamily="49" charset="0"/>
                <a:sym typeface="Math1"/>
              </a:rPr>
              <a:t> (</a:t>
            </a:r>
            <a:r>
              <a:rPr lang="en-US" sz="2000" dirty="0" err="1" smtClean="0">
                <a:cs typeface="Courier New" panose="02070309020205020404" pitchFamily="49" charset="0"/>
                <a:sym typeface="Math1"/>
              </a:rPr>
              <a:t>t.right</a:t>
            </a:r>
            <a:r>
              <a:rPr lang="en-US" sz="2000" dirty="0" smtClean="0">
                <a:cs typeface="Courier New" panose="02070309020205020404" pitchFamily="49" charset="0"/>
                <a:sym typeface="Math1"/>
              </a:rPr>
              <a:t>, r)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endParaRPr lang="en-US" sz="2000" dirty="0">
              <a:cs typeface="Courier New" panose="02070309020205020404" pitchFamily="49" charset="0"/>
            </a:endParaRPr>
          </a:p>
          <a:p>
            <a:pPr marL="857250" lvl="1" indent="-457200">
              <a:buAutoNum type="arabicPeriod"/>
            </a:pP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 K-d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1588118"/>
            <a:ext cx="8229600" cy="4525963"/>
          </a:xfrm>
        </p:spPr>
        <p:txBody>
          <a:bodyPr/>
          <a:lstStyle/>
          <a:p>
            <a:r>
              <a:rPr lang="en-US" dirty="0" smtClean="0"/>
              <a:t>Query(t, r) is called if t’s parent’s range intersects (but does not lie inside) 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5018" y="3196387"/>
            <a:ext cx="3230867" cy="22357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3925" y="495761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4282" y="3825045"/>
            <a:ext cx="1542081" cy="1077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4540" y="4507810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inside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073113" y="2851687"/>
            <a:ext cx="2134677" cy="8059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23792" y="3257490"/>
            <a:ext cx="1199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intersects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5774" y="2719952"/>
            <a:ext cx="4664511" cy="33941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0789" y="5713971"/>
            <a:ext cx="1199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intersects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18531" y="3332135"/>
            <a:ext cx="1199496" cy="13757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0524" y="4321245"/>
            <a:ext cx="1199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intersects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59479" y="4099301"/>
            <a:ext cx="1853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Such range must contain a border edge of r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 K-d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1588118"/>
            <a:ext cx="8229600" cy="4525963"/>
          </a:xfrm>
        </p:spPr>
        <p:txBody>
          <a:bodyPr/>
          <a:lstStyle/>
          <a:p>
            <a:r>
              <a:rPr lang="en-US" dirty="0" smtClean="0"/>
              <a:t>How many nodes of a k-d tree can be “stabbed” by a line (i.e., the line passes through the node’s range)?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96725" y="2944678"/>
            <a:ext cx="3401878" cy="329339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130298" y="4998203"/>
            <a:ext cx="473473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97779" y="4955280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Stabber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71277" y="2833360"/>
            <a:ext cx="118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Tree level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2162755" y="2833360"/>
            <a:ext cx="189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# stabbed nodes</a:t>
            </a:r>
            <a:endParaRPr lang="en-US" sz="2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979875" y="2944678"/>
            <a:ext cx="0" cy="2648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0870" y="34323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2504640" y="34323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72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 K-d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1588118"/>
            <a:ext cx="8229600" cy="4525963"/>
          </a:xfrm>
        </p:spPr>
        <p:txBody>
          <a:bodyPr/>
          <a:lstStyle/>
          <a:p>
            <a:r>
              <a:rPr lang="en-US" dirty="0" smtClean="0"/>
              <a:t>How many nodes of a k-d tree can be “stabbed” by a line (i.e., the line passes through the node’s range)?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96725" y="2944678"/>
            <a:ext cx="3401878" cy="329339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130298" y="4998203"/>
            <a:ext cx="473473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97779" y="4955280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Stabber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30456" y="2944678"/>
            <a:ext cx="0" cy="329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71277" y="2833360"/>
            <a:ext cx="118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Tree level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2162755" y="2833360"/>
            <a:ext cx="189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# stabbed nodes</a:t>
            </a:r>
            <a:endParaRPr lang="en-US" sz="2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979875" y="2944678"/>
            <a:ext cx="0" cy="2648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0870" y="34323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160870" y="38592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2504640" y="34323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2504640" y="38592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41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96725" y="3864334"/>
            <a:ext cx="1333731" cy="23737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30456" y="2944678"/>
            <a:ext cx="2067323" cy="2403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 K-d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1588118"/>
            <a:ext cx="8229600" cy="4525963"/>
          </a:xfrm>
        </p:spPr>
        <p:txBody>
          <a:bodyPr/>
          <a:lstStyle/>
          <a:p>
            <a:r>
              <a:rPr lang="en-US" dirty="0" smtClean="0"/>
              <a:t>How many nodes of a k-d tree can be “stabbed” by a line (i.e., the line passes through the node’s range)?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96725" y="2944678"/>
            <a:ext cx="3401878" cy="3293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130298" y="4998203"/>
            <a:ext cx="473473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97779" y="4955280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Stabber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30456" y="2944678"/>
            <a:ext cx="0" cy="329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96725" y="3864334"/>
            <a:ext cx="13337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30456" y="5348466"/>
            <a:ext cx="2067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71277" y="2833360"/>
            <a:ext cx="118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Tree level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2162755" y="2833360"/>
            <a:ext cx="189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# stabbed nodes</a:t>
            </a:r>
            <a:endParaRPr lang="en-US" sz="2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979875" y="2944678"/>
            <a:ext cx="0" cy="2648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0870" y="34323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160870" y="38592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160870" y="42861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2504640" y="34323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2504640" y="38592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2504640" y="42861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66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796725" y="3864334"/>
            <a:ext cx="1333731" cy="23737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30456" y="2944678"/>
            <a:ext cx="2067323" cy="2403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 K-d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1588118"/>
            <a:ext cx="8229600" cy="4525963"/>
          </a:xfrm>
        </p:spPr>
        <p:txBody>
          <a:bodyPr/>
          <a:lstStyle/>
          <a:p>
            <a:r>
              <a:rPr lang="en-US" dirty="0" smtClean="0"/>
              <a:t>How many nodes of a k-d tree can be “stabbed” by a line (i.e., the line passes through the node’s range)?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96725" y="2944678"/>
            <a:ext cx="3401878" cy="3293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130298" y="4998203"/>
            <a:ext cx="473473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97779" y="4955280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Stabber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30456" y="2944678"/>
            <a:ext cx="0" cy="329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96725" y="3864334"/>
            <a:ext cx="13337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30456" y="5348466"/>
            <a:ext cx="2067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63590" y="3864334"/>
            <a:ext cx="0" cy="2373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66102" y="2944678"/>
            <a:ext cx="0" cy="2403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71277" y="2833360"/>
            <a:ext cx="118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Tree level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2162755" y="2833360"/>
            <a:ext cx="189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# stabbed nodes</a:t>
            </a:r>
            <a:endParaRPr lang="en-US" sz="2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979875" y="2944678"/>
            <a:ext cx="0" cy="2648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0870" y="34323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160870" y="38592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160870" y="42861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0870" y="4713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2504640" y="34323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2504640" y="38592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2504640" y="42861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2504640" y="4713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07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130457" y="4146572"/>
            <a:ext cx="1535646" cy="1201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666102" y="3407100"/>
            <a:ext cx="531677" cy="1941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96726" y="3864334"/>
            <a:ext cx="666864" cy="1275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63591" y="3864334"/>
            <a:ext cx="666865" cy="1728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 K-d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1588118"/>
            <a:ext cx="8229600" cy="4525963"/>
          </a:xfrm>
        </p:spPr>
        <p:txBody>
          <a:bodyPr/>
          <a:lstStyle/>
          <a:p>
            <a:r>
              <a:rPr lang="en-US" dirty="0" smtClean="0"/>
              <a:t>How many nodes of a k-d tree can be “stabbed” by a line (i.e., the line passes through the node’s range)?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96725" y="2944678"/>
            <a:ext cx="3401878" cy="3293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130298" y="4998203"/>
            <a:ext cx="473473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97779" y="4955280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Stabber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30456" y="2944678"/>
            <a:ext cx="0" cy="329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96725" y="3864334"/>
            <a:ext cx="13337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30456" y="5348466"/>
            <a:ext cx="2067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63590" y="3864334"/>
            <a:ext cx="0" cy="2373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66102" y="2944678"/>
            <a:ext cx="0" cy="2403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63591" y="5593237"/>
            <a:ext cx="6668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96726" y="5139946"/>
            <a:ext cx="6668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30456" y="4146572"/>
            <a:ext cx="15356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666102" y="3407100"/>
            <a:ext cx="531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71277" y="2833360"/>
            <a:ext cx="118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Tree level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2162755" y="2833360"/>
            <a:ext cx="189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# stabbed nodes</a:t>
            </a:r>
            <a:endParaRPr lang="en-US" sz="2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979875" y="2944678"/>
            <a:ext cx="0" cy="2648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0870" y="34323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160870" y="38592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160870" y="42861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0870" y="4713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160870" y="51399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2504640" y="34323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2504640" y="38592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2504640" y="42861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2504640" y="4713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04640" y="51399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021388" y="5882924"/>
                <a:ext cx="4757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8" y="5882924"/>
                <a:ext cx="47570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2324990" y="5882924"/>
                <a:ext cx="1110497" cy="549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/2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990" y="5882924"/>
                <a:ext cx="1110497" cy="5499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5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 K-d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4949" y="1588118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How many nodes of a k-d tree can be “stabbed” by a line (i.e., the line passes through the node’s range)?</a:t>
                </a:r>
              </a:p>
              <a:p>
                <a:pPr lvl="1"/>
                <a:r>
                  <a:rPr lang="en-US" dirty="0" smtClean="0"/>
                  <a:t>The root is stabbed.</a:t>
                </a:r>
              </a:p>
              <a:p>
                <a:pPr lvl="1"/>
                <a:r>
                  <a:rPr lang="en-US" dirty="0" smtClean="0"/>
                  <a:t>All stabbed nodes form a binary tree of depth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Hence total number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949" y="1588118"/>
                <a:ext cx="8229600" cy="4525963"/>
              </a:xfrm>
              <a:blipFill rotWithShape="1">
                <a:blip r:embed="rId2"/>
                <a:stretch>
                  <a:fillRect l="-1259" t="-1213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 K-d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Complexity:</a:t>
                </a:r>
              </a:p>
              <a:p>
                <a:pPr lvl="1"/>
                <a:r>
                  <a:rPr lang="en-US" dirty="0" smtClean="0"/>
                  <a:t>Total time for (1-2): O(k)</a:t>
                </a:r>
              </a:p>
              <a:p>
                <a:pPr lvl="1"/>
                <a:r>
                  <a:rPr lang="en-US" dirty="0" smtClean="0"/>
                  <a:t># calls to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Query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Overall:</a:t>
                </a:r>
              </a:p>
              <a:p>
                <a:pPr lvl="2"/>
                <a:r>
                  <a:rPr lang="en-US" dirty="0" smtClean="0"/>
                  <a:t>Report: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Count: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4664989" y="1600200"/>
            <a:ext cx="4145797" cy="32817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Query </a:t>
            </a:r>
            <a:r>
              <a:rPr lang="en-US" sz="2000" dirty="0" smtClean="0">
                <a:cs typeface="Courier New" panose="02070309020205020404" pitchFamily="49" charset="0"/>
              </a:rPr>
              <a:t>(t, r)	//r: query range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If t is a leaf</a:t>
            </a:r>
          </a:p>
          <a:p>
            <a:pPr marL="857250" lvl="1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If t.pt is inside r, return t.pt</a:t>
            </a:r>
          </a:p>
          <a:p>
            <a:pPr marL="857250" lvl="1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Else return NULL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If </a:t>
            </a:r>
            <a:r>
              <a:rPr lang="en-US" sz="2000" dirty="0" err="1" smtClean="0">
                <a:cs typeface="Courier New" panose="02070309020205020404" pitchFamily="49" charset="0"/>
              </a:rPr>
              <a:t>t.range</a:t>
            </a:r>
            <a:r>
              <a:rPr lang="en-US" sz="2000" dirty="0" smtClean="0">
                <a:cs typeface="Courier New" panose="02070309020205020404" pitchFamily="49" charset="0"/>
              </a:rPr>
              <a:t> is inside r</a:t>
            </a:r>
          </a:p>
          <a:p>
            <a:pPr marL="857250" lvl="1" indent="-457200">
              <a:buAutoNum type="arabicPeriod"/>
            </a:pPr>
            <a:r>
              <a:rPr lang="en-US" sz="2000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ReportTree</a:t>
            </a:r>
            <a:r>
              <a:rPr lang="en-US" sz="20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cs typeface="Courier New" panose="02070309020205020404" pitchFamily="49" charset="0"/>
              </a:rPr>
              <a:t>(t)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Else if </a:t>
            </a:r>
            <a:r>
              <a:rPr lang="en-US" sz="2000" dirty="0" err="1" smtClean="0">
                <a:cs typeface="Courier New" panose="02070309020205020404" pitchFamily="49" charset="0"/>
              </a:rPr>
              <a:t>t.range</a:t>
            </a:r>
            <a:r>
              <a:rPr lang="en-US" sz="2000" dirty="0" smtClean="0">
                <a:cs typeface="Courier New" panose="02070309020205020404" pitchFamily="49" charset="0"/>
              </a:rPr>
              <a:t> intersects r</a:t>
            </a:r>
          </a:p>
          <a:p>
            <a:pPr marL="857250" lvl="1" indent="-457200">
              <a:buAutoNum type="arabicPeriod"/>
            </a:pPr>
            <a:r>
              <a:rPr lang="en-US" sz="2000" dirty="0" smtClean="0">
                <a:cs typeface="Courier New" panose="02070309020205020404" pitchFamily="49" charset="0"/>
              </a:rPr>
              <a:t>Return </a:t>
            </a:r>
            <a:r>
              <a:rPr lang="en-US" sz="2000" dirty="0" smtClean="0">
                <a:solidFill>
                  <a:srgbClr val="0000FF"/>
                </a:solidFill>
                <a:cs typeface="Courier New" panose="02070309020205020404" pitchFamily="49" charset="0"/>
              </a:rPr>
              <a:t>Query</a:t>
            </a:r>
            <a:r>
              <a:rPr lang="en-US" sz="2000" dirty="0" smtClean="0">
                <a:cs typeface="Courier New" panose="02070309020205020404" pitchFamily="49" charset="0"/>
              </a:rPr>
              <a:t> (</a:t>
            </a:r>
            <a:r>
              <a:rPr lang="en-US" sz="2000" dirty="0" err="1" smtClean="0">
                <a:cs typeface="Courier New" panose="02070309020205020404" pitchFamily="49" charset="0"/>
              </a:rPr>
              <a:t>t.left</a:t>
            </a:r>
            <a:r>
              <a:rPr lang="en-US" sz="2000" dirty="0" smtClean="0">
                <a:cs typeface="Courier New" panose="02070309020205020404" pitchFamily="49" charset="0"/>
              </a:rPr>
              <a:t>, r) </a:t>
            </a:r>
            <a:r>
              <a:rPr lang="en-US" sz="2000" dirty="0" smtClean="0">
                <a:cs typeface="Courier New" panose="02070309020205020404" pitchFamily="49" charset="0"/>
                <a:sym typeface="Math1"/>
              </a:rPr>
              <a:t> </a:t>
            </a:r>
            <a:r>
              <a:rPr lang="en-US" sz="2000" dirty="0" smtClean="0">
                <a:solidFill>
                  <a:srgbClr val="0000FF"/>
                </a:solidFill>
                <a:cs typeface="Courier New" panose="02070309020205020404" pitchFamily="49" charset="0"/>
                <a:sym typeface="Math1"/>
              </a:rPr>
              <a:t>Query</a:t>
            </a:r>
            <a:r>
              <a:rPr lang="en-US" sz="2000" dirty="0" smtClean="0">
                <a:cs typeface="Courier New" panose="02070309020205020404" pitchFamily="49" charset="0"/>
                <a:sym typeface="Math1"/>
              </a:rPr>
              <a:t> (</a:t>
            </a:r>
            <a:r>
              <a:rPr lang="en-US" sz="2000" dirty="0" err="1" smtClean="0">
                <a:cs typeface="Courier New" panose="02070309020205020404" pitchFamily="49" charset="0"/>
                <a:sym typeface="Math1"/>
              </a:rPr>
              <a:t>t.right</a:t>
            </a:r>
            <a:r>
              <a:rPr lang="en-US" sz="2000" dirty="0" smtClean="0">
                <a:cs typeface="Courier New" panose="02070309020205020404" pitchFamily="49" charset="0"/>
                <a:sym typeface="Math1"/>
              </a:rPr>
              <a:t>, r)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endParaRPr lang="en-US" sz="2000" dirty="0">
              <a:cs typeface="Courier New" panose="02070309020205020404" pitchFamily="49" charset="0"/>
            </a:endParaRPr>
          </a:p>
          <a:p>
            <a:pPr marL="857250" lvl="1" indent="-457200">
              <a:buAutoNum type="arabicPeriod"/>
            </a:pP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8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6918" y="3299755"/>
            <a:ext cx="1643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noFill/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6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6918" y="3299755"/>
            <a:ext cx="1643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62897" y="3769823"/>
            <a:ext cx="1689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noFill/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3728549" y="2572368"/>
            <a:ext cx="434234" cy="434234"/>
            <a:chOff x="1666068" y="1598677"/>
            <a:chExt cx="434234" cy="434234"/>
          </a:xfrm>
          <a:noFill/>
        </p:grpSpPr>
        <p:sp>
          <p:nvSpPr>
            <p:cNvPr id="77" name="Oval 76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0"/>
              <a:endCxn id="77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3"/>
            <a:endCxn id="62" idx="5"/>
          </p:cNvCxnSpPr>
          <p:nvPr/>
        </p:nvCxnSpPr>
        <p:spPr>
          <a:xfrm flipH="1" flipV="1">
            <a:off x="2952317" y="2191411"/>
            <a:ext cx="839824" cy="44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8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94069" y="3299755"/>
            <a:ext cx="0" cy="2026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6918" y="3299755"/>
            <a:ext cx="1643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62897" y="3769823"/>
            <a:ext cx="1689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noFill/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76861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  <a:endCxn id="65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3728549" y="2572368"/>
            <a:ext cx="434234" cy="434234"/>
            <a:chOff x="1666068" y="1598677"/>
            <a:chExt cx="434234" cy="434234"/>
          </a:xfrm>
          <a:noFill/>
        </p:grpSpPr>
        <p:sp>
          <p:nvSpPr>
            <p:cNvPr id="77" name="Oval 76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0"/>
              <a:endCxn id="77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3"/>
            <a:endCxn id="62" idx="5"/>
          </p:cNvCxnSpPr>
          <p:nvPr/>
        </p:nvCxnSpPr>
        <p:spPr>
          <a:xfrm flipH="1" flipV="1">
            <a:off x="2952317" y="2191411"/>
            <a:ext cx="839824" cy="44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6" idx="5"/>
            <a:endCxn id="65" idx="7"/>
          </p:cNvCxnSpPr>
          <p:nvPr/>
        </p:nvCxnSpPr>
        <p:spPr>
          <a:xfrm flipH="1">
            <a:off x="1247503" y="2943010"/>
            <a:ext cx="26638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3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94069" y="3299755"/>
            <a:ext cx="0" cy="2026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15559" y="1898542"/>
            <a:ext cx="0" cy="1401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6918" y="3299755"/>
            <a:ext cx="1643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62897" y="3769823"/>
            <a:ext cx="1689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noFill/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76861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  <a:endCxn id="65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01598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8" name="Oval 67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4"/>
              <a:endCxn id="68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3728549" y="2572368"/>
            <a:ext cx="434234" cy="434234"/>
            <a:chOff x="1666068" y="1598677"/>
            <a:chExt cx="434234" cy="434234"/>
          </a:xfrm>
          <a:noFill/>
        </p:grpSpPr>
        <p:sp>
          <p:nvSpPr>
            <p:cNvPr id="77" name="Oval 76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0"/>
              <a:endCxn id="77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3"/>
            <a:endCxn id="62" idx="5"/>
          </p:cNvCxnSpPr>
          <p:nvPr/>
        </p:nvCxnSpPr>
        <p:spPr>
          <a:xfrm flipH="1" flipV="1">
            <a:off x="2952317" y="2191411"/>
            <a:ext cx="839824" cy="44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6" idx="5"/>
            <a:endCxn id="65" idx="7"/>
          </p:cNvCxnSpPr>
          <p:nvPr/>
        </p:nvCxnSpPr>
        <p:spPr>
          <a:xfrm flipH="1">
            <a:off x="1247503" y="2943010"/>
            <a:ext cx="26638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6" idx="7"/>
            <a:endCxn id="68" idx="1"/>
          </p:cNvCxnSpPr>
          <p:nvPr/>
        </p:nvCxnSpPr>
        <p:spPr>
          <a:xfrm>
            <a:off x="1820940" y="2943010"/>
            <a:ext cx="258638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5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6117" y="254234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69981" y="2431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14279" y="242278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40895" y="2895484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7559" y="3244196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69981" y="3817633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81066" y="370651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0614" y="4287702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6424" y="4055227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052013" y="4527925"/>
            <a:ext cx="111118" cy="11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32" y="3822684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59" y="3218250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61" y="4265492"/>
                <a:ext cx="46583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54" y="2406805"/>
                <a:ext cx="46583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57" y="2516947"/>
                <a:ext cx="465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69" y="4496929"/>
                <a:ext cx="46583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66" y="3670500"/>
                <a:ext cx="46583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24" y="4048793"/>
                <a:ext cx="46583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67" y="2403379"/>
                <a:ext cx="4658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53" y="2856526"/>
                <a:ext cx="558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070689" y="1681566"/>
            <a:ext cx="0" cy="4052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94069" y="3299755"/>
            <a:ext cx="0" cy="2026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15559" y="1898542"/>
            <a:ext cx="0" cy="1401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15321" y="3762074"/>
            <a:ext cx="0" cy="1631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84783" y="1898542"/>
            <a:ext cx="0" cy="186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26918" y="3299755"/>
            <a:ext cx="16437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62897" y="3769823"/>
            <a:ext cx="1689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1" y="1598677"/>
                <a:ext cx="411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16" y="3228698"/>
                <a:ext cx="41703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44" y="3689772"/>
                <a:ext cx="41703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994" y="5082125"/>
                <a:ext cx="41703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41" y="1820769"/>
                <a:ext cx="41703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050" y="5079500"/>
                <a:ext cx="41703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494" y="1820769"/>
                <a:ext cx="417037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 rot="5400000">
            <a:off x="1450298" y="2572368"/>
            <a:ext cx="434234" cy="434234"/>
            <a:chOff x="1666068" y="1598677"/>
            <a:chExt cx="434234" cy="434234"/>
          </a:xfrm>
          <a:noFill/>
        </p:grpSpPr>
        <p:sp>
          <p:nvSpPr>
            <p:cNvPr id="46" name="Oval 45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6" idx="0"/>
              <a:endCxn id="46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581675" y="1820769"/>
            <a:ext cx="434234" cy="434234"/>
            <a:chOff x="1666068" y="1598677"/>
            <a:chExt cx="434234" cy="434234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4"/>
              <a:endCxn id="62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876861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5" name="Oval 64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  <a:endCxn id="65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01598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68" name="Oval 67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8" idx="4"/>
              <a:endCxn id="68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162860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1" name="Oval 70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1" idx="4"/>
              <a:endCxn id="71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294236" y="3332067"/>
            <a:ext cx="434234" cy="434234"/>
            <a:chOff x="1666068" y="1598677"/>
            <a:chExt cx="434234" cy="434234"/>
          </a:xfrm>
          <a:noFill/>
        </p:grpSpPr>
        <p:sp>
          <p:nvSpPr>
            <p:cNvPr id="74" name="Oval 73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4"/>
              <a:endCxn id="74" idx="0"/>
            </p:cNvCxnSpPr>
            <p:nvPr/>
          </p:nvCxnSpPr>
          <p:spPr>
            <a:xfrm flipV="1">
              <a:off x="1883185" y="1598677"/>
              <a:ext cx="0" cy="434234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3728549" y="2572368"/>
            <a:ext cx="434234" cy="434234"/>
            <a:chOff x="1666068" y="1598677"/>
            <a:chExt cx="434234" cy="434234"/>
          </a:xfrm>
          <a:noFill/>
        </p:grpSpPr>
        <p:sp>
          <p:nvSpPr>
            <p:cNvPr id="77" name="Oval 76"/>
            <p:cNvSpPr/>
            <p:nvPr/>
          </p:nvSpPr>
          <p:spPr>
            <a:xfrm>
              <a:off x="1666068" y="1598677"/>
              <a:ext cx="434234" cy="43423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77" idx="0"/>
              <a:endCxn id="77" idx="4"/>
            </p:cNvCxnSpPr>
            <p:nvPr/>
          </p:nvCxnSpPr>
          <p:spPr>
            <a:xfrm rot="16200000" flipH="1">
              <a:off x="1666068" y="1815794"/>
              <a:ext cx="434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stCxn id="62" idx="3"/>
          </p:cNvCxnSpPr>
          <p:nvPr/>
        </p:nvCxnSpPr>
        <p:spPr>
          <a:xfrm flipH="1">
            <a:off x="1820941" y="2191411"/>
            <a:ext cx="824326" cy="462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3"/>
            <a:endCxn id="62" idx="5"/>
          </p:cNvCxnSpPr>
          <p:nvPr/>
        </p:nvCxnSpPr>
        <p:spPr>
          <a:xfrm flipH="1" flipV="1">
            <a:off x="2952317" y="2191411"/>
            <a:ext cx="839824" cy="444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6" idx="5"/>
            <a:endCxn id="65" idx="7"/>
          </p:cNvCxnSpPr>
          <p:nvPr/>
        </p:nvCxnSpPr>
        <p:spPr>
          <a:xfrm flipH="1">
            <a:off x="1247503" y="2943010"/>
            <a:ext cx="26638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7" idx="5"/>
            <a:endCxn id="71" idx="7"/>
          </p:cNvCxnSpPr>
          <p:nvPr/>
        </p:nvCxnSpPr>
        <p:spPr>
          <a:xfrm flipH="1">
            <a:off x="3533502" y="2943010"/>
            <a:ext cx="258639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6" idx="7"/>
            <a:endCxn id="68" idx="1"/>
          </p:cNvCxnSpPr>
          <p:nvPr/>
        </p:nvCxnSpPr>
        <p:spPr>
          <a:xfrm>
            <a:off x="1820940" y="2943010"/>
            <a:ext cx="258638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7" idx="7"/>
            <a:endCxn id="74" idx="1"/>
          </p:cNvCxnSpPr>
          <p:nvPr/>
        </p:nvCxnSpPr>
        <p:spPr>
          <a:xfrm>
            <a:off x="4099191" y="2943010"/>
            <a:ext cx="258637" cy="452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1453789"/>
                <a:ext cx="41171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96" y="2213137"/>
                <a:ext cx="41703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48" y="2203036"/>
                <a:ext cx="41703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9" y="2951043"/>
                <a:ext cx="41703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585" y="2951043"/>
                <a:ext cx="41703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458" y="2951043"/>
                <a:ext cx="41703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/>
              <p:cNvSpPr txBox="1"/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34" y="2962735"/>
                <a:ext cx="41703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0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3260</Words>
  <Application>Microsoft Office PowerPoint</Application>
  <PresentationFormat>On-screen Show (4:3)</PresentationFormat>
  <Paragraphs>696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2D Orthogonal Range Query</vt:lpstr>
      <vt:lpstr>2D Orthogonal Range Query</vt:lpstr>
      <vt:lpstr>K-d Tree</vt:lpstr>
      <vt:lpstr>K-d Tree</vt:lpstr>
      <vt:lpstr>K-d Tree</vt:lpstr>
      <vt:lpstr>K-d Tree</vt:lpstr>
      <vt:lpstr>K-d Tree</vt:lpstr>
      <vt:lpstr>K-d Tree</vt:lpstr>
      <vt:lpstr>K-d Tree</vt:lpstr>
      <vt:lpstr>K-d Tree</vt:lpstr>
      <vt:lpstr>K-d Tree</vt:lpstr>
      <vt:lpstr>K-d Tree</vt:lpstr>
      <vt:lpstr>K-d Tree</vt:lpstr>
      <vt:lpstr>K-d Tree</vt:lpstr>
      <vt:lpstr>K-d Tree</vt:lpstr>
      <vt:lpstr>K-d Tree</vt:lpstr>
      <vt:lpstr>K-d Tree</vt:lpstr>
      <vt:lpstr>Query a K-d tree</vt:lpstr>
      <vt:lpstr>Range of a node</vt:lpstr>
      <vt:lpstr>Range of a node</vt:lpstr>
      <vt:lpstr>Range of a node</vt:lpstr>
      <vt:lpstr>Range of a node</vt:lpstr>
      <vt:lpstr>Query a K-d tree</vt:lpstr>
      <vt:lpstr>Query a K-d tree</vt:lpstr>
      <vt:lpstr>Query a K-d tree</vt:lpstr>
      <vt:lpstr>Query a K-d tree</vt:lpstr>
      <vt:lpstr>Query a K-d tree</vt:lpstr>
      <vt:lpstr>Query a K-d tree</vt:lpstr>
      <vt:lpstr>Query a K-d tree</vt:lpstr>
      <vt:lpstr>Query a K-d tree</vt:lpstr>
      <vt:lpstr>Query a K-d tree</vt:lpstr>
      <vt:lpstr>Query a K-d tree</vt:lpstr>
      <vt:lpstr>Query a K-d tree</vt:lpstr>
      <vt:lpstr>Query a K-d tree</vt:lpstr>
      <vt:lpstr>Query a K-d tree</vt:lpstr>
      <vt:lpstr>Query a K-d tree</vt:lpstr>
      <vt:lpstr>Query a K-d tree</vt:lpstr>
      <vt:lpstr>Query a K-d tree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EIT</dc:creator>
  <cp:lastModifiedBy>EIT</cp:lastModifiedBy>
  <cp:revision>23</cp:revision>
  <dcterms:created xsi:type="dcterms:W3CDTF">2014-04-03T02:41:54Z</dcterms:created>
  <dcterms:modified xsi:type="dcterms:W3CDTF">2014-04-03T06:58:09Z</dcterms:modified>
</cp:coreProperties>
</file>