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32"/>
  </p:notesMasterIdLst>
  <p:sldIdLst>
    <p:sldId id="256" r:id="rId6"/>
    <p:sldId id="522" r:id="rId7"/>
    <p:sldId id="526" r:id="rId8"/>
    <p:sldId id="527" r:id="rId9"/>
    <p:sldId id="528" r:id="rId10"/>
    <p:sldId id="529" r:id="rId11"/>
    <p:sldId id="531" r:id="rId12"/>
    <p:sldId id="530" r:id="rId13"/>
    <p:sldId id="532" r:id="rId14"/>
    <p:sldId id="538" r:id="rId15"/>
    <p:sldId id="533" r:id="rId16"/>
    <p:sldId id="535" r:id="rId17"/>
    <p:sldId id="536" r:id="rId18"/>
    <p:sldId id="540" r:id="rId19"/>
    <p:sldId id="547" r:id="rId20"/>
    <p:sldId id="548" r:id="rId21"/>
    <p:sldId id="539" r:id="rId22"/>
    <p:sldId id="537" r:id="rId23"/>
    <p:sldId id="534" r:id="rId24"/>
    <p:sldId id="542" r:id="rId25"/>
    <p:sldId id="541" r:id="rId26"/>
    <p:sldId id="543" r:id="rId27"/>
    <p:sldId id="545" r:id="rId28"/>
    <p:sldId id="525" r:id="rId29"/>
    <p:sldId id="524" r:id="rId30"/>
    <p:sldId id="549" r:id="rId3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DCD"/>
    <a:srgbClr val="000000"/>
    <a:srgbClr val="006600"/>
    <a:srgbClr val="080808"/>
    <a:srgbClr val="000099"/>
    <a:srgbClr val="0000CC"/>
    <a:srgbClr val="003300"/>
    <a:srgbClr val="99CC00"/>
    <a:srgbClr val="7FE41A"/>
    <a:srgbClr val="6AD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6379" autoAdjust="0"/>
  </p:normalViewPr>
  <p:slideViewPr>
    <p:cSldViewPr snapToGrid="0" snapToObjects="1">
      <p:cViewPr varScale="1">
        <p:scale>
          <a:sx n="107" d="100"/>
          <a:sy n="107" d="100"/>
        </p:scale>
        <p:origin x="1572" y="96"/>
      </p:cViewPr>
      <p:guideLst>
        <p:guide orient="horz" pos="2170"/>
        <p:guide pos="285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ea typeface="宋体" panose="02010600030101010101" pitchFamily="2" charset="-122"/>
              </a:defRPr>
            </a:lvl1pPr>
          </a:lstStyle>
          <a:p>
            <a:pPr>
              <a:defRPr/>
            </a:pPr>
            <a:endParaRPr lang="zh-CN"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endParaRPr lang="en-US"/>
          </a:p>
        </p:txBody>
      </p:sp>
      <p:sp>
        <p:nvSpPr>
          <p:cNvPr id="922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ea typeface="宋体" panose="02010600030101010101" pitchFamily="2" charset="-122"/>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ea typeface="宋体" panose="02010600030101010101" pitchFamily="2" charset="-122"/>
              </a:defRPr>
            </a:lvl1pPr>
          </a:lstStyle>
          <a:p>
            <a:pPr>
              <a:defRPr/>
            </a:pPr>
            <a:fld id="{C77AA068-423C-4043-8EE2-1CC6D935DDF0}" type="slidenum">
              <a:rPr lang="zh-CN" altLang="en-US"/>
              <a:t>‹#›</a:t>
            </a:fld>
            <a:endParaRPr lang="en-US"/>
          </a:p>
        </p:txBody>
      </p:sp>
    </p:spTree>
    <p:extLst>
      <p:ext uri="{BB962C8B-B14F-4D97-AF65-F5344CB8AC3E}">
        <p14:creationId xmlns:p14="http://schemas.microsoft.com/office/powerpoint/2010/main" val="44505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8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BT1"/>
          <p:cNvSpPr>
            <a:spLocks noGrp="1" noChangeArrowheads="1"/>
          </p:cNvSpPr>
          <p:nvPr>
            <p:ph type="ctrTitle" hasCustomPrompt="1"/>
          </p:nvPr>
        </p:nvSpPr>
        <p:spPr>
          <a:xfrm>
            <a:off x="269875" y="2066925"/>
            <a:ext cx="5592763" cy="1384300"/>
          </a:xfrm>
        </p:spPr>
        <p:txBody>
          <a:bodyPr/>
          <a:lstStyle>
            <a:lvl1pPr algn="ctr">
              <a:defRPr sz="4200">
                <a:solidFill>
                  <a:srgbClr val="14729C"/>
                </a:solidFill>
              </a:defRPr>
            </a:lvl1pPr>
          </a:lstStyle>
          <a:p>
            <a:pPr lvl="0"/>
            <a:r>
              <a:rPr lang="zh-CN" noProof="0"/>
              <a:t>单击此处</a:t>
            </a:r>
            <a:br>
              <a:rPr lang="zh-CN" noProof="0"/>
            </a:br>
            <a:r>
              <a:rPr lang="zh-CN" noProof="0"/>
              <a:t>编辑母版标题样式</a:t>
            </a:r>
          </a:p>
        </p:txBody>
      </p:sp>
      <p:sp>
        <p:nvSpPr>
          <p:cNvPr id="2052" name="KSO_BC1"/>
          <p:cNvSpPr>
            <a:spLocks noGrp="1" noChangeArrowheads="1"/>
          </p:cNvSpPr>
          <p:nvPr>
            <p:ph type="subTitle" idx="1"/>
          </p:nvPr>
        </p:nvSpPr>
        <p:spPr>
          <a:xfrm>
            <a:off x="269875" y="3651250"/>
            <a:ext cx="5588000" cy="547688"/>
          </a:xfrm>
        </p:spPr>
        <p:txBody>
          <a:bodyPr/>
          <a:lstStyle>
            <a:lvl1pPr marL="0" indent="0" algn="ctr">
              <a:buFont typeface="Wingdings" panose="05000000000000000000" pitchFamily="2" charset="2"/>
              <a:buNone/>
              <a:defRPr>
                <a:solidFill>
                  <a:schemeClr val="folHlink"/>
                </a:solidFill>
              </a:defRPr>
            </a:lvl1pPr>
          </a:lstStyle>
          <a:p>
            <a:pPr lvl="0"/>
            <a:r>
              <a:rPr lang="zh-CN" noProof="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901BDE14-8C80-49E0-8281-DD5E56F6F558}" type="datetime1">
              <a:rPr lang="zh-CN" altLang="en-US"/>
              <a:t>2023/12/9</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F4443EEA-FBC3-4E9A-9C70-438B835BD669}"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F8414B56-E0FF-497B-B381-78CDFF87AB44}" type="slidenum">
              <a:rPr lang="zh-CN" alt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11875" y="196850"/>
            <a:ext cx="1943100" cy="6264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79400" y="196850"/>
            <a:ext cx="5680075" cy="6264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B22B9AB2-7367-4ECF-93B6-6B5F052EDA19}" type="slidenum">
              <a:rPr lang="zh-CN" alt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5" descr="未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KSO_BC1"/>
          <p:cNvSpPr>
            <a:spLocks noGrp="1" noChangeArrowheads="1"/>
          </p:cNvSpPr>
          <p:nvPr>
            <p:ph type="subTitle" idx="1"/>
          </p:nvPr>
        </p:nvSpPr>
        <p:spPr>
          <a:xfrm>
            <a:off x="2790825" y="2152650"/>
            <a:ext cx="5870575" cy="496888"/>
          </a:xfrm>
        </p:spPr>
        <p:txBody>
          <a:bodyPr/>
          <a:lstStyle>
            <a:lvl1pPr marL="0" indent="0" algn="r">
              <a:buFont typeface="Wingdings" panose="05000000000000000000" pitchFamily="2" charset="2"/>
              <a:buNone/>
              <a:defRPr sz="2000">
                <a:solidFill>
                  <a:srgbClr val="6C6F72"/>
                </a:solidFill>
              </a:defRPr>
            </a:lvl1pPr>
          </a:lstStyle>
          <a:p>
            <a:pPr lvl="0"/>
            <a:r>
              <a:rPr lang="zh-CN" noProof="0"/>
              <a:t>单击此处编辑母版副标题样式</a:t>
            </a:r>
          </a:p>
        </p:txBody>
      </p:sp>
      <p:sp>
        <p:nvSpPr>
          <p:cNvPr id="4103" name="KSO_BT1"/>
          <p:cNvSpPr>
            <a:spLocks noGrp="1" noChangeArrowheads="1"/>
          </p:cNvSpPr>
          <p:nvPr>
            <p:ph type="ctrTitle"/>
          </p:nvPr>
        </p:nvSpPr>
        <p:spPr>
          <a:xfrm>
            <a:off x="2787650" y="1258888"/>
            <a:ext cx="5884863" cy="863600"/>
          </a:xfrm>
        </p:spPr>
        <p:txBody>
          <a:bodyPr/>
          <a:lstStyle>
            <a:lvl1pPr algn="r">
              <a:defRPr/>
            </a:lvl1pPr>
          </a:lstStyle>
          <a:p>
            <a:pPr lvl="0"/>
            <a:r>
              <a:rPr lang="zh-CN" noProof="0"/>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2D5EB33F-0483-43C6-847F-6D3BDF8997C4}" type="datetime1">
              <a:rPr lang="zh-CN" altLang="en-US"/>
              <a:t>2023/12/9</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AA24BC01-715A-404A-AF8C-083EFE472DA9}"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292F74B-3F9D-4EC0-BB27-2C8E829D83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6C6C4A8C-293A-4006-9D11-27F066922CDA}"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133475"/>
            <a:ext cx="403066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0738" y="1133475"/>
            <a:ext cx="4032250"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18B30462-3FE9-4AC9-87A4-B13B8F51DDE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15D057C7-BE4D-4CC7-9A6F-784CBE1E4408}"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A3111F1-C7D5-4B5F-82C4-FED058A43FED}"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CB8CF258-373D-47B5-9224-E86B2421108D}"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2B98A255-05C8-4069-A9CB-54077EFAD056}"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446F85F4-ED83-48A5-8EDD-7FC59D045909}" type="slidenum">
              <a:rPr lang="zh-CN" alt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91A91975-133D-44B7-B5F6-02DDCE1C6857}"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8C20D0EE-11E1-4E01-A713-4C0B04358260}"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14313"/>
            <a:ext cx="205263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214313"/>
            <a:ext cx="6010275"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9E740C7-CC37-4ABD-A9FF-809B75CEBA06}"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7103" r="1172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数据 4"/>
          <p:cNvSpPr>
            <a:spLocks noChangeArrowheads="1"/>
          </p:cNvSpPr>
          <p:nvPr/>
        </p:nvSpPr>
        <p:spPr bwMode="auto">
          <a:xfrm>
            <a:off x="2857500" y="0"/>
            <a:ext cx="6286500" cy="6858000"/>
          </a:xfrm>
          <a:prstGeom prst="flowChartInputOutput">
            <a:avLst/>
          </a:prstGeom>
          <a:solidFill>
            <a:srgbClr val="FDD762">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5F5F5F"/>
              </a:solidFill>
            </a:endParaRPr>
          </a:p>
        </p:txBody>
      </p:sp>
      <p:pic>
        <p:nvPicPr>
          <p:cNvPr id="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300163"/>
            <a:ext cx="4070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Placeholder 2"/>
          <p:cNvSpPr>
            <a:spLocks noGrp="1" noChangeArrowheads="1"/>
          </p:cNvSpPr>
          <p:nvPr>
            <p:ph type="subTitle" idx="1"/>
          </p:nvPr>
        </p:nvSpPr>
        <p:spPr>
          <a:xfrm>
            <a:off x="3417888" y="5014913"/>
            <a:ext cx="4735512" cy="547687"/>
          </a:xfrm>
        </p:spPr>
        <p:txBody>
          <a:bodyPr/>
          <a:lstStyle>
            <a:lvl1pPr marL="0" indent="0" algn="ctr">
              <a:buFont typeface="Wingdings 2" panose="05020102010507070707" pitchFamily="18" charset="2"/>
              <a:buNone/>
              <a:defRPr>
                <a:solidFill>
                  <a:srgbClr val="FFFFFF"/>
                </a:solidFill>
              </a:defRPr>
            </a:lvl1pPr>
          </a:lstStyle>
          <a:p>
            <a:pPr lvl="0"/>
            <a:r>
              <a:rPr lang="zh-CN" noProof="0"/>
              <a:t>单击此处编辑母版副标题样式</a:t>
            </a:r>
          </a:p>
        </p:txBody>
      </p:sp>
      <p:sp>
        <p:nvSpPr>
          <p:cNvPr id="6153" name="Title Placeholder 1"/>
          <p:cNvSpPr>
            <a:spLocks noGrp="1" noChangeArrowheads="1"/>
          </p:cNvSpPr>
          <p:nvPr>
            <p:ph type="ctrTitle"/>
          </p:nvPr>
        </p:nvSpPr>
        <p:spPr>
          <a:xfrm>
            <a:off x="3408363" y="3463925"/>
            <a:ext cx="4737100" cy="1470025"/>
          </a:xfrm>
        </p:spPr>
        <p:txBody>
          <a:bodyPr/>
          <a:lstStyle>
            <a:lvl1pPr algn="ctr">
              <a:defRPr sz="3200"/>
            </a:lvl1pPr>
          </a:lstStyle>
          <a:p>
            <a:pPr lvl="0"/>
            <a:r>
              <a:rPr lang="zh-CN" noProof="0"/>
              <a:t>单击此处编辑母版标题样式</a:t>
            </a:r>
          </a:p>
        </p:txBody>
      </p:sp>
      <p:sp>
        <p:nvSpPr>
          <p:cNvPr id="7"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30493455-07EA-47DB-90C0-E7E423CB59B6}" type="datetime1">
              <a:rPr lang="zh-CN" altLang="en-US"/>
              <a:t>2023/12/9</a:t>
            </a:fld>
            <a:endParaRPr lang="en-US"/>
          </a:p>
        </p:txBody>
      </p:sp>
      <p:sp>
        <p:nvSpPr>
          <p:cNvPr id="8"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9"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C338A0BD-2BD5-4CDD-949A-399040E1F361}"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4C3199-1AFA-4954-9CC4-12638459641E}"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14791B2-E5C4-4716-B26B-E0118C8D48EA}" type="slidenum">
              <a:rPr lang="zh-CN" alt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476375"/>
            <a:ext cx="3927475"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6613" y="1476375"/>
            <a:ext cx="3929062"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A8A6133-FFB4-4B05-84EA-663E62FDFBC4}" type="slidenum">
              <a:rPr lang="zh-CN" alt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4E227019-1451-45BD-B61C-7AF55C70AA45}" type="slidenum">
              <a:rPr lang="zh-CN" alt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A776A8A5-509F-4FF4-914B-DE7911A9FDCE}" type="slidenum">
              <a:rPr lang="zh-CN" alt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2540D63B-70E4-448C-A960-B7BCA42D5432}" type="slidenum">
              <a:rPr lang="zh-CN" alt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4FBF970-60AF-4DAF-9E35-50708D19D96E}" type="slidenum">
              <a:rPr lang="zh-CN" alt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7353BC4C-21CF-455E-B095-424B494E974E}" type="slidenum">
              <a:rPr lang="zh-CN" alt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1D8D181-3281-4E13-887C-32993C8F81F6}" type="slidenum">
              <a:rPr lang="zh-CN" alt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BF84EC5-1729-4024-A363-B97A4567CA7F}" type="slidenum">
              <a:rPr lang="zh-CN" alt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68300"/>
            <a:ext cx="2001837" cy="59880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68300"/>
            <a:ext cx="5854700" cy="59880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1CA0E7CA-17FA-457E-94D8-9BF9C6220184}" type="slidenum">
              <a:rPr lang="zh-CN" alt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矩形 12"/>
          <p:cNvGrpSpPr/>
          <p:nvPr userDrawn="1"/>
        </p:nvGrpSpPr>
        <p:grpSpPr bwMode="auto">
          <a:xfrm>
            <a:off x="0" y="0"/>
            <a:ext cx="9150350" cy="6888163"/>
            <a:chOff x="0" y="0"/>
            <a:chExt cx="5764" cy="4339"/>
          </a:xfrm>
        </p:grpSpPr>
        <p:pic>
          <p:nvPicPr>
            <p:cNvPr id="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grpSp>
        <p:nvGrpSpPr>
          <p:cNvPr id="7" name="组合 13"/>
          <p:cNvGrpSpPr/>
          <p:nvPr userDrawn="1"/>
        </p:nvGrpSpPr>
        <p:grpSpPr bwMode="auto">
          <a:xfrm>
            <a:off x="0" y="263525"/>
            <a:ext cx="9144000" cy="4676775"/>
            <a:chOff x="0" y="0"/>
            <a:chExt cx="12192000" cy="4677534"/>
          </a:xfrm>
        </p:grpSpPr>
        <p:grpSp>
          <p:nvGrpSpPr>
            <p:cNvPr id="8" name="Freeform 5"/>
            <p:cNvGrpSpPr/>
            <p:nvPr userDrawn="1"/>
          </p:nvGrpSpPr>
          <p:grpSpPr bwMode="auto">
            <a:xfrm>
              <a:off x="0" y="-1059"/>
              <a:ext cx="12200128" cy="2353056"/>
              <a:chOff x="0" y="0"/>
              <a:chExt cx="9150096" cy="2353056"/>
            </a:xfrm>
          </p:grpSpPr>
          <p:pic>
            <p:nvPicPr>
              <p:cNvPr id="17"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8"/>
              <p:cNvSpPr txBox="1">
                <a:spLocks noChangeArrowheads="1"/>
              </p:cNvSpPr>
              <p:nvPr/>
            </p:nvSpPr>
            <p:spPr bwMode="auto">
              <a:xfrm>
                <a:off x="0" y="1059"/>
                <a:ext cx="9144000" cy="235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9" name="矩形 15"/>
            <p:cNvSpPr>
              <a:spLocks noChangeArrowheads="1"/>
            </p:cNvSpPr>
            <p:nvPr/>
          </p:nvSpPr>
          <p:spPr bwMode="auto">
            <a:xfrm>
              <a:off x="0" y="2362583"/>
              <a:ext cx="12192000" cy="171477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cxnSp>
          <p:nvCxnSpPr>
            <p:cNvPr id="10" name="直接连接符 16"/>
            <p:cNvCxnSpPr>
              <a:cxnSpLocks noChangeShapeType="1"/>
            </p:cNvCxnSpPr>
            <p:nvPr/>
          </p:nvCxnSpPr>
          <p:spPr bwMode="auto">
            <a:xfrm>
              <a:off x="0" y="4110425"/>
              <a:ext cx="12192000" cy="0"/>
            </a:xfrm>
            <a:prstGeom prst="line">
              <a:avLst/>
            </a:prstGeom>
            <a:noFill/>
            <a:ln w="19050">
              <a:solidFill>
                <a:srgbClr val="28A9D6"/>
              </a:solidFill>
              <a:round/>
            </a:ln>
            <a:extLst>
              <a:ext uri="{909E8E84-426E-40DD-AFC4-6F175D3DCCD1}">
                <a14:hiddenFill xmlns:a14="http://schemas.microsoft.com/office/drawing/2010/main">
                  <a:noFill/>
                </a14:hiddenFill>
              </a:ext>
            </a:extLst>
          </p:spPr>
        </p:cxnSp>
        <p:cxnSp>
          <p:nvCxnSpPr>
            <p:cNvPr id="11" name="直接连接符 17"/>
            <p:cNvCxnSpPr>
              <a:cxnSpLocks noChangeShapeType="1"/>
            </p:cNvCxnSpPr>
            <p:nvPr/>
          </p:nvCxnSpPr>
          <p:spPr bwMode="auto">
            <a:xfrm>
              <a:off x="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2" name="直接连接符 18"/>
            <p:cNvCxnSpPr>
              <a:cxnSpLocks noChangeShapeType="1"/>
            </p:cNvCxnSpPr>
            <p:nvPr/>
          </p:nvCxnSpPr>
          <p:spPr bwMode="auto">
            <a:xfrm>
              <a:off x="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3" name="直接连接符 19"/>
            <p:cNvCxnSpPr>
              <a:cxnSpLocks noChangeShapeType="1"/>
            </p:cNvCxnSpPr>
            <p:nvPr/>
          </p:nvCxnSpPr>
          <p:spPr bwMode="auto">
            <a:xfrm>
              <a:off x="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4" name="直接连接符 20"/>
            <p:cNvCxnSpPr>
              <a:cxnSpLocks noChangeShapeType="1"/>
            </p:cNvCxnSpPr>
            <p:nvPr/>
          </p:nvCxnSpPr>
          <p:spPr bwMode="auto">
            <a:xfrm>
              <a:off x="787200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787200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787200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grpSp>
      <p:sp>
        <p:nvSpPr>
          <p:cNvPr id="8209" name="Text Placeholder 2"/>
          <p:cNvSpPr>
            <a:spLocks noGrp="1" noChangeArrowheads="1"/>
          </p:cNvSpPr>
          <p:nvPr>
            <p:ph type="subTitle" idx="1"/>
          </p:nvPr>
        </p:nvSpPr>
        <p:spPr>
          <a:xfrm>
            <a:off x="3228975" y="4695825"/>
            <a:ext cx="2628900" cy="466725"/>
          </a:xfrm>
        </p:spPr>
        <p:txBody>
          <a:bodyPr/>
          <a:lstStyle>
            <a:lvl1pPr algn="ctr">
              <a:buFont typeface="Wingdings 2" panose="05020102010507070707" pitchFamily="18" charset="2"/>
              <a:buNone/>
              <a:defRPr sz="1600"/>
            </a:lvl1pPr>
          </a:lstStyle>
          <a:p>
            <a:pPr lvl="0"/>
            <a:r>
              <a:rPr lang="zh-CN" noProof="0">
                <a:sym typeface="Arial" panose="020B0604020202020204" pitchFamily="34" charset="0"/>
              </a:rPr>
              <a:t>单击此处编辑母版副标题样式</a:t>
            </a:r>
          </a:p>
        </p:txBody>
      </p:sp>
      <p:sp>
        <p:nvSpPr>
          <p:cNvPr id="821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
        <p:nvSpPr>
          <p:cNvPr id="19"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7E9B9122-6204-415B-9B63-767BCB80D292}" type="datetime1">
              <a:rPr lang="zh-CN" altLang="en-US"/>
              <a:t>2023/12/9</a:t>
            </a:fld>
            <a:endParaRPr lang="en-US"/>
          </a:p>
        </p:txBody>
      </p:sp>
      <p:sp>
        <p:nvSpPr>
          <p:cNvPr id="20"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21"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70250EEA-FF4E-41D5-AF69-6EEADFA6D3D0}"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C989441-A55F-43EA-A8B0-412ADF2DBC66}"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364DB7A-EFF0-4FC6-B595-90C219780068}"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577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0692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29D5673-5430-4CAF-80D3-E7AE5060CFAF}"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7B25A6FA-2176-4BCE-AD9F-89675A8CFB56}"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EA1250DC-0878-4B08-A8DF-B0618002FCC3}"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79400" y="1054100"/>
            <a:ext cx="3811588"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243388" y="1054100"/>
            <a:ext cx="3811587"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EBDED28-B741-4EF3-8A85-476A8059E05F}" type="slidenum">
              <a:rPr lang="zh-CN" alt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33FB7DB4-EE38-47B9-960D-23808051C6B6}"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8779915-1CD2-4D16-B500-B5490E936485}"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629697E-D45A-4E7C-81FC-4060FFD7AB32}"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C46216-539C-4C56-A730-F6A42213F0E6}"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245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85775" y="255588"/>
            <a:ext cx="5915025" cy="62245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2023/12/9</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91C01A58-410C-44AE-B15D-E703576B05EB}"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eaLnBrk="1">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eaLnBrk="1">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7448908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79400" y="1010465"/>
            <a:ext cx="8636000" cy="4972050"/>
          </a:xfrm>
        </p:spPr>
        <p:txBody>
          <a:bodyPr/>
          <a:lstStyle>
            <a:lvl1pPr eaLnBrk="1">
              <a:lnSpc>
                <a:spcPct val="130000"/>
              </a:lnSpc>
              <a:spcBef>
                <a:spcPts val="0"/>
              </a:spcBef>
              <a:buFont typeface="Wingdings" pitchFamily="2" charset="2"/>
              <a:buChar char="l"/>
              <a:defRPr/>
            </a:lvl1pPr>
            <a:lvl2pPr eaLnBrk="1">
              <a:lnSpc>
                <a:spcPct val="130000"/>
              </a:lnSpc>
              <a:spcBef>
                <a:spcPts val="0"/>
              </a:spcBef>
              <a:buFont typeface="Wingdings" pitchFamily="2" charset="2"/>
              <a:buChar char="Ø"/>
              <a:defRPr/>
            </a:lvl2pPr>
            <a:lvl3pPr eaLnBrk="1">
              <a:lnSpc>
                <a:spcPct val="130000"/>
              </a:lnSpc>
              <a:spcBef>
                <a:spcPts val="0"/>
              </a:spcBef>
              <a:defRPr/>
            </a:lvl3pPr>
            <a:lvl4pPr eaLnBrk="1">
              <a:lnSpc>
                <a:spcPct val="130000"/>
              </a:lnSpc>
              <a:spcBef>
                <a:spcPts val="0"/>
              </a:spcBef>
              <a:defRPr/>
            </a:lvl4pPr>
            <a:lvl5pPr eaLnBrk="1">
              <a:lnSpc>
                <a:spcPct val="1300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 Box 17"/>
          <p:cNvSpPr txBox="1">
            <a:spLocks noChangeArrowheads="1"/>
          </p:cNvSpPr>
          <p:nvPr userDrawn="1"/>
        </p:nvSpPr>
        <p:spPr bwMode="auto">
          <a:xfrm>
            <a:off x="50800" y="6481763"/>
            <a:ext cx="9067800" cy="339725"/>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buFontTx/>
              <a:buNone/>
              <a:defRPr/>
            </a:pPr>
            <a:fld id="{380602F7-2D1E-4BA3-9157-D4E968859D90}" type="slidenum">
              <a:rPr lang="zh-CN" altLang="en-US" sz="1600" b="1" smtClean="0">
                <a:solidFill>
                  <a:srgbClr val="000000"/>
                </a:solidFill>
              </a:rPr>
              <a:pPr algn="r" eaLnBrk="1" hangingPunct="1">
                <a:spcBef>
                  <a:spcPct val="50000"/>
                </a:spcBef>
                <a:buFontTx/>
                <a:buNone/>
                <a:defRPr/>
              </a:pPr>
              <a:t>‹#›</a:t>
            </a:fld>
            <a:r>
              <a:rPr lang="zh-CN" altLang="en-US" sz="1600" b="1" dirty="0">
                <a:solidFill>
                  <a:srgbClr val="FFFFFF"/>
                </a:solidFill>
              </a:rPr>
              <a:t> </a:t>
            </a:r>
            <a:endParaRPr lang="zh-CN" altLang="zh-CN" sz="1600" b="1" dirty="0">
              <a:solidFill>
                <a:srgbClr val="FFFFFF"/>
              </a:solidFill>
            </a:endParaRPr>
          </a:p>
        </p:txBody>
      </p:sp>
    </p:spTree>
    <p:extLst>
      <p:ext uri="{BB962C8B-B14F-4D97-AF65-F5344CB8AC3E}">
        <p14:creationId xmlns:p14="http://schemas.microsoft.com/office/powerpoint/2010/main" val="99818671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94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36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7356039"/>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buFontTx/>
              <a:buNone/>
              <a:defRPr/>
            </a:pPr>
            <a:fld id="{0FF57203-C35C-4101-BB59-5D58D06E0BA5}" type="slidenum">
              <a:rPr lang="en-US" altLang="zh-CN">
                <a:solidFill>
                  <a:srgbClr val="000000"/>
                </a:solidFill>
                <a:latin typeface="Arial" charset="0"/>
                <a:ea typeface="宋体" charset="-122"/>
              </a:rPr>
              <a:pPr>
                <a:buFontTx/>
                <a:buNone/>
                <a:defRPr/>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340490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buFontTx/>
              <a:buNone/>
            </a:pPr>
            <a:fld id="{9FC7E16D-5A04-4A97-B5EF-ADB58EFF5016}" type="slidenum">
              <a:rPr lang="zh-CN" altLang="en-US">
                <a:solidFill>
                  <a:srgbClr val="000000"/>
                </a:solidFill>
                <a:latin typeface="Arial" charset="0"/>
                <a:ea typeface="宋体" charset="-122"/>
              </a:rPr>
              <a:pPr>
                <a:buFontTx/>
                <a:buNone/>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4260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6F03127B-0938-4893-96C2-5BF3E99308BA}" type="slidenum">
              <a:rPr lang="zh-CN" alt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DAC73F5A-A092-4D93-92E7-775B571A6B0D}" type="slidenum">
              <a:rPr lang="zh-CN" alt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B6A47056-C575-41A5-9FC0-1A2A3B26D7C5}" type="slidenum">
              <a:rPr lang="zh-CN" alt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5F96A6E2-01AE-4F33-B1C1-84244AF65CD8}" type="slidenum">
              <a:rPr lang="zh-CN" alt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2023/12/9</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D40B0EB-A491-48EF-BEE0-B90804C1504C}" type="slidenum">
              <a:rPr lang="zh-CN" alt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7.xml"/><Relationship Id="rId7" Type="http://schemas.openxmlformats.org/officeDocument/2006/relationships/image" Target="../media/image10.jpe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5.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0"/>
            <a:ext cx="394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339725" y="196850"/>
            <a:ext cx="6400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8" name="KSO_BC1"/>
          <p:cNvSpPr>
            <a:spLocks noGrp="1" noChangeArrowheads="1"/>
          </p:cNvSpPr>
          <p:nvPr>
            <p:ph type="body" idx="9"/>
          </p:nvPr>
        </p:nvSpPr>
        <p:spPr bwMode="auto">
          <a:xfrm>
            <a:off x="279400" y="1054100"/>
            <a:ext cx="77755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919293"/>
                </a:solidFill>
                <a:ea typeface="宋体" panose="02010600030101010101" pitchFamily="2" charset="-122"/>
              </a:defRPr>
            </a:lvl1pPr>
          </a:lstStyle>
          <a:p>
            <a:pPr>
              <a:defRPr/>
            </a:pPr>
            <a:fld id="{BD9F33B1-7C18-4AD4-9DF1-5FE252B9DDC3}" type="datetime1">
              <a:rPr lang="zh-CN" altLang="en-US"/>
              <a:t>2023/12/9</a:t>
            </a:fld>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919293"/>
                </a:solidFill>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919293"/>
                </a:solidFill>
                <a:ea typeface="宋体" panose="02010600030101010101" pitchFamily="2" charset="-122"/>
              </a:defRPr>
            </a:lvl1pPr>
          </a:lstStyle>
          <a:p>
            <a:pPr>
              <a:defRPr/>
            </a:pPr>
            <a:fld id="{C705EA6D-0A8A-47D3-AD10-1EDF3BDE7BA2}"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3000" b="1" kern="1200">
          <a:solidFill>
            <a:srgbClr val="1A93C8"/>
          </a:solidFill>
          <a:latin typeface="+mj-lt"/>
          <a:ea typeface="+mj-ea"/>
          <a:cs typeface="+mj-cs"/>
        </a:defRPr>
      </a:lvl1pPr>
      <a:lvl2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9pPr>
    </p:titleStyle>
    <p:bodyStyle>
      <a:lvl1pPr marL="357505" indent="-357505" algn="just" rtl="0" fontAlgn="base">
        <a:spcBef>
          <a:spcPts val="1800"/>
        </a:spcBef>
        <a:spcAft>
          <a:spcPct val="0"/>
        </a:spcAft>
        <a:buClr>
          <a:srgbClr val="1A93C8"/>
        </a:buClr>
        <a:buSzPct val="60000"/>
        <a:buFont typeface="Wingdings" panose="05000000000000000000" pitchFamily="2" charset="2"/>
        <a:buChar char="m"/>
        <a:defRPr sz="2000" kern="1200">
          <a:solidFill>
            <a:srgbClr val="1A93C8"/>
          </a:solidFill>
          <a:latin typeface="+mn-lt"/>
          <a:ea typeface="+mn-ea"/>
          <a:cs typeface="+mn-cs"/>
        </a:defRPr>
      </a:lvl1pPr>
      <a:lvl2pPr marL="357505" indent="-357505" algn="l" rtl="0" fontAlgn="base">
        <a:lnSpc>
          <a:spcPct val="130000"/>
        </a:lnSpc>
        <a:spcBef>
          <a:spcPct val="0"/>
        </a:spcBef>
        <a:spcAft>
          <a:spcPts val="600"/>
        </a:spcAft>
        <a:buClr>
          <a:srgbClr val="A1BBEE"/>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6"/>
          <p:cNvGrpSpPr>
            <a:grpSpLocks noChangeAspect="1"/>
          </p:cNvGrpSpPr>
          <p:nvPr/>
        </p:nvGrpSpPr>
        <p:grpSpPr bwMode="auto">
          <a:xfrm>
            <a:off x="-3175" y="12700"/>
            <a:ext cx="9144000" cy="6858000"/>
            <a:chOff x="0" y="0"/>
            <a:chExt cx="7850038" cy="5887529"/>
          </a:xfrm>
        </p:grpSpPr>
        <p:pic>
          <p:nvPicPr>
            <p:cNvPr id="2051"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151"/>
            <a:stretch>
              <a:fillRect/>
            </a:stretch>
          </p:blipFill>
          <p:spPr bwMode="auto">
            <a:xfrm>
              <a:off x="3925019" y="0"/>
              <a:ext cx="3925019" cy="58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310"/>
            <a:stretch>
              <a:fillRect/>
            </a:stretch>
          </p:blipFill>
          <p:spPr bwMode="auto">
            <a:xfrm flipH="1">
              <a:off x="0" y="0"/>
              <a:ext cx="3925019" cy="5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solidFill>
                  <a:srgbClr val="969696"/>
                </a:solidFill>
                <a:ea typeface="宋体" panose="02010600030101010101" pitchFamily="2" charset="-122"/>
              </a:defRPr>
            </a:lvl1pPr>
          </a:lstStyle>
          <a:p>
            <a:pPr>
              <a:defRPr/>
            </a:pPr>
            <a:fld id="{543B238A-CF46-4546-8C56-ADAB882ADE59}" type="datetime1">
              <a:rPr lang="zh-CN" altLang="en-US"/>
              <a:t>2023/12/9</a:t>
            </a:fld>
            <a:endParaRPr lang="en-US"/>
          </a:p>
        </p:txBody>
      </p:sp>
      <p:sp>
        <p:nvSpPr>
          <p:cNvPr id="3078"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solidFill>
                  <a:srgbClr val="969696"/>
                </a:solidFill>
                <a:ea typeface="宋体" panose="02010600030101010101" pitchFamily="2" charset="-122"/>
              </a:defRPr>
            </a:lvl1pPr>
          </a:lstStyle>
          <a:p>
            <a:pPr>
              <a:defRPr/>
            </a:pPr>
            <a:endParaRPr lang="en-US"/>
          </a:p>
        </p:txBody>
      </p:sp>
      <p:sp>
        <p:nvSpPr>
          <p:cNvPr id="3079"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solidFill>
                  <a:srgbClr val="969696"/>
                </a:solidFill>
                <a:ea typeface="宋体" panose="02010600030101010101" pitchFamily="2" charset="-122"/>
              </a:defRPr>
            </a:lvl1pPr>
          </a:lstStyle>
          <a:p>
            <a:pPr>
              <a:defRPr/>
            </a:pPr>
            <a:fld id="{028345E7-2928-4024-B92D-DE6894893D24}" type="slidenum">
              <a:rPr lang="zh-CN" altLang="en-US"/>
              <a:t>‹#›</a:t>
            </a:fld>
            <a:endParaRPr lang="en-US"/>
          </a:p>
        </p:txBody>
      </p:sp>
      <p:sp>
        <p:nvSpPr>
          <p:cNvPr id="2056" name="KSO_BC1"/>
          <p:cNvSpPr>
            <a:spLocks noGrp="1" noChangeArrowheads="1"/>
          </p:cNvSpPr>
          <p:nvPr>
            <p:ph type="body" idx="4294967295"/>
          </p:nvPr>
        </p:nvSpPr>
        <p:spPr bwMode="auto">
          <a:xfrm>
            <a:off x="447675" y="1133475"/>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2057" name="KSO_BT1"/>
          <p:cNvSpPr>
            <a:spLocks noGrp="1" noChangeArrowheads="1"/>
          </p:cNvSpPr>
          <p:nvPr>
            <p:ph type="title" idx="9"/>
          </p:nvPr>
        </p:nvSpPr>
        <p:spPr bwMode="auto">
          <a:xfrm>
            <a:off x="44767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sz="3200" b="1" kern="1200">
          <a:solidFill>
            <a:schemeClr val="accent1"/>
          </a:solidFill>
          <a:latin typeface="+mj-lt"/>
          <a:ea typeface="+mj-ea"/>
          <a:cs typeface="+mj-cs"/>
        </a:defRPr>
      </a:lvl1pPr>
      <a:lvl2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50000"/>
        <a:buFont typeface="Wingdings" panose="05000000000000000000" pitchFamily="2" charset="2"/>
        <a:buChar char="l"/>
        <a:defRPr sz="2400" kern="1200">
          <a:solidFill>
            <a:schemeClr val="accent1"/>
          </a:solidFill>
          <a:latin typeface="+mn-lt"/>
          <a:ea typeface="+mn-ea"/>
          <a:cs typeface="+mn-cs"/>
        </a:defRPr>
      </a:lvl1pPr>
      <a:lvl2pPr marL="361950" indent="-361950" algn="l" defTabSz="685800" rtl="0" fontAlgn="base">
        <a:lnSpc>
          <a:spcPct val="120000"/>
        </a:lnSpc>
        <a:spcBef>
          <a:spcPct val="0"/>
        </a:spcBef>
        <a:spcAft>
          <a:spcPts val="1200"/>
        </a:spcAft>
        <a:buClr>
          <a:srgbClr val="E5A997"/>
        </a:buClr>
        <a:buFont typeface="幼圆" panose="02010509060101010101" pitchFamily="49" charset="-122"/>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3">
            <a:extLst>
              <a:ext uri="{28A0092B-C50C-407E-A947-70E740481C1C}">
                <a14:useLocalDpi xmlns:a14="http://schemas.microsoft.com/office/drawing/2010/main" val="0"/>
              </a:ext>
            </a:extLst>
          </a:blip>
          <a:srcRect l="1519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noChangeArrowheads="1"/>
          </p:cNvSpPr>
          <p:nvPr>
            <p:ph type="body" idx="4294967295"/>
          </p:nvPr>
        </p:nvSpPr>
        <p:spPr bwMode="auto">
          <a:xfrm>
            <a:off x="566738" y="1476375"/>
            <a:ext cx="8008937"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5124" name="Date Placeholder 3"/>
          <p:cNvSpPr>
            <a:spLocks noGrp="1" noChangeArrowheads="1"/>
          </p:cNvSpPr>
          <p:nvPr>
            <p:ph type="dt" sz="half" idx="2"/>
          </p:nvPr>
        </p:nvSpPr>
        <p:spPr bwMode="auto">
          <a:xfrm>
            <a:off x="6286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B3191403-9BB2-424E-A8BB-7CB1475A9DB0}" type="datetime1">
              <a:rPr lang="zh-CN" altLang="en-US"/>
              <a:t>2023/12/9</a:t>
            </a:fld>
            <a:endParaRPr lang="en-US"/>
          </a:p>
        </p:txBody>
      </p:sp>
      <p:sp>
        <p:nvSpPr>
          <p:cNvPr id="5125" name="Footer Placeholder 4"/>
          <p:cNvSpPr>
            <a:spLocks noGrp="1" noChangeArrowheads="1"/>
          </p:cNvSpPr>
          <p:nvPr>
            <p:ph type="ftr" sz="quarter" idx="3"/>
          </p:nvPr>
        </p:nvSpPr>
        <p:spPr bwMode="auto">
          <a:xfrm>
            <a:off x="3028950" y="64039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5126" name="Slide Number Placeholder 5"/>
          <p:cNvSpPr>
            <a:spLocks noGrp="1" noChangeArrowheads="1"/>
          </p:cNvSpPr>
          <p:nvPr>
            <p:ph type="sldNum" sz="quarter" idx="4"/>
          </p:nvPr>
        </p:nvSpPr>
        <p:spPr bwMode="auto">
          <a:xfrm>
            <a:off x="64579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1F8672DB-A52B-402A-AC56-6EAF7309D802}" type="slidenum">
              <a:rPr lang="zh-CN" altLang="en-US"/>
              <a:t>‹#›</a:t>
            </a:fld>
            <a:endParaRPr lang="en-US"/>
          </a:p>
        </p:txBody>
      </p:sp>
      <p:sp>
        <p:nvSpPr>
          <p:cNvPr id="3079" name="Title Placeholder 1"/>
          <p:cNvSpPr>
            <a:spLocks noGrp="1" noChangeArrowheads="1"/>
          </p:cNvSpPr>
          <p:nvPr>
            <p:ph type="title" idx="9"/>
          </p:nvPr>
        </p:nvSpPr>
        <p:spPr bwMode="auto">
          <a:xfrm>
            <a:off x="566738" y="368300"/>
            <a:ext cx="8008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9pPr>
    </p:titleStyle>
    <p:bodyStyle>
      <a:lvl1pPr marL="266700" indent="-266700" algn="l" defTabSz="685800" rtl="0" fontAlgn="base">
        <a:lnSpc>
          <a:spcPct val="90000"/>
        </a:lnSpc>
        <a:spcBef>
          <a:spcPts val="1350"/>
        </a:spcBef>
        <a:spcAft>
          <a:spcPct val="0"/>
        </a:spcAft>
        <a:buClr>
          <a:schemeClr val="accent2"/>
        </a:buClr>
        <a:buSzPct val="80000"/>
        <a:buFont typeface="Wingdings 2" panose="05020102010507070707" pitchFamily="18" charset="2"/>
        <a:buChar char="ö"/>
        <a:defRPr sz="2400" kern="12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kern="1200">
          <a:solidFill>
            <a:srgbClr val="303030"/>
          </a:solidFill>
          <a:latin typeface="+mn-lt"/>
          <a:ea typeface="+mn-ea"/>
          <a:cs typeface="+mn-cs"/>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矩形 11"/>
          <p:cNvGrpSpPr/>
          <p:nvPr/>
        </p:nvGrpSpPr>
        <p:grpSpPr bwMode="auto">
          <a:xfrm>
            <a:off x="0" y="0"/>
            <a:ext cx="9150350" cy="6888163"/>
            <a:chOff x="0" y="0"/>
            <a:chExt cx="5764" cy="4339"/>
          </a:xfrm>
        </p:grpSpPr>
        <p:pic>
          <p:nvPicPr>
            <p:cNvPr id="4099" name="矩形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sp>
        <p:nvSpPr>
          <p:cNvPr id="4101" name="Text Placeholder 2"/>
          <p:cNvSpPr>
            <a:spLocks noGrp="1" noChangeArrowheads="1"/>
          </p:cNvSpPr>
          <p:nvPr>
            <p:ph type="body" idx="4294967295"/>
          </p:nvPr>
        </p:nvSpPr>
        <p:spPr bwMode="auto">
          <a:xfrm>
            <a:off x="485775" y="113506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宋体" panose="02010600030101010101" pitchFamily="2" charset="-122"/>
              </a:rPr>
              <a:t>第二级</a:t>
            </a:r>
          </a:p>
          <a:p>
            <a:pPr lvl="2"/>
            <a:r>
              <a:rPr lang="zh-CN" altLang="en-US">
                <a:sym typeface="宋体" panose="02010600030101010101" pitchFamily="2" charset="-122"/>
              </a:rPr>
              <a:t>第三级</a:t>
            </a:r>
          </a:p>
          <a:p>
            <a:pPr lvl="3"/>
            <a:r>
              <a:rPr lang="zh-CN" altLang="en-US">
                <a:sym typeface="宋体" panose="02010600030101010101" pitchFamily="2" charset="-122"/>
              </a:rPr>
              <a:t>第四级</a:t>
            </a:r>
          </a:p>
        </p:txBody>
      </p:sp>
      <p:sp>
        <p:nvSpPr>
          <p:cNvPr id="717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86C121FE-698C-4C79-A3F4-AD86EFCAADA7}" type="datetime1">
              <a:rPr lang="zh-CN" altLang="en-US"/>
              <a:t>2023/12/9</a:t>
            </a:fld>
            <a:endParaRPr lang="en-US"/>
          </a:p>
        </p:txBody>
      </p:sp>
      <p:sp>
        <p:nvSpPr>
          <p:cNvPr id="717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717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C44DC649-F695-46C3-B7FF-3FC4AA7FFBA1}" type="slidenum">
              <a:rPr lang="zh-CN" altLang="en-US"/>
              <a:t>‹#›</a:t>
            </a:fld>
            <a:endParaRPr lang="en-US"/>
          </a:p>
        </p:txBody>
      </p:sp>
      <p:sp>
        <p:nvSpPr>
          <p:cNvPr id="4105" name="Title Placeholder 1"/>
          <p:cNvSpPr>
            <a:spLocks noGrp="1" noChangeArrowheads="1"/>
          </p:cNvSpPr>
          <p:nvPr>
            <p:ph type="title" idx="9"/>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cxnSp>
        <p:nvCxnSpPr>
          <p:cNvPr id="4106" name="直接连接符 8"/>
          <p:cNvCxnSpPr>
            <a:cxnSpLocks noChangeShapeType="1"/>
          </p:cNvCxnSpPr>
          <p:nvPr/>
        </p:nvCxnSpPr>
        <p:spPr bwMode="auto">
          <a:xfrm flipH="1">
            <a:off x="57150" y="6480175"/>
            <a:ext cx="8980488" cy="0"/>
          </a:xfrm>
          <a:prstGeom prst="line">
            <a:avLst/>
          </a:prstGeom>
          <a:noFill/>
          <a:ln w="15875">
            <a:solidFill>
              <a:srgbClr val="28A9D6"/>
            </a:solidFill>
            <a:round/>
          </a:ln>
          <a:extLst>
            <a:ext uri="{909E8E84-426E-40DD-AFC4-6F175D3DCCD1}">
              <a14:hiddenFill xmlns:a14="http://schemas.microsoft.com/office/drawing/2010/main">
                <a:noFill/>
              </a14:hiddenFill>
            </a:ext>
          </a:extLst>
        </p:spPr>
      </p:cxnSp>
      <p:grpSp>
        <p:nvGrpSpPr>
          <p:cNvPr id="4107" name="Freeform 5"/>
          <p:cNvGrpSpPr/>
          <p:nvPr/>
        </p:nvGrpSpPr>
        <p:grpSpPr bwMode="auto">
          <a:xfrm>
            <a:off x="5595938" y="5657850"/>
            <a:ext cx="3194050" cy="822325"/>
            <a:chOff x="0" y="0"/>
            <a:chExt cx="2012" cy="518"/>
          </a:xfrm>
        </p:grpSpPr>
        <p:pic>
          <p:nvPicPr>
            <p:cNvPr id="4108" name="Freeform 5"/>
            <p:cNvPicPr>
              <a:picLocks noEditPoints="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4110" name="任意多边形 10"/>
          <p:cNvSpPr>
            <a:spLocks noChangeArrowheads="1"/>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fontAlgn="base">
        <a:lnSpc>
          <a:spcPct val="90000"/>
        </a:lnSpc>
        <a:spcBef>
          <a:spcPct val="0"/>
        </a:spcBef>
        <a:spcAft>
          <a:spcPct val="0"/>
        </a:spcAft>
        <a:defRPr sz="2800" kern="12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p:titleStyle>
    <p:body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1027" name="Picture 22" descr="aaaa002"/>
          <p:cNvPicPr>
            <a:picLocks noChangeAspect="1" noChangeArrowheads="1"/>
          </p:cNvPicPr>
          <p:nvPr userDrawn="1"/>
        </p:nvPicPr>
        <p:blipFill>
          <a:blip r:embed="rId8" cstate="print"/>
          <a:srcRect/>
          <a:stretch>
            <a:fillRect/>
          </a:stretch>
        </p:blipFill>
        <p:spPr bwMode="auto">
          <a:xfrm>
            <a:off x="0" y="0"/>
            <a:ext cx="9144000" cy="1222375"/>
          </a:xfrm>
          <a:prstGeom prst="rect">
            <a:avLst/>
          </a:prstGeom>
          <a:noFill/>
          <a:ln w="9525">
            <a:noFill/>
            <a:miter lim="800000"/>
            <a:headEnd/>
            <a:tailEnd/>
          </a:ln>
        </p:spPr>
      </p:pic>
      <p:sp>
        <p:nvSpPr>
          <p:cNvPr id="1028" name="Rectangle 2"/>
          <p:cNvSpPr>
            <a:spLocks noGrp="1" noChangeArrowheads="1"/>
          </p:cNvSpPr>
          <p:nvPr>
            <p:ph type="title"/>
          </p:nvPr>
        </p:nvSpPr>
        <p:spPr bwMode="auto">
          <a:xfrm>
            <a:off x="361950" y="119063"/>
            <a:ext cx="8547100" cy="547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0"/>
          <p:cNvSpPr>
            <a:spLocks noGrp="1" noChangeArrowheads="1"/>
          </p:cNvSpPr>
          <p:nvPr>
            <p:ph type="body" idx="1"/>
          </p:nvPr>
        </p:nvSpPr>
        <p:spPr bwMode="auto">
          <a:xfrm>
            <a:off x="279400" y="1096963"/>
            <a:ext cx="86360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925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med"/>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Times New Roman" pitchFamily="18" charset="0"/>
          <a:ea typeface="宋体" pitchFamily="2" charset="-122"/>
        </a:defRPr>
      </a:lvl2pPr>
      <a:lvl3pPr algn="ctr" rtl="0" eaLnBrk="0" fontAlgn="base" hangingPunct="0">
        <a:spcBef>
          <a:spcPct val="0"/>
        </a:spcBef>
        <a:spcAft>
          <a:spcPct val="0"/>
        </a:spcAft>
        <a:defRPr sz="3600" b="1">
          <a:solidFill>
            <a:srgbClr val="990000"/>
          </a:solidFill>
          <a:latin typeface="Times New Roman" pitchFamily="18" charset="0"/>
          <a:ea typeface="宋体" pitchFamily="2" charset="-122"/>
        </a:defRPr>
      </a:lvl3pPr>
      <a:lvl4pPr algn="ctr" rtl="0" eaLnBrk="0" fontAlgn="base" hangingPunct="0">
        <a:spcBef>
          <a:spcPct val="0"/>
        </a:spcBef>
        <a:spcAft>
          <a:spcPct val="0"/>
        </a:spcAft>
        <a:defRPr sz="3600" b="1">
          <a:solidFill>
            <a:srgbClr val="990000"/>
          </a:solidFill>
          <a:latin typeface="Times New Roman" pitchFamily="18" charset="0"/>
          <a:ea typeface="宋体" pitchFamily="2" charset="-122"/>
        </a:defRPr>
      </a:lvl4pPr>
      <a:lvl5pPr algn="ctr" rtl="0" eaLnBrk="0" fontAlgn="base" hangingPunct="0">
        <a:spcBef>
          <a:spcPct val="0"/>
        </a:spcBef>
        <a:spcAft>
          <a:spcPct val="0"/>
        </a:spcAft>
        <a:defRPr sz="3600" b="1">
          <a:solidFill>
            <a:srgbClr val="990000"/>
          </a:solidFill>
          <a:latin typeface="Times New Roman" pitchFamily="18" charset="0"/>
          <a:ea typeface="宋体" pitchFamily="2" charset="-122"/>
        </a:defRPr>
      </a:lvl5pPr>
      <a:lvl6pPr marL="457200" algn="ctr" rtl="0" fontAlgn="base">
        <a:spcBef>
          <a:spcPct val="0"/>
        </a:spcBef>
        <a:spcAft>
          <a:spcPct val="0"/>
        </a:spcAft>
        <a:defRPr sz="3600" b="1">
          <a:solidFill>
            <a:srgbClr val="990000"/>
          </a:solidFill>
          <a:latin typeface="Times New Roman" pitchFamily="18" charset="0"/>
          <a:ea typeface="宋体" pitchFamily="2" charset="-122"/>
        </a:defRPr>
      </a:lvl6pPr>
      <a:lvl7pPr marL="914400" algn="ctr" rtl="0" fontAlgn="base">
        <a:spcBef>
          <a:spcPct val="0"/>
        </a:spcBef>
        <a:spcAft>
          <a:spcPct val="0"/>
        </a:spcAft>
        <a:defRPr sz="3600" b="1">
          <a:solidFill>
            <a:srgbClr val="990000"/>
          </a:solidFill>
          <a:latin typeface="Times New Roman" pitchFamily="18" charset="0"/>
          <a:ea typeface="宋体" pitchFamily="2" charset="-122"/>
        </a:defRPr>
      </a:lvl7pPr>
      <a:lvl8pPr marL="1371600" algn="ctr" rtl="0" fontAlgn="base">
        <a:spcBef>
          <a:spcPct val="0"/>
        </a:spcBef>
        <a:spcAft>
          <a:spcPct val="0"/>
        </a:spcAft>
        <a:defRPr sz="3600" b="1">
          <a:solidFill>
            <a:srgbClr val="990000"/>
          </a:solidFill>
          <a:latin typeface="Times New Roman" pitchFamily="18" charset="0"/>
          <a:ea typeface="宋体" pitchFamily="2" charset="-122"/>
        </a:defRPr>
      </a:lvl8pPr>
      <a:lvl9pPr marL="1828800" algn="ctr" rtl="0" fontAlgn="base">
        <a:spcBef>
          <a:spcPct val="0"/>
        </a:spcBef>
        <a:spcAft>
          <a:spcPct val="0"/>
        </a:spcAft>
        <a:defRPr sz="3600" b="1">
          <a:solidFill>
            <a:srgbClr val="990000"/>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hlink"/>
        </a:buClr>
        <a:buSzPct val="110000"/>
        <a:buFont typeface="Wingdings" pitchFamily="2" charset="2"/>
        <a:buChar char="Ø"/>
        <a:defRPr sz="2800" b="1">
          <a:solidFill>
            <a:schemeClr val="hlink"/>
          </a:solidFill>
          <a:latin typeface="+mn-lt"/>
          <a:ea typeface="+mn-ea"/>
          <a:cs typeface="+mn-cs"/>
        </a:defRPr>
      </a:lvl1pPr>
      <a:lvl2pPr marL="742950" indent="-285750" algn="l" rtl="0" eaLnBrk="0" fontAlgn="base" hangingPunct="0">
        <a:lnSpc>
          <a:spcPct val="120000"/>
        </a:lnSpc>
        <a:spcBef>
          <a:spcPct val="20000"/>
        </a:spcBef>
        <a:spcAft>
          <a:spcPct val="0"/>
        </a:spcAft>
        <a:buClr>
          <a:srgbClr val="800000"/>
        </a:buClr>
        <a:buFont typeface="Wingdings" pitchFamily="2" charset="2"/>
        <a:buChar char="l"/>
        <a:defRPr sz="2400" b="1">
          <a:solidFill>
            <a:srgbClr val="000000"/>
          </a:solidFill>
          <a:latin typeface="+mn-lt"/>
          <a:ea typeface="楷体_GB2312" pitchFamily="49" charset="-122"/>
        </a:defRPr>
      </a:lvl2pPr>
      <a:lvl3pPr marL="1143000" indent="-228600" algn="l" rtl="0" eaLnBrk="0" fontAlgn="base" hangingPunct="0">
        <a:lnSpc>
          <a:spcPct val="145000"/>
        </a:lnSpc>
        <a:spcBef>
          <a:spcPct val="20000"/>
        </a:spcBef>
        <a:spcAft>
          <a:spcPct val="0"/>
        </a:spcAft>
        <a:buClr>
          <a:srgbClr val="FF0000"/>
        </a:buClr>
        <a:buFont typeface="Wingdings" pitchFamily="2" charset="2"/>
        <a:buChar char="þ"/>
        <a:defRPr sz="2400" b="1">
          <a:solidFill>
            <a:srgbClr val="A85400"/>
          </a:solidFill>
          <a:latin typeface="+mn-lt"/>
          <a:ea typeface="+mn-ea"/>
        </a:defRPr>
      </a:lvl3pPr>
      <a:lvl4pPr marL="1600200" indent="-228600" algn="l" rtl="0" eaLnBrk="0" fontAlgn="base" hangingPunct="0">
        <a:lnSpc>
          <a:spcPct val="145000"/>
        </a:lnSpc>
        <a:spcBef>
          <a:spcPct val="20000"/>
        </a:spcBef>
        <a:spcAft>
          <a:spcPct val="0"/>
        </a:spcAft>
        <a:buBlip>
          <a:blip r:embed="rId9"/>
        </a:buBlip>
        <a:defRPr sz="1600" b="1">
          <a:solidFill>
            <a:srgbClr val="800080"/>
          </a:solidFill>
          <a:latin typeface="+mn-lt"/>
          <a:ea typeface="楷体_GB2312" pitchFamily="49" charset="-122"/>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391887" y="2677886"/>
            <a:ext cx="8501742" cy="1001485"/>
          </a:xfrm>
        </p:spPr>
        <p:txBody>
          <a:bodyPr/>
          <a:lstStyle/>
          <a:p>
            <a:r>
              <a:rPr lang="zh-CN" altLang="en-US" sz="4000" dirty="0">
                <a:solidFill>
                  <a:srgbClr val="000000"/>
                </a:solidFill>
              </a:rPr>
              <a:t>计算导论与程序设计</a:t>
            </a:r>
          </a:p>
        </p:txBody>
      </p:sp>
      <p:sp>
        <p:nvSpPr>
          <p:cNvPr id="10242" name="Rectangle 3"/>
          <p:cNvSpPr>
            <a:spLocks noGrp="1" noChangeArrowheads="1"/>
          </p:cNvSpPr>
          <p:nvPr>
            <p:ph type="subTitle" idx="1"/>
          </p:nvPr>
        </p:nvSpPr>
        <p:spPr>
          <a:xfrm>
            <a:off x="3228975" y="4695825"/>
            <a:ext cx="2625725" cy="1095375"/>
          </a:xfrm>
        </p:spPr>
        <p:txBody>
          <a:bodyPr/>
          <a:lstStyle/>
          <a:p>
            <a:r>
              <a:rPr lang="en-US" altLang="zh-CN" sz="2400" dirty="0" smtClean="0">
                <a:solidFill>
                  <a:schemeClr val="tx1"/>
                </a:solidFill>
              </a:rPr>
              <a:t>C</a:t>
            </a:r>
            <a:r>
              <a:rPr lang="zh-CN" altLang="en-US" sz="2400" dirty="0" smtClean="0">
                <a:solidFill>
                  <a:srgbClr val="000000"/>
                </a:solidFill>
              </a:rPr>
              <a:t>语言嵌入编程</a:t>
            </a:r>
            <a:endParaRPr lang="en-US" altLang="zh-CN" sz="2400" dirty="0" smtClean="0">
              <a:solidFill>
                <a:srgbClr val="000000"/>
              </a:solidFill>
            </a:endParaRPr>
          </a:p>
          <a:p>
            <a:r>
              <a:rPr lang="zh-CN" altLang="en-US" sz="2400" dirty="0" smtClean="0">
                <a:solidFill>
                  <a:srgbClr val="000000"/>
                </a:solidFill>
              </a:rPr>
              <a:t>或内联汇编</a:t>
            </a:r>
            <a:endParaRPr lang="zh-CN" altLang="en-US" sz="2400" dirty="0">
              <a:solidFill>
                <a:srgbClr val="000000"/>
              </a:solidFill>
            </a:endParaRPr>
          </a:p>
        </p:txBody>
      </p:sp>
      <p:pic>
        <p:nvPicPr>
          <p:cNvPr id="4" name="Picture 2" descr="http://www.sdu.edu.cn/2010/images/top222.jpg"/>
          <p:cNvPicPr>
            <a:picLocks noChangeAspect="1" noChangeArrowheads="1"/>
          </p:cNvPicPr>
          <p:nvPr/>
        </p:nvPicPr>
        <p:blipFill>
          <a:blip r:embed="rId2" cstate="print"/>
          <a:srcRect b="9109"/>
          <a:stretch>
            <a:fillRect/>
          </a:stretch>
        </p:blipFill>
        <p:spPr bwMode="auto">
          <a:xfrm>
            <a:off x="0" y="0"/>
            <a:ext cx="9144000" cy="25472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a:t>
            </a:r>
            <a:r>
              <a:rPr lang="en-US" altLang="zh-CN" dirty="0" smtClean="0"/>
              <a:t>/</a:t>
            </a:r>
            <a:r>
              <a:rPr lang="zh-CN" altLang="en-US" dirty="0" smtClean="0"/>
              <a:t>输出约束</a:t>
            </a:r>
            <a:r>
              <a:rPr lang="en-US" altLang="zh-CN" dirty="0" smtClean="0"/>
              <a:t>—</a:t>
            </a:r>
            <a:r>
              <a:rPr lang="en-US" altLang="zh-CN" b="1" dirty="0">
                <a:solidFill>
                  <a:srgbClr val="7030A0"/>
                </a:solidFill>
              </a:rPr>
              <a:t>Register operand </a:t>
            </a:r>
            <a:r>
              <a:rPr lang="en-US" altLang="zh-CN" b="1" dirty="0" smtClean="0">
                <a:solidFill>
                  <a:srgbClr val="7030A0"/>
                </a:solidFill>
              </a:rPr>
              <a:t>constraint(r)</a:t>
            </a:r>
            <a:endParaRPr lang="zh-CN" altLang="en-US" dirty="0">
              <a:solidFill>
                <a:srgbClr val="7030A0"/>
              </a:solidFill>
            </a:endParaRPr>
          </a:p>
        </p:txBody>
      </p:sp>
      <p:sp>
        <p:nvSpPr>
          <p:cNvPr id="7" name="内容占位符 6"/>
          <p:cNvSpPr>
            <a:spLocks noGrp="1"/>
          </p:cNvSpPr>
          <p:nvPr>
            <p:ph idx="1"/>
          </p:nvPr>
        </p:nvSpPr>
        <p:spPr>
          <a:xfrm>
            <a:off x="485775" y="1135062"/>
            <a:ext cx="7914154" cy="5095409"/>
          </a:xfrm>
        </p:spPr>
        <p:txBody>
          <a:bodyPr/>
          <a:lstStyle/>
          <a:p>
            <a:pPr marL="342900" indent="-342900">
              <a:lnSpc>
                <a:spcPct val="100000"/>
              </a:lnSpc>
              <a:spcBef>
                <a:spcPts val="600"/>
              </a:spcBef>
              <a:buFont typeface="Wingdings" panose="05000000000000000000" pitchFamily="2" charset="2"/>
              <a:buChar char="l"/>
            </a:pPr>
            <a:r>
              <a:rPr lang="en-US" altLang="zh-CN" sz="2000" dirty="0"/>
              <a:t>When operands are specified using this constraint, they get stored in </a:t>
            </a:r>
            <a:r>
              <a:rPr lang="en-US" altLang="zh-CN" sz="2000" b="1" i="1" dirty="0">
                <a:solidFill>
                  <a:srgbClr val="7030A0"/>
                </a:solidFill>
              </a:rPr>
              <a:t>General Purpose Registers(GPR</a:t>
            </a:r>
            <a:r>
              <a:rPr lang="en-US" altLang="zh-CN" sz="2000" b="1" i="1" dirty="0" smtClean="0">
                <a:solidFill>
                  <a:srgbClr val="7030A0"/>
                </a:solidFill>
              </a:rPr>
              <a:t>).</a:t>
            </a:r>
          </a:p>
          <a:p>
            <a:pPr marL="342900" indent="-342900">
              <a:lnSpc>
                <a:spcPct val="100000"/>
              </a:lnSpc>
              <a:spcBef>
                <a:spcPts val="600"/>
              </a:spcBef>
              <a:buFont typeface="Wingdings" panose="05000000000000000000" pitchFamily="2" charset="2"/>
              <a:buChar char="l"/>
            </a:pPr>
            <a:r>
              <a:rPr lang="en-US" altLang="zh-CN" sz="2000" dirty="0"/>
              <a:t>Take the following example</a:t>
            </a:r>
            <a:r>
              <a:rPr lang="en-US" altLang="zh-CN" sz="2000" dirty="0" smtClean="0"/>
              <a:t>: </a:t>
            </a:r>
          </a:p>
          <a:p>
            <a:pPr marL="971550" lvl="1">
              <a:lnSpc>
                <a:spcPct val="100000"/>
              </a:lnSpc>
              <a:spcBef>
                <a:spcPts val="600"/>
              </a:spcBef>
              <a:buFont typeface="Arial" panose="020B0604020202020204" pitchFamily="34" charset="0"/>
              <a:buChar char="•"/>
            </a:pPr>
            <a:r>
              <a:rPr lang="pt-BR" altLang="zh-CN" sz="1800" b="1" i="1" dirty="0" smtClean="0">
                <a:solidFill>
                  <a:srgbClr val="000099"/>
                </a:solidFill>
              </a:rPr>
              <a:t>asm </a:t>
            </a:r>
            <a:r>
              <a:rPr lang="pt-BR" altLang="zh-CN" sz="1800" b="1" i="1" dirty="0">
                <a:solidFill>
                  <a:srgbClr val="000099"/>
                </a:solidFill>
              </a:rPr>
              <a:t>("movl %%eax, %0\n" :"=r"(myval</a:t>
            </a:r>
            <a:r>
              <a:rPr lang="pt-BR" altLang="zh-CN" sz="1800" b="1" i="1" dirty="0" smtClean="0">
                <a:solidFill>
                  <a:srgbClr val="000099"/>
                </a:solidFill>
              </a:rPr>
              <a:t>));</a:t>
            </a:r>
          </a:p>
          <a:p>
            <a:pPr marL="971550" lvl="1">
              <a:lnSpc>
                <a:spcPct val="100000"/>
              </a:lnSpc>
              <a:spcBef>
                <a:spcPts val="600"/>
              </a:spcBef>
              <a:buFont typeface="Arial" panose="020B0604020202020204" pitchFamily="34" charset="0"/>
              <a:buChar char="•"/>
            </a:pPr>
            <a:r>
              <a:rPr lang="en-US" altLang="zh-CN" sz="1800" dirty="0"/>
              <a:t>Here the variable </a:t>
            </a:r>
            <a:r>
              <a:rPr lang="en-US" altLang="zh-CN" sz="1800" i="1" dirty="0" err="1">
                <a:solidFill>
                  <a:srgbClr val="7030A0"/>
                </a:solidFill>
              </a:rPr>
              <a:t>myval</a:t>
            </a:r>
            <a:r>
              <a:rPr lang="en-US" altLang="zh-CN" sz="1800" dirty="0"/>
              <a:t> is kept </a:t>
            </a:r>
            <a:r>
              <a:rPr lang="en-US" altLang="zh-CN" sz="1800" i="1" dirty="0">
                <a:solidFill>
                  <a:srgbClr val="7030A0"/>
                </a:solidFill>
              </a:rPr>
              <a:t>in a register</a:t>
            </a:r>
            <a:r>
              <a:rPr lang="en-US" altLang="zh-CN" sz="1800" dirty="0"/>
              <a:t>, the value in register </a:t>
            </a:r>
            <a:r>
              <a:rPr lang="en-US" altLang="zh-CN" sz="1800" i="1" dirty="0" err="1">
                <a:solidFill>
                  <a:srgbClr val="7030A0"/>
                </a:solidFill>
              </a:rPr>
              <a:t>eax</a:t>
            </a:r>
            <a:r>
              <a:rPr lang="en-US" altLang="zh-CN" sz="1800" dirty="0"/>
              <a:t> is copied onto that register, and </a:t>
            </a:r>
            <a:r>
              <a:rPr lang="en-US" altLang="zh-CN" sz="1800" b="1" i="1" dirty="0">
                <a:solidFill>
                  <a:srgbClr val="030DCD"/>
                </a:solidFill>
              </a:rPr>
              <a:t>the value of </a:t>
            </a:r>
            <a:r>
              <a:rPr lang="en-US" altLang="zh-CN" sz="1800" i="1" dirty="0" err="1">
                <a:solidFill>
                  <a:srgbClr val="7030A0"/>
                </a:solidFill>
              </a:rPr>
              <a:t>myval</a:t>
            </a:r>
            <a:r>
              <a:rPr lang="en-US" altLang="zh-CN" sz="1800" b="1" i="1" dirty="0">
                <a:solidFill>
                  <a:srgbClr val="030DCD"/>
                </a:solidFill>
              </a:rPr>
              <a:t> is </a:t>
            </a:r>
            <a:r>
              <a:rPr lang="en-US" altLang="zh-CN" sz="1800" b="1" i="1" dirty="0">
                <a:solidFill>
                  <a:srgbClr val="006600"/>
                </a:solidFill>
              </a:rPr>
              <a:t>updated into the memory from this register</a:t>
            </a:r>
            <a:r>
              <a:rPr lang="en-US" altLang="zh-CN" sz="1800" b="1" i="1" dirty="0"/>
              <a:t>. </a:t>
            </a:r>
            <a:endParaRPr lang="en-US" altLang="zh-CN" sz="1800" b="1" i="1" dirty="0" smtClean="0"/>
          </a:p>
          <a:p>
            <a:pPr marL="971550" lvl="1">
              <a:lnSpc>
                <a:spcPct val="100000"/>
              </a:lnSpc>
              <a:spcBef>
                <a:spcPts val="600"/>
              </a:spcBef>
              <a:buFont typeface="Arial" panose="020B0604020202020204" pitchFamily="34" charset="0"/>
              <a:buChar char="•"/>
            </a:pPr>
            <a:r>
              <a:rPr lang="en-US" altLang="zh-CN" sz="1800" dirty="0" smtClean="0"/>
              <a:t>When </a:t>
            </a:r>
            <a:r>
              <a:rPr lang="en-US" altLang="zh-CN" sz="1800" dirty="0"/>
              <a:t>the </a:t>
            </a:r>
            <a:r>
              <a:rPr lang="en-US" altLang="zh-CN" sz="1800" dirty="0">
                <a:solidFill>
                  <a:srgbClr val="C00000"/>
                </a:solidFill>
              </a:rPr>
              <a:t>"r"</a:t>
            </a:r>
            <a:r>
              <a:rPr lang="en-US" altLang="zh-CN" sz="1800" dirty="0"/>
              <a:t> constraint is specified, </a:t>
            </a:r>
            <a:r>
              <a:rPr lang="en-US" altLang="zh-CN" sz="1800" dirty="0" err="1"/>
              <a:t>gcc</a:t>
            </a:r>
            <a:r>
              <a:rPr lang="en-US" altLang="zh-CN" sz="1800" dirty="0"/>
              <a:t> may keep the variable in any of the available GPRs.</a:t>
            </a:r>
            <a:endParaRPr lang="pt-BR" altLang="zh-CN" sz="1800" dirty="0" smtClean="0"/>
          </a:p>
          <a:p>
            <a:pPr marL="342900" indent="-342900">
              <a:buFont typeface="Wingdings" panose="05000000000000000000" pitchFamily="2" charset="2"/>
              <a:buChar char="l"/>
            </a:pPr>
            <a:r>
              <a:rPr lang="en-US" altLang="zh-CN" sz="2000" dirty="0" smtClean="0"/>
              <a:t>Register </a:t>
            </a:r>
            <a:r>
              <a:rPr lang="en-US" altLang="zh-CN" sz="2000" dirty="0"/>
              <a:t>constraints are usually used only when they are absolutely necessary for an instruction or they significantly speed up the process</a:t>
            </a:r>
            <a:endParaRPr lang="en-US" altLang="zh-CN" sz="2000" dirty="0" smtClean="0"/>
          </a:p>
          <a:p>
            <a:pPr marL="342900" indent="-342900">
              <a:buFont typeface="Wingdings" panose="05000000000000000000" pitchFamily="2" charset="2"/>
              <a:buChar char="l"/>
            </a:pPr>
            <a:r>
              <a:rPr lang="en-US" altLang="zh-CN" sz="2000" dirty="0" smtClean="0"/>
              <a:t>To </a:t>
            </a:r>
            <a:r>
              <a:rPr lang="en-US" altLang="zh-CN" sz="2000" dirty="0"/>
              <a:t>specify the register, you must directly specify the register names by using specific register constraints</a:t>
            </a:r>
            <a:r>
              <a:rPr lang="en-US" altLang="zh-CN" sz="2000" dirty="0" smtClean="0"/>
              <a:t>.</a:t>
            </a:r>
          </a:p>
          <a:p>
            <a:pPr marL="342900" indent="-342900">
              <a:buFont typeface="Wingdings" panose="05000000000000000000" pitchFamily="2" charset="2"/>
              <a:buChar char="l"/>
            </a:pPr>
            <a:r>
              <a:rPr lang="en-US" altLang="zh-CN" sz="2000" dirty="0" smtClean="0"/>
              <a:t> </a:t>
            </a:r>
            <a:r>
              <a:rPr lang="en-US" altLang="zh-CN" sz="2000" dirty="0"/>
              <a:t>They are:</a:t>
            </a:r>
            <a:endParaRPr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4249096565"/>
              </p:ext>
            </p:extLst>
          </p:nvPr>
        </p:nvGraphicFramePr>
        <p:xfrm>
          <a:off x="4007224" y="3548231"/>
          <a:ext cx="4222376" cy="2682240"/>
        </p:xfrm>
        <a:graphic>
          <a:graphicData uri="http://schemas.openxmlformats.org/drawingml/2006/table">
            <a:tbl>
              <a:tblPr firstRow="1" bandRow="1">
                <a:tableStyleId>{5C22544A-7EE6-4342-B048-85BDC9FD1C3A}</a:tableStyleId>
              </a:tblPr>
              <a:tblGrid>
                <a:gridCol w="1049888">
                  <a:extLst>
                    <a:ext uri="{9D8B030D-6E8A-4147-A177-3AD203B41FA5}">
                      <a16:colId xmlns:a16="http://schemas.microsoft.com/office/drawing/2014/main" val="1948564303"/>
                    </a:ext>
                  </a:extLst>
                </a:gridCol>
                <a:gridCol w="3172488">
                  <a:extLst>
                    <a:ext uri="{9D8B030D-6E8A-4147-A177-3AD203B41FA5}">
                      <a16:colId xmlns:a16="http://schemas.microsoft.com/office/drawing/2014/main" val="1217554031"/>
                    </a:ext>
                  </a:extLst>
                </a:gridCol>
              </a:tblGrid>
              <a:tr h="266625">
                <a:tc>
                  <a:txBody>
                    <a:bodyPr/>
                    <a:lstStyle/>
                    <a:p>
                      <a:pPr algn="ctr"/>
                      <a:r>
                        <a:rPr lang="zh-CN" altLang="en-US" sz="1600" dirty="0" smtClean="0"/>
                        <a:t>约束</a:t>
                      </a:r>
                      <a:endParaRPr lang="zh-CN" altLang="en-US" sz="1600" dirty="0"/>
                    </a:p>
                  </a:txBody>
                  <a:tcPr/>
                </a:tc>
                <a:tc>
                  <a:txBody>
                    <a:bodyPr/>
                    <a:lstStyle/>
                    <a:p>
                      <a:pPr algn="ctr"/>
                      <a:r>
                        <a:rPr lang="zh-CN" altLang="en-US" sz="1600" dirty="0" smtClean="0"/>
                        <a:t>寄存器</a:t>
                      </a:r>
                      <a:endParaRPr lang="zh-CN" altLang="en-US" sz="1600" dirty="0"/>
                    </a:p>
                  </a:txBody>
                  <a:tcPr/>
                </a:tc>
                <a:extLst>
                  <a:ext uri="{0D108BD9-81ED-4DB2-BD59-A6C34878D82A}">
                    <a16:rowId xmlns:a16="http://schemas.microsoft.com/office/drawing/2014/main" val="2330026816"/>
                  </a:ext>
                </a:extLst>
              </a:tr>
              <a:tr h="266625">
                <a:tc>
                  <a:txBody>
                    <a:bodyPr/>
                    <a:lstStyle/>
                    <a:p>
                      <a:pPr algn="ctr"/>
                      <a:r>
                        <a:rPr lang="en-US" altLang="zh-CN" sz="1600" dirty="0" smtClean="0">
                          <a:solidFill>
                            <a:srgbClr val="080808"/>
                          </a:solidFill>
                        </a:rPr>
                        <a:t>r</a:t>
                      </a:r>
                      <a:endParaRPr lang="zh-CN" altLang="en-US" sz="1600" dirty="0">
                        <a:solidFill>
                          <a:srgbClr val="080808"/>
                        </a:solidFill>
                      </a:endParaRPr>
                    </a:p>
                  </a:txBody>
                  <a:tcPr/>
                </a:tc>
                <a:tc>
                  <a:txBody>
                    <a:bodyPr/>
                    <a:lstStyle/>
                    <a:p>
                      <a:r>
                        <a:rPr lang="en-US" altLang="zh-CN" sz="1600" dirty="0" smtClean="0">
                          <a:solidFill>
                            <a:srgbClr val="080808"/>
                          </a:solidFill>
                        </a:rPr>
                        <a:t>Register(s) </a:t>
                      </a:r>
                      <a:endParaRPr lang="zh-CN" altLang="en-US" sz="1600" dirty="0">
                        <a:solidFill>
                          <a:srgbClr val="080808"/>
                        </a:solidFill>
                      </a:endParaRPr>
                    </a:p>
                  </a:txBody>
                  <a:tcPr/>
                </a:tc>
                <a:extLst>
                  <a:ext uri="{0D108BD9-81ED-4DB2-BD59-A6C34878D82A}">
                    <a16:rowId xmlns:a16="http://schemas.microsoft.com/office/drawing/2014/main" val="1088612601"/>
                  </a:ext>
                </a:extLst>
              </a:tr>
              <a:tr h="266625">
                <a:tc>
                  <a:txBody>
                    <a:bodyPr/>
                    <a:lstStyle/>
                    <a:p>
                      <a:pPr algn="ctr"/>
                      <a:r>
                        <a:rPr lang="en-US" altLang="zh-CN" sz="1600" dirty="0" smtClean="0">
                          <a:solidFill>
                            <a:srgbClr val="080808"/>
                          </a:solidFill>
                        </a:rPr>
                        <a:t>a</a:t>
                      </a:r>
                      <a:endParaRPr lang="zh-CN" altLang="en-US" sz="1600" dirty="0">
                        <a:solidFill>
                          <a:srgbClr val="08080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80808"/>
                          </a:solidFill>
                        </a:rPr>
                        <a:t>%</a:t>
                      </a:r>
                      <a:r>
                        <a:rPr lang="en-US" altLang="zh-CN" sz="1600" dirty="0" err="1" smtClean="0">
                          <a:solidFill>
                            <a:srgbClr val="080808"/>
                          </a:solidFill>
                        </a:rPr>
                        <a:t>eax</a:t>
                      </a:r>
                      <a:r>
                        <a:rPr lang="en-US" altLang="zh-CN" sz="1600" dirty="0" smtClean="0">
                          <a:solidFill>
                            <a:srgbClr val="080808"/>
                          </a:solidFill>
                        </a:rPr>
                        <a:t>, %ax, %al</a:t>
                      </a:r>
                    </a:p>
                  </a:txBody>
                  <a:tcPr/>
                </a:tc>
                <a:extLst>
                  <a:ext uri="{0D108BD9-81ED-4DB2-BD59-A6C34878D82A}">
                    <a16:rowId xmlns:a16="http://schemas.microsoft.com/office/drawing/2014/main" val="1508763533"/>
                  </a:ext>
                </a:extLst>
              </a:tr>
              <a:tr h="266625">
                <a:tc>
                  <a:txBody>
                    <a:bodyPr/>
                    <a:lstStyle/>
                    <a:p>
                      <a:pPr algn="ctr"/>
                      <a:r>
                        <a:rPr lang="en-US" altLang="zh-CN" sz="1600" dirty="0" smtClean="0">
                          <a:solidFill>
                            <a:srgbClr val="080808"/>
                          </a:solidFill>
                        </a:rPr>
                        <a:t>b</a:t>
                      </a:r>
                      <a:endParaRPr lang="zh-CN" altLang="en-US" sz="1600" dirty="0">
                        <a:solidFill>
                          <a:srgbClr val="080808"/>
                        </a:solidFill>
                      </a:endParaRPr>
                    </a:p>
                  </a:txBody>
                  <a:tcPr/>
                </a:tc>
                <a:tc>
                  <a:txBody>
                    <a:bodyPr/>
                    <a:lstStyle/>
                    <a:p>
                      <a:r>
                        <a:rPr lang="en-US" altLang="zh-CN" sz="1600" dirty="0" smtClean="0">
                          <a:solidFill>
                            <a:srgbClr val="080808"/>
                          </a:solidFill>
                        </a:rPr>
                        <a:t>%</a:t>
                      </a:r>
                      <a:r>
                        <a:rPr lang="en-US" altLang="zh-CN" sz="1600" dirty="0" err="1" smtClean="0">
                          <a:solidFill>
                            <a:srgbClr val="080808"/>
                          </a:solidFill>
                        </a:rPr>
                        <a:t>ebx</a:t>
                      </a:r>
                      <a:r>
                        <a:rPr lang="en-US" altLang="zh-CN" sz="1600" dirty="0" smtClean="0">
                          <a:solidFill>
                            <a:srgbClr val="080808"/>
                          </a:solidFill>
                        </a:rPr>
                        <a:t>, %</a:t>
                      </a:r>
                      <a:r>
                        <a:rPr lang="en-US" altLang="zh-CN" sz="1600" dirty="0" err="1" smtClean="0">
                          <a:solidFill>
                            <a:srgbClr val="080808"/>
                          </a:solidFill>
                        </a:rPr>
                        <a:t>bx</a:t>
                      </a:r>
                      <a:r>
                        <a:rPr lang="en-US" altLang="zh-CN" sz="1600" dirty="0" smtClean="0">
                          <a:solidFill>
                            <a:srgbClr val="080808"/>
                          </a:solidFill>
                        </a:rPr>
                        <a:t>, %</a:t>
                      </a:r>
                      <a:r>
                        <a:rPr lang="en-US" altLang="zh-CN" sz="1600" dirty="0" err="1" smtClean="0">
                          <a:solidFill>
                            <a:srgbClr val="080808"/>
                          </a:solidFill>
                        </a:rPr>
                        <a:t>bl</a:t>
                      </a:r>
                      <a:r>
                        <a:rPr lang="en-US" altLang="zh-CN" sz="1600" dirty="0" smtClean="0">
                          <a:solidFill>
                            <a:srgbClr val="080808"/>
                          </a:solidFill>
                        </a:rPr>
                        <a:t> </a:t>
                      </a:r>
                      <a:endParaRPr lang="zh-CN" altLang="en-US" sz="1600" dirty="0">
                        <a:solidFill>
                          <a:srgbClr val="080808"/>
                        </a:solidFill>
                      </a:endParaRPr>
                    </a:p>
                  </a:txBody>
                  <a:tcPr/>
                </a:tc>
                <a:extLst>
                  <a:ext uri="{0D108BD9-81ED-4DB2-BD59-A6C34878D82A}">
                    <a16:rowId xmlns:a16="http://schemas.microsoft.com/office/drawing/2014/main" val="4163616669"/>
                  </a:ext>
                </a:extLst>
              </a:tr>
              <a:tr h="266625">
                <a:tc>
                  <a:txBody>
                    <a:bodyPr/>
                    <a:lstStyle/>
                    <a:p>
                      <a:pPr algn="ctr"/>
                      <a:r>
                        <a:rPr lang="en-US" altLang="zh-CN" sz="1600" dirty="0" smtClean="0">
                          <a:solidFill>
                            <a:srgbClr val="080808"/>
                          </a:solidFill>
                        </a:rPr>
                        <a:t>c</a:t>
                      </a:r>
                      <a:endParaRPr lang="zh-CN" altLang="en-US" sz="1600" dirty="0">
                        <a:solidFill>
                          <a:srgbClr val="080808"/>
                        </a:solidFill>
                      </a:endParaRPr>
                    </a:p>
                  </a:txBody>
                  <a:tcPr/>
                </a:tc>
                <a:tc>
                  <a:txBody>
                    <a:bodyPr/>
                    <a:lstStyle/>
                    <a:p>
                      <a:r>
                        <a:rPr lang="en-US" altLang="zh-CN" sz="1600" dirty="0" smtClean="0">
                          <a:solidFill>
                            <a:srgbClr val="080808"/>
                          </a:solidFill>
                        </a:rPr>
                        <a:t> %</a:t>
                      </a:r>
                      <a:r>
                        <a:rPr lang="en-US" altLang="zh-CN" sz="1600" dirty="0" err="1" smtClean="0">
                          <a:solidFill>
                            <a:srgbClr val="080808"/>
                          </a:solidFill>
                        </a:rPr>
                        <a:t>ecx</a:t>
                      </a:r>
                      <a:r>
                        <a:rPr lang="en-US" altLang="zh-CN" sz="1600" dirty="0" smtClean="0">
                          <a:solidFill>
                            <a:srgbClr val="080808"/>
                          </a:solidFill>
                        </a:rPr>
                        <a:t>, %cx, %cl </a:t>
                      </a:r>
                      <a:endParaRPr lang="zh-CN" altLang="en-US" sz="1600" dirty="0">
                        <a:solidFill>
                          <a:srgbClr val="080808"/>
                        </a:solidFill>
                      </a:endParaRPr>
                    </a:p>
                  </a:txBody>
                  <a:tcPr/>
                </a:tc>
                <a:extLst>
                  <a:ext uri="{0D108BD9-81ED-4DB2-BD59-A6C34878D82A}">
                    <a16:rowId xmlns:a16="http://schemas.microsoft.com/office/drawing/2014/main" val="1958225526"/>
                  </a:ext>
                </a:extLst>
              </a:tr>
              <a:tr h="266625">
                <a:tc>
                  <a:txBody>
                    <a:bodyPr/>
                    <a:lstStyle/>
                    <a:p>
                      <a:pPr algn="ctr"/>
                      <a:r>
                        <a:rPr lang="en-US" altLang="zh-CN" sz="1600" dirty="0" smtClean="0">
                          <a:solidFill>
                            <a:srgbClr val="080808"/>
                          </a:solidFill>
                        </a:rPr>
                        <a:t>d</a:t>
                      </a:r>
                      <a:endParaRPr lang="zh-CN" altLang="en-US" sz="1600" dirty="0">
                        <a:solidFill>
                          <a:srgbClr val="080808"/>
                        </a:solidFill>
                      </a:endParaRPr>
                    </a:p>
                  </a:txBody>
                  <a:tcPr/>
                </a:tc>
                <a:tc>
                  <a:txBody>
                    <a:bodyPr/>
                    <a:lstStyle/>
                    <a:p>
                      <a:r>
                        <a:rPr lang="en-US" altLang="zh-CN" sz="1600" dirty="0" smtClean="0">
                          <a:solidFill>
                            <a:srgbClr val="080808"/>
                          </a:solidFill>
                        </a:rPr>
                        <a:t>%</a:t>
                      </a:r>
                      <a:r>
                        <a:rPr lang="en-US" altLang="zh-CN" sz="1600" dirty="0" err="1" smtClean="0">
                          <a:solidFill>
                            <a:srgbClr val="080808"/>
                          </a:solidFill>
                        </a:rPr>
                        <a:t>edx</a:t>
                      </a:r>
                      <a:r>
                        <a:rPr lang="en-US" altLang="zh-CN" sz="1600" dirty="0" smtClean="0">
                          <a:solidFill>
                            <a:srgbClr val="080808"/>
                          </a:solidFill>
                        </a:rPr>
                        <a:t>, %dx, %dl </a:t>
                      </a:r>
                      <a:endParaRPr lang="zh-CN" altLang="en-US" sz="1600" dirty="0">
                        <a:solidFill>
                          <a:srgbClr val="080808"/>
                        </a:solidFill>
                      </a:endParaRPr>
                    </a:p>
                  </a:txBody>
                  <a:tcPr/>
                </a:tc>
                <a:extLst>
                  <a:ext uri="{0D108BD9-81ED-4DB2-BD59-A6C34878D82A}">
                    <a16:rowId xmlns:a16="http://schemas.microsoft.com/office/drawing/2014/main" val="748793787"/>
                  </a:ext>
                </a:extLst>
              </a:tr>
              <a:tr h="266625">
                <a:tc>
                  <a:txBody>
                    <a:bodyPr/>
                    <a:lstStyle/>
                    <a:p>
                      <a:pPr algn="ctr"/>
                      <a:r>
                        <a:rPr lang="en-US" altLang="zh-CN" sz="1600" dirty="0" smtClean="0">
                          <a:solidFill>
                            <a:srgbClr val="080808"/>
                          </a:solidFill>
                        </a:rPr>
                        <a:t>S</a:t>
                      </a:r>
                      <a:endParaRPr lang="zh-CN" altLang="en-US" sz="1600" dirty="0">
                        <a:solidFill>
                          <a:srgbClr val="080808"/>
                        </a:solidFill>
                      </a:endParaRPr>
                    </a:p>
                  </a:txBody>
                  <a:tcPr/>
                </a:tc>
                <a:tc>
                  <a:txBody>
                    <a:bodyPr/>
                    <a:lstStyle/>
                    <a:p>
                      <a:r>
                        <a:rPr lang="en-US" altLang="zh-CN" sz="1600" dirty="0" smtClean="0">
                          <a:solidFill>
                            <a:srgbClr val="080808"/>
                          </a:solidFill>
                        </a:rPr>
                        <a:t>%</a:t>
                      </a:r>
                      <a:r>
                        <a:rPr lang="en-US" altLang="zh-CN" sz="1600" dirty="0" err="1" smtClean="0">
                          <a:solidFill>
                            <a:srgbClr val="080808"/>
                          </a:solidFill>
                        </a:rPr>
                        <a:t>esi</a:t>
                      </a:r>
                      <a:r>
                        <a:rPr lang="en-US" altLang="zh-CN" sz="1600" dirty="0" smtClean="0">
                          <a:solidFill>
                            <a:srgbClr val="080808"/>
                          </a:solidFill>
                        </a:rPr>
                        <a:t>, %</a:t>
                      </a:r>
                      <a:r>
                        <a:rPr lang="en-US" altLang="zh-CN" sz="1600" dirty="0" err="1" smtClean="0">
                          <a:solidFill>
                            <a:srgbClr val="080808"/>
                          </a:solidFill>
                        </a:rPr>
                        <a:t>si</a:t>
                      </a:r>
                      <a:r>
                        <a:rPr lang="en-US" altLang="zh-CN" sz="1600" dirty="0" smtClean="0">
                          <a:solidFill>
                            <a:srgbClr val="080808"/>
                          </a:solidFill>
                        </a:rPr>
                        <a:t> </a:t>
                      </a:r>
                      <a:endParaRPr lang="zh-CN" altLang="en-US" sz="1600" dirty="0">
                        <a:solidFill>
                          <a:srgbClr val="080808"/>
                        </a:solidFill>
                      </a:endParaRPr>
                    </a:p>
                  </a:txBody>
                  <a:tcPr/>
                </a:tc>
                <a:extLst>
                  <a:ext uri="{0D108BD9-81ED-4DB2-BD59-A6C34878D82A}">
                    <a16:rowId xmlns:a16="http://schemas.microsoft.com/office/drawing/2014/main" val="162920636"/>
                  </a:ext>
                </a:extLst>
              </a:tr>
              <a:tr h="266625">
                <a:tc>
                  <a:txBody>
                    <a:bodyPr/>
                    <a:lstStyle/>
                    <a:p>
                      <a:pPr algn="ctr"/>
                      <a:r>
                        <a:rPr lang="en-US" altLang="zh-CN" sz="1600" dirty="0" smtClean="0">
                          <a:solidFill>
                            <a:srgbClr val="080808"/>
                          </a:solidFill>
                        </a:rPr>
                        <a:t>D</a:t>
                      </a:r>
                      <a:endParaRPr lang="zh-CN" altLang="en-US" sz="1600" dirty="0">
                        <a:solidFill>
                          <a:srgbClr val="080808"/>
                        </a:solidFill>
                      </a:endParaRPr>
                    </a:p>
                  </a:txBody>
                  <a:tcPr/>
                </a:tc>
                <a:tc>
                  <a:txBody>
                    <a:bodyPr/>
                    <a:lstStyle/>
                    <a:p>
                      <a:r>
                        <a:rPr lang="en-US" altLang="zh-CN" sz="1600" dirty="0" smtClean="0">
                          <a:solidFill>
                            <a:srgbClr val="080808"/>
                          </a:solidFill>
                        </a:rPr>
                        <a:t>%</a:t>
                      </a:r>
                      <a:r>
                        <a:rPr lang="en-US" altLang="zh-CN" sz="1600" dirty="0" err="1" smtClean="0">
                          <a:solidFill>
                            <a:srgbClr val="080808"/>
                          </a:solidFill>
                        </a:rPr>
                        <a:t>edi</a:t>
                      </a:r>
                      <a:r>
                        <a:rPr lang="en-US" altLang="zh-CN" sz="1600" dirty="0" smtClean="0">
                          <a:solidFill>
                            <a:srgbClr val="080808"/>
                          </a:solidFill>
                        </a:rPr>
                        <a:t>, %di </a:t>
                      </a:r>
                      <a:endParaRPr lang="zh-CN" altLang="en-US" sz="1600" dirty="0">
                        <a:solidFill>
                          <a:srgbClr val="080808"/>
                        </a:solidFill>
                      </a:endParaRPr>
                    </a:p>
                  </a:txBody>
                  <a:tcPr/>
                </a:tc>
                <a:extLst>
                  <a:ext uri="{0D108BD9-81ED-4DB2-BD59-A6C34878D82A}">
                    <a16:rowId xmlns:a16="http://schemas.microsoft.com/office/drawing/2014/main" val="2211457058"/>
                  </a:ext>
                </a:extLst>
              </a:tr>
            </a:tbl>
          </a:graphicData>
        </a:graphic>
      </p:graphicFrame>
    </p:spTree>
    <p:extLst>
      <p:ext uri="{BB962C8B-B14F-4D97-AF65-F5344CB8AC3E}">
        <p14:creationId xmlns:p14="http://schemas.microsoft.com/office/powerpoint/2010/main" val="11189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a:solidFill>
                  <a:srgbClr val="7030A0"/>
                </a:solidFill>
              </a:rPr>
              <a:t>局部变量</a:t>
            </a:r>
            <a:r>
              <a:rPr lang="en-US" altLang="zh-CN" b="1" dirty="0" smtClean="0">
                <a:solidFill>
                  <a:srgbClr val="7030A0"/>
                </a:solidFill>
              </a:rPr>
              <a:t>—</a:t>
            </a:r>
            <a:r>
              <a:rPr lang="zh-CN" altLang="en-US" b="1" dirty="0" smtClean="0">
                <a:solidFill>
                  <a:srgbClr val="030DCD"/>
                </a:solidFill>
              </a:rPr>
              <a:t>输出列表与输入列表</a:t>
            </a:r>
            <a:endParaRPr lang="zh-CN" altLang="en-US" dirty="0">
              <a:solidFill>
                <a:srgbClr val="030DCD"/>
              </a:solidFill>
            </a:endParaRPr>
          </a:p>
        </p:txBody>
      </p:sp>
      <p:sp>
        <p:nvSpPr>
          <p:cNvPr id="3" name="内容占位符 2"/>
          <p:cNvSpPr>
            <a:spLocks noGrp="1"/>
          </p:cNvSpPr>
          <p:nvPr>
            <p:ph idx="1"/>
          </p:nvPr>
        </p:nvSpPr>
        <p:spPr>
          <a:xfrm>
            <a:off x="5172635" y="1135064"/>
            <a:ext cx="3403039" cy="4467878"/>
          </a:xfrm>
          <a:ln>
            <a:solidFill>
              <a:srgbClr val="080808"/>
            </a:solidFill>
          </a:ln>
        </p:spPr>
        <p:txBody>
          <a:bodyPr/>
          <a:lstStyle/>
          <a:p>
            <a:pPr>
              <a:lnSpc>
                <a:spcPct val="100000"/>
              </a:lnSpc>
              <a:spcBef>
                <a:spcPts val="600"/>
              </a:spcBef>
              <a:buNone/>
            </a:pPr>
            <a:r>
              <a:rPr lang="zh-CN" altLang="en-US" sz="1800" dirty="0" smtClean="0"/>
              <a:t>几点说明：</a:t>
            </a:r>
            <a:endParaRPr lang="en-US" altLang="zh-CN" sz="1800" dirty="0" smtClean="0"/>
          </a:p>
          <a:p>
            <a:pPr marL="285750" indent="-285750">
              <a:lnSpc>
                <a:spcPct val="100000"/>
              </a:lnSpc>
              <a:spcBef>
                <a:spcPts val="600"/>
              </a:spcBef>
              <a:buFont typeface="Arial" panose="020B0604020202020204" pitchFamily="34" charset="0"/>
              <a:buChar char="•"/>
            </a:pPr>
            <a:r>
              <a:rPr lang="zh-CN" altLang="en-US" sz="1600" dirty="0" smtClean="0"/>
              <a:t>寄存器前面加两个</a:t>
            </a:r>
            <a:r>
              <a:rPr lang="en-US" altLang="zh-CN" sz="1600" dirty="0" smtClean="0"/>
              <a:t>%%</a:t>
            </a:r>
            <a:r>
              <a:rPr lang="zh-CN" altLang="en-US" sz="1600" dirty="0" smtClean="0"/>
              <a:t>，如</a:t>
            </a:r>
            <a:r>
              <a:rPr lang="en-US" altLang="zh-CN" sz="1600" dirty="0" smtClean="0"/>
              <a:t>%%</a:t>
            </a:r>
            <a:r>
              <a:rPr lang="en-US" altLang="zh-CN" sz="1600" dirty="0" err="1" smtClean="0"/>
              <a:t>eax</a:t>
            </a:r>
            <a:endParaRPr lang="en-US" altLang="zh-CN" sz="1600" dirty="0" smtClean="0"/>
          </a:p>
          <a:p>
            <a:pPr marL="285750" indent="-285750">
              <a:lnSpc>
                <a:spcPct val="100000"/>
              </a:lnSpc>
              <a:spcBef>
                <a:spcPts val="600"/>
              </a:spcBef>
              <a:buFont typeface="Arial" panose="020B0604020202020204" pitchFamily="34" charset="0"/>
              <a:buChar char="•"/>
            </a:pPr>
            <a:r>
              <a:rPr lang="zh-CN" altLang="en-US" sz="1600" dirty="0" smtClean="0"/>
              <a:t>指令</a:t>
            </a:r>
            <a:r>
              <a:rPr lang="en-US" altLang="zh-CN" sz="1600" dirty="0" err="1">
                <a:solidFill>
                  <a:srgbClr val="7030A0"/>
                </a:solidFill>
              </a:rPr>
              <a:t>movl</a:t>
            </a:r>
            <a:r>
              <a:rPr lang="en-US" altLang="zh-CN" sz="1600" dirty="0">
                <a:solidFill>
                  <a:srgbClr val="7030A0"/>
                </a:solidFill>
              </a:rPr>
              <a:t> %%</a:t>
            </a:r>
            <a:r>
              <a:rPr lang="en-US" altLang="zh-CN" sz="1600" dirty="0" err="1">
                <a:solidFill>
                  <a:srgbClr val="7030A0"/>
                </a:solidFill>
              </a:rPr>
              <a:t>ebx</a:t>
            </a:r>
            <a:r>
              <a:rPr lang="en-US" altLang="zh-CN" sz="1600" dirty="0">
                <a:solidFill>
                  <a:srgbClr val="7030A0"/>
                </a:solidFill>
              </a:rPr>
              <a:t>, %%</a:t>
            </a:r>
            <a:r>
              <a:rPr lang="en-US" altLang="zh-CN" sz="1600" dirty="0" err="1" smtClean="0">
                <a:solidFill>
                  <a:srgbClr val="7030A0"/>
                </a:solidFill>
              </a:rPr>
              <a:t>eax</a:t>
            </a:r>
            <a:r>
              <a:rPr lang="zh-CN" altLang="en-US" sz="1600" dirty="0" smtClean="0"/>
              <a:t>的执行过程：</a:t>
            </a:r>
            <a:endParaRPr lang="en-US" altLang="zh-CN" sz="1600" dirty="0" smtClean="0"/>
          </a:p>
          <a:p>
            <a:pPr>
              <a:lnSpc>
                <a:spcPct val="100000"/>
              </a:lnSpc>
              <a:spcBef>
                <a:spcPts val="600"/>
              </a:spcBef>
              <a:buNone/>
            </a:pPr>
            <a:r>
              <a:rPr lang="zh-CN" altLang="en-US" sz="1400" dirty="0" smtClean="0"/>
              <a:t>     </a:t>
            </a:r>
            <a:r>
              <a:rPr lang="en-US" altLang="zh-CN" sz="1400" dirty="0" smtClean="0"/>
              <a:t>(1) </a:t>
            </a:r>
            <a:r>
              <a:rPr lang="zh-CN" altLang="en-US" sz="1400" dirty="0" smtClean="0"/>
              <a:t>将输入</a:t>
            </a:r>
            <a:r>
              <a:rPr lang="zh-CN" altLang="en-US" sz="1400" dirty="0"/>
              <a:t>列表</a:t>
            </a:r>
            <a:r>
              <a:rPr lang="zh-CN" altLang="en-US" sz="1400" dirty="0" smtClean="0"/>
              <a:t>中</a:t>
            </a:r>
            <a:r>
              <a:rPr lang="en-US" altLang="zh-CN" sz="1400" dirty="0" smtClean="0"/>
              <a:t>C</a:t>
            </a:r>
            <a:r>
              <a:rPr lang="zh-CN" altLang="en-US" sz="1400" dirty="0" smtClean="0"/>
              <a:t>局部变量</a:t>
            </a:r>
            <a:r>
              <a:rPr lang="en-US" altLang="zh-CN" sz="1400" dirty="0" smtClean="0"/>
              <a:t>data1</a:t>
            </a:r>
          </a:p>
          <a:p>
            <a:pPr>
              <a:lnSpc>
                <a:spcPct val="100000"/>
              </a:lnSpc>
              <a:spcBef>
                <a:spcPts val="600"/>
              </a:spcBef>
              <a:buNone/>
            </a:pPr>
            <a:r>
              <a:rPr lang="en-US" altLang="zh-CN" sz="1400" dirty="0"/>
              <a:t> </a:t>
            </a:r>
            <a:r>
              <a:rPr lang="en-US" altLang="zh-CN" sz="1400" dirty="0" smtClean="0"/>
              <a:t>         </a:t>
            </a:r>
            <a:r>
              <a:rPr lang="zh-CN" altLang="en-US" sz="1400" dirty="0" smtClean="0"/>
              <a:t>的值</a:t>
            </a:r>
            <a:r>
              <a:rPr lang="en-US" altLang="zh-CN" sz="1400" dirty="0" smtClean="0"/>
              <a:t>(11)</a:t>
            </a:r>
            <a:r>
              <a:rPr lang="zh-CN" altLang="en-US" sz="1400" dirty="0" smtClean="0"/>
              <a:t>传送给寄存器</a:t>
            </a:r>
            <a:r>
              <a:rPr lang="en-US" altLang="zh-CN" sz="1400" dirty="0" err="1" smtClean="0"/>
              <a:t>eax</a:t>
            </a:r>
            <a:endParaRPr lang="en-US" altLang="zh-CN" sz="1400" dirty="0" smtClean="0"/>
          </a:p>
          <a:p>
            <a:pPr>
              <a:lnSpc>
                <a:spcPct val="100000"/>
              </a:lnSpc>
              <a:spcBef>
                <a:spcPts val="600"/>
              </a:spcBef>
              <a:buNone/>
            </a:pPr>
            <a:r>
              <a:rPr lang="en-US" altLang="zh-CN" sz="1400" dirty="0"/>
              <a:t> </a:t>
            </a:r>
            <a:r>
              <a:rPr lang="en-US" altLang="zh-CN" sz="1400" dirty="0" smtClean="0"/>
              <a:t>    (2) </a:t>
            </a:r>
            <a:r>
              <a:rPr lang="zh-CN" altLang="en-US" sz="1400" dirty="0" smtClean="0"/>
              <a:t>然后将</a:t>
            </a:r>
            <a:r>
              <a:rPr lang="en-US" altLang="zh-CN" sz="1400" dirty="0" smtClean="0"/>
              <a:t>11</a:t>
            </a:r>
            <a:r>
              <a:rPr lang="zh-CN" altLang="en-US" sz="1400" dirty="0" smtClean="0"/>
              <a:t>传送给寄存器</a:t>
            </a:r>
            <a:r>
              <a:rPr lang="en-US" altLang="zh-CN" sz="1400" dirty="0" err="1" smtClean="0"/>
              <a:t>eax</a:t>
            </a:r>
            <a:r>
              <a:rPr lang="en-US" altLang="zh-CN" sz="1400" dirty="0" smtClean="0"/>
              <a:t> </a:t>
            </a:r>
          </a:p>
          <a:p>
            <a:pPr marL="285750" indent="-285750">
              <a:lnSpc>
                <a:spcPct val="100000"/>
              </a:lnSpc>
              <a:spcBef>
                <a:spcPts val="600"/>
              </a:spcBef>
              <a:buFont typeface="Arial" panose="020B0604020202020204" pitchFamily="34" charset="0"/>
              <a:buChar char="•"/>
            </a:pPr>
            <a:r>
              <a:rPr lang="en-US" altLang="zh-CN" sz="1600" dirty="0" err="1" smtClean="0">
                <a:solidFill>
                  <a:srgbClr val="7030A0"/>
                </a:solidFill>
              </a:rPr>
              <a:t>addl</a:t>
            </a:r>
            <a:r>
              <a:rPr lang="en-US" altLang="zh-CN" sz="1600" dirty="0" smtClean="0">
                <a:solidFill>
                  <a:srgbClr val="7030A0"/>
                </a:solidFill>
              </a:rPr>
              <a:t> %%</a:t>
            </a:r>
            <a:r>
              <a:rPr lang="en-US" altLang="zh-CN" sz="1600" dirty="0" err="1" smtClean="0">
                <a:solidFill>
                  <a:srgbClr val="7030A0"/>
                </a:solidFill>
              </a:rPr>
              <a:t>ecx</a:t>
            </a:r>
            <a:r>
              <a:rPr lang="en-US" altLang="zh-CN" sz="1600" dirty="0" smtClean="0">
                <a:solidFill>
                  <a:srgbClr val="7030A0"/>
                </a:solidFill>
              </a:rPr>
              <a:t>, %%</a:t>
            </a:r>
            <a:r>
              <a:rPr lang="en-US" altLang="zh-CN" sz="1600" dirty="0" err="1" smtClean="0">
                <a:solidFill>
                  <a:srgbClr val="7030A0"/>
                </a:solidFill>
              </a:rPr>
              <a:t>eax</a:t>
            </a:r>
            <a:r>
              <a:rPr lang="zh-CN" altLang="en-US" sz="1600" dirty="0" smtClean="0"/>
              <a:t>的执行过程</a:t>
            </a:r>
            <a:endParaRPr lang="en-US" altLang="zh-CN" sz="1600" dirty="0" smtClean="0"/>
          </a:p>
          <a:p>
            <a:pPr>
              <a:lnSpc>
                <a:spcPct val="100000"/>
              </a:lnSpc>
              <a:spcBef>
                <a:spcPts val="600"/>
              </a:spcBef>
              <a:buNone/>
            </a:pPr>
            <a:r>
              <a:rPr lang="en-US" altLang="zh-CN" sz="1400" dirty="0" smtClean="0"/>
              <a:t>      (1) </a:t>
            </a:r>
            <a:r>
              <a:rPr lang="zh-CN" altLang="en-US" sz="1400" dirty="0" smtClean="0"/>
              <a:t>将</a:t>
            </a:r>
            <a:r>
              <a:rPr lang="zh-CN" altLang="en-US" sz="1400" dirty="0"/>
              <a:t>输入列表</a:t>
            </a:r>
            <a:r>
              <a:rPr lang="zh-CN" altLang="en-US" sz="1400" dirty="0" smtClean="0"/>
              <a:t>中局部变量</a:t>
            </a:r>
            <a:r>
              <a:rPr lang="en-US" altLang="zh-CN" sz="1400" dirty="0" smtClean="0"/>
              <a:t>data2</a:t>
            </a:r>
            <a:endParaRPr lang="en-US" altLang="zh-CN" sz="1400" dirty="0"/>
          </a:p>
          <a:p>
            <a:pPr>
              <a:lnSpc>
                <a:spcPct val="100000"/>
              </a:lnSpc>
              <a:spcBef>
                <a:spcPts val="600"/>
              </a:spcBef>
              <a:buNone/>
            </a:pPr>
            <a:r>
              <a:rPr lang="en-US" altLang="zh-CN" sz="1400" dirty="0"/>
              <a:t>          </a:t>
            </a:r>
            <a:r>
              <a:rPr lang="zh-CN" altLang="en-US" sz="1400" dirty="0"/>
              <a:t>的</a:t>
            </a:r>
            <a:r>
              <a:rPr lang="zh-CN" altLang="en-US" sz="1400" dirty="0" smtClean="0"/>
              <a:t>值</a:t>
            </a:r>
            <a:r>
              <a:rPr lang="en-US" altLang="zh-CN" sz="1400" dirty="0" smtClean="0"/>
              <a:t>(22)</a:t>
            </a:r>
            <a:r>
              <a:rPr lang="zh-CN" altLang="en-US" sz="1400" dirty="0" smtClean="0"/>
              <a:t>传送</a:t>
            </a:r>
            <a:r>
              <a:rPr lang="zh-CN" altLang="en-US" sz="1400" dirty="0"/>
              <a:t>给寄存器</a:t>
            </a:r>
            <a:r>
              <a:rPr lang="en-US" altLang="zh-CN" sz="1400" dirty="0" err="1" smtClean="0"/>
              <a:t>ecx</a:t>
            </a:r>
            <a:endParaRPr lang="en-US" altLang="zh-CN" sz="1400" dirty="0" smtClean="0"/>
          </a:p>
          <a:p>
            <a:pPr>
              <a:lnSpc>
                <a:spcPct val="100000"/>
              </a:lnSpc>
              <a:spcBef>
                <a:spcPts val="600"/>
              </a:spcBef>
              <a:buNone/>
            </a:pPr>
            <a:r>
              <a:rPr lang="en-US" altLang="zh-CN" sz="1400" dirty="0"/>
              <a:t> </a:t>
            </a:r>
            <a:r>
              <a:rPr lang="en-US" altLang="zh-CN" sz="1400" dirty="0" smtClean="0"/>
              <a:t>      (2) </a:t>
            </a:r>
            <a:r>
              <a:rPr lang="zh-CN" altLang="en-US" sz="1400" dirty="0" smtClean="0"/>
              <a:t>将</a:t>
            </a:r>
            <a:r>
              <a:rPr lang="en-US" altLang="zh-CN" sz="1400" dirty="0" err="1" smtClean="0"/>
              <a:t>ecx+eax</a:t>
            </a:r>
            <a:r>
              <a:rPr lang="en-US" altLang="zh-CN" sz="1400" dirty="0" err="1" smtClean="0">
                <a:sym typeface="Wingdings" panose="05000000000000000000" pitchFamily="2" charset="2"/>
              </a:rPr>
              <a:t>eax</a:t>
            </a:r>
            <a:endParaRPr lang="en-US" altLang="zh-CN" sz="1400" dirty="0" smtClean="0">
              <a:sym typeface="Wingdings" panose="05000000000000000000" pitchFamily="2" charset="2"/>
            </a:endParaRPr>
          </a:p>
          <a:p>
            <a:pPr>
              <a:lnSpc>
                <a:spcPct val="100000"/>
              </a:lnSpc>
              <a:spcBef>
                <a:spcPts val="600"/>
              </a:spcBef>
              <a:buNone/>
            </a:pPr>
            <a:r>
              <a:rPr lang="en-US" altLang="zh-CN" sz="1400" dirty="0">
                <a:sym typeface="Wingdings" panose="05000000000000000000" pitchFamily="2" charset="2"/>
              </a:rPr>
              <a:t> </a:t>
            </a:r>
            <a:r>
              <a:rPr lang="en-US" altLang="zh-CN" sz="1400" dirty="0" smtClean="0">
                <a:sym typeface="Wingdings" panose="05000000000000000000" pitchFamily="2" charset="2"/>
              </a:rPr>
              <a:t>      (3) </a:t>
            </a:r>
            <a:r>
              <a:rPr lang="zh-CN" altLang="en-US" sz="1400" dirty="0" smtClean="0">
                <a:sym typeface="Wingdings" panose="05000000000000000000" pitchFamily="2" charset="2"/>
              </a:rPr>
              <a:t>将寄存器</a:t>
            </a:r>
            <a:r>
              <a:rPr lang="en-US" altLang="zh-CN" sz="1400" dirty="0" err="1" smtClean="0">
                <a:sym typeface="Wingdings" panose="05000000000000000000" pitchFamily="2" charset="2"/>
              </a:rPr>
              <a:t>eax</a:t>
            </a:r>
            <a:r>
              <a:rPr lang="zh-CN" altLang="en-US" sz="1400" dirty="0" smtClean="0">
                <a:sym typeface="Wingdings" panose="05000000000000000000" pitchFamily="2" charset="2"/>
              </a:rPr>
              <a:t>的值赋给变量</a:t>
            </a:r>
            <a:r>
              <a:rPr lang="en-US" altLang="zh-CN" sz="1400" dirty="0" smtClean="0">
                <a:sym typeface="Wingdings" panose="05000000000000000000" pitchFamily="2" charset="2"/>
              </a:rPr>
              <a:t>data3</a:t>
            </a:r>
            <a:endParaRPr lang="en-US" altLang="zh-CN" sz="1400" dirty="0"/>
          </a:p>
          <a:p>
            <a:pPr marL="285750" indent="-285750">
              <a:lnSpc>
                <a:spcPct val="100000"/>
              </a:lnSpc>
              <a:spcBef>
                <a:spcPts val="600"/>
              </a:spcBef>
              <a:buFont typeface="Arial" panose="020B0604020202020204" pitchFamily="34" charset="0"/>
              <a:buChar char="•"/>
            </a:pPr>
            <a:r>
              <a:rPr lang="zh-CN" altLang="en-US" sz="1600" dirty="0" smtClean="0"/>
              <a:t>因此</a:t>
            </a:r>
            <a:r>
              <a:rPr lang="en-US" altLang="zh-CN" sz="1600" dirty="0" smtClean="0"/>
              <a:t>data3</a:t>
            </a:r>
            <a:r>
              <a:rPr lang="zh-CN" altLang="en-US" sz="1600" dirty="0" smtClean="0"/>
              <a:t>中就是</a:t>
            </a:r>
            <a:r>
              <a:rPr lang="en-US" altLang="zh-CN" sz="1600" dirty="0" smtClean="0"/>
              <a:t>data1+data2</a:t>
            </a:r>
            <a:r>
              <a:rPr lang="zh-CN" altLang="en-US" sz="1600" dirty="0" smtClean="0"/>
              <a:t>的结果</a:t>
            </a:r>
            <a:endParaRPr lang="en-US" altLang="zh-CN" sz="1600" dirty="0" smtClean="0"/>
          </a:p>
          <a:p>
            <a:pPr marL="285750" indent="-285750">
              <a:lnSpc>
                <a:spcPct val="100000"/>
              </a:lnSpc>
              <a:spcBef>
                <a:spcPts val="600"/>
              </a:spcBef>
              <a:buFont typeface="Arial" panose="020B0604020202020204" pitchFamily="34" charset="0"/>
              <a:buChar char="•"/>
            </a:pPr>
            <a:endParaRPr lang="en-US" altLang="zh-CN" sz="1600" dirty="0" smtClean="0"/>
          </a:p>
          <a:p>
            <a:pPr marL="285750" indent="-285750">
              <a:lnSpc>
                <a:spcPct val="100000"/>
              </a:lnSpc>
              <a:spcBef>
                <a:spcPts val="600"/>
              </a:spcBef>
              <a:buFont typeface="Arial" panose="020B0604020202020204" pitchFamily="34" charset="0"/>
              <a:buChar char="•"/>
            </a:pPr>
            <a:endParaRPr lang="en-US" altLang="zh-CN" sz="1600" dirty="0" smtClean="0"/>
          </a:p>
          <a:p>
            <a:pPr marL="285750" indent="-285750">
              <a:buFont typeface="Arial" panose="020B0604020202020204" pitchFamily="34" charset="0"/>
              <a:buChar char="•"/>
            </a:pPr>
            <a:endParaRPr lang="zh-CN" altLang="en-US" sz="1800" dirty="0"/>
          </a:p>
        </p:txBody>
      </p:sp>
      <p:pic>
        <p:nvPicPr>
          <p:cNvPr id="5" name="图片 4"/>
          <p:cNvPicPr>
            <a:picLocks noChangeAspect="1"/>
          </p:cNvPicPr>
          <p:nvPr/>
        </p:nvPicPr>
        <p:blipFill>
          <a:blip r:embed="rId2"/>
          <a:stretch>
            <a:fillRect/>
          </a:stretch>
        </p:blipFill>
        <p:spPr>
          <a:xfrm>
            <a:off x="575422" y="1135063"/>
            <a:ext cx="4444813" cy="4799572"/>
          </a:xfrm>
          <a:prstGeom prst="rect">
            <a:avLst/>
          </a:prstGeom>
        </p:spPr>
      </p:pic>
      <p:sp>
        <p:nvSpPr>
          <p:cNvPr id="6" name="圆角矩形标注 5"/>
          <p:cNvSpPr/>
          <p:nvPr/>
        </p:nvSpPr>
        <p:spPr bwMode="auto">
          <a:xfrm>
            <a:off x="5172635" y="1135064"/>
            <a:ext cx="3245224" cy="1766048"/>
          </a:xfrm>
          <a:prstGeom prst="wedgeRoundRectCallout">
            <a:avLst>
              <a:gd name="adj1" fmla="val -20833"/>
              <a:gd name="adj2" fmla="val 48958"/>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1" i="1"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输出列表，</a:t>
            </a:r>
            <a:r>
              <a:rPr kumimoji="0" lang="zh-CN" altLang="en-US" sz="140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给出汇编指令的结果输出到哪些</a:t>
            </a:r>
            <a:r>
              <a:rPr kumimoji="0" lang="en-US" altLang="zh-CN" sz="140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C</a:t>
            </a:r>
            <a:r>
              <a:rPr kumimoji="0" lang="zh-CN" altLang="en-US" sz="140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局部变量中。</a:t>
            </a:r>
            <a:endParaRPr kumimoji="0" lang="en-US" altLang="zh-CN" sz="140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a:p>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是一个约束。</a:t>
            </a:r>
            <a:endPar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a:p>
            <a:r>
              <a:rPr lang="zh-CN" altLang="en-US" sz="1400" dirty="0" smtClean="0">
                <a:solidFill>
                  <a:srgbClr val="080808"/>
                </a:solidFill>
                <a:ea typeface="宋体" panose="02010600030101010101" pitchFamily="2" charset="-122"/>
              </a:rPr>
              <a:t>对于</a:t>
            </a:r>
            <a:r>
              <a:rPr lang="en-US" altLang="zh-CN" sz="1400" dirty="0" smtClean="0">
                <a:solidFill>
                  <a:srgbClr val="080808"/>
                </a:solidFill>
                <a:ea typeface="宋体" panose="02010600030101010101" pitchFamily="2" charset="-122"/>
              </a:rPr>
              <a:t>“=</a:t>
            </a:r>
            <a:r>
              <a:rPr lang="en-US" altLang="zh-CN" sz="1400" dirty="0">
                <a:solidFill>
                  <a:srgbClr val="080808"/>
                </a:solidFill>
                <a:ea typeface="宋体" panose="02010600030101010101" pitchFamily="2" charset="-122"/>
              </a:rPr>
              <a:t>a”(</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data3)</a:t>
            </a:r>
            <a:r>
              <a:rPr lang="zh-CN" altLang="en-US" sz="1400" dirty="0">
                <a:solidFill>
                  <a:srgbClr val="080808"/>
                </a:solidFill>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其中</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表示</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data3</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是一个左值表达式，意为要给</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data2</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赋值</a:t>
            </a:r>
            <a:r>
              <a:rPr lang="zh-CN" altLang="en-US" sz="1400" dirty="0">
                <a:solidFill>
                  <a:srgbClr val="080808"/>
                </a:solidFill>
                <a:ea typeface="宋体" panose="02010600030101010101" pitchFamily="2" charset="-122"/>
              </a:rPr>
              <a:t>，</a:t>
            </a:r>
            <a:r>
              <a:rPr lang="en-US" altLang="zh-CN" sz="1400" dirty="0" smtClean="0">
                <a:solidFill>
                  <a:srgbClr val="080808"/>
                </a:solidFill>
                <a:ea typeface="宋体" panose="02010600030101010101" pitchFamily="2" charset="-122"/>
              </a:rPr>
              <a:t>“a”</a:t>
            </a:r>
            <a:r>
              <a:rPr lang="zh-CN" altLang="en-US" sz="1400" dirty="0" smtClean="0">
                <a:solidFill>
                  <a:srgbClr val="080808"/>
                </a:solidFill>
                <a:ea typeface="宋体" panose="02010600030101010101" pitchFamily="2" charset="-122"/>
              </a:rPr>
              <a:t>表示将寄存器</a:t>
            </a:r>
            <a:r>
              <a:rPr lang="en-US" altLang="zh-CN" sz="1400" dirty="0" err="1" smtClean="0">
                <a:solidFill>
                  <a:srgbClr val="080808"/>
                </a:solidFill>
                <a:ea typeface="宋体" panose="02010600030101010101" pitchFamily="2" charset="-122"/>
              </a:rPr>
              <a:t>eax</a:t>
            </a:r>
            <a:r>
              <a:rPr lang="zh-CN" altLang="en-US" sz="1400" dirty="0" smtClean="0">
                <a:solidFill>
                  <a:srgbClr val="080808"/>
                </a:solidFill>
                <a:ea typeface="宋体" panose="02010600030101010101" pitchFamily="2" charset="-122"/>
              </a:rPr>
              <a:t>的值赋给</a:t>
            </a:r>
            <a:r>
              <a:rPr lang="en-US" altLang="zh-CN" sz="1400" dirty="0" smtClean="0">
                <a:solidFill>
                  <a:srgbClr val="080808"/>
                </a:solidFill>
                <a:ea typeface="宋体" panose="02010600030101010101" pitchFamily="2" charset="-122"/>
              </a:rPr>
              <a:t>data3</a:t>
            </a:r>
            <a:r>
              <a:rPr lang="zh-CN" altLang="en-US" sz="1400" dirty="0" smtClean="0">
                <a:solidFill>
                  <a:srgbClr val="080808"/>
                </a:solidFill>
                <a:ea typeface="宋体" panose="02010600030101010101" pitchFamily="2" charset="-122"/>
              </a:rPr>
              <a:t>。即</a:t>
            </a:r>
            <a:r>
              <a:rPr lang="en-US" altLang="zh-CN" sz="1400" dirty="0" smtClean="0">
                <a:solidFill>
                  <a:srgbClr val="080808"/>
                </a:solidFill>
                <a:ea typeface="宋体" panose="02010600030101010101" pitchFamily="2" charset="-122"/>
              </a:rPr>
              <a:t>data2=</a:t>
            </a:r>
            <a:r>
              <a:rPr lang="en-US" altLang="zh-CN" sz="1400" dirty="0" err="1" smtClean="0">
                <a:solidFill>
                  <a:srgbClr val="080808"/>
                </a:solidFill>
                <a:ea typeface="宋体" panose="02010600030101010101" pitchFamily="2" charset="-122"/>
              </a:rPr>
              <a:t>eax</a:t>
            </a:r>
            <a:endPar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p:txBody>
      </p:sp>
      <p:sp>
        <p:nvSpPr>
          <p:cNvPr id="7" name="圆角矩形标注 6"/>
          <p:cNvSpPr/>
          <p:nvPr/>
        </p:nvSpPr>
        <p:spPr bwMode="auto">
          <a:xfrm>
            <a:off x="5172635" y="2995939"/>
            <a:ext cx="3245224" cy="1504344"/>
          </a:xfrm>
          <a:prstGeom prst="wedgeRoundRectCallout">
            <a:avLst>
              <a:gd name="adj1" fmla="val -20833"/>
              <a:gd name="adj2" fmla="val 48958"/>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kumimoji="0" lang="zh-CN" altLang="en-US" sz="1400" b="1" i="1"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输入列表：</a:t>
            </a:r>
            <a:r>
              <a:rPr lang="zh-CN" altLang="en-US" sz="1400" dirty="0">
                <a:solidFill>
                  <a:srgbClr val="080808"/>
                </a:solidFill>
                <a:ea typeface="宋体" panose="02010600030101010101" pitchFamily="2" charset="-122"/>
              </a:rPr>
              <a:t>给出汇编指令</a:t>
            </a:r>
            <a:r>
              <a:rPr lang="zh-CN" altLang="en-US" sz="1400" dirty="0" smtClean="0">
                <a:solidFill>
                  <a:srgbClr val="080808"/>
                </a:solidFill>
                <a:ea typeface="宋体" panose="02010600030101010101" pitchFamily="2" charset="-122"/>
              </a:rPr>
              <a:t>的数据从哪些</a:t>
            </a:r>
            <a:r>
              <a:rPr lang="en-US" altLang="zh-CN" sz="1400" dirty="0">
                <a:solidFill>
                  <a:srgbClr val="080808"/>
                </a:solidFill>
                <a:ea typeface="宋体" panose="02010600030101010101" pitchFamily="2" charset="-122"/>
              </a:rPr>
              <a:t>C</a:t>
            </a:r>
            <a:r>
              <a:rPr lang="zh-CN" altLang="en-US" sz="1400" dirty="0">
                <a:solidFill>
                  <a:srgbClr val="080808"/>
                </a:solidFill>
                <a:ea typeface="宋体" panose="02010600030101010101" pitchFamily="2" charset="-122"/>
              </a:rPr>
              <a:t>局部变量</a:t>
            </a:r>
            <a:r>
              <a:rPr lang="zh-CN" altLang="en-US" sz="1400" dirty="0" smtClean="0">
                <a:solidFill>
                  <a:srgbClr val="080808"/>
                </a:solidFill>
                <a:ea typeface="宋体" panose="02010600030101010101" pitchFamily="2" charset="-122"/>
              </a:rPr>
              <a:t>中获取。</a:t>
            </a:r>
            <a:endParaRPr lang="en-US" altLang="zh-CN" sz="1400" dirty="0">
              <a:solidFill>
                <a:srgbClr val="080808"/>
              </a:solidFill>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“b”</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与</a:t>
            </a:r>
            <a:r>
              <a:rPr lang="en-US" altLang="zh-CN" sz="1400" dirty="0" smtClean="0">
                <a:solidFill>
                  <a:srgbClr val="080808"/>
                </a:solidFill>
                <a:ea typeface="宋体" panose="02010600030101010101" pitchFamily="2" charset="-122"/>
              </a:rPr>
              <a:t>“c”</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也是约束。</a:t>
            </a:r>
            <a:endPar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a:p>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其中</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“b”(data1)</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表示寄存器</a:t>
            </a:r>
            <a:r>
              <a:rPr kumimoji="0" lang="en-US" altLang="zh-CN" sz="1400" b="0" i="0" u="none" strike="noStrike" cap="none" normalizeH="0" baseline="0" dirty="0" err="1" smtClean="0">
                <a:ln>
                  <a:noFill/>
                </a:ln>
                <a:solidFill>
                  <a:srgbClr val="080808"/>
                </a:solidFill>
                <a:effectLst/>
                <a:latin typeface="Arial" panose="020B0604020202020204" pitchFamily="34" charset="0"/>
                <a:ea typeface="宋体" panose="02010600030101010101" pitchFamily="2" charset="-122"/>
              </a:rPr>
              <a:t>ebx</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从</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data1</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中获取输入数据，</a:t>
            </a:r>
            <a:r>
              <a:rPr lang="en-US" altLang="zh-CN" sz="1400" dirty="0" smtClean="0">
                <a:solidFill>
                  <a:srgbClr val="080808"/>
                </a:solidFill>
                <a:ea typeface="宋体" panose="02010600030101010101" pitchFamily="2" charset="-122"/>
              </a:rPr>
              <a:t>“c”(data2)</a:t>
            </a:r>
            <a:r>
              <a:rPr lang="zh-CN" altLang="en-US" sz="1400" dirty="0">
                <a:solidFill>
                  <a:srgbClr val="080808"/>
                </a:solidFill>
                <a:ea typeface="宋体" panose="02010600030101010101" pitchFamily="2" charset="-122"/>
              </a:rPr>
              <a:t>表示寄存器</a:t>
            </a:r>
            <a:r>
              <a:rPr lang="en-US" altLang="zh-CN" sz="1400" dirty="0" err="1" smtClean="0">
                <a:solidFill>
                  <a:srgbClr val="080808"/>
                </a:solidFill>
                <a:ea typeface="宋体" panose="02010600030101010101" pitchFamily="2" charset="-122"/>
              </a:rPr>
              <a:t>ecx</a:t>
            </a:r>
            <a:r>
              <a:rPr lang="zh-CN" altLang="en-US" sz="1400" dirty="0">
                <a:solidFill>
                  <a:srgbClr val="080808"/>
                </a:solidFill>
                <a:ea typeface="宋体" panose="02010600030101010101" pitchFamily="2" charset="-122"/>
              </a:rPr>
              <a:t>从</a:t>
            </a:r>
            <a:r>
              <a:rPr lang="en-US" altLang="zh-CN" sz="1400" dirty="0" smtClean="0">
                <a:solidFill>
                  <a:srgbClr val="080808"/>
                </a:solidFill>
                <a:ea typeface="宋体" panose="02010600030101010101" pitchFamily="2" charset="-122"/>
              </a:rPr>
              <a:t>data2</a:t>
            </a:r>
            <a:r>
              <a:rPr lang="zh-CN" altLang="en-US" sz="1400" dirty="0" smtClean="0">
                <a:solidFill>
                  <a:srgbClr val="080808"/>
                </a:solidFill>
                <a:ea typeface="宋体" panose="02010600030101010101" pitchFamily="2" charset="-122"/>
              </a:rPr>
              <a:t>中获取输入数据</a:t>
            </a:r>
            <a:endParaRPr lang="en-US" altLang="zh-CN" sz="1400" dirty="0">
              <a:solidFill>
                <a:srgbClr val="080808"/>
              </a:solidFill>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p:txBody>
      </p:sp>
      <p:sp>
        <p:nvSpPr>
          <p:cNvPr id="8" name="圆角矩形标注 7"/>
          <p:cNvSpPr/>
          <p:nvPr/>
        </p:nvSpPr>
        <p:spPr bwMode="auto">
          <a:xfrm>
            <a:off x="5251542" y="4595110"/>
            <a:ext cx="3245224" cy="595455"/>
          </a:xfrm>
          <a:prstGeom prst="wedgeRoundRectCallout">
            <a:avLst>
              <a:gd name="adj1" fmla="val -20833"/>
              <a:gd name="adj2" fmla="val 48958"/>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关于</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输出列表</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与</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输入列表</a:t>
            </a:r>
            <a:r>
              <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更多的知识，参见前面给出的网址。</a:t>
            </a:r>
            <a:endParaRPr kumimoji="0" lang="en-US" altLang="zh-CN" sz="14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884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a:solidFill>
                  <a:srgbClr val="7030A0"/>
                </a:solidFill>
              </a:rPr>
              <a:t>局部变量</a:t>
            </a:r>
            <a:r>
              <a:rPr lang="en-US" altLang="zh-CN" b="1" dirty="0" smtClean="0">
                <a:solidFill>
                  <a:srgbClr val="7030A0"/>
                </a:solidFill>
              </a:rPr>
              <a:t>—</a:t>
            </a:r>
            <a:r>
              <a:rPr lang="zh-CN" altLang="en-US" b="1" dirty="0" smtClean="0">
                <a:solidFill>
                  <a:srgbClr val="030DCD"/>
                </a:solidFill>
              </a:rPr>
              <a:t>使用</a:t>
            </a:r>
            <a:r>
              <a:rPr lang="zh-CN" altLang="en-US" b="1" dirty="0" smtClean="0">
                <a:solidFill>
                  <a:srgbClr val="006600"/>
                </a:solidFill>
              </a:rPr>
              <a:t>占位符</a:t>
            </a:r>
            <a:r>
              <a:rPr lang="zh-CN" altLang="en-US" b="1" dirty="0" smtClean="0">
                <a:solidFill>
                  <a:srgbClr val="030DCD"/>
                </a:solidFill>
              </a:rPr>
              <a:t>替代寄存器</a:t>
            </a:r>
            <a:endParaRPr lang="zh-CN" altLang="en-US" dirty="0">
              <a:solidFill>
                <a:srgbClr val="030DCD"/>
              </a:solidFill>
            </a:endParaRPr>
          </a:p>
        </p:txBody>
      </p:sp>
      <p:sp>
        <p:nvSpPr>
          <p:cNvPr id="3" name="内容占位符 2"/>
          <p:cNvSpPr>
            <a:spLocks noGrp="1"/>
          </p:cNvSpPr>
          <p:nvPr>
            <p:ph idx="1"/>
          </p:nvPr>
        </p:nvSpPr>
        <p:spPr>
          <a:xfrm>
            <a:off x="4885765" y="1135062"/>
            <a:ext cx="3689910" cy="4960937"/>
          </a:xfrm>
          <a:ln>
            <a:solidFill>
              <a:srgbClr val="080808"/>
            </a:solidFill>
          </a:ln>
        </p:spPr>
        <p:txBody>
          <a:bodyPr/>
          <a:lstStyle/>
          <a:p>
            <a:pPr marL="342900" indent="-342900">
              <a:lnSpc>
                <a:spcPct val="100000"/>
              </a:lnSpc>
              <a:spcBef>
                <a:spcPts val="600"/>
              </a:spcBef>
              <a:buFont typeface="Wingdings" panose="05000000000000000000" pitchFamily="2" charset="2"/>
              <a:buChar char="l"/>
            </a:pPr>
            <a:r>
              <a:rPr lang="zh-CN" altLang="en-US" sz="1600" b="1" i="1" dirty="0" smtClean="0">
                <a:solidFill>
                  <a:srgbClr val="7030A0"/>
                </a:solidFill>
              </a:rPr>
              <a:t>汇编指令中的占位符 </a:t>
            </a:r>
            <a:r>
              <a:rPr lang="en-US" altLang="zh-CN" sz="1600" dirty="0" smtClean="0">
                <a:solidFill>
                  <a:srgbClr val="C00000"/>
                </a:solidFill>
              </a:rPr>
              <a:t>%0</a:t>
            </a:r>
            <a:r>
              <a:rPr lang="zh-CN" altLang="en-US" sz="1600" dirty="0" smtClean="0">
                <a:solidFill>
                  <a:srgbClr val="C00000"/>
                </a:solidFill>
              </a:rPr>
              <a:t>、</a:t>
            </a:r>
            <a:r>
              <a:rPr lang="en-US" altLang="zh-CN" sz="1600" dirty="0" smtClean="0">
                <a:solidFill>
                  <a:srgbClr val="C00000"/>
                </a:solidFill>
              </a:rPr>
              <a:t>%1</a:t>
            </a:r>
          </a:p>
          <a:p>
            <a:pPr>
              <a:lnSpc>
                <a:spcPct val="100000"/>
              </a:lnSpc>
              <a:spcBef>
                <a:spcPts val="0"/>
              </a:spcBef>
              <a:buNone/>
            </a:pPr>
            <a:r>
              <a:rPr lang="en-US" altLang="zh-CN" sz="1400" dirty="0" smtClean="0">
                <a:solidFill>
                  <a:srgbClr val="030DCD"/>
                </a:solidFill>
              </a:rPr>
              <a:t>       (1) </a:t>
            </a:r>
            <a:r>
              <a:rPr lang="zh-CN" altLang="en-US" sz="1400" dirty="0" smtClean="0">
                <a:solidFill>
                  <a:srgbClr val="030DCD"/>
                </a:solidFill>
              </a:rPr>
              <a:t>替代寄存器名称</a:t>
            </a:r>
            <a:endParaRPr lang="en-US" altLang="zh-CN" sz="1400" dirty="0" smtClean="0">
              <a:solidFill>
                <a:srgbClr val="030DCD"/>
              </a:solidFill>
            </a:endParaRPr>
          </a:p>
          <a:p>
            <a:pPr>
              <a:lnSpc>
                <a:spcPct val="100000"/>
              </a:lnSpc>
              <a:spcBef>
                <a:spcPts val="0"/>
              </a:spcBef>
              <a:buNone/>
            </a:pPr>
            <a:r>
              <a:rPr lang="en-US" altLang="zh-CN" sz="1400" dirty="0" smtClean="0">
                <a:solidFill>
                  <a:srgbClr val="030DCD"/>
                </a:solidFill>
              </a:rPr>
              <a:t>       (2) </a:t>
            </a:r>
            <a:r>
              <a:rPr lang="zh-CN" altLang="en-US" sz="1400" dirty="0" smtClean="0">
                <a:solidFill>
                  <a:srgbClr val="030DCD"/>
                </a:solidFill>
              </a:rPr>
              <a:t>相应的寄存器从哪些</a:t>
            </a:r>
            <a:r>
              <a:rPr lang="en-US" altLang="zh-CN" sz="1400" dirty="0" smtClean="0">
                <a:solidFill>
                  <a:srgbClr val="030DCD"/>
                </a:solidFill>
              </a:rPr>
              <a:t>C</a:t>
            </a:r>
            <a:r>
              <a:rPr lang="zh-CN" altLang="en-US" sz="1400" dirty="0" smtClean="0">
                <a:solidFill>
                  <a:srgbClr val="030DCD"/>
                </a:solidFill>
              </a:rPr>
              <a:t>变量中获</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取数据，或将寄存器中的数据输</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出到哪些</a:t>
            </a:r>
            <a:r>
              <a:rPr lang="en-US" altLang="zh-CN" sz="1400" dirty="0" smtClean="0">
                <a:solidFill>
                  <a:srgbClr val="030DCD"/>
                </a:solidFill>
              </a:rPr>
              <a:t>C</a:t>
            </a:r>
            <a:r>
              <a:rPr lang="zh-CN" altLang="en-US" sz="1400" dirty="0" smtClean="0">
                <a:solidFill>
                  <a:srgbClr val="030DCD"/>
                </a:solidFill>
              </a:rPr>
              <a:t>变量中</a:t>
            </a:r>
            <a:endParaRPr lang="en-US" altLang="zh-CN" sz="1400" dirty="0">
              <a:solidFill>
                <a:srgbClr val="030DCD"/>
              </a:solidFill>
            </a:endParaRPr>
          </a:p>
          <a:p>
            <a:pPr marL="342900" indent="-342900">
              <a:lnSpc>
                <a:spcPct val="100000"/>
              </a:lnSpc>
              <a:spcBef>
                <a:spcPts val="600"/>
              </a:spcBef>
              <a:buFont typeface="Wingdings" panose="05000000000000000000" pitchFamily="2" charset="2"/>
              <a:buChar char="l"/>
            </a:pPr>
            <a:r>
              <a:rPr lang="zh-CN" altLang="en-US" sz="1600" b="1" i="1" dirty="0" smtClean="0">
                <a:solidFill>
                  <a:srgbClr val="7030A0"/>
                </a:solidFill>
              </a:rPr>
              <a:t>占位符的编号</a:t>
            </a:r>
            <a:endParaRPr lang="en-US" altLang="zh-CN" sz="1600" b="1" i="1" dirty="0" smtClean="0">
              <a:solidFill>
                <a:srgbClr val="7030A0"/>
              </a:solidFill>
            </a:endParaRPr>
          </a:p>
          <a:p>
            <a:pPr>
              <a:lnSpc>
                <a:spcPct val="100000"/>
              </a:lnSpc>
              <a:spcBef>
                <a:spcPts val="0"/>
              </a:spcBef>
              <a:buNone/>
            </a:pPr>
            <a:r>
              <a:rPr lang="en-US" altLang="zh-CN" sz="1400" dirty="0">
                <a:solidFill>
                  <a:srgbClr val="030DCD"/>
                </a:solidFill>
              </a:rPr>
              <a:t>       (1) </a:t>
            </a:r>
            <a:r>
              <a:rPr lang="zh-CN" altLang="en-US" sz="1400" dirty="0" smtClean="0">
                <a:solidFill>
                  <a:srgbClr val="030DCD"/>
                </a:solidFill>
              </a:rPr>
              <a:t>按输出列表从左往右开始，依次</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顺序编号为</a:t>
            </a:r>
            <a:r>
              <a:rPr lang="en-US" altLang="zh-CN" sz="1400" dirty="0" smtClean="0">
                <a:solidFill>
                  <a:srgbClr val="C00000"/>
                </a:solidFill>
              </a:rPr>
              <a:t>%0, %1,…</a:t>
            </a: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(2) </a:t>
            </a:r>
            <a:r>
              <a:rPr lang="zh-CN" altLang="en-US" sz="1400" dirty="0" smtClean="0">
                <a:solidFill>
                  <a:srgbClr val="030DCD"/>
                </a:solidFill>
              </a:rPr>
              <a:t>然后按输入列表</a:t>
            </a:r>
            <a:r>
              <a:rPr lang="zh-CN" altLang="en-US" sz="1400" dirty="0">
                <a:solidFill>
                  <a:srgbClr val="030DCD"/>
                </a:solidFill>
              </a:rPr>
              <a:t>从左往</a:t>
            </a:r>
            <a:r>
              <a:rPr lang="zh-CN" altLang="en-US" sz="1400" dirty="0" smtClean="0">
                <a:solidFill>
                  <a:srgbClr val="030DCD"/>
                </a:solidFill>
              </a:rPr>
              <a:t>右，顺序</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编号</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(3) </a:t>
            </a:r>
            <a:r>
              <a:rPr lang="zh-CN" altLang="en-US" sz="1400" dirty="0" smtClean="0">
                <a:solidFill>
                  <a:srgbClr val="030DCD"/>
                </a:solidFill>
              </a:rPr>
              <a:t>该例中，</a:t>
            </a:r>
            <a:r>
              <a:rPr lang="en-US" altLang="zh-CN" sz="1400" dirty="0" smtClean="0">
                <a:solidFill>
                  <a:srgbClr val="030DCD"/>
                </a:solidFill>
              </a:rPr>
              <a:t>%0</a:t>
            </a:r>
            <a:r>
              <a:rPr lang="zh-CN" altLang="en-US" sz="1400" dirty="0" smtClean="0">
                <a:solidFill>
                  <a:srgbClr val="030DCD"/>
                </a:solidFill>
              </a:rPr>
              <a:t>表示变量</a:t>
            </a:r>
            <a:r>
              <a:rPr lang="en-US" altLang="zh-CN" sz="1400" dirty="0" smtClean="0">
                <a:solidFill>
                  <a:srgbClr val="030DCD"/>
                </a:solidFill>
              </a:rPr>
              <a:t>b</a:t>
            </a:r>
            <a:r>
              <a:rPr lang="zh-CN" altLang="en-US" sz="1400" dirty="0" smtClean="0">
                <a:solidFill>
                  <a:srgbClr val="030DCD"/>
                </a:solidFill>
              </a:rPr>
              <a:t>，变量</a:t>
            </a:r>
            <a:r>
              <a:rPr lang="en-US" altLang="zh-CN" sz="1400" dirty="0" smtClean="0">
                <a:solidFill>
                  <a:srgbClr val="030DCD"/>
                </a:solidFill>
              </a:rPr>
              <a:t>a</a:t>
            </a: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为</a:t>
            </a:r>
            <a:r>
              <a:rPr lang="en-US" altLang="zh-CN" sz="1400" dirty="0" smtClean="0">
                <a:solidFill>
                  <a:srgbClr val="030DCD"/>
                </a:solidFill>
              </a:rPr>
              <a:t>%1</a:t>
            </a:r>
            <a:endParaRPr lang="en-US" altLang="zh-CN" sz="1400" dirty="0">
              <a:solidFill>
                <a:srgbClr val="030DCD"/>
              </a:solidFill>
            </a:endParaRPr>
          </a:p>
          <a:p>
            <a:pPr marL="342900" indent="-342900">
              <a:lnSpc>
                <a:spcPct val="100000"/>
              </a:lnSpc>
              <a:spcBef>
                <a:spcPts val="600"/>
              </a:spcBef>
              <a:buFont typeface="Wingdings" panose="05000000000000000000" pitchFamily="2" charset="2"/>
              <a:buChar char="l"/>
            </a:pPr>
            <a:r>
              <a:rPr lang="zh-CN" altLang="en-US" sz="1600" b="1" i="1" dirty="0" smtClean="0">
                <a:solidFill>
                  <a:srgbClr val="7030A0"/>
                </a:solidFill>
              </a:rPr>
              <a:t>输入</a:t>
            </a:r>
            <a:r>
              <a:rPr lang="en-US" altLang="zh-CN" sz="1600" b="1" i="1" dirty="0" smtClean="0">
                <a:solidFill>
                  <a:srgbClr val="7030A0"/>
                </a:solidFill>
              </a:rPr>
              <a:t>/</a:t>
            </a:r>
            <a:r>
              <a:rPr lang="zh-CN" altLang="en-US" sz="1600" b="1" i="1" dirty="0" smtClean="0">
                <a:solidFill>
                  <a:srgbClr val="7030A0"/>
                </a:solidFill>
              </a:rPr>
              <a:t>输出列表中的约束</a:t>
            </a:r>
            <a:endParaRPr lang="en-US" altLang="zh-CN" sz="1600" b="1" i="1" dirty="0" smtClean="0">
              <a:solidFill>
                <a:srgbClr val="7030A0"/>
              </a:solidFill>
            </a:endParaRPr>
          </a:p>
          <a:p>
            <a:pPr>
              <a:lnSpc>
                <a:spcPct val="100000"/>
              </a:lnSpc>
              <a:spcBef>
                <a:spcPts val="0"/>
              </a:spcBef>
              <a:buNone/>
            </a:pPr>
            <a:r>
              <a:rPr lang="en-US" altLang="zh-CN" sz="1400" dirty="0">
                <a:solidFill>
                  <a:srgbClr val="030DCD"/>
                </a:solidFill>
              </a:rPr>
              <a:t>      </a:t>
            </a:r>
            <a:r>
              <a:rPr lang="en-US" altLang="zh-CN" sz="1400" dirty="0">
                <a:solidFill>
                  <a:srgbClr val="C00000"/>
                </a:solidFill>
              </a:rPr>
              <a:t>“=r</a:t>
            </a:r>
            <a:r>
              <a:rPr lang="en-US" altLang="zh-CN" sz="1400" dirty="0" smtClean="0">
                <a:solidFill>
                  <a:srgbClr val="C00000"/>
                </a:solidFill>
              </a:rPr>
              <a:t>”(b)</a:t>
            </a:r>
            <a:r>
              <a:rPr lang="zh-CN" altLang="en-US" sz="1400" dirty="0" smtClean="0">
                <a:solidFill>
                  <a:srgbClr val="C00000"/>
                </a:solidFill>
              </a:rPr>
              <a:t>，</a:t>
            </a:r>
            <a:r>
              <a:rPr lang="zh-CN" altLang="en-US" sz="1400" dirty="0">
                <a:solidFill>
                  <a:srgbClr val="030DCD"/>
                </a:solidFill>
              </a:rPr>
              <a:t> </a:t>
            </a:r>
            <a:r>
              <a:rPr lang="en-US" altLang="zh-CN" sz="1400" dirty="0">
                <a:solidFill>
                  <a:srgbClr val="C00000"/>
                </a:solidFill>
              </a:rPr>
              <a:t>“r”(a)</a:t>
            </a:r>
            <a:r>
              <a:rPr lang="zh-CN" altLang="en-US" sz="1400" dirty="0" smtClean="0">
                <a:solidFill>
                  <a:srgbClr val="030DCD"/>
                </a:solidFill>
              </a:rPr>
              <a:t>表示可以由编译器根</a:t>
            </a:r>
            <a:endParaRPr lang="en-US" altLang="zh-CN" sz="1400" dirty="0" smtClean="0">
              <a:solidFill>
                <a:srgbClr val="030DCD"/>
              </a:solidFill>
            </a:endParaRPr>
          </a:p>
          <a:p>
            <a:pPr>
              <a:lnSpc>
                <a:spcPct val="100000"/>
              </a:lnSpc>
              <a:spcBef>
                <a:spcPts val="0"/>
              </a:spcBef>
              <a:buNone/>
            </a:pPr>
            <a:r>
              <a:rPr lang="en-US" altLang="zh-CN" sz="1400" dirty="0" smtClean="0">
                <a:solidFill>
                  <a:srgbClr val="030DCD"/>
                </a:solidFill>
              </a:rPr>
              <a:t>       </a:t>
            </a:r>
            <a:r>
              <a:rPr lang="zh-CN" altLang="en-US" sz="1400" dirty="0" smtClean="0">
                <a:solidFill>
                  <a:srgbClr val="030DCD"/>
                </a:solidFill>
              </a:rPr>
              <a:t>据寄存器的使用情况自行选择使用</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zh-CN" altLang="en-US" sz="1400" dirty="0" smtClean="0">
                <a:solidFill>
                  <a:srgbClr val="030DCD"/>
                </a:solidFill>
              </a:rPr>
              <a:t>合适的寄存器存储变量</a:t>
            </a:r>
            <a:r>
              <a:rPr lang="en-US" altLang="zh-CN" sz="1400" dirty="0" smtClean="0">
                <a:solidFill>
                  <a:srgbClr val="030DCD"/>
                </a:solidFill>
              </a:rPr>
              <a:t>b</a:t>
            </a:r>
            <a:r>
              <a:rPr lang="zh-CN" altLang="en-US" sz="1400" dirty="0" smtClean="0">
                <a:solidFill>
                  <a:srgbClr val="030DCD"/>
                </a:solidFill>
              </a:rPr>
              <a:t>的值。</a:t>
            </a:r>
            <a:endParaRPr lang="en-US" altLang="zh-CN" sz="1400" dirty="0" smtClean="0">
              <a:solidFill>
                <a:srgbClr val="030DCD"/>
              </a:solidFill>
            </a:endParaRPr>
          </a:p>
          <a:p>
            <a:pPr marL="342900" indent="-342900">
              <a:lnSpc>
                <a:spcPct val="100000"/>
              </a:lnSpc>
              <a:spcBef>
                <a:spcPts val="600"/>
              </a:spcBef>
              <a:buFont typeface="Wingdings" panose="05000000000000000000" pitchFamily="2" charset="2"/>
              <a:buChar char="l"/>
            </a:pPr>
            <a:r>
              <a:rPr lang="zh-CN" altLang="en-US" sz="1600" b="1" i="1" dirty="0" smtClean="0">
                <a:solidFill>
                  <a:srgbClr val="7030A0"/>
                </a:solidFill>
              </a:rPr>
              <a:t>改动的寄存器</a:t>
            </a:r>
            <a:endParaRPr lang="en-US" altLang="zh-CN" sz="1600" b="1" i="1" dirty="0" smtClean="0">
              <a:solidFill>
                <a:srgbClr val="7030A0"/>
              </a:solidFill>
            </a:endParaRPr>
          </a:p>
          <a:p>
            <a:pPr>
              <a:lnSpc>
                <a:spcPct val="100000"/>
              </a:lnSpc>
              <a:spcBef>
                <a:spcPts val="0"/>
              </a:spcBef>
              <a:buNone/>
            </a:pPr>
            <a:r>
              <a:rPr lang="en-US" altLang="zh-CN" sz="1400" dirty="0" smtClean="0"/>
              <a:t>      </a:t>
            </a:r>
            <a:r>
              <a:rPr lang="zh-CN" altLang="en-US" sz="1400" dirty="0">
                <a:solidFill>
                  <a:srgbClr val="030DCD"/>
                </a:solidFill>
              </a:rPr>
              <a:t>该段汇编指令</a:t>
            </a:r>
            <a:r>
              <a:rPr lang="zh-CN" altLang="en-US" sz="1400" dirty="0" smtClean="0">
                <a:solidFill>
                  <a:srgbClr val="030DCD"/>
                </a:solidFill>
              </a:rPr>
              <a:t>使用或改动了寄存器</a:t>
            </a:r>
            <a:endParaRPr lang="en-US" altLang="zh-CN" sz="1400" dirty="0" smtClean="0">
              <a:solidFill>
                <a:srgbClr val="030DCD"/>
              </a:solidFill>
            </a:endParaRPr>
          </a:p>
          <a:p>
            <a:pPr>
              <a:lnSpc>
                <a:spcPct val="100000"/>
              </a:lnSpc>
              <a:spcBef>
                <a:spcPts val="0"/>
              </a:spcBef>
              <a:buNone/>
            </a:pPr>
            <a:r>
              <a:rPr lang="en-US" altLang="zh-CN" sz="1400" dirty="0">
                <a:solidFill>
                  <a:srgbClr val="030DCD"/>
                </a:solidFill>
              </a:rPr>
              <a:t> </a:t>
            </a:r>
            <a:r>
              <a:rPr lang="en-US" altLang="zh-CN" sz="1400" dirty="0" smtClean="0">
                <a:solidFill>
                  <a:srgbClr val="030DCD"/>
                </a:solidFill>
              </a:rPr>
              <a:t>      </a:t>
            </a:r>
            <a:r>
              <a:rPr lang="en-US" altLang="zh-CN" sz="1400" dirty="0" err="1" smtClean="0">
                <a:solidFill>
                  <a:srgbClr val="030DCD"/>
                </a:solidFill>
              </a:rPr>
              <a:t>eax</a:t>
            </a:r>
            <a:r>
              <a:rPr lang="zh-CN" altLang="en-US" sz="1400" dirty="0" smtClean="0">
                <a:solidFill>
                  <a:srgbClr val="030DCD"/>
                </a:solidFill>
              </a:rPr>
              <a:t>的值，编译器就不要使用了</a:t>
            </a:r>
            <a:endParaRPr lang="en-US" altLang="zh-CN" sz="1400" dirty="0">
              <a:solidFill>
                <a:srgbClr val="030DCD"/>
              </a:solidFill>
            </a:endParaRPr>
          </a:p>
          <a:p>
            <a:pPr marL="342900" indent="-342900">
              <a:lnSpc>
                <a:spcPct val="100000"/>
              </a:lnSpc>
              <a:spcBef>
                <a:spcPts val="600"/>
              </a:spcBef>
              <a:buFont typeface="Wingdings" panose="05000000000000000000" pitchFamily="2" charset="2"/>
              <a:buChar char="l"/>
            </a:pPr>
            <a:endParaRPr lang="zh-CN" altLang="en-US" sz="1600" dirty="0"/>
          </a:p>
        </p:txBody>
      </p:sp>
      <p:pic>
        <p:nvPicPr>
          <p:cNvPr id="6" name="图片 5"/>
          <p:cNvPicPr>
            <a:picLocks noChangeAspect="1"/>
          </p:cNvPicPr>
          <p:nvPr/>
        </p:nvPicPr>
        <p:blipFill>
          <a:blip r:embed="rId2"/>
          <a:stretch>
            <a:fillRect/>
          </a:stretch>
        </p:blipFill>
        <p:spPr>
          <a:xfrm>
            <a:off x="609600" y="1104620"/>
            <a:ext cx="4186518" cy="4991380"/>
          </a:xfrm>
          <a:prstGeom prst="rect">
            <a:avLst/>
          </a:prstGeom>
        </p:spPr>
      </p:pic>
    </p:spTree>
    <p:extLst>
      <p:ext uri="{BB962C8B-B14F-4D97-AF65-F5344CB8AC3E}">
        <p14:creationId xmlns:p14="http://schemas.microsoft.com/office/powerpoint/2010/main" val="190682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a:solidFill>
                  <a:srgbClr val="7030A0"/>
                </a:solidFill>
              </a:rPr>
              <a:t>局部变量</a:t>
            </a:r>
            <a:r>
              <a:rPr lang="en-US" altLang="zh-CN" b="1" dirty="0" smtClean="0">
                <a:solidFill>
                  <a:srgbClr val="7030A0"/>
                </a:solidFill>
              </a:rPr>
              <a:t>—</a:t>
            </a:r>
            <a:r>
              <a:rPr lang="zh-CN" altLang="en-US" b="1" dirty="0" smtClean="0">
                <a:solidFill>
                  <a:srgbClr val="030DCD"/>
                </a:solidFill>
              </a:rPr>
              <a:t>使用</a:t>
            </a:r>
            <a:r>
              <a:rPr lang="zh-CN" altLang="en-US" b="1" dirty="0" smtClean="0">
                <a:solidFill>
                  <a:srgbClr val="006600"/>
                </a:solidFill>
              </a:rPr>
              <a:t>占位符</a:t>
            </a:r>
            <a:r>
              <a:rPr lang="zh-CN" altLang="en-US" b="1" dirty="0" smtClean="0">
                <a:solidFill>
                  <a:srgbClr val="030DCD"/>
                </a:solidFill>
              </a:rPr>
              <a:t>替代寄存器</a:t>
            </a:r>
            <a:endParaRPr lang="zh-CN" altLang="en-US" dirty="0">
              <a:solidFill>
                <a:srgbClr val="030DCD"/>
              </a:solidFill>
            </a:endParaRPr>
          </a:p>
        </p:txBody>
      </p:sp>
      <p:sp>
        <p:nvSpPr>
          <p:cNvPr id="3" name="内容占位符 2"/>
          <p:cNvSpPr>
            <a:spLocks noGrp="1"/>
          </p:cNvSpPr>
          <p:nvPr>
            <p:ph idx="1"/>
          </p:nvPr>
        </p:nvSpPr>
        <p:spPr>
          <a:xfrm>
            <a:off x="6122896" y="1341251"/>
            <a:ext cx="2187386" cy="1903973"/>
          </a:xfrm>
          <a:ln>
            <a:solidFill>
              <a:srgbClr val="080808"/>
            </a:solidFill>
          </a:ln>
        </p:spPr>
        <p:txBody>
          <a:bodyPr/>
          <a:lstStyle/>
          <a:p>
            <a:pPr marL="342900" indent="-342900">
              <a:lnSpc>
                <a:spcPct val="100000"/>
              </a:lnSpc>
              <a:spcBef>
                <a:spcPts val="600"/>
              </a:spcBef>
              <a:buFont typeface="Wingdings" panose="05000000000000000000" pitchFamily="2" charset="2"/>
              <a:buChar char="l"/>
            </a:pPr>
            <a:r>
              <a:rPr lang="zh-CN" altLang="en-US" sz="1800" dirty="0" smtClean="0"/>
              <a:t>占位符编号</a:t>
            </a:r>
            <a:endParaRPr lang="en-US" altLang="zh-CN" sz="1800" dirty="0" smtClean="0"/>
          </a:p>
          <a:p>
            <a:pPr lvl="1" indent="0">
              <a:lnSpc>
                <a:spcPct val="100000"/>
              </a:lnSpc>
              <a:spcBef>
                <a:spcPts val="600"/>
              </a:spcBef>
              <a:buNone/>
            </a:pPr>
            <a:r>
              <a:rPr lang="en-US" altLang="zh-CN" sz="1800" dirty="0" smtClean="0"/>
              <a:t>%0</a:t>
            </a:r>
            <a:r>
              <a:rPr lang="zh-CN" altLang="en-US" sz="1800" dirty="0" smtClean="0"/>
              <a:t>：</a:t>
            </a:r>
            <a:r>
              <a:rPr lang="en-US" altLang="zh-CN" sz="1800" dirty="0" smtClean="0"/>
              <a:t>z</a:t>
            </a:r>
          </a:p>
          <a:p>
            <a:pPr lvl="1" indent="0">
              <a:lnSpc>
                <a:spcPct val="100000"/>
              </a:lnSpc>
              <a:spcBef>
                <a:spcPts val="600"/>
              </a:spcBef>
              <a:buNone/>
            </a:pPr>
            <a:r>
              <a:rPr lang="en-US" altLang="zh-CN" sz="1800" dirty="0" smtClean="0"/>
              <a:t>%1</a:t>
            </a:r>
            <a:r>
              <a:rPr lang="zh-CN" altLang="en-US" sz="1800" dirty="0" smtClean="0"/>
              <a:t>：</a:t>
            </a:r>
            <a:r>
              <a:rPr lang="en-US" altLang="zh-CN" sz="1800" dirty="0" smtClean="0"/>
              <a:t>x</a:t>
            </a:r>
          </a:p>
          <a:p>
            <a:pPr lvl="1" indent="0">
              <a:lnSpc>
                <a:spcPct val="100000"/>
              </a:lnSpc>
              <a:spcBef>
                <a:spcPts val="600"/>
              </a:spcBef>
              <a:buNone/>
            </a:pPr>
            <a:r>
              <a:rPr lang="en-US" altLang="zh-CN" sz="1800" dirty="0" smtClean="0"/>
              <a:t>%1</a:t>
            </a:r>
            <a:r>
              <a:rPr lang="zh-CN" altLang="en-US" sz="1800" dirty="0" smtClean="0"/>
              <a:t>：</a:t>
            </a:r>
            <a:r>
              <a:rPr lang="en-US" altLang="zh-CN" sz="1800" dirty="0" smtClean="0"/>
              <a:t>y</a:t>
            </a:r>
            <a:endParaRPr lang="zh-CN" altLang="en-US" sz="1800" dirty="0"/>
          </a:p>
        </p:txBody>
      </p:sp>
      <p:pic>
        <p:nvPicPr>
          <p:cNvPr id="5" name="图片 4"/>
          <p:cNvPicPr>
            <a:picLocks noChangeAspect="1"/>
          </p:cNvPicPr>
          <p:nvPr/>
        </p:nvPicPr>
        <p:blipFill>
          <a:blip r:embed="rId2"/>
          <a:stretch>
            <a:fillRect/>
          </a:stretch>
        </p:blipFill>
        <p:spPr>
          <a:xfrm>
            <a:off x="662390" y="1215744"/>
            <a:ext cx="5075022" cy="5032655"/>
          </a:xfrm>
          <a:prstGeom prst="rect">
            <a:avLst/>
          </a:prstGeom>
        </p:spPr>
      </p:pic>
    </p:spTree>
    <p:extLst>
      <p:ext uri="{BB962C8B-B14F-4D97-AF65-F5344CB8AC3E}">
        <p14:creationId xmlns:p14="http://schemas.microsoft.com/office/powerpoint/2010/main" val="415158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a:solidFill>
                  <a:srgbClr val="7030A0"/>
                </a:solidFill>
              </a:rPr>
              <a:t>局部变量</a:t>
            </a:r>
            <a:r>
              <a:rPr lang="en-US" altLang="zh-CN" b="1" dirty="0">
                <a:solidFill>
                  <a:srgbClr val="7030A0"/>
                </a:solidFill>
              </a:rPr>
              <a:t>—</a:t>
            </a:r>
            <a:r>
              <a:rPr lang="zh-CN" altLang="en-US" b="1" dirty="0">
                <a:solidFill>
                  <a:srgbClr val="030DCD"/>
                </a:solidFill>
              </a:rPr>
              <a:t>使用</a:t>
            </a:r>
            <a:r>
              <a:rPr lang="zh-CN" altLang="en-US" b="1" dirty="0">
                <a:solidFill>
                  <a:srgbClr val="006600"/>
                </a:solidFill>
              </a:rPr>
              <a:t>占位符</a:t>
            </a:r>
            <a:r>
              <a:rPr lang="zh-CN" altLang="en-US" b="1" dirty="0">
                <a:solidFill>
                  <a:srgbClr val="030DCD"/>
                </a:solidFill>
              </a:rPr>
              <a:t>替代寄存器</a:t>
            </a:r>
            <a:endParaRPr lang="zh-CN" altLang="en-US" dirty="0"/>
          </a:p>
        </p:txBody>
      </p:sp>
      <p:sp>
        <p:nvSpPr>
          <p:cNvPr id="3" name="内容占位符 2"/>
          <p:cNvSpPr>
            <a:spLocks noGrp="1"/>
          </p:cNvSpPr>
          <p:nvPr>
            <p:ph idx="1"/>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568099" y="1135062"/>
            <a:ext cx="6863641" cy="5113337"/>
          </a:xfrm>
          <a:prstGeom prst="rect">
            <a:avLst/>
          </a:prstGeom>
        </p:spPr>
      </p:pic>
    </p:spTree>
    <p:extLst>
      <p:ext uri="{BB962C8B-B14F-4D97-AF65-F5344CB8AC3E}">
        <p14:creationId xmlns:p14="http://schemas.microsoft.com/office/powerpoint/2010/main" val="1605978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smtClean="0">
                <a:solidFill>
                  <a:srgbClr val="7030A0"/>
                </a:solidFill>
              </a:rPr>
              <a:t>局部变量</a:t>
            </a:r>
            <a:r>
              <a:rPr lang="en-US" altLang="zh-CN" b="1" dirty="0" smtClean="0">
                <a:solidFill>
                  <a:srgbClr val="7030A0"/>
                </a:solidFill>
              </a:rPr>
              <a:t>--</a:t>
            </a:r>
            <a:r>
              <a:rPr lang="zh-CN" altLang="en-US" b="1" dirty="0" smtClean="0">
                <a:solidFill>
                  <a:srgbClr val="030DCD"/>
                </a:solidFill>
              </a:rPr>
              <a:t>使用寄存器别名</a:t>
            </a:r>
            <a:endParaRPr lang="zh-CN" altLang="en-US" dirty="0">
              <a:solidFill>
                <a:srgbClr val="030DCD"/>
              </a:solidFill>
            </a:endParaRP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smtClean="0"/>
              <a:t>使用占位符替代寄存器时，需要严格按照</a:t>
            </a:r>
            <a:r>
              <a:rPr lang="zh-CN" altLang="en-US" sz="2000" dirty="0"/>
              <a:t>编号来引用</a:t>
            </a:r>
            <a:r>
              <a:rPr lang="zh-CN" altLang="en-US" sz="2000" dirty="0" smtClean="0"/>
              <a:t>输入</a:t>
            </a:r>
            <a:r>
              <a:rPr lang="en-US" altLang="zh-CN" sz="2000" dirty="0" smtClean="0"/>
              <a:t>/</a:t>
            </a:r>
            <a:r>
              <a:rPr lang="zh-CN" altLang="en-US" sz="2000" dirty="0" smtClean="0"/>
              <a:t>输出列表中变量，</a:t>
            </a:r>
            <a:r>
              <a:rPr lang="zh-CN" altLang="en-US" sz="2000" dirty="0"/>
              <a:t>容易</a:t>
            </a:r>
            <a:r>
              <a:rPr lang="zh-CN" altLang="en-US" sz="2000" dirty="0" smtClean="0"/>
              <a:t>出错</a:t>
            </a:r>
            <a:endParaRPr lang="en-US" altLang="zh-CN" sz="2000" dirty="0" smtClean="0"/>
          </a:p>
          <a:p>
            <a:pPr marL="342900" indent="-342900">
              <a:buFont typeface="Wingdings" panose="05000000000000000000" pitchFamily="2" charset="2"/>
              <a:buChar char="l"/>
            </a:pPr>
            <a:r>
              <a:rPr lang="zh-CN" altLang="en-US" sz="2000" dirty="0" smtClean="0"/>
              <a:t>还有</a:t>
            </a:r>
            <a:r>
              <a:rPr lang="zh-CN" altLang="en-US" sz="2000" dirty="0"/>
              <a:t>另一个更方便的</a:t>
            </a:r>
            <a:r>
              <a:rPr lang="zh-CN" altLang="en-US" sz="2000" dirty="0" smtClean="0"/>
              <a:t>操作</a:t>
            </a:r>
            <a:endParaRPr lang="en-US" altLang="zh-CN" sz="2000" dirty="0" smtClean="0"/>
          </a:p>
          <a:p>
            <a:pPr marL="971550" lvl="1">
              <a:buFont typeface="Arial" panose="020B0604020202020204" pitchFamily="34" charset="0"/>
              <a:buChar char="•"/>
            </a:pPr>
            <a:r>
              <a:rPr lang="zh-CN" altLang="en-US" sz="1800" dirty="0" smtClean="0"/>
              <a:t>扩展 </a:t>
            </a:r>
            <a:r>
              <a:rPr lang="en-US" altLang="zh-CN" sz="1800" dirty="0" err="1"/>
              <a:t>asm</a:t>
            </a:r>
            <a:r>
              <a:rPr lang="en-US" altLang="zh-CN" sz="1800" dirty="0"/>
              <a:t> </a:t>
            </a:r>
            <a:r>
              <a:rPr lang="zh-CN" altLang="en-US" sz="1800" dirty="0"/>
              <a:t>格式还允许给这些占位符</a:t>
            </a:r>
            <a:r>
              <a:rPr lang="zh-CN" altLang="en-US" sz="1800" dirty="0" smtClean="0"/>
              <a:t>重命名</a:t>
            </a:r>
            <a:endParaRPr lang="en-US" altLang="zh-CN" sz="1800" dirty="0" smtClean="0"/>
          </a:p>
          <a:p>
            <a:pPr marL="971550" lvl="1">
              <a:buFont typeface="Arial" panose="020B0604020202020204" pitchFamily="34" charset="0"/>
              <a:buChar char="•"/>
            </a:pPr>
            <a:r>
              <a:rPr lang="zh-CN" altLang="en-US" sz="1800" dirty="0" smtClean="0"/>
              <a:t>即给</a:t>
            </a:r>
            <a:r>
              <a:rPr lang="zh-CN" altLang="en-US" sz="1800" dirty="0"/>
              <a:t>每一个寄存器起一个</a:t>
            </a:r>
            <a:r>
              <a:rPr lang="zh-CN" altLang="en-US" sz="1800" dirty="0" smtClean="0"/>
              <a:t>别名</a:t>
            </a:r>
            <a:endParaRPr lang="en-US" altLang="zh-CN" sz="1800" dirty="0" smtClean="0"/>
          </a:p>
          <a:p>
            <a:pPr marL="971550" lvl="1">
              <a:buFont typeface="Arial" panose="020B0604020202020204" pitchFamily="34" charset="0"/>
              <a:buChar char="•"/>
            </a:pPr>
            <a:r>
              <a:rPr lang="zh-CN" altLang="en-US" sz="1800" dirty="0" smtClean="0"/>
              <a:t>然后</a:t>
            </a:r>
            <a:r>
              <a:rPr lang="zh-CN" altLang="en-US" sz="1800" dirty="0"/>
              <a:t>在内联汇编代码中使用别名来</a:t>
            </a:r>
            <a:r>
              <a:rPr lang="zh-CN" altLang="en-US" sz="1800" dirty="0" smtClean="0"/>
              <a:t>操作寄存器</a:t>
            </a:r>
            <a:endParaRPr lang="en-US" altLang="zh-CN" sz="1800" dirty="0" smtClean="0"/>
          </a:p>
          <a:p>
            <a:pPr marL="342900" indent="-342900">
              <a:buFont typeface="Wingdings" panose="05000000000000000000" pitchFamily="2" charset="2"/>
              <a:buChar char="l"/>
            </a:pPr>
            <a:endParaRPr lang="en-US" altLang="zh-CN" sz="1800" dirty="0"/>
          </a:p>
          <a:p>
            <a:pPr marL="342900" indent="-342900">
              <a:buFont typeface="Wingdings" panose="05000000000000000000" pitchFamily="2" charset="2"/>
              <a:buChar char="l"/>
            </a:pPr>
            <a:endParaRPr lang="zh-CN" altLang="en-US" sz="1800" dirty="0"/>
          </a:p>
        </p:txBody>
      </p:sp>
    </p:spTree>
    <p:extLst>
      <p:ext uri="{BB962C8B-B14F-4D97-AF65-F5344CB8AC3E}">
        <p14:creationId xmlns:p14="http://schemas.microsoft.com/office/powerpoint/2010/main" val="25789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内联汇编操作</a:t>
            </a:r>
            <a:r>
              <a:rPr lang="zh-CN" altLang="en-US" b="1" dirty="0" smtClean="0">
                <a:solidFill>
                  <a:srgbClr val="7030A0"/>
                </a:solidFill>
              </a:rPr>
              <a:t>局部变量</a:t>
            </a:r>
            <a:r>
              <a:rPr lang="en-US" altLang="zh-CN" b="1" dirty="0" smtClean="0">
                <a:solidFill>
                  <a:srgbClr val="7030A0"/>
                </a:solidFill>
              </a:rPr>
              <a:t>--</a:t>
            </a:r>
            <a:r>
              <a:rPr lang="zh-CN" altLang="en-US" b="1" dirty="0" smtClean="0">
                <a:solidFill>
                  <a:srgbClr val="030DCD"/>
                </a:solidFill>
              </a:rPr>
              <a:t>使用寄存器别名</a:t>
            </a:r>
            <a:endParaRPr lang="zh-CN" altLang="en-US" dirty="0">
              <a:solidFill>
                <a:srgbClr val="030DCD"/>
              </a:solidFill>
            </a:endParaRP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endParaRPr lang="zh-CN" altLang="en-US" sz="1800" dirty="0"/>
          </a:p>
        </p:txBody>
      </p:sp>
      <p:pic>
        <p:nvPicPr>
          <p:cNvPr id="4" name="图片 3"/>
          <p:cNvPicPr>
            <a:picLocks noChangeAspect="1"/>
          </p:cNvPicPr>
          <p:nvPr/>
        </p:nvPicPr>
        <p:blipFill>
          <a:blip r:embed="rId2"/>
          <a:stretch>
            <a:fillRect/>
          </a:stretch>
        </p:blipFill>
        <p:spPr>
          <a:xfrm>
            <a:off x="485774" y="1135063"/>
            <a:ext cx="5560669" cy="5077478"/>
          </a:xfrm>
          <a:prstGeom prst="rect">
            <a:avLst/>
          </a:prstGeom>
        </p:spPr>
      </p:pic>
      <p:sp>
        <p:nvSpPr>
          <p:cNvPr id="5" name="圆角矩形标注 4"/>
          <p:cNvSpPr/>
          <p:nvPr/>
        </p:nvSpPr>
        <p:spPr bwMode="auto">
          <a:xfrm>
            <a:off x="5217459" y="1135063"/>
            <a:ext cx="3358216" cy="4243761"/>
          </a:xfrm>
          <a:prstGeom prst="wedgeRoundRectCallout">
            <a:avLst>
              <a:gd name="adj1" fmla="val -22658"/>
              <a:gd name="adj2" fmla="val 50052"/>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sz="1600" b="1" i="1" dirty="0">
                <a:solidFill>
                  <a:srgbClr val="030DCD"/>
                </a:solidFill>
                <a:latin typeface="+mn-lt"/>
                <a:ea typeface="+mn-ea"/>
              </a:rPr>
              <a:t>输出操作数列表</a:t>
            </a:r>
            <a:r>
              <a:rPr lang="zh-CN" altLang="en-US" sz="1600" b="1" i="1" dirty="0" smtClean="0">
                <a:solidFill>
                  <a:srgbClr val="030DCD"/>
                </a:solidFill>
                <a:latin typeface="+mn-lt"/>
                <a:ea typeface="+mn-ea"/>
              </a:rPr>
              <a:t>：</a:t>
            </a:r>
            <a:endParaRPr lang="en-US" altLang="zh-CN" sz="1600" b="1" i="1" dirty="0" smtClean="0">
              <a:solidFill>
                <a:srgbClr val="030DCD"/>
              </a:solidFill>
              <a:latin typeface="+mn-lt"/>
              <a:ea typeface="+mn-ea"/>
            </a:endParaRPr>
          </a:p>
          <a:p>
            <a:pPr marL="285750" indent="-285750">
              <a:buFont typeface="Arial" panose="020B0604020202020204" pitchFamily="34" charset="0"/>
              <a:buChar char="•"/>
            </a:pPr>
            <a:r>
              <a:rPr lang="zh-CN" altLang="en-US" sz="1600" dirty="0">
                <a:solidFill>
                  <a:srgbClr val="080808"/>
                </a:solidFill>
                <a:latin typeface="+mn-lt"/>
                <a:ea typeface="+mn-ea"/>
              </a:rPr>
              <a:t>给</a:t>
            </a:r>
            <a:r>
              <a:rPr lang="en-US" altLang="zh-CN" sz="1600" dirty="0" err="1">
                <a:solidFill>
                  <a:srgbClr val="080808"/>
                </a:solidFill>
                <a:latin typeface="+mn-lt"/>
                <a:ea typeface="+mn-ea"/>
              </a:rPr>
              <a:t>gcc</a:t>
            </a:r>
            <a:r>
              <a:rPr lang="en-US" altLang="zh-CN" sz="1600" dirty="0">
                <a:solidFill>
                  <a:srgbClr val="080808"/>
                </a:solidFill>
                <a:latin typeface="+mn-lt"/>
                <a:ea typeface="+mn-ea"/>
              </a:rPr>
              <a:t> </a:t>
            </a:r>
            <a:r>
              <a:rPr lang="zh-CN" altLang="en-US" sz="1600" dirty="0">
                <a:solidFill>
                  <a:srgbClr val="080808"/>
                </a:solidFill>
                <a:latin typeface="+mn-lt"/>
                <a:ea typeface="+mn-ea"/>
              </a:rPr>
              <a:t>编译器选择的</a:t>
            </a:r>
            <a:r>
              <a:rPr lang="zh-CN" altLang="en-US" sz="1600" dirty="0" smtClean="0">
                <a:solidFill>
                  <a:srgbClr val="080808"/>
                </a:solidFill>
                <a:latin typeface="+mn-lt"/>
                <a:ea typeface="+mn-ea"/>
              </a:rPr>
              <a:t>寄存器取了别名 </a:t>
            </a:r>
            <a:r>
              <a:rPr lang="en-US" altLang="zh-CN" sz="1600" i="1" dirty="0" smtClean="0">
                <a:solidFill>
                  <a:srgbClr val="C00000"/>
                </a:solidFill>
                <a:latin typeface="+mn-lt"/>
                <a:ea typeface="+mn-ea"/>
              </a:rPr>
              <a:t>v1</a:t>
            </a:r>
            <a:r>
              <a:rPr lang="zh-CN" altLang="en-US" sz="1600" i="1" dirty="0" smtClean="0">
                <a:solidFill>
                  <a:srgbClr val="C00000"/>
                </a:solidFill>
                <a:latin typeface="+mn-lt"/>
                <a:ea typeface="+mn-ea"/>
              </a:rPr>
              <a:t>与</a:t>
            </a:r>
            <a:r>
              <a:rPr lang="en-US" altLang="zh-CN" sz="1600" i="1" dirty="0" smtClean="0">
                <a:solidFill>
                  <a:srgbClr val="C00000"/>
                </a:solidFill>
                <a:latin typeface="+mn-lt"/>
                <a:ea typeface="+mn-ea"/>
              </a:rPr>
              <a:t>v2</a:t>
            </a:r>
            <a:r>
              <a:rPr lang="zh-CN" altLang="en-US" sz="1600" dirty="0" smtClean="0">
                <a:solidFill>
                  <a:srgbClr val="080808"/>
                </a:solidFill>
                <a:latin typeface="+mn-lt"/>
                <a:ea typeface="+mn-ea"/>
              </a:rPr>
              <a:t>；</a:t>
            </a:r>
            <a:endParaRPr lang="en-US" altLang="zh-CN" sz="1600" dirty="0" smtClean="0">
              <a:solidFill>
                <a:srgbClr val="080808"/>
              </a:solidFill>
              <a:latin typeface="+mn-lt"/>
              <a:ea typeface="+mn-ea"/>
            </a:endParaRPr>
          </a:p>
          <a:p>
            <a:pPr marL="285750" indent="-285750">
              <a:buFont typeface="Arial" panose="020B0604020202020204" pitchFamily="34" charset="0"/>
              <a:buChar char="•"/>
            </a:pPr>
            <a:r>
              <a:rPr lang="zh-CN" altLang="en-US" sz="1600" dirty="0" smtClean="0">
                <a:solidFill>
                  <a:srgbClr val="080808"/>
                </a:solidFill>
                <a:latin typeface="+mn-lt"/>
                <a:ea typeface="+mn-ea"/>
              </a:rPr>
              <a:t>使用</a:t>
            </a:r>
            <a:r>
              <a:rPr lang="en-US" altLang="zh-CN" sz="1600" i="1" dirty="0" smtClean="0">
                <a:solidFill>
                  <a:srgbClr val="C00000"/>
                </a:solidFill>
                <a:latin typeface="+mn-lt"/>
                <a:ea typeface="+mn-ea"/>
              </a:rPr>
              <a:t>%[v1]</a:t>
            </a:r>
            <a:r>
              <a:rPr lang="zh-CN" altLang="en-US" sz="1600" i="1" dirty="0" smtClean="0">
                <a:solidFill>
                  <a:srgbClr val="C00000"/>
                </a:solidFill>
                <a:latin typeface="+mn-lt"/>
                <a:ea typeface="+mn-ea"/>
              </a:rPr>
              <a:t>与</a:t>
            </a:r>
            <a:r>
              <a:rPr lang="en-US" altLang="zh-CN" sz="1600" i="1" dirty="0" smtClean="0">
                <a:solidFill>
                  <a:srgbClr val="C00000"/>
                </a:solidFill>
                <a:latin typeface="+mn-lt"/>
                <a:ea typeface="+mn-ea"/>
              </a:rPr>
              <a:t>%[v2]</a:t>
            </a:r>
            <a:r>
              <a:rPr lang="zh-CN" altLang="en-US" sz="1600" dirty="0" smtClean="0">
                <a:solidFill>
                  <a:srgbClr val="080808"/>
                </a:solidFill>
                <a:latin typeface="+mn-lt"/>
                <a:ea typeface="+mn-ea"/>
              </a:rPr>
              <a:t>引用这两个寄存器</a:t>
            </a:r>
            <a:endParaRPr lang="en-US" altLang="zh-CN" sz="1600" dirty="0" smtClean="0">
              <a:solidFill>
                <a:srgbClr val="080808"/>
              </a:solidFill>
              <a:latin typeface="+mn-lt"/>
              <a:ea typeface="+mn-ea"/>
            </a:endParaRPr>
          </a:p>
          <a:p>
            <a:r>
              <a:rPr lang="zh-CN" altLang="en-US" sz="1600" dirty="0" smtClean="0">
                <a:solidFill>
                  <a:srgbClr val="080808"/>
                </a:solidFill>
                <a:latin typeface="+mn-lt"/>
                <a:ea typeface="+mn-ea"/>
              </a:rPr>
              <a:t> </a:t>
            </a:r>
            <a:r>
              <a:rPr lang="zh-CN" altLang="en-US" sz="1600" b="1" i="1" dirty="0">
                <a:solidFill>
                  <a:srgbClr val="030DCD"/>
                </a:solidFill>
                <a:latin typeface="+mn-lt"/>
                <a:ea typeface="+mn-ea"/>
              </a:rPr>
              <a:t>输入操作数列表：</a:t>
            </a:r>
            <a:endParaRPr lang="en-US" altLang="zh-CN" sz="1600" b="1" i="1" dirty="0">
              <a:solidFill>
                <a:srgbClr val="030DCD"/>
              </a:solidFill>
              <a:latin typeface="+mn-lt"/>
              <a:ea typeface="+mn-ea"/>
            </a:endParaRPr>
          </a:p>
          <a:p>
            <a:pPr marL="285750" indent="-285750">
              <a:buFont typeface="Arial" panose="020B0604020202020204" pitchFamily="34" charset="0"/>
              <a:buChar char="•"/>
            </a:pPr>
            <a:r>
              <a:rPr lang="zh-CN" altLang="en-US" sz="1600" dirty="0">
                <a:solidFill>
                  <a:srgbClr val="080808"/>
                </a:solidFill>
                <a:latin typeface="+mn-lt"/>
                <a:ea typeface="+mn-ea"/>
              </a:rPr>
              <a:t>给</a:t>
            </a:r>
            <a:r>
              <a:rPr lang="en-US" altLang="zh-CN" sz="1600" dirty="0" err="1">
                <a:solidFill>
                  <a:srgbClr val="080808"/>
                </a:solidFill>
                <a:latin typeface="+mn-lt"/>
                <a:ea typeface="+mn-ea"/>
              </a:rPr>
              <a:t>gcc</a:t>
            </a:r>
            <a:r>
              <a:rPr lang="en-US" altLang="zh-CN" sz="1600" dirty="0">
                <a:solidFill>
                  <a:srgbClr val="080808"/>
                </a:solidFill>
                <a:latin typeface="+mn-lt"/>
                <a:ea typeface="+mn-ea"/>
              </a:rPr>
              <a:t> </a:t>
            </a:r>
            <a:r>
              <a:rPr lang="zh-CN" altLang="en-US" sz="1600" dirty="0">
                <a:solidFill>
                  <a:srgbClr val="080808"/>
                </a:solidFill>
                <a:latin typeface="+mn-lt"/>
                <a:ea typeface="+mn-ea"/>
              </a:rPr>
              <a:t>编译器选择的寄存器取了别名 </a:t>
            </a:r>
            <a:r>
              <a:rPr lang="en-US" altLang="zh-CN" sz="1600" i="1" dirty="0" smtClean="0">
                <a:solidFill>
                  <a:srgbClr val="C00000"/>
                </a:solidFill>
                <a:latin typeface="+mn-lt"/>
                <a:ea typeface="+mn-ea"/>
              </a:rPr>
              <a:t>v3</a:t>
            </a:r>
            <a:r>
              <a:rPr lang="zh-CN" altLang="en-US" sz="1600" i="1" dirty="0" smtClean="0">
                <a:solidFill>
                  <a:srgbClr val="C00000"/>
                </a:solidFill>
                <a:latin typeface="+mn-lt"/>
                <a:ea typeface="+mn-ea"/>
              </a:rPr>
              <a:t>与</a:t>
            </a:r>
            <a:r>
              <a:rPr lang="en-US" altLang="zh-CN" sz="1600" i="1" dirty="0" smtClean="0">
                <a:solidFill>
                  <a:srgbClr val="C00000"/>
                </a:solidFill>
                <a:latin typeface="+mn-lt"/>
                <a:ea typeface="+mn-ea"/>
              </a:rPr>
              <a:t>v4</a:t>
            </a:r>
          </a:p>
          <a:p>
            <a:pPr marL="285750" indent="-285750">
              <a:buFont typeface="Arial" panose="020B0604020202020204" pitchFamily="34" charset="0"/>
              <a:buChar char="•"/>
            </a:pPr>
            <a:r>
              <a:rPr lang="zh-CN" altLang="en-US" sz="1600" dirty="0" smtClean="0">
                <a:solidFill>
                  <a:srgbClr val="080808"/>
                </a:solidFill>
                <a:latin typeface="+mn-lt"/>
                <a:ea typeface="+mn-ea"/>
              </a:rPr>
              <a:t>同样使用</a:t>
            </a:r>
            <a:r>
              <a:rPr lang="en-US" altLang="zh-CN" sz="1600" b="1" i="1" dirty="0">
                <a:solidFill>
                  <a:srgbClr val="C00000"/>
                </a:solidFill>
                <a:latin typeface="+mn-lt"/>
                <a:ea typeface="+mn-ea"/>
              </a:rPr>
              <a:t>%[</a:t>
            </a:r>
            <a:r>
              <a:rPr lang="en-US" altLang="zh-CN" sz="1600" b="1" i="1" dirty="0" smtClean="0">
                <a:solidFill>
                  <a:srgbClr val="C00000"/>
                </a:solidFill>
                <a:latin typeface="+mn-lt"/>
                <a:ea typeface="+mn-ea"/>
              </a:rPr>
              <a:t>v3]</a:t>
            </a:r>
            <a:r>
              <a:rPr lang="zh-CN" altLang="en-US" sz="1600" b="1" i="1" dirty="0">
                <a:solidFill>
                  <a:srgbClr val="C00000"/>
                </a:solidFill>
                <a:latin typeface="+mn-lt"/>
                <a:ea typeface="+mn-ea"/>
              </a:rPr>
              <a:t>与</a:t>
            </a:r>
            <a:r>
              <a:rPr lang="en-US" altLang="zh-CN" sz="1600" b="1" i="1" dirty="0">
                <a:solidFill>
                  <a:srgbClr val="C00000"/>
                </a:solidFill>
                <a:latin typeface="+mn-lt"/>
                <a:ea typeface="+mn-ea"/>
              </a:rPr>
              <a:t>%[</a:t>
            </a:r>
            <a:r>
              <a:rPr lang="en-US" altLang="zh-CN" sz="1600" b="1" i="1" dirty="0" smtClean="0">
                <a:solidFill>
                  <a:srgbClr val="C00000"/>
                </a:solidFill>
                <a:latin typeface="+mn-lt"/>
                <a:ea typeface="+mn-ea"/>
              </a:rPr>
              <a:t>v4]</a:t>
            </a:r>
            <a:r>
              <a:rPr lang="zh-CN" altLang="en-US" sz="1600" dirty="0">
                <a:solidFill>
                  <a:srgbClr val="080808"/>
                </a:solidFill>
                <a:latin typeface="+mn-lt"/>
                <a:ea typeface="+mn-ea"/>
              </a:rPr>
              <a:t>引用这两个寄存器</a:t>
            </a:r>
            <a:endParaRPr lang="en-US" altLang="zh-CN" sz="1600" dirty="0">
              <a:solidFill>
                <a:srgbClr val="080808"/>
              </a:solidFill>
              <a:latin typeface="+mn-lt"/>
              <a:ea typeface="+mn-ea"/>
            </a:endParaRPr>
          </a:p>
          <a:p>
            <a:r>
              <a:rPr lang="zh-CN" altLang="en-US" sz="1600" i="1" dirty="0" smtClean="0">
                <a:solidFill>
                  <a:srgbClr val="006600"/>
                </a:solidFill>
                <a:latin typeface="+mn-lt"/>
                <a:ea typeface="+mn-ea"/>
              </a:rPr>
              <a:t>注：输入</a:t>
            </a:r>
            <a:r>
              <a:rPr lang="en-US" altLang="zh-CN" sz="1600" i="1" dirty="0" smtClean="0">
                <a:solidFill>
                  <a:srgbClr val="006600"/>
                </a:solidFill>
                <a:latin typeface="+mn-lt"/>
                <a:ea typeface="+mn-ea"/>
              </a:rPr>
              <a:t>/</a:t>
            </a:r>
            <a:r>
              <a:rPr lang="zh-CN" altLang="en-US" sz="1600" i="1" dirty="0" smtClean="0">
                <a:solidFill>
                  <a:srgbClr val="006600"/>
                </a:solidFill>
                <a:latin typeface="+mn-lt"/>
                <a:ea typeface="+mn-ea"/>
              </a:rPr>
              <a:t>输出列表约束与前相同</a:t>
            </a:r>
            <a:endParaRPr lang="en-US" altLang="zh-CN" sz="1600" i="1" dirty="0" smtClean="0">
              <a:solidFill>
                <a:srgbClr val="006600"/>
              </a:solidFill>
              <a:latin typeface="+mn-lt"/>
              <a:ea typeface="+mn-ea"/>
            </a:endParaRPr>
          </a:p>
          <a:p>
            <a:pPr marL="285750" indent="-285750">
              <a:buFont typeface="Arial" panose="020B0604020202020204" pitchFamily="34" charset="0"/>
              <a:buChar char="•"/>
            </a:pPr>
            <a:endParaRPr lang="en-US" altLang="zh-CN" sz="1600" dirty="0">
              <a:solidFill>
                <a:srgbClr val="080808"/>
              </a:solidFill>
              <a:latin typeface="+mn-lt"/>
              <a:ea typeface="+mn-ea"/>
            </a:endParaRPr>
          </a:p>
          <a:p>
            <a:r>
              <a:rPr lang="zh-CN" altLang="en-US" sz="1600" dirty="0" smtClean="0">
                <a:solidFill>
                  <a:srgbClr val="080808"/>
                </a:solidFill>
                <a:latin typeface="+mn-lt"/>
                <a:ea typeface="+mn-ea"/>
              </a:rPr>
              <a:t>在汇编语句中使用更方便，也不容易出错。</a:t>
            </a:r>
            <a:endParaRPr lang="zh-CN" altLang="en-US" sz="1600" dirty="0">
              <a:solidFill>
                <a:srgbClr val="080808"/>
              </a:solidFill>
              <a:latin typeface="+mn-lt"/>
              <a:ea typeface="+mn-ea"/>
            </a:endParaRPr>
          </a:p>
        </p:txBody>
      </p:sp>
    </p:spTree>
    <p:extLst>
      <p:ext uri="{BB962C8B-B14F-4D97-AF65-F5344CB8AC3E}">
        <p14:creationId xmlns:p14="http://schemas.microsoft.com/office/powerpoint/2010/main" val="2747079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a:t>
            </a:r>
            <a:r>
              <a:rPr lang="en-US" altLang="zh-CN" dirty="0" smtClean="0"/>
              <a:t>/</a:t>
            </a:r>
            <a:r>
              <a:rPr lang="zh-CN" altLang="en-US" dirty="0" smtClean="0"/>
              <a:t>输出约束</a:t>
            </a:r>
            <a:r>
              <a:rPr lang="en-US" altLang="zh-CN" dirty="0" smtClean="0"/>
              <a:t>—</a:t>
            </a:r>
            <a:r>
              <a:rPr lang="en-US" altLang="zh-CN" b="1" dirty="0" smtClean="0">
                <a:solidFill>
                  <a:srgbClr val="7030A0"/>
                </a:solidFill>
              </a:rPr>
              <a:t>Memory </a:t>
            </a:r>
            <a:r>
              <a:rPr lang="en-US" altLang="zh-CN" b="1" dirty="0">
                <a:solidFill>
                  <a:srgbClr val="7030A0"/>
                </a:solidFill>
              </a:rPr>
              <a:t>operand </a:t>
            </a:r>
            <a:r>
              <a:rPr lang="en-US" altLang="zh-CN" b="1" dirty="0" smtClean="0">
                <a:solidFill>
                  <a:srgbClr val="7030A0"/>
                </a:solidFill>
              </a:rPr>
              <a:t>constraint(m)</a:t>
            </a:r>
            <a:endParaRPr lang="zh-CN" altLang="en-US" dirty="0">
              <a:solidFill>
                <a:srgbClr val="7030A0"/>
              </a:solidFill>
            </a:endParaRPr>
          </a:p>
        </p:txBody>
      </p:sp>
      <p:sp>
        <p:nvSpPr>
          <p:cNvPr id="7" name="内容占位符 6"/>
          <p:cNvSpPr>
            <a:spLocks noGrp="1"/>
          </p:cNvSpPr>
          <p:nvPr>
            <p:ph idx="1"/>
          </p:nvPr>
        </p:nvSpPr>
        <p:spPr>
          <a:xfrm>
            <a:off x="485775" y="1135062"/>
            <a:ext cx="8089900" cy="4575456"/>
          </a:xfrm>
        </p:spPr>
        <p:txBody>
          <a:bodyPr/>
          <a:lstStyle/>
          <a:p>
            <a:pPr marL="342900" indent="-342900">
              <a:lnSpc>
                <a:spcPct val="100000"/>
              </a:lnSpc>
              <a:spcBef>
                <a:spcPts val="600"/>
              </a:spcBef>
              <a:buFont typeface="Wingdings" panose="05000000000000000000" pitchFamily="2" charset="2"/>
              <a:buChar char="l"/>
            </a:pPr>
            <a:r>
              <a:rPr lang="en-US" altLang="zh-CN" sz="2000" dirty="0"/>
              <a:t>When the </a:t>
            </a:r>
            <a:r>
              <a:rPr lang="en-US" altLang="zh-CN" sz="2000" i="1" dirty="0">
                <a:solidFill>
                  <a:srgbClr val="030DCD"/>
                </a:solidFill>
              </a:rPr>
              <a:t>operands</a:t>
            </a:r>
            <a:r>
              <a:rPr lang="en-US" altLang="zh-CN" sz="2000" dirty="0"/>
              <a:t> are </a:t>
            </a:r>
            <a:r>
              <a:rPr lang="en-US" altLang="zh-CN" sz="2000" i="1" dirty="0">
                <a:solidFill>
                  <a:srgbClr val="7030A0"/>
                </a:solidFill>
              </a:rPr>
              <a:t>in the memory</a:t>
            </a:r>
            <a:r>
              <a:rPr lang="en-US" altLang="zh-CN" sz="2000" dirty="0"/>
              <a:t>, any operations performed on them will occur </a:t>
            </a:r>
            <a:r>
              <a:rPr lang="en-US" altLang="zh-CN" sz="2000" i="1" dirty="0">
                <a:solidFill>
                  <a:srgbClr val="7030A0"/>
                </a:solidFill>
              </a:rPr>
              <a:t>directly in the memory location</a:t>
            </a:r>
            <a:r>
              <a:rPr lang="en-US" altLang="zh-CN" sz="2000" dirty="0"/>
              <a:t>, as opposed to register constraints, which first store the value in a register to be modified and then write it back to the memory location. </a:t>
            </a:r>
            <a:endParaRPr lang="en-US" altLang="zh-CN" sz="2000" dirty="0" smtClean="0"/>
          </a:p>
          <a:p>
            <a:pPr marL="342900" indent="-342900">
              <a:lnSpc>
                <a:spcPct val="100000"/>
              </a:lnSpc>
              <a:spcBef>
                <a:spcPts val="600"/>
              </a:spcBef>
              <a:buFont typeface="Wingdings" panose="05000000000000000000" pitchFamily="2" charset="2"/>
              <a:buChar char="l"/>
            </a:pPr>
            <a:r>
              <a:rPr lang="en-US" altLang="zh-CN" sz="2000" i="1" dirty="0" smtClean="0">
                <a:solidFill>
                  <a:srgbClr val="000099"/>
                </a:solidFill>
              </a:rPr>
              <a:t>Memory </a:t>
            </a:r>
            <a:r>
              <a:rPr lang="en-US" altLang="zh-CN" sz="2000" i="1" dirty="0">
                <a:solidFill>
                  <a:srgbClr val="000099"/>
                </a:solidFill>
              </a:rPr>
              <a:t>constraints </a:t>
            </a:r>
            <a:r>
              <a:rPr lang="en-US" altLang="zh-CN" sz="2000" dirty="0"/>
              <a:t>can be used </a:t>
            </a:r>
            <a:r>
              <a:rPr lang="en-US" altLang="zh-CN" sz="2000" i="1" dirty="0">
                <a:solidFill>
                  <a:srgbClr val="000099"/>
                </a:solidFill>
              </a:rPr>
              <a:t>most efficiently </a:t>
            </a:r>
            <a:r>
              <a:rPr lang="en-US" altLang="zh-CN" sz="2000" i="1" dirty="0">
                <a:solidFill>
                  <a:srgbClr val="7030A0"/>
                </a:solidFill>
              </a:rPr>
              <a:t>in cases where</a:t>
            </a:r>
            <a:r>
              <a:rPr lang="en-US" altLang="zh-CN" sz="2000" dirty="0"/>
              <a:t> a C variable needs to be updated inside "</a:t>
            </a:r>
            <a:r>
              <a:rPr lang="en-US" altLang="zh-CN" sz="2000" dirty="0" err="1"/>
              <a:t>asm</a:t>
            </a:r>
            <a:r>
              <a:rPr lang="en-US" altLang="zh-CN" sz="2000" dirty="0"/>
              <a:t>" and you really don’t want to use a register to hold its value</a:t>
            </a:r>
            <a:r>
              <a:rPr lang="en-US" altLang="zh-CN" sz="2000" dirty="0" smtClean="0"/>
              <a:t>.</a:t>
            </a:r>
          </a:p>
          <a:p>
            <a:pPr marL="342900" indent="-342900">
              <a:lnSpc>
                <a:spcPct val="100000"/>
              </a:lnSpc>
              <a:spcBef>
                <a:spcPts val="600"/>
              </a:spcBef>
              <a:buFont typeface="Wingdings" panose="05000000000000000000" pitchFamily="2" charset="2"/>
              <a:buChar char="l"/>
            </a:pPr>
            <a:r>
              <a:rPr lang="en-US" altLang="zh-CN" sz="2000" dirty="0" smtClean="0"/>
              <a:t> </a:t>
            </a:r>
            <a:r>
              <a:rPr lang="en-US" altLang="zh-CN" sz="2000" dirty="0"/>
              <a:t>For example, </a:t>
            </a:r>
            <a:endParaRPr lang="en-US" altLang="zh-CN" sz="2000" dirty="0" smtClean="0"/>
          </a:p>
          <a:p>
            <a:pPr marL="971550" lvl="1">
              <a:lnSpc>
                <a:spcPct val="100000"/>
              </a:lnSpc>
              <a:spcBef>
                <a:spcPts val="600"/>
              </a:spcBef>
              <a:buFont typeface="Arial" panose="020B0604020202020204" pitchFamily="34" charset="0"/>
              <a:buChar char="•"/>
            </a:pPr>
            <a:r>
              <a:rPr lang="pt-BR" altLang="zh-CN" sz="1800" dirty="0">
                <a:solidFill>
                  <a:srgbClr val="030DCD"/>
                </a:solidFill>
              </a:rPr>
              <a:t>asm("sidt %0\n" : :"m"(loc)); </a:t>
            </a:r>
            <a:endParaRPr lang="pt-BR" altLang="zh-CN" sz="1800" dirty="0" smtClean="0">
              <a:solidFill>
                <a:srgbClr val="030DCD"/>
              </a:solidFill>
            </a:endParaRPr>
          </a:p>
          <a:p>
            <a:pPr marL="971550" lvl="1">
              <a:lnSpc>
                <a:spcPct val="100000"/>
              </a:lnSpc>
              <a:spcBef>
                <a:spcPts val="600"/>
              </a:spcBef>
              <a:buFont typeface="Arial" panose="020B0604020202020204" pitchFamily="34" charset="0"/>
              <a:buChar char="•"/>
            </a:pPr>
            <a:r>
              <a:rPr lang="en-US" altLang="zh-CN" sz="1800" dirty="0" smtClean="0"/>
              <a:t>The </a:t>
            </a:r>
            <a:r>
              <a:rPr lang="en-US" altLang="zh-CN" sz="1800" dirty="0"/>
              <a:t>value of register </a:t>
            </a:r>
            <a:r>
              <a:rPr lang="en-US" altLang="zh-CN" sz="1800" dirty="0" err="1"/>
              <a:t>idtr</a:t>
            </a:r>
            <a:r>
              <a:rPr lang="en-US" altLang="zh-CN" sz="1800" dirty="0"/>
              <a:t> is stored in the memory location </a:t>
            </a:r>
            <a:r>
              <a:rPr lang="en-US" altLang="zh-CN" sz="1800" i="1" dirty="0" err="1" smtClean="0">
                <a:solidFill>
                  <a:srgbClr val="7030A0"/>
                </a:solidFill>
              </a:rPr>
              <a:t>loc</a:t>
            </a:r>
            <a:endParaRPr lang="en-US" altLang="zh-CN" sz="1800" i="1" dirty="0">
              <a:solidFill>
                <a:srgbClr val="7030A0"/>
              </a:solidFill>
            </a:endParaRPr>
          </a:p>
          <a:p>
            <a:pPr marL="342900" indent="-342900">
              <a:lnSpc>
                <a:spcPct val="100000"/>
              </a:lnSpc>
              <a:spcBef>
                <a:spcPts val="600"/>
              </a:spcBef>
              <a:buFont typeface="Wingdings" panose="05000000000000000000" pitchFamily="2" charset="2"/>
              <a:buChar char="l"/>
            </a:pPr>
            <a:endParaRPr lang="en-US" altLang="zh-CN" sz="2000" dirty="0" smtClean="0"/>
          </a:p>
        </p:txBody>
      </p:sp>
    </p:spTree>
    <p:extLst>
      <p:ext uri="{BB962C8B-B14F-4D97-AF65-F5344CB8AC3E}">
        <p14:creationId xmlns:p14="http://schemas.microsoft.com/office/powerpoint/2010/main" val="3726792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a:t>
            </a:r>
            <a:r>
              <a:rPr lang="zh-CN" altLang="en-US" dirty="0"/>
              <a:t>输出约束</a:t>
            </a:r>
            <a:r>
              <a:rPr lang="en-US" altLang="zh-CN" dirty="0"/>
              <a:t>—</a:t>
            </a:r>
            <a:r>
              <a:rPr lang="en-US" altLang="zh-CN" b="1" dirty="0">
                <a:solidFill>
                  <a:srgbClr val="7030A0"/>
                </a:solidFill>
              </a:rPr>
              <a:t>Memory operand constraint(m)</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18678" y="1290918"/>
            <a:ext cx="6553647" cy="4732244"/>
          </a:xfrm>
          <a:prstGeom prst="rect">
            <a:avLst/>
          </a:prstGeom>
        </p:spPr>
      </p:pic>
    </p:spTree>
    <p:extLst>
      <p:ext uri="{BB962C8B-B14F-4D97-AF65-F5344CB8AC3E}">
        <p14:creationId xmlns:p14="http://schemas.microsoft.com/office/powerpoint/2010/main" val="3893630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a:t>
            </a:r>
            <a:r>
              <a:rPr lang="zh-CN" altLang="en-US" dirty="0"/>
              <a:t>输出约束</a:t>
            </a:r>
            <a:r>
              <a:rPr lang="en-US" altLang="zh-CN" dirty="0" smtClean="0"/>
              <a:t>—</a:t>
            </a:r>
            <a:r>
              <a:rPr lang="en-US" altLang="zh-CN" b="1" dirty="0">
                <a:solidFill>
                  <a:srgbClr val="7030A0"/>
                </a:solidFill>
              </a:rPr>
              <a:t>Matching(Digit) </a:t>
            </a:r>
            <a:r>
              <a:rPr lang="en-US" altLang="zh-CN" b="1" dirty="0" smtClean="0">
                <a:solidFill>
                  <a:srgbClr val="7030A0"/>
                </a:solidFill>
              </a:rPr>
              <a:t>constraints</a:t>
            </a:r>
            <a:endParaRPr lang="zh-CN" altLang="en-US" dirty="0">
              <a:solidFill>
                <a:srgbClr val="7030A0"/>
              </a:solidFill>
            </a:endParaRPr>
          </a:p>
        </p:txBody>
      </p:sp>
      <p:sp>
        <p:nvSpPr>
          <p:cNvPr id="3" name="内容占位符 2"/>
          <p:cNvSpPr>
            <a:spLocks noGrp="1"/>
          </p:cNvSpPr>
          <p:nvPr>
            <p:ph idx="1"/>
          </p:nvPr>
        </p:nvSpPr>
        <p:spPr/>
        <p:txBody>
          <a:bodyPr/>
          <a:lstStyle/>
          <a:p>
            <a:pPr marL="342900" indent="-342900">
              <a:lnSpc>
                <a:spcPct val="100000"/>
              </a:lnSpc>
              <a:spcBef>
                <a:spcPts val="600"/>
              </a:spcBef>
              <a:buFont typeface="Wingdings" panose="05000000000000000000" pitchFamily="2" charset="2"/>
              <a:buChar char="l"/>
            </a:pPr>
            <a:r>
              <a:rPr lang="en-US" altLang="zh-CN" sz="2000" dirty="0"/>
              <a:t>In some cases, </a:t>
            </a:r>
            <a:r>
              <a:rPr lang="en-US" altLang="zh-CN" sz="1800" i="1" dirty="0">
                <a:solidFill>
                  <a:srgbClr val="7030A0"/>
                </a:solidFill>
              </a:rPr>
              <a:t>a single variable </a:t>
            </a:r>
            <a:r>
              <a:rPr lang="en-US" altLang="zh-CN" sz="2000" dirty="0"/>
              <a:t>may serve as </a:t>
            </a:r>
            <a:r>
              <a:rPr lang="en-US" altLang="zh-CN" sz="2000" i="1" dirty="0">
                <a:solidFill>
                  <a:srgbClr val="7030A0"/>
                </a:solidFill>
              </a:rPr>
              <a:t>both the input and the output operand</a:t>
            </a:r>
            <a:r>
              <a:rPr lang="en-US" altLang="zh-CN" sz="2000" dirty="0"/>
              <a:t>. </a:t>
            </a:r>
            <a:endParaRPr lang="en-US" altLang="zh-CN" sz="2000" dirty="0" smtClean="0"/>
          </a:p>
          <a:p>
            <a:pPr marL="342900" indent="-342900">
              <a:lnSpc>
                <a:spcPct val="100000"/>
              </a:lnSpc>
              <a:spcBef>
                <a:spcPts val="600"/>
              </a:spcBef>
              <a:buFont typeface="Wingdings" panose="05000000000000000000" pitchFamily="2" charset="2"/>
              <a:buChar char="l"/>
            </a:pPr>
            <a:r>
              <a:rPr lang="en-US" altLang="zh-CN" sz="2000" dirty="0" smtClean="0"/>
              <a:t>Such </a:t>
            </a:r>
            <a:r>
              <a:rPr lang="en-US" altLang="zh-CN" sz="2000" dirty="0"/>
              <a:t>cases may be specified in "</a:t>
            </a:r>
            <a:r>
              <a:rPr lang="en-US" altLang="zh-CN" sz="2000" dirty="0" err="1"/>
              <a:t>asm</a:t>
            </a:r>
            <a:r>
              <a:rPr lang="en-US" altLang="zh-CN" sz="2000" dirty="0"/>
              <a:t>" by using matching constraints.</a:t>
            </a:r>
          </a:p>
          <a:p>
            <a:pPr marL="971550" lvl="1">
              <a:lnSpc>
                <a:spcPct val="100000"/>
              </a:lnSpc>
              <a:spcBef>
                <a:spcPts val="600"/>
              </a:spcBef>
              <a:buFont typeface="Arial" panose="020B0604020202020204" pitchFamily="34" charset="0"/>
              <a:buChar char="•"/>
            </a:pPr>
            <a:r>
              <a:rPr lang="en-US" altLang="zh-CN" sz="1800" i="1" dirty="0" err="1">
                <a:solidFill>
                  <a:srgbClr val="000099"/>
                </a:solidFill>
              </a:rPr>
              <a:t>asm</a:t>
            </a:r>
            <a:r>
              <a:rPr lang="en-US" altLang="zh-CN" sz="1800" i="1" dirty="0">
                <a:solidFill>
                  <a:srgbClr val="000099"/>
                </a:solidFill>
              </a:rPr>
              <a:t> ("</a:t>
            </a:r>
            <a:r>
              <a:rPr lang="en-US" altLang="zh-CN" sz="1800" i="1" dirty="0" err="1">
                <a:solidFill>
                  <a:srgbClr val="000099"/>
                </a:solidFill>
              </a:rPr>
              <a:t>incl</a:t>
            </a:r>
            <a:r>
              <a:rPr lang="en-US" altLang="zh-CN" sz="1800" i="1" dirty="0">
                <a:solidFill>
                  <a:srgbClr val="000099"/>
                </a:solidFill>
              </a:rPr>
              <a:t> %0" :"=a"(</a:t>
            </a:r>
            <a:r>
              <a:rPr lang="en-US" altLang="zh-CN" sz="1800" i="1" dirty="0" err="1">
                <a:solidFill>
                  <a:srgbClr val="000099"/>
                </a:solidFill>
              </a:rPr>
              <a:t>var</a:t>
            </a:r>
            <a:r>
              <a:rPr lang="en-US" altLang="zh-CN" sz="1800" i="1" dirty="0">
                <a:solidFill>
                  <a:srgbClr val="000099"/>
                </a:solidFill>
              </a:rPr>
              <a:t>):"0"(</a:t>
            </a:r>
            <a:r>
              <a:rPr lang="en-US" altLang="zh-CN" sz="1800" i="1" dirty="0" err="1">
                <a:solidFill>
                  <a:srgbClr val="000099"/>
                </a:solidFill>
              </a:rPr>
              <a:t>var</a:t>
            </a:r>
            <a:r>
              <a:rPr lang="en-US" altLang="zh-CN" sz="1800" i="1" dirty="0">
                <a:solidFill>
                  <a:srgbClr val="000099"/>
                </a:solidFill>
              </a:rPr>
              <a:t>));</a:t>
            </a:r>
            <a:endParaRPr lang="zh-CN" altLang="en-US" sz="1800" i="1" dirty="0">
              <a:solidFill>
                <a:srgbClr val="000099"/>
              </a:solidFill>
            </a:endParaRPr>
          </a:p>
          <a:p>
            <a:pPr marL="971550" lvl="1">
              <a:lnSpc>
                <a:spcPct val="100000"/>
              </a:lnSpc>
              <a:spcBef>
                <a:spcPts val="600"/>
              </a:spcBef>
              <a:buFont typeface="Arial" panose="020B0604020202020204" pitchFamily="34" charset="0"/>
              <a:buChar char="•"/>
            </a:pPr>
            <a:r>
              <a:rPr lang="en-US" altLang="zh-CN" sz="1800" dirty="0" smtClean="0"/>
              <a:t>The </a:t>
            </a:r>
            <a:r>
              <a:rPr lang="en-US" altLang="zh-CN" sz="1800" dirty="0"/>
              <a:t>register </a:t>
            </a:r>
            <a:r>
              <a:rPr lang="en-US" altLang="zh-CN" sz="1800" i="1" dirty="0">
                <a:solidFill>
                  <a:srgbClr val="000099"/>
                </a:solidFill>
              </a:rPr>
              <a:t>%</a:t>
            </a:r>
            <a:r>
              <a:rPr lang="en-US" altLang="zh-CN" sz="1800" i="1" dirty="0" err="1">
                <a:solidFill>
                  <a:srgbClr val="000099"/>
                </a:solidFill>
              </a:rPr>
              <a:t>eax</a:t>
            </a:r>
            <a:r>
              <a:rPr lang="en-US" altLang="zh-CN" sz="1800" i="1" dirty="0">
                <a:solidFill>
                  <a:srgbClr val="000099"/>
                </a:solidFill>
              </a:rPr>
              <a:t> </a:t>
            </a:r>
            <a:r>
              <a:rPr lang="en-US" altLang="zh-CN" sz="1800" dirty="0"/>
              <a:t>is used as </a:t>
            </a:r>
            <a:r>
              <a:rPr lang="en-US" altLang="zh-CN" sz="1800" i="1" dirty="0">
                <a:solidFill>
                  <a:srgbClr val="006600"/>
                </a:solidFill>
              </a:rPr>
              <a:t>both the input and the output variable</a:t>
            </a:r>
            <a:r>
              <a:rPr lang="en-US" altLang="zh-CN" sz="1800" dirty="0"/>
              <a:t>. </a:t>
            </a:r>
            <a:endParaRPr lang="en-US" altLang="zh-CN" sz="1800" dirty="0" smtClean="0"/>
          </a:p>
          <a:p>
            <a:pPr marL="971550" lvl="1">
              <a:lnSpc>
                <a:spcPct val="100000"/>
              </a:lnSpc>
              <a:spcBef>
                <a:spcPts val="600"/>
              </a:spcBef>
              <a:buFont typeface="Arial" panose="020B0604020202020204" pitchFamily="34" charset="0"/>
              <a:buChar char="•"/>
            </a:pPr>
            <a:r>
              <a:rPr lang="en-US" altLang="zh-CN" sz="1800" i="1" dirty="0" err="1" smtClean="0">
                <a:solidFill>
                  <a:srgbClr val="C00000"/>
                </a:solidFill>
              </a:rPr>
              <a:t>var</a:t>
            </a:r>
            <a:r>
              <a:rPr lang="en-US" altLang="zh-CN" sz="1800" dirty="0" smtClean="0"/>
              <a:t> </a:t>
            </a:r>
            <a:r>
              <a:rPr lang="en-US" altLang="zh-CN" sz="1800" dirty="0"/>
              <a:t>input is read to %</a:t>
            </a:r>
            <a:r>
              <a:rPr lang="en-US" altLang="zh-CN" sz="1800" dirty="0" err="1"/>
              <a:t>eax</a:t>
            </a:r>
            <a:r>
              <a:rPr lang="en-US" altLang="zh-CN" sz="1800" dirty="0"/>
              <a:t> and updated %</a:t>
            </a:r>
            <a:r>
              <a:rPr lang="en-US" altLang="zh-CN" sz="1800" dirty="0" err="1"/>
              <a:t>eax</a:t>
            </a:r>
            <a:r>
              <a:rPr lang="en-US" altLang="zh-CN" sz="1800" dirty="0"/>
              <a:t> is stored in </a:t>
            </a:r>
            <a:r>
              <a:rPr lang="en-US" altLang="zh-CN" sz="1800" dirty="0" err="1"/>
              <a:t>var</a:t>
            </a:r>
            <a:r>
              <a:rPr lang="en-US" altLang="zh-CN" sz="1800" dirty="0"/>
              <a:t> again after increment. </a:t>
            </a:r>
            <a:endParaRPr lang="en-US" altLang="zh-CN" sz="1800" dirty="0" smtClean="0"/>
          </a:p>
          <a:p>
            <a:pPr marL="971550" lvl="1">
              <a:lnSpc>
                <a:spcPct val="100000"/>
              </a:lnSpc>
              <a:spcBef>
                <a:spcPts val="600"/>
              </a:spcBef>
              <a:buFont typeface="Arial" panose="020B0604020202020204" pitchFamily="34" charset="0"/>
              <a:buChar char="•"/>
            </a:pPr>
            <a:r>
              <a:rPr lang="en-US" altLang="zh-CN" sz="1800" i="1" dirty="0" smtClean="0">
                <a:solidFill>
                  <a:srgbClr val="7030A0"/>
                </a:solidFill>
              </a:rPr>
              <a:t>"</a:t>
            </a:r>
            <a:r>
              <a:rPr lang="en-US" altLang="zh-CN" sz="1800" i="1" dirty="0">
                <a:solidFill>
                  <a:srgbClr val="7030A0"/>
                </a:solidFill>
              </a:rPr>
              <a:t>0" here specifies the same constraint as the 0th output variable</a:t>
            </a:r>
            <a:r>
              <a:rPr lang="en-US" altLang="zh-CN" sz="1800" dirty="0"/>
              <a:t>. </a:t>
            </a:r>
            <a:endParaRPr lang="en-US" altLang="zh-CN" sz="1800" dirty="0" smtClean="0"/>
          </a:p>
          <a:p>
            <a:pPr marL="971550" lvl="1">
              <a:lnSpc>
                <a:spcPct val="100000"/>
              </a:lnSpc>
              <a:spcBef>
                <a:spcPts val="600"/>
              </a:spcBef>
              <a:buFont typeface="Arial" panose="020B0604020202020204" pitchFamily="34" charset="0"/>
              <a:buChar char="•"/>
            </a:pPr>
            <a:r>
              <a:rPr lang="en-US" altLang="zh-CN" sz="1800" dirty="0" smtClean="0"/>
              <a:t>That </a:t>
            </a:r>
            <a:r>
              <a:rPr lang="en-US" altLang="zh-CN" sz="1800" dirty="0"/>
              <a:t>is, it specifies that the </a:t>
            </a:r>
            <a:r>
              <a:rPr lang="en-US" altLang="zh-CN" sz="1800" b="1" i="1" dirty="0">
                <a:solidFill>
                  <a:srgbClr val="000099"/>
                </a:solidFill>
              </a:rPr>
              <a:t>output instance of </a:t>
            </a:r>
            <a:r>
              <a:rPr lang="en-US" altLang="zh-CN" sz="1800" b="1" i="1" dirty="0" err="1">
                <a:solidFill>
                  <a:srgbClr val="000099"/>
                </a:solidFill>
              </a:rPr>
              <a:t>var</a:t>
            </a:r>
            <a:r>
              <a:rPr lang="en-US" altLang="zh-CN" sz="1800" b="1" i="1" dirty="0">
                <a:solidFill>
                  <a:srgbClr val="000099"/>
                </a:solidFill>
              </a:rPr>
              <a:t> </a:t>
            </a:r>
            <a:r>
              <a:rPr lang="en-US" altLang="zh-CN" sz="1800" dirty="0"/>
              <a:t>should be </a:t>
            </a:r>
            <a:r>
              <a:rPr lang="en-US" altLang="zh-CN" sz="1800" b="1" i="1" dirty="0">
                <a:solidFill>
                  <a:srgbClr val="C00000"/>
                </a:solidFill>
              </a:rPr>
              <a:t>stored in %</a:t>
            </a:r>
            <a:r>
              <a:rPr lang="en-US" altLang="zh-CN" sz="1800" b="1" i="1" dirty="0" err="1">
                <a:solidFill>
                  <a:srgbClr val="C00000"/>
                </a:solidFill>
              </a:rPr>
              <a:t>eax</a:t>
            </a:r>
            <a:r>
              <a:rPr lang="en-US" altLang="zh-CN" sz="1800" b="1" i="1" dirty="0">
                <a:solidFill>
                  <a:srgbClr val="C00000"/>
                </a:solidFill>
              </a:rPr>
              <a:t> only.</a:t>
            </a:r>
            <a:r>
              <a:rPr lang="en-US" altLang="zh-CN" sz="1800" dirty="0"/>
              <a:t> </a:t>
            </a:r>
            <a:endParaRPr lang="en-US" altLang="zh-CN" sz="1800" dirty="0" smtClean="0"/>
          </a:p>
          <a:p>
            <a:pPr marL="342900" indent="-342900">
              <a:lnSpc>
                <a:spcPct val="100000"/>
              </a:lnSpc>
              <a:spcBef>
                <a:spcPts val="600"/>
              </a:spcBef>
              <a:buFont typeface="Wingdings" panose="05000000000000000000" pitchFamily="2" charset="2"/>
              <a:buChar char="l"/>
            </a:pPr>
            <a:r>
              <a:rPr lang="en-US" altLang="zh-CN" sz="2000" dirty="0" smtClean="0"/>
              <a:t>This constraint can be used</a:t>
            </a:r>
          </a:p>
          <a:p>
            <a:pPr marL="971550" lvl="1">
              <a:lnSpc>
                <a:spcPct val="100000"/>
              </a:lnSpc>
              <a:spcBef>
                <a:spcPts val="600"/>
              </a:spcBef>
              <a:buFont typeface="Wingdings" panose="05000000000000000000" pitchFamily="2" charset="2"/>
              <a:buChar char="l"/>
            </a:pPr>
            <a:r>
              <a:rPr lang="en-US" altLang="zh-CN" sz="1600" dirty="0"/>
              <a:t>In cases where input is read from a variable or the variable is modified and modification is </a:t>
            </a:r>
            <a:r>
              <a:rPr lang="en-US" altLang="zh-CN" sz="1600" i="1" dirty="0">
                <a:solidFill>
                  <a:srgbClr val="000099"/>
                </a:solidFill>
              </a:rPr>
              <a:t>written back to the same variable</a:t>
            </a:r>
            <a:r>
              <a:rPr lang="en-US" altLang="zh-CN" sz="1600" dirty="0"/>
              <a:t>.</a:t>
            </a:r>
          </a:p>
          <a:p>
            <a:pPr marL="971550" lvl="1">
              <a:lnSpc>
                <a:spcPct val="100000"/>
              </a:lnSpc>
              <a:spcBef>
                <a:spcPts val="600"/>
              </a:spcBef>
              <a:buFont typeface="Wingdings" panose="05000000000000000000" pitchFamily="2" charset="2"/>
              <a:buChar char="l"/>
            </a:pPr>
            <a:r>
              <a:rPr lang="en-US" altLang="zh-CN" sz="1600" dirty="0"/>
              <a:t>In cases where separate instances of input and output operands are not necessary.</a:t>
            </a:r>
          </a:p>
          <a:p>
            <a:pPr marL="342900" indent="-342900">
              <a:lnSpc>
                <a:spcPct val="100000"/>
              </a:lnSpc>
              <a:spcBef>
                <a:spcPts val="600"/>
              </a:spcBef>
              <a:buFont typeface="Wingdings" panose="05000000000000000000" pitchFamily="2" charset="2"/>
              <a:buChar char="l"/>
            </a:pPr>
            <a:endParaRPr lang="en-US" altLang="zh-CN" sz="2000" dirty="0" smtClean="0"/>
          </a:p>
          <a:p>
            <a:pPr marL="342900" indent="-342900">
              <a:lnSpc>
                <a:spcPct val="100000"/>
              </a:lnSpc>
              <a:spcBef>
                <a:spcPts val="600"/>
              </a:spcBef>
              <a:buFont typeface="Wingdings" panose="05000000000000000000" pitchFamily="2" charset="2"/>
              <a:buChar char="l"/>
            </a:pPr>
            <a:endParaRPr lang="en-US" altLang="zh-CN" sz="2000" dirty="0"/>
          </a:p>
        </p:txBody>
      </p:sp>
    </p:spTree>
    <p:extLst>
      <p:ext uri="{BB962C8B-B14F-4D97-AF65-F5344CB8AC3E}">
        <p14:creationId xmlns:p14="http://schemas.microsoft.com/office/powerpoint/2010/main" val="116456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内联汇编，或嵌入式汇编</a:t>
            </a:r>
            <a:endParaRPr lang="zh-CN" altLang="en-US" dirty="0"/>
          </a:p>
        </p:txBody>
      </p:sp>
      <p:sp>
        <p:nvSpPr>
          <p:cNvPr id="3" name="内容占位符 2"/>
          <p:cNvSpPr>
            <a:spLocks noGrp="1"/>
          </p:cNvSpPr>
          <p:nvPr>
            <p:ph idx="1"/>
          </p:nvPr>
        </p:nvSpPr>
        <p:spPr>
          <a:xfrm>
            <a:off x="485775" y="1135063"/>
            <a:ext cx="8089900" cy="5328490"/>
          </a:xfrm>
        </p:spPr>
        <p:txBody>
          <a:bodyPr/>
          <a:lstStyle/>
          <a:p>
            <a:pPr marL="342900" indent="-342900">
              <a:buFont typeface="Wingdings" panose="05000000000000000000" pitchFamily="2" charset="2"/>
              <a:buChar char="n"/>
            </a:pPr>
            <a:r>
              <a:rPr lang="zh-CN" altLang="en-US" sz="2000" dirty="0" smtClean="0"/>
              <a:t>编译器</a:t>
            </a:r>
            <a:r>
              <a:rPr lang="en-US" altLang="zh-CN" sz="2000" dirty="0" smtClean="0"/>
              <a:t>GCC </a:t>
            </a:r>
            <a:r>
              <a:rPr lang="zh-CN" altLang="zh-CN" sz="2000" dirty="0"/>
              <a:t>中支持在</a:t>
            </a:r>
            <a:r>
              <a:rPr lang="en-US" altLang="zh-CN" sz="2000" dirty="0"/>
              <a:t> C </a:t>
            </a:r>
            <a:r>
              <a:rPr lang="zh-CN" altLang="zh-CN" sz="2000" dirty="0"/>
              <a:t>代码中嵌入汇编指令</a:t>
            </a:r>
            <a:endParaRPr lang="en-US" altLang="zh-CN" sz="2000" dirty="0" smtClean="0"/>
          </a:p>
          <a:p>
            <a:pPr marL="342900" indent="-342900">
              <a:buFont typeface="Wingdings" panose="05000000000000000000" pitchFamily="2" charset="2"/>
              <a:buChar char="n"/>
            </a:pPr>
            <a:r>
              <a:rPr lang="zh-CN" altLang="en-US" sz="2000" dirty="0" smtClean="0"/>
              <a:t>按照一定的语法将</a:t>
            </a:r>
            <a:r>
              <a:rPr lang="zh-CN" altLang="zh-CN" sz="2000" dirty="0" smtClean="0"/>
              <a:t>汇编指令</a:t>
            </a:r>
            <a:r>
              <a:rPr lang="zh-CN" altLang="en-US" sz="2000" dirty="0" smtClean="0"/>
              <a:t>嵌入到</a:t>
            </a:r>
            <a:r>
              <a:rPr lang="en-US" altLang="zh-CN" sz="2000" dirty="0" smtClean="0"/>
              <a:t>C</a:t>
            </a:r>
            <a:r>
              <a:rPr lang="zh-CN" altLang="en-US" sz="2000" dirty="0" smtClean="0"/>
              <a:t>程序中，即在</a:t>
            </a:r>
            <a:r>
              <a:rPr lang="en-US" altLang="zh-CN" sz="2000" dirty="0" smtClean="0"/>
              <a:t>C</a:t>
            </a:r>
            <a:r>
              <a:rPr lang="zh-CN" altLang="en-US" sz="2000" dirty="0" smtClean="0"/>
              <a:t>程序中直接执行汇编指令</a:t>
            </a:r>
            <a:endParaRPr lang="en-US" altLang="zh-CN" sz="2000" dirty="0" smtClean="0"/>
          </a:p>
          <a:p>
            <a:pPr marL="971550" lvl="1">
              <a:buFont typeface="Wingdings" panose="05000000000000000000" pitchFamily="2" charset="2"/>
              <a:buChar char="l"/>
            </a:pPr>
            <a:r>
              <a:rPr lang="zh-CN" altLang="zh-CN" sz="1800" dirty="0"/>
              <a:t>这些汇编代码被称为</a:t>
            </a:r>
            <a:r>
              <a:rPr lang="en-US" altLang="zh-CN" sz="1800" dirty="0"/>
              <a:t> GCC Inline </a:t>
            </a:r>
            <a:r>
              <a:rPr lang="en-US" altLang="zh-CN" sz="1800" dirty="0" smtClean="0"/>
              <a:t>ASM</a:t>
            </a:r>
            <a:r>
              <a:rPr lang="zh-CN" altLang="en-US" sz="1800" dirty="0" smtClean="0"/>
              <a:t>，</a:t>
            </a:r>
            <a:r>
              <a:rPr lang="zh-CN" altLang="zh-CN" sz="1800" b="1" i="1" dirty="0" smtClean="0">
                <a:solidFill>
                  <a:srgbClr val="030DCD"/>
                </a:solidFill>
              </a:rPr>
              <a:t>即</a:t>
            </a:r>
            <a:r>
              <a:rPr lang="en-US" altLang="zh-CN" sz="1800" b="1" i="1" dirty="0" smtClean="0">
                <a:solidFill>
                  <a:srgbClr val="030DCD"/>
                </a:solidFill>
              </a:rPr>
              <a:t> </a:t>
            </a:r>
            <a:r>
              <a:rPr lang="en-US" altLang="zh-CN" sz="1800" b="1" i="1" dirty="0">
                <a:solidFill>
                  <a:srgbClr val="030DCD"/>
                </a:solidFill>
              </a:rPr>
              <a:t>GCC </a:t>
            </a:r>
            <a:r>
              <a:rPr lang="zh-CN" altLang="zh-CN" sz="1800" b="1" i="1" dirty="0">
                <a:solidFill>
                  <a:srgbClr val="030DCD"/>
                </a:solidFill>
              </a:rPr>
              <a:t>内联</a:t>
            </a:r>
            <a:r>
              <a:rPr lang="zh-CN" altLang="zh-CN" sz="1800" b="1" i="1" dirty="0" smtClean="0">
                <a:solidFill>
                  <a:srgbClr val="030DCD"/>
                </a:solidFill>
              </a:rPr>
              <a:t>汇编</a:t>
            </a:r>
            <a:endParaRPr lang="en-US" altLang="zh-CN" sz="1800" b="1" i="1" dirty="0" smtClean="0">
              <a:solidFill>
                <a:srgbClr val="030DCD"/>
              </a:solidFill>
            </a:endParaRPr>
          </a:p>
          <a:p>
            <a:pPr marL="971550" lvl="1">
              <a:buFont typeface="Wingdings" panose="05000000000000000000" pitchFamily="2" charset="2"/>
              <a:buChar char="l"/>
            </a:pPr>
            <a:r>
              <a:rPr lang="zh-CN" altLang="zh-CN" sz="1800" dirty="0"/>
              <a:t>使用内联汇编主要目的是为了提高</a:t>
            </a:r>
            <a:r>
              <a:rPr lang="zh-CN" altLang="zh-CN" sz="1800" dirty="0" smtClean="0"/>
              <a:t>效率</a:t>
            </a:r>
            <a:endParaRPr lang="en-US" altLang="zh-CN" sz="1800" dirty="0" smtClean="0"/>
          </a:p>
          <a:p>
            <a:pPr marL="971550" lvl="1">
              <a:buFont typeface="Wingdings" panose="05000000000000000000" pitchFamily="2" charset="2"/>
              <a:buChar char="l"/>
            </a:pPr>
            <a:r>
              <a:rPr lang="zh-CN" altLang="zh-CN" sz="1800" dirty="0" smtClean="0"/>
              <a:t>同时</a:t>
            </a:r>
            <a:r>
              <a:rPr lang="zh-CN" altLang="en-US" sz="1800" dirty="0" smtClean="0"/>
              <a:t>也是</a:t>
            </a:r>
            <a:r>
              <a:rPr lang="zh-CN" altLang="zh-CN" sz="1800" dirty="0" smtClean="0"/>
              <a:t>为了</a:t>
            </a:r>
            <a:r>
              <a:rPr lang="zh-CN" altLang="zh-CN" sz="1800" dirty="0"/>
              <a:t>实现</a:t>
            </a:r>
            <a:r>
              <a:rPr lang="en-US" altLang="zh-CN" sz="1800" dirty="0"/>
              <a:t> C </a:t>
            </a:r>
            <a:r>
              <a:rPr lang="zh-CN" altLang="zh-CN" sz="1800" dirty="0"/>
              <a:t>语言无法实现的部分。</a:t>
            </a:r>
          </a:p>
          <a:p>
            <a:pPr marL="342900" indent="-342900">
              <a:buFont typeface="Wingdings" panose="05000000000000000000" pitchFamily="2" charset="2"/>
              <a:buChar char="n"/>
            </a:pPr>
            <a:r>
              <a:rPr lang="zh-CN" altLang="en-US" sz="2000" dirty="0" smtClean="0"/>
              <a:t>例如，在</a:t>
            </a:r>
            <a:r>
              <a:rPr lang="en-US" altLang="zh-CN" sz="2000" dirty="0" smtClean="0"/>
              <a:t> </a:t>
            </a:r>
            <a:r>
              <a:rPr lang="en-US" altLang="zh-CN" sz="2000" dirty="0"/>
              <a:t>Linux </a:t>
            </a:r>
            <a:r>
              <a:rPr lang="zh-CN" altLang="zh-CN" sz="2000" dirty="0"/>
              <a:t>内核</a:t>
            </a:r>
            <a:r>
              <a:rPr lang="zh-CN" altLang="zh-CN" sz="2000" dirty="0" smtClean="0"/>
              <a:t>中</a:t>
            </a:r>
            <a:r>
              <a:rPr lang="zh-CN" altLang="en-US" sz="2000" dirty="0" smtClean="0"/>
              <a:t>，经常使用内联汇编</a:t>
            </a:r>
            <a:endParaRPr lang="en-US" altLang="zh-CN" sz="2000" dirty="0" smtClean="0"/>
          </a:p>
          <a:p>
            <a:pPr marL="342900" indent="-342900">
              <a:buFont typeface="Wingdings" panose="05000000000000000000" pitchFamily="2" charset="2"/>
              <a:buChar char="n"/>
            </a:pPr>
            <a:r>
              <a:rPr lang="zh-CN" altLang="en-US" sz="2000" dirty="0" smtClean="0"/>
              <a:t>参阅</a:t>
            </a:r>
            <a:endParaRPr lang="en-US" altLang="zh-CN" sz="2000" dirty="0" smtClean="0"/>
          </a:p>
          <a:p>
            <a:pPr marL="971550" lvl="1">
              <a:buFont typeface="Wingdings" panose="05000000000000000000" pitchFamily="2" charset="2"/>
              <a:buChar char="l"/>
            </a:pPr>
            <a:r>
              <a:rPr lang="en-US" altLang="zh-CN" sz="1600" dirty="0">
                <a:solidFill>
                  <a:srgbClr val="C00000"/>
                </a:solidFill>
              </a:rPr>
              <a:t>https://www.ibiblio.org/gferg/ldp/GCC-Inline-Assembly-HOWTO.html#toc2</a:t>
            </a:r>
          </a:p>
          <a:p>
            <a:pPr marL="971550" lvl="1">
              <a:buFont typeface="Wingdings" panose="05000000000000000000" pitchFamily="2" charset="2"/>
              <a:buChar char="l"/>
            </a:pPr>
            <a:r>
              <a:rPr lang="en-US" altLang="zh-CN" sz="1600" dirty="0" smtClean="0"/>
              <a:t>https</a:t>
            </a:r>
            <a:r>
              <a:rPr lang="en-US" altLang="zh-CN" sz="1600" dirty="0"/>
              <a:t>://www.163.com/dy/article/G8S0OFUJ0511FQO9.html</a:t>
            </a:r>
            <a:endParaRPr lang="en-US" altLang="zh-CN" sz="1600" dirty="0" smtClean="0"/>
          </a:p>
          <a:p>
            <a:pPr marL="971550" lvl="1">
              <a:buFont typeface="Wingdings" panose="05000000000000000000" pitchFamily="2" charset="2"/>
              <a:buChar char="l"/>
            </a:pPr>
            <a:r>
              <a:rPr lang="en-US" altLang="zh-CN" sz="1600" dirty="0" smtClean="0"/>
              <a:t>https</a:t>
            </a:r>
            <a:r>
              <a:rPr lang="en-US" altLang="zh-CN" sz="1600" dirty="0"/>
              <a:t>://</a:t>
            </a:r>
            <a:r>
              <a:rPr lang="en-US" altLang="zh-CN" sz="1600" dirty="0" smtClean="0"/>
              <a:t>baijiahao.baidu.com/s?id=1722268508697136684&amp;wfr=spider&amp;for=pc</a:t>
            </a:r>
          </a:p>
          <a:p>
            <a:pPr marL="971550" lvl="1">
              <a:buFont typeface="Wingdings" panose="05000000000000000000" pitchFamily="2" charset="2"/>
              <a:buChar char="l"/>
            </a:pPr>
            <a:r>
              <a:rPr lang="en-US" altLang="zh-CN" sz="1600" dirty="0"/>
              <a:t>https://blog.csdn.net/lyndon_li/article/details/118471845</a:t>
            </a:r>
            <a:endParaRPr lang="en-US" altLang="zh-CN" sz="1600" dirty="0" smtClean="0"/>
          </a:p>
          <a:p>
            <a:pPr marL="342900" indent="-342900">
              <a:buFont typeface="Wingdings" panose="05000000000000000000" pitchFamily="2" charset="2"/>
              <a:buChar char="n"/>
            </a:pPr>
            <a:endParaRPr lang="en-US" altLang="zh-CN" sz="2000" dirty="0" smtClean="0"/>
          </a:p>
          <a:p>
            <a:pPr marL="342900" indent="-342900">
              <a:lnSpc>
                <a:spcPct val="100000"/>
              </a:lnSpc>
              <a:spcBef>
                <a:spcPts val="600"/>
              </a:spcBef>
              <a:buFont typeface="Wingdings" panose="05000000000000000000" pitchFamily="2" charset="2"/>
              <a:buChar char="l"/>
            </a:pPr>
            <a:endParaRPr lang="en-US" altLang="zh-CN" sz="1800" dirty="0" smtClean="0"/>
          </a:p>
        </p:txBody>
      </p:sp>
    </p:spTree>
    <p:extLst>
      <p:ext uri="{BB962C8B-B14F-4D97-AF65-F5344CB8AC3E}">
        <p14:creationId xmlns:p14="http://schemas.microsoft.com/office/powerpoint/2010/main" val="519335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a:t>
            </a:r>
            <a:r>
              <a:rPr lang="zh-CN" altLang="en-US" dirty="0"/>
              <a:t>输出约束</a:t>
            </a:r>
            <a:r>
              <a:rPr lang="en-US" altLang="zh-CN" dirty="0"/>
              <a:t>—</a:t>
            </a:r>
            <a:r>
              <a:rPr lang="en-US" altLang="zh-CN" b="1" dirty="0">
                <a:solidFill>
                  <a:srgbClr val="7030A0"/>
                </a:solidFill>
              </a:rPr>
              <a:t>Matching(Digit) constraints</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85775" y="1154252"/>
            <a:ext cx="6579404" cy="4504672"/>
          </a:xfrm>
          <a:prstGeom prst="rect">
            <a:avLst/>
          </a:prstGeom>
        </p:spPr>
      </p:pic>
      <p:sp>
        <p:nvSpPr>
          <p:cNvPr id="5" name="圆角矩形标注 4"/>
          <p:cNvSpPr/>
          <p:nvPr/>
        </p:nvSpPr>
        <p:spPr bwMode="auto">
          <a:xfrm>
            <a:off x="5474934" y="2200836"/>
            <a:ext cx="1590245" cy="672352"/>
          </a:xfrm>
          <a:prstGeom prst="wedgeRoundRectCallout">
            <a:avLst>
              <a:gd name="adj1" fmla="val -20833"/>
              <a:gd name="adj2" fmla="val 49643"/>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输入</a:t>
            </a:r>
            <a:r>
              <a:rPr kumimoji="0" lang="en-US" altLang="zh-CN" sz="16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输出使用同一个寄存器</a:t>
            </a:r>
          </a:p>
        </p:txBody>
      </p:sp>
    </p:spTree>
    <p:extLst>
      <p:ext uri="{BB962C8B-B14F-4D97-AF65-F5344CB8AC3E}">
        <p14:creationId xmlns:p14="http://schemas.microsoft.com/office/powerpoint/2010/main" val="1846541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a:t>
            </a:r>
            <a:r>
              <a:rPr lang="zh-CN" altLang="en-US" dirty="0"/>
              <a:t>输出约束</a:t>
            </a:r>
            <a:r>
              <a:rPr lang="en-US" altLang="zh-CN" dirty="0"/>
              <a:t>—</a:t>
            </a:r>
            <a:r>
              <a:rPr lang="en-US" altLang="zh-CN" b="1" dirty="0">
                <a:solidFill>
                  <a:srgbClr val="7030A0"/>
                </a:solidFill>
              </a:rPr>
              <a:t>Matching(Digit) constraints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5775" y="1135063"/>
            <a:ext cx="7426736" cy="4760538"/>
          </a:xfrm>
          <a:prstGeom prst="rect">
            <a:avLst/>
          </a:prstGeom>
        </p:spPr>
      </p:pic>
    </p:spTree>
    <p:extLst>
      <p:ext uri="{BB962C8B-B14F-4D97-AF65-F5344CB8AC3E}">
        <p14:creationId xmlns:p14="http://schemas.microsoft.com/office/powerpoint/2010/main" val="34420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其他常用约束</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smtClean="0"/>
              <a:t>Some </a:t>
            </a:r>
            <a:r>
              <a:rPr lang="en-US" altLang="zh-CN" sz="2000" dirty="0"/>
              <a:t>other constraints used are</a:t>
            </a:r>
            <a:r>
              <a:rPr lang="en-US" altLang="zh-CN" sz="2000" dirty="0" smtClean="0"/>
              <a:t>:</a:t>
            </a:r>
          </a:p>
          <a:p>
            <a:pPr marL="971550" lvl="1">
              <a:buFont typeface="Arial" panose="020B0604020202020204" pitchFamily="34" charset="0"/>
              <a:buChar char="•"/>
            </a:pPr>
            <a:r>
              <a:rPr lang="en-US" altLang="zh-CN" sz="1600" dirty="0">
                <a:solidFill>
                  <a:srgbClr val="C00000"/>
                </a:solidFill>
              </a:rPr>
              <a:t>"m"</a:t>
            </a:r>
            <a:r>
              <a:rPr lang="en-US" altLang="zh-CN" sz="1600" dirty="0"/>
              <a:t> : A memory operand is allowed, with any kind of address that the machine supports in general</a:t>
            </a:r>
            <a:r>
              <a:rPr lang="en-US" altLang="zh-CN" sz="1600" dirty="0" smtClean="0"/>
              <a:t>.</a:t>
            </a:r>
          </a:p>
          <a:p>
            <a:pPr marL="971550" lvl="1">
              <a:buFont typeface="Arial" panose="020B0604020202020204" pitchFamily="34" charset="0"/>
              <a:buChar char="•"/>
            </a:pPr>
            <a:r>
              <a:rPr lang="en-US" altLang="zh-CN" sz="1600" dirty="0">
                <a:solidFill>
                  <a:srgbClr val="C00000"/>
                </a:solidFill>
              </a:rPr>
              <a:t>"o" </a:t>
            </a:r>
            <a:r>
              <a:rPr lang="en-US" altLang="zh-CN" sz="1600" dirty="0"/>
              <a:t>: A memory operand is allowed, but only if the address is </a:t>
            </a:r>
            <a:r>
              <a:rPr lang="en-US" altLang="zh-CN" sz="1600" dirty="0" err="1"/>
              <a:t>offsettable</a:t>
            </a:r>
            <a:r>
              <a:rPr lang="en-US" altLang="zh-CN" sz="1600" dirty="0"/>
              <a:t>. </a:t>
            </a:r>
            <a:r>
              <a:rPr lang="en-US" altLang="zh-CN" sz="1600" dirty="0" err="1"/>
              <a:t>ie</a:t>
            </a:r>
            <a:r>
              <a:rPr lang="en-US" altLang="zh-CN" sz="1600" dirty="0"/>
              <a:t>, adding a small offset to the address gives a valid address</a:t>
            </a:r>
            <a:r>
              <a:rPr lang="en-US" altLang="zh-CN" sz="1600" dirty="0" smtClean="0"/>
              <a:t>.</a:t>
            </a:r>
          </a:p>
          <a:p>
            <a:pPr marL="971550" lvl="1">
              <a:buFont typeface="Arial" panose="020B0604020202020204" pitchFamily="34" charset="0"/>
              <a:buChar char="•"/>
            </a:pPr>
            <a:r>
              <a:rPr lang="en-US" altLang="zh-CN" sz="1600" dirty="0">
                <a:solidFill>
                  <a:srgbClr val="C00000"/>
                </a:solidFill>
              </a:rPr>
              <a:t>"V"</a:t>
            </a:r>
            <a:r>
              <a:rPr lang="en-US" altLang="zh-CN" sz="1600" dirty="0"/>
              <a:t> : A memory operand that is not </a:t>
            </a:r>
            <a:r>
              <a:rPr lang="en-US" altLang="zh-CN" sz="1600" dirty="0" err="1"/>
              <a:t>offsettable</a:t>
            </a:r>
            <a:r>
              <a:rPr lang="en-US" altLang="zh-CN" sz="1600" dirty="0"/>
              <a:t>. In other words, anything that would fit the `m’ constraint but not the `</a:t>
            </a:r>
            <a:r>
              <a:rPr lang="en-US" altLang="zh-CN" sz="1600" dirty="0" err="1"/>
              <a:t>o’constraint</a:t>
            </a:r>
            <a:r>
              <a:rPr lang="en-US" altLang="zh-CN" sz="1600" dirty="0" smtClean="0"/>
              <a:t>.</a:t>
            </a:r>
          </a:p>
          <a:p>
            <a:pPr marL="971550" lvl="1">
              <a:buFont typeface="Arial" panose="020B0604020202020204" pitchFamily="34" charset="0"/>
              <a:buChar char="•"/>
            </a:pPr>
            <a:r>
              <a:rPr lang="en-US" altLang="zh-CN" sz="1600" dirty="0">
                <a:solidFill>
                  <a:srgbClr val="C00000"/>
                </a:solidFill>
              </a:rPr>
              <a:t>"</a:t>
            </a:r>
            <a:r>
              <a:rPr lang="en-US" altLang="zh-CN" sz="1600" dirty="0" err="1">
                <a:solidFill>
                  <a:srgbClr val="C00000"/>
                </a:solidFill>
              </a:rPr>
              <a:t>i</a:t>
            </a:r>
            <a:r>
              <a:rPr lang="en-US" altLang="zh-CN" sz="1600" dirty="0">
                <a:solidFill>
                  <a:srgbClr val="C00000"/>
                </a:solidFill>
              </a:rPr>
              <a:t>" </a:t>
            </a:r>
            <a:r>
              <a:rPr lang="en-US" altLang="zh-CN" sz="1600" dirty="0"/>
              <a:t>: An immediate integer operand (one with constant value) is allowed. This includes symbolic constants whose values will be known only at assembly time.</a:t>
            </a:r>
          </a:p>
          <a:p>
            <a:pPr marL="971550" lvl="1">
              <a:buFont typeface="Arial" panose="020B0604020202020204" pitchFamily="34" charset="0"/>
              <a:buChar char="•"/>
            </a:pPr>
            <a:r>
              <a:rPr lang="en-US" altLang="zh-CN" sz="1600" dirty="0">
                <a:solidFill>
                  <a:srgbClr val="C00000"/>
                </a:solidFill>
              </a:rPr>
              <a:t>"n"</a:t>
            </a:r>
            <a:r>
              <a:rPr lang="en-US" altLang="zh-CN" sz="1600" dirty="0"/>
              <a:t> : An immediate integer operand with a known numeric value is allowed. Many systems cannot support assembly-time constants for operands less than a word wide. Constraints for these operands should use ’n’ rather than ’</a:t>
            </a:r>
            <a:r>
              <a:rPr lang="en-US" altLang="zh-CN" sz="1600" dirty="0" err="1"/>
              <a:t>i</a:t>
            </a:r>
            <a:r>
              <a:rPr lang="en-US" altLang="zh-CN" sz="1600" dirty="0" smtClean="0"/>
              <a:t>’.</a:t>
            </a:r>
          </a:p>
          <a:p>
            <a:pPr marL="971550" lvl="1">
              <a:buFont typeface="Arial" panose="020B0604020202020204" pitchFamily="34" charset="0"/>
              <a:buChar char="•"/>
            </a:pPr>
            <a:r>
              <a:rPr lang="en-US" altLang="zh-CN" sz="1600" dirty="0">
                <a:solidFill>
                  <a:srgbClr val="C00000"/>
                </a:solidFill>
              </a:rPr>
              <a:t>"g" </a:t>
            </a:r>
            <a:r>
              <a:rPr lang="en-US" altLang="zh-CN" sz="1600" dirty="0"/>
              <a:t>: Any register, memory or immediate integer operand is allowed, except for registers that are not general registers.</a:t>
            </a:r>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en-US" altLang="zh-CN" sz="1800"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534752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x86 </a:t>
            </a:r>
            <a:r>
              <a:rPr lang="en-US" altLang="zh-CN" dirty="0" smtClean="0"/>
              <a:t>specific constraints</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a:t>Following constraints are x86 </a:t>
            </a:r>
            <a:r>
              <a:rPr lang="en-US" altLang="zh-CN" sz="2000" dirty="0" smtClean="0"/>
              <a:t>specific</a:t>
            </a:r>
          </a:p>
          <a:p>
            <a:pPr marL="971550" lvl="1">
              <a:lnSpc>
                <a:spcPct val="100000"/>
              </a:lnSpc>
              <a:buFont typeface="Arial" panose="020B0604020202020204" pitchFamily="34" charset="0"/>
              <a:buChar char="•"/>
            </a:pPr>
            <a:r>
              <a:rPr lang="en-US" altLang="zh-CN" sz="1800" dirty="0">
                <a:solidFill>
                  <a:srgbClr val="C00000"/>
                </a:solidFill>
              </a:rPr>
              <a:t>"r"</a:t>
            </a:r>
            <a:r>
              <a:rPr lang="en-US" altLang="zh-CN" sz="1800" dirty="0"/>
              <a:t> : Register operand constraint, look table given above.</a:t>
            </a:r>
          </a:p>
          <a:p>
            <a:pPr marL="971550" lvl="1">
              <a:lnSpc>
                <a:spcPct val="100000"/>
              </a:lnSpc>
              <a:buFont typeface="Arial" panose="020B0604020202020204" pitchFamily="34" charset="0"/>
              <a:buChar char="•"/>
            </a:pPr>
            <a:r>
              <a:rPr lang="en-US" altLang="zh-CN" sz="1800" dirty="0">
                <a:solidFill>
                  <a:srgbClr val="C00000"/>
                </a:solidFill>
              </a:rPr>
              <a:t>"q"</a:t>
            </a:r>
            <a:r>
              <a:rPr lang="en-US" altLang="zh-CN" sz="1800" dirty="0"/>
              <a:t> : Registers a, b, c or d.</a:t>
            </a:r>
          </a:p>
          <a:p>
            <a:pPr marL="971550" lvl="1">
              <a:lnSpc>
                <a:spcPct val="100000"/>
              </a:lnSpc>
              <a:buFont typeface="Arial" panose="020B0604020202020204" pitchFamily="34" charset="0"/>
              <a:buChar char="•"/>
            </a:pPr>
            <a:r>
              <a:rPr lang="en-US" altLang="zh-CN" sz="1800" dirty="0">
                <a:solidFill>
                  <a:srgbClr val="C00000"/>
                </a:solidFill>
              </a:rPr>
              <a:t>"I"</a:t>
            </a:r>
            <a:r>
              <a:rPr lang="en-US" altLang="zh-CN" sz="1800" dirty="0"/>
              <a:t> : Constant in range 0 to 31 (for 32-bit shifts).</a:t>
            </a:r>
          </a:p>
          <a:p>
            <a:pPr marL="971550" lvl="1">
              <a:lnSpc>
                <a:spcPct val="100000"/>
              </a:lnSpc>
              <a:buFont typeface="Arial" panose="020B0604020202020204" pitchFamily="34" charset="0"/>
              <a:buChar char="•"/>
            </a:pPr>
            <a:r>
              <a:rPr lang="en-US" altLang="zh-CN" sz="1800" dirty="0">
                <a:solidFill>
                  <a:srgbClr val="C00000"/>
                </a:solidFill>
              </a:rPr>
              <a:t>"J" </a:t>
            </a:r>
            <a:r>
              <a:rPr lang="en-US" altLang="zh-CN" sz="1800" dirty="0"/>
              <a:t>: Constant in range 0 to 63 (for 64-bit shifts).</a:t>
            </a:r>
          </a:p>
          <a:p>
            <a:pPr marL="971550" lvl="1">
              <a:lnSpc>
                <a:spcPct val="100000"/>
              </a:lnSpc>
              <a:buFont typeface="Arial" panose="020B0604020202020204" pitchFamily="34" charset="0"/>
              <a:buChar char="•"/>
            </a:pPr>
            <a:r>
              <a:rPr lang="en-US" altLang="zh-CN" sz="1800" dirty="0">
                <a:solidFill>
                  <a:srgbClr val="C00000"/>
                </a:solidFill>
              </a:rPr>
              <a:t>"K"</a:t>
            </a:r>
            <a:r>
              <a:rPr lang="en-US" altLang="zh-CN" sz="1800" dirty="0"/>
              <a:t> : 0xff.</a:t>
            </a:r>
          </a:p>
          <a:p>
            <a:pPr marL="971550" lvl="1">
              <a:lnSpc>
                <a:spcPct val="100000"/>
              </a:lnSpc>
              <a:buFont typeface="Arial" panose="020B0604020202020204" pitchFamily="34" charset="0"/>
              <a:buChar char="•"/>
            </a:pPr>
            <a:r>
              <a:rPr lang="en-US" altLang="zh-CN" sz="1800" dirty="0">
                <a:solidFill>
                  <a:srgbClr val="C00000"/>
                </a:solidFill>
              </a:rPr>
              <a:t>"L"</a:t>
            </a:r>
            <a:r>
              <a:rPr lang="en-US" altLang="zh-CN" sz="1800" dirty="0"/>
              <a:t> : 0xffff.</a:t>
            </a:r>
          </a:p>
          <a:p>
            <a:pPr marL="971550" lvl="1">
              <a:lnSpc>
                <a:spcPct val="100000"/>
              </a:lnSpc>
              <a:buFont typeface="Arial" panose="020B0604020202020204" pitchFamily="34" charset="0"/>
              <a:buChar char="•"/>
            </a:pPr>
            <a:r>
              <a:rPr lang="en-US" altLang="zh-CN" sz="1800" dirty="0">
                <a:solidFill>
                  <a:srgbClr val="C00000"/>
                </a:solidFill>
              </a:rPr>
              <a:t>"M"</a:t>
            </a:r>
            <a:r>
              <a:rPr lang="en-US" altLang="zh-CN" sz="1800" dirty="0"/>
              <a:t> : 0, 1, 2, or 3 (shifts for lea instruction).</a:t>
            </a:r>
          </a:p>
          <a:p>
            <a:pPr marL="971550" lvl="1">
              <a:lnSpc>
                <a:spcPct val="100000"/>
              </a:lnSpc>
              <a:buFont typeface="Arial" panose="020B0604020202020204" pitchFamily="34" charset="0"/>
              <a:buChar char="•"/>
            </a:pPr>
            <a:r>
              <a:rPr lang="en-US" altLang="zh-CN" sz="1800" dirty="0">
                <a:solidFill>
                  <a:srgbClr val="C00000"/>
                </a:solidFill>
              </a:rPr>
              <a:t>"N" </a:t>
            </a:r>
            <a:r>
              <a:rPr lang="en-US" altLang="zh-CN" sz="1800" dirty="0"/>
              <a:t>: Constant in range 0 to 255 (for out instruction).</a:t>
            </a:r>
          </a:p>
          <a:p>
            <a:pPr marL="971550" lvl="1">
              <a:lnSpc>
                <a:spcPct val="100000"/>
              </a:lnSpc>
              <a:buFont typeface="Arial" panose="020B0604020202020204" pitchFamily="34" charset="0"/>
              <a:buChar char="•"/>
            </a:pPr>
            <a:r>
              <a:rPr lang="en-US" altLang="zh-CN" sz="1800" dirty="0">
                <a:solidFill>
                  <a:srgbClr val="C00000"/>
                </a:solidFill>
              </a:rPr>
              <a:t>"f" </a:t>
            </a:r>
            <a:r>
              <a:rPr lang="en-US" altLang="zh-CN" sz="1800" dirty="0"/>
              <a:t>: Floating point register</a:t>
            </a:r>
          </a:p>
          <a:p>
            <a:pPr marL="971550" lvl="1">
              <a:lnSpc>
                <a:spcPct val="100000"/>
              </a:lnSpc>
              <a:buFont typeface="Arial" panose="020B0604020202020204" pitchFamily="34" charset="0"/>
              <a:buChar char="•"/>
            </a:pPr>
            <a:r>
              <a:rPr lang="en-US" altLang="zh-CN" sz="1800" dirty="0">
                <a:solidFill>
                  <a:srgbClr val="C00000"/>
                </a:solidFill>
              </a:rPr>
              <a:t>"t"</a:t>
            </a:r>
            <a:r>
              <a:rPr lang="en-US" altLang="zh-CN" sz="1800" dirty="0"/>
              <a:t> : First (top of stack) floating point register</a:t>
            </a:r>
          </a:p>
          <a:p>
            <a:pPr marL="971550" lvl="1">
              <a:lnSpc>
                <a:spcPct val="100000"/>
              </a:lnSpc>
              <a:buFont typeface="Arial" panose="020B0604020202020204" pitchFamily="34" charset="0"/>
              <a:buChar char="•"/>
            </a:pPr>
            <a:r>
              <a:rPr lang="en-US" altLang="zh-CN" sz="1800" dirty="0">
                <a:solidFill>
                  <a:srgbClr val="C00000"/>
                </a:solidFill>
              </a:rPr>
              <a:t>"u"</a:t>
            </a:r>
            <a:r>
              <a:rPr lang="en-US" altLang="zh-CN" sz="1800" dirty="0"/>
              <a:t> : Second floating point register</a:t>
            </a:r>
          </a:p>
          <a:p>
            <a:pPr marL="971550" lvl="1">
              <a:lnSpc>
                <a:spcPct val="100000"/>
              </a:lnSpc>
              <a:buFont typeface="Arial" panose="020B0604020202020204" pitchFamily="34" charset="0"/>
              <a:buChar char="•"/>
            </a:pPr>
            <a:r>
              <a:rPr lang="en-US" altLang="zh-CN" sz="1800" dirty="0">
                <a:solidFill>
                  <a:srgbClr val="C00000"/>
                </a:solidFill>
              </a:rPr>
              <a:t>"A" </a:t>
            </a:r>
            <a:r>
              <a:rPr lang="en-US" altLang="zh-CN" sz="1800" dirty="0"/>
              <a:t>: Specifies the `a’ or `d’ registers. This is primarily useful for 64-bit integer values intended to be returned with the `d’ register holding the most significant bits and the `a’ register holding the least significant bits.</a:t>
            </a:r>
          </a:p>
          <a:p>
            <a:pPr marL="971550" lvl="1">
              <a:lnSpc>
                <a:spcPct val="100000"/>
              </a:lnSpc>
              <a:buFont typeface="Arial" panose="020B0604020202020204" pitchFamily="34" charset="0"/>
              <a:buChar char="•"/>
            </a:pPr>
            <a:endParaRPr lang="en-US" altLang="zh-CN" sz="1600" dirty="0" smtClean="0"/>
          </a:p>
          <a:p>
            <a:pPr marL="971550" lvl="1">
              <a:lnSpc>
                <a:spcPct val="100000"/>
              </a:lnSpc>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en-US" altLang="zh-CN" sz="1600" dirty="0"/>
          </a:p>
          <a:p>
            <a:pPr marL="971550" lvl="1">
              <a:buFont typeface="Arial" panose="020B0604020202020204" pitchFamily="34" charset="0"/>
              <a:buChar char="•"/>
            </a:pPr>
            <a:endParaRPr lang="en-US" altLang="zh-CN" sz="1600" dirty="0" smtClean="0"/>
          </a:p>
          <a:p>
            <a:pPr marL="971550" lvl="1">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1497521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7030A0"/>
                </a:solidFill>
              </a:rPr>
              <a:t>64</a:t>
            </a:r>
            <a:r>
              <a:rPr lang="zh-CN" altLang="en-US" dirty="0">
                <a:solidFill>
                  <a:srgbClr val="7030A0"/>
                </a:solidFill>
              </a:rPr>
              <a:t>位</a:t>
            </a:r>
            <a:r>
              <a:rPr lang="en-US" altLang="zh-CN" dirty="0" smtClean="0">
                <a:solidFill>
                  <a:srgbClr val="7030A0"/>
                </a:solidFill>
              </a:rPr>
              <a:t>Linux</a:t>
            </a:r>
            <a:r>
              <a:rPr lang="zh-CN" altLang="en-US" dirty="0" smtClean="0"/>
              <a:t>：利用</a:t>
            </a:r>
            <a:r>
              <a:rPr lang="zh-CN" altLang="en-US" dirty="0" smtClean="0">
                <a:solidFill>
                  <a:srgbClr val="030DCD"/>
                </a:solidFill>
              </a:rPr>
              <a:t>系统调用</a:t>
            </a:r>
            <a:r>
              <a:rPr lang="zh-CN" altLang="en-US" dirty="0" smtClean="0"/>
              <a:t>实现</a:t>
            </a:r>
            <a:r>
              <a:rPr lang="zh-CN" altLang="en-US" dirty="0"/>
              <a:t>函数</a:t>
            </a:r>
            <a:r>
              <a:rPr lang="en-US" altLang="zh-CN" dirty="0" err="1">
                <a:solidFill>
                  <a:srgbClr val="7030A0"/>
                </a:solidFill>
              </a:rPr>
              <a:t>printf</a:t>
            </a:r>
            <a:r>
              <a:rPr lang="zh-CN" altLang="en-US" dirty="0"/>
              <a:t>与</a:t>
            </a:r>
            <a:r>
              <a:rPr lang="en-US" altLang="zh-CN" dirty="0">
                <a:solidFill>
                  <a:srgbClr val="7030A0"/>
                </a:solidFill>
              </a:rPr>
              <a:t>exit</a:t>
            </a:r>
            <a:endParaRPr lang="zh-CN" altLang="en-US" dirty="0">
              <a:solidFill>
                <a:srgbClr val="7030A0"/>
              </a:solidFill>
            </a:endParaRPr>
          </a:p>
        </p:txBody>
      </p:sp>
      <p:sp>
        <p:nvSpPr>
          <p:cNvPr id="3" name="内容占位符 2"/>
          <p:cNvSpPr>
            <a:spLocks noGrp="1"/>
          </p:cNvSpPr>
          <p:nvPr>
            <p:ph idx="1"/>
          </p:nvPr>
        </p:nvSpPr>
        <p:spPr>
          <a:xfrm>
            <a:off x="231215" y="5511266"/>
            <a:ext cx="8344460" cy="790924"/>
          </a:xfrm>
        </p:spPr>
        <p:txBody>
          <a:bodyPr/>
          <a:lstStyle/>
          <a:p>
            <a:pPr marL="285750" indent="-285750">
              <a:lnSpc>
                <a:spcPct val="100000"/>
              </a:lnSpc>
              <a:spcBef>
                <a:spcPts val="0"/>
              </a:spcBef>
              <a:buFont typeface="Wingdings" panose="05000000000000000000" pitchFamily="2" charset="2"/>
              <a:buChar char="n"/>
            </a:pPr>
            <a:r>
              <a:rPr lang="zh-CN" altLang="en-US" sz="1400" dirty="0" smtClean="0"/>
              <a:t>参考</a:t>
            </a:r>
            <a:endParaRPr lang="en-US" altLang="zh-CN" sz="1400" dirty="0" smtClean="0"/>
          </a:p>
          <a:p>
            <a:pPr lvl="1" indent="0">
              <a:lnSpc>
                <a:spcPct val="100000"/>
              </a:lnSpc>
              <a:spcBef>
                <a:spcPts val="0"/>
              </a:spcBef>
              <a:buNone/>
            </a:pPr>
            <a:r>
              <a:rPr lang="en-US" altLang="zh-CN" sz="1400" dirty="0" smtClean="0"/>
              <a:t>https</a:t>
            </a:r>
            <a:r>
              <a:rPr lang="en-US" altLang="zh-CN" sz="1400" dirty="0"/>
              <a:t>://zhuanlan.zhihu.com/p/609245050?utm_id=0&amp;wd=&amp;</a:t>
            </a:r>
            <a:r>
              <a:rPr lang="en-US" altLang="zh-CN" sz="1400" dirty="0" smtClean="0"/>
              <a:t>eqid=c47b54220007241700000006649254fb</a:t>
            </a:r>
          </a:p>
          <a:p>
            <a:pPr lvl="1" indent="0">
              <a:lnSpc>
                <a:spcPct val="100000"/>
              </a:lnSpc>
              <a:spcBef>
                <a:spcPts val="0"/>
              </a:spcBef>
              <a:buNone/>
            </a:pPr>
            <a:r>
              <a:rPr lang="en-US" altLang="zh-CN" sz="1400" dirty="0" smtClean="0"/>
              <a:t>https</a:t>
            </a:r>
            <a:r>
              <a:rPr lang="en-US" altLang="zh-CN" sz="1400" dirty="0"/>
              <a:t>://blog.csdn.net/weixin_45030965/article/details/131551321</a:t>
            </a:r>
            <a:endParaRPr lang="zh-CN" altLang="en-US" sz="1400" dirty="0"/>
          </a:p>
        </p:txBody>
      </p:sp>
      <p:pic>
        <p:nvPicPr>
          <p:cNvPr id="4" name="图片 3"/>
          <p:cNvPicPr>
            <a:picLocks noChangeAspect="1"/>
          </p:cNvPicPr>
          <p:nvPr/>
        </p:nvPicPr>
        <p:blipFill>
          <a:blip r:embed="rId2"/>
          <a:stretch>
            <a:fillRect/>
          </a:stretch>
        </p:blipFill>
        <p:spPr>
          <a:xfrm>
            <a:off x="485775" y="919910"/>
            <a:ext cx="6999754" cy="4591356"/>
          </a:xfrm>
          <a:prstGeom prst="rect">
            <a:avLst/>
          </a:prstGeom>
        </p:spPr>
      </p:pic>
    </p:spTree>
    <p:extLst>
      <p:ext uri="{BB962C8B-B14F-4D97-AF65-F5344CB8AC3E}">
        <p14:creationId xmlns:p14="http://schemas.microsoft.com/office/powerpoint/2010/main" val="2837426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64</a:t>
            </a:r>
            <a:r>
              <a:rPr lang="zh-CN" altLang="en-US" dirty="0" smtClean="0"/>
              <a:t>位</a:t>
            </a:r>
            <a:r>
              <a:rPr lang="en-US" altLang="zh-CN" dirty="0" smtClean="0"/>
              <a:t>Linux</a:t>
            </a:r>
            <a:r>
              <a:rPr lang="zh-CN" altLang="en-US" dirty="0" smtClean="0"/>
              <a:t>实现函数</a:t>
            </a:r>
            <a:r>
              <a:rPr lang="en-US" altLang="zh-CN" dirty="0" err="1" smtClean="0"/>
              <a:t>printf</a:t>
            </a:r>
            <a:r>
              <a:rPr lang="zh-CN" altLang="en-US" dirty="0" smtClean="0"/>
              <a:t>与</a:t>
            </a:r>
            <a:r>
              <a:rPr lang="en-US" altLang="zh-CN" dirty="0" smtClean="0"/>
              <a:t>exit</a:t>
            </a:r>
            <a:endParaRPr lang="zh-CN" altLang="en-US" dirty="0"/>
          </a:p>
        </p:txBody>
      </p:sp>
      <p:sp>
        <p:nvSpPr>
          <p:cNvPr id="3" name="内容占位符 2"/>
          <p:cNvSpPr>
            <a:spLocks noGrp="1"/>
          </p:cNvSpPr>
          <p:nvPr>
            <p:ph idx="1"/>
          </p:nvPr>
        </p:nvSpPr>
        <p:spPr/>
        <p:txBody>
          <a:bodyPr/>
          <a:lstStyle/>
          <a:p>
            <a:endParaRPr lang="en-US" altLang="zh-CN" dirty="0" smtClean="0"/>
          </a:p>
          <a:p>
            <a:pPr>
              <a:lnSpc>
                <a:spcPct val="100000"/>
              </a:lnSpc>
              <a:spcBef>
                <a:spcPts val="0"/>
              </a:spcBef>
              <a:buNone/>
            </a:pPr>
            <a:r>
              <a:rPr lang="en-US" altLang="zh-CN" sz="1600" dirty="0" err="1">
                <a:solidFill>
                  <a:srgbClr val="080808"/>
                </a:solidFill>
              </a:rPr>
              <a:t>int</a:t>
            </a:r>
            <a:r>
              <a:rPr lang="en-US" altLang="zh-CN" sz="1600" dirty="0">
                <a:solidFill>
                  <a:srgbClr val="080808"/>
                </a:solidFill>
              </a:rPr>
              <a:t> main()</a:t>
            </a:r>
          </a:p>
          <a:p>
            <a:pPr>
              <a:lnSpc>
                <a:spcPct val="100000"/>
              </a:lnSpc>
              <a:spcBef>
                <a:spcPts val="0"/>
              </a:spcBef>
              <a:buNone/>
            </a:pPr>
            <a:r>
              <a:rPr lang="en-US" altLang="zh-CN" sz="1600" dirty="0">
                <a:solidFill>
                  <a:srgbClr val="080808"/>
                </a:solidFill>
              </a:rPr>
              <a:t> {</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long </a:t>
            </a:r>
            <a:r>
              <a:rPr lang="en-US" altLang="zh-CN" sz="1600" dirty="0" err="1">
                <a:solidFill>
                  <a:srgbClr val="080808"/>
                </a:solidFill>
              </a:rPr>
              <a:t>str_len</a:t>
            </a:r>
            <a:r>
              <a:rPr lang="en-US" altLang="zh-CN" sz="1600" dirty="0">
                <a:solidFill>
                  <a:srgbClr val="080808"/>
                </a:solidFill>
              </a:rPr>
              <a:t> = 15;</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err="1">
                <a:solidFill>
                  <a:srgbClr val="080808"/>
                </a:solidFill>
              </a:rPr>
              <a:t>const</a:t>
            </a:r>
            <a:r>
              <a:rPr lang="en-US" altLang="zh-CN" sz="1600" dirty="0">
                <a:solidFill>
                  <a:srgbClr val="080808"/>
                </a:solidFill>
              </a:rPr>
              <a:t> char* </a:t>
            </a:r>
            <a:r>
              <a:rPr lang="en-US" altLang="zh-CN" sz="1600" dirty="0" err="1">
                <a:solidFill>
                  <a:srgbClr val="080808"/>
                </a:solidFill>
              </a:rPr>
              <a:t>str</a:t>
            </a:r>
            <a:r>
              <a:rPr lang="en-US" altLang="zh-CN" sz="1600" dirty="0">
                <a:solidFill>
                  <a:srgbClr val="080808"/>
                </a:solidFill>
              </a:rPr>
              <a:t> = "hello world!\n\r";</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ssize_t</a:t>
            </a:r>
            <a:r>
              <a:rPr lang="en-US" altLang="zh-CN" sz="1600" dirty="0">
                <a:solidFill>
                  <a:srgbClr val="080808"/>
                </a:solidFill>
              </a:rPr>
              <a:t> write(</a:t>
            </a:r>
            <a:r>
              <a:rPr lang="en-US" altLang="zh-CN" sz="1600" dirty="0" err="1">
                <a:solidFill>
                  <a:srgbClr val="080808"/>
                </a:solidFill>
              </a:rPr>
              <a:t>int</a:t>
            </a:r>
            <a:r>
              <a:rPr lang="en-US" altLang="zh-CN" sz="1600" dirty="0">
                <a:solidFill>
                  <a:srgbClr val="080808"/>
                </a:solidFill>
              </a:rPr>
              <a:t> </a:t>
            </a:r>
            <a:r>
              <a:rPr lang="en-US" altLang="zh-CN" sz="1600" dirty="0" err="1">
                <a:solidFill>
                  <a:srgbClr val="080808"/>
                </a:solidFill>
              </a:rPr>
              <a:t>fd</a:t>
            </a:r>
            <a:r>
              <a:rPr lang="en-US" altLang="zh-CN" sz="1600" dirty="0">
                <a:solidFill>
                  <a:srgbClr val="080808"/>
                </a:solidFill>
              </a:rPr>
              <a:t>, </a:t>
            </a:r>
            <a:r>
              <a:rPr lang="en-US" altLang="zh-CN" sz="1600" dirty="0" err="1">
                <a:solidFill>
                  <a:srgbClr val="080808"/>
                </a:solidFill>
              </a:rPr>
              <a:t>const</a:t>
            </a:r>
            <a:r>
              <a:rPr lang="en-US" altLang="zh-CN" sz="1600" dirty="0">
                <a:solidFill>
                  <a:srgbClr val="080808"/>
                </a:solidFill>
              </a:rPr>
              <a:t> void *</a:t>
            </a:r>
            <a:r>
              <a:rPr lang="en-US" altLang="zh-CN" sz="1600" dirty="0" err="1">
                <a:solidFill>
                  <a:srgbClr val="080808"/>
                </a:solidFill>
              </a:rPr>
              <a:t>buf</a:t>
            </a:r>
            <a:r>
              <a:rPr lang="en-US" altLang="zh-CN" sz="1600" dirty="0">
                <a:solidFill>
                  <a:srgbClr val="080808"/>
                </a:solidFill>
              </a:rPr>
              <a:t>, </a:t>
            </a:r>
            <a:r>
              <a:rPr lang="en-US" altLang="zh-CN" sz="1600" dirty="0" err="1">
                <a:solidFill>
                  <a:srgbClr val="080808"/>
                </a:solidFill>
              </a:rPr>
              <a:t>size_t</a:t>
            </a:r>
            <a:r>
              <a:rPr lang="en-US" altLang="zh-CN" sz="1600" dirty="0">
                <a:solidFill>
                  <a:srgbClr val="080808"/>
                </a:solidFill>
              </a:rPr>
              <a:t> count)</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err="1">
                <a:solidFill>
                  <a:srgbClr val="080808"/>
                </a:solidFill>
              </a:rPr>
              <a:t>asm</a:t>
            </a:r>
            <a:r>
              <a:rPr lang="en-US" altLang="zh-CN" sz="1600" dirty="0">
                <a:solidFill>
                  <a:srgbClr val="080808"/>
                </a:solidFill>
              </a:rPr>
              <a:t> volatile (</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mov</a:t>
            </a:r>
            <a:r>
              <a:rPr lang="en-US" altLang="zh-CN" sz="1600" dirty="0">
                <a:solidFill>
                  <a:srgbClr val="080808"/>
                </a:solidFill>
              </a:rPr>
              <a:t> $1, %%</a:t>
            </a:r>
            <a:r>
              <a:rPr lang="en-US" altLang="zh-CN" sz="1600" dirty="0" err="1">
                <a:solidFill>
                  <a:srgbClr val="080808"/>
                </a:solidFill>
              </a:rPr>
              <a:t>rdi</a:t>
            </a:r>
            <a:r>
              <a:rPr lang="en-US" altLang="zh-CN" sz="1600" dirty="0">
                <a:solidFill>
                  <a:srgbClr val="080808"/>
                </a:solidFill>
              </a:rPr>
              <a:t>\n\t"    //</a:t>
            </a:r>
            <a:r>
              <a:rPr lang="en-US" altLang="zh-CN" sz="1600" dirty="0" err="1">
                <a:solidFill>
                  <a:srgbClr val="080808"/>
                </a:solidFill>
              </a:rPr>
              <a:t>fd</a:t>
            </a:r>
            <a:endParaRPr lang="en-US" altLang="zh-CN" sz="1600" dirty="0">
              <a:solidFill>
                <a:srgbClr val="080808"/>
              </a:solidFill>
            </a:endParaRP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mov</a:t>
            </a:r>
            <a:r>
              <a:rPr lang="en-US" altLang="zh-CN" sz="1600" dirty="0">
                <a:solidFill>
                  <a:srgbClr val="080808"/>
                </a:solidFill>
              </a:rPr>
              <a:t> %0, %%</a:t>
            </a:r>
            <a:r>
              <a:rPr lang="en-US" altLang="zh-CN" sz="1600" dirty="0" err="1">
                <a:solidFill>
                  <a:srgbClr val="080808"/>
                </a:solidFill>
              </a:rPr>
              <a:t>rsi</a:t>
            </a:r>
            <a:r>
              <a:rPr lang="en-US" altLang="zh-CN" sz="1600" dirty="0">
                <a:solidFill>
                  <a:srgbClr val="080808"/>
                </a:solidFill>
              </a:rPr>
              <a:t> \n\t"   //buffer</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mov</a:t>
            </a:r>
            <a:r>
              <a:rPr lang="en-US" altLang="zh-CN" sz="1600" dirty="0">
                <a:solidFill>
                  <a:srgbClr val="080808"/>
                </a:solidFill>
              </a:rPr>
              <a:t> %1, %%</a:t>
            </a:r>
            <a:r>
              <a:rPr lang="en-US" altLang="zh-CN" sz="1600" dirty="0" err="1">
                <a:solidFill>
                  <a:srgbClr val="080808"/>
                </a:solidFill>
              </a:rPr>
              <a:t>rdx</a:t>
            </a:r>
            <a:r>
              <a:rPr lang="en-US" altLang="zh-CN" sz="1600" dirty="0">
                <a:solidFill>
                  <a:srgbClr val="080808"/>
                </a:solidFill>
              </a:rPr>
              <a:t> \n\t"   //count</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mov</a:t>
            </a:r>
            <a:r>
              <a:rPr lang="en-US" altLang="zh-CN" sz="1600" dirty="0">
                <a:solidFill>
                  <a:srgbClr val="080808"/>
                </a:solidFill>
              </a:rPr>
              <a:t> $1, %%</a:t>
            </a:r>
            <a:r>
              <a:rPr lang="en-US" altLang="zh-CN" sz="1600" dirty="0" err="1">
                <a:solidFill>
                  <a:srgbClr val="080808"/>
                </a:solidFill>
              </a:rPr>
              <a:t>rax</a:t>
            </a:r>
            <a:r>
              <a:rPr lang="en-US" altLang="zh-CN" sz="1600" dirty="0">
                <a:solidFill>
                  <a:srgbClr val="080808"/>
                </a:solidFill>
              </a:rPr>
              <a:t> \n\t"   //write(2)</a:t>
            </a:r>
            <a:r>
              <a:rPr lang="zh-CN" altLang="en-US" sz="1600" dirty="0">
                <a:solidFill>
                  <a:srgbClr val="080808"/>
                </a:solidFill>
              </a:rPr>
              <a:t>系统调用号，</a:t>
            </a:r>
            <a:r>
              <a:rPr lang="en-US" altLang="zh-CN" sz="1600" dirty="0">
                <a:solidFill>
                  <a:srgbClr val="080808"/>
                </a:solidFill>
              </a:rPr>
              <a:t>64</a:t>
            </a:r>
            <a:r>
              <a:rPr lang="zh-CN" altLang="en-US" sz="1600" dirty="0">
                <a:solidFill>
                  <a:srgbClr val="080808"/>
                </a:solidFill>
              </a:rPr>
              <a:t>位系统为</a:t>
            </a:r>
            <a:r>
              <a:rPr lang="en-US" altLang="zh-CN" sz="1600" dirty="0">
                <a:solidFill>
                  <a:srgbClr val="080808"/>
                </a:solidFill>
              </a:rPr>
              <a:t>1</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r>
              <a:rPr lang="en-US" altLang="zh-CN" sz="1600" dirty="0" err="1">
                <a:solidFill>
                  <a:srgbClr val="080808"/>
                </a:solidFill>
              </a:rPr>
              <a:t>syscall</a:t>
            </a:r>
            <a:r>
              <a:rPr lang="en-US" altLang="zh-CN" sz="1600" dirty="0">
                <a:solidFill>
                  <a:srgbClr val="080808"/>
                </a:solidFill>
              </a:rPr>
              <a:t>\n\t"</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a:t>
            </a:r>
          </a:p>
          <a:p>
            <a:pPr>
              <a:lnSpc>
                <a:spcPct val="100000"/>
              </a:lnSpc>
              <a:spcBef>
                <a:spcPts val="0"/>
              </a:spcBef>
              <a:buNone/>
            </a:pPr>
            <a:r>
              <a:rPr lang="en-US" altLang="zh-CN" sz="1600" dirty="0">
                <a:solidFill>
                  <a:srgbClr val="080808"/>
                </a:solidFill>
              </a:rPr>
              <a:t> </a:t>
            </a:r>
            <a:r>
              <a:rPr lang="en-US" altLang="zh-CN" sz="1600" dirty="0" smtClean="0">
                <a:solidFill>
                  <a:srgbClr val="080808"/>
                </a:solidFill>
              </a:rPr>
              <a:t>        </a:t>
            </a:r>
            <a:r>
              <a:rPr lang="en-US" altLang="zh-CN" sz="1600" dirty="0">
                <a:solidFill>
                  <a:srgbClr val="080808"/>
                </a:solidFill>
              </a:rPr>
              <a:t>: "r"(</a:t>
            </a:r>
            <a:r>
              <a:rPr lang="en-US" altLang="zh-CN" sz="1600" dirty="0" err="1">
                <a:solidFill>
                  <a:srgbClr val="080808"/>
                </a:solidFill>
              </a:rPr>
              <a:t>str</a:t>
            </a:r>
            <a:r>
              <a:rPr lang="en-US" altLang="zh-CN" sz="1600" dirty="0">
                <a:solidFill>
                  <a:srgbClr val="080808"/>
                </a:solidFill>
              </a:rPr>
              <a:t>), "r"(</a:t>
            </a:r>
            <a:r>
              <a:rPr lang="en-US" altLang="zh-CN" sz="1600" dirty="0" err="1">
                <a:solidFill>
                  <a:srgbClr val="080808"/>
                </a:solidFill>
              </a:rPr>
              <a:t>str_len</a:t>
            </a:r>
            <a:r>
              <a:rPr lang="en-US" altLang="zh-CN" sz="1600" dirty="0">
                <a:solidFill>
                  <a:srgbClr val="080808"/>
                </a:solidFill>
              </a:rPr>
              <a:t>)</a:t>
            </a:r>
          </a:p>
          <a:p>
            <a:pPr>
              <a:lnSpc>
                <a:spcPct val="100000"/>
              </a:lnSpc>
              <a:spcBef>
                <a:spcPts val="0"/>
              </a:spcBef>
              <a:buNone/>
            </a:pPr>
            <a:r>
              <a:rPr lang="en-US" altLang="zh-CN" sz="1600" dirty="0">
                <a:solidFill>
                  <a:srgbClr val="080808"/>
                </a:solidFill>
              </a:rPr>
              <a:t>    );</a:t>
            </a:r>
          </a:p>
          <a:p>
            <a:pPr>
              <a:lnSpc>
                <a:spcPct val="100000"/>
              </a:lnSpc>
              <a:spcBef>
                <a:spcPts val="0"/>
              </a:spcBef>
              <a:buNone/>
            </a:pPr>
            <a:r>
              <a:rPr lang="en-US" altLang="zh-CN" sz="1600" dirty="0">
                <a:solidFill>
                  <a:srgbClr val="080808"/>
                </a:solidFill>
              </a:rPr>
              <a:t>   //exit(status)</a:t>
            </a:r>
          </a:p>
          <a:p>
            <a:pPr>
              <a:lnSpc>
                <a:spcPct val="100000"/>
              </a:lnSpc>
              <a:spcBef>
                <a:spcPts val="0"/>
              </a:spcBef>
              <a:buNone/>
            </a:pPr>
            <a:r>
              <a:rPr lang="en-US" altLang="zh-CN" sz="1600" dirty="0">
                <a:solidFill>
                  <a:srgbClr val="080808"/>
                </a:solidFill>
              </a:rPr>
              <a:t>   </a:t>
            </a:r>
            <a:r>
              <a:rPr lang="en-US" altLang="zh-CN" sz="1600" dirty="0" err="1">
                <a:solidFill>
                  <a:srgbClr val="080808"/>
                </a:solidFill>
              </a:rPr>
              <a:t>asm</a:t>
            </a:r>
            <a:r>
              <a:rPr lang="en-US" altLang="zh-CN" sz="1600" dirty="0">
                <a:solidFill>
                  <a:srgbClr val="080808"/>
                </a:solidFill>
              </a:rPr>
              <a:t> volatile ( </a:t>
            </a:r>
          </a:p>
          <a:p>
            <a:pPr>
              <a:lnSpc>
                <a:spcPct val="100000"/>
              </a:lnSpc>
              <a:spcBef>
                <a:spcPts val="0"/>
              </a:spcBef>
              <a:buNone/>
            </a:pPr>
            <a:r>
              <a:rPr lang="en-US" altLang="zh-CN" sz="1600" dirty="0">
                <a:solidFill>
                  <a:srgbClr val="080808"/>
                </a:solidFill>
              </a:rPr>
              <a:t>      "</a:t>
            </a:r>
            <a:r>
              <a:rPr lang="en-US" altLang="zh-CN" sz="1600" dirty="0" err="1">
                <a:solidFill>
                  <a:srgbClr val="080808"/>
                </a:solidFill>
              </a:rPr>
              <a:t>mov</a:t>
            </a:r>
            <a:r>
              <a:rPr lang="en-US" altLang="zh-CN" sz="1600" dirty="0">
                <a:solidFill>
                  <a:srgbClr val="080808"/>
                </a:solidFill>
              </a:rPr>
              <a:t> $0, %</a:t>
            </a:r>
            <a:r>
              <a:rPr lang="en-US" altLang="zh-CN" sz="1600" dirty="0" err="1">
                <a:solidFill>
                  <a:srgbClr val="080808"/>
                </a:solidFill>
              </a:rPr>
              <a:t>rdi</a:t>
            </a:r>
            <a:r>
              <a:rPr lang="en-US" altLang="zh-CN" sz="1600" dirty="0">
                <a:solidFill>
                  <a:srgbClr val="080808"/>
                </a:solidFill>
              </a:rPr>
              <a:t>\n\t"    //status  (return 0)</a:t>
            </a:r>
          </a:p>
          <a:p>
            <a:pPr>
              <a:lnSpc>
                <a:spcPct val="100000"/>
              </a:lnSpc>
              <a:spcBef>
                <a:spcPts val="0"/>
              </a:spcBef>
              <a:buNone/>
            </a:pPr>
            <a:r>
              <a:rPr lang="en-US" altLang="zh-CN" sz="1600" dirty="0">
                <a:solidFill>
                  <a:srgbClr val="080808"/>
                </a:solidFill>
              </a:rPr>
              <a:t>      "</a:t>
            </a:r>
            <a:r>
              <a:rPr lang="en-US" altLang="zh-CN" sz="1600" dirty="0" err="1">
                <a:solidFill>
                  <a:srgbClr val="080808"/>
                </a:solidFill>
              </a:rPr>
              <a:t>mov</a:t>
            </a:r>
            <a:r>
              <a:rPr lang="en-US" altLang="zh-CN" sz="1600" dirty="0">
                <a:solidFill>
                  <a:srgbClr val="080808"/>
                </a:solidFill>
              </a:rPr>
              <a:t> $60, %</a:t>
            </a:r>
            <a:r>
              <a:rPr lang="en-US" altLang="zh-CN" sz="1600" dirty="0" err="1">
                <a:solidFill>
                  <a:srgbClr val="080808"/>
                </a:solidFill>
              </a:rPr>
              <a:t>rax</a:t>
            </a:r>
            <a:r>
              <a:rPr lang="en-US" altLang="zh-CN" sz="1600" dirty="0">
                <a:solidFill>
                  <a:srgbClr val="080808"/>
                </a:solidFill>
              </a:rPr>
              <a:t>\n\t"   //exit(2)</a:t>
            </a:r>
            <a:r>
              <a:rPr lang="zh-CN" altLang="en-US" sz="1600" dirty="0">
                <a:solidFill>
                  <a:srgbClr val="080808"/>
                </a:solidFill>
              </a:rPr>
              <a:t>系统调用号，</a:t>
            </a:r>
            <a:r>
              <a:rPr lang="en-US" altLang="zh-CN" sz="1600" dirty="0">
                <a:solidFill>
                  <a:srgbClr val="080808"/>
                </a:solidFill>
              </a:rPr>
              <a:t>64</a:t>
            </a:r>
            <a:r>
              <a:rPr lang="zh-CN" altLang="en-US" sz="1600" dirty="0">
                <a:solidFill>
                  <a:srgbClr val="080808"/>
                </a:solidFill>
              </a:rPr>
              <a:t>位系统为</a:t>
            </a:r>
            <a:r>
              <a:rPr lang="en-US" altLang="zh-CN" sz="1600" dirty="0">
                <a:solidFill>
                  <a:srgbClr val="080808"/>
                </a:solidFill>
              </a:rPr>
              <a:t>60</a:t>
            </a:r>
          </a:p>
          <a:p>
            <a:pPr>
              <a:lnSpc>
                <a:spcPct val="100000"/>
              </a:lnSpc>
              <a:spcBef>
                <a:spcPts val="0"/>
              </a:spcBef>
              <a:buNone/>
            </a:pPr>
            <a:r>
              <a:rPr lang="en-US" altLang="zh-CN" sz="1600" dirty="0">
                <a:solidFill>
                  <a:srgbClr val="080808"/>
                </a:solidFill>
              </a:rPr>
              <a:t>      "</a:t>
            </a:r>
            <a:r>
              <a:rPr lang="en-US" altLang="zh-CN" sz="1600" dirty="0" err="1">
                <a:solidFill>
                  <a:srgbClr val="080808"/>
                </a:solidFill>
              </a:rPr>
              <a:t>syscall</a:t>
            </a:r>
            <a:r>
              <a:rPr lang="en-US" altLang="zh-CN" sz="1600" dirty="0">
                <a:solidFill>
                  <a:srgbClr val="080808"/>
                </a:solidFill>
              </a:rPr>
              <a:t>\n\t"</a:t>
            </a:r>
          </a:p>
          <a:p>
            <a:pPr>
              <a:lnSpc>
                <a:spcPct val="100000"/>
              </a:lnSpc>
              <a:spcBef>
                <a:spcPts val="0"/>
              </a:spcBef>
              <a:buNone/>
            </a:pPr>
            <a:r>
              <a:rPr lang="en-US" altLang="zh-CN" sz="1600" dirty="0">
                <a:solidFill>
                  <a:srgbClr val="080808"/>
                </a:solidFill>
              </a:rPr>
              <a:t>    );</a:t>
            </a:r>
          </a:p>
          <a:p>
            <a:pPr>
              <a:lnSpc>
                <a:spcPct val="100000"/>
              </a:lnSpc>
              <a:spcBef>
                <a:spcPts val="0"/>
              </a:spcBef>
              <a:buNone/>
            </a:pPr>
            <a:r>
              <a:rPr lang="en-US" altLang="zh-CN" sz="1600" dirty="0">
                <a:solidFill>
                  <a:srgbClr val="080808"/>
                </a:solidFill>
              </a:rPr>
              <a:t> }</a:t>
            </a:r>
            <a:endParaRPr lang="zh-CN" altLang="en-US" sz="1600" dirty="0">
              <a:solidFill>
                <a:srgbClr val="080808"/>
              </a:solidFill>
            </a:endParaRPr>
          </a:p>
        </p:txBody>
      </p:sp>
    </p:spTree>
    <p:extLst>
      <p:ext uri="{BB962C8B-B14F-4D97-AF65-F5344CB8AC3E}">
        <p14:creationId xmlns:p14="http://schemas.microsoft.com/office/powerpoint/2010/main" val="180777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UNIX</a:t>
            </a:r>
            <a:r>
              <a:rPr lang="zh-CN" altLang="en-US" dirty="0" smtClean="0"/>
              <a:t>：嵌入汇编中使用中断调用 </a:t>
            </a:r>
            <a:r>
              <a:rPr lang="en-US" altLang="zh-CN" dirty="0" err="1" smtClean="0"/>
              <a:t>int</a:t>
            </a:r>
            <a:r>
              <a:rPr lang="en-US" altLang="zh-CN" dirty="0" smtClean="0"/>
              <a:t> 0x80</a:t>
            </a:r>
            <a:endParaRPr lang="zh-CN" altLang="en-US" dirty="0"/>
          </a:p>
        </p:txBody>
      </p:sp>
      <p:sp>
        <p:nvSpPr>
          <p:cNvPr id="3" name="内容占位符 2"/>
          <p:cNvSpPr>
            <a:spLocks noGrp="1"/>
          </p:cNvSpPr>
          <p:nvPr>
            <p:ph idx="1"/>
          </p:nvPr>
        </p:nvSpPr>
        <p:spPr>
          <a:xfrm>
            <a:off x="5602940" y="1131608"/>
            <a:ext cx="2805954" cy="2669427"/>
          </a:xfrm>
        </p:spPr>
        <p:txBody>
          <a:bodyPr/>
          <a:lstStyle/>
          <a:p>
            <a:pPr>
              <a:buNone/>
            </a:pPr>
            <a:r>
              <a:rPr lang="zh-CN" altLang="en-US" sz="1800" dirty="0" smtClean="0">
                <a:solidFill>
                  <a:srgbClr val="030DCD"/>
                </a:solidFill>
              </a:rPr>
              <a:t>注：</a:t>
            </a:r>
            <a:endParaRPr lang="en-US" altLang="zh-CN" sz="1800" dirty="0" smtClean="0">
              <a:solidFill>
                <a:srgbClr val="030DCD"/>
              </a:solidFill>
            </a:endParaRPr>
          </a:p>
          <a:p>
            <a:pPr>
              <a:buNone/>
            </a:pPr>
            <a:r>
              <a:rPr lang="en-US" altLang="zh-CN" sz="1800" dirty="0" smtClean="0"/>
              <a:t>1</a:t>
            </a:r>
            <a:r>
              <a:rPr lang="zh-CN" altLang="en-US" sz="1800" dirty="0" smtClean="0"/>
              <a:t>、</a:t>
            </a:r>
            <a:r>
              <a:rPr lang="zh-CN" altLang="en-US" sz="1800" dirty="0"/>
              <a:t>使用</a:t>
            </a:r>
            <a:r>
              <a:rPr lang="en-US" altLang="zh-CN" sz="1800" dirty="0" err="1"/>
              <a:t>int</a:t>
            </a:r>
            <a:r>
              <a:rPr lang="en-US" altLang="zh-CN" sz="1800" dirty="0"/>
              <a:t> 0x80</a:t>
            </a:r>
            <a:r>
              <a:rPr lang="zh-CN" altLang="en-US" sz="1800" dirty="0"/>
              <a:t>时，不能有</a:t>
            </a:r>
            <a:r>
              <a:rPr lang="en-US" altLang="zh-CN" sz="1800" dirty="0"/>
              <a:t>64</a:t>
            </a:r>
            <a:r>
              <a:rPr lang="zh-CN" altLang="en-US" sz="1800" dirty="0"/>
              <a:t>位的寄存器</a:t>
            </a:r>
          </a:p>
          <a:p>
            <a:pPr>
              <a:buNone/>
            </a:pPr>
            <a:r>
              <a:rPr lang="en-US" altLang="zh-CN" sz="1800" dirty="0" smtClean="0"/>
              <a:t>2</a:t>
            </a:r>
            <a:r>
              <a:rPr lang="zh-CN" altLang="en-US" sz="1800" dirty="0" smtClean="0"/>
              <a:t>、</a:t>
            </a:r>
            <a:r>
              <a:rPr lang="en-US" altLang="zh-CN" sz="1800" dirty="0" smtClean="0"/>
              <a:t>64</a:t>
            </a:r>
            <a:r>
              <a:rPr lang="zh-CN" altLang="en-US" sz="1800" dirty="0" smtClean="0"/>
              <a:t>位环境下</a:t>
            </a:r>
            <a:r>
              <a:rPr lang="zh-CN" altLang="en-US" sz="1800" dirty="0" smtClean="0">
                <a:solidFill>
                  <a:srgbClr val="030DCD"/>
                </a:solidFill>
              </a:rPr>
              <a:t>不建议直接使用中断调用</a:t>
            </a:r>
            <a:r>
              <a:rPr lang="en-US" altLang="zh-CN" sz="1800" dirty="0" err="1" smtClean="0">
                <a:solidFill>
                  <a:srgbClr val="030DCD"/>
                </a:solidFill>
              </a:rPr>
              <a:t>int</a:t>
            </a:r>
            <a:r>
              <a:rPr lang="en-US" altLang="zh-CN" sz="1800" dirty="0" smtClean="0">
                <a:solidFill>
                  <a:srgbClr val="030DCD"/>
                </a:solidFill>
              </a:rPr>
              <a:t> 0x80</a:t>
            </a:r>
            <a:r>
              <a:rPr lang="zh-CN" altLang="en-US" sz="1800" dirty="0" smtClean="0"/>
              <a:t>，而是像上页例中，</a:t>
            </a:r>
            <a:r>
              <a:rPr lang="zh-CN" altLang="en-US" sz="1800" dirty="0" smtClean="0">
                <a:solidFill>
                  <a:srgbClr val="C00000"/>
                </a:solidFill>
              </a:rPr>
              <a:t>使用系统调用</a:t>
            </a:r>
            <a:r>
              <a:rPr lang="en-US" altLang="zh-CN" sz="1800" dirty="0" err="1" smtClean="0">
                <a:solidFill>
                  <a:srgbClr val="C00000"/>
                </a:solidFill>
              </a:rPr>
              <a:t>syscall</a:t>
            </a:r>
            <a:r>
              <a:rPr lang="zh-CN" altLang="en-US" sz="1800" dirty="0" smtClean="0">
                <a:solidFill>
                  <a:srgbClr val="C00000"/>
                </a:solidFill>
              </a:rPr>
              <a:t>替代</a:t>
            </a:r>
            <a:r>
              <a:rPr lang="en-US" altLang="zh-CN" sz="1800" dirty="0" err="1" smtClean="0">
                <a:solidFill>
                  <a:srgbClr val="C00000"/>
                </a:solidFill>
              </a:rPr>
              <a:t>int</a:t>
            </a:r>
            <a:r>
              <a:rPr lang="en-US" altLang="zh-CN" sz="1800" smtClean="0">
                <a:solidFill>
                  <a:srgbClr val="C00000"/>
                </a:solidFill>
              </a:rPr>
              <a:t> 0x80</a:t>
            </a:r>
            <a:endParaRPr lang="en-US" altLang="zh-CN" sz="1800" dirty="0" smtClean="0">
              <a:solidFill>
                <a:srgbClr val="C00000"/>
              </a:solidFill>
            </a:endParaRPr>
          </a:p>
        </p:txBody>
      </p:sp>
      <p:pic>
        <p:nvPicPr>
          <p:cNvPr id="4" name="图片 3"/>
          <p:cNvPicPr>
            <a:picLocks noChangeAspect="1"/>
          </p:cNvPicPr>
          <p:nvPr/>
        </p:nvPicPr>
        <p:blipFill>
          <a:blip r:embed="rId2"/>
          <a:stretch>
            <a:fillRect/>
          </a:stretch>
        </p:blipFill>
        <p:spPr>
          <a:xfrm>
            <a:off x="748460" y="973697"/>
            <a:ext cx="4558645" cy="5384273"/>
          </a:xfrm>
          <a:prstGeom prst="rect">
            <a:avLst/>
          </a:prstGeom>
        </p:spPr>
      </p:pic>
    </p:spTree>
    <p:extLst>
      <p:ext uri="{BB962C8B-B14F-4D97-AF65-F5344CB8AC3E}">
        <p14:creationId xmlns:p14="http://schemas.microsoft.com/office/powerpoint/2010/main" val="292097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内联汇编格式</a:t>
            </a:r>
            <a:endParaRPr lang="zh-CN" altLang="en-US" dirty="0"/>
          </a:p>
        </p:txBody>
      </p:sp>
      <p:sp>
        <p:nvSpPr>
          <p:cNvPr id="3" name="内容占位符 2"/>
          <p:cNvSpPr>
            <a:spLocks noGrp="1"/>
          </p:cNvSpPr>
          <p:nvPr>
            <p:ph idx="1"/>
          </p:nvPr>
        </p:nvSpPr>
        <p:spPr>
          <a:xfrm>
            <a:off x="485775" y="1135063"/>
            <a:ext cx="8089900" cy="5328490"/>
          </a:xfrm>
        </p:spPr>
        <p:txBody>
          <a:bodyPr/>
          <a:lstStyle/>
          <a:p>
            <a:pPr marL="342900" indent="-342900">
              <a:lnSpc>
                <a:spcPct val="100000"/>
              </a:lnSpc>
              <a:spcBef>
                <a:spcPts val="600"/>
              </a:spcBef>
              <a:buFont typeface="Wingdings" panose="05000000000000000000" pitchFamily="2" charset="2"/>
              <a:buChar char="l"/>
            </a:pPr>
            <a:r>
              <a:rPr lang="en-US" altLang="zh-CN" sz="1800" dirty="0"/>
              <a:t> </a:t>
            </a:r>
            <a:r>
              <a:rPr lang="en-US" altLang="zh-CN" sz="2000" dirty="0" err="1" smtClean="0">
                <a:solidFill>
                  <a:srgbClr val="080808"/>
                </a:solidFill>
              </a:rPr>
              <a:t>asm</a:t>
            </a:r>
            <a:r>
              <a:rPr lang="en-US" altLang="zh-CN" sz="2000" dirty="0" smtClean="0">
                <a:solidFill>
                  <a:srgbClr val="080808"/>
                </a:solidFill>
              </a:rPr>
              <a:t> </a:t>
            </a:r>
            <a:r>
              <a:rPr lang="en-US" altLang="zh-CN" sz="2000" dirty="0">
                <a:solidFill>
                  <a:srgbClr val="080808"/>
                </a:solidFill>
              </a:rPr>
              <a:t>[volatile] </a:t>
            </a:r>
            <a:r>
              <a:rPr lang="en-US" altLang="zh-CN" sz="2000" dirty="0" smtClean="0">
                <a:solidFill>
                  <a:srgbClr val="080808"/>
                </a:solidFill>
              </a:rPr>
              <a:t>( </a:t>
            </a:r>
          </a:p>
          <a:p>
            <a:pPr>
              <a:lnSpc>
                <a:spcPct val="100000"/>
              </a:lnSpc>
              <a:spcBef>
                <a:spcPts val="600"/>
              </a:spcBef>
              <a:buNone/>
            </a:pPr>
            <a:r>
              <a:rPr lang="en-US" altLang="zh-CN" sz="2000" dirty="0">
                <a:solidFill>
                  <a:srgbClr val="080808"/>
                </a:solidFill>
              </a:rPr>
              <a:t> </a:t>
            </a:r>
            <a:r>
              <a:rPr lang="en-US" altLang="zh-CN" sz="2000" dirty="0" smtClean="0">
                <a:solidFill>
                  <a:srgbClr val="080808"/>
                </a:solidFill>
              </a:rPr>
              <a:t>          assembler </a:t>
            </a:r>
            <a:r>
              <a:rPr lang="en-US" altLang="zh-CN" sz="2000" dirty="0">
                <a:solidFill>
                  <a:srgbClr val="080808"/>
                </a:solidFill>
              </a:rPr>
              <a:t>template </a:t>
            </a:r>
          </a:p>
          <a:p>
            <a:pPr>
              <a:lnSpc>
                <a:spcPct val="100000"/>
              </a:lnSpc>
              <a:spcBef>
                <a:spcPts val="600"/>
              </a:spcBef>
              <a:buNone/>
            </a:pPr>
            <a:r>
              <a:rPr lang="en-US" altLang="zh-CN" sz="2000" dirty="0">
                <a:solidFill>
                  <a:srgbClr val="080808"/>
                </a:solidFill>
              </a:rPr>
              <a:t>           : output operands                  /* optional */</a:t>
            </a:r>
          </a:p>
          <a:p>
            <a:pPr>
              <a:lnSpc>
                <a:spcPct val="100000"/>
              </a:lnSpc>
              <a:spcBef>
                <a:spcPts val="600"/>
              </a:spcBef>
              <a:buNone/>
            </a:pPr>
            <a:r>
              <a:rPr lang="en-US" altLang="zh-CN" sz="2000" dirty="0">
                <a:solidFill>
                  <a:srgbClr val="080808"/>
                </a:solidFill>
              </a:rPr>
              <a:t>           : input operands            </a:t>
            </a:r>
            <a:r>
              <a:rPr lang="en-US" altLang="zh-CN" sz="2000" dirty="0" smtClean="0">
                <a:solidFill>
                  <a:srgbClr val="080808"/>
                </a:solidFill>
              </a:rPr>
              <a:t>        </a:t>
            </a:r>
            <a:r>
              <a:rPr lang="en-US" altLang="zh-CN" sz="2000" dirty="0">
                <a:solidFill>
                  <a:srgbClr val="080808"/>
                </a:solidFill>
              </a:rPr>
              <a:t>/* optional */</a:t>
            </a:r>
          </a:p>
          <a:p>
            <a:pPr>
              <a:lnSpc>
                <a:spcPct val="100000"/>
              </a:lnSpc>
              <a:spcBef>
                <a:spcPts val="600"/>
              </a:spcBef>
              <a:buNone/>
            </a:pPr>
            <a:r>
              <a:rPr lang="en-US" altLang="zh-CN" sz="2000" dirty="0">
                <a:solidFill>
                  <a:srgbClr val="080808"/>
                </a:solidFill>
              </a:rPr>
              <a:t>           : list of clobbered registers   </a:t>
            </a:r>
            <a:r>
              <a:rPr lang="en-US" altLang="zh-CN" sz="2000" dirty="0" smtClean="0">
                <a:solidFill>
                  <a:srgbClr val="080808"/>
                </a:solidFill>
              </a:rPr>
              <a:t> </a:t>
            </a:r>
            <a:r>
              <a:rPr lang="en-US" altLang="zh-CN" sz="2000" dirty="0">
                <a:solidFill>
                  <a:srgbClr val="080808"/>
                </a:solidFill>
              </a:rPr>
              <a:t>/* optional */</a:t>
            </a:r>
          </a:p>
          <a:p>
            <a:pPr>
              <a:lnSpc>
                <a:spcPct val="100000"/>
              </a:lnSpc>
              <a:spcBef>
                <a:spcPts val="600"/>
              </a:spcBef>
              <a:buNone/>
            </a:pPr>
            <a:r>
              <a:rPr lang="en-US" altLang="zh-CN" sz="2000" dirty="0">
                <a:solidFill>
                  <a:srgbClr val="080808"/>
                </a:solidFill>
              </a:rPr>
              <a:t>           );</a:t>
            </a:r>
            <a:endParaRPr lang="en-US" altLang="zh-CN" sz="2000" dirty="0" smtClean="0">
              <a:solidFill>
                <a:srgbClr val="080808"/>
              </a:solidFill>
            </a:endParaRPr>
          </a:p>
          <a:p>
            <a:pPr marL="342900" indent="-342900">
              <a:lnSpc>
                <a:spcPct val="100000"/>
              </a:lnSpc>
              <a:spcBef>
                <a:spcPts val="600"/>
              </a:spcBef>
              <a:buFont typeface="Wingdings" panose="05000000000000000000" pitchFamily="2" charset="2"/>
              <a:buChar char="l"/>
            </a:pPr>
            <a:r>
              <a:rPr lang="zh-CN" altLang="en-US" sz="1800" dirty="0" smtClean="0">
                <a:solidFill>
                  <a:srgbClr val="080808"/>
                </a:solidFill>
              </a:rPr>
              <a:t>关于</a:t>
            </a:r>
            <a:r>
              <a:rPr lang="en-US" altLang="zh-CN" sz="1800" dirty="0" smtClean="0">
                <a:solidFill>
                  <a:srgbClr val="080808"/>
                </a:solidFill>
              </a:rPr>
              <a:t>list </a:t>
            </a:r>
            <a:r>
              <a:rPr lang="en-US" altLang="zh-CN" sz="1800" dirty="0">
                <a:solidFill>
                  <a:srgbClr val="080808"/>
                </a:solidFill>
              </a:rPr>
              <a:t>of clobbered registers </a:t>
            </a:r>
            <a:endParaRPr lang="en-US" altLang="zh-CN" sz="1800" dirty="0" smtClean="0">
              <a:solidFill>
                <a:srgbClr val="080808"/>
              </a:solidFill>
            </a:endParaRPr>
          </a:p>
          <a:p>
            <a:pPr marL="971550" lvl="1">
              <a:lnSpc>
                <a:spcPct val="100000"/>
              </a:lnSpc>
              <a:spcBef>
                <a:spcPts val="600"/>
              </a:spcBef>
              <a:buFont typeface="Arial" panose="020B0604020202020204" pitchFamily="34" charset="0"/>
              <a:buChar char="•"/>
            </a:pPr>
            <a:r>
              <a:rPr lang="en-US" altLang="zh-CN" sz="1600" dirty="0" smtClean="0"/>
              <a:t>This </a:t>
            </a:r>
            <a:r>
              <a:rPr lang="en-US" altLang="zh-CN" sz="1600" dirty="0"/>
              <a:t>is to inform </a:t>
            </a:r>
            <a:r>
              <a:rPr lang="en-US" altLang="zh-CN" sz="1600" dirty="0" err="1"/>
              <a:t>gcc</a:t>
            </a:r>
            <a:r>
              <a:rPr lang="en-US" altLang="zh-CN" sz="1600" dirty="0"/>
              <a:t> that we will use and modify them ourselves. </a:t>
            </a:r>
            <a:endParaRPr lang="en-US" altLang="zh-CN" sz="1600" dirty="0" smtClean="0"/>
          </a:p>
          <a:p>
            <a:pPr marL="971550" lvl="1">
              <a:lnSpc>
                <a:spcPct val="100000"/>
              </a:lnSpc>
              <a:spcBef>
                <a:spcPts val="600"/>
              </a:spcBef>
              <a:buFont typeface="Arial" panose="020B0604020202020204" pitchFamily="34" charset="0"/>
              <a:buChar char="•"/>
            </a:pPr>
            <a:r>
              <a:rPr lang="en-US" altLang="zh-CN" sz="1600" dirty="0" smtClean="0"/>
              <a:t>So </a:t>
            </a:r>
            <a:r>
              <a:rPr lang="en-US" altLang="zh-CN" sz="1600" dirty="0" err="1"/>
              <a:t>gcc</a:t>
            </a:r>
            <a:r>
              <a:rPr lang="en-US" altLang="zh-CN" sz="1600" dirty="0"/>
              <a:t> will not assume that the values it loads into these registers will be valid. </a:t>
            </a:r>
            <a:endParaRPr lang="en-US" altLang="zh-CN" sz="1600" dirty="0" smtClean="0"/>
          </a:p>
          <a:p>
            <a:pPr marL="971550" lvl="1">
              <a:lnSpc>
                <a:spcPct val="100000"/>
              </a:lnSpc>
              <a:spcBef>
                <a:spcPts val="600"/>
              </a:spcBef>
              <a:buFont typeface="Arial" panose="020B0604020202020204" pitchFamily="34" charset="0"/>
              <a:buChar char="•"/>
            </a:pPr>
            <a:r>
              <a:rPr lang="en-US" altLang="zh-CN" sz="1600" dirty="0" smtClean="0"/>
              <a:t>We </a:t>
            </a:r>
            <a:r>
              <a:rPr lang="en-US" altLang="zh-CN" sz="1600" dirty="0" err="1"/>
              <a:t>shoudn’t</a:t>
            </a:r>
            <a:r>
              <a:rPr lang="en-US" altLang="zh-CN" sz="1600" dirty="0"/>
              <a:t> list the input and output registers in this list</a:t>
            </a:r>
            <a:r>
              <a:rPr lang="en-US" altLang="zh-CN" sz="1600" dirty="0" smtClean="0"/>
              <a:t>.</a:t>
            </a:r>
            <a:r>
              <a:rPr lang="en-US" altLang="zh-CN" sz="1600" dirty="0"/>
              <a:t> </a:t>
            </a:r>
            <a:endParaRPr lang="en-US" altLang="zh-CN" sz="1600" dirty="0" smtClean="0"/>
          </a:p>
          <a:p>
            <a:pPr marL="971550" lvl="1">
              <a:lnSpc>
                <a:spcPct val="100000"/>
              </a:lnSpc>
              <a:spcBef>
                <a:spcPts val="600"/>
              </a:spcBef>
              <a:buFont typeface="Arial" panose="020B0604020202020204" pitchFamily="34" charset="0"/>
              <a:buChar char="•"/>
            </a:pPr>
            <a:r>
              <a:rPr lang="en-US" altLang="zh-CN" sz="1600" dirty="0" smtClean="0"/>
              <a:t>Because</a:t>
            </a:r>
            <a:r>
              <a:rPr lang="en-US" altLang="zh-CN" sz="1600" dirty="0"/>
              <a:t>, </a:t>
            </a:r>
            <a:r>
              <a:rPr lang="en-US" altLang="zh-CN" sz="1600" dirty="0" err="1"/>
              <a:t>gcc</a:t>
            </a:r>
            <a:r>
              <a:rPr lang="en-US" altLang="zh-CN" sz="1600" dirty="0"/>
              <a:t> knows that "</a:t>
            </a:r>
            <a:r>
              <a:rPr lang="en-US" altLang="zh-CN" sz="1600" dirty="0" err="1"/>
              <a:t>asm</a:t>
            </a:r>
            <a:r>
              <a:rPr lang="en-US" altLang="zh-CN" sz="1600" dirty="0"/>
              <a:t>" uses them (because they are specified explicitly as constraints). </a:t>
            </a:r>
            <a:endParaRPr lang="en-US" altLang="zh-CN" sz="1600" dirty="0" smtClean="0"/>
          </a:p>
          <a:p>
            <a:pPr marL="971550" lvl="1">
              <a:lnSpc>
                <a:spcPct val="100000"/>
              </a:lnSpc>
              <a:spcBef>
                <a:spcPts val="600"/>
              </a:spcBef>
              <a:buFont typeface="Arial" panose="020B0604020202020204" pitchFamily="34" charset="0"/>
              <a:buChar char="•"/>
            </a:pPr>
            <a:r>
              <a:rPr lang="en-US" altLang="zh-CN" sz="1600" dirty="0" smtClean="0"/>
              <a:t>If </a:t>
            </a:r>
            <a:r>
              <a:rPr lang="en-US" altLang="zh-CN" sz="1600" dirty="0"/>
              <a:t>the instructions use any other registers, implicitly or explicitly (and the registers are not present either in input or in the output constraint list), then those registers have to be specified in the clobbered list.</a:t>
            </a:r>
            <a:endParaRPr lang="en-US" altLang="zh-CN" sz="1600" b="1" dirty="0"/>
          </a:p>
          <a:p>
            <a:pPr marL="342900" indent="-342900">
              <a:lnSpc>
                <a:spcPct val="100000"/>
              </a:lnSpc>
              <a:spcBef>
                <a:spcPts val="600"/>
              </a:spcBef>
              <a:buFont typeface="Wingdings" panose="05000000000000000000" pitchFamily="2" charset="2"/>
              <a:buChar char="l"/>
            </a:pPr>
            <a:endParaRPr lang="en-US" altLang="zh-CN" sz="1800" b="1" dirty="0" smtClean="0"/>
          </a:p>
          <a:p>
            <a:pPr marL="342900" indent="-342900">
              <a:lnSpc>
                <a:spcPct val="100000"/>
              </a:lnSpc>
              <a:spcBef>
                <a:spcPts val="600"/>
              </a:spcBef>
              <a:buFont typeface="Wingdings" panose="05000000000000000000" pitchFamily="2" charset="2"/>
              <a:buChar char="l"/>
            </a:pPr>
            <a:endParaRPr lang="en-US" altLang="zh-CN" sz="1800" dirty="0" smtClean="0"/>
          </a:p>
        </p:txBody>
      </p:sp>
    </p:spTree>
    <p:extLst>
      <p:ext uri="{BB962C8B-B14F-4D97-AF65-F5344CB8AC3E}">
        <p14:creationId xmlns:p14="http://schemas.microsoft.com/office/powerpoint/2010/main" val="60997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内联汇编格式</a:t>
            </a:r>
            <a:endParaRPr lang="zh-CN" altLang="en-US" dirty="0"/>
          </a:p>
        </p:txBody>
      </p:sp>
      <p:sp>
        <p:nvSpPr>
          <p:cNvPr id="3" name="内容占位符 2"/>
          <p:cNvSpPr>
            <a:spLocks noGrp="1"/>
          </p:cNvSpPr>
          <p:nvPr>
            <p:ph idx="1"/>
          </p:nvPr>
        </p:nvSpPr>
        <p:spPr>
          <a:xfrm>
            <a:off x="485775" y="1135063"/>
            <a:ext cx="8089900" cy="5328490"/>
          </a:xfrm>
        </p:spPr>
        <p:txBody>
          <a:bodyPr/>
          <a:lstStyle/>
          <a:p>
            <a:pPr>
              <a:lnSpc>
                <a:spcPct val="100000"/>
              </a:lnSpc>
              <a:spcBef>
                <a:spcPts val="600"/>
              </a:spcBef>
              <a:buNone/>
            </a:pPr>
            <a:r>
              <a:rPr lang="en-US" altLang="zh-CN" sz="1800" dirty="0" err="1">
                <a:solidFill>
                  <a:srgbClr val="080808"/>
                </a:solidFill>
              </a:rPr>
              <a:t>asm</a:t>
            </a:r>
            <a:r>
              <a:rPr lang="en-US" altLang="zh-CN" sz="1800" dirty="0">
                <a:solidFill>
                  <a:srgbClr val="080808"/>
                </a:solidFill>
              </a:rPr>
              <a:t> [volatile] </a:t>
            </a:r>
            <a:r>
              <a:rPr lang="en-US" altLang="zh-CN" sz="1800" dirty="0" smtClean="0">
                <a:solidFill>
                  <a:srgbClr val="080808"/>
                </a:solidFill>
              </a:rPr>
              <a:t>(</a:t>
            </a:r>
          </a:p>
          <a:p>
            <a:pPr>
              <a:lnSpc>
                <a:spcPct val="100000"/>
              </a:lnSpc>
              <a:spcBef>
                <a:spcPts val="600"/>
              </a:spcBef>
              <a:buNone/>
            </a:pPr>
            <a:r>
              <a:rPr lang="en-US" altLang="zh-CN" sz="1600" dirty="0" smtClean="0">
                <a:solidFill>
                  <a:srgbClr val="080808"/>
                </a:solidFill>
              </a:rPr>
              <a:t>        “</a:t>
            </a:r>
            <a:r>
              <a:rPr lang="zh-CN" altLang="en-US" sz="1600" dirty="0" smtClean="0">
                <a:solidFill>
                  <a:srgbClr val="080808"/>
                </a:solidFill>
              </a:rPr>
              <a:t>汇编指令</a:t>
            </a:r>
            <a:r>
              <a:rPr lang="en-US" altLang="zh-CN" sz="1600" dirty="0" smtClean="0">
                <a:solidFill>
                  <a:srgbClr val="080808"/>
                </a:solidFill>
              </a:rPr>
              <a:t>” </a:t>
            </a:r>
          </a:p>
          <a:p>
            <a:pPr>
              <a:lnSpc>
                <a:spcPct val="100000"/>
              </a:lnSpc>
              <a:spcBef>
                <a:spcPts val="600"/>
              </a:spcBef>
              <a:buNone/>
            </a:pPr>
            <a:r>
              <a:rPr lang="en-US" altLang="zh-CN" sz="1600" dirty="0">
                <a:solidFill>
                  <a:srgbClr val="080808"/>
                </a:solidFill>
              </a:rPr>
              <a:t> </a:t>
            </a:r>
            <a:r>
              <a:rPr lang="en-US" altLang="zh-CN" sz="1600" dirty="0" smtClean="0">
                <a:solidFill>
                  <a:srgbClr val="080808"/>
                </a:solidFill>
              </a:rPr>
              <a:t>       : “</a:t>
            </a:r>
            <a:r>
              <a:rPr lang="zh-CN" altLang="en-US" sz="1600" dirty="0" smtClean="0">
                <a:solidFill>
                  <a:srgbClr val="080808"/>
                </a:solidFill>
              </a:rPr>
              <a:t>输出</a:t>
            </a:r>
            <a:r>
              <a:rPr lang="zh-CN" altLang="en-US" sz="1600" dirty="0">
                <a:solidFill>
                  <a:srgbClr val="080808"/>
                </a:solidFill>
              </a:rPr>
              <a:t>操作数</a:t>
            </a:r>
            <a:r>
              <a:rPr lang="zh-CN" altLang="en-US" sz="1600" dirty="0" smtClean="0">
                <a:solidFill>
                  <a:srgbClr val="080808"/>
                </a:solidFill>
              </a:rPr>
              <a:t>列表</a:t>
            </a:r>
            <a:r>
              <a:rPr lang="en-US" altLang="zh-CN" sz="1600" dirty="0" smtClean="0">
                <a:solidFill>
                  <a:srgbClr val="080808"/>
                </a:solidFill>
              </a:rPr>
              <a:t>”     /* </a:t>
            </a:r>
            <a:r>
              <a:rPr lang="zh-CN" altLang="en-US" sz="1600" dirty="0" smtClean="0">
                <a:solidFill>
                  <a:srgbClr val="080808"/>
                </a:solidFill>
              </a:rPr>
              <a:t>可选 </a:t>
            </a:r>
            <a:r>
              <a:rPr lang="en-US" altLang="zh-CN" sz="1600" dirty="0" smtClean="0">
                <a:solidFill>
                  <a:srgbClr val="080808"/>
                </a:solidFill>
              </a:rPr>
              <a:t>*/</a:t>
            </a:r>
          </a:p>
          <a:p>
            <a:pPr>
              <a:lnSpc>
                <a:spcPct val="100000"/>
              </a:lnSpc>
              <a:spcBef>
                <a:spcPts val="600"/>
              </a:spcBef>
              <a:buNone/>
            </a:pPr>
            <a:r>
              <a:rPr lang="en-US" altLang="zh-CN" sz="1600" dirty="0">
                <a:solidFill>
                  <a:srgbClr val="080808"/>
                </a:solidFill>
              </a:rPr>
              <a:t> </a:t>
            </a:r>
            <a:r>
              <a:rPr lang="en-US" altLang="zh-CN" sz="1600" dirty="0" smtClean="0">
                <a:solidFill>
                  <a:srgbClr val="080808"/>
                </a:solidFill>
              </a:rPr>
              <a:t>       : “</a:t>
            </a:r>
            <a:r>
              <a:rPr lang="zh-CN" altLang="en-US" sz="1600" dirty="0" smtClean="0">
                <a:solidFill>
                  <a:srgbClr val="080808"/>
                </a:solidFill>
              </a:rPr>
              <a:t>输入</a:t>
            </a:r>
            <a:r>
              <a:rPr lang="zh-CN" altLang="en-US" sz="1600" dirty="0">
                <a:solidFill>
                  <a:srgbClr val="080808"/>
                </a:solidFill>
              </a:rPr>
              <a:t>操作数</a:t>
            </a:r>
            <a:r>
              <a:rPr lang="zh-CN" altLang="en-US" sz="1600" dirty="0" smtClean="0">
                <a:solidFill>
                  <a:srgbClr val="080808"/>
                </a:solidFill>
              </a:rPr>
              <a:t>列表</a:t>
            </a:r>
            <a:r>
              <a:rPr lang="en-US" altLang="zh-CN" sz="1600" dirty="0" smtClean="0">
                <a:solidFill>
                  <a:srgbClr val="080808"/>
                </a:solidFill>
              </a:rPr>
              <a:t>”     /* </a:t>
            </a:r>
            <a:r>
              <a:rPr lang="zh-CN" altLang="en-US" sz="1600" dirty="0">
                <a:solidFill>
                  <a:srgbClr val="080808"/>
                </a:solidFill>
              </a:rPr>
              <a:t>可选 </a:t>
            </a:r>
            <a:r>
              <a:rPr lang="en-US" altLang="zh-CN" sz="1600" dirty="0" smtClean="0">
                <a:solidFill>
                  <a:srgbClr val="080808"/>
                </a:solidFill>
              </a:rPr>
              <a:t>*/</a:t>
            </a:r>
          </a:p>
          <a:p>
            <a:pPr>
              <a:lnSpc>
                <a:spcPct val="100000"/>
              </a:lnSpc>
              <a:spcBef>
                <a:spcPts val="600"/>
              </a:spcBef>
              <a:buNone/>
            </a:pPr>
            <a:r>
              <a:rPr lang="en-US" altLang="zh-CN" sz="1600" dirty="0">
                <a:solidFill>
                  <a:srgbClr val="080808"/>
                </a:solidFill>
              </a:rPr>
              <a:t> </a:t>
            </a:r>
            <a:r>
              <a:rPr lang="en-US" altLang="zh-CN" sz="1600" dirty="0" smtClean="0">
                <a:solidFill>
                  <a:srgbClr val="080808"/>
                </a:solidFill>
              </a:rPr>
              <a:t>       : “</a:t>
            </a:r>
            <a:r>
              <a:rPr lang="zh-CN" altLang="en-US" sz="1600" dirty="0" smtClean="0">
                <a:solidFill>
                  <a:srgbClr val="080808"/>
                </a:solidFill>
              </a:rPr>
              <a:t>改动的寄存器</a:t>
            </a:r>
            <a:r>
              <a:rPr lang="en-US" altLang="zh-CN" sz="1600" dirty="0" smtClean="0">
                <a:solidFill>
                  <a:srgbClr val="080808"/>
                </a:solidFill>
              </a:rPr>
              <a:t>”         /* </a:t>
            </a:r>
            <a:r>
              <a:rPr lang="zh-CN" altLang="en-US" sz="1600" dirty="0">
                <a:solidFill>
                  <a:srgbClr val="080808"/>
                </a:solidFill>
              </a:rPr>
              <a:t>可选 </a:t>
            </a:r>
            <a:r>
              <a:rPr lang="en-US" altLang="zh-CN" sz="1600" dirty="0" smtClean="0">
                <a:solidFill>
                  <a:srgbClr val="080808"/>
                </a:solidFill>
              </a:rPr>
              <a:t>*/</a:t>
            </a:r>
          </a:p>
          <a:p>
            <a:pPr>
              <a:lnSpc>
                <a:spcPct val="100000"/>
              </a:lnSpc>
              <a:spcBef>
                <a:spcPts val="600"/>
              </a:spcBef>
              <a:buNone/>
            </a:pPr>
            <a:r>
              <a:rPr lang="en-US" altLang="zh-CN" sz="1800" dirty="0">
                <a:solidFill>
                  <a:srgbClr val="080808"/>
                </a:solidFill>
              </a:rPr>
              <a:t> </a:t>
            </a:r>
            <a:r>
              <a:rPr lang="en-US" altLang="zh-CN" sz="1800" dirty="0" smtClean="0">
                <a:solidFill>
                  <a:srgbClr val="080808"/>
                </a:solidFill>
              </a:rPr>
              <a:t>     );</a:t>
            </a:r>
          </a:p>
          <a:p>
            <a:pPr marL="342900" indent="-342900">
              <a:lnSpc>
                <a:spcPct val="100000"/>
              </a:lnSpc>
              <a:spcBef>
                <a:spcPts val="600"/>
              </a:spcBef>
              <a:buFont typeface="Wingdings" panose="05000000000000000000" pitchFamily="2" charset="2"/>
              <a:buChar char="n"/>
            </a:pPr>
            <a:r>
              <a:rPr lang="zh-CN" altLang="en-US" sz="1800" dirty="0" smtClean="0"/>
              <a:t>解释</a:t>
            </a:r>
            <a:endParaRPr lang="en-US" altLang="zh-CN" sz="1800" dirty="0" smtClean="0"/>
          </a:p>
          <a:p>
            <a:pPr marL="971550" lvl="1">
              <a:lnSpc>
                <a:spcPct val="100000"/>
              </a:lnSpc>
              <a:spcBef>
                <a:spcPts val="600"/>
              </a:spcBef>
              <a:buFont typeface="Wingdings" panose="05000000000000000000" pitchFamily="2" charset="2"/>
              <a:buChar char="l"/>
            </a:pPr>
            <a:r>
              <a:rPr lang="en-US" altLang="zh-CN" sz="1600" dirty="0" err="1" smtClean="0"/>
              <a:t>asm</a:t>
            </a:r>
            <a:r>
              <a:rPr lang="zh-CN" altLang="en-US" sz="1600" dirty="0" smtClean="0"/>
              <a:t>：嵌入（内联）汇编标识</a:t>
            </a:r>
            <a:endParaRPr lang="en-US" altLang="zh-CN" sz="1600" dirty="0" smtClean="0"/>
          </a:p>
          <a:p>
            <a:pPr marL="971550" lvl="1">
              <a:lnSpc>
                <a:spcPct val="100000"/>
              </a:lnSpc>
              <a:spcBef>
                <a:spcPts val="600"/>
              </a:spcBef>
              <a:buFont typeface="Wingdings" panose="05000000000000000000" pitchFamily="2" charset="2"/>
              <a:buChar char="l"/>
            </a:pPr>
            <a:r>
              <a:rPr lang="en-US" altLang="zh-CN" sz="1600" dirty="0" smtClean="0">
                <a:solidFill>
                  <a:srgbClr val="080808"/>
                </a:solidFill>
              </a:rPr>
              <a:t>volatile</a:t>
            </a:r>
            <a:r>
              <a:rPr lang="zh-CN" altLang="en-US" sz="1600" dirty="0">
                <a:solidFill>
                  <a:srgbClr val="080808"/>
                </a:solidFill>
              </a:rPr>
              <a:t>：</a:t>
            </a:r>
            <a:r>
              <a:rPr lang="zh-CN" altLang="en-US" sz="1600" dirty="0" smtClean="0">
                <a:solidFill>
                  <a:srgbClr val="080808"/>
                </a:solidFill>
              </a:rPr>
              <a:t>告诉</a:t>
            </a:r>
            <a:r>
              <a:rPr lang="en-US" altLang="zh-CN" sz="1600" dirty="0" smtClean="0">
                <a:solidFill>
                  <a:srgbClr val="080808"/>
                </a:solidFill>
              </a:rPr>
              <a:t>GCC</a:t>
            </a:r>
            <a:r>
              <a:rPr lang="zh-CN" altLang="en-US" sz="1600" dirty="0" smtClean="0">
                <a:solidFill>
                  <a:srgbClr val="080808"/>
                </a:solidFill>
              </a:rPr>
              <a:t>编译器</a:t>
            </a:r>
            <a:r>
              <a:rPr lang="zh-CN" altLang="en-US" sz="1600" dirty="0">
                <a:solidFill>
                  <a:srgbClr val="080808"/>
                </a:solidFill>
              </a:rPr>
              <a:t>不要</a:t>
            </a:r>
            <a:r>
              <a:rPr lang="zh-CN" altLang="en-US" sz="1600" dirty="0" smtClean="0">
                <a:solidFill>
                  <a:srgbClr val="080808"/>
                </a:solidFill>
              </a:rPr>
              <a:t>优化这部分内</a:t>
            </a:r>
            <a:r>
              <a:rPr lang="zh-CN" altLang="en-US" sz="1600" dirty="0">
                <a:solidFill>
                  <a:srgbClr val="080808"/>
                </a:solidFill>
              </a:rPr>
              <a:t>联汇编</a:t>
            </a:r>
            <a:r>
              <a:rPr lang="zh-CN" altLang="en-US" sz="1600" dirty="0" smtClean="0">
                <a:solidFill>
                  <a:srgbClr val="080808"/>
                </a:solidFill>
              </a:rPr>
              <a:t>代码</a:t>
            </a:r>
            <a:endParaRPr lang="en-US" altLang="zh-CN" sz="1600" dirty="0" smtClean="0">
              <a:solidFill>
                <a:srgbClr val="080808"/>
              </a:solidFill>
            </a:endParaRPr>
          </a:p>
          <a:p>
            <a:pPr marL="971550" lvl="1">
              <a:lnSpc>
                <a:spcPct val="100000"/>
              </a:lnSpc>
              <a:spcBef>
                <a:spcPts val="600"/>
              </a:spcBef>
              <a:buFont typeface="Wingdings" panose="05000000000000000000" pitchFamily="2" charset="2"/>
              <a:buChar char="l"/>
            </a:pPr>
            <a:r>
              <a:rPr lang="zh-CN" altLang="en-US" sz="1600" dirty="0">
                <a:solidFill>
                  <a:srgbClr val="080808"/>
                </a:solidFill>
              </a:rPr>
              <a:t>汇编</a:t>
            </a:r>
            <a:r>
              <a:rPr lang="zh-CN" altLang="en-US" sz="1600" dirty="0" smtClean="0">
                <a:solidFill>
                  <a:srgbClr val="080808"/>
                </a:solidFill>
              </a:rPr>
              <a:t>指令：具体的汇编语句</a:t>
            </a:r>
            <a:endParaRPr lang="en-US" altLang="zh-CN" sz="1600" dirty="0" smtClean="0">
              <a:solidFill>
                <a:srgbClr val="080808"/>
              </a:solidFill>
            </a:endParaRPr>
          </a:p>
          <a:p>
            <a:pPr marL="971550" lvl="1">
              <a:lnSpc>
                <a:spcPct val="100000"/>
              </a:lnSpc>
              <a:spcBef>
                <a:spcPts val="600"/>
              </a:spcBef>
              <a:buFont typeface="Wingdings" panose="05000000000000000000" pitchFamily="2" charset="2"/>
              <a:buChar char="l"/>
            </a:pPr>
            <a:r>
              <a:rPr lang="zh-CN" altLang="en-US" sz="1600" dirty="0">
                <a:solidFill>
                  <a:srgbClr val="080808"/>
                </a:solidFill>
              </a:rPr>
              <a:t>输出操作数</a:t>
            </a:r>
            <a:r>
              <a:rPr lang="zh-CN" altLang="en-US" sz="1600" dirty="0" smtClean="0">
                <a:solidFill>
                  <a:srgbClr val="080808"/>
                </a:solidFill>
              </a:rPr>
              <a:t>列表：说明要将汇编语言的计算结果输出到哪些</a:t>
            </a:r>
            <a:r>
              <a:rPr lang="en-US" altLang="zh-CN" sz="1600" dirty="0" smtClean="0">
                <a:solidFill>
                  <a:srgbClr val="080808"/>
                </a:solidFill>
              </a:rPr>
              <a:t>C</a:t>
            </a:r>
            <a:r>
              <a:rPr lang="zh-CN" altLang="en-US" sz="1600" dirty="0" smtClean="0">
                <a:solidFill>
                  <a:srgbClr val="080808"/>
                </a:solidFill>
              </a:rPr>
              <a:t>变量中</a:t>
            </a:r>
            <a:endParaRPr lang="en-US" altLang="zh-CN" sz="1600" dirty="0" smtClean="0">
              <a:solidFill>
                <a:srgbClr val="080808"/>
              </a:solidFill>
            </a:endParaRPr>
          </a:p>
          <a:p>
            <a:pPr marL="971550" lvl="1">
              <a:lnSpc>
                <a:spcPct val="100000"/>
              </a:lnSpc>
              <a:spcBef>
                <a:spcPts val="600"/>
              </a:spcBef>
              <a:buFont typeface="Wingdings" panose="05000000000000000000" pitchFamily="2" charset="2"/>
              <a:buChar char="l"/>
            </a:pPr>
            <a:r>
              <a:rPr lang="zh-CN" altLang="en-US" sz="1600" dirty="0">
                <a:solidFill>
                  <a:srgbClr val="080808"/>
                </a:solidFill>
              </a:rPr>
              <a:t>输入操作数</a:t>
            </a:r>
            <a:r>
              <a:rPr lang="zh-CN" altLang="en-US" sz="1600" dirty="0" smtClean="0">
                <a:solidFill>
                  <a:srgbClr val="080808"/>
                </a:solidFill>
              </a:rPr>
              <a:t>列表：说明汇编语句从哪些</a:t>
            </a:r>
            <a:r>
              <a:rPr lang="en-US" altLang="zh-CN" sz="1600" dirty="0" smtClean="0">
                <a:solidFill>
                  <a:srgbClr val="080808"/>
                </a:solidFill>
              </a:rPr>
              <a:t>C</a:t>
            </a:r>
            <a:r>
              <a:rPr lang="zh-CN" altLang="en-US" sz="1600" dirty="0" smtClean="0">
                <a:solidFill>
                  <a:srgbClr val="080808"/>
                </a:solidFill>
              </a:rPr>
              <a:t>变量中获取输入数据</a:t>
            </a:r>
            <a:endParaRPr lang="en-US" altLang="zh-CN" sz="1600" dirty="0" smtClean="0">
              <a:solidFill>
                <a:srgbClr val="080808"/>
              </a:solidFill>
            </a:endParaRPr>
          </a:p>
          <a:p>
            <a:pPr marL="971550" lvl="1">
              <a:lnSpc>
                <a:spcPct val="100000"/>
              </a:lnSpc>
              <a:spcBef>
                <a:spcPts val="600"/>
              </a:spcBef>
              <a:buFont typeface="Wingdings" panose="05000000000000000000" pitchFamily="2" charset="2"/>
              <a:buChar char="l"/>
            </a:pPr>
            <a:r>
              <a:rPr lang="zh-CN" altLang="en-US" sz="1600" dirty="0">
                <a:solidFill>
                  <a:srgbClr val="080808"/>
                </a:solidFill>
              </a:rPr>
              <a:t>改动的</a:t>
            </a:r>
            <a:r>
              <a:rPr lang="zh-CN" altLang="en-US" sz="1600" dirty="0" smtClean="0">
                <a:solidFill>
                  <a:srgbClr val="080808"/>
                </a:solidFill>
              </a:rPr>
              <a:t>寄存器：一般用来告诉</a:t>
            </a:r>
            <a:r>
              <a:rPr lang="en-US" altLang="zh-CN" sz="1600" dirty="0" smtClean="0">
                <a:solidFill>
                  <a:srgbClr val="080808"/>
                </a:solidFill>
              </a:rPr>
              <a:t>GCC</a:t>
            </a:r>
            <a:r>
              <a:rPr lang="zh-CN" altLang="en-US" sz="1600" dirty="0" smtClean="0">
                <a:solidFill>
                  <a:srgbClr val="080808"/>
                </a:solidFill>
              </a:rPr>
              <a:t>编译器在汇编这段汇编指令时不要使用哪些寄存器，因为这些寄存器在我们自己书写的汇编语句中已经使用</a:t>
            </a:r>
            <a:endParaRPr lang="en-US" altLang="zh-CN" sz="1600" dirty="0" smtClean="0">
              <a:solidFill>
                <a:srgbClr val="080808"/>
              </a:solidFill>
            </a:endParaRPr>
          </a:p>
          <a:p>
            <a:pPr marL="1314450" lvl="2" indent="-285750">
              <a:lnSpc>
                <a:spcPct val="100000"/>
              </a:lnSpc>
              <a:spcBef>
                <a:spcPts val="600"/>
              </a:spcBef>
              <a:buFont typeface="Arial" panose="020B0604020202020204" pitchFamily="34" charset="0"/>
              <a:buChar char="•"/>
            </a:pPr>
            <a:r>
              <a:rPr lang="zh-CN" altLang="en-US" sz="1600" dirty="0" smtClean="0">
                <a:solidFill>
                  <a:srgbClr val="080808"/>
                </a:solidFill>
              </a:rPr>
              <a:t>注：对有些输入</a:t>
            </a:r>
            <a:r>
              <a:rPr lang="en-US" altLang="zh-CN" sz="1600" dirty="0" smtClean="0">
                <a:solidFill>
                  <a:srgbClr val="080808"/>
                </a:solidFill>
              </a:rPr>
              <a:t>/</a:t>
            </a:r>
            <a:r>
              <a:rPr lang="zh-CN" altLang="en-US" sz="1600" dirty="0" smtClean="0">
                <a:solidFill>
                  <a:srgbClr val="080808"/>
                </a:solidFill>
              </a:rPr>
              <a:t>输出寄存器不能出现在该列表中，因为</a:t>
            </a:r>
            <a:r>
              <a:rPr lang="en-US" altLang="zh-CN" sz="1600" dirty="0" smtClean="0">
                <a:solidFill>
                  <a:srgbClr val="080808"/>
                </a:solidFill>
              </a:rPr>
              <a:t>GCC</a:t>
            </a:r>
            <a:r>
              <a:rPr lang="zh-CN" altLang="en-US" sz="1600" dirty="0" smtClean="0">
                <a:solidFill>
                  <a:srgbClr val="080808"/>
                </a:solidFill>
              </a:rPr>
              <a:t>必需使用它们</a:t>
            </a:r>
            <a:endParaRPr lang="en-US" altLang="zh-CN" sz="1600" dirty="0">
              <a:solidFill>
                <a:srgbClr val="080808"/>
              </a:solidFill>
            </a:endParaRPr>
          </a:p>
          <a:p>
            <a:pPr marL="342900" indent="-342900">
              <a:lnSpc>
                <a:spcPct val="100000"/>
              </a:lnSpc>
              <a:spcBef>
                <a:spcPts val="600"/>
              </a:spcBef>
              <a:buFont typeface="Wingdings" panose="05000000000000000000" pitchFamily="2" charset="2"/>
              <a:buChar char="l"/>
            </a:pPr>
            <a:endParaRPr lang="en-US" altLang="zh-CN" sz="1800" b="1" dirty="0" smtClean="0"/>
          </a:p>
          <a:p>
            <a:pPr marL="342900" indent="-342900">
              <a:lnSpc>
                <a:spcPct val="100000"/>
              </a:lnSpc>
              <a:spcBef>
                <a:spcPts val="600"/>
              </a:spcBef>
              <a:buFont typeface="Wingdings" panose="05000000000000000000" pitchFamily="2" charset="2"/>
              <a:buChar char="l"/>
            </a:pPr>
            <a:endParaRPr lang="en-US" altLang="zh-CN" sz="1800" dirty="0" smtClean="0"/>
          </a:p>
        </p:txBody>
      </p:sp>
    </p:spTree>
    <p:extLst>
      <p:ext uri="{BB962C8B-B14F-4D97-AF65-F5344CB8AC3E}">
        <p14:creationId xmlns:p14="http://schemas.microsoft.com/office/powerpoint/2010/main" val="89258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内联汇编操作</a:t>
            </a:r>
            <a:r>
              <a:rPr lang="zh-CN" altLang="en-US" b="1" dirty="0" smtClean="0">
                <a:solidFill>
                  <a:srgbClr val="7030A0"/>
                </a:solidFill>
              </a:rPr>
              <a:t>全局变量</a:t>
            </a:r>
            <a:r>
              <a:rPr lang="en-US" altLang="zh-CN" b="1" dirty="0" smtClean="0">
                <a:solidFill>
                  <a:srgbClr val="7030A0"/>
                </a:solidFill>
              </a:rPr>
              <a:t>—</a:t>
            </a:r>
            <a:r>
              <a:rPr lang="zh-CN" altLang="en-US" b="1" dirty="0" smtClean="0">
                <a:solidFill>
                  <a:srgbClr val="006600"/>
                </a:solidFill>
              </a:rPr>
              <a:t>加法运算</a:t>
            </a:r>
            <a:endParaRPr lang="zh-CN" altLang="en-US" dirty="0">
              <a:solidFill>
                <a:srgbClr val="006600"/>
              </a:solidFill>
            </a:endParaRPr>
          </a:p>
        </p:txBody>
      </p:sp>
      <p:sp>
        <p:nvSpPr>
          <p:cNvPr id="3" name="内容占位符 2"/>
          <p:cNvSpPr>
            <a:spLocks noGrp="1"/>
          </p:cNvSpPr>
          <p:nvPr>
            <p:ph idx="1"/>
          </p:nvPr>
        </p:nvSpPr>
        <p:spPr>
          <a:xfrm>
            <a:off x="396128" y="5979040"/>
            <a:ext cx="8089900" cy="359008"/>
          </a:xfrm>
        </p:spPr>
        <p:txBody>
          <a:bodyPr/>
          <a:lstStyle/>
          <a:p>
            <a:pPr marL="342900" indent="-342900">
              <a:buFont typeface="Wingdings" panose="05000000000000000000" pitchFamily="2" charset="2"/>
              <a:buChar char="n"/>
            </a:pPr>
            <a:r>
              <a:rPr lang="zh-CN" altLang="en-US" sz="1800" dirty="0" smtClean="0"/>
              <a:t>参考：</a:t>
            </a:r>
            <a:r>
              <a:rPr lang="en-US" altLang="zh-CN" sz="1800" dirty="0" smtClean="0"/>
              <a:t>https</a:t>
            </a:r>
            <a:r>
              <a:rPr lang="en-US" altLang="zh-CN" sz="1800" dirty="0"/>
              <a:t>://www.163.com/dy/article/G8S0OFUJ0511FQO9.html</a:t>
            </a:r>
            <a:endParaRPr lang="zh-CN" altLang="en-US" sz="1800" dirty="0"/>
          </a:p>
        </p:txBody>
      </p:sp>
      <p:sp>
        <p:nvSpPr>
          <p:cNvPr id="4" name="内容占位符 2"/>
          <p:cNvSpPr txBox="1">
            <a:spLocks/>
          </p:cNvSpPr>
          <p:nvPr/>
        </p:nvSpPr>
        <p:spPr bwMode="auto">
          <a:xfrm>
            <a:off x="333375" y="1045416"/>
            <a:ext cx="8089900" cy="46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n"/>
            </a:pPr>
            <a:r>
              <a:rPr lang="zh-CN" altLang="en-US" sz="2000" dirty="0" smtClean="0"/>
              <a:t>全局变量可以在汇编中通过变量名直接引用</a:t>
            </a:r>
            <a:endParaRPr lang="zh-CN" altLang="en-US" sz="2000" dirty="0"/>
          </a:p>
        </p:txBody>
      </p:sp>
      <p:sp>
        <p:nvSpPr>
          <p:cNvPr id="10" name="圆角矩形标注 9"/>
          <p:cNvSpPr/>
          <p:nvPr/>
        </p:nvSpPr>
        <p:spPr bwMode="auto">
          <a:xfrm>
            <a:off x="4697507" y="1846918"/>
            <a:ext cx="3788522" cy="3272118"/>
          </a:xfrm>
          <a:prstGeom prst="wedgeRoundRectCallout">
            <a:avLst>
              <a:gd name="adj1" fmla="val -21326"/>
              <a:gd name="adj2" fmla="val 5051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rgbClr val="080808"/>
                </a:solidFill>
                <a:effectLst/>
                <a:ea typeface="宋体" panose="02010600030101010101" pitchFamily="2" charset="-122"/>
              </a:rPr>
              <a:t>1</a:t>
            </a:r>
            <a:r>
              <a:rPr kumimoji="0" lang="zh-CN" altLang="en-US" sz="1600" b="0" i="0" u="none" strike="noStrike" cap="none" normalizeH="0" baseline="0" dirty="0" smtClean="0">
                <a:ln>
                  <a:noFill/>
                </a:ln>
                <a:solidFill>
                  <a:srgbClr val="080808"/>
                </a:solidFill>
                <a:effectLst/>
                <a:ea typeface="宋体" panose="02010600030101010101" pitchFamily="2" charset="-122"/>
              </a:rPr>
              <a:t>、每条汇编语句用双引号括起来</a:t>
            </a:r>
            <a:endParaRPr kumimoji="0" lang="en-US" altLang="zh-CN" sz="1600" b="0" i="0" u="none" strike="noStrike" cap="none" normalizeH="0" baseline="0" dirty="0" smtClean="0">
              <a:ln>
                <a:noFill/>
              </a:ln>
              <a:solidFill>
                <a:srgbClr val="080808"/>
              </a:solidFill>
              <a:effectLst/>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smtClean="0">
                <a:solidFill>
                  <a:srgbClr val="080808"/>
                </a:solidFill>
                <a:ea typeface="宋体" panose="02010600030101010101" pitchFamily="2" charset="-122"/>
              </a:rPr>
              <a:t>2</a:t>
            </a:r>
            <a:r>
              <a:rPr lang="zh-CN" altLang="en-US" sz="1600" dirty="0" smtClean="0">
                <a:solidFill>
                  <a:srgbClr val="080808"/>
                </a:solidFill>
                <a:ea typeface="宋体" panose="02010600030101010101" pitchFamily="2" charset="-122"/>
              </a:rPr>
              <a:t>、汇编语句之间可用分号、</a:t>
            </a:r>
            <a:r>
              <a:rPr lang="en-US" altLang="zh-CN" sz="1600" dirty="0" smtClean="0">
                <a:solidFill>
                  <a:srgbClr val="080808"/>
                </a:solidFill>
                <a:ea typeface="宋体" panose="02010600030101010101" pitchFamily="2" charset="-122"/>
              </a:rPr>
              <a:t>\n</a:t>
            </a:r>
            <a:r>
              <a:rPr lang="zh-CN" altLang="en-US" sz="1600" dirty="0" smtClean="0">
                <a:solidFill>
                  <a:srgbClr val="080808"/>
                </a:solidFill>
                <a:ea typeface="宋体" panose="02010600030101010101" pitchFamily="2" charset="-122"/>
              </a:rPr>
              <a:t>分开，或加上</a:t>
            </a:r>
            <a:r>
              <a:rPr lang="en-US" altLang="zh-CN" sz="1600" dirty="0" smtClean="0">
                <a:solidFill>
                  <a:srgbClr val="080808"/>
                </a:solidFill>
                <a:ea typeface="宋体" panose="02010600030101010101" pitchFamily="2" charset="-122"/>
              </a:rPr>
              <a:t>\t</a:t>
            </a:r>
            <a:r>
              <a:rPr lang="zh-CN" altLang="en-US" sz="1600" dirty="0" smtClean="0">
                <a:solidFill>
                  <a:srgbClr val="080808"/>
                </a:solidFill>
                <a:ea typeface="宋体" panose="02010600030101010101" pitchFamily="2" charset="-122"/>
              </a:rPr>
              <a:t>使编译后的汇编语句对齐</a:t>
            </a:r>
            <a:endParaRPr lang="en-US" altLang="zh-CN" sz="1600" dirty="0" smtClean="0">
              <a:solidFill>
                <a:srgbClr val="080808"/>
              </a:solidFill>
              <a:ea typeface="宋体" panose="02010600030101010101" pitchFamily="2" charset="-122"/>
            </a:endParaRPr>
          </a:p>
          <a:p>
            <a:r>
              <a:rPr lang="en-US" altLang="zh-CN" sz="1600" dirty="0" smtClean="0">
                <a:solidFill>
                  <a:srgbClr val="080808"/>
                </a:solidFill>
                <a:ea typeface="宋体" panose="02010600030101010101" pitchFamily="2" charset="-122"/>
              </a:rPr>
              <a:t>3</a:t>
            </a:r>
            <a:r>
              <a:rPr lang="zh-CN" altLang="en-US" sz="1600" dirty="0" smtClean="0">
                <a:solidFill>
                  <a:srgbClr val="080808"/>
                </a:solidFill>
                <a:ea typeface="宋体" panose="02010600030101010101" pitchFamily="2" charset="-122"/>
              </a:rPr>
              <a:t>、</a:t>
            </a:r>
            <a:r>
              <a:rPr lang="zh-CN" altLang="en-US" sz="1600" dirty="0">
                <a:solidFill>
                  <a:srgbClr val="080808"/>
                </a:solidFill>
                <a:ea typeface="宋体" panose="02010600030101010101" pitchFamily="2" charset="-122"/>
              </a:rPr>
              <a:t>使用内联汇编时，</a:t>
            </a:r>
            <a:r>
              <a:rPr lang="en-US" altLang="zh-CN" sz="1600" dirty="0">
                <a:solidFill>
                  <a:srgbClr val="080808"/>
                </a:solidFill>
                <a:ea typeface="宋体" panose="02010600030101010101" pitchFamily="2" charset="-122"/>
              </a:rPr>
              <a:t>GCC</a:t>
            </a:r>
            <a:r>
              <a:rPr lang="zh-CN" altLang="en-US" sz="1600" dirty="0">
                <a:solidFill>
                  <a:srgbClr val="080808"/>
                </a:solidFill>
                <a:ea typeface="宋体" panose="02010600030101010101" pitchFamily="2" charset="-122"/>
              </a:rPr>
              <a:t>编译器一般使用</a:t>
            </a:r>
            <a:r>
              <a:rPr lang="en-US" altLang="zh-CN" sz="1600" dirty="0" err="1">
                <a:solidFill>
                  <a:srgbClr val="080808"/>
                </a:solidFill>
                <a:ea typeface="宋体" panose="02010600030101010101" pitchFamily="2" charset="-122"/>
              </a:rPr>
              <a:t>At&amp;T</a:t>
            </a:r>
            <a:r>
              <a:rPr lang="en-US" altLang="zh-CN" sz="1600" dirty="0">
                <a:solidFill>
                  <a:srgbClr val="080808"/>
                </a:solidFill>
                <a:ea typeface="宋体" panose="02010600030101010101" pitchFamily="2" charset="-122"/>
              </a:rPr>
              <a:t>/UNIX</a:t>
            </a:r>
            <a:r>
              <a:rPr lang="zh-CN" altLang="en-US" sz="1600" dirty="0" smtClean="0">
                <a:solidFill>
                  <a:srgbClr val="080808"/>
                </a:solidFill>
                <a:ea typeface="宋体" panose="02010600030101010101" pitchFamily="2" charset="-122"/>
              </a:rPr>
              <a:t>语法：</a:t>
            </a:r>
            <a:endParaRPr lang="en-US" altLang="zh-CN" sz="1600" dirty="0" smtClean="0">
              <a:solidFill>
                <a:srgbClr val="080808"/>
              </a:solidFill>
              <a:ea typeface="宋体" panose="02010600030101010101" pitchFamily="2" charset="-122"/>
            </a:endParaRPr>
          </a:p>
          <a:p>
            <a:pPr marL="285750" indent="-285750">
              <a:buFont typeface="Arial" panose="020B0604020202020204" pitchFamily="34" charset="0"/>
              <a:buChar char="•"/>
            </a:pPr>
            <a:r>
              <a:rPr lang="zh-CN" altLang="en-US" sz="1600" dirty="0" smtClean="0">
                <a:solidFill>
                  <a:srgbClr val="080808"/>
                </a:solidFill>
                <a:ea typeface="宋体" panose="02010600030101010101" pitchFamily="2" charset="-122"/>
              </a:rPr>
              <a:t>第一</a:t>
            </a:r>
            <a:r>
              <a:rPr lang="zh-CN" altLang="en-US" sz="1600" dirty="0">
                <a:solidFill>
                  <a:srgbClr val="080808"/>
                </a:solidFill>
                <a:ea typeface="宋体" panose="02010600030101010101" pitchFamily="2" charset="-122"/>
              </a:rPr>
              <a:t>个操作数为源操作数，第二个操作数是目的操作数：</a:t>
            </a:r>
            <a:r>
              <a:rPr lang="en-US" altLang="zh-CN" sz="1600" dirty="0">
                <a:solidFill>
                  <a:srgbClr val="080808"/>
                </a:solidFill>
                <a:ea typeface="宋体" panose="02010600030101010101" pitchFamily="2" charset="-122"/>
              </a:rPr>
              <a:t> Op-code </a:t>
            </a:r>
            <a:r>
              <a:rPr lang="en-US" altLang="zh-CN" sz="1600" dirty="0" err="1">
                <a:solidFill>
                  <a:srgbClr val="080808"/>
                </a:solidFill>
                <a:ea typeface="宋体" panose="02010600030101010101" pitchFamily="2" charset="-122"/>
              </a:rPr>
              <a:t>src</a:t>
            </a:r>
            <a:r>
              <a:rPr lang="en-US" altLang="zh-CN" sz="1600" dirty="0">
                <a:solidFill>
                  <a:srgbClr val="080808"/>
                </a:solidFill>
                <a:ea typeface="宋体" panose="02010600030101010101" pitchFamily="2" charset="-122"/>
              </a:rPr>
              <a:t>, </a:t>
            </a:r>
            <a:r>
              <a:rPr lang="en-US" altLang="zh-CN" sz="1600" dirty="0" err="1" smtClean="0">
                <a:solidFill>
                  <a:srgbClr val="080808"/>
                </a:solidFill>
                <a:ea typeface="宋体" panose="02010600030101010101" pitchFamily="2" charset="-122"/>
              </a:rPr>
              <a:t>dest</a:t>
            </a:r>
            <a:endParaRPr lang="en-US" altLang="zh-CN" sz="1600" dirty="0" smtClean="0">
              <a:solidFill>
                <a:srgbClr val="080808"/>
              </a:solidFill>
              <a:ea typeface="宋体" panose="02010600030101010101" pitchFamily="2" charset="-122"/>
            </a:endParaRPr>
          </a:p>
          <a:p>
            <a:pPr marL="285750" indent="-285750">
              <a:buFont typeface="Arial" panose="020B0604020202020204" pitchFamily="34" charset="0"/>
              <a:buChar char="•"/>
            </a:pPr>
            <a:r>
              <a:rPr lang="zh-CN" altLang="en-US" sz="1600" dirty="0">
                <a:solidFill>
                  <a:srgbClr val="080808"/>
                </a:solidFill>
                <a:ea typeface="宋体" panose="02010600030101010101" pitchFamily="2" charset="-122"/>
              </a:rPr>
              <a:t>寄存器前加上</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，如</a:t>
            </a:r>
            <a:r>
              <a:rPr lang="en-US" altLang="zh-CN" sz="1600" dirty="0">
                <a:solidFill>
                  <a:srgbClr val="080808"/>
                </a:solidFill>
                <a:ea typeface="宋体" panose="02010600030101010101" pitchFamily="2" charset="-122"/>
              </a:rPr>
              <a:t>%</a:t>
            </a:r>
            <a:r>
              <a:rPr lang="en-US" altLang="zh-CN" sz="1600" dirty="0" err="1" smtClean="0">
                <a:solidFill>
                  <a:srgbClr val="080808"/>
                </a:solidFill>
                <a:ea typeface="宋体" panose="02010600030101010101" pitchFamily="2" charset="-122"/>
              </a:rPr>
              <a:t>eax</a:t>
            </a:r>
            <a:endParaRPr lang="en-US" altLang="zh-CN" sz="1600" dirty="0" smtClean="0">
              <a:solidFill>
                <a:srgbClr val="080808"/>
              </a:solidFill>
              <a:ea typeface="宋体" panose="02010600030101010101" pitchFamily="2" charset="-122"/>
            </a:endParaRPr>
          </a:p>
          <a:p>
            <a:r>
              <a:rPr lang="zh-CN" altLang="en-US" sz="1600" dirty="0" smtClean="0">
                <a:solidFill>
                  <a:srgbClr val="080808"/>
                </a:solidFill>
                <a:ea typeface="宋体" panose="02010600030101010101" pitchFamily="2" charset="-122"/>
              </a:rPr>
              <a:t> 注意上述两点与</a:t>
            </a:r>
            <a:r>
              <a:rPr lang="en-US" altLang="zh-CN" sz="1600" dirty="0" smtClean="0">
                <a:solidFill>
                  <a:srgbClr val="080808"/>
                </a:solidFill>
                <a:ea typeface="宋体" panose="02010600030101010101" pitchFamily="2" charset="-122"/>
              </a:rPr>
              <a:t> </a:t>
            </a:r>
            <a:r>
              <a:rPr lang="en-US" altLang="zh-CN" sz="1600" dirty="0">
                <a:solidFill>
                  <a:srgbClr val="080808"/>
                </a:solidFill>
                <a:ea typeface="宋体" panose="02010600030101010101" pitchFamily="2" charset="-122"/>
              </a:rPr>
              <a:t>X86</a:t>
            </a:r>
            <a:r>
              <a:rPr lang="zh-CN" altLang="en-US" sz="1600" dirty="0" smtClean="0">
                <a:solidFill>
                  <a:srgbClr val="080808"/>
                </a:solidFill>
                <a:ea typeface="宋体" panose="02010600030101010101" pitchFamily="2" charset="-122"/>
              </a:rPr>
              <a:t>汇编的不同。</a:t>
            </a:r>
            <a:endParaRPr lang="en-US" altLang="zh-CN" sz="1600" dirty="0" smtClean="0">
              <a:solidFill>
                <a:srgbClr val="080808"/>
              </a:solidFill>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rgbClr val="080808"/>
                </a:solidFill>
                <a:effectLst/>
                <a:ea typeface="宋体" panose="02010600030101010101" pitchFamily="2" charset="-122"/>
              </a:rPr>
              <a:t>4</a:t>
            </a:r>
            <a:r>
              <a:rPr kumimoji="0" lang="zh-CN" altLang="en-US" sz="1600" b="0" i="0" u="none" strike="noStrike" cap="none" normalizeH="0" baseline="0" dirty="0" smtClean="0">
                <a:ln>
                  <a:noFill/>
                </a:ln>
                <a:solidFill>
                  <a:srgbClr val="080808"/>
                </a:solidFill>
                <a:effectLst/>
                <a:ea typeface="宋体" panose="02010600030101010101" pitchFamily="2" charset="-122"/>
              </a:rPr>
              <a:t>、</a:t>
            </a:r>
            <a:r>
              <a:rPr kumimoji="0" lang="zh-CN" altLang="en-US" sz="1600" b="1" i="1" u="none" strike="noStrike" cap="none" normalizeH="0" baseline="0" dirty="0" smtClean="0">
                <a:ln>
                  <a:noFill/>
                </a:ln>
                <a:solidFill>
                  <a:srgbClr val="030DCD"/>
                </a:solidFill>
                <a:effectLst/>
                <a:ea typeface="宋体" panose="02010600030101010101" pitchFamily="2" charset="-122"/>
              </a:rPr>
              <a:t>可通过全局变量名在汇编中直接引用全局变量</a:t>
            </a:r>
            <a:endParaRPr kumimoji="0" lang="en-US" altLang="zh-CN" sz="1600" b="1" i="1" u="none" strike="noStrike" cap="none" normalizeH="0" baseline="0" dirty="0" smtClean="0">
              <a:ln>
                <a:noFill/>
              </a:ln>
              <a:solidFill>
                <a:srgbClr val="030DCD"/>
              </a:solidFill>
              <a:effectLst/>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600" dirty="0" smtClean="0">
              <a:solidFill>
                <a:srgbClr val="080808"/>
              </a:solidFill>
              <a:ea typeface="宋体" panose="02010600030101010101" pitchFamily="2" charset="-122"/>
            </a:endParaRPr>
          </a:p>
        </p:txBody>
      </p:sp>
      <p:pic>
        <p:nvPicPr>
          <p:cNvPr id="11" name="图片 10"/>
          <p:cNvPicPr>
            <a:picLocks noChangeAspect="1"/>
          </p:cNvPicPr>
          <p:nvPr/>
        </p:nvPicPr>
        <p:blipFill>
          <a:blip r:embed="rId2"/>
          <a:stretch>
            <a:fillRect/>
          </a:stretch>
        </p:blipFill>
        <p:spPr>
          <a:xfrm>
            <a:off x="581835" y="1515035"/>
            <a:ext cx="3948890" cy="4312024"/>
          </a:xfrm>
          <a:prstGeom prst="rect">
            <a:avLst/>
          </a:prstGeom>
        </p:spPr>
      </p:pic>
      <p:pic>
        <p:nvPicPr>
          <p:cNvPr id="8" name="图片 7"/>
          <p:cNvPicPr>
            <a:picLocks noChangeAspect="1"/>
          </p:cNvPicPr>
          <p:nvPr/>
        </p:nvPicPr>
        <p:blipFill>
          <a:blip r:embed="rId3"/>
          <a:stretch>
            <a:fillRect/>
          </a:stretch>
        </p:blipFill>
        <p:spPr>
          <a:xfrm>
            <a:off x="581835" y="1567794"/>
            <a:ext cx="2013510" cy="833720"/>
          </a:xfrm>
          <a:prstGeom prst="rect">
            <a:avLst/>
          </a:prstGeom>
        </p:spPr>
      </p:pic>
    </p:spTree>
    <p:extLst>
      <p:ext uri="{BB962C8B-B14F-4D97-AF65-F5344CB8AC3E}">
        <p14:creationId xmlns:p14="http://schemas.microsoft.com/office/powerpoint/2010/main" val="242029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内联汇编操作</a:t>
            </a:r>
            <a:r>
              <a:rPr lang="zh-CN" altLang="en-US" b="1" dirty="0" smtClean="0">
                <a:solidFill>
                  <a:srgbClr val="7030A0"/>
                </a:solidFill>
              </a:rPr>
              <a:t>全局变量</a:t>
            </a:r>
            <a:r>
              <a:rPr lang="en-US" altLang="zh-CN" b="1" dirty="0" smtClean="0">
                <a:solidFill>
                  <a:srgbClr val="7030A0"/>
                </a:solidFill>
              </a:rPr>
              <a:t>—</a:t>
            </a:r>
            <a:r>
              <a:rPr lang="zh-CN" altLang="en-US" b="1" dirty="0" smtClean="0">
                <a:solidFill>
                  <a:srgbClr val="006600"/>
                </a:solidFill>
              </a:rPr>
              <a:t>两数对换</a:t>
            </a:r>
            <a:endParaRPr lang="zh-CN" altLang="en-US" dirty="0">
              <a:solidFill>
                <a:srgbClr val="006600"/>
              </a:solidFill>
            </a:endParaRPr>
          </a:p>
        </p:txBody>
      </p:sp>
      <p:pic>
        <p:nvPicPr>
          <p:cNvPr id="6" name="图片 5"/>
          <p:cNvPicPr>
            <a:picLocks noChangeAspect="1"/>
          </p:cNvPicPr>
          <p:nvPr/>
        </p:nvPicPr>
        <p:blipFill>
          <a:blip r:embed="rId2"/>
          <a:stretch>
            <a:fillRect/>
          </a:stretch>
        </p:blipFill>
        <p:spPr>
          <a:xfrm>
            <a:off x="571958" y="1093694"/>
            <a:ext cx="5093735" cy="5157264"/>
          </a:xfrm>
          <a:prstGeom prst="rect">
            <a:avLst/>
          </a:prstGeom>
        </p:spPr>
      </p:pic>
      <p:sp>
        <p:nvSpPr>
          <p:cNvPr id="4" name="圆角矩形标注 3"/>
          <p:cNvSpPr/>
          <p:nvPr/>
        </p:nvSpPr>
        <p:spPr bwMode="auto">
          <a:xfrm>
            <a:off x="5791200" y="2573060"/>
            <a:ext cx="2671482" cy="465976"/>
          </a:xfrm>
          <a:prstGeom prst="wedgeRoundRectCallout">
            <a:avLst>
              <a:gd name="adj1" fmla="val -21326"/>
              <a:gd name="adj2" fmla="val 5051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R="0" algn="l" defTabSz="914400" rtl="0" eaLnBrk="1" fontAlgn="base" latinLnBrk="0" hangingPunct="1">
              <a:lnSpc>
                <a:spcPct val="100000"/>
              </a:lnSpc>
              <a:spcBef>
                <a:spcPct val="0"/>
              </a:spcBef>
              <a:spcAft>
                <a:spcPct val="0"/>
              </a:spcAft>
              <a:buClrTx/>
              <a:buSzTx/>
            </a:pPr>
            <a:r>
              <a:rPr lang="zh-CN" altLang="en-US" sz="1600" dirty="0" smtClean="0">
                <a:solidFill>
                  <a:srgbClr val="080808"/>
                </a:solidFill>
                <a:ea typeface="宋体" panose="02010600030101010101" pitchFamily="2" charset="-122"/>
              </a:rPr>
              <a:t>利用寄存器作为中间变量。</a:t>
            </a:r>
            <a:endParaRPr lang="en-US" altLang="zh-CN" sz="1600" dirty="0" smtClean="0">
              <a:solidFill>
                <a:srgbClr val="080808"/>
              </a:solidFill>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endParaRPr lang="en-US" altLang="zh-CN" sz="1600" dirty="0" smtClean="0">
              <a:solidFill>
                <a:srgbClr val="080808"/>
              </a:solidFill>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600" dirty="0" smtClean="0">
              <a:solidFill>
                <a:srgbClr val="080808"/>
              </a:solidFill>
              <a:ea typeface="宋体" panose="02010600030101010101" pitchFamily="2" charset="-122"/>
            </a:endParaRPr>
          </a:p>
        </p:txBody>
      </p:sp>
    </p:spTree>
    <p:extLst>
      <p:ext uri="{BB962C8B-B14F-4D97-AF65-F5344CB8AC3E}">
        <p14:creationId xmlns:p14="http://schemas.microsoft.com/office/powerpoint/2010/main" val="233414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内联汇编操作</a:t>
            </a:r>
            <a:r>
              <a:rPr lang="zh-CN" altLang="en-US" b="1" dirty="0" smtClean="0">
                <a:solidFill>
                  <a:srgbClr val="7030A0"/>
                </a:solidFill>
              </a:rPr>
              <a:t>全局变量</a:t>
            </a:r>
            <a:r>
              <a:rPr lang="en-US" altLang="zh-CN" b="1" dirty="0" smtClean="0">
                <a:solidFill>
                  <a:srgbClr val="7030A0"/>
                </a:solidFill>
              </a:rPr>
              <a:t>—</a:t>
            </a:r>
            <a:r>
              <a:rPr lang="zh-CN" altLang="en-US" b="1" dirty="0" smtClean="0">
                <a:solidFill>
                  <a:srgbClr val="006600"/>
                </a:solidFill>
              </a:rPr>
              <a:t>两数对换</a:t>
            </a:r>
            <a:r>
              <a:rPr lang="en-US" altLang="zh-CN" b="1" dirty="0" smtClean="0">
                <a:solidFill>
                  <a:srgbClr val="006600"/>
                </a:solidFill>
              </a:rPr>
              <a:t>—</a:t>
            </a:r>
            <a:r>
              <a:rPr lang="zh-CN" altLang="en-US" b="1" dirty="0" smtClean="0">
                <a:solidFill>
                  <a:srgbClr val="C00000"/>
                </a:solidFill>
              </a:rPr>
              <a:t>错误</a:t>
            </a:r>
            <a:endParaRPr lang="zh-CN" altLang="en-US" dirty="0">
              <a:solidFill>
                <a:srgbClr val="C00000"/>
              </a:solidFill>
            </a:endParaRPr>
          </a:p>
        </p:txBody>
      </p:sp>
      <p:pic>
        <p:nvPicPr>
          <p:cNvPr id="3" name="图片 2"/>
          <p:cNvPicPr>
            <a:picLocks noChangeAspect="1"/>
          </p:cNvPicPr>
          <p:nvPr/>
        </p:nvPicPr>
        <p:blipFill>
          <a:blip r:embed="rId2"/>
          <a:stretch>
            <a:fillRect/>
          </a:stretch>
        </p:blipFill>
        <p:spPr>
          <a:xfrm>
            <a:off x="638646" y="1120588"/>
            <a:ext cx="5587342" cy="5091953"/>
          </a:xfrm>
          <a:prstGeom prst="rect">
            <a:avLst/>
          </a:prstGeom>
        </p:spPr>
      </p:pic>
      <p:sp>
        <p:nvSpPr>
          <p:cNvPr id="5" name="圆角矩形标注 4"/>
          <p:cNvSpPr/>
          <p:nvPr/>
        </p:nvSpPr>
        <p:spPr bwMode="auto">
          <a:xfrm>
            <a:off x="4530725" y="3294623"/>
            <a:ext cx="2079812" cy="976965"/>
          </a:xfrm>
          <a:prstGeom prst="wedgeRoundRectCallout">
            <a:avLst>
              <a:gd name="adj1" fmla="val -21326"/>
              <a:gd name="adj2" fmla="val 5051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R="0" algn="l" defTabSz="914400" rtl="0" eaLnBrk="1" fontAlgn="base" latinLnBrk="0" hangingPunct="1">
              <a:lnSpc>
                <a:spcPct val="100000"/>
              </a:lnSpc>
              <a:spcBef>
                <a:spcPct val="0"/>
              </a:spcBef>
              <a:spcAft>
                <a:spcPct val="0"/>
              </a:spcAft>
              <a:buClrTx/>
              <a:buSzTx/>
            </a:pPr>
            <a:r>
              <a:rPr lang="zh-CN" altLang="en-US" sz="1600" dirty="0" smtClean="0">
                <a:solidFill>
                  <a:srgbClr val="080808"/>
                </a:solidFill>
                <a:ea typeface="宋体" panose="02010600030101010101" pitchFamily="2" charset="-122"/>
              </a:rPr>
              <a:t>一条汇编指令中，不能同时出现对两个内存地址的引用。</a:t>
            </a:r>
            <a:endParaRPr lang="en-US" altLang="zh-CN" sz="1600" dirty="0" smtClean="0">
              <a:solidFill>
                <a:srgbClr val="080808"/>
              </a:solidFill>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endParaRPr lang="en-US" altLang="zh-CN" sz="1600" dirty="0" smtClean="0">
              <a:solidFill>
                <a:srgbClr val="080808"/>
              </a:solidFill>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600" dirty="0" smtClean="0">
              <a:solidFill>
                <a:srgbClr val="080808"/>
              </a:solidFill>
              <a:ea typeface="宋体" panose="02010600030101010101" pitchFamily="2" charset="-122"/>
            </a:endParaRPr>
          </a:p>
        </p:txBody>
      </p:sp>
      <p:sp>
        <p:nvSpPr>
          <p:cNvPr id="4" name="矩形 3"/>
          <p:cNvSpPr/>
          <p:nvPr/>
        </p:nvSpPr>
        <p:spPr bwMode="auto">
          <a:xfrm>
            <a:off x="2106706" y="3783106"/>
            <a:ext cx="1676400" cy="242047"/>
          </a:xfrm>
          <a:prstGeom prst="rect">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3935506" y="5728447"/>
            <a:ext cx="2106706" cy="161365"/>
          </a:xfrm>
          <a:prstGeom prst="rect">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4635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内联汇编操作</a:t>
            </a:r>
            <a:r>
              <a:rPr lang="zh-CN" altLang="en-US" b="1" dirty="0" smtClean="0">
                <a:solidFill>
                  <a:srgbClr val="7030A0"/>
                </a:solidFill>
              </a:rPr>
              <a:t>全局变量</a:t>
            </a:r>
            <a:r>
              <a:rPr lang="en-US" altLang="zh-CN" b="1" dirty="0" smtClean="0">
                <a:solidFill>
                  <a:srgbClr val="7030A0"/>
                </a:solidFill>
              </a:rPr>
              <a:t>—</a:t>
            </a:r>
            <a:r>
              <a:rPr lang="zh-CN" altLang="en-US" b="1" dirty="0" smtClean="0">
                <a:solidFill>
                  <a:srgbClr val="006600"/>
                </a:solidFill>
              </a:rPr>
              <a:t>使用立即数</a:t>
            </a:r>
            <a:endParaRPr lang="zh-CN" altLang="en-US" dirty="0">
              <a:solidFill>
                <a:srgbClr val="006600"/>
              </a:solidFill>
            </a:endParaRPr>
          </a:p>
        </p:txBody>
      </p:sp>
      <p:pic>
        <p:nvPicPr>
          <p:cNvPr id="3" name="图片 2"/>
          <p:cNvPicPr>
            <a:picLocks noChangeAspect="1"/>
          </p:cNvPicPr>
          <p:nvPr/>
        </p:nvPicPr>
        <p:blipFill>
          <a:blip r:embed="rId2"/>
          <a:stretch>
            <a:fillRect/>
          </a:stretch>
        </p:blipFill>
        <p:spPr>
          <a:xfrm>
            <a:off x="768013" y="1066799"/>
            <a:ext cx="4852858" cy="5235389"/>
          </a:xfrm>
          <a:prstGeom prst="rect">
            <a:avLst/>
          </a:prstGeom>
        </p:spPr>
      </p:pic>
      <p:sp>
        <p:nvSpPr>
          <p:cNvPr id="5" name="圆角矩形标注 4"/>
          <p:cNvSpPr/>
          <p:nvPr/>
        </p:nvSpPr>
        <p:spPr bwMode="auto">
          <a:xfrm>
            <a:off x="4455458" y="2411695"/>
            <a:ext cx="2954805" cy="708023"/>
          </a:xfrm>
          <a:prstGeom prst="wedgeRoundRectCallout">
            <a:avLst>
              <a:gd name="adj1" fmla="val -21326"/>
              <a:gd name="adj2" fmla="val 5051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600" dirty="0" smtClean="0">
                <a:solidFill>
                  <a:srgbClr val="080808"/>
                </a:solidFill>
                <a:ea typeface="宋体" panose="02010600030101010101" pitchFamily="2" charset="-122"/>
              </a:rPr>
              <a:t>按照</a:t>
            </a:r>
            <a:r>
              <a:rPr lang="en-US" altLang="zh-CN" sz="1600" dirty="0" err="1" smtClean="0">
                <a:solidFill>
                  <a:srgbClr val="080808"/>
                </a:solidFill>
                <a:ea typeface="宋体" panose="02010600030101010101" pitchFamily="2" charset="-122"/>
              </a:rPr>
              <a:t>At&amp;T</a:t>
            </a:r>
            <a:r>
              <a:rPr lang="en-US" altLang="zh-CN" sz="1600" dirty="0" smtClean="0">
                <a:solidFill>
                  <a:srgbClr val="080808"/>
                </a:solidFill>
                <a:ea typeface="宋体" panose="02010600030101010101" pitchFamily="2" charset="-122"/>
              </a:rPr>
              <a:t>/UNIX</a:t>
            </a:r>
            <a:r>
              <a:rPr lang="zh-CN" altLang="en-US" sz="1600" dirty="0" smtClean="0">
                <a:solidFill>
                  <a:srgbClr val="080808"/>
                </a:solidFill>
                <a:ea typeface="宋体" panose="02010600030101010101" pitchFamily="2" charset="-122"/>
              </a:rPr>
              <a:t>语法，在立即数前需要加上</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，如</a:t>
            </a:r>
            <a:r>
              <a:rPr lang="en-US" altLang="zh-CN" sz="1600" dirty="0" smtClean="0">
                <a:solidFill>
                  <a:srgbClr val="080808"/>
                </a:solidFill>
                <a:ea typeface="宋体" panose="02010600030101010101" pitchFamily="2" charset="-122"/>
              </a:rPr>
              <a:t>$66</a:t>
            </a:r>
          </a:p>
        </p:txBody>
      </p:sp>
    </p:spTree>
    <p:extLst>
      <p:ext uri="{BB962C8B-B14F-4D97-AF65-F5344CB8AC3E}">
        <p14:creationId xmlns:p14="http://schemas.microsoft.com/office/powerpoint/2010/main" val="24773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内联汇编</a:t>
            </a:r>
            <a:r>
              <a:rPr lang="zh-CN" altLang="en-US" b="1" dirty="0" smtClean="0"/>
              <a:t>操作</a:t>
            </a:r>
            <a:r>
              <a:rPr lang="zh-CN" altLang="en-US" b="1" dirty="0" smtClean="0">
                <a:solidFill>
                  <a:srgbClr val="7030A0"/>
                </a:solidFill>
              </a:rPr>
              <a:t>局部变量</a:t>
            </a:r>
            <a:endParaRPr lang="zh-CN" altLang="en-US" dirty="0"/>
          </a:p>
        </p:txBody>
      </p:sp>
      <p:sp>
        <p:nvSpPr>
          <p:cNvPr id="3" name="内容占位符 2"/>
          <p:cNvSpPr>
            <a:spLocks noGrp="1"/>
          </p:cNvSpPr>
          <p:nvPr>
            <p:ph idx="1"/>
          </p:nvPr>
        </p:nvSpPr>
        <p:spPr>
          <a:xfrm>
            <a:off x="485775" y="1135062"/>
            <a:ext cx="8089900" cy="2549432"/>
          </a:xfrm>
        </p:spPr>
        <p:txBody>
          <a:bodyPr/>
          <a:lstStyle/>
          <a:p>
            <a:pPr marL="342900" indent="-342900">
              <a:buFont typeface="Wingdings" panose="05000000000000000000" pitchFamily="2" charset="2"/>
              <a:buChar char="n"/>
            </a:pPr>
            <a:r>
              <a:rPr lang="zh-CN" altLang="en-US" sz="2000" dirty="0" smtClean="0"/>
              <a:t>对于局部变量，不能像全局变量那样在汇编代码中直接引用</a:t>
            </a:r>
            <a:endParaRPr lang="en-US" altLang="zh-CN" sz="2000" dirty="0" smtClean="0"/>
          </a:p>
          <a:p>
            <a:pPr marL="342900" indent="-342900">
              <a:buFont typeface="Wingdings" panose="05000000000000000000" pitchFamily="2" charset="2"/>
              <a:buChar char="n"/>
            </a:pPr>
            <a:r>
              <a:rPr lang="zh-CN" altLang="en-US" sz="2000" dirty="0" smtClean="0"/>
              <a:t>对于局部变量，需要通过</a:t>
            </a:r>
            <a:r>
              <a:rPr lang="en-US" altLang="zh-CN" sz="2000" dirty="0" smtClean="0"/>
              <a:t>“</a:t>
            </a:r>
            <a:r>
              <a:rPr lang="zh-CN" altLang="en-US" sz="2000" dirty="0">
                <a:solidFill>
                  <a:srgbClr val="080808"/>
                </a:solidFill>
              </a:rPr>
              <a:t>输出操作数列表</a:t>
            </a:r>
            <a:r>
              <a:rPr lang="en-US" altLang="zh-CN" sz="2000" dirty="0" smtClean="0"/>
              <a:t>”</a:t>
            </a:r>
            <a:r>
              <a:rPr lang="zh-CN" altLang="en-US" sz="2000" dirty="0" smtClean="0"/>
              <a:t>和</a:t>
            </a:r>
            <a:r>
              <a:rPr lang="en-US" altLang="zh-CN" sz="2000" dirty="0" smtClean="0"/>
              <a:t>“</a:t>
            </a:r>
            <a:r>
              <a:rPr lang="zh-CN" altLang="en-US" sz="2000" dirty="0" smtClean="0">
                <a:solidFill>
                  <a:srgbClr val="080808"/>
                </a:solidFill>
              </a:rPr>
              <a:t>输入操作数</a:t>
            </a:r>
            <a:r>
              <a:rPr lang="zh-CN" altLang="en-US" sz="2000" dirty="0">
                <a:solidFill>
                  <a:srgbClr val="080808"/>
                </a:solidFill>
              </a:rPr>
              <a:t>列表</a:t>
            </a:r>
            <a:r>
              <a:rPr lang="en-US" altLang="zh-CN" sz="2000" dirty="0" smtClean="0"/>
              <a:t>”</a:t>
            </a:r>
            <a:r>
              <a:rPr lang="zh-CN" altLang="en-US" sz="2000" dirty="0" smtClean="0"/>
              <a:t>进行数据传递</a:t>
            </a:r>
            <a:endParaRPr lang="en-US" altLang="zh-CN" sz="2000" dirty="0" smtClean="0"/>
          </a:p>
          <a:p>
            <a:pPr marL="342900" indent="-342900">
              <a:buFont typeface="Wingdings" panose="05000000000000000000" pitchFamily="2" charset="2"/>
              <a:buChar char="n"/>
            </a:pPr>
            <a:r>
              <a:rPr lang="zh-CN" altLang="en-US" sz="2000" dirty="0" smtClean="0"/>
              <a:t>格式</a:t>
            </a:r>
            <a:endParaRPr lang="en-US" altLang="zh-CN" sz="2000" dirty="0" smtClean="0"/>
          </a:p>
          <a:p>
            <a:pPr marL="971550" lvl="1">
              <a:buFont typeface="Wingdings" panose="05000000000000000000" pitchFamily="2" charset="2"/>
              <a:buChar char="l"/>
            </a:pPr>
            <a:r>
              <a:rPr lang="en-US" altLang="zh-CN" dirty="0" err="1"/>
              <a:t>asm</a:t>
            </a:r>
            <a:r>
              <a:rPr lang="en-US" altLang="zh-CN" dirty="0"/>
              <a:t> [volatile] ("</a:t>
            </a:r>
            <a:r>
              <a:rPr lang="zh-CN" altLang="en-US" dirty="0"/>
              <a:t>汇编指令</a:t>
            </a:r>
            <a:r>
              <a:rPr lang="en-US" altLang="zh-CN" dirty="0"/>
              <a:t>" : "</a:t>
            </a:r>
            <a:r>
              <a:rPr lang="zh-CN" altLang="en-US" dirty="0"/>
              <a:t>输出操作数列表</a:t>
            </a:r>
            <a:r>
              <a:rPr lang="en-US" altLang="zh-CN" dirty="0"/>
              <a:t>" : "</a:t>
            </a:r>
            <a:r>
              <a:rPr lang="zh-CN" altLang="en-US" dirty="0"/>
              <a:t>输入操作数列表</a:t>
            </a:r>
            <a:r>
              <a:rPr lang="en-US" altLang="zh-CN" dirty="0"/>
              <a:t>" : "</a:t>
            </a:r>
            <a:r>
              <a:rPr lang="zh-CN" altLang="en-US" dirty="0"/>
              <a:t>改动的寄存器</a:t>
            </a:r>
            <a:r>
              <a:rPr lang="en-US" altLang="zh-CN" dirty="0"/>
              <a:t>")</a:t>
            </a:r>
            <a:endParaRPr lang="zh-CN" altLang="en-US" sz="1600" dirty="0"/>
          </a:p>
        </p:txBody>
      </p:sp>
    </p:spTree>
    <p:extLst>
      <p:ext uri="{BB962C8B-B14F-4D97-AF65-F5344CB8AC3E}">
        <p14:creationId xmlns:p14="http://schemas.microsoft.com/office/powerpoint/2010/main" val="1017912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53cd865050490">
  <a:themeElements>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fontScheme name="53cd86505049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601A08PWBG">
  <a:themeElements>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fontScheme name="A000120150601A08PWBG">
      <a:majorFont>
        <a:latin typeface="华文中宋"/>
        <a:ea typeface="华文中宋"/>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50204A05PWBG">
  <a:themeElements>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fontScheme name="A000120150204A05PWBG">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spPr>
      <a:bodyPr wrap="square" rtlCol="0">
        <a:spAutoFit/>
      </a:bodyPr>
      <a:lstStyle>
        <a:defPPr>
          <a:defRPr dirty="0"/>
        </a:defPPr>
      </a:lstStyle>
    </a:tx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9859</TotalTime>
  <Words>2479</Words>
  <Application>Microsoft Office PowerPoint</Application>
  <PresentationFormat>全屏显示(4:3)</PresentationFormat>
  <Paragraphs>244</Paragraphs>
  <Slides>26</Slides>
  <Notes>0</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26</vt:i4>
      </vt:variant>
    </vt:vector>
  </HeadingPairs>
  <TitlesOfParts>
    <vt:vector size="42" baseType="lpstr">
      <vt:lpstr>华文中宋</vt:lpstr>
      <vt:lpstr>楷体_GB2312</vt:lpstr>
      <vt:lpstr>宋体</vt:lpstr>
      <vt:lpstr>微软雅黑</vt:lpstr>
      <vt:lpstr>幼圆</vt:lpstr>
      <vt:lpstr>Arial</vt:lpstr>
      <vt:lpstr>Arial Black</vt:lpstr>
      <vt:lpstr>Calibri</vt:lpstr>
      <vt:lpstr>Times New Roman</vt:lpstr>
      <vt:lpstr>Wingdings</vt:lpstr>
      <vt:lpstr>Wingdings 2</vt:lpstr>
      <vt:lpstr>53cd865050490</vt:lpstr>
      <vt:lpstr>A000120150601A08PWBG</vt:lpstr>
      <vt:lpstr>A000120150204A05PWBG</vt:lpstr>
      <vt:lpstr>A000120150306A04PWBG</vt:lpstr>
      <vt:lpstr>1_默认设计模板</vt:lpstr>
      <vt:lpstr>计算导论与程序设计</vt:lpstr>
      <vt:lpstr>内联汇编，或嵌入式汇编</vt:lpstr>
      <vt:lpstr>内联汇编格式</vt:lpstr>
      <vt:lpstr>内联汇编格式</vt:lpstr>
      <vt:lpstr>内联汇编操作全局变量—加法运算</vt:lpstr>
      <vt:lpstr>内联汇编操作全局变量—两数对换</vt:lpstr>
      <vt:lpstr>内联汇编操作全局变量—两数对换—错误</vt:lpstr>
      <vt:lpstr>内联汇编操作全局变量—使用立即数</vt:lpstr>
      <vt:lpstr>内联汇编操作局部变量</vt:lpstr>
      <vt:lpstr>输入/输出约束—Register operand constraint(r)</vt:lpstr>
      <vt:lpstr>内联汇编操作局部变量—输出列表与输入列表</vt:lpstr>
      <vt:lpstr>内联汇编操作局部变量—使用占位符替代寄存器</vt:lpstr>
      <vt:lpstr>内联汇编操作局部变量—使用占位符替代寄存器</vt:lpstr>
      <vt:lpstr>内联汇编操作局部变量—使用占位符替代寄存器</vt:lpstr>
      <vt:lpstr>内联汇编操作局部变量--使用寄存器别名</vt:lpstr>
      <vt:lpstr>内联汇编操作局部变量--使用寄存器别名</vt:lpstr>
      <vt:lpstr>输入/输出约束—Memory operand constraint(m)</vt:lpstr>
      <vt:lpstr>输入/输出约束—Memory operand constraint(m)</vt:lpstr>
      <vt:lpstr>输入/输出约束—Matching(Digit) constraints</vt:lpstr>
      <vt:lpstr>输入/输出约束—Matching(Digit) constraints</vt:lpstr>
      <vt:lpstr>输入/输出约束—Matching(Digit) constraints</vt:lpstr>
      <vt:lpstr>其他常用约束</vt:lpstr>
      <vt:lpstr>x86 specific constraints</vt:lpstr>
      <vt:lpstr>64位Linux：利用系统调用实现函数printf与exit</vt:lpstr>
      <vt:lpstr>例：64位Linux实现函数printf与exit</vt:lpstr>
      <vt:lpstr>UNIX：嵌入汇编中使用中断调用 int 0x80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han</cp:lastModifiedBy>
  <cp:revision>1908</cp:revision>
  <dcterms:created xsi:type="dcterms:W3CDTF">2013-01-25T01:44:00Z</dcterms:created>
  <dcterms:modified xsi:type="dcterms:W3CDTF">2023-12-09T12:22:48Z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