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comments/comment1.xml" ContentType="application/vnd.openxmlformats-officedocument.presentationml.comment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comments/comment2.xml" ContentType="application/vnd.openxmlformats-officedocument.presentationml.comment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2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3" r:id="rId3"/>
  </p:sldMasterIdLst>
  <p:notesMasterIdLst>
    <p:notesMasterId r:id="rId134"/>
  </p:notesMasterIdLst>
  <p:sldIdLst>
    <p:sldId id="295" r:id="rId4"/>
    <p:sldId id="267" r:id="rId5"/>
    <p:sldId id="268" r:id="rId6"/>
    <p:sldId id="386" r:id="rId7"/>
    <p:sldId id="533" r:id="rId8"/>
    <p:sldId id="532" r:id="rId9"/>
    <p:sldId id="1365" r:id="rId10"/>
    <p:sldId id="1375" r:id="rId11"/>
    <p:sldId id="297" r:id="rId12"/>
    <p:sldId id="272" r:id="rId13"/>
    <p:sldId id="1414" r:id="rId14"/>
    <p:sldId id="273" r:id="rId15"/>
    <p:sldId id="1418" r:id="rId16"/>
    <p:sldId id="534" r:id="rId17"/>
    <p:sldId id="1460" r:id="rId18"/>
    <p:sldId id="1372" r:id="rId19"/>
    <p:sldId id="814" r:id="rId20"/>
    <p:sldId id="958" r:id="rId21"/>
    <p:sldId id="1458" r:id="rId22"/>
    <p:sldId id="1453" r:id="rId23"/>
    <p:sldId id="959" r:id="rId24"/>
    <p:sldId id="960" r:id="rId25"/>
    <p:sldId id="1435" r:id="rId26"/>
    <p:sldId id="961" r:id="rId27"/>
    <p:sldId id="1424" r:id="rId28"/>
    <p:sldId id="963" r:id="rId29"/>
    <p:sldId id="964" r:id="rId30"/>
    <p:sldId id="1462" r:id="rId31"/>
    <p:sldId id="1443" r:id="rId32"/>
    <p:sldId id="1440" r:id="rId33"/>
    <p:sldId id="1449" r:id="rId34"/>
    <p:sldId id="1454" r:id="rId35"/>
    <p:sldId id="1448" r:id="rId36"/>
    <p:sldId id="1450" r:id="rId37"/>
    <p:sldId id="1451" r:id="rId38"/>
    <p:sldId id="1452" r:id="rId39"/>
    <p:sldId id="1442" r:id="rId40"/>
    <p:sldId id="1445" r:id="rId41"/>
    <p:sldId id="1446" r:id="rId42"/>
    <p:sldId id="1455" r:id="rId43"/>
    <p:sldId id="1425" r:id="rId44"/>
    <p:sldId id="1366" r:id="rId45"/>
    <p:sldId id="1463" r:id="rId46"/>
    <p:sldId id="1464" r:id="rId47"/>
    <p:sldId id="1417" r:id="rId48"/>
    <p:sldId id="1384" r:id="rId49"/>
    <p:sldId id="1364" r:id="rId50"/>
    <p:sldId id="300" r:id="rId51"/>
    <p:sldId id="301" r:id="rId52"/>
    <p:sldId id="324" r:id="rId53"/>
    <p:sldId id="1387" r:id="rId54"/>
    <p:sldId id="1438" r:id="rId55"/>
    <p:sldId id="1416" r:id="rId56"/>
    <p:sldId id="1401" r:id="rId57"/>
    <p:sldId id="307" r:id="rId58"/>
    <p:sldId id="309" r:id="rId59"/>
    <p:sldId id="325" r:id="rId60"/>
    <p:sldId id="1377" r:id="rId61"/>
    <p:sldId id="1378" r:id="rId62"/>
    <p:sldId id="1404" r:id="rId63"/>
    <p:sldId id="535" r:id="rId64"/>
    <p:sldId id="1406" r:id="rId65"/>
    <p:sldId id="1407" r:id="rId66"/>
    <p:sldId id="1426" r:id="rId67"/>
    <p:sldId id="1412" r:id="rId68"/>
    <p:sldId id="1376" r:id="rId69"/>
    <p:sldId id="1382" r:id="rId70"/>
    <p:sldId id="543" r:id="rId71"/>
    <p:sldId id="1386" r:id="rId72"/>
    <p:sldId id="1385" r:id="rId73"/>
    <p:sldId id="1108" r:id="rId74"/>
    <p:sldId id="545" r:id="rId75"/>
    <p:sldId id="546" r:id="rId76"/>
    <p:sldId id="684" r:id="rId77"/>
    <p:sldId id="685" r:id="rId78"/>
    <p:sldId id="683" r:id="rId79"/>
    <p:sldId id="547" r:id="rId80"/>
    <p:sldId id="279" r:id="rId81"/>
    <p:sldId id="262" r:id="rId82"/>
    <p:sldId id="1402" r:id="rId83"/>
    <p:sldId id="1388" r:id="rId84"/>
    <p:sldId id="1457" r:id="rId85"/>
    <p:sldId id="1456" r:id="rId86"/>
    <p:sldId id="1461" r:id="rId87"/>
    <p:sldId id="1431" r:id="rId88"/>
    <p:sldId id="1432" r:id="rId89"/>
    <p:sldId id="1433" r:id="rId90"/>
    <p:sldId id="1459" r:id="rId91"/>
    <p:sldId id="1428" r:id="rId92"/>
    <p:sldId id="1381" r:id="rId93"/>
    <p:sldId id="1394" r:id="rId94"/>
    <p:sldId id="1430" r:id="rId95"/>
    <p:sldId id="1437" r:id="rId96"/>
    <p:sldId id="1390" r:id="rId97"/>
    <p:sldId id="1396" r:id="rId98"/>
    <p:sldId id="1436" r:id="rId99"/>
    <p:sldId id="1397" r:id="rId100"/>
    <p:sldId id="1392" r:id="rId101"/>
    <p:sldId id="1395" r:id="rId102"/>
    <p:sldId id="1429" r:id="rId103"/>
    <p:sldId id="1380" r:id="rId104"/>
    <p:sldId id="366" r:id="rId105"/>
    <p:sldId id="362" r:id="rId106"/>
    <p:sldId id="360" r:id="rId107"/>
    <p:sldId id="1403" r:id="rId108"/>
    <p:sldId id="281" r:id="rId109"/>
    <p:sldId id="282" r:id="rId110"/>
    <p:sldId id="283" r:id="rId111"/>
    <p:sldId id="284" r:id="rId112"/>
    <p:sldId id="285" r:id="rId113"/>
    <p:sldId id="540" r:id="rId114"/>
    <p:sldId id="541" r:id="rId115"/>
    <p:sldId id="542" r:id="rId116"/>
    <p:sldId id="287" r:id="rId117"/>
    <p:sldId id="288" r:id="rId118"/>
    <p:sldId id="367" r:id="rId119"/>
    <p:sldId id="368" r:id="rId120"/>
    <p:sldId id="369" r:id="rId121"/>
    <p:sldId id="370" r:id="rId122"/>
    <p:sldId id="371" r:id="rId123"/>
    <p:sldId id="372" r:id="rId124"/>
    <p:sldId id="1408" r:id="rId125"/>
    <p:sldId id="539" r:id="rId126"/>
    <p:sldId id="373" r:id="rId127"/>
    <p:sldId id="1420" r:id="rId128"/>
    <p:sldId id="1421" r:id="rId129"/>
    <p:sldId id="1422" r:id="rId130"/>
    <p:sldId id="1423" r:id="rId131"/>
    <p:sldId id="377" r:id="rId132"/>
    <p:sldId id="1383" r:id="rId133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-" initials="U" lastIdx="1" clrIdx="0"/>
  <p:cmAuthor id="2" name="han" initials="h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0099"/>
    <a:srgbClr val="006600"/>
    <a:srgbClr val="92C1E6"/>
    <a:srgbClr val="0409E2"/>
    <a:srgbClr val="03011D"/>
    <a:srgbClr val="000000"/>
    <a:srgbClr val="010A1D"/>
    <a:srgbClr val="FF3300"/>
    <a:srgbClr val="021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135" autoAdjust="0"/>
  </p:normalViewPr>
  <p:slideViewPr>
    <p:cSldViewPr snapToGrid="0">
      <p:cViewPr varScale="1">
        <p:scale>
          <a:sx n="104" d="100"/>
          <a:sy n="104" d="100"/>
        </p:scale>
        <p:origin x="1758" y="108"/>
      </p:cViewPr>
      <p:guideLst>
        <p:guide orient="horz" pos="808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38" Type="http://schemas.openxmlformats.org/officeDocument/2006/relationships/theme" Target="theme/theme1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34" Type="http://schemas.openxmlformats.org/officeDocument/2006/relationships/notesMaster" Target="notesMasters/notesMaster1.xml"/><Relationship Id="rId139" Type="http://schemas.openxmlformats.org/officeDocument/2006/relationships/tableStyles" Target="tableStyles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0" Type="http://schemas.openxmlformats.org/officeDocument/2006/relationships/slide" Target="slides/slide127.xml"/><Relationship Id="rId135" Type="http://schemas.openxmlformats.org/officeDocument/2006/relationships/commentAuthors" Target="commentAuthors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presProps" Target="pres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13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9-02T19:47:19.792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8T22:42:52.179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56D3C7F-62B8-40BA-88A2-E17152A567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Times New Roman" pitchFamily="2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E42ACC7-1AB8-476D-96E5-FB20EE62766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35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Times New Roman" pitchFamily="2" charset="0"/>
                <a:ea typeface="宋体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F60A000-816A-4C54-A551-1F6BBDA0730B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6175" y="696913"/>
            <a:ext cx="45878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430CB22-A396-4FA5-B838-94FA48829FA5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7388" y="4414838"/>
            <a:ext cx="5505450" cy="418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C915C72-C86C-4E7C-AC15-ABE760923E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1325" cy="46513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Times New Roman" pitchFamily="2" charset="0"/>
                <a:ea typeface="宋体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4FB6646-5BF0-4AFF-9343-80036EF67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Times New Roman" pitchFamily="2" charset="0"/>
                <a:ea typeface="+mn-ea"/>
                <a:cs typeface="+mn-ea"/>
              </a:defRPr>
            </a:lvl1pPr>
          </a:lstStyle>
          <a:p>
            <a:pPr>
              <a:defRPr/>
            </a:pPr>
            <a:fld id="{A2F5C924-3290-4C6C-B64B-1814E2103693}" type="slidenum">
              <a:rPr lang="zh-CN" altLang="en-US"/>
              <a:pPr>
                <a:defRPr/>
              </a:pPr>
              <a:t>‹#›</a:t>
            </a:fld>
            <a:endParaRPr lang="en-US" altLang="x-none">
              <a:ea typeface="宋体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4E8D7F73-EDDC-4495-B279-97BB22C804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48200" cy="3486150"/>
          </a:xfrm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5D2ADE58-83A4-4AAD-8AE3-AA1AED0D7C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457200" eaLnBrk="1" hangingPunct="1">
              <a:spcBef>
                <a:spcPct val="0"/>
              </a:spcBef>
            </a:pPr>
            <a:r>
              <a:rPr lang="en-US" altLang="zh-CN"/>
              <a:t>What is an operating system?</a:t>
            </a:r>
          </a:p>
          <a:p>
            <a:pPr defTabSz="457200"/>
            <a:endParaRPr lang="en-US" altLang="zh-CN"/>
          </a:p>
          <a:p>
            <a:pPr defTabSz="457200"/>
            <a:r>
              <a:rPr lang="en-US" altLang="zh-CN"/>
              <a:t>Main idea is to tell them how many interacting and co-operating components there are!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CB9A3-EBAE-4F8C-94EB-CD4C148D9B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F3E1AB-A02D-4E84-9DA0-3EF7EB59B3D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224C6DC2-3F9A-4352-8EDF-A98FDD960D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48200" cy="3486150"/>
          </a:xfrm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CAE6D892-60AA-4984-9BB8-718F844B5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8F5165-3A00-4AEF-84E5-D44385AF34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C97D19-ECEF-4BB3-9E68-35619D200700}" type="slidenum">
              <a:rPr lang="zh-CN" altLang="en-US" smtClean="0"/>
              <a:pPr>
                <a:defRPr/>
              </a:pPr>
              <a:t>80</a:t>
            </a:fld>
            <a:endParaRPr lang="en-US" altLang="x-none">
              <a:ea typeface="宋体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956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4864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40839" cy="5537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35189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11E2B08-1A4B-4448-A5A8-0118C1DF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0B6C2-24E8-4FAC-AAB0-5D4902D1B197}" type="datetimeFigureOut">
              <a:rPr lang="zh-CN" altLang="en-US"/>
              <a:pPr>
                <a:defRPr/>
              </a:pPr>
              <a:t>2024/2/26</a:t>
            </a:fld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8679C7C-251C-410C-B7D2-42E18A67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91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3ED739D-CD5F-49BA-B387-FA08FDEB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0590E-31DD-4A6E-8A26-2A5677BBEA95}" type="datetimeFigureOut">
              <a:rPr lang="zh-CN" altLang="en-US"/>
              <a:pPr>
                <a:defRPr/>
              </a:pPr>
              <a:t>2024/2/26</a:t>
            </a:fld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5ECA078-3356-48ED-88BA-5B04C1E0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87538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12003FE-DD15-4B88-877E-2C642159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DA83D-83EC-493A-9D34-8BA865E22960}" type="datetimeFigureOut">
              <a:rPr lang="zh-CN" altLang="en-US"/>
              <a:pPr>
                <a:defRPr/>
              </a:pPr>
              <a:t>2024/2/26</a:t>
            </a:fld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2B8513-3CA9-4BE3-90AB-F564075F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83238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461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3036DB-037A-40BB-AF8F-B6643A68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25408-01BD-429F-AD00-DD227E292C35}" type="datetimeFigureOut">
              <a:rPr lang="zh-CN" altLang="en-US"/>
              <a:pPr>
                <a:defRPr/>
              </a:pPr>
              <a:t>2024/2/26</a:t>
            </a:fld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3EF75E-1BDE-42EB-9A18-12BE10DE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67552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BD08506-BC3A-4CD5-97BE-8303D209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EF140-A80E-4A1D-90F9-9A01C4BE132B}" type="datetimeFigureOut">
              <a:rPr lang="zh-CN" altLang="en-US"/>
              <a:pPr>
                <a:defRPr/>
              </a:pPr>
              <a:t>2024/2/26</a:t>
            </a:fld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43FD338-2CD5-4511-BA93-466547EF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49430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10E1091-66C0-4243-A8FA-DC30B05A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B46A7-313F-46EE-A6D9-6046F92DCD64}" type="datetimeFigureOut">
              <a:rPr lang="zh-CN" altLang="en-US"/>
              <a:pPr>
                <a:defRPr/>
              </a:pPr>
              <a:t>2024/2/26</a:t>
            </a:fld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68888CD-968F-4AA3-81F8-48572EC9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03856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8693B1A-2EDE-46C8-A88F-80447BEB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321A6-2945-445B-9E9C-37CC6FFD9C09}" type="datetimeFigureOut">
              <a:rPr lang="zh-CN" altLang="en-US"/>
              <a:pPr>
                <a:defRPr/>
              </a:pPr>
              <a:t>2024/2/26</a:t>
            </a:fld>
            <a:endParaRPr lang="zh-CN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7290E1D-F56C-4E35-8E2D-28D7000F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5173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ACED93-5B4E-45AB-9506-1B4B9DB8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829C8-E078-4AF2-AE7E-B2B624606727}" type="datetimeFigureOut">
              <a:rPr lang="zh-CN" altLang="en-US"/>
              <a:pPr>
                <a:defRPr/>
              </a:pPr>
              <a:t>2024/2/26</a:t>
            </a:fld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B0C158-685C-479C-9C21-EE597EF7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6383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7237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FAF328-893E-4775-896B-47033BDA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3F6FB-FF1A-446A-89E9-14C89D89368F}" type="datetimeFigureOut">
              <a:rPr lang="zh-CN" altLang="en-US"/>
              <a:pPr>
                <a:defRPr/>
              </a:pPr>
              <a:t>2024/2/26</a:t>
            </a:fld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296B48-470A-4B6C-9EA7-8777ABEB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6508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08844F4-7D2D-4252-BACD-6D1221F1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A2DA2-4A1F-4C0D-B3D4-B17F4992CBA0}" type="datetimeFigureOut">
              <a:rPr lang="zh-CN" altLang="en-US"/>
              <a:pPr>
                <a:defRPr/>
              </a:pPr>
              <a:t>2024/2/26</a:t>
            </a:fld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66DD890-7103-4931-B23C-5DCCAE12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4236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40839" cy="5537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F7C88B1-FE9B-4C1D-8C52-B9BCF2E2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AC185-2199-49C8-8EF9-F33F8E0F39A8}" type="datetimeFigureOut">
              <a:rPr lang="zh-CN" altLang="en-US"/>
              <a:pPr>
                <a:defRPr/>
              </a:pPr>
              <a:t>2024/2/26</a:t>
            </a:fld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F6B6508-0203-465F-BCCB-EFFE331A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53694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178835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6830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89624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461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9482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392376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117355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13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637899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29223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29159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56862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40839" cy="5537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710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461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434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8006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287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00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4845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5941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F218A95-E361-47A7-B6C8-3713BB5D05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5D48AF65-678C-4EA3-8FC7-CC4C6C5D9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1.</a:t>
            </a:r>
            <a:fld id="{CF51D760-22C1-4761-AC2D-2B66995D7083}" type="slidenum">
              <a:rPr lang="en-US" altLang="zh-CN" sz="1000" b="1" smtClean="0">
                <a:solidFill>
                  <a:srgbClr val="993300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rgbClr val="993300"/>
              </a:solidFill>
              <a:latin typeface="Helvetica" panose="020B060402020202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5B0F713-12B3-4A60-8572-87A94128AF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70D7EFC5-B78F-4931-BAA3-7441F1673853}"/>
              </a:ext>
            </a:extLst>
          </p:cNvPr>
          <p:cNvSpPr>
            <a:spLocks noChangeArrowheads="1"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7C016995-41AD-499B-848D-5CDFC0CF3379}"/>
              </a:ext>
            </a:extLst>
          </p:cNvPr>
          <p:cNvSpPr>
            <a:spLocks noChangeArrowheads="1"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E0B82A5C-64C6-4C9A-A783-4AEBF53BB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54DDAA66-0DA7-4F65-BEDB-1AB0779C9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Silberschatz, Galvin and Gagne ©2005</a:t>
            </a: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C00AE41C-64F6-4F22-A547-7814AD788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3449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Operating System Concepts – 7</a:t>
            </a:r>
            <a:r>
              <a:rPr lang="en-US" altLang="zh-CN" sz="1000" b="1" baseline="30000">
                <a:solidFill>
                  <a:srgbClr val="993300"/>
                </a:solidFill>
                <a:latin typeface="Helvetica" panose="020B0604020202020204" pitchFamily="34" charset="0"/>
              </a:rPr>
              <a:t>th</a:t>
            </a: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 Edition, Jan 12, 2005</a:t>
            </a:r>
          </a:p>
        </p:txBody>
      </p:sp>
      <p:sp>
        <p:nvSpPr>
          <p:cNvPr id="1034" name="Freeform 10">
            <a:extLst>
              <a:ext uri="{FF2B5EF4-FFF2-40B4-BE49-F238E27FC236}">
                <a16:creationId xmlns:a16="http://schemas.microsoft.com/office/drawing/2014/main" id="{725A5278-F22D-4977-912B-9009DBFEF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>
            <a:extLst>
              <a:ext uri="{FF2B5EF4-FFF2-40B4-BE49-F238E27FC236}">
                <a16:creationId xmlns:a16="http://schemas.microsoft.com/office/drawing/2014/main" id="{2B00BD69-67C5-438E-B102-D2365206D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26F1C73B-9826-425B-ABD3-500660369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1037" name="Freeform 13">
            <a:extLst>
              <a:ext uri="{FF2B5EF4-FFF2-40B4-BE49-F238E27FC236}">
                <a16:creationId xmlns:a16="http://schemas.microsoft.com/office/drawing/2014/main" id="{C3D39D72-2A86-4AF8-AB93-6FE4FB55D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>
            <a:extLst>
              <a:ext uri="{FF2B5EF4-FFF2-40B4-BE49-F238E27FC236}">
                <a16:creationId xmlns:a16="http://schemas.microsoft.com/office/drawing/2014/main" id="{0BA01B43-3FB8-4F8B-8B67-0FE878466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>
            <a:extLst>
              <a:ext uri="{FF2B5EF4-FFF2-40B4-BE49-F238E27FC236}">
                <a16:creationId xmlns:a16="http://schemas.microsoft.com/office/drawing/2014/main" id="{BE272002-DDBB-4FCC-82E8-D3A7B8D03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>
            <a:extLst>
              <a:ext uri="{FF2B5EF4-FFF2-40B4-BE49-F238E27FC236}">
                <a16:creationId xmlns:a16="http://schemas.microsoft.com/office/drawing/2014/main" id="{B4673BF4-5E63-4E99-96AF-4D3B266F7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>
            <a:extLst>
              <a:ext uri="{FF2B5EF4-FFF2-40B4-BE49-F238E27FC236}">
                <a16:creationId xmlns:a16="http://schemas.microsoft.com/office/drawing/2014/main" id="{9C3911F3-9341-484C-91A3-772829C02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>
            <a:extLst>
              <a:ext uri="{FF2B5EF4-FFF2-40B4-BE49-F238E27FC236}">
                <a16:creationId xmlns:a16="http://schemas.microsoft.com/office/drawing/2014/main" id="{C322F8DE-ED54-454A-8704-C9857FDE7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3" name="Picture 19" descr="Slide_iconblue_pc">
            <a:extLst>
              <a:ext uri="{FF2B5EF4-FFF2-40B4-BE49-F238E27FC236}">
                <a16:creationId xmlns:a16="http://schemas.microsoft.com/office/drawing/2014/main" id="{E15C32AA-0343-4C30-AD42-7B2924B18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 descr="Slide_iconvertical">
            <a:extLst>
              <a:ext uri="{FF2B5EF4-FFF2-40B4-BE49-F238E27FC236}">
                <a16:creationId xmlns:a16="http://schemas.microsoft.com/office/drawing/2014/main" id="{4330CCDD-62B4-49B9-913F-4CDB360A4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lvl="2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lvl="3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lvl="4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8">
            <a:extLst>
              <a:ext uri="{FF2B5EF4-FFF2-40B4-BE49-F238E27FC236}">
                <a16:creationId xmlns:a16="http://schemas.microsoft.com/office/drawing/2014/main" id="{5A8D47B3-F006-4EFF-962B-7728C5AB9EFC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4" r:id="rId14" imgW="0" imgH="0" progId="">
                  <p:embed/>
                </p:oleObj>
              </mc:Choice>
              <mc:Fallback>
                <p:oleObj r:id="rId14" imgW="0" imgH="0" progId="">
                  <p:embed/>
                  <p:pic>
                    <p:nvPicPr>
                      <p:cNvPr id="0" name="Rectangle 8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9" descr="Slide_iconblue_pc">
            <a:extLst>
              <a:ext uri="{FF2B5EF4-FFF2-40B4-BE49-F238E27FC236}">
                <a16:creationId xmlns:a16="http://schemas.microsoft.com/office/drawing/2014/main" id="{B566B874-563D-48AC-AD29-C8F623A67F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12" descr="BD21332_">
            <a:extLst>
              <a:ext uri="{FF2B5EF4-FFF2-40B4-BE49-F238E27FC236}">
                <a16:creationId xmlns:a16="http://schemas.microsoft.com/office/drawing/2014/main" id="{917F6E4A-4772-428B-B172-C64CE4C194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>
            <a:extLst>
              <a:ext uri="{FF2B5EF4-FFF2-40B4-BE49-F238E27FC236}">
                <a16:creationId xmlns:a16="http://schemas.microsoft.com/office/drawing/2014/main" id="{F40914C2-B01F-444D-91C5-3B63F9BFBF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4" name="Rectangle 4">
            <a:extLst>
              <a:ext uri="{FF2B5EF4-FFF2-40B4-BE49-F238E27FC236}">
                <a16:creationId xmlns:a16="http://schemas.microsoft.com/office/drawing/2014/main" id="{081B8983-383F-468F-94E9-554BBA9A47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5" name="Rectangle 5">
            <a:extLst>
              <a:ext uri="{FF2B5EF4-FFF2-40B4-BE49-F238E27FC236}">
                <a16:creationId xmlns:a16="http://schemas.microsoft.com/office/drawing/2014/main" id="{B5814639-CA74-48E1-AD4C-20B6F36AC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solidFill>
                  <a:srgbClr val="578963"/>
                </a:solidFill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1F2BB47D-832E-492C-88F5-229E60D08315}" type="datetimeFigureOut">
              <a:rPr lang="zh-CN" altLang="en-US"/>
              <a:pPr>
                <a:defRPr/>
              </a:pPr>
              <a:t>2024/2/26</a:t>
            </a:fld>
            <a:endParaRPr lang="zh-CN" altLang="en-US"/>
          </a:p>
        </p:txBody>
      </p:sp>
      <p:sp>
        <p:nvSpPr>
          <p:cNvPr id="2056" name="Rectangle 6">
            <a:extLst>
              <a:ext uri="{FF2B5EF4-FFF2-40B4-BE49-F238E27FC236}">
                <a16:creationId xmlns:a16="http://schemas.microsoft.com/office/drawing/2014/main" id="{69D07FED-9614-4F33-8F39-8DDA07C61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solidFill>
                  <a:srgbClr val="578963"/>
                </a:solidFill>
                <a:latin typeface="Times New Roman" pitchFamily="2" charset="0"/>
                <a:ea typeface="宋体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lvl="2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lvl="3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lvl="4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33D28EF-F06E-4817-A541-EDBAA0781A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FC136B51-3FBA-471B-97B1-07F17DBE2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1.</a:t>
            </a:r>
            <a:fld id="{487A63E7-DFD7-494E-A117-DBED972CB979}" type="slidenum">
              <a:rPr lang="en-US" altLang="zh-CN" sz="1000" b="1" smtClean="0">
                <a:solidFill>
                  <a:srgbClr val="993300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rgbClr val="993300"/>
              </a:solidFill>
              <a:latin typeface="Helvetica" panose="020B0604020202020204" pitchFamily="34" charset="0"/>
            </a:endParaRP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68414BD-3EB1-422A-8EFF-138C2C2DE8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77" name="Freeform 5">
            <a:extLst>
              <a:ext uri="{FF2B5EF4-FFF2-40B4-BE49-F238E27FC236}">
                <a16:creationId xmlns:a16="http://schemas.microsoft.com/office/drawing/2014/main" id="{8FAA65FF-843A-4B7E-BE9D-A4681552F01F}"/>
              </a:ext>
            </a:extLst>
          </p:cNvPr>
          <p:cNvSpPr>
            <a:spLocks noChangeArrowheads="1"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Freeform 6">
            <a:extLst>
              <a:ext uri="{FF2B5EF4-FFF2-40B4-BE49-F238E27FC236}">
                <a16:creationId xmlns:a16="http://schemas.microsoft.com/office/drawing/2014/main" id="{C12B2240-56DB-4C79-84AA-90BF79A3D980}"/>
              </a:ext>
            </a:extLst>
          </p:cNvPr>
          <p:cNvSpPr>
            <a:spLocks noChangeArrowheads="1"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Freeform 7">
            <a:extLst>
              <a:ext uri="{FF2B5EF4-FFF2-40B4-BE49-F238E27FC236}">
                <a16:creationId xmlns:a16="http://schemas.microsoft.com/office/drawing/2014/main" id="{9A0B8D4C-D187-4338-BB67-0E23B0680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07A88E51-280D-4D19-B2ED-8553A8353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Silberschatz, Galvin and Gagne ©2005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5451DBC5-7C47-471F-8315-129684EFB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3449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Operating System Concepts – 7</a:t>
            </a:r>
            <a:r>
              <a:rPr lang="en-US" altLang="zh-CN" sz="1000" b="1" baseline="30000">
                <a:solidFill>
                  <a:srgbClr val="993300"/>
                </a:solidFill>
                <a:latin typeface="Helvetica" panose="020B0604020202020204" pitchFamily="34" charset="0"/>
              </a:rPr>
              <a:t>th</a:t>
            </a: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 Edition, Jan 12, 2005</a:t>
            </a:r>
          </a:p>
        </p:txBody>
      </p:sp>
      <p:sp>
        <p:nvSpPr>
          <p:cNvPr id="3082" name="Freeform 10">
            <a:extLst>
              <a:ext uri="{FF2B5EF4-FFF2-40B4-BE49-F238E27FC236}">
                <a16:creationId xmlns:a16="http://schemas.microsoft.com/office/drawing/2014/main" id="{5316C5E4-F605-4700-B885-BEABFDCD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3" name="Freeform 11">
            <a:extLst>
              <a:ext uri="{FF2B5EF4-FFF2-40B4-BE49-F238E27FC236}">
                <a16:creationId xmlns:a16="http://schemas.microsoft.com/office/drawing/2014/main" id="{7DD188C9-7B09-4B0C-BD7E-216EE1F1C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2AA8E9E1-6DA3-4017-AFEC-A442FB17E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3085" name="Freeform 13">
            <a:extLst>
              <a:ext uri="{FF2B5EF4-FFF2-40B4-BE49-F238E27FC236}">
                <a16:creationId xmlns:a16="http://schemas.microsoft.com/office/drawing/2014/main" id="{57448C68-0BD9-4D79-AE1A-ADFFED6C9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" name="Freeform 14">
            <a:extLst>
              <a:ext uri="{FF2B5EF4-FFF2-40B4-BE49-F238E27FC236}">
                <a16:creationId xmlns:a16="http://schemas.microsoft.com/office/drawing/2014/main" id="{2C8583F5-AC59-4C29-A7C6-DD4493AE0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7" name="Freeform 15">
            <a:extLst>
              <a:ext uri="{FF2B5EF4-FFF2-40B4-BE49-F238E27FC236}">
                <a16:creationId xmlns:a16="http://schemas.microsoft.com/office/drawing/2014/main" id="{B2FC1638-3DA7-4A19-B793-9EE2C8E4D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8" name="Freeform 16">
            <a:extLst>
              <a:ext uri="{FF2B5EF4-FFF2-40B4-BE49-F238E27FC236}">
                <a16:creationId xmlns:a16="http://schemas.microsoft.com/office/drawing/2014/main" id="{E019DBCB-FF3E-4E9B-8282-DC953C19B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9" name="Freeform 17">
            <a:extLst>
              <a:ext uri="{FF2B5EF4-FFF2-40B4-BE49-F238E27FC236}">
                <a16:creationId xmlns:a16="http://schemas.microsoft.com/office/drawing/2014/main" id="{C6318BAE-AC16-4179-87DA-B5C1605A9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0" name="Freeform 18">
            <a:extLst>
              <a:ext uri="{FF2B5EF4-FFF2-40B4-BE49-F238E27FC236}">
                <a16:creationId xmlns:a16="http://schemas.microsoft.com/office/drawing/2014/main" id="{13E47D1C-FFC7-4617-AB8C-5E11C6165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91" name="Picture 19" descr="Slide_iconblue_pc">
            <a:extLst>
              <a:ext uri="{FF2B5EF4-FFF2-40B4-BE49-F238E27FC236}">
                <a16:creationId xmlns:a16="http://schemas.microsoft.com/office/drawing/2014/main" id="{DD7040A8-DD27-4C3F-A1C3-CE207B7D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2" name="Picture 20" descr="Slide_iconvertical">
            <a:extLst>
              <a:ext uri="{FF2B5EF4-FFF2-40B4-BE49-F238E27FC236}">
                <a16:creationId xmlns:a16="http://schemas.microsoft.com/office/drawing/2014/main" id="{0DCA8BBA-E727-4E56-A6CF-4CCC54047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lvl="2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lvl="3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lvl="4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13" Type="http://schemas.openxmlformats.org/officeDocument/2006/relationships/tags" Target="../tags/tag181.xml"/><Relationship Id="rId18" Type="http://schemas.openxmlformats.org/officeDocument/2006/relationships/tags" Target="../tags/tag186.xml"/><Relationship Id="rId26" Type="http://schemas.openxmlformats.org/officeDocument/2006/relationships/tags" Target="../tags/tag194.xml"/><Relationship Id="rId3" Type="http://schemas.openxmlformats.org/officeDocument/2006/relationships/tags" Target="../tags/tag171.xml"/><Relationship Id="rId21" Type="http://schemas.openxmlformats.org/officeDocument/2006/relationships/tags" Target="../tags/tag189.xml"/><Relationship Id="rId7" Type="http://schemas.openxmlformats.org/officeDocument/2006/relationships/tags" Target="../tags/tag175.xml"/><Relationship Id="rId12" Type="http://schemas.openxmlformats.org/officeDocument/2006/relationships/tags" Target="../tags/tag180.xml"/><Relationship Id="rId17" Type="http://schemas.openxmlformats.org/officeDocument/2006/relationships/tags" Target="../tags/tag185.xml"/><Relationship Id="rId25" Type="http://schemas.openxmlformats.org/officeDocument/2006/relationships/tags" Target="../tags/tag193.xml"/><Relationship Id="rId2" Type="http://schemas.openxmlformats.org/officeDocument/2006/relationships/tags" Target="../tags/tag170.xml"/><Relationship Id="rId16" Type="http://schemas.openxmlformats.org/officeDocument/2006/relationships/tags" Target="../tags/tag184.xml"/><Relationship Id="rId20" Type="http://schemas.openxmlformats.org/officeDocument/2006/relationships/tags" Target="../tags/tag188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tags" Target="../tags/tag179.xml"/><Relationship Id="rId24" Type="http://schemas.openxmlformats.org/officeDocument/2006/relationships/tags" Target="../tags/tag192.xml"/><Relationship Id="rId5" Type="http://schemas.openxmlformats.org/officeDocument/2006/relationships/tags" Target="../tags/tag173.xml"/><Relationship Id="rId15" Type="http://schemas.openxmlformats.org/officeDocument/2006/relationships/tags" Target="../tags/tag183.xml"/><Relationship Id="rId23" Type="http://schemas.openxmlformats.org/officeDocument/2006/relationships/tags" Target="../tags/tag191.xml"/><Relationship Id="rId28" Type="http://schemas.openxmlformats.org/officeDocument/2006/relationships/tags" Target="../tags/tag196.xml"/><Relationship Id="rId10" Type="http://schemas.openxmlformats.org/officeDocument/2006/relationships/tags" Target="../tags/tag178.xml"/><Relationship Id="rId19" Type="http://schemas.openxmlformats.org/officeDocument/2006/relationships/tags" Target="../tags/tag187.xml"/><Relationship Id="rId4" Type="http://schemas.openxmlformats.org/officeDocument/2006/relationships/tags" Target="../tags/tag172.xml"/><Relationship Id="rId9" Type="http://schemas.openxmlformats.org/officeDocument/2006/relationships/tags" Target="../tags/tag177.xml"/><Relationship Id="rId14" Type="http://schemas.openxmlformats.org/officeDocument/2006/relationships/tags" Target="../tags/tag182.xml"/><Relationship Id="rId22" Type="http://schemas.openxmlformats.org/officeDocument/2006/relationships/tags" Target="../tags/tag190.xml"/><Relationship Id="rId27" Type="http://schemas.openxmlformats.org/officeDocument/2006/relationships/tags" Target="../tags/tag195.xml"/><Relationship Id="rId30" Type="http://schemas.openxmlformats.org/officeDocument/2006/relationships/image" Target="../media/image6.tmp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6.tmp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tags" Target="../tags/tag54.xml"/><Relationship Id="rId3" Type="http://schemas.openxmlformats.org/officeDocument/2006/relationships/tags" Target="../tags/tag31.xml"/><Relationship Id="rId21" Type="http://schemas.openxmlformats.org/officeDocument/2006/relationships/tags" Target="../tags/tag49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tags" Target="../tags/tag53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tags" Target="../tags/tag52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28" Type="http://schemas.openxmlformats.org/officeDocument/2006/relationships/tags" Target="../tags/tag56.xml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Relationship Id="rId27" Type="http://schemas.openxmlformats.org/officeDocument/2006/relationships/tags" Target="../tags/tag55.xml"/><Relationship Id="rId30" Type="http://schemas.openxmlformats.org/officeDocument/2006/relationships/image" Target="../media/image6.tmp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18" Type="http://schemas.openxmlformats.org/officeDocument/2006/relationships/tags" Target="../tags/tag74.xml"/><Relationship Id="rId26" Type="http://schemas.openxmlformats.org/officeDocument/2006/relationships/tags" Target="../tags/tag82.xml"/><Relationship Id="rId3" Type="http://schemas.openxmlformats.org/officeDocument/2006/relationships/tags" Target="../tags/tag59.xml"/><Relationship Id="rId21" Type="http://schemas.openxmlformats.org/officeDocument/2006/relationships/tags" Target="../tags/tag77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tags" Target="../tags/tag73.xml"/><Relationship Id="rId25" Type="http://schemas.openxmlformats.org/officeDocument/2006/relationships/tags" Target="../tags/tag81.xml"/><Relationship Id="rId2" Type="http://schemas.openxmlformats.org/officeDocument/2006/relationships/tags" Target="../tags/tag58.xml"/><Relationship Id="rId16" Type="http://schemas.openxmlformats.org/officeDocument/2006/relationships/tags" Target="../tags/tag72.xml"/><Relationship Id="rId20" Type="http://schemas.openxmlformats.org/officeDocument/2006/relationships/tags" Target="../tags/tag76.xml"/><Relationship Id="rId29" Type="http://schemas.openxmlformats.org/officeDocument/2006/relationships/slideLayout" Target="../slideLayouts/slideLayout29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24" Type="http://schemas.openxmlformats.org/officeDocument/2006/relationships/tags" Target="../tags/tag80.xml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23" Type="http://schemas.openxmlformats.org/officeDocument/2006/relationships/tags" Target="../tags/tag79.xml"/><Relationship Id="rId28" Type="http://schemas.openxmlformats.org/officeDocument/2006/relationships/tags" Target="../tags/tag84.xml"/><Relationship Id="rId10" Type="http://schemas.openxmlformats.org/officeDocument/2006/relationships/tags" Target="../tags/tag66.xml"/><Relationship Id="rId19" Type="http://schemas.openxmlformats.org/officeDocument/2006/relationships/tags" Target="../tags/tag75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Relationship Id="rId22" Type="http://schemas.openxmlformats.org/officeDocument/2006/relationships/tags" Target="../tags/tag78.xml"/><Relationship Id="rId27" Type="http://schemas.openxmlformats.org/officeDocument/2006/relationships/tags" Target="../tags/tag83.xml"/><Relationship Id="rId30" Type="http://schemas.openxmlformats.org/officeDocument/2006/relationships/image" Target="../media/image6.tmp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26" Type="http://schemas.openxmlformats.org/officeDocument/2006/relationships/tags" Target="../tags/tag110.xml"/><Relationship Id="rId3" Type="http://schemas.openxmlformats.org/officeDocument/2006/relationships/tags" Target="../tags/tag87.xml"/><Relationship Id="rId21" Type="http://schemas.openxmlformats.org/officeDocument/2006/relationships/tags" Target="../tags/tag105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5" Type="http://schemas.openxmlformats.org/officeDocument/2006/relationships/tags" Target="../tags/tag109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0" Type="http://schemas.openxmlformats.org/officeDocument/2006/relationships/tags" Target="../tags/tag104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24" Type="http://schemas.openxmlformats.org/officeDocument/2006/relationships/tags" Target="../tags/tag108.xml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23" Type="http://schemas.openxmlformats.org/officeDocument/2006/relationships/tags" Target="../tags/tag107.xml"/><Relationship Id="rId28" Type="http://schemas.openxmlformats.org/officeDocument/2006/relationships/tags" Target="../tags/tag112.xml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tags" Target="../tags/tag106.xml"/><Relationship Id="rId27" Type="http://schemas.openxmlformats.org/officeDocument/2006/relationships/tags" Target="../tags/tag111.xml"/><Relationship Id="rId30" Type="http://schemas.openxmlformats.org/officeDocument/2006/relationships/image" Target="../media/image6.tmp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tags" Target="../tags/tag125.xml"/><Relationship Id="rId18" Type="http://schemas.openxmlformats.org/officeDocument/2006/relationships/tags" Target="../tags/tag130.xml"/><Relationship Id="rId26" Type="http://schemas.openxmlformats.org/officeDocument/2006/relationships/tags" Target="../tags/tag138.xml"/><Relationship Id="rId3" Type="http://schemas.openxmlformats.org/officeDocument/2006/relationships/tags" Target="../tags/tag115.xml"/><Relationship Id="rId21" Type="http://schemas.openxmlformats.org/officeDocument/2006/relationships/tags" Target="../tags/tag133.xml"/><Relationship Id="rId7" Type="http://schemas.openxmlformats.org/officeDocument/2006/relationships/tags" Target="../tags/tag119.xml"/><Relationship Id="rId12" Type="http://schemas.openxmlformats.org/officeDocument/2006/relationships/tags" Target="../tags/tag124.xml"/><Relationship Id="rId17" Type="http://schemas.openxmlformats.org/officeDocument/2006/relationships/tags" Target="../tags/tag129.xml"/><Relationship Id="rId25" Type="http://schemas.openxmlformats.org/officeDocument/2006/relationships/tags" Target="../tags/tag137.xml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20" Type="http://schemas.openxmlformats.org/officeDocument/2006/relationships/tags" Target="../tags/tag132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24" Type="http://schemas.openxmlformats.org/officeDocument/2006/relationships/tags" Target="../tags/tag136.xml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23" Type="http://schemas.openxmlformats.org/officeDocument/2006/relationships/tags" Target="../tags/tag135.xml"/><Relationship Id="rId28" Type="http://schemas.openxmlformats.org/officeDocument/2006/relationships/tags" Target="../tags/tag140.xml"/><Relationship Id="rId10" Type="http://schemas.openxmlformats.org/officeDocument/2006/relationships/tags" Target="../tags/tag122.xml"/><Relationship Id="rId19" Type="http://schemas.openxmlformats.org/officeDocument/2006/relationships/tags" Target="../tags/tag131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Relationship Id="rId22" Type="http://schemas.openxmlformats.org/officeDocument/2006/relationships/tags" Target="../tags/tag134.xml"/><Relationship Id="rId27" Type="http://schemas.openxmlformats.org/officeDocument/2006/relationships/tags" Target="../tags/tag139.xml"/><Relationship Id="rId30" Type="http://schemas.openxmlformats.org/officeDocument/2006/relationships/image" Target="../media/image6.tmp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18" Type="http://schemas.openxmlformats.org/officeDocument/2006/relationships/tags" Target="../tags/tag158.xml"/><Relationship Id="rId26" Type="http://schemas.openxmlformats.org/officeDocument/2006/relationships/tags" Target="../tags/tag166.xml"/><Relationship Id="rId3" Type="http://schemas.openxmlformats.org/officeDocument/2006/relationships/tags" Target="../tags/tag143.xml"/><Relationship Id="rId21" Type="http://schemas.openxmlformats.org/officeDocument/2006/relationships/tags" Target="../tags/tag161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5" Type="http://schemas.openxmlformats.org/officeDocument/2006/relationships/tags" Target="../tags/tag165.xml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20" Type="http://schemas.openxmlformats.org/officeDocument/2006/relationships/tags" Target="../tags/tag160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24" Type="http://schemas.openxmlformats.org/officeDocument/2006/relationships/tags" Target="../tags/tag164.xml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23" Type="http://schemas.openxmlformats.org/officeDocument/2006/relationships/tags" Target="../tags/tag163.xml"/><Relationship Id="rId28" Type="http://schemas.openxmlformats.org/officeDocument/2006/relationships/tags" Target="../tags/tag168.xml"/><Relationship Id="rId10" Type="http://schemas.openxmlformats.org/officeDocument/2006/relationships/tags" Target="../tags/tag150.xml"/><Relationship Id="rId19" Type="http://schemas.openxmlformats.org/officeDocument/2006/relationships/tags" Target="../tags/tag159.xml"/><Relationship Id="rId31" Type="http://schemas.openxmlformats.org/officeDocument/2006/relationships/image" Target="../media/image6.tmp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Relationship Id="rId22" Type="http://schemas.openxmlformats.org/officeDocument/2006/relationships/tags" Target="../tags/tag162.xml"/><Relationship Id="rId27" Type="http://schemas.openxmlformats.org/officeDocument/2006/relationships/tags" Target="../tags/tag167.xml"/><Relationship Id="rId30" Type="http://schemas.openxmlformats.org/officeDocument/2006/relationships/notesSlide" Target="../notesSlides/notesSlide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A1D7354-13AE-48BA-B50A-CB52B53AC0B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  <a:ln>
            <a:miter/>
          </a:ln>
        </p:spPr>
        <p:txBody>
          <a:bodyPr/>
          <a:lstStyle>
            <a:lvl1pPr lvl="0">
              <a:defRPr kern="1200"/>
            </a:lvl1pPr>
          </a:lstStyle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Chapter 1: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E84EFAF-31A3-4B2A-86D7-263869735F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Operating System Definition (Cont.)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FEA736B-B42A-4761-B86D-22840CC78A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76300" y="1452563"/>
            <a:ext cx="7191375" cy="4495800"/>
          </a:xfrm>
        </p:spPr>
        <p:txBody>
          <a:bodyPr/>
          <a:lstStyle/>
          <a:p>
            <a:r>
              <a:rPr lang="en-US" altLang="zh-CN" sz="2400" dirty="0">
                <a:solidFill>
                  <a:srgbClr val="0070C0"/>
                </a:solidFill>
              </a:rPr>
              <a:t>No universally accepted definition</a:t>
            </a:r>
          </a:p>
          <a:p>
            <a:r>
              <a:rPr lang="en-US" altLang="zh-CN" sz="2400" dirty="0"/>
              <a:t>“Everything a vendor ships when you order an operating system” is good approximation</a:t>
            </a:r>
          </a:p>
          <a:p>
            <a:pPr lvl="1"/>
            <a:r>
              <a:rPr lang="en-US" altLang="zh-CN" sz="2000" dirty="0"/>
              <a:t>But varies </a:t>
            </a:r>
            <a:r>
              <a:rPr lang="en-US" altLang="zh-CN" sz="2000" dirty="0" smtClean="0"/>
              <a:t>wildly</a:t>
            </a:r>
          </a:p>
          <a:p>
            <a:pPr lvl="1"/>
            <a:r>
              <a:rPr lang="zh-CN" altLang="en-US" sz="2000" dirty="0" smtClean="0">
                <a:solidFill>
                  <a:srgbClr val="7030A0"/>
                </a:solidFill>
              </a:rPr>
              <a:t>对于非计算机专业人员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400" dirty="0"/>
              <a:t>“</a:t>
            </a:r>
            <a:r>
              <a:rPr lang="en-US" altLang="zh-CN" sz="2400" b="1" dirty="0">
                <a:solidFill>
                  <a:srgbClr val="0409E2"/>
                </a:solidFill>
              </a:rPr>
              <a:t>The one program running at all times on the computer</a:t>
            </a:r>
            <a:r>
              <a:rPr lang="en-US" altLang="zh-CN" sz="2400" dirty="0"/>
              <a:t>” is the </a:t>
            </a:r>
            <a:r>
              <a:rPr lang="en-US" altLang="zh-CN" sz="2400" b="1" dirty="0">
                <a:solidFill>
                  <a:srgbClr val="FF3300"/>
                </a:solidFill>
              </a:rPr>
              <a:t>kernel</a:t>
            </a:r>
            <a:r>
              <a:rPr lang="en-US" altLang="zh-CN" sz="2400" b="1" dirty="0"/>
              <a:t>.  </a:t>
            </a:r>
            <a:r>
              <a:rPr lang="en-US" altLang="zh-CN" sz="2400" dirty="0"/>
              <a:t>Everything else is either </a:t>
            </a:r>
            <a:r>
              <a:rPr lang="en-US" altLang="zh-CN" sz="2400" dirty="0">
                <a:solidFill>
                  <a:srgbClr val="0070C0"/>
                </a:solidFill>
              </a:rPr>
              <a:t>a system program </a:t>
            </a:r>
            <a:r>
              <a:rPr lang="en-US" altLang="zh-CN" sz="2400" dirty="0"/>
              <a:t>(ships with the operating system) or </a:t>
            </a:r>
            <a:r>
              <a:rPr lang="en-US" altLang="zh-CN" sz="2400" dirty="0">
                <a:solidFill>
                  <a:srgbClr val="0070C0"/>
                </a:solidFill>
              </a:rPr>
              <a:t>an application program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873714B-33C0-428C-AAF2-9D3F77DE59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/>
              <a:t>回顾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1683" name="Rectangle 4">
            <a:extLst>
              <a:ext uri="{FF2B5EF4-FFF2-40B4-BE49-F238E27FC236}">
                <a16:creationId xmlns:a16="http://schemas.microsoft.com/office/drawing/2014/main" id="{E30D3109-B453-4657-B6A3-D8291D3455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54100"/>
            <a:ext cx="7351712" cy="4900613"/>
          </a:xfrm>
        </p:spPr>
        <p:txBody>
          <a:bodyPr/>
          <a:lstStyle/>
          <a:p>
            <a:r>
              <a:rPr lang="zh-CN" altLang="en-US" sz="2000" b="1" dirty="0"/>
              <a:t>如果</a:t>
            </a:r>
            <a:r>
              <a:rPr lang="zh-CN" altLang="en-US" sz="2000" b="1" dirty="0">
                <a:solidFill>
                  <a:srgbClr val="006600"/>
                </a:solidFill>
              </a:rPr>
              <a:t>用户程序</a:t>
            </a:r>
            <a:r>
              <a:rPr lang="zh-CN" altLang="en-US" sz="2000" b="1" dirty="0"/>
              <a:t>需要完成只有</a:t>
            </a:r>
            <a:r>
              <a:rPr lang="zh-CN" altLang="en-US" sz="2000" b="1" dirty="0">
                <a:solidFill>
                  <a:srgbClr val="C00000"/>
                </a:solidFill>
              </a:rPr>
              <a:t>特权指令</a:t>
            </a:r>
            <a:r>
              <a:rPr lang="zh-CN" altLang="en-US" sz="2000" b="1" dirty="0"/>
              <a:t>才能完成的</a:t>
            </a:r>
            <a:r>
              <a:rPr lang="zh-CN" altLang="en-US" sz="2000" b="1" dirty="0" smtClean="0"/>
              <a:t>操作，如何处理？</a:t>
            </a:r>
            <a:endParaRPr lang="en-US" altLang="zh-CN" sz="2000" b="1" dirty="0"/>
          </a:p>
          <a:p>
            <a:r>
              <a:rPr lang="en-US" altLang="zh-CN" sz="2000" dirty="0" smtClean="0">
                <a:solidFill>
                  <a:srgbClr val="0409E2"/>
                </a:solidFill>
              </a:rPr>
              <a:t>System </a:t>
            </a:r>
            <a:r>
              <a:rPr lang="en-US" altLang="zh-CN" sz="2000" dirty="0">
                <a:solidFill>
                  <a:srgbClr val="0409E2"/>
                </a:solidFill>
              </a:rPr>
              <a:t>calls </a:t>
            </a:r>
            <a:r>
              <a:rPr lang="en-US" altLang="zh-CN" sz="2000" dirty="0"/>
              <a:t>provide the means for a user program to </a:t>
            </a:r>
            <a:r>
              <a:rPr lang="en-US" altLang="zh-CN" sz="2000" dirty="0">
                <a:solidFill>
                  <a:srgbClr val="0409E2"/>
                </a:solidFill>
              </a:rPr>
              <a:t>ask</a:t>
            </a:r>
            <a:r>
              <a:rPr lang="en-US" altLang="zh-CN" sz="2000" dirty="0"/>
              <a:t> the operating system to perform tasks </a:t>
            </a:r>
            <a:r>
              <a:rPr lang="en-US" altLang="zh-CN" sz="2000" dirty="0">
                <a:solidFill>
                  <a:srgbClr val="7030A0"/>
                </a:solidFill>
              </a:rPr>
              <a:t>reserved for the operating system </a:t>
            </a:r>
            <a:r>
              <a:rPr lang="en-US" altLang="zh-CN" sz="2000" b="1" u="sng" dirty="0">
                <a:solidFill>
                  <a:srgbClr val="006600"/>
                </a:solidFill>
              </a:rPr>
              <a:t>on the user program's behalf</a:t>
            </a:r>
            <a:r>
              <a:rPr lang="en-US" altLang="zh-CN" sz="2000" dirty="0">
                <a:solidFill>
                  <a:srgbClr val="7030A0"/>
                </a:solidFill>
              </a:rPr>
              <a:t>.</a:t>
            </a:r>
          </a:p>
          <a:p>
            <a:r>
              <a:rPr lang="en-US" altLang="zh-CN" sz="2000" b="1" dirty="0" smtClean="0"/>
              <a:t>The </a:t>
            </a:r>
            <a:r>
              <a:rPr lang="en-US" altLang="zh-CN" sz="2000" b="1" dirty="0">
                <a:solidFill>
                  <a:srgbClr val="C00000"/>
                </a:solidFill>
              </a:rPr>
              <a:t>system call </a:t>
            </a:r>
            <a:r>
              <a:rPr lang="en-US" altLang="zh-CN" sz="2000" b="1" dirty="0"/>
              <a:t>service routine is a part of the operating system.</a:t>
            </a:r>
          </a:p>
          <a:p>
            <a:r>
              <a:rPr lang="en-US" altLang="zh-CN" sz="2000" b="1" dirty="0"/>
              <a:t>When a </a:t>
            </a:r>
            <a:r>
              <a:rPr lang="en-US" altLang="zh-CN" sz="2000" b="1" u="sng" dirty="0">
                <a:solidFill>
                  <a:srgbClr val="0070C0"/>
                </a:solidFill>
              </a:rPr>
              <a:t>system call </a:t>
            </a:r>
            <a:r>
              <a:rPr lang="en-US" altLang="zh-CN" sz="2000" b="1" dirty="0"/>
              <a:t>is executed</a:t>
            </a:r>
          </a:p>
          <a:p>
            <a:pPr lvl="1"/>
            <a:r>
              <a:rPr lang="en-US" altLang="zh-CN" sz="1800" b="1" u="sng" dirty="0"/>
              <a:t>It is treated by the hardware as a </a:t>
            </a:r>
            <a:r>
              <a:rPr lang="en-US" altLang="zh-CN" sz="1800" b="1" u="sng" dirty="0">
                <a:solidFill>
                  <a:srgbClr val="C00000"/>
                </a:solidFill>
              </a:rPr>
              <a:t>software interrupt</a:t>
            </a:r>
            <a:r>
              <a:rPr lang="en-US" altLang="zh-CN" sz="1800" b="1" u="sng" dirty="0"/>
              <a:t>.</a:t>
            </a:r>
          </a:p>
          <a:p>
            <a:pPr lvl="1"/>
            <a:r>
              <a:rPr lang="en-US" altLang="zh-CN" sz="1800" dirty="0"/>
              <a:t>Control passes through the interrupt vector to a service routine in the operating system,</a:t>
            </a:r>
          </a:p>
          <a:p>
            <a:pPr lvl="1"/>
            <a:r>
              <a:rPr lang="en-US" altLang="zh-CN" sz="1800" dirty="0">
                <a:solidFill>
                  <a:srgbClr val="C00000"/>
                </a:solidFill>
              </a:rPr>
              <a:t>The mode bit is set to kernel mode (0)</a:t>
            </a:r>
            <a:r>
              <a:rPr lang="en-US" altLang="zh-CN" sz="1800" dirty="0"/>
              <a:t>. 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4691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19EAD53-E71D-49A2-9A26-A0092DCF7B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Transition from User to Kernel Mode</a:t>
            </a:r>
          </a:p>
        </p:txBody>
      </p:sp>
      <p:sp>
        <p:nvSpPr>
          <p:cNvPr id="72707" name="Rectangle 4">
            <a:extLst>
              <a:ext uri="{FF2B5EF4-FFF2-40B4-BE49-F238E27FC236}">
                <a16:creationId xmlns:a16="http://schemas.microsoft.com/office/drawing/2014/main" id="{F4B62417-1DBC-4C9B-A587-1D2B8269209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endParaRPr lang="en-US" altLang="zh-CN" sz="1800"/>
          </a:p>
          <a:p>
            <a:endParaRPr lang="en-US" altLang="zh-CN" sz="1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81" y="1282700"/>
            <a:ext cx="7019925" cy="3486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65381" y="5107709"/>
            <a:ext cx="6567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注：执行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指令：将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从用户态转为核心态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现在一般称为 </a:t>
            </a:r>
            <a:r>
              <a:rPr lang="en-US" altLang="zh-CN" dirty="0" err="1" smtClean="0"/>
              <a:t>syscall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8E30ABA-6977-47AD-8B2F-4CC675914B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38125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36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E.g.   CPU Protection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30150F78-437E-42FF-97B7-31D8CFDCE6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58973" y="1228093"/>
            <a:ext cx="7691438" cy="4803775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409E2"/>
                </a:solidFill>
              </a:rPr>
              <a:t>Must prevent a user program from getting stuck in an </a:t>
            </a:r>
            <a:r>
              <a:rPr lang="en-US" altLang="zh-CN" sz="2000" b="1" dirty="0">
                <a:solidFill>
                  <a:srgbClr val="7030A0"/>
                </a:solidFill>
              </a:rPr>
              <a:t>infinite loop </a:t>
            </a:r>
            <a:r>
              <a:rPr lang="en-US" altLang="zh-CN" sz="2000" b="1" dirty="0">
                <a:solidFill>
                  <a:srgbClr val="0409E2"/>
                </a:solidFill>
              </a:rPr>
              <a:t>or not calling system services, and never returning control to the OS.</a:t>
            </a:r>
          </a:p>
          <a:p>
            <a:r>
              <a:rPr lang="en-US" altLang="zh-CN" sz="2000" b="1" i="1" dirty="0">
                <a:solidFill>
                  <a:srgbClr val="FF0000"/>
                </a:solidFill>
              </a:rPr>
              <a:t>Timer </a:t>
            </a:r>
            <a:r>
              <a:rPr lang="en-US" altLang="zh-CN" sz="2000" dirty="0"/>
              <a:t>to prevent </a:t>
            </a:r>
            <a:r>
              <a:rPr lang="en-US" altLang="zh-CN" sz="2000" dirty="0">
                <a:solidFill>
                  <a:srgbClr val="FF0000"/>
                </a:solidFill>
              </a:rPr>
              <a:t>infinite loop / process hogging resources</a:t>
            </a:r>
          </a:p>
          <a:p>
            <a:pPr lvl="1"/>
            <a:r>
              <a:rPr lang="en-US" altLang="zh-CN" sz="1800" b="1" dirty="0"/>
              <a:t>Set interrupt after specific period</a:t>
            </a:r>
          </a:p>
          <a:p>
            <a:pPr lvl="1"/>
            <a:r>
              <a:rPr lang="en-US" altLang="zh-CN" sz="1800" dirty="0"/>
              <a:t>Operating system decrements counter</a:t>
            </a:r>
          </a:p>
          <a:p>
            <a:pPr lvl="1"/>
            <a:r>
              <a:rPr lang="en-US" altLang="zh-CN" sz="1800" dirty="0"/>
              <a:t>When counter zero generate an interrupt</a:t>
            </a:r>
          </a:p>
          <a:p>
            <a:pPr lvl="1"/>
            <a:r>
              <a:rPr lang="en-US" altLang="zh-CN" sz="1800" dirty="0"/>
              <a:t>Set up before scheduling process to regain control or terminate program that exceeds allotted time</a:t>
            </a:r>
          </a:p>
          <a:p>
            <a:r>
              <a:rPr lang="en-US" altLang="zh-CN" sz="2000" dirty="0"/>
              <a:t>Timer commonly used to implement time sharing.</a:t>
            </a:r>
          </a:p>
          <a:p>
            <a:r>
              <a:rPr lang="en-US" altLang="zh-CN" sz="2000" dirty="0"/>
              <a:t>Time also used to compute the current time.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Load-timer is a privileged instruction.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B02896F-139B-42A2-A181-F4B57CAC43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25425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36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E.g. Memory Protection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E32294BD-95A1-4C16-BBEC-E91F4A4281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4738" y="1423988"/>
            <a:ext cx="7532687" cy="4884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0409E2"/>
                </a:solidFill>
              </a:rPr>
              <a:t>Should protect the OS from access by user programs, and protect user programs from one another.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Must provide memory protection at least for the </a:t>
            </a:r>
            <a:r>
              <a:rPr lang="en-US" altLang="zh-CN" sz="2400" dirty="0">
                <a:solidFill>
                  <a:srgbClr val="0409E2"/>
                </a:solidFill>
              </a:rPr>
              <a:t>interrupt vector </a:t>
            </a:r>
            <a:r>
              <a:rPr lang="en-US" altLang="zh-CN" sz="2400" dirty="0"/>
              <a:t>and the </a:t>
            </a:r>
            <a:r>
              <a:rPr lang="en-US" altLang="zh-CN" sz="2400" dirty="0">
                <a:solidFill>
                  <a:srgbClr val="0409E2"/>
                </a:solidFill>
              </a:rPr>
              <a:t>interrupt service routines </a:t>
            </a:r>
            <a:r>
              <a:rPr lang="en-US" altLang="zh-CN" sz="2400" dirty="0"/>
              <a:t>of the OS.</a:t>
            </a:r>
          </a:p>
          <a:p>
            <a:pPr>
              <a:lnSpc>
                <a:spcPct val="90000"/>
              </a:lnSpc>
            </a:pPr>
            <a:r>
              <a:rPr lang="en-US" altLang="zh-CN" sz="2400" u="sng" dirty="0" smtClean="0"/>
              <a:t>CPU</a:t>
            </a:r>
            <a:r>
              <a:rPr lang="zh-CN" altLang="en-US" sz="2400" u="sng" dirty="0" smtClean="0"/>
              <a:t>的</a:t>
            </a:r>
            <a:r>
              <a:rPr lang="en-US" altLang="zh-CN" sz="2400" u="sng" dirty="0" smtClean="0">
                <a:solidFill>
                  <a:srgbClr val="C00000"/>
                </a:solidFill>
              </a:rPr>
              <a:t>MMU</a:t>
            </a:r>
            <a:r>
              <a:rPr lang="zh-CN" altLang="en-US" sz="2400" u="sng" dirty="0" smtClean="0"/>
              <a:t>模块中</a:t>
            </a:r>
            <a:r>
              <a:rPr lang="zh-CN" altLang="en-US" sz="2400" dirty="0" smtClean="0"/>
              <a:t>，对于</a:t>
            </a:r>
            <a:r>
              <a:rPr lang="zh-CN" altLang="en-US" sz="2400" dirty="0"/>
              <a:t>涉及到存储器管理的寄存器不允许用户进行设置，只能由</a:t>
            </a:r>
            <a:r>
              <a:rPr lang="en-US" altLang="zh-CN" sz="2400" dirty="0"/>
              <a:t>OS</a:t>
            </a:r>
            <a:r>
              <a:rPr lang="zh-CN" altLang="en-US" sz="2400" dirty="0"/>
              <a:t>来完成</a:t>
            </a:r>
            <a:r>
              <a:rPr lang="en-US" altLang="zh-CN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设置这些寄存器的指令被定义为特权指令</a:t>
            </a:r>
            <a:r>
              <a:rPr lang="zh-CN" altLang="en-US" sz="2000" dirty="0" smtClean="0"/>
              <a:t>，内容只能</a:t>
            </a:r>
            <a:r>
              <a:rPr lang="zh-CN" altLang="en-US" sz="2000" dirty="0"/>
              <a:t>由</a:t>
            </a:r>
            <a:r>
              <a:rPr lang="zh-CN" altLang="en-US" sz="2000" dirty="0" smtClean="0"/>
              <a:t>系统设置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MMU—Memory Management Unit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7A23E26C-2BCB-4D6B-855D-A7EB12F3B6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7288" y="212725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36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E.g. I/O Protection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E9127B7-E0B9-45A2-98D4-4E594CCC74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4825" y="1300163"/>
            <a:ext cx="8424863" cy="4737100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409E2"/>
                </a:solidFill>
              </a:rPr>
              <a:t>All I/O instructions are privileged instructions</a:t>
            </a:r>
            <a:r>
              <a:rPr lang="en-US" altLang="zh-CN" sz="2800" b="1" dirty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To prevent users from issuing I/O instruction directly</a:t>
            </a:r>
            <a:r>
              <a:rPr lang="en-US" altLang="zh-CN" b="1" dirty="0"/>
              <a:t>.</a:t>
            </a:r>
          </a:p>
          <a:p>
            <a:pPr lvl="2"/>
            <a:r>
              <a:rPr lang="en-US" altLang="zh-CN" dirty="0"/>
              <a:t>Almost all the I/O devices are shared by the users.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To prevent users from performing illegal I/O.</a:t>
            </a:r>
          </a:p>
          <a:p>
            <a:pPr lvl="2"/>
            <a:r>
              <a:rPr lang="en-US" altLang="zh-CN" dirty="0"/>
              <a:t>E.g. Read data from a printer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文本框 3">
            <a:extLst>
              <a:ext uri="{FF2B5EF4-FFF2-40B4-BE49-F238E27FC236}">
                <a16:creationId xmlns:a16="http://schemas.microsoft.com/office/drawing/2014/main" id="{44EE000E-9508-4052-89A7-18EA9044532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711201"/>
            <a:ext cx="731520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假设下列指令已装入指令寄存器，则执行时</a:t>
            </a:r>
            <a:r>
              <a: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不可能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导致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CPU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从用户态变为核心态（系统态）的是（）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2015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计算机联考）</a:t>
            </a:r>
          </a:p>
        </p:txBody>
      </p:sp>
      <p:sp>
        <p:nvSpPr>
          <p:cNvPr id="76803" name="文本框 4">
            <a:extLst>
              <a:ext uri="{FF2B5EF4-FFF2-40B4-BE49-F238E27FC236}">
                <a16:creationId xmlns:a16="http://schemas.microsoft.com/office/drawing/2014/main" id="{16AB843B-ED04-4869-B37B-D4B62AA89418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388498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DIV R0,R1 ; R0/R1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R0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6804" name="文本框 5">
            <a:extLst>
              <a:ext uri="{FF2B5EF4-FFF2-40B4-BE49-F238E27FC236}">
                <a16:creationId xmlns:a16="http://schemas.microsoft.com/office/drawing/2014/main" id="{F951C717-D3B6-4D2E-AFF0-F97C445E913A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118748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 n         ;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产生软中断</a:t>
            </a:r>
          </a:p>
        </p:txBody>
      </p:sp>
      <p:sp>
        <p:nvSpPr>
          <p:cNvPr id="76805" name="文本框 6">
            <a:extLst>
              <a:ext uri="{FF2B5EF4-FFF2-40B4-BE49-F238E27FC236}">
                <a16:creationId xmlns:a16="http://schemas.microsoft.com/office/drawing/2014/main" id="{798F3452-AD46-4185-8C35-590BB27F2387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3848998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NOT R0     ; 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寄存器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R0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的内容取反</a:t>
            </a:r>
          </a:p>
        </p:txBody>
      </p:sp>
      <p:sp>
        <p:nvSpPr>
          <p:cNvPr id="76806" name="文本框 7">
            <a:extLst>
              <a:ext uri="{FF2B5EF4-FFF2-40B4-BE49-F238E27FC236}">
                <a16:creationId xmlns:a16="http://schemas.microsoft.com/office/drawing/2014/main" id="{E9570311-7B26-4C42-9CCB-CC191CD5550A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4706248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MOV R0,addr   ; 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把地址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addr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处的内存数据放入寄存器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R0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BC430AA-05A8-4945-99F0-B2D17D65E31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45199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79026D3-CF1B-4E6F-98CA-464AB49EEEF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18224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5FE2F31-7184-4B4E-94FD-3E28CC230BA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949325" y="391249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0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500B07D-6BA7-4B53-BD04-9764D6BB630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476974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7E2C30F-FDF9-4B90-AE77-236B28E6747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C50DF92-BDA3-49D9-908F-7641A6ED7A0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6813" name="文本框 24">
            <a:extLst>
              <a:ext uri="{FF2B5EF4-FFF2-40B4-BE49-F238E27FC236}">
                <a16:creationId xmlns:a16="http://schemas.microsoft.com/office/drawing/2014/main" id="{CD2F24CC-DA6C-45CD-B48C-A9F3AF794F78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76814" name="文本框 25">
            <a:extLst>
              <a:ext uri="{FF2B5EF4-FFF2-40B4-BE49-F238E27FC236}">
                <a16:creationId xmlns:a16="http://schemas.microsoft.com/office/drawing/2014/main" id="{5BC02F6A-AD15-43B8-A258-05C86FE5D195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779001" y="1270000"/>
            <a:ext cx="3332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6815" name="组合 23">
            <a:extLst>
              <a:ext uri="{FF2B5EF4-FFF2-40B4-BE49-F238E27FC236}">
                <a16:creationId xmlns:a16="http://schemas.microsoft.com/office/drawing/2014/main" id="{1F5CFB8F-879E-471A-8F77-25A1D3BE83F4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C6529949-7176-4AE8-B481-591063052B84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C90F9BF0-F94A-44C0-B64A-1030128D02DA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16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6828" name="RemarkTitleText">
              <a:extLst>
                <a:ext uri="{FF2B5EF4-FFF2-40B4-BE49-F238E27FC236}">
                  <a16:creationId xmlns:a16="http://schemas.microsoft.com/office/drawing/2014/main" id="{157223DF-F0EE-4F02-AC96-7CF83DC86B82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6F52463A-474A-423D-84F3-4F866D09AFE5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F46BC3E1-2DF5-48E3-A61A-CB2FCCA9334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6818" name="RemarkTitleText">
            <a:extLst>
              <a:ext uri="{FF2B5EF4-FFF2-40B4-BE49-F238E27FC236}">
                <a16:creationId xmlns:a16="http://schemas.microsoft.com/office/drawing/2014/main" id="{4728957B-B509-45FE-B2E0-6A6B0CF627DD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6819" name="组合 17">
            <a:extLst>
              <a:ext uri="{FF2B5EF4-FFF2-40B4-BE49-F238E27FC236}">
                <a16:creationId xmlns:a16="http://schemas.microsoft.com/office/drawing/2014/main" id="{0801AC79-46E8-4C2A-9448-3D04348F48BE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7D30BB3-E3DB-4EB1-AB55-8430008D15AE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AB6BBFFD-C245-4988-B52E-2BADA0EF1A57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6824" name="TypeText">
              <a:extLst>
                <a:ext uri="{FF2B5EF4-FFF2-40B4-BE49-F238E27FC236}">
                  <a16:creationId xmlns:a16="http://schemas.microsoft.com/office/drawing/2014/main" id="{F518AECD-7557-44DB-A5EF-20CC13892D3D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6825" name="TipText">
              <a:extLst>
                <a:ext uri="{FF2B5EF4-FFF2-40B4-BE49-F238E27FC236}">
                  <a16:creationId xmlns:a16="http://schemas.microsoft.com/office/drawing/2014/main" id="{76003142-6E4C-4C3F-9591-36155BE7F627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6820" name="图片 2">
            <a:extLst>
              <a:ext uri="{FF2B5EF4-FFF2-40B4-BE49-F238E27FC236}">
                <a16:creationId xmlns:a16="http://schemas.microsoft.com/office/drawing/2014/main" id="{BFEE9AF6-9084-4FF5-8271-A4C728C7848F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21" name="文本框 18">
            <a:extLst>
              <a:ext uri="{FF2B5EF4-FFF2-40B4-BE49-F238E27FC236}">
                <a16:creationId xmlns:a16="http://schemas.microsoft.com/office/drawing/2014/main" id="{35D5DCAA-E62F-46D6-902A-DA452F75098F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14400" y="635000"/>
            <a:ext cx="7315200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31C02A53-0C49-41D8-BF73-5FECE747D9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1.6 Process Management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A8CC16E2-0A41-4EEB-B5A2-971664C745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96963"/>
            <a:ext cx="7351712" cy="5086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/>
              <a:t>A process is a program in execution. It is a unit of work within the system. </a:t>
            </a:r>
            <a:r>
              <a:rPr lang="en-US" altLang="zh-CN" sz="1800" b="1"/>
              <a:t>Program</a:t>
            </a:r>
            <a:r>
              <a:rPr lang="en-US" altLang="zh-CN" sz="1800"/>
              <a:t> is a </a:t>
            </a:r>
            <a:r>
              <a:rPr lang="en-US" altLang="zh-CN" sz="1800" i="1">
                <a:solidFill>
                  <a:srgbClr val="FF3300"/>
                </a:solidFill>
              </a:rPr>
              <a:t>passive entity</a:t>
            </a:r>
            <a:r>
              <a:rPr lang="en-US" altLang="zh-CN" sz="1800"/>
              <a:t>, </a:t>
            </a:r>
            <a:r>
              <a:rPr lang="en-US" altLang="zh-CN" sz="1800" b="1"/>
              <a:t>process</a:t>
            </a:r>
            <a:r>
              <a:rPr lang="en-US" altLang="zh-CN" sz="1800"/>
              <a:t> is an </a:t>
            </a:r>
            <a:r>
              <a:rPr lang="en-US" altLang="zh-CN" sz="1800" i="1">
                <a:solidFill>
                  <a:srgbClr val="FF3300"/>
                </a:solidFill>
              </a:rPr>
              <a:t>active entity</a:t>
            </a:r>
            <a:r>
              <a:rPr lang="en-US" altLang="zh-CN" sz="1800"/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1800"/>
              <a:t>Process needs resources to accomplish its task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CPU, memory, I/O, files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Initialization data</a:t>
            </a:r>
          </a:p>
          <a:p>
            <a:pPr>
              <a:lnSpc>
                <a:spcPct val="90000"/>
              </a:lnSpc>
            </a:pPr>
            <a:r>
              <a:rPr lang="en-US" altLang="zh-CN" sz="1800"/>
              <a:t>Process termination requires reclaim of any reusable resources</a:t>
            </a:r>
          </a:p>
          <a:p>
            <a:pPr>
              <a:lnSpc>
                <a:spcPct val="90000"/>
              </a:lnSpc>
            </a:pPr>
            <a:r>
              <a:rPr lang="en-US" altLang="zh-CN" sz="1800"/>
              <a:t>Single-threaded process has one </a:t>
            </a:r>
            <a:r>
              <a:rPr lang="en-US" altLang="zh-CN" sz="1800" b="1"/>
              <a:t>program counter</a:t>
            </a:r>
            <a:r>
              <a:rPr lang="en-US" altLang="zh-CN" sz="1800"/>
              <a:t> specifying location of next instruction to execute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Process executes instructions sequentially, one at a time, until completion</a:t>
            </a:r>
          </a:p>
          <a:p>
            <a:pPr>
              <a:lnSpc>
                <a:spcPct val="90000"/>
              </a:lnSpc>
            </a:pPr>
            <a:r>
              <a:rPr lang="en-US" altLang="zh-CN" sz="1800"/>
              <a:t>Multi-threaded process has one program counter per thread</a:t>
            </a:r>
          </a:p>
          <a:p>
            <a:pPr>
              <a:lnSpc>
                <a:spcPct val="90000"/>
              </a:lnSpc>
            </a:pPr>
            <a:r>
              <a:rPr lang="en-US" altLang="zh-CN" sz="1800"/>
              <a:t>Typically system has many processes, some user, some operating system running concurrently on one or more CPUs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Concurrency by </a:t>
            </a:r>
            <a:r>
              <a:rPr lang="en-US" altLang="zh-CN" sz="1800">
                <a:solidFill>
                  <a:srgbClr val="FF3300"/>
                </a:solidFill>
              </a:rPr>
              <a:t>multiplexing</a:t>
            </a:r>
            <a:r>
              <a:rPr lang="en-US" altLang="zh-CN" sz="1800"/>
              <a:t> the CPUs among the processes / threads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5EEAB8B3-9901-4FDE-9ED5-EF24AB2E145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Process Management Activities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9897FDF-27C6-491D-A85F-C2619330EB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38175" y="1282700"/>
            <a:ext cx="7823200" cy="44831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400" dirty="0"/>
              <a:t>The operating system is responsible for the following activities in  connection with process management: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Creating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70C0"/>
                </a:solidFill>
              </a:rPr>
              <a:t>deleting</a:t>
            </a:r>
            <a:r>
              <a:rPr lang="en-US" altLang="zh-CN" sz="2400" dirty="0"/>
              <a:t> both user and system processes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Suspending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70C0"/>
                </a:solidFill>
              </a:rPr>
              <a:t>resuming</a:t>
            </a:r>
            <a:r>
              <a:rPr lang="en-US" altLang="zh-CN" sz="2400" dirty="0"/>
              <a:t> processes</a:t>
            </a:r>
          </a:p>
          <a:p>
            <a:r>
              <a:rPr lang="en-US" altLang="zh-CN" sz="2400" dirty="0"/>
              <a:t>Providing mechanisms for process </a:t>
            </a:r>
            <a:r>
              <a:rPr lang="en-US" altLang="zh-CN" sz="2400" dirty="0">
                <a:solidFill>
                  <a:srgbClr val="0070C0"/>
                </a:solidFill>
              </a:rPr>
              <a:t>synchronization</a:t>
            </a:r>
          </a:p>
          <a:p>
            <a:r>
              <a:rPr lang="en-US" altLang="zh-CN" sz="2400" dirty="0"/>
              <a:t>Providing mechanisms for process </a:t>
            </a:r>
            <a:r>
              <a:rPr lang="en-US" altLang="zh-CN" sz="2400" dirty="0">
                <a:solidFill>
                  <a:srgbClr val="0070C0"/>
                </a:solidFill>
              </a:rPr>
              <a:t>communication</a:t>
            </a:r>
          </a:p>
          <a:p>
            <a:r>
              <a:rPr lang="en-US" altLang="zh-CN" sz="2400" dirty="0"/>
              <a:t>Providing mechanisms for </a:t>
            </a:r>
            <a:r>
              <a:rPr lang="en-US" altLang="zh-CN" sz="2400" dirty="0">
                <a:solidFill>
                  <a:srgbClr val="0070C0"/>
                </a:solidFill>
              </a:rPr>
              <a:t>deadlock</a:t>
            </a:r>
            <a:r>
              <a:rPr lang="en-US" altLang="zh-CN" sz="2400" dirty="0"/>
              <a:t> handling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32E78331-96D3-415F-B948-BAFA21383F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1.7 Memory Management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C132C9B6-0D71-4862-98A0-7881B77C5F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/>
              <a:t>All data in memory before and after processing</a:t>
            </a:r>
          </a:p>
          <a:p>
            <a:r>
              <a:rPr lang="en-US" altLang="zh-CN" sz="2400"/>
              <a:t>All instructions in memory in order to execute</a:t>
            </a:r>
          </a:p>
          <a:p>
            <a:r>
              <a:rPr lang="en-US" altLang="zh-CN" sz="2400"/>
              <a:t>Memory management determines what is in memory when</a:t>
            </a:r>
          </a:p>
          <a:p>
            <a:pPr lvl="1"/>
            <a:r>
              <a:rPr lang="en-US" altLang="zh-CN" sz="2000"/>
              <a:t>Optimizing CPU utilization and computer response to users</a:t>
            </a:r>
          </a:p>
          <a:p>
            <a:r>
              <a:rPr lang="en-US" altLang="zh-CN" sz="2400"/>
              <a:t>Memory management activities</a:t>
            </a:r>
          </a:p>
          <a:p>
            <a:pPr lvl="1"/>
            <a:r>
              <a:rPr lang="en-US" altLang="zh-CN" sz="2000"/>
              <a:t>Keeping track of which parts of memory are currently being used and by whom</a:t>
            </a:r>
          </a:p>
          <a:p>
            <a:pPr lvl="1"/>
            <a:r>
              <a:rPr lang="en-US" altLang="zh-CN" sz="2000"/>
              <a:t>Deciding which processes (or parts thereof) and data to move into and out of memory</a:t>
            </a:r>
          </a:p>
          <a:p>
            <a:pPr lvl="1"/>
            <a:r>
              <a:rPr lang="en-US" altLang="zh-CN" sz="2000"/>
              <a:t>Allocating and deallocating memory space as needed</a:t>
            </a:r>
          </a:p>
          <a:p>
            <a:pPr lvl="1">
              <a:buFont typeface="Monotype Sorts" pitchFamily="2" charset="2"/>
              <a:buNone/>
            </a:pP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09DE6715-7722-44E9-9BCC-F801A0677B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1.8 Storage Management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0E86A7B-BE9B-4C58-918B-29A8422BCB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16000" y="1239838"/>
            <a:ext cx="7583488" cy="4554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>
                <a:solidFill>
                  <a:srgbClr val="FF0000"/>
                </a:solidFill>
              </a:rPr>
              <a:t>OS provides uniform, logical view of information storage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Abstracts physical properties to logical storage unit  - </a:t>
            </a:r>
            <a:r>
              <a:rPr lang="en-US" altLang="zh-CN" sz="1800" b="1"/>
              <a:t>file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Each medium is controlled by device (i.e., disk drive, tape drive)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Varying properties include access speed, capacity, data-transfer rate, access method (sequential or random)</a:t>
            </a:r>
          </a:p>
          <a:p>
            <a:pPr>
              <a:lnSpc>
                <a:spcPct val="90000"/>
              </a:lnSpc>
            </a:pPr>
            <a:r>
              <a:rPr lang="en-US" altLang="zh-CN" sz="1800" b="1"/>
              <a:t>File-System management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Files usually organized into directories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Access control on most systems to determine who can access what (file protection)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OS activities include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Creating and deleting files and directories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Primitives to manipulate files and dirs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Mapping files onto secondary storage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Backup files onto stable (non-volatile) storage media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6E32E2-0A78-49FA-A298-16C209EE5CB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1267058"/>
            <a:ext cx="7598004" cy="89201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b="1" dirty="0"/>
              <a:t>关于操作系统的</a:t>
            </a:r>
            <a:r>
              <a:rPr lang="zh-CN" altLang="en-US" sz="2800" b="1" dirty="0" smtClean="0"/>
              <a:t>叙述</a:t>
            </a:r>
            <a:r>
              <a:rPr lang="zh-CN" altLang="en-US" sz="2800" b="1" dirty="0"/>
              <a:t>，</a:t>
            </a:r>
            <a:r>
              <a:rPr lang="zh-CN" altLang="en-US" sz="2800" b="1" dirty="0" smtClean="0"/>
              <a:t>不是很准确的是（）。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C8674F-9A7E-4FA3-89DC-46BB93AC44B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50197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管理资源的程序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95C8DB-37A8-41BB-9FA3-76590E5C990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35922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管理用户程序执行的程序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78C27C-088F-4328-BCAA-6FF5222029E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21647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能使系统资源提高效率的程序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9D5EBA-3B2A-4BB0-9083-EDC30CF7AC1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07372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能方便用户编程的程序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B19F907-2770-42B2-8DF8-1DBF1378514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56626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DCA8B22-E84A-48C2-8D92-9D40FF85C6B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42351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747E7E4-4939-4891-9BB5-DAA878E634CF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28076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1008CD5-FE08-4342-930B-67F597BA9C6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011555" y="513801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6E47D82-C235-4186-8F5F-46FCDEAFF49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F8C4C3F-8028-4401-A7E2-BE1DC41198F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0D148E3-7C82-4792-86FC-39CC8C811D9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99ED5A4-D8B0-422C-A5F2-58B6C9BB124F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2751A70-29B2-4462-B1B2-547480EBE899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ED777B73-537E-489D-9FAB-D13C3D048707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2E7EDF1E-0547-4623-9A5B-8507CDB782FF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9AC4C944-A4F8-4CE0-9DDE-AB2428E173C1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8C0EF0B3-2D5B-4A1D-9A86-A08354F595C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7FD39D59-7905-4E3D-A931-DC272EDB9211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3A6B5E8E-D371-40EF-AB70-CB424C42800F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046DE71-4A58-4CC9-BC6A-00CCCB94C7E3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000CDDB1-F59F-4EE7-A27A-A7B31E6BA287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33D8215-65EF-4EFC-9B99-FF77D4DCBB89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3DF3D236-5786-454B-9906-BF0E02AE4BE7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4334F814-8806-4FCF-AA65-67A482EF941A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B9D1BB0-3474-4E5A-83C4-18ECD3C1202D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1A7C9FF-AEAB-4340-8C51-05612E5EB000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182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088F762A-F5F3-4E62-B073-AB7D1FFEDE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Mass-Storage Management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E5842C8-D116-4286-9FF7-B473D954CA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600"/>
              <a:t>Usually disks used to store data that does not fit in main memory or data that must be kept for a “long” period of time.</a:t>
            </a:r>
          </a:p>
          <a:p>
            <a:r>
              <a:rPr lang="en-US" altLang="zh-CN" sz="1600"/>
              <a:t>Proper management is of central importance</a:t>
            </a:r>
          </a:p>
          <a:p>
            <a:r>
              <a:rPr lang="en-US" altLang="zh-CN" sz="1600"/>
              <a:t>Entire speed of computer operation hinges on disk subsystem and its algorithms</a:t>
            </a:r>
          </a:p>
          <a:p>
            <a:r>
              <a:rPr lang="en-US" altLang="zh-CN" sz="1600"/>
              <a:t>OS activities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Free-space management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Storage allocation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Disk scheduling</a:t>
            </a:r>
          </a:p>
          <a:p>
            <a:r>
              <a:rPr lang="en-US" altLang="zh-CN" sz="1600"/>
              <a:t>Some storage need not be fast</a:t>
            </a:r>
          </a:p>
          <a:p>
            <a:pPr lvl="1"/>
            <a:r>
              <a:rPr lang="en-US" altLang="zh-CN" sz="1600"/>
              <a:t>Tertiary storage includes optical storage, magnetic tape</a:t>
            </a:r>
          </a:p>
          <a:p>
            <a:pPr lvl="1"/>
            <a:r>
              <a:rPr lang="en-US" altLang="zh-CN" sz="1600"/>
              <a:t>Still must be managed</a:t>
            </a:r>
          </a:p>
          <a:p>
            <a:pPr lvl="1"/>
            <a:r>
              <a:rPr lang="en-US" altLang="zh-CN" sz="1600"/>
              <a:t>Varies between WORM (write-once, read-many-times) and RW (read-write)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8BCC7F16-8C88-4BC5-8E06-F7B939E381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Caching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63DEA0DD-5D67-4E11-880C-01F1ED48B5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4900613"/>
          </a:xfrm>
        </p:spPr>
        <p:txBody>
          <a:bodyPr/>
          <a:lstStyle/>
          <a:p>
            <a:r>
              <a:rPr lang="en-US" altLang="zh-CN" sz="2000"/>
              <a:t>Important principle, performed at many levels in a computer (in hardware, operating system, software)</a:t>
            </a:r>
          </a:p>
          <a:p>
            <a:r>
              <a:rPr lang="en-US" altLang="zh-CN" sz="2000"/>
              <a:t>Information in use copied from slower to faster storage temporarily</a:t>
            </a:r>
          </a:p>
          <a:p>
            <a:r>
              <a:rPr lang="en-US" altLang="zh-CN" sz="2000"/>
              <a:t>Faster storage (cache) checked first to determine if information is there</a:t>
            </a:r>
          </a:p>
          <a:p>
            <a:pPr lvl="1"/>
            <a:r>
              <a:rPr lang="en-US" altLang="zh-CN" sz="2000"/>
              <a:t>If it is, information used directly from the cache (fast)</a:t>
            </a:r>
          </a:p>
          <a:p>
            <a:pPr lvl="1"/>
            <a:r>
              <a:rPr lang="en-US" altLang="zh-CN" sz="2000"/>
              <a:t>If not, data copied to cache and used there</a:t>
            </a:r>
          </a:p>
          <a:p>
            <a:r>
              <a:rPr lang="en-US" altLang="zh-CN" sz="2000"/>
              <a:t>Cache smaller than storage being cached</a:t>
            </a:r>
          </a:p>
          <a:p>
            <a:pPr lvl="1"/>
            <a:r>
              <a:rPr lang="en-US" altLang="zh-CN" sz="2000"/>
              <a:t>Cache management important design problem</a:t>
            </a:r>
          </a:p>
          <a:p>
            <a:pPr lvl="1"/>
            <a:r>
              <a:rPr lang="en-US" altLang="zh-CN" sz="2000"/>
              <a:t>Cache size and replacement policy</a:t>
            </a:r>
          </a:p>
          <a:p>
            <a:r>
              <a:rPr lang="en-US" altLang="zh-CN" sz="2000">
                <a:solidFill>
                  <a:srgbClr val="FF3300"/>
                </a:solidFill>
              </a:rPr>
              <a:t>Caching vs. Buffering</a:t>
            </a:r>
          </a:p>
          <a:p>
            <a:pPr>
              <a:buFont typeface="Monotype Sorts" pitchFamily="2" charset="2"/>
              <a:buNone/>
            </a:pPr>
            <a:endParaRPr lang="en-US" altLang="zh-CN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B9CDB0FA-1471-4577-89E4-006EE3F3E6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Performance of Various Levels of Storage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DC4342E-310B-4D1E-B7C5-2B92FF41D1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721600" cy="4483100"/>
          </a:xfrm>
        </p:spPr>
        <p:txBody>
          <a:bodyPr/>
          <a:lstStyle/>
          <a:p>
            <a:r>
              <a:rPr lang="en-US" altLang="zh-CN" sz="1800"/>
              <a:t>Movement between levels of storage hierarchy can be explicit or implicit</a:t>
            </a:r>
          </a:p>
        </p:txBody>
      </p:sp>
      <p:pic>
        <p:nvPicPr>
          <p:cNvPr id="84996" name="Picture 4">
            <a:extLst>
              <a:ext uri="{FF2B5EF4-FFF2-40B4-BE49-F238E27FC236}">
                <a16:creationId xmlns:a16="http://schemas.microsoft.com/office/drawing/2014/main" id="{CBAE0C47-6FE2-4334-BF4B-EC48A593C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t="23097" r="787" b="22835"/>
          <a:stretch>
            <a:fillRect/>
          </a:stretch>
        </p:blipFill>
        <p:spPr bwMode="auto">
          <a:xfrm>
            <a:off x="1460500" y="2379663"/>
            <a:ext cx="6362700" cy="31194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9BB5F01-2A87-4D39-BA21-C68216B5049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446088"/>
            <a:ext cx="80772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Migration of Integer A from Disk to Register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487AD596-5ED6-4CFC-BCE7-1CEB9A9C50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800"/>
              <a:t>Multitasking environments must be careful to use most recent value, no matter where it is stored in the storage hierarchy</a:t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endParaRPr lang="en-US" altLang="zh-CN" sz="1800"/>
          </a:p>
          <a:p>
            <a:r>
              <a:rPr lang="en-US" altLang="zh-CN" sz="1800"/>
              <a:t>Multiprocessor environment must provide cache coherency in hardware such that all CPUs have the most recent value in their cache</a:t>
            </a:r>
          </a:p>
          <a:p>
            <a:r>
              <a:rPr lang="en-US" altLang="zh-CN" sz="1800"/>
              <a:t>Distributed environment situation even more complex</a:t>
            </a:r>
          </a:p>
          <a:p>
            <a:pPr lvl="1"/>
            <a:r>
              <a:rPr lang="en-US" altLang="zh-CN" sz="1800"/>
              <a:t>Several copies of a datum can exist</a:t>
            </a:r>
          </a:p>
          <a:p>
            <a:pPr lvl="1"/>
            <a:r>
              <a:rPr lang="en-US" altLang="zh-CN" sz="1800"/>
              <a:t>Various solutions covered in Chapter 17</a:t>
            </a:r>
          </a:p>
        </p:txBody>
      </p:sp>
      <p:pic>
        <p:nvPicPr>
          <p:cNvPr id="86020" name="Picture 4">
            <a:extLst>
              <a:ext uri="{FF2B5EF4-FFF2-40B4-BE49-F238E27FC236}">
                <a16:creationId xmlns:a16="http://schemas.microsoft.com/office/drawing/2014/main" id="{8F0EE0E3-9A8E-4088-B333-ABAAC95A4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" t="41441" r="386" b="41183"/>
          <a:stretch>
            <a:fillRect/>
          </a:stretch>
        </p:blipFill>
        <p:spPr bwMode="auto">
          <a:xfrm>
            <a:off x="1427163" y="2352675"/>
            <a:ext cx="6684962" cy="8778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E3E2B8BE-016C-482C-8D2F-FA20A8F9C7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I/O Subsystem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1847F395-8B8C-496E-A557-BC69E4AA8F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dirty="0"/>
              <a:t>One purpose of OS is to hide peculiarities of hardware devices from the user</a:t>
            </a:r>
          </a:p>
          <a:p>
            <a:r>
              <a:rPr lang="en-US" altLang="zh-CN" sz="2400" dirty="0"/>
              <a:t>I/O subsystem responsible for</a:t>
            </a:r>
          </a:p>
          <a:p>
            <a:pPr lvl="1"/>
            <a:r>
              <a:rPr lang="en-US" altLang="zh-CN" sz="2000" dirty="0"/>
              <a:t>Memory management of I/O including </a:t>
            </a:r>
            <a:r>
              <a:rPr lang="en-US" altLang="zh-CN" sz="2000" dirty="0">
                <a:solidFill>
                  <a:srgbClr val="FF3300"/>
                </a:solidFill>
              </a:rPr>
              <a:t>buffering </a:t>
            </a:r>
            <a:r>
              <a:rPr lang="en-US" altLang="zh-CN" sz="2000" dirty="0"/>
              <a:t>(storing data temporarily while it is being transferred), </a:t>
            </a:r>
            <a:r>
              <a:rPr lang="en-US" altLang="zh-CN" sz="2000" dirty="0">
                <a:solidFill>
                  <a:srgbClr val="FF3300"/>
                </a:solidFill>
              </a:rPr>
              <a:t>caching</a:t>
            </a:r>
            <a:r>
              <a:rPr lang="en-US" altLang="zh-CN" sz="2000" dirty="0"/>
              <a:t> (storing parts of data in faster storage for performance), </a:t>
            </a:r>
            <a:r>
              <a:rPr lang="en-US" altLang="zh-CN" sz="2000" dirty="0">
                <a:solidFill>
                  <a:srgbClr val="FF3300"/>
                </a:solidFill>
              </a:rPr>
              <a:t>spooling </a:t>
            </a:r>
            <a:r>
              <a:rPr lang="en-US" altLang="zh-CN" sz="2000" dirty="0"/>
              <a:t>(the overlapping of output of one job with input of other jobs)</a:t>
            </a:r>
          </a:p>
          <a:p>
            <a:pPr lvl="1"/>
            <a:r>
              <a:rPr lang="en-US" altLang="zh-CN" sz="2000" dirty="0"/>
              <a:t>General device-driver interface</a:t>
            </a:r>
          </a:p>
          <a:p>
            <a:pPr lvl="1"/>
            <a:r>
              <a:rPr lang="en-US" altLang="zh-CN" sz="2000" dirty="0"/>
              <a:t>Drivers for specific hardware devices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AC23F1DB-FA87-470A-919B-81D8E1C9BB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1.9 Protection and Security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F7592E4C-01F7-430B-9197-F5B0CB091D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b="1"/>
              <a:t>Protection</a:t>
            </a:r>
            <a:r>
              <a:rPr lang="en-US" altLang="zh-CN" sz="1800"/>
              <a:t> – any mechanism for </a:t>
            </a:r>
            <a:r>
              <a:rPr lang="en-US" altLang="zh-CN" sz="1800">
                <a:solidFill>
                  <a:srgbClr val="FF3300"/>
                </a:solidFill>
              </a:rPr>
              <a:t>controlling access</a:t>
            </a:r>
            <a:r>
              <a:rPr lang="en-US" altLang="zh-CN" sz="1800"/>
              <a:t> of processes or users to resources defined by the OS</a:t>
            </a:r>
          </a:p>
          <a:p>
            <a:pPr>
              <a:lnSpc>
                <a:spcPct val="90000"/>
              </a:lnSpc>
            </a:pPr>
            <a:r>
              <a:rPr lang="en-US" altLang="zh-CN" sz="1800" b="1"/>
              <a:t>Security</a:t>
            </a:r>
            <a:r>
              <a:rPr lang="en-US" altLang="zh-CN" sz="1800"/>
              <a:t> – defense of the system against </a:t>
            </a:r>
            <a:r>
              <a:rPr lang="en-US" altLang="zh-CN" sz="1800">
                <a:solidFill>
                  <a:srgbClr val="FF3300"/>
                </a:solidFill>
              </a:rPr>
              <a:t>internal and external attacks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Huge range, including denial-of-service, worms, viruses, identity theft, theft of service</a:t>
            </a:r>
          </a:p>
          <a:p>
            <a:pPr>
              <a:lnSpc>
                <a:spcPct val="90000"/>
              </a:lnSpc>
            </a:pPr>
            <a:r>
              <a:rPr lang="en-US" altLang="zh-CN" sz="1800"/>
              <a:t>Systems generally first distinguish among users, to determine who can do what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User identities (</a:t>
            </a:r>
            <a:r>
              <a:rPr lang="en-US" altLang="zh-CN" sz="1800" b="1"/>
              <a:t>user IDs</a:t>
            </a:r>
            <a:r>
              <a:rPr lang="en-US" altLang="zh-CN" sz="1800"/>
              <a:t>, security IDs) include name and associated number, one per user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User ID then associated with all files, processes of that user to determine access control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Group identifier (g</a:t>
            </a:r>
            <a:r>
              <a:rPr lang="en-US" altLang="zh-CN" sz="1800" b="1"/>
              <a:t>roup ID</a:t>
            </a:r>
            <a:r>
              <a:rPr lang="en-US" altLang="zh-CN" sz="1800"/>
              <a:t>) allows set of users to be defined and controls managed, then also associated with each process, file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/>
              <a:t>Privilege escalation</a:t>
            </a:r>
            <a:r>
              <a:rPr lang="en-US" altLang="zh-CN" sz="1800"/>
              <a:t> allows user to change to effective ID with more rights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5F66CE59-B6F8-445A-81F9-5FBEECE8193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13" y="188913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1.10 Distributed Systems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B8CDE09F-F301-40BB-ADEA-C364CBA3CB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322388"/>
            <a:ext cx="7464425" cy="4752975"/>
          </a:xfrm>
        </p:spPr>
        <p:txBody>
          <a:bodyPr/>
          <a:lstStyle/>
          <a:p>
            <a:r>
              <a:rPr lang="en-US" altLang="zh-CN" sz="2000" dirty="0"/>
              <a:t>A distributed system is a collection of physically separate, possibly heterogeneous computer systems that are networked to provide the users with access to the various resources that the system maintains.</a:t>
            </a:r>
          </a:p>
          <a:p>
            <a:r>
              <a:rPr lang="en-US" altLang="zh-CN" sz="2000" dirty="0"/>
              <a:t>Advantages of distributed systems.</a:t>
            </a:r>
          </a:p>
          <a:p>
            <a:pPr lvl="1"/>
            <a:r>
              <a:rPr lang="en-US" altLang="zh-CN" sz="2000" dirty="0"/>
              <a:t>Resources Sharing </a:t>
            </a:r>
          </a:p>
          <a:p>
            <a:pPr lvl="1"/>
            <a:r>
              <a:rPr lang="en-US" altLang="zh-CN" sz="2000" dirty="0"/>
              <a:t>Computation speed up</a:t>
            </a:r>
          </a:p>
          <a:p>
            <a:pPr lvl="1"/>
            <a:r>
              <a:rPr lang="en-US" altLang="zh-CN" sz="2000" dirty="0"/>
              <a:t>Functionality</a:t>
            </a:r>
          </a:p>
          <a:p>
            <a:pPr lvl="1"/>
            <a:r>
              <a:rPr lang="en-US" altLang="zh-CN" sz="2000" dirty="0"/>
              <a:t>Data availability </a:t>
            </a:r>
          </a:p>
          <a:p>
            <a:pPr lvl="1"/>
            <a:r>
              <a:rPr lang="en-US" altLang="zh-CN" sz="2000" dirty="0"/>
              <a:t>Reliability</a:t>
            </a:r>
          </a:p>
          <a:p>
            <a:pPr lvl="1"/>
            <a:r>
              <a:rPr lang="en-US" altLang="zh-CN" sz="2000" dirty="0"/>
              <a:t>Communications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48C72E95-162C-48FC-8698-FAFEC0630A3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5375" y="0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Distributed Systems (cont)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EDBDF529-CA01-43E8-8B41-F88B0BA32E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322388"/>
            <a:ext cx="702945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/>
              <a:t>Requires networking infrastructure.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Local area networks (LAN) or Wide area networks (WAN)  (MAN)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May be either client-server or peer-to-peer systems.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Client-server systems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Computer-server systems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File-server systems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P2P-Peer-to-Peer systems</a:t>
            </a:r>
            <a:endParaRPr lang="zh-CN" altLang="en-US" sz="2000"/>
          </a:p>
          <a:p>
            <a:pPr>
              <a:lnSpc>
                <a:spcPct val="80000"/>
              </a:lnSpc>
            </a:pPr>
            <a:r>
              <a:rPr lang="en-US" altLang="zh-CN" sz="2000"/>
              <a:t>RPC-Remote Process Call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Stub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RMI-Remote Method Invocation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0B9E8981-892C-4415-9DBB-5B57BFC6E7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1.11 Special-Purpose Systems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4119C045-9F27-425D-A001-3AA7AFAD02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800"/>
              <a:t>Real-Time Embedded Systems</a:t>
            </a:r>
          </a:p>
          <a:p>
            <a:r>
              <a:rPr lang="en-US" altLang="zh-CN" sz="2800"/>
              <a:t>Multimedia Systems</a:t>
            </a:r>
          </a:p>
          <a:p>
            <a:r>
              <a:rPr lang="en-US" altLang="zh-CN" sz="2800"/>
              <a:t>Handheld Systems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E0C70D92-2748-48A2-BAD8-5FE748F77E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03200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Real-Time Systems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DDEDBBAD-C22B-4846-A63B-B2512082E6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31888" y="1489075"/>
            <a:ext cx="7362825" cy="3724275"/>
          </a:xfrm>
        </p:spPr>
        <p:txBody>
          <a:bodyPr/>
          <a:lstStyle/>
          <a:p>
            <a:r>
              <a:rPr lang="en-US" altLang="zh-CN" sz="2800"/>
              <a:t>Often used as a control device in a dedicated application such as controlling </a:t>
            </a:r>
            <a:r>
              <a:rPr lang="en-US" altLang="zh-CN" sz="2800">
                <a:solidFill>
                  <a:srgbClr val="0070C0"/>
                </a:solidFill>
              </a:rPr>
              <a:t>scientific experiments</a:t>
            </a:r>
            <a:r>
              <a:rPr lang="en-US" altLang="zh-CN" sz="2800"/>
              <a:t>, </a:t>
            </a:r>
            <a:r>
              <a:rPr lang="en-US" altLang="zh-CN" sz="2800">
                <a:solidFill>
                  <a:srgbClr val="0070C0"/>
                </a:solidFill>
              </a:rPr>
              <a:t>medical imaging systems</a:t>
            </a:r>
            <a:r>
              <a:rPr lang="en-US" altLang="zh-CN" sz="2800"/>
              <a:t>, </a:t>
            </a:r>
            <a:r>
              <a:rPr lang="en-US" altLang="zh-CN" sz="2800">
                <a:solidFill>
                  <a:srgbClr val="0070C0"/>
                </a:solidFill>
              </a:rPr>
              <a:t>industrial control systems</a:t>
            </a:r>
            <a:r>
              <a:rPr lang="en-US" altLang="zh-CN" sz="2800"/>
              <a:t>, and some display systems.</a:t>
            </a:r>
          </a:p>
          <a:p>
            <a:r>
              <a:rPr lang="en-US" altLang="zh-CN" sz="2800" b="1">
                <a:solidFill>
                  <a:srgbClr val="FF0000"/>
                </a:solidFill>
              </a:rPr>
              <a:t>Well-defined fixed-time constraints.</a:t>
            </a:r>
          </a:p>
          <a:p>
            <a:r>
              <a:rPr lang="en-US" altLang="zh-CN" sz="2800"/>
              <a:t>Real-Time systems may be either </a:t>
            </a:r>
            <a:r>
              <a:rPr lang="en-US" altLang="zh-CN" sz="2800" i="1">
                <a:solidFill>
                  <a:srgbClr val="002060"/>
                </a:solidFill>
              </a:rPr>
              <a:t>hard</a:t>
            </a:r>
            <a:r>
              <a:rPr lang="en-US" altLang="zh-CN" sz="2800" i="1"/>
              <a:t> </a:t>
            </a:r>
            <a:r>
              <a:rPr lang="en-US" altLang="zh-CN" sz="2800"/>
              <a:t>or </a:t>
            </a:r>
            <a:r>
              <a:rPr lang="en-US" altLang="zh-CN" sz="2800" i="1">
                <a:solidFill>
                  <a:srgbClr val="002060"/>
                </a:solidFill>
              </a:rPr>
              <a:t>soft</a:t>
            </a:r>
            <a:r>
              <a:rPr lang="en-US" altLang="zh-CN" sz="2800"/>
              <a:t> real-time.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61433D2-E751-4DA6-8B01-845E5C394F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1.2 Computer System Organization (Review)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184BD63-9766-40BF-9D50-00381BD8E7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8825" y="1195388"/>
            <a:ext cx="7351713" cy="1852612"/>
          </a:xfrm>
        </p:spPr>
        <p:txBody>
          <a:bodyPr/>
          <a:lstStyle/>
          <a:p>
            <a:r>
              <a:rPr lang="en-US" altLang="zh-CN" sz="2000" b="1" dirty="0"/>
              <a:t>1.2.1 Computer-system operation</a:t>
            </a:r>
          </a:p>
          <a:p>
            <a:pPr lvl="1"/>
            <a:r>
              <a:rPr lang="en-US" altLang="zh-CN" sz="1800" dirty="0"/>
              <a:t>One or more CPUs, device controllers connect through common bus providing access to </a:t>
            </a:r>
            <a:r>
              <a:rPr lang="en-US" altLang="zh-CN" sz="1800" dirty="0">
                <a:solidFill>
                  <a:srgbClr val="0409E2"/>
                </a:solidFill>
              </a:rPr>
              <a:t>shared memory</a:t>
            </a:r>
          </a:p>
          <a:p>
            <a:pPr lvl="1"/>
            <a:r>
              <a:rPr lang="en-US" altLang="zh-CN" sz="1800" b="1" dirty="0">
                <a:solidFill>
                  <a:srgbClr val="FF3300"/>
                </a:solidFill>
              </a:rPr>
              <a:t>Concurrent</a:t>
            </a:r>
            <a:r>
              <a:rPr lang="en-US" altLang="zh-CN" sz="1800" dirty="0"/>
              <a:t> execution of </a:t>
            </a:r>
            <a:r>
              <a:rPr lang="en-US" altLang="zh-CN" sz="1800" dirty="0">
                <a:solidFill>
                  <a:srgbClr val="0409E2"/>
                </a:solidFill>
              </a:rPr>
              <a:t>CPUs</a:t>
            </a:r>
            <a:r>
              <a:rPr lang="en-US" altLang="zh-CN" sz="1800" dirty="0"/>
              <a:t> and </a:t>
            </a:r>
            <a:r>
              <a:rPr lang="en-US" altLang="zh-CN" sz="1800" dirty="0">
                <a:solidFill>
                  <a:srgbClr val="0409E2"/>
                </a:solidFill>
              </a:rPr>
              <a:t>devices</a:t>
            </a:r>
            <a:r>
              <a:rPr lang="en-US" altLang="zh-CN" sz="1800" dirty="0"/>
              <a:t> competing for memory cycles (for example)</a:t>
            </a:r>
          </a:p>
          <a:p>
            <a:pPr lvl="1"/>
            <a:endParaRPr lang="zh-CN" altLang="en-US" sz="1800" dirty="0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0F2435AD-6C2C-44B9-B776-B4A8ACC14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1096963" y="3222625"/>
            <a:ext cx="6675437" cy="2755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EBC27DB0-197D-46B0-8249-55D6C3D27EA5}"/>
              </a:ext>
            </a:extLst>
          </p:cNvPr>
          <p:cNvSpPr/>
          <p:nvPr/>
        </p:nvSpPr>
        <p:spPr>
          <a:xfrm>
            <a:off x="923925" y="3608388"/>
            <a:ext cx="1562100" cy="403225"/>
          </a:xfrm>
          <a:prstGeom prst="wedgeRoundRectCallout">
            <a:avLst>
              <a:gd name="adj1" fmla="val -4328"/>
              <a:gd name="adj2" fmla="val 13227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MANAGEMENT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61A5329F-6370-43EB-A507-6783BADDC5EC}"/>
              </a:ext>
            </a:extLst>
          </p:cNvPr>
          <p:cNvSpPr/>
          <p:nvPr/>
        </p:nvSpPr>
        <p:spPr>
          <a:xfrm>
            <a:off x="5211763" y="5461000"/>
            <a:ext cx="1535112" cy="403225"/>
          </a:xfrm>
          <a:prstGeom prst="wedgeRoundRectCallout">
            <a:avLst>
              <a:gd name="adj1" fmla="val -69921"/>
              <a:gd name="adj2" fmla="val 3102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90DAE3C7-99E6-4E42-971C-BA35DF91CCA8}"/>
              </a:ext>
            </a:extLst>
          </p:cNvPr>
          <p:cNvSpPr/>
          <p:nvPr/>
        </p:nvSpPr>
        <p:spPr>
          <a:xfrm>
            <a:off x="1774825" y="5259388"/>
            <a:ext cx="1720850" cy="604837"/>
          </a:xfrm>
          <a:prstGeom prst="wedgeRoundRectCallout">
            <a:avLst>
              <a:gd name="adj1" fmla="val 16308"/>
              <a:gd name="adj2" fmla="val -11424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MANAGEMENT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50BC352D-834C-49A8-ABB9-567A674537E3}"/>
              </a:ext>
            </a:extLst>
          </p:cNvPr>
          <p:cNvSpPr/>
          <p:nvPr/>
        </p:nvSpPr>
        <p:spPr>
          <a:xfrm>
            <a:off x="6567488" y="3938587"/>
            <a:ext cx="1204912" cy="403225"/>
          </a:xfrm>
          <a:prstGeom prst="wedgeRoundRectCallout">
            <a:avLst>
              <a:gd name="adj1" fmla="val -46345"/>
              <a:gd name="adj2" fmla="val 1560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I/0 Systems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BCD5E5BE-C9E5-4BA4-8741-DD3335FEE8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1748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Real-Time Systems (Cont.)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4E29D193-8570-4D23-A565-1A8D449BB9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3150" y="1198563"/>
            <a:ext cx="7610475" cy="44926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zh-CN" altLang="en-US" sz="1800"/>
          </a:p>
          <a:p>
            <a:r>
              <a:rPr lang="en-US" altLang="zh-CN" sz="2400">
                <a:solidFill>
                  <a:srgbClr val="0409E2"/>
                </a:solidFill>
              </a:rPr>
              <a:t>Hard real-time:</a:t>
            </a:r>
          </a:p>
          <a:p>
            <a:pPr lvl="1"/>
            <a:r>
              <a:rPr lang="en-US" altLang="zh-CN" sz="2400"/>
              <a:t>Secondary storage limited or absent, data stored in short term memory, or read-only memory (ROM)</a:t>
            </a:r>
          </a:p>
          <a:p>
            <a:pPr lvl="1"/>
            <a:r>
              <a:rPr lang="en-US" altLang="zh-CN" sz="2400"/>
              <a:t>Conflicts with time-sharing systems, not supported by general-purpose operating systems.</a:t>
            </a:r>
            <a:br>
              <a:rPr lang="en-US" altLang="zh-CN" sz="2400"/>
            </a:br>
            <a:r>
              <a:rPr lang="en-US" altLang="zh-CN" sz="2400"/>
              <a:t>All delays in the system should be bounded.</a:t>
            </a:r>
          </a:p>
          <a:p>
            <a:pPr lvl="1"/>
            <a:r>
              <a:rPr lang="en-US" altLang="zh-CN" sz="2400" b="1">
                <a:solidFill>
                  <a:srgbClr val="FF0000"/>
                </a:solidFill>
              </a:rPr>
              <a:t>Guarantees that critical tasks be completed on time.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200FF763-9FE7-4760-A127-EF06A7DB15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1748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Real-Time Systems (Cont.)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734DD300-B5EC-440C-84A5-801E00F392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3150" y="1198563"/>
            <a:ext cx="7029450" cy="4114800"/>
          </a:xfrm>
        </p:spPr>
        <p:txBody>
          <a:bodyPr/>
          <a:lstStyle/>
          <a:p>
            <a:r>
              <a:rPr lang="en-US" altLang="zh-CN" sz="2400">
                <a:solidFill>
                  <a:srgbClr val="0409E2"/>
                </a:solidFill>
              </a:rPr>
              <a:t>Soft real-time</a:t>
            </a:r>
          </a:p>
          <a:p>
            <a:pPr lvl="1"/>
            <a:r>
              <a:rPr lang="en-US" altLang="zh-CN" sz="2400"/>
              <a:t>A less restrictive type of real-time system.</a:t>
            </a:r>
          </a:p>
          <a:p>
            <a:pPr lvl="1"/>
            <a:r>
              <a:rPr lang="en-US" altLang="zh-CN" sz="2400"/>
              <a:t>A task cannot be kept waiting indefinitely for the kernel to run it.</a:t>
            </a:r>
          </a:p>
          <a:p>
            <a:pPr lvl="1"/>
            <a:r>
              <a:rPr lang="en-US" altLang="zh-CN" sz="2400"/>
              <a:t>Limited utility in industrial control of robotics</a:t>
            </a:r>
          </a:p>
          <a:p>
            <a:pPr lvl="1"/>
            <a:r>
              <a:rPr lang="en-US" altLang="zh-CN" sz="2400"/>
              <a:t>Useful in applications (multimedia, virtual reality) requiring advanced operating-system features.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200FF763-9FE7-4760-A127-EF06A7DB15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1748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Window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对实时系统的支持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734DD300-B5EC-440C-84A5-801E00F392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3150" y="1198563"/>
            <a:ext cx="7029450" cy="4114800"/>
          </a:xfrm>
        </p:spPr>
        <p:txBody>
          <a:bodyPr/>
          <a:lstStyle/>
          <a:p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8E924B1-DE77-433F-80A1-8EFF2A2DC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44" y="1198563"/>
            <a:ext cx="7288567" cy="50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48A39BCB-C085-44EB-B26F-F5D2E96F70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6950" y="276225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Multimedia Systems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7A7DFAEF-A7B5-436B-B901-7C591DBF37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404938"/>
            <a:ext cx="7029450" cy="47529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 dirty="0"/>
              <a:t>Multimedia data consist of audio and video files  as well as conventional files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dirty="0"/>
              <a:t>MP3,MP4, movies, video conference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6351E14-0D20-492D-A19C-043DAC960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6193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Handheld Systems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AD335A1-1796-40F3-9DBF-47FC8CC71B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404938"/>
            <a:ext cx="7029450" cy="4752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Personal Digital Assistants (PDAs)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Cellular telephones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Issues: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rgbClr val="006600"/>
                </a:solidFill>
              </a:rPr>
              <a:t>Limited memory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rgbClr val="006600"/>
                </a:solidFill>
              </a:rPr>
              <a:t>Slow processors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rgbClr val="006600"/>
                </a:solidFill>
              </a:rPr>
              <a:t>Small display screens.</a:t>
            </a:r>
          </a:p>
          <a:p>
            <a:pPr>
              <a:lnSpc>
                <a:spcPct val="90000"/>
              </a:lnSpc>
            </a:pPr>
            <a:r>
              <a:rPr lang="en-US" altLang="zh-CN" sz="2400" b="1"/>
              <a:t>Embedded systems</a:t>
            </a:r>
          </a:p>
          <a:p>
            <a:pPr>
              <a:lnSpc>
                <a:spcPct val="90000"/>
              </a:lnSpc>
            </a:pP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Laptop, palmtop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Research field: Mobile Computing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6351E14-0D20-492D-A19C-043DAC960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6193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本章小结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AD335A1-1796-40F3-9DBF-47FC8CC71B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1117" y="1191874"/>
            <a:ext cx="7029450" cy="521780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操作系统概念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User view</a:t>
            </a:r>
          </a:p>
          <a:p>
            <a:pPr lvl="2">
              <a:lnSpc>
                <a:spcPct val="90000"/>
              </a:lnSpc>
            </a:pPr>
            <a:r>
              <a:rPr lang="zh-CN" altLang="en-US" sz="1800" dirty="0" smtClean="0"/>
              <a:t>使用户</a:t>
            </a:r>
            <a:r>
              <a:rPr lang="zh-CN" altLang="en-US" sz="1800" dirty="0"/>
              <a:t>能够</a:t>
            </a:r>
            <a:r>
              <a:rPr lang="zh-CN" altLang="en-US" sz="1800" dirty="0" smtClean="0"/>
              <a:t>方便、安全地使用计算机系统</a:t>
            </a:r>
            <a:endParaRPr lang="en-US" altLang="zh-CN" sz="1800" dirty="0" smtClean="0"/>
          </a:p>
          <a:p>
            <a:pPr lvl="2">
              <a:lnSpc>
                <a:spcPct val="90000"/>
              </a:lnSpc>
            </a:pPr>
            <a:r>
              <a:rPr lang="zh-CN" altLang="en-US" sz="1800" dirty="0"/>
              <a:t>使用户能够方便、安全地运行</a:t>
            </a:r>
            <a:r>
              <a:rPr lang="zh-CN" altLang="en-US" sz="1800" dirty="0" smtClean="0"/>
              <a:t>应用程序</a:t>
            </a:r>
            <a:endParaRPr lang="en-US" altLang="zh-CN" sz="1800" dirty="0" smtClean="0"/>
          </a:p>
          <a:p>
            <a:pPr lvl="2">
              <a:lnSpc>
                <a:spcPct val="90000"/>
              </a:lnSpc>
            </a:pPr>
            <a:r>
              <a:rPr lang="zh-CN" altLang="en-US" sz="1800" dirty="0" smtClean="0">
                <a:solidFill>
                  <a:srgbClr val="0409E2"/>
                </a:solidFill>
              </a:rPr>
              <a:t>思考：操作系统为达上述目的，采取了什么方法？</a:t>
            </a:r>
            <a:endParaRPr lang="en-US" altLang="zh-CN" sz="1800" dirty="0" smtClean="0">
              <a:solidFill>
                <a:srgbClr val="0409E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System view</a:t>
            </a:r>
          </a:p>
          <a:p>
            <a:pPr lvl="2">
              <a:lnSpc>
                <a:spcPct val="90000"/>
              </a:lnSpc>
            </a:pPr>
            <a:r>
              <a:rPr lang="zh-CN" altLang="en-US" sz="1800" dirty="0" smtClean="0"/>
              <a:t>使用户能够方便、有效地使用计算机的硬件系统</a:t>
            </a:r>
            <a:endParaRPr lang="en-US" altLang="zh-CN" sz="1800" dirty="0" smtClean="0"/>
          </a:p>
          <a:p>
            <a:pPr lvl="2">
              <a:lnSpc>
                <a:spcPct val="90000"/>
              </a:lnSpc>
            </a:pPr>
            <a:r>
              <a:rPr lang="zh-CN" altLang="en-US" sz="1800" dirty="0" smtClean="0"/>
              <a:t>操作系统需要对硬件系统进行有效地管理</a:t>
            </a:r>
            <a:endParaRPr lang="en-US" altLang="zh-CN" sz="1800" dirty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系统启动过程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BIOS</a:t>
            </a:r>
            <a:r>
              <a:rPr lang="en-US" altLang="zh-CN" sz="2000" dirty="0" smtClean="0">
                <a:sym typeface="Wingdings" panose="05000000000000000000" pitchFamily="2" charset="2"/>
              </a:rPr>
              <a:t>MBRDBRNTLDR</a:t>
            </a:r>
            <a:r>
              <a:rPr lang="zh-CN" altLang="en-US" sz="2000" dirty="0" smtClean="0">
                <a:sym typeface="Wingdings" panose="05000000000000000000" pitchFamily="2" charset="2"/>
              </a:rPr>
              <a:t>加载系统内核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2955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6351E14-0D20-492D-A19C-043DAC960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6193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本章小结（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Cont.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）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AD335A1-1796-40F3-9DBF-47FC8CC71B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404938"/>
            <a:ext cx="7029450" cy="4752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多道程序设计技术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提高了资源的利用率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带来了一些新的问题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zh-CN" altLang="en-US" sz="1800" dirty="0"/>
              <a:t>多用户（程序）之间互相干扰</a:t>
            </a:r>
            <a:endParaRPr lang="en-US" altLang="zh-CN" sz="1800" dirty="0"/>
          </a:p>
          <a:p>
            <a:pPr lvl="2">
              <a:lnSpc>
                <a:spcPct val="90000"/>
              </a:lnSpc>
            </a:pPr>
            <a:r>
              <a:rPr lang="zh-CN" altLang="en-US" sz="1800" dirty="0"/>
              <a:t>资源竞争，有序使用等问题</a:t>
            </a:r>
            <a:endParaRPr lang="en-US" altLang="zh-CN" sz="1800" dirty="0"/>
          </a:p>
          <a:p>
            <a:pPr lvl="2">
              <a:lnSpc>
                <a:spcPct val="90000"/>
              </a:lnSpc>
            </a:pPr>
            <a:r>
              <a:rPr lang="en-US" altLang="zh-CN" sz="1800" dirty="0"/>
              <a:t>….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如何解决这些问题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CPU</a:t>
            </a:r>
            <a:r>
              <a:rPr lang="zh-CN" altLang="en-US" sz="2400" dirty="0" smtClean="0"/>
              <a:t>对解决多道程序出现的问题的支持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特权指令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CPU</a:t>
            </a:r>
            <a:r>
              <a:rPr lang="zh-CN" altLang="en-US" sz="2000" dirty="0" smtClean="0"/>
              <a:t>的两个状态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MMU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memory management unit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63927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6351E14-0D20-492D-A19C-043DAC960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6193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本章小结（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Cont.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）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AD335A1-1796-40F3-9DBF-47FC8CC71B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404938"/>
            <a:ext cx="7029450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特权指令与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的两个状态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特权指令</a:t>
            </a:r>
            <a:endParaRPr lang="en-US" altLang="zh-CN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600" dirty="0" smtClean="0"/>
              <a:t>例：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I/O</a:t>
            </a:r>
            <a:r>
              <a:rPr lang="zh-CN" altLang="en-US" sz="1600" dirty="0" smtClean="0"/>
              <a:t>指令，</a:t>
            </a:r>
            <a:r>
              <a:rPr lang="en-US" altLang="zh-CN" sz="1600" dirty="0" smtClean="0"/>
              <a:t>MMU</a:t>
            </a:r>
            <a:r>
              <a:rPr lang="zh-CN" altLang="en-US" sz="1600" dirty="0"/>
              <a:t>相关寄存器的</a:t>
            </a:r>
            <a:r>
              <a:rPr lang="zh-CN" altLang="en-US" sz="1600" dirty="0" smtClean="0"/>
              <a:t>设置，</a:t>
            </a:r>
            <a:r>
              <a:rPr lang="en-US" altLang="zh-CN" sz="1600" dirty="0" smtClean="0"/>
              <a:t>Timer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设置，清内存，关机指令等</a:t>
            </a:r>
            <a:endParaRPr lang="en-US" altLang="zh-CN" sz="16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 smtClean="0"/>
              <a:t>只允许在系统代码中使用</a:t>
            </a:r>
            <a:endParaRPr lang="en-US" altLang="zh-CN" sz="18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 smtClean="0"/>
              <a:t>不允许在用户代码中直接使用</a:t>
            </a:r>
            <a:endParaRPr lang="en-US" altLang="zh-CN" sz="18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 smtClean="0"/>
              <a:t>问题</a:t>
            </a:r>
            <a:endParaRPr lang="en-US" altLang="zh-CN" sz="1800" dirty="0" smtClean="0"/>
          </a:p>
          <a:p>
            <a:pPr lvl="3" eaLnBrk="1" hangingPunct="1">
              <a:lnSpc>
                <a:spcPct val="90000"/>
              </a:lnSpc>
            </a:pPr>
            <a:r>
              <a:rPr lang="zh-CN" altLang="en-US" sz="1600" dirty="0" smtClean="0"/>
              <a:t>如何保证上述要求？</a:t>
            </a:r>
            <a:endParaRPr lang="en-US" altLang="zh-CN" sz="1600" dirty="0" smtClean="0"/>
          </a:p>
          <a:p>
            <a:pPr lvl="3" eaLnBrk="1" hangingPunct="1">
              <a:lnSpc>
                <a:spcPct val="90000"/>
              </a:lnSpc>
            </a:pPr>
            <a:r>
              <a:rPr lang="zh-CN" altLang="en-US" sz="1600" dirty="0" smtClean="0"/>
              <a:t>用户需要使用像</a:t>
            </a:r>
            <a:r>
              <a:rPr lang="en-US" altLang="zh-CN" sz="1600" dirty="0" smtClean="0"/>
              <a:t>I/O</a:t>
            </a:r>
            <a:r>
              <a:rPr lang="zh-CN" altLang="en-US" sz="1600" dirty="0" smtClean="0"/>
              <a:t>这些特权操作时，如何处理？</a:t>
            </a:r>
            <a:endParaRPr lang="en-US" altLang="zh-CN" sz="16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CPU</a:t>
            </a:r>
            <a:r>
              <a:rPr lang="zh-CN" altLang="en-US" sz="2000" dirty="0" smtClean="0"/>
              <a:t>的两个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状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态</a:t>
            </a:r>
            <a:endParaRPr lang="en-US" altLang="zh-CN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600" dirty="0" smtClean="0"/>
              <a:t>系统态（核心态</a:t>
            </a:r>
            <a:r>
              <a:rPr lang="zh-CN" altLang="en-US" sz="1600" dirty="0"/>
              <a:t>、</a:t>
            </a:r>
            <a:r>
              <a:rPr lang="zh-CN" altLang="en-US" sz="1600" dirty="0" smtClean="0"/>
              <a:t>管态）</a:t>
            </a:r>
            <a:endParaRPr lang="en-US" altLang="zh-CN" sz="1600" dirty="0" smtClean="0"/>
          </a:p>
          <a:p>
            <a:pPr lvl="3" eaLnBrk="1" hangingPunct="1">
              <a:lnSpc>
                <a:spcPct val="90000"/>
              </a:lnSpc>
            </a:pPr>
            <a:r>
              <a:rPr lang="zh-CN" altLang="en-US" sz="1400" dirty="0" smtClean="0"/>
              <a:t>执行系统代码，允许执行特权指令</a:t>
            </a:r>
            <a:endParaRPr lang="en-US" altLang="zh-CN" sz="14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600" dirty="0" smtClean="0"/>
              <a:t>用户态（管态）</a:t>
            </a:r>
            <a:endParaRPr lang="en-US" altLang="zh-CN" sz="1600" dirty="0" smtClean="0"/>
          </a:p>
          <a:p>
            <a:pPr lvl="3" eaLnBrk="1" hangingPunct="1">
              <a:lnSpc>
                <a:spcPct val="90000"/>
              </a:lnSpc>
            </a:pPr>
            <a:r>
              <a:rPr lang="zh-CN" altLang="en-US" sz="1400" dirty="0" smtClean="0"/>
              <a:t>不允许执行特权指令</a:t>
            </a:r>
            <a:endParaRPr lang="en-US" altLang="zh-CN" sz="14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600" dirty="0" smtClean="0"/>
              <a:t>一个用户程序在执行时，可能要在两个态之间来回转换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254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6351E14-0D20-492D-A19C-043DAC960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6193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本章小结（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Cont.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）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AD335A1-1796-40F3-9DBF-47FC8CC71B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404938"/>
            <a:ext cx="7029450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如果用户需要使用像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这些特权操作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通过操作系统提供的服务，让系统来完成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3214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8582BE14-AEA7-4D8B-BA6E-F6855046E1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复习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44EC2F30-3F4E-44A3-A89C-A1A361C6E9F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4745038"/>
          </a:xfrm>
        </p:spPr>
        <p:txBody>
          <a:bodyPr/>
          <a:lstStyle/>
          <a:p>
            <a:pPr>
              <a:defRPr/>
            </a:pPr>
            <a:r>
              <a:rPr lang="zh-CN" altLang="en-US" sz="2000" dirty="0" smtClean="0"/>
              <a:t>要点</a:t>
            </a:r>
            <a:endParaRPr lang="en-US" altLang="zh-CN" sz="2000" dirty="0"/>
          </a:p>
          <a:p>
            <a:pPr lvl="1">
              <a:defRPr/>
            </a:pPr>
            <a:r>
              <a:rPr lang="zh-CN" altLang="en-US" sz="1800" dirty="0" smtClean="0"/>
              <a:t>Operating </a:t>
            </a:r>
            <a:r>
              <a:rPr lang="zh-CN" altLang="en-US" sz="1800" dirty="0"/>
              <a:t>System</a:t>
            </a:r>
          </a:p>
          <a:p>
            <a:pPr lvl="1">
              <a:defRPr/>
            </a:pPr>
            <a:r>
              <a:rPr lang="en-US" altLang="zh-CN" sz="1800" dirty="0"/>
              <a:t>Interrupt &amp; trap</a:t>
            </a:r>
            <a:endParaRPr lang="zh-CN" altLang="en-US" sz="1800" dirty="0"/>
          </a:p>
          <a:p>
            <a:pPr lvl="1">
              <a:defRPr/>
            </a:pPr>
            <a:r>
              <a:rPr lang="en-US" altLang="zh-CN" sz="1800" dirty="0"/>
              <a:t>privileged instruction</a:t>
            </a:r>
          </a:p>
          <a:p>
            <a:pPr lvl="1">
              <a:defRPr/>
            </a:pPr>
            <a:r>
              <a:rPr lang="zh-CN" altLang="en-US" sz="1800" dirty="0"/>
              <a:t>系统态（核心态，管态）与用户态（目态）的概念以及处理器设置两个态的目的；</a:t>
            </a:r>
            <a:endParaRPr lang="en-US" altLang="zh-CN" sz="1800" dirty="0"/>
          </a:p>
          <a:p>
            <a:pPr lvl="1">
              <a:defRPr/>
            </a:pPr>
            <a:r>
              <a:rPr lang="zh-CN" altLang="en-US" sz="1800" dirty="0"/>
              <a:t>基于</a:t>
            </a:r>
            <a:r>
              <a:rPr lang="en-US" altLang="zh-CN" sz="1800" dirty="0"/>
              <a:t>CPU</a:t>
            </a:r>
            <a:r>
              <a:rPr lang="zh-CN" altLang="en-US" sz="1800" dirty="0"/>
              <a:t>提供的两个态说明对cpu、I/O、memory的保护的目的及其保护措施；</a:t>
            </a:r>
            <a:endParaRPr lang="en-US" altLang="zh-CN" sz="1800" dirty="0"/>
          </a:p>
          <a:p>
            <a:pPr lvl="1">
              <a:defRPr/>
            </a:pPr>
            <a:r>
              <a:rPr lang="zh-CN" altLang="en-US" sz="1800" dirty="0"/>
              <a:t>一般情况下，操作系统尽量提高资源的利用率及提高运行</a:t>
            </a:r>
            <a:r>
              <a:rPr lang="zh-CN" altLang="en-US" sz="1800" dirty="0" smtClean="0"/>
              <a:t>效率</a:t>
            </a:r>
            <a:r>
              <a:rPr lang="zh-CN" altLang="en-US" sz="1800" dirty="0"/>
              <a:t>，但有时也违反这一原则。请举例并加以说明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>
              <a:defRPr/>
            </a:pPr>
            <a:r>
              <a:rPr lang="zh-CN" altLang="en-US" sz="1800" dirty="0" smtClean="0"/>
              <a:t>系统加载过程分成哪几个阶段？这种分阶段过程优点何在？</a:t>
            </a:r>
            <a:endParaRPr lang="en-US" altLang="zh-CN" sz="1800" dirty="0" smtClean="0"/>
          </a:p>
          <a:p>
            <a:pPr>
              <a:defRPr/>
            </a:pPr>
            <a:r>
              <a:rPr lang="zh-CN" altLang="en-US" sz="2000" dirty="0"/>
              <a:t>Page 3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：10</a:t>
            </a:r>
            <a:r>
              <a:rPr lang="zh-CN" altLang="en-US" sz="2000" dirty="0"/>
              <a:t>，1</a:t>
            </a:r>
            <a:r>
              <a:rPr lang="en-US" altLang="zh-CN" sz="2000" dirty="0" smtClean="0"/>
              <a:t>2（</a:t>
            </a:r>
            <a:r>
              <a:rPr lang="zh-CN" altLang="en-US" sz="2000" dirty="0" smtClean="0"/>
              <a:t>英文第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版，其余章节同</a:t>
            </a:r>
            <a:r>
              <a:rPr lang="en-US" altLang="zh-CN" sz="2000" dirty="0" smtClean="0"/>
              <a:t>）</a:t>
            </a:r>
            <a:endParaRPr lang="en-US" altLang="zh-CN" sz="2000" dirty="0"/>
          </a:p>
          <a:p>
            <a:pPr>
              <a:defRPr/>
            </a:pP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EEB79D-FB22-4C87-8515-6687404201F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792985"/>
            <a:ext cx="7315200" cy="151352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在操作系统中，并发性（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concurrency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）是指若干事件（）发生。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5D09A7-129C-4825-9AED-3BC127B4389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82138" y="253206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在同一时刻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1AA9FD-63F7-44DD-9EEB-1AB1716DB61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782138" y="314815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一定不在同一时刻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9108D9-36A6-4B0C-AEED-246D2FB37A9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782138" y="3804441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在某一时间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间隔内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93FAA7-0AF2-4FF8-9B59-3E2DA126127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782138" y="4470775"/>
            <a:ext cx="355711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依次在不同时间间隔内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3C50E5D-CE0A-4F10-822D-EC6C7F155D1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067763" y="259635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249289B-A4ED-4E1B-8017-26966445D9C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067763" y="3212447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0196BFA-1F27-4C6A-B403-8E049C137F7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067763" y="3868734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BFEA64C-B617-44D7-9C7D-C5747E707DC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067763" y="453506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0EA108E-4FDC-4DD7-92B5-9B3AC7D9E9C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C2A8445-9855-4BC3-8F5D-56BE08BB32AC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E75B26E-A7FF-4058-A8E5-AD43F50E13D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899" y="6326832"/>
            <a:ext cx="3660667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B61B4BC-F219-4661-A5BE-65495698EBA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4" y="1270000"/>
            <a:ext cx="2465548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188B7AF-080D-4E76-8624-E0753E7BF95D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060C8F20-9190-41A4-A972-CE8353610D0E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2DCA27FC-18F5-4709-8A70-34AD5CD78FAF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62D70F6E-7706-4D1F-8D9B-7E1CBF45E8D2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B3834334-19F2-4DEA-BACA-2EF3BEC17B2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658DF8E3-F7C8-485C-895F-B6EC9F5160C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F3D320BB-52D5-4C74-B7D6-D9D4C2569FDF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F73749D-67E5-4E67-BEEB-3C86536BA0C5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4D77204A-326C-4D29-A8DC-C452D44FB841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B6929E32-9DE4-476E-AF2B-CFA894F1BA35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544AF7DE-DDEC-46D4-AF30-63F8B55509DB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6C49EECF-E65A-4C80-8163-4D503A6F1F65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F40ED9A-7A90-4BFF-8544-D8F6F55308A9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ED15C65-E127-49DC-AD04-1EFFDF27EE3C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23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B3D6B25D-D550-400C-8010-18B74CEF2E1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  <a:ln>
            <a:miter/>
          </a:ln>
        </p:spPr>
        <p:txBody>
          <a:bodyPr/>
          <a:lstStyle>
            <a:lvl1pPr lvl="0">
              <a:defRPr kern="1200"/>
            </a:lvl1pPr>
          </a:lstStyle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End of Chapter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BC75B8D-2C1E-4B57-8531-D50773CE18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733425"/>
          </a:xfrm>
        </p:spPr>
        <p:txBody>
          <a:bodyPr/>
          <a:lstStyle/>
          <a:p>
            <a:r>
              <a:rPr lang="en-US" altLang="zh-CN" noProof="1"/>
              <a:t>Computer </a:t>
            </a:r>
            <a:r>
              <a:rPr lang="en-US" altLang="zh-CN" noProof="1" smtClean="0"/>
              <a:t>Startup—</a:t>
            </a:r>
            <a:r>
              <a:rPr lang="zh-CN" altLang="en-US" noProof="1" smtClean="0"/>
              <a:t>以</a:t>
            </a:r>
            <a:r>
              <a:rPr lang="en-US" altLang="zh-CN" noProof="1" smtClean="0"/>
              <a:t>BIOS</a:t>
            </a:r>
            <a:r>
              <a:rPr lang="zh-CN" altLang="en-US" noProof="1" smtClean="0"/>
              <a:t>为例</a:t>
            </a:r>
            <a:endParaRPr lang="en-US" altLang="zh-CN" noProof="1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BC8D719-AA3D-4DA4-9B13-7042C4E0F6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593431" cy="4836746"/>
          </a:xfrm>
        </p:spPr>
        <p:txBody>
          <a:bodyPr/>
          <a:lstStyle/>
          <a:p>
            <a:r>
              <a:rPr lang="zh-CN" altLang="en-US" sz="2800" dirty="0"/>
              <a:t>一般</a:t>
            </a:r>
            <a:r>
              <a:rPr lang="zh-CN" altLang="en-US" sz="2800" dirty="0" smtClean="0"/>
              <a:t>分为四个阶段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加电后执行</a:t>
            </a:r>
            <a:r>
              <a:rPr lang="en-US" altLang="zh-CN" sz="2400" dirty="0" smtClean="0"/>
              <a:t>BIOS</a:t>
            </a:r>
            <a:r>
              <a:rPr lang="zh-CN" altLang="en-US" sz="2400" dirty="0" smtClean="0"/>
              <a:t>中的固化程序（</a:t>
            </a:r>
            <a:r>
              <a:rPr lang="en-US" altLang="zh-CN" sz="2400" dirty="0" smtClean="0"/>
              <a:t>firmware</a:t>
            </a:r>
            <a:r>
              <a:rPr lang="zh-CN" altLang="en-US" sz="2400" dirty="0" smtClean="0"/>
              <a:t>）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BIOS</a:t>
            </a:r>
            <a:r>
              <a:rPr lang="zh-CN" altLang="en-US" sz="2400" dirty="0" smtClean="0"/>
              <a:t>装入并执行主硬盘的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主引导记录（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MBR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 lvl="2"/>
            <a:r>
              <a:rPr lang="zh-CN" altLang="en-US" sz="2000" dirty="0" smtClean="0"/>
              <a:t>一个扇区，</a:t>
            </a:r>
            <a:r>
              <a:rPr lang="en-US" altLang="zh-CN" sz="2000" dirty="0" smtClean="0"/>
              <a:t>512</a:t>
            </a:r>
            <a:r>
              <a:rPr lang="zh-CN" altLang="en-US" sz="2000" dirty="0" smtClean="0"/>
              <a:t>字节，有时称为主引导扇区（</a:t>
            </a:r>
            <a:r>
              <a:rPr lang="en-US" altLang="zh-CN" sz="2000" dirty="0" smtClean="0"/>
              <a:t>0/0/1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硬盘分区时创建（</a:t>
            </a:r>
            <a:r>
              <a:rPr lang="en-US" altLang="zh-CN" sz="2000" dirty="0" err="1" smtClean="0"/>
              <a:t>fdisk</a:t>
            </a:r>
            <a:r>
              <a:rPr lang="zh-CN" altLang="en-US" sz="2000" dirty="0" smtClean="0"/>
              <a:t>程序）</a:t>
            </a:r>
            <a:endParaRPr lang="en-US" altLang="zh-CN" sz="2000" dirty="0"/>
          </a:p>
          <a:p>
            <a:pPr lvl="1"/>
            <a:r>
              <a:rPr lang="en-US" altLang="zh-CN" sz="2400" dirty="0" smtClean="0"/>
              <a:t>MBR</a:t>
            </a:r>
            <a:r>
              <a:rPr lang="zh-CN" altLang="en-US" sz="2400" dirty="0" smtClean="0"/>
              <a:t>查找装入</a:t>
            </a:r>
            <a:r>
              <a:rPr lang="zh-CN" altLang="en-US" sz="2400" dirty="0"/>
              <a:t>活动（引导）分区的</a:t>
            </a:r>
            <a:r>
              <a:rPr lang="zh-CN" altLang="en-US" sz="2400" b="1" dirty="0">
                <a:solidFill>
                  <a:srgbClr val="7030A0"/>
                </a:solidFill>
              </a:rPr>
              <a:t>引导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扇区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 lvl="2"/>
            <a:r>
              <a:rPr lang="zh-CN" altLang="en-US" sz="2000" dirty="0"/>
              <a:t>格式化分区时</a:t>
            </a:r>
            <a:r>
              <a:rPr lang="zh-CN" altLang="en-US" sz="2000" dirty="0" smtClean="0"/>
              <a:t>创建（</a:t>
            </a:r>
            <a:r>
              <a:rPr lang="en-US" altLang="zh-CN" sz="2000" dirty="0" smtClean="0"/>
              <a:t>format</a:t>
            </a:r>
            <a:r>
              <a:rPr lang="zh-CN" altLang="en-US" sz="2000" dirty="0" smtClean="0"/>
              <a:t>程序）</a:t>
            </a:r>
            <a:endParaRPr lang="en-US" altLang="zh-CN" sz="2000" dirty="0" smtClean="0"/>
          </a:p>
          <a:p>
            <a:pPr lvl="1"/>
            <a:r>
              <a:rPr lang="zh-CN" altLang="en-US" sz="2400" dirty="0"/>
              <a:t>活动分区的引导扇区加载</a:t>
            </a:r>
            <a:r>
              <a:rPr lang="en-US" altLang="zh-CN" sz="2400" dirty="0"/>
              <a:t>OS</a:t>
            </a:r>
            <a:r>
              <a:rPr lang="zh-CN" altLang="en-US" sz="2400" dirty="0" smtClean="0"/>
              <a:t>内核</a:t>
            </a:r>
            <a:endParaRPr lang="en-US" altLang="zh-CN" sz="2400" dirty="0" smtClean="0"/>
          </a:p>
          <a:p>
            <a:r>
              <a:rPr lang="zh-CN" altLang="en-US" sz="1600" smtClean="0"/>
              <a:t>参见</a:t>
            </a:r>
            <a:r>
              <a:rPr lang="en-US" altLang="zh-CN" sz="1600" smtClean="0"/>
              <a:t>https</a:t>
            </a:r>
            <a:r>
              <a:rPr lang="en-US" altLang="zh-CN" sz="1600" dirty="0"/>
              <a:t>://baike.baidu.com/item/%E6%93%8D%E4%BD%9C%E7%B3%BB%E7%BB%9F%E5%90%AF%E5%8A%A8%E8%BF%87%E7%A8%8B/8709451?fr=ge_ala</a:t>
            </a:r>
            <a:endParaRPr lang="en-US" altLang="zh-CN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BC75B8D-2C1E-4B57-8531-D50773CE18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noProof="1" smtClean="0"/>
              <a:t>Tips</a:t>
            </a:r>
            <a:r>
              <a:rPr lang="zh-CN" altLang="en-US" noProof="1" smtClean="0"/>
              <a:t>：</a:t>
            </a:r>
            <a:r>
              <a:rPr lang="en-US" altLang="zh-CN" dirty="0" err="1">
                <a:solidFill>
                  <a:srgbClr val="000099"/>
                </a:solidFill>
              </a:rPr>
              <a:t>guid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000099"/>
                </a:solidFill>
              </a:rPr>
              <a:t>mbr</a:t>
            </a:r>
            <a:r>
              <a:rPr lang="zh-CN" altLang="en-US" dirty="0" smtClean="0"/>
              <a:t>格式主要区别</a:t>
            </a:r>
            <a:endParaRPr lang="en-US" altLang="zh-CN" noProof="1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BC8D719-AA3D-4DA4-9B13-7042C4E0F6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593431" cy="4836746"/>
          </a:xfrm>
        </p:spPr>
        <p:txBody>
          <a:bodyPr/>
          <a:lstStyle/>
          <a:p>
            <a:r>
              <a:rPr lang="zh-CN" altLang="en-US" sz="2400" b="1" dirty="0"/>
              <a:t>安全性</a:t>
            </a:r>
            <a:endParaRPr lang="en-US" altLang="zh-CN" sz="2400" b="1" dirty="0"/>
          </a:p>
          <a:p>
            <a:pPr lvl="1"/>
            <a:r>
              <a:rPr lang="en-US" altLang="zh-CN" sz="1400" dirty="0" err="1"/>
              <a:t>mbr</a:t>
            </a:r>
            <a:r>
              <a:rPr lang="zh-CN" altLang="en-US" sz="1400" dirty="0"/>
              <a:t>格式有专属的启动代码</a:t>
            </a:r>
          </a:p>
          <a:p>
            <a:pPr lvl="1"/>
            <a:r>
              <a:rPr lang="en-US" altLang="zh-CN" sz="1400" dirty="0" err="1"/>
              <a:t>guid</a:t>
            </a:r>
            <a:r>
              <a:rPr lang="zh-CN" altLang="en-US" sz="1400" dirty="0"/>
              <a:t>格式自带备份，在磁盘首尾分别保存。</a:t>
            </a:r>
          </a:p>
          <a:p>
            <a:pPr lvl="1"/>
            <a:r>
              <a:rPr lang="zh-CN" altLang="en-US" sz="1400" dirty="0"/>
              <a:t>当磁盘出现损坏，</a:t>
            </a:r>
            <a:r>
              <a:rPr lang="en-US" altLang="zh-CN" sz="1400" dirty="0" err="1"/>
              <a:t>mbr</a:t>
            </a:r>
            <a:r>
              <a:rPr lang="zh-CN" altLang="en-US" sz="1400" dirty="0"/>
              <a:t>格式就直接无法启动，而</a:t>
            </a:r>
            <a:r>
              <a:rPr lang="en-US" altLang="zh-CN" sz="1400" dirty="0" err="1"/>
              <a:t>guid</a:t>
            </a:r>
            <a:r>
              <a:rPr lang="zh-CN" altLang="en-US" sz="1400" dirty="0"/>
              <a:t>还能通过备份启动</a:t>
            </a:r>
            <a:endParaRPr lang="en-US" altLang="zh-CN" sz="1400" dirty="0"/>
          </a:p>
          <a:p>
            <a:r>
              <a:rPr lang="zh-CN" altLang="en-US" sz="2400" b="1" dirty="0"/>
              <a:t>磁盘容量</a:t>
            </a:r>
          </a:p>
          <a:p>
            <a:pPr lvl="1"/>
            <a:r>
              <a:rPr lang="en-US" altLang="zh-CN" sz="1400" dirty="0" err="1" smtClean="0"/>
              <a:t>mbr</a:t>
            </a:r>
            <a:r>
              <a:rPr lang="zh-CN" altLang="en-US" sz="1400" dirty="0"/>
              <a:t>无法支持</a:t>
            </a:r>
            <a:r>
              <a:rPr lang="en-US" altLang="zh-CN" sz="1400" dirty="0"/>
              <a:t>2TB</a:t>
            </a:r>
            <a:r>
              <a:rPr lang="zh-CN" altLang="en-US" sz="1400" dirty="0"/>
              <a:t>以上的磁盘大小。</a:t>
            </a:r>
          </a:p>
          <a:p>
            <a:pPr lvl="1"/>
            <a:r>
              <a:rPr lang="en-US" altLang="zh-CN" sz="1400" dirty="0" err="1" smtClean="0"/>
              <a:t>guid</a:t>
            </a:r>
            <a:r>
              <a:rPr lang="zh-CN" altLang="en-US" sz="1400" dirty="0" smtClean="0"/>
              <a:t>格式可支持最大容量</a:t>
            </a:r>
            <a:r>
              <a:rPr lang="en-US" altLang="zh-CN" sz="1400" dirty="0" smtClean="0"/>
              <a:t>18EB</a:t>
            </a:r>
            <a:r>
              <a:rPr lang="zh-CN" altLang="en-US" sz="1400" dirty="0"/>
              <a:t>（</a:t>
            </a:r>
            <a:r>
              <a:rPr lang="en-US" altLang="zh-CN" sz="1400" dirty="0"/>
              <a:t>18×1024GB</a:t>
            </a:r>
            <a:r>
              <a:rPr lang="zh-CN" altLang="en-US" sz="1400" dirty="0"/>
              <a:t>）</a:t>
            </a:r>
          </a:p>
          <a:p>
            <a:r>
              <a:rPr lang="zh-CN" altLang="en-US" sz="2400" b="1" dirty="0"/>
              <a:t>磁盘数量</a:t>
            </a:r>
          </a:p>
          <a:p>
            <a:pPr lvl="1"/>
            <a:r>
              <a:rPr lang="en-US" altLang="zh-CN" sz="1400" dirty="0" err="1" smtClean="0"/>
              <a:t>mbr</a:t>
            </a:r>
            <a:r>
              <a:rPr lang="zh-CN" altLang="en-US" sz="1400" dirty="0"/>
              <a:t>格式最多只能支持</a:t>
            </a:r>
            <a:r>
              <a:rPr lang="en-US" altLang="zh-CN" sz="1400" dirty="0"/>
              <a:t>4</a:t>
            </a:r>
            <a:r>
              <a:rPr lang="zh-CN" altLang="en-US" sz="1400" dirty="0"/>
              <a:t>个</a:t>
            </a:r>
            <a:r>
              <a:rPr lang="zh-CN" altLang="en-US" sz="1400" dirty="0" smtClean="0"/>
              <a:t>分区</a:t>
            </a:r>
            <a:endParaRPr lang="zh-CN" altLang="en-US" sz="1400" dirty="0"/>
          </a:p>
          <a:p>
            <a:pPr lvl="1"/>
            <a:r>
              <a:rPr lang="en-US" altLang="zh-CN" sz="1400" dirty="0" err="1" smtClean="0"/>
              <a:t>guid</a:t>
            </a:r>
            <a:r>
              <a:rPr lang="zh-CN" altLang="en-US" sz="1400" dirty="0"/>
              <a:t>格式的磁盘数量只与系统</a:t>
            </a:r>
            <a:r>
              <a:rPr lang="zh-CN" altLang="en-US" sz="1400" dirty="0" smtClean="0"/>
              <a:t>有关系，例如目前</a:t>
            </a:r>
            <a:r>
              <a:rPr lang="en-US" altLang="zh-CN" sz="1400" dirty="0" smtClean="0"/>
              <a:t>windows</a:t>
            </a:r>
            <a:r>
              <a:rPr lang="zh-CN" altLang="en-US" sz="1400" dirty="0"/>
              <a:t>系统最多</a:t>
            </a:r>
            <a:r>
              <a:rPr lang="zh-CN" altLang="en-US" sz="1400" dirty="0" smtClean="0"/>
              <a:t>可支持</a:t>
            </a:r>
            <a:r>
              <a:rPr lang="en-US" altLang="zh-CN" sz="1400" dirty="0" smtClean="0"/>
              <a:t>128</a:t>
            </a:r>
            <a:r>
              <a:rPr lang="zh-CN" altLang="en-US" sz="1400" dirty="0"/>
              <a:t>个</a:t>
            </a:r>
            <a:r>
              <a:rPr lang="zh-CN" altLang="en-US" sz="1400" dirty="0" smtClean="0"/>
              <a:t>分区</a:t>
            </a:r>
            <a:endParaRPr lang="en-US" altLang="zh-CN" sz="1400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93757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989EBFD-7256-40B5-9EEA-0687EB4B9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computer boot sequence</a:t>
            </a:r>
          </a:p>
        </p:txBody>
      </p:sp>
      <p:grpSp>
        <p:nvGrpSpPr>
          <p:cNvPr id="19459" name="组合 2">
            <a:extLst>
              <a:ext uri="{FF2B5EF4-FFF2-40B4-BE49-F238E27FC236}">
                <a16:creationId xmlns:a16="http://schemas.microsoft.com/office/drawing/2014/main" id="{28901594-1715-4D54-AEE1-5023334849D1}"/>
              </a:ext>
            </a:extLst>
          </p:cNvPr>
          <p:cNvGrpSpPr>
            <a:grpSpLocks/>
          </p:cNvGrpSpPr>
          <p:nvPr/>
        </p:nvGrpSpPr>
        <p:grpSpPr bwMode="auto">
          <a:xfrm>
            <a:off x="898525" y="1266825"/>
            <a:ext cx="8245475" cy="4427538"/>
            <a:chOff x="725488" y="1292225"/>
            <a:chExt cx="8245475" cy="512921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157C97-55E3-463D-894E-52F28D8F6025}"/>
                </a:ext>
              </a:extLst>
            </p:cNvPr>
            <p:cNvSpPr/>
            <p:nvPr/>
          </p:nvSpPr>
          <p:spPr>
            <a:xfrm>
              <a:off x="725488" y="3512003"/>
              <a:ext cx="6072188" cy="134805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Operating 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System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076917-A869-4A84-9240-5449B8FD2388}"/>
                </a:ext>
              </a:extLst>
            </p:cNvPr>
            <p:cNvSpPr/>
            <p:nvPr/>
          </p:nvSpPr>
          <p:spPr>
            <a:xfrm>
              <a:off x="725488" y="3512003"/>
              <a:ext cx="1060450" cy="134805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Memory </a:t>
              </a:r>
              <a:r>
                <a:rPr lang="en-US" sz="1400" b="1" dirty="0" err="1">
                  <a:solidFill>
                    <a:schemeClr val="tx1"/>
                  </a:solidFill>
                </a:rPr>
                <a:t>Mgmt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A80488-38EE-4FC4-B7D6-9451036D8045}"/>
                </a:ext>
              </a:extLst>
            </p:cNvPr>
            <p:cNvSpPr/>
            <p:nvPr/>
          </p:nvSpPr>
          <p:spPr>
            <a:xfrm>
              <a:off x="1785938" y="3512003"/>
              <a:ext cx="1060450" cy="134805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File Systems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AB4C67-F94C-44A0-ACF4-2950512FA9C5}"/>
                </a:ext>
              </a:extLst>
            </p:cNvPr>
            <p:cNvSpPr/>
            <p:nvPr/>
          </p:nvSpPr>
          <p:spPr>
            <a:xfrm>
              <a:off x="4513263" y="3512003"/>
              <a:ext cx="1138238" cy="134805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Scheduler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6AADE4-7111-4FEA-8E09-8F1BC9BD4AA6}"/>
                </a:ext>
              </a:extLst>
            </p:cNvPr>
            <p:cNvSpPr/>
            <p:nvPr/>
          </p:nvSpPr>
          <p:spPr>
            <a:xfrm>
              <a:off x="5654676" y="3513842"/>
              <a:ext cx="1136650" cy="134989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….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E5F0F3A-90F2-487C-9298-884DAB96C16E}"/>
                </a:ext>
              </a:extLst>
            </p:cNvPr>
            <p:cNvSpPr/>
            <p:nvPr/>
          </p:nvSpPr>
          <p:spPr>
            <a:xfrm>
              <a:off x="725488" y="5490860"/>
              <a:ext cx="6072188" cy="34390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397666-C1BB-467E-AF9C-C6A459252F5D}"/>
                </a:ext>
              </a:extLst>
            </p:cNvPr>
            <p:cNvSpPr/>
            <p:nvPr/>
          </p:nvSpPr>
          <p:spPr>
            <a:xfrm>
              <a:off x="725488" y="5016376"/>
              <a:ext cx="6072188" cy="34390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Boot Loader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A65B6F-4BF1-409D-878B-0E14F853078E}"/>
                </a:ext>
              </a:extLst>
            </p:cNvPr>
            <p:cNvSpPr/>
            <p:nvPr/>
          </p:nvSpPr>
          <p:spPr>
            <a:xfrm>
              <a:off x="725488" y="1292225"/>
              <a:ext cx="1330325" cy="135172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A188DD-786D-48BF-97F6-8FD06321BA66}"/>
                </a:ext>
              </a:extLst>
            </p:cNvPr>
            <p:cNvSpPr/>
            <p:nvPr/>
          </p:nvSpPr>
          <p:spPr>
            <a:xfrm>
              <a:off x="2208213" y="1292225"/>
              <a:ext cx="1330325" cy="135172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CC1F26-B09E-4AF1-B647-52DB9BEC5A0E}"/>
                </a:ext>
              </a:extLst>
            </p:cNvPr>
            <p:cNvSpPr/>
            <p:nvPr/>
          </p:nvSpPr>
          <p:spPr>
            <a:xfrm>
              <a:off x="3765551" y="1292225"/>
              <a:ext cx="1330325" cy="135172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3178A5D-54EB-421F-90B8-E21006F848B8}"/>
                </a:ext>
              </a:extLst>
            </p:cNvPr>
            <p:cNvSpPr/>
            <p:nvPr/>
          </p:nvSpPr>
          <p:spPr>
            <a:xfrm>
              <a:off x="5248276" y="1292225"/>
              <a:ext cx="1330325" cy="135172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Application</a:t>
              </a:r>
            </a:p>
          </p:txBody>
        </p:sp>
        <p:grpSp>
          <p:nvGrpSpPr>
            <p:cNvPr id="19471" name="组合 1">
              <a:extLst>
                <a:ext uri="{FF2B5EF4-FFF2-40B4-BE49-F238E27FC236}">
                  <a16:creationId xmlns:a16="http://schemas.microsoft.com/office/drawing/2014/main" id="{B4EF57ED-0CB9-497C-BAA5-3118C16D2F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488" y="1292225"/>
              <a:ext cx="8245475" cy="5129213"/>
              <a:chOff x="725488" y="1292225"/>
              <a:chExt cx="8245475" cy="512921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5EE3A1-DA5B-492B-B829-D0074AAA15BB}"/>
                  </a:ext>
                </a:extLst>
              </p:cNvPr>
              <p:cNvSpPr/>
              <p:nvPr/>
            </p:nvSpPr>
            <p:spPr bwMode="auto">
              <a:xfrm>
                <a:off x="725488" y="5950632"/>
                <a:ext cx="6072188" cy="470806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Hardware</a:t>
                </a:r>
              </a:p>
            </p:txBody>
          </p:sp>
          <p:pic>
            <p:nvPicPr>
              <p:cNvPr id="19473" name="Picture 6">
                <a:extLst>
                  <a:ext uri="{FF2B5EF4-FFF2-40B4-BE49-F238E27FC236}">
                    <a16:creationId xmlns:a16="http://schemas.microsoft.com/office/drawing/2014/main" id="{9D730CDB-DF24-46B7-A1D2-4C5874C34F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6292" y="5998837"/>
                <a:ext cx="375057" cy="345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4" name="Picture 7">
                <a:extLst>
                  <a:ext uri="{FF2B5EF4-FFF2-40B4-BE49-F238E27FC236}">
                    <a16:creationId xmlns:a16="http://schemas.microsoft.com/office/drawing/2014/main" id="{8C73A205-EEA0-4542-96C1-2CBB064E52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2709" y="5994333"/>
                <a:ext cx="385903" cy="40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5" name="Picture 9">
                <a:extLst>
                  <a:ext uri="{FF2B5EF4-FFF2-40B4-BE49-F238E27FC236}">
                    <a16:creationId xmlns:a16="http://schemas.microsoft.com/office/drawing/2014/main" id="{D7454FA2-B25E-4E5F-950F-A226D47C2F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8495" y="5984335"/>
                <a:ext cx="330120" cy="379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6" name="Picture 10">
                <a:extLst>
                  <a:ext uri="{FF2B5EF4-FFF2-40B4-BE49-F238E27FC236}">
                    <a16:creationId xmlns:a16="http://schemas.microsoft.com/office/drawing/2014/main" id="{E3DDE2E3-A91B-4008-9CFE-6AC13DF70C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2603" y="5998837"/>
                <a:ext cx="538592" cy="345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6" name="Elbow Connector 25">
                <a:extLst>
                  <a:ext uri="{FF2B5EF4-FFF2-40B4-BE49-F238E27FC236}">
                    <a16:creationId xmlns:a16="http://schemas.microsoft.com/office/drawing/2014/main" id="{F779AA22-CE74-41A9-B3E4-F72D4DE8F93E}"/>
                  </a:ext>
                </a:extLst>
              </p:cNvPr>
              <p:cNvCxnSpPr>
                <a:stCxn id="20" idx="2"/>
                <a:endCxn id="21" idx="2"/>
              </p:cNvCxnSpPr>
              <p:nvPr/>
            </p:nvCxnSpPr>
            <p:spPr bwMode="auto">
              <a:xfrm rot="16200000" flipH="1">
                <a:off x="2131927" y="1901671"/>
                <a:ext cx="12873" cy="1482725"/>
              </a:xfrm>
              <a:prstGeom prst="bentConnector3">
                <a:avLst>
                  <a:gd name="adj1" fmla="val 180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>
                <a:extLst>
                  <a:ext uri="{FF2B5EF4-FFF2-40B4-BE49-F238E27FC236}">
                    <a16:creationId xmlns:a16="http://schemas.microsoft.com/office/drawing/2014/main" id="{88FFC9C7-85A1-435A-982F-2AB2A2C84EC8}"/>
                  </a:ext>
                </a:extLst>
              </p:cNvPr>
              <p:cNvCxnSpPr/>
              <p:nvPr/>
            </p:nvCxnSpPr>
            <p:spPr bwMode="auto">
              <a:xfrm rot="16200000" flipH="1">
                <a:off x="5089439" y="1901671"/>
                <a:ext cx="12873" cy="1482725"/>
              </a:xfrm>
              <a:prstGeom prst="bentConnector3">
                <a:avLst>
                  <a:gd name="adj1" fmla="val 412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479" name="Group 42">
                <a:extLst>
                  <a:ext uri="{FF2B5EF4-FFF2-40B4-BE49-F238E27FC236}">
                    <a16:creationId xmlns:a16="http://schemas.microsoft.com/office/drawing/2014/main" id="{CE7793FF-8661-4505-9194-A7FDC433B0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5363" y="2649533"/>
                <a:ext cx="5170487" cy="681042"/>
                <a:chOff x="1249680" y="2833990"/>
                <a:chExt cx="5170495" cy="681370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BA86BF4-110C-468A-85AA-07D0DD0D52E0}"/>
                    </a:ext>
                  </a:extLst>
                </p:cNvPr>
                <p:cNvCxnSpPr/>
                <p:nvPr/>
              </p:nvCxnSpPr>
              <p:spPr>
                <a:xfrm>
                  <a:off x="1249680" y="2833927"/>
                  <a:ext cx="0" cy="6807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60D3BA52-9A31-4390-8984-FB06AE0451CE}"/>
                    </a:ext>
                  </a:extLst>
                </p:cNvPr>
                <p:cNvCxnSpPr/>
                <p:nvPr/>
              </p:nvCxnSpPr>
              <p:spPr>
                <a:xfrm>
                  <a:off x="1249680" y="3514717"/>
                  <a:ext cx="517049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9B46CC82-3336-4BB4-BD86-EB9C3ABD1363}"/>
                    </a:ext>
                  </a:extLst>
                </p:cNvPr>
                <p:cNvCxnSpPr/>
                <p:nvPr/>
              </p:nvCxnSpPr>
              <p:spPr>
                <a:xfrm flipV="1">
                  <a:off x="6420176" y="2833927"/>
                  <a:ext cx="0" cy="6807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Elbow Connector 46">
                <a:extLst>
                  <a:ext uri="{FF2B5EF4-FFF2-40B4-BE49-F238E27FC236}">
                    <a16:creationId xmlns:a16="http://schemas.microsoft.com/office/drawing/2014/main" id="{1F512C41-CF9E-4687-8DC1-75E1619DB4C9}"/>
                  </a:ext>
                </a:extLst>
              </p:cNvPr>
              <p:cNvCxnSpPr>
                <a:stCxn id="23" idx="2"/>
              </p:cNvCxnSpPr>
              <p:nvPr/>
            </p:nvCxnSpPr>
            <p:spPr bwMode="auto">
              <a:xfrm rot="5400000" flipH="1" flipV="1">
                <a:off x="7078160" y="1286128"/>
                <a:ext cx="7356" cy="2336800"/>
              </a:xfrm>
              <a:prstGeom prst="bentConnector4">
                <a:avLst>
                  <a:gd name="adj1" fmla="val -61670288"/>
                  <a:gd name="adj2" fmla="val 100761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Cloud 49">
                <a:extLst>
                  <a:ext uri="{FF2B5EF4-FFF2-40B4-BE49-F238E27FC236}">
                    <a16:creationId xmlns:a16="http://schemas.microsoft.com/office/drawing/2014/main" id="{E13060F3-B808-4CD5-BD62-D32ADBEF220A}"/>
                  </a:ext>
                </a:extLst>
              </p:cNvPr>
              <p:cNvSpPr/>
              <p:nvPr/>
            </p:nvSpPr>
            <p:spPr bwMode="auto">
              <a:xfrm>
                <a:off x="6959601" y="3898211"/>
                <a:ext cx="2011362" cy="217012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/>
                  <a:t>Networks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2CED556-A035-4BFA-BDC5-6A435DB82242}"/>
                  </a:ext>
                </a:extLst>
              </p:cNvPr>
              <p:cNvSpPr/>
              <p:nvPr/>
            </p:nvSpPr>
            <p:spPr bwMode="auto">
              <a:xfrm>
                <a:off x="725488" y="1292225"/>
                <a:ext cx="655638" cy="50391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T1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E1D419B-7CE3-4A75-92FC-D78845249716}"/>
                  </a:ext>
                </a:extLst>
              </p:cNvPr>
              <p:cNvSpPr/>
              <p:nvPr/>
            </p:nvSpPr>
            <p:spPr bwMode="auto">
              <a:xfrm>
                <a:off x="1381126" y="1297743"/>
                <a:ext cx="655637" cy="50207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T2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F31DD5-8789-4DF4-811B-E1FB3EA53135}"/>
                  </a:ext>
                </a:extLst>
              </p:cNvPr>
              <p:cNvSpPr/>
              <p:nvPr/>
            </p:nvSpPr>
            <p:spPr bwMode="auto">
              <a:xfrm>
                <a:off x="725488" y="2145561"/>
                <a:ext cx="655638" cy="50391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T3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C63DAA7-89F7-4FB0-827C-0253893A4669}"/>
                  </a:ext>
                </a:extLst>
              </p:cNvPr>
              <p:cNvSpPr/>
              <p:nvPr/>
            </p:nvSpPr>
            <p:spPr bwMode="auto">
              <a:xfrm>
                <a:off x="1381126" y="2145561"/>
                <a:ext cx="655637" cy="50391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T4</a:t>
                </a:r>
              </a:p>
            </p:txBody>
          </p:sp>
        </p:grpSp>
      </p:grpSp>
      <p:sp>
        <p:nvSpPr>
          <p:cNvPr id="33" name="对话气泡: 圆角矩形 32">
            <a:extLst>
              <a:ext uri="{FF2B5EF4-FFF2-40B4-BE49-F238E27FC236}">
                <a16:creationId xmlns:a16="http://schemas.microsoft.com/office/drawing/2014/main" id="{91C5AEF0-1B6B-491E-8BC6-918932604E5C}"/>
              </a:ext>
            </a:extLst>
          </p:cNvPr>
          <p:cNvSpPr/>
          <p:nvPr/>
        </p:nvSpPr>
        <p:spPr>
          <a:xfrm>
            <a:off x="4205357" y="4877667"/>
            <a:ext cx="2431911" cy="296862"/>
          </a:xfrm>
          <a:prstGeom prst="wedgeRoundRectCallout">
            <a:avLst>
              <a:gd name="adj1" fmla="val 50375"/>
              <a:gd name="adj2" fmla="val 2340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 Input Output System</a:t>
            </a:r>
            <a:endParaRPr lang="en-US" altLang="zh-CN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5397218" y="1198778"/>
            <a:ext cx="3253069" cy="2044268"/>
          </a:xfrm>
          <a:prstGeom prst="wedgeRoundRectCallout">
            <a:avLst>
              <a:gd name="adj1" fmla="val -20296"/>
              <a:gd name="adj2" fmla="val 4543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eaLnBrk="1" hangingPunct="1"/>
            <a:r>
              <a:rPr lang="zh-CN" altLang="en-US" sz="1600" dirty="0">
                <a:solidFill>
                  <a:srgbClr val="7030A0"/>
                </a:solidFill>
                <a:latin typeface="楷体_GB2312" pitchFamily="1" charset="-122"/>
                <a:ea typeface="楷体_GB2312" pitchFamily="1" charset="-122"/>
              </a:rPr>
              <a:t>Gary Kildall</a:t>
            </a:r>
            <a:r>
              <a:rPr lang="zh-CN" altLang="en-US" sz="1600" dirty="0" smtClean="0">
                <a:solidFill>
                  <a:srgbClr val="080808"/>
                </a:solidFill>
                <a:latin typeface="楷体_GB2312" pitchFamily="1" charset="-122"/>
                <a:ea typeface="楷体_GB2312" pitchFamily="1" charset="-122"/>
              </a:rPr>
              <a:t>提出利用BIOS</a:t>
            </a:r>
            <a:r>
              <a:rPr lang="zh-CN" altLang="en-US" sz="1600" dirty="0">
                <a:solidFill>
                  <a:srgbClr val="080808"/>
                </a:solidFill>
                <a:latin typeface="楷体_GB2312" pitchFamily="1" charset="-122"/>
                <a:ea typeface="楷体_GB2312" pitchFamily="1" charset="-122"/>
              </a:rPr>
              <a:t>把操作系统的其他模块与硬件配置分</a:t>
            </a:r>
            <a:r>
              <a:rPr lang="zh-CN" altLang="en-US" sz="1600" dirty="0" smtClean="0">
                <a:solidFill>
                  <a:srgbClr val="080808"/>
                </a:solidFill>
                <a:latin typeface="楷体_GB2312" pitchFamily="1" charset="-122"/>
                <a:ea typeface="楷体_GB2312" pitchFamily="1" charset="-122"/>
              </a:rPr>
              <a:t>隔开，并基于此，利用自己设计的编程语言</a:t>
            </a:r>
            <a:r>
              <a:rPr lang="en-US" altLang="zh-CN" sz="1600" dirty="0">
                <a:solidFill>
                  <a:srgbClr val="080808"/>
                </a:solidFill>
                <a:latin typeface="楷体_GB2312" pitchFamily="1" charset="-122"/>
                <a:ea typeface="楷体_GB2312" pitchFamily="1" charset="-122"/>
              </a:rPr>
              <a:t>PL/M</a:t>
            </a:r>
            <a:r>
              <a:rPr lang="zh-CN" altLang="en-US" sz="1600" dirty="0">
                <a:solidFill>
                  <a:srgbClr val="080808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zh-CN" altLang="en-US" sz="1600" dirty="0" smtClean="0">
                <a:solidFill>
                  <a:srgbClr val="080808"/>
                </a:solidFill>
                <a:latin typeface="楷体_GB2312" pitchFamily="1" charset="-122"/>
                <a:ea typeface="楷体_GB2312" pitchFamily="1" charset="-122"/>
              </a:rPr>
              <a:t>开发了第一个</a:t>
            </a:r>
            <a:r>
              <a:rPr lang="en-US" altLang="zh-CN" sz="1600" dirty="0" smtClean="0">
                <a:solidFill>
                  <a:srgbClr val="080808"/>
                </a:solidFill>
                <a:latin typeface="楷体_GB2312" pitchFamily="1" charset="-122"/>
                <a:ea typeface="楷体_GB2312" pitchFamily="1" charset="-122"/>
              </a:rPr>
              <a:t>PC</a:t>
            </a:r>
            <a:r>
              <a:rPr lang="zh-CN" altLang="en-US" sz="1600" dirty="0" smtClean="0">
                <a:solidFill>
                  <a:srgbClr val="080808"/>
                </a:solidFill>
                <a:latin typeface="楷体_GB2312" pitchFamily="1" charset="-122"/>
                <a:ea typeface="楷体_GB2312" pitchFamily="1" charset="-122"/>
              </a:rPr>
              <a:t>操作系统</a:t>
            </a:r>
            <a:r>
              <a:rPr lang="en-US" altLang="zh-CN" sz="1600" dirty="0" smtClean="0">
                <a:solidFill>
                  <a:srgbClr val="080808"/>
                </a:solidFill>
                <a:latin typeface="楷体_GB2312" pitchFamily="1" charset="-122"/>
                <a:ea typeface="楷体_GB2312" pitchFamily="1" charset="-122"/>
              </a:rPr>
              <a:t>CP/M--</a:t>
            </a:r>
            <a:r>
              <a:rPr lang="en-US" altLang="zh-CN" sz="1600" b="1" u="sng" dirty="0">
                <a:solidFill>
                  <a:srgbClr val="C00000"/>
                </a:solidFill>
                <a:latin typeface="楷体_GB2312" pitchFamily="1" charset="-122"/>
                <a:ea typeface="楷体_GB2312" pitchFamily="1" charset="-122"/>
              </a:rPr>
              <a:t>C</a:t>
            </a:r>
            <a:r>
              <a:rPr lang="en-US" altLang="zh-CN" sz="1600" b="1" dirty="0">
                <a:solidFill>
                  <a:srgbClr val="000099"/>
                </a:solidFill>
                <a:latin typeface="楷体_GB2312" pitchFamily="1" charset="-122"/>
                <a:ea typeface="楷体_GB2312" pitchFamily="1" charset="-122"/>
              </a:rPr>
              <a:t>ontrol </a:t>
            </a:r>
            <a:r>
              <a:rPr lang="en-US" altLang="zh-CN" sz="1600" b="1" u="sng" dirty="0">
                <a:solidFill>
                  <a:srgbClr val="C00000"/>
                </a:solidFill>
                <a:latin typeface="楷体_GB2312" pitchFamily="1" charset="-122"/>
                <a:ea typeface="楷体_GB2312" pitchFamily="1" charset="-122"/>
              </a:rPr>
              <a:t>P</a:t>
            </a:r>
            <a:r>
              <a:rPr lang="en-US" altLang="zh-CN" sz="1600" b="1" dirty="0">
                <a:solidFill>
                  <a:srgbClr val="000099"/>
                </a:solidFill>
                <a:latin typeface="楷体_GB2312" pitchFamily="1" charset="-122"/>
                <a:ea typeface="楷体_GB2312" pitchFamily="1" charset="-122"/>
              </a:rPr>
              <a:t>rogram/</a:t>
            </a:r>
            <a:r>
              <a:rPr lang="en-US" altLang="zh-CN" sz="1600" b="1" u="sng" dirty="0">
                <a:solidFill>
                  <a:srgbClr val="C00000"/>
                </a:solidFill>
                <a:latin typeface="楷体_GB2312" pitchFamily="1" charset="-122"/>
                <a:ea typeface="楷体_GB2312" pitchFamily="1" charset="-122"/>
              </a:rPr>
              <a:t>M</a:t>
            </a:r>
            <a:r>
              <a:rPr lang="en-US" altLang="zh-CN" sz="1600" b="1" dirty="0">
                <a:solidFill>
                  <a:srgbClr val="000099"/>
                </a:solidFill>
                <a:latin typeface="楷体_GB2312" pitchFamily="1" charset="-122"/>
                <a:ea typeface="楷体_GB2312" pitchFamily="1" charset="-122"/>
              </a:rPr>
              <a:t>icroprocessor or Microcomputer</a:t>
            </a:r>
          </a:p>
          <a:p>
            <a:pPr eaLnBrk="1" hangingPunct="1"/>
            <a:endParaRPr lang="zh-CN" altLang="en-US" sz="1600" dirty="0">
              <a:solidFill>
                <a:srgbClr val="08080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4A4F90A-DCAF-4F71-8BF3-00B6F63F14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 (Cont.)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057BAF7-AAB7-4B14-9E2F-5D0F162A6C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5007568"/>
          </a:xfrm>
        </p:spPr>
        <p:txBody>
          <a:bodyPr/>
          <a:lstStyle/>
          <a:p>
            <a:r>
              <a:rPr lang="zh-CN" altLang="en-US" sz="2000" dirty="0"/>
              <a:t>计算机启动过程一般是指计算机从</a:t>
            </a:r>
            <a:r>
              <a:rPr lang="zh-CN" altLang="en-US" sz="2000" dirty="0">
                <a:solidFill>
                  <a:srgbClr val="0409E2"/>
                </a:solidFill>
              </a:rPr>
              <a:t>加电</a:t>
            </a:r>
            <a:r>
              <a:rPr lang="zh-CN" altLang="en-US" sz="2000" dirty="0"/>
              <a:t>到</a:t>
            </a:r>
            <a:r>
              <a:rPr lang="zh-CN" altLang="en-US" sz="2000" dirty="0">
                <a:solidFill>
                  <a:srgbClr val="0409E2"/>
                </a:solidFill>
              </a:rPr>
              <a:t>加载操作系统</a:t>
            </a:r>
            <a:r>
              <a:rPr lang="zh-CN" altLang="en-US" sz="2000" dirty="0"/>
              <a:t>的过程</a:t>
            </a:r>
          </a:p>
          <a:p>
            <a:r>
              <a:rPr lang="zh-CN" altLang="zh-CN" sz="2000" dirty="0" smtClean="0"/>
              <a:t>以</a:t>
            </a:r>
            <a:r>
              <a:rPr lang="en-US" altLang="zh-CN" sz="2000" dirty="0" smtClean="0"/>
              <a:t>x86</a:t>
            </a:r>
            <a:r>
              <a:rPr lang="zh-CN" altLang="en-US" sz="2000" dirty="0" smtClean="0"/>
              <a:t>架构的</a:t>
            </a:r>
            <a:r>
              <a:rPr lang="en-US" altLang="zh-CN" sz="2000" dirty="0" smtClean="0"/>
              <a:t>MBR</a:t>
            </a:r>
            <a:r>
              <a:rPr lang="zh-CN" altLang="en-US" sz="2000" dirty="0" smtClean="0"/>
              <a:t>为</a:t>
            </a:r>
            <a:r>
              <a:rPr lang="zh-CN" altLang="en-US" sz="2000" dirty="0"/>
              <a:t>例</a:t>
            </a:r>
          </a:p>
          <a:p>
            <a:pPr lvl="1"/>
            <a:r>
              <a:rPr lang="zh-CN" altLang="en-US" sz="1800" dirty="0"/>
              <a:t>加电</a:t>
            </a:r>
          </a:p>
          <a:p>
            <a:pPr lvl="1"/>
            <a:r>
              <a:rPr lang="zh-CN" altLang="en-US" sz="1800" dirty="0"/>
              <a:t>自检</a:t>
            </a:r>
          </a:p>
          <a:p>
            <a:pPr lvl="1"/>
            <a:r>
              <a:rPr lang="zh-CN" altLang="en-US" sz="1800" dirty="0"/>
              <a:t>初始化设备</a:t>
            </a:r>
          </a:p>
          <a:p>
            <a:pPr lvl="1"/>
            <a:r>
              <a:rPr lang="zh-CN" altLang="en-US" sz="1800" dirty="0"/>
              <a:t>测试</a:t>
            </a:r>
            <a:r>
              <a:rPr lang="zh-CN" altLang="en-US" sz="1800" dirty="0" smtClean="0"/>
              <a:t>设备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初始化中断向量表</a:t>
            </a:r>
            <a:endParaRPr lang="zh-CN" altLang="en-US" sz="1800" dirty="0"/>
          </a:p>
          <a:p>
            <a:pPr lvl="1"/>
            <a:r>
              <a:rPr lang="zh-CN" altLang="en-US" sz="1800" dirty="0" smtClean="0"/>
              <a:t>更新</a:t>
            </a:r>
            <a:r>
              <a:rPr lang="en-US" altLang="zh-CN" sz="1800" u="sng" dirty="0" smtClean="0">
                <a:solidFill>
                  <a:srgbClr val="FF0000"/>
                </a:solidFill>
              </a:rPr>
              <a:t>E</a:t>
            </a:r>
            <a:r>
              <a:rPr lang="zh-CN" altLang="en-US" sz="1800" u="sng" dirty="0" smtClean="0">
                <a:solidFill>
                  <a:srgbClr val="FF0000"/>
                </a:solidFill>
              </a:rPr>
              <a:t>SCD</a:t>
            </a:r>
            <a:r>
              <a:rPr lang="zh-CN" altLang="en-US" sz="1800" dirty="0"/>
              <a:t>（</a:t>
            </a:r>
            <a:r>
              <a:rPr lang="zh-CN" altLang="en-US" sz="1800" u="sng" dirty="0">
                <a:solidFill>
                  <a:srgbClr val="C00000"/>
                </a:solidFill>
              </a:rPr>
              <a:t>E</a:t>
            </a:r>
            <a:r>
              <a:rPr lang="zh-CN" altLang="en-US" sz="1800" dirty="0"/>
              <a:t>xtended </a:t>
            </a:r>
            <a:r>
              <a:rPr lang="zh-CN" altLang="en-US" sz="1800" u="sng" dirty="0">
                <a:solidFill>
                  <a:srgbClr val="C00000"/>
                </a:solidFill>
              </a:rPr>
              <a:t>S</a:t>
            </a:r>
            <a:r>
              <a:rPr lang="zh-CN" altLang="en-US" sz="1800" dirty="0"/>
              <a:t>ystem </a:t>
            </a:r>
            <a:r>
              <a:rPr lang="zh-CN" altLang="en-US" sz="1800" u="sng" dirty="0">
                <a:solidFill>
                  <a:srgbClr val="C00000"/>
                </a:solidFill>
              </a:rPr>
              <a:t>C</a:t>
            </a:r>
            <a:r>
              <a:rPr lang="zh-CN" altLang="en-US" sz="1800" dirty="0"/>
              <a:t>on</a:t>
            </a:r>
            <a:r>
              <a:rPr lang="en-US" altLang="zh-CN" sz="1800" dirty="0"/>
              <a:t>fi</a:t>
            </a:r>
            <a:r>
              <a:rPr lang="zh-CN" altLang="en-US" sz="1800" dirty="0"/>
              <a:t>guration </a:t>
            </a:r>
            <a:r>
              <a:rPr lang="zh-CN" altLang="en-US" sz="1800" u="sng" dirty="0">
                <a:solidFill>
                  <a:srgbClr val="C00000"/>
                </a:solidFill>
              </a:rPr>
              <a:t>D</a:t>
            </a:r>
            <a:r>
              <a:rPr lang="zh-CN" altLang="en-US" sz="1800" dirty="0"/>
              <a:t>ata，扩展系统配置数据）</a:t>
            </a:r>
          </a:p>
          <a:p>
            <a:pPr lvl="1"/>
            <a:r>
              <a:rPr lang="zh-CN" altLang="en-US" sz="1800" dirty="0" smtClean="0">
                <a:solidFill>
                  <a:srgbClr val="7030A0"/>
                </a:solidFill>
              </a:rPr>
              <a:t>加载执行</a:t>
            </a:r>
            <a:r>
              <a:rPr lang="en-US" altLang="zh-CN" sz="1800" dirty="0" smtClean="0">
                <a:solidFill>
                  <a:srgbClr val="7030A0"/>
                </a:solidFill>
              </a:rPr>
              <a:t>MBR</a:t>
            </a:r>
          </a:p>
          <a:p>
            <a:pPr lvl="1"/>
            <a:r>
              <a:rPr lang="en-US" altLang="zh-CN" sz="1800" dirty="0" smtClean="0">
                <a:solidFill>
                  <a:srgbClr val="7030A0"/>
                </a:solidFill>
              </a:rPr>
              <a:t>MBR</a:t>
            </a:r>
            <a:r>
              <a:rPr lang="zh-CN" altLang="en-US" sz="1800" dirty="0" smtClean="0">
                <a:solidFill>
                  <a:srgbClr val="7030A0"/>
                </a:solidFill>
              </a:rPr>
              <a:t>加载执行活动分区的引导扇区</a:t>
            </a:r>
            <a:endParaRPr lang="en-US" altLang="zh-CN" sz="1800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sz="1800" dirty="0" smtClean="0">
                <a:solidFill>
                  <a:srgbClr val="7030A0"/>
                </a:solidFill>
              </a:rPr>
              <a:t>活动分区的引导扇区加载操作系统内核</a:t>
            </a:r>
            <a:endParaRPr lang="zh-CN" altLang="en-US" sz="1800" dirty="0">
              <a:solidFill>
                <a:srgbClr val="7030A0"/>
              </a:solidFill>
            </a:endParaRPr>
          </a:p>
          <a:p>
            <a:pPr lvl="1"/>
            <a:endParaRPr lang="zh-CN" altLang="en-US" sz="2100" dirty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51EE1AF-E0A8-45A9-B7B2-EC285069E2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66294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</a:t>
            </a:r>
            <a:r>
              <a:rPr lang="zh-CN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加电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8DD3096A-545E-4D48-8467-A948AB5FDF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9600" y="1280390"/>
            <a:ext cx="7437120" cy="4935682"/>
          </a:xfrm>
          <a:ln>
            <a:miter/>
          </a:ln>
        </p:spPr>
        <p:txBody>
          <a:bodyPr/>
          <a:lstStyle/>
          <a:p>
            <a:pPr indent="-285750" eaLnBrk="1">
              <a:defRPr/>
            </a:pPr>
            <a:r>
              <a:rPr lang="zh-CN" altLang="en-US" sz="1600" noProof="1"/>
              <a:t>电源开关</a:t>
            </a:r>
            <a:r>
              <a:rPr lang="zh-CN" altLang="en-US" sz="1600" noProof="1" smtClean="0"/>
              <a:t>打开</a:t>
            </a:r>
            <a:r>
              <a:rPr lang="zh-CN" altLang="en-US" sz="1600" noProof="1"/>
              <a:t>，</a:t>
            </a:r>
            <a:r>
              <a:rPr lang="zh-CN" altLang="en-US" sz="1600" noProof="1" smtClean="0"/>
              <a:t>机器</a:t>
            </a:r>
            <a:r>
              <a:rPr lang="zh-CN" altLang="en-US" sz="1600" noProof="1"/>
              <a:t>开始</a:t>
            </a:r>
            <a:r>
              <a:rPr lang="zh-CN" altLang="en-US" sz="1600" noProof="1" smtClean="0"/>
              <a:t>供电</a:t>
            </a:r>
            <a:r>
              <a:rPr lang="zh-CN" altLang="en-US" sz="1600" noProof="1"/>
              <a:t>，</a:t>
            </a:r>
            <a:r>
              <a:rPr lang="zh-CN" altLang="en-US" sz="1600" noProof="1" smtClean="0"/>
              <a:t>主板</a:t>
            </a:r>
            <a:r>
              <a:rPr lang="zh-CN" altLang="en-US" sz="1600" noProof="1"/>
              <a:t>的控制芯片</a:t>
            </a:r>
            <a:r>
              <a:rPr lang="zh-CN" altLang="en-US" sz="1600" noProof="1" smtClean="0"/>
              <a:t>组</a:t>
            </a:r>
            <a:r>
              <a:rPr lang="zh-CN" altLang="en-US" sz="1600" noProof="1" smtClean="0">
                <a:solidFill>
                  <a:srgbClr val="0070C0"/>
                </a:solidFill>
              </a:rPr>
              <a:t>向</a:t>
            </a:r>
            <a:r>
              <a:rPr lang="zh-CN" altLang="en-US" sz="1600" noProof="1">
                <a:solidFill>
                  <a:srgbClr val="0070C0"/>
                </a:solidFill>
              </a:rPr>
              <a:t>CPU发出并保持一个RESET （重置）信号，让CPU 恢复到初始状态。</a:t>
            </a:r>
          </a:p>
          <a:p>
            <a:pPr indent="-285750" eaLnBrk="1">
              <a:defRPr/>
            </a:pPr>
            <a:r>
              <a:rPr lang="zh-CN" altLang="en-US" sz="1600" b="1" noProof="1"/>
              <a:t>当芯片组检测到电源已经开始稳定供电时</a:t>
            </a:r>
            <a:r>
              <a:rPr lang="zh-CN" altLang="en-US" sz="1600" noProof="1"/>
              <a:t>，就会撤去RESET 信号（相当于松开台式机的重启</a:t>
            </a:r>
            <a:r>
              <a:rPr lang="zh-CN" altLang="en-US" sz="1600" noProof="1" smtClean="0"/>
              <a:t>键）</a:t>
            </a:r>
            <a:endParaRPr lang="en-US" altLang="zh-CN" sz="1600" noProof="1" smtClean="0"/>
          </a:p>
          <a:p>
            <a:pPr lvl="1" eaLnBrk="1">
              <a:defRPr/>
            </a:pPr>
            <a:r>
              <a:rPr lang="zh-CN" altLang="en-US" sz="1400" noProof="1" smtClean="0">
                <a:solidFill>
                  <a:srgbClr val="006600"/>
                </a:solidFill>
              </a:rPr>
              <a:t>早期</a:t>
            </a:r>
            <a:r>
              <a:rPr lang="zh-CN" altLang="en-US" sz="1400" noProof="1">
                <a:solidFill>
                  <a:srgbClr val="006600"/>
                </a:solidFill>
              </a:rPr>
              <a:t>台式机提供</a:t>
            </a:r>
            <a:r>
              <a:rPr lang="en-US" altLang="zh-CN" sz="1400" b="1" noProof="1">
                <a:solidFill>
                  <a:srgbClr val="006600"/>
                </a:solidFill>
              </a:rPr>
              <a:t>RESET</a:t>
            </a:r>
            <a:r>
              <a:rPr lang="zh-CN" altLang="en-US" sz="1400" noProof="1" smtClean="0">
                <a:solidFill>
                  <a:srgbClr val="006600"/>
                </a:solidFill>
              </a:rPr>
              <a:t>按钮</a:t>
            </a:r>
            <a:endParaRPr lang="en-US" altLang="zh-CN" sz="1400" noProof="1"/>
          </a:p>
          <a:p>
            <a:pPr lvl="1" eaLnBrk="1">
              <a:defRPr/>
            </a:pPr>
            <a:r>
              <a:rPr lang="zh-CN" altLang="en-US" sz="1400" noProof="1" smtClean="0">
                <a:solidFill>
                  <a:srgbClr val="006600"/>
                </a:solidFill>
              </a:rPr>
              <a:t>设置</a:t>
            </a:r>
            <a:r>
              <a:rPr lang="en-US" altLang="zh-CN" sz="1400" b="1" u="sng" noProof="1" smtClean="0">
                <a:solidFill>
                  <a:srgbClr val="006600"/>
                </a:solidFill>
              </a:rPr>
              <a:t>RESET</a:t>
            </a:r>
            <a:r>
              <a:rPr lang="zh-CN" altLang="en-US" sz="1400" b="1" u="sng" noProof="1" smtClean="0">
                <a:solidFill>
                  <a:srgbClr val="006600"/>
                </a:solidFill>
              </a:rPr>
              <a:t>按钮</a:t>
            </a:r>
            <a:r>
              <a:rPr lang="zh-CN" altLang="en-US" sz="1400" noProof="1" smtClean="0">
                <a:solidFill>
                  <a:srgbClr val="006600"/>
                </a:solidFill>
              </a:rPr>
              <a:t>的副作用</a:t>
            </a:r>
            <a:endParaRPr lang="zh-CN" altLang="en-US" sz="1400" noProof="1">
              <a:solidFill>
                <a:srgbClr val="006600"/>
              </a:solidFill>
            </a:endParaRPr>
          </a:p>
          <a:p>
            <a:pPr indent="-285750" eaLnBrk="1">
              <a:defRPr/>
            </a:pPr>
            <a:r>
              <a:rPr lang="zh-CN" altLang="en-US" sz="1600" noProof="1"/>
              <a:t>此时</a:t>
            </a:r>
            <a:r>
              <a:rPr lang="en-US" altLang="zh-CN" sz="1600" noProof="1" smtClean="0"/>
              <a:t>CPU(x86)</a:t>
            </a:r>
            <a:r>
              <a:rPr lang="zh-CN" altLang="en-US" sz="1600" noProof="1" smtClean="0"/>
              <a:t>工作</a:t>
            </a:r>
            <a:r>
              <a:rPr lang="zh-CN" altLang="en-US" sz="1600" noProof="1"/>
              <a:t>在</a:t>
            </a:r>
            <a:r>
              <a:rPr lang="zh-CN" altLang="en-US" sz="1600" noProof="1">
                <a:solidFill>
                  <a:srgbClr val="7030A0"/>
                </a:solidFill>
              </a:rPr>
              <a:t>实模式</a:t>
            </a:r>
            <a:r>
              <a:rPr lang="zh-CN" altLang="en-US" sz="1600" noProof="1"/>
              <a:t>下，只使用了低</a:t>
            </a:r>
            <a:r>
              <a:rPr lang="en-US" altLang="zh-CN" sz="1600" noProof="1"/>
              <a:t>1M</a:t>
            </a:r>
            <a:r>
              <a:rPr lang="zh-CN" altLang="en-US" sz="1600" noProof="1" smtClean="0"/>
              <a:t>内存。</a:t>
            </a:r>
            <a:endParaRPr lang="en-US" altLang="zh-CN" sz="1600" noProof="1" smtClean="0"/>
          </a:p>
          <a:p>
            <a:pPr lvl="1" eaLnBrk="1">
              <a:defRPr/>
            </a:pPr>
            <a:r>
              <a:rPr lang="en-US" altLang="zh-CN" sz="1400" noProof="1" smtClean="0"/>
              <a:t>RISCV</a:t>
            </a:r>
            <a:r>
              <a:rPr lang="zh-CN" altLang="en-US" sz="1400" noProof="1" smtClean="0"/>
              <a:t>架构中，此时处于</a:t>
            </a:r>
            <a:r>
              <a:rPr lang="zh-CN" altLang="en-US" sz="1400" noProof="1" smtClean="0">
                <a:solidFill>
                  <a:srgbClr val="7030A0"/>
                </a:solidFill>
              </a:rPr>
              <a:t>机器模式：</a:t>
            </a:r>
            <a:r>
              <a:rPr lang="en-US" altLang="zh-CN" sz="1400" noProof="1" smtClean="0">
                <a:solidFill>
                  <a:srgbClr val="7030A0"/>
                </a:solidFill>
              </a:rPr>
              <a:t>M-mode</a:t>
            </a:r>
            <a:endParaRPr lang="en-US" altLang="zh-CN" sz="1400" noProof="1">
              <a:solidFill>
                <a:srgbClr val="7030A0"/>
              </a:solidFill>
            </a:endParaRPr>
          </a:p>
          <a:p>
            <a:pPr lvl="1" eaLnBrk="1">
              <a:defRPr/>
            </a:pPr>
            <a:r>
              <a:rPr lang="en-US" altLang="zh-CN" sz="1400" noProof="1" smtClean="0"/>
              <a:t>X86</a:t>
            </a:r>
            <a:r>
              <a:rPr lang="zh-CN" altLang="en-US" sz="1400" noProof="1" smtClean="0"/>
              <a:t>架构，实模式内存布局见</a:t>
            </a:r>
            <a:r>
              <a:rPr lang="zh-CN" altLang="en-US" sz="1400" noProof="1"/>
              <a:t>下页</a:t>
            </a:r>
            <a:r>
              <a:rPr lang="zh-CN" altLang="en-US" sz="1400" noProof="1" smtClean="0"/>
              <a:t>。</a:t>
            </a:r>
            <a:endParaRPr lang="en-US" altLang="zh-CN" sz="1400" noProof="1"/>
          </a:p>
          <a:p>
            <a:pPr indent="-285750" eaLnBrk="1">
              <a:defRPr/>
            </a:pPr>
            <a:r>
              <a:rPr lang="zh-CN" altLang="en-US" sz="1600" b="1" noProof="1" smtClean="0">
                <a:solidFill>
                  <a:srgbClr val="C00000"/>
                </a:solidFill>
              </a:rPr>
              <a:t>CPU 从</a:t>
            </a:r>
            <a:r>
              <a:rPr lang="zh-CN" altLang="en-US" sz="1600" noProof="1">
                <a:solidFill>
                  <a:srgbClr val="0409E2"/>
                </a:solidFill>
              </a:rPr>
              <a:t>0</a:t>
            </a:r>
            <a:r>
              <a:rPr lang="zh-CN" altLang="en-US" sz="1600" noProof="1" smtClean="0">
                <a:solidFill>
                  <a:srgbClr val="0409E2"/>
                </a:solidFill>
              </a:rPr>
              <a:t>x</a:t>
            </a:r>
            <a:r>
              <a:rPr lang="en-US" altLang="zh-CN" sz="1600" noProof="1" smtClean="0">
                <a:solidFill>
                  <a:srgbClr val="0409E2"/>
                </a:solidFill>
              </a:rPr>
              <a:t>FFFF</a:t>
            </a:r>
            <a:r>
              <a:rPr lang="zh-CN" altLang="en-US" sz="1600" noProof="1" smtClean="0">
                <a:solidFill>
                  <a:srgbClr val="0409E2"/>
                </a:solidFill>
              </a:rPr>
              <a:t>0 </a:t>
            </a:r>
            <a:r>
              <a:rPr lang="zh-CN" altLang="en-US" sz="1600" b="1" noProof="1">
                <a:solidFill>
                  <a:srgbClr val="C00000"/>
                </a:solidFill>
              </a:rPr>
              <a:t>处开始</a:t>
            </a:r>
            <a:r>
              <a:rPr lang="zh-CN" altLang="en-US" sz="1600" b="1" noProof="1" smtClean="0">
                <a:solidFill>
                  <a:srgbClr val="C00000"/>
                </a:solidFill>
              </a:rPr>
              <a:t>执行指令。</a:t>
            </a:r>
            <a:endParaRPr lang="en-US" altLang="zh-CN" sz="1600" noProof="1" smtClean="0"/>
          </a:p>
          <a:p>
            <a:pPr lvl="1" eaLnBrk="1">
              <a:defRPr/>
            </a:pPr>
            <a:r>
              <a:rPr lang="zh-CN" altLang="en-US" sz="1400" dirty="0"/>
              <a:t>开机后，</a:t>
            </a:r>
            <a:r>
              <a:rPr lang="en-US" altLang="zh-CN" sz="1400" dirty="0"/>
              <a:t>CS:IP</a:t>
            </a:r>
            <a:r>
              <a:rPr lang="zh-CN" altLang="en-US" sz="1400" dirty="0"/>
              <a:t>寄存器被初始化为</a:t>
            </a:r>
            <a:r>
              <a:rPr lang="en-US" altLang="zh-CN" sz="1400" dirty="0" smtClean="0"/>
              <a:t>0xF000:0xFFF0</a:t>
            </a:r>
            <a:r>
              <a:rPr lang="zh-CN" altLang="en-US" sz="1400" dirty="0"/>
              <a:t>，这是硬件电路的</a:t>
            </a:r>
            <a:r>
              <a:rPr lang="zh-CN" altLang="en-US" sz="1400" dirty="0" smtClean="0"/>
              <a:t>功能</a:t>
            </a:r>
            <a:r>
              <a:rPr lang="zh-CN" altLang="en-US" sz="1400" dirty="0"/>
              <a:t>。</a:t>
            </a:r>
            <a:r>
              <a:rPr lang="zh-CN" altLang="en-US" sz="1400" dirty="0" smtClean="0"/>
              <a:t>（内存地址：</a:t>
            </a:r>
            <a:r>
              <a:rPr lang="en-US" altLang="zh-CN" sz="1400" dirty="0" smtClean="0"/>
              <a:t>CS&lt;&lt;4+IP=0xF0000+0xFFF0=0xFFFF0</a:t>
            </a:r>
            <a:r>
              <a:rPr lang="zh-CN" altLang="en-US" sz="1400" dirty="0" smtClean="0"/>
              <a:t>）</a:t>
            </a:r>
            <a:endParaRPr lang="en-US" altLang="zh-CN" sz="1400" dirty="0"/>
          </a:p>
          <a:p>
            <a:pPr lvl="1" eaLnBrk="1">
              <a:defRPr/>
            </a:pPr>
            <a:r>
              <a:rPr lang="zh-CN" altLang="en-US" sz="1400" dirty="0" smtClean="0"/>
              <a:t>这个</a:t>
            </a:r>
            <a:r>
              <a:rPr lang="zh-CN" altLang="en-US" sz="1400" dirty="0"/>
              <a:t>特殊的</a:t>
            </a:r>
            <a:r>
              <a:rPr lang="zh-CN" altLang="en-US" sz="1400" dirty="0" smtClean="0"/>
              <a:t>地址有的资料称之为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复位</a:t>
            </a:r>
            <a:r>
              <a:rPr lang="zh-CN" altLang="en-US" sz="1400" b="1" dirty="0">
                <a:solidFill>
                  <a:srgbClr val="0070C0"/>
                </a:solidFill>
              </a:rPr>
              <a:t>向量</a:t>
            </a:r>
            <a:r>
              <a:rPr lang="en-US" altLang="zh-CN" sz="1400" b="1" dirty="0">
                <a:solidFill>
                  <a:srgbClr val="0070C0"/>
                </a:solidFill>
              </a:rPr>
              <a:t>(reset vector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)</a:t>
            </a:r>
            <a:endParaRPr lang="zh-CN" altLang="en-US" sz="1400" b="1" noProof="1" smtClean="0">
              <a:solidFill>
                <a:srgbClr val="0070C0"/>
              </a:solidFill>
            </a:endParaRPr>
          </a:p>
          <a:p>
            <a:pPr indent="-285750" eaLnBrk="1">
              <a:defRPr/>
            </a:pPr>
            <a:r>
              <a:rPr lang="zh-CN" altLang="en-US" sz="1600" noProof="1" smtClean="0">
                <a:solidFill>
                  <a:srgbClr val="7030A0"/>
                </a:solidFill>
              </a:rPr>
              <a:t>地址</a:t>
            </a:r>
            <a:r>
              <a:rPr lang="zh-CN" altLang="en-US" sz="1600" noProof="1" smtClean="0">
                <a:solidFill>
                  <a:srgbClr val="0409E2"/>
                </a:solidFill>
              </a:rPr>
              <a:t>0x</a:t>
            </a:r>
            <a:r>
              <a:rPr lang="en-US" altLang="zh-CN" sz="1600" noProof="1" smtClean="0">
                <a:solidFill>
                  <a:srgbClr val="0409E2"/>
                </a:solidFill>
              </a:rPr>
              <a:t>FFFF</a:t>
            </a:r>
            <a:r>
              <a:rPr lang="zh-CN" altLang="en-US" sz="1600" noProof="1" smtClean="0">
                <a:solidFill>
                  <a:srgbClr val="0409E2"/>
                </a:solidFill>
              </a:rPr>
              <a:t>0</a:t>
            </a:r>
            <a:r>
              <a:rPr lang="zh-CN" altLang="en-US" sz="1600" noProof="1" smtClean="0">
                <a:solidFill>
                  <a:srgbClr val="7030A0"/>
                </a:solidFill>
              </a:rPr>
              <a:t>在</a:t>
            </a:r>
            <a:r>
              <a:rPr lang="en-US" altLang="zh-CN" sz="1600" noProof="1" smtClean="0">
                <a:solidFill>
                  <a:srgbClr val="7030A0"/>
                </a:solidFill>
              </a:rPr>
              <a:t>1M</a:t>
            </a:r>
            <a:r>
              <a:rPr lang="zh-CN" altLang="en-US" sz="1600" noProof="1" smtClean="0">
                <a:solidFill>
                  <a:srgbClr val="7030A0"/>
                </a:solidFill>
              </a:rPr>
              <a:t>内存的地址范围内</a:t>
            </a:r>
            <a:endParaRPr lang="en-US" altLang="zh-CN" sz="1600" noProof="1" smtClean="0">
              <a:solidFill>
                <a:srgbClr val="7030A0"/>
              </a:solidFill>
            </a:endParaRPr>
          </a:p>
          <a:p>
            <a:pPr lvl="1" eaLnBrk="1">
              <a:defRPr/>
            </a:pPr>
            <a:r>
              <a:rPr lang="zh-CN" altLang="en-US" sz="1400" noProof="1" smtClean="0"/>
              <a:t>为了兼容大部分的厂商，通常BIOS 厂商放在</a:t>
            </a:r>
            <a:r>
              <a:rPr lang="en-US" altLang="zh-CN" sz="1400" noProof="1" smtClean="0"/>
              <a:t>0xFFFF0~0xFFFFF</a:t>
            </a:r>
            <a:r>
              <a:rPr lang="zh-CN" altLang="en-US" sz="1400" noProof="1" smtClean="0"/>
              <a:t>这</a:t>
            </a:r>
            <a:r>
              <a:rPr lang="en-US" altLang="zh-CN" sz="1400" noProof="1" smtClean="0"/>
              <a:t>16</a:t>
            </a:r>
            <a:r>
              <a:rPr lang="zh-CN" altLang="en-US" sz="1400" noProof="1" smtClean="0"/>
              <a:t>字节中存放</a:t>
            </a:r>
            <a:r>
              <a:rPr lang="zh-CN" altLang="en-US" sz="1400" noProof="1" smtClean="0">
                <a:solidFill>
                  <a:srgbClr val="0070C0"/>
                </a:solidFill>
              </a:rPr>
              <a:t>一条跳转指令</a:t>
            </a:r>
            <a:r>
              <a:rPr lang="en-US" altLang="zh-CN" sz="1400" noProof="1">
                <a:solidFill>
                  <a:srgbClr val="FF0000"/>
                </a:solidFill>
              </a:rPr>
              <a:t>JMP </a:t>
            </a:r>
            <a:r>
              <a:rPr lang="en-US" altLang="zh-CN" sz="1400" noProof="1" smtClean="0">
                <a:solidFill>
                  <a:srgbClr val="FF0000"/>
                </a:solidFill>
              </a:rPr>
              <a:t>F000:E05B</a:t>
            </a:r>
            <a:r>
              <a:rPr lang="zh-CN" altLang="en-US" sz="1400" noProof="1" smtClean="0"/>
              <a:t>，根据厂商的不同设置，跳到系统BIOS 真正的启动代码处（</a:t>
            </a:r>
            <a:r>
              <a:rPr lang="en-US" altLang="zh-CN" sz="1400" noProof="1" smtClean="0"/>
              <a:t>BIOS</a:t>
            </a:r>
            <a:r>
              <a:rPr lang="zh-CN" altLang="en-US" sz="1400" noProof="1" smtClean="0"/>
              <a:t>入口</a:t>
            </a:r>
            <a:r>
              <a:rPr lang="en-US" altLang="zh-CN" sz="1400" noProof="1" smtClean="0"/>
              <a:t>—</a:t>
            </a:r>
            <a:r>
              <a:rPr lang="en-US" altLang="zh-CN" sz="1400" noProof="1" smtClean="0">
                <a:solidFill>
                  <a:srgbClr val="000099"/>
                </a:solidFill>
              </a:rPr>
              <a:t>0xFE05B</a:t>
            </a:r>
            <a:r>
              <a:rPr lang="zh-CN" altLang="en-US" sz="1400" noProof="1" smtClean="0"/>
              <a:t>）</a:t>
            </a:r>
            <a:endParaRPr lang="en-US" altLang="zh-CN" sz="1400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51EE1AF-E0A8-45A9-B7B2-EC285069E2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767715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实模式内存布局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—BIOS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入口</a:t>
            </a:r>
            <a:endParaRPr lang="zh-CN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8DD3096A-545E-4D48-8467-A948AB5FDF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5800" y="5680363"/>
            <a:ext cx="7977909" cy="785092"/>
          </a:xfrm>
          <a:ln>
            <a:miter/>
          </a:ln>
        </p:spPr>
        <p:txBody>
          <a:bodyPr/>
          <a:lstStyle/>
          <a:p>
            <a:pPr indent="-285750" eaLnBrk="1">
              <a:defRPr/>
            </a:pPr>
            <a:r>
              <a:rPr lang="zh-CN" altLang="en-US" sz="1600" dirty="0" smtClean="0"/>
              <a:t>低</a:t>
            </a:r>
            <a:r>
              <a:rPr lang="en-US" altLang="zh-CN" sz="1600" dirty="0" smtClean="0"/>
              <a:t>1MB</a:t>
            </a:r>
            <a:r>
              <a:rPr lang="zh-CN" altLang="en-US" sz="1600" dirty="0"/>
              <a:t>空间的最高</a:t>
            </a:r>
            <a:r>
              <a:rPr lang="en-US" altLang="zh-CN" sz="1600" dirty="0"/>
              <a:t>64K(0xF0000 - 0xFFFFF)</a:t>
            </a:r>
            <a:r>
              <a:rPr lang="zh-CN" altLang="en-US" sz="1600" dirty="0"/>
              <a:t>空间</a:t>
            </a:r>
            <a:r>
              <a:rPr lang="zh-CN" altLang="en-US" sz="1600" dirty="0" smtClean="0"/>
              <a:t>，存放</a:t>
            </a:r>
            <a:r>
              <a:rPr lang="zh-CN" altLang="en-US" sz="1600" dirty="0"/>
              <a:t>了</a:t>
            </a:r>
            <a:r>
              <a:rPr lang="en-US" altLang="zh-CN" sz="1600" dirty="0"/>
              <a:t>BIOS</a:t>
            </a:r>
            <a:r>
              <a:rPr lang="zh-CN" altLang="en-US" sz="1600" dirty="0"/>
              <a:t>。而最后</a:t>
            </a:r>
            <a:r>
              <a:rPr lang="en-US" altLang="zh-CN" sz="1600" dirty="0" smtClean="0"/>
              <a:t>16B(FFFF0~FFFFF)</a:t>
            </a:r>
            <a:r>
              <a:rPr lang="zh-CN" altLang="en-US" sz="1600" dirty="0" smtClean="0"/>
              <a:t>存放</a:t>
            </a:r>
            <a:r>
              <a:rPr lang="en-US" altLang="zh-CN" sz="1600" dirty="0"/>
              <a:t>BIOS</a:t>
            </a:r>
            <a:r>
              <a:rPr lang="zh-CN" altLang="en-US" sz="1600" dirty="0"/>
              <a:t>的入口跳转指令</a:t>
            </a:r>
            <a:r>
              <a:rPr lang="zh-CN" altLang="en-US" sz="1600" dirty="0" smtClean="0"/>
              <a:t>，是</a:t>
            </a:r>
            <a:r>
              <a:rPr lang="zh-CN" altLang="en-US" sz="1600" dirty="0"/>
              <a:t>计算机开机装载</a:t>
            </a:r>
            <a:r>
              <a:rPr lang="en-US" altLang="zh-CN" sz="1600" dirty="0"/>
              <a:t>BIOS</a:t>
            </a:r>
            <a:r>
              <a:rPr lang="zh-CN" altLang="en-US" sz="1600" dirty="0"/>
              <a:t>的关键。</a:t>
            </a:r>
            <a:endParaRPr lang="en-US" altLang="zh-CN" sz="1000" noProof="1" smtClean="0">
              <a:solidFill>
                <a:srgbClr val="FF0000"/>
              </a:solidFill>
            </a:endParaRPr>
          </a:p>
        </p:txBody>
      </p:sp>
      <p:pic>
        <p:nvPicPr>
          <p:cNvPr id="3074" name="Picture 2" descr="Mem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04900"/>
            <a:ext cx="7892473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85799" y="1695450"/>
            <a:ext cx="7783945" cy="4476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1049CC-39AB-4941-9B3F-22BF9B3E30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Chapter 1: Introduction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5EF4491-CED7-4221-9603-64273FC89B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800" b="1" dirty="0">
                <a:solidFill>
                  <a:srgbClr val="000099"/>
                </a:solidFill>
              </a:rPr>
              <a:t>What Operating Systems Do</a:t>
            </a:r>
          </a:p>
          <a:p>
            <a:r>
              <a:rPr lang="en-US" altLang="zh-CN" sz="1800" dirty="0"/>
              <a:t>Computer-System Organization</a:t>
            </a:r>
          </a:p>
          <a:p>
            <a:r>
              <a:rPr lang="en-US" altLang="zh-CN" sz="1800" dirty="0"/>
              <a:t>Computer-System Architecture</a:t>
            </a:r>
          </a:p>
          <a:p>
            <a:r>
              <a:rPr lang="en-US" altLang="zh-CN" sz="1800" dirty="0"/>
              <a:t>Operating-System Structure</a:t>
            </a:r>
          </a:p>
          <a:p>
            <a:r>
              <a:rPr lang="en-US" altLang="zh-CN" sz="1800" b="1" dirty="0">
                <a:solidFill>
                  <a:srgbClr val="000099"/>
                </a:solidFill>
              </a:rPr>
              <a:t>Operating-System Operations</a:t>
            </a:r>
          </a:p>
          <a:p>
            <a:r>
              <a:rPr lang="en-US" altLang="zh-CN" sz="1800" dirty="0"/>
              <a:t>Process Management</a:t>
            </a:r>
          </a:p>
          <a:p>
            <a:r>
              <a:rPr lang="en-US" altLang="zh-CN" sz="1800" dirty="0"/>
              <a:t>Memory Management</a:t>
            </a:r>
          </a:p>
          <a:p>
            <a:r>
              <a:rPr lang="en-US" altLang="zh-CN" sz="1800" dirty="0"/>
              <a:t>Storage Management</a:t>
            </a:r>
          </a:p>
          <a:p>
            <a:r>
              <a:rPr lang="en-US" altLang="zh-CN" sz="1800" dirty="0"/>
              <a:t>Protection and Security</a:t>
            </a:r>
          </a:p>
          <a:p>
            <a:r>
              <a:rPr lang="en-US" altLang="zh-CN" sz="1800" dirty="0"/>
              <a:t>Distributed Systems</a:t>
            </a:r>
          </a:p>
          <a:p>
            <a:r>
              <a:rPr lang="en-US" altLang="zh-CN" sz="1800" dirty="0"/>
              <a:t>Special-Purpose Systems</a:t>
            </a:r>
          </a:p>
          <a:p>
            <a:r>
              <a:rPr lang="en-US" altLang="zh-CN" sz="1800" dirty="0"/>
              <a:t>Computing Environments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51EE1AF-E0A8-45A9-B7B2-EC285069E2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66294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讨论</a:t>
            </a:r>
            <a:endParaRPr lang="zh-CN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8DD3096A-545E-4D48-8467-A948AB5FDF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5800" y="1308100"/>
            <a:ext cx="7750175" cy="4935682"/>
          </a:xfrm>
          <a:ln>
            <a:miter/>
          </a:ln>
        </p:spPr>
        <p:txBody>
          <a:bodyPr/>
          <a:lstStyle/>
          <a:p>
            <a:pPr eaLnBrk="1">
              <a:defRPr/>
            </a:pPr>
            <a:r>
              <a:rPr lang="zh-CN" altLang="en-US" sz="2000" b="1" noProof="1" smtClean="0">
                <a:solidFill>
                  <a:srgbClr val="006600"/>
                </a:solidFill>
              </a:rPr>
              <a:t>思考：</a:t>
            </a:r>
            <a:r>
              <a:rPr lang="zh-CN" altLang="en-US" sz="1800" b="1" noProof="1" smtClean="0">
                <a:solidFill>
                  <a:srgbClr val="006600"/>
                </a:solidFill>
              </a:rPr>
              <a:t>如果有多个</a:t>
            </a:r>
            <a:r>
              <a:rPr lang="en-US" altLang="zh-CN" sz="1800" b="1" noProof="1" smtClean="0">
                <a:solidFill>
                  <a:srgbClr val="006600"/>
                </a:solidFill>
              </a:rPr>
              <a:t>CPU</a:t>
            </a:r>
            <a:r>
              <a:rPr lang="zh-CN" altLang="en-US" sz="1800" b="1" noProof="1" smtClean="0">
                <a:solidFill>
                  <a:srgbClr val="006600"/>
                </a:solidFill>
              </a:rPr>
              <a:t>，或多核</a:t>
            </a:r>
            <a:r>
              <a:rPr lang="en-US" altLang="zh-CN" sz="1800" b="1" noProof="1" smtClean="0">
                <a:solidFill>
                  <a:srgbClr val="006600"/>
                </a:solidFill>
              </a:rPr>
              <a:t>CPU</a:t>
            </a:r>
            <a:r>
              <a:rPr lang="zh-CN" altLang="en-US" sz="1800" b="1" noProof="1" smtClean="0">
                <a:solidFill>
                  <a:srgbClr val="006600"/>
                </a:solidFill>
              </a:rPr>
              <a:t>，哪个负责执行上述程序？</a:t>
            </a:r>
            <a:endParaRPr lang="en-US" altLang="zh-CN" sz="1800" b="1" noProof="1" smtClean="0">
              <a:solidFill>
                <a:srgbClr val="006600"/>
              </a:solidFill>
            </a:endParaRPr>
          </a:p>
          <a:p>
            <a:pPr lvl="1" eaLnBrk="1">
              <a:defRPr/>
            </a:pPr>
            <a:r>
              <a:rPr lang="zh-CN" altLang="en-US" sz="1800" noProof="1" smtClean="0"/>
              <a:t>其中的一</a:t>
            </a:r>
            <a:r>
              <a:rPr lang="zh-CN" altLang="en-US" sz="1800" noProof="1"/>
              <a:t>个会被动态指派为</a:t>
            </a:r>
            <a:r>
              <a:rPr lang="zh-CN" altLang="en-US" sz="1800" dirty="0"/>
              <a:t>引导处理器</a:t>
            </a:r>
            <a:r>
              <a:rPr lang="en-US" altLang="zh-CN" sz="1800" dirty="0"/>
              <a:t>(</a:t>
            </a:r>
            <a:r>
              <a:rPr lang="en-US" altLang="zh-CN" sz="1800" dirty="0" err="1"/>
              <a:t>BootStrap</a:t>
            </a:r>
            <a:r>
              <a:rPr lang="en-US" altLang="zh-CN" sz="1800" dirty="0"/>
              <a:t> processor, BSP)</a:t>
            </a:r>
            <a:r>
              <a:rPr lang="zh-CN" altLang="en-US" sz="1800" dirty="0"/>
              <a:t>，用于</a:t>
            </a:r>
            <a:r>
              <a:rPr lang="zh-CN" altLang="en-US" sz="1800" dirty="0">
                <a:solidFill>
                  <a:srgbClr val="7030A0"/>
                </a:solidFill>
              </a:rPr>
              <a:t>执行全部的</a:t>
            </a:r>
            <a:r>
              <a:rPr lang="en-US" altLang="zh-CN" sz="1800" dirty="0">
                <a:solidFill>
                  <a:srgbClr val="7030A0"/>
                </a:solidFill>
              </a:rPr>
              <a:t>BIOS</a:t>
            </a:r>
            <a:r>
              <a:rPr lang="zh-CN" altLang="en-US" sz="1800" dirty="0" smtClean="0">
                <a:solidFill>
                  <a:srgbClr val="7030A0"/>
                </a:solidFill>
              </a:rPr>
              <a:t>和操作系统内核</a:t>
            </a:r>
            <a:r>
              <a:rPr lang="zh-CN" altLang="en-US" sz="1800" dirty="0">
                <a:solidFill>
                  <a:srgbClr val="7030A0"/>
                </a:solidFill>
              </a:rPr>
              <a:t>初始化</a:t>
            </a:r>
            <a:r>
              <a:rPr lang="zh-CN" altLang="en-US" sz="1800" dirty="0" smtClean="0">
                <a:solidFill>
                  <a:srgbClr val="7030A0"/>
                </a:solidFill>
              </a:rPr>
              <a:t>代码</a:t>
            </a:r>
            <a:endParaRPr lang="en-US" altLang="zh-CN" sz="1800" dirty="0" smtClean="0">
              <a:solidFill>
                <a:srgbClr val="7030A0"/>
              </a:solidFill>
            </a:endParaRPr>
          </a:p>
          <a:p>
            <a:pPr lvl="1" eaLnBrk="1">
              <a:defRPr/>
            </a:pPr>
            <a:r>
              <a:rPr lang="zh-CN" altLang="en-US" sz="1800" noProof="1"/>
              <a:t>其余</a:t>
            </a:r>
            <a:r>
              <a:rPr lang="zh-CN" altLang="en-US" sz="1800" noProof="1" smtClean="0"/>
              <a:t>处理器会</a:t>
            </a:r>
            <a:r>
              <a:rPr lang="zh-CN" altLang="en-US" sz="1800" dirty="0" smtClean="0"/>
              <a:t>保持</a:t>
            </a:r>
            <a:r>
              <a:rPr lang="zh-CN" altLang="en-US" sz="1800" dirty="0"/>
              <a:t>停机</a:t>
            </a:r>
            <a:r>
              <a:rPr lang="zh-CN" altLang="en-US" sz="1800" dirty="0" smtClean="0"/>
              <a:t>状态，将来操作系统内核会激活它们</a:t>
            </a:r>
            <a:endParaRPr lang="en-US" altLang="zh-CN" sz="1800" noProof="1"/>
          </a:p>
          <a:p>
            <a:pPr lvl="1" eaLnBrk="1">
              <a:defRPr/>
            </a:pPr>
            <a:endParaRPr lang="en-US" altLang="zh-CN" sz="1600" noProof="1"/>
          </a:p>
          <a:p>
            <a:pPr eaLnBrk="1">
              <a:defRPr/>
            </a:pPr>
            <a:endParaRPr lang="zh-CN" altLang="en-US" sz="1800" noProof="1" smtClean="0"/>
          </a:p>
          <a:p>
            <a:pPr eaLnBrk="1">
              <a:defRPr/>
            </a:pPr>
            <a:endParaRPr lang="zh-CN" altLang="en-US" sz="1800" noProof="1"/>
          </a:p>
        </p:txBody>
      </p:sp>
    </p:spTree>
    <p:extLst>
      <p:ext uri="{BB962C8B-B14F-4D97-AF65-F5344CB8AC3E}">
        <p14:creationId xmlns:p14="http://schemas.microsoft.com/office/powerpoint/2010/main" val="23759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33A1A8A-81A4-4F9F-BE4C-1A8917428D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</a:t>
            </a:r>
            <a:r>
              <a:rPr lang="zh-CN" altLang="en-US" noProof="1">
                <a:sym typeface="+mn-ea"/>
              </a:rPr>
              <a:t>自检</a:t>
            </a:r>
            <a:endParaRPr lang="zh-CN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EEC50EC-8401-408D-8B73-37558D6DAC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/>
            <a:r>
              <a:rPr lang="zh-CN" altLang="en-US" sz="2000" dirty="0"/>
              <a:t>系统BIOS 的启动代码首先要做的事情是进行</a:t>
            </a:r>
            <a:r>
              <a:rPr lang="zh-CN" altLang="en-US" sz="2000" dirty="0">
                <a:solidFill>
                  <a:srgbClr val="C00000"/>
                </a:solidFill>
              </a:rPr>
              <a:t>POST</a:t>
            </a:r>
            <a:r>
              <a:rPr lang="zh-CN" altLang="en-US" sz="2000" dirty="0"/>
              <a:t>（</a:t>
            </a:r>
            <a:r>
              <a:rPr lang="zh-CN" altLang="en-US" sz="2000" u="sng" dirty="0">
                <a:solidFill>
                  <a:srgbClr val="C00000"/>
                </a:solidFill>
              </a:rPr>
              <a:t>P</a:t>
            </a:r>
            <a:r>
              <a:rPr lang="zh-CN" altLang="en-US" sz="2000" dirty="0"/>
              <a:t>ower-</a:t>
            </a:r>
            <a:r>
              <a:rPr lang="zh-CN" altLang="en-US" sz="2000" u="sng" dirty="0">
                <a:solidFill>
                  <a:srgbClr val="C00000"/>
                </a:solidFill>
              </a:rPr>
              <a:t>O</a:t>
            </a:r>
            <a:r>
              <a:rPr lang="zh-CN" altLang="en-US" sz="2000" dirty="0"/>
              <a:t>n </a:t>
            </a:r>
            <a:r>
              <a:rPr lang="zh-CN" altLang="en-US" sz="2000" u="sng" dirty="0">
                <a:solidFill>
                  <a:srgbClr val="C00000"/>
                </a:solidFill>
              </a:rPr>
              <a:t>S</a:t>
            </a:r>
            <a:r>
              <a:rPr lang="zh-CN" altLang="en-US" sz="2000" dirty="0"/>
              <a:t>elf </a:t>
            </a:r>
            <a:r>
              <a:rPr lang="zh-CN" altLang="en-US" sz="2000" u="sng" dirty="0">
                <a:solidFill>
                  <a:srgbClr val="C00000"/>
                </a:solidFill>
              </a:rPr>
              <a:t>T</a:t>
            </a:r>
            <a:r>
              <a:rPr lang="zh-CN" altLang="en-US" sz="2000" dirty="0"/>
              <a:t>est，</a:t>
            </a:r>
            <a:r>
              <a:rPr lang="zh-CN" altLang="en-US" sz="2000" b="1" dirty="0"/>
              <a:t>加电后自检</a:t>
            </a:r>
            <a:r>
              <a:rPr lang="zh-CN" altLang="en-US" sz="2000" dirty="0"/>
              <a:t>）</a:t>
            </a:r>
          </a:p>
          <a:p>
            <a:pPr eaLnBrk="1"/>
            <a:r>
              <a:rPr lang="zh-CN" altLang="en-US" sz="2000" dirty="0"/>
              <a:t>POST 的主要任务是检测系统中一些</a:t>
            </a:r>
            <a:r>
              <a:rPr lang="zh-CN" altLang="en-US" sz="2000" dirty="0">
                <a:solidFill>
                  <a:srgbClr val="0070C0"/>
                </a:solidFill>
              </a:rPr>
              <a:t>关键设备</a:t>
            </a:r>
            <a:r>
              <a:rPr lang="zh-CN" altLang="en-US" sz="2000" dirty="0">
                <a:solidFill>
                  <a:srgbClr val="006600"/>
                </a:solidFill>
              </a:rPr>
              <a:t>是否存在</a:t>
            </a:r>
            <a:r>
              <a:rPr lang="zh-CN" altLang="en-US" sz="2000" dirty="0"/>
              <a:t>和</a:t>
            </a:r>
            <a:r>
              <a:rPr lang="zh-CN" altLang="en-US" sz="2000" dirty="0" smtClean="0">
                <a:solidFill>
                  <a:srgbClr val="0070C0"/>
                </a:solidFill>
              </a:rPr>
              <a:t>是</a:t>
            </a:r>
            <a:r>
              <a:rPr lang="zh-CN" altLang="en-US" sz="2000" dirty="0" smtClean="0">
                <a:solidFill>
                  <a:srgbClr val="006600"/>
                </a:solidFill>
              </a:rPr>
              <a:t>否</a:t>
            </a:r>
            <a:r>
              <a:rPr lang="zh-CN" altLang="en-US" sz="2000" dirty="0">
                <a:solidFill>
                  <a:srgbClr val="006600"/>
                </a:solidFill>
              </a:rPr>
              <a:t>正常工作</a:t>
            </a:r>
            <a:r>
              <a:rPr lang="zh-CN" altLang="en-US" sz="2000" dirty="0"/>
              <a:t>，例如</a:t>
            </a:r>
            <a:r>
              <a:rPr lang="zh-CN" altLang="en-US" sz="2000" dirty="0">
                <a:solidFill>
                  <a:srgbClr val="7030A0"/>
                </a:solidFill>
              </a:rPr>
              <a:t>内存、显卡、键盘</a:t>
            </a:r>
            <a:r>
              <a:rPr lang="zh-CN" altLang="en-US" sz="2000" dirty="0" smtClean="0"/>
              <a:t>等关键设备</a:t>
            </a:r>
            <a:endParaRPr lang="zh-CN" altLang="en-US" sz="2000" dirty="0"/>
          </a:p>
          <a:p>
            <a:pPr eaLnBrk="1"/>
            <a:r>
              <a:rPr lang="zh-CN" altLang="en-US" sz="2000" dirty="0"/>
              <a:t>由于POST 是最早进行的检测过程，</a:t>
            </a:r>
            <a:r>
              <a:rPr lang="zh-CN" altLang="en-US" sz="2000" dirty="0">
                <a:solidFill>
                  <a:srgbClr val="006600"/>
                </a:solidFill>
              </a:rPr>
              <a:t>此时尚未初始化显卡</a:t>
            </a:r>
            <a:r>
              <a:rPr lang="zh-CN" altLang="en-US" sz="2000" dirty="0"/>
              <a:t>，如果系统BIOS 在POST 的过程中发现了一些致命错误，</a:t>
            </a:r>
            <a:r>
              <a:rPr lang="zh-CN" altLang="en-US" sz="2000" dirty="0">
                <a:solidFill>
                  <a:srgbClr val="7030A0"/>
                </a:solidFill>
              </a:rPr>
              <a:t>有时不会将错误信息在屏幕上显示</a:t>
            </a:r>
          </a:p>
          <a:p>
            <a:pPr lvl="1" eaLnBrk="1"/>
            <a:r>
              <a:rPr lang="zh-CN" altLang="en-US" sz="1800" dirty="0" smtClean="0">
                <a:solidFill>
                  <a:srgbClr val="0409E2"/>
                </a:solidFill>
              </a:rPr>
              <a:t>例如，如果发现没有内存</a:t>
            </a:r>
            <a:r>
              <a:rPr lang="zh-CN" altLang="en-US" sz="1800" dirty="0">
                <a:solidFill>
                  <a:srgbClr val="0409E2"/>
                </a:solidFill>
              </a:rPr>
              <a:t>或者内存有问题</a:t>
            </a:r>
            <a:r>
              <a:rPr lang="zh-CN" altLang="en-US" sz="1800" dirty="0"/>
              <a:t>（此时只会检查640K 常规内存），或其它关键设备，系统BIOS 就会直接控制喇叭发声来报告错误，</a:t>
            </a:r>
            <a:r>
              <a:rPr lang="zh-CN" altLang="en-US" sz="1800" dirty="0">
                <a:solidFill>
                  <a:srgbClr val="000099"/>
                </a:solidFill>
              </a:rPr>
              <a:t>声音的长短和次数代表了错误的类型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A71E732-B672-4FD7-9A02-A56DFDFCCE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</a:t>
            </a:r>
            <a:r>
              <a:rPr lang="zh-CN" altLang="en-US" noProof="1">
                <a:sym typeface="+mn-ea"/>
              </a:rPr>
              <a:t>初始化设备</a:t>
            </a:r>
            <a:endParaRPr lang="zh-CN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81E0350-FBF9-49E6-930E-6DDC7BA785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82700"/>
            <a:ext cx="7670367" cy="4021416"/>
          </a:xfrm>
        </p:spPr>
        <p:txBody>
          <a:bodyPr/>
          <a:lstStyle/>
          <a:p>
            <a:r>
              <a:rPr lang="zh-CN" altLang="en-US" sz="2000" dirty="0"/>
              <a:t>接下来系统BIOS </a:t>
            </a:r>
            <a:r>
              <a:rPr lang="zh-CN" altLang="en-US" sz="2000" dirty="0" smtClean="0"/>
              <a:t>查找</a:t>
            </a:r>
            <a:r>
              <a:rPr lang="zh-CN" altLang="en-US" sz="2000" dirty="0">
                <a:solidFill>
                  <a:srgbClr val="0070C0"/>
                </a:solidFill>
              </a:rPr>
              <a:t>显卡的</a:t>
            </a:r>
            <a:r>
              <a:rPr lang="zh-CN" altLang="en-US" sz="2000" dirty="0" smtClean="0">
                <a:solidFill>
                  <a:srgbClr val="0070C0"/>
                </a:solidFill>
              </a:rPr>
              <a:t>BIOS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sz="1800" dirty="0" smtClean="0"/>
              <a:t>显</a:t>
            </a:r>
            <a:r>
              <a:rPr lang="zh-CN" altLang="en-US" sz="1800" dirty="0"/>
              <a:t>卡BIOS在ROM 芯片的起始地址通常设在</a:t>
            </a:r>
            <a:r>
              <a:rPr lang="zh-CN" altLang="en-US" sz="1800" b="1" dirty="0">
                <a:solidFill>
                  <a:srgbClr val="C00000"/>
                </a:solidFill>
              </a:rPr>
              <a:t>0xC0000 </a:t>
            </a:r>
            <a:r>
              <a:rPr lang="zh-CN" altLang="en-US" sz="1800" dirty="0" smtClean="0"/>
              <a:t>处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系统</a:t>
            </a:r>
            <a:r>
              <a:rPr lang="zh-CN" altLang="en-US" sz="1800" dirty="0"/>
              <a:t>BIOS 在该地址处找到显卡BIOS 之后就调用它的初始化代码</a:t>
            </a:r>
            <a:r>
              <a:rPr lang="zh-CN" altLang="en-US" sz="1800" dirty="0" smtClean="0"/>
              <a:t>，初始化</a:t>
            </a:r>
            <a:r>
              <a:rPr lang="zh-CN" altLang="en-US" sz="1800" dirty="0"/>
              <a:t>显</a:t>
            </a:r>
            <a:r>
              <a:rPr lang="zh-CN" altLang="en-US" sz="1800" dirty="0" smtClean="0"/>
              <a:t>卡</a:t>
            </a:r>
            <a:endParaRPr lang="en-US" altLang="zh-CN" sz="1800" dirty="0" smtClean="0"/>
          </a:p>
          <a:p>
            <a:r>
              <a:rPr lang="zh-CN" altLang="en-US" sz="2000" dirty="0" smtClean="0"/>
              <a:t>此时</a:t>
            </a:r>
            <a:r>
              <a:rPr lang="zh-CN" altLang="en-US" sz="2000" dirty="0"/>
              <a:t>多数显卡都会在屏幕上显示出一些初始化信息，介绍生产厂商、图形芯片类型等内容</a:t>
            </a:r>
          </a:p>
          <a:p>
            <a:r>
              <a:rPr lang="zh-CN" altLang="en-US" sz="2000" dirty="0"/>
              <a:t>系统BIOS 接着会</a:t>
            </a:r>
            <a:r>
              <a:rPr lang="zh-CN" altLang="en-US" sz="2000" dirty="0">
                <a:solidFill>
                  <a:srgbClr val="0070C0"/>
                </a:solidFill>
              </a:rPr>
              <a:t>查找</a:t>
            </a:r>
            <a:r>
              <a:rPr lang="zh-CN" altLang="en-US" sz="2000" dirty="0">
                <a:solidFill>
                  <a:srgbClr val="7030A0"/>
                </a:solidFill>
              </a:rPr>
              <a:t>其它设备</a:t>
            </a:r>
            <a:r>
              <a:rPr lang="zh-CN" altLang="en-US" sz="2000" dirty="0">
                <a:solidFill>
                  <a:srgbClr val="0070C0"/>
                </a:solidFill>
              </a:rPr>
              <a:t>的BIOS 程序</a:t>
            </a:r>
            <a:r>
              <a:rPr lang="zh-CN" altLang="en-US" sz="2000" dirty="0"/>
              <a:t>，找到之后同样要调用这些BIOS内部的初始化代码来初始化相关的</a:t>
            </a:r>
            <a:r>
              <a:rPr lang="zh-CN" altLang="en-US" sz="2000" dirty="0" smtClean="0"/>
              <a:t>设备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3952043" y="5304116"/>
            <a:ext cx="50305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+mn-lt"/>
                <a:ea typeface="+mn-ea"/>
              </a:rPr>
              <a:t>0xC0000开始的</a:t>
            </a:r>
            <a:r>
              <a:rPr lang="zh-CN" altLang="en-US" sz="1400" dirty="0" smtClean="0">
                <a:latin typeface="+mn-lt"/>
                <a:ea typeface="+mn-ea"/>
              </a:rPr>
              <a:t>内存信息与</a:t>
            </a:r>
            <a:r>
              <a:rPr lang="zh-CN" altLang="en-US" sz="1400" dirty="0">
                <a:latin typeface="+mn-lt"/>
                <a:ea typeface="+mn-ea"/>
              </a:rPr>
              <a:t>屏幕显示的</a:t>
            </a:r>
            <a:r>
              <a:rPr lang="zh-CN" altLang="en-US" sz="1400" dirty="0" smtClean="0">
                <a:latin typeface="+mn-lt"/>
                <a:ea typeface="+mn-ea"/>
              </a:rPr>
              <a:t>内容之间是一一对应的</a:t>
            </a:r>
            <a:endParaRPr lang="zh-CN" altLang="en-US" sz="14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A71E732-B672-4FD7-9A02-A56DFDFCCE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Tips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：显卡缓存地址</a:t>
            </a:r>
            <a:endParaRPr lang="zh-CN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81E0350-FBF9-49E6-930E-6DDC7BA785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82700"/>
            <a:ext cx="7670367" cy="4021416"/>
          </a:xfrm>
        </p:spPr>
        <p:txBody>
          <a:bodyPr/>
          <a:lstStyle/>
          <a:p>
            <a:r>
              <a:rPr lang="zh-CN" altLang="en-US" sz="2000" dirty="0" smtClean="0"/>
              <a:t>对于早期</a:t>
            </a:r>
            <a:r>
              <a:rPr lang="en-US" altLang="zh-CN" sz="2000" dirty="0" smtClean="0"/>
              <a:t>80*25</a:t>
            </a:r>
            <a:r>
              <a:rPr lang="zh-CN" altLang="en-US" sz="2000" b="1" dirty="0">
                <a:solidFill>
                  <a:srgbClr val="C00000"/>
                </a:solidFill>
              </a:rPr>
              <a:t>彩色字符模式</a:t>
            </a:r>
            <a:r>
              <a:rPr lang="zh-CN" altLang="en-US" sz="2000" dirty="0"/>
              <a:t>的显示</a:t>
            </a:r>
            <a:r>
              <a:rPr lang="zh-CN" altLang="en-US" sz="2000" dirty="0" smtClean="0"/>
              <a:t>缓冲区（例如</a:t>
            </a:r>
            <a:r>
              <a:rPr lang="en-US" altLang="zh-CN" sz="2000" dirty="0" smtClean="0"/>
              <a:t>DOS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显示器</a:t>
            </a:r>
            <a:r>
              <a:rPr lang="en-US" altLang="zh-CN" sz="1800" dirty="0"/>
              <a:t>80</a:t>
            </a:r>
            <a:r>
              <a:rPr lang="zh-CN" altLang="en-US" sz="1800" dirty="0"/>
              <a:t>行，</a:t>
            </a:r>
            <a:r>
              <a:rPr lang="en-US" altLang="zh-CN" sz="1800" dirty="0"/>
              <a:t>25</a:t>
            </a:r>
            <a:r>
              <a:rPr lang="zh-CN" altLang="en-US" sz="1800" dirty="0" smtClean="0"/>
              <a:t>列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内存地址</a:t>
            </a:r>
            <a:r>
              <a:rPr lang="en-US" altLang="zh-CN" sz="1800" dirty="0" smtClean="0">
                <a:solidFill>
                  <a:srgbClr val="7030A0"/>
                </a:solidFill>
              </a:rPr>
              <a:t>0xB8000~0xB8FFFF</a:t>
            </a:r>
            <a:r>
              <a:rPr lang="zh-CN" altLang="en-US" sz="1800" dirty="0" smtClean="0"/>
              <a:t>共</a:t>
            </a:r>
            <a:r>
              <a:rPr lang="en-US" altLang="zh-CN" sz="1800" dirty="0"/>
              <a:t>32KB</a:t>
            </a:r>
            <a:r>
              <a:rPr lang="zh-CN" altLang="en-US" sz="1800" dirty="0"/>
              <a:t>的空间</a:t>
            </a:r>
            <a:r>
              <a:rPr lang="zh-CN" altLang="en-US" sz="1800" dirty="0" smtClean="0"/>
              <a:t>，</a:t>
            </a:r>
            <a:endParaRPr lang="en-US" altLang="zh-CN" sz="1800" dirty="0" smtClean="0"/>
          </a:p>
          <a:p>
            <a:pPr lvl="1"/>
            <a:r>
              <a:rPr lang="zh-CN" altLang="en-US" sz="1800" dirty="0" smtClean="0">
                <a:solidFill>
                  <a:srgbClr val="006600"/>
                </a:solidFill>
              </a:rPr>
              <a:t>向</a:t>
            </a:r>
            <a:r>
              <a:rPr lang="zh-CN" altLang="en-US" sz="1800" dirty="0">
                <a:solidFill>
                  <a:srgbClr val="006600"/>
                </a:solidFill>
              </a:rPr>
              <a:t>这个地址空间写入数据，写入的内容立即出现在显示器上</a:t>
            </a:r>
            <a:r>
              <a:rPr lang="zh-CN" altLang="en-US" sz="1800" dirty="0" smtClean="0">
                <a:solidFill>
                  <a:srgbClr val="006600"/>
                </a:solidFill>
              </a:rPr>
              <a:t>。</a:t>
            </a:r>
            <a:endParaRPr lang="en-US" altLang="zh-CN" sz="1800" dirty="0" smtClean="0">
              <a:solidFill>
                <a:srgbClr val="006600"/>
              </a:solidFill>
            </a:endParaRPr>
          </a:p>
          <a:p>
            <a:pPr lvl="1"/>
            <a:r>
              <a:rPr lang="zh-CN" altLang="en-US" sz="1800" dirty="0" smtClean="0"/>
              <a:t>早期</a:t>
            </a:r>
            <a:r>
              <a:rPr lang="zh-CN" altLang="en-US" sz="1800" dirty="0"/>
              <a:t>的</a:t>
            </a:r>
            <a:r>
              <a:rPr lang="en-US" altLang="zh-CN" sz="1800" dirty="0" smtClean="0"/>
              <a:t>OS</a:t>
            </a:r>
            <a:r>
              <a:rPr lang="zh-CN" altLang="en-US" sz="1800" dirty="0" smtClean="0"/>
              <a:t>，可直接通过读写显示缓存（容易实现</a:t>
            </a:r>
            <a:r>
              <a:rPr lang="zh-CN" altLang="en-US" sz="1800" dirty="0"/>
              <a:t>屏幕</a:t>
            </a:r>
            <a:r>
              <a:rPr lang="zh-CN" altLang="en-US" sz="1800" dirty="0" smtClean="0"/>
              <a:t>传输）</a:t>
            </a:r>
            <a:endParaRPr lang="zh-CN" altLang="en-US" sz="1800" dirty="0"/>
          </a:p>
          <a:p>
            <a:r>
              <a:rPr lang="zh-CN" altLang="en-US" sz="2000" dirty="0" smtClean="0"/>
              <a:t>对于现在的图形显卡显示</a:t>
            </a:r>
            <a:r>
              <a:rPr lang="zh-CN" altLang="en-US" sz="2000" dirty="0"/>
              <a:t>缓冲区</a:t>
            </a:r>
            <a:endParaRPr lang="en-US" altLang="zh-CN" sz="2000" dirty="0"/>
          </a:p>
          <a:p>
            <a:pPr lvl="1"/>
            <a:r>
              <a:rPr lang="zh-CN" altLang="en-US" sz="1800" dirty="0" smtClean="0"/>
              <a:t>开始</a:t>
            </a:r>
            <a:r>
              <a:rPr lang="en-US" altLang="zh-CN" sz="1800" dirty="0" smtClean="0">
                <a:sym typeface="Wingdings" panose="05000000000000000000" pitchFamily="2" charset="2"/>
              </a:rPr>
              <a:t>Windows</a:t>
            </a:r>
            <a:r>
              <a:rPr lang="zh-CN" altLang="en-US" sz="1800" dirty="0" smtClean="0">
                <a:sym typeface="Wingdings" panose="05000000000000000000" pitchFamily="2" charset="2"/>
              </a:rPr>
              <a:t>管理工具</a:t>
            </a:r>
            <a:r>
              <a:rPr lang="en-US" altLang="zh-CN" sz="1800" dirty="0" smtClean="0">
                <a:sym typeface="Wingdings" panose="05000000000000000000" pitchFamily="2" charset="2"/>
              </a:rPr>
              <a:t></a:t>
            </a:r>
            <a:r>
              <a:rPr lang="zh-CN" altLang="en-US" sz="1800" dirty="0" smtClean="0">
                <a:sym typeface="Wingdings" panose="05000000000000000000" pitchFamily="2" charset="2"/>
              </a:rPr>
              <a:t>系统信息</a:t>
            </a:r>
            <a:r>
              <a:rPr lang="en-US" altLang="zh-CN" sz="1800" dirty="0" smtClean="0">
                <a:sym typeface="Wingdings" panose="05000000000000000000" pitchFamily="2" charset="2"/>
              </a:rPr>
              <a:t></a:t>
            </a:r>
            <a:r>
              <a:rPr lang="zh-CN" altLang="en-US" sz="1800" dirty="0" smtClean="0">
                <a:sym typeface="Wingdings" panose="05000000000000000000" pitchFamily="2" charset="2"/>
              </a:rPr>
              <a:t>组件</a:t>
            </a:r>
            <a:r>
              <a:rPr lang="en-US" altLang="zh-CN" sz="1800" dirty="0" smtClean="0">
                <a:sym typeface="Wingdings" panose="05000000000000000000" pitchFamily="2" charset="2"/>
              </a:rPr>
              <a:t></a:t>
            </a:r>
            <a:r>
              <a:rPr lang="zh-CN" altLang="en-US" sz="1800" dirty="0" smtClean="0">
                <a:sym typeface="Wingdings" panose="05000000000000000000" pitchFamily="2" charset="2"/>
              </a:rPr>
              <a:t>显示</a:t>
            </a:r>
            <a:r>
              <a:rPr lang="en-US" altLang="zh-CN" sz="1800" dirty="0" smtClean="0">
                <a:sym typeface="Wingdings" panose="05000000000000000000" pitchFamily="2" charset="2"/>
              </a:rPr>
              <a:t></a:t>
            </a:r>
            <a:r>
              <a:rPr lang="zh-CN" altLang="en-US" sz="1800" dirty="0" smtClean="0">
                <a:sym typeface="Wingdings" panose="05000000000000000000" pitchFamily="2" charset="2"/>
              </a:rPr>
              <a:t>内存地址</a:t>
            </a:r>
            <a:endParaRPr lang="en-US" altLang="zh-CN" sz="1800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sz="1800" dirty="0" smtClean="0"/>
              <a:t>右键</a:t>
            </a:r>
            <a:r>
              <a:rPr lang="en-US" altLang="zh-CN" sz="1800" dirty="0" smtClean="0"/>
              <a:t>“</a:t>
            </a:r>
            <a:r>
              <a:rPr lang="zh-CN" altLang="en-US" sz="1800" dirty="0" smtClean="0"/>
              <a:t>此电脑</a:t>
            </a:r>
            <a:r>
              <a:rPr lang="en-US" altLang="zh-CN" sz="1800" dirty="0" smtClean="0"/>
              <a:t>”</a:t>
            </a:r>
            <a:r>
              <a:rPr lang="en-US" altLang="zh-CN" sz="1800" dirty="0" smtClean="0">
                <a:sym typeface="Wingdings" panose="05000000000000000000" pitchFamily="2" charset="2"/>
              </a:rPr>
              <a:t></a:t>
            </a:r>
            <a:r>
              <a:rPr lang="zh-CN" altLang="en-US" sz="1800" dirty="0" smtClean="0">
                <a:sym typeface="Wingdings" panose="05000000000000000000" pitchFamily="2" charset="2"/>
              </a:rPr>
              <a:t>属性</a:t>
            </a:r>
            <a:r>
              <a:rPr lang="en-US" altLang="zh-CN" sz="1800" dirty="0" smtClean="0">
                <a:sym typeface="Wingdings" panose="05000000000000000000" pitchFamily="2" charset="2"/>
              </a:rPr>
              <a:t></a:t>
            </a:r>
            <a:r>
              <a:rPr lang="zh-CN" altLang="en-US" sz="1800" dirty="0" smtClean="0">
                <a:sym typeface="Wingdings" panose="05000000000000000000" pitchFamily="2" charset="2"/>
              </a:rPr>
              <a:t>设备管理器</a:t>
            </a:r>
            <a:r>
              <a:rPr lang="en-US" altLang="zh-CN" sz="1800" dirty="0" smtClean="0">
                <a:sym typeface="Wingdings" panose="05000000000000000000" pitchFamily="2" charset="2"/>
              </a:rPr>
              <a:t></a:t>
            </a:r>
            <a:r>
              <a:rPr lang="zh-CN" altLang="en-US" sz="1800" dirty="0" smtClean="0">
                <a:sym typeface="Wingdings" panose="05000000000000000000" pitchFamily="2" charset="2"/>
              </a:rPr>
              <a:t>显示适配器</a:t>
            </a:r>
            <a:r>
              <a:rPr lang="en-US" altLang="zh-CN" sz="1800" dirty="0" smtClean="0">
                <a:sym typeface="Wingdings" panose="05000000000000000000" pitchFamily="2" charset="2"/>
              </a:rPr>
              <a:t></a:t>
            </a:r>
            <a:r>
              <a:rPr lang="zh-CN" altLang="en-US" sz="1800" dirty="0" smtClean="0">
                <a:sym typeface="Wingdings" panose="05000000000000000000" pitchFamily="2" charset="2"/>
              </a:rPr>
              <a:t>右键</a:t>
            </a:r>
            <a:r>
              <a:rPr lang="en-US" altLang="zh-CN" sz="1800" dirty="0" smtClean="0">
                <a:sym typeface="Wingdings" panose="05000000000000000000" pitchFamily="2" charset="2"/>
              </a:rPr>
              <a:t>“</a:t>
            </a:r>
            <a:r>
              <a:rPr lang="zh-CN" altLang="en-US" sz="1800" dirty="0" smtClean="0">
                <a:sym typeface="Wingdings" panose="05000000000000000000" pitchFamily="2" charset="2"/>
              </a:rPr>
              <a:t>属性</a:t>
            </a:r>
            <a:r>
              <a:rPr lang="en-US" altLang="zh-CN" sz="1800" dirty="0" smtClean="0">
                <a:sym typeface="Wingdings" panose="05000000000000000000" pitchFamily="2" charset="2"/>
              </a:rPr>
              <a:t>”</a:t>
            </a:r>
            <a:r>
              <a:rPr lang="zh-CN" altLang="en-US" sz="1800" dirty="0" smtClean="0">
                <a:sym typeface="Wingdings" panose="05000000000000000000" pitchFamily="2" charset="2"/>
              </a:rPr>
              <a:t>资源选项卡</a:t>
            </a:r>
            <a:r>
              <a:rPr lang="en-US" altLang="zh-CN" sz="1800" dirty="0" smtClean="0">
                <a:sym typeface="Wingdings" panose="05000000000000000000" pitchFamily="2" charset="2"/>
              </a:rPr>
              <a:t></a:t>
            </a:r>
            <a:r>
              <a:rPr lang="zh-CN" altLang="en-US" sz="1800" dirty="0" smtClean="0">
                <a:sym typeface="Wingdings" panose="05000000000000000000" pitchFamily="2" charset="2"/>
              </a:rPr>
              <a:t>内存范围</a:t>
            </a:r>
            <a:endParaRPr lang="en-US" altLang="zh-CN" sz="1800" dirty="0" smtClean="0"/>
          </a:p>
          <a:p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3952043" y="5304116"/>
            <a:ext cx="50305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+mn-lt"/>
                <a:ea typeface="+mn-ea"/>
              </a:rPr>
              <a:t>0xC0000开始的</a:t>
            </a:r>
            <a:r>
              <a:rPr lang="zh-CN" altLang="en-US" sz="1400" dirty="0" smtClean="0">
                <a:latin typeface="+mn-lt"/>
                <a:ea typeface="+mn-ea"/>
              </a:rPr>
              <a:t>内存信息与</a:t>
            </a:r>
            <a:r>
              <a:rPr lang="zh-CN" altLang="en-US" sz="1400" dirty="0">
                <a:latin typeface="+mn-lt"/>
                <a:ea typeface="+mn-ea"/>
              </a:rPr>
              <a:t>屏幕显示的</a:t>
            </a:r>
            <a:r>
              <a:rPr lang="zh-CN" altLang="en-US" sz="1400" dirty="0" smtClean="0">
                <a:latin typeface="+mn-lt"/>
                <a:ea typeface="+mn-ea"/>
              </a:rPr>
              <a:t>内容之间是一一对应的</a:t>
            </a:r>
            <a:endParaRPr lang="zh-CN" altLang="en-US" sz="14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89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3D9E244-9B44-4050-9387-F61A8851AF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</a:t>
            </a:r>
            <a:r>
              <a:rPr lang="zh-CN" altLang="en-US" noProof="1">
                <a:sym typeface="+mn-ea"/>
              </a:rPr>
              <a:t>测试设备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4A90FF7-9735-4C60-9836-D4BE4C5422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8150" y="1282700"/>
            <a:ext cx="8324850" cy="5014913"/>
          </a:xfrm>
        </p:spPr>
        <p:txBody>
          <a:bodyPr/>
          <a:lstStyle/>
          <a:p>
            <a:pPr eaLnBrk="1"/>
            <a:r>
              <a:rPr lang="zh-CN" altLang="en-US" sz="2000" dirty="0"/>
              <a:t>查找完所有其它设备的BIOS 之后，系统BIOS 将显示出它</a:t>
            </a:r>
            <a:r>
              <a:rPr lang="zh-CN" altLang="en-US" sz="2000" dirty="0">
                <a:solidFill>
                  <a:srgbClr val="7030A0"/>
                </a:solidFill>
              </a:rPr>
              <a:t>自己的启动画面，其中包括有系统BIOS 的类型、序列号和版本号等内容</a:t>
            </a:r>
          </a:p>
          <a:p>
            <a:pPr eaLnBrk="1"/>
            <a:r>
              <a:rPr lang="zh-CN" altLang="en-US" sz="2000" dirty="0"/>
              <a:t>接着系统BIOS 将</a:t>
            </a:r>
            <a:r>
              <a:rPr lang="zh-CN" altLang="en-US" sz="2000" dirty="0">
                <a:solidFill>
                  <a:srgbClr val="0070C0"/>
                </a:solidFill>
              </a:rPr>
              <a:t>检测和显示</a:t>
            </a:r>
            <a:r>
              <a:rPr lang="zh-CN" altLang="en-US" sz="2000" dirty="0">
                <a:solidFill>
                  <a:srgbClr val="C00000"/>
                </a:solidFill>
              </a:rPr>
              <a:t>CPU </a:t>
            </a:r>
            <a:r>
              <a:rPr lang="zh-CN" altLang="en-US" sz="2000" dirty="0">
                <a:solidFill>
                  <a:srgbClr val="0070C0"/>
                </a:solidFill>
              </a:rPr>
              <a:t>的类型和工作频率</a:t>
            </a:r>
            <a:r>
              <a:rPr lang="zh-CN" altLang="en-US" sz="2000" dirty="0"/>
              <a:t>，然后开始</a:t>
            </a:r>
            <a:r>
              <a:rPr lang="zh-CN" altLang="en-US" sz="2000" dirty="0">
                <a:solidFill>
                  <a:srgbClr val="0070C0"/>
                </a:solidFill>
              </a:rPr>
              <a:t>测试所有的</a:t>
            </a:r>
            <a:r>
              <a:rPr lang="zh-CN" altLang="en-US" sz="2000" dirty="0">
                <a:solidFill>
                  <a:srgbClr val="C00000"/>
                </a:solidFill>
              </a:rPr>
              <a:t>RAM </a:t>
            </a:r>
            <a:r>
              <a:rPr lang="zh-CN" altLang="en-US" sz="2000" dirty="0"/>
              <a:t>（Random Access Memory），并同时在屏幕上显示内存测试的</a:t>
            </a:r>
            <a:r>
              <a:rPr lang="zh-CN" altLang="en-US" sz="2000" dirty="0" smtClean="0"/>
              <a:t>进度</a:t>
            </a:r>
            <a:endParaRPr lang="en-US" altLang="zh-CN" sz="2000" dirty="0" smtClean="0"/>
          </a:p>
          <a:p>
            <a:pPr eaLnBrk="1"/>
            <a:r>
              <a:rPr lang="zh-CN" altLang="en-US" sz="2000" dirty="0" smtClean="0"/>
              <a:t>内存</a:t>
            </a:r>
            <a:r>
              <a:rPr lang="zh-CN" altLang="en-US" sz="2000" dirty="0"/>
              <a:t>测试通过之后，系统BIOS 将开始</a:t>
            </a:r>
            <a:r>
              <a:rPr lang="zh-CN" altLang="en-US" sz="2000" dirty="0">
                <a:solidFill>
                  <a:srgbClr val="0070C0"/>
                </a:solidFill>
              </a:rPr>
              <a:t>检测系统中安装的一些</a:t>
            </a:r>
            <a:r>
              <a:rPr lang="zh-CN" altLang="en-US" sz="2000" dirty="0">
                <a:solidFill>
                  <a:srgbClr val="C00000"/>
                </a:solidFill>
              </a:rPr>
              <a:t>标准硬件设备</a:t>
            </a:r>
            <a:r>
              <a:rPr lang="zh-CN" altLang="en-US" sz="2000" dirty="0"/>
              <a:t>，包括硬盘、光驱、串口、并口、软驱等</a:t>
            </a:r>
          </a:p>
          <a:p>
            <a:pPr eaLnBrk="1"/>
            <a:r>
              <a:rPr lang="zh-CN" altLang="en-US" sz="2000" dirty="0"/>
              <a:t>另外绝大多数较新版本的系统BIOS 在这一过程中还要自动检测和设置</a:t>
            </a:r>
            <a:r>
              <a:rPr lang="zh-CN" altLang="en-US" sz="2000" dirty="0">
                <a:solidFill>
                  <a:srgbClr val="7030A0"/>
                </a:solidFill>
              </a:rPr>
              <a:t>内存的定时参数、硬盘参数和访问模式</a:t>
            </a:r>
            <a:r>
              <a:rPr lang="zh-CN" altLang="en-US" sz="2000" dirty="0" smtClean="0"/>
              <a:t>等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3D9E244-9B44-4050-9387-F61A8851AF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</a:t>
            </a:r>
            <a:r>
              <a:rPr lang="zh-CN" altLang="en-US" noProof="1" smtClean="0">
                <a:sym typeface="+mn-ea"/>
              </a:rPr>
              <a:t>测试</a:t>
            </a:r>
            <a:r>
              <a:rPr lang="zh-CN" altLang="en-US" noProof="1" smtClean="0">
                <a:solidFill>
                  <a:srgbClr val="000099"/>
                </a:solidFill>
                <a:sym typeface="+mn-ea"/>
              </a:rPr>
              <a:t>即插即用</a:t>
            </a:r>
            <a:r>
              <a:rPr lang="zh-CN" altLang="en-US" noProof="1" smtClean="0">
                <a:sym typeface="+mn-ea"/>
              </a:rPr>
              <a:t>设备</a:t>
            </a:r>
            <a:endParaRPr lang="zh-CN" altLang="en-US" noProof="1">
              <a:sym typeface="+mn-ea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4A90FF7-9735-4C60-9836-D4BE4C5422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8150" y="1282700"/>
            <a:ext cx="8324850" cy="5014913"/>
          </a:xfrm>
        </p:spPr>
        <p:txBody>
          <a:bodyPr/>
          <a:lstStyle/>
          <a:p>
            <a:pPr eaLnBrk="1"/>
            <a:r>
              <a:rPr lang="zh-CN" altLang="en-US" sz="2000" dirty="0" smtClean="0"/>
              <a:t>标准</a:t>
            </a:r>
            <a:r>
              <a:rPr lang="zh-CN" altLang="en-US" sz="2000" dirty="0"/>
              <a:t>设备检测完毕后，系统BIOS 内部的支持即插即用的代码将开始</a:t>
            </a:r>
            <a:r>
              <a:rPr lang="zh-CN" altLang="en-US" sz="2000" dirty="0">
                <a:solidFill>
                  <a:srgbClr val="0070C0"/>
                </a:solidFill>
              </a:rPr>
              <a:t>检测和配置系统中安装的</a:t>
            </a:r>
            <a:r>
              <a:rPr lang="zh-CN" altLang="en-US" sz="2000" dirty="0">
                <a:solidFill>
                  <a:srgbClr val="7030A0"/>
                </a:solidFill>
              </a:rPr>
              <a:t>即插即用</a:t>
            </a:r>
            <a:r>
              <a:rPr lang="zh-CN" altLang="en-US" sz="2000" dirty="0" smtClean="0">
                <a:solidFill>
                  <a:srgbClr val="7030A0"/>
                </a:solidFill>
              </a:rPr>
              <a:t>设备（</a:t>
            </a:r>
            <a:r>
              <a:rPr lang="en-US" altLang="zh-CN" sz="2000" dirty="0" smtClean="0">
                <a:solidFill>
                  <a:srgbClr val="7030A0"/>
                </a:solidFill>
              </a:rPr>
              <a:t>PnP</a:t>
            </a:r>
            <a:r>
              <a:rPr lang="zh-CN" altLang="en-US" sz="2000" dirty="0" smtClean="0">
                <a:solidFill>
                  <a:srgbClr val="7030A0"/>
                </a:solidFill>
              </a:rPr>
              <a:t>）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pPr eaLnBrk="1"/>
            <a:r>
              <a:rPr lang="zh-CN" altLang="en-US" sz="2000" dirty="0" smtClean="0"/>
              <a:t>每</a:t>
            </a:r>
            <a:r>
              <a:rPr lang="zh-CN" altLang="en-US" sz="2000" dirty="0"/>
              <a:t>找到一个设备之后，系统BIOS 都会在屏幕上显示出设备的名称和型号等</a:t>
            </a:r>
            <a:r>
              <a:rPr lang="zh-CN" altLang="en-US" sz="2000" dirty="0" smtClean="0"/>
              <a:t>信息</a:t>
            </a:r>
            <a:endParaRPr lang="en-US" altLang="zh-CN" sz="2000" dirty="0" smtClean="0"/>
          </a:p>
          <a:p>
            <a:pPr eaLnBrk="1"/>
            <a:r>
              <a:rPr lang="zh-CN" altLang="en-US" sz="2000" dirty="0" smtClean="0"/>
              <a:t>同时为这些设备</a:t>
            </a:r>
            <a:r>
              <a:rPr lang="zh-CN" altLang="en-US" sz="2000" dirty="0">
                <a:solidFill>
                  <a:srgbClr val="006600"/>
                </a:solidFill>
              </a:rPr>
              <a:t>分配中断（INT）、DMA </a:t>
            </a:r>
            <a:r>
              <a:rPr lang="zh-CN" altLang="en-US" sz="2000" dirty="0" smtClean="0">
                <a:solidFill>
                  <a:srgbClr val="006600"/>
                </a:solidFill>
              </a:rPr>
              <a:t>通道和</a:t>
            </a:r>
            <a:r>
              <a:rPr lang="zh-CN" altLang="en-US" sz="2000" dirty="0">
                <a:solidFill>
                  <a:srgbClr val="006600"/>
                </a:solidFill>
              </a:rPr>
              <a:t>I/O </a:t>
            </a:r>
            <a:r>
              <a:rPr lang="zh-CN" altLang="en-US" sz="2000" dirty="0" smtClean="0">
                <a:solidFill>
                  <a:srgbClr val="006600"/>
                </a:solidFill>
              </a:rPr>
              <a:t>端口</a:t>
            </a:r>
            <a:r>
              <a:rPr lang="zh-CN" altLang="en-US" sz="2000" dirty="0"/>
              <a:t>等</a:t>
            </a:r>
            <a:r>
              <a:rPr lang="zh-CN" altLang="en-US" sz="2000" dirty="0" smtClean="0"/>
              <a:t>资源</a:t>
            </a:r>
            <a:endParaRPr lang="en-US" altLang="zh-CN" sz="2000" dirty="0" smtClean="0"/>
          </a:p>
          <a:p>
            <a:pPr eaLnBrk="1"/>
            <a:endParaRPr lang="en-US" altLang="zh-CN" sz="2000" dirty="0"/>
          </a:p>
          <a:p>
            <a:pPr eaLnBrk="1"/>
            <a:r>
              <a:rPr lang="zh-CN" altLang="en-US" sz="2000" b="1" dirty="0" smtClean="0">
                <a:solidFill>
                  <a:srgbClr val="C00000"/>
                </a:solidFill>
              </a:rPr>
              <a:t>同时，初始化中断向量表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 eaLnBrk="1"/>
            <a:endParaRPr lang="en-US" altLang="zh-CN" sz="2000" b="1" dirty="0">
              <a:solidFill>
                <a:srgbClr val="C00000"/>
              </a:solidFill>
            </a:endParaRPr>
          </a:p>
          <a:p>
            <a:pPr eaLnBrk="1"/>
            <a:r>
              <a:rPr lang="zh-CN" altLang="en-US" sz="2000" dirty="0">
                <a:solidFill>
                  <a:srgbClr val="0070C0"/>
                </a:solidFill>
              </a:rPr>
              <a:t>所有硬件都检测配置完毕后</a:t>
            </a:r>
            <a:r>
              <a:rPr lang="zh-CN" altLang="en-US" sz="2000" dirty="0"/>
              <a:t>，多数系统BIOS 会重新清屏并在屏幕上方显示出一个</a:t>
            </a:r>
            <a:r>
              <a:rPr lang="zh-CN" altLang="en-US" sz="2000" dirty="0">
                <a:solidFill>
                  <a:srgbClr val="0070C0"/>
                </a:solidFill>
              </a:rPr>
              <a:t>表格</a:t>
            </a:r>
            <a:r>
              <a:rPr lang="zh-CN" altLang="en-US" sz="2000" dirty="0"/>
              <a:t>，其中概略地列出了系统中安装的各种标准硬件设备，以及它们使用的资源和一些相关工作参数</a:t>
            </a:r>
            <a:r>
              <a:rPr lang="zh-CN" altLang="en-US" sz="1600" dirty="0"/>
              <a:t>（</a:t>
            </a:r>
            <a:r>
              <a:rPr lang="en-US" altLang="zh-CN" sz="1600" dirty="0"/>
              <a:t>BIOS</a:t>
            </a:r>
            <a:r>
              <a:rPr lang="zh-CN" altLang="en-US" sz="1600" dirty="0"/>
              <a:t>中可设置是否显示）</a:t>
            </a:r>
            <a:endParaRPr lang="zh-CN" altLang="en-US" sz="2000" dirty="0"/>
          </a:p>
          <a:p>
            <a:pPr eaLnBrk="1"/>
            <a:endParaRPr lang="zh-CN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8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44F1A8-E6D1-46B8-BB4B-7E90BFEB64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</a:t>
            </a:r>
            <a:r>
              <a:rPr lang="zh-CN" altLang="en-US" noProof="1" smtClean="0">
                <a:sym typeface="+mn-ea"/>
              </a:rPr>
              <a:t>更新E</a:t>
            </a:r>
            <a:r>
              <a:rPr lang="en-US" altLang="zh-CN" noProof="1" smtClean="0">
                <a:sym typeface="+mn-ea"/>
              </a:rPr>
              <a:t>S</a:t>
            </a:r>
            <a:r>
              <a:rPr lang="zh-CN" altLang="en-US" noProof="1" smtClean="0">
                <a:sym typeface="+mn-ea"/>
              </a:rPr>
              <a:t>CD</a:t>
            </a:r>
            <a:endParaRPr lang="zh-CN" altLang="en-US" noProof="1">
              <a:sym typeface="+mn-ea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6ADA2BB-5906-4003-AFE6-24B0CF85BD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5938" y="1282699"/>
            <a:ext cx="8247062" cy="5189121"/>
          </a:xfrm>
        </p:spPr>
        <p:txBody>
          <a:bodyPr/>
          <a:lstStyle/>
          <a:p>
            <a:pPr eaLnBrk="1">
              <a:defRPr/>
            </a:pPr>
            <a:r>
              <a:rPr lang="zh-CN" altLang="en-US" sz="1800" b="1" dirty="0" smtClean="0"/>
              <a:t>接下来</a:t>
            </a:r>
            <a:r>
              <a:rPr lang="zh-CN" altLang="en-US" sz="1800" b="1" dirty="0"/>
              <a:t>系统BIOS 将更新</a:t>
            </a:r>
            <a:r>
              <a:rPr lang="zh-CN" altLang="en-US" sz="1800" b="1" dirty="0">
                <a:solidFill>
                  <a:srgbClr val="0070C0"/>
                </a:solidFill>
              </a:rPr>
              <a:t>ESCD </a:t>
            </a:r>
            <a:r>
              <a:rPr lang="zh-CN" altLang="en-US" sz="1800" b="1" dirty="0"/>
              <a:t>（</a:t>
            </a:r>
            <a:r>
              <a:rPr lang="zh-CN" altLang="en-US" sz="1800" b="1" u="sng" dirty="0">
                <a:solidFill>
                  <a:srgbClr val="C00000"/>
                </a:solidFill>
              </a:rPr>
              <a:t>E</a:t>
            </a:r>
            <a:r>
              <a:rPr lang="zh-CN" altLang="en-US" sz="1800" b="1" dirty="0"/>
              <a:t>xtended </a:t>
            </a:r>
            <a:r>
              <a:rPr lang="zh-CN" altLang="en-US" sz="1800" b="1" u="sng" dirty="0">
                <a:solidFill>
                  <a:srgbClr val="C00000"/>
                </a:solidFill>
              </a:rPr>
              <a:t>S</a:t>
            </a:r>
            <a:r>
              <a:rPr lang="zh-CN" altLang="en-US" sz="1800" b="1" dirty="0"/>
              <a:t>ystem </a:t>
            </a:r>
            <a:r>
              <a:rPr lang="zh-CN" altLang="en-US" sz="1800" b="1" u="sng" dirty="0">
                <a:solidFill>
                  <a:srgbClr val="C00000"/>
                </a:solidFill>
              </a:rPr>
              <a:t>C</a:t>
            </a:r>
            <a:r>
              <a:rPr lang="zh-CN" altLang="en-US" sz="1800" b="1" dirty="0"/>
              <a:t>on</a:t>
            </a:r>
            <a:r>
              <a:rPr lang="en-US" altLang="zh-CN" sz="1800" b="1" dirty="0"/>
              <a:t>fi</a:t>
            </a:r>
            <a:r>
              <a:rPr lang="zh-CN" altLang="en-US" sz="1800" b="1" dirty="0"/>
              <a:t>guration </a:t>
            </a:r>
            <a:r>
              <a:rPr lang="zh-CN" altLang="en-US" sz="1800" b="1" u="sng" dirty="0">
                <a:solidFill>
                  <a:srgbClr val="C00000"/>
                </a:solidFill>
              </a:rPr>
              <a:t>D</a:t>
            </a:r>
            <a:r>
              <a:rPr lang="zh-CN" altLang="en-US" sz="1800" b="1" dirty="0"/>
              <a:t>ata，扩展系统配置数据）</a:t>
            </a:r>
          </a:p>
          <a:p>
            <a:pPr lvl="1" eaLnBrk="1">
              <a:defRPr/>
            </a:pPr>
            <a:r>
              <a:rPr lang="zh-CN" altLang="en-US" sz="1600" b="1" dirty="0">
                <a:solidFill>
                  <a:srgbClr val="0409E2"/>
                </a:solidFill>
              </a:rPr>
              <a:t>ESCD</a:t>
            </a:r>
            <a:r>
              <a:rPr lang="zh-CN" altLang="en-US" sz="1600" b="1" dirty="0"/>
              <a:t> </a:t>
            </a:r>
            <a:r>
              <a:rPr lang="zh-CN" altLang="en-US" sz="1600" b="1" dirty="0" smtClean="0"/>
              <a:t>是</a:t>
            </a:r>
            <a:r>
              <a:rPr lang="zh-CN" altLang="en-US" sz="1600" b="1" dirty="0">
                <a:solidFill>
                  <a:srgbClr val="0070C0"/>
                </a:solidFill>
              </a:rPr>
              <a:t>系统</a:t>
            </a:r>
            <a:r>
              <a:rPr lang="zh-CN" altLang="en-US" sz="1600" b="1" dirty="0">
                <a:solidFill>
                  <a:srgbClr val="C00000"/>
                </a:solidFill>
              </a:rPr>
              <a:t>BIOS</a:t>
            </a:r>
            <a:r>
              <a:rPr lang="zh-CN" altLang="en-US" sz="1600" b="1" dirty="0">
                <a:solidFill>
                  <a:srgbClr val="0070C0"/>
                </a:solidFill>
              </a:rPr>
              <a:t> 用来与</a:t>
            </a:r>
            <a:r>
              <a:rPr lang="zh-CN" altLang="en-US" sz="1600" b="1" dirty="0">
                <a:solidFill>
                  <a:srgbClr val="C00000"/>
                </a:solidFill>
              </a:rPr>
              <a:t>操作系统</a:t>
            </a:r>
            <a:r>
              <a:rPr lang="zh-CN" altLang="en-US" sz="1600" b="1" dirty="0">
                <a:solidFill>
                  <a:srgbClr val="0070C0"/>
                </a:solidFill>
              </a:rPr>
              <a:t>交换硬件配置信息</a:t>
            </a:r>
            <a:r>
              <a:rPr lang="zh-CN" altLang="en-US" sz="1600" b="1" dirty="0"/>
              <a:t>的一种</a:t>
            </a:r>
            <a:r>
              <a:rPr lang="zh-CN" altLang="en-US" sz="1600" b="1" dirty="0" smtClean="0"/>
              <a:t>手段</a:t>
            </a:r>
            <a:endParaRPr lang="en-US" altLang="zh-CN" sz="1600" b="1" dirty="0" smtClean="0"/>
          </a:p>
          <a:p>
            <a:pPr eaLnBrk="1">
              <a:defRPr/>
            </a:pPr>
            <a:r>
              <a:rPr lang="en-US" altLang="zh-CN" sz="1800" dirty="0" smtClean="0"/>
              <a:t>BIOS</a:t>
            </a:r>
            <a:r>
              <a:rPr lang="zh-CN" altLang="en-US" sz="1800" dirty="0" smtClean="0"/>
              <a:t>将检测到的</a:t>
            </a:r>
            <a:r>
              <a:rPr lang="zh-CN" altLang="en-US" sz="1800" b="1" dirty="0"/>
              <a:t>系统配置</a:t>
            </a:r>
            <a:r>
              <a:rPr lang="zh-CN" altLang="en-US" sz="1800" b="1" dirty="0" smtClean="0"/>
              <a:t>数据</a:t>
            </a:r>
            <a:r>
              <a:rPr lang="zh-CN" altLang="en-US" sz="1800" dirty="0" smtClean="0"/>
              <a:t>存放</a:t>
            </a:r>
            <a:r>
              <a:rPr lang="zh-CN" altLang="en-US" sz="1800" dirty="0"/>
              <a:t>在</a:t>
            </a:r>
            <a:r>
              <a:rPr lang="zh-CN" altLang="en-US" sz="1800" b="1" u="sng" dirty="0">
                <a:solidFill>
                  <a:srgbClr val="7030A0"/>
                </a:solidFill>
              </a:rPr>
              <a:t>CMOS</a:t>
            </a:r>
            <a:r>
              <a:rPr lang="zh-CN" altLang="en-US" sz="1800" dirty="0">
                <a:solidFill>
                  <a:srgbClr val="0070C0"/>
                </a:solidFill>
              </a:rPr>
              <a:t> </a:t>
            </a:r>
            <a:r>
              <a:rPr lang="zh-CN" altLang="en-US" sz="1800" dirty="0" smtClean="0"/>
              <a:t>中</a:t>
            </a:r>
            <a:endParaRPr lang="en-US" altLang="zh-CN" sz="1800" dirty="0"/>
          </a:p>
          <a:p>
            <a:pPr lvl="1" eaLnBrk="1">
              <a:defRPr/>
            </a:pPr>
            <a:r>
              <a:rPr lang="en-US" altLang="zh-CN" sz="1600" dirty="0">
                <a:solidFill>
                  <a:srgbClr val="000000"/>
                </a:solidFill>
              </a:rPr>
              <a:t>CMOS</a:t>
            </a:r>
            <a:r>
              <a:rPr lang="zh-CN" altLang="en-US" sz="1600" dirty="0">
                <a:solidFill>
                  <a:srgbClr val="000000"/>
                </a:solidFill>
              </a:rPr>
              <a:t>是主板上的一块可读写的</a:t>
            </a:r>
            <a:r>
              <a:rPr lang="en-US" altLang="zh-CN" sz="1600" dirty="0">
                <a:solidFill>
                  <a:srgbClr val="000000"/>
                </a:solidFill>
              </a:rPr>
              <a:t>RAM</a:t>
            </a:r>
            <a:r>
              <a:rPr lang="zh-CN" altLang="en-US" sz="1600" dirty="0">
                <a:solidFill>
                  <a:srgbClr val="000000"/>
                </a:solidFill>
              </a:rPr>
              <a:t>芯片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lvl="1" eaLnBrk="1">
              <a:defRPr/>
            </a:pPr>
            <a:r>
              <a:rPr lang="en-US" altLang="zh-CN" sz="1600" dirty="0" smtClean="0">
                <a:solidFill>
                  <a:srgbClr val="000000"/>
                </a:solidFill>
              </a:rPr>
              <a:t>CMOS</a:t>
            </a:r>
            <a:r>
              <a:rPr lang="zh-CN" altLang="en-US" sz="1600" dirty="0" smtClean="0">
                <a:solidFill>
                  <a:srgbClr val="000000"/>
                </a:solidFill>
              </a:rPr>
              <a:t>功耗很小，由</a:t>
            </a:r>
            <a:r>
              <a:rPr lang="zh-CN" altLang="en-US" sz="1600" dirty="0">
                <a:solidFill>
                  <a:srgbClr val="000000"/>
                </a:solidFill>
              </a:rPr>
              <a:t>电池供电（现在多为纽扣电池）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lvl="1" eaLnBrk="1">
              <a:defRPr/>
            </a:pPr>
            <a:r>
              <a:rPr lang="zh-CN" altLang="en-US" sz="1600" u="sng" dirty="0" smtClean="0">
                <a:solidFill>
                  <a:srgbClr val="0409E2"/>
                </a:solidFill>
              </a:rPr>
              <a:t>操作系统</a:t>
            </a:r>
            <a:r>
              <a:rPr lang="zh-CN" altLang="en-US" sz="1600" u="sng" dirty="0">
                <a:solidFill>
                  <a:srgbClr val="0409E2"/>
                </a:solidFill>
              </a:rPr>
              <a:t>将根据这些信息配置与使用设备</a:t>
            </a:r>
            <a:endParaRPr lang="en-US" altLang="zh-CN" sz="1600" u="sng" dirty="0">
              <a:solidFill>
                <a:srgbClr val="0409E2"/>
              </a:solidFill>
            </a:endParaRPr>
          </a:p>
          <a:p>
            <a:pPr lvl="1" eaLnBrk="1">
              <a:defRPr/>
            </a:pPr>
            <a:r>
              <a:rPr lang="zh-CN" altLang="en-US" sz="1600" dirty="0" smtClean="0">
                <a:solidFill>
                  <a:srgbClr val="000000"/>
                </a:solidFill>
              </a:rPr>
              <a:t>如果加电后系统无法正常启动，切断电源，卸下纽扣电池，有时还需要将存放纽扣电池的地方两极短路，彻底清除</a:t>
            </a:r>
            <a:r>
              <a:rPr lang="en-US" altLang="zh-CN" sz="1600" dirty="0" smtClean="0">
                <a:solidFill>
                  <a:srgbClr val="000000"/>
                </a:solidFill>
              </a:rPr>
              <a:t>CMOS</a:t>
            </a:r>
            <a:r>
              <a:rPr lang="zh-CN" altLang="en-US" sz="1600" dirty="0" smtClean="0">
                <a:solidFill>
                  <a:srgbClr val="000000"/>
                </a:solidFill>
              </a:rPr>
              <a:t>中已有的数据，然后将电池放回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pPr lvl="1" eaLnBrk="1">
              <a:defRPr/>
            </a:pPr>
            <a:r>
              <a:rPr lang="zh-CN" altLang="en-US" sz="1600" dirty="0" smtClean="0">
                <a:solidFill>
                  <a:srgbClr val="000000"/>
                </a:solidFill>
              </a:rPr>
              <a:t>重新加电，</a:t>
            </a:r>
            <a:r>
              <a:rPr lang="zh-CN" altLang="en-US" sz="1600" dirty="0">
                <a:solidFill>
                  <a:srgbClr val="000000"/>
                </a:solidFill>
              </a:rPr>
              <a:t>让BIOS 重新更新</a:t>
            </a:r>
            <a:r>
              <a:rPr lang="zh-CN" altLang="en-US" sz="1600" dirty="0" smtClean="0">
                <a:solidFill>
                  <a:srgbClr val="000000"/>
                </a:solidFill>
              </a:rPr>
              <a:t>ESCD 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marL="400050" eaLnBrk="1">
              <a:buFont typeface="Wingdings" panose="05000000000000000000" pitchFamily="2" charset="2"/>
              <a:buChar char="n"/>
              <a:defRPr/>
            </a:pPr>
            <a:r>
              <a:rPr lang="zh-CN" altLang="en-US" sz="1800" noProof="1"/>
              <a:t>ESCD 更新完毕后，</a:t>
            </a:r>
            <a:r>
              <a:rPr lang="zh-CN" altLang="en-US" sz="1800" noProof="1">
                <a:solidFill>
                  <a:srgbClr val="0070C0"/>
                </a:solidFill>
              </a:rPr>
              <a:t>系统BIOS</a:t>
            </a:r>
            <a:r>
              <a:rPr lang="zh-CN" altLang="en-US" sz="1800" noProof="1"/>
              <a:t> 的启动代码将进行它的最后一项工作，即根据用户指定的启动顺序从软盘、硬盘、</a:t>
            </a:r>
            <a:r>
              <a:rPr lang="zh-CN" altLang="en-US" sz="1800" noProof="1" smtClean="0"/>
              <a:t>光驱、</a:t>
            </a:r>
            <a:r>
              <a:rPr lang="en-US" altLang="zh-CN" sz="1800" noProof="1" smtClean="0"/>
              <a:t>U</a:t>
            </a:r>
            <a:r>
              <a:rPr lang="zh-CN" altLang="en-US" sz="1800" noProof="1" smtClean="0"/>
              <a:t>盘等介质</a:t>
            </a:r>
            <a:r>
              <a:rPr lang="zh-CN" altLang="en-US" sz="1800" noProof="1" smtClean="0">
                <a:solidFill>
                  <a:srgbClr val="C00000"/>
                </a:solidFill>
              </a:rPr>
              <a:t>启动</a:t>
            </a:r>
            <a:r>
              <a:rPr lang="zh-CN" altLang="en-US" sz="1800" noProof="1">
                <a:solidFill>
                  <a:srgbClr val="C00000"/>
                </a:solidFill>
              </a:rPr>
              <a:t>操作系统</a:t>
            </a:r>
          </a:p>
          <a:p>
            <a:pPr marL="457200" lvl="1" indent="0" eaLnBrk="1">
              <a:buFont typeface="Monotype Sorts" pitchFamily="2" charset="2"/>
              <a:buNone/>
              <a:defRPr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Startup--启动操作系统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25376A6-9828-493E-B0E4-1AABA0DB29F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8488" y="1101725"/>
            <a:ext cx="7947025" cy="5233988"/>
          </a:xfrm>
          <a:ln>
            <a:miter/>
          </a:ln>
        </p:spPr>
        <p:txBody>
          <a:bodyPr/>
          <a:lstStyle/>
          <a:p>
            <a:pPr eaLnBrk="1">
              <a:defRPr/>
            </a:pPr>
            <a:r>
              <a:rPr lang="zh-CN" altLang="en-US" sz="1800" noProof="1" smtClean="0"/>
              <a:t>以</a:t>
            </a:r>
            <a:r>
              <a:rPr lang="zh-CN" altLang="en-US" sz="1800" noProof="1"/>
              <a:t>Windows为例</a:t>
            </a:r>
          </a:p>
          <a:p>
            <a:pPr lvl="1" eaLnBrk="1">
              <a:defRPr/>
            </a:pPr>
            <a:r>
              <a:rPr lang="zh-CN" altLang="en-US" sz="1600" noProof="1"/>
              <a:t>系统BIOS</a:t>
            </a:r>
            <a:r>
              <a:rPr lang="zh-CN" altLang="en-US" sz="1600" noProof="1" smtClean="0"/>
              <a:t>将主硬盘的</a:t>
            </a:r>
            <a:r>
              <a:rPr lang="zh-CN" altLang="en-US" sz="1600" b="1" u="sng" noProof="1">
                <a:solidFill>
                  <a:srgbClr val="C00000"/>
                </a:solidFill>
              </a:rPr>
              <a:t>主</a:t>
            </a:r>
            <a:r>
              <a:rPr lang="zh-CN" altLang="en-US" sz="1600" b="1" u="sng" noProof="1" smtClean="0">
                <a:solidFill>
                  <a:srgbClr val="C00000"/>
                </a:solidFill>
              </a:rPr>
              <a:t>引导记录（</a:t>
            </a:r>
            <a:r>
              <a:rPr lang="en-US" altLang="zh-CN" sz="1600" b="1" u="sng" noProof="1" smtClean="0">
                <a:solidFill>
                  <a:srgbClr val="C00000"/>
                </a:solidFill>
              </a:rPr>
              <a:t>MBR</a:t>
            </a:r>
            <a:r>
              <a:rPr lang="zh-CN" altLang="en-US" sz="1600" b="1" u="sng" noProof="1" smtClean="0">
                <a:solidFill>
                  <a:srgbClr val="C00000"/>
                </a:solidFill>
              </a:rPr>
              <a:t>，位于</a:t>
            </a:r>
            <a:r>
              <a:rPr lang="en-US" altLang="zh-CN" sz="1600" b="1" u="sng" noProof="1" smtClean="0">
                <a:solidFill>
                  <a:srgbClr val="C00000"/>
                </a:solidFill>
              </a:rPr>
              <a:t>0</a:t>
            </a:r>
            <a:r>
              <a:rPr lang="zh-CN" altLang="en-US" sz="1600" b="1" u="sng" noProof="1" smtClean="0">
                <a:solidFill>
                  <a:srgbClr val="C00000"/>
                </a:solidFill>
              </a:rPr>
              <a:t>面</a:t>
            </a:r>
            <a:r>
              <a:rPr lang="en-US" altLang="zh-CN" sz="1600" b="1" u="sng" noProof="1" smtClean="0">
                <a:solidFill>
                  <a:srgbClr val="C00000"/>
                </a:solidFill>
              </a:rPr>
              <a:t>0</a:t>
            </a:r>
            <a:r>
              <a:rPr lang="zh-CN" altLang="en-US" sz="1600" b="1" u="sng" noProof="1" smtClean="0">
                <a:solidFill>
                  <a:srgbClr val="C00000"/>
                </a:solidFill>
              </a:rPr>
              <a:t>道</a:t>
            </a:r>
            <a:r>
              <a:rPr lang="en-US" altLang="zh-CN" sz="1600" b="1" u="sng" noProof="1" smtClean="0">
                <a:solidFill>
                  <a:srgbClr val="C00000"/>
                </a:solidFill>
              </a:rPr>
              <a:t>1</a:t>
            </a:r>
            <a:r>
              <a:rPr lang="zh-CN" altLang="en-US" sz="1600" b="1" u="sng" noProof="1" smtClean="0">
                <a:solidFill>
                  <a:srgbClr val="C00000"/>
                </a:solidFill>
              </a:rPr>
              <a:t>扇区的主引导扇区中</a:t>
            </a:r>
            <a:r>
              <a:rPr lang="zh-CN" altLang="en-US" sz="1600" u="sng" noProof="1" smtClean="0">
                <a:solidFill>
                  <a:srgbClr val="C00000"/>
                </a:solidFill>
              </a:rPr>
              <a:t>）</a:t>
            </a:r>
            <a:r>
              <a:rPr lang="zh-CN" altLang="en-US" sz="1600" noProof="1"/>
              <a:t>的内容读入到内存</a:t>
            </a:r>
            <a:r>
              <a:rPr lang="zh-CN" altLang="en-US" sz="1600" noProof="1" smtClean="0"/>
              <a:t>的</a:t>
            </a:r>
            <a:r>
              <a:rPr lang="en-US" altLang="zh-CN" sz="1600" noProof="1">
                <a:solidFill>
                  <a:srgbClr val="C00000"/>
                </a:solidFill>
              </a:rPr>
              <a:t>0x7C00</a:t>
            </a:r>
            <a:r>
              <a:rPr lang="en-US" altLang="zh-CN" sz="1600" noProof="1" smtClean="0"/>
              <a:t>（</a:t>
            </a:r>
            <a:r>
              <a:rPr lang="en-US" altLang="zh-CN" sz="1600" b="1" noProof="1" smtClean="0">
                <a:solidFill>
                  <a:srgbClr val="006600"/>
                </a:solidFill>
              </a:rPr>
              <a:t>0000:</a:t>
            </a:r>
            <a:r>
              <a:rPr lang="zh-CN" altLang="en-US" sz="1600" b="1" noProof="1" smtClean="0">
                <a:solidFill>
                  <a:srgbClr val="006600"/>
                </a:solidFill>
              </a:rPr>
              <a:t>7</a:t>
            </a:r>
            <a:r>
              <a:rPr lang="en-US" altLang="zh-CN" sz="1600" b="1" noProof="1" smtClean="0">
                <a:solidFill>
                  <a:srgbClr val="006600"/>
                </a:solidFill>
              </a:rPr>
              <a:t>C</a:t>
            </a:r>
            <a:r>
              <a:rPr lang="zh-CN" altLang="en-US" sz="1600" b="1" noProof="1" smtClean="0">
                <a:solidFill>
                  <a:srgbClr val="006600"/>
                </a:solidFill>
              </a:rPr>
              <a:t>00</a:t>
            </a:r>
            <a:r>
              <a:rPr lang="zh-CN" altLang="en-US" sz="1600" noProof="1" smtClean="0">
                <a:solidFill>
                  <a:srgbClr val="C00000"/>
                </a:solidFill>
              </a:rPr>
              <a:t>）</a:t>
            </a:r>
            <a:r>
              <a:rPr lang="zh-CN" altLang="en-US" sz="1600" noProof="1" smtClean="0"/>
              <a:t>处，处</a:t>
            </a:r>
            <a:r>
              <a:rPr lang="zh-CN" altLang="en-US" sz="1600" noProof="1"/>
              <a:t>执行</a:t>
            </a:r>
            <a:r>
              <a:rPr lang="zh-CN" altLang="en-US" sz="1600" noProof="1" smtClean="0"/>
              <a:t>MBR中开始位置的引导程序。</a:t>
            </a:r>
            <a:endParaRPr lang="en-US" altLang="zh-CN" sz="1600" noProof="1" smtClean="0"/>
          </a:p>
          <a:p>
            <a:pPr lvl="2" eaLnBrk="1">
              <a:defRPr/>
            </a:pPr>
            <a:r>
              <a:rPr lang="en-US" altLang="zh-CN" sz="1400" noProof="1" smtClean="0"/>
              <a:t>MBR</a:t>
            </a:r>
            <a:r>
              <a:rPr lang="zh-CN" altLang="en-US" sz="1400" noProof="1" smtClean="0"/>
              <a:t>由三部分组成，见下页。（有</a:t>
            </a:r>
            <a:r>
              <a:rPr lang="zh-CN" altLang="en-US" sz="1400" noProof="1"/>
              <a:t>的</a:t>
            </a:r>
            <a:r>
              <a:rPr lang="zh-CN" altLang="en-US" sz="1400" noProof="1" smtClean="0"/>
              <a:t>系统采用</a:t>
            </a:r>
            <a:r>
              <a:rPr lang="en-US" altLang="zh-CN" sz="1400" dirty="0" smtClean="0"/>
              <a:t>GRUB</a:t>
            </a:r>
            <a:r>
              <a:rPr lang="zh-CN" altLang="en-US" sz="1400" dirty="0" smtClean="0"/>
              <a:t>）</a:t>
            </a:r>
            <a:endParaRPr lang="en-US" altLang="zh-CN" sz="1400" noProof="1"/>
          </a:p>
          <a:p>
            <a:pPr lvl="2" eaLnBrk="1">
              <a:defRPr/>
            </a:pPr>
            <a:r>
              <a:rPr lang="zh-CN" altLang="en-US" sz="1400" noProof="1"/>
              <a:t>此时计算机不再由</a:t>
            </a:r>
            <a:r>
              <a:rPr lang="en-US" altLang="zh-CN" sz="1400" noProof="1"/>
              <a:t>BIOS</a:t>
            </a:r>
            <a:r>
              <a:rPr lang="zh-CN" altLang="en-US" sz="1400" noProof="1"/>
              <a:t>中固有的程序来控制，而是交由操作系统的一部分来控制。</a:t>
            </a:r>
            <a:endParaRPr lang="en-US" altLang="zh-CN" sz="1400" noProof="1"/>
          </a:p>
          <a:p>
            <a:pPr lvl="1" eaLnBrk="1">
              <a:defRPr/>
            </a:pPr>
            <a:r>
              <a:rPr lang="en-US" altLang="zh-CN" sz="1600" noProof="1" smtClean="0"/>
              <a:t>MBR</a:t>
            </a:r>
            <a:r>
              <a:rPr lang="zh-CN" altLang="en-US" sz="1600" noProof="1" smtClean="0"/>
              <a:t>的引导程序部分</a:t>
            </a:r>
            <a:endParaRPr lang="en-US" altLang="zh-CN" sz="1600" noProof="1" smtClean="0"/>
          </a:p>
          <a:p>
            <a:pPr lvl="2" eaLnBrk="1">
              <a:defRPr/>
            </a:pPr>
            <a:r>
              <a:rPr lang="zh-CN" altLang="en-US" sz="1400" noProof="1" smtClean="0"/>
              <a:t>首先检查</a:t>
            </a:r>
            <a:r>
              <a:rPr lang="en-US" altLang="zh-CN" sz="1400" dirty="0" smtClean="0"/>
              <a:t>MBR</a:t>
            </a:r>
            <a:r>
              <a:rPr lang="zh-CN" altLang="en-US" sz="1400" dirty="0"/>
              <a:t>扇区的</a:t>
            </a:r>
            <a:r>
              <a:rPr lang="zh-CN" altLang="en-US" sz="1400" dirty="0">
                <a:solidFill>
                  <a:srgbClr val="006600"/>
                </a:solidFill>
              </a:rPr>
              <a:t>最后两个字节</a:t>
            </a:r>
            <a:r>
              <a:rPr lang="zh-CN" altLang="en-US" sz="1400" dirty="0"/>
              <a:t>是否为</a:t>
            </a:r>
            <a:r>
              <a:rPr lang="zh-CN" altLang="en-US" sz="1400" dirty="0" smtClean="0"/>
              <a:t>“</a:t>
            </a:r>
            <a:r>
              <a:rPr lang="en-US" altLang="zh-CN" sz="1400" dirty="0" smtClean="0">
                <a:solidFill>
                  <a:srgbClr val="C00000"/>
                </a:solidFill>
              </a:rPr>
              <a:t>AA55</a:t>
            </a:r>
            <a:r>
              <a:rPr lang="en-US" altLang="zh-CN" sz="1400" dirty="0" smtClean="0"/>
              <a:t>”</a:t>
            </a:r>
            <a:r>
              <a:rPr lang="zh-CN" altLang="en-US" sz="1400" dirty="0"/>
              <a:t>，如果不是则报错，在屏幕上会列出错误信息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lvl="2" eaLnBrk="1">
              <a:defRPr/>
            </a:pPr>
            <a:r>
              <a:rPr lang="zh-CN" altLang="en-US" sz="1400" dirty="0"/>
              <a:t>如果是</a:t>
            </a:r>
            <a:r>
              <a:rPr lang="zh-CN" altLang="en-US" sz="1400" dirty="0" smtClean="0"/>
              <a:t>“</a:t>
            </a:r>
            <a:r>
              <a:rPr lang="en-US" altLang="zh-CN" sz="1400" dirty="0" smtClean="0"/>
              <a:t>55AA”</a:t>
            </a:r>
            <a:r>
              <a:rPr lang="zh-CN" altLang="en-US" sz="1400" dirty="0"/>
              <a:t>，</a:t>
            </a:r>
            <a:r>
              <a:rPr lang="zh-CN" altLang="en-US" sz="1400" dirty="0" smtClean="0"/>
              <a:t>引导程序在</a:t>
            </a:r>
            <a:r>
              <a:rPr lang="en-US" altLang="zh-CN" sz="1400" dirty="0" smtClean="0"/>
              <a:t>MBR</a:t>
            </a:r>
            <a:r>
              <a:rPr lang="zh-CN" altLang="en-US" sz="1400" dirty="0" smtClean="0"/>
              <a:t>中的分区表（</a:t>
            </a:r>
            <a:r>
              <a:rPr lang="zh-CN" altLang="en-US" sz="1400" noProof="1" smtClean="0"/>
              <a:t>Partition Table）</a:t>
            </a:r>
            <a:r>
              <a:rPr lang="zh-CN" altLang="en-US" sz="1400" dirty="0" smtClean="0"/>
              <a:t>中</a:t>
            </a:r>
            <a:r>
              <a:rPr lang="zh-CN" altLang="en-US" sz="1400" dirty="0"/>
              <a:t>查找是否有活动分区（ </a:t>
            </a:r>
            <a:r>
              <a:rPr lang="zh-CN" altLang="en-US" sz="1400" dirty="0" smtClean="0"/>
              <a:t>分区表中每个分区有个状态，其中</a:t>
            </a:r>
            <a:r>
              <a:rPr lang="en-US" altLang="zh-CN" sz="1400" dirty="0" smtClean="0"/>
              <a:t>00</a:t>
            </a:r>
            <a:r>
              <a:rPr lang="zh-CN" altLang="en-US" sz="1400" dirty="0" smtClean="0"/>
              <a:t>：非</a:t>
            </a:r>
            <a:r>
              <a:rPr lang="zh-CN" altLang="en-US" sz="1400" dirty="0"/>
              <a:t>活动分区；</a:t>
            </a:r>
            <a:r>
              <a:rPr lang="en-US" altLang="zh-CN" sz="1400" dirty="0" smtClean="0"/>
              <a:t>80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 </a:t>
            </a:r>
            <a:r>
              <a:rPr lang="zh-CN" altLang="en-US" sz="1400" dirty="0"/>
              <a:t>活动分区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lvl="2" eaLnBrk="1">
              <a:defRPr/>
            </a:pPr>
            <a:r>
              <a:rPr lang="zh-CN" altLang="en-US" sz="1400" dirty="0" smtClean="0"/>
              <a:t>如果有活动分区，则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查找</a:t>
            </a:r>
            <a:r>
              <a:rPr lang="zh-CN" altLang="en-US" sz="1400" b="1" dirty="0">
                <a:solidFill>
                  <a:srgbClr val="C00000"/>
                </a:solidFill>
              </a:rPr>
              <a:t>计算</a:t>
            </a:r>
            <a:r>
              <a:rPr lang="zh-CN" altLang="en-US" sz="1400" dirty="0" smtClean="0"/>
              <a:t>该活动分区中的引导扇区（</a:t>
            </a:r>
            <a:r>
              <a:rPr lang="zh-CN" altLang="en-US" sz="1400" b="1" noProof="1">
                <a:solidFill>
                  <a:srgbClr val="C00000"/>
                </a:solidFill>
              </a:rPr>
              <a:t> </a:t>
            </a:r>
            <a:r>
              <a:rPr lang="zh-CN" altLang="en-US" sz="1400" noProof="1">
                <a:solidFill>
                  <a:srgbClr val="0409E2"/>
                </a:solidFill>
              </a:rPr>
              <a:t>Partition Boot </a:t>
            </a:r>
            <a:r>
              <a:rPr lang="zh-CN" altLang="en-US" sz="1400" noProof="1" smtClean="0">
                <a:solidFill>
                  <a:srgbClr val="0409E2"/>
                </a:solidFill>
              </a:rPr>
              <a:t>Sector，或</a:t>
            </a:r>
            <a:r>
              <a:rPr lang="en-US" altLang="zh-CN" sz="1400" dirty="0" smtClean="0">
                <a:solidFill>
                  <a:srgbClr val="0409E2"/>
                </a:solidFill>
              </a:rPr>
              <a:t>DOS Boot Record-DBR</a:t>
            </a:r>
            <a:r>
              <a:rPr lang="zh-CN" altLang="en-US" sz="1400" dirty="0" smtClean="0"/>
              <a:t>），将其读入</a:t>
            </a:r>
            <a:r>
              <a:rPr lang="zh-CN" altLang="en-US" sz="1400" dirty="0"/>
              <a:t>到内存中，并判断其合法性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lvl="2" eaLnBrk="1">
              <a:defRPr/>
            </a:pPr>
            <a:r>
              <a:rPr lang="zh-CN" altLang="en-US" sz="1400" dirty="0" smtClean="0"/>
              <a:t>如果</a:t>
            </a:r>
            <a:r>
              <a:rPr lang="en-US" altLang="zh-CN" sz="1400" dirty="0" smtClean="0"/>
              <a:t>DBR</a:t>
            </a:r>
            <a:r>
              <a:rPr lang="zh-CN" altLang="en-US" sz="1400" dirty="0" smtClean="0"/>
              <a:t>是</a:t>
            </a:r>
            <a:r>
              <a:rPr lang="zh-CN" altLang="en-US" sz="1400" dirty="0"/>
              <a:t>一个合法的引导扇区</a:t>
            </a:r>
            <a:r>
              <a:rPr lang="zh-CN" altLang="en-US" sz="1400" dirty="0" smtClean="0"/>
              <a:t>，随后</a:t>
            </a:r>
            <a:r>
              <a:rPr lang="zh-CN" altLang="en-US" sz="1400" dirty="0"/>
              <a:t>的引导权就交给这个引导扇区去引导</a:t>
            </a:r>
            <a:r>
              <a:rPr lang="zh-CN" altLang="en-US" sz="1400" dirty="0" smtClean="0"/>
              <a:t>系统，</a:t>
            </a:r>
            <a:r>
              <a:rPr lang="en-US" altLang="zh-CN" sz="1400" dirty="0"/>
              <a:t>MRB</a:t>
            </a:r>
            <a:r>
              <a:rPr lang="zh-CN" altLang="en-US" sz="1400" dirty="0"/>
              <a:t>引导程序的使命也就</a:t>
            </a:r>
            <a:r>
              <a:rPr lang="zh-CN" altLang="en-US" sz="1400" dirty="0" smtClean="0"/>
              <a:t>完成。</a:t>
            </a:r>
            <a:endParaRPr lang="en-US" altLang="zh-CN" sz="1400" dirty="0" smtClean="0"/>
          </a:p>
          <a:p>
            <a:pPr lvl="1" eaLnBrk="1">
              <a:defRPr/>
            </a:pPr>
            <a:r>
              <a:rPr lang="zh-CN" altLang="en-US" sz="1600" b="1" noProof="1" smtClean="0">
                <a:solidFill>
                  <a:srgbClr val="C00000"/>
                </a:solidFill>
              </a:rPr>
              <a:t>活动</a:t>
            </a:r>
            <a:r>
              <a:rPr lang="zh-CN" altLang="en-US" sz="1600" b="1" noProof="1">
                <a:solidFill>
                  <a:srgbClr val="C00000"/>
                </a:solidFill>
              </a:rPr>
              <a:t>分区引导</a:t>
            </a:r>
            <a:r>
              <a:rPr lang="zh-CN" altLang="en-US" sz="1600" b="1" noProof="1" smtClean="0">
                <a:solidFill>
                  <a:srgbClr val="C00000"/>
                </a:solidFill>
              </a:rPr>
              <a:t>扇区</a:t>
            </a:r>
            <a:r>
              <a:rPr lang="zh-CN" altLang="en-US" sz="1600" b="1" noProof="1"/>
              <a:t>代码</a:t>
            </a:r>
            <a:r>
              <a:rPr lang="zh-CN" altLang="en-US" sz="1600" b="1" noProof="1" smtClean="0"/>
              <a:t>负责</a:t>
            </a:r>
            <a:r>
              <a:rPr lang="zh-CN" altLang="en-US" sz="1600" b="1" noProof="1">
                <a:solidFill>
                  <a:srgbClr val="0409E2"/>
                </a:solidFill>
              </a:rPr>
              <a:t>查找</a:t>
            </a:r>
            <a:r>
              <a:rPr lang="zh-CN" altLang="en-US" sz="1600" b="1" noProof="1"/>
              <a:t>、</a:t>
            </a:r>
            <a:r>
              <a:rPr lang="zh-CN" altLang="en-US" sz="1600" b="1" noProof="1">
                <a:solidFill>
                  <a:srgbClr val="0070C0"/>
                </a:solidFill>
              </a:rPr>
              <a:t>读取并</a:t>
            </a:r>
            <a:r>
              <a:rPr lang="zh-CN" altLang="en-US" sz="1600" b="1" noProof="1" smtClean="0">
                <a:solidFill>
                  <a:srgbClr val="0070C0"/>
                </a:solidFill>
              </a:rPr>
              <a:t>执行文件</a:t>
            </a:r>
            <a:r>
              <a:rPr lang="en-US" altLang="zh-CN" sz="1600" b="1" noProof="1" smtClean="0">
                <a:solidFill>
                  <a:srgbClr val="0070C0"/>
                </a:solidFill>
              </a:rPr>
              <a:t>C:\</a:t>
            </a:r>
            <a:r>
              <a:rPr lang="zh-CN" altLang="en-US" sz="1600" b="1" noProof="1" smtClean="0">
                <a:solidFill>
                  <a:srgbClr val="0070C0"/>
                </a:solidFill>
              </a:rPr>
              <a:t>NTLDR</a:t>
            </a:r>
            <a:r>
              <a:rPr lang="zh-CN" altLang="en-US" sz="1600" noProof="1" smtClean="0"/>
              <a:t>，</a:t>
            </a:r>
            <a:r>
              <a:rPr lang="en-US" altLang="zh-CN" sz="1600" dirty="0"/>
              <a:t>NTDLR</a:t>
            </a:r>
            <a:r>
              <a:rPr lang="zh-CN" altLang="en-US" sz="1600" dirty="0"/>
              <a:t>读取引导</a:t>
            </a:r>
            <a:r>
              <a:rPr lang="zh-CN" altLang="en-US" sz="1600" dirty="0" smtClean="0"/>
              <a:t>配置文件（</a:t>
            </a:r>
            <a:r>
              <a:rPr lang="en-US" altLang="zh-CN" sz="1600" dirty="0"/>
              <a:t>boot.ini</a:t>
            </a:r>
            <a:r>
              <a:rPr lang="zh-CN" altLang="en-US" sz="1600" dirty="0" smtClean="0"/>
              <a:t>），根据其中的设置给</a:t>
            </a:r>
            <a:r>
              <a:rPr lang="zh-CN" altLang="en-US" sz="1600" dirty="0"/>
              <a:t>用户显示一些引导</a:t>
            </a:r>
            <a:r>
              <a:rPr lang="zh-CN" altLang="en-US" sz="1600" dirty="0" smtClean="0"/>
              <a:t>选项（如多系统启动），然后从</a:t>
            </a:r>
            <a:r>
              <a:rPr lang="en-US" altLang="zh-CN" sz="1600" b="1" dirty="0"/>
              <a:t>“c:\Windows\System32\ntoskrnl.exe”</a:t>
            </a:r>
            <a:r>
              <a:rPr lang="zh-CN" altLang="en-US" sz="1600" b="1" dirty="0"/>
              <a:t>文件加载内核镜</a:t>
            </a:r>
            <a:r>
              <a:rPr lang="zh-CN" altLang="en-US" sz="1600" dirty="0"/>
              <a:t>像</a:t>
            </a:r>
            <a:r>
              <a:rPr lang="zh-CN" altLang="en-US" sz="1600" dirty="0" smtClean="0"/>
              <a:t>，跳</a:t>
            </a:r>
            <a:r>
              <a:rPr lang="zh-CN" altLang="en-US" sz="1600" dirty="0"/>
              <a:t>转到内核的入口</a:t>
            </a:r>
            <a:r>
              <a:rPr lang="zh-CN" altLang="en-US" sz="1600" dirty="0" smtClean="0"/>
              <a:t>点以启动操作系统内核。</a:t>
            </a:r>
            <a:endParaRPr lang="en-US" altLang="zh-CN" sz="1600" noProof="1"/>
          </a:p>
          <a:p>
            <a:pPr lvl="1" eaLnBrk="1">
              <a:defRPr/>
            </a:pPr>
            <a:endParaRPr lang="en-US" altLang="zh-CN" sz="1800" dirty="0" smtClean="0"/>
          </a:p>
          <a:p>
            <a:pPr lvl="2" eaLnBrk="1">
              <a:defRPr/>
            </a:pPr>
            <a:endParaRPr lang="en-US" altLang="zh-CN" sz="1400" noProof="1"/>
          </a:p>
          <a:p>
            <a:pPr eaLnBrk="1">
              <a:defRPr/>
            </a:pPr>
            <a:endParaRPr lang="zh-CN" altLang="en-US" sz="1400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51EE1AF-E0A8-45A9-B7B2-EC285069E2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66294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实模式内存布局</a:t>
            </a:r>
            <a:endParaRPr lang="zh-CN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8DD3096A-545E-4D48-8467-A948AB5FDF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5800" y="5680363"/>
            <a:ext cx="7977909" cy="785092"/>
          </a:xfrm>
          <a:ln>
            <a:miter/>
          </a:ln>
        </p:spPr>
        <p:txBody>
          <a:bodyPr/>
          <a:lstStyle/>
          <a:p>
            <a:pPr indent="-285750" eaLnBrk="1">
              <a:defRPr/>
            </a:pPr>
            <a:r>
              <a:rPr lang="zh-CN" altLang="en-US" sz="1600" dirty="0" smtClean="0"/>
              <a:t>低</a:t>
            </a:r>
            <a:r>
              <a:rPr lang="en-US" altLang="zh-CN" sz="1600" dirty="0" smtClean="0"/>
              <a:t>1MB</a:t>
            </a:r>
            <a:r>
              <a:rPr lang="zh-CN" altLang="en-US" sz="1600" dirty="0"/>
              <a:t>空间的最高</a:t>
            </a:r>
            <a:r>
              <a:rPr lang="en-US" altLang="zh-CN" sz="1600" dirty="0"/>
              <a:t>64K(0xF0000 - 0xFFFFF)</a:t>
            </a:r>
            <a:r>
              <a:rPr lang="zh-CN" altLang="en-US" sz="1600" dirty="0"/>
              <a:t>空间</a:t>
            </a:r>
            <a:r>
              <a:rPr lang="zh-CN" altLang="en-US" sz="1600" dirty="0" smtClean="0"/>
              <a:t>，存放</a:t>
            </a:r>
            <a:r>
              <a:rPr lang="zh-CN" altLang="en-US" sz="1600" dirty="0"/>
              <a:t>了</a:t>
            </a:r>
            <a:r>
              <a:rPr lang="en-US" altLang="zh-CN" sz="1600" dirty="0"/>
              <a:t>BIOS</a:t>
            </a:r>
            <a:r>
              <a:rPr lang="zh-CN" altLang="en-US" sz="1600" dirty="0"/>
              <a:t>。而最后</a:t>
            </a:r>
            <a:r>
              <a:rPr lang="en-US" altLang="zh-CN" sz="1600" dirty="0" smtClean="0"/>
              <a:t>16B(FFFF0~FFFFF)</a:t>
            </a:r>
            <a:r>
              <a:rPr lang="zh-CN" altLang="en-US" sz="1600" dirty="0" smtClean="0"/>
              <a:t>存放</a:t>
            </a:r>
            <a:r>
              <a:rPr lang="en-US" altLang="zh-CN" sz="1600" dirty="0"/>
              <a:t>BIOS</a:t>
            </a:r>
            <a:r>
              <a:rPr lang="zh-CN" altLang="en-US" sz="1600" dirty="0"/>
              <a:t>的入口跳转指令</a:t>
            </a:r>
            <a:r>
              <a:rPr lang="zh-CN" altLang="en-US" sz="1600" dirty="0" smtClean="0"/>
              <a:t>，是</a:t>
            </a:r>
            <a:r>
              <a:rPr lang="zh-CN" altLang="en-US" sz="1600" dirty="0"/>
              <a:t>计算机开机装载</a:t>
            </a:r>
            <a:r>
              <a:rPr lang="en-US" altLang="zh-CN" sz="1600" dirty="0"/>
              <a:t>BIOS</a:t>
            </a:r>
            <a:r>
              <a:rPr lang="zh-CN" altLang="en-US" sz="1600" dirty="0"/>
              <a:t>的关键。</a:t>
            </a:r>
            <a:endParaRPr lang="en-US" altLang="zh-CN" sz="1000" noProof="1" smtClean="0">
              <a:solidFill>
                <a:srgbClr val="FF0000"/>
              </a:solidFill>
            </a:endParaRPr>
          </a:p>
        </p:txBody>
      </p:sp>
      <p:pic>
        <p:nvPicPr>
          <p:cNvPr id="3074" name="Picture 2" descr="Mem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04900"/>
            <a:ext cx="7892473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85800" y="4461164"/>
            <a:ext cx="7783945" cy="2309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04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Tips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：活动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分区的引导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扇区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25376A6-9828-493E-B0E4-1AABA0DB29F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8488" y="1101725"/>
            <a:ext cx="7947025" cy="5233988"/>
          </a:xfrm>
          <a:ln>
            <a:miter/>
          </a:ln>
        </p:spPr>
        <p:txBody>
          <a:bodyPr/>
          <a:lstStyle/>
          <a:p>
            <a:pPr eaLnBrk="1">
              <a:defRPr/>
            </a:pPr>
            <a:r>
              <a:rPr lang="zh-CN" altLang="en-US" sz="1800" noProof="1"/>
              <a:t>主引导记录</a:t>
            </a:r>
            <a:r>
              <a:rPr lang="en-US" altLang="zh-CN" sz="1800" noProof="1" smtClean="0"/>
              <a:t>MBR</a:t>
            </a:r>
            <a:r>
              <a:rPr lang="zh-CN" altLang="en-US" sz="1800" noProof="1" smtClean="0"/>
              <a:t>的引导代码，从</a:t>
            </a:r>
            <a:r>
              <a:rPr lang="zh-CN" altLang="en-US" sz="1800" noProof="1"/>
              <a:t>分区表（Partition Table）中找到</a:t>
            </a:r>
            <a:r>
              <a:rPr lang="zh-CN" altLang="en-US" sz="1800" b="1" noProof="1">
                <a:solidFill>
                  <a:srgbClr val="7030A0"/>
                </a:solidFill>
              </a:rPr>
              <a:t>第一个活动分区</a:t>
            </a:r>
            <a:r>
              <a:rPr lang="zh-CN" altLang="en-US" sz="1800" noProof="1"/>
              <a:t>（Active Partition，例如C 盘），</a:t>
            </a:r>
            <a:r>
              <a:rPr lang="zh-CN" altLang="en-US" sz="1800" noProof="1" smtClean="0"/>
              <a:t>然后读取</a:t>
            </a:r>
            <a:r>
              <a:rPr lang="zh-CN" altLang="en-US" sz="1800" noProof="1"/>
              <a:t>并执行这个</a:t>
            </a:r>
            <a:r>
              <a:rPr lang="zh-CN" altLang="en-US" sz="1800" b="1" noProof="1">
                <a:solidFill>
                  <a:srgbClr val="C00000"/>
                </a:solidFill>
              </a:rPr>
              <a:t>活动分区的引导扇区（Partition Boot </a:t>
            </a:r>
            <a:r>
              <a:rPr lang="zh-CN" altLang="en-US" sz="1800" b="1" noProof="1" smtClean="0">
                <a:solidFill>
                  <a:srgbClr val="C00000"/>
                </a:solidFill>
              </a:rPr>
              <a:t>Sector，</a:t>
            </a:r>
            <a:r>
              <a:rPr lang="en-US" altLang="zh-CN" sz="1800" b="1" noProof="1" smtClean="0">
                <a:solidFill>
                  <a:srgbClr val="C00000"/>
                </a:solidFill>
              </a:rPr>
              <a:t>DOS Boot Sector</a:t>
            </a:r>
            <a:r>
              <a:rPr lang="zh-CN" altLang="en-US" sz="1800" b="1" noProof="1" smtClean="0">
                <a:solidFill>
                  <a:srgbClr val="C00000"/>
                </a:solidFill>
              </a:rPr>
              <a:t>）</a:t>
            </a:r>
            <a:endParaRPr lang="en-US" altLang="zh-CN" sz="1800" b="1" noProof="1" smtClean="0">
              <a:solidFill>
                <a:srgbClr val="C00000"/>
              </a:solidFill>
            </a:endParaRPr>
          </a:p>
          <a:p>
            <a:pPr eaLnBrk="1">
              <a:defRPr/>
            </a:pPr>
            <a:r>
              <a:rPr lang="zh-CN" altLang="en-US" sz="1800" b="1" noProof="1" smtClean="0"/>
              <a:t>该活动分区引导</a:t>
            </a:r>
            <a:r>
              <a:rPr lang="zh-CN" altLang="en-US" sz="1800" b="1" noProof="1"/>
              <a:t>扇区负责</a:t>
            </a:r>
            <a:r>
              <a:rPr lang="zh-CN" altLang="en-US" sz="1800" b="1" noProof="1">
                <a:solidFill>
                  <a:srgbClr val="0409E2"/>
                </a:solidFill>
              </a:rPr>
              <a:t>查找</a:t>
            </a:r>
            <a:r>
              <a:rPr lang="zh-CN" altLang="en-US" sz="1800" b="1" noProof="1"/>
              <a:t>、</a:t>
            </a:r>
            <a:r>
              <a:rPr lang="zh-CN" altLang="en-US" sz="1800" b="1" noProof="1">
                <a:solidFill>
                  <a:srgbClr val="0070C0"/>
                </a:solidFill>
              </a:rPr>
              <a:t>读取并执行NTLDR</a:t>
            </a:r>
            <a:r>
              <a:rPr lang="zh-CN" altLang="en-US" sz="1800" b="1" noProof="1"/>
              <a:t> </a:t>
            </a:r>
            <a:r>
              <a:rPr lang="zh-CN" altLang="en-US" sz="1800" noProof="1"/>
              <a:t>（NT Loa</a:t>
            </a:r>
            <a:r>
              <a:rPr lang="en-US" altLang="zh-CN" sz="1800" noProof="1"/>
              <a:t>d</a:t>
            </a:r>
            <a:r>
              <a:rPr lang="zh-CN" altLang="en-US" sz="1800" noProof="1"/>
              <a:t>e</a:t>
            </a:r>
            <a:r>
              <a:rPr lang="en-US" altLang="zh-CN" sz="1800" noProof="1"/>
              <a:t>r</a:t>
            </a:r>
            <a:r>
              <a:rPr lang="zh-CN" altLang="en-US" sz="1800" noProof="1"/>
              <a:t>，Windows NT的加载程序），执行</a:t>
            </a:r>
            <a:r>
              <a:rPr lang="en-US" altLang="zh-CN" sz="1800" noProof="1"/>
              <a:t>NTLDR</a:t>
            </a:r>
            <a:r>
              <a:rPr lang="zh-CN" altLang="en-US" sz="1800" noProof="1"/>
              <a:t>时逐步完成Windows的启动 </a:t>
            </a:r>
            <a:endParaRPr lang="en-US" altLang="zh-CN" sz="1800" noProof="1" smtClean="0"/>
          </a:p>
          <a:p>
            <a:pPr eaLnBrk="1">
              <a:defRPr/>
            </a:pPr>
            <a:r>
              <a:rPr lang="en-US" altLang="zh-CN" sz="1800" noProof="1" smtClean="0"/>
              <a:t>DBR</a:t>
            </a:r>
            <a:r>
              <a:rPr lang="zh-CN" altLang="en-US" sz="1800" noProof="1" smtClean="0"/>
              <a:t>，</a:t>
            </a:r>
            <a:r>
              <a:rPr lang="zh-CN" altLang="en-US" sz="1800" noProof="1"/>
              <a:t>或Partition Boot Sector</a:t>
            </a:r>
            <a:endParaRPr lang="en-US" altLang="zh-CN" sz="1800" noProof="1"/>
          </a:p>
          <a:p>
            <a:pPr lvl="1" eaLnBrk="1">
              <a:defRPr/>
            </a:pPr>
            <a:r>
              <a:rPr lang="zh-CN" altLang="en-US" sz="1600" dirty="0"/>
              <a:t>是活动分区的第一个</a:t>
            </a:r>
            <a:r>
              <a:rPr lang="zh-CN" altLang="en-US" sz="1600" dirty="0" smtClean="0"/>
              <a:t>扇区（不是</a:t>
            </a:r>
            <a:r>
              <a:rPr lang="zh-CN" altLang="en-US" sz="1600" dirty="0"/>
              <a:t>整个磁盘的第一个</a:t>
            </a:r>
            <a:r>
              <a:rPr lang="zh-CN" altLang="en-US" sz="1600" dirty="0" smtClean="0"/>
              <a:t>扇区）</a:t>
            </a:r>
            <a:endParaRPr lang="en-US" altLang="zh-CN" sz="1600" dirty="0"/>
          </a:p>
          <a:p>
            <a:pPr lvl="1" eaLnBrk="1">
              <a:defRPr/>
            </a:pPr>
            <a:r>
              <a:rPr lang="zh-CN" altLang="en-US" sz="1600" noProof="1"/>
              <a:t>由</a:t>
            </a:r>
            <a:r>
              <a:rPr lang="en-US" altLang="zh-CN" sz="1600" noProof="1"/>
              <a:t>Format /s</a:t>
            </a:r>
            <a:r>
              <a:rPr lang="zh-CN" altLang="en-US" sz="1600" noProof="1"/>
              <a:t>产生</a:t>
            </a:r>
            <a:endParaRPr lang="en-US" altLang="zh-CN" sz="1600" noProof="1"/>
          </a:p>
          <a:p>
            <a:pPr lvl="1" eaLnBrk="1">
              <a:defRPr/>
            </a:pPr>
            <a:r>
              <a:rPr lang="zh-CN" altLang="en-US" sz="1600" dirty="0" smtClean="0"/>
              <a:t>操作系统的引导扇区</a:t>
            </a:r>
            <a:endParaRPr lang="en-US" altLang="zh-CN" sz="1600" dirty="0" smtClean="0"/>
          </a:p>
          <a:p>
            <a:pPr lvl="1" eaLnBrk="1">
              <a:defRPr/>
            </a:pPr>
            <a:r>
              <a:rPr lang="en-US" altLang="zh-CN" sz="1600" dirty="0" smtClean="0"/>
              <a:t>DBR </a:t>
            </a:r>
            <a:r>
              <a:rPr lang="zh-CN" altLang="en-US" sz="1600" dirty="0" smtClean="0"/>
              <a:t>负责读取</a:t>
            </a:r>
            <a:r>
              <a:rPr lang="en-US" altLang="zh-CN" sz="1600" b="1" dirty="0">
                <a:solidFill>
                  <a:srgbClr val="0070C0"/>
                </a:solidFill>
              </a:rPr>
              <a:t>C:\</a:t>
            </a:r>
            <a:r>
              <a:rPr lang="zh-CN" altLang="en-US" sz="1600" b="1" noProof="1">
                <a:solidFill>
                  <a:srgbClr val="0070C0"/>
                </a:solidFill>
              </a:rPr>
              <a:t>NTLDR</a:t>
            </a:r>
            <a:r>
              <a:rPr lang="zh-CN" altLang="en-US" sz="1600" dirty="0" smtClean="0"/>
              <a:t>文件到内存中执行，进一步加载操作系统内核</a:t>
            </a:r>
            <a:endParaRPr lang="en-US" altLang="zh-CN" sz="1600" dirty="0" smtClean="0"/>
          </a:p>
          <a:p>
            <a:pPr lvl="1" eaLnBrk="1">
              <a:defRPr/>
            </a:pPr>
            <a:r>
              <a:rPr lang="zh-CN" altLang="en-US" sz="1800" noProof="1"/>
              <a:t>如果找不到</a:t>
            </a:r>
            <a:r>
              <a:rPr lang="en-US" altLang="zh-CN" sz="1800" b="1" dirty="0">
                <a:solidFill>
                  <a:srgbClr val="0070C0"/>
                </a:solidFill>
              </a:rPr>
              <a:t>C:\</a:t>
            </a:r>
            <a:r>
              <a:rPr lang="zh-CN" altLang="en-US" sz="1800" b="1" noProof="1" smtClean="0">
                <a:solidFill>
                  <a:srgbClr val="0070C0"/>
                </a:solidFill>
              </a:rPr>
              <a:t>NTLDR，</a:t>
            </a:r>
            <a:r>
              <a:rPr lang="zh-CN" altLang="en-US" sz="1800" dirty="0"/>
              <a:t> </a:t>
            </a:r>
            <a:r>
              <a:rPr lang="zh-CN" altLang="en-US" sz="1800" noProof="1" smtClean="0"/>
              <a:t>输出错误信息</a:t>
            </a:r>
            <a:r>
              <a:rPr lang="en-US" altLang="zh-CN" sz="1800" noProof="1" smtClean="0"/>
              <a:t>“</a:t>
            </a:r>
            <a:r>
              <a:rPr lang="en-US" altLang="zh-CN" sz="1800" dirty="0"/>
              <a:t>NTLDR is missing”</a:t>
            </a:r>
            <a:endParaRPr lang="en-US" altLang="zh-CN" sz="1800" b="1" u="sng" noProof="1" smtClean="0"/>
          </a:p>
          <a:p>
            <a:pPr eaLnBrk="1">
              <a:defRPr/>
            </a:pPr>
            <a:endParaRPr lang="zh-CN" altLang="en-US" sz="1800" noProof="1">
              <a:solidFill>
                <a:srgbClr val="0409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46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4BEDEE4-FAE2-4827-9762-AC1F32759E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Objectives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40FF332-66FD-4B26-B6D9-AD02395543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/>
              <a:t>To provide a grand tour of the major </a:t>
            </a:r>
            <a:r>
              <a:rPr lang="zh-CN" altLang="en-US" sz="2400">
                <a:solidFill>
                  <a:srgbClr val="0409E2"/>
                </a:solidFill>
              </a:rPr>
              <a:t>operating systems components</a:t>
            </a:r>
          </a:p>
          <a:p>
            <a:r>
              <a:rPr lang="zh-CN" altLang="en-US" sz="2400"/>
              <a:t>To provide coverage of </a:t>
            </a:r>
            <a:r>
              <a:rPr lang="zh-CN" altLang="en-US" sz="2400">
                <a:solidFill>
                  <a:srgbClr val="0409E2"/>
                </a:solidFill>
              </a:rPr>
              <a:t>basic computer system organization</a:t>
            </a:r>
          </a:p>
          <a:p>
            <a:pPr>
              <a:buFont typeface="Monotype Sorts" pitchFamily="2" charset="2"/>
              <a:buNone/>
            </a:pP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主引导记录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MBR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ADA2BB-5906-4003-AFE6-24B0CF85B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088735"/>
            <a:ext cx="8247062" cy="249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>
              <a:buFont typeface="Wingdings" panose="05000000000000000000" pitchFamily="2" charset="2"/>
              <a:buChar char="n"/>
              <a:defRPr/>
            </a:pPr>
            <a:r>
              <a:rPr lang="zh-CN" altLang="en-US" sz="1600" dirty="0" smtClean="0"/>
              <a:t>位于主引导盘的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面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道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扇区，</a:t>
            </a:r>
            <a:r>
              <a:rPr lang="zh-CN" altLang="en-US" sz="1600" dirty="0" smtClean="0">
                <a:solidFill>
                  <a:srgbClr val="C00000"/>
                </a:solidFill>
              </a:rPr>
              <a:t>在磁盘分区时创建</a:t>
            </a:r>
            <a:r>
              <a:rPr lang="zh-CN" altLang="en-US" sz="1600" dirty="0" smtClean="0"/>
              <a:t>。（</a:t>
            </a:r>
            <a:r>
              <a:rPr lang="en-US" altLang="zh-CN" sz="1600" dirty="0" err="1" smtClean="0"/>
              <a:t>fdisk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eaLnBrk="1">
              <a:buFont typeface="Wingdings" panose="05000000000000000000" pitchFamily="2" charset="2"/>
              <a:buChar char="n"/>
              <a:defRPr/>
            </a:pPr>
            <a:r>
              <a:rPr lang="zh-CN" altLang="en-US" sz="1600" dirty="0" smtClean="0"/>
              <a:t>由五部分组成</a:t>
            </a:r>
            <a:endParaRPr lang="en-US" altLang="zh-CN" sz="1600" dirty="0" smtClean="0"/>
          </a:p>
          <a:p>
            <a:pPr lvl="1" eaLnBrk="1">
              <a:buFont typeface="Wingdings" panose="05000000000000000000" pitchFamily="2" charset="2"/>
              <a:buChar char="l"/>
              <a:defRPr/>
            </a:pPr>
            <a:r>
              <a:rPr lang="zh-CN" altLang="en-US" sz="1400" dirty="0" smtClean="0"/>
              <a:t>主引导程序代码</a:t>
            </a:r>
            <a:r>
              <a:rPr lang="en-US" altLang="zh-CN" sz="1400" dirty="0" smtClean="0"/>
              <a:t>(</a:t>
            </a:r>
            <a:r>
              <a:rPr lang="en-US" altLang="zh-CN" sz="1400" dirty="0"/>
              <a:t>Bootloader</a:t>
            </a:r>
            <a:r>
              <a:rPr lang="en-US" altLang="zh-CN" sz="1400" dirty="0" smtClean="0"/>
              <a:t>)</a:t>
            </a:r>
            <a:r>
              <a:rPr lang="zh-CN" altLang="en-US" sz="1400" dirty="0"/>
              <a:t>，</a:t>
            </a:r>
            <a:r>
              <a:rPr lang="zh-CN" altLang="en-US" sz="1400" dirty="0" smtClean="0"/>
              <a:t>位于</a:t>
            </a:r>
            <a:r>
              <a:rPr lang="en-US" altLang="zh-CN" sz="1400" dirty="0" smtClean="0"/>
              <a:t>MBR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0x0000~0x01BD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446</a:t>
            </a:r>
            <a:r>
              <a:rPr lang="zh-CN" altLang="en-US" sz="1400" dirty="0" smtClean="0"/>
              <a:t>字节</a:t>
            </a:r>
            <a:endParaRPr lang="en-US" altLang="zh-CN" sz="1400" dirty="0" smtClean="0"/>
          </a:p>
          <a:p>
            <a:pPr lvl="2" eaLnBrk="1">
              <a:buFont typeface="Wingdings" panose="05000000000000000000" pitchFamily="2" charset="2"/>
              <a:buChar char="l"/>
              <a:defRPr/>
            </a:pPr>
            <a:r>
              <a:rPr lang="zh-CN" altLang="en-US" sz="1200" dirty="0" smtClean="0"/>
              <a:t>引导代码（</a:t>
            </a:r>
            <a:r>
              <a:rPr lang="en-US" altLang="zh-CN" sz="1200" dirty="0"/>
              <a:t>440B</a:t>
            </a:r>
            <a:r>
              <a:rPr lang="zh-CN" altLang="en-US" sz="1200" dirty="0" smtClean="0"/>
              <a:t>）：</a:t>
            </a:r>
            <a:r>
              <a:rPr lang="en-US" altLang="zh-CN" sz="1200" dirty="0" smtClean="0"/>
              <a:t>Windows </a:t>
            </a:r>
            <a:r>
              <a:rPr lang="zh-CN" altLang="en-US" sz="1200" dirty="0"/>
              <a:t>引导装载</a:t>
            </a:r>
            <a:r>
              <a:rPr lang="zh-CN" altLang="en-US" sz="1200" dirty="0" smtClean="0"/>
              <a:t>程序；</a:t>
            </a:r>
            <a:r>
              <a:rPr lang="en-US" altLang="zh-CN" sz="1200" dirty="0" smtClean="0"/>
              <a:t>Linux </a:t>
            </a:r>
            <a:r>
              <a:rPr lang="zh-CN" altLang="en-US" sz="1200" dirty="0"/>
              <a:t>引导装载程序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如</a:t>
            </a:r>
            <a:r>
              <a:rPr lang="en-US" altLang="zh-CN" sz="1200" dirty="0"/>
              <a:t>LILO</a:t>
            </a:r>
            <a:r>
              <a:rPr lang="zh-CN" altLang="en-US" sz="1200" dirty="0"/>
              <a:t>或</a:t>
            </a:r>
            <a:r>
              <a:rPr lang="en-US" altLang="zh-CN" sz="1200" dirty="0"/>
              <a:t>GRUB)</a:t>
            </a:r>
            <a:r>
              <a:rPr lang="zh-CN" altLang="en-US" sz="1200" dirty="0" smtClean="0"/>
              <a:t>，也可能</a:t>
            </a:r>
            <a:r>
              <a:rPr lang="zh-CN" altLang="en-US" sz="1200" dirty="0"/>
              <a:t>是病毒</a:t>
            </a:r>
            <a:endParaRPr lang="en-US" altLang="zh-CN" sz="1200" dirty="0"/>
          </a:p>
          <a:p>
            <a:pPr lvl="2" eaLnBrk="1">
              <a:buFont typeface="Wingdings" panose="05000000000000000000" pitchFamily="2" charset="2"/>
              <a:buChar char="l"/>
              <a:defRPr/>
            </a:pPr>
            <a:r>
              <a:rPr lang="zh-CN" altLang="en-US" sz="1200" dirty="0" smtClean="0"/>
              <a:t>磁盘被标识（</a:t>
            </a:r>
            <a:r>
              <a:rPr lang="en-US" altLang="zh-CN" sz="1200" dirty="0" smtClean="0"/>
              <a:t>2B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lvl="2" eaLnBrk="1">
              <a:buFont typeface="Wingdings" panose="05000000000000000000" pitchFamily="2" charset="2"/>
              <a:buChar char="l"/>
              <a:defRPr/>
            </a:pPr>
            <a:r>
              <a:rPr lang="en-US" altLang="zh-CN" sz="1200" dirty="0" smtClean="0"/>
              <a:t>NULL（2B）</a:t>
            </a:r>
            <a:endParaRPr lang="en-US" altLang="zh-CN" sz="1200" dirty="0"/>
          </a:p>
          <a:p>
            <a:pPr lvl="1" eaLnBrk="1">
              <a:buFont typeface="Wingdings" panose="05000000000000000000" pitchFamily="2" charset="2"/>
              <a:buChar char="l"/>
              <a:defRPr/>
            </a:pPr>
            <a:r>
              <a:rPr lang="zh-CN" altLang="en-US" sz="1400" dirty="0" smtClean="0"/>
              <a:t>硬盘分区</a:t>
            </a:r>
            <a:r>
              <a:rPr lang="zh-CN" altLang="en-US" sz="1400" dirty="0"/>
              <a:t>表</a:t>
            </a:r>
            <a:r>
              <a:rPr lang="en-US" altLang="zh-CN" sz="1400" dirty="0" smtClean="0"/>
              <a:t>DPT</a:t>
            </a:r>
            <a:r>
              <a:rPr lang="en-US" altLang="zh-CN" sz="1400" dirty="0"/>
              <a:t>(</a:t>
            </a:r>
            <a:r>
              <a:rPr lang="en-US" altLang="zh-CN" sz="1400" dirty="0" smtClean="0"/>
              <a:t>Disk </a:t>
            </a:r>
            <a:r>
              <a:rPr lang="en-US" altLang="zh-CN" sz="1400" dirty="0"/>
              <a:t>Partition </a:t>
            </a:r>
            <a:r>
              <a:rPr lang="en-US" altLang="zh-CN" sz="1400" dirty="0" smtClean="0"/>
              <a:t>table</a:t>
            </a:r>
            <a:r>
              <a:rPr lang="en-US" altLang="zh-CN" sz="1400" dirty="0"/>
              <a:t>)</a:t>
            </a:r>
            <a:r>
              <a:rPr lang="zh-CN" altLang="en-US" sz="1400" dirty="0" smtClean="0"/>
              <a:t>，</a:t>
            </a:r>
            <a:r>
              <a:rPr lang="zh-CN" altLang="en-US" sz="1400" dirty="0"/>
              <a:t>位于</a:t>
            </a:r>
            <a:r>
              <a:rPr lang="en-US" altLang="zh-CN" sz="1400" dirty="0" smtClean="0"/>
              <a:t>MBR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0x01BEH~0x01FD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64</a:t>
            </a:r>
            <a:r>
              <a:rPr lang="zh-CN" altLang="en-US" sz="1400" dirty="0" smtClean="0"/>
              <a:t>字节</a:t>
            </a:r>
            <a:endParaRPr lang="en-US" altLang="zh-CN" sz="1400" dirty="0" smtClean="0"/>
          </a:p>
          <a:p>
            <a:pPr lvl="2" eaLnBrk="1">
              <a:buFont typeface="Wingdings" panose="05000000000000000000" pitchFamily="2" charset="2"/>
              <a:buChar char="l"/>
              <a:defRPr/>
            </a:pPr>
            <a:r>
              <a:rPr lang="en-US" altLang="zh-CN" sz="1200" dirty="0"/>
              <a:t>4</a:t>
            </a:r>
            <a:r>
              <a:rPr lang="zh-CN" altLang="en-US" sz="1200" dirty="0"/>
              <a:t>个表项，每个表</a:t>
            </a:r>
            <a:r>
              <a:rPr lang="zh-CN" altLang="en-US" sz="1200" dirty="0" smtClean="0"/>
              <a:t>项</a:t>
            </a:r>
            <a:r>
              <a:rPr lang="en-US" altLang="zh-CN" sz="1200" dirty="0" smtClean="0"/>
              <a:t>16B</a:t>
            </a:r>
            <a:endParaRPr lang="en-US" altLang="zh-CN" sz="1200" dirty="0"/>
          </a:p>
          <a:p>
            <a:pPr lvl="1" eaLnBrk="1">
              <a:buFont typeface="Wingdings" panose="05000000000000000000" pitchFamily="2" charset="2"/>
              <a:buChar char="l"/>
              <a:defRPr/>
            </a:pPr>
            <a:r>
              <a:rPr lang="en-US" altLang="zh-CN" sz="1400" dirty="0" smtClean="0"/>
              <a:t>MBR（</a:t>
            </a:r>
            <a:r>
              <a:rPr lang="zh-CN" altLang="en-US" sz="1400" dirty="0" smtClean="0"/>
              <a:t>结束</a:t>
            </a:r>
            <a:r>
              <a:rPr lang="en-US" altLang="zh-CN" sz="1400" dirty="0" smtClean="0"/>
              <a:t>）</a:t>
            </a:r>
            <a:r>
              <a:rPr lang="zh-CN" altLang="en-US" sz="1400" dirty="0" smtClean="0"/>
              <a:t>标识，</a:t>
            </a:r>
            <a:r>
              <a:rPr lang="en-US" altLang="zh-CN" sz="1400" dirty="0" smtClean="0"/>
              <a:t>2B</a:t>
            </a:r>
            <a:r>
              <a:rPr lang="zh-CN" altLang="en-US" sz="1400" dirty="0" smtClean="0"/>
              <a:t>，内容是</a:t>
            </a:r>
            <a:r>
              <a:rPr lang="en-US" altLang="zh-CN" sz="1400" dirty="0" smtClean="0"/>
              <a:t>0x55AA</a:t>
            </a:r>
            <a:endParaRPr lang="en-US" altLang="zh-CN" sz="1600" dirty="0" smtClean="0"/>
          </a:p>
          <a:p>
            <a:pPr eaLnBrk="1">
              <a:buFont typeface="Wingdings" panose="05000000000000000000" pitchFamily="2" charset="2"/>
              <a:buChar char="n"/>
              <a:defRPr/>
            </a:pPr>
            <a:endParaRPr lang="zh-CN" altLang="en-US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16" y="3759200"/>
            <a:ext cx="6076950" cy="23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主引导记录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MBR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例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ADA2BB-5906-4003-AFE6-24B0CF85B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088735"/>
            <a:ext cx="8247062" cy="92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>
              <a:buFont typeface="Wingdings" panose="05000000000000000000" pitchFamily="2" charset="2"/>
              <a:buChar char="n"/>
              <a:defRPr/>
            </a:pPr>
            <a:endParaRPr lang="zh-CN" altLang="en-US" sz="1800" dirty="0"/>
          </a:p>
        </p:txBody>
      </p:sp>
      <p:pic>
        <p:nvPicPr>
          <p:cNvPr id="6146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93" y="1298862"/>
            <a:ext cx="6947189" cy="501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322618" y="5514108"/>
            <a:ext cx="1099127" cy="13854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2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主引导记录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MBR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中的引导代码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25376A6-9828-493E-B0E4-1AABA0DB29F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8488" y="1101725"/>
            <a:ext cx="7947025" cy="5233988"/>
          </a:xfrm>
          <a:ln>
            <a:miter/>
          </a:ln>
        </p:spPr>
        <p:txBody>
          <a:bodyPr/>
          <a:lstStyle/>
          <a:p>
            <a:pPr eaLnBrk="1"/>
            <a:r>
              <a:rPr lang="zh-CN" altLang="en-US" sz="1800" dirty="0" smtClean="0"/>
              <a:t>主</a:t>
            </a:r>
            <a:r>
              <a:rPr lang="zh-CN" altLang="en-US" sz="1800" dirty="0"/>
              <a:t>引导代码实现下列功能：</a:t>
            </a:r>
          </a:p>
          <a:p>
            <a:pPr lvl="1" eaLnBrk="1"/>
            <a:r>
              <a:rPr lang="en-US" altLang="zh-CN" sz="1600" dirty="0"/>
              <a:t>1</a:t>
            </a:r>
            <a:r>
              <a:rPr lang="zh-CN" altLang="en-US" sz="1600" dirty="0" smtClean="0"/>
              <a:t>．检查</a:t>
            </a:r>
            <a:r>
              <a:rPr lang="en-US" altLang="zh-CN" sz="1600" dirty="0" smtClean="0"/>
              <a:t>MBR</a:t>
            </a:r>
            <a:r>
              <a:rPr lang="zh-CN" altLang="en-US" sz="1600" dirty="0" smtClean="0"/>
              <a:t>的完整性</a:t>
            </a:r>
            <a:endParaRPr lang="en-US" altLang="zh-CN" sz="1600" dirty="0" smtClean="0"/>
          </a:p>
          <a:p>
            <a:pPr lvl="1" eaLnBrk="1"/>
            <a:r>
              <a:rPr lang="en-US" altLang="zh-CN" sz="1600" dirty="0"/>
              <a:t>2</a:t>
            </a:r>
            <a:r>
              <a:rPr lang="zh-CN" altLang="en-US" sz="1600" dirty="0" smtClean="0"/>
              <a:t>．</a:t>
            </a:r>
            <a:r>
              <a:rPr lang="zh-CN" altLang="en-US" sz="1600" dirty="0"/>
              <a:t>扫描分区</a:t>
            </a:r>
            <a:r>
              <a:rPr lang="zh-CN" altLang="en-US" sz="1600" dirty="0" smtClean="0"/>
              <a:t>表，查找</a:t>
            </a:r>
            <a:r>
              <a:rPr lang="zh-CN" altLang="en-US" sz="1600" dirty="0"/>
              <a:t>活动</a:t>
            </a:r>
            <a:r>
              <a:rPr lang="zh-CN" altLang="en-US" sz="1600" dirty="0" smtClean="0"/>
              <a:t>分区</a:t>
            </a:r>
            <a:endParaRPr lang="zh-CN" altLang="en-US" sz="1600" dirty="0"/>
          </a:p>
          <a:p>
            <a:pPr lvl="1" eaLnBrk="1"/>
            <a:r>
              <a:rPr lang="en-US" altLang="zh-CN" sz="1600" dirty="0"/>
              <a:t>3</a:t>
            </a:r>
            <a:r>
              <a:rPr lang="zh-CN" altLang="en-US" sz="1600" dirty="0" smtClean="0"/>
              <a:t>．</a:t>
            </a:r>
            <a:r>
              <a:rPr lang="zh-CN" altLang="en-US" sz="1600" dirty="0"/>
              <a:t>寻找活动分区的起始</a:t>
            </a:r>
            <a:r>
              <a:rPr lang="zh-CN" altLang="en-US" sz="1600" dirty="0" smtClean="0"/>
              <a:t>扇区（</a:t>
            </a:r>
            <a:r>
              <a:rPr lang="en-US" altLang="zh-CN" sz="1600" dirty="0" smtClean="0"/>
              <a:t>OS</a:t>
            </a:r>
            <a:r>
              <a:rPr lang="zh-CN" altLang="en-US" sz="1600" dirty="0" smtClean="0"/>
              <a:t>引导扇区）</a:t>
            </a:r>
            <a:endParaRPr lang="zh-CN" altLang="en-US" sz="1600" dirty="0"/>
          </a:p>
          <a:p>
            <a:pPr lvl="1" eaLnBrk="1"/>
            <a:r>
              <a:rPr lang="en-US" altLang="zh-CN" sz="1600" dirty="0"/>
              <a:t>4</a:t>
            </a:r>
            <a:r>
              <a:rPr lang="zh-CN" altLang="en-US" sz="1600" dirty="0" smtClean="0"/>
              <a:t>．</a:t>
            </a:r>
            <a:r>
              <a:rPr lang="zh-CN" altLang="en-US" sz="1600" dirty="0"/>
              <a:t>将活动分区的引导扇区读到</a:t>
            </a:r>
            <a:r>
              <a:rPr lang="zh-CN" altLang="en-US" sz="1600" dirty="0" smtClean="0"/>
              <a:t>内存，引导操作系统</a:t>
            </a:r>
            <a:endParaRPr lang="zh-CN" altLang="en-US" sz="1600" dirty="0"/>
          </a:p>
          <a:p>
            <a:pPr lvl="1" eaLnBrk="1"/>
            <a:r>
              <a:rPr lang="en-US" altLang="zh-CN" sz="1600" dirty="0"/>
              <a:t>5</a:t>
            </a:r>
            <a:r>
              <a:rPr lang="zh-CN" altLang="en-US" sz="1600" dirty="0" smtClean="0"/>
              <a:t>．</a:t>
            </a:r>
            <a:r>
              <a:rPr lang="zh-CN" altLang="en-US" sz="1600" dirty="0"/>
              <a:t>执行引导扇区的运行代码。</a:t>
            </a:r>
          </a:p>
          <a:p>
            <a:pPr eaLnBrk="1"/>
            <a:r>
              <a:rPr lang="zh-CN" altLang="en-US" sz="1800" dirty="0"/>
              <a:t>如果主引导代码未完</a:t>
            </a:r>
            <a:r>
              <a:rPr lang="zh-CN" altLang="en-US" sz="1800" dirty="0" smtClean="0"/>
              <a:t>成上述功能</a:t>
            </a:r>
            <a:r>
              <a:rPr lang="zh-CN" altLang="en-US" sz="1800" dirty="0"/>
              <a:t>，系统显示</a:t>
            </a:r>
            <a:r>
              <a:rPr lang="zh-CN" altLang="en-US" sz="1800" dirty="0" smtClean="0"/>
              <a:t>下列</a:t>
            </a:r>
            <a:r>
              <a:rPr lang="en-US" altLang="zh-CN" sz="1800" dirty="0"/>
              <a:t>MBR</a:t>
            </a:r>
            <a:r>
              <a:rPr lang="zh-CN" altLang="en-US" sz="1800" dirty="0"/>
              <a:t>给</a:t>
            </a:r>
            <a:r>
              <a:rPr lang="zh-CN" altLang="en-US" sz="1800" dirty="0" smtClean="0"/>
              <a:t>出的错误信息</a:t>
            </a:r>
            <a:endParaRPr lang="zh-CN" altLang="en-US" sz="1800" dirty="0"/>
          </a:p>
          <a:p>
            <a:pPr lvl="1" eaLnBrk="1"/>
            <a:r>
              <a:rPr lang="en-US" altLang="zh-CN" sz="1600" dirty="0"/>
              <a:t>Invalid partition table</a:t>
            </a:r>
          </a:p>
          <a:p>
            <a:pPr lvl="1" eaLnBrk="1"/>
            <a:r>
              <a:rPr lang="en-US" altLang="zh-CN" sz="1600" dirty="0"/>
              <a:t>Error loading operating system</a:t>
            </a:r>
          </a:p>
          <a:p>
            <a:pPr lvl="1" eaLnBrk="1"/>
            <a:r>
              <a:rPr lang="en-US" altLang="zh-CN" sz="1600" dirty="0"/>
              <a:t>Missing operating system</a:t>
            </a:r>
          </a:p>
          <a:p>
            <a:pPr eaLnBrk="1">
              <a:defRPr/>
            </a:pPr>
            <a:endParaRPr lang="zh-CN" altLang="en-US" sz="2000" noProof="1"/>
          </a:p>
        </p:txBody>
      </p:sp>
    </p:spTree>
    <p:extLst>
      <p:ext uri="{BB962C8B-B14F-4D97-AF65-F5344CB8AC3E}">
        <p14:creationId xmlns:p14="http://schemas.microsoft.com/office/powerpoint/2010/main" val="5174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磁盘分区表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ADA2BB-5906-4003-AFE6-24B0CF85B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282699"/>
            <a:ext cx="8247062" cy="105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>
              <a:buFont typeface="Wingdings" panose="05000000000000000000" pitchFamily="2" charset="2"/>
              <a:buChar char="n"/>
              <a:defRPr/>
            </a:pP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145" y="3417454"/>
            <a:ext cx="5292436" cy="27154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716" y="838199"/>
            <a:ext cx="5577840" cy="257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8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38200"/>
            <a:ext cx="7599651" cy="31908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常见分区类型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042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常见分区类型（续）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7170" name="Picture 2" descr="https://images2018.cnblogs.com/blog/1090906/201808/1090906-20180828165724832-185454347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93" y="1540164"/>
            <a:ext cx="70961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57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常见分区类型（绪）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8194" name="Picture 2" descr="https://images2018.cnblogs.com/blog/1090906/201808/1090906-20180828165732943-29619448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18" y="1547699"/>
            <a:ext cx="7554912" cy="447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58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总结：系统启动过程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25376A6-9828-493E-B0E4-1AABA0DB29F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8488" y="1101725"/>
            <a:ext cx="7947025" cy="5233988"/>
          </a:xfrm>
          <a:ln>
            <a:miter/>
          </a:ln>
        </p:spPr>
        <p:txBody>
          <a:bodyPr/>
          <a:lstStyle/>
          <a:p>
            <a:pPr eaLnBrk="1"/>
            <a:r>
              <a:rPr lang="zh-CN" altLang="en-US" sz="1800" dirty="0" smtClean="0"/>
              <a:t>阶段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lvl="1" eaLnBrk="1"/>
            <a:r>
              <a:rPr lang="en-US" altLang="zh-CN" sz="1600" b="1" dirty="0" smtClean="0">
                <a:solidFill>
                  <a:srgbClr val="C00000"/>
                </a:solidFill>
              </a:rPr>
              <a:t>POST</a:t>
            </a:r>
            <a:r>
              <a:rPr lang="en-US" altLang="zh-CN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ESCD</a:t>
            </a:r>
            <a:r>
              <a:rPr lang="zh-CN" altLang="en-US" sz="1600" b="1" dirty="0">
                <a:solidFill>
                  <a:srgbClr val="C00000"/>
                </a:solidFill>
              </a:rPr>
              <a:t>加载并执行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MBR</a:t>
            </a:r>
            <a:r>
              <a:rPr lang="zh-CN" altLang="en-US" sz="1600" b="1" dirty="0" smtClean="0"/>
              <a:t>中的主引导程序</a:t>
            </a:r>
            <a:endParaRPr lang="en-US" altLang="zh-CN" sz="1600" b="1" dirty="0" smtClean="0"/>
          </a:p>
          <a:p>
            <a:pPr lvl="2" eaLnBrk="1"/>
            <a:r>
              <a:rPr lang="zh-CN" altLang="en-US" sz="1400" dirty="0" smtClean="0"/>
              <a:t>系统加</a:t>
            </a:r>
            <a:r>
              <a:rPr lang="zh-CN" altLang="en-US" sz="1400" dirty="0"/>
              <a:t>电</a:t>
            </a:r>
            <a:r>
              <a:rPr lang="en-US" altLang="zh-CN" sz="1400" dirty="0" smtClean="0">
                <a:sym typeface="Wingdings" panose="05000000000000000000" pitchFamily="2" charset="2"/>
              </a:rPr>
              <a:t>CPU</a:t>
            </a:r>
            <a:r>
              <a:rPr lang="zh-CN" altLang="en-US" sz="1400" dirty="0" smtClean="0">
                <a:sym typeface="Wingdings" panose="05000000000000000000" pitchFamily="2" charset="2"/>
              </a:rPr>
              <a:t>执行地址</a:t>
            </a:r>
            <a:r>
              <a:rPr lang="zh-CN" altLang="en-US" sz="1400" noProof="1" smtClean="0">
                <a:solidFill>
                  <a:srgbClr val="C00000"/>
                </a:solidFill>
              </a:rPr>
              <a:t>0x</a:t>
            </a:r>
            <a:r>
              <a:rPr lang="en-US" altLang="zh-CN" sz="1400" noProof="1" smtClean="0">
                <a:solidFill>
                  <a:srgbClr val="C00000"/>
                </a:solidFill>
              </a:rPr>
              <a:t>FFFF</a:t>
            </a:r>
            <a:r>
              <a:rPr lang="zh-CN" altLang="en-US" sz="1400" noProof="1" smtClean="0">
                <a:solidFill>
                  <a:srgbClr val="C00000"/>
                </a:solidFill>
              </a:rPr>
              <a:t>0</a:t>
            </a:r>
            <a:r>
              <a:rPr lang="zh-CN" altLang="en-US" sz="1400" noProof="1"/>
              <a:t>中的指令</a:t>
            </a:r>
            <a:r>
              <a:rPr lang="en-US" altLang="zh-CN" sz="1400" noProof="1" smtClean="0">
                <a:sym typeface="Wingdings" panose="05000000000000000000" pitchFamily="2" charset="2"/>
              </a:rPr>
              <a:t></a:t>
            </a:r>
            <a:r>
              <a:rPr lang="zh-CN" altLang="en-US" sz="1400" noProof="1" smtClean="0">
                <a:sym typeface="Wingdings" panose="05000000000000000000" pitchFamily="2" charset="2"/>
              </a:rPr>
              <a:t>系统自检</a:t>
            </a:r>
            <a:r>
              <a:rPr lang="en-US" altLang="zh-CN" sz="1400" noProof="1" smtClean="0">
                <a:sym typeface="Wingdings" panose="05000000000000000000" pitchFamily="2" charset="2"/>
              </a:rPr>
              <a:t></a:t>
            </a:r>
            <a:r>
              <a:rPr lang="zh-CN" altLang="en-US" sz="1400" dirty="0"/>
              <a:t> </a:t>
            </a:r>
            <a:r>
              <a:rPr lang="zh-CN" altLang="en-US" sz="1400" dirty="0" smtClean="0"/>
              <a:t>ESCD：</a:t>
            </a:r>
            <a:r>
              <a:rPr lang="zh-CN" altLang="en-US" sz="1400" noProof="1" smtClean="0">
                <a:sym typeface="Wingdings" panose="05000000000000000000" pitchFamily="2" charset="2"/>
              </a:rPr>
              <a:t>硬件配置信息保存到</a:t>
            </a:r>
            <a:r>
              <a:rPr lang="en-US" altLang="zh-CN" sz="1400" noProof="1" smtClean="0">
                <a:sym typeface="Wingdings" panose="05000000000000000000" pitchFamily="2" charset="2"/>
              </a:rPr>
              <a:t>CMOS</a:t>
            </a:r>
            <a:r>
              <a:rPr lang="zh-CN" altLang="en-US" sz="1400" noProof="1" smtClean="0">
                <a:sym typeface="Wingdings" panose="05000000000000000000" pitchFamily="2" charset="2"/>
              </a:rPr>
              <a:t>中</a:t>
            </a:r>
            <a:r>
              <a:rPr lang="en-US" altLang="zh-CN" sz="1400" noProof="1" smtClean="0">
                <a:sym typeface="Wingdings" panose="05000000000000000000" pitchFamily="2" charset="2"/>
              </a:rPr>
              <a:t></a:t>
            </a:r>
            <a:r>
              <a:rPr lang="zh-CN" altLang="en-US" sz="1400" b="1" dirty="0">
                <a:solidFill>
                  <a:srgbClr val="0070C0"/>
                </a:solidFill>
              </a:rPr>
              <a:t> </a:t>
            </a:r>
            <a:r>
              <a:rPr lang="zh-CN" altLang="en-US" sz="1400" dirty="0"/>
              <a:t>加载</a:t>
            </a:r>
            <a:r>
              <a:rPr lang="zh-CN" altLang="en-US" sz="1400" noProof="1" smtClean="0">
                <a:sym typeface="Wingdings" panose="05000000000000000000" pitchFamily="2" charset="2"/>
              </a:rPr>
              <a:t>主</a:t>
            </a:r>
            <a:r>
              <a:rPr lang="zh-CN" altLang="en-US" sz="1400" noProof="1">
                <a:sym typeface="Wingdings" panose="05000000000000000000" pitchFamily="2" charset="2"/>
              </a:rPr>
              <a:t>引</a:t>
            </a:r>
            <a:r>
              <a:rPr lang="zh-CN" altLang="en-US" sz="1400" noProof="1" smtClean="0">
                <a:sym typeface="Wingdings" panose="05000000000000000000" pitchFamily="2" charset="2"/>
              </a:rPr>
              <a:t>导记录</a:t>
            </a:r>
            <a:r>
              <a:rPr lang="en-US" altLang="zh-CN" sz="1400" noProof="1" smtClean="0">
                <a:sym typeface="Wingdings" panose="05000000000000000000" pitchFamily="2" charset="2"/>
              </a:rPr>
              <a:t>MBR（</a:t>
            </a:r>
            <a:r>
              <a:rPr lang="zh-CN" altLang="en-US" sz="1400" noProof="1" smtClean="0">
                <a:sym typeface="Wingdings" panose="05000000000000000000" pitchFamily="2" charset="2"/>
              </a:rPr>
              <a:t>主引导扇区，</a:t>
            </a:r>
            <a:r>
              <a:rPr lang="en-US" altLang="zh-CN" sz="1400" noProof="1" smtClean="0">
                <a:sym typeface="Wingdings" panose="05000000000000000000" pitchFamily="2" charset="2"/>
              </a:rPr>
              <a:t>0/0/1）</a:t>
            </a:r>
            <a:r>
              <a:rPr lang="zh-CN" altLang="en-US" sz="1400" noProof="1" smtClean="0">
                <a:sym typeface="Wingdings" panose="05000000000000000000" pitchFamily="2" charset="2"/>
              </a:rPr>
              <a:t>到</a:t>
            </a:r>
            <a:r>
              <a:rPr lang="zh-CN" altLang="en-US" sz="1400" noProof="1" smtClean="0">
                <a:solidFill>
                  <a:srgbClr val="C00000"/>
                </a:solidFill>
              </a:rPr>
              <a:t>0</a:t>
            </a:r>
            <a:r>
              <a:rPr lang="zh-CN" altLang="en-US" sz="1400" noProof="1">
                <a:solidFill>
                  <a:srgbClr val="C00000"/>
                </a:solidFill>
              </a:rPr>
              <a:t>x7</a:t>
            </a:r>
            <a:r>
              <a:rPr lang="en-US" altLang="zh-CN" sz="1400" noProof="1">
                <a:solidFill>
                  <a:srgbClr val="C00000"/>
                </a:solidFill>
              </a:rPr>
              <a:t>C</a:t>
            </a:r>
            <a:r>
              <a:rPr lang="zh-CN" altLang="en-US" sz="1400" noProof="1" smtClean="0">
                <a:solidFill>
                  <a:srgbClr val="C00000"/>
                </a:solidFill>
              </a:rPr>
              <a:t>00</a:t>
            </a:r>
            <a:r>
              <a:rPr lang="en-US" altLang="zh-CN" sz="1400" noProof="1" smtClean="0">
                <a:sym typeface="Wingdings" panose="05000000000000000000" pitchFamily="2" charset="2"/>
              </a:rPr>
              <a:t></a:t>
            </a:r>
            <a:r>
              <a:rPr lang="zh-CN" altLang="en-US" sz="1400" noProof="1" smtClean="0">
                <a:sym typeface="Wingdings" panose="05000000000000000000" pitchFamily="2" charset="2"/>
              </a:rPr>
              <a:t>执行</a:t>
            </a:r>
            <a:r>
              <a:rPr lang="en-US" altLang="zh-CN" sz="1400" noProof="1" smtClean="0">
                <a:sym typeface="Wingdings" panose="05000000000000000000" pitchFamily="2" charset="2"/>
              </a:rPr>
              <a:t>MBR</a:t>
            </a:r>
            <a:r>
              <a:rPr lang="zh-CN" altLang="en-US" sz="1400" noProof="1" smtClean="0">
                <a:sym typeface="Wingdings" panose="05000000000000000000" pitchFamily="2" charset="2"/>
              </a:rPr>
              <a:t>开始部分的主引导代码</a:t>
            </a:r>
            <a:endParaRPr lang="en-US" altLang="zh-CN" sz="1400" dirty="0"/>
          </a:p>
          <a:p>
            <a:pPr eaLnBrk="1">
              <a:defRPr/>
            </a:pPr>
            <a:r>
              <a:rPr lang="zh-CN" altLang="en-US" sz="1800" noProof="1"/>
              <a:t>阶段</a:t>
            </a:r>
            <a:r>
              <a:rPr lang="en-US" altLang="zh-CN" sz="1800" noProof="1" smtClean="0"/>
              <a:t>2</a:t>
            </a:r>
          </a:p>
          <a:p>
            <a:pPr lvl="1" eaLnBrk="1">
              <a:defRPr/>
            </a:pPr>
            <a:r>
              <a:rPr lang="en-US" altLang="zh-CN" sz="1600" noProof="1">
                <a:sym typeface="Wingdings" panose="05000000000000000000" pitchFamily="2" charset="2"/>
              </a:rPr>
              <a:t>MBR</a:t>
            </a:r>
            <a:r>
              <a:rPr lang="zh-CN" altLang="en-US" sz="1600" noProof="1">
                <a:sym typeface="Wingdings" panose="05000000000000000000" pitchFamily="2" charset="2"/>
              </a:rPr>
              <a:t>开始部分的主引导</a:t>
            </a:r>
            <a:r>
              <a:rPr lang="zh-CN" altLang="en-US" sz="1600" noProof="1" smtClean="0">
                <a:sym typeface="Wingdings" panose="05000000000000000000" pitchFamily="2" charset="2"/>
              </a:rPr>
              <a:t>代码</a:t>
            </a:r>
            <a:r>
              <a:rPr lang="zh-CN" altLang="en-US" sz="1600" noProof="1" smtClean="0"/>
              <a:t>在</a:t>
            </a:r>
            <a:r>
              <a:rPr lang="en-US" altLang="zh-CN" sz="1600" noProof="1" smtClean="0"/>
              <a:t>MBR</a:t>
            </a:r>
            <a:r>
              <a:rPr lang="zh-CN" altLang="en-US" sz="1600" noProof="1" smtClean="0"/>
              <a:t>的分区表中，计算、查找、加载并执行</a:t>
            </a:r>
            <a:r>
              <a:rPr lang="zh-CN" altLang="en-US" sz="1600" noProof="1" smtClean="0">
                <a:solidFill>
                  <a:srgbClr val="C00000"/>
                </a:solidFill>
              </a:rPr>
              <a:t>活动分区</a:t>
            </a:r>
            <a:r>
              <a:rPr lang="zh-CN" altLang="en-US" sz="1600" b="1" noProof="1" smtClean="0">
                <a:solidFill>
                  <a:srgbClr val="000099"/>
                </a:solidFill>
              </a:rPr>
              <a:t>引导扇区中的系统引导代码</a:t>
            </a:r>
            <a:r>
              <a:rPr lang="zh-CN" altLang="en-US" sz="1600" noProof="1" smtClean="0"/>
              <a:t>（</a:t>
            </a:r>
            <a:r>
              <a:rPr lang="en-US" altLang="zh-CN" sz="1600" noProof="1" smtClean="0"/>
              <a:t>Partition Boot Sector</a:t>
            </a:r>
            <a:r>
              <a:rPr lang="zh-CN" altLang="en-US" sz="1600" noProof="1" smtClean="0"/>
              <a:t>）（</a:t>
            </a:r>
            <a:r>
              <a:rPr lang="en-US" altLang="zh-CN" sz="1600" noProof="1"/>
              <a:t>DOS Boot Sector </a:t>
            </a:r>
            <a:r>
              <a:rPr lang="en-US" altLang="zh-CN" sz="1600" noProof="1" smtClean="0"/>
              <a:t>--DBR</a:t>
            </a:r>
            <a:r>
              <a:rPr lang="zh-CN" altLang="en-US" sz="1600" noProof="1" smtClean="0"/>
              <a:t>）</a:t>
            </a:r>
            <a:endParaRPr lang="en-US" altLang="zh-CN" sz="1600" noProof="1"/>
          </a:p>
          <a:p>
            <a:pPr eaLnBrk="1">
              <a:defRPr/>
            </a:pPr>
            <a:r>
              <a:rPr lang="zh-CN" altLang="en-US" sz="1800" noProof="1" smtClean="0"/>
              <a:t>阶段</a:t>
            </a:r>
            <a:r>
              <a:rPr lang="en-US" altLang="zh-CN" sz="1800" noProof="1" smtClean="0"/>
              <a:t>3</a:t>
            </a:r>
          </a:p>
          <a:p>
            <a:pPr lvl="1" eaLnBrk="1">
              <a:defRPr/>
            </a:pPr>
            <a:r>
              <a:rPr lang="en-US" altLang="zh-CN" sz="1600" noProof="1"/>
              <a:t>Partition Boot </a:t>
            </a:r>
            <a:r>
              <a:rPr lang="en-US" altLang="zh-CN" sz="1600" noProof="1" smtClean="0"/>
              <a:t>Sector</a:t>
            </a:r>
            <a:r>
              <a:rPr lang="zh-CN" altLang="en-US" sz="1600" noProof="1" smtClean="0"/>
              <a:t>或</a:t>
            </a:r>
            <a:r>
              <a:rPr lang="en-US" altLang="zh-CN" sz="1600" noProof="1" smtClean="0"/>
              <a:t>DOS Boot Sector</a:t>
            </a:r>
            <a:r>
              <a:rPr lang="zh-CN" altLang="en-US" sz="1600" noProof="1" smtClean="0"/>
              <a:t>引导代码负责在活动分区的</a:t>
            </a:r>
            <a:r>
              <a:rPr lang="zh-CN" altLang="en-US" sz="1600" noProof="1" smtClean="0">
                <a:solidFill>
                  <a:srgbClr val="C00000"/>
                </a:solidFill>
              </a:rPr>
              <a:t>根目录</a:t>
            </a:r>
            <a:r>
              <a:rPr lang="zh-CN" altLang="en-US" sz="1600" noProof="1" smtClean="0"/>
              <a:t>中查找、加载并执行</a:t>
            </a:r>
            <a:r>
              <a:rPr lang="en-US" altLang="zh-CN" sz="1600" noProof="1" smtClean="0"/>
              <a:t>NTLDR</a:t>
            </a:r>
            <a:endParaRPr lang="en-US" altLang="zh-CN" sz="1600" noProof="1"/>
          </a:p>
          <a:p>
            <a:pPr eaLnBrk="1">
              <a:defRPr/>
            </a:pPr>
            <a:r>
              <a:rPr lang="zh-CN" altLang="en-US" sz="1800" noProof="1" smtClean="0"/>
              <a:t>阶段</a:t>
            </a:r>
            <a:r>
              <a:rPr lang="en-US" altLang="zh-CN" sz="1800" noProof="1" smtClean="0"/>
              <a:t>4</a:t>
            </a:r>
            <a:endParaRPr lang="en-US" altLang="zh-CN" sz="1800" noProof="1"/>
          </a:p>
          <a:p>
            <a:pPr lvl="1" eaLnBrk="1">
              <a:defRPr/>
            </a:pPr>
            <a:r>
              <a:rPr lang="en-US" altLang="zh-CN" sz="1600" noProof="1" smtClean="0"/>
              <a:t>NTLDR</a:t>
            </a:r>
            <a:r>
              <a:rPr lang="zh-CN" altLang="en-US" sz="1600" dirty="0" smtClean="0"/>
              <a:t>读取</a:t>
            </a:r>
            <a:r>
              <a:rPr lang="zh-CN" altLang="en-US" sz="1600" dirty="0"/>
              <a:t>引导配置文件</a:t>
            </a:r>
            <a:r>
              <a:rPr lang="zh-CN" altLang="en-US" sz="1600" noProof="1" smtClean="0"/>
              <a:t>（</a:t>
            </a:r>
            <a:r>
              <a:rPr lang="en-US" altLang="zh-CN" sz="1600" noProof="1"/>
              <a:t>boot.ini</a:t>
            </a:r>
            <a:r>
              <a:rPr lang="zh-CN" altLang="en-US" sz="1600" noProof="1" smtClean="0"/>
              <a:t>）（</a:t>
            </a:r>
            <a:r>
              <a:rPr lang="en-US" altLang="zh-CN" sz="1600" dirty="0" smtClean="0"/>
              <a:t>GRUB</a:t>
            </a:r>
            <a:r>
              <a:rPr lang="zh-CN" altLang="en-US" sz="1600" dirty="0"/>
              <a:t>中是</a:t>
            </a:r>
            <a:r>
              <a:rPr lang="en-US" altLang="zh-CN" sz="1600" dirty="0" err="1" smtClean="0"/>
              <a:t>grub.conf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NTDLR</a:t>
            </a:r>
            <a:r>
              <a:rPr lang="zh-CN" altLang="en-US" sz="1600" dirty="0" smtClean="0"/>
              <a:t>（</a:t>
            </a:r>
            <a:r>
              <a:rPr lang="en-US" altLang="zh-CN" sz="1600" dirty="0"/>
              <a:t>boot.ini</a:t>
            </a:r>
            <a:r>
              <a:rPr lang="zh-CN" altLang="en-US" sz="1600" dirty="0"/>
              <a:t>），根据其中的设置给用户显示一些引导选项（如多系统启动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 eaLnBrk="1">
              <a:defRPr/>
            </a:pPr>
            <a:r>
              <a:rPr lang="en-US" altLang="zh-CN" sz="1600" dirty="0" smtClean="0"/>
              <a:t>NTLDR</a:t>
            </a:r>
            <a:r>
              <a:rPr lang="zh-CN" altLang="en-US" sz="1600" dirty="0"/>
              <a:t>从</a:t>
            </a:r>
            <a:r>
              <a:rPr lang="en-US" altLang="zh-CN" sz="1600" dirty="0"/>
              <a:t>“c:\Windows\System32\ntoskrnl.exe”</a:t>
            </a:r>
            <a:r>
              <a:rPr lang="zh-CN" altLang="en-US" sz="1600" dirty="0"/>
              <a:t>文件加载</a:t>
            </a:r>
            <a:r>
              <a:rPr lang="zh-CN" altLang="en-US" sz="1600" dirty="0">
                <a:solidFill>
                  <a:srgbClr val="C00000"/>
                </a:solidFill>
              </a:rPr>
              <a:t>内核镜像</a:t>
            </a:r>
            <a:r>
              <a:rPr lang="zh-CN" altLang="en-US" sz="1600" dirty="0"/>
              <a:t>，跳转到内核的入口点以启动操作系统内核。</a:t>
            </a:r>
            <a:endParaRPr lang="en-US" altLang="zh-CN" sz="1600" noProof="1"/>
          </a:p>
          <a:p>
            <a:pPr lvl="1" eaLnBrk="1">
              <a:defRPr/>
            </a:pPr>
            <a:endParaRPr lang="en-US" altLang="zh-CN" sz="1600" noProof="1"/>
          </a:p>
          <a:p>
            <a:pPr lvl="1" eaLnBrk="1">
              <a:defRPr/>
            </a:pPr>
            <a:endParaRPr lang="en-US" altLang="zh-CN" sz="1600" noProof="1" smtClean="0"/>
          </a:p>
          <a:p>
            <a:pPr eaLnBrk="1">
              <a:defRPr/>
            </a:pPr>
            <a:endParaRPr lang="zh-CN" altLang="en-US" sz="1800" noProof="1"/>
          </a:p>
        </p:txBody>
      </p:sp>
    </p:spTree>
    <p:extLst>
      <p:ext uri="{BB962C8B-B14F-4D97-AF65-F5344CB8AC3E}">
        <p14:creationId xmlns:p14="http://schemas.microsoft.com/office/powerpoint/2010/main" val="16532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33" y="2198254"/>
            <a:ext cx="6296025" cy="3672753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 txBox="1">
            <a:spLocks/>
          </p:cNvSpPr>
          <p:nvPr/>
        </p:nvSpPr>
        <p:spPr bwMode="auto">
          <a:xfrm>
            <a:off x="658091" y="348673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系统引导示意图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868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 txBox="1">
            <a:spLocks/>
          </p:cNvSpPr>
          <p:nvPr/>
        </p:nvSpPr>
        <p:spPr bwMode="auto">
          <a:xfrm>
            <a:off x="658091" y="348673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系统引导时的内存区域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4098" name="Picture 2" descr="f3e71239ac6736a8adebacc6c4b278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03" y="1163782"/>
            <a:ext cx="2963815" cy="481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49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CA5A33A-63B0-4D96-9301-179907E055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09028" y="1608615"/>
            <a:ext cx="5618163" cy="609600"/>
          </a:xfrm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操作系统名称的演变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9BBE947-248D-45C1-B120-3463E67EEA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55663" y="2617788"/>
            <a:ext cx="7351712" cy="2911475"/>
          </a:xfrm>
        </p:spPr>
        <p:txBody>
          <a:bodyPr/>
          <a:lstStyle/>
          <a:p>
            <a:pPr eaLnBrk="1" hangingPunct="1"/>
            <a:r>
              <a:rPr lang="zh-CN" altLang="en-US" sz="2200" dirty="0"/>
              <a:t>监控（督）程序（系统）（Monitor)</a:t>
            </a:r>
          </a:p>
          <a:p>
            <a:pPr eaLnBrk="1" hangingPunct="1"/>
            <a:r>
              <a:rPr lang="zh-CN" altLang="en-US" sz="2200" dirty="0"/>
              <a:t>执行系统（</a:t>
            </a:r>
            <a:r>
              <a:rPr lang="zh-CN" altLang="en-US" sz="2200" dirty="0" smtClean="0"/>
              <a:t>程序）(Executive System (</a:t>
            </a:r>
            <a:r>
              <a:rPr lang="zh-CN" altLang="en-US" sz="2200" dirty="0"/>
              <a:t>program</a:t>
            </a:r>
            <a:r>
              <a:rPr lang="zh-CN" altLang="en-US" sz="2200" dirty="0" smtClean="0"/>
              <a:t>))</a:t>
            </a:r>
            <a:endParaRPr lang="zh-CN" altLang="en-US" sz="2200" dirty="0"/>
          </a:p>
          <a:p>
            <a:pPr eaLnBrk="1" hangingPunct="1"/>
            <a:r>
              <a:rPr lang="zh-CN" altLang="en-US" sz="2200" dirty="0"/>
              <a:t>控制系统（程序</a:t>
            </a:r>
            <a:r>
              <a:rPr lang="zh-CN" altLang="en-US" sz="2200" dirty="0" smtClean="0"/>
              <a:t>）(Control </a:t>
            </a:r>
            <a:r>
              <a:rPr lang="zh-CN" altLang="en-US" sz="2200" dirty="0"/>
              <a:t>System </a:t>
            </a:r>
            <a:r>
              <a:rPr lang="zh-CN" altLang="en-US" sz="2200" dirty="0" smtClean="0"/>
              <a:t>program))</a:t>
            </a:r>
            <a:endParaRPr lang="zh-CN" altLang="en-US" sz="2200" dirty="0"/>
          </a:p>
          <a:p>
            <a:pPr eaLnBrk="1" hangingPunct="1"/>
            <a:r>
              <a:rPr lang="zh-CN" altLang="en-US" sz="2200" dirty="0" smtClean="0"/>
              <a:t>管理程序(Supervisor</a:t>
            </a:r>
            <a:r>
              <a:rPr lang="zh-CN" altLang="en-US" sz="2200" dirty="0"/>
              <a:t>, </a:t>
            </a:r>
            <a:r>
              <a:rPr lang="zh-CN" altLang="en-US" sz="2200" dirty="0" smtClean="0"/>
              <a:t>Supervisory System)</a:t>
            </a:r>
            <a:endParaRPr lang="zh-CN" altLang="en-US" sz="2200" dirty="0"/>
          </a:p>
          <a:p>
            <a:pPr eaLnBrk="1" hangingPunct="1"/>
            <a:r>
              <a:rPr lang="zh-CN" altLang="en-US" sz="2200" dirty="0"/>
              <a:t>核心程序(Kernel)</a:t>
            </a:r>
          </a:p>
          <a:p>
            <a:pPr eaLnBrk="1" hangingPunct="1"/>
            <a:r>
              <a:rPr lang="zh-CN" altLang="en-US" sz="2200" dirty="0">
                <a:solidFill>
                  <a:srgbClr val="0409E2"/>
                </a:solidFill>
              </a:rPr>
              <a:t>操作系统(Operating System)</a:t>
            </a:r>
            <a:endParaRPr lang="zh-CN" altLang="en-US" sz="2200" dirty="0">
              <a:solidFill>
                <a:srgbClr val="0409E2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eaLnBrk="1" hangingPunct="1"/>
            <a:endParaRPr lang="zh-CN" altLang="en-US" sz="1800" dirty="0">
              <a:ea typeface="楷体_GB2312" pitchFamily="1" charset="-122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156480DC-6E3C-47C8-85E5-55EE8D1DD02D}"/>
              </a:ext>
            </a:extLst>
          </p:cNvPr>
          <p:cNvSpPr txBox="1"/>
          <p:nvPr/>
        </p:nvSpPr>
        <p:spPr>
          <a:xfrm>
            <a:off x="779463" y="830263"/>
            <a:ext cx="80772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200" b="1" noProof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1.1 What Operating System Do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25350EF-4F95-4DBE-A61D-945803B1B3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思考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DEFC32D-DD74-4FC2-AB55-C4B7992D05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489825" cy="4802188"/>
          </a:xfrm>
        </p:spPr>
        <p:txBody>
          <a:bodyPr/>
          <a:lstStyle/>
          <a:p>
            <a:r>
              <a:rPr lang="zh-CN" altLang="en-US" sz="1800" noProof="1" smtClean="0"/>
              <a:t>系统启动分成哪几个步骤？</a:t>
            </a:r>
            <a:endParaRPr lang="en-US" altLang="zh-CN" sz="1800" noProof="1" smtClean="0"/>
          </a:p>
          <a:p>
            <a:r>
              <a:rPr lang="zh-CN" altLang="en-US" sz="1800" noProof="1"/>
              <a:t>分步骤启动的优点所在</a:t>
            </a:r>
            <a:r>
              <a:rPr lang="zh-CN" altLang="en-US" sz="1800" noProof="1" smtClean="0"/>
              <a:t>？</a:t>
            </a:r>
            <a:endParaRPr lang="en-US" altLang="zh-CN" sz="1800" noProof="1" smtClean="0"/>
          </a:p>
          <a:p>
            <a:pPr lvl="1"/>
            <a:r>
              <a:rPr lang="zh-CN" altLang="en-US" sz="1600" noProof="1" smtClean="0"/>
              <a:t>通用性</a:t>
            </a:r>
            <a:endParaRPr lang="en-US" altLang="zh-CN" sz="1600" noProof="1" smtClean="0"/>
          </a:p>
          <a:p>
            <a:pPr lvl="2"/>
            <a:r>
              <a:rPr lang="zh-CN" altLang="en-US" sz="1400" noProof="1" smtClean="0"/>
              <a:t>统一标准的</a:t>
            </a:r>
            <a:r>
              <a:rPr lang="zh-CN" altLang="en-US" sz="1400" noProof="1"/>
              <a:t>启动</a:t>
            </a:r>
            <a:r>
              <a:rPr lang="en-US" altLang="zh-CN" sz="1400" noProof="1" smtClean="0"/>
              <a:t>BIOS</a:t>
            </a:r>
            <a:r>
              <a:rPr lang="zh-CN" altLang="en-US" sz="1400" noProof="1" smtClean="0"/>
              <a:t>方式（</a:t>
            </a:r>
            <a:r>
              <a:rPr lang="en-US" altLang="zh-CN" sz="1400" noProof="1" smtClean="0"/>
              <a:t>0xFFFF0</a:t>
            </a:r>
            <a:r>
              <a:rPr lang="zh-CN" altLang="en-US" sz="1400" noProof="1" smtClean="0"/>
              <a:t>地址）</a:t>
            </a:r>
            <a:r>
              <a:rPr lang="en-US" altLang="zh-CN" sz="1400" noProof="1" smtClean="0"/>
              <a:t>;…</a:t>
            </a:r>
          </a:p>
          <a:p>
            <a:pPr lvl="1"/>
            <a:r>
              <a:rPr lang="zh-CN" altLang="en-US" sz="1600" noProof="1" smtClean="0"/>
              <a:t>灵活性</a:t>
            </a:r>
            <a:endParaRPr lang="en-US" altLang="zh-CN" sz="1600" noProof="1" smtClean="0"/>
          </a:p>
          <a:p>
            <a:pPr lvl="2"/>
            <a:r>
              <a:rPr lang="zh-CN" altLang="en-US" sz="1400" noProof="1" smtClean="0"/>
              <a:t>厂商</a:t>
            </a:r>
            <a:r>
              <a:rPr lang="zh-CN" altLang="en-US" sz="1400" noProof="1"/>
              <a:t>可以提供自己有特色的</a:t>
            </a:r>
            <a:r>
              <a:rPr lang="en-US" altLang="zh-CN" sz="1400" noProof="1" smtClean="0"/>
              <a:t>BIOS</a:t>
            </a:r>
            <a:r>
              <a:rPr lang="zh-CN" altLang="en-US" sz="1400" noProof="1" smtClean="0"/>
              <a:t>；便于</a:t>
            </a:r>
            <a:r>
              <a:rPr lang="en-US" altLang="zh-CN" sz="1400" noProof="1" smtClean="0"/>
              <a:t>BIOS</a:t>
            </a:r>
            <a:r>
              <a:rPr lang="zh-CN" altLang="en-US" sz="1400" noProof="1" smtClean="0"/>
              <a:t>升级；</a:t>
            </a:r>
            <a:r>
              <a:rPr lang="en-US" altLang="zh-CN" sz="1400" noProof="1" smtClean="0"/>
              <a:t>..</a:t>
            </a:r>
          </a:p>
          <a:p>
            <a:pPr lvl="2"/>
            <a:r>
              <a:rPr lang="zh-CN" altLang="en-US" sz="1400" noProof="1" smtClean="0"/>
              <a:t>多介质引导系统：方便从硬盘、光盘、优盘等不同的介质启动</a:t>
            </a:r>
            <a:r>
              <a:rPr lang="en-US" altLang="zh-CN" sz="1400" noProof="1" smtClean="0"/>
              <a:t>OS</a:t>
            </a:r>
          </a:p>
          <a:p>
            <a:pPr lvl="2"/>
            <a:r>
              <a:rPr lang="zh-CN" altLang="en-US" sz="1400" noProof="1" smtClean="0"/>
              <a:t>理论上可以将任何一个分区作为活动分区引导系统</a:t>
            </a:r>
            <a:endParaRPr lang="en-US" altLang="zh-CN" sz="1400" noProof="1" smtClean="0"/>
          </a:p>
          <a:p>
            <a:pPr lvl="1"/>
            <a:r>
              <a:rPr lang="zh-CN" altLang="en-US" sz="1600" noProof="1" smtClean="0"/>
              <a:t>便于优化</a:t>
            </a:r>
            <a:endParaRPr lang="en-US" altLang="zh-CN" sz="1600" noProof="1"/>
          </a:p>
          <a:p>
            <a:pPr lvl="2"/>
            <a:r>
              <a:rPr lang="zh-CN" altLang="en-US" sz="1400" noProof="1" smtClean="0"/>
              <a:t>不同的版本可以优化自己的</a:t>
            </a:r>
            <a:r>
              <a:rPr lang="en-US" altLang="zh-CN" sz="1400" noProof="1" smtClean="0"/>
              <a:t>MBR</a:t>
            </a:r>
            <a:r>
              <a:rPr lang="zh-CN" altLang="en-US" sz="1400" noProof="1" smtClean="0"/>
              <a:t>引导程序或</a:t>
            </a:r>
            <a:r>
              <a:rPr lang="en-US" altLang="zh-CN" sz="1400" noProof="1" smtClean="0"/>
              <a:t>GRUB</a:t>
            </a:r>
            <a:r>
              <a:rPr lang="zh-CN" altLang="en-US" sz="1400" noProof="1" smtClean="0"/>
              <a:t>，以及</a:t>
            </a:r>
            <a:r>
              <a:rPr lang="en-US" altLang="zh-CN" sz="1400" noProof="1" smtClean="0"/>
              <a:t>NTLDR</a:t>
            </a:r>
            <a:r>
              <a:rPr lang="zh-CN" altLang="en-US" sz="1400" noProof="1" smtClean="0"/>
              <a:t>、</a:t>
            </a:r>
            <a:r>
              <a:rPr lang="en-US" altLang="zh-CN" sz="1400" dirty="0" smtClean="0"/>
              <a:t>c</a:t>
            </a:r>
            <a:r>
              <a:rPr lang="en-US" altLang="zh-CN" sz="1400" dirty="0"/>
              <a:t>:\</a:t>
            </a:r>
            <a:r>
              <a:rPr lang="en-US" altLang="zh-CN" sz="1400" dirty="0" smtClean="0"/>
              <a:t>Windows\System32\ntoskrnl.exe</a:t>
            </a:r>
            <a:r>
              <a:rPr lang="zh-CN" altLang="en-US" sz="1400" dirty="0" smtClean="0"/>
              <a:t>等启动程序</a:t>
            </a:r>
            <a:endParaRPr lang="en-US" altLang="zh-CN" sz="1400" noProof="1"/>
          </a:p>
          <a:p>
            <a:pPr lvl="1"/>
            <a:r>
              <a:rPr lang="en-US" altLang="zh-CN" sz="1800" noProof="1" smtClean="0"/>
              <a:t>……</a:t>
            </a:r>
          </a:p>
          <a:p>
            <a:r>
              <a:rPr lang="zh-CN" altLang="en-US" sz="1800" b="1" noProof="1"/>
              <a:t>根据前面的描述，如果自己写一个操作系统的</a:t>
            </a:r>
            <a:r>
              <a:rPr lang="zh-CN" altLang="en-US" sz="1800" b="1" noProof="1">
                <a:solidFill>
                  <a:srgbClr val="C00000"/>
                </a:solidFill>
              </a:rPr>
              <a:t>引导模块</a:t>
            </a:r>
            <a:r>
              <a:rPr lang="zh-CN" altLang="en-US" sz="1800" b="1" noProof="1"/>
              <a:t>，应该从什么地方入手？</a:t>
            </a:r>
            <a:endParaRPr lang="en-US" altLang="zh-CN" sz="1800" b="1" noProof="1"/>
          </a:p>
          <a:p>
            <a:endParaRPr lang="zh-CN" altLang="zh-CN" sz="2400" noProof="1"/>
          </a:p>
        </p:txBody>
      </p:sp>
    </p:spTree>
    <p:extLst>
      <p:ext uri="{BB962C8B-B14F-4D97-AF65-F5344CB8AC3E}">
        <p14:creationId xmlns:p14="http://schemas.microsoft.com/office/powerpoint/2010/main" val="102277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自己动手写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操作系统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25376A6-9828-493E-B0E4-1AABA0DB29F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8488" y="1101725"/>
            <a:ext cx="8066118" cy="5233988"/>
          </a:xfrm>
          <a:ln>
            <a:miter/>
          </a:ln>
        </p:spPr>
        <p:txBody>
          <a:bodyPr/>
          <a:lstStyle/>
          <a:p>
            <a:pPr eaLnBrk="1">
              <a:defRPr/>
            </a:pPr>
            <a:r>
              <a:rPr lang="zh-CN" altLang="en-US" sz="2000" b="1" noProof="1"/>
              <a:t>如果你自己写一个操作系统</a:t>
            </a:r>
            <a:endParaRPr lang="en-US" altLang="zh-CN" sz="2000" b="1" noProof="1"/>
          </a:p>
          <a:p>
            <a:pPr lvl="1" eaLnBrk="1">
              <a:defRPr/>
            </a:pPr>
            <a:r>
              <a:rPr lang="zh-CN" altLang="en-US" sz="1800" b="1" noProof="1" smtClean="0">
                <a:solidFill>
                  <a:srgbClr val="7030A0"/>
                </a:solidFill>
              </a:rPr>
              <a:t>一般</a:t>
            </a:r>
            <a:r>
              <a:rPr lang="zh-CN" altLang="en-US" sz="1800" b="1" noProof="1">
                <a:solidFill>
                  <a:srgbClr val="7030A0"/>
                </a:solidFill>
              </a:rPr>
              <a:t>是</a:t>
            </a:r>
            <a:r>
              <a:rPr lang="zh-CN" altLang="en-US" sz="1800" b="1" noProof="1" smtClean="0">
                <a:solidFill>
                  <a:srgbClr val="7030A0"/>
                </a:solidFill>
              </a:rPr>
              <a:t>从编写活动分区的引导扇区开始</a:t>
            </a:r>
            <a:r>
              <a:rPr lang="zh-CN" altLang="en-US" sz="1800" b="1" noProof="1">
                <a:solidFill>
                  <a:srgbClr val="7030A0"/>
                </a:solidFill>
              </a:rPr>
              <a:t>（</a:t>
            </a:r>
            <a:r>
              <a:rPr lang="zh-CN" altLang="en-US" sz="1800" b="1" noProof="1" smtClean="0">
                <a:solidFill>
                  <a:srgbClr val="7030A0"/>
                </a:solidFill>
              </a:rPr>
              <a:t>汇编语言）</a:t>
            </a:r>
            <a:endParaRPr lang="en-US" altLang="zh-CN" sz="1800" b="1" noProof="1">
              <a:solidFill>
                <a:srgbClr val="7030A0"/>
              </a:solidFill>
            </a:endParaRPr>
          </a:p>
          <a:p>
            <a:pPr eaLnBrk="1">
              <a:defRPr/>
            </a:pPr>
            <a:r>
              <a:rPr lang="zh-CN" altLang="en-US" sz="2000" noProof="1" smtClean="0">
                <a:solidFill>
                  <a:srgbClr val="C00000"/>
                </a:solidFill>
              </a:rPr>
              <a:t>需要对</a:t>
            </a:r>
            <a:r>
              <a:rPr lang="zh-CN" altLang="en-US" sz="2000" u="sng" noProof="1" smtClean="0">
                <a:solidFill>
                  <a:srgbClr val="0070C0"/>
                </a:solidFill>
              </a:rPr>
              <a:t>活动分区</a:t>
            </a:r>
            <a:r>
              <a:rPr lang="zh-CN" altLang="en-US" sz="2000" noProof="1" smtClean="0">
                <a:solidFill>
                  <a:srgbClr val="C00000"/>
                </a:solidFill>
              </a:rPr>
              <a:t>所采用的文件系统</a:t>
            </a:r>
            <a:r>
              <a:rPr lang="zh-CN" altLang="en-US" sz="2000" noProof="1">
                <a:solidFill>
                  <a:srgbClr val="C00000"/>
                </a:solidFill>
              </a:rPr>
              <a:t>在磁盘上的布局相当</a:t>
            </a:r>
            <a:r>
              <a:rPr lang="zh-CN" altLang="en-US" sz="2000" noProof="1" smtClean="0">
                <a:solidFill>
                  <a:srgbClr val="C00000"/>
                </a:solidFill>
              </a:rPr>
              <a:t>熟悉</a:t>
            </a:r>
            <a:endParaRPr lang="en-US" altLang="zh-CN" sz="2000" noProof="1" smtClean="0">
              <a:solidFill>
                <a:srgbClr val="C00000"/>
              </a:solidFill>
            </a:endParaRPr>
          </a:p>
          <a:p>
            <a:pPr lvl="1" eaLnBrk="1">
              <a:defRPr/>
            </a:pPr>
            <a:r>
              <a:rPr lang="zh-CN" altLang="en-US" sz="1800" b="1" noProof="1" smtClean="0">
                <a:solidFill>
                  <a:srgbClr val="0409E2"/>
                </a:solidFill>
              </a:rPr>
              <a:t>自己要书写活动分区（引导盘）的引导扇区</a:t>
            </a:r>
            <a:endParaRPr lang="en-US" altLang="zh-CN" sz="1800" b="1" noProof="1" smtClean="0">
              <a:solidFill>
                <a:srgbClr val="0409E2"/>
              </a:solidFill>
            </a:endParaRPr>
          </a:p>
          <a:p>
            <a:pPr lvl="1" eaLnBrk="1">
              <a:defRPr/>
            </a:pPr>
            <a:r>
              <a:rPr lang="zh-CN" altLang="en-US" sz="1800" noProof="1" smtClean="0">
                <a:solidFill>
                  <a:srgbClr val="000000"/>
                </a:solidFill>
              </a:rPr>
              <a:t>该引导扇区中，</a:t>
            </a:r>
            <a:r>
              <a:rPr lang="zh-CN" altLang="en-US" sz="1800" noProof="1" smtClean="0">
                <a:solidFill>
                  <a:srgbClr val="7030A0"/>
                </a:solidFill>
              </a:rPr>
              <a:t>要根据所采用的文件系统</a:t>
            </a:r>
            <a:r>
              <a:rPr lang="zh-CN" altLang="en-US" sz="1800" noProof="1" smtClean="0">
                <a:solidFill>
                  <a:srgbClr val="000000"/>
                </a:solidFill>
              </a:rPr>
              <a:t>，找到根目录表所在的位置（扇区号），</a:t>
            </a:r>
            <a:r>
              <a:rPr lang="zh-CN" altLang="en-US" sz="1800" b="1" noProof="1" smtClean="0">
                <a:solidFill>
                  <a:srgbClr val="0070C0"/>
                </a:solidFill>
              </a:rPr>
              <a:t>直接利用</a:t>
            </a:r>
            <a:r>
              <a:rPr lang="en-US" altLang="zh-CN" sz="1800" b="1" noProof="1" smtClean="0">
                <a:solidFill>
                  <a:srgbClr val="0070C0"/>
                </a:solidFill>
              </a:rPr>
              <a:t>BIOS</a:t>
            </a:r>
            <a:r>
              <a:rPr lang="zh-CN" altLang="en-US" sz="1800" b="1" noProof="1" smtClean="0">
                <a:solidFill>
                  <a:srgbClr val="0070C0"/>
                </a:solidFill>
              </a:rPr>
              <a:t>中断读取磁盘扇区</a:t>
            </a:r>
            <a:r>
              <a:rPr lang="zh-CN" altLang="en-US" sz="1800" noProof="1" smtClean="0">
                <a:solidFill>
                  <a:srgbClr val="000000"/>
                </a:solidFill>
              </a:rPr>
              <a:t>，将根目录的内容所在的扇区读入到内存中</a:t>
            </a:r>
            <a:endParaRPr lang="en-US" altLang="zh-CN" sz="1800" noProof="1" smtClean="0">
              <a:solidFill>
                <a:srgbClr val="000000"/>
              </a:solidFill>
            </a:endParaRPr>
          </a:p>
          <a:p>
            <a:pPr lvl="2" eaLnBrk="1">
              <a:defRPr/>
            </a:pPr>
            <a:r>
              <a:rPr lang="zh-CN" altLang="en-US" sz="1600" b="1" noProof="1" smtClean="0">
                <a:solidFill>
                  <a:srgbClr val="000000"/>
                </a:solidFill>
              </a:rPr>
              <a:t>此时还没有加载操作系统，也就没有建立文件系统，只能根据扇区号利用</a:t>
            </a:r>
            <a:r>
              <a:rPr lang="en-US" altLang="zh-CN" sz="1600" b="1" noProof="1" smtClean="0">
                <a:solidFill>
                  <a:srgbClr val="000000"/>
                </a:solidFill>
              </a:rPr>
              <a:t>BIOS</a:t>
            </a:r>
            <a:r>
              <a:rPr lang="zh-CN" altLang="en-US" sz="1600" b="1" noProof="1" smtClean="0">
                <a:solidFill>
                  <a:srgbClr val="000000"/>
                </a:solidFill>
              </a:rPr>
              <a:t>中断直接读取扇区内容</a:t>
            </a:r>
            <a:endParaRPr lang="en-US" altLang="zh-CN" sz="1600" b="1" noProof="1" smtClean="0">
              <a:solidFill>
                <a:srgbClr val="000000"/>
              </a:solidFill>
            </a:endParaRPr>
          </a:p>
          <a:p>
            <a:pPr lvl="2" eaLnBrk="1">
              <a:defRPr/>
            </a:pPr>
            <a:r>
              <a:rPr lang="zh-CN" altLang="en-US" sz="1600" noProof="1" smtClean="0">
                <a:solidFill>
                  <a:srgbClr val="000000"/>
                </a:solidFill>
              </a:rPr>
              <a:t>每</a:t>
            </a:r>
            <a:r>
              <a:rPr lang="zh-CN" altLang="en-US" sz="1600" noProof="1" smtClean="0">
                <a:solidFill>
                  <a:srgbClr val="7030A0"/>
                </a:solidFill>
              </a:rPr>
              <a:t>种文件系统（如</a:t>
            </a:r>
            <a:r>
              <a:rPr lang="en-US" altLang="zh-CN" sz="1600" noProof="1" smtClean="0">
                <a:solidFill>
                  <a:srgbClr val="7030A0"/>
                </a:solidFill>
              </a:rPr>
              <a:t>NTFS</a:t>
            </a:r>
            <a:r>
              <a:rPr lang="zh-CN" altLang="en-US" sz="1600" noProof="1" smtClean="0">
                <a:solidFill>
                  <a:srgbClr val="7030A0"/>
                </a:solidFill>
              </a:rPr>
              <a:t>，</a:t>
            </a:r>
            <a:r>
              <a:rPr lang="en-US" altLang="zh-CN" sz="1600" noProof="1" smtClean="0">
                <a:solidFill>
                  <a:srgbClr val="7030A0"/>
                </a:solidFill>
              </a:rPr>
              <a:t>FAT32</a:t>
            </a:r>
            <a:r>
              <a:rPr lang="zh-CN" altLang="en-US" sz="1600" noProof="1" smtClean="0">
                <a:solidFill>
                  <a:srgbClr val="7030A0"/>
                </a:solidFill>
              </a:rPr>
              <a:t>等），都规定了</a:t>
            </a:r>
            <a:r>
              <a:rPr lang="zh-CN" altLang="en-US" sz="1600" b="1" u="sng" noProof="1" smtClean="0">
                <a:solidFill>
                  <a:srgbClr val="7030A0"/>
                </a:solidFill>
              </a:rPr>
              <a:t>根目录</a:t>
            </a:r>
            <a:r>
              <a:rPr lang="zh-CN" altLang="en-US" sz="1600" noProof="1" smtClean="0">
                <a:solidFill>
                  <a:srgbClr val="7030A0"/>
                </a:solidFill>
              </a:rPr>
              <a:t>所在的扇区号</a:t>
            </a:r>
            <a:endParaRPr lang="en-US" altLang="zh-CN" sz="1600" noProof="1" smtClean="0">
              <a:solidFill>
                <a:srgbClr val="7030A0"/>
              </a:solidFill>
            </a:endParaRPr>
          </a:p>
          <a:p>
            <a:pPr lvl="1" eaLnBrk="1">
              <a:defRPr/>
            </a:pPr>
            <a:r>
              <a:rPr lang="zh-CN" altLang="en-US" sz="1800" noProof="1" smtClean="0">
                <a:solidFill>
                  <a:srgbClr val="000000"/>
                </a:solidFill>
              </a:rPr>
              <a:t>从根目录中找到文件</a:t>
            </a:r>
            <a:r>
              <a:rPr lang="zh-CN" altLang="en-US" sz="1800" b="1" noProof="1" smtClean="0">
                <a:solidFill>
                  <a:srgbClr val="0070C0"/>
                </a:solidFill>
              </a:rPr>
              <a:t>NTLDR</a:t>
            </a:r>
            <a:r>
              <a:rPr lang="zh-CN" altLang="en-US" sz="1800" noProof="1">
                <a:solidFill>
                  <a:srgbClr val="000000"/>
                </a:solidFill>
              </a:rPr>
              <a:t>的</a:t>
            </a:r>
            <a:r>
              <a:rPr lang="zh-CN" altLang="en-US" sz="1800" noProof="1" smtClean="0">
                <a:solidFill>
                  <a:srgbClr val="000000"/>
                </a:solidFill>
              </a:rPr>
              <a:t>位置（扇区号）</a:t>
            </a:r>
            <a:endParaRPr lang="en-US" altLang="zh-CN" sz="1800" noProof="1" smtClean="0">
              <a:solidFill>
                <a:srgbClr val="000000"/>
              </a:solidFill>
            </a:endParaRPr>
          </a:p>
          <a:p>
            <a:pPr lvl="2" eaLnBrk="1">
              <a:defRPr/>
            </a:pPr>
            <a:r>
              <a:rPr lang="zh-CN" altLang="en-US" sz="1600" noProof="1">
                <a:solidFill>
                  <a:srgbClr val="7030A0"/>
                </a:solidFill>
              </a:rPr>
              <a:t>需要</a:t>
            </a:r>
            <a:r>
              <a:rPr lang="zh-CN" altLang="en-US" sz="1600" noProof="1" smtClean="0">
                <a:solidFill>
                  <a:srgbClr val="7030A0"/>
                </a:solidFill>
              </a:rPr>
              <a:t>熟悉根目录表的结构，知道哪部分是文件名，以及文件内容所在的扇区</a:t>
            </a:r>
            <a:endParaRPr lang="en-US" altLang="zh-CN" sz="1600" noProof="1">
              <a:solidFill>
                <a:srgbClr val="7030A0"/>
              </a:solidFill>
            </a:endParaRPr>
          </a:p>
          <a:p>
            <a:pPr lvl="1" eaLnBrk="1">
              <a:defRPr/>
            </a:pPr>
            <a:r>
              <a:rPr lang="zh-CN" altLang="en-US" sz="1800" noProof="1" smtClean="0">
                <a:solidFill>
                  <a:srgbClr val="000000"/>
                </a:solidFill>
              </a:rPr>
              <a:t>利用</a:t>
            </a:r>
            <a:r>
              <a:rPr lang="en-US" altLang="zh-CN" sz="1800" noProof="1" smtClean="0">
                <a:solidFill>
                  <a:srgbClr val="000000"/>
                </a:solidFill>
              </a:rPr>
              <a:t>BIOS</a:t>
            </a:r>
            <a:r>
              <a:rPr lang="zh-CN" altLang="en-US" sz="1800" noProof="1" smtClean="0">
                <a:solidFill>
                  <a:srgbClr val="000000"/>
                </a:solidFill>
              </a:rPr>
              <a:t>中断，根据扇区号将文件内容读入到内存中</a:t>
            </a:r>
            <a:endParaRPr lang="en-US" altLang="zh-CN" sz="1800" noProof="1" smtClean="0">
              <a:solidFill>
                <a:srgbClr val="000000"/>
              </a:solidFill>
            </a:endParaRPr>
          </a:p>
          <a:p>
            <a:pPr lvl="1" eaLnBrk="1">
              <a:defRPr/>
            </a:pPr>
            <a:r>
              <a:rPr lang="zh-CN" altLang="en-US" sz="1800" noProof="1" smtClean="0">
                <a:solidFill>
                  <a:srgbClr val="000000"/>
                </a:solidFill>
              </a:rPr>
              <a:t>执行</a:t>
            </a:r>
            <a:r>
              <a:rPr lang="en-US" altLang="zh-CN" sz="1800" noProof="1" smtClean="0">
                <a:solidFill>
                  <a:srgbClr val="000000"/>
                </a:solidFill>
              </a:rPr>
              <a:t>NTLDR</a:t>
            </a:r>
            <a:r>
              <a:rPr lang="zh-CN" altLang="en-US" sz="1800" noProof="1" smtClean="0">
                <a:solidFill>
                  <a:srgbClr val="000000"/>
                </a:solidFill>
              </a:rPr>
              <a:t>，加载操作系统内核，直至加载整个系统</a:t>
            </a:r>
            <a:endParaRPr lang="en-US" altLang="zh-CN" sz="1800" noProof="1">
              <a:solidFill>
                <a:srgbClr val="000000"/>
              </a:solidFill>
            </a:endParaRPr>
          </a:p>
          <a:p>
            <a:pPr lvl="1" eaLnBrk="1">
              <a:defRPr/>
            </a:pPr>
            <a:endParaRPr lang="en-US" altLang="zh-CN" sz="2000" noProof="1" smtClean="0">
              <a:solidFill>
                <a:srgbClr val="000000"/>
              </a:solidFill>
            </a:endParaRPr>
          </a:p>
          <a:p>
            <a:pPr eaLnBrk="1">
              <a:defRPr/>
            </a:pPr>
            <a:endParaRPr lang="en-US" altLang="zh-CN" sz="2400" noProof="1">
              <a:solidFill>
                <a:srgbClr val="C00000"/>
              </a:solidFill>
            </a:endParaRPr>
          </a:p>
          <a:p>
            <a:pPr eaLnBrk="1">
              <a:defRPr/>
            </a:pPr>
            <a:endParaRPr lang="zh-CN" altLang="en-US" sz="2400" noProof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5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25350EF-4F95-4DBE-A61D-945803B1B3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自己动手写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操作系统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DEFC32D-DD74-4FC2-AB55-C4B7992D05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489825" cy="4802188"/>
          </a:xfrm>
        </p:spPr>
        <p:txBody>
          <a:bodyPr/>
          <a:lstStyle/>
          <a:p>
            <a:r>
              <a:rPr lang="zh-CN" altLang="en-US" sz="2400" noProof="1"/>
              <a:t>如果对这部分内容感兴趣，可以参考：</a:t>
            </a:r>
            <a:endParaRPr lang="zh-CN" altLang="zh-CN" sz="2400" noProof="1"/>
          </a:p>
          <a:p>
            <a:pPr lvl="1"/>
            <a:r>
              <a:rPr lang="zh-CN" altLang="en-US" sz="2000" noProof="1">
                <a:solidFill>
                  <a:srgbClr val="0409E2"/>
                </a:solidFill>
              </a:rPr>
              <a:t>自己动手写操作系统，于渊编著</a:t>
            </a:r>
            <a:endParaRPr lang="zh-CN" altLang="zh-CN" sz="2000" noProof="1">
              <a:solidFill>
                <a:srgbClr val="0409E2"/>
              </a:solidFill>
            </a:endParaRPr>
          </a:p>
          <a:p>
            <a:pPr lvl="1"/>
            <a:r>
              <a:rPr lang="en-US" altLang="zh-CN" sz="2000" noProof="1">
                <a:solidFill>
                  <a:srgbClr val="0409E2"/>
                </a:solidFill>
              </a:rPr>
              <a:t>Orange‘S </a:t>
            </a:r>
            <a:r>
              <a:rPr lang="zh-CN" altLang="en-US" sz="2000" noProof="1">
                <a:solidFill>
                  <a:srgbClr val="0409E2"/>
                </a:solidFill>
              </a:rPr>
              <a:t>：一个操作系统的实现，于渊编著</a:t>
            </a:r>
            <a:endParaRPr lang="zh-CN" altLang="zh-CN" sz="2000" noProof="1">
              <a:solidFill>
                <a:srgbClr val="0409E2"/>
              </a:solidFill>
            </a:endParaRPr>
          </a:p>
          <a:p>
            <a:pPr lvl="1"/>
            <a:r>
              <a:rPr lang="zh-CN" altLang="zh-CN" sz="2000" noProof="1">
                <a:solidFill>
                  <a:srgbClr val="0409E2"/>
                </a:solidFill>
              </a:rPr>
              <a:t>30</a:t>
            </a:r>
            <a:r>
              <a:rPr lang="zh-CN" altLang="en-US" sz="2000" noProof="1">
                <a:solidFill>
                  <a:srgbClr val="0409E2"/>
                </a:solidFill>
              </a:rPr>
              <a:t>天自制操作系统，川合秀实编著，周自恒等译</a:t>
            </a:r>
            <a:endParaRPr lang="zh-CN" altLang="zh-CN" sz="2000" noProof="1">
              <a:solidFill>
                <a:srgbClr val="0409E2"/>
              </a:solidFill>
            </a:endParaRPr>
          </a:p>
          <a:p>
            <a:r>
              <a:rPr lang="zh-CN" altLang="en-US" sz="2400" noProof="1"/>
              <a:t>需要了解一些简单的汇编语言及</a:t>
            </a:r>
            <a:r>
              <a:rPr lang="en-US" altLang="zh-CN" sz="2400" noProof="1"/>
              <a:t>BIOS</a:t>
            </a:r>
            <a:r>
              <a:rPr lang="zh-CN" altLang="en-US" sz="2400" noProof="1"/>
              <a:t>中断调用</a:t>
            </a:r>
            <a:endParaRPr lang="zh-CN" altLang="zh-CN" sz="2400" noProof="1"/>
          </a:p>
          <a:p>
            <a:pPr lvl="1"/>
            <a:r>
              <a:rPr lang="en-US" altLang="zh-CN" sz="2000" noProof="1">
                <a:solidFill>
                  <a:srgbClr val="0409E2"/>
                </a:solidFill>
              </a:rPr>
              <a:t>PC</a:t>
            </a:r>
            <a:r>
              <a:rPr lang="zh-CN" altLang="en-US" sz="2000" noProof="1">
                <a:solidFill>
                  <a:srgbClr val="0409E2"/>
                </a:solidFill>
              </a:rPr>
              <a:t>中断大全  </a:t>
            </a:r>
            <a:r>
              <a:rPr lang="en-US" altLang="zh-CN" sz="2000" noProof="1">
                <a:solidFill>
                  <a:srgbClr val="0409E2"/>
                </a:solidFill>
              </a:rPr>
              <a:t>BIOS</a:t>
            </a:r>
            <a:r>
              <a:rPr lang="en-US" altLang="en-US" sz="2000" noProof="1">
                <a:solidFill>
                  <a:srgbClr val="0409E2"/>
                </a:solidFill>
              </a:rPr>
              <a:t>，</a:t>
            </a:r>
            <a:r>
              <a:rPr lang="en-US" altLang="zh-CN" sz="2000" noProof="1">
                <a:solidFill>
                  <a:srgbClr val="0409E2"/>
                </a:solidFill>
              </a:rPr>
              <a:t>DOS</a:t>
            </a:r>
            <a:r>
              <a:rPr lang="zh-CN" altLang="en-US" sz="2000" noProof="1">
                <a:solidFill>
                  <a:srgbClr val="0409E2"/>
                </a:solidFill>
              </a:rPr>
              <a:t>及第三方调用的程序员参考资料</a:t>
            </a:r>
            <a:r>
              <a:rPr lang="en-US" altLang="zh-CN" sz="2000" noProof="1">
                <a:solidFill>
                  <a:srgbClr val="0409E2"/>
                </a:solidFill>
              </a:rPr>
              <a:t>, RALF BROWN &amp; JIM KELE</a:t>
            </a:r>
            <a:r>
              <a:rPr lang="en-US" altLang="en-US" sz="2000" noProof="1">
                <a:solidFill>
                  <a:srgbClr val="0409E2"/>
                </a:solidFill>
              </a:rPr>
              <a:t> </a:t>
            </a:r>
            <a:r>
              <a:rPr lang="zh-CN" altLang="en-US" sz="2000" noProof="1">
                <a:solidFill>
                  <a:srgbClr val="0409E2"/>
                </a:solidFill>
              </a:rPr>
              <a:t>著，张小朋等译</a:t>
            </a:r>
            <a:endParaRPr lang="zh-CN" altLang="zh-CN" sz="2000" noProof="1">
              <a:solidFill>
                <a:srgbClr val="0409E2"/>
              </a:solidFill>
            </a:endParaRPr>
          </a:p>
          <a:p>
            <a:endParaRPr lang="zh-CN" altLang="en-US" sz="2000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25350EF-4F95-4DBE-A61D-945803B1B3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</a:rPr>
              <a:t>UEFI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</a:rPr>
              <a:t>引导操作系统</a:t>
            </a:r>
            <a:endParaRPr lang="en-US" altLang="zh-CN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DEFC32D-DD74-4FC2-AB55-C4B7992D05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489825" cy="4802188"/>
          </a:xfrm>
        </p:spPr>
        <p:txBody>
          <a:bodyPr/>
          <a:lstStyle/>
          <a:p>
            <a:pPr eaLnBrk="1" hangingPunct="1"/>
            <a:r>
              <a:rPr lang="en-US" altLang="zh-CN" sz="2000" dirty="0"/>
              <a:t>UEFI--Unified </a:t>
            </a:r>
            <a:r>
              <a:rPr lang="en-US" altLang="zh-CN" sz="2000" dirty="0"/>
              <a:t>Extensible Firmware </a:t>
            </a:r>
            <a:r>
              <a:rPr lang="en-US" altLang="zh-CN" sz="2000" dirty="0" smtClean="0"/>
              <a:t>Interface</a:t>
            </a:r>
          </a:p>
          <a:p>
            <a:pPr lvl="1" eaLnBrk="1" hangingPunct="1"/>
            <a:r>
              <a:rPr lang="zh-CN" altLang="en-US" sz="1800" dirty="0"/>
              <a:t>统一可扩展固件</a:t>
            </a:r>
            <a:r>
              <a:rPr lang="zh-CN" altLang="en-US" sz="1800" dirty="0"/>
              <a:t>接口</a:t>
            </a:r>
            <a:r>
              <a:rPr lang="zh-CN" altLang="en-US" sz="1800" dirty="0" smtClean="0"/>
              <a:t>，</a:t>
            </a:r>
            <a:r>
              <a:rPr lang="zh-CN" altLang="en-US" sz="1800" dirty="0" smtClean="0">
                <a:solidFill>
                  <a:srgbClr val="7030A0"/>
                </a:solidFill>
              </a:rPr>
              <a:t>做为</a:t>
            </a:r>
            <a:r>
              <a:rPr lang="en-US" altLang="zh-CN" sz="1800" dirty="0">
                <a:solidFill>
                  <a:srgbClr val="7030A0"/>
                </a:solidFill>
              </a:rPr>
              <a:t>BIOS</a:t>
            </a:r>
            <a:r>
              <a:rPr lang="zh-CN" altLang="en-US" sz="1800" dirty="0">
                <a:solidFill>
                  <a:srgbClr val="7030A0"/>
                </a:solidFill>
              </a:rPr>
              <a:t>的替代方案</a:t>
            </a:r>
            <a:endParaRPr lang="en-US" altLang="zh-CN" sz="1800" dirty="0">
              <a:solidFill>
                <a:srgbClr val="7030A0"/>
              </a:solidFill>
            </a:endParaRPr>
          </a:p>
          <a:p>
            <a:pPr lvl="1" eaLnBrk="1" hangingPunct="1"/>
            <a:r>
              <a:rPr lang="zh-CN" altLang="en-US" sz="1800" dirty="0" smtClean="0"/>
              <a:t>由</a:t>
            </a:r>
            <a:r>
              <a:rPr lang="en-US" altLang="zh-CN" sz="1800" dirty="0" smtClean="0"/>
              <a:t>Intel</a:t>
            </a:r>
            <a:r>
              <a:rPr lang="zh-CN" altLang="en-US" sz="1800" dirty="0"/>
              <a:t>在</a:t>
            </a:r>
            <a:r>
              <a:rPr lang="en-US" altLang="zh-CN" sz="1800" dirty="0"/>
              <a:t>1998</a:t>
            </a:r>
            <a:r>
              <a:rPr lang="zh-CN" altLang="en-US" sz="1800" dirty="0"/>
              <a:t>年开始开发的</a:t>
            </a:r>
            <a:r>
              <a:rPr lang="en-US" altLang="zh-CN" sz="1800" dirty="0"/>
              <a:t>Intel Boot </a:t>
            </a:r>
            <a:r>
              <a:rPr lang="en-US" altLang="zh-CN" sz="1800" dirty="0" smtClean="0"/>
              <a:t>Initiative</a:t>
            </a:r>
            <a:r>
              <a:rPr lang="zh-CN" altLang="en-US" sz="1800" dirty="0" smtClean="0"/>
              <a:t>发展而成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800" dirty="0"/>
              <a:t>是 </a:t>
            </a:r>
            <a:r>
              <a:rPr lang="en-US" altLang="zh-CN" sz="1800" dirty="0"/>
              <a:t>Intel </a:t>
            </a:r>
            <a:r>
              <a:rPr lang="zh-CN" altLang="en-US" sz="1800" dirty="0"/>
              <a:t>为 </a:t>
            </a:r>
            <a:r>
              <a:rPr lang="en-US" altLang="zh-CN" sz="1800" dirty="0"/>
              <a:t>PC </a:t>
            </a:r>
            <a:r>
              <a:rPr lang="zh-CN" altLang="en-US" sz="1800" dirty="0"/>
              <a:t>固件的体系结构、接口和服务提出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详细描述类型</a:t>
            </a:r>
            <a:r>
              <a:rPr lang="zh-CN" altLang="en-US" sz="1800" dirty="0" smtClean="0"/>
              <a:t>接口标准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800" dirty="0" smtClean="0"/>
              <a:t>这种接口</a:t>
            </a:r>
            <a:r>
              <a:rPr lang="zh-CN" altLang="en-US" sz="1800" dirty="0"/>
              <a:t>负责加电自检（</a:t>
            </a:r>
            <a:r>
              <a:rPr lang="en-US" altLang="zh-CN" sz="1800" dirty="0"/>
              <a:t>POST</a:t>
            </a:r>
            <a:r>
              <a:rPr lang="zh-CN" altLang="en-US" sz="1800" dirty="0"/>
              <a:t>）、联系操作系统以及提供连接操作系统与硬件的</a:t>
            </a:r>
            <a:r>
              <a:rPr lang="zh-CN" altLang="en-US" sz="1800" dirty="0" smtClean="0"/>
              <a:t>接口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800" dirty="0" smtClean="0"/>
              <a:t>其</a:t>
            </a:r>
            <a:r>
              <a:rPr lang="zh-CN" altLang="en-US" sz="1800" dirty="0"/>
              <a:t>主要目的是为了提供一组在 </a:t>
            </a:r>
            <a:r>
              <a:rPr lang="en-US" altLang="zh-CN" sz="1800" dirty="0"/>
              <a:t>OS </a:t>
            </a:r>
            <a:r>
              <a:rPr lang="zh-CN" altLang="en-US" sz="1800" dirty="0"/>
              <a:t>加载之前</a:t>
            </a:r>
            <a:r>
              <a:rPr lang="en-US" altLang="zh-CN" sz="1800" dirty="0"/>
              <a:t>(</a:t>
            </a:r>
            <a:r>
              <a:rPr lang="zh-CN" altLang="en-US" sz="1800" dirty="0"/>
              <a:t>启动前</a:t>
            </a:r>
            <a:r>
              <a:rPr lang="en-US" altLang="zh-CN" sz="1800" dirty="0"/>
              <a:t>)</a:t>
            </a:r>
            <a:r>
              <a:rPr lang="zh-CN" altLang="en-US" sz="1800" dirty="0"/>
              <a:t>在所有平台上一致的、正确指定的启动</a:t>
            </a:r>
            <a:r>
              <a:rPr lang="zh-CN" altLang="en-US" sz="1800" dirty="0" smtClean="0"/>
              <a:t>服务</a:t>
            </a:r>
            <a:endParaRPr lang="en-US" altLang="zh-CN" sz="1800" dirty="0" smtClean="0"/>
          </a:p>
          <a:p>
            <a:pPr lvl="1" eaLnBrk="1" hangingPunct="1"/>
            <a:r>
              <a:rPr lang="en-US" altLang="zh-CN" sz="1800" dirty="0" smtClean="0"/>
              <a:t>UEFI</a:t>
            </a:r>
            <a:r>
              <a:rPr lang="zh-CN" altLang="en-US" sz="1800" dirty="0"/>
              <a:t>是由</a:t>
            </a:r>
            <a:r>
              <a:rPr lang="en-US" altLang="zh-CN" sz="1800" dirty="0"/>
              <a:t>EFI1.10</a:t>
            </a:r>
            <a:r>
              <a:rPr lang="zh-CN" altLang="en-US" sz="1800" dirty="0"/>
              <a:t>为基础发展起来的，它的所有者已不再是</a:t>
            </a:r>
            <a:r>
              <a:rPr lang="en-US" altLang="zh-CN" sz="1800" dirty="0"/>
              <a:t>Intel</a:t>
            </a:r>
            <a:r>
              <a:rPr lang="zh-CN" altLang="en-US" sz="1800" dirty="0"/>
              <a:t>，而是一个称作</a:t>
            </a:r>
            <a:r>
              <a:rPr lang="en-US" altLang="zh-CN" sz="1800" dirty="0"/>
              <a:t>Unified EFI Form</a:t>
            </a:r>
            <a:r>
              <a:rPr lang="zh-CN" altLang="en-US" sz="1800" dirty="0"/>
              <a:t>的国际</a:t>
            </a:r>
            <a:r>
              <a:rPr lang="zh-CN" altLang="en-US" sz="1800" dirty="0" smtClean="0"/>
              <a:t>组织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800" dirty="0" smtClean="0"/>
              <a:t>现在的硬件系统</a:t>
            </a:r>
            <a:r>
              <a:rPr lang="en-US" altLang="zh-CN" sz="1800" dirty="0" smtClean="0"/>
              <a:t>+</a:t>
            </a:r>
            <a:r>
              <a:rPr lang="zh-CN" altLang="en-US" sz="1800" dirty="0" smtClean="0"/>
              <a:t>操作系统基本均支持</a:t>
            </a:r>
            <a:r>
              <a:rPr lang="en-US" altLang="zh-CN" sz="1800" dirty="0" smtClean="0"/>
              <a:t>UEFI</a:t>
            </a:r>
            <a:r>
              <a:rPr lang="zh-CN" altLang="en-US" sz="1800" dirty="0" smtClean="0"/>
              <a:t>方式启动</a:t>
            </a:r>
            <a:r>
              <a:rPr lang="en-US" altLang="zh-CN" sz="1800" dirty="0" smtClean="0"/>
              <a:t>OS</a:t>
            </a:r>
          </a:p>
          <a:p>
            <a:pPr eaLnBrk="1" hangingPunct="1"/>
            <a:endParaRPr lang="en-US" altLang="zh-CN" sz="2000" noProof="1" smtClean="0"/>
          </a:p>
          <a:p>
            <a:pPr eaLnBrk="1" hangingPunct="1"/>
            <a:endParaRPr lang="zh-CN" altLang="zh-CN" sz="2000" noProof="1"/>
          </a:p>
        </p:txBody>
      </p:sp>
    </p:spTree>
    <p:extLst>
      <p:ext uri="{BB962C8B-B14F-4D97-AF65-F5344CB8AC3E}">
        <p14:creationId xmlns:p14="http://schemas.microsoft.com/office/powerpoint/2010/main" val="8608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25350EF-4F95-4DBE-A61D-945803B1B3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r>
              <a:rPr lang="en-US" altLang="zh-CN" dirty="0" smtClean="0">
                <a:effectLst>
                  <a:outerShdw blurRad="38100" dist="38100" dir="2700000">
                    <a:srgbClr val="C0C0C0"/>
                  </a:outerShdw>
                </a:effectLst>
              </a:rPr>
              <a:t>UEFI</a:t>
            </a:r>
            <a:r>
              <a:rPr lang="zh-CN" altLang="en-US" dirty="0" smtClean="0">
                <a:effectLst>
                  <a:outerShdw blurRad="38100" dist="38100" dir="2700000">
                    <a:srgbClr val="C0C0C0"/>
                  </a:outerShdw>
                </a:effectLst>
              </a:rPr>
              <a:t>启动过程</a:t>
            </a:r>
            <a:endParaRPr lang="en-US" altLang="zh-CN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763" y="1136073"/>
            <a:ext cx="5717310" cy="2198255"/>
          </a:xfrm>
          <a:prstGeom prst="rect">
            <a:avLst/>
          </a:prstGeom>
        </p:spPr>
      </p:pic>
      <p:sp>
        <p:nvSpPr>
          <p:cNvPr id="28675" name="Rectangle 3">
            <a:extLst>
              <a:ext uri="{FF2B5EF4-FFF2-40B4-BE49-F238E27FC236}">
                <a16:creationId xmlns:a16="http://schemas.microsoft.com/office/drawing/2014/main" id="{5DEFC32D-DD74-4FC2-AB55-C4B7992D05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54797" y="3447474"/>
            <a:ext cx="7489825" cy="2814781"/>
          </a:xfrm>
        </p:spPr>
        <p:txBody>
          <a:bodyPr/>
          <a:lstStyle/>
          <a:p>
            <a:pPr eaLnBrk="1" hangingPunct="1"/>
            <a:r>
              <a:rPr lang="en-US" altLang="zh-CN" sz="1600" dirty="0"/>
              <a:t>GPT</a:t>
            </a:r>
            <a:r>
              <a:rPr lang="zh-CN" altLang="en-US" sz="1600" dirty="0"/>
              <a:t>：</a:t>
            </a:r>
            <a:r>
              <a:rPr lang="en-US" altLang="zh-CN" sz="1600" dirty="0"/>
              <a:t>GUID</a:t>
            </a:r>
            <a:r>
              <a:rPr lang="zh-CN" altLang="en-US" sz="1600" dirty="0"/>
              <a:t>分区</a:t>
            </a:r>
            <a:r>
              <a:rPr lang="zh-CN" altLang="en-US" sz="1600" dirty="0" smtClean="0"/>
              <a:t>表</a:t>
            </a:r>
            <a:endParaRPr lang="en-US" altLang="zh-CN" sz="1600" dirty="0" smtClean="0"/>
          </a:p>
          <a:p>
            <a:pPr lvl="1" eaLnBrk="1" hangingPunct="1"/>
            <a:r>
              <a:rPr lang="en-US" altLang="zh-CN" sz="1200" noProof="1" smtClean="0"/>
              <a:t>UEFI</a:t>
            </a:r>
            <a:r>
              <a:rPr lang="zh-CN" altLang="en-US" sz="1200" noProof="1" smtClean="0"/>
              <a:t>需要使用</a:t>
            </a:r>
            <a:r>
              <a:rPr lang="en-US" altLang="zh-CN" sz="1200" noProof="1" smtClean="0"/>
              <a:t>GUID</a:t>
            </a:r>
            <a:r>
              <a:rPr lang="zh-CN" altLang="en-US" sz="1200" noProof="1" smtClean="0"/>
              <a:t>分区表，不支持</a:t>
            </a:r>
            <a:r>
              <a:rPr lang="en-US" altLang="zh-CN" sz="1200" noProof="1" smtClean="0"/>
              <a:t>MBR</a:t>
            </a:r>
            <a:endParaRPr lang="en-US" altLang="zh-CN" sz="1200" noProof="1"/>
          </a:p>
          <a:p>
            <a:pPr eaLnBrk="1" hangingPunct="1"/>
            <a:r>
              <a:rPr lang="zh-CN" altLang="en-US" sz="1600" noProof="1" smtClean="0"/>
              <a:t>详情参见</a:t>
            </a:r>
            <a:endParaRPr lang="en-US" altLang="zh-CN" sz="1600" noProof="1" smtClean="0"/>
          </a:p>
          <a:p>
            <a:pPr lvl="1" eaLnBrk="1" hangingPunct="1"/>
            <a:r>
              <a:rPr lang="en-US" altLang="zh-CN" sz="1400" noProof="1"/>
              <a:t>https://baike.baidu.com/item</a:t>
            </a:r>
            <a:r>
              <a:rPr lang="en-US" altLang="zh-CN" sz="1400" noProof="1"/>
              <a:t>/%</a:t>
            </a:r>
            <a:r>
              <a:rPr lang="en-US" altLang="zh-CN" sz="1400" noProof="1" smtClean="0"/>
              <a:t>E7%BB%9F%E4%B8%80%E5%8F%AF%E6%89%A9%E5%B1%95%E5%9B%BA%E4%BB%B6%E6%8E%A5%E5%8F%A3/22786233?fr=ge_ala</a:t>
            </a:r>
          </a:p>
          <a:p>
            <a:pPr lvl="1" eaLnBrk="1" hangingPunct="1"/>
            <a:r>
              <a:rPr lang="en-US" altLang="zh-CN" sz="1400" noProof="1"/>
              <a:t>https</a:t>
            </a:r>
            <a:r>
              <a:rPr lang="en-US" altLang="zh-CN" sz="1400" noProof="1"/>
              <a:t>://</a:t>
            </a:r>
            <a:r>
              <a:rPr lang="en-US" altLang="zh-CN" sz="1400" noProof="1" smtClean="0"/>
              <a:t>upimg.baike.so.com/doc/5400364-5637952.html</a:t>
            </a:r>
          </a:p>
          <a:p>
            <a:pPr lvl="1" eaLnBrk="1" hangingPunct="1"/>
            <a:r>
              <a:rPr lang="en-US" altLang="zh-CN" sz="1400" noProof="1"/>
              <a:t>https</a:t>
            </a:r>
            <a:r>
              <a:rPr lang="en-US" altLang="zh-CN" sz="1400" noProof="1"/>
              <a:t>://</a:t>
            </a:r>
            <a:r>
              <a:rPr lang="en-US" altLang="zh-CN" sz="1400" noProof="1" smtClean="0"/>
              <a:t>zhuanlan.zhihu.com/p/658142368?utm_id=0</a:t>
            </a:r>
          </a:p>
          <a:p>
            <a:pPr lvl="1" eaLnBrk="1" hangingPunct="1"/>
            <a:r>
              <a:rPr lang="en-US" altLang="zh-CN" sz="1400" noProof="1"/>
              <a:t>https</a:t>
            </a:r>
            <a:r>
              <a:rPr lang="en-US" altLang="zh-CN" sz="1400" noProof="1"/>
              <a:t>://</a:t>
            </a:r>
            <a:r>
              <a:rPr lang="en-US" altLang="zh-CN" sz="1400" noProof="1" smtClean="0"/>
              <a:t>product.pconline.com.cn/itbk/software/rjwt/1610/8440063.html</a:t>
            </a:r>
          </a:p>
          <a:p>
            <a:pPr lvl="1" eaLnBrk="1" hangingPunct="1"/>
            <a:r>
              <a:rPr lang="en-US" altLang="zh-CN" sz="1400" noProof="1"/>
              <a:t>https://www.minitu.cn/faq/2018093091.html</a:t>
            </a:r>
          </a:p>
          <a:p>
            <a:pPr lvl="1" eaLnBrk="1" hangingPunct="1"/>
            <a:endParaRPr lang="en-US" altLang="zh-CN" sz="1400" noProof="1"/>
          </a:p>
          <a:p>
            <a:pPr lvl="1" eaLnBrk="1" hangingPunct="1"/>
            <a:endParaRPr lang="en-US" altLang="zh-CN" sz="1400" noProof="1"/>
          </a:p>
          <a:p>
            <a:pPr eaLnBrk="1" hangingPunct="1"/>
            <a:endParaRPr lang="zh-CN" altLang="zh-CN" sz="1800" noProof="1"/>
          </a:p>
        </p:txBody>
      </p:sp>
    </p:spTree>
    <p:extLst>
      <p:ext uri="{BB962C8B-B14F-4D97-AF65-F5344CB8AC3E}">
        <p14:creationId xmlns:p14="http://schemas.microsoft.com/office/powerpoint/2010/main" val="372977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DB26951-9D4E-4F1E-83CA-A10905CAF17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计算机启动后，操作系统最终被加载到（）。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0C5DAB-DA63-4CE0-BD05-D8FA6696EA1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31057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BIOS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518551-813C-47AB-B57A-AF0E17042A9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16782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ROM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5ADC14-7B2D-4855-82CE-166F593D150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02507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RPROM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1DFD0E-AA9C-416E-90B0-4C40D5A0B1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488232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RAM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54E7BAC-0F8B-44DC-A585-C0157DCF7BB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37486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86F0FF-14A9-4841-897D-541A4CF4BC7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23211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7A49D40-8CB8-4C12-873E-C4930FF9E22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08936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D045675-49BD-4A41-9560-46C5824323C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494661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2F7AFBB-CEC5-4340-900B-72DDA41CA22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68E121-6D45-43F1-93CC-1399308C0DE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C6AA7A1-F009-418B-85ED-417BCFA627D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8875CE3-481D-4568-9E93-140B40DA9C4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3C2B340-7ABC-4EEE-B0EC-ABBD4F025D7E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C5453218-1B5E-4224-959A-DA71CCE91815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73456ED6-A8D9-4FF8-817D-3F4834614A35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00CF4CE7-B23E-45AF-B207-A976165371C7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9A15528A-9783-4DFB-B35D-8B0ECF6C026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840F046A-FC5F-400E-9178-79D9B9D63A49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9A3A06D3-B803-429E-9B7F-89514516D3FC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68C8B6A-2AC1-4F4A-B934-EF38151C957B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5141213A-B5A1-4DB0-B10B-7A80418FAC60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DA28D40B-62F3-4E83-9B3F-7A40D46A4C31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11C36E00-F0F3-4F34-8386-C5A9E0B285E7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AAF223AA-9134-44FE-B2AF-5B726BD2C274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6852E19-A692-4061-8CD2-7A130569C77D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63A6BB7-13BF-4594-A5DD-4EA42F90369C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801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26A706A-4706-433D-8B60-5771329657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Interrupt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6237A5F-CB0F-4D07-A3D2-DF597FCDE4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8825" y="1195388"/>
            <a:ext cx="7351713" cy="1852612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409E2"/>
                </a:solidFill>
              </a:rPr>
              <a:t>Device controller informs CPU </a:t>
            </a:r>
            <a:r>
              <a:rPr lang="en-US" altLang="zh-CN" sz="2000" b="1" dirty="0"/>
              <a:t>that it has </a:t>
            </a:r>
            <a:r>
              <a:rPr lang="en-US" altLang="zh-CN" sz="2000" b="1" dirty="0">
                <a:solidFill>
                  <a:srgbClr val="0409E2"/>
                </a:solidFill>
              </a:rPr>
              <a:t>finished its operation </a:t>
            </a:r>
            <a:r>
              <a:rPr lang="en-US" altLang="zh-CN" sz="2000" b="1" dirty="0"/>
              <a:t>by causing an</a:t>
            </a:r>
            <a:r>
              <a:rPr lang="en-US" altLang="zh-CN" sz="2000" b="1" dirty="0">
                <a:solidFill>
                  <a:srgbClr val="FF3300"/>
                </a:solidFill>
              </a:rPr>
              <a:t> </a:t>
            </a:r>
            <a:r>
              <a:rPr lang="en-US" altLang="zh-CN" sz="2000" b="1" i="1" dirty="0">
                <a:solidFill>
                  <a:srgbClr val="FF3300"/>
                </a:solidFill>
              </a:rPr>
              <a:t>interrupt</a:t>
            </a:r>
            <a:r>
              <a:rPr lang="en-US" altLang="zh-CN" sz="2000" b="1" dirty="0"/>
              <a:t>.</a:t>
            </a:r>
            <a:endParaRPr lang="en-US" altLang="zh-CN" sz="2000" b="1" dirty="0">
              <a:solidFill>
                <a:srgbClr val="0409E2"/>
              </a:solidFill>
            </a:endParaRPr>
          </a:p>
          <a:p>
            <a:pPr lvl="1"/>
            <a:endParaRPr lang="zh-CN" altLang="en-US" sz="1800" dirty="0"/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5851777C-E265-4AE5-A37E-5FE95752E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874735" y="2432482"/>
            <a:ext cx="7119892" cy="359930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FBD05A40-4D26-42F3-BE1F-CD4C8F25F9D3}"/>
              </a:ext>
            </a:extLst>
          </p:cNvPr>
          <p:cNvSpPr/>
          <p:nvPr/>
        </p:nvSpPr>
        <p:spPr>
          <a:xfrm>
            <a:off x="959268" y="3113088"/>
            <a:ext cx="1597025" cy="584200"/>
          </a:xfrm>
          <a:prstGeom prst="wedgeRoundRectCallout">
            <a:avLst>
              <a:gd name="adj1" fmla="val -20404"/>
              <a:gd name="adj2" fmla="val 9893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响应并处理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的中断请求</a:t>
            </a:r>
          </a:p>
        </p:txBody>
      </p:sp>
      <p:sp>
        <p:nvSpPr>
          <p:cNvPr id="6" name="对话气泡: 圆角矩形 10">
            <a:extLst>
              <a:ext uri="{FF2B5EF4-FFF2-40B4-BE49-F238E27FC236}">
                <a16:creationId xmlns:a16="http://schemas.microsoft.com/office/drawing/2014/main" id="{FBD05A40-4D26-42F3-BE1F-CD4C8F25F9D3}"/>
              </a:ext>
            </a:extLst>
          </p:cNvPr>
          <p:cNvSpPr/>
          <p:nvPr/>
        </p:nvSpPr>
        <p:spPr>
          <a:xfrm>
            <a:off x="1757780" y="4837591"/>
            <a:ext cx="2228294" cy="584200"/>
          </a:xfrm>
          <a:prstGeom prst="wedgeRoundRectCallout">
            <a:avLst>
              <a:gd name="adj1" fmla="val -7067"/>
              <a:gd name="adj2" fmla="val -9709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设备控制器中的中断模块提出中断请求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对话气泡: 圆角矩形 10">
            <a:extLst>
              <a:ext uri="{FF2B5EF4-FFF2-40B4-BE49-F238E27FC236}">
                <a16:creationId xmlns:a16="http://schemas.microsoft.com/office/drawing/2014/main" id="{FBD05A40-4D26-42F3-BE1F-CD4C8F25F9D3}"/>
              </a:ext>
            </a:extLst>
          </p:cNvPr>
          <p:cNvSpPr/>
          <p:nvPr/>
        </p:nvSpPr>
        <p:spPr>
          <a:xfrm>
            <a:off x="4782988" y="4845730"/>
            <a:ext cx="2414725" cy="702075"/>
          </a:xfrm>
          <a:prstGeom prst="wedgeRoundRectCallout">
            <a:avLst>
              <a:gd name="adj1" fmla="val -99121"/>
              <a:gd name="adj2" fmla="val -9163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当中断完成后，设备控制器中的中断模块通知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，中断已处理完毕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16408D2-940C-4D75-AC31-82E08B38E2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sym typeface="Arial" panose="020B0604020202020204" pitchFamily="34" charset="0"/>
              </a:rPr>
              <a:t>Hardware &amp; Software Interrupts</a:t>
            </a:r>
            <a:endParaRPr lang="en-US" altLang="zh-CN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2796903-97AE-4F13-9733-A8D6ED2E31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3713" y="1282700"/>
            <a:ext cx="8116887" cy="48517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tx2"/>
                </a:solidFill>
                <a:sym typeface="Arial" panose="020B0604020202020204" pitchFamily="34" charset="0"/>
              </a:rPr>
              <a:t>Hardware interrupt</a:t>
            </a:r>
            <a:r>
              <a:rPr lang="en-US" altLang="zh-CN" sz="2000" b="1" dirty="0"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ym typeface="Arial" panose="020B0604020202020204" pitchFamily="34" charset="0"/>
              </a:rPr>
              <a:t>by one of the devices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olidFill>
                  <a:srgbClr val="0409E2"/>
                </a:solidFill>
              </a:rPr>
              <a:t>Hardware</a:t>
            </a:r>
            <a:r>
              <a:rPr lang="en-US" altLang="zh-CN" sz="1800" dirty="0"/>
              <a:t> may trigger an interrupt at any time by sending a signal to the CPU, usually by way of the system bus.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 dirty="0">
                <a:sym typeface="Arial" panose="020B0604020202020204" pitchFamily="34" charset="0"/>
              </a:rPr>
              <a:t>CPU</a:t>
            </a:r>
            <a:r>
              <a:rPr lang="zh-CN" altLang="en-US" sz="1800" b="1" dirty="0">
                <a:sym typeface="Arial" panose="020B0604020202020204" pitchFamily="34" charset="0"/>
              </a:rPr>
              <a:t>响应中断后，执行</a:t>
            </a:r>
            <a:r>
              <a:rPr lang="en-US" altLang="zh-CN" sz="1800" b="1" dirty="0">
                <a:sym typeface="Arial" panose="020B0604020202020204" pitchFamily="34" charset="0"/>
              </a:rPr>
              <a:t>OS</a:t>
            </a:r>
            <a:r>
              <a:rPr lang="zh-CN" altLang="en-US" sz="1800" b="1" dirty="0">
                <a:sym typeface="Arial" panose="020B0604020202020204" pitchFamily="34" charset="0"/>
              </a:rPr>
              <a:t>提供的中断处理程序</a:t>
            </a:r>
            <a:r>
              <a:rPr lang="en-US" altLang="zh-CN" sz="1800" b="1" dirty="0">
                <a:sym typeface="Arial" panose="020B0604020202020204" pitchFamily="34" charset="0"/>
              </a:rPr>
              <a:t>.</a:t>
            </a:r>
            <a:endParaRPr lang="en-US" altLang="zh-CN" sz="1800" b="1" dirty="0"/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tx2"/>
                </a:solidFill>
                <a:sym typeface="Arial" panose="020B0604020202020204" pitchFamily="34" charset="0"/>
              </a:rPr>
              <a:t>Software interrupt</a:t>
            </a:r>
            <a:r>
              <a:rPr lang="en-US" altLang="zh-CN" sz="2000" b="1" dirty="0">
                <a:sym typeface="Arial" panose="020B0604020202020204" pitchFamily="34" charset="0"/>
              </a:rPr>
              <a:t> </a:t>
            </a:r>
            <a:r>
              <a:rPr lang="en-US" altLang="zh-CN" sz="2000" dirty="0" smtClean="0">
                <a:sym typeface="Arial" panose="020B0604020202020204" pitchFamily="34" charset="0"/>
              </a:rPr>
              <a:t>(</a:t>
            </a:r>
            <a:r>
              <a:rPr lang="en-US" altLang="zh-CN" sz="2000" b="1" u="sng" dirty="0" smtClean="0">
                <a:solidFill>
                  <a:srgbClr val="3366FF"/>
                </a:solidFill>
                <a:sym typeface="Arial" panose="020B0604020202020204" pitchFamily="34" charset="0"/>
              </a:rPr>
              <a:t>system call</a:t>
            </a:r>
            <a:r>
              <a:rPr lang="zh-CN" altLang="en-US" sz="2000" dirty="0" smtClean="0">
                <a:sym typeface="Arial" panose="020B0604020202020204" pitchFamily="34" charset="0"/>
              </a:rPr>
              <a:t>，</a:t>
            </a:r>
            <a:r>
              <a:rPr lang="en-US" altLang="zh-CN" sz="2000" b="1" u="sng" dirty="0" smtClean="0">
                <a:solidFill>
                  <a:srgbClr val="3366FF"/>
                </a:solidFill>
                <a:sym typeface="Arial" panose="020B0604020202020204" pitchFamily="34" charset="0"/>
              </a:rPr>
              <a:t>exception</a:t>
            </a:r>
            <a:r>
              <a:rPr lang="en-US" altLang="zh-CN" sz="2000" b="1" dirty="0" smtClean="0">
                <a:solidFill>
                  <a:srgbClr val="3366FF"/>
                </a:solidFill>
                <a:sym typeface="Arial" panose="020B0604020202020204" pitchFamily="34" charset="0"/>
              </a:rPr>
              <a:t>)</a:t>
            </a:r>
            <a:endParaRPr lang="en-US" altLang="zh-CN" sz="2000" b="1" dirty="0">
              <a:solidFill>
                <a:srgbClr val="33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olidFill>
                  <a:srgbClr val="7030A0"/>
                </a:solidFill>
              </a:rPr>
              <a:t>Software</a:t>
            </a:r>
            <a:r>
              <a:rPr lang="en-US" altLang="zh-CN" sz="1800" dirty="0"/>
              <a:t> may trigger an interrupt by executing a special operation called a </a:t>
            </a:r>
            <a:r>
              <a:rPr lang="en-US" altLang="zh-CN" sz="1800" b="1" u="sng" dirty="0">
                <a:solidFill>
                  <a:srgbClr val="7030A0"/>
                </a:solidFill>
              </a:rPr>
              <a:t>system call </a:t>
            </a:r>
            <a:r>
              <a:rPr lang="en-US" altLang="zh-CN" sz="1800" dirty="0"/>
              <a:t>(also called </a:t>
            </a:r>
            <a:r>
              <a:rPr lang="en-US" altLang="zh-CN" sz="1800" b="1" dirty="0"/>
              <a:t>a </a:t>
            </a:r>
            <a:r>
              <a:rPr lang="en-US" altLang="zh-CN" sz="1800" b="1" dirty="0">
                <a:solidFill>
                  <a:srgbClr val="7030A0"/>
                </a:solidFill>
              </a:rPr>
              <a:t>monitor call</a:t>
            </a:r>
            <a:r>
              <a:rPr lang="en-US" altLang="zh-CN" sz="1800" b="1" dirty="0"/>
              <a:t>),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to</a:t>
            </a:r>
            <a:r>
              <a:rPr lang="zh-CN" altLang="en-US" sz="1800" b="1" dirty="0"/>
              <a:t> </a:t>
            </a:r>
            <a:r>
              <a:rPr lang="en-US" altLang="zh-CN" sz="1800" b="1" dirty="0">
                <a:sym typeface="Arial" panose="020B0604020202020204" pitchFamily="34" charset="0"/>
              </a:rPr>
              <a:t>request for </a:t>
            </a:r>
            <a:r>
              <a:rPr lang="en-US" altLang="zh-CN" sz="1800" b="1" u="sng" dirty="0">
                <a:solidFill>
                  <a:srgbClr val="0070C0"/>
                </a:solidFill>
                <a:sym typeface="Arial" panose="020B0604020202020204" pitchFamily="34" charset="0"/>
              </a:rPr>
              <a:t>operating system service</a:t>
            </a:r>
            <a:r>
              <a:rPr lang="en-US" altLang="zh-CN" sz="1800" b="1" dirty="0">
                <a:solidFill>
                  <a:srgbClr val="0070C0"/>
                </a:solidFill>
                <a:sym typeface="Arial" panose="020B0604020202020204" pitchFamily="34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 u="sng" dirty="0">
                <a:solidFill>
                  <a:srgbClr val="7030A0"/>
                </a:solidFill>
                <a:sym typeface="Arial" panose="020B0604020202020204" pitchFamily="34" charset="0"/>
              </a:rPr>
              <a:t>Software error </a:t>
            </a:r>
            <a:r>
              <a:rPr lang="en-US" altLang="zh-CN" sz="1800" dirty="0">
                <a:sym typeface="Arial" panose="020B0604020202020204" pitchFamily="34" charset="0"/>
              </a:rPr>
              <a:t>(e.g., division by </a:t>
            </a:r>
            <a:r>
              <a:rPr lang="en-US" altLang="zh-CN" sz="1800" dirty="0" smtClean="0">
                <a:sym typeface="Arial" panose="020B0604020202020204" pitchFamily="34" charset="0"/>
              </a:rPr>
              <a:t>zero)  (</a:t>
            </a:r>
            <a:r>
              <a:rPr lang="en-US" altLang="zh-CN" sz="1800" b="1" dirty="0" smtClean="0">
                <a:solidFill>
                  <a:srgbClr val="3366FF"/>
                </a:solidFill>
                <a:sym typeface="Arial" panose="020B0604020202020204" pitchFamily="34" charset="0"/>
              </a:rPr>
              <a:t>UNIX</a:t>
            </a:r>
            <a:r>
              <a:rPr lang="zh-CN" altLang="en-US" sz="1800" b="1" dirty="0">
                <a:solidFill>
                  <a:srgbClr val="3366FF"/>
                </a:solidFill>
                <a:sym typeface="Arial" panose="020B0604020202020204" pitchFamily="34" charset="0"/>
              </a:rPr>
              <a:t>：</a:t>
            </a:r>
            <a:r>
              <a:rPr lang="en-US" altLang="zh-CN" sz="1800" b="1" dirty="0" smtClean="0">
                <a:solidFill>
                  <a:srgbClr val="3366FF"/>
                </a:solidFill>
                <a:sym typeface="Arial" panose="020B0604020202020204" pitchFamily="34" charset="0"/>
              </a:rPr>
              <a:t>exception</a:t>
            </a:r>
            <a:r>
              <a:rPr lang="zh-CN" altLang="en-US" sz="1800" b="1" dirty="0" smtClean="0">
                <a:solidFill>
                  <a:srgbClr val="3366FF"/>
                </a:solidFill>
                <a:sym typeface="Arial" panose="020B0604020202020204" pitchFamily="34" charset="0"/>
              </a:rPr>
              <a:t>）</a:t>
            </a:r>
            <a:endParaRPr lang="en-US" altLang="zh-CN" sz="1800" b="1" dirty="0">
              <a:solidFill>
                <a:srgbClr val="33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ym typeface="Arial" panose="020B0604020202020204" pitchFamily="34" charset="0"/>
              </a:rPr>
              <a:t>Other process problems include </a:t>
            </a:r>
            <a:r>
              <a:rPr lang="en-US" altLang="zh-CN" sz="1800" b="1" dirty="0">
                <a:solidFill>
                  <a:srgbClr val="0070C0"/>
                </a:solidFill>
                <a:sym typeface="Arial" panose="020B0604020202020204" pitchFamily="34" charset="0"/>
              </a:rPr>
              <a:t>infinite loop</a:t>
            </a:r>
            <a:r>
              <a:rPr lang="en-US" altLang="zh-CN" sz="1800" dirty="0">
                <a:sym typeface="Arial" panose="020B0604020202020204" pitchFamily="34" charset="0"/>
              </a:rPr>
              <a:t>, processes </a:t>
            </a:r>
            <a:r>
              <a:rPr lang="en-US" altLang="zh-CN" sz="1800" dirty="0">
                <a:solidFill>
                  <a:srgbClr val="0070C0"/>
                </a:solidFill>
                <a:sym typeface="Arial" panose="020B0604020202020204" pitchFamily="34" charset="0"/>
              </a:rPr>
              <a:t>modifying</a:t>
            </a:r>
            <a:r>
              <a:rPr lang="en-US" altLang="zh-CN" sz="1800" dirty="0">
                <a:sym typeface="Arial" panose="020B0604020202020204" pitchFamily="34" charset="0"/>
              </a:rPr>
              <a:t> each other or the operating system</a:t>
            </a:r>
            <a:endParaRPr lang="en-US" altLang="zh-CN" sz="1800" b="1" dirty="0"/>
          </a:p>
          <a:p>
            <a:r>
              <a:rPr lang="en-US" altLang="zh-CN" sz="2000" b="1" u="sng" dirty="0" smtClean="0">
                <a:solidFill>
                  <a:srgbClr val="C00000"/>
                </a:solidFill>
              </a:rPr>
              <a:t>Trap</a:t>
            </a:r>
          </a:p>
          <a:p>
            <a:pPr lvl="1"/>
            <a:r>
              <a:rPr lang="zh-CN" altLang="en-US" sz="1800" dirty="0" smtClean="0"/>
              <a:t>A</a:t>
            </a:r>
            <a:r>
              <a:rPr lang="zh-CN" altLang="en-US" sz="1800" dirty="0" smtClean="0">
                <a:solidFill>
                  <a:srgbClr val="FF3300"/>
                </a:solidFill>
              </a:rPr>
              <a:t> </a:t>
            </a:r>
            <a:r>
              <a:rPr lang="zh-CN" altLang="en-US" sz="1800" b="1" i="1" dirty="0">
                <a:solidFill>
                  <a:srgbClr val="00B050"/>
                </a:solidFill>
              </a:rPr>
              <a:t>trap</a:t>
            </a:r>
            <a:r>
              <a:rPr lang="zh-CN" altLang="en-US" sz="1800" dirty="0"/>
              <a:t> is a </a:t>
            </a:r>
            <a:r>
              <a:rPr lang="zh-CN" altLang="en-US" sz="1800" b="1" dirty="0">
                <a:solidFill>
                  <a:srgbClr val="00B0F0"/>
                </a:solidFill>
              </a:rPr>
              <a:t>software-generated interrupt </a:t>
            </a:r>
            <a:r>
              <a:rPr lang="zh-CN" altLang="en-US" sz="1800" dirty="0"/>
              <a:t>caused either </a:t>
            </a:r>
            <a:r>
              <a:rPr lang="zh-CN" altLang="en-US" sz="1800" b="1" u="sng" dirty="0">
                <a:solidFill>
                  <a:srgbClr val="7030A0"/>
                </a:solidFill>
              </a:rPr>
              <a:t>by an error </a:t>
            </a:r>
            <a:r>
              <a:rPr lang="zh-CN" altLang="en-US" sz="1800" dirty="0"/>
              <a:t>or </a:t>
            </a:r>
            <a:r>
              <a:rPr lang="zh-CN" altLang="en-US" sz="1800" b="1" dirty="0" smtClean="0">
                <a:solidFill>
                  <a:srgbClr val="7030A0"/>
                </a:solidFill>
              </a:rPr>
              <a:t>a </a:t>
            </a:r>
            <a:r>
              <a:rPr lang="zh-CN" altLang="en-US" sz="1800" b="1" u="sng" dirty="0">
                <a:solidFill>
                  <a:srgbClr val="7030A0"/>
                </a:solidFill>
              </a:rPr>
              <a:t>user request </a:t>
            </a:r>
            <a:r>
              <a:rPr lang="zh-CN" altLang="en-US" sz="1800" dirty="0">
                <a:solidFill>
                  <a:srgbClr val="0409E2"/>
                </a:solidFill>
              </a:rPr>
              <a:t>（e.g. system call）</a:t>
            </a:r>
            <a:r>
              <a:rPr lang="zh-CN" altLang="en-US" sz="1800" dirty="0">
                <a:solidFill>
                  <a:srgbClr val="FF0000"/>
                </a:solidFill>
              </a:rPr>
              <a:t>.</a:t>
            </a:r>
          </a:p>
          <a:p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98F4470-3EB5-4ECE-9C5A-23D5B76705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Common Functions of Interrupts(Cont.)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639345C-7A05-44A5-AA29-70D284E7CA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82700"/>
            <a:ext cx="7597775" cy="4483100"/>
          </a:xfrm>
        </p:spPr>
        <p:txBody>
          <a:bodyPr/>
          <a:lstStyle/>
          <a:p>
            <a:r>
              <a:rPr lang="zh-CN" altLang="en-US" sz="2400" dirty="0">
                <a:solidFill>
                  <a:srgbClr val="FF3300"/>
                </a:solidFill>
              </a:rPr>
              <a:t>Interrupt</a:t>
            </a:r>
            <a:r>
              <a:rPr lang="zh-CN" altLang="en-US" sz="2400" dirty="0"/>
              <a:t> transfers control to the </a:t>
            </a:r>
            <a:r>
              <a:rPr lang="zh-CN" altLang="en-US" sz="2400" b="1" dirty="0">
                <a:solidFill>
                  <a:srgbClr val="006600"/>
                </a:solidFill>
              </a:rPr>
              <a:t>interrupt service routine</a:t>
            </a:r>
            <a:r>
              <a:rPr lang="zh-CN" altLang="en-US" sz="2400" dirty="0"/>
              <a:t> generally, through the </a:t>
            </a:r>
            <a:r>
              <a:rPr lang="zh-CN" altLang="en-US" sz="2400" b="1" i="1" dirty="0">
                <a:solidFill>
                  <a:srgbClr val="C00000"/>
                </a:solidFill>
              </a:rPr>
              <a:t>interrupt vector</a:t>
            </a:r>
            <a:endParaRPr lang="en-US" altLang="zh-CN" sz="2400" b="1" i="1" dirty="0">
              <a:solidFill>
                <a:srgbClr val="C00000"/>
              </a:solidFill>
            </a:endParaRPr>
          </a:p>
          <a:p>
            <a:pPr lvl="1"/>
            <a:r>
              <a:rPr lang="zh-CN" altLang="en-US" sz="2000" dirty="0"/>
              <a:t> </a:t>
            </a:r>
            <a:r>
              <a:rPr lang="en-US" altLang="zh-CN" sz="2000" b="1" i="1" dirty="0">
                <a:solidFill>
                  <a:srgbClr val="C00000"/>
                </a:solidFill>
              </a:rPr>
              <a:t>I</a:t>
            </a:r>
            <a:r>
              <a:rPr lang="zh-CN" altLang="en-US" sz="2000" b="1" i="1" dirty="0">
                <a:solidFill>
                  <a:srgbClr val="C00000"/>
                </a:solidFill>
              </a:rPr>
              <a:t>nterrupt vector</a:t>
            </a:r>
            <a:r>
              <a:rPr lang="zh-CN" altLang="en-US" sz="2000" dirty="0"/>
              <a:t> </a:t>
            </a:r>
            <a:r>
              <a:rPr lang="en-US" altLang="zh-CN" sz="2000" dirty="0"/>
              <a:t>indexed by a unique device number, and </a:t>
            </a:r>
            <a:r>
              <a:rPr lang="zh-CN" altLang="en-US" sz="2000" dirty="0"/>
              <a:t>contains the addresses of all the service routines.</a:t>
            </a:r>
          </a:p>
          <a:p>
            <a:r>
              <a:rPr lang="zh-CN" altLang="en-US" sz="2400" dirty="0"/>
              <a:t>Interrupt architecture must </a:t>
            </a:r>
            <a:r>
              <a:rPr lang="zh-CN" altLang="en-US" sz="2400" dirty="0">
                <a:solidFill>
                  <a:srgbClr val="0409E2"/>
                </a:solidFill>
              </a:rPr>
              <a:t>save the address </a:t>
            </a:r>
            <a:r>
              <a:rPr lang="zh-CN" altLang="en-US" sz="2400" dirty="0"/>
              <a:t>of the interrupted instruction.</a:t>
            </a:r>
          </a:p>
          <a:p>
            <a:r>
              <a:rPr lang="zh-CN" altLang="en-US" sz="2400" dirty="0">
                <a:solidFill>
                  <a:srgbClr val="0409E2"/>
                </a:solidFill>
              </a:rPr>
              <a:t>Incoming</a:t>
            </a:r>
            <a:r>
              <a:rPr lang="zh-CN" altLang="en-US" sz="2400" dirty="0"/>
              <a:t> interrupts are </a:t>
            </a:r>
            <a:r>
              <a:rPr lang="zh-CN" altLang="en-US" sz="2400" i="1" dirty="0">
                <a:solidFill>
                  <a:srgbClr val="0409E2"/>
                </a:solidFill>
              </a:rPr>
              <a:t>disabled</a:t>
            </a:r>
            <a:r>
              <a:rPr lang="zh-CN" altLang="en-US" sz="2400" dirty="0">
                <a:solidFill>
                  <a:srgbClr val="0409E2"/>
                </a:solidFill>
              </a:rPr>
              <a:t> </a:t>
            </a:r>
            <a:r>
              <a:rPr lang="zh-CN" altLang="en-US" sz="2400" dirty="0"/>
              <a:t>while another interrupt is being processed to prevent a </a:t>
            </a:r>
            <a:r>
              <a:rPr lang="zh-CN" altLang="en-US" sz="2400" i="1" dirty="0"/>
              <a:t>lost interrupt</a:t>
            </a:r>
            <a:r>
              <a:rPr lang="zh-CN" altLang="en-US" sz="2400" dirty="0"/>
              <a:t>.</a:t>
            </a:r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zh-CN" altLang="en-US" sz="2000" dirty="0"/>
          </a:p>
          <a:p>
            <a:endParaRPr lang="zh-CN" altLang="en-US" sz="2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E279145-BC13-4270-A0DA-F178C30332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2313" y="307975"/>
            <a:ext cx="7772400" cy="536575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Interrupt Handling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40676D9-BB62-4D8C-A19A-4FF5251167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/>
              <a:t>The operating system preserves the state of the CPU by storing </a:t>
            </a:r>
            <a:r>
              <a:rPr lang="en-US" altLang="zh-CN" sz="2400">
                <a:solidFill>
                  <a:srgbClr val="FF3300"/>
                </a:solidFill>
              </a:rPr>
              <a:t>registers </a:t>
            </a:r>
            <a:r>
              <a:rPr lang="en-US" altLang="zh-CN" sz="2400"/>
              <a:t>and</a:t>
            </a:r>
            <a:r>
              <a:rPr lang="en-US" altLang="zh-CN" sz="2400">
                <a:solidFill>
                  <a:srgbClr val="FF3300"/>
                </a:solidFill>
              </a:rPr>
              <a:t> the program counter</a:t>
            </a:r>
            <a:r>
              <a:rPr lang="en-US" altLang="zh-CN" sz="2400"/>
              <a:t>. (</a:t>
            </a:r>
            <a:r>
              <a:rPr lang="en-US" altLang="zh-CN" sz="2400">
                <a:solidFill>
                  <a:srgbClr val="0409E2"/>
                </a:solidFill>
              </a:rPr>
              <a:t>context</a:t>
            </a:r>
            <a:r>
              <a:rPr lang="en-US" altLang="zh-CN" sz="2400"/>
              <a:t>)</a:t>
            </a:r>
          </a:p>
          <a:p>
            <a:r>
              <a:rPr lang="en-US" altLang="zh-CN" sz="2400">
                <a:solidFill>
                  <a:srgbClr val="006600"/>
                </a:solidFill>
              </a:rPr>
              <a:t>Determines which type of interrupt has occurred:</a:t>
            </a:r>
          </a:p>
          <a:p>
            <a:pPr lvl="1"/>
            <a:r>
              <a:rPr lang="en-US" altLang="zh-CN" sz="2000" i="1"/>
              <a:t>polling</a:t>
            </a:r>
            <a:endParaRPr lang="en-US" altLang="zh-CN" sz="2000"/>
          </a:p>
          <a:p>
            <a:pPr lvl="1"/>
            <a:r>
              <a:rPr lang="en-US" altLang="zh-CN" sz="2000" i="1"/>
              <a:t>vectored</a:t>
            </a:r>
            <a:r>
              <a:rPr lang="en-US" altLang="zh-CN" sz="2000"/>
              <a:t> interrupt system</a:t>
            </a:r>
          </a:p>
          <a:p>
            <a:r>
              <a:rPr lang="en-US" altLang="zh-CN" sz="2400"/>
              <a:t>Separate segments of code determine what action should be taken for each type of interrupt</a:t>
            </a:r>
          </a:p>
        </p:txBody>
      </p:sp>
    </p:spTree>
    <p:extLst>
      <p:ext uri="{BB962C8B-B14F-4D97-AF65-F5344CB8AC3E}">
        <p14:creationId xmlns:p14="http://schemas.microsoft.com/office/powerpoint/2010/main" val="36842547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DED53F4-48DD-4A7B-882B-F6D35847B6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solidFill>
                  <a:srgbClr val="0409E2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Computer System </a:t>
            </a: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Structure</a:t>
            </a:r>
            <a:endParaRPr lang="en-US" altLang="zh-CN" sz="2800" noProof="1">
              <a:solidFill>
                <a:srgbClr val="0409E2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395F77DB-2607-44C3-9ADE-B44913E77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523" r="4706" b="653"/>
          <a:stretch>
            <a:fillRect/>
          </a:stretch>
        </p:blipFill>
        <p:spPr bwMode="auto">
          <a:xfrm>
            <a:off x="817650" y="1182133"/>
            <a:ext cx="7442095" cy="453180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843963" y="6057873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Four Components of a </a:t>
            </a:r>
            <a:r>
              <a:rPr lang="en-US" altLang="zh-CN" noProof="1">
                <a:solidFill>
                  <a:srgbClr val="0409E2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Computer System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A15F0CF-0A9A-4CEF-A8AD-552EEB5F49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Interrupt Timeline</a:t>
            </a:r>
          </a:p>
        </p:txBody>
      </p:sp>
      <p:pic>
        <p:nvPicPr>
          <p:cNvPr id="37891" name="Picture 3">
            <a:extLst>
              <a:ext uri="{FF2B5EF4-FFF2-40B4-BE49-F238E27FC236}">
                <a16:creationId xmlns:a16="http://schemas.microsoft.com/office/drawing/2014/main" id="{5C4E91D8-8C6D-4DE1-AF8F-D29B02033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t="18321" r="572" b="18321"/>
          <a:stretch>
            <a:fillRect/>
          </a:stretch>
        </p:blipFill>
        <p:spPr bwMode="auto">
          <a:xfrm>
            <a:off x="1600200" y="1739900"/>
            <a:ext cx="6565900" cy="31623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2" name="Rectangle 2">
            <a:extLst>
              <a:ext uri="{FF2B5EF4-FFF2-40B4-BE49-F238E27FC236}">
                <a16:creationId xmlns:a16="http://schemas.microsoft.com/office/drawing/2014/main" id="{7E201A65-6D8B-446F-8FFA-060532D7B762}"/>
              </a:ext>
            </a:extLst>
          </p:cNvPr>
          <p:cNvSpPr txBox="1"/>
          <p:nvPr/>
        </p:nvSpPr>
        <p:spPr>
          <a:xfrm>
            <a:off x="838200" y="5573713"/>
            <a:ext cx="8077200" cy="4238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2000" b="1" noProof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Interrupt Timeline for a single process doing output</a:t>
            </a:r>
          </a:p>
        </p:txBody>
      </p:sp>
    </p:spTree>
    <p:extLst>
      <p:ext uri="{BB962C8B-B14F-4D97-AF65-F5344CB8AC3E}">
        <p14:creationId xmlns:p14="http://schemas.microsoft.com/office/powerpoint/2010/main" val="34937251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5E9EFA4-9394-40F6-9E0F-959CC72A6B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799" y="374342"/>
            <a:ext cx="8077200" cy="609600"/>
          </a:xfrm>
          <a:ln>
            <a:miter/>
          </a:ln>
        </p:spPr>
        <p:txBody>
          <a:bodyPr/>
          <a:lstStyle/>
          <a:p>
            <a:r>
              <a:rPr lang="zh-CN" altLang="en-US" dirty="0"/>
              <a:t>An operating system is </a:t>
            </a:r>
            <a:r>
              <a:rPr lang="zh-CN" altLang="en-US" u="sng" dirty="0">
                <a:solidFill>
                  <a:srgbClr val="FF0000"/>
                </a:solidFill>
              </a:rPr>
              <a:t>interrupt driven</a:t>
            </a:r>
            <a:r>
              <a:rPr lang="zh-CN" alt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890A1A8-197A-45F3-9566-4BCC43645C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5781" y="1315732"/>
            <a:ext cx="8377237" cy="4863126"/>
          </a:xfrm>
        </p:spPr>
        <p:txBody>
          <a:bodyPr/>
          <a:lstStyle/>
          <a:p>
            <a:r>
              <a:rPr lang="en-US" altLang="zh-CN" sz="2000" b="1" dirty="0"/>
              <a:t>If there are </a:t>
            </a:r>
            <a:endParaRPr lang="en-US" altLang="zh-CN" sz="2000" b="1" dirty="0" smtClean="0"/>
          </a:p>
          <a:p>
            <a:pPr lvl="1"/>
            <a:r>
              <a:rPr lang="en-US" altLang="zh-CN" sz="1800" b="1" dirty="0">
                <a:solidFill>
                  <a:srgbClr val="FF0000"/>
                </a:solidFill>
              </a:rPr>
              <a:t>N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o </a:t>
            </a:r>
            <a:r>
              <a:rPr lang="en-US" altLang="zh-CN" sz="1800" b="1" dirty="0">
                <a:solidFill>
                  <a:srgbClr val="006600"/>
                </a:solidFill>
              </a:rPr>
              <a:t>processes</a:t>
            </a:r>
            <a:r>
              <a:rPr lang="en-US" altLang="zh-CN" sz="1800" b="1" dirty="0"/>
              <a:t> to </a:t>
            </a:r>
            <a:r>
              <a:rPr lang="en-US" altLang="zh-CN" sz="1800" b="1" dirty="0" smtClean="0"/>
              <a:t>execute,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</a:rPr>
              <a:t>N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o</a:t>
            </a:r>
            <a:r>
              <a:rPr lang="en-US" altLang="zh-CN" sz="1800" b="1" dirty="0" smtClean="0"/>
              <a:t> </a:t>
            </a:r>
            <a:r>
              <a:rPr lang="en-US" altLang="zh-CN" sz="1800" b="1" dirty="0">
                <a:solidFill>
                  <a:srgbClr val="006600"/>
                </a:solidFill>
              </a:rPr>
              <a:t>I/O devices </a:t>
            </a:r>
            <a:r>
              <a:rPr lang="en-US" altLang="zh-CN" sz="1800" b="1" dirty="0"/>
              <a:t>to service, </a:t>
            </a:r>
            <a:r>
              <a:rPr lang="en-US" altLang="zh-CN" sz="1800" b="1" dirty="0" smtClean="0"/>
              <a:t>and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</a:rPr>
              <a:t>N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o</a:t>
            </a:r>
            <a:r>
              <a:rPr lang="en-US" altLang="zh-CN" sz="1800" b="1" dirty="0" smtClean="0"/>
              <a:t> </a:t>
            </a:r>
            <a:r>
              <a:rPr lang="en-US" altLang="zh-CN" sz="1800" b="1" dirty="0">
                <a:solidFill>
                  <a:srgbClr val="006600"/>
                </a:solidFill>
              </a:rPr>
              <a:t>users </a:t>
            </a:r>
            <a:r>
              <a:rPr lang="en-US" altLang="zh-CN" sz="1800" b="1" dirty="0"/>
              <a:t>to whom to </a:t>
            </a:r>
            <a:r>
              <a:rPr lang="en-US" altLang="zh-CN" sz="1800" b="1" dirty="0" smtClean="0"/>
              <a:t>respond</a:t>
            </a:r>
          </a:p>
          <a:p>
            <a:pPr lvl="1"/>
            <a:r>
              <a:rPr lang="en-US" altLang="zh-CN" sz="1800" b="1" dirty="0"/>
              <a:t>A</a:t>
            </a:r>
            <a:r>
              <a:rPr lang="en-US" altLang="zh-CN" sz="1800" b="1" dirty="0" smtClean="0"/>
              <a:t>n </a:t>
            </a:r>
            <a:r>
              <a:rPr lang="en-US" altLang="zh-CN" sz="1800" b="1" dirty="0"/>
              <a:t>operating system </a:t>
            </a:r>
            <a:r>
              <a:rPr lang="en-US" altLang="zh-CN" sz="1800" b="1" dirty="0">
                <a:solidFill>
                  <a:srgbClr val="0409E2"/>
                </a:solidFill>
              </a:rPr>
              <a:t>will sit quietly</a:t>
            </a:r>
            <a:r>
              <a:rPr lang="en-US" altLang="zh-CN" sz="1800" b="1" dirty="0"/>
              <a:t>, waiting for </a:t>
            </a:r>
            <a:r>
              <a:rPr lang="en-US" altLang="zh-CN" sz="1800" b="1" dirty="0">
                <a:solidFill>
                  <a:srgbClr val="0409E2"/>
                </a:solidFill>
              </a:rPr>
              <a:t>something </a:t>
            </a:r>
            <a:r>
              <a:rPr lang="en-US" altLang="zh-CN" sz="1800" b="1" dirty="0"/>
              <a:t>(</a:t>
            </a:r>
            <a:r>
              <a:rPr lang="en-US" altLang="zh-CN" sz="1800" b="1" dirty="0">
                <a:solidFill>
                  <a:srgbClr val="C00000"/>
                </a:solidFill>
              </a:rPr>
              <a:t>events</a:t>
            </a:r>
            <a:r>
              <a:rPr lang="en-US" altLang="zh-CN" sz="1800" b="1" dirty="0"/>
              <a:t>) to happen. </a:t>
            </a:r>
          </a:p>
          <a:p>
            <a:r>
              <a:rPr lang="en-US" altLang="zh-CN" sz="2000" dirty="0" smtClean="0"/>
              <a:t>The </a:t>
            </a:r>
            <a:r>
              <a:rPr lang="en-US" altLang="zh-CN" sz="2000" dirty="0">
                <a:solidFill>
                  <a:srgbClr val="006600"/>
                </a:solidFill>
              </a:rPr>
              <a:t>occurrence </a:t>
            </a:r>
            <a:r>
              <a:rPr lang="en-US" altLang="zh-CN" sz="2000" dirty="0"/>
              <a:t>of an </a:t>
            </a:r>
            <a:r>
              <a:rPr lang="en-US" altLang="zh-CN" sz="2000" dirty="0">
                <a:solidFill>
                  <a:srgbClr val="C00000"/>
                </a:solidFill>
              </a:rPr>
              <a:t>event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/>
              <a:t>is usually </a:t>
            </a:r>
            <a:r>
              <a:rPr lang="en-US" altLang="zh-CN" sz="2000" dirty="0">
                <a:solidFill>
                  <a:srgbClr val="0409E2"/>
                </a:solidFill>
              </a:rPr>
              <a:t>signaled</a:t>
            </a:r>
            <a:r>
              <a:rPr lang="en-US" altLang="zh-CN" sz="2000" dirty="0"/>
              <a:t> by an </a:t>
            </a:r>
            <a:r>
              <a:rPr lang="en-US" altLang="zh-CN" sz="2000" b="1" dirty="0">
                <a:solidFill>
                  <a:srgbClr val="C00000"/>
                </a:solidFill>
              </a:rPr>
              <a:t>interrupt </a:t>
            </a:r>
            <a:r>
              <a:rPr lang="en-US" altLang="zh-CN" sz="2000" dirty="0"/>
              <a:t>from either the </a:t>
            </a:r>
            <a:r>
              <a:rPr lang="en-US" altLang="zh-CN" sz="2000" b="1" dirty="0">
                <a:solidFill>
                  <a:srgbClr val="7030A0"/>
                </a:solidFill>
              </a:rPr>
              <a:t>hardware</a:t>
            </a:r>
            <a:r>
              <a:rPr lang="en-US" altLang="zh-CN" sz="2000" dirty="0"/>
              <a:t> or the </a:t>
            </a:r>
            <a:r>
              <a:rPr lang="en-US" altLang="zh-CN" sz="2000" b="1" dirty="0">
                <a:solidFill>
                  <a:srgbClr val="7030A0"/>
                </a:solidFill>
              </a:rPr>
              <a:t>software</a:t>
            </a:r>
            <a:r>
              <a:rPr lang="en-US" altLang="zh-CN" sz="2000" dirty="0">
                <a:solidFill>
                  <a:srgbClr val="7030A0"/>
                </a:solidFill>
              </a:rPr>
              <a:t> (a trap</a:t>
            </a:r>
            <a:r>
              <a:rPr lang="en-US" altLang="zh-CN" sz="2000" dirty="0" smtClean="0">
                <a:solidFill>
                  <a:srgbClr val="7030A0"/>
                </a:solidFill>
              </a:rPr>
              <a:t>).</a:t>
            </a:r>
          </a:p>
          <a:p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zh-CN" altLang="en-US" sz="2000" b="1" dirty="0"/>
              <a:t>思考：</a:t>
            </a:r>
            <a:endParaRPr lang="en-US" altLang="zh-CN" sz="2000" b="1" dirty="0"/>
          </a:p>
          <a:p>
            <a:pPr lvl="1"/>
            <a:r>
              <a:rPr lang="zh-CN" altLang="en-US" sz="1800" b="1" dirty="0"/>
              <a:t>此时操作系统无事可干，</a:t>
            </a:r>
            <a:r>
              <a:rPr lang="en-US" altLang="zh-CN" sz="1800" b="1" dirty="0" smtClean="0"/>
              <a:t>CPU</a:t>
            </a:r>
            <a:r>
              <a:rPr lang="zh-CN" altLang="en-US" sz="1800" b="1" dirty="0" smtClean="0"/>
              <a:t>在干什么？能否</a:t>
            </a:r>
            <a:r>
              <a:rPr lang="zh-CN" altLang="en-US" sz="1800" b="1" dirty="0"/>
              <a:t>停止工作？</a:t>
            </a:r>
            <a:endParaRPr lang="en-US" altLang="zh-CN" sz="1800" b="1" dirty="0"/>
          </a:p>
          <a:p>
            <a:endParaRPr lang="zh-CN" altLang="en-US" sz="2000" b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5E9EFA4-9394-40F6-9E0F-959CC72A6B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799" y="374342"/>
            <a:ext cx="8077200" cy="609600"/>
          </a:xfrm>
          <a:ln>
            <a:miter/>
          </a:ln>
        </p:spPr>
        <p:txBody>
          <a:bodyPr/>
          <a:lstStyle/>
          <a:p>
            <a:r>
              <a:rPr lang="zh-CN" altLang="en-US" dirty="0" smtClean="0"/>
              <a:t>思考：如果没有中断机制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890A1A8-197A-45F3-9566-4BCC43645C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932" y="1315732"/>
            <a:ext cx="7295103" cy="4863126"/>
          </a:xfrm>
        </p:spPr>
        <p:txBody>
          <a:bodyPr/>
          <a:lstStyle/>
          <a:p>
            <a:r>
              <a:rPr lang="en-US" altLang="zh-CN" sz="1800" dirty="0" smtClean="0"/>
              <a:t>CPU</a:t>
            </a:r>
            <a:r>
              <a:rPr lang="zh-CN" altLang="en-US" sz="1800" dirty="0" smtClean="0"/>
              <a:t>与设备只能串行工作</a:t>
            </a:r>
            <a:endParaRPr lang="en-US" altLang="zh-CN" sz="1800" dirty="0" smtClean="0"/>
          </a:p>
          <a:p>
            <a:r>
              <a:rPr lang="zh-CN" altLang="en-US" sz="1800" dirty="0" smtClean="0"/>
              <a:t>无法实现多任务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如何实现分时操作系统？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无法实现上下文切换（</a:t>
            </a:r>
            <a:r>
              <a:rPr lang="en-US" altLang="zh-CN" sz="1600" dirty="0" smtClean="0"/>
              <a:t>Context Switch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800" dirty="0" smtClean="0"/>
              <a:t>当一个程序出现死循环，无法释放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…</a:t>
            </a:r>
          </a:p>
          <a:p>
            <a:r>
              <a:rPr lang="zh-CN" altLang="en-US" sz="1800" dirty="0" smtClean="0"/>
              <a:t>当</a:t>
            </a:r>
            <a:r>
              <a:rPr lang="zh-CN" altLang="en-US" sz="1800" dirty="0"/>
              <a:t>访问的内容</a:t>
            </a:r>
            <a:r>
              <a:rPr lang="zh-CN" altLang="en-US" sz="1800" dirty="0" smtClean="0"/>
              <a:t>不在</a:t>
            </a:r>
            <a:r>
              <a:rPr lang="en-US" altLang="zh-CN" sz="1800" dirty="0" smtClean="0"/>
              <a:t>Cache</a:t>
            </a:r>
            <a:r>
              <a:rPr lang="zh-CN" altLang="en-US" sz="1800" dirty="0" smtClean="0"/>
              <a:t>中，</a:t>
            </a:r>
            <a:r>
              <a:rPr lang="en-US" altLang="zh-CN" sz="1800" dirty="0" smtClean="0"/>
              <a:t>…</a:t>
            </a:r>
          </a:p>
          <a:p>
            <a:r>
              <a:rPr lang="zh-CN" altLang="en-US" sz="1800" dirty="0" smtClean="0"/>
              <a:t>虚拟存储管理中，当访问的内容不在内存，</a:t>
            </a:r>
            <a:r>
              <a:rPr lang="en-US" altLang="zh-CN" sz="1800" dirty="0" smtClean="0"/>
              <a:t>….</a:t>
            </a:r>
          </a:p>
          <a:p>
            <a:r>
              <a:rPr lang="en-US" altLang="zh-CN" sz="1800" dirty="0" smtClean="0"/>
              <a:t>…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77303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47478C9-A01F-41DE-B16E-0814788B093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中断处理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zh-CN" altLang="en-US" sz="26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子程序调用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都需要压栈以保护现场，</a:t>
            </a:r>
            <a:r>
              <a:rPr lang="zh-CN" altLang="en-US" sz="26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中断处理一定会保存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而子程序调用</a:t>
            </a:r>
            <a:r>
              <a:rPr lang="zh-CN" altLang="en-US" sz="2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不需要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保存的内容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的是（）。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B58D6A-09E6-427F-9B19-2CD56BAE244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程序计数器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456C79-593F-4003-A58D-5B94984EDC3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程序状态字寄存器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18F48D-43FE-4173-9699-B82D93FFAC0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通用数据寄存器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3A84B4-324F-4803-B224-BF9A0FBBE2D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通用地址寄存器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DF60A7B-4A64-4EC9-A632-02929660340A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EAEA003-BE0B-4B0C-846E-3F0FA103A1D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03FA54B-5BA1-4CA3-937B-E9CCAFA68B0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1C92B08-47B3-4536-9FFF-89B3F5A4444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037A854-D833-42C5-9E32-B932DE59652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CF3F723-C9E7-4536-BCB1-3BCDD492E80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40D2156-DB3D-400E-9687-BD91E02AA09B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4D53D1C-9E75-428D-BE7E-0B6D30157F9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E3660A5-B9C4-41F9-9211-F7243ED5C09F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71149E08-CEE4-41D9-AA14-015C3157A698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2424B3B8-EFB5-4BDD-971D-56316E59E94A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0822A813-0F02-43DD-926B-0A7436D0C295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16D4E083-AE4B-4C62-B9EE-295FD5356E5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FD84A9AA-31FD-4E50-B92C-3A5E1D677F9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45301A5F-B5D4-4210-AB64-96B86FF94D84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EE61B29-524C-4054-A584-8530A9EA9FDC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9B1FF893-1BDF-49BB-B89C-72D716ECF4A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9256862B-24B0-43C7-AFD7-3B99C583BA58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90201A99-6A58-4ED5-B125-9128871AA612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0D768F10-E8F6-40BB-A3E6-8593D2CBC547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10A6510-1EEC-4156-BF90-8F54392CAD94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A9D8C39-8B2F-4981-B6B7-9D4EDFA9EA80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109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1">
            <a:extLst>
              <a:ext uri="{FF2B5EF4-FFF2-40B4-BE49-F238E27FC236}">
                <a16:creationId xmlns:a16="http://schemas.microsoft.com/office/drawing/2014/main" id="{A8E66310-ED3C-43C1-93AE-099181EDFE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1750" y="6564313"/>
            <a:ext cx="2019300" cy="29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DD8800-7B85-439B-BA61-1D3E7AEB3705}" type="slidenum">
              <a:rPr lang="zh-CN" altLang="en-US" sz="18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zh-CN" sz="1800"/>
          </a:p>
        </p:txBody>
      </p:sp>
      <p:sp>
        <p:nvSpPr>
          <p:cNvPr id="77827" name="文本框 3">
            <a:extLst>
              <a:ext uri="{FF2B5EF4-FFF2-40B4-BE49-F238E27FC236}">
                <a16:creationId xmlns:a16="http://schemas.microsoft.com/office/drawing/2014/main" id="{5BF7E084-BB1D-4C3F-B020-C98A0855E420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8313" y="977900"/>
            <a:ext cx="8280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内部异常（内中断）可分为</a:t>
            </a:r>
            <a:r>
              <a:rPr lang="zh-CN" altLang="en-US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故障（</a:t>
            </a:r>
            <a:r>
              <a:rPr lang="en-US" altLang="zh-CN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fault</a:t>
            </a:r>
            <a:r>
              <a:rPr lang="zh-CN" altLang="en-US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陷阱（</a:t>
            </a:r>
            <a:r>
              <a:rPr lang="en-US" altLang="zh-CN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trap</a:t>
            </a:r>
            <a:r>
              <a:rPr lang="zh-CN" altLang="en-US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zh-CN" altLang="en-US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终止（</a:t>
            </a:r>
            <a:r>
              <a:rPr lang="en-US" altLang="zh-CN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abort</a:t>
            </a:r>
            <a:r>
              <a:rPr lang="zh-CN" altLang="en-US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三类。下列有关内部异常的叙述中，错误的是（）。（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2015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77828" name="文本框 4">
            <a:extLst>
              <a:ext uri="{FF2B5EF4-FFF2-40B4-BE49-F238E27FC236}">
                <a16:creationId xmlns:a16="http://schemas.microsoft.com/office/drawing/2014/main" id="{83F72394-8E66-4849-8513-0BB8D22706E7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内部异常的产生与当前执行指令相关</a:t>
            </a:r>
          </a:p>
        </p:txBody>
      </p:sp>
      <p:sp>
        <p:nvSpPr>
          <p:cNvPr id="77829" name="文本框 5">
            <a:extLst>
              <a:ext uri="{FF2B5EF4-FFF2-40B4-BE49-F238E27FC236}">
                <a16:creationId xmlns:a16="http://schemas.microsoft.com/office/drawing/2014/main" id="{F8DD721A-AC09-45A5-8BC4-5C6423F3EB13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435350"/>
            <a:ext cx="64008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内部异常的检测由</a:t>
            </a:r>
            <a:r>
              <a:rPr lang="en-US" altLang="zh-CN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CPU</a:t>
            </a:r>
            <a:r>
              <a:rPr lang="zh-CN" altLang="en-US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内部逻辑实现</a:t>
            </a:r>
          </a:p>
        </p:txBody>
      </p:sp>
      <p:sp>
        <p:nvSpPr>
          <p:cNvPr id="77830" name="文本框 6">
            <a:extLst>
              <a:ext uri="{FF2B5EF4-FFF2-40B4-BE49-F238E27FC236}">
                <a16:creationId xmlns:a16="http://schemas.microsoft.com/office/drawing/2014/main" id="{9AAE72A3-DB57-4343-80C0-E62792DE1D7A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148138"/>
            <a:ext cx="619918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内部异常的响应发生在指令执行过程中</a:t>
            </a:r>
          </a:p>
        </p:txBody>
      </p:sp>
      <p:sp>
        <p:nvSpPr>
          <p:cNvPr id="77831" name="文本框 7">
            <a:extLst>
              <a:ext uri="{FF2B5EF4-FFF2-40B4-BE49-F238E27FC236}">
                <a16:creationId xmlns:a16="http://schemas.microsoft.com/office/drawing/2014/main" id="{0E672756-F247-4FC1-8820-DD1A05E8FE8B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4924425"/>
            <a:ext cx="73152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内部异常处理后返回到发生异常的指令继续执行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81EF8AC-DF1C-4F22-90C6-9554C0403FC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4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4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77A04BE-C6CE-481B-B703-C1BA8D465ED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49885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4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4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B56D89E-DC84-46A6-9635-908CFA35B60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21163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4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4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12B51806-5CD5-4960-A669-80FB13B9FC7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37CAE5-B919-46C5-BC25-FC6D262E634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7837" name="文本框 6">
            <a:extLst>
              <a:ext uri="{FF2B5EF4-FFF2-40B4-BE49-F238E27FC236}">
                <a16:creationId xmlns:a16="http://schemas.microsoft.com/office/drawing/2014/main" id="{1F24F8CE-B784-485C-A7BE-1301255AFD92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77838" name="文本框 7">
            <a:extLst>
              <a:ext uri="{FF2B5EF4-FFF2-40B4-BE49-F238E27FC236}">
                <a16:creationId xmlns:a16="http://schemas.microsoft.com/office/drawing/2014/main" id="{3F704994-1AA7-46B6-BECF-7E2A97EA6364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F68F7D6-76A2-4619-B5EA-13F341796581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1079500" y="492442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4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4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7840" name="组合 5">
            <a:extLst>
              <a:ext uri="{FF2B5EF4-FFF2-40B4-BE49-F238E27FC236}">
                <a16:creationId xmlns:a16="http://schemas.microsoft.com/office/drawing/2014/main" id="{BC3415AD-3B79-4AAC-802A-9A0DC683F004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3" name="RemarkBack">
              <a:extLst>
                <a:ext uri="{FF2B5EF4-FFF2-40B4-BE49-F238E27FC236}">
                  <a16:creationId xmlns:a16="http://schemas.microsoft.com/office/drawing/2014/main" id="{C0F9B0A2-9948-40D4-B095-C1EC89BD9BBC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RemarkBlock">
              <a:extLst>
                <a:ext uri="{FF2B5EF4-FFF2-40B4-BE49-F238E27FC236}">
                  <a16:creationId xmlns:a16="http://schemas.microsoft.com/office/drawing/2014/main" id="{D370D330-9D0D-4A91-9FE7-7218C11F61AE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16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7853" name="RemarkTitleText">
              <a:extLst>
                <a:ext uri="{FF2B5EF4-FFF2-40B4-BE49-F238E27FC236}">
                  <a16:creationId xmlns:a16="http://schemas.microsoft.com/office/drawing/2014/main" id="{A7510FA7-4D6D-4B5C-AC1E-CBAFDC4270B7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5" name="RemarkBack">
            <a:extLst>
              <a:ext uri="{FF2B5EF4-FFF2-40B4-BE49-F238E27FC236}">
                <a16:creationId xmlns:a16="http://schemas.microsoft.com/office/drawing/2014/main" id="{41BEA895-7834-4773-9FEF-566C1CF23F12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RemarkBlock">
            <a:extLst>
              <a:ext uri="{FF2B5EF4-FFF2-40B4-BE49-F238E27FC236}">
                <a16:creationId xmlns:a16="http://schemas.microsoft.com/office/drawing/2014/main" id="{17B0A03D-44DF-4006-9BA8-F1557887E428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7843" name="RemarkTitleText">
            <a:extLst>
              <a:ext uri="{FF2B5EF4-FFF2-40B4-BE49-F238E27FC236}">
                <a16:creationId xmlns:a16="http://schemas.microsoft.com/office/drawing/2014/main" id="{3B6781C9-03BC-46BE-B278-A074EFFA4A7C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7844" name="组合 17">
            <a:extLst>
              <a:ext uri="{FF2B5EF4-FFF2-40B4-BE49-F238E27FC236}">
                <a16:creationId xmlns:a16="http://schemas.microsoft.com/office/drawing/2014/main" id="{01E66117-77ED-4B12-B31A-E67554926ABE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FC5CD293-5A6F-4037-96AD-7A95C5827F7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6C6D70E0-F12B-42A9-803A-2B2F97D99879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7849" name="TypeText">
              <a:extLst>
                <a:ext uri="{FF2B5EF4-FFF2-40B4-BE49-F238E27FC236}">
                  <a16:creationId xmlns:a16="http://schemas.microsoft.com/office/drawing/2014/main" id="{99824EEE-FDC4-4687-8710-5F8299AB8200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7850" name="TipText">
              <a:extLst>
                <a:ext uri="{FF2B5EF4-FFF2-40B4-BE49-F238E27FC236}">
                  <a16:creationId xmlns:a16="http://schemas.microsoft.com/office/drawing/2014/main" id="{7487BDE8-E14A-4F33-B14E-98023947C6B2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7845" name="图片 2">
            <a:extLst>
              <a:ext uri="{FF2B5EF4-FFF2-40B4-BE49-F238E27FC236}">
                <a16:creationId xmlns:a16="http://schemas.microsoft.com/office/drawing/2014/main" id="{BD280B94-1B2A-4492-8350-650E3E6DBCDC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46" name="文本框 15">
            <a:extLst>
              <a:ext uri="{FF2B5EF4-FFF2-40B4-BE49-F238E27FC236}">
                <a16:creationId xmlns:a16="http://schemas.microsoft.com/office/drawing/2014/main" id="{C7E751CF-CFA2-48E9-AD60-62F77F24528F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14400" y="635000"/>
            <a:ext cx="7315200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34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34279EB-3410-48E7-820C-67994F96E5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1.2.2 Storage Structure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69580C7-D7CB-4F80-AFC8-E33018E197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5313" y="1282700"/>
            <a:ext cx="8040687" cy="5132388"/>
          </a:xfrm>
        </p:spPr>
        <p:txBody>
          <a:bodyPr/>
          <a:lstStyle/>
          <a:p>
            <a:r>
              <a:rPr lang="en-US" altLang="zh-CN" sz="2400" dirty="0">
                <a:solidFill>
                  <a:srgbClr val="FF3300"/>
                </a:solidFill>
              </a:rPr>
              <a:t>Main memory </a:t>
            </a:r>
            <a:r>
              <a:rPr lang="en-US" altLang="zh-CN" sz="2400" dirty="0"/>
              <a:t>– only large storage media that the CPU can access directly.</a:t>
            </a:r>
          </a:p>
          <a:p>
            <a:r>
              <a:rPr lang="en-US" altLang="zh-CN" sz="2400" dirty="0">
                <a:solidFill>
                  <a:srgbClr val="FF3300"/>
                </a:solidFill>
              </a:rPr>
              <a:t>Secondary storage </a:t>
            </a:r>
            <a:r>
              <a:rPr lang="en-US" altLang="zh-CN" sz="2400" dirty="0"/>
              <a:t>– extension of main memory that provides large nonvolatile storage capacity.</a:t>
            </a:r>
          </a:p>
          <a:p>
            <a:r>
              <a:rPr lang="en-US" altLang="zh-CN" sz="2400" dirty="0">
                <a:solidFill>
                  <a:srgbClr val="FF3300"/>
                </a:solidFill>
              </a:rPr>
              <a:t>Magnetic disks </a:t>
            </a:r>
            <a:r>
              <a:rPr lang="en-US" altLang="zh-CN" sz="2400" dirty="0"/>
              <a:t>– rigid metal or glass platters covered with magnetic recording material </a:t>
            </a:r>
          </a:p>
          <a:p>
            <a:pPr lvl="1"/>
            <a:r>
              <a:rPr lang="en-US" altLang="zh-CN" sz="2000" dirty="0"/>
              <a:t>Disk surface is logically divided into </a:t>
            </a:r>
            <a:r>
              <a:rPr lang="en-US" altLang="zh-CN" sz="2000" i="1" dirty="0"/>
              <a:t>tracks</a:t>
            </a:r>
            <a:r>
              <a:rPr lang="en-US" altLang="zh-CN" sz="2000" dirty="0"/>
              <a:t>, which are subdivided into </a:t>
            </a:r>
            <a:r>
              <a:rPr lang="en-US" altLang="zh-CN" sz="2000" i="1" dirty="0"/>
              <a:t>sectors</a:t>
            </a:r>
            <a:r>
              <a:rPr lang="en-US" altLang="zh-CN" sz="2000" dirty="0"/>
              <a:t>.</a:t>
            </a:r>
          </a:p>
          <a:p>
            <a:pPr lvl="1"/>
            <a:r>
              <a:rPr lang="en-US" altLang="zh-CN" sz="2000" dirty="0"/>
              <a:t>The </a:t>
            </a:r>
            <a:r>
              <a:rPr lang="en-US" altLang="zh-CN" sz="2000" i="1" dirty="0"/>
              <a:t>disk controller</a:t>
            </a:r>
            <a:r>
              <a:rPr lang="en-US" altLang="zh-CN" sz="2000" dirty="0"/>
              <a:t> determines the logical interaction between the device and the computer.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F84E363-B2C8-42B8-B555-6697758C55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Storage Hierarchy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103C95E-A9C9-4FE9-8927-00D40D74EC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48575" cy="4483100"/>
          </a:xfrm>
        </p:spPr>
        <p:txBody>
          <a:bodyPr/>
          <a:lstStyle/>
          <a:p>
            <a:r>
              <a:rPr lang="en-US" altLang="zh-CN" sz="2800"/>
              <a:t>Storage systems organized in hierarchy.</a:t>
            </a:r>
          </a:p>
          <a:p>
            <a:pPr lvl="1"/>
            <a:r>
              <a:rPr lang="en-US" altLang="zh-CN" sz="2400">
                <a:solidFill>
                  <a:srgbClr val="0409E2"/>
                </a:solidFill>
              </a:rPr>
              <a:t>Speed</a:t>
            </a:r>
          </a:p>
          <a:p>
            <a:pPr lvl="1"/>
            <a:r>
              <a:rPr lang="en-US" altLang="zh-CN" sz="2400">
                <a:solidFill>
                  <a:srgbClr val="0409E2"/>
                </a:solidFill>
              </a:rPr>
              <a:t>Cost</a:t>
            </a:r>
          </a:p>
          <a:p>
            <a:pPr lvl="1"/>
            <a:r>
              <a:rPr lang="en-US" altLang="zh-CN" sz="2400">
                <a:solidFill>
                  <a:srgbClr val="0409E2"/>
                </a:solidFill>
              </a:rPr>
              <a:t>Volatility</a:t>
            </a:r>
          </a:p>
          <a:p>
            <a:r>
              <a:rPr lang="en-US" altLang="zh-CN" sz="2800" i="1"/>
              <a:t>Caching</a:t>
            </a:r>
            <a:r>
              <a:rPr lang="en-US" altLang="zh-CN" sz="2800"/>
              <a:t> – copying information into faster storage system; main memory can be viewed as a last </a:t>
            </a:r>
            <a:r>
              <a:rPr lang="en-US" altLang="zh-CN" sz="2800" i="1"/>
              <a:t>cache</a:t>
            </a:r>
            <a:r>
              <a:rPr lang="en-US" altLang="zh-CN" sz="2800"/>
              <a:t> for secondary storage.</a:t>
            </a:r>
          </a:p>
          <a:p>
            <a:r>
              <a:rPr lang="en-US" altLang="zh-CN" sz="2800"/>
              <a:t>Disk cache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6CDBA96-D836-40F4-BD1F-48E41FD1B9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Storage-Device Hierarchy</a:t>
            </a:r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5399B558-9B41-442D-93D3-93B34C8C9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" t="510" r="5736" b="510"/>
          <a:stretch>
            <a:fillRect/>
          </a:stretch>
        </p:blipFill>
        <p:spPr bwMode="auto">
          <a:xfrm>
            <a:off x="685800" y="1201738"/>
            <a:ext cx="6553200" cy="45132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1A646F4-A7DB-4DE8-A825-97755382A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Performance of Various Levels of Storage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3292AC8-053D-499E-B50C-13AE55BD6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/>
              <a:t>Movement between levels of storage hierarchy can be explicit or implicit</a:t>
            </a:r>
          </a:p>
        </p:txBody>
      </p:sp>
      <p:pic>
        <p:nvPicPr>
          <p:cNvPr id="44036" name="Picture 4">
            <a:extLst>
              <a:ext uri="{FF2B5EF4-FFF2-40B4-BE49-F238E27FC236}">
                <a16:creationId xmlns:a16="http://schemas.microsoft.com/office/drawing/2014/main" id="{6FDE68D7-45EE-4CB1-9D4D-C5B4ACEDE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t="23097" r="787" b="22835"/>
          <a:stretch>
            <a:fillRect/>
          </a:stretch>
        </p:blipFill>
        <p:spPr bwMode="auto">
          <a:xfrm>
            <a:off x="695325" y="2170113"/>
            <a:ext cx="7562850" cy="35020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831E2A3-A209-44DC-9D69-8AA599595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Migration of Integer A from Disk to Register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CCF4E67-F86C-41A8-BEBF-81925F503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82700"/>
            <a:ext cx="7351712" cy="5045075"/>
          </a:xfrm>
        </p:spPr>
        <p:txBody>
          <a:bodyPr/>
          <a:lstStyle/>
          <a:p>
            <a:r>
              <a:rPr lang="en-US" altLang="zh-CN" sz="2000"/>
              <a:t>Multitasking environments must be careful to use most recent value, no matter where it is stored in the storage hierarchy</a:t>
            </a: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endParaRPr lang="en-US" altLang="zh-CN" sz="1800"/>
          </a:p>
          <a:p>
            <a:r>
              <a:rPr lang="en-US" altLang="zh-CN" sz="2000"/>
              <a:t>Multiprocessor environment must provide cache coherency in hardware such that all CPUs have the most recent value in their cache</a:t>
            </a:r>
          </a:p>
          <a:p>
            <a:r>
              <a:rPr lang="en-US" altLang="zh-CN" sz="2000"/>
              <a:t>Distributed environment situation even more complex</a:t>
            </a:r>
          </a:p>
          <a:p>
            <a:pPr lvl="1"/>
            <a:r>
              <a:rPr lang="en-US" altLang="zh-CN" sz="2000"/>
              <a:t>Several copies of a datum can exist</a:t>
            </a:r>
          </a:p>
          <a:p>
            <a:pPr lvl="1"/>
            <a:r>
              <a:rPr lang="en-US" altLang="zh-CN" sz="2000"/>
              <a:t>Various solutions covered in Chapter 17</a:t>
            </a:r>
          </a:p>
        </p:txBody>
      </p:sp>
      <p:pic>
        <p:nvPicPr>
          <p:cNvPr id="45060" name="Picture 4">
            <a:extLst>
              <a:ext uri="{FF2B5EF4-FFF2-40B4-BE49-F238E27FC236}">
                <a16:creationId xmlns:a16="http://schemas.microsoft.com/office/drawing/2014/main" id="{FDE5EB88-24B6-4AB7-BFE7-835E361B3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" t="41441" r="386" b="41183"/>
          <a:stretch>
            <a:fillRect/>
          </a:stretch>
        </p:blipFill>
        <p:spPr bwMode="auto">
          <a:xfrm>
            <a:off x="1368425" y="2555875"/>
            <a:ext cx="6684963" cy="8778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9639FE3-0044-454F-BAF7-2C1863D64D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System Structure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C0BCDCE-B72F-4042-8B9B-EF99C9FD2A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65238"/>
            <a:ext cx="7351713" cy="448310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FF3300"/>
                </a:solidFill>
              </a:rPr>
              <a:t>Computer system</a:t>
            </a:r>
            <a:r>
              <a:rPr lang="en-US" altLang="zh-CN" sz="2000" b="1" dirty="0"/>
              <a:t> </a:t>
            </a:r>
            <a:r>
              <a:rPr lang="en-US" altLang="zh-CN" sz="1800" b="1" dirty="0"/>
              <a:t>can be divided into </a:t>
            </a:r>
            <a:r>
              <a:rPr lang="en-US" altLang="zh-CN" sz="1800" b="1" dirty="0">
                <a:solidFill>
                  <a:srgbClr val="0070C0"/>
                </a:solidFill>
              </a:rPr>
              <a:t>four components</a:t>
            </a:r>
            <a:endParaRPr lang="en-US" altLang="zh-CN" sz="1800" b="1" dirty="0"/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Hardware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en-US" altLang="zh-CN" sz="1800" dirty="0"/>
              <a:t>– provides basic computing resources</a:t>
            </a:r>
          </a:p>
          <a:p>
            <a:pPr lvl="2"/>
            <a:r>
              <a:rPr lang="en-US" altLang="zh-CN" sz="1800" dirty="0"/>
              <a:t>CPU, memory, I/O devices</a:t>
            </a:r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Operating system</a:t>
            </a:r>
          </a:p>
          <a:p>
            <a:pPr lvl="2"/>
            <a:r>
              <a:rPr lang="en-US" altLang="zh-CN" sz="1800" dirty="0"/>
              <a:t>Controls and coordinates use of hardware among various applications and users</a:t>
            </a:r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Application programs</a:t>
            </a:r>
            <a:r>
              <a:rPr lang="en-US" altLang="zh-CN" sz="1800" b="1" dirty="0"/>
              <a:t> </a:t>
            </a:r>
            <a:r>
              <a:rPr lang="en-US" altLang="zh-CN" sz="1800" dirty="0"/>
              <a:t>– define the ways in which the system resources are used to solve the computing problems of the users</a:t>
            </a:r>
          </a:p>
          <a:p>
            <a:pPr lvl="2"/>
            <a:r>
              <a:rPr lang="en-US" altLang="zh-CN" sz="1800" dirty="0"/>
              <a:t>Word processors, compilers, web browsers, database systems, video games, etc.</a:t>
            </a:r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Users</a:t>
            </a:r>
          </a:p>
          <a:p>
            <a:pPr lvl="2"/>
            <a:r>
              <a:rPr lang="en-US" altLang="zh-CN" sz="1800" dirty="0"/>
              <a:t>People, machines, other </a:t>
            </a:r>
            <a:r>
              <a:rPr lang="en-US" altLang="zh-CN" sz="1800" dirty="0" err="1"/>
              <a:t>computers,etc</a:t>
            </a:r>
            <a:r>
              <a:rPr lang="en-US" altLang="zh-CN" sz="18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26A706A-4706-433D-8B60-5771329657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1.2.3 I/O Structure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5851777C-E265-4AE5-A37E-5FE95752E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843379" y="1677880"/>
            <a:ext cx="7714695" cy="430064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3B05D81E-F260-4C36-ABB2-DF70D92DDB4A}"/>
              </a:ext>
            </a:extLst>
          </p:cNvPr>
          <p:cNvSpPr/>
          <p:nvPr/>
        </p:nvSpPr>
        <p:spPr>
          <a:xfrm>
            <a:off x="2207739" y="4468735"/>
            <a:ext cx="914400" cy="450850"/>
          </a:xfrm>
          <a:prstGeom prst="wedgeRoundRectCallout">
            <a:avLst>
              <a:gd name="adj1" fmla="val 25769"/>
              <a:gd name="adj2" fmla="val -10559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3AC2B9BC-3E54-41DE-AC11-EF6EF2A2BC1F}"/>
              </a:ext>
            </a:extLst>
          </p:cNvPr>
          <p:cNvSpPr/>
          <p:nvPr/>
        </p:nvSpPr>
        <p:spPr>
          <a:xfrm>
            <a:off x="4363564" y="4435398"/>
            <a:ext cx="914400" cy="452437"/>
          </a:xfrm>
          <a:prstGeom prst="wedgeRoundRectCallout">
            <a:avLst>
              <a:gd name="adj1" fmla="val 25769"/>
              <a:gd name="adj2" fmla="val -10559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C5911FA3-485F-4946-823E-29FCA754FC54}"/>
              </a:ext>
            </a:extLst>
          </p:cNvPr>
          <p:cNvSpPr/>
          <p:nvPr/>
        </p:nvSpPr>
        <p:spPr>
          <a:xfrm>
            <a:off x="6859448" y="4435398"/>
            <a:ext cx="914400" cy="452437"/>
          </a:xfrm>
          <a:prstGeom prst="wedgeRoundRectCallout">
            <a:avLst>
              <a:gd name="adj1" fmla="val 27711"/>
              <a:gd name="adj2" fmla="val -10310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CB3AA223-D339-43E9-81C3-51BAA14713C6}"/>
              </a:ext>
            </a:extLst>
          </p:cNvPr>
          <p:cNvSpPr/>
          <p:nvPr/>
        </p:nvSpPr>
        <p:spPr>
          <a:xfrm>
            <a:off x="3287239" y="4468735"/>
            <a:ext cx="914400" cy="450850"/>
          </a:xfrm>
          <a:prstGeom prst="wedgeRoundRectCallout">
            <a:avLst>
              <a:gd name="adj1" fmla="val -31512"/>
              <a:gd name="adj2" fmla="val -10952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1C700598-7066-4D2F-A621-C640709784C2}"/>
              </a:ext>
            </a:extLst>
          </p:cNvPr>
          <p:cNvSpPr/>
          <p:nvPr/>
        </p:nvSpPr>
        <p:spPr>
          <a:xfrm>
            <a:off x="5416077" y="4468735"/>
            <a:ext cx="914400" cy="450850"/>
          </a:xfrm>
          <a:prstGeom prst="wedgeRoundRectCallout">
            <a:avLst>
              <a:gd name="adj1" fmla="val -30541"/>
              <a:gd name="adj2" fmla="val -11542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FE16966C-C372-493D-B802-2AD28A2D76EE}"/>
              </a:ext>
            </a:extLst>
          </p:cNvPr>
          <p:cNvSpPr/>
          <p:nvPr/>
        </p:nvSpPr>
        <p:spPr>
          <a:xfrm>
            <a:off x="7911961" y="4468735"/>
            <a:ext cx="808038" cy="452437"/>
          </a:xfrm>
          <a:prstGeom prst="wedgeRoundRectCallout">
            <a:avLst>
              <a:gd name="adj1" fmla="val -30541"/>
              <a:gd name="adj2" fmla="val -11345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1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8ABE713-F8C8-471A-A231-D3F2D3F57B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I/O Structure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FAB1362-5378-4372-B0D7-9F73DC6849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244600"/>
            <a:ext cx="7794625" cy="4910138"/>
          </a:xfrm>
        </p:spPr>
        <p:txBody>
          <a:bodyPr/>
          <a:lstStyle/>
          <a:p>
            <a:r>
              <a:rPr lang="zh-CN" altLang="en-US" sz="2400" dirty="0">
                <a:solidFill>
                  <a:srgbClr val="0409E2"/>
                </a:solidFill>
              </a:rPr>
              <a:t>A general-purpose computer system </a:t>
            </a:r>
            <a:r>
              <a:rPr lang="zh-CN" altLang="en-US" sz="2400" dirty="0"/>
              <a:t>consists of </a:t>
            </a:r>
            <a:r>
              <a:rPr lang="zh-CN" altLang="en-US" sz="2400" dirty="0">
                <a:solidFill>
                  <a:srgbClr val="006600"/>
                </a:solidFill>
              </a:rPr>
              <a:t>CPUs</a:t>
            </a:r>
            <a:r>
              <a:rPr lang="zh-CN" altLang="en-US" sz="2400" dirty="0"/>
              <a:t> and </a:t>
            </a:r>
            <a:r>
              <a:rPr lang="zh-CN" altLang="en-US" sz="2400" dirty="0">
                <a:solidFill>
                  <a:srgbClr val="006600"/>
                </a:solidFill>
              </a:rPr>
              <a:t>multiple device controllers</a:t>
            </a:r>
          </a:p>
          <a:p>
            <a:r>
              <a:rPr lang="zh-CN" altLang="en-US" sz="2400" dirty="0"/>
              <a:t>These </a:t>
            </a:r>
            <a:r>
              <a:rPr lang="zh-CN" altLang="en-US" sz="2400" dirty="0">
                <a:solidFill>
                  <a:srgbClr val="0409E2"/>
                </a:solidFill>
              </a:rPr>
              <a:t>device controllers </a:t>
            </a:r>
            <a:r>
              <a:rPr lang="zh-CN" altLang="en-US" sz="2400" dirty="0"/>
              <a:t>connected through a </a:t>
            </a:r>
            <a:r>
              <a:rPr lang="zh-CN" altLang="en-US" sz="2400" dirty="0">
                <a:solidFill>
                  <a:srgbClr val="0409E2"/>
                </a:solidFill>
              </a:rPr>
              <a:t>common bus</a:t>
            </a:r>
            <a:endParaRPr lang="zh-CN" altLang="en-US" sz="2400" dirty="0"/>
          </a:p>
          <a:p>
            <a:r>
              <a:rPr lang="en-US" altLang="zh-CN" sz="2400" dirty="0"/>
              <a:t>Each </a:t>
            </a:r>
            <a:r>
              <a:rPr lang="en-US" altLang="zh-CN" sz="2400" dirty="0">
                <a:solidFill>
                  <a:srgbClr val="006600"/>
                </a:solidFill>
              </a:rPr>
              <a:t>device controller</a:t>
            </a:r>
            <a:r>
              <a:rPr lang="en-US" altLang="zh-CN" sz="2400" dirty="0"/>
              <a:t> is in charge of a </a:t>
            </a:r>
            <a:r>
              <a:rPr lang="en-US" altLang="zh-CN" sz="2400" dirty="0">
                <a:solidFill>
                  <a:srgbClr val="FF3300"/>
                </a:solidFill>
              </a:rPr>
              <a:t>particular device type.</a:t>
            </a:r>
          </a:p>
          <a:p>
            <a:r>
              <a:rPr lang="en-US" altLang="zh-CN" sz="2400" b="1" dirty="0"/>
              <a:t>Each </a:t>
            </a:r>
            <a:r>
              <a:rPr lang="en-US" altLang="zh-CN" sz="2400" b="1" dirty="0">
                <a:solidFill>
                  <a:srgbClr val="006600"/>
                </a:solidFill>
                <a:sym typeface="Arial" panose="020B0604020202020204" pitchFamily="34" charset="0"/>
              </a:rPr>
              <a:t>device controller</a:t>
            </a:r>
            <a:r>
              <a:rPr lang="en-US" altLang="zh-CN" sz="2400" b="1" dirty="0"/>
              <a:t> has a </a:t>
            </a:r>
            <a:r>
              <a:rPr lang="en-US" altLang="zh-CN" sz="2400" b="1" dirty="0">
                <a:solidFill>
                  <a:srgbClr val="FF3300"/>
                </a:solidFill>
                <a:sym typeface="Arial" panose="020B0604020202020204" pitchFamily="34" charset="0"/>
              </a:rPr>
              <a:t>local buffer</a:t>
            </a:r>
            <a:r>
              <a:rPr lang="en-US" altLang="zh-CN" sz="2400" b="1" dirty="0"/>
              <a:t>.</a:t>
            </a:r>
          </a:p>
          <a:p>
            <a:r>
              <a:rPr lang="en-US" altLang="zh-CN" sz="2400" dirty="0">
                <a:solidFill>
                  <a:srgbClr val="006600"/>
                </a:solidFill>
              </a:rPr>
              <a:t>CPU moves data</a:t>
            </a:r>
            <a:r>
              <a:rPr lang="en-US" altLang="zh-CN" sz="2400" dirty="0"/>
              <a:t> from/to </a:t>
            </a:r>
            <a:r>
              <a:rPr lang="en-US" altLang="zh-CN" sz="2400" dirty="0">
                <a:solidFill>
                  <a:srgbClr val="0409E2"/>
                </a:solidFill>
              </a:rPr>
              <a:t>main memory </a:t>
            </a:r>
            <a:r>
              <a:rPr lang="en-US" altLang="zh-CN" sz="2400" dirty="0"/>
              <a:t>to/from </a:t>
            </a:r>
            <a:r>
              <a:rPr lang="en-US" altLang="zh-CN" sz="2400" dirty="0">
                <a:solidFill>
                  <a:srgbClr val="FF3300"/>
                </a:solidFill>
              </a:rPr>
              <a:t>local buffers</a:t>
            </a:r>
          </a:p>
          <a:p>
            <a:r>
              <a:rPr lang="en-US" altLang="zh-CN" sz="2400" dirty="0"/>
              <a:t>I/O is from the </a:t>
            </a:r>
            <a:r>
              <a:rPr lang="en-US" altLang="zh-CN" sz="2400" dirty="0">
                <a:solidFill>
                  <a:srgbClr val="0409E2"/>
                </a:solidFill>
              </a:rPr>
              <a:t>device</a:t>
            </a:r>
            <a:r>
              <a:rPr lang="en-US" altLang="zh-CN" sz="2400" dirty="0"/>
              <a:t> to </a:t>
            </a:r>
            <a:r>
              <a:rPr lang="en-US" altLang="zh-CN" sz="2400" dirty="0">
                <a:solidFill>
                  <a:srgbClr val="0409E2"/>
                </a:solidFill>
              </a:rPr>
              <a:t>local buffer of controller.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8ABE713-F8C8-471A-A231-D3F2D3F57B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I/O Structure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FAB1362-5378-4372-B0D7-9F73DC6849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244600"/>
            <a:ext cx="7794625" cy="4910138"/>
          </a:xfrm>
        </p:spPr>
        <p:txBody>
          <a:bodyPr/>
          <a:lstStyle/>
          <a:p>
            <a:r>
              <a:rPr lang="zh-CN" altLang="en-US" sz="2400" dirty="0"/>
              <a:t>Operating systems have a </a:t>
            </a:r>
            <a:r>
              <a:rPr lang="zh-CN" altLang="en-US" sz="2400" b="1" dirty="0">
                <a:solidFill>
                  <a:srgbClr val="FF0000"/>
                </a:solidFill>
              </a:rPr>
              <a:t>device driver </a:t>
            </a:r>
            <a:r>
              <a:rPr lang="zh-CN" altLang="en-US" sz="2400" dirty="0"/>
              <a:t>for each device controller</a:t>
            </a:r>
          </a:p>
          <a:p>
            <a:r>
              <a:rPr lang="zh-CN" altLang="en-US" sz="2400" b="1" dirty="0"/>
              <a:t>The </a:t>
            </a:r>
            <a:r>
              <a:rPr lang="zh-CN" altLang="en-US" sz="2400" b="1" dirty="0">
                <a:solidFill>
                  <a:srgbClr val="FF0000"/>
                </a:solidFill>
              </a:rPr>
              <a:t>device drivers</a:t>
            </a:r>
            <a:r>
              <a:rPr lang="zh-CN" altLang="en-US" sz="2400" b="1" dirty="0"/>
              <a:t> understand the </a:t>
            </a:r>
            <a:r>
              <a:rPr lang="zh-CN" altLang="en-US" sz="2400" b="1" dirty="0">
                <a:solidFill>
                  <a:srgbClr val="006600"/>
                </a:solidFill>
              </a:rPr>
              <a:t>device controllers</a:t>
            </a:r>
            <a:r>
              <a:rPr lang="zh-CN" altLang="en-US" sz="2400" b="1" dirty="0"/>
              <a:t> and present a </a:t>
            </a:r>
            <a:r>
              <a:rPr lang="zh-CN" altLang="en-US" sz="2400" b="1" dirty="0">
                <a:solidFill>
                  <a:srgbClr val="0409E2"/>
                </a:solidFill>
              </a:rPr>
              <a:t>uniform interface </a:t>
            </a:r>
            <a:r>
              <a:rPr lang="zh-CN" altLang="en-US" sz="2400" b="1" dirty="0"/>
              <a:t>to the devices to the rest of the operating system. </a:t>
            </a:r>
            <a:endParaRPr lang="en-US" altLang="zh-CN" sz="2400" b="1" dirty="0"/>
          </a:p>
          <a:p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Buffering</a:t>
            </a:r>
            <a:r>
              <a:rPr lang="en-US" altLang="zh-CN" sz="2400" dirty="0">
                <a:ea typeface="宋体" panose="02010600030101010101" pitchFamily="2" charset="-122"/>
              </a:rPr>
              <a:t> - store data in memory while transferring between devices</a:t>
            </a:r>
          </a:p>
          <a:p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Buffer --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33CC"/>
                </a:solidFill>
                <a:ea typeface="宋体" panose="02010600030101010101" pitchFamily="2" charset="-122"/>
              </a:rPr>
              <a:t>a memory area </a:t>
            </a:r>
            <a:r>
              <a:rPr lang="en-US" altLang="zh-CN" sz="2400" dirty="0">
                <a:ea typeface="宋体" panose="02010600030101010101" pitchFamily="2" charset="-122"/>
              </a:rPr>
              <a:t>that stores data while they are transferred between </a:t>
            </a:r>
            <a:r>
              <a:rPr lang="en-US" altLang="zh-CN" sz="2400" dirty="0">
                <a:solidFill>
                  <a:srgbClr val="0033CC"/>
                </a:solidFill>
                <a:ea typeface="宋体" panose="02010600030101010101" pitchFamily="2" charset="-122"/>
              </a:rPr>
              <a:t>two devices </a:t>
            </a:r>
            <a:r>
              <a:rPr lang="en-US" altLang="zh-CN" sz="2400" dirty="0">
                <a:ea typeface="宋体" panose="02010600030101010101" pitchFamily="2" charset="-122"/>
              </a:rPr>
              <a:t>or between </a:t>
            </a:r>
            <a:r>
              <a:rPr lang="en-US" altLang="zh-CN" sz="2400" dirty="0">
                <a:solidFill>
                  <a:srgbClr val="0033CC"/>
                </a:solidFill>
                <a:ea typeface="宋体" panose="02010600030101010101" pitchFamily="2" charset="-122"/>
              </a:rPr>
              <a:t>a device and an application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32257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8ABE713-F8C8-471A-A231-D3F2D3F57B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>
                    <a:srgbClr val="C0C0C0"/>
                  </a:outerShdw>
                </a:effectLst>
              </a:rPr>
              <a:t>Device Drivers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FAB1362-5378-4372-B0D7-9F73DC68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1244600"/>
            <a:ext cx="7794625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思考：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Why device driver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Why buffer and buffering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r>
              <a:rPr lang="zh-CN" altLang="en-US" sz="2400" dirty="0" smtClean="0"/>
              <a:t>详见 </a:t>
            </a:r>
            <a:r>
              <a:rPr lang="en-US" altLang="zh-CN" sz="2400" dirty="0" err="1" smtClean="0"/>
              <a:t>ch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13 -IO </a:t>
            </a:r>
            <a:r>
              <a:rPr lang="en-US" altLang="zh-CN" sz="2400" dirty="0" smtClean="0"/>
              <a:t>Systems</a:t>
            </a:r>
          </a:p>
          <a:p>
            <a:pPr lvl="1"/>
            <a:r>
              <a:rPr lang="zh-CN" altLang="en-US" sz="2000" dirty="0" smtClean="0"/>
              <a:t>在第</a:t>
            </a:r>
            <a:r>
              <a:rPr lang="en-US" altLang="zh-CN" sz="2000" dirty="0" smtClean="0"/>
              <a:t>13</a:t>
            </a:r>
            <a:r>
              <a:rPr lang="zh-CN" altLang="en-US" sz="2000" dirty="0" smtClean="0"/>
              <a:t>章将要详细讨论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24192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8ABE713-F8C8-471A-A231-D3F2D3F57B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讨论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—I/O Buffer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FAB1362-5378-4372-B0D7-9F73DC6849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90" y="1244600"/>
            <a:ext cx="3699536" cy="491013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zh-CN" altLang="en-US" sz="1800" dirty="0"/>
              <a:t>考虑如下的</a:t>
            </a:r>
            <a:r>
              <a:rPr lang="en-US" altLang="zh-CN" sz="1800" dirty="0"/>
              <a:t>C</a:t>
            </a:r>
            <a:r>
              <a:rPr lang="zh-CN" altLang="en-US" sz="1800" dirty="0"/>
              <a:t>程序</a:t>
            </a:r>
            <a:r>
              <a:rPr lang="en-US" altLang="zh-CN" sz="1800" dirty="0"/>
              <a:t>(ubuntu)</a:t>
            </a:r>
          </a:p>
          <a:p>
            <a:endParaRPr lang="zh-CN" altLang="en-US" sz="1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unistd.h</a:t>
            </a:r>
            <a:r>
              <a:rPr lang="en-US" altLang="zh-CN" sz="1600" dirty="0"/>
              <a:t>&gt;   //pause()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    //</a:t>
            </a:r>
            <a:r>
              <a:rPr lang="en-US" altLang="zh-CN" sz="1600" dirty="0" err="1"/>
              <a:t>atoi</a:t>
            </a:r>
            <a:r>
              <a:rPr lang="en-US" altLang="zh-CN" sz="1600" dirty="0"/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zh-CN" sz="16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int main(int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int </a:t>
            </a:r>
            <a:r>
              <a:rPr lang="en-US" altLang="zh-CN" sz="1600" dirty="0" err="1"/>
              <a:t>loopCount</a:t>
            </a:r>
            <a:r>
              <a:rPr lang="en-US" altLang="zh-CN" sz="1600" dirty="0"/>
              <a:t>=10;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&gt;=2)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     </a:t>
            </a:r>
            <a:r>
              <a:rPr lang="en-US" altLang="zh-CN" sz="1600" dirty="0" err="1">
                <a:solidFill>
                  <a:srgbClr val="FF0000"/>
                </a:solidFill>
              </a:rPr>
              <a:t>loopCount</a:t>
            </a:r>
            <a:r>
              <a:rPr lang="en-US" altLang="zh-CN" sz="1600" dirty="0">
                <a:solidFill>
                  <a:srgbClr val="FF0000"/>
                </a:solidFill>
              </a:rPr>
              <a:t>=</a:t>
            </a:r>
            <a:r>
              <a:rPr lang="en-US" altLang="zh-CN" sz="1600" dirty="0" err="1">
                <a:solidFill>
                  <a:srgbClr val="FF0000"/>
                </a:solidFill>
              </a:rPr>
              <a:t>atoi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</a:rPr>
              <a:t>[1]);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for (int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 </a:t>
            </a:r>
            <a:r>
              <a:rPr lang="en-US" altLang="zh-CN" sz="1600" dirty="0" err="1"/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&lt;=</a:t>
            </a:r>
            <a:r>
              <a:rPr lang="en-US" altLang="zh-CN" sz="1600" dirty="0" err="1">
                <a:solidFill>
                  <a:srgbClr val="C00000"/>
                </a:solidFill>
              </a:rPr>
              <a:t>loopCount;i</a:t>
            </a:r>
            <a:r>
              <a:rPr lang="en-US" altLang="zh-CN" sz="1600" dirty="0"/>
              <a:t>++)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(“a”);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 </a:t>
            </a:r>
            <a:r>
              <a:rPr lang="en-US" altLang="zh-CN" sz="1600" dirty="0">
                <a:solidFill>
                  <a:srgbClr val="0409E2"/>
                </a:solidFill>
              </a:rPr>
              <a:t>//pause();   //</a:t>
            </a:r>
            <a:r>
              <a:rPr lang="zh-CN" altLang="en-US" sz="1600" dirty="0">
                <a:solidFill>
                  <a:srgbClr val="0409E2"/>
                </a:solidFill>
              </a:rPr>
              <a:t>暂停程序执行</a:t>
            </a:r>
            <a:endParaRPr lang="en-US" altLang="zh-CN" sz="1600" dirty="0">
              <a:solidFill>
                <a:srgbClr val="0409E2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409E2"/>
                </a:solidFill>
              </a:rPr>
              <a:t>      for (;;);       //</a:t>
            </a:r>
            <a:r>
              <a:rPr lang="zh-CN" altLang="en-US" sz="1600" dirty="0">
                <a:solidFill>
                  <a:srgbClr val="0409E2"/>
                </a:solidFill>
              </a:rPr>
              <a:t>防止程序退出</a:t>
            </a:r>
            <a:endParaRPr lang="en-US" altLang="zh-CN" sz="1600" dirty="0">
              <a:solidFill>
                <a:srgbClr val="0409E2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 return 0;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B3AE2-E158-45AB-B86C-1E5EE7E24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1237448"/>
            <a:ext cx="3948110" cy="49172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编译后默认可执行程序文件名为</a:t>
            </a:r>
            <a:r>
              <a:rPr lang="en-US" altLang="zh-CN" sz="1600" dirty="0" err="1"/>
              <a:t>a.out</a:t>
            </a:r>
            <a:endParaRPr lang="en-US" altLang="zh-CN" sz="1600" dirty="0"/>
          </a:p>
          <a:p>
            <a:r>
              <a:rPr lang="zh-CN" altLang="en-US" sz="1600" dirty="0"/>
              <a:t>问下述程序执行，屏幕的输出结果有何不同？</a:t>
            </a:r>
            <a:endParaRPr lang="en-US" altLang="zh-CN" sz="1600" dirty="0"/>
          </a:p>
          <a:p>
            <a:pPr lvl="1">
              <a:spcBef>
                <a:spcPts val="0"/>
              </a:spcBef>
            </a:pPr>
            <a:r>
              <a:rPr lang="en-US" altLang="zh-CN" sz="1200" dirty="0"/>
              <a:t>./</a:t>
            </a:r>
            <a:r>
              <a:rPr lang="en-US" altLang="zh-CN" sz="1200" dirty="0" err="1"/>
              <a:t>a.out</a:t>
            </a:r>
            <a:r>
              <a:rPr lang="en-US" altLang="zh-CN" sz="1200" dirty="0"/>
              <a:t> 10</a:t>
            </a:r>
          </a:p>
          <a:p>
            <a:pPr lvl="1">
              <a:spcBef>
                <a:spcPts val="0"/>
              </a:spcBef>
            </a:pPr>
            <a:r>
              <a:rPr lang="en-US" altLang="zh-CN" sz="1200" dirty="0"/>
              <a:t>./</a:t>
            </a:r>
            <a:r>
              <a:rPr lang="en-US" altLang="zh-CN" sz="1200" dirty="0" err="1"/>
              <a:t>a.out</a:t>
            </a:r>
            <a:r>
              <a:rPr lang="en-US" altLang="zh-CN" sz="1200" dirty="0"/>
              <a:t> 1024</a:t>
            </a:r>
          </a:p>
          <a:p>
            <a:pPr lvl="1">
              <a:spcBef>
                <a:spcPts val="0"/>
              </a:spcBef>
            </a:pPr>
            <a:r>
              <a:rPr lang="en-US" altLang="zh-CN" sz="1200" dirty="0"/>
              <a:t>./</a:t>
            </a:r>
            <a:r>
              <a:rPr lang="en-US" altLang="zh-CN" sz="1200" dirty="0" err="1"/>
              <a:t>a.out</a:t>
            </a:r>
            <a:r>
              <a:rPr lang="en-US" altLang="zh-CN" sz="1200" dirty="0"/>
              <a:t> 1025</a:t>
            </a:r>
          </a:p>
          <a:p>
            <a:pPr lvl="1">
              <a:spcBef>
                <a:spcPts val="0"/>
              </a:spcBef>
            </a:pPr>
            <a:r>
              <a:rPr lang="en-US" altLang="zh-CN" sz="1200" dirty="0"/>
              <a:t>./</a:t>
            </a:r>
            <a:r>
              <a:rPr lang="en-US" altLang="zh-CN" sz="1200" dirty="0" err="1"/>
              <a:t>a.out</a:t>
            </a:r>
            <a:r>
              <a:rPr lang="en-US" altLang="zh-CN" sz="1200" dirty="0"/>
              <a:t> 1056</a:t>
            </a:r>
          </a:p>
          <a:p>
            <a:pPr lvl="1"/>
            <a:endParaRPr lang="en-US" altLang="zh-CN" sz="1200" dirty="0"/>
          </a:p>
          <a:p>
            <a:pPr marL="457200" lvl="1" indent="0">
              <a:buNone/>
            </a:pPr>
            <a:endParaRPr lang="en-US" altLang="zh-CN" sz="1200" dirty="0"/>
          </a:p>
          <a:p>
            <a:pPr lvl="1"/>
            <a:endParaRPr lang="en-US" altLang="zh-CN" sz="1200" dirty="0"/>
          </a:p>
          <a:p>
            <a:pPr lvl="1"/>
            <a:endParaRPr lang="zh-CN" altLang="en-US" sz="1200" dirty="0"/>
          </a:p>
          <a:p>
            <a:pPr lvl="1"/>
            <a:endParaRPr lang="zh-CN" altLang="en-US" sz="1200" dirty="0"/>
          </a:p>
          <a:p>
            <a:pPr lvl="1"/>
            <a:endParaRPr lang="zh-CN" altLang="en-US" sz="1200" dirty="0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87F61B35-EF44-4291-B52F-496D209DD098}"/>
              </a:ext>
            </a:extLst>
          </p:cNvPr>
          <p:cNvSpPr/>
          <p:nvPr/>
        </p:nvSpPr>
        <p:spPr>
          <a:xfrm>
            <a:off x="4820576" y="2929797"/>
            <a:ext cx="3699534" cy="339791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，屏幕不输出任何信息</a:t>
            </a: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D717701A-2282-4283-B41B-DA1585D8B168}"/>
              </a:ext>
            </a:extLst>
          </p:cNvPr>
          <p:cNvSpPr/>
          <p:nvPr/>
        </p:nvSpPr>
        <p:spPr>
          <a:xfrm>
            <a:off x="4820576" y="3366312"/>
            <a:ext cx="3699534" cy="302524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1024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，屏幕不输出任何信息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2233E4D2-167F-4AC1-9CBF-93F0D9E01025}"/>
              </a:ext>
            </a:extLst>
          </p:cNvPr>
          <p:cNvSpPr/>
          <p:nvPr/>
        </p:nvSpPr>
        <p:spPr>
          <a:xfrm>
            <a:off x="4820576" y="3765561"/>
            <a:ext cx="3699534" cy="365162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1025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，输出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’a’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0605FA00-347A-48D0-9149-D9BCB9B600C5}"/>
              </a:ext>
            </a:extLst>
          </p:cNvPr>
          <p:cNvSpPr/>
          <p:nvPr/>
        </p:nvSpPr>
        <p:spPr>
          <a:xfrm>
            <a:off x="4820576" y="4167218"/>
            <a:ext cx="3699534" cy="362753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1056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，输出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’a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45353ACE-651A-40CC-BE22-0060BC3E2C78}"/>
              </a:ext>
            </a:extLst>
          </p:cNvPr>
          <p:cNvSpPr/>
          <p:nvPr/>
        </p:nvSpPr>
        <p:spPr>
          <a:xfrm>
            <a:off x="4820576" y="5373944"/>
            <a:ext cx="3699534" cy="339266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系统为文件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默认开辟了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1KB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626D97C0-57AF-41D3-883B-645CCFE44785}"/>
              </a:ext>
            </a:extLst>
          </p:cNvPr>
          <p:cNvSpPr/>
          <p:nvPr/>
        </p:nvSpPr>
        <p:spPr>
          <a:xfrm>
            <a:off x="685800" y="2835584"/>
            <a:ext cx="3699534" cy="2802794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中的内容输出到设备的几种情况：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、缓冲区满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fflush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函数中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”\n”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”\r”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等转义符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、程序终止退出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对话气泡: 圆角矩形 7">
            <a:extLst>
              <a:ext uri="{FF2B5EF4-FFF2-40B4-BE49-F238E27FC236}">
                <a16:creationId xmlns:a16="http://schemas.microsoft.com/office/drawing/2014/main" id="{0605FA00-347A-48D0-9149-D9BCB9B600C5}"/>
              </a:ext>
            </a:extLst>
          </p:cNvPr>
          <p:cNvSpPr/>
          <p:nvPr/>
        </p:nvSpPr>
        <p:spPr>
          <a:xfrm>
            <a:off x="4820576" y="4627458"/>
            <a:ext cx="3699534" cy="648998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1056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，输出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’a’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，其后的内容由于缓冲区未满，内容尚未输出</a:t>
            </a:r>
          </a:p>
        </p:txBody>
      </p:sp>
    </p:spTree>
    <p:extLst>
      <p:ext uri="{BB962C8B-B14F-4D97-AF65-F5344CB8AC3E}">
        <p14:creationId xmlns:p14="http://schemas.microsoft.com/office/powerpoint/2010/main" val="23582351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8ABE713-F8C8-471A-A231-D3F2D3F57B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讨论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—I/O Buffer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FAB1362-5378-4372-B0D7-9F73DC6849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90" y="1244600"/>
            <a:ext cx="3699536" cy="491013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zh-CN" altLang="en-US" sz="1800" dirty="0"/>
              <a:t>考虑如下的</a:t>
            </a:r>
            <a:r>
              <a:rPr lang="en-US" altLang="zh-CN" sz="1800" dirty="0"/>
              <a:t>C</a:t>
            </a:r>
            <a:r>
              <a:rPr lang="zh-CN" altLang="en-US" sz="1800" dirty="0"/>
              <a:t>程序</a:t>
            </a:r>
            <a:r>
              <a:rPr lang="en-US" altLang="zh-CN" sz="1800" dirty="0"/>
              <a:t>(ubuntu)</a:t>
            </a:r>
          </a:p>
          <a:p>
            <a:endParaRPr lang="zh-CN" altLang="en-US" sz="1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unistd.h</a:t>
            </a:r>
            <a:r>
              <a:rPr lang="en-US" altLang="zh-CN" sz="1400" dirty="0"/>
              <a:t>&gt;   //pause()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stdlib.h</a:t>
            </a:r>
            <a:r>
              <a:rPr lang="en-US" altLang="zh-CN" sz="1400" dirty="0"/>
              <a:t>&gt;    //</a:t>
            </a:r>
            <a:r>
              <a:rPr lang="en-US" altLang="zh-CN" sz="1400" dirty="0" err="1"/>
              <a:t>atoi</a:t>
            </a:r>
            <a:r>
              <a:rPr lang="en-US" altLang="zh-CN" sz="1400" dirty="0"/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zh-CN" sz="1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int main(int </a:t>
            </a:r>
            <a:r>
              <a:rPr lang="en-US" altLang="zh-CN" sz="1400" dirty="0" err="1"/>
              <a:t>argc</a:t>
            </a:r>
            <a:r>
              <a:rPr lang="en-US" altLang="zh-CN" sz="1400" dirty="0"/>
              <a:t>, char *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[])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int </a:t>
            </a:r>
            <a:r>
              <a:rPr lang="en-US" altLang="zh-CN" sz="1400" dirty="0" err="1"/>
              <a:t>loopCount</a:t>
            </a:r>
            <a:r>
              <a:rPr lang="en-US" altLang="zh-CN" sz="1400" dirty="0"/>
              <a:t>=10;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</a:t>
            </a:r>
            <a:r>
              <a:rPr lang="en-US" altLang="zh-CN" sz="1400" dirty="0">
                <a:solidFill>
                  <a:srgbClr val="C00000"/>
                </a:solidFill>
              </a:rPr>
              <a:t>char c=‘ ‘;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if (</a:t>
            </a:r>
            <a:r>
              <a:rPr lang="en-US" altLang="zh-CN" sz="1400" dirty="0" err="1"/>
              <a:t>argc</a:t>
            </a:r>
            <a:r>
              <a:rPr lang="en-US" altLang="zh-CN" sz="1400" dirty="0"/>
              <a:t>&gt;=2)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     </a:t>
            </a:r>
            <a:r>
              <a:rPr lang="en-US" altLang="zh-CN" sz="1400" dirty="0" err="1">
                <a:solidFill>
                  <a:srgbClr val="FF0000"/>
                </a:solidFill>
              </a:rPr>
              <a:t>loopCount</a:t>
            </a:r>
            <a:r>
              <a:rPr lang="en-US" altLang="zh-CN" sz="1400" dirty="0">
                <a:solidFill>
                  <a:srgbClr val="FF0000"/>
                </a:solidFill>
              </a:rPr>
              <a:t>=</a:t>
            </a:r>
            <a:r>
              <a:rPr lang="en-US" altLang="zh-CN" sz="1400" dirty="0" err="1">
                <a:solidFill>
                  <a:srgbClr val="FF0000"/>
                </a:solidFill>
              </a:rPr>
              <a:t>atoi</a:t>
            </a:r>
            <a:r>
              <a:rPr lang="en-US" altLang="zh-CN" sz="1400" dirty="0">
                <a:solidFill>
                  <a:srgbClr val="FF0000"/>
                </a:solidFill>
              </a:rPr>
              <a:t>(</a:t>
            </a:r>
            <a:r>
              <a:rPr lang="en-US" altLang="zh-CN" sz="1400" dirty="0" err="1">
                <a:solidFill>
                  <a:srgbClr val="FF0000"/>
                </a:solidFill>
              </a:rPr>
              <a:t>argv</a:t>
            </a:r>
            <a:r>
              <a:rPr lang="en-US" altLang="zh-CN" sz="1400" dirty="0">
                <a:solidFill>
                  <a:srgbClr val="FF0000"/>
                </a:solidFill>
              </a:rPr>
              <a:t>[1]);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for 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=1; </a:t>
            </a:r>
            <a:r>
              <a:rPr lang="en-US" altLang="zh-CN" sz="1400" dirty="0" err="1"/>
              <a:t>i</a:t>
            </a:r>
            <a:r>
              <a:rPr lang="en-US" altLang="zh-CN" sz="1400" dirty="0">
                <a:solidFill>
                  <a:srgbClr val="C00000"/>
                </a:solidFill>
              </a:rPr>
              <a:t>&lt;=</a:t>
            </a:r>
            <a:r>
              <a:rPr lang="en-US" altLang="zh-CN" sz="1400" dirty="0" err="1">
                <a:solidFill>
                  <a:srgbClr val="C00000"/>
                </a:solidFill>
              </a:rPr>
              <a:t>l</a:t>
            </a:r>
            <a:r>
              <a:rPr lang="en-US" altLang="zh-CN" sz="1400" dirty="0" err="1">
                <a:solidFill>
                  <a:srgbClr val="FF0000"/>
                </a:solidFill>
              </a:rPr>
              <a:t>oopCount</a:t>
            </a:r>
            <a:r>
              <a:rPr lang="en-US" altLang="zh-CN" sz="1400" dirty="0" err="1"/>
              <a:t>;i</a:t>
            </a:r>
            <a:r>
              <a:rPr lang="en-US" altLang="zh-CN" sz="1400" dirty="0"/>
              <a:t>++)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7030A0"/>
                </a:solidFill>
              </a:rPr>
              <a:t>          </a:t>
            </a:r>
            <a:r>
              <a:rPr lang="en-US" altLang="zh-CN" sz="1400" dirty="0" err="1">
                <a:solidFill>
                  <a:srgbClr val="7030A0"/>
                </a:solidFill>
              </a:rPr>
              <a:t>printf</a:t>
            </a:r>
            <a:r>
              <a:rPr lang="en-US" altLang="zh-CN" sz="1400" dirty="0">
                <a:solidFill>
                  <a:srgbClr val="7030A0"/>
                </a:solidFill>
              </a:rPr>
              <a:t>(“%</a:t>
            </a:r>
            <a:r>
              <a:rPr lang="en-US" altLang="zh-CN" sz="1400" dirty="0" err="1">
                <a:solidFill>
                  <a:srgbClr val="7030A0"/>
                </a:solidFill>
              </a:rPr>
              <a:t>d%c</a:t>
            </a:r>
            <a:r>
              <a:rPr lang="en-US" altLang="zh-CN" sz="1400" dirty="0">
                <a:solidFill>
                  <a:srgbClr val="7030A0"/>
                </a:solidFill>
              </a:rPr>
              <a:t>”,</a:t>
            </a:r>
            <a:r>
              <a:rPr lang="en-US" altLang="zh-CN" sz="1400" dirty="0" err="1">
                <a:solidFill>
                  <a:srgbClr val="7030A0"/>
                </a:solidFill>
              </a:rPr>
              <a:t>i,c</a:t>
            </a:r>
            <a:r>
              <a:rPr lang="en-US" altLang="zh-CN" sz="1400" dirty="0">
                <a:solidFill>
                  <a:srgbClr val="7030A0"/>
                </a:solidFill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 </a:t>
            </a:r>
            <a:r>
              <a:rPr lang="en-US" altLang="zh-CN" sz="1400" dirty="0">
                <a:solidFill>
                  <a:srgbClr val="0409E2"/>
                </a:solidFill>
              </a:rPr>
              <a:t>//pause();   //</a:t>
            </a:r>
            <a:r>
              <a:rPr lang="zh-CN" altLang="en-US" sz="1400" dirty="0">
                <a:solidFill>
                  <a:srgbClr val="0409E2"/>
                </a:solidFill>
              </a:rPr>
              <a:t>暂停程序执行</a:t>
            </a:r>
            <a:endParaRPr lang="en-US" altLang="zh-CN" sz="1400" dirty="0">
              <a:solidFill>
                <a:srgbClr val="0409E2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409E2"/>
                </a:solidFill>
              </a:rPr>
              <a:t>      for (;;);       //</a:t>
            </a:r>
            <a:r>
              <a:rPr lang="zh-CN" altLang="en-US" sz="1400" dirty="0">
                <a:solidFill>
                  <a:srgbClr val="0409E2"/>
                </a:solidFill>
              </a:rPr>
              <a:t>防止程序退出</a:t>
            </a:r>
            <a:endParaRPr lang="en-US" altLang="zh-CN" sz="1400" dirty="0">
              <a:solidFill>
                <a:srgbClr val="0409E2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 return 0;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B3AE2-E158-45AB-B86C-1E5EE7E24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1237448"/>
            <a:ext cx="3948110" cy="48348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编译后默认可执行程序文件名为</a:t>
            </a:r>
            <a:r>
              <a:rPr lang="en-US" altLang="zh-CN" sz="1600" dirty="0" err="1"/>
              <a:t>a.out</a:t>
            </a:r>
            <a:endParaRPr lang="en-US" altLang="zh-CN" sz="1600" dirty="0"/>
          </a:p>
          <a:p>
            <a:r>
              <a:rPr lang="zh-CN" altLang="en-US" sz="1600" dirty="0"/>
              <a:t>问下述程序执行，为什么屏幕的输出如下结果？</a:t>
            </a:r>
            <a:endParaRPr lang="en-US" altLang="zh-CN" sz="1600" dirty="0"/>
          </a:p>
          <a:p>
            <a:pPr lvl="1"/>
            <a:r>
              <a:rPr lang="en-US" altLang="zh-CN" sz="1200" dirty="0"/>
              <a:t>./</a:t>
            </a:r>
            <a:r>
              <a:rPr lang="en-US" altLang="zh-CN" sz="1200" dirty="0" err="1"/>
              <a:t>a.out</a:t>
            </a:r>
            <a:r>
              <a:rPr lang="en-US" altLang="zh-CN" sz="1200" dirty="0"/>
              <a:t> 400</a:t>
            </a:r>
          </a:p>
          <a:p>
            <a:pPr lvl="1"/>
            <a:endParaRPr lang="en-US" altLang="zh-CN" sz="1200" dirty="0"/>
          </a:p>
          <a:p>
            <a:pPr marL="457200" lvl="1" indent="0">
              <a:buNone/>
            </a:pPr>
            <a:endParaRPr lang="en-US" altLang="zh-CN" sz="1200" dirty="0"/>
          </a:p>
          <a:p>
            <a:pPr lvl="1"/>
            <a:endParaRPr lang="en-US" altLang="zh-CN" sz="1200" dirty="0"/>
          </a:p>
          <a:p>
            <a:pPr lvl="1"/>
            <a:endParaRPr lang="zh-CN" altLang="en-US" sz="1200" dirty="0"/>
          </a:p>
          <a:p>
            <a:pPr lvl="1"/>
            <a:endParaRPr lang="zh-CN" altLang="en-US" sz="1200" dirty="0"/>
          </a:p>
          <a:p>
            <a:pPr lvl="1"/>
            <a:endParaRPr lang="zh-CN" altLang="en-US" sz="1200" dirty="0"/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92CC985C-0CB6-4AB4-AE11-C749165B2E0F}"/>
              </a:ext>
            </a:extLst>
          </p:cNvPr>
          <p:cNvSpPr/>
          <p:nvPr/>
        </p:nvSpPr>
        <p:spPr>
          <a:xfrm>
            <a:off x="579501" y="3108364"/>
            <a:ext cx="3788313" cy="1982040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系统将字符、数字等输出到屏幕上，是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将数字的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每一位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视为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一个字符，即输出的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是数字的每一位的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因此，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1~283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，连同其后的空格，所占有的缓存空间是：</a:t>
            </a:r>
            <a:endParaRPr lang="en-US" altLang="zh-CN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9*2+(100-10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)*3+(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283-99)*4=1024B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其后的内容在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中尚未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输出；</a:t>
            </a:r>
            <a:endParaRPr lang="en-US" altLang="zh-CN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系统为文件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默认开辟了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1KB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Buffer;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31EEED6-D160-47FC-9D08-5EA519FB4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459115"/>
            <a:ext cx="4012707" cy="36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23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73B8F21-93BE-4BE2-90F9-A80596E62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Device-Status Table</a:t>
            </a:r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4690C601-C294-4727-B263-85C370429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" t="15446" r="728" b="15446"/>
          <a:stretch>
            <a:fillRect/>
          </a:stretch>
        </p:blipFill>
        <p:spPr bwMode="auto">
          <a:xfrm>
            <a:off x="1147763" y="1465263"/>
            <a:ext cx="7326312" cy="410051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8259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C9BB5CC-E39E-4D82-A2C0-E51E93A1A57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2938" y="592138"/>
            <a:ext cx="80772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Direct Memory Access (DMA) Structure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3B46928-39F3-4D73-9471-968BDE4124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558925"/>
            <a:ext cx="7351712" cy="3208338"/>
          </a:xfrm>
        </p:spPr>
        <p:txBody>
          <a:bodyPr/>
          <a:lstStyle/>
          <a:p>
            <a:r>
              <a:rPr lang="en-US" altLang="zh-CN" sz="2400"/>
              <a:t>Used for high-speed I/O devices able to transmit information at close to memory speeds.</a:t>
            </a:r>
          </a:p>
          <a:p>
            <a:r>
              <a:rPr lang="en-US" altLang="zh-CN" sz="2400"/>
              <a:t>Device controller transfers blocks of data from buffer storage directly to main memory without CPU intervention.</a:t>
            </a:r>
          </a:p>
          <a:p>
            <a:r>
              <a:rPr lang="en-US" altLang="zh-CN" sz="2400"/>
              <a:t>Only one interrupt is generated </a:t>
            </a:r>
            <a:r>
              <a:rPr lang="en-US" altLang="zh-CN" sz="2400">
                <a:solidFill>
                  <a:srgbClr val="FF0000"/>
                </a:solidFill>
              </a:rPr>
              <a:t>per block</a:t>
            </a:r>
            <a:r>
              <a:rPr lang="en-US" altLang="zh-CN" sz="2400"/>
              <a:t>, rather than the one interrupt </a:t>
            </a:r>
            <a:r>
              <a:rPr lang="en-US" altLang="zh-CN" sz="2400">
                <a:solidFill>
                  <a:srgbClr val="FF0000"/>
                </a:solidFill>
              </a:rPr>
              <a:t>per byte</a:t>
            </a:r>
            <a:r>
              <a:rPr lang="en-US" altLang="zh-CN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78227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8E53153A-6725-4B38-A9E9-95D5C71473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1.3 Computer-System Architecture</a:t>
            </a:r>
          </a:p>
        </p:txBody>
      </p:sp>
      <p:sp>
        <p:nvSpPr>
          <p:cNvPr id="48131" name="内容占位符 2">
            <a:extLst>
              <a:ext uri="{FF2B5EF4-FFF2-40B4-BE49-F238E27FC236}">
                <a16:creationId xmlns:a16="http://schemas.microsoft.com/office/drawing/2014/main" id="{CBBAC57E-572A-4DD9-97BB-F6D2118ACFB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176338" y="1558925"/>
            <a:ext cx="7035800" cy="4319588"/>
          </a:xfrm>
        </p:spPr>
        <p:txBody>
          <a:bodyPr/>
          <a:lstStyle/>
          <a:p>
            <a:r>
              <a:rPr lang="en-US" altLang="zh-CN" sz="2800"/>
              <a:t>Single-Processor Systems</a:t>
            </a:r>
          </a:p>
          <a:p>
            <a:r>
              <a:rPr lang="en-US" altLang="zh-CN"/>
              <a:t>Multiprocessor Systems</a:t>
            </a:r>
          </a:p>
          <a:p>
            <a:r>
              <a:rPr lang="en-US" altLang="zh-CN" sz="2800"/>
              <a:t>Clustered Systems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9C34D63-79F8-424E-8B4B-7BAC1E5152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dirty="0"/>
              <a:t>Single-Processor Systems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49155" name="Picture 4">
            <a:extLst>
              <a:ext uri="{FF2B5EF4-FFF2-40B4-BE49-F238E27FC236}">
                <a16:creationId xmlns:a16="http://schemas.microsoft.com/office/drawing/2014/main" id="{C15B0D49-27B2-4A0B-B9F2-B52DCF355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1162050" y="1600200"/>
            <a:ext cx="6675438" cy="34401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8F999974-A9EF-4D7F-8296-D953390612BD}"/>
              </a:ext>
            </a:extLst>
          </p:cNvPr>
          <p:cNvSpPr/>
          <p:nvPr/>
        </p:nvSpPr>
        <p:spPr>
          <a:xfrm>
            <a:off x="685800" y="4208402"/>
            <a:ext cx="3516482" cy="363599"/>
          </a:xfrm>
          <a:prstGeom prst="wedgeRoundRectCallout">
            <a:avLst>
              <a:gd name="adj1" fmla="val -27184"/>
              <a:gd name="adj2" fmla="val -20282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Only one general-purpose CPU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430D3BE-A30C-4F7A-896B-44E8424C5C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What is an Operating System?</a:t>
            </a:r>
            <a:endParaRPr lang="en-US" altLang="zh-CN" sz="2800" noProof="1">
              <a:solidFill>
                <a:srgbClr val="0409E2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67A9E791-04F8-4118-A1D3-81867C695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523" r="4706" b="653"/>
          <a:stretch>
            <a:fillRect/>
          </a:stretch>
        </p:blipFill>
        <p:spPr bwMode="auto">
          <a:xfrm>
            <a:off x="851255" y="1497205"/>
            <a:ext cx="7300912" cy="400837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DEA61047-C192-4298-9976-7C63DB6765E5}"/>
              </a:ext>
            </a:extLst>
          </p:cNvPr>
          <p:cNvSpPr/>
          <p:nvPr/>
        </p:nvSpPr>
        <p:spPr>
          <a:xfrm>
            <a:off x="6205394" y="3155222"/>
            <a:ext cx="1340918" cy="406243"/>
          </a:xfrm>
          <a:prstGeom prst="wedgeRoundRectCallout">
            <a:avLst>
              <a:gd name="adj1" fmla="val -36698"/>
              <a:gd name="adj2" fmla="val 11019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000000"/>
                </a:solidFill>
              </a:rPr>
              <a:t>User View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B9C08404-9DEB-48F2-BDA7-D6C2CE01A480}"/>
              </a:ext>
            </a:extLst>
          </p:cNvPr>
          <p:cNvSpPr/>
          <p:nvPr/>
        </p:nvSpPr>
        <p:spPr>
          <a:xfrm>
            <a:off x="5963936" y="5219482"/>
            <a:ext cx="1557792" cy="412810"/>
          </a:xfrm>
          <a:prstGeom prst="wedgeRoundRectCallout">
            <a:avLst>
              <a:gd name="adj1" fmla="val -16268"/>
              <a:gd name="adj2" fmla="val -13704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System View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374729B-5A23-4320-B01C-ED1AA8905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455" y="964915"/>
            <a:ext cx="7351712" cy="532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操作系统：</a:t>
            </a:r>
            <a:r>
              <a:rPr lang="en-US" altLang="zh-CN" sz="2400" dirty="0" smtClean="0">
                <a:solidFill>
                  <a:srgbClr val="FF0000"/>
                </a:solidFill>
              </a:rPr>
              <a:t>Two </a:t>
            </a:r>
            <a:r>
              <a:rPr lang="en-US" altLang="zh-CN" sz="2400" dirty="0">
                <a:solidFill>
                  <a:srgbClr val="FF0000"/>
                </a:solidFill>
              </a:rPr>
              <a:t>Views </a:t>
            </a:r>
          </a:p>
          <a:p>
            <a:pPr marL="457200" lvl="1" indent="0">
              <a:buNone/>
            </a:pPr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1971466" y="5973422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noProof="1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Four Components 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of a </a:t>
            </a:r>
            <a:r>
              <a:rPr lang="en-US" altLang="zh-CN" noProof="1">
                <a:solidFill>
                  <a:srgbClr val="0409E2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Computer System</a:t>
            </a:r>
            <a:endParaRPr lang="zh-CN" altLang="en-US" dirty="0"/>
          </a:p>
        </p:txBody>
      </p:sp>
      <p:sp>
        <p:nvSpPr>
          <p:cNvPr id="8" name="对话气泡: 圆角矩形 1">
            <a:extLst>
              <a:ext uri="{FF2B5EF4-FFF2-40B4-BE49-F238E27FC236}">
                <a16:creationId xmlns:a16="http://schemas.microsoft.com/office/drawing/2014/main" id="{DEA61047-C192-4298-9976-7C63DB6765E5}"/>
              </a:ext>
            </a:extLst>
          </p:cNvPr>
          <p:cNvSpPr/>
          <p:nvPr/>
        </p:nvSpPr>
        <p:spPr>
          <a:xfrm>
            <a:off x="2074453" y="1658729"/>
            <a:ext cx="4801400" cy="1135453"/>
          </a:xfrm>
          <a:prstGeom prst="wedgeRoundRectCallout">
            <a:avLst>
              <a:gd name="adj1" fmla="val -25159"/>
              <a:gd name="adj2" fmla="val 3066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000099"/>
                </a:solidFill>
              </a:rPr>
              <a:t>对于非计算机专业人员</a:t>
            </a:r>
            <a:r>
              <a:rPr lang="zh-CN" altLang="en-US" sz="1600" dirty="0" smtClean="0">
                <a:solidFill>
                  <a:srgbClr val="000000"/>
                </a:solidFill>
              </a:rPr>
              <a:t>：操作系统是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</a:rPr>
              <a:t>购买操作系统时商家提供的所有程序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</a:rPr>
              <a:t>安装操作系统时安装到裸机上的所有程序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E38AF7F3-6D9E-4919-849E-2CF07ACD58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Single-Processor Systems</a:t>
            </a:r>
          </a:p>
        </p:txBody>
      </p:sp>
      <p:sp>
        <p:nvSpPr>
          <p:cNvPr id="50179" name="内容占位符 2">
            <a:extLst>
              <a:ext uri="{FF2B5EF4-FFF2-40B4-BE49-F238E27FC236}">
                <a16:creationId xmlns:a16="http://schemas.microsoft.com/office/drawing/2014/main" id="{05901B3D-1E01-4E80-8550-C01FD5ABC45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60425" y="1211263"/>
            <a:ext cx="7673975" cy="4318000"/>
          </a:xfrm>
        </p:spPr>
        <p:txBody>
          <a:bodyPr/>
          <a:lstStyle/>
          <a:p>
            <a:r>
              <a:rPr lang="en-US" altLang="zh-CN" sz="2800" dirty="0"/>
              <a:t>Only one general-purpose CPU</a:t>
            </a:r>
            <a:endParaRPr lang="en-US" altLang="zh-CN" sz="2400" dirty="0"/>
          </a:p>
          <a:p>
            <a:pPr lvl="1"/>
            <a:r>
              <a:rPr lang="en-US" altLang="zh-CN" sz="2400" dirty="0"/>
              <a:t>Only one </a:t>
            </a:r>
            <a:r>
              <a:rPr lang="en-US" altLang="zh-CN" sz="2400" dirty="0">
                <a:solidFill>
                  <a:srgbClr val="0409E2"/>
                </a:solidFill>
              </a:rPr>
              <a:t>main CPU </a:t>
            </a:r>
            <a:r>
              <a:rPr lang="en-US" altLang="zh-CN" sz="2400" dirty="0"/>
              <a:t>capable of executing a </a:t>
            </a:r>
            <a:r>
              <a:rPr lang="en-US" altLang="zh-CN" sz="2400" dirty="0">
                <a:solidFill>
                  <a:srgbClr val="006600"/>
                </a:solidFill>
              </a:rPr>
              <a:t>general-purpose instruction set</a:t>
            </a:r>
            <a:r>
              <a:rPr lang="en-US" altLang="zh-CN" sz="2400" dirty="0"/>
              <a:t>, including instructions from  </a:t>
            </a:r>
            <a:r>
              <a:rPr lang="en-US" altLang="zh-CN" sz="2400" dirty="0">
                <a:solidFill>
                  <a:srgbClr val="006600"/>
                </a:solidFill>
              </a:rPr>
              <a:t>user processes</a:t>
            </a:r>
            <a:r>
              <a:rPr lang="en-US" altLang="zh-CN" sz="2400" dirty="0"/>
              <a:t>.</a:t>
            </a:r>
          </a:p>
          <a:p>
            <a:pPr lvl="1"/>
            <a:r>
              <a:rPr lang="en-US" altLang="zh-CN" sz="2400" dirty="0"/>
              <a:t>Almost all systems have other </a:t>
            </a:r>
            <a:r>
              <a:rPr lang="en-US" altLang="zh-CN" sz="2400" dirty="0">
                <a:solidFill>
                  <a:srgbClr val="0409E2"/>
                </a:solidFill>
              </a:rPr>
              <a:t>special-purpose processors </a:t>
            </a:r>
            <a:r>
              <a:rPr lang="en-US" altLang="zh-CN" sz="2400" dirty="0"/>
              <a:t>as well. </a:t>
            </a:r>
          </a:p>
          <a:p>
            <a:pPr lvl="2"/>
            <a:r>
              <a:rPr lang="en-US" altLang="zh-CN" sz="2000" dirty="0">
                <a:solidFill>
                  <a:srgbClr val="7030A0"/>
                </a:solidFill>
              </a:rPr>
              <a:t>special-purpose processors </a:t>
            </a:r>
            <a:r>
              <a:rPr lang="en-US" altLang="zh-CN" sz="2000" dirty="0"/>
              <a:t>only run a limited instruction set and </a:t>
            </a:r>
            <a:r>
              <a:rPr lang="en-US" altLang="zh-CN" sz="2000" dirty="0">
                <a:solidFill>
                  <a:srgbClr val="FF3300"/>
                </a:solidFill>
              </a:rPr>
              <a:t>do not </a:t>
            </a:r>
            <a:r>
              <a:rPr lang="en-US" altLang="zh-CN" sz="2000" dirty="0"/>
              <a:t>run user processes</a:t>
            </a:r>
          </a:p>
          <a:p>
            <a:pPr lvl="2"/>
            <a:r>
              <a:rPr lang="en-US" altLang="zh-CN" sz="2000" dirty="0"/>
              <a:t>Normally are </a:t>
            </a:r>
            <a:r>
              <a:rPr lang="en-US" altLang="zh-CN" sz="2000" dirty="0">
                <a:solidFill>
                  <a:srgbClr val="7030A0"/>
                </a:solidFill>
              </a:rPr>
              <a:t>device-specific processors</a:t>
            </a:r>
            <a:r>
              <a:rPr lang="en-US" altLang="zh-CN" sz="2000" dirty="0"/>
              <a:t>, such as disk, keyboard, and graphics controllers.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2429147D-AE86-4ED7-BFA6-D546ED48FE8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888" y="606425"/>
            <a:ext cx="80772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Multi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P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rocessor Systems</a:t>
            </a:r>
          </a:p>
        </p:txBody>
      </p:sp>
      <p:pic>
        <p:nvPicPr>
          <p:cNvPr id="51203" name="Picture 2">
            <a:extLst>
              <a:ext uri="{FF2B5EF4-FFF2-40B4-BE49-F238E27FC236}">
                <a16:creationId xmlns:a16="http://schemas.microsoft.com/office/drawing/2014/main" id="{4FA6265A-8228-4C38-94A2-BEF1B3915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70" y="2770743"/>
            <a:ext cx="7097712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对话气泡: 圆角矩形 1">
            <a:extLst>
              <a:ext uri="{FF2B5EF4-FFF2-40B4-BE49-F238E27FC236}">
                <a16:creationId xmlns:a16="http://schemas.microsoft.com/office/drawing/2014/main" id="{8F999974-A9EF-4D7F-8296-D953390612BD}"/>
              </a:ext>
            </a:extLst>
          </p:cNvPr>
          <p:cNvSpPr/>
          <p:nvPr/>
        </p:nvSpPr>
        <p:spPr>
          <a:xfrm>
            <a:off x="2971607" y="1851725"/>
            <a:ext cx="3364637" cy="589634"/>
          </a:xfrm>
          <a:prstGeom prst="wedgeRoundRectCallout">
            <a:avLst>
              <a:gd name="adj1" fmla="val -21578"/>
              <a:gd name="adj2" fmla="val 9350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多个</a:t>
            </a:r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共享内存等系统资源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C65137B5-B1E0-4EF8-B54A-4908308EC7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4175" y="144463"/>
            <a:ext cx="80772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Multi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P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rocessor Systems</a:t>
            </a:r>
          </a:p>
        </p:txBody>
      </p:sp>
      <p:sp>
        <p:nvSpPr>
          <p:cNvPr id="52227" name="内容占位符 2">
            <a:extLst>
              <a:ext uri="{FF2B5EF4-FFF2-40B4-BE49-F238E27FC236}">
                <a16:creationId xmlns:a16="http://schemas.microsoft.com/office/drawing/2014/main" id="{7069A34B-015A-4D32-A62E-C283B845D26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44525" y="1120775"/>
            <a:ext cx="8293100" cy="5378450"/>
          </a:xfrm>
        </p:spPr>
        <p:txBody>
          <a:bodyPr/>
          <a:lstStyle/>
          <a:p>
            <a:r>
              <a:rPr lang="en-US" altLang="zh-CN" sz="2400" dirty="0"/>
              <a:t>Have</a:t>
            </a:r>
            <a:r>
              <a:rPr lang="en-US" altLang="zh-CN" sz="2400" dirty="0">
                <a:solidFill>
                  <a:srgbClr val="7030A0"/>
                </a:solidFill>
              </a:rPr>
              <a:t> two or more processors </a:t>
            </a:r>
            <a:r>
              <a:rPr lang="en-US" altLang="zh-CN" sz="2400" dirty="0"/>
              <a:t>in </a:t>
            </a:r>
            <a:r>
              <a:rPr lang="en-US" altLang="zh-CN" sz="2400" dirty="0">
                <a:solidFill>
                  <a:srgbClr val="C00000"/>
                </a:solidFill>
              </a:rPr>
              <a:t>close communication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409E2"/>
                </a:solidFill>
              </a:rPr>
              <a:t>sharing</a:t>
            </a:r>
            <a:r>
              <a:rPr lang="en-US" altLang="zh-CN" sz="2400" dirty="0"/>
              <a:t> the </a:t>
            </a:r>
            <a:r>
              <a:rPr lang="en-US" altLang="zh-CN" sz="2400" dirty="0">
                <a:solidFill>
                  <a:srgbClr val="7030A0"/>
                </a:solidFill>
              </a:rPr>
              <a:t>computer bus</a:t>
            </a:r>
            <a:r>
              <a:rPr lang="en-US" altLang="zh-CN" sz="2400" dirty="0"/>
              <a:t> and sometimes the </a:t>
            </a:r>
            <a:r>
              <a:rPr lang="en-US" altLang="zh-CN" sz="2400" dirty="0">
                <a:solidFill>
                  <a:srgbClr val="7030A0"/>
                </a:solidFill>
              </a:rPr>
              <a:t>clock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7030A0"/>
                </a:solidFill>
              </a:rPr>
              <a:t>memory</a:t>
            </a:r>
            <a:r>
              <a:rPr lang="en-US" altLang="zh-CN" sz="2400" dirty="0"/>
              <a:t>, and </a:t>
            </a:r>
            <a:r>
              <a:rPr lang="en-US" altLang="zh-CN" sz="2400" dirty="0">
                <a:solidFill>
                  <a:srgbClr val="7030A0"/>
                </a:solidFill>
              </a:rPr>
              <a:t>peripheral devices</a:t>
            </a:r>
            <a:r>
              <a:rPr lang="en-US" altLang="zh-CN" sz="2400" dirty="0"/>
              <a:t>. </a:t>
            </a:r>
          </a:p>
          <a:p>
            <a:r>
              <a:rPr lang="en-US" altLang="zh-CN" sz="2400" dirty="0"/>
              <a:t>Also known as </a:t>
            </a:r>
            <a:r>
              <a:rPr lang="en-US" altLang="zh-CN" sz="2400" b="1" dirty="0">
                <a:solidFill>
                  <a:srgbClr val="7030A0"/>
                </a:solidFill>
              </a:rPr>
              <a:t>parallel systems </a:t>
            </a:r>
            <a:r>
              <a:rPr lang="en-US" altLang="zh-CN" sz="2400" dirty="0"/>
              <a:t>or </a:t>
            </a:r>
            <a:r>
              <a:rPr lang="en-US" altLang="zh-CN" sz="2400" b="1" dirty="0">
                <a:solidFill>
                  <a:srgbClr val="7030A0"/>
                </a:solidFill>
              </a:rPr>
              <a:t>tightly coupled systems</a:t>
            </a:r>
            <a:r>
              <a:rPr lang="en-US" altLang="zh-CN" sz="2400" b="1" dirty="0"/>
              <a:t> (</a:t>
            </a:r>
            <a:r>
              <a:rPr lang="zh-CN" altLang="en-US" sz="2400" b="1" dirty="0"/>
              <a:t>紧密耦合</a:t>
            </a:r>
            <a:r>
              <a:rPr lang="en-US" altLang="zh-CN" sz="2400" b="1" dirty="0"/>
              <a:t>)</a:t>
            </a:r>
          </a:p>
          <a:p>
            <a:r>
              <a:rPr lang="en-US" altLang="zh-CN" sz="2400" dirty="0"/>
              <a:t>Three main advantages</a:t>
            </a:r>
          </a:p>
          <a:p>
            <a:pPr lvl="1"/>
            <a:r>
              <a:rPr lang="zh-CN" altLang="en-US" sz="2000" dirty="0">
                <a:solidFill>
                  <a:srgbClr val="006600"/>
                </a:solidFill>
              </a:rPr>
              <a:t>Increased </a:t>
            </a:r>
            <a:r>
              <a:rPr lang="zh-CN" altLang="en-US" sz="2000" dirty="0">
                <a:solidFill>
                  <a:srgbClr val="7030A0"/>
                </a:solidFill>
              </a:rPr>
              <a:t>throughput</a:t>
            </a:r>
            <a:r>
              <a:rPr lang="zh-CN" altLang="en-US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>
                <a:solidFill>
                  <a:srgbClr val="006600"/>
                </a:solidFill>
              </a:rPr>
              <a:t>(</a:t>
            </a:r>
            <a:r>
              <a:rPr lang="zh-CN" altLang="en-US" sz="2000" dirty="0">
                <a:solidFill>
                  <a:srgbClr val="006600"/>
                </a:solidFill>
              </a:rPr>
              <a:t>吞吐量</a:t>
            </a:r>
            <a:r>
              <a:rPr lang="en-US" altLang="zh-CN" sz="2000" dirty="0">
                <a:solidFill>
                  <a:srgbClr val="006600"/>
                </a:solidFill>
              </a:rPr>
              <a:t>)</a:t>
            </a:r>
          </a:p>
          <a:p>
            <a:pPr lvl="2"/>
            <a:r>
              <a:rPr lang="en-US" altLang="zh-CN" sz="1800" dirty="0">
                <a:solidFill>
                  <a:srgbClr val="010A1D"/>
                </a:solidFill>
              </a:rPr>
              <a:t>get more work done in less time</a:t>
            </a:r>
            <a:endParaRPr lang="zh-CN" altLang="en-US" sz="1800" dirty="0">
              <a:solidFill>
                <a:srgbClr val="010A1D"/>
              </a:solidFill>
            </a:endParaRPr>
          </a:p>
          <a:p>
            <a:pPr lvl="1"/>
            <a:r>
              <a:rPr lang="zh-CN" altLang="en-US" sz="2000" dirty="0">
                <a:solidFill>
                  <a:srgbClr val="006600"/>
                </a:solidFill>
              </a:rPr>
              <a:t>Economy of scale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lvl="2"/>
            <a:r>
              <a:rPr lang="en-US" altLang="zh-CN" sz="1800" dirty="0">
                <a:solidFill>
                  <a:srgbClr val="010A1D"/>
                </a:solidFill>
              </a:rPr>
              <a:t>cost less than equivalent multiple single-processor systems</a:t>
            </a:r>
            <a:endParaRPr lang="zh-CN" altLang="en-US" sz="1800" dirty="0">
              <a:solidFill>
                <a:srgbClr val="010A1D"/>
              </a:solidFill>
            </a:endParaRPr>
          </a:p>
          <a:p>
            <a:pPr lvl="1"/>
            <a:r>
              <a:rPr lang="zh-CN" altLang="en-US" sz="2000" dirty="0">
                <a:solidFill>
                  <a:srgbClr val="006600"/>
                </a:solidFill>
              </a:rPr>
              <a:t>Increased </a:t>
            </a:r>
            <a:r>
              <a:rPr lang="zh-CN" altLang="en-US" sz="2000" dirty="0">
                <a:solidFill>
                  <a:srgbClr val="7030A0"/>
                </a:solidFill>
              </a:rPr>
              <a:t>reliability</a:t>
            </a:r>
            <a:r>
              <a:rPr lang="zh-CN" altLang="en-US" sz="2000" dirty="0">
                <a:solidFill>
                  <a:srgbClr val="006600"/>
                </a:solidFill>
              </a:rPr>
              <a:t> 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lvl="2"/>
            <a:r>
              <a:rPr lang="en-US" altLang="zh-CN" sz="1800" dirty="0">
                <a:solidFill>
                  <a:srgbClr val="010A1D"/>
                </a:solidFill>
              </a:rPr>
              <a:t>the failure of one processor will not halt the system, only slow it down.</a:t>
            </a:r>
            <a:endParaRPr lang="zh-CN" altLang="en-US" sz="1800" dirty="0">
              <a:solidFill>
                <a:srgbClr val="010A1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28FEF9A3-15D7-48AB-ABF4-E402AE3C5C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888" y="214313"/>
            <a:ext cx="80772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Multiprocessor Systems</a:t>
            </a:r>
          </a:p>
        </p:txBody>
      </p:sp>
      <p:sp>
        <p:nvSpPr>
          <p:cNvPr id="53251" name="内容占位符 2">
            <a:extLst>
              <a:ext uri="{FF2B5EF4-FFF2-40B4-BE49-F238E27FC236}">
                <a16:creationId xmlns:a16="http://schemas.microsoft.com/office/drawing/2014/main" id="{4DDEFBFE-BB80-46EB-92DD-78869C2848B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60425" y="1200150"/>
            <a:ext cx="7351713" cy="4530725"/>
          </a:xfrm>
        </p:spPr>
        <p:txBody>
          <a:bodyPr/>
          <a:lstStyle/>
          <a:p>
            <a:r>
              <a:rPr lang="en-US" altLang="zh-CN" sz="2800" u="sng" dirty="0">
                <a:solidFill>
                  <a:srgbClr val="7030A0"/>
                </a:solidFill>
              </a:rPr>
              <a:t>Asymmetric</a:t>
            </a:r>
            <a:r>
              <a:rPr lang="en-US" altLang="zh-CN" sz="2800" dirty="0"/>
              <a:t> multiprocessing</a:t>
            </a:r>
          </a:p>
          <a:p>
            <a:pPr lvl="1"/>
            <a:r>
              <a:rPr lang="en-US" altLang="zh-CN" sz="2400" u="sng" dirty="0">
                <a:solidFill>
                  <a:srgbClr val="0070C0"/>
                </a:solidFill>
              </a:rPr>
              <a:t>Master-slave</a:t>
            </a:r>
            <a:r>
              <a:rPr lang="en-US" altLang="zh-CN" sz="2400" dirty="0"/>
              <a:t> relationship</a:t>
            </a:r>
          </a:p>
          <a:p>
            <a:pPr lvl="1"/>
            <a:r>
              <a:rPr lang="en-US" altLang="zh-CN" sz="2400" dirty="0"/>
              <a:t>Has one master CPU and the remainder CPUs are slaves. </a:t>
            </a:r>
          </a:p>
          <a:p>
            <a:pPr lvl="1"/>
            <a:r>
              <a:rPr lang="en-US" altLang="zh-CN" sz="2400" dirty="0"/>
              <a:t>The master distributes tasks among the slaves, and </a:t>
            </a:r>
            <a:r>
              <a:rPr lang="en-US" altLang="zh-CN" sz="2400" dirty="0">
                <a:solidFill>
                  <a:srgbClr val="0409E2"/>
                </a:solidFill>
              </a:rPr>
              <a:t>I/O is usually done by the </a:t>
            </a:r>
            <a:r>
              <a:rPr lang="en-US" altLang="zh-CN" sz="2400" dirty="0">
                <a:solidFill>
                  <a:srgbClr val="C00000"/>
                </a:solidFill>
              </a:rPr>
              <a:t>master</a:t>
            </a:r>
            <a:r>
              <a:rPr lang="en-US" altLang="zh-CN" sz="2400" dirty="0">
                <a:solidFill>
                  <a:srgbClr val="0409E2"/>
                </a:solidFill>
              </a:rPr>
              <a:t> only</a:t>
            </a:r>
            <a:r>
              <a:rPr lang="en-US" altLang="zh-CN" sz="2400" dirty="0"/>
              <a:t>.</a:t>
            </a:r>
          </a:p>
          <a:p>
            <a:r>
              <a:rPr lang="en-US" altLang="zh-CN" sz="2800" u="sng" dirty="0">
                <a:solidFill>
                  <a:srgbClr val="7030A0"/>
                </a:solidFill>
              </a:rPr>
              <a:t>Symmetric</a:t>
            </a:r>
            <a:r>
              <a:rPr lang="en-US" altLang="zh-CN" sz="2800" u="sng" dirty="0"/>
              <a:t> </a:t>
            </a:r>
            <a:r>
              <a:rPr lang="en-US" altLang="zh-CN" sz="2800" dirty="0"/>
              <a:t>multiprocessing</a:t>
            </a:r>
          </a:p>
          <a:p>
            <a:pPr lvl="1"/>
            <a:r>
              <a:rPr lang="en-US" altLang="zh-CN" sz="2400" dirty="0"/>
              <a:t>Treats all processors as </a:t>
            </a:r>
            <a:r>
              <a:rPr lang="en-US" altLang="zh-CN" sz="2400" u="sng" dirty="0">
                <a:solidFill>
                  <a:srgbClr val="0070C0"/>
                </a:solidFill>
              </a:rPr>
              <a:t>equals,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409E2"/>
                </a:solidFill>
              </a:rPr>
              <a:t>I/O can be processed on any CPU</a:t>
            </a:r>
            <a:endParaRPr lang="zh-CN" altLang="en-US" sz="2400" dirty="0">
              <a:solidFill>
                <a:srgbClr val="0409E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6BAC0415-C0A3-45A6-8E92-E0BF0C8C09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98525" y="522288"/>
            <a:ext cx="8229600" cy="576262"/>
          </a:xfrm>
        </p:spPr>
        <p:txBody>
          <a:bodyPr/>
          <a:lstStyle/>
          <a:p>
            <a:r>
              <a:rPr lang="en-US" altLang="zh-CN" sz="2800">
                <a:solidFill>
                  <a:srgbClr val="0070C0"/>
                </a:solidFill>
              </a:rPr>
              <a:t>Symmetric </a:t>
            </a:r>
            <a:r>
              <a:rPr lang="en-US" altLang="zh-CN" sz="2800"/>
              <a:t>Multiprocessing Architecture</a:t>
            </a:r>
          </a:p>
        </p:txBody>
      </p:sp>
      <p:pic>
        <p:nvPicPr>
          <p:cNvPr id="54275" name="Picture 7" descr="1">
            <a:extLst>
              <a:ext uri="{FF2B5EF4-FFF2-40B4-BE49-F238E27FC236}">
                <a16:creationId xmlns:a16="http://schemas.microsoft.com/office/drawing/2014/main" id="{98AF1C68-C788-43C2-B830-E1A44A879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980" y="1911305"/>
            <a:ext cx="6319837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对话气泡: 圆角矩形 1">
            <a:extLst>
              <a:ext uri="{FF2B5EF4-FFF2-40B4-BE49-F238E27FC236}">
                <a16:creationId xmlns:a16="http://schemas.microsoft.com/office/drawing/2014/main" id="{8F999974-A9EF-4D7F-8296-D953390612BD}"/>
              </a:ext>
            </a:extLst>
          </p:cNvPr>
          <p:cNvSpPr/>
          <p:nvPr/>
        </p:nvSpPr>
        <p:spPr>
          <a:xfrm>
            <a:off x="898525" y="5075211"/>
            <a:ext cx="7152171" cy="883827"/>
          </a:xfrm>
          <a:prstGeom prst="wedgeRoundRectCallout">
            <a:avLst>
              <a:gd name="adj1" fmla="val -14982"/>
              <a:gd name="adj2" fmla="val -4501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en-US" altLang="zh-CN" sz="2400" dirty="0">
                <a:solidFill>
                  <a:srgbClr val="000000"/>
                </a:solidFill>
              </a:rPr>
              <a:t>Treats all processors as equals, and I/O can be processed on any CPU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0A8B4428-635D-42CE-A882-A05DE16A7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740" y="6089232"/>
            <a:ext cx="224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e.g. </a:t>
            </a:r>
            <a:r>
              <a:rPr lang="zh-CN" altLang="en-US" sz="1800" dirty="0">
                <a:solidFill>
                  <a:srgbClr val="000000"/>
                </a:solidFill>
              </a:rPr>
              <a:t>中科院曙光系列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55251FCA-EE5A-49C9-9899-280521C71B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6075"/>
            <a:ext cx="8229600" cy="576263"/>
          </a:xfrm>
        </p:spPr>
        <p:txBody>
          <a:bodyPr/>
          <a:lstStyle/>
          <a:p>
            <a:r>
              <a:rPr lang="en-US" altLang="zh-CN" sz="2800"/>
              <a:t>A Dual-Core Design</a:t>
            </a:r>
          </a:p>
        </p:txBody>
      </p:sp>
      <p:sp>
        <p:nvSpPr>
          <p:cNvPr id="55299" name="Content Placeholder 1">
            <a:extLst>
              <a:ext uri="{FF2B5EF4-FFF2-40B4-BE49-F238E27FC236}">
                <a16:creationId xmlns:a16="http://schemas.microsoft.com/office/drawing/2014/main" id="{5ED1D1C7-DBC4-4EFB-8DFB-E9E9ECDD5728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896938" y="1506538"/>
            <a:ext cx="7108825" cy="2682875"/>
          </a:xfrm>
        </p:spPr>
        <p:txBody>
          <a:bodyPr/>
          <a:lstStyle/>
          <a:p>
            <a:r>
              <a:rPr lang="en-US" altLang="zh-CN" sz="2400" b="1">
                <a:solidFill>
                  <a:srgbClr val="3366FF"/>
                </a:solidFill>
              </a:rPr>
              <a:t>Multi-chip</a:t>
            </a:r>
            <a:r>
              <a:rPr lang="en-US" altLang="zh-CN" sz="2400"/>
              <a:t> and </a:t>
            </a:r>
            <a:r>
              <a:rPr lang="en-US" altLang="zh-CN" sz="2400" b="1">
                <a:solidFill>
                  <a:srgbClr val="3366FF"/>
                </a:solidFill>
              </a:rPr>
              <a:t>Multicore</a:t>
            </a:r>
          </a:p>
          <a:p>
            <a:pPr lvl="1"/>
            <a:endParaRPr lang="en-US" altLang="zh-CN" sz="2000"/>
          </a:p>
        </p:txBody>
      </p:sp>
      <p:pic>
        <p:nvPicPr>
          <p:cNvPr id="55300" name="Picture 10" descr="1">
            <a:extLst>
              <a:ext uri="{FF2B5EF4-FFF2-40B4-BE49-F238E27FC236}">
                <a16:creationId xmlns:a16="http://schemas.microsoft.com/office/drawing/2014/main" id="{0AD3713A-B176-4BF1-8845-8CD21104C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89163"/>
            <a:ext cx="3548063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7" descr="1">
            <a:extLst>
              <a:ext uri="{FF2B5EF4-FFF2-40B4-BE49-F238E27FC236}">
                <a16:creationId xmlns:a16="http://schemas.microsoft.com/office/drawing/2014/main" id="{E8E4038E-07A5-46DD-991D-2735FAF1F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2344738"/>
            <a:ext cx="350520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矩形 1">
            <a:extLst>
              <a:ext uri="{FF2B5EF4-FFF2-40B4-BE49-F238E27FC236}">
                <a16:creationId xmlns:a16="http://schemas.microsoft.com/office/drawing/2014/main" id="{C201F385-D285-402F-9A03-2FD98EA67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5465763"/>
            <a:ext cx="1171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409E2"/>
                </a:solidFill>
              </a:rPr>
              <a:t>Multi-chip</a:t>
            </a:r>
            <a:endParaRPr lang="zh-CN" altLang="en-US" sz="1800">
              <a:solidFill>
                <a:srgbClr val="0409E2"/>
              </a:solidFill>
            </a:endParaRPr>
          </a:p>
        </p:txBody>
      </p:sp>
      <p:sp>
        <p:nvSpPr>
          <p:cNvPr id="55303" name="矩形 6">
            <a:extLst>
              <a:ext uri="{FF2B5EF4-FFF2-40B4-BE49-F238E27FC236}">
                <a16:creationId xmlns:a16="http://schemas.microsoft.com/office/drawing/2014/main" id="{035FCEE5-87C7-459F-A1D3-66E17ED69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838" y="5503863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409E2"/>
                </a:solidFill>
              </a:rPr>
              <a:t>Multicore</a:t>
            </a:r>
            <a:endParaRPr lang="zh-CN" altLang="en-US" sz="1800">
              <a:solidFill>
                <a:srgbClr val="0409E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D8A59750-339A-4AEC-813D-53F7A0430F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90538" y="688975"/>
            <a:ext cx="8229600" cy="576263"/>
          </a:xfrm>
        </p:spPr>
        <p:txBody>
          <a:bodyPr/>
          <a:lstStyle/>
          <a:p>
            <a:r>
              <a:rPr lang="en-US" altLang="zh-CN"/>
              <a:t>Clustered Systems</a:t>
            </a:r>
          </a:p>
        </p:txBody>
      </p:sp>
      <p:pic>
        <p:nvPicPr>
          <p:cNvPr id="56323" name="Content Placeholder 3" descr="1.08.pdf">
            <a:extLst>
              <a:ext uri="{FF2B5EF4-FFF2-40B4-BE49-F238E27FC236}">
                <a16:creationId xmlns:a16="http://schemas.microsoft.com/office/drawing/2014/main" id="{0FC669AE-50E8-4C73-93B4-FB7DB611551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76" b="-3476"/>
          <a:stretch>
            <a:fillRect/>
          </a:stretch>
        </p:blipFill>
        <p:spPr>
          <a:xfrm>
            <a:off x="1404938" y="1557338"/>
            <a:ext cx="6402387" cy="352425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E8D525A1-C7A8-434E-9FF3-FAA8C9EF26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95425" y="606425"/>
            <a:ext cx="620395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3600" noProof="1">
                <a:effectLst>
                  <a:outerShdw blurRad="38100" dist="38100" dir="2700000">
                    <a:srgbClr val="C0C0C0"/>
                  </a:outerShdw>
                </a:effectLst>
              </a:rPr>
              <a:t>Clustered Systems</a:t>
            </a:r>
          </a:p>
        </p:txBody>
      </p:sp>
      <p:sp>
        <p:nvSpPr>
          <p:cNvPr id="57347" name="内容占位符 2">
            <a:extLst>
              <a:ext uri="{FF2B5EF4-FFF2-40B4-BE49-F238E27FC236}">
                <a16:creationId xmlns:a16="http://schemas.microsoft.com/office/drawing/2014/main" id="{EBAF462A-543F-4615-A8ED-02B1A62D0F9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60425" y="1558925"/>
            <a:ext cx="7351713" cy="4014788"/>
          </a:xfrm>
        </p:spPr>
        <p:txBody>
          <a:bodyPr/>
          <a:lstStyle/>
          <a:p>
            <a:r>
              <a:rPr lang="en-US" altLang="zh-CN" sz="2400" b="1" dirty="0">
                <a:sym typeface="Arial" panose="020B0604020202020204" pitchFamily="34" charset="0"/>
              </a:rPr>
              <a:t>C</a:t>
            </a:r>
            <a:r>
              <a:rPr lang="zh-CN" altLang="en-US" sz="2400" b="1" dirty="0">
                <a:sym typeface="Arial" panose="020B0604020202020204" pitchFamily="34" charset="0"/>
              </a:rPr>
              <a:t>ombining </a:t>
            </a:r>
            <a:r>
              <a:rPr lang="zh-CN" altLang="en-US" sz="2400" b="1" dirty="0">
                <a:solidFill>
                  <a:srgbClr val="0070C0"/>
                </a:solidFill>
                <a:sym typeface="Arial" panose="020B0604020202020204" pitchFamily="34" charset="0"/>
              </a:rPr>
              <a:t>multiple computers</a:t>
            </a:r>
            <a:r>
              <a:rPr lang="zh-CN" altLang="en-US" sz="2400" b="1" dirty="0">
                <a:sym typeface="Arial" panose="020B0604020202020204" pitchFamily="34" charset="0"/>
              </a:rPr>
              <a:t> into </a:t>
            </a:r>
            <a:r>
              <a:rPr lang="zh-CN" altLang="en-US" sz="2400" b="1" dirty="0">
                <a:solidFill>
                  <a:srgbClr val="0070C0"/>
                </a:solidFill>
                <a:sym typeface="Arial" panose="020B0604020202020204" pitchFamily="34" charset="0"/>
              </a:rPr>
              <a:t>a</a:t>
            </a:r>
            <a:r>
              <a:rPr lang="zh-CN" altLang="en-US" sz="2400" b="1" dirty="0"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sym typeface="Arial" panose="020B0604020202020204" pitchFamily="34" charset="0"/>
              </a:rPr>
              <a:t>single system</a:t>
            </a:r>
            <a:r>
              <a:rPr lang="zh-CN" altLang="en-US" sz="2400" b="1" dirty="0">
                <a:sym typeface="Arial" panose="020B0604020202020204" pitchFamily="34" charset="0"/>
              </a:rPr>
              <a:t> </a:t>
            </a:r>
            <a:endParaRPr lang="zh-CN" altLang="en-US" sz="2400" b="1" dirty="0"/>
          </a:p>
          <a:p>
            <a:r>
              <a:rPr lang="zh-CN" altLang="en-US" sz="2400" b="1" dirty="0"/>
              <a:t>Composed of </a:t>
            </a:r>
            <a:r>
              <a:rPr lang="zh-CN" altLang="en-US" sz="2400" b="1" dirty="0">
                <a:solidFill>
                  <a:srgbClr val="006600"/>
                </a:solidFill>
              </a:rPr>
              <a:t>two or more </a:t>
            </a:r>
            <a:r>
              <a:rPr lang="zh-CN" altLang="en-US" sz="2400" b="1" dirty="0">
                <a:solidFill>
                  <a:srgbClr val="0070C0"/>
                </a:solidFill>
              </a:rPr>
              <a:t>individual </a:t>
            </a:r>
            <a:r>
              <a:rPr lang="zh-CN" altLang="en-US" sz="2400" b="1" dirty="0">
                <a:solidFill>
                  <a:srgbClr val="006600"/>
                </a:solidFill>
              </a:rPr>
              <a:t>systems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rgbClr val="FF3300"/>
                </a:solidFill>
              </a:rPr>
              <a:t>coupled together</a:t>
            </a:r>
          </a:p>
          <a:p>
            <a:r>
              <a:rPr lang="zh-CN" altLang="en-US" sz="2400" b="1" dirty="0"/>
              <a:t>Clustered computers share storage and are </a:t>
            </a:r>
            <a:r>
              <a:rPr lang="zh-CN" altLang="en-US" sz="2400" b="1" dirty="0">
                <a:solidFill>
                  <a:srgbClr val="0409E2"/>
                </a:solidFill>
              </a:rPr>
              <a:t>closely linked via a LAN</a:t>
            </a:r>
          </a:p>
          <a:p>
            <a:endParaRPr lang="zh-CN" altLang="en-US" sz="2400" dirty="0"/>
          </a:p>
          <a:p>
            <a:r>
              <a:rPr lang="zh-CN" altLang="en-US" sz="2400" dirty="0">
                <a:solidFill>
                  <a:srgbClr val="0070C0"/>
                </a:solidFill>
              </a:rPr>
              <a:t>Asymmetric </a:t>
            </a:r>
            <a:r>
              <a:rPr lang="zh-CN" altLang="en-US" sz="2400" dirty="0"/>
              <a:t>clustering</a:t>
            </a:r>
          </a:p>
          <a:p>
            <a:r>
              <a:rPr lang="zh-CN" altLang="en-US" sz="2400" dirty="0">
                <a:solidFill>
                  <a:srgbClr val="0070C0"/>
                </a:solidFill>
              </a:rPr>
              <a:t>Symmetric </a:t>
            </a:r>
            <a:r>
              <a:rPr lang="zh-CN" altLang="en-US" sz="2400" dirty="0"/>
              <a:t>clustering</a:t>
            </a:r>
          </a:p>
          <a:p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5F519E2-CC7C-4FBC-928F-C5909E2F44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1.4 Operating System Structure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69B8304-204B-47FA-8C2B-D92C7F51329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039813"/>
            <a:ext cx="8012112" cy="5005387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zh-CN" altLang="en-US" sz="1600" dirty="0"/>
          </a:p>
          <a:p>
            <a:pPr>
              <a:lnSpc>
                <a:spcPct val="90000"/>
              </a:lnSpc>
              <a:defRPr/>
            </a:pPr>
            <a:r>
              <a:rPr lang="en-US" altLang="zh-CN" sz="2400" b="1" u="sng" dirty="0">
                <a:solidFill>
                  <a:srgbClr val="0409E2"/>
                </a:solidFill>
              </a:rPr>
              <a:t>Multiprogramming</a:t>
            </a:r>
            <a:r>
              <a:rPr lang="en-US" altLang="zh-CN" sz="2400" dirty="0"/>
              <a:t> needed for </a:t>
            </a:r>
            <a:r>
              <a:rPr lang="en-US" altLang="zh-CN" sz="2400" dirty="0">
                <a:solidFill>
                  <a:srgbClr val="0409E2"/>
                </a:solidFill>
              </a:rPr>
              <a:t>efficiency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Single user </a:t>
            </a:r>
            <a:r>
              <a:rPr lang="en-US" altLang="zh-CN" sz="20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cannot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/>
              <a:t>keep CPU and I/O devices busy at all times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Multiprogramming </a:t>
            </a:r>
            <a:r>
              <a:rPr lang="en-US" altLang="zh-CN" sz="2000" dirty="0"/>
              <a:t>organizes </a:t>
            </a:r>
            <a:r>
              <a:rPr lang="en-US" altLang="zh-CN" sz="2000" dirty="0">
                <a:solidFill>
                  <a:srgbClr val="006600"/>
                </a:solidFill>
              </a:rPr>
              <a:t>jobs (code and data)</a:t>
            </a:r>
            <a:r>
              <a:rPr lang="en-US" altLang="zh-CN" sz="2000" dirty="0"/>
              <a:t> so CPU always has one to execute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/>
              <a:t>A </a:t>
            </a:r>
            <a:r>
              <a:rPr lang="en-US" altLang="zh-CN" sz="2000" dirty="0">
                <a:solidFill>
                  <a:srgbClr val="FF3300"/>
                </a:solidFill>
              </a:rPr>
              <a:t>subset</a:t>
            </a:r>
            <a:r>
              <a:rPr lang="en-US" altLang="zh-CN" sz="2000" dirty="0"/>
              <a:t> of total jobs in system is kept in memory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/>
              <a:t>One job selected and run via </a:t>
            </a:r>
            <a:r>
              <a:rPr lang="en-US" altLang="zh-CN" sz="2000" b="1" dirty="0">
                <a:solidFill>
                  <a:srgbClr val="006600"/>
                </a:solidFill>
              </a:rPr>
              <a:t>job scheduling</a:t>
            </a:r>
          </a:p>
          <a:p>
            <a:pPr lvl="1">
              <a:lnSpc>
                <a:spcPct val="90000"/>
              </a:lnSpc>
              <a:defRPr/>
            </a:pPr>
            <a:endParaRPr lang="en-US" altLang="zh-CN" sz="2000" b="1" dirty="0">
              <a:solidFill>
                <a:srgbClr val="0066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409E2"/>
                </a:solidFill>
              </a:rPr>
              <a:t>When it has to wait (for I/O for example)</a:t>
            </a:r>
            <a:r>
              <a:rPr lang="en-US" altLang="zh-CN" sz="2000" dirty="0"/>
              <a:t>, OS </a:t>
            </a:r>
            <a:r>
              <a:rPr lang="en-US" altLang="zh-CN" sz="2000" b="1" dirty="0">
                <a:solidFill>
                  <a:srgbClr val="FF3300"/>
                </a:solidFill>
              </a:rPr>
              <a:t>switches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6600"/>
                </a:solidFill>
              </a:rPr>
              <a:t>to another job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000" b="1" noProof="1">
                <a:effectLst>
                  <a:outerShdw blurRad="38100" dist="38100" dir="2700000">
                    <a:srgbClr val="C0C0C0"/>
                  </a:outerShdw>
                </a:effectLst>
              </a:rPr>
              <a:t>Time-Sharing Systems–Interactive Computing </a:t>
            </a:r>
            <a:endParaRPr lang="en-US" altLang="zh-CN" sz="2000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EDB9C74-906A-4953-AC63-BF9468DF81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Memory Layout for Multiprogramming System</a:t>
            </a:r>
          </a:p>
        </p:txBody>
      </p:sp>
      <p:pic>
        <p:nvPicPr>
          <p:cNvPr id="59395" name="Picture 3">
            <a:extLst>
              <a:ext uri="{FF2B5EF4-FFF2-40B4-BE49-F238E27FC236}">
                <a16:creationId xmlns:a16="http://schemas.microsoft.com/office/drawing/2014/main" id="{0A908999-F5F0-45B3-A745-A23DBA039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9" t="885" r="26328" b="1476"/>
          <a:stretch>
            <a:fillRect/>
          </a:stretch>
        </p:blipFill>
        <p:spPr bwMode="auto">
          <a:xfrm>
            <a:off x="2328863" y="1120775"/>
            <a:ext cx="4135437" cy="48355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6D5FFE9-18D2-41E6-B4DD-3DE0107F2A8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What is an Operating System?</a:t>
            </a: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D3BDDD1E-3C91-4539-B72A-7E90FBE13D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777162" cy="4810125"/>
          </a:xfrm>
        </p:spPr>
        <p:txBody>
          <a:bodyPr/>
          <a:lstStyle/>
          <a:p>
            <a:r>
              <a:rPr lang="en-US" altLang="zh-CN" sz="2400" dirty="0">
                <a:solidFill>
                  <a:srgbClr val="0409E2"/>
                </a:solidFill>
              </a:rPr>
              <a:t>User View</a:t>
            </a:r>
          </a:p>
          <a:p>
            <a:pPr lvl="1"/>
            <a:r>
              <a:rPr lang="en-US" altLang="zh-CN" sz="2000" b="1" u="sng" dirty="0">
                <a:solidFill>
                  <a:srgbClr val="006600"/>
                </a:solidFill>
              </a:rPr>
              <a:t>Execute user programs </a:t>
            </a:r>
            <a:r>
              <a:rPr lang="en-US" altLang="zh-CN" sz="2000" dirty="0"/>
              <a:t>and </a:t>
            </a:r>
            <a:r>
              <a:rPr lang="en-US" altLang="zh-CN" sz="2000" b="1" u="sng" dirty="0">
                <a:solidFill>
                  <a:srgbClr val="006600"/>
                </a:solidFill>
              </a:rPr>
              <a:t>make solving user problems easier</a:t>
            </a:r>
            <a:r>
              <a:rPr lang="en-US" altLang="zh-CN" sz="2000" b="1" u="sng" dirty="0"/>
              <a:t>.</a:t>
            </a:r>
          </a:p>
          <a:p>
            <a:pPr lvl="1"/>
            <a:r>
              <a:rPr lang="en-US" altLang="zh-CN" sz="2000" b="1" dirty="0"/>
              <a:t>Make the computer system </a:t>
            </a:r>
            <a:r>
              <a:rPr lang="en-US" altLang="zh-CN" sz="2000" b="1" u="sng" dirty="0">
                <a:solidFill>
                  <a:srgbClr val="006600"/>
                </a:solidFill>
              </a:rPr>
              <a:t>convenient to use</a:t>
            </a:r>
            <a:r>
              <a:rPr lang="en-US" altLang="zh-CN" sz="2000" b="1" dirty="0"/>
              <a:t>.</a:t>
            </a:r>
          </a:p>
          <a:p>
            <a:pPr lvl="1"/>
            <a:r>
              <a:rPr lang="en-US" altLang="zh-CN" sz="2000" b="1" dirty="0"/>
              <a:t>OS is a </a:t>
            </a:r>
            <a:r>
              <a:rPr lang="en-US" altLang="zh-CN" sz="2000" b="1" u="sng" dirty="0">
                <a:solidFill>
                  <a:srgbClr val="7030A0"/>
                </a:solidFill>
              </a:rPr>
              <a:t>control program</a:t>
            </a:r>
          </a:p>
          <a:p>
            <a:pPr lvl="2"/>
            <a:r>
              <a:rPr lang="en-US" altLang="zh-CN" sz="1800" b="1" dirty="0">
                <a:solidFill>
                  <a:srgbClr val="0070C0"/>
                </a:solidFill>
              </a:rPr>
              <a:t>Controls execution of programs </a:t>
            </a:r>
            <a:r>
              <a:rPr lang="en-US" altLang="zh-CN" sz="1800" dirty="0"/>
              <a:t>to </a:t>
            </a:r>
            <a:r>
              <a:rPr lang="en-US" altLang="zh-CN" sz="1800" b="1" u="sng" dirty="0">
                <a:solidFill>
                  <a:srgbClr val="FF0000"/>
                </a:solidFill>
              </a:rPr>
              <a:t>prevent errors </a:t>
            </a:r>
            <a:r>
              <a:rPr lang="en-US" altLang="zh-CN" sz="1800" dirty="0"/>
              <a:t>and </a:t>
            </a:r>
            <a:r>
              <a:rPr lang="en-US" altLang="zh-CN" sz="1800" b="1" u="sng" dirty="0">
                <a:solidFill>
                  <a:srgbClr val="FF0000"/>
                </a:solidFill>
              </a:rPr>
              <a:t>improper use of the computer</a:t>
            </a:r>
            <a:endParaRPr lang="en-US" altLang="zh-CN" sz="2800" b="1" u="sng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0409E2"/>
                </a:solidFill>
              </a:rPr>
              <a:t>System View</a:t>
            </a:r>
          </a:p>
          <a:p>
            <a:pPr lvl="1"/>
            <a:r>
              <a:rPr lang="en-US" altLang="zh-CN" sz="2000" b="1" dirty="0"/>
              <a:t>Use the computer </a:t>
            </a:r>
            <a:r>
              <a:rPr lang="en-US" altLang="zh-CN" sz="2000" b="1" dirty="0">
                <a:solidFill>
                  <a:srgbClr val="0409E2"/>
                </a:solidFill>
              </a:rPr>
              <a:t>hardware</a:t>
            </a:r>
            <a:r>
              <a:rPr lang="en-US" altLang="zh-CN" sz="2000" b="1" dirty="0"/>
              <a:t> in an </a:t>
            </a:r>
            <a:r>
              <a:rPr lang="en-US" altLang="zh-CN" sz="2000" b="1" dirty="0">
                <a:solidFill>
                  <a:srgbClr val="0409E2"/>
                </a:solidFill>
              </a:rPr>
              <a:t>efficient</a:t>
            </a:r>
            <a:r>
              <a:rPr lang="en-US" altLang="zh-CN" sz="2000" b="1" dirty="0"/>
              <a:t> manner.</a:t>
            </a:r>
          </a:p>
          <a:p>
            <a:pPr lvl="1"/>
            <a:r>
              <a:rPr lang="en-US" altLang="zh-CN" sz="2000" b="1" dirty="0"/>
              <a:t>OS is a </a:t>
            </a:r>
            <a:r>
              <a:rPr lang="en-US" altLang="zh-CN" sz="2000" b="1" u="sng" dirty="0">
                <a:solidFill>
                  <a:srgbClr val="7030A0"/>
                </a:solidFill>
              </a:rPr>
              <a:t>resource allocator</a:t>
            </a:r>
          </a:p>
          <a:p>
            <a:pPr lvl="2"/>
            <a:r>
              <a:rPr lang="en-US" altLang="zh-CN" sz="1600" b="1" dirty="0">
                <a:solidFill>
                  <a:srgbClr val="006600"/>
                </a:solidFill>
              </a:rPr>
              <a:t>Manages all resources</a:t>
            </a:r>
          </a:p>
          <a:p>
            <a:pPr lvl="2"/>
            <a:r>
              <a:rPr lang="en-US" altLang="zh-CN" sz="1600" dirty="0"/>
              <a:t>Decides between </a:t>
            </a:r>
            <a:r>
              <a:rPr lang="en-US" altLang="zh-CN" sz="1600" u="sng" dirty="0">
                <a:solidFill>
                  <a:srgbClr val="C00000"/>
                </a:solidFill>
              </a:rPr>
              <a:t>conflicting requests </a:t>
            </a:r>
            <a:r>
              <a:rPr lang="en-US" altLang="zh-CN" sz="1600" dirty="0"/>
              <a:t>for </a:t>
            </a:r>
            <a:r>
              <a:rPr lang="en-US" altLang="zh-CN" sz="1600" dirty="0">
                <a:solidFill>
                  <a:srgbClr val="0409E2"/>
                </a:solidFill>
              </a:rPr>
              <a:t>efficient</a:t>
            </a:r>
            <a:r>
              <a:rPr lang="en-US" altLang="zh-CN" sz="1600" dirty="0"/>
              <a:t> and </a:t>
            </a:r>
            <a:r>
              <a:rPr lang="en-US" altLang="zh-CN" sz="1600" dirty="0">
                <a:solidFill>
                  <a:srgbClr val="0409E2"/>
                </a:solidFill>
              </a:rPr>
              <a:t>fair</a:t>
            </a:r>
            <a:r>
              <a:rPr lang="en-US" altLang="zh-CN" sz="1600" dirty="0"/>
              <a:t> resource use</a:t>
            </a:r>
          </a:p>
          <a:p>
            <a:pPr lvl="1"/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3FD6593-7F21-4000-83B2-E0E26FFB27E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与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单道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程序系统相比，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多道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程序系统的优点是（）。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571500" indent="-571500" eaLnBrk="1" hangingPunct="1">
              <a:buFontTx/>
              <a:buAutoNum type="romanUcPeriod"/>
              <a:defRPr/>
            </a:pP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CPU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利用率高     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II.  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系统开销小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III. 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系统吞吐量大      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IV. I/O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设备利用率高</a:t>
            </a:r>
          </a:p>
        </p:txBody>
      </p:sp>
      <p:sp>
        <p:nvSpPr>
          <p:cNvPr id="60419" name="文本框 3">
            <a:extLst>
              <a:ext uri="{FF2B5EF4-FFF2-40B4-BE49-F238E27FC236}">
                <a16:creationId xmlns:a16="http://schemas.microsoft.com/office/drawing/2014/main" id="{C2EB95B2-2606-4609-A1C0-C11E1B1E237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0420" name="文本框 4">
            <a:extLst>
              <a:ext uri="{FF2B5EF4-FFF2-40B4-BE49-F238E27FC236}">
                <a16:creationId xmlns:a16="http://schemas.microsoft.com/office/drawing/2014/main" id="{313A5044-5753-47F7-AC42-B5F53A0BC4EF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IV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0421" name="文本框 5">
            <a:extLst>
              <a:ext uri="{FF2B5EF4-FFF2-40B4-BE49-F238E27FC236}">
                <a16:creationId xmlns:a16="http://schemas.microsoft.com/office/drawing/2014/main" id="{5A76D340-642B-42B6-9F97-188E20E7C46A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0422" name="文本框 6">
            <a:extLst>
              <a:ext uri="{FF2B5EF4-FFF2-40B4-BE49-F238E27FC236}">
                <a16:creationId xmlns:a16="http://schemas.microsoft.com/office/drawing/2014/main" id="{DDD39CC1-8340-439E-9071-35FECC0C6205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IV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D780DBC-FF78-44E9-B525-CF4F9A6BCC0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8F7FD2C-1306-464D-BCA4-F0F85FE78D5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34FC812-73E6-40AF-947E-10F292224CE3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06055344-F9CB-4B1E-B61B-0C6AAF1A00D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6713B2-B0B5-492A-9E29-285C6D85B17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0428" name="文本框 22">
            <a:extLst>
              <a:ext uri="{FF2B5EF4-FFF2-40B4-BE49-F238E27FC236}">
                <a16:creationId xmlns:a16="http://schemas.microsoft.com/office/drawing/2014/main" id="{9B493195-B961-4447-B994-A99338173CE2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60429" name="文本框 23">
            <a:extLst>
              <a:ext uri="{FF2B5EF4-FFF2-40B4-BE49-F238E27FC236}">
                <a16:creationId xmlns:a16="http://schemas.microsoft.com/office/drawing/2014/main" id="{62C7F3D8-446E-4B65-BD43-4BAC112F5603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9F0BAB1-DA17-40B1-B0EB-C192DF26E0F7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1123950" y="535781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60431" name="组合 21">
            <a:extLst>
              <a:ext uri="{FF2B5EF4-FFF2-40B4-BE49-F238E27FC236}">
                <a16:creationId xmlns:a16="http://schemas.microsoft.com/office/drawing/2014/main" id="{5739B379-6107-4402-9BA3-A86AD2BEFDA1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19" name="RemarkBack">
              <a:extLst>
                <a:ext uri="{FF2B5EF4-FFF2-40B4-BE49-F238E27FC236}">
                  <a16:creationId xmlns:a16="http://schemas.microsoft.com/office/drawing/2014/main" id="{6EC4B08C-893A-4896-B8FD-A8A584F54157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RemarkBlock">
              <a:extLst>
                <a:ext uri="{FF2B5EF4-FFF2-40B4-BE49-F238E27FC236}">
                  <a16:creationId xmlns:a16="http://schemas.microsoft.com/office/drawing/2014/main" id="{8D4F67D7-77AA-4EBB-84A9-EA84F0570312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16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0444" name="RemarkTitleText">
              <a:extLst>
                <a:ext uri="{FF2B5EF4-FFF2-40B4-BE49-F238E27FC236}">
                  <a16:creationId xmlns:a16="http://schemas.microsoft.com/office/drawing/2014/main" id="{798A9262-F712-4F76-A623-10A871DBA528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A0C514C4-B345-4BBB-9FF3-714EF81EDE16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RemarkBlock">
            <a:extLst>
              <a:ext uri="{FF2B5EF4-FFF2-40B4-BE49-F238E27FC236}">
                <a16:creationId xmlns:a16="http://schemas.microsoft.com/office/drawing/2014/main" id="{4F9945BB-EFDF-45DD-A5F8-6CC83B06CC43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0434" name="RemarkTitleText">
            <a:extLst>
              <a:ext uri="{FF2B5EF4-FFF2-40B4-BE49-F238E27FC236}">
                <a16:creationId xmlns:a16="http://schemas.microsoft.com/office/drawing/2014/main" id="{3AF19DB3-2556-4715-A4AE-8AF534809625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60435" name="组合 16">
            <a:extLst>
              <a:ext uri="{FF2B5EF4-FFF2-40B4-BE49-F238E27FC236}">
                <a16:creationId xmlns:a16="http://schemas.microsoft.com/office/drawing/2014/main" id="{40DF5A43-2F45-440A-9B5E-2EAA782814B1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>
              <a:extLst>
                <a:ext uri="{FF2B5EF4-FFF2-40B4-BE49-F238E27FC236}">
                  <a16:creationId xmlns:a16="http://schemas.microsoft.com/office/drawing/2014/main" id="{9384AD95-6B04-437E-8210-BB09EF701F9F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ColorBlock">
              <a:extLst>
                <a:ext uri="{FF2B5EF4-FFF2-40B4-BE49-F238E27FC236}">
                  <a16:creationId xmlns:a16="http://schemas.microsoft.com/office/drawing/2014/main" id="{4EF53EB4-BC89-4D69-A15E-415E4742681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0440" name="TypeText">
              <a:extLst>
                <a:ext uri="{FF2B5EF4-FFF2-40B4-BE49-F238E27FC236}">
                  <a16:creationId xmlns:a16="http://schemas.microsoft.com/office/drawing/2014/main" id="{D04B7849-0ABF-4236-AF62-1AF1EADDDA05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60441" name="TipText">
              <a:extLst>
                <a:ext uri="{FF2B5EF4-FFF2-40B4-BE49-F238E27FC236}">
                  <a16:creationId xmlns:a16="http://schemas.microsoft.com/office/drawing/2014/main" id="{468FAB09-3050-429F-98CE-27A30603AFB3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0436" name="图片 1">
            <a:extLst>
              <a:ext uri="{FF2B5EF4-FFF2-40B4-BE49-F238E27FC236}">
                <a16:creationId xmlns:a16="http://schemas.microsoft.com/office/drawing/2014/main" id="{21142A22-B5E2-476D-BC83-71A31A53082A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37" name="文本框 24">
            <a:extLst>
              <a:ext uri="{FF2B5EF4-FFF2-40B4-BE49-F238E27FC236}">
                <a16:creationId xmlns:a16="http://schemas.microsoft.com/office/drawing/2014/main" id="{FDFA11BF-D037-426D-93F0-659667FA73DE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14400" y="635000"/>
            <a:ext cx="7315200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61CAC38-F6A4-4975-8993-BAF77C892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 Operating-System Operations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9847DEE-914D-44C5-93CC-A12BDB571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9096" y="1113734"/>
            <a:ext cx="8078374" cy="5157857"/>
          </a:xfrm>
        </p:spPr>
        <p:txBody>
          <a:bodyPr/>
          <a:lstStyle/>
          <a:p>
            <a:r>
              <a:rPr lang="en-US" altLang="zh-CN" sz="1800" dirty="0" smtClean="0"/>
              <a:t>X86</a:t>
            </a:r>
            <a:r>
              <a:rPr lang="zh-CN" altLang="en-US" sz="1800" dirty="0" smtClean="0"/>
              <a:t>架构的</a:t>
            </a:r>
            <a:r>
              <a:rPr lang="zh-CN" altLang="en-US" sz="1800" dirty="0" smtClean="0">
                <a:solidFill>
                  <a:srgbClr val="000099"/>
                </a:solidFill>
              </a:rPr>
              <a:t>实模式</a:t>
            </a:r>
            <a:r>
              <a:rPr lang="zh-CN" altLang="en-US" sz="1800" dirty="0" smtClean="0"/>
              <a:t>与</a:t>
            </a:r>
            <a:r>
              <a:rPr lang="zh-CN" altLang="en-US" sz="1800" dirty="0" smtClean="0">
                <a:solidFill>
                  <a:srgbClr val="000099"/>
                </a:solidFill>
              </a:rPr>
              <a:t>保护模式</a:t>
            </a:r>
            <a:endParaRPr lang="en-US" altLang="zh-CN" sz="1800" dirty="0" smtClean="0">
              <a:solidFill>
                <a:srgbClr val="000099"/>
              </a:solidFill>
            </a:endParaRPr>
          </a:p>
          <a:p>
            <a:pPr lvl="1"/>
            <a:r>
              <a:rPr lang="en-US" altLang="zh-CN" sz="1600" dirty="0" smtClean="0"/>
              <a:t>Intel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8088（16</a:t>
            </a:r>
            <a:r>
              <a:rPr lang="zh-CN" altLang="en-US" sz="1600" dirty="0" smtClean="0"/>
              <a:t>位</a:t>
            </a:r>
            <a:r>
              <a:rPr lang="en-US" altLang="zh-CN" sz="1600" dirty="0" smtClean="0"/>
              <a:t>）</a:t>
            </a:r>
            <a:r>
              <a:rPr lang="zh-CN" altLang="en-US" sz="1600" dirty="0" smtClean="0"/>
              <a:t>及以前的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架构只支持实模式</a:t>
            </a:r>
            <a:endParaRPr lang="en-US" altLang="zh-CN" sz="1600" dirty="0" smtClean="0"/>
          </a:p>
          <a:p>
            <a:pPr lvl="1"/>
            <a:r>
              <a:rPr lang="en-US" altLang="zh-CN" sz="1600" dirty="0"/>
              <a:t>Intel </a:t>
            </a:r>
            <a:r>
              <a:rPr lang="en-US" altLang="zh-CN" sz="1600" dirty="0" smtClean="0"/>
              <a:t>80286（32</a:t>
            </a:r>
            <a:r>
              <a:rPr lang="zh-CN" altLang="en-US" sz="1600" dirty="0" smtClean="0"/>
              <a:t>位</a:t>
            </a:r>
            <a:r>
              <a:rPr lang="en-US" altLang="zh-CN" sz="1600" dirty="0" smtClean="0"/>
              <a:t>）</a:t>
            </a:r>
            <a:r>
              <a:rPr lang="zh-CN" altLang="en-US" sz="1600" dirty="0" smtClean="0"/>
              <a:t>结构开始支持两种工作模式：实模式与保护模式</a:t>
            </a:r>
            <a:endParaRPr lang="en-US" altLang="zh-CN" sz="1600" dirty="0" smtClean="0"/>
          </a:p>
          <a:p>
            <a:r>
              <a:rPr lang="zh-CN" altLang="en-US" sz="1800" dirty="0" smtClean="0"/>
              <a:t>实模式</a:t>
            </a:r>
            <a:endParaRPr lang="en-US" altLang="zh-CN" sz="1800" dirty="0"/>
          </a:p>
          <a:p>
            <a:pPr lvl="1"/>
            <a:r>
              <a:rPr lang="zh-CN" altLang="en-US" sz="1600" dirty="0" smtClean="0"/>
              <a:t>寻址空间</a:t>
            </a:r>
            <a:r>
              <a:rPr lang="en-US" altLang="zh-CN" sz="1600" dirty="0" smtClean="0"/>
              <a:t>1MB</a:t>
            </a:r>
          </a:p>
          <a:p>
            <a:pPr lvl="1"/>
            <a:r>
              <a:rPr lang="en-US" altLang="zh-CN" sz="1600" dirty="0" smtClean="0"/>
              <a:t>CPU</a:t>
            </a:r>
            <a:r>
              <a:rPr lang="zh-CN" altLang="en-US" sz="1600" dirty="0" smtClean="0"/>
              <a:t>没有</a:t>
            </a:r>
            <a:r>
              <a:rPr lang="zh-CN" altLang="en-US" sz="1600" dirty="0"/>
              <a:t>硬件级的内存保护概念和</a:t>
            </a:r>
            <a:r>
              <a:rPr lang="zh-CN" altLang="en-US" sz="1600" dirty="0" smtClean="0"/>
              <a:t>多任务</a:t>
            </a:r>
            <a:r>
              <a:rPr lang="zh-CN" altLang="en-US" sz="1600" dirty="0"/>
              <a:t>的工作模式</a:t>
            </a:r>
            <a:endParaRPr lang="en-US" altLang="zh-CN" sz="1600" dirty="0"/>
          </a:p>
          <a:p>
            <a:pPr lvl="1"/>
            <a:r>
              <a:rPr lang="zh-CN" altLang="en-US" sz="1600" dirty="0" smtClean="0"/>
              <a:t>没有虚拟地址的概念，地址都是内存的物理地址</a:t>
            </a:r>
            <a:endParaRPr lang="en-US" altLang="zh-CN" sz="1600" dirty="0" smtClean="0"/>
          </a:p>
          <a:p>
            <a:pPr lvl="2"/>
            <a:r>
              <a:rPr lang="zh-CN" altLang="en-US" sz="1400" dirty="0" smtClean="0"/>
              <a:t>应用程序</a:t>
            </a:r>
            <a:r>
              <a:rPr lang="zh-CN" altLang="en-US" sz="1400" dirty="0" smtClean="0">
                <a:solidFill>
                  <a:srgbClr val="FF0000"/>
                </a:solidFill>
              </a:rPr>
              <a:t>可直接</a:t>
            </a:r>
            <a:r>
              <a:rPr lang="zh-CN" altLang="en-US" sz="1400" dirty="0" smtClean="0"/>
              <a:t>访问内存的任何单元，包括</a:t>
            </a:r>
            <a:r>
              <a:rPr lang="en-US" altLang="zh-CN" sz="1400" dirty="0" smtClean="0"/>
              <a:t>OS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BIOS</a:t>
            </a:r>
            <a:r>
              <a:rPr lang="zh-CN" altLang="en-US" sz="1400" dirty="0" smtClean="0"/>
              <a:t>等</a:t>
            </a:r>
            <a:endParaRPr lang="en-US" altLang="zh-CN" sz="1400" dirty="0" smtClean="0"/>
          </a:p>
          <a:p>
            <a:pPr lvl="3"/>
            <a:r>
              <a:rPr lang="en-US" altLang="zh-CN" sz="1050" dirty="0" smtClean="0"/>
              <a:t>C</a:t>
            </a:r>
            <a:r>
              <a:rPr lang="zh-CN" altLang="en-US" sz="1050" dirty="0" smtClean="0"/>
              <a:t>语言中的指针变量指向的是物理内存单元</a:t>
            </a:r>
            <a:endParaRPr lang="en-US" altLang="zh-CN" sz="1050" dirty="0" smtClean="0"/>
          </a:p>
          <a:p>
            <a:pPr lvl="2"/>
            <a:r>
              <a:rPr lang="zh-CN" altLang="en-US" sz="1400" dirty="0"/>
              <a:t>应用程序可</a:t>
            </a:r>
            <a:r>
              <a:rPr lang="zh-CN" altLang="en-US" sz="1400" dirty="0" smtClean="0">
                <a:solidFill>
                  <a:srgbClr val="FF0000"/>
                </a:solidFill>
              </a:rPr>
              <a:t>直接通过</a:t>
            </a:r>
            <a:r>
              <a:rPr lang="en-US" altLang="zh-CN" sz="1400" dirty="0" smtClean="0">
                <a:solidFill>
                  <a:srgbClr val="FF0000"/>
                </a:solidFill>
              </a:rPr>
              <a:t>I/O</a:t>
            </a:r>
            <a:r>
              <a:rPr lang="zh-CN" altLang="en-US" sz="1400" dirty="0" smtClean="0">
                <a:solidFill>
                  <a:srgbClr val="FF0000"/>
                </a:solidFill>
              </a:rPr>
              <a:t>指令</a:t>
            </a:r>
            <a:r>
              <a:rPr lang="zh-CN" altLang="en-US" sz="1400" dirty="0" smtClean="0"/>
              <a:t>访问外围设备</a:t>
            </a:r>
            <a:endParaRPr lang="en-US" altLang="zh-CN" sz="1400" dirty="0"/>
          </a:p>
          <a:p>
            <a:r>
              <a:rPr lang="zh-CN" altLang="en-US" sz="1800" dirty="0" smtClean="0"/>
              <a:t>保护模式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寻址空间</a:t>
            </a:r>
            <a:r>
              <a:rPr lang="en-US" altLang="zh-CN" sz="1600" dirty="0" smtClean="0"/>
              <a:t>4GB</a:t>
            </a:r>
            <a:endParaRPr lang="en-US" altLang="zh-CN" sz="1600" dirty="0"/>
          </a:p>
          <a:p>
            <a:pPr lvl="1"/>
            <a:r>
              <a:rPr lang="zh-CN" altLang="en-US" sz="1600" dirty="0"/>
              <a:t>处理器能够对内存及</a:t>
            </a:r>
            <a:r>
              <a:rPr lang="zh-CN" altLang="en-US" sz="1600" dirty="0" smtClean="0"/>
              <a:t>一些外围设备</a:t>
            </a:r>
            <a:r>
              <a:rPr lang="zh-CN" altLang="en-US" sz="1600" dirty="0"/>
              <a:t>做硬件级的保护设置</a:t>
            </a:r>
            <a:endParaRPr lang="en-US" altLang="zh-CN" sz="1600" dirty="0"/>
          </a:p>
          <a:p>
            <a:pPr lvl="1"/>
            <a:r>
              <a:rPr lang="zh-CN" altLang="en-US" sz="1600" dirty="0" smtClean="0"/>
              <a:t>采用虚拟地址的概念</a:t>
            </a:r>
            <a:endParaRPr lang="en-US" altLang="zh-CN" sz="1600" dirty="0" smtClean="0"/>
          </a:p>
          <a:p>
            <a:pPr lvl="2"/>
            <a:r>
              <a:rPr lang="en-US" altLang="zh-CN" sz="1400" dirty="0" smtClean="0"/>
              <a:t>OS</a:t>
            </a:r>
            <a:r>
              <a:rPr lang="zh-CN" altLang="en-US" sz="1400" dirty="0" smtClean="0"/>
              <a:t>负责将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要访问的地址转换成</a:t>
            </a:r>
            <a:r>
              <a:rPr lang="zh-CN" altLang="en-US" sz="1400" dirty="0"/>
              <a:t>物理地址</a:t>
            </a:r>
            <a:r>
              <a:rPr lang="zh-CN" altLang="en-US" sz="1400" dirty="0" smtClean="0"/>
              <a:t>，用户程序</a:t>
            </a:r>
            <a:r>
              <a:rPr lang="zh-CN" altLang="en-US" sz="1400" dirty="0"/>
              <a:t>对此一无所知</a:t>
            </a:r>
            <a:endParaRPr lang="en-US" altLang="zh-CN" sz="1400" dirty="0"/>
          </a:p>
          <a:p>
            <a:pPr lvl="2"/>
            <a:r>
              <a:rPr lang="zh-CN" altLang="en-US" sz="1400" dirty="0" smtClean="0"/>
              <a:t>应用程序</a:t>
            </a:r>
            <a:r>
              <a:rPr lang="zh-CN" altLang="en-US" sz="1400" dirty="0" smtClean="0">
                <a:solidFill>
                  <a:srgbClr val="FF0000"/>
                </a:solidFill>
              </a:rPr>
              <a:t>不可直接</a:t>
            </a:r>
            <a:r>
              <a:rPr lang="zh-CN" altLang="en-US" sz="1400" dirty="0" smtClean="0"/>
              <a:t>访问内存与</a:t>
            </a:r>
            <a:r>
              <a:rPr lang="en-US" altLang="zh-CN" sz="1400" dirty="0" smtClean="0"/>
              <a:t>I/O</a:t>
            </a:r>
            <a:r>
              <a:rPr lang="zh-CN" altLang="en-US" sz="1400" dirty="0" smtClean="0"/>
              <a:t>设备</a:t>
            </a:r>
            <a:endParaRPr lang="en-US" altLang="zh-CN" sz="1400" dirty="0"/>
          </a:p>
          <a:p>
            <a:pPr lvl="1"/>
            <a:endParaRPr lang="en-US" altLang="zh-CN" sz="18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61CAC38-F6A4-4975-8993-BAF77C892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Operating-System Operations</a:t>
            </a:r>
            <a:endParaRPr lang="en-US" altLang="zh-CN" dirty="0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9847DEE-914D-44C5-93CC-A12BDB571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626" y="1473952"/>
            <a:ext cx="8078374" cy="2211357"/>
          </a:xfrm>
        </p:spPr>
        <p:txBody>
          <a:bodyPr/>
          <a:lstStyle/>
          <a:p>
            <a:r>
              <a:rPr lang="zh-CN" altLang="en-US" sz="2000" dirty="0" smtClean="0"/>
              <a:t>系统启动时，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工作在</a:t>
            </a:r>
            <a:r>
              <a:rPr lang="en-US" altLang="zh-CN" sz="2000" dirty="0" smtClean="0"/>
              <a:t>16</a:t>
            </a:r>
            <a:r>
              <a:rPr lang="zh-CN" altLang="en-US" sz="2000" dirty="0"/>
              <a:t>位实模式，之后</a:t>
            </a:r>
            <a:r>
              <a:rPr lang="zh-CN" altLang="en-US" sz="2000" dirty="0">
                <a:solidFill>
                  <a:srgbClr val="FF0000"/>
                </a:solidFill>
              </a:rPr>
              <a:t>可以</a:t>
            </a:r>
            <a:r>
              <a:rPr lang="zh-CN" altLang="en-US" sz="2000" dirty="0"/>
              <a:t>切换到保护</a:t>
            </a:r>
            <a:r>
              <a:rPr lang="zh-CN" altLang="en-US" sz="2000" dirty="0" smtClean="0"/>
              <a:t>模式，但</a:t>
            </a:r>
            <a:r>
              <a:rPr lang="zh-CN" altLang="en-US" sz="2000" dirty="0"/>
              <a:t>从保护模式无法切换回实</a:t>
            </a:r>
            <a:r>
              <a:rPr lang="zh-CN" altLang="en-US" sz="2000" dirty="0" smtClean="0"/>
              <a:t>模式</a:t>
            </a:r>
            <a:endParaRPr lang="en-US" altLang="zh-CN" sz="2000" dirty="0"/>
          </a:p>
          <a:p>
            <a:r>
              <a:rPr lang="zh-CN" altLang="en-US" sz="2000" dirty="0" smtClean="0"/>
              <a:t>两种模式之间的转换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段描述子中的</a:t>
            </a:r>
            <a:r>
              <a:rPr lang="en-US" altLang="zh-CN" sz="1800" dirty="0" smtClean="0"/>
              <a:t>RPL</a:t>
            </a:r>
            <a:r>
              <a:rPr lang="zh-CN" altLang="en-US" sz="1800" dirty="0" smtClean="0"/>
              <a:t>位，标识工作在何种模式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通过一些操作对该位进行复位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置位</a:t>
            </a:r>
            <a:endParaRPr lang="en-US" altLang="zh-CN" sz="18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048" y="3858058"/>
            <a:ext cx="4362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5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61CAC38-F6A4-4975-8993-BAF77C892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Operating-System Operations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9847DEE-914D-44C5-93CC-A12BDB571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9096" y="1113734"/>
            <a:ext cx="8078374" cy="5157857"/>
          </a:xfrm>
        </p:spPr>
        <p:txBody>
          <a:bodyPr/>
          <a:lstStyle/>
          <a:p>
            <a:r>
              <a:rPr lang="zh-CN" altLang="en-US" sz="2000" dirty="0" smtClean="0"/>
              <a:t>早期的</a:t>
            </a:r>
            <a:r>
              <a:rPr lang="en-US" altLang="zh-CN" sz="2000" dirty="0" smtClean="0"/>
              <a:t>OS</a:t>
            </a:r>
            <a:r>
              <a:rPr lang="zh-CN" altLang="en-US" sz="2000" dirty="0" smtClean="0"/>
              <a:t>，如</a:t>
            </a:r>
            <a:r>
              <a:rPr lang="en-US" altLang="zh-CN" sz="2000" dirty="0" smtClean="0"/>
              <a:t>PC-DOS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MS-DOS</a:t>
            </a:r>
            <a:r>
              <a:rPr lang="zh-CN" altLang="en-US" sz="2000" dirty="0" smtClean="0"/>
              <a:t>等，用户可以根据自己的需要修改其内核</a:t>
            </a:r>
            <a:endParaRPr lang="en-US" altLang="zh-CN" sz="2000" dirty="0" smtClean="0"/>
          </a:p>
          <a:p>
            <a:r>
              <a:rPr lang="zh-CN" altLang="en-US" sz="2000" dirty="0" smtClean="0"/>
              <a:t>优点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灵活方便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用户程序可以使用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提供的所有指令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可以访问设置任何的寄存器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DOS</a:t>
            </a:r>
            <a:r>
              <a:rPr lang="zh-CN" altLang="en-US" sz="1600" dirty="0"/>
              <a:t>是单</a:t>
            </a:r>
            <a:r>
              <a:rPr lang="zh-CN" altLang="en-US" sz="1600" dirty="0" smtClean="0"/>
              <a:t>用户操作系统，用户可以将其改造成简单的分时系统</a:t>
            </a:r>
            <a:endParaRPr lang="en-US" altLang="zh-CN" sz="1600" dirty="0"/>
          </a:p>
          <a:p>
            <a:pPr lvl="2"/>
            <a:r>
              <a:rPr lang="zh-CN" altLang="en-US" sz="1600" dirty="0" smtClean="0"/>
              <a:t>修改添加中断处理程序，如处理</a:t>
            </a:r>
            <a:r>
              <a:rPr lang="en-US" altLang="zh-CN" sz="1600" dirty="0" smtClean="0"/>
              <a:t>“Hot key”</a:t>
            </a:r>
          </a:p>
          <a:p>
            <a:pPr lvl="2"/>
            <a:r>
              <a:rPr lang="zh-CN" altLang="en-US" sz="1600" dirty="0" smtClean="0"/>
              <a:t>用户可以方便地控制将自己做的板卡，如实现实时控制等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…</a:t>
            </a:r>
            <a:endParaRPr lang="en-US" altLang="zh-CN" sz="1600" dirty="0"/>
          </a:p>
          <a:p>
            <a:r>
              <a:rPr lang="zh-CN" altLang="en-US" sz="2000" dirty="0"/>
              <a:t>缺点</a:t>
            </a:r>
            <a:endParaRPr lang="en-US" altLang="zh-CN" sz="2000" dirty="0"/>
          </a:p>
          <a:p>
            <a:pPr lvl="1"/>
            <a:r>
              <a:rPr lang="zh-CN" altLang="en-US" sz="1800" dirty="0" smtClean="0"/>
              <a:t>安全性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可能导致系统崩溃</a:t>
            </a:r>
            <a:endParaRPr lang="en-US" altLang="zh-CN" sz="1600" dirty="0"/>
          </a:p>
          <a:p>
            <a:pPr lvl="1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80319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61CAC38-F6A4-4975-8993-BAF77C892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Operating-System </a:t>
            </a:r>
            <a:r>
              <a:rPr lang="en-US" altLang="zh-CN" dirty="0"/>
              <a:t>Operations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9847DEE-914D-44C5-93CC-A12BDB571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9096" y="1113734"/>
            <a:ext cx="8078374" cy="5157857"/>
          </a:xfrm>
        </p:spPr>
        <p:txBody>
          <a:bodyPr/>
          <a:lstStyle/>
          <a:p>
            <a:r>
              <a:rPr lang="zh-CN" altLang="en-US" sz="2000" dirty="0" smtClean="0"/>
              <a:t>计算机中的有些操作，可能影响到操作系统与应用程序的正常执行</a:t>
            </a:r>
            <a:endParaRPr lang="en-US" altLang="zh-CN" sz="2000" dirty="0" smtClean="0"/>
          </a:p>
          <a:p>
            <a:r>
              <a:rPr lang="zh-CN" altLang="en-US" sz="2000" dirty="0" smtClean="0"/>
              <a:t>例如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I/O</a:t>
            </a:r>
            <a:r>
              <a:rPr lang="zh-CN" altLang="en-US" sz="1800" dirty="0" smtClean="0"/>
              <a:t>操作，如</a:t>
            </a:r>
            <a:endParaRPr lang="en-US" altLang="zh-CN" sz="1800" dirty="0" smtClean="0"/>
          </a:p>
          <a:p>
            <a:pPr lvl="2"/>
            <a:r>
              <a:rPr lang="zh-CN" altLang="en-US" sz="1600" dirty="0"/>
              <a:t>启动</a:t>
            </a:r>
            <a:r>
              <a:rPr lang="en-US" altLang="zh-CN" sz="1600" dirty="0"/>
              <a:t>I/O</a:t>
            </a:r>
            <a:r>
              <a:rPr lang="zh-CN" altLang="en-US" sz="1600" dirty="0" smtClean="0"/>
              <a:t>设备、读写</a:t>
            </a:r>
            <a:r>
              <a:rPr lang="en-US" altLang="zh-CN" sz="1600" dirty="0" smtClean="0"/>
              <a:t>I/O</a:t>
            </a:r>
            <a:r>
              <a:rPr lang="zh-CN" altLang="en-US" sz="1600" dirty="0" smtClean="0"/>
              <a:t>设备等</a:t>
            </a:r>
            <a:endParaRPr lang="en-US" altLang="zh-CN" sz="1600" dirty="0"/>
          </a:p>
          <a:p>
            <a:pPr lvl="1"/>
            <a:r>
              <a:rPr lang="zh-CN" altLang="en-US" sz="1800" dirty="0" smtClean="0"/>
              <a:t>修改系统有关的特殊寄存器，如</a:t>
            </a:r>
            <a:endParaRPr lang="en-US" altLang="zh-CN" sz="1800" dirty="0" smtClean="0"/>
          </a:p>
          <a:p>
            <a:pPr lvl="2"/>
            <a:r>
              <a:rPr lang="en-US" altLang="zh-CN" sz="1600" dirty="0" smtClean="0"/>
              <a:t>PSW</a:t>
            </a:r>
            <a:r>
              <a:rPr lang="zh-CN" altLang="en-US" sz="1600" dirty="0" smtClean="0"/>
              <a:t>：如是否允许中断位、溢出位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进位位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结果为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为等</a:t>
            </a:r>
            <a:endParaRPr lang="en-US" altLang="zh-CN" sz="1600" dirty="0"/>
          </a:p>
          <a:p>
            <a:pPr lvl="2"/>
            <a:r>
              <a:rPr lang="zh-CN" altLang="en-US" sz="1600" dirty="0" smtClean="0"/>
              <a:t>中断寄存器：随意开关中断（有的程序可能会无限期占用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）</a:t>
            </a:r>
            <a:endParaRPr lang="en-US" altLang="zh-CN" sz="1600" dirty="0"/>
          </a:p>
          <a:p>
            <a:pPr lvl="2"/>
            <a:r>
              <a:rPr lang="zh-CN" altLang="en-US" sz="1600" dirty="0"/>
              <a:t>时钟寄存器：时钟是所有进程共享的节拍</a:t>
            </a:r>
            <a:r>
              <a:rPr lang="zh-CN" altLang="en-US" sz="1600" dirty="0" smtClean="0"/>
              <a:t>，如果随意修改，影响全部</a:t>
            </a:r>
            <a:r>
              <a:rPr lang="zh-CN" altLang="en-US" sz="1600" dirty="0"/>
              <a:t>进程的</a:t>
            </a:r>
            <a:r>
              <a:rPr lang="zh-CN" altLang="en-US" sz="1600" dirty="0" smtClean="0"/>
              <a:t>节奏</a:t>
            </a:r>
            <a:endParaRPr lang="en-US" altLang="zh-CN" sz="1600" dirty="0"/>
          </a:p>
          <a:p>
            <a:pPr lvl="1"/>
            <a:r>
              <a:rPr lang="zh-CN" altLang="en-US" sz="1800" dirty="0" smtClean="0"/>
              <a:t>内存有关，如</a:t>
            </a:r>
            <a:endParaRPr lang="en-US" altLang="zh-CN" sz="1800" dirty="0" smtClean="0"/>
          </a:p>
          <a:p>
            <a:pPr lvl="2"/>
            <a:r>
              <a:rPr lang="zh-CN" altLang="en-US" sz="1600" dirty="0"/>
              <a:t>清</a:t>
            </a:r>
            <a:r>
              <a:rPr lang="zh-CN" altLang="en-US" sz="1600" dirty="0" smtClean="0"/>
              <a:t>内存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修改</a:t>
            </a:r>
            <a:r>
              <a:rPr lang="zh-CN" altLang="en-US" sz="1600" dirty="0"/>
              <a:t>内存管理有关寄存器（修改虚拟存储器管理的段表、页表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3"/>
            <a:r>
              <a:rPr lang="zh-CN" altLang="en-US" sz="1400" dirty="0" smtClean="0"/>
              <a:t>非法访问</a:t>
            </a:r>
            <a:r>
              <a:rPr lang="en-US" altLang="zh-CN" sz="1400" dirty="0" smtClean="0"/>
              <a:t>OS</a:t>
            </a:r>
            <a:r>
              <a:rPr lang="zh-CN" altLang="en-US" sz="1400" dirty="0" smtClean="0"/>
              <a:t>或其它进程的内存区域</a:t>
            </a:r>
            <a:endParaRPr lang="en-US" altLang="zh-CN" sz="1400" dirty="0"/>
          </a:p>
          <a:p>
            <a:pPr lvl="1"/>
            <a:r>
              <a:rPr lang="zh-CN" altLang="en-US" sz="1800" dirty="0" smtClean="0"/>
              <a:t>其它，如</a:t>
            </a:r>
            <a:endParaRPr lang="en-US" altLang="zh-CN" sz="1800" dirty="0" smtClean="0"/>
          </a:p>
          <a:p>
            <a:pPr lvl="2"/>
            <a:r>
              <a:rPr lang="zh-CN" altLang="en-US" sz="1600" dirty="0"/>
              <a:t>系统资源的分配和管理、修改用户的访问权限</a:t>
            </a:r>
            <a:r>
              <a:rPr lang="zh-CN" altLang="en-US" sz="1600" dirty="0" smtClean="0"/>
              <a:t>等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353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93DD4-304A-4B76-81C9-FBF787FE779B}"/>
              </a:ext>
            </a:extLst>
          </p:cNvPr>
          <p:cNvSpPr/>
          <p:nvPr/>
        </p:nvSpPr>
        <p:spPr bwMode="auto">
          <a:xfrm>
            <a:off x="490537" y="4210051"/>
            <a:ext cx="8339138" cy="1266824"/>
          </a:xfrm>
          <a:prstGeom prst="rect">
            <a:avLst/>
          </a:prstGeom>
          <a:pattFill prst="horzBrick">
            <a:fgClr>
              <a:schemeClr val="bg2">
                <a:lumMod val="40000"/>
                <a:lumOff val="60000"/>
              </a:schemeClr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050" dirty="0">
              <a:latin typeface="Gill Sans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801482-024B-4578-81D6-B8D5101ACF77}"/>
              </a:ext>
            </a:extLst>
          </p:cNvPr>
          <p:cNvGrpSpPr/>
          <p:nvPr/>
        </p:nvGrpSpPr>
        <p:grpSpPr>
          <a:xfrm>
            <a:off x="3330460" y="4309579"/>
            <a:ext cx="521298" cy="532532"/>
            <a:chOff x="4129831" y="2654300"/>
            <a:chExt cx="695063" cy="8284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4894ED-F264-49FF-B7AB-BA4E6C68158A}"/>
                </a:ext>
              </a:extLst>
            </p:cNvPr>
            <p:cNvSpPr/>
            <p:nvPr/>
          </p:nvSpPr>
          <p:spPr bwMode="auto"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50">
                <a:latin typeface="Gill Sans Ligh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0A16C0-CBEC-4DD9-AD38-2EB7C3ECDF3A}"/>
                </a:ext>
              </a:extLst>
            </p:cNvPr>
            <p:cNvSpPr txBox="1"/>
            <p:nvPr/>
          </p:nvSpPr>
          <p:spPr>
            <a:xfrm>
              <a:off x="4129831" y="2654300"/>
              <a:ext cx="695063" cy="646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err="1">
                  <a:latin typeface="Gill Sans Light"/>
                </a:rPr>
                <a:t>PgTbl</a:t>
              </a:r>
              <a:endParaRPr lang="en-US" sz="1050" dirty="0">
                <a:latin typeface="Gill Sans Light"/>
              </a:endParaRPr>
            </a:p>
            <a:p>
              <a:pPr algn="ctr"/>
              <a:r>
                <a:rPr lang="en-US" sz="1050" dirty="0">
                  <a:latin typeface="Gill Sans Light"/>
                </a:rPr>
                <a:t>&amp; TLB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D33204-BC10-46FF-B132-F33C746DE9B8}"/>
              </a:ext>
            </a:extLst>
          </p:cNvPr>
          <p:cNvCxnSpPr>
            <a:cxnSpLocks/>
          </p:cNvCxnSpPr>
          <p:nvPr/>
        </p:nvCxnSpPr>
        <p:spPr bwMode="auto">
          <a:xfrm flipV="1">
            <a:off x="2947987" y="4781478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6" name="Can 38">
            <a:extLst>
              <a:ext uri="{FF2B5EF4-FFF2-40B4-BE49-F238E27FC236}">
                <a16:creationId xmlns:a16="http://schemas.microsoft.com/office/drawing/2014/main" id="{2D66A6BA-E078-4243-A542-4EDF0004EFC1}"/>
              </a:ext>
            </a:extLst>
          </p:cNvPr>
          <p:cNvSpPr/>
          <p:nvPr/>
        </p:nvSpPr>
        <p:spPr bwMode="auto">
          <a:xfrm>
            <a:off x="5233574" y="4308068"/>
            <a:ext cx="733425" cy="729854"/>
          </a:xfrm>
          <a:prstGeom prst="can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200" dirty="0">
                <a:latin typeface="Gill Sans Light"/>
              </a:rPr>
              <a:t>Storage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7205715-3232-4739-82EE-E1D9E0C153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227103" y="4276724"/>
            <a:ext cx="952862" cy="95286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8A63F55-8F57-4FCF-A466-B7ABFA7D293F}"/>
              </a:ext>
            </a:extLst>
          </p:cNvPr>
          <p:cNvSpPr txBox="1"/>
          <p:nvPr/>
        </p:nvSpPr>
        <p:spPr>
          <a:xfrm>
            <a:off x="6252227" y="4245808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ill Sans Light"/>
              </a:rPr>
              <a:t>Networks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2B64A6-5DE4-40BC-B41E-052C2DBBB4E8}"/>
              </a:ext>
            </a:extLst>
          </p:cNvPr>
          <p:cNvSpPr txBox="1"/>
          <p:nvPr/>
        </p:nvSpPr>
        <p:spPr>
          <a:xfrm>
            <a:off x="473454" y="4547206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 Light"/>
              </a:rPr>
              <a:t>Hardware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B237A5-A629-47CA-A0F4-6D264547B1E9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5600286" y="5037922"/>
            <a:ext cx="0" cy="24845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006469-8BAB-4F3E-A8D9-EB19E5DDCFD3}"/>
              </a:ext>
            </a:extLst>
          </p:cNvPr>
          <p:cNvCxnSpPr>
            <a:cxnSpLocks/>
          </p:cNvCxnSpPr>
          <p:nvPr/>
        </p:nvCxnSpPr>
        <p:spPr>
          <a:xfrm flipV="1">
            <a:off x="6668873" y="5045886"/>
            <a:ext cx="0" cy="240489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0CF464-6799-4EF1-A173-649974B69470}"/>
              </a:ext>
            </a:extLst>
          </p:cNvPr>
          <p:cNvCxnSpPr>
            <a:cxnSpLocks/>
          </p:cNvCxnSpPr>
          <p:nvPr/>
        </p:nvCxnSpPr>
        <p:spPr>
          <a:xfrm flipV="1">
            <a:off x="3231749" y="4783330"/>
            <a:ext cx="0" cy="50304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7FE5F6-6698-44C8-949A-3B1FFA12825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3079139" y="5291036"/>
            <a:ext cx="818423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182EB5C-4F86-416A-B81D-EA223AEB393C}"/>
              </a:ext>
            </a:extLst>
          </p:cNvPr>
          <p:cNvSpPr/>
          <p:nvPr/>
        </p:nvSpPr>
        <p:spPr bwMode="auto">
          <a:xfrm>
            <a:off x="3897562" y="5181100"/>
            <a:ext cx="783230" cy="21987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050" dirty="0">
                <a:latin typeface="Gill Sans Light"/>
              </a:rPr>
              <a:t>I/O </a:t>
            </a:r>
            <a:r>
              <a:rPr lang="en-US" sz="1050" dirty="0" err="1">
                <a:latin typeface="Gill Sans Light"/>
              </a:rPr>
              <a:t>Ctrlr</a:t>
            </a:r>
            <a:endParaRPr lang="en-US" sz="1050" dirty="0">
              <a:latin typeface="Gill Sans Light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CEF80FD-C99C-4106-86FD-C44623EF6D66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4680792" y="5286375"/>
            <a:ext cx="385946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C42E879-B352-4CB0-9045-9528A742E94C}"/>
              </a:ext>
            </a:extLst>
          </p:cNvPr>
          <p:cNvSpPr txBox="1"/>
          <p:nvPr/>
        </p:nvSpPr>
        <p:spPr>
          <a:xfrm>
            <a:off x="646275" y="4092779"/>
            <a:ext cx="1120898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ISA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91FAA7-997F-463D-B0E7-ECB8FF4BD25C}"/>
              </a:ext>
            </a:extLst>
          </p:cNvPr>
          <p:cNvSpPr/>
          <p:nvPr/>
        </p:nvSpPr>
        <p:spPr>
          <a:xfrm>
            <a:off x="1466850" y="3553916"/>
            <a:ext cx="7315201" cy="7026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ill Sans Light"/>
              </a:rPr>
              <a:t>Operating System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7B4BF93-F38E-482C-92DA-97BF83D39E26}"/>
              </a:ext>
            </a:extLst>
          </p:cNvPr>
          <p:cNvSpPr/>
          <p:nvPr/>
        </p:nvSpPr>
        <p:spPr>
          <a:xfrm>
            <a:off x="314325" y="2890147"/>
            <a:ext cx="1063352" cy="1119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Compiler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FB73E7-29AB-4311-90E8-B9325E17083A}"/>
              </a:ext>
            </a:extLst>
          </p:cNvPr>
          <p:cNvSpPr/>
          <p:nvPr/>
        </p:nvSpPr>
        <p:spPr>
          <a:xfrm>
            <a:off x="0" y="2252662"/>
            <a:ext cx="9144000" cy="3519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Gill Sans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5C77F-660A-43A3-8126-43A0F77E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EA9B6AFF-D750-4502-865E-E3737510EED0}"/>
              </a:ext>
            </a:extLst>
          </p:cNvPr>
          <p:cNvSpPr/>
          <p:nvPr/>
        </p:nvSpPr>
        <p:spPr bwMode="auto">
          <a:xfrm>
            <a:off x="1651394" y="4320779"/>
            <a:ext cx="1296594" cy="6286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200" dirty="0">
                <a:latin typeface="Gill Sans Light"/>
              </a:rPr>
              <a:t>Processor</a:t>
            </a:r>
            <a:endParaRPr lang="en-US" sz="1050" dirty="0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025C03-FC2A-4CCF-8684-4F37D94D3763}"/>
              </a:ext>
            </a:extLst>
          </p:cNvPr>
          <p:cNvSpPr/>
          <p:nvPr/>
        </p:nvSpPr>
        <p:spPr bwMode="auto">
          <a:xfrm>
            <a:off x="3757250" y="4355902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200" dirty="0">
                <a:latin typeface="Gill Sans Light"/>
              </a:rPr>
              <a:t>Memory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2174B6-519D-44F7-A8CB-C9D9304FB602}"/>
              </a:ext>
            </a:extLst>
          </p:cNvPr>
          <p:cNvGrpSpPr/>
          <p:nvPr/>
        </p:nvGrpSpPr>
        <p:grpSpPr>
          <a:xfrm>
            <a:off x="2433638" y="4663679"/>
            <a:ext cx="400050" cy="228600"/>
            <a:chOff x="3124200" y="3657600"/>
            <a:chExt cx="533400" cy="304800"/>
          </a:xfrm>
          <a:solidFill>
            <a:schemeClr val="accent6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BA6894-B008-4F1D-B22C-730173B3DFD4}"/>
                </a:ext>
              </a:extLst>
            </p:cNvPr>
            <p:cNvSpPr/>
            <p:nvPr/>
          </p:nvSpPr>
          <p:spPr bwMode="auto">
            <a:xfrm>
              <a:off x="3124200" y="3657600"/>
              <a:ext cx="5334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50">
                <a:latin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854A3-399D-4E47-BB10-B204E22F6207}"/>
                </a:ext>
              </a:extLst>
            </p:cNvPr>
            <p:cNvSpPr/>
            <p:nvPr/>
          </p:nvSpPr>
          <p:spPr bwMode="auto">
            <a:xfrm>
              <a:off x="3124200" y="3733800"/>
              <a:ext cx="533400" cy="152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50">
                <a:latin typeface="Gill Sans Light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114092D-E1CB-4952-8CAA-BD6429870DAC}"/>
              </a:ext>
            </a:extLst>
          </p:cNvPr>
          <p:cNvSpPr/>
          <p:nvPr/>
        </p:nvSpPr>
        <p:spPr bwMode="auto">
          <a:xfrm>
            <a:off x="4262920" y="4748261"/>
            <a:ext cx="309115" cy="290571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050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1809EB-73C2-4CF6-B753-8F1B20E63381}"/>
              </a:ext>
            </a:extLst>
          </p:cNvPr>
          <p:cNvSpPr/>
          <p:nvPr/>
        </p:nvSpPr>
        <p:spPr bwMode="auto">
          <a:xfrm>
            <a:off x="3878512" y="4748261"/>
            <a:ext cx="335936" cy="297624"/>
          </a:xfrm>
          <a:prstGeom prst="rect">
            <a:avLst/>
          </a:prstGeom>
          <a:solidFill>
            <a:srgbClr val="9E78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050">
              <a:latin typeface="Gill Sans Light"/>
            </a:endParaRPr>
          </a:p>
        </p:txBody>
      </p:sp>
      <p:cxnSp>
        <p:nvCxnSpPr>
          <p:cNvPr id="17" name="Curved Connector 54">
            <a:extLst>
              <a:ext uri="{FF2B5EF4-FFF2-40B4-BE49-F238E27FC236}">
                <a16:creationId xmlns:a16="http://schemas.microsoft.com/office/drawing/2014/main" id="{1C7D6572-FBEF-45D3-B9EB-4A6924279104}"/>
              </a:ext>
            </a:extLst>
          </p:cNvPr>
          <p:cNvCxnSpPr>
            <a:cxnSpLocks/>
          </p:cNvCxnSpPr>
          <p:nvPr/>
        </p:nvCxnSpPr>
        <p:spPr bwMode="auto">
          <a:xfrm>
            <a:off x="2700339" y="4806491"/>
            <a:ext cx="1743074" cy="13313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/>
          </a:ln>
          <a:effectLst/>
        </p:spPr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4838629E-2E3E-4207-99FE-90E9B77B1C43}"/>
              </a:ext>
            </a:extLst>
          </p:cNvPr>
          <p:cNvSpPr/>
          <p:nvPr/>
        </p:nvSpPr>
        <p:spPr>
          <a:xfrm>
            <a:off x="1640604" y="2890147"/>
            <a:ext cx="3426311" cy="702635"/>
          </a:xfrm>
          <a:prstGeom prst="rect">
            <a:avLst/>
          </a:prstGeom>
          <a:solidFill>
            <a:srgbClr val="9E78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1</a:t>
            </a:r>
          </a:p>
          <a:p>
            <a:pPr algn="ctr"/>
            <a:endParaRPr lang="en-US" sz="9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897103-5196-4D83-8C50-ED908C0B63F9}"/>
              </a:ext>
            </a:extLst>
          </p:cNvPr>
          <p:cNvSpPr txBox="1"/>
          <p:nvPr/>
        </p:nvSpPr>
        <p:spPr>
          <a:xfrm>
            <a:off x="1684020" y="3404273"/>
            <a:ext cx="721043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Threads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630E64-216C-4D30-9C27-5AEDDDA28456}"/>
              </a:ext>
            </a:extLst>
          </p:cNvPr>
          <p:cNvSpPr/>
          <p:nvPr/>
        </p:nvSpPr>
        <p:spPr bwMode="auto">
          <a:xfrm>
            <a:off x="4620507" y="4748261"/>
            <a:ext cx="352963" cy="28520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lnSpc>
                <a:spcPts val="1200"/>
              </a:lnSpc>
            </a:pPr>
            <a:r>
              <a:rPr lang="en-US" sz="900" dirty="0">
                <a:latin typeface="Gill Sans Light"/>
              </a:rPr>
              <a:t>OS</a:t>
            </a:r>
          </a:p>
          <a:p>
            <a:pPr algn="ctr" defTabSz="685800">
              <a:lnSpc>
                <a:spcPts val="1200"/>
              </a:lnSpc>
            </a:pPr>
            <a:r>
              <a:rPr lang="en-US" sz="900" dirty="0">
                <a:latin typeface="Gill Sans Light"/>
              </a:rPr>
              <a:t>Mem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3AC2DB-5960-4CF0-B972-E1CDF92622A2}"/>
              </a:ext>
            </a:extLst>
          </p:cNvPr>
          <p:cNvSpPr txBox="1"/>
          <p:nvPr/>
        </p:nvSpPr>
        <p:spPr>
          <a:xfrm>
            <a:off x="2494236" y="3406305"/>
            <a:ext cx="1163147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Address Spaces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4C368E-047B-4BC3-8012-71A6CC7B5378}"/>
              </a:ext>
            </a:extLst>
          </p:cNvPr>
          <p:cNvSpPr txBox="1"/>
          <p:nvPr/>
        </p:nvSpPr>
        <p:spPr>
          <a:xfrm>
            <a:off x="3750414" y="3405729"/>
            <a:ext cx="512439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Files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D3D70A-C8B7-4AAE-8DB5-86A5FF23DEF3}"/>
              </a:ext>
            </a:extLst>
          </p:cNvPr>
          <p:cNvSpPr txBox="1"/>
          <p:nvPr/>
        </p:nvSpPr>
        <p:spPr>
          <a:xfrm>
            <a:off x="4360589" y="3405729"/>
            <a:ext cx="633468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Sockets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783A07-C148-43C9-84E9-1E9884CF721E}"/>
              </a:ext>
            </a:extLst>
          </p:cNvPr>
          <p:cNvSpPr/>
          <p:nvPr/>
        </p:nvSpPr>
        <p:spPr>
          <a:xfrm>
            <a:off x="5200413" y="2890147"/>
            <a:ext cx="3426311" cy="70263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2</a:t>
            </a:r>
          </a:p>
          <a:p>
            <a:pPr algn="ctr"/>
            <a:endParaRPr lang="en-US" sz="9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BCBFF2-102E-4AC2-AE4A-CC896E9B1E66}"/>
              </a:ext>
            </a:extLst>
          </p:cNvPr>
          <p:cNvSpPr txBox="1"/>
          <p:nvPr/>
        </p:nvSpPr>
        <p:spPr>
          <a:xfrm>
            <a:off x="5233038" y="3404273"/>
            <a:ext cx="721043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Threads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A8239A-9FCD-46DB-B7DA-7EA11E27E672}"/>
              </a:ext>
            </a:extLst>
          </p:cNvPr>
          <p:cNvSpPr txBox="1"/>
          <p:nvPr/>
        </p:nvSpPr>
        <p:spPr>
          <a:xfrm>
            <a:off x="6043254" y="3406305"/>
            <a:ext cx="1163147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Address Spaces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23F43D-F391-40F4-9D87-D4E37AAB7342}"/>
              </a:ext>
            </a:extLst>
          </p:cNvPr>
          <p:cNvSpPr txBox="1"/>
          <p:nvPr/>
        </p:nvSpPr>
        <p:spPr>
          <a:xfrm>
            <a:off x="7299432" y="3405729"/>
            <a:ext cx="512439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Files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B076CB-B81B-4687-8B6B-B76A3C75D037}"/>
              </a:ext>
            </a:extLst>
          </p:cNvPr>
          <p:cNvSpPr txBox="1"/>
          <p:nvPr/>
        </p:nvSpPr>
        <p:spPr>
          <a:xfrm>
            <a:off x="7909607" y="3405729"/>
            <a:ext cx="633468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Sockets</a:t>
            </a:r>
          </a:p>
        </p:txBody>
      </p:sp>
      <p:sp>
        <p:nvSpPr>
          <p:cNvPr id="81" name="Rectangle: Folded Corner 80">
            <a:extLst>
              <a:ext uri="{FF2B5EF4-FFF2-40B4-BE49-F238E27FC236}">
                <a16:creationId xmlns:a16="http://schemas.microsoft.com/office/drawing/2014/main" id="{19183BC7-FF86-4959-8312-523AE576C3AF}"/>
              </a:ext>
            </a:extLst>
          </p:cNvPr>
          <p:cNvSpPr/>
          <p:nvPr/>
        </p:nvSpPr>
        <p:spPr>
          <a:xfrm>
            <a:off x="2654372" y="1886546"/>
            <a:ext cx="1510752" cy="1103790"/>
          </a:xfrm>
          <a:prstGeom prst="foldedCorner">
            <a:avLst>
              <a:gd name="adj" fmla="val 21333"/>
            </a:avLst>
          </a:prstGeom>
          <a:solidFill>
            <a:srgbClr val="9E7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Gill Sans Light"/>
              </a:rPr>
              <a:t>Compiled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Gill Sans Light"/>
              </a:rPr>
              <a:t>Program 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EED07B-2876-4266-8889-B6933456A2AD}"/>
              </a:ext>
            </a:extLst>
          </p:cNvPr>
          <p:cNvSpPr/>
          <p:nvPr/>
        </p:nvSpPr>
        <p:spPr>
          <a:xfrm>
            <a:off x="2850901" y="2599176"/>
            <a:ext cx="1007813" cy="3481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Gill Sans Light"/>
              </a:rPr>
              <a:t>System Libs</a:t>
            </a:r>
          </a:p>
        </p:txBody>
      </p:sp>
      <p:sp>
        <p:nvSpPr>
          <p:cNvPr id="65" name="Rectangle: Folded Corner 64">
            <a:extLst>
              <a:ext uri="{FF2B5EF4-FFF2-40B4-BE49-F238E27FC236}">
                <a16:creationId xmlns:a16="http://schemas.microsoft.com/office/drawing/2014/main" id="{16EECD36-F398-4299-8CCB-C7B1EBF07062}"/>
              </a:ext>
            </a:extLst>
          </p:cNvPr>
          <p:cNvSpPr/>
          <p:nvPr/>
        </p:nvSpPr>
        <p:spPr>
          <a:xfrm>
            <a:off x="6281272" y="1882005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Gill Sans Light"/>
              </a:rPr>
              <a:t>Compiled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Gill Sans Light"/>
              </a:rPr>
              <a:t>Program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57B6B9A-A9A3-407F-951E-EECDC589195B}"/>
              </a:ext>
            </a:extLst>
          </p:cNvPr>
          <p:cNvSpPr/>
          <p:nvPr/>
        </p:nvSpPr>
        <p:spPr>
          <a:xfrm>
            <a:off x="6467010" y="2594636"/>
            <a:ext cx="1007813" cy="3481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Gill Sans Light"/>
              </a:rPr>
              <a:t>System Libs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E858DB2-7003-40D8-8AF5-0334EED7323F}"/>
              </a:ext>
            </a:extLst>
          </p:cNvPr>
          <p:cNvCxnSpPr>
            <a:cxnSpLocks/>
          </p:cNvCxnSpPr>
          <p:nvPr/>
        </p:nvCxnSpPr>
        <p:spPr>
          <a:xfrm flipH="1">
            <a:off x="4082728" y="3304085"/>
            <a:ext cx="2302838" cy="1538580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16E4B0-8FE9-4933-B3E2-BA4B33591A3B}"/>
              </a:ext>
            </a:extLst>
          </p:cNvPr>
          <p:cNvCxnSpPr>
            <a:cxnSpLocks/>
          </p:cNvCxnSpPr>
          <p:nvPr/>
        </p:nvCxnSpPr>
        <p:spPr>
          <a:xfrm flipH="1">
            <a:off x="4769208" y="3314452"/>
            <a:ext cx="1888972" cy="1548386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E61B105-AE19-4057-9F4B-4CD31B8FB69B}"/>
              </a:ext>
            </a:extLst>
          </p:cNvPr>
          <p:cNvCxnSpPr>
            <a:cxnSpLocks/>
          </p:cNvCxnSpPr>
          <p:nvPr/>
        </p:nvCxnSpPr>
        <p:spPr>
          <a:xfrm flipH="1">
            <a:off x="5449566" y="3304647"/>
            <a:ext cx="1543954" cy="1448508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标注 2"/>
          <p:cNvSpPr/>
          <p:nvPr/>
        </p:nvSpPr>
        <p:spPr>
          <a:xfrm>
            <a:off x="1395578" y="5241832"/>
            <a:ext cx="2117323" cy="721352"/>
          </a:xfrm>
          <a:prstGeom prst="wedgeRoundRectCallout">
            <a:avLst>
              <a:gd name="adj1" fmla="val 27480"/>
              <a:gd name="adj2" fmla="val -990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CPU</a:t>
            </a:r>
            <a:r>
              <a:rPr lang="zh-CN" altLang="en-US" sz="1400" dirty="0" smtClean="0">
                <a:solidFill>
                  <a:schemeClr val="tx1"/>
                </a:solidFill>
              </a:rPr>
              <a:t>正在执行程序</a:t>
            </a:r>
            <a:r>
              <a:rPr lang="en-US" altLang="zh-CN" sz="1400" dirty="0" smtClean="0">
                <a:solidFill>
                  <a:schemeClr val="tx1"/>
                </a:solidFill>
              </a:rPr>
              <a:t>P2</a:t>
            </a:r>
            <a:r>
              <a:rPr lang="zh-CN" altLang="en-US" sz="1400" dirty="0" smtClean="0">
                <a:solidFill>
                  <a:schemeClr val="tx1"/>
                </a:solidFill>
              </a:rPr>
              <a:t>，可以访问其自己的内存空间（黄绿色）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标注 48"/>
          <p:cNvSpPr/>
          <p:nvPr/>
        </p:nvSpPr>
        <p:spPr>
          <a:xfrm>
            <a:off x="3598462" y="5250896"/>
            <a:ext cx="1415902" cy="721352"/>
          </a:xfrm>
          <a:prstGeom prst="wedgeRoundRectCallout">
            <a:avLst>
              <a:gd name="adj1" fmla="val -23661"/>
              <a:gd name="adj2" fmla="val -75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程序</a:t>
            </a:r>
            <a:r>
              <a:rPr lang="en-US" altLang="zh-CN" sz="1400" dirty="0" smtClean="0">
                <a:solidFill>
                  <a:schemeClr val="tx1"/>
                </a:solidFill>
              </a:rPr>
              <a:t>P2</a:t>
            </a:r>
            <a:r>
              <a:rPr lang="zh-CN" altLang="en-US" sz="1400" dirty="0" smtClean="0">
                <a:solidFill>
                  <a:schemeClr val="tx1"/>
                </a:solidFill>
              </a:rPr>
              <a:t>不能直接访问程序</a:t>
            </a:r>
            <a:r>
              <a:rPr lang="en-US" altLang="zh-CN" sz="1400" dirty="0" smtClean="0">
                <a:solidFill>
                  <a:schemeClr val="tx1"/>
                </a:solidFill>
              </a:rPr>
              <a:t>P1</a:t>
            </a:r>
            <a:r>
              <a:rPr lang="zh-CN" altLang="en-US" sz="1400" dirty="0" smtClean="0">
                <a:solidFill>
                  <a:schemeClr val="tx1"/>
                </a:solidFill>
              </a:rPr>
              <a:t>的内存空间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圆角矩形标注 50"/>
          <p:cNvSpPr/>
          <p:nvPr/>
        </p:nvSpPr>
        <p:spPr>
          <a:xfrm>
            <a:off x="5147083" y="5263175"/>
            <a:ext cx="1319927" cy="721352"/>
          </a:xfrm>
          <a:prstGeom prst="wedgeRoundRectCallout">
            <a:avLst>
              <a:gd name="adj1" fmla="val -59699"/>
              <a:gd name="adj2" fmla="val -819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程序</a:t>
            </a:r>
            <a:r>
              <a:rPr lang="en-US" altLang="zh-CN" sz="1400" dirty="0" smtClean="0">
                <a:solidFill>
                  <a:schemeClr val="tx1"/>
                </a:solidFill>
              </a:rPr>
              <a:t>P2</a:t>
            </a:r>
            <a:r>
              <a:rPr lang="zh-CN" altLang="en-US" sz="1400" dirty="0" smtClean="0">
                <a:solidFill>
                  <a:schemeClr val="tx1"/>
                </a:solidFill>
              </a:rPr>
              <a:t>不能直接访问</a:t>
            </a:r>
            <a:r>
              <a:rPr lang="en-US" altLang="zh-CN" sz="1400" dirty="0" smtClean="0">
                <a:solidFill>
                  <a:schemeClr val="tx1"/>
                </a:solidFill>
              </a:rPr>
              <a:t>OS</a:t>
            </a:r>
            <a:r>
              <a:rPr lang="zh-CN" altLang="en-US" sz="1400" dirty="0" smtClean="0">
                <a:solidFill>
                  <a:schemeClr val="tx1"/>
                </a:solidFill>
              </a:rPr>
              <a:t>的内存空间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圆角矩形标注 53"/>
          <p:cNvSpPr/>
          <p:nvPr/>
        </p:nvSpPr>
        <p:spPr>
          <a:xfrm>
            <a:off x="6549325" y="5253094"/>
            <a:ext cx="1319927" cy="721352"/>
          </a:xfrm>
          <a:prstGeom prst="wedgeRoundRectCallout">
            <a:avLst>
              <a:gd name="adj1" fmla="val -110324"/>
              <a:gd name="adj2" fmla="val -1246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程序</a:t>
            </a:r>
            <a:r>
              <a:rPr lang="en-US" altLang="zh-CN" sz="1400" dirty="0" smtClean="0">
                <a:solidFill>
                  <a:schemeClr val="tx1"/>
                </a:solidFill>
              </a:rPr>
              <a:t>P2</a:t>
            </a:r>
            <a:r>
              <a:rPr lang="zh-CN" altLang="en-US" sz="1400" dirty="0" smtClean="0">
                <a:solidFill>
                  <a:schemeClr val="tx1"/>
                </a:solidFill>
              </a:rPr>
              <a:t>不能直接访问硬盘等</a:t>
            </a:r>
            <a:r>
              <a:rPr lang="en-US" altLang="zh-CN" sz="1400" dirty="0" smtClean="0">
                <a:solidFill>
                  <a:schemeClr val="tx1"/>
                </a:solidFill>
              </a:rPr>
              <a:t>I/O</a:t>
            </a:r>
            <a:r>
              <a:rPr lang="zh-CN" altLang="en-US" sz="1400" dirty="0" smtClean="0">
                <a:solidFill>
                  <a:schemeClr val="tx1"/>
                </a:solidFill>
              </a:rPr>
              <a:t>设备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4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9" grpId="0" animBg="1"/>
      <p:bldP spid="51" grpId="0" animBg="1"/>
      <p:bldP spid="5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93DD4-304A-4B76-81C9-FBF787FE779B}"/>
              </a:ext>
            </a:extLst>
          </p:cNvPr>
          <p:cNvSpPr/>
          <p:nvPr/>
        </p:nvSpPr>
        <p:spPr bwMode="auto">
          <a:xfrm>
            <a:off x="490537" y="4210051"/>
            <a:ext cx="8339138" cy="1266824"/>
          </a:xfrm>
          <a:prstGeom prst="rect">
            <a:avLst/>
          </a:prstGeom>
          <a:pattFill prst="horzBrick">
            <a:fgClr>
              <a:schemeClr val="bg2">
                <a:lumMod val="40000"/>
                <a:lumOff val="60000"/>
              </a:schemeClr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050" dirty="0">
              <a:latin typeface="Gill Sans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801482-024B-4578-81D6-B8D5101ACF77}"/>
              </a:ext>
            </a:extLst>
          </p:cNvPr>
          <p:cNvGrpSpPr/>
          <p:nvPr/>
        </p:nvGrpSpPr>
        <p:grpSpPr>
          <a:xfrm>
            <a:off x="3330460" y="4309579"/>
            <a:ext cx="521298" cy="532532"/>
            <a:chOff x="4129831" y="2654300"/>
            <a:chExt cx="695063" cy="8284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4894ED-F264-49FF-B7AB-BA4E6C68158A}"/>
                </a:ext>
              </a:extLst>
            </p:cNvPr>
            <p:cNvSpPr/>
            <p:nvPr/>
          </p:nvSpPr>
          <p:spPr bwMode="auto"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50">
                <a:latin typeface="Gill Sans Ligh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0A16C0-CBEC-4DD9-AD38-2EB7C3ECDF3A}"/>
                </a:ext>
              </a:extLst>
            </p:cNvPr>
            <p:cNvSpPr txBox="1"/>
            <p:nvPr/>
          </p:nvSpPr>
          <p:spPr>
            <a:xfrm>
              <a:off x="4129831" y="2654300"/>
              <a:ext cx="695063" cy="646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err="1">
                  <a:latin typeface="Gill Sans Light"/>
                </a:rPr>
                <a:t>PgTbl</a:t>
              </a:r>
              <a:endParaRPr lang="en-US" sz="1050" dirty="0">
                <a:latin typeface="Gill Sans Light"/>
              </a:endParaRPr>
            </a:p>
            <a:p>
              <a:pPr algn="ctr"/>
              <a:r>
                <a:rPr lang="en-US" sz="1050" dirty="0">
                  <a:latin typeface="Gill Sans Light"/>
                </a:rPr>
                <a:t>&amp; TLB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D33204-BC10-46FF-B132-F33C746DE9B8}"/>
              </a:ext>
            </a:extLst>
          </p:cNvPr>
          <p:cNvCxnSpPr>
            <a:cxnSpLocks/>
          </p:cNvCxnSpPr>
          <p:nvPr/>
        </p:nvCxnSpPr>
        <p:spPr bwMode="auto">
          <a:xfrm flipV="1">
            <a:off x="2947987" y="4781478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6" name="Can 38">
            <a:extLst>
              <a:ext uri="{FF2B5EF4-FFF2-40B4-BE49-F238E27FC236}">
                <a16:creationId xmlns:a16="http://schemas.microsoft.com/office/drawing/2014/main" id="{2D66A6BA-E078-4243-A542-4EDF0004EFC1}"/>
              </a:ext>
            </a:extLst>
          </p:cNvPr>
          <p:cNvSpPr/>
          <p:nvPr/>
        </p:nvSpPr>
        <p:spPr bwMode="auto">
          <a:xfrm>
            <a:off x="5233574" y="4308068"/>
            <a:ext cx="733425" cy="729854"/>
          </a:xfrm>
          <a:prstGeom prst="can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200" dirty="0">
                <a:latin typeface="Gill Sans Light"/>
              </a:rPr>
              <a:t>Storage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7205715-3232-4739-82EE-E1D9E0C153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227103" y="4276724"/>
            <a:ext cx="952862" cy="95286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8A63F55-8F57-4FCF-A466-B7ABFA7D293F}"/>
              </a:ext>
            </a:extLst>
          </p:cNvPr>
          <p:cNvSpPr txBox="1"/>
          <p:nvPr/>
        </p:nvSpPr>
        <p:spPr>
          <a:xfrm>
            <a:off x="6252227" y="4245808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ill Sans Light"/>
              </a:rPr>
              <a:t>Networks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2B64A6-5DE4-40BC-B41E-052C2DBBB4E8}"/>
              </a:ext>
            </a:extLst>
          </p:cNvPr>
          <p:cNvSpPr txBox="1"/>
          <p:nvPr/>
        </p:nvSpPr>
        <p:spPr>
          <a:xfrm>
            <a:off x="473454" y="4547206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 Light"/>
              </a:rPr>
              <a:t>Hardware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B237A5-A629-47CA-A0F4-6D264547B1E9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5600286" y="5037922"/>
            <a:ext cx="0" cy="24845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006469-8BAB-4F3E-A8D9-EB19E5DDCFD3}"/>
              </a:ext>
            </a:extLst>
          </p:cNvPr>
          <p:cNvCxnSpPr>
            <a:cxnSpLocks/>
          </p:cNvCxnSpPr>
          <p:nvPr/>
        </p:nvCxnSpPr>
        <p:spPr>
          <a:xfrm flipV="1">
            <a:off x="6668873" y="5045886"/>
            <a:ext cx="0" cy="240489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0CF464-6799-4EF1-A173-649974B69470}"/>
              </a:ext>
            </a:extLst>
          </p:cNvPr>
          <p:cNvCxnSpPr>
            <a:cxnSpLocks/>
          </p:cNvCxnSpPr>
          <p:nvPr/>
        </p:nvCxnSpPr>
        <p:spPr>
          <a:xfrm flipV="1">
            <a:off x="3231749" y="4783330"/>
            <a:ext cx="0" cy="50304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7FE5F6-6698-44C8-949A-3B1FFA12825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3079139" y="5291036"/>
            <a:ext cx="818423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182EB5C-4F86-416A-B81D-EA223AEB393C}"/>
              </a:ext>
            </a:extLst>
          </p:cNvPr>
          <p:cNvSpPr/>
          <p:nvPr/>
        </p:nvSpPr>
        <p:spPr bwMode="auto">
          <a:xfrm>
            <a:off x="3897562" y="5181100"/>
            <a:ext cx="783230" cy="21987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050" dirty="0">
                <a:latin typeface="Gill Sans Light"/>
              </a:rPr>
              <a:t>I/O </a:t>
            </a:r>
            <a:r>
              <a:rPr lang="en-US" sz="1050" dirty="0" err="1">
                <a:latin typeface="Gill Sans Light"/>
              </a:rPr>
              <a:t>Ctrlr</a:t>
            </a:r>
            <a:endParaRPr lang="en-US" sz="1050" dirty="0">
              <a:latin typeface="Gill Sans Light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CEF80FD-C99C-4106-86FD-C44623EF6D66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4680792" y="5286375"/>
            <a:ext cx="385946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C42E879-B352-4CB0-9045-9528A742E94C}"/>
              </a:ext>
            </a:extLst>
          </p:cNvPr>
          <p:cNvSpPr txBox="1"/>
          <p:nvPr/>
        </p:nvSpPr>
        <p:spPr>
          <a:xfrm>
            <a:off x="646275" y="4092779"/>
            <a:ext cx="1120898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ISA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7B4BF93-F38E-482C-92DA-97BF83D39E26}"/>
              </a:ext>
            </a:extLst>
          </p:cNvPr>
          <p:cNvSpPr/>
          <p:nvPr/>
        </p:nvSpPr>
        <p:spPr>
          <a:xfrm>
            <a:off x="314325" y="2890147"/>
            <a:ext cx="1063352" cy="1119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Compiler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FB73E7-29AB-4311-90E8-B9325E17083A}"/>
              </a:ext>
            </a:extLst>
          </p:cNvPr>
          <p:cNvSpPr/>
          <p:nvPr/>
        </p:nvSpPr>
        <p:spPr>
          <a:xfrm>
            <a:off x="0" y="2252662"/>
            <a:ext cx="9144000" cy="3519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Gill Sans Ligh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91FAA7-997F-463D-B0E7-ECB8FF4BD25C}"/>
              </a:ext>
            </a:extLst>
          </p:cNvPr>
          <p:cNvSpPr/>
          <p:nvPr/>
        </p:nvSpPr>
        <p:spPr>
          <a:xfrm>
            <a:off x="1466850" y="3553916"/>
            <a:ext cx="7315201" cy="7026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ill Sans Light"/>
              </a:rPr>
              <a:t>Operating System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5C77F-660A-43A3-8126-43A0F77E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EA9B6AFF-D750-4502-865E-E3737510EED0}"/>
              </a:ext>
            </a:extLst>
          </p:cNvPr>
          <p:cNvSpPr/>
          <p:nvPr/>
        </p:nvSpPr>
        <p:spPr bwMode="auto">
          <a:xfrm>
            <a:off x="1651394" y="4320779"/>
            <a:ext cx="1296594" cy="6286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200" dirty="0">
                <a:latin typeface="Gill Sans Light"/>
              </a:rPr>
              <a:t>Processor</a:t>
            </a:r>
            <a:endParaRPr lang="en-US" sz="1050" dirty="0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025C03-FC2A-4CCF-8684-4F37D94D3763}"/>
              </a:ext>
            </a:extLst>
          </p:cNvPr>
          <p:cNvSpPr/>
          <p:nvPr/>
        </p:nvSpPr>
        <p:spPr bwMode="auto">
          <a:xfrm>
            <a:off x="3757250" y="4355902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200" dirty="0">
                <a:latin typeface="Gill Sans Light"/>
              </a:rPr>
              <a:t>Memory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2174B6-519D-44F7-A8CB-C9D9304FB602}"/>
              </a:ext>
            </a:extLst>
          </p:cNvPr>
          <p:cNvGrpSpPr/>
          <p:nvPr/>
        </p:nvGrpSpPr>
        <p:grpSpPr>
          <a:xfrm>
            <a:off x="2433638" y="4663679"/>
            <a:ext cx="400050" cy="228600"/>
            <a:chOff x="3124200" y="3657600"/>
            <a:chExt cx="533400" cy="304800"/>
          </a:xfrm>
          <a:solidFill>
            <a:schemeClr val="accent6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BA6894-B008-4F1D-B22C-730173B3DFD4}"/>
                </a:ext>
              </a:extLst>
            </p:cNvPr>
            <p:cNvSpPr/>
            <p:nvPr/>
          </p:nvSpPr>
          <p:spPr bwMode="auto">
            <a:xfrm>
              <a:off x="3124200" y="3657600"/>
              <a:ext cx="5334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50">
                <a:latin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854A3-399D-4E47-BB10-B204E22F6207}"/>
                </a:ext>
              </a:extLst>
            </p:cNvPr>
            <p:cNvSpPr/>
            <p:nvPr/>
          </p:nvSpPr>
          <p:spPr bwMode="auto">
            <a:xfrm>
              <a:off x="3124200" y="3733800"/>
              <a:ext cx="533400" cy="152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50">
                <a:latin typeface="Gill Sans Light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114092D-E1CB-4952-8CAA-BD6429870DAC}"/>
              </a:ext>
            </a:extLst>
          </p:cNvPr>
          <p:cNvSpPr/>
          <p:nvPr/>
        </p:nvSpPr>
        <p:spPr bwMode="auto">
          <a:xfrm>
            <a:off x="4262920" y="4748261"/>
            <a:ext cx="309115" cy="290571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050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1809EB-73C2-4CF6-B753-8F1B20E63381}"/>
              </a:ext>
            </a:extLst>
          </p:cNvPr>
          <p:cNvSpPr/>
          <p:nvPr/>
        </p:nvSpPr>
        <p:spPr bwMode="auto">
          <a:xfrm>
            <a:off x="3878512" y="4748261"/>
            <a:ext cx="335936" cy="297624"/>
          </a:xfrm>
          <a:prstGeom prst="rect">
            <a:avLst/>
          </a:prstGeom>
          <a:solidFill>
            <a:srgbClr val="9E78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050">
              <a:latin typeface="Gill Sans Light"/>
            </a:endParaRPr>
          </a:p>
        </p:txBody>
      </p:sp>
      <p:cxnSp>
        <p:nvCxnSpPr>
          <p:cNvPr id="17" name="Curved Connector 54">
            <a:extLst>
              <a:ext uri="{FF2B5EF4-FFF2-40B4-BE49-F238E27FC236}">
                <a16:creationId xmlns:a16="http://schemas.microsoft.com/office/drawing/2014/main" id="{1C7D6572-FBEF-45D3-B9EB-4A6924279104}"/>
              </a:ext>
            </a:extLst>
          </p:cNvPr>
          <p:cNvCxnSpPr>
            <a:cxnSpLocks/>
          </p:cNvCxnSpPr>
          <p:nvPr/>
        </p:nvCxnSpPr>
        <p:spPr bwMode="auto">
          <a:xfrm>
            <a:off x="2700339" y="4806491"/>
            <a:ext cx="1743074" cy="13313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/>
          </a:ln>
          <a:effectLst/>
        </p:spPr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4838629E-2E3E-4207-99FE-90E9B77B1C43}"/>
              </a:ext>
            </a:extLst>
          </p:cNvPr>
          <p:cNvSpPr/>
          <p:nvPr/>
        </p:nvSpPr>
        <p:spPr>
          <a:xfrm>
            <a:off x="1640604" y="2890147"/>
            <a:ext cx="3426311" cy="702635"/>
          </a:xfrm>
          <a:prstGeom prst="rect">
            <a:avLst/>
          </a:prstGeom>
          <a:solidFill>
            <a:srgbClr val="9E78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1</a:t>
            </a:r>
          </a:p>
          <a:p>
            <a:pPr algn="ctr"/>
            <a:endParaRPr lang="en-US" sz="9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897103-5196-4D83-8C50-ED908C0B63F9}"/>
              </a:ext>
            </a:extLst>
          </p:cNvPr>
          <p:cNvSpPr txBox="1"/>
          <p:nvPr/>
        </p:nvSpPr>
        <p:spPr>
          <a:xfrm>
            <a:off x="1684020" y="3404273"/>
            <a:ext cx="721043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Threads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630E64-216C-4D30-9C27-5AEDDDA28456}"/>
              </a:ext>
            </a:extLst>
          </p:cNvPr>
          <p:cNvSpPr/>
          <p:nvPr/>
        </p:nvSpPr>
        <p:spPr bwMode="auto">
          <a:xfrm>
            <a:off x="4620507" y="4748261"/>
            <a:ext cx="352963" cy="28520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lnSpc>
                <a:spcPts val="1200"/>
              </a:lnSpc>
            </a:pPr>
            <a:r>
              <a:rPr lang="en-US" sz="900" dirty="0">
                <a:latin typeface="Gill Sans Light"/>
              </a:rPr>
              <a:t>OS</a:t>
            </a:r>
          </a:p>
          <a:p>
            <a:pPr algn="ctr" defTabSz="685800">
              <a:lnSpc>
                <a:spcPts val="1200"/>
              </a:lnSpc>
            </a:pPr>
            <a:r>
              <a:rPr lang="en-US" sz="900" dirty="0">
                <a:latin typeface="Gill Sans Light"/>
              </a:rPr>
              <a:t>Mem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3AC2DB-5960-4CF0-B972-E1CDF92622A2}"/>
              </a:ext>
            </a:extLst>
          </p:cNvPr>
          <p:cNvSpPr txBox="1"/>
          <p:nvPr/>
        </p:nvSpPr>
        <p:spPr>
          <a:xfrm>
            <a:off x="2494236" y="3406305"/>
            <a:ext cx="1163147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Address Spaces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4C368E-047B-4BC3-8012-71A6CC7B5378}"/>
              </a:ext>
            </a:extLst>
          </p:cNvPr>
          <p:cNvSpPr txBox="1"/>
          <p:nvPr/>
        </p:nvSpPr>
        <p:spPr>
          <a:xfrm>
            <a:off x="3750414" y="3405729"/>
            <a:ext cx="512439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Files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D3D70A-C8B7-4AAE-8DB5-86A5FF23DEF3}"/>
              </a:ext>
            </a:extLst>
          </p:cNvPr>
          <p:cNvSpPr txBox="1"/>
          <p:nvPr/>
        </p:nvSpPr>
        <p:spPr>
          <a:xfrm>
            <a:off x="4360589" y="3405729"/>
            <a:ext cx="633468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Sockets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783A07-C148-43C9-84E9-1E9884CF721E}"/>
              </a:ext>
            </a:extLst>
          </p:cNvPr>
          <p:cNvSpPr/>
          <p:nvPr/>
        </p:nvSpPr>
        <p:spPr>
          <a:xfrm>
            <a:off x="5200413" y="2890147"/>
            <a:ext cx="3426311" cy="70263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2</a:t>
            </a:r>
          </a:p>
          <a:p>
            <a:pPr algn="ctr"/>
            <a:endParaRPr lang="en-US" sz="9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BCBFF2-102E-4AC2-AE4A-CC896E9B1E66}"/>
              </a:ext>
            </a:extLst>
          </p:cNvPr>
          <p:cNvSpPr txBox="1"/>
          <p:nvPr/>
        </p:nvSpPr>
        <p:spPr>
          <a:xfrm>
            <a:off x="5233038" y="3404273"/>
            <a:ext cx="721043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Threads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A8239A-9FCD-46DB-B7DA-7EA11E27E672}"/>
              </a:ext>
            </a:extLst>
          </p:cNvPr>
          <p:cNvSpPr txBox="1"/>
          <p:nvPr/>
        </p:nvSpPr>
        <p:spPr>
          <a:xfrm>
            <a:off x="6043254" y="3406305"/>
            <a:ext cx="1163147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Address Spaces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23F43D-F391-40F4-9D87-D4E37AAB7342}"/>
              </a:ext>
            </a:extLst>
          </p:cNvPr>
          <p:cNvSpPr txBox="1"/>
          <p:nvPr/>
        </p:nvSpPr>
        <p:spPr>
          <a:xfrm>
            <a:off x="7299432" y="3405729"/>
            <a:ext cx="512439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Files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B076CB-B81B-4687-8B6B-B76A3C75D037}"/>
              </a:ext>
            </a:extLst>
          </p:cNvPr>
          <p:cNvSpPr txBox="1"/>
          <p:nvPr/>
        </p:nvSpPr>
        <p:spPr>
          <a:xfrm>
            <a:off x="7909607" y="3405729"/>
            <a:ext cx="633468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Sockets</a:t>
            </a:r>
          </a:p>
        </p:txBody>
      </p:sp>
      <p:sp>
        <p:nvSpPr>
          <p:cNvPr id="81" name="Rectangle: Folded Corner 80">
            <a:extLst>
              <a:ext uri="{FF2B5EF4-FFF2-40B4-BE49-F238E27FC236}">
                <a16:creationId xmlns:a16="http://schemas.microsoft.com/office/drawing/2014/main" id="{19183BC7-FF86-4959-8312-523AE576C3AF}"/>
              </a:ext>
            </a:extLst>
          </p:cNvPr>
          <p:cNvSpPr/>
          <p:nvPr/>
        </p:nvSpPr>
        <p:spPr>
          <a:xfrm>
            <a:off x="2654372" y="1886546"/>
            <a:ext cx="1510752" cy="1103790"/>
          </a:xfrm>
          <a:prstGeom prst="foldedCorner">
            <a:avLst>
              <a:gd name="adj" fmla="val 21333"/>
            </a:avLst>
          </a:prstGeom>
          <a:solidFill>
            <a:srgbClr val="9E7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Gill Sans Light"/>
              </a:rPr>
              <a:t>Compiled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Gill Sans Light"/>
              </a:rPr>
              <a:t>Program 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EED07B-2876-4266-8889-B6933456A2AD}"/>
              </a:ext>
            </a:extLst>
          </p:cNvPr>
          <p:cNvSpPr/>
          <p:nvPr/>
        </p:nvSpPr>
        <p:spPr>
          <a:xfrm>
            <a:off x="2850901" y="2599176"/>
            <a:ext cx="1007813" cy="3481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Gill Sans Light"/>
              </a:rPr>
              <a:t>System Libs</a:t>
            </a:r>
          </a:p>
        </p:txBody>
      </p:sp>
      <p:sp>
        <p:nvSpPr>
          <p:cNvPr id="65" name="Rectangle: Folded Corner 64">
            <a:extLst>
              <a:ext uri="{FF2B5EF4-FFF2-40B4-BE49-F238E27FC236}">
                <a16:creationId xmlns:a16="http://schemas.microsoft.com/office/drawing/2014/main" id="{16EECD36-F398-4299-8CCB-C7B1EBF07062}"/>
              </a:ext>
            </a:extLst>
          </p:cNvPr>
          <p:cNvSpPr/>
          <p:nvPr/>
        </p:nvSpPr>
        <p:spPr>
          <a:xfrm>
            <a:off x="6281272" y="1882005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Gill Sans Light"/>
              </a:rPr>
              <a:t>Compiled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Gill Sans Light"/>
              </a:rPr>
              <a:t>Program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57B6B9A-A9A3-407F-951E-EECDC589195B}"/>
              </a:ext>
            </a:extLst>
          </p:cNvPr>
          <p:cNvSpPr/>
          <p:nvPr/>
        </p:nvSpPr>
        <p:spPr>
          <a:xfrm>
            <a:off x="6467010" y="2594636"/>
            <a:ext cx="1007813" cy="3481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Gill Sans Light"/>
              </a:rPr>
              <a:t>System Libs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E858DB2-7003-40D8-8AF5-0334EED7323F}"/>
              </a:ext>
            </a:extLst>
          </p:cNvPr>
          <p:cNvCxnSpPr>
            <a:cxnSpLocks/>
          </p:cNvCxnSpPr>
          <p:nvPr/>
        </p:nvCxnSpPr>
        <p:spPr>
          <a:xfrm flipH="1">
            <a:off x="4082728" y="3304085"/>
            <a:ext cx="2302838" cy="1538580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16E4B0-8FE9-4933-B3E2-BA4B33591A3B}"/>
              </a:ext>
            </a:extLst>
          </p:cNvPr>
          <p:cNvCxnSpPr>
            <a:cxnSpLocks/>
          </p:cNvCxnSpPr>
          <p:nvPr/>
        </p:nvCxnSpPr>
        <p:spPr>
          <a:xfrm flipH="1">
            <a:off x="4769208" y="3314452"/>
            <a:ext cx="1888972" cy="1548386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E61B105-AE19-4057-9F4B-4CD31B8FB69B}"/>
              </a:ext>
            </a:extLst>
          </p:cNvPr>
          <p:cNvCxnSpPr>
            <a:cxnSpLocks/>
          </p:cNvCxnSpPr>
          <p:nvPr/>
        </p:nvCxnSpPr>
        <p:spPr>
          <a:xfrm flipH="1">
            <a:off x="5449566" y="3304647"/>
            <a:ext cx="1543954" cy="1448508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8837E5CD-DDBD-4E19-BCED-8F23EE8A3189}"/>
              </a:ext>
            </a:extLst>
          </p:cNvPr>
          <p:cNvSpPr/>
          <p:nvPr/>
        </p:nvSpPr>
        <p:spPr>
          <a:xfrm>
            <a:off x="5791321" y="1328104"/>
            <a:ext cx="2549204" cy="254920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Gill Sans Light"/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BEC9F446-3A35-4EA9-9C60-D67D844BB544}"/>
              </a:ext>
            </a:extLst>
          </p:cNvPr>
          <p:cNvSpPr/>
          <p:nvPr/>
        </p:nvSpPr>
        <p:spPr>
          <a:xfrm>
            <a:off x="4572000" y="1384843"/>
            <a:ext cx="1844707" cy="974152"/>
          </a:xfrm>
          <a:prstGeom prst="wedgeRoundRectCallout">
            <a:avLst>
              <a:gd name="adj1" fmla="val -19074"/>
              <a:gd name="adj2" fmla="val 18674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Segmentation fault (core dumped)</a:t>
            </a:r>
          </a:p>
        </p:txBody>
      </p:sp>
      <p:sp>
        <p:nvSpPr>
          <p:cNvPr id="51" name="圆角矩形标注 50"/>
          <p:cNvSpPr/>
          <p:nvPr/>
        </p:nvSpPr>
        <p:spPr>
          <a:xfrm>
            <a:off x="6090823" y="4352309"/>
            <a:ext cx="2691227" cy="1048664"/>
          </a:xfrm>
          <a:prstGeom prst="wedgeRoundRectCallout">
            <a:avLst>
              <a:gd name="adj1" fmla="val 5471"/>
              <a:gd name="adj2" fmla="val -502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如果</a:t>
            </a:r>
            <a:r>
              <a:rPr lang="zh-CN" altLang="en-US" sz="1400" dirty="0" smtClean="0">
                <a:solidFill>
                  <a:schemeClr val="tx1"/>
                </a:solidFill>
              </a:rPr>
              <a:t>程序</a:t>
            </a:r>
            <a:r>
              <a:rPr lang="en-US" altLang="zh-CN" sz="1400" dirty="0" smtClean="0">
                <a:solidFill>
                  <a:schemeClr val="tx1"/>
                </a:solidFill>
              </a:rPr>
              <a:t>P2</a:t>
            </a:r>
            <a:r>
              <a:rPr lang="zh-CN" altLang="en-US" sz="1400" dirty="0" smtClean="0">
                <a:solidFill>
                  <a:schemeClr val="tx1"/>
                </a:solidFill>
              </a:rPr>
              <a:t>非法访问了这些不能访问的地址空间，</a:t>
            </a:r>
            <a:r>
              <a:rPr lang="en-US" altLang="zh-CN" sz="1400" dirty="0" smtClean="0">
                <a:solidFill>
                  <a:schemeClr val="tx1"/>
                </a:solidFill>
              </a:rPr>
              <a:t>OS</a:t>
            </a:r>
            <a:r>
              <a:rPr lang="zh-CN" altLang="en-US" sz="1400" dirty="0" smtClean="0">
                <a:solidFill>
                  <a:schemeClr val="tx1"/>
                </a:solidFill>
              </a:rPr>
              <a:t>应该对错误进行相应的处理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72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51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9C7B-540E-47BF-80E6-83365273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Light"/>
              </a:rPr>
              <a:t>Protection</a:t>
            </a:r>
            <a:endParaRPr lang="en-US" dirty="0">
              <a:latin typeface="Gill Sans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3B99E-1B81-4494-AF3F-20A5844B930F}"/>
              </a:ext>
            </a:extLst>
          </p:cNvPr>
          <p:cNvSpPr/>
          <p:nvPr/>
        </p:nvSpPr>
        <p:spPr bwMode="auto">
          <a:xfrm>
            <a:off x="576593" y="2630663"/>
            <a:ext cx="5029200" cy="2867025"/>
          </a:xfrm>
          <a:prstGeom prst="rect">
            <a:avLst/>
          </a:prstGeom>
          <a:pattFill prst="horzBrick">
            <a:fgClr>
              <a:schemeClr val="bg2">
                <a:lumMod val="40000"/>
                <a:lumOff val="60000"/>
              </a:schemeClr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200" dirty="0">
              <a:latin typeface="Gill Sans Ligh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EE30BA-81E5-4EDA-B0FE-308380E49D11}"/>
              </a:ext>
            </a:extLst>
          </p:cNvPr>
          <p:cNvCxnSpPr>
            <a:stCxn id="11" idx="3"/>
          </p:cNvCxnSpPr>
          <p:nvPr/>
        </p:nvCxnSpPr>
        <p:spPr bwMode="auto">
          <a:xfrm flipV="1">
            <a:off x="2291093" y="3565276"/>
            <a:ext cx="685800" cy="836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275DEE-4BC1-4DDF-A6AC-C60E35601B6A}"/>
              </a:ext>
            </a:extLst>
          </p:cNvPr>
          <p:cNvCxnSpPr/>
          <p:nvPr/>
        </p:nvCxnSpPr>
        <p:spPr bwMode="auto">
          <a:xfrm>
            <a:off x="2576843" y="3545063"/>
            <a:ext cx="0" cy="5143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9" name="Can 38">
            <a:extLst>
              <a:ext uri="{FF2B5EF4-FFF2-40B4-BE49-F238E27FC236}">
                <a16:creationId xmlns:a16="http://schemas.microsoft.com/office/drawing/2014/main" id="{F931CDB6-7A54-411C-85D3-C83026204322}"/>
              </a:ext>
            </a:extLst>
          </p:cNvPr>
          <p:cNvSpPr/>
          <p:nvPr/>
        </p:nvSpPr>
        <p:spPr bwMode="auto">
          <a:xfrm>
            <a:off x="1205243" y="4288013"/>
            <a:ext cx="857250" cy="971550"/>
          </a:xfrm>
          <a:prstGeom prst="can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200" dirty="0">
                <a:latin typeface="Gill Sans Light"/>
              </a:rPr>
              <a:t>Storage</a:t>
            </a: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73EA3BF9-2DFB-45FE-9506-BB19DF8C5A11}"/>
              </a:ext>
            </a:extLst>
          </p:cNvPr>
          <p:cNvSpPr/>
          <p:nvPr/>
        </p:nvSpPr>
        <p:spPr bwMode="auto">
          <a:xfrm>
            <a:off x="1090943" y="3259313"/>
            <a:ext cx="1200150" cy="6286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200" dirty="0">
                <a:latin typeface="Gill Sans Light"/>
              </a:rPr>
              <a:t>Processor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8B724A-5F8E-4271-9E5E-1A90A4EDC9D8}"/>
              </a:ext>
            </a:extLst>
          </p:cNvPr>
          <p:cNvSpPr/>
          <p:nvPr/>
        </p:nvSpPr>
        <p:spPr bwMode="auto">
          <a:xfrm>
            <a:off x="1719593" y="2516363"/>
            <a:ext cx="3429000" cy="1143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200">
              <a:latin typeface="Gill Sans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18A1D-0774-4E2E-B2C2-A1AE60B5F59F}"/>
              </a:ext>
            </a:extLst>
          </p:cNvPr>
          <p:cNvSpPr txBox="1"/>
          <p:nvPr/>
        </p:nvSpPr>
        <p:spPr>
          <a:xfrm>
            <a:off x="2348242" y="2287764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</a:rPr>
              <a:t>OS Hardware Virtualization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7D1D8C-9A58-4B86-AA62-808D4497E6E9}"/>
              </a:ext>
            </a:extLst>
          </p:cNvPr>
          <p:cNvSpPr/>
          <p:nvPr/>
        </p:nvSpPr>
        <p:spPr>
          <a:xfrm>
            <a:off x="576593" y="263066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Gill Sans Light"/>
              </a:rPr>
              <a:t>Hardware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E49782-3C7E-4A2F-8C69-EF30E404E2F8}"/>
              </a:ext>
            </a:extLst>
          </p:cNvPr>
          <p:cNvSpPr/>
          <p:nvPr/>
        </p:nvSpPr>
        <p:spPr>
          <a:xfrm>
            <a:off x="576593" y="234491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Gill Sans Light"/>
              </a:rPr>
              <a:t>Software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3F5D6-0363-47AD-87A6-F1F9E92216DF}"/>
              </a:ext>
            </a:extLst>
          </p:cNvPr>
          <p:cNvSpPr/>
          <p:nvPr/>
        </p:nvSpPr>
        <p:spPr bwMode="auto">
          <a:xfrm>
            <a:off x="2976893" y="2687813"/>
            <a:ext cx="1314450" cy="1257300"/>
          </a:xfrm>
          <a:prstGeom prst="rect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200" dirty="0">
                <a:latin typeface="Gill Sans Light"/>
              </a:rPr>
              <a:t>Memory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F36F96-6A2C-4201-8DFF-E279883EE5E5}"/>
              </a:ext>
            </a:extLst>
          </p:cNvPr>
          <p:cNvSpPr txBox="1"/>
          <p:nvPr/>
        </p:nvSpPr>
        <p:spPr>
          <a:xfrm>
            <a:off x="1968396" y="1995385"/>
            <a:ext cx="877163" cy="276999"/>
          </a:xfrm>
          <a:prstGeom prst="rect">
            <a:avLst/>
          </a:prstGeom>
          <a:solidFill>
            <a:srgbClr val="A1862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Gill Sans Light"/>
              </a:rPr>
              <a:t>Process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DBA43E-DF7C-4D3C-B70C-D2D06A4934B5}"/>
              </a:ext>
            </a:extLst>
          </p:cNvPr>
          <p:cNvSpPr txBox="1"/>
          <p:nvPr/>
        </p:nvSpPr>
        <p:spPr>
          <a:xfrm>
            <a:off x="1433842" y="2630663"/>
            <a:ext cx="357790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Gill Sans Light"/>
              </a:rPr>
              <a:t>ISA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1B7B07-C2C7-4DFD-8E78-B7F2B12E79E1}"/>
              </a:ext>
            </a:extLst>
          </p:cNvPr>
          <p:cNvGrpSpPr/>
          <p:nvPr/>
        </p:nvGrpSpPr>
        <p:grpSpPr>
          <a:xfrm>
            <a:off x="1776743" y="3602213"/>
            <a:ext cx="400050" cy="228600"/>
            <a:chOff x="3124200" y="3657600"/>
            <a:chExt cx="533400" cy="304800"/>
          </a:xfrm>
          <a:solidFill>
            <a:schemeClr val="accent6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E7592F-8692-459A-87BD-175BF63741CB}"/>
                </a:ext>
              </a:extLst>
            </p:cNvPr>
            <p:cNvSpPr/>
            <p:nvPr/>
          </p:nvSpPr>
          <p:spPr bwMode="auto">
            <a:xfrm>
              <a:off x="3124200" y="3657600"/>
              <a:ext cx="5334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>
                <a:latin typeface="Gill Sans Ligh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5B552A2-E623-4298-9D2C-E8DA7CFA0619}"/>
                </a:ext>
              </a:extLst>
            </p:cNvPr>
            <p:cNvSpPr/>
            <p:nvPr/>
          </p:nvSpPr>
          <p:spPr bwMode="auto">
            <a:xfrm>
              <a:off x="3124200" y="3733800"/>
              <a:ext cx="533400" cy="152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>
                <a:latin typeface="Gill Sans Light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70BE518-A41A-44C8-BE5B-384793DEB01A}"/>
              </a:ext>
            </a:extLst>
          </p:cNvPr>
          <p:cNvSpPr/>
          <p:nvPr/>
        </p:nvSpPr>
        <p:spPr bwMode="auto">
          <a:xfrm>
            <a:off x="3034043" y="3030713"/>
            <a:ext cx="628650" cy="514350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200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CDF013-B14B-4959-AB17-68E3D9F1B2A5}"/>
              </a:ext>
            </a:extLst>
          </p:cNvPr>
          <p:cNvSpPr/>
          <p:nvPr/>
        </p:nvSpPr>
        <p:spPr bwMode="auto">
          <a:xfrm>
            <a:off x="3091193" y="3659363"/>
            <a:ext cx="1143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050" dirty="0">
                <a:latin typeface="Gill Sans Light"/>
              </a:rPr>
              <a:t>OS Memory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11BE6E-F6D9-4B14-96C6-46DCA6D9A73A}"/>
              </a:ext>
            </a:extLst>
          </p:cNvPr>
          <p:cNvSpPr/>
          <p:nvPr/>
        </p:nvSpPr>
        <p:spPr bwMode="auto">
          <a:xfrm>
            <a:off x="3776993" y="3030713"/>
            <a:ext cx="457200" cy="28575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200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19B6C9-A14B-486D-BDD1-070DF9283C04}"/>
              </a:ext>
            </a:extLst>
          </p:cNvPr>
          <p:cNvSpPr/>
          <p:nvPr/>
        </p:nvSpPr>
        <p:spPr bwMode="auto">
          <a:xfrm>
            <a:off x="3719843" y="3202163"/>
            <a:ext cx="457200" cy="285750"/>
          </a:xfrm>
          <a:prstGeom prst="rect">
            <a:avLst/>
          </a:prstGeom>
          <a:solidFill>
            <a:srgbClr val="A1862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200">
              <a:latin typeface="Gill Sans Light"/>
            </a:endParaRPr>
          </a:p>
        </p:txBody>
      </p:sp>
      <p:cxnSp>
        <p:nvCxnSpPr>
          <p:cNvPr id="30" name="Curved Connector 54">
            <a:extLst>
              <a:ext uri="{FF2B5EF4-FFF2-40B4-BE49-F238E27FC236}">
                <a16:creationId xmlns:a16="http://schemas.microsoft.com/office/drawing/2014/main" id="{A2D966F5-4258-4B9B-A57C-EB7585E46D3D}"/>
              </a:ext>
            </a:extLst>
          </p:cNvPr>
          <p:cNvCxnSpPr/>
          <p:nvPr/>
        </p:nvCxnSpPr>
        <p:spPr bwMode="auto">
          <a:xfrm rot="5400000" flipH="1" flipV="1">
            <a:off x="2333955" y="2873551"/>
            <a:ext cx="457200" cy="1228725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71511FA-E8D9-4781-9765-9BFF7CF69C2C}"/>
              </a:ext>
            </a:extLst>
          </p:cNvPr>
          <p:cNvGrpSpPr/>
          <p:nvPr/>
        </p:nvGrpSpPr>
        <p:grpSpPr>
          <a:xfrm>
            <a:off x="828439" y="3316464"/>
            <a:ext cx="4720204" cy="1063915"/>
            <a:chOff x="1707395" y="3276600"/>
            <a:chExt cx="6293605" cy="1418553"/>
          </a:xfrm>
        </p:grpSpPr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7B9C69FD-EDF9-41E4-B4E2-A20DE25E7631}"/>
                </a:ext>
              </a:extLst>
            </p:cNvPr>
            <p:cNvSpPr/>
            <p:nvPr/>
          </p:nvSpPr>
          <p:spPr bwMode="auto">
            <a:xfrm rot="21036509">
              <a:off x="1707395" y="3819625"/>
              <a:ext cx="6034009" cy="875528"/>
            </a:xfrm>
            <a:prstGeom prst="arc">
              <a:avLst>
                <a:gd name="adj1" fmla="val 10911104"/>
                <a:gd name="adj2" fmla="val 0"/>
              </a:avLst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>
                <a:latin typeface="Gill Sans Light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9CCC1A-0869-48FB-B8DD-A459E52B4240}"/>
                </a:ext>
              </a:extLst>
            </p:cNvPr>
            <p:cNvSpPr txBox="1"/>
            <p:nvPr/>
          </p:nvSpPr>
          <p:spPr>
            <a:xfrm>
              <a:off x="6553200" y="3276600"/>
              <a:ext cx="14478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/>
                </a:rPr>
                <a:t>Protection Boundary</a:t>
              </a: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24B984E5-2500-4631-A5D8-74ECB63F920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165453" y="4305124"/>
            <a:ext cx="725840" cy="72584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05E90D5-68EB-458D-A2A0-1843C8D659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2753" y="4494862"/>
            <a:ext cx="928461" cy="6572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7C68F0A-8BC2-412B-8D79-B8178EA29E8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5493" y="5059539"/>
            <a:ext cx="542925" cy="34148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A1D82C4-E5D5-464F-820A-27D6D114EAC5}"/>
              </a:ext>
            </a:extLst>
          </p:cNvPr>
          <p:cNvSpPr txBox="1"/>
          <p:nvPr/>
        </p:nvSpPr>
        <p:spPr>
          <a:xfrm>
            <a:off x="3468082" y="41856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</a:rPr>
              <a:t>Networks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954E79-7F89-4809-BD76-698021570D0D}"/>
              </a:ext>
            </a:extLst>
          </p:cNvPr>
          <p:cNvSpPr txBox="1"/>
          <p:nvPr/>
        </p:nvSpPr>
        <p:spPr>
          <a:xfrm>
            <a:off x="4457295" y="41666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</a:rPr>
              <a:t>Displays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A4AEF2-4F69-48B6-90F5-74FD3AE60D36}"/>
              </a:ext>
            </a:extLst>
          </p:cNvPr>
          <p:cNvSpPr txBox="1"/>
          <p:nvPr/>
        </p:nvSpPr>
        <p:spPr>
          <a:xfrm>
            <a:off x="3833377" y="506829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</a:rPr>
              <a:t>Inputs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717BDA-9465-43DF-B246-65C26E7F81A1}"/>
              </a:ext>
            </a:extLst>
          </p:cNvPr>
          <p:cNvSpPr txBox="1"/>
          <p:nvPr/>
        </p:nvSpPr>
        <p:spPr>
          <a:xfrm>
            <a:off x="2985574" y="1990697"/>
            <a:ext cx="877163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Gill Sans Light"/>
              </a:rPr>
              <a:t>Process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859802-B6D8-4A45-BDAA-80EF3A1B8AC6}"/>
              </a:ext>
            </a:extLst>
          </p:cNvPr>
          <p:cNvSpPr txBox="1"/>
          <p:nvPr/>
        </p:nvSpPr>
        <p:spPr>
          <a:xfrm>
            <a:off x="4002753" y="1990920"/>
            <a:ext cx="877163" cy="27699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Gill Sans Light"/>
              </a:rPr>
              <a:t>Process 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E921AD-3768-4905-8CD5-E6AB355C13CD}"/>
              </a:ext>
            </a:extLst>
          </p:cNvPr>
          <p:cNvSpPr txBox="1"/>
          <p:nvPr/>
        </p:nvSpPr>
        <p:spPr>
          <a:xfrm>
            <a:off x="5720093" y="2104452"/>
            <a:ext cx="341672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Gill Sans Light"/>
              </a:rPr>
              <a:t>OS </a:t>
            </a:r>
            <a:r>
              <a:rPr lang="en-US" sz="2100" b="1" i="1" dirty="0">
                <a:latin typeface="Gill Sans Light"/>
              </a:rPr>
              <a:t>isolates</a:t>
            </a:r>
            <a:r>
              <a:rPr lang="en-US" sz="2100" b="1" dirty="0">
                <a:latin typeface="Gill Sans Light"/>
              </a:rPr>
              <a:t> processes from each other</a:t>
            </a:r>
            <a:br>
              <a:rPr lang="en-US" sz="2100" b="1" dirty="0">
                <a:latin typeface="Gill Sans Light"/>
              </a:rPr>
            </a:br>
            <a:endParaRPr lang="en-US" sz="2100" b="1" dirty="0">
              <a:latin typeface="Gill Sans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Gill Sans Light"/>
              </a:rPr>
              <a:t>OS </a:t>
            </a:r>
            <a:r>
              <a:rPr lang="en-US" sz="2100" b="1" i="1" dirty="0">
                <a:latin typeface="Gill Sans Light"/>
              </a:rPr>
              <a:t>isolates</a:t>
            </a:r>
            <a:r>
              <a:rPr lang="en-US" sz="2100" b="1" dirty="0">
                <a:latin typeface="Gill Sans Light"/>
              </a:rPr>
              <a:t> itself from other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dirty="0">
              <a:latin typeface="Gill Sans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Gill Sans Light"/>
              </a:rPr>
              <a:t>… even though they are actually running on the same hardware!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264C3C-1BB0-4A0E-A7E3-5AAEB4D94534}"/>
              </a:ext>
            </a:extLst>
          </p:cNvPr>
          <p:cNvGrpSpPr/>
          <p:nvPr/>
        </p:nvGrpSpPr>
        <p:grpSpPr>
          <a:xfrm>
            <a:off x="2067621" y="4046074"/>
            <a:ext cx="1028700" cy="1386317"/>
            <a:chOff x="3505200" y="4267200"/>
            <a:chExt cx="1371600" cy="2286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DB212D1-9299-41C2-9B1B-B4F39A4FDF5F}"/>
                </a:ext>
              </a:extLst>
            </p:cNvPr>
            <p:cNvSpPr/>
            <p:nvPr/>
          </p:nvSpPr>
          <p:spPr bwMode="auto">
            <a:xfrm>
              <a:off x="3810000" y="4267200"/>
              <a:ext cx="685800" cy="533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r>
                <a:rPr lang="en-US" sz="1200" dirty="0" err="1">
                  <a:latin typeface="Gill Sans Light"/>
                </a:rPr>
                <a:t>Ctrlr</a:t>
              </a:r>
              <a:endParaRPr lang="en-US" sz="1200" dirty="0">
                <a:latin typeface="Gill Sans Light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55DD045-D05D-45FF-B2FB-8B8DD928E4B8}"/>
                </a:ext>
              </a:extLst>
            </p:cNvPr>
            <p:cNvCxnSpPr/>
            <p:nvPr/>
          </p:nvCxnSpPr>
          <p:spPr bwMode="auto">
            <a:xfrm>
              <a:off x="4191000" y="4800600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9E31743-3C12-4E63-B396-94897C50535B}"/>
                </a:ext>
              </a:extLst>
            </p:cNvPr>
            <p:cNvCxnSpPr/>
            <p:nvPr/>
          </p:nvCxnSpPr>
          <p:spPr bwMode="auto">
            <a:xfrm>
              <a:off x="4191000" y="50292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C39D10C-CEF4-4142-B046-FE30CAD1AE10}"/>
                </a:ext>
              </a:extLst>
            </p:cNvPr>
            <p:cNvCxnSpPr/>
            <p:nvPr/>
          </p:nvCxnSpPr>
          <p:spPr bwMode="auto">
            <a:xfrm>
              <a:off x="4191000" y="5334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464393B-A890-44C7-9CD8-0772A9EA9D73}"/>
                </a:ext>
              </a:extLst>
            </p:cNvPr>
            <p:cNvCxnSpPr/>
            <p:nvPr/>
          </p:nvCxnSpPr>
          <p:spPr bwMode="auto">
            <a:xfrm>
              <a:off x="3505200" y="5105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047B4F1-BE00-4EC3-BD55-72D9311B27EE}"/>
                </a:ext>
              </a:extLst>
            </p:cNvPr>
            <p:cNvSpPr/>
            <p:nvPr/>
          </p:nvSpPr>
          <p:spPr bwMode="auto">
            <a:xfrm>
              <a:off x="3886200" y="5562600"/>
              <a:ext cx="5334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lang="en-US" sz="1200" dirty="0">
                <a:latin typeface="Gill Sans Light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7F51095-FE36-46CF-AC63-0B06A595CBD5}"/>
                </a:ext>
              </a:extLst>
            </p:cNvPr>
            <p:cNvCxnSpPr/>
            <p:nvPr/>
          </p:nvCxnSpPr>
          <p:spPr bwMode="auto">
            <a:xfrm>
              <a:off x="4191000" y="58674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1B2320C-FD77-4624-A661-05D11C84E414}"/>
                </a:ext>
              </a:extLst>
            </p:cNvPr>
            <p:cNvCxnSpPr/>
            <p:nvPr/>
          </p:nvCxnSpPr>
          <p:spPr bwMode="auto">
            <a:xfrm>
              <a:off x="4191000" y="6096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A97E38A-5EB2-44E8-986F-B27ED4288FEF}"/>
                </a:ext>
              </a:extLst>
            </p:cNvPr>
            <p:cNvCxnSpPr/>
            <p:nvPr/>
          </p:nvCxnSpPr>
          <p:spPr bwMode="auto">
            <a:xfrm>
              <a:off x="4191000" y="6248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864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61CAC38-F6A4-4975-8993-BAF77C892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Operating-System </a:t>
            </a:r>
            <a:r>
              <a:rPr lang="en-US" altLang="zh-CN" dirty="0"/>
              <a:t>Operations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9847DEE-914D-44C5-93CC-A12BDB571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9096" y="1113734"/>
            <a:ext cx="8078374" cy="5157857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OS </a:t>
            </a:r>
            <a:r>
              <a:rPr lang="en-US" altLang="zh-CN" sz="2400" b="1" dirty="0"/>
              <a:t>and </a:t>
            </a:r>
            <a:r>
              <a:rPr lang="en-US" altLang="zh-CN" sz="2400" b="1" dirty="0">
                <a:solidFill>
                  <a:srgbClr val="0070C0"/>
                </a:solidFill>
              </a:rPr>
              <a:t>the users </a:t>
            </a:r>
            <a:r>
              <a:rPr lang="en-US" altLang="zh-CN" sz="2400" b="1" u="sng" dirty="0">
                <a:solidFill>
                  <a:srgbClr val="0409E2"/>
                </a:solidFill>
              </a:rPr>
              <a:t>share</a:t>
            </a:r>
            <a:r>
              <a:rPr lang="en-US" altLang="zh-CN" sz="2400" dirty="0"/>
              <a:t> the </a:t>
            </a:r>
            <a:r>
              <a:rPr lang="en-US" altLang="zh-CN" sz="2400" dirty="0">
                <a:solidFill>
                  <a:srgbClr val="006600"/>
                </a:solidFill>
              </a:rPr>
              <a:t>hardware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6600"/>
                </a:solidFill>
              </a:rPr>
              <a:t>software</a:t>
            </a:r>
            <a:r>
              <a:rPr lang="en-US" altLang="zh-CN" sz="2400" dirty="0"/>
              <a:t> resources of the computer system</a:t>
            </a:r>
          </a:p>
          <a:p>
            <a:r>
              <a:rPr lang="en-US" altLang="zh-CN" sz="2400" b="1" dirty="0"/>
              <a:t>OS must ensure </a:t>
            </a:r>
            <a:r>
              <a:rPr lang="en-US" altLang="zh-CN" sz="2400" dirty="0"/>
              <a:t>that </a:t>
            </a:r>
            <a:r>
              <a:rPr lang="en-US" altLang="zh-CN" sz="2400" b="1" u="sng" dirty="0">
                <a:solidFill>
                  <a:srgbClr val="7030A0"/>
                </a:solidFill>
              </a:rPr>
              <a:t>an incorrect (or malicious) </a:t>
            </a:r>
            <a:r>
              <a:rPr lang="en-US" altLang="zh-CN" sz="2400" dirty="0">
                <a:solidFill>
                  <a:srgbClr val="006600"/>
                </a:solidFill>
              </a:rPr>
              <a:t>user program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409E2"/>
                </a:solidFill>
              </a:rPr>
              <a:t>cannot</a:t>
            </a:r>
            <a:r>
              <a:rPr lang="en-US" altLang="zh-CN" sz="2400" dirty="0"/>
              <a:t> cause </a:t>
            </a:r>
            <a:r>
              <a:rPr lang="en-US" altLang="zh-CN" sz="2400" dirty="0">
                <a:solidFill>
                  <a:srgbClr val="006600"/>
                </a:solidFill>
              </a:rPr>
              <a:t>OS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6600"/>
                </a:solidFill>
              </a:rPr>
              <a:t>other programs </a:t>
            </a:r>
            <a:r>
              <a:rPr lang="en-US" altLang="zh-CN" sz="2400" dirty="0"/>
              <a:t>to execute </a:t>
            </a:r>
            <a:r>
              <a:rPr lang="en-US" altLang="zh-CN" sz="2400" dirty="0">
                <a:solidFill>
                  <a:srgbClr val="C00000"/>
                </a:solidFill>
              </a:rPr>
              <a:t>incorrectly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409E2"/>
                </a:solidFill>
              </a:rPr>
              <a:t>Such process problems include: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Infinite loop / process hogging resources (</a:t>
            </a:r>
            <a:r>
              <a:rPr lang="en-US" altLang="zh-CN" sz="2000" dirty="0">
                <a:solidFill>
                  <a:srgbClr val="C00000"/>
                </a:solidFill>
              </a:rPr>
              <a:t>CPU protection</a:t>
            </a:r>
            <a:r>
              <a:rPr lang="en-US" altLang="zh-CN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Processes modifying </a:t>
            </a:r>
            <a:r>
              <a:rPr lang="en-US" altLang="zh-CN" sz="2000" b="1" dirty="0">
                <a:solidFill>
                  <a:srgbClr val="006600"/>
                </a:solidFill>
              </a:rPr>
              <a:t>each other </a:t>
            </a:r>
            <a:r>
              <a:rPr lang="en-US" altLang="zh-CN" sz="2000" dirty="0"/>
              <a:t>or </a:t>
            </a:r>
            <a:r>
              <a:rPr lang="en-US" altLang="zh-CN" sz="2000" dirty="0">
                <a:solidFill>
                  <a:srgbClr val="006600"/>
                </a:solidFill>
              </a:rPr>
              <a:t>the </a:t>
            </a:r>
            <a:r>
              <a:rPr lang="en-US" altLang="zh-CN" sz="2000" b="1" dirty="0">
                <a:solidFill>
                  <a:srgbClr val="006600"/>
                </a:solidFill>
              </a:rPr>
              <a:t>operating system </a:t>
            </a:r>
            <a:r>
              <a:rPr lang="en-US" altLang="zh-CN" sz="2000" dirty="0"/>
              <a:t>(</a:t>
            </a:r>
            <a:r>
              <a:rPr lang="en-US" altLang="zh-CN" sz="2000" noProof="1">
                <a:solidFill>
                  <a:srgbClr val="C00000"/>
                </a:solidFill>
              </a:rPr>
              <a:t>Memory Protection</a:t>
            </a:r>
            <a:r>
              <a:rPr lang="en-US" altLang="zh-CN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Users issuing I/O instruction </a:t>
            </a:r>
            <a:r>
              <a:rPr lang="en-US" altLang="zh-CN" sz="2000" b="1" dirty="0">
                <a:solidFill>
                  <a:srgbClr val="7030A0"/>
                </a:solidFill>
              </a:rPr>
              <a:t>directly</a:t>
            </a:r>
            <a:r>
              <a:rPr lang="en-US" altLang="zh-CN" sz="2000" dirty="0"/>
              <a:t> or performing illegal I/O (</a:t>
            </a:r>
            <a:r>
              <a:rPr lang="en-US" altLang="zh-CN" sz="2000" noProof="1">
                <a:solidFill>
                  <a:srgbClr val="C00000"/>
                </a:solidFill>
              </a:rPr>
              <a:t>I/O Protection</a:t>
            </a:r>
            <a:r>
              <a:rPr lang="en-US" altLang="zh-CN" sz="2000" dirty="0" smtClean="0"/>
              <a:t>) </a:t>
            </a:r>
          </a:p>
          <a:p>
            <a:pPr lvl="2">
              <a:lnSpc>
                <a:spcPct val="90000"/>
              </a:lnSpc>
            </a:pPr>
            <a:r>
              <a:rPr lang="zh-CN" altLang="en-US" sz="1800" dirty="0" smtClean="0">
                <a:solidFill>
                  <a:srgbClr val="002060"/>
                </a:solidFill>
              </a:rPr>
              <a:t>思考：在多道程序环境下，如果允许用户程序使用</a:t>
            </a:r>
            <a:r>
              <a:rPr lang="en-US" altLang="zh-CN" sz="1800" dirty="0" smtClean="0">
                <a:solidFill>
                  <a:srgbClr val="002060"/>
                </a:solidFill>
              </a:rPr>
              <a:t>I/O</a:t>
            </a:r>
            <a:r>
              <a:rPr lang="zh-CN" altLang="en-US" sz="1800" dirty="0" smtClean="0">
                <a:solidFill>
                  <a:srgbClr val="002060"/>
                </a:solidFill>
              </a:rPr>
              <a:t>指令直接访问设备，如打印机，会出现什么情况？</a:t>
            </a:r>
            <a:endParaRPr lang="en-US" altLang="zh-CN" sz="1800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15343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61CAC38-F6A4-4975-8993-BAF77C892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</a:t>
            </a:r>
            <a:endParaRPr lang="en-US" altLang="zh-CN" dirty="0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9847DEE-914D-44C5-93CC-A12BDB571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82699"/>
            <a:ext cx="7438023" cy="4670839"/>
          </a:xfrm>
        </p:spPr>
        <p:txBody>
          <a:bodyPr/>
          <a:lstStyle/>
          <a:p>
            <a:r>
              <a:rPr lang="en-US" altLang="zh-CN" sz="2400" b="1" dirty="0" smtClean="0"/>
              <a:t>OS </a:t>
            </a:r>
            <a:r>
              <a:rPr lang="en-US" altLang="zh-CN" sz="2400" b="1" dirty="0"/>
              <a:t>must ensure </a:t>
            </a:r>
            <a:r>
              <a:rPr lang="en-US" altLang="zh-CN" sz="2400" dirty="0"/>
              <a:t>that </a:t>
            </a:r>
            <a:r>
              <a:rPr lang="en-US" altLang="zh-CN" sz="2400" b="1" u="sng" dirty="0">
                <a:solidFill>
                  <a:srgbClr val="7030A0"/>
                </a:solidFill>
              </a:rPr>
              <a:t>an incorrect (or malicious) </a:t>
            </a:r>
            <a:r>
              <a:rPr lang="en-US" altLang="zh-CN" sz="2400" dirty="0">
                <a:solidFill>
                  <a:srgbClr val="006600"/>
                </a:solidFill>
              </a:rPr>
              <a:t>user program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409E2"/>
                </a:solidFill>
              </a:rPr>
              <a:t>cannot</a:t>
            </a:r>
            <a:r>
              <a:rPr lang="en-US" altLang="zh-CN" sz="2400" dirty="0"/>
              <a:t> cause </a:t>
            </a:r>
            <a:r>
              <a:rPr lang="en-US" altLang="zh-CN" sz="2400" dirty="0">
                <a:solidFill>
                  <a:srgbClr val="006600"/>
                </a:solidFill>
              </a:rPr>
              <a:t>OS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6600"/>
                </a:solidFill>
              </a:rPr>
              <a:t>other programs </a:t>
            </a:r>
            <a:r>
              <a:rPr lang="en-US" altLang="zh-CN" sz="2400" dirty="0"/>
              <a:t>to execute </a:t>
            </a:r>
            <a:r>
              <a:rPr lang="en-US" altLang="zh-CN" sz="2400" dirty="0">
                <a:solidFill>
                  <a:srgbClr val="C00000"/>
                </a:solidFill>
              </a:rPr>
              <a:t>incorrectly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如何保证？</a:t>
            </a:r>
            <a:endParaRPr lang="en-US" altLang="zh-CN" sz="2400" b="1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仅依靠软件（</a:t>
            </a:r>
            <a:r>
              <a:rPr lang="en-US" altLang="zh-CN" sz="2000" dirty="0" smtClean="0"/>
              <a:t>OS</a:t>
            </a:r>
            <a:r>
              <a:rPr lang="zh-CN" altLang="en-US" sz="2000" dirty="0" smtClean="0"/>
              <a:t>）是否能够完成？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0409E2"/>
                </a:solidFill>
              </a:rPr>
              <a:t>Solution</a:t>
            </a:r>
            <a:r>
              <a:rPr lang="zh-CN" altLang="en-US" sz="2400" dirty="0" smtClean="0">
                <a:solidFill>
                  <a:srgbClr val="0409E2"/>
                </a:solidFill>
              </a:rPr>
              <a:t>：</a:t>
            </a:r>
            <a:endParaRPr lang="en-US" altLang="zh-CN" sz="2400" dirty="0" smtClean="0">
              <a:solidFill>
                <a:srgbClr val="0409E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C00000"/>
                </a:solidFill>
              </a:rPr>
              <a:t>Privileged instructions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将</a:t>
            </a:r>
            <a:r>
              <a:rPr lang="en-US" altLang="zh-CN" sz="2000" dirty="0"/>
              <a:t>CPU</a:t>
            </a:r>
            <a:r>
              <a:rPr lang="zh-CN" altLang="en-US" sz="2000" dirty="0"/>
              <a:t>指令系统中</a:t>
            </a:r>
            <a:r>
              <a:rPr lang="zh-CN" altLang="en-US" sz="2000" b="1" dirty="0">
                <a:solidFill>
                  <a:srgbClr val="0070C0"/>
                </a:solidFill>
              </a:rPr>
              <a:t>可能</a:t>
            </a:r>
            <a:r>
              <a:rPr lang="zh-CN" altLang="en-US" sz="2000" dirty="0"/>
              <a:t>对操作系统或其它程序</a:t>
            </a:r>
            <a:r>
              <a:rPr lang="zh-CN" altLang="en-US" sz="2000" b="1" dirty="0">
                <a:solidFill>
                  <a:srgbClr val="7030A0"/>
                </a:solidFill>
              </a:rPr>
              <a:t>引起损害</a:t>
            </a:r>
            <a:r>
              <a:rPr lang="zh-CN" altLang="en-US" sz="2000" dirty="0"/>
              <a:t>的指令定义为</a:t>
            </a:r>
            <a:r>
              <a:rPr lang="zh-CN" altLang="en-US" sz="2000" dirty="0" smtClean="0">
                <a:solidFill>
                  <a:srgbClr val="C00000"/>
                </a:solidFill>
              </a:rPr>
              <a:t>特权指令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000" b="1" dirty="0">
                <a:solidFill>
                  <a:srgbClr val="C00000"/>
                </a:solidFill>
              </a:rPr>
              <a:t>不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允许</a:t>
            </a:r>
            <a:r>
              <a:rPr lang="zh-CN" altLang="en-US" sz="2000" b="1" dirty="0" smtClean="0"/>
              <a:t>在用户程序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直接</a:t>
            </a:r>
            <a:r>
              <a:rPr lang="zh-CN" altLang="en-US" sz="2000" b="1" dirty="0" smtClean="0"/>
              <a:t>执行这些特权指令</a:t>
            </a:r>
            <a:endParaRPr lang="en-US" altLang="zh-CN" sz="2000" b="1" dirty="0" smtClean="0"/>
          </a:p>
          <a:p>
            <a:pPr lvl="1">
              <a:lnSpc>
                <a:spcPct val="90000"/>
              </a:lnSpc>
            </a:pPr>
            <a:r>
              <a:rPr lang="zh-CN" altLang="en-US" sz="2000" b="1" dirty="0" smtClean="0"/>
              <a:t>只有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OS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内核</a:t>
            </a:r>
            <a:r>
              <a:rPr lang="zh-CN" altLang="en-US" sz="2000" b="1" dirty="0" smtClean="0"/>
              <a:t>才可执行这些</a:t>
            </a:r>
            <a:r>
              <a:rPr lang="zh-CN" altLang="en-US" sz="2000" b="1" dirty="0"/>
              <a:t>特权指令</a:t>
            </a:r>
            <a:endParaRPr lang="en-US" altLang="zh-CN" sz="2000" b="1" dirty="0"/>
          </a:p>
          <a:p>
            <a:pPr lvl="1">
              <a:lnSpc>
                <a:spcPct val="90000"/>
              </a:lnSpc>
            </a:pPr>
            <a:endParaRPr lang="en-US" altLang="zh-CN" sz="2000" b="1" dirty="0"/>
          </a:p>
          <a:p>
            <a:pPr lvl="2">
              <a:lnSpc>
                <a:spcPct val="90000"/>
              </a:lnSpc>
            </a:pPr>
            <a:endParaRPr lang="en-US" altLang="zh-CN" sz="1600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solidFill>
                <a:srgbClr val="0409E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rgbClr val="0409E2"/>
              </a:solidFill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5551816" y="2859036"/>
            <a:ext cx="2713295" cy="443884"/>
          </a:xfrm>
          <a:prstGeom prst="wedgeRoundRectCallout">
            <a:avLst>
              <a:gd name="adj1" fmla="val -19109"/>
              <a:gd name="adj2" fmla="val 3351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3011D"/>
                </a:solidFill>
              </a:rPr>
              <a:t>需要硬件支持（硬件检测）</a:t>
            </a:r>
            <a:endParaRPr lang="zh-CN" altLang="en-US" sz="1600" dirty="0">
              <a:solidFill>
                <a:srgbClr val="0301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70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34C5892-DE17-451B-9A0D-60A7346A9D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What is an Operating System?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A8F7F43-3876-4B64-BA19-40F027AD3C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19213"/>
            <a:ext cx="7804150" cy="4383087"/>
          </a:xfrm>
        </p:spPr>
        <p:txBody>
          <a:bodyPr/>
          <a:lstStyle/>
          <a:p>
            <a:r>
              <a:rPr lang="en-US" altLang="zh-CN" sz="2800" dirty="0"/>
              <a:t>An </a:t>
            </a:r>
            <a:r>
              <a:rPr lang="en-US" altLang="zh-CN" sz="2800" b="1" dirty="0"/>
              <a:t>operating system is:</a:t>
            </a:r>
          </a:p>
          <a:p>
            <a:pPr lvl="1"/>
            <a:r>
              <a:rPr lang="en-US" altLang="zh-CN" sz="2400" b="1" u="sng" dirty="0">
                <a:solidFill>
                  <a:srgbClr val="C00000"/>
                </a:solidFill>
              </a:rPr>
              <a:t>A program </a:t>
            </a:r>
            <a:r>
              <a:rPr lang="en-US" altLang="zh-CN" sz="2400" dirty="0"/>
              <a:t>that </a:t>
            </a:r>
            <a:r>
              <a:rPr lang="en-US" altLang="zh-CN" sz="2400" dirty="0">
                <a:solidFill>
                  <a:srgbClr val="0409E2"/>
                </a:solidFill>
              </a:rPr>
              <a:t>provides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a basis </a:t>
            </a:r>
            <a:r>
              <a:rPr lang="en-US" altLang="zh-CN" sz="2400" dirty="0">
                <a:solidFill>
                  <a:srgbClr val="00B050"/>
                </a:solidFill>
              </a:rPr>
              <a:t>for </a:t>
            </a:r>
            <a:r>
              <a:rPr lang="en-US" altLang="zh-CN" sz="2400" b="1" dirty="0">
                <a:solidFill>
                  <a:srgbClr val="7030A0"/>
                </a:solidFill>
              </a:rPr>
              <a:t>application programs</a:t>
            </a:r>
          </a:p>
          <a:p>
            <a:pPr lvl="1"/>
            <a:r>
              <a:rPr lang="en-US" altLang="zh-CN" sz="2400" b="1" u="sng" dirty="0">
                <a:solidFill>
                  <a:srgbClr val="C00000"/>
                </a:solidFill>
              </a:rPr>
              <a:t>A program </a:t>
            </a:r>
            <a:r>
              <a:rPr lang="en-US" altLang="zh-CN" sz="2400" dirty="0"/>
              <a:t>that </a:t>
            </a:r>
            <a:r>
              <a:rPr lang="en-US" altLang="zh-CN" sz="2400" dirty="0">
                <a:solidFill>
                  <a:srgbClr val="0409E2"/>
                </a:solidFill>
              </a:rPr>
              <a:t>manages</a:t>
            </a:r>
            <a:r>
              <a:rPr lang="en-US" altLang="zh-CN" sz="2400" dirty="0">
                <a:solidFill>
                  <a:srgbClr val="00B050"/>
                </a:solidFill>
              </a:rPr>
              <a:t> the </a:t>
            </a:r>
            <a:r>
              <a:rPr lang="en-US" altLang="zh-CN" sz="2400" dirty="0">
                <a:solidFill>
                  <a:srgbClr val="7030A0"/>
                </a:solidFill>
              </a:rPr>
              <a:t>computer hardware</a:t>
            </a:r>
            <a:r>
              <a:rPr lang="en-US" altLang="zh-CN" sz="2400" dirty="0"/>
              <a:t>.</a:t>
            </a:r>
          </a:p>
          <a:p>
            <a:pPr lvl="1"/>
            <a:r>
              <a:rPr lang="en-US" altLang="zh-CN" sz="2400" b="1" u="sng" dirty="0" smtClean="0">
                <a:solidFill>
                  <a:srgbClr val="C00000"/>
                </a:solidFill>
              </a:rPr>
              <a:t>A </a:t>
            </a:r>
            <a:r>
              <a:rPr lang="en-US" altLang="zh-CN" sz="2400" b="1" u="sng" dirty="0">
                <a:solidFill>
                  <a:srgbClr val="C00000"/>
                </a:solidFill>
              </a:rPr>
              <a:t>program </a:t>
            </a:r>
            <a:r>
              <a:rPr lang="en-US" altLang="zh-CN" sz="2400" dirty="0"/>
              <a:t>that </a:t>
            </a:r>
            <a:r>
              <a:rPr lang="en-US" altLang="zh-CN" sz="2400" dirty="0">
                <a:solidFill>
                  <a:srgbClr val="0409E2"/>
                </a:solidFill>
              </a:rPr>
              <a:t>acts </a:t>
            </a:r>
            <a:r>
              <a:rPr lang="en-US" altLang="zh-CN" sz="2400" dirty="0"/>
              <a:t>as </a:t>
            </a:r>
            <a:r>
              <a:rPr lang="en-US" altLang="zh-CN" sz="2400" dirty="0">
                <a:solidFill>
                  <a:srgbClr val="0070C0"/>
                </a:solidFill>
              </a:rPr>
              <a:t>an intermediary </a:t>
            </a:r>
            <a:r>
              <a:rPr lang="en-US" altLang="zh-CN" sz="2400" dirty="0"/>
              <a:t>between </a:t>
            </a:r>
            <a:r>
              <a:rPr lang="en-US" altLang="zh-CN" sz="2400" dirty="0">
                <a:solidFill>
                  <a:srgbClr val="00B050"/>
                </a:solidFill>
              </a:rPr>
              <a:t>a user of a computer </a:t>
            </a:r>
            <a:r>
              <a:rPr lang="en-US" altLang="zh-CN" sz="2400" dirty="0"/>
              <a:t>and </a:t>
            </a:r>
            <a:r>
              <a:rPr lang="en-US" altLang="zh-CN" sz="2400" dirty="0">
                <a:solidFill>
                  <a:srgbClr val="00B050"/>
                </a:solidFill>
              </a:rPr>
              <a:t>the computer hardware</a:t>
            </a:r>
            <a:r>
              <a:rPr lang="en-US" altLang="zh-CN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EAA1BD42-B1D2-42A9-A406-9E9E9F3BA35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dirty="0"/>
              <a:t>Operating-System Operations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3491" name="Rectangle 4">
            <a:extLst>
              <a:ext uri="{FF2B5EF4-FFF2-40B4-BE49-F238E27FC236}">
                <a16:creationId xmlns:a16="http://schemas.microsoft.com/office/drawing/2014/main" id="{173B8807-FF7F-463B-A8AF-CB9814880F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8592" y="1151368"/>
            <a:ext cx="8057338" cy="5084763"/>
          </a:xfrm>
        </p:spPr>
        <p:txBody>
          <a:bodyPr/>
          <a:lstStyle/>
          <a:p>
            <a:r>
              <a:rPr lang="en-US" altLang="zh-CN" sz="2400" b="1" dirty="0"/>
              <a:t>Some </a:t>
            </a:r>
            <a:r>
              <a:rPr lang="en-US" altLang="zh-CN" sz="2400" b="1" dirty="0">
                <a:solidFill>
                  <a:srgbClr val="7030A0"/>
                </a:solidFill>
              </a:rPr>
              <a:t>CPUs</a:t>
            </a:r>
            <a:r>
              <a:rPr lang="en-US" altLang="zh-CN" sz="2400" b="1" dirty="0"/>
              <a:t> provide a lot of  </a:t>
            </a:r>
            <a:r>
              <a:rPr lang="en-US" altLang="zh-CN" sz="2400" b="1" dirty="0">
                <a:solidFill>
                  <a:srgbClr val="0409E2"/>
                </a:solidFill>
              </a:rPr>
              <a:t>privileged instructions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Privileged </a:t>
            </a:r>
            <a:r>
              <a:rPr lang="en-US" altLang="zh-CN" sz="2400" b="1" dirty="0">
                <a:solidFill>
                  <a:srgbClr val="C00000"/>
                </a:solidFill>
              </a:rPr>
              <a:t>instructions </a:t>
            </a:r>
          </a:p>
          <a:p>
            <a:pPr lvl="1"/>
            <a:r>
              <a:rPr lang="en-US" altLang="zh-CN" sz="2000" dirty="0" smtClean="0"/>
              <a:t>Designate </a:t>
            </a:r>
            <a:r>
              <a:rPr lang="en-US" altLang="zh-CN" sz="2000" dirty="0"/>
              <a:t>some of the machine instructions </a:t>
            </a:r>
            <a:r>
              <a:rPr lang="en-US" altLang="zh-CN" sz="2000" i="1" u="sng" dirty="0"/>
              <a:t>that may </a:t>
            </a:r>
            <a:r>
              <a:rPr lang="en-US" altLang="zh-CN" sz="2000" i="1" u="sng" dirty="0">
                <a:solidFill>
                  <a:srgbClr val="006600"/>
                </a:solidFill>
              </a:rPr>
              <a:t>cause harm </a:t>
            </a:r>
            <a:r>
              <a:rPr lang="en-US" altLang="zh-CN" sz="2000" i="1" u="sng" dirty="0"/>
              <a:t>as </a:t>
            </a:r>
            <a:r>
              <a:rPr lang="en-US" altLang="zh-CN" sz="2000" b="1" i="1" u="sng" dirty="0">
                <a:solidFill>
                  <a:srgbClr val="C00000"/>
                </a:solidFill>
              </a:rPr>
              <a:t>privileged instructions</a:t>
            </a:r>
            <a:endParaRPr lang="en-US" altLang="zh-CN" sz="2000" i="1" u="sng" dirty="0" smtClean="0"/>
          </a:p>
          <a:p>
            <a:pPr lvl="1"/>
            <a:r>
              <a:rPr lang="en-US" altLang="zh-CN" sz="2000" b="1" dirty="0" smtClean="0">
                <a:solidFill>
                  <a:srgbClr val="0409E2"/>
                </a:solidFill>
              </a:rPr>
              <a:t>Privileged </a:t>
            </a:r>
            <a:r>
              <a:rPr lang="en-US" altLang="zh-CN" sz="2000" b="1" dirty="0">
                <a:solidFill>
                  <a:srgbClr val="0409E2"/>
                </a:solidFill>
              </a:rPr>
              <a:t>instructions  </a:t>
            </a:r>
            <a:r>
              <a:rPr lang="en-US" altLang="zh-CN" sz="2000" u="sng" dirty="0">
                <a:solidFill>
                  <a:srgbClr val="006600"/>
                </a:solidFill>
              </a:rPr>
              <a:t>can only be executed</a:t>
            </a:r>
            <a:r>
              <a:rPr lang="en-US" altLang="zh-CN" sz="2000" u="sng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in </a:t>
            </a:r>
            <a:r>
              <a:rPr lang="en-US" altLang="zh-CN" sz="2000" b="1" u="sng" dirty="0">
                <a:solidFill>
                  <a:srgbClr val="7030A0"/>
                </a:solidFill>
              </a:rPr>
              <a:t>operating-system code </a:t>
            </a:r>
            <a:r>
              <a:rPr lang="en-US" altLang="zh-CN" sz="2000" dirty="0">
                <a:solidFill>
                  <a:srgbClr val="C00000"/>
                </a:solidFill>
              </a:rPr>
              <a:t>, </a:t>
            </a:r>
            <a:r>
              <a:rPr lang="en-US" altLang="zh-CN" sz="2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altLang="zh-CN" sz="20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 smtClean="0">
                <a:solidFill>
                  <a:srgbClr val="7030A0"/>
                </a:solidFill>
              </a:rPr>
              <a:t>in </a:t>
            </a:r>
            <a:r>
              <a:rPr lang="en-US" altLang="zh-CN" sz="2000" b="1" u="sng" dirty="0">
                <a:solidFill>
                  <a:srgbClr val="7030A0"/>
                </a:solidFill>
              </a:rPr>
              <a:t>user programs</a:t>
            </a:r>
            <a:r>
              <a:rPr lang="en-US" altLang="zh-CN" sz="2000" dirty="0">
                <a:solidFill>
                  <a:srgbClr val="7030A0"/>
                </a:solidFill>
              </a:rPr>
              <a:t> 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en-US" altLang="zh-CN" sz="2400" dirty="0" smtClean="0"/>
              <a:t>Examples of a privileged instruction</a:t>
            </a:r>
          </a:p>
          <a:p>
            <a:pPr lvl="1"/>
            <a:r>
              <a:rPr lang="en-US" altLang="zh-CN" sz="2000" dirty="0" smtClean="0">
                <a:solidFill>
                  <a:srgbClr val="006600"/>
                </a:solidFill>
              </a:rPr>
              <a:t>I/O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control（I</a:t>
            </a:r>
            <a:r>
              <a:rPr lang="en-US" altLang="zh-CN" sz="2000" dirty="0" smtClean="0"/>
              <a:t>/O instructions）</a:t>
            </a:r>
            <a:endParaRPr lang="en-US" altLang="zh-CN" sz="2000" dirty="0"/>
          </a:p>
          <a:p>
            <a:pPr lvl="1"/>
            <a:r>
              <a:rPr lang="en-US" altLang="zh-CN" sz="2000" dirty="0">
                <a:solidFill>
                  <a:srgbClr val="006600"/>
                </a:solidFill>
              </a:rPr>
              <a:t>Timer</a:t>
            </a:r>
            <a:r>
              <a:rPr lang="en-US" altLang="zh-CN" sz="2000" dirty="0"/>
              <a:t> management</a:t>
            </a:r>
          </a:p>
          <a:p>
            <a:pPr lvl="1"/>
            <a:r>
              <a:rPr lang="en-US" altLang="zh-CN" sz="2000" dirty="0">
                <a:solidFill>
                  <a:srgbClr val="006600"/>
                </a:solidFill>
              </a:rPr>
              <a:t>Interrupt</a:t>
            </a:r>
            <a:r>
              <a:rPr lang="en-US" altLang="zh-CN" sz="2000" dirty="0"/>
              <a:t> management.</a:t>
            </a:r>
          </a:p>
          <a:p>
            <a:pPr lvl="1"/>
            <a:r>
              <a:rPr lang="en-US" altLang="zh-CN" sz="2000" dirty="0">
                <a:solidFill>
                  <a:srgbClr val="006600"/>
                </a:solidFill>
              </a:rPr>
              <a:t>Memory</a:t>
            </a:r>
            <a:r>
              <a:rPr lang="en-US" altLang="zh-CN" sz="2000" dirty="0"/>
              <a:t> management</a:t>
            </a:r>
          </a:p>
          <a:p>
            <a:pPr lvl="1"/>
            <a:r>
              <a:rPr lang="en-US" altLang="zh-CN" sz="2000" dirty="0"/>
              <a:t>…</a:t>
            </a:r>
          </a:p>
          <a:p>
            <a:pPr lvl="1"/>
            <a:endParaRPr lang="en-US" altLang="zh-CN" sz="2000" b="1" dirty="0">
              <a:solidFill>
                <a:srgbClr val="006600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zh-CN" sz="1800" dirty="0"/>
          </a:p>
          <a:p>
            <a:endParaRPr lang="en-US" altLang="zh-CN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0F38FB8-5D08-47BA-8C74-81C375675B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讨论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4515" name="Rectangle 4">
            <a:extLst>
              <a:ext uri="{FF2B5EF4-FFF2-40B4-BE49-F238E27FC236}">
                <a16:creationId xmlns:a16="http://schemas.microsoft.com/office/drawing/2014/main" id="{5F7A26D9-83EB-42A2-862F-964EAF7C74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720564" cy="5270500"/>
          </a:xfrm>
        </p:spPr>
        <p:txBody>
          <a:bodyPr/>
          <a:lstStyle/>
          <a:p>
            <a:r>
              <a:rPr lang="zh-CN" altLang="en-US" sz="2000" dirty="0"/>
              <a:t>将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指令系统</a:t>
            </a:r>
            <a:r>
              <a:rPr lang="zh-CN" altLang="en-US" sz="2000" dirty="0"/>
              <a:t>中</a:t>
            </a:r>
            <a:r>
              <a:rPr lang="zh-CN" altLang="en-US" sz="2000" dirty="0" smtClean="0"/>
              <a:t>可能对操作系统或其它程序引起损害的指令定义为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特权指令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r>
              <a:rPr lang="zh-CN" altLang="en-US" sz="2000" dirty="0" smtClean="0"/>
              <a:t>规定</a:t>
            </a:r>
            <a:r>
              <a:rPr lang="zh-CN" altLang="en-US" sz="2000" dirty="0"/>
              <a:t>特权指令不能在</a:t>
            </a:r>
            <a:r>
              <a:rPr lang="zh-CN" altLang="en-US" sz="2000" dirty="0">
                <a:solidFill>
                  <a:srgbClr val="0070C0"/>
                </a:solidFill>
              </a:rPr>
              <a:t>用户程</a:t>
            </a:r>
            <a:r>
              <a:rPr lang="zh-CN" altLang="en-US" sz="2000" dirty="0"/>
              <a:t>序中执行</a:t>
            </a:r>
            <a:r>
              <a:rPr lang="zh-CN" altLang="en-US" sz="2000" dirty="0" smtClean="0"/>
              <a:t>，只能</a:t>
            </a:r>
            <a:r>
              <a:rPr lang="zh-CN" altLang="en-US" sz="2000" dirty="0"/>
              <a:t>在</a:t>
            </a:r>
            <a:r>
              <a:rPr lang="zh-CN" altLang="en-US" sz="2000" dirty="0">
                <a:solidFill>
                  <a:srgbClr val="0070C0"/>
                </a:solidFill>
              </a:rPr>
              <a:t>操作系统</a:t>
            </a:r>
            <a:r>
              <a:rPr lang="zh-CN" altLang="en-US" sz="2000" dirty="0" smtClean="0">
                <a:solidFill>
                  <a:srgbClr val="0070C0"/>
                </a:solidFill>
              </a:rPr>
              <a:t>代码（内核）</a:t>
            </a:r>
            <a:r>
              <a:rPr lang="zh-CN" altLang="en-US" sz="2000" dirty="0" smtClean="0"/>
              <a:t>中执行</a:t>
            </a:r>
            <a:endParaRPr lang="en-US" altLang="zh-CN" sz="1800" dirty="0"/>
          </a:p>
          <a:p>
            <a:r>
              <a:rPr lang="en-US" altLang="zh-CN" sz="2000" b="1" dirty="0" smtClean="0"/>
              <a:t>Problems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如何保证</a:t>
            </a:r>
            <a:r>
              <a:rPr lang="zh-CN" altLang="en-US" sz="1800" b="1" dirty="0">
                <a:solidFill>
                  <a:srgbClr val="C00000"/>
                </a:solidFill>
              </a:rPr>
              <a:t>特权指令</a:t>
            </a:r>
            <a:r>
              <a:rPr lang="zh-CN" altLang="en-US" sz="1800" dirty="0">
                <a:solidFill>
                  <a:srgbClr val="7030A0"/>
                </a:solidFill>
              </a:rPr>
              <a:t>不能</a:t>
            </a:r>
            <a:r>
              <a:rPr lang="zh-CN" altLang="en-US" sz="1800" dirty="0">
                <a:solidFill>
                  <a:srgbClr val="0409E2"/>
                </a:solidFill>
              </a:rPr>
              <a:t>在用户程序中执行</a:t>
            </a:r>
            <a:r>
              <a:rPr lang="zh-CN" altLang="en-US" sz="1800" dirty="0" smtClean="0"/>
              <a:t>？</a:t>
            </a:r>
            <a:endParaRPr lang="en-US" altLang="zh-CN" sz="1800" dirty="0" smtClean="0"/>
          </a:p>
          <a:p>
            <a:pPr lvl="2"/>
            <a:r>
              <a:rPr lang="en-US" altLang="zh-CN" sz="1600" dirty="0" smtClean="0"/>
              <a:t>OS</a:t>
            </a:r>
            <a:r>
              <a:rPr lang="zh-CN" altLang="en-US" sz="1600" dirty="0" smtClean="0"/>
              <a:t>无法实现，应该由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来完成</a:t>
            </a:r>
            <a:endParaRPr lang="en-US" altLang="zh-CN" sz="1600" dirty="0"/>
          </a:p>
          <a:p>
            <a:pPr lvl="1"/>
            <a:r>
              <a:rPr lang="en-US" altLang="zh-CN" sz="1800" dirty="0" smtClean="0"/>
              <a:t>CPU</a:t>
            </a:r>
            <a:r>
              <a:rPr lang="zh-CN" altLang="en-US" sz="1800" dirty="0" smtClean="0"/>
              <a:t>如何区分目前执行的是</a:t>
            </a:r>
            <a:r>
              <a:rPr lang="zh-CN" altLang="en-US" sz="1800" u="sng" dirty="0" smtClean="0">
                <a:solidFill>
                  <a:srgbClr val="0409E2"/>
                </a:solidFill>
              </a:rPr>
              <a:t>用户程序</a:t>
            </a:r>
            <a:r>
              <a:rPr lang="zh-CN" altLang="en-US" sz="1800" dirty="0" smtClean="0"/>
              <a:t>还是</a:t>
            </a:r>
            <a:r>
              <a:rPr lang="zh-CN" altLang="en-US" sz="1800" u="sng" dirty="0">
                <a:solidFill>
                  <a:srgbClr val="0409E2"/>
                </a:solidFill>
              </a:rPr>
              <a:t>操作系统代码</a:t>
            </a:r>
            <a:r>
              <a:rPr lang="zh-CN" altLang="en-US" sz="1800" u="sng" dirty="0" smtClean="0">
                <a:solidFill>
                  <a:srgbClr val="0409E2"/>
                </a:solidFill>
              </a:rPr>
              <a:t>？</a:t>
            </a:r>
            <a:endParaRPr lang="en-US" altLang="zh-CN" sz="1800" u="sng" dirty="0" smtClean="0">
              <a:solidFill>
                <a:srgbClr val="0409E2"/>
              </a:solidFill>
            </a:endParaRPr>
          </a:p>
          <a:p>
            <a:pPr lvl="2"/>
            <a:r>
              <a:rPr lang="zh-CN" altLang="en-US" sz="1600" dirty="0" smtClean="0"/>
              <a:t>在设计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时，应该限定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特权指令</a:t>
            </a:r>
            <a:r>
              <a:rPr lang="zh-CN" altLang="en-US" sz="1600" dirty="0" smtClean="0"/>
              <a:t>只能在一定的条件下执行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OS</a:t>
            </a:r>
            <a:r>
              <a:rPr lang="zh-CN" altLang="en-US" sz="1600" dirty="0" smtClean="0"/>
              <a:t>可以执行所有指令（包括特权指令），用户程序不能执行特权指令</a:t>
            </a:r>
            <a:endParaRPr lang="en-US" altLang="zh-CN" sz="1600" dirty="0"/>
          </a:p>
          <a:p>
            <a:pPr lvl="1"/>
            <a:r>
              <a:rPr lang="zh-CN" altLang="en-US" sz="1800" dirty="0" smtClean="0"/>
              <a:t>如何</a:t>
            </a:r>
            <a:r>
              <a:rPr lang="zh-CN" altLang="en-US" sz="1800" dirty="0" smtClean="0">
                <a:solidFill>
                  <a:srgbClr val="0070C0"/>
                </a:solidFill>
              </a:rPr>
              <a:t>让用户程序</a:t>
            </a:r>
            <a:r>
              <a:rPr lang="zh-CN" altLang="en-US" sz="1800" dirty="0" smtClean="0"/>
              <a:t>完成</a:t>
            </a:r>
            <a:r>
              <a:rPr lang="zh-CN" altLang="en-US" sz="1800" dirty="0" smtClean="0">
                <a:solidFill>
                  <a:srgbClr val="7030A0"/>
                </a:solidFill>
              </a:rPr>
              <a:t>某些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特权指令</a:t>
            </a:r>
            <a:r>
              <a:rPr lang="zh-CN" altLang="en-US" sz="1800" dirty="0" smtClean="0"/>
              <a:t>所完成的操作？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例如：用户需要能够使用打印机、读写磁盘等</a:t>
            </a:r>
            <a:r>
              <a:rPr lang="en-US" altLang="zh-CN" sz="1600" dirty="0" smtClean="0"/>
              <a:t>I/O</a:t>
            </a:r>
            <a:r>
              <a:rPr lang="zh-CN" altLang="en-US" sz="1600" dirty="0" smtClean="0"/>
              <a:t>设备</a:t>
            </a:r>
            <a:endParaRPr lang="en-US" altLang="zh-CN" sz="1600" dirty="0" smtClean="0"/>
          </a:p>
          <a:p>
            <a:pPr lvl="2"/>
            <a:r>
              <a:rPr lang="zh-CN" altLang="en-US" sz="1600" smtClean="0"/>
              <a:t>用户委托操作系统来完成（通过系统调用）</a:t>
            </a:r>
            <a:endParaRPr lang="en-US" altLang="zh-CN" sz="1600" dirty="0"/>
          </a:p>
          <a:p>
            <a:endParaRPr lang="en-US" altLang="zh-CN" sz="2000" dirty="0" smtClean="0"/>
          </a:p>
          <a:p>
            <a:endParaRPr lang="en-US" altLang="zh-CN" sz="2400" dirty="0"/>
          </a:p>
          <a:p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0F38FB8-5D08-47BA-8C74-81C375675B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讨论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4515" name="Rectangle 4">
            <a:extLst>
              <a:ext uri="{FF2B5EF4-FFF2-40B4-BE49-F238E27FC236}">
                <a16:creationId xmlns:a16="http://schemas.microsoft.com/office/drawing/2014/main" id="{5F7A26D9-83EB-42A2-862F-964EAF7C74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0759"/>
            <a:ext cx="7854518" cy="5270500"/>
          </a:xfrm>
        </p:spPr>
        <p:txBody>
          <a:bodyPr/>
          <a:lstStyle/>
          <a:p>
            <a:r>
              <a:rPr lang="en-US" altLang="zh-CN" sz="1800" b="1" dirty="0" smtClean="0"/>
              <a:t>Problems</a:t>
            </a:r>
            <a:endParaRPr lang="en-US" altLang="zh-CN" sz="1800" b="1" dirty="0"/>
          </a:p>
          <a:p>
            <a:pPr lvl="1"/>
            <a:r>
              <a:rPr lang="zh-CN" altLang="en-US" sz="1600" dirty="0"/>
              <a:t>如何保证</a:t>
            </a:r>
            <a:r>
              <a:rPr lang="zh-CN" altLang="en-US" sz="1600" dirty="0">
                <a:solidFill>
                  <a:srgbClr val="0409E2"/>
                </a:solidFill>
              </a:rPr>
              <a:t>特权指令不能在用户程序中执行</a:t>
            </a:r>
            <a:r>
              <a:rPr lang="zh-CN" altLang="en-US" sz="1600" dirty="0"/>
              <a:t>？</a:t>
            </a:r>
            <a:endParaRPr lang="en-US" altLang="zh-CN" sz="1600" dirty="0"/>
          </a:p>
          <a:p>
            <a:pPr lvl="1"/>
            <a:r>
              <a:rPr lang="zh-CN" altLang="en-US" sz="1600" dirty="0" smtClean="0"/>
              <a:t>如何区分目前执行的是</a:t>
            </a:r>
            <a:r>
              <a:rPr lang="zh-CN" altLang="en-US" sz="1600" u="sng" dirty="0" smtClean="0">
                <a:solidFill>
                  <a:srgbClr val="0409E2"/>
                </a:solidFill>
              </a:rPr>
              <a:t>用户程序</a:t>
            </a:r>
            <a:r>
              <a:rPr lang="zh-CN" altLang="en-US" sz="1600" dirty="0" smtClean="0"/>
              <a:t>还是</a:t>
            </a:r>
            <a:r>
              <a:rPr lang="zh-CN" altLang="en-US" sz="1600" u="sng" dirty="0">
                <a:solidFill>
                  <a:srgbClr val="0409E2"/>
                </a:solidFill>
              </a:rPr>
              <a:t>操作系统代码？</a:t>
            </a:r>
            <a:endParaRPr lang="en-US" altLang="zh-CN" sz="1600" u="sng" dirty="0">
              <a:solidFill>
                <a:srgbClr val="0409E2"/>
              </a:solidFill>
            </a:endParaRPr>
          </a:p>
          <a:p>
            <a:pPr lvl="1"/>
            <a:r>
              <a:rPr lang="zh-CN" altLang="en-US" sz="1600" dirty="0" smtClean="0"/>
              <a:t>如何</a:t>
            </a:r>
            <a:r>
              <a:rPr lang="zh-CN" altLang="en-US" sz="1600" dirty="0" smtClean="0">
                <a:solidFill>
                  <a:srgbClr val="0070C0"/>
                </a:solidFill>
              </a:rPr>
              <a:t>让用户使用特权指令</a:t>
            </a:r>
            <a:r>
              <a:rPr lang="zh-CN" altLang="en-US" sz="1600" dirty="0" smtClean="0"/>
              <a:t>所完成的操作？</a:t>
            </a:r>
            <a:endParaRPr lang="en-US" altLang="zh-CN" sz="1600" dirty="0"/>
          </a:p>
          <a:p>
            <a:r>
              <a:rPr lang="en-US" altLang="zh-CN" sz="1800" b="1" dirty="0" smtClean="0">
                <a:solidFill>
                  <a:srgbClr val="7030A0"/>
                </a:solidFill>
              </a:rPr>
              <a:t>Solution</a:t>
            </a:r>
            <a:endParaRPr lang="en-US" altLang="zh-CN" sz="1800" b="1" dirty="0">
              <a:solidFill>
                <a:srgbClr val="7030A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600" b="1" dirty="0" smtClean="0">
                <a:solidFill>
                  <a:srgbClr val="C00000"/>
                </a:solidFill>
              </a:rPr>
              <a:t>CPU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：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Dual-mode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：</a:t>
            </a:r>
            <a:r>
              <a:rPr lang="en-US" altLang="zh-CN" sz="1600" b="1" dirty="0" smtClean="0">
                <a:solidFill>
                  <a:srgbClr val="0409E2"/>
                </a:solidFill>
              </a:rPr>
              <a:t>user mode</a:t>
            </a:r>
            <a:r>
              <a:rPr lang="zh-CN" altLang="en-US" sz="1600" b="1" dirty="0" smtClean="0">
                <a:solidFill>
                  <a:srgbClr val="0409E2"/>
                </a:solidFill>
              </a:rPr>
              <a:t>，</a:t>
            </a:r>
            <a:r>
              <a:rPr lang="en-US" altLang="zh-CN" sz="1600" b="1" dirty="0" smtClean="0">
                <a:solidFill>
                  <a:srgbClr val="0409E2"/>
                </a:solidFill>
              </a:rPr>
              <a:t>kernel mode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/>
              <a:t>CPU</a:t>
            </a:r>
            <a:r>
              <a:rPr lang="zh-CN" altLang="en-US" sz="1600" dirty="0" smtClean="0"/>
              <a:t>提供两种运行模式：</a:t>
            </a:r>
            <a:r>
              <a:rPr lang="zh-CN" altLang="en-US" sz="1600" b="1" u="sng" dirty="0" smtClean="0">
                <a:solidFill>
                  <a:srgbClr val="C00000"/>
                </a:solidFill>
              </a:rPr>
              <a:t>用户模式</a:t>
            </a:r>
            <a:r>
              <a:rPr lang="zh-CN" altLang="en-US" sz="1600" dirty="0" smtClean="0"/>
              <a:t>与</a:t>
            </a:r>
            <a:r>
              <a:rPr lang="zh-CN" altLang="en-US" sz="1600" b="1" u="sng" dirty="0" smtClean="0">
                <a:solidFill>
                  <a:srgbClr val="C00000"/>
                </a:solidFill>
              </a:rPr>
              <a:t>内核（核心）模式</a:t>
            </a:r>
            <a:r>
              <a:rPr lang="zh-CN" altLang="en-US" sz="1600" dirty="0" smtClean="0"/>
              <a:t>；有时称为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的两个运行态（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用户态</a:t>
            </a:r>
            <a:r>
              <a:rPr lang="zh-CN" altLang="en-US" sz="1600" dirty="0" smtClean="0"/>
              <a:t>、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核心态</a:t>
            </a:r>
            <a:r>
              <a:rPr lang="zh-CN" altLang="en-US" sz="1600" dirty="0" smtClean="0"/>
              <a:t>）（</a:t>
            </a:r>
            <a:r>
              <a:rPr lang="zh-CN" altLang="en-US" sz="1600" b="1" dirty="0">
                <a:solidFill>
                  <a:srgbClr val="7030A0"/>
                </a:solidFill>
              </a:rPr>
              <a:t>目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态、管</a:t>
            </a:r>
            <a:r>
              <a:rPr lang="zh-CN" altLang="en-US" sz="1600" b="1" dirty="0">
                <a:solidFill>
                  <a:srgbClr val="7030A0"/>
                </a:solidFill>
              </a:rPr>
              <a:t>态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>
              <a:lnSpc>
                <a:spcPct val="90000"/>
              </a:lnSpc>
            </a:pPr>
            <a:r>
              <a:rPr lang="zh-CN" altLang="en-US" sz="1600" dirty="0" smtClean="0"/>
              <a:t>在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用户模式</a:t>
            </a:r>
            <a:r>
              <a:rPr lang="zh-CN" altLang="en-US" sz="1600" dirty="0" smtClean="0"/>
              <a:t>中，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不能执行特权指令</a:t>
            </a:r>
            <a:r>
              <a:rPr lang="zh-CN" altLang="en-US" sz="1600" dirty="0" smtClean="0"/>
              <a:t>；在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核心</a:t>
            </a:r>
            <a:r>
              <a:rPr lang="zh-CN" altLang="en-US" sz="1600" b="1" dirty="0">
                <a:solidFill>
                  <a:srgbClr val="006600"/>
                </a:solidFill>
              </a:rPr>
              <a:t>模式</a:t>
            </a:r>
            <a:r>
              <a:rPr lang="zh-CN" altLang="en-US" sz="1600" dirty="0" smtClean="0"/>
              <a:t>中，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可以执行其所有</a:t>
            </a:r>
            <a:r>
              <a:rPr lang="zh-CN" altLang="en-US" sz="1600" dirty="0"/>
              <a:t>指令，包括特权指令</a:t>
            </a:r>
            <a:endParaRPr lang="en-US" altLang="zh-CN" sz="1600" dirty="0"/>
          </a:p>
          <a:p>
            <a:pPr lvl="1">
              <a:lnSpc>
                <a:spcPct val="90000"/>
              </a:lnSpc>
            </a:pPr>
            <a:r>
              <a:rPr lang="zh-CN" altLang="en-US" sz="1600" dirty="0" smtClean="0">
                <a:solidFill>
                  <a:srgbClr val="7030A0"/>
                </a:solidFill>
              </a:rPr>
              <a:t>操作系统</a:t>
            </a:r>
            <a:r>
              <a:rPr lang="zh-CN" altLang="en-US" sz="1600" dirty="0" smtClean="0"/>
              <a:t>借助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提供的这两种运行模式，使</a:t>
            </a:r>
            <a:r>
              <a:rPr lang="zh-CN" altLang="en-US" sz="1600" b="1" u="sng" dirty="0" smtClean="0"/>
              <a:t>用户</a:t>
            </a:r>
            <a:r>
              <a:rPr lang="zh-CN" altLang="en-US" sz="1600" b="1" u="sng" dirty="0"/>
              <a:t>程序在用户模式中执行</a:t>
            </a:r>
            <a:r>
              <a:rPr lang="zh-CN" altLang="en-US" sz="1600" dirty="0"/>
              <a:t>，</a:t>
            </a:r>
            <a:r>
              <a:rPr lang="zh-CN" altLang="en-US" sz="1600" b="1" u="sng" dirty="0"/>
              <a:t>系统代码在核心模式中执行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1">
              <a:lnSpc>
                <a:spcPct val="90000"/>
              </a:lnSpc>
            </a:pPr>
            <a:r>
              <a:rPr lang="zh-CN" altLang="en-US" sz="1600" dirty="0" smtClean="0"/>
              <a:t>如果在用户态中执行了特权指令，硬件负责检测，然后陷入到操作系统内核中进行错误处理；</a:t>
            </a:r>
            <a:endParaRPr lang="en-US" altLang="zh-CN" sz="1600" dirty="0" smtClean="0"/>
          </a:p>
          <a:p>
            <a:pPr lvl="1">
              <a:lnSpc>
                <a:spcPct val="90000"/>
              </a:lnSpc>
            </a:pPr>
            <a:r>
              <a:rPr lang="zh-CN" altLang="en-US" sz="1600" b="1" dirty="0" smtClean="0"/>
              <a:t>如果用户想使用</a:t>
            </a:r>
            <a:r>
              <a:rPr lang="zh-CN" altLang="en-US" sz="1600" b="1" dirty="0"/>
              <a:t>特权指令所完成的</a:t>
            </a:r>
            <a:r>
              <a:rPr lang="zh-CN" altLang="en-US" sz="1600" b="1" dirty="0" smtClean="0"/>
              <a:t>操作，请求（委托）操作系统来完成；</a:t>
            </a:r>
            <a:endParaRPr lang="en-US" altLang="zh-CN" sz="1600" b="1" dirty="0"/>
          </a:p>
          <a:p>
            <a:r>
              <a:rPr lang="zh-CN" altLang="en-US" sz="1800" dirty="0" smtClean="0"/>
              <a:t>注：</a:t>
            </a:r>
            <a:r>
              <a:rPr lang="en-US" altLang="zh-CN" sz="1800" dirty="0" smtClean="0"/>
              <a:t>RISCV</a:t>
            </a:r>
            <a:r>
              <a:rPr lang="zh-CN" altLang="en-US" sz="1800" dirty="0" smtClean="0"/>
              <a:t>设置了三种运行模式：用户模式，核心模式，以及机器模式</a:t>
            </a:r>
            <a:endParaRPr lang="en-US" altLang="zh-CN" sz="1800" dirty="0"/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1981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52C5996-92C9-41BA-B417-67BA91DA12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Dual-Mode Operation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65539" name="Rectangle 4">
            <a:extLst>
              <a:ext uri="{FF2B5EF4-FFF2-40B4-BE49-F238E27FC236}">
                <a16:creationId xmlns:a16="http://schemas.microsoft.com/office/drawing/2014/main" id="{FFFA4F1D-FBE9-4BEF-B849-7B7DC1E9C9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03011D"/>
                </a:solidFill>
              </a:rPr>
              <a:t>类比</a:t>
            </a:r>
            <a:endParaRPr lang="en-US" altLang="zh-CN" sz="2400" b="1" dirty="0">
              <a:solidFill>
                <a:srgbClr val="03011D"/>
              </a:solidFill>
            </a:endParaRPr>
          </a:p>
          <a:p>
            <a:pPr lvl="1" eaLnBrk="1">
              <a:lnSpc>
                <a:spcPct val="90000"/>
              </a:lnSpc>
            </a:pPr>
            <a:r>
              <a:rPr lang="zh-CN" altLang="en-US" sz="2000" dirty="0" smtClean="0">
                <a:solidFill>
                  <a:srgbClr val="03011D"/>
                </a:solidFill>
              </a:rPr>
              <a:t>去</a:t>
            </a:r>
            <a:r>
              <a:rPr lang="zh-CN" altLang="en-US" sz="2000" dirty="0">
                <a:solidFill>
                  <a:srgbClr val="03011D"/>
                </a:solidFill>
              </a:rPr>
              <a:t>银行办理业务，</a:t>
            </a:r>
            <a:r>
              <a:rPr lang="zh-CN" altLang="en-US" sz="2000" dirty="0" smtClean="0">
                <a:solidFill>
                  <a:srgbClr val="03011D"/>
                </a:solidFill>
              </a:rPr>
              <a:t>客户的操作与</a:t>
            </a:r>
            <a:r>
              <a:rPr lang="zh-CN" altLang="en-US" sz="2000" dirty="0">
                <a:solidFill>
                  <a:srgbClr val="03011D"/>
                </a:solidFill>
              </a:rPr>
              <a:t>银行职员的操作</a:t>
            </a:r>
            <a:endParaRPr lang="en-US" altLang="zh-CN" sz="2000" dirty="0">
              <a:solidFill>
                <a:srgbClr val="03011D"/>
              </a:solidFill>
            </a:endParaRPr>
          </a:p>
          <a:p>
            <a:pPr lvl="1" eaLnBrk="1">
              <a:lnSpc>
                <a:spcPct val="90000"/>
              </a:lnSpc>
            </a:pPr>
            <a:r>
              <a:rPr lang="en-US" altLang="zh-CN" sz="2000" dirty="0">
                <a:solidFill>
                  <a:srgbClr val="03011D"/>
                </a:solidFill>
              </a:rPr>
              <a:t>……</a:t>
            </a:r>
          </a:p>
          <a:p>
            <a:pPr eaLnBrk="1">
              <a:lnSpc>
                <a:spcPct val="90000"/>
              </a:lnSpc>
            </a:pPr>
            <a:r>
              <a:rPr lang="zh-CN" altLang="en-US" sz="2400" b="1" dirty="0" smtClean="0">
                <a:solidFill>
                  <a:srgbClr val="03011D"/>
                </a:solidFill>
              </a:rPr>
              <a:t>其他类似的理念</a:t>
            </a:r>
            <a:endParaRPr lang="en-US" altLang="zh-CN" sz="2400" b="1" dirty="0" smtClean="0">
              <a:solidFill>
                <a:srgbClr val="03011D"/>
              </a:solidFill>
            </a:endParaRPr>
          </a:p>
          <a:p>
            <a:pPr lvl="1" eaLnBrk="1">
              <a:lnSpc>
                <a:spcPct val="90000"/>
              </a:lnSpc>
            </a:pPr>
            <a:r>
              <a:rPr lang="en-US" altLang="zh-CN" sz="2000" dirty="0" smtClean="0">
                <a:solidFill>
                  <a:srgbClr val="03011D"/>
                </a:solidFill>
              </a:rPr>
              <a:t>OS</a:t>
            </a:r>
            <a:r>
              <a:rPr lang="zh-CN" altLang="en-US" sz="2000" dirty="0" smtClean="0">
                <a:solidFill>
                  <a:srgbClr val="03011D"/>
                </a:solidFill>
              </a:rPr>
              <a:t>对</a:t>
            </a:r>
            <a:r>
              <a:rPr lang="zh-CN" altLang="en-US" sz="2000" dirty="0" smtClean="0">
                <a:solidFill>
                  <a:srgbClr val="FF0000"/>
                </a:solidFill>
              </a:rPr>
              <a:t>一般用户</a:t>
            </a:r>
            <a:r>
              <a:rPr lang="zh-CN" altLang="en-US" sz="2000" dirty="0" smtClean="0">
                <a:solidFill>
                  <a:srgbClr val="03011D"/>
                </a:solidFill>
              </a:rPr>
              <a:t>设置了诸多限制（权限设置）</a:t>
            </a:r>
            <a:endParaRPr lang="en-US" altLang="zh-CN" sz="2000" dirty="0" smtClean="0">
              <a:solidFill>
                <a:srgbClr val="03011D"/>
              </a:solidFill>
            </a:endParaRPr>
          </a:p>
          <a:p>
            <a:pPr lvl="2" eaLnBrk="1">
              <a:lnSpc>
                <a:spcPct val="90000"/>
              </a:lnSpc>
            </a:pPr>
            <a:r>
              <a:rPr lang="zh-CN" altLang="en-US" sz="1800" dirty="0" smtClean="0">
                <a:solidFill>
                  <a:srgbClr val="03011D"/>
                </a:solidFill>
              </a:rPr>
              <a:t>例如是否运行有些程序，是否允许打开或删除某些文件等</a:t>
            </a:r>
            <a:endParaRPr lang="en-US" altLang="zh-CN" sz="1800" dirty="0" smtClean="0">
              <a:solidFill>
                <a:srgbClr val="03011D"/>
              </a:solidFill>
            </a:endParaRPr>
          </a:p>
          <a:p>
            <a:pPr lvl="1" eaLnBrk="1">
              <a:lnSpc>
                <a:spcPct val="90000"/>
              </a:lnSpc>
            </a:pPr>
            <a:r>
              <a:rPr lang="zh-CN" altLang="en-US" sz="2000" dirty="0" smtClean="0">
                <a:solidFill>
                  <a:srgbClr val="03011D"/>
                </a:solidFill>
              </a:rPr>
              <a:t>对于</a:t>
            </a:r>
            <a:r>
              <a:rPr lang="en-US" altLang="zh-CN" sz="2000" dirty="0" smtClean="0">
                <a:solidFill>
                  <a:srgbClr val="03011D"/>
                </a:solidFill>
              </a:rPr>
              <a:t>root</a:t>
            </a:r>
            <a:r>
              <a:rPr lang="zh-CN" altLang="en-US" sz="2000" dirty="0" smtClean="0">
                <a:solidFill>
                  <a:srgbClr val="03011D"/>
                </a:solidFill>
              </a:rPr>
              <a:t>（</a:t>
            </a:r>
            <a:r>
              <a:rPr lang="en-US" altLang="zh-CN" sz="2000" dirty="0" smtClean="0">
                <a:solidFill>
                  <a:srgbClr val="03011D"/>
                </a:solidFill>
              </a:rPr>
              <a:t>UNIX</a:t>
            </a:r>
            <a:r>
              <a:rPr lang="zh-CN" altLang="en-US" sz="2000" dirty="0" smtClean="0">
                <a:solidFill>
                  <a:srgbClr val="03011D"/>
                </a:solidFill>
              </a:rPr>
              <a:t>）、</a:t>
            </a:r>
            <a:r>
              <a:rPr lang="en-US" altLang="zh-CN" sz="2000" dirty="0" err="1" smtClean="0">
                <a:solidFill>
                  <a:srgbClr val="03011D"/>
                </a:solidFill>
              </a:rPr>
              <a:t>administrator（Windows</a:t>
            </a:r>
            <a:r>
              <a:rPr lang="en-US" altLang="zh-CN" sz="2000" dirty="0" smtClean="0">
                <a:solidFill>
                  <a:srgbClr val="03011D"/>
                </a:solidFill>
              </a:rPr>
              <a:t>）</a:t>
            </a:r>
            <a:r>
              <a:rPr lang="zh-CN" altLang="en-US" sz="2000" dirty="0" smtClean="0">
                <a:solidFill>
                  <a:srgbClr val="03011D"/>
                </a:solidFill>
              </a:rPr>
              <a:t>用户</a:t>
            </a:r>
            <a:endParaRPr lang="en-US" altLang="zh-CN" sz="2000" dirty="0" smtClean="0">
              <a:solidFill>
                <a:srgbClr val="03011D"/>
              </a:solidFill>
            </a:endParaRPr>
          </a:p>
          <a:p>
            <a:pPr lvl="2" eaLnBrk="1">
              <a:lnSpc>
                <a:spcPct val="90000"/>
              </a:lnSpc>
            </a:pPr>
            <a:r>
              <a:rPr lang="zh-CN" altLang="en-US" sz="1600" dirty="0" smtClean="0">
                <a:solidFill>
                  <a:srgbClr val="03011D"/>
                </a:solidFill>
              </a:rPr>
              <a:t>其操作基本没有限制</a:t>
            </a:r>
            <a:endParaRPr lang="en-US" altLang="zh-CN" sz="1600" dirty="0">
              <a:solidFill>
                <a:srgbClr val="03011D"/>
              </a:solidFill>
            </a:endParaRPr>
          </a:p>
          <a:p>
            <a:pPr eaLnBrk="1"/>
            <a:endParaRPr lang="en-US" altLang="zh-CN" sz="2400" b="1" smtClean="0">
              <a:solidFill>
                <a:srgbClr val="03011D"/>
              </a:solidFill>
            </a:endParaRPr>
          </a:p>
          <a:p>
            <a:pPr eaLnBrk="1"/>
            <a:r>
              <a:rPr lang="zh-CN" altLang="en-US" sz="2400" b="1" smtClean="0">
                <a:solidFill>
                  <a:srgbClr val="03011D"/>
                </a:solidFill>
              </a:rPr>
              <a:t>思考</a:t>
            </a:r>
            <a:endParaRPr lang="en-US" altLang="zh-CN" sz="2400" b="1" dirty="0" smtClean="0">
              <a:solidFill>
                <a:srgbClr val="03011D"/>
              </a:solidFill>
            </a:endParaRPr>
          </a:p>
          <a:p>
            <a:pPr lvl="1" eaLnBrk="1"/>
            <a:r>
              <a:rPr lang="en-US" altLang="zh-CN" sz="2000" dirty="0">
                <a:solidFill>
                  <a:srgbClr val="03011D"/>
                </a:solidFill>
              </a:rPr>
              <a:t>CPU</a:t>
            </a:r>
            <a:r>
              <a:rPr lang="zh-CN" altLang="en-US" sz="2000" dirty="0" smtClean="0">
                <a:solidFill>
                  <a:srgbClr val="03011D"/>
                </a:solidFill>
              </a:rPr>
              <a:t>如何区分这两个态，或这两种模式？</a:t>
            </a:r>
            <a:endParaRPr lang="en-US" altLang="zh-CN" sz="2000" dirty="0">
              <a:solidFill>
                <a:srgbClr val="03011D"/>
              </a:solidFill>
            </a:endParaRPr>
          </a:p>
          <a:p>
            <a:pPr lvl="1" eaLnBrk="1"/>
            <a:endParaRPr lang="en-US" altLang="zh-CN" sz="2000" b="1" dirty="0">
              <a:solidFill>
                <a:srgbClr val="0301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90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72B21302-0DE9-4A1A-9E7D-A4B06CCD70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Dual-Mode Operation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6563" name="Rectangle 4">
            <a:extLst>
              <a:ext uri="{FF2B5EF4-FFF2-40B4-BE49-F238E27FC236}">
                <a16:creationId xmlns:a16="http://schemas.microsoft.com/office/drawing/2014/main" id="{ED248374-B39B-43C1-9C51-14280C1889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54100"/>
            <a:ext cx="7351712" cy="4900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u="sng" dirty="0">
                <a:solidFill>
                  <a:srgbClr val="006600"/>
                </a:solidFill>
              </a:rPr>
              <a:t>Dual-mode</a:t>
            </a:r>
            <a:r>
              <a:rPr lang="en-US" altLang="zh-CN" sz="2400" dirty="0">
                <a:solidFill>
                  <a:srgbClr val="006600"/>
                </a:solidFill>
              </a:rPr>
              <a:t> </a:t>
            </a:r>
            <a:r>
              <a:rPr lang="en-US" altLang="zh-CN" sz="2400" dirty="0"/>
              <a:t>operation allows </a:t>
            </a:r>
            <a:r>
              <a:rPr lang="en-US" altLang="zh-CN" sz="2400" dirty="0">
                <a:solidFill>
                  <a:srgbClr val="0409E2"/>
                </a:solidFill>
              </a:rPr>
              <a:t>OS</a:t>
            </a:r>
            <a:r>
              <a:rPr lang="en-US" altLang="zh-CN" sz="2400" dirty="0"/>
              <a:t> to protect </a:t>
            </a:r>
            <a:r>
              <a:rPr lang="en-US" altLang="zh-CN" sz="2400" dirty="0">
                <a:solidFill>
                  <a:srgbClr val="C00000"/>
                </a:solidFill>
              </a:rPr>
              <a:t>itself and other system components</a:t>
            </a:r>
          </a:p>
          <a:p>
            <a:r>
              <a:rPr lang="en-US" altLang="zh-CN" sz="2000" b="1" dirty="0">
                <a:solidFill>
                  <a:srgbClr val="FF3300"/>
                </a:solidFill>
              </a:rPr>
              <a:t>User mode</a:t>
            </a:r>
            <a:r>
              <a:rPr lang="en-US" altLang="zh-CN" sz="2000" dirty="0"/>
              <a:t> and </a:t>
            </a:r>
            <a:r>
              <a:rPr lang="en-US" altLang="zh-CN" sz="2000" b="1" dirty="0">
                <a:solidFill>
                  <a:srgbClr val="FF3300"/>
                </a:solidFill>
              </a:rPr>
              <a:t>kernel mode</a:t>
            </a:r>
            <a:r>
              <a:rPr lang="en-US" altLang="zh-CN" sz="2000" dirty="0"/>
              <a:t> (supervisor mode, system mode, or privileged mode)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u="sng" dirty="0">
                <a:solidFill>
                  <a:srgbClr val="FF3300"/>
                </a:solidFill>
              </a:rPr>
              <a:t>Mode bit</a:t>
            </a:r>
            <a:r>
              <a:rPr lang="en-US" altLang="zh-CN" sz="2000" b="1" u="sng" dirty="0"/>
              <a:t> </a:t>
            </a:r>
            <a:r>
              <a:rPr lang="en-US" altLang="zh-CN" sz="2000" dirty="0"/>
              <a:t>provided by </a:t>
            </a:r>
            <a:r>
              <a:rPr lang="en-US" altLang="zh-CN" sz="2000" dirty="0">
                <a:solidFill>
                  <a:srgbClr val="C00000"/>
                </a:solidFill>
              </a:rPr>
              <a:t>hardware</a:t>
            </a:r>
            <a:r>
              <a:rPr lang="en-US" altLang="zh-CN" sz="2000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solidFill>
                  <a:srgbClr val="0409E2"/>
                </a:solidFill>
              </a:rPr>
              <a:t>PSW</a:t>
            </a:r>
            <a:r>
              <a:rPr lang="en-US" altLang="zh-CN" sz="1600" b="1" u="sng" dirty="0">
                <a:solidFill>
                  <a:srgbClr val="0409E2"/>
                </a:solidFill>
              </a:rPr>
              <a:t>:  </a:t>
            </a:r>
            <a:r>
              <a:rPr lang="en-US" altLang="zh-CN" sz="1600" b="1" u="sng" dirty="0">
                <a:solidFill>
                  <a:srgbClr val="006600"/>
                </a:solidFill>
              </a:rPr>
              <a:t>kernel (0)</a:t>
            </a:r>
            <a:r>
              <a:rPr lang="en-US" altLang="zh-CN" sz="1600" b="1" u="sng" dirty="0"/>
              <a:t> or </a:t>
            </a:r>
            <a:r>
              <a:rPr lang="en-US" altLang="zh-CN" sz="1600" b="1" u="sng" dirty="0">
                <a:solidFill>
                  <a:srgbClr val="006600"/>
                </a:solidFill>
              </a:rPr>
              <a:t>user (1)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/>
              <a:t>Provides ability to distinguish when system is running user code or kernel code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/>
              <a:t>Some instructions designated as </a:t>
            </a:r>
            <a:r>
              <a:rPr lang="en-US" altLang="zh-CN" sz="1800" b="1" dirty="0">
                <a:solidFill>
                  <a:srgbClr val="FF0000"/>
                </a:solidFill>
              </a:rPr>
              <a:t>privileged</a:t>
            </a:r>
            <a:r>
              <a:rPr lang="en-US" altLang="zh-CN" sz="1800" dirty="0"/>
              <a:t>, </a:t>
            </a:r>
            <a:r>
              <a:rPr lang="en-US" altLang="zh-CN" sz="1800" b="1" u="sng" dirty="0">
                <a:solidFill>
                  <a:srgbClr val="006600"/>
                </a:solidFill>
              </a:rPr>
              <a:t>only executable in kernel mode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solidFill>
                  <a:srgbClr val="0409E2"/>
                </a:solidFill>
              </a:rPr>
              <a:t>System call changes mode to kernel, return from call resets it to user</a:t>
            </a:r>
            <a:endParaRPr lang="en-US" altLang="zh-CN" sz="1800" dirty="0"/>
          </a:p>
          <a:p>
            <a:r>
              <a:rPr lang="en-US" altLang="zh-CN" sz="2000" b="1" u="sng" dirty="0">
                <a:solidFill>
                  <a:srgbClr val="FF3300"/>
                </a:solidFill>
              </a:rPr>
              <a:t>Must ensure that a </a:t>
            </a:r>
            <a:r>
              <a:rPr lang="en-US" altLang="zh-CN" sz="2000" b="1" u="sng" dirty="0">
                <a:solidFill>
                  <a:srgbClr val="0070C0"/>
                </a:solidFill>
              </a:rPr>
              <a:t>user program</a:t>
            </a:r>
            <a:r>
              <a:rPr lang="en-US" altLang="zh-CN" sz="2000" b="1" u="sng" dirty="0">
                <a:solidFill>
                  <a:srgbClr val="FF3300"/>
                </a:solidFill>
              </a:rPr>
              <a:t> could </a:t>
            </a:r>
            <a:r>
              <a:rPr lang="en-US" altLang="zh-CN" sz="2000" b="1" u="sng" dirty="0">
                <a:solidFill>
                  <a:srgbClr val="006600"/>
                </a:solidFill>
              </a:rPr>
              <a:t>never</a:t>
            </a:r>
            <a:r>
              <a:rPr lang="en-US" altLang="zh-CN" sz="2000" b="1" u="sng" dirty="0">
                <a:solidFill>
                  <a:srgbClr val="0070C0"/>
                </a:solidFill>
              </a:rPr>
              <a:t> </a:t>
            </a:r>
            <a:r>
              <a:rPr lang="en-US" altLang="zh-CN" sz="2000" b="1" u="sng" dirty="0">
                <a:solidFill>
                  <a:srgbClr val="FF3300"/>
                </a:solidFill>
              </a:rPr>
              <a:t>gain control </a:t>
            </a:r>
            <a:r>
              <a:rPr lang="en-US" altLang="zh-CN" sz="2000" b="1" u="sng" dirty="0">
                <a:solidFill>
                  <a:srgbClr val="03011D"/>
                </a:solidFill>
              </a:rPr>
              <a:t>of the computer </a:t>
            </a:r>
            <a:r>
              <a:rPr lang="en-US" altLang="zh-CN" sz="2000" b="1" u="sng" dirty="0">
                <a:solidFill>
                  <a:srgbClr val="FF3300"/>
                </a:solidFill>
              </a:rPr>
              <a:t>in </a:t>
            </a:r>
            <a:r>
              <a:rPr lang="en-US" altLang="zh-CN" sz="2000" b="1" u="sng" dirty="0">
                <a:solidFill>
                  <a:srgbClr val="0070C0"/>
                </a:solidFill>
              </a:rPr>
              <a:t>monitor mode</a:t>
            </a:r>
            <a:r>
              <a:rPr lang="en-US" altLang="zh-CN" sz="2000" b="1" u="sng" dirty="0">
                <a:solidFill>
                  <a:srgbClr val="FF3300"/>
                </a:solidFill>
              </a:rPr>
              <a:t> </a:t>
            </a:r>
          </a:p>
          <a:p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1C02253-6EE3-49F6-B477-005AD2442B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Transition from User to Kernel Mode</a:t>
            </a:r>
          </a:p>
        </p:txBody>
      </p:sp>
      <p:sp>
        <p:nvSpPr>
          <p:cNvPr id="67587" name="Rectangle 4">
            <a:extLst>
              <a:ext uri="{FF2B5EF4-FFF2-40B4-BE49-F238E27FC236}">
                <a16:creationId xmlns:a16="http://schemas.microsoft.com/office/drawing/2014/main" id="{A1585F96-FF5B-46B2-AB0C-A9AD77FCFC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70277" y="4855840"/>
            <a:ext cx="7746856" cy="10237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200" b="1" dirty="0"/>
              <a:t>When executing in </a:t>
            </a:r>
            <a:r>
              <a:rPr lang="en-US" altLang="zh-CN" sz="2200" b="1" dirty="0">
                <a:solidFill>
                  <a:srgbClr val="0409E2"/>
                </a:solidFill>
              </a:rPr>
              <a:t>monitor mode</a:t>
            </a:r>
            <a:r>
              <a:rPr lang="en-US" altLang="zh-CN" sz="2200" b="1" dirty="0"/>
              <a:t>, the </a:t>
            </a:r>
            <a:r>
              <a:rPr lang="en-US" altLang="zh-CN" sz="2200" b="1" dirty="0">
                <a:solidFill>
                  <a:srgbClr val="006600"/>
                </a:solidFill>
              </a:rPr>
              <a:t>operating system</a:t>
            </a:r>
            <a:r>
              <a:rPr lang="en-US" altLang="zh-CN" sz="2200" b="1" dirty="0"/>
              <a:t> has </a:t>
            </a:r>
            <a:r>
              <a:rPr lang="en-US" altLang="zh-CN" sz="2200" b="1" u="sng" dirty="0">
                <a:solidFill>
                  <a:srgbClr val="C00000"/>
                </a:solidFill>
              </a:rPr>
              <a:t>unrestricted access </a:t>
            </a:r>
            <a:r>
              <a:rPr lang="en-US" altLang="zh-CN" sz="2200" b="1" dirty="0"/>
              <a:t>to </a:t>
            </a:r>
            <a:r>
              <a:rPr lang="en-US" altLang="zh-CN" sz="2200" b="1" dirty="0">
                <a:solidFill>
                  <a:srgbClr val="0409E2"/>
                </a:solidFill>
              </a:rPr>
              <a:t>both monitor and user’s memory.</a:t>
            </a:r>
            <a:endParaRPr lang="en-US" altLang="zh-CN" sz="2200" b="1" dirty="0"/>
          </a:p>
          <a:p>
            <a:pPr lvl="1">
              <a:lnSpc>
                <a:spcPct val="90000"/>
              </a:lnSpc>
            </a:pPr>
            <a:endParaRPr lang="en-US" altLang="zh-CN" sz="1800" dirty="0"/>
          </a:p>
          <a:p>
            <a:endParaRPr lang="en-US" altLang="zh-CN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86082"/>
            <a:ext cx="7581900" cy="3219450"/>
          </a:xfrm>
          <a:prstGeom prst="rect">
            <a:avLst/>
          </a:prstGeom>
        </p:spPr>
      </p:pic>
      <p:sp>
        <p:nvSpPr>
          <p:cNvPr id="5" name="对话气泡: 圆角矩形 1">
            <a:extLst>
              <a:ext uri="{FF2B5EF4-FFF2-40B4-BE49-F238E27FC236}">
                <a16:creationId xmlns:a16="http://schemas.microsoft.com/office/drawing/2014/main" id="{8F999974-A9EF-4D7F-8296-D953390612BD}"/>
              </a:ext>
            </a:extLst>
          </p:cNvPr>
          <p:cNvSpPr/>
          <p:nvPr/>
        </p:nvSpPr>
        <p:spPr>
          <a:xfrm>
            <a:off x="1318846" y="4346780"/>
            <a:ext cx="4651131" cy="325405"/>
          </a:xfrm>
          <a:prstGeom prst="wedgeRoundRectCallout">
            <a:avLst>
              <a:gd name="adj1" fmla="val 13311"/>
              <a:gd name="adj2" fmla="val -17298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/>
            <a:r>
              <a:rPr lang="zh-CN" altLang="en-US" sz="2000" dirty="0" smtClean="0">
                <a:solidFill>
                  <a:srgbClr val="000000"/>
                </a:solidFill>
              </a:rPr>
              <a:t>请求</a:t>
            </a:r>
            <a:r>
              <a:rPr lang="en-US" altLang="zh-CN" sz="2000" dirty="0" smtClean="0">
                <a:solidFill>
                  <a:srgbClr val="000000"/>
                </a:solidFill>
              </a:rPr>
              <a:t>OS</a:t>
            </a:r>
            <a:r>
              <a:rPr lang="zh-CN" altLang="en-US" sz="2000" dirty="0" smtClean="0">
                <a:solidFill>
                  <a:srgbClr val="000000"/>
                </a:solidFill>
              </a:rPr>
              <a:t>执行一些特权指令所完成的操作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2115128" y="2909338"/>
            <a:ext cx="1080654" cy="988292"/>
          </a:xfrm>
          <a:prstGeom prst="wedgeRoundRectCallout">
            <a:avLst>
              <a:gd name="adj1" fmla="val 99422"/>
              <a:gd name="adj2" fmla="val -4723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 smtClean="0">
                <a:solidFill>
                  <a:srgbClr val="000099"/>
                </a:solidFill>
              </a:rPr>
              <a:t>syscall</a:t>
            </a:r>
            <a:endParaRPr lang="en-US" altLang="zh-CN" sz="1600" dirty="0" smtClean="0">
              <a:solidFill>
                <a:srgbClr val="000099"/>
              </a:solidFill>
            </a:endParaRPr>
          </a:p>
          <a:p>
            <a:r>
              <a:rPr lang="en-US" altLang="zh-CN" sz="1600" dirty="0" err="1" smtClean="0">
                <a:solidFill>
                  <a:srgbClr val="000099"/>
                </a:solidFill>
              </a:rPr>
              <a:t>ecall</a:t>
            </a:r>
            <a:endParaRPr lang="en-US" altLang="zh-CN" sz="1600" dirty="0" smtClean="0">
              <a:solidFill>
                <a:srgbClr val="000099"/>
              </a:solidFill>
            </a:endParaRPr>
          </a:p>
          <a:p>
            <a:r>
              <a:rPr lang="en-US" altLang="zh-CN" sz="1600" dirty="0" err="1" smtClean="0">
                <a:solidFill>
                  <a:srgbClr val="000099"/>
                </a:solidFill>
              </a:rPr>
              <a:t>int</a:t>
            </a:r>
            <a:endParaRPr lang="en-US" altLang="zh-CN" sz="1600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  <p:bldP spid="5" grpId="0" animBg="1"/>
      <p:bldP spid="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50" y="1413164"/>
            <a:ext cx="6518234" cy="422101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19EAD53-E71D-49A2-9A26-A0092DCF7B82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User Mode &amp; Kernel Mode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145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2A35809-1313-4618-AF10-8FEFF39235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Windows NT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06AC77BE-DB34-4C46-882C-1984507802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z="1800"/>
          </a:p>
        </p:txBody>
      </p:sp>
      <p:pic>
        <p:nvPicPr>
          <p:cNvPr id="68612" name="Picture 5" descr="1">
            <a:extLst>
              <a:ext uri="{FF2B5EF4-FFF2-40B4-BE49-F238E27FC236}">
                <a16:creationId xmlns:a16="http://schemas.microsoft.com/office/drawing/2014/main" id="{F358C926-A909-46FD-A7C8-D96F338EC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1058863"/>
            <a:ext cx="7935913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06E4EB78-5678-4A78-B682-25256533662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Dual-Mode Operation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9635" name="Rectangle 4">
            <a:extLst>
              <a:ext uri="{FF2B5EF4-FFF2-40B4-BE49-F238E27FC236}">
                <a16:creationId xmlns:a16="http://schemas.microsoft.com/office/drawing/2014/main" id="{DB7E3DC1-C41B-4B44-9BE7-06C6B9E2D1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6775" y="1054100"/>
            <a:ext cx="8030816" cy="4900613"/>
          </a:xfrm>
        </p:spPr>
        <p:txBody>
          <a:bodyPr/>
          <a:lstStyle/>
          <a:p>
            <a:r>
              <a:rPr lang="en-US" altLang="zh-CN" sz="2400" dirty="0"/>
              <a:t>The </a:t>
            </a:r>
            <a:r>
              <a:rPr lang="en-US" altLang="zh-CN" sz="2400" u="sng" dirty="0">
                <a:solidFill>
                  <a:srgbClr val="006600"/>
                </a:solidFill>
              </a:rPr>
              <a:t>hardware</a:t>
            </a:r>
            <a:r>
              <a:rPr lang="en-US" altLang="zh-CN" sz="2400" u="sng" dirty="0"/>
              <a:t> </a:t>
            </a:r>
            <a:r>
              <a:rPr lang="en-US" altLang="zh-CN" sz="2400" dirty="0"/>
              <a:t>allows </a:t>
            </a:r>
            <a:r>
              <a:rPr lang="en-US" altLang="zh-CN" sz="2400" dirty="0">
                <a:solidFill>
                  <a:srgbClr val="0409E2"/>
                </a:solidFill>
              </a:rPr>
              <a:t>privileged instructions </a:t>
            </a:r>
            <a:r>
              <a:rPr lang="en-US" altLang="zh-CN" sz="2400" dirty="0"/>
              <a:t>to be executed only in </a:t>
            </a:r>
            <a:r>
              <a:rPr lang="en-US" altLang="zh-CN" sz="2400" dirty="0">
                <a:solidFill>
                  <a:srgbClr val="0409E2"/>
                </a:solidFill>
              </a:rPr>
              <a:t>kernel mode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If an attempt is made to execute </a:t>
            </a:r>
            <a:r>
              <a:rPr lang="en-US" altLang="zh-CN" sz="2400" dirty="0">
                <a:solidFill>
                  <a:srgbClr val="0409E2"/>
                </a:solidFill>
              </a:rPr>
              <a:t>a privileged instruction </a:t>
            </a:r>
            <a:r>
              <a:rPr lang="en-US" altLang="zh-CN" sz="2400" u="sng" dirty="0">
                <a:solidFill>
                  <a:srgbClr val="0070C0"/>
                </a:solidFill>
              </a:rPr>
              <a:t>in user mode</a:t>
            </a:r>
            <a:r>
              <a:rPr lang="en-US" altLang="zh-CN" sz="2400" dirty="0"/>
              <a:t>, the hardware does not execute the instruction but rather </a:t>
            </a:r>
            <a:r>
              <a:rPr lang="en-US" altLang="zh-CN" sz="2400" dirty="0">
                <a:solidFill>
                  <a:srgbClr val="006600"/>
                </a:solidFill>
              </a:rPr>
              <a:t>treats it as </a:t>
            </a:r>
            <a:r>
              <a:rPr lang="en-US" altLang="zh-CN" sz="2400" u="sng" dirty="0">
                <a:solidFill>
                  <a:srgbClr val="C00000"/>
                </a:solidFill>
              </a:rPr>
              <a:t>illegal</a:t>
            </a:r>
            <a:r>
              <a:rPr lang="en-US" altLang="zh-CN" sz="2400" dirty="0">
                <a:solidFill>
                  <a:srgbClr val="006600"/>
                </a:solidFill>
              </a:rPr>
              <a:t> and </a:t>
            </a:r>
            <a:r>
              <a:rPr lang="en-US" altLang="zh-CN" sz="2400" u="sng" dirty="0">
                <a:solidFill>
                  <a:srgbClr val="C00000"/>
                </a:solidFill>
              </a:rPr>
              <a:t>traps</a:t>
            </a:r>
            <a:r>
              <a:rPr lang="en-US" altLang="zh-CN" sz="2400" dirty="0">
                <a:solidFill>
                  <a:srgbClr val="7030A0"/>
                </a:solidFill>
              </a:rPr>
              <a:t> it to the operating system</a:t>
            </a:r>
            <a:r>
              <a:rPr lang="en-US" altLang="zh-CN" sz="2400" dirty="0"/>
              <a:t>.</a:t>
            </a:r>
          </a:p>
          <a:p>
            <a:pPr lvl="1"/>
            <a:r>
              <a:rPr lang="zh-CN" altLang="en-US" sz="1800" dirty="0" smtClean="0"/>
              <a:t>如果在用户态执行特权指令，将出错，并陷入到核心态由操作系统处理</a:t>
            </a:r>
            <a:endParaRPr lang="en-US" altLang="zh-CN" sz="1800" dirty="0"/>
          </a:p>
          <a:p>
            <a:r>
              <a:rPr lang="en-US" altLang="zh-CN" sz="2400" dirty="0"/>
              <a:t>Once hardware protection is in place, </a:t>
            </a:r>
            <a:r>
              <a:rPr lang="en-US" altLang="zh-CN" sz="2400" dirty="0">
                <a:solidFill>
                  <a:srgbClr val="FF0000"/>
                </a:solidFill>
              </a:rPr>
              <a:t>errors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violating modes are </a:t>
            </a:r>
            <a:r>
              <a:rPr lang="en-US" altLang="zh-CN" sz="2400" u="sng" dirty="0">
                <a:solidFill>
                  <a:srgbClr val="FF0000"/>
                </a:solidFill>
              </a:rPr>
              <a:t>detected by the hardware</a:t>
            </a:r>
            <a:r>
              <a:rPr lang="en-US" altLang="zh-CN" sz="2400" dirty="0"/>
              <a:t>. these errors are </a:t>
            </a:r>
            <a:r>
              <a:rPr lang="en-US" altLang="zh-CN" sz="2400" dirty="0">
                <a:solidFill>
                  <a:srgbClr val="FF0000"/>
                </a:solidFill>
              </a:rPr>
              <a:t>normally </a:t>
            </a:r>
            <a:r>
              <a:rPr lang="en-US" altLang="zh-CN" sz="2400" u="sng" dirty="0">
                <a:solidFill>
                  <a:srgbClr val="7030A0"/>
                </a:solidFill>
              </a:rPr>
              <a:t>handled by the operating </a:t>
            </a:r>
            <a:r>
              <a:rPr lang="en-US" altLang="zh-CN" sz="2400" u="sng" dirty="0" smtClean="0">
                <a:solidFill>
                  <a:srgbClr val="7030A0"/>
                </a:solidFill>
              </a:rPr>
              <a:t>system</a:t>
            </a:r>
          </a:p>
          <a:p>
            <a:pPr lvl="1"/>
            <a:r>
              <a:rPr lang="zh-CN" altLang="en-US" sz="1800" dirty="0" smtClean="0"/>
              <a:t>对于操作系统的保护，硬件检测，软件处理</a:t>
            </a:r>
            <a:endParaRPr lang="en-US" altLang="zh-CN" sz="1800" dirty="0"/>
          </a:p>
          <a:p>
            <a:pPr lvl="1"/>
            <a:endParaRPr lang="en-US" altLang="zh-CN" sz="2000" u="sng" dirty="0">
              <a:solidFill>
                <a:srgbClr val="7030A0"/>
              </a:solidFill>
            </a:endParaRPr>
          </a:p>
          <a:p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873714B-33C0-428C-AAF2-9D3F77DE59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回顾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1683" name="Rectangle 4">
            <a:extLst>
              <a:ext uri="{FF2B5EF4-FFF2-40B4-BE49-F238E27FC236}">
                <a16:creationId xmlns:a16="http://schemas.microsoft.com/office/drawing/2014/main" id="{E30D3109-B453-4657-B6A3-D8291D3455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54100"/>
            <a:ext cx="7351712" cy="4900613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000099"/>
                </a:solidFill>
              </a:rPr>
              <a:t>用户程序</a:t>
            </a:r>
            <a:r>
              <a:rPr lang="zh-CN" altLang="en-US" sz="2400" dirty="0" smtClean="0"/>
              <a:t>只能运行在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000099"/>
                </a:solidFill>
              </a:rPr>
              <a:t>用户态</a:t>
            </a:r>
            <a:endParaRPr lang="en-US" altLang="zh-CN" sz="2400" dirty="0" smtClean="0">
              <a:solidFill>
                <a:srgbClr val="000099"/>
              </a:solidFill>
            </a:endParaRPr>
          </a:p>
          <a:p>
            <a:pPr lvl="1"/>
            <a:r>
              <a:rPr lang="zh-CN" altLang="en-US" sz="2000" b="1" dirty="0" smtClean="0">
                <a:solidFill>
                  <a:srgbClr val="C00000"/>
                </a:solidFill>
              </a:rPr>
              <a:t>用户态不能执行特权指令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r>
              <a:rPr lang="zh-CN" altLang="en-US" sz="2400" dirty="0" smtClean="0"/>
              <a:t>如果用户程序需要完成只有特权指令才能完成的操作，如何处理？</a:t>
            </a:r>
            <a:endParaRPr lang="en-US" altLang="zh-CN" sz="2400" dirty="0"/>
          </a:p>
          <a:p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7030A0"/>
                </a:solidFill>
              </a:rPr>
              <a:t>Solution</a:t>
            </a:r>
          </a:p>
          <a:p>
            <a:pPr lvl="1"/>
            <a:r>
              <a:rPr lang="zh-CN" altLang="en-US" sz="1800" dirty="0" smtClean="0">
                <a:solidFill>
                  <a:srgbClr val="C00000"/>
                </a:solidFill>
              </a:rPr>
              <a:t>用户</a:t>
            </a:r>
            <a:r>
              <a:rPr lang="zh-CN" altLang="en-US" sz="1800" dirty="0">
                <a:solidFill>
                  <a:srgbClr val="C00000"/>
                </a:solidFill>
              </a:rPr>
              <a:t>程序通过系统调用（</a:t>
            </a:r>
            <a:r>
              <a:rPr lang="en-US" altLang="zh-CN" sz="1800" dirty="0">
                <a:solidFill>
                  <a:srgbClr val="C00000"/>
                </a:solidFill>
              </a:rPr>
              <a:t>system call</a:t>
            </a:r>
            <a:r>
              <a:rPr lang="zh-CN" altLang="en-US" sz="1800" dirty="0" smtClean="0">
                <a:solidFill>
                  <a:srgbClr val="C00000"/>
                </a:solidFill>
              </a:rPr>
              <a:t>）请求操作系统来完成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1800" dirty="0"/>
              <a:t>当执行系统调用时，操作系统将运行在</a:t>
            </a:r>
            <a:r>
              <a:rPr lang="zh-CN" altLang="en-US" sz="1800" dirty="0" smtClean="0">
                <a:solidFill>
                  <a:srgbClr val="000099"/>
                </a:solidFill>
              </a:rPr>
              <a:t>核心（系统）模式</a:t>
            </a:r>
            <a:endParaRPr lang="en-US" altLang="zh-CN" sz="18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D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D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D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B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7B700"/>
      </a:accent6>
      <a:hlink>
        <a:srgbClr val="FF9900"/>
      </a:hlink>
      <a:folHlink>
        <a:srgbClr val="FF9933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7B700"/>
      </a:accent6>
      <a:hlink>
        <a:srgbClr val="FF9900"/>
      </a:hlink>
      <a:folHlink>
        <a:srgbClr val="FF9933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7B700"/>
      </a:accent6>
      <a:hlink>
        <a:srgbClr val="FF9900"/>
      </a:hlink>
      <a:folHlink>
        <a:srgbClr val="FF9933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6781</TotalTime>
  <Words>9318</Words>
  <Application>Microsoft Office PowerPoint</Application>
  <PresentationFormat>全屏显示(4:3)</PresentationFormat>
  <Paragraphs>1139</Paragraphs>
  <Slides>130</Slides>
  <Notes>2</Notes>
  <HiddenSlides>66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130</vt:i4>
      </vt:variant>
    </vt:vector>
  </HeadingPairs>
  <TitlesOfParts>
    <vt:vector size="144" baseType="lpstr">
      <vt:lpstr>Gill Sans Light</vt:lpstr>
      <vt:lpstr>Microsoft Yahei</vt:lpstr>
      <vt:lpstr>Monotype Sorts</vt:lpstr>
      <vt:lpstr>仿宋_GB2312</vt:lpstr>
      <vt:lpstr>楷体_GB2312</vt:lpstr>
      <vt:lpstr>宋体</vt:lpstr>
      <vt:lpstr>Arial</vt:lpstr>
      <vt:lpstr>Consolas</vt:lpstr>
      <vt:lpstr>Helvetica</vt:lpstr>
      <vt:lpstr>Times New Roman</vt:lpstr>
      <vt:lpstr>Wingdings</vt:lpstr>
      <vt:lpstr>os-w-java</vt:lpstr>
      <vt:lpstr>1_os-w-java</vt:lpstr>
      <vt:lpstr>2_os-w-java</vt:lpstr>
      <vt:lpstr>Chapter 1: Introduction</vt:lpstr>
      <vt:lpstr>Chapter 1: Introduction</vt:lpstr>
      <vt:lpstr>Objectives</vt:lpstr>
      <vt:lpstr>操作系统名称的演变</vt:lpstr>
      <vt:lpstr>Computer System Structure</vt:lpstr>
      <vt:lpstr>Computer System Structure</vt:lpstr>
      <vt:lpstr>What is an Operating System?</vt:lpstr>
      <vt:lpstr>What is an Operating System?</vt:lpstr>
      <vt:lpstr>What is an Operating System?</vt:lpstr>
      <vt:lpstr>Operating System Definition (Cont.)</vt:lpstr>
      <vt:lpstr>PowerPoint 演示文稿</vt:lpstr>
      <vt:lpstr>1.2 Computer System Organization (Review)</vt:lpstr>
      <vt:lpstr>PowerPoint 演示文稿</vt:lpstr>
      <vt:lpstr>Computer Startup—以BIOS为例</vt:lpstr>
      <vt:lpstr>Tips：guid和mbr格式主要区别</vt:lpstr>
      <vt:lpstr>A computer boot sequence</vt:lpstr>
      <vt:lpstr>Computer Startup (Cont.)</vt:lpstr>
      <vt:lpstr>Computer Startup--加电</vt:lpstr>
      <vt:lpstr>实模式内存布局—BIOS入口</vt:lpstr>
      <vt:lpstr>讨论</vt:lpstr>
      <vt:lpstr>Computer Startup--自检</vt:lpstr>
      <vt:lpstr>Computer Startup--初始化设备</vt:lpstr>
      <vt:lpstr>Tips：显卡缓存地址</vt:lpstr>
      <vt:lpstr>Computer Startup--测试设备</vt:lpstr>
      <vt:lpstr>Computer Startup--测试即插即用设备</vt:lpstr>
      <vt:lpstr>Computer Startup--更新ESCD</vt:lpstr>
      <vt:lpstr>Computer Startup--启动操作系统</vt:lpstr>
      <vt:lpstr>实模式内存布局</vt:lpstr>
      <vt:lpstr>Tips：活动分区的引导扇区</vt:lpstr>
      <vt:lpstr>PowerPoint 演示文稿</vt:lpstr>
      <vt:lpstr>PowerPoint 演示文稿</vt:lpstr>
      <vt:lpstr>主引导记录MBR中的引导代码</vt:lpstr>
      <vt:lpstr>PowerPoint 演示文稿</vt:lpstr>
      <vt:lpstr>PowerPoint 演示文稿</vt:lpstr>
      <vt:lpstr>PowerPoint 演示文稿</vt:lpstr>
      <vt:lpstr>PowerPoint 演示文稿</vt:lpstr>
      <vt:lpstr>总结：系统启动过程</vt:lpstr>
      <vt:lpstr>PowerPoint 演示文稿</vt:lpstr>
      <vt:lpstr>PowerPoint 演示文稿</vt:lpstr>
      <vt:lpstr>思考</vt:lpstr>
      <vt:lpstr>自己动手写操作系统</vt:lpstr>
      <vt:lpstr>自己动手写操作系统</vt:lpstr>
      <vt:lpstr>UEFI引导操作系统</vt:lpstr>
      <vt:lpstr>UEFI启动过程</vt:lpstr>
      <vt:lpstr>PowerPoint 演示文稿</vt:lpstr>
      <vt:lpstr>Interrupt</vt:lpstr>
      <vt:lpstr>Hardware &amp; Software Interrupts</vt:lpstr>
      <vt:lpstr>Common Functions of Interrupts(Cont.)</vt:lpstr>
      <vt:lpstr>Interrupt Handling</vt:lpstr>
      <vt:lpstr>Interrupt Timeline</vt:lpstr>
      <vt:lpstr>An operating system is interrupt driven.</vt:lpstr>
      <vt:lpstr>思考：如果没有中断机制</vt:lpstr>
      <vt:lpstr>PowerPoint 演示文稿</vt:lpstr>
      <vt:lpstr>PowerPoint 演示文稿</vt:lpstr>
      <vt:lpstr>1.2.2 Storage Structure</vt:lpstr>
      <vt:lpstr>Storage Hierarchy</vt:lpstr>
      <vt:lpstr>Storage-Device Hierarchy</vt:lpstr>
      <vt:lpstr>Performance of Various Levels of Storage</vt:lpstr>
      <vt:lpstr>Migration of Integer A from Disk to Register</vt:lpstr>
      <vt:lpstr>1.2.3 I/O Structure</vt:lpstr>
      <vt:lpstr>I/O Structure</vt:lpstr>
      <vt:lpstr>I/O Structure</vt:lpstr>
      <vt:lpstr>Device Drivers</vt:lpstr>
      <vt:lpstr>讨论—I/O Buffer</vt:lpstr>
      <vt:lpstr>讨论—I/O Buffer</vt:lpstr>
      <vt:lpstr>Device-Status Table</vt:lpstr>
      <vt:lpstr>Direct Memory Access (DMA) Structure</vt:lpstr>
      <vt:lpstr>1.3 Computer-System Architecture</vt:lpstr>
      <vt:lpstr>Single-Processor Systems</vt:lpstr>
      <vt:lpstr>Single-Processor Systems</vt:lpstr>
      <vt:lpstr>MultiProcessor Systems</vt:lpstr>
      <vt:lpstr>MultiProcessor Systems</vt:lpstr>
      <vt:lpstr>Multiprocessor Systems</vt:lpstr>
      <vt:lpstr>Symmetric Multiprocessing Architecture</vt:lpstr>
      <vt:lpstr>A Dual-Core Design</vt:lpstr>
      <vt:lpstr>Clustered Systems</vt:lpstr>
      <vt:lpstr>Clustered Systems</vt:lpstr>
      <vt:lpstr>1.4 Operating System Structure</vt:lpstr>
      <vt:lpstr>Memory Layout for Multiprogramming System</vt:lpstr>
      <vt:lpstr>PowerPoint 演示文稿</vt:lpstr>
      <vt:lpstr>1.5  Operating-System Operations</vt:lpstr>
      <vt:lpstr>Operating-System Operations</vt:lpstr>
      <vt:lpstr>1.5 Operating-System Operations</vt:lpstr>
      <vt:lpstr>Operating-System Operations</vt:lpstr>
      <vt:lpstr>Protection</vt:lpstr>
      <vt:lpstr>Protection</vt:lpstr>
      <vt:lpstr>Protection</vt:lpstr>
      <vt:lpstr>Operating-System Operations</vt:lpstr>
      <vt:lpstr>How to</vt:lpstr>
      <vt:lpstr>Operating-System Operations</vt:lpstr>
      <vt:lpstr>讨论</vt:lpstr>
      <vt:lpstr>讨论</vt:lpstr>
      <vt:lpstr>Dual-Mode Operation</vt:lpstr>
      <vt:lpstr>Dual-Mode Operation</vt:lpstr>
      <vt:lpstr>Transition from User to Kernel Mode</vt:lpstr>
      <vt:lpstr>PowerPoint 演示文稿</vt:lpstr>
      <vt:lpstr>Windows NT</vt:lpstr>
      <vt:lpstr>Dual-Mode Operation</vt:lpstr>
      <vt:lpstr>回顾</vt:lpstr>
      <vt:lpstr>回顾</vt:lpstr>
      <vt:lpstr>Transition from User to Kernel Mode</vt:lpstr>
      <vt:lpstr>E.g.   CPU Protection</vt:lpstr>
      <vt:lpstr>E.g. Memory Protection</vt:lpstr>
      <vt:lpstr>E.g. I/O Protection</vt:lpstr>
      <vt:lpstr>PowerPoint 演示文稿</vt:lpstr>
      <vt:lpstr>1.6 Process Management</vt:lpstr>
      <vt:lpstr>Process Management Activities</vt:lpstr>
      <vt:lpstr>1.7 Memory Management</vt:lpstr>
      <vt:lpstr>1.8 Storage Management</vt:lpstr>
      <vt:lpstr>Mass-Storage Management</vt:lpstr>
      <vt:lpstr>Caching</vt:lpstr>
      <vt:lpstr>Performance of Various Levels of Storage</vt:lpstr>
      <vt:lpstr>Migration of Integer A from Disk to Register</vt:lpstr>
      <vt:lpstr>I/O Subsystem</vt:lpstr>
      <vt:lpstr>1.9 Protection and Security</vt:lpstr>
      <vt:lpstr>1.10 Distributed Systems</vt:lpstr>
      <vt:lpstr>Distributed Systems (cont)</vt:lpstr>
      <vt:lpstr>1.11 Special-Purpose Systems</vt:lpstr>
      <vt:lpstr>Real-Time Systems</vt:lpstr>
      <vt:lpstr>Real-Time Systems (Cont.)</vt:lpstr>
      <vt:lpstr>Real-Time Systems (Cont.)</vt:lpstr>
      <vt:lpstr>Window对实时系统的支持</vt:lpstr>
      <vt:lpstr>Multimedia Systems</vt:lpstr>
      <vt:lpstr>Handheld Systems</vt:lpstr>
      <vt:lpstr>本章小结</vt:lpstr>
      <vt:lpstr>本章小结（Cont.）</vt:lpstr>
      <vt:lpstr>本章小结（Cont.）</vt:lpstr>
      <vt:lpstr>本章小结（Cont.）</vt:lpstr>
      <vt:lpstr>课后复习</vt:lpstr>
      <vt:lpstr>End of Chapter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han</dc:creator>
  <cp:lastModifiedBy>han</cp:lastModifiedBy>
  <cp:revision>1222</cp:revision>
  <dcterms:modified xsi:type="dcterms:W3CDTF">2024-02-26T12:06:34Z</dcterms:modified>
</cp:coreProperties>
</file>