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  <p:sldMasterId id="2147483790" r:id="rId2"/>
  </p:sldMasterIdLst>
  <p:notesMasterIdLst>
    <p:notesMasterId r:id="rId109"/>
  </p:notesMasterIdLst>
  <p:sldIdLst>
    <p:sldId id="327" r:id="rId3"/>
    <p:sldId id="263" r:id="rId4"/>
    <p:sldId id="264" r:id="rId5"/>
    <p:sldId id="523" r:id="rId6"/>
    <p:sldId id="479" r:id="rId7"/>
    <p:sldId id="530" r:id="rId8"/>
    <p:sldId id="500" r:id="rId9"/>
    <p:sldId id="481" r:id="rId10"/>
    <p:sldId id="329" r:id="rId11"/>
    <p:sldId id="330" r:id="rId12"/>
    <p:sldId id="331" r:id="rId13"/>
    <p:sldId id="332" r:id="rId14"/>
    <p:sldId id="333" r:id="rId15"/>
    <p:sldId id="480" r:id="rId16"/>
    <p:sldId id="509" r:id="rId17"/>
    <p:sldId id="510" r:id="rId18"/>
    <p:sldId id="517" r:id="rId19"/>
    <p:sldId id="518" r:id="rId20"/>
    <p:sldId id="516" r:id="rId21"/>
    <p:sldId id="335" r:id="rId22"/>
    <p:sldId id="336" r:id="rId23"/>
    <p:sldId id="495" r:id="rId24"/>
    <p:sldId id="374" r:id="rId25"/>
    <p:sldId id="427" r:id="rId26"/>
    <p:sldId id="384" r:id="rId27"/>
    <p:sldId id="519" r:id="rId28"/>
    <p:sldId id="385" r:id="rId29"/>
    <p:sldId id="520" r:id="rId30"/>
    <p:sldId id="386" r:id="rId31"/>
    <p:sldId id="387" r:id="rId32"/>
    <p:sldId id="486" r:id="rId33"/>
    <p:sldId id="487" r:id="rId34"/>
    <p:sldId id="497" r:id="rId35"/>
    <p:sldId id="499" r:id="rId36"/>
    <p:sldId id="501" r:id="rId37"/>
    <p:sldId id="508" r:id="rId38"/>
    <p:sldId id="376" r:id="rId39"/>
    <p:sldId id="377" r:id="rId40"/>
    <p:sldId id="378" r:id="rId41"/>
    <p:sldId id="379" r:id="rId42"/>
    <p:sldId id="380" r:id="rId43"/>
    <p:sldId id="381" r:id="rId44"/>
    <p:sldId id="389" r:id="rId45"/>
    <p:sldId id="388" r:id="rId46"/>
    <p:sldId id="371" r:id="rId47"/>
    <p:sldId id="529" r:id="rId48"/>
    <p:sldId id="490" r:id="rId49"/>
    <p:sldId id="491" r:id="rId50"/>
    <p:sldId id="485" r:id="rId51"/>
    <p:sldId id="489" r:id="rId52"/>
    <p:sldId id="347" r:id="rId53"/>
    <p:sldId id="348" r:id="rId54"/>
    <p:sldId id="349" r:id="rId55"/>
    <p:sldId id="484" r:id="rId56"/>
    <p:sldId id="521" r:id="rId57"/>
    <p:sldId id="483" r:id="rId58"/>
    <p:sldId id="512" r:id="rId59"/>
    <p:sldId id="513" r:id="rId60"/>
    <p:sldId id="514" r:id="rId61"/>
    <p:sldId id="515" r:id="rId62"/>
    <p:sldId id="522" r:id="rId63"/>
    <p:sldId id="506" r:id="rId64"/>
    <p:sldId id="507" r:id="rId65"/>
    <p:sldId id="482" r:id="rId66"/>
    <p:sldId id="505" r:id="rId67"/>
    <p:sldId id="511" r:id="rId68"/>
    <p:sldId id="502" r:id="rId69"/>
    <p:sldId id="503" r:id="rId70"/>
    <p:sldId id="365" r:id="rId71"/>
    <p:sldId id="476" r:id="rId72"/>
    <p:sldId id="477" r:id="rId73"/>
    <p:sldId id="478" r:id="rId74"/>
    <p:sldId id="488" r:id="rId75"/>
    <p:sldId id="361" r:id="rId76"/>
    <p:sldId id="350" r:id="rId77"/>
    <p:sldId id="351" r:id="rId78"/>
    <p:sldId id="352" r:id="rId79"/>
    <p:sldId id="353" r:id="rId80"/>
    <p:sldId id="354" r:id="rId81"/>
    <p:sldId id="355" r:id="rId82"/>
    <p:sldId id="356" r:id="rId83"/>
    <p:sldId id="357" r:id="rId84"/>
    <p:sldId id="358" r:id="rId85"/>
    <p:sldId id="359" r:id="rId86"/>
    <p:sldId id="360" r:id="rId87"/>
    <p:sldId id="287" r:id="rId88"/>
    <p:sldId id="305" r:id="rId89"/>
    <p:sldId id="524" r:id="rId90"/>
    <p:sldId id="306" r:id="rId91"/>
    <p:sldId id="307" r:id="rId92"/>
    <p:sldId id="525" r:id="rId93"/>
    <p:sldId id="526" r:id="rId94"/>
    <p:sldId id="527" r:id="rId95"/>
    <p:sldId id="528" r:id="rId96"/>
    <p:sldId id="337" r:id="rId97"/>
    <p:sldId id="308" r:id="rId98"/>
    <p:sldId id="309" r:id="rId99"/>
    <p:sldId id="310" r:id="rId100"/>
    <p:sldId id="362" r:id="rId101"/>
    <p:sldId id="289" r:id="rId102"/>
    <p:sldId id="290" r:id="rId103"/>
    <p:sldId id="471" r:id="rId104"/>
    <p:sldId id="472" r:id="rId105"/>
    <p:sldId id="473" r:id="rId106"/>
    <p:sldId id="363" r:id="rId107"/>
    <p:sldId id="328" r:id="rId108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08">
          <p15:clr>
            <a:srgbClr val="A4A3A4"/>
          </p15:clr>
        </p15:guide>
        <p15:guide id="2" pos="53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66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740" y="96"/>
      </p:cViewPr>
      <p:guideLst>
        <p:guide orient="horz" pos="808"/>
        <p:guide pos="53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198" cy="7619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12" Type="http://schemas.openxmlformats.org/officeDocument/2006/relationships/theme" Target="theme/theme1.xml"/><Relationship Id="rId16" Type="http://schemas.openxmlformats.org/officeDocument/2006/relationships/slide" Target="slides/slide14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113" Type="http://schemas.openxmlformats.org/officeDocument/2006/relationships/tableStyles" Target="tableStyles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notesMaster" Target="notesMasters/notesMaster1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presProps" Target="presProps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viewProps" Target="viewProps.xml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98466922-934A-4231-A5C9-B4C795454594}"/>
              </a:ext>
            </a:extLst>
          </p:cNvPr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3187700" cy="473075"/>
          </a:xfrm>
          <a:prstGeom prst="rect">
            <a:avLst/>
          </a:prstGeom>
          <a:noFill/>
          <a:ln>
            <a:noFill/>
          </a:ln>
        </p:spPr>
        <p:txBody>
          <a:bodyPr vert="horz" wrap="none" lIns="95045" tIns="47522" rIns="95045" bIns="47522" numCol="1" anchor="ctr" anchorCtr="0" compatLnSpc="1">
            <a:prstTxWarp prst="textNoShape">
              <a:avLst/>
            </a:prstTxWarp>
          </a:bodyPr>
          <a:lstStyle>
            <a:lvl1pPr defTabSz="949325" eaLnBrk="1" hangingPunct="1">
              <a:buFont typeface="Arial" panose="020B0604020202020204" pitchFamily="34" charset="0"/>
              <a:buNone/>
              <a:defRPr sz="1300">
                <a:latin typeface="Helvetica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F684F9FE-E1BD-4E9B-96FB-EED16056E635}"/>
              </a:ext>
            </a:extLst>
          </p:cNvPr>
          <p:cNvSpPr>
            <a:spLocks noGrp="1" noChangeArrowheads="1"/>
          </p:cNvSpPr>
          <p:nvPr>
            <p:ph type="dt" idx="4294967295"/>
          </p:nvPr>
        </p:nvSpPr>
        <p:spPr bwMode="auto">
          <a:xfrm>
            <a:off x="4146550" y="0"/>
            <a:ext cx="3189288" cy="473075"/>
          </a:xfrm>
          <a:prstGeom prst="rect">
            <a:avLst/>
          </a:prstGeom>
          <a:noFill/>
          <a:ln>
            <a:noFill/>
          </a:ln>
        </p:spPr>
        <p:txBody>
          <a:bodyPr vert="horz" wrap="none" lIns="95045" tIns="47522" rIns="95045" bIns="47522" numCol="1" anchor="ctr" anchorCtr="0" compatLnSpc="1">
            <a:prstTxWarp prst="textNoShape">
              <a:avLst/>
            </a:prstTxWarp>
          </a:bodyPr>
          <a:lstStyle>
            <a:lvl1pPr algn="r" defTabSz="949325" eaLnBrk="1" hangingPunct="1">
              <a:buFont typeface="Arial" panose="020B0604020202020204" pitchFamily="34" charset="0"/>
              <a:buNone/>
              <a:defRPr sz="1300">
                <a:latin typeface="Helvetica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ED5F02FF-CCAD-481D-AFB7-F43823C6B4F6}"/>
              </a:ext>
            </a:extLst>
          </p:cNvPr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1211263" y="711200"/>
            <a:ext cx="4832350" cy="362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E3B1E07D-8DAE-4DBF-83EB-9EC03DFA131C}"/>
              </a:ext>
            </a:extLst>
          </p:cNvPr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957263" y="4572000"/>
            <a:ext cx="5421312" cy="4333875"/>
          </a:xfrm>
          <a:prstGeom prst="rect">
            <a:avLst/>
          </a:prstGeom>
          <a:noFill/>
          <a:ln>
            <a:noFill/>
          </a:ln>
        </p:spPr>
        <p:txBody>
          <a:bodyPr vert="horz" wrap="none" lIns="95045" tIns="47522" rIns="95045" bIns="4752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38C9BE83-E726-4821-A35F-DAA335FFBB6A}"/>
              </a:ext>
            </a:extLst>
          </p:cNvPr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9144000"/>
            <a:ext cx="3187700" cy="471488"/>
          </a:xfrm>
          <a:prstGeom prst="rect">
            <a:avLst/>
          </a:prstGeom>
          <a:noFill/>
          <a:ln>
            <a:noFill/>
          </a:ln>
        </p:spPr>
        <p:txBody>
          <a:bodyPr vert="horz" wrap="none" lIns="95045" tIns="47522" rIns="95045" bIns="47522" numCol="1" anchor="b" anchorCtr="0" compatLnSpc="1">
            <a:prstTxWarp prst="textNoShape">
              <a:avLst/>
            </a:prstTxWarp>
          </a:bodyPr>
          <a:lstStyle>
            <a:lvl1pPr defTabSz="949325" eaLnBrk="1" hangingPunct="1">
              <a:buFont typeface="Arial" panose="020B0604020202020204" pitchFamily="34" charset="0"/>
              <a:buNone/>
              <a:defRPr sz="1300">
                <a:latin typeface="Helvetica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9E8241A1-F019-4384-A340-BC6CDCE7E121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46550" y="9144000"/>
            <a:ext cx="3189288" cy="471488"/>
          </a:xfrm>
          <a:prstGeom prst="rect">
            <a:avLst/>
          </a:prstGeom>
          <a:noFill/>
          <a:ln>
            <a:noFill/>
          </a:ln>
        </p:spPr>
        <p:txBody>
          <a:bodyPr vert="horz" wrap="none" lIns="95045" tIns="47522" rIns="95045" bIns="47522" numCol="1" anchor="b" anchorCtr="0" compatLnSpc="1">
            <a:prstTxWarp prst="textNoShape">
              <a:avLst/>
            </a:prstTxWarp>
          </a:bodyPr>
          <a:lstStyle>
            <a:lvl1pPr algn="r" defTabSz="949325" eaLnBrk="1" hangingPunct="1">
              <a:buFont typeface="Arial" panose="020B0604020202020204" pitchFamily="34" charset="0"/>
              <a:buNone/>
              <a:defRPr sz="1300">
                <a:latin typeface="Helvetica" panose="020B0604020202020204" pitchFamily="34" charset="0"/>
                <a:ea typeface="+mn-ea"/>
              </a:defRPr>
            </a:lvl1pPr>
          </a:lstStyle>
          <a:p>
            <a:pPr>
              <a:defRPr/>
            </a:pPr>
            <a:fld id="{569713F4-A75A-4620-BF63-F49885889FC2}" type="slidenum">
              <a:rPr lang="zh-CN" altLang="en-US"/>
              <a:pPr>
                <a:defRPr/>
              </a:pPr>
              <a:t>‹#›</a:t>
            </a:fld>
            <a:endParaRPr lang="en-US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202692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852706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43700" y="228600"/>
            <a:ext cx="2019300" cy="5537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905500" cy="5537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7322579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E855FCC-5057-47E5-B151-392415D96E3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4C66556-56C5-4118-BB8E-A4DF2AB9B84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186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CDB7314-B916-4A87-BEAB-E37C015D45C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014F2B3-912B-4829-8206-2FD97E61090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5113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9DA3C5B-D72C-4F49-9DDA-0407514C39E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79F6ED6-CA68-4898-9D73-B5137970220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9989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27088" y="1282700"/>
            <a:ext cx="3598862" cy="4483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8350" y="1282700"/>
            <a:ext cx="3600450" cy="4483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97BBE1-84FE-4A04-969E-26D6A41E8A9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EC75AB-50E0-466D-AA5B-CBEF55B3835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1913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096C3D8-E82D-4E76-A691-59BD00F8414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A5270021-4FD3-494C-A812-6E9626B517F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1194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AE90CB8E-BA63-43E6-A8C1-2DC13C4D261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27F368F5-F7E0-4176-B795-BABE41B023C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833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D8CC9ABF-ED0A-45A4-B293-0D18A606A10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1E19ACFD-2932-414A-9713-259CED6768A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080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09FAF82-F826-46C9-8FDE-35B4E17DF52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73DF3F-CB85-422B-B4BC-229D61A72A3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960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282091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0BB27E1-065A-411E-808E-FE144C873C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F661E4-2395-4168-947F-035571A7609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6211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11F6199-343D-4B67-89CA-E7A5BD8F4C9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1CD15BA-488B-4F13-BE3D-7B7F91C4719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59532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43700" y="228600"/>
            <a:ext cx="2019300" cy="5537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905500" cy="5537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CFF295A-F3F6-4F2E-8921-FA6A2F51AE7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CA5983D-D9D3-471A-84C7-EA0CDDD6FAE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461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47282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27088" y="1282700"/>
            <a:ext cx="3598862" cy="4483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8350" y="1282700"/>
            <a:ext cx="3600450" cy="4483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669719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547096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186803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9740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11938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231935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F8F8F8"/>
            </a:gs>
            <a:gs pos="100000">
              <a:srgbClr val="CCEC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04A513E4-BBDC-44E8-B427-551DFE47A85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27088" y="1282700"/>
            <a:ext cx="7351712" cy="448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7" name="Text Box 3">
            <a:extLst>
              <a:ext uri="{FF2B5EF4-FFF2-40B4-BE49-F238E27FC236}">
                <a16:creationId xmlns:a16="http://schemas.microsoft.com/office/drawing/2014/main" id="{70A8193C-0C79-4F0A-B065-54FD9C7CB0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4975" y="6613525"/>
            <a:ext cx="488950" cy="2444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zh-CN" sz="1000" b="1">
                <a:solidFill>
                  <a:srgbClr val="993300"/>
                </a:solidFill>
                <a:latin typeface="Helvetica" panose="020B0604020202020204" pitchFamily="34" charset="0"/>
              </a:rPr>
              <a:t>4.</a:t>
            </a:r>
            <a:fld id="{D5F2364D-3987-4EB4-8A1A-D67C131F7E90}" type="slidenum">
              <a:rPr lang="en-US" altLang="zh-CN" sz="1000" b="1" smtClean="0">
                <a:solidFill>
                  <a:srgbClr val="993300"/>
                </a:solidFill>
                <a:latin typeface="Helvetica" panose="020B0604020202020204" pitchFamily="34" charset="0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zh-CN" sz="1000" b="1">
              <a:solidFill>
                <a:srgbClr val="993300"/>
              </a:solidFill>
              <a:latin typeface="Helvetica" panose="020B0604020202020204" pitchFamily="34" charset="0"/>
            </a:endParaRP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E0190A9E-F7C9-40B6-8BB9-53AD1B8BB4E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85800" y="228600"/>
            <a:ext cx="8077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9" name="Freeform 5">
            <a:extLst>
              <a:ext uri="{FF2B5EF4-FFF2-40B4-BE49-F238E27FC236}">
                <a16:creationId xmlns:a16="http://schemas.microsoft.com/office/drawing/2014/main" id="{AE393BFE-165B-42FC-8475-85E28271739F}"/>
              </a:ext>
            </a:extLst>
          </p:cNvPr>
          <p:cNvSpPr>
            <a:spLocks/>
          </p:cNvSpPr>
          <p:nvPr/>
        </p:nvSpPr>
        <p:spPr bwMode="auto">
          <a:xfrm rot="8361210" flipV="1">
            <a:off x="1609725" y="4962525"/>
            <a:ext cx="9525" cy="1588"/>
          </a:xfrm>
          <a:custGeom>
            <a:avLst/>
            <a:gdLst>
              <a:gd name="T0" fmla="*/ 2147483646 w 20"/>
              <a:gd name="T1" fmla="*/ 2147483646 h 4"/>
              <a:gd name="T2" fmla="*/ 0 w 20"/>
              <a:gd name="T3" fmla="*/ 0 h 4"/>
              <a:gd name="T4" fmla="*/ 2147483646 w 20"/>
              <a:gd name="T5" fmla="*/ 0 h 4"/>
              <a:gd name="T6" fmla="*/ 2147483646 w 20"/>
              <a:gd name="T7" fmla="*/ 2147483646 h 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0" h="4">
                <a:moveTo>
                  <a:pt x="20" y="4"/>
                </a:moveTo>
                <a:lnTo>
                  <a:pt x="0" y="0"/>
                </a:lnTo>
                <a:lnTo>
                  <a:pt x="16" y="0"/>
                </a:lnTo>
                <a:lnTo>
                  <a:pt x="20" y="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0" name="Freeform 6">
            <a:extLst>
              <a:ext uri="{FF2B5EF4-FFF2-40B4-BE49-F238E27FC236}">
                <a16:creationId xmlns:a16="http://schemas.microsoft.com/office/drawing/2014/main" id="{262E0334-A5BA-4E8B-AEDD-623990FE9AEC}"/>
              </a:ext>
            </a:extLst>
          </p:cNvPr>
          <p:cNvSpPr>
            <a:spLocks/>
          </p:cNvSpPr>
          <p:nvPr/>
        </p:nvSpPr>
        <p:spPr bwMode="auto">
          <a:xfrm rot="10665470" flipV="1">
            <a:off x="1189038" y="4205288"/>
            <a:ext cx="4762" cy="1587"/>
          </a:xfrm>
          <a:custGeom>
            <a:avLst/>
            <a:gdLst>
              <a:gd name="T0" fmla="*/ 2147483646 w 12"/>
              <a:gd name="T1" fmla="*/ 2147483646 h 4"/>
              <a:gd name="T2" fmla="*/ 0 w 12"/>
              <a:gd name="T3" fmla="*/ 0 h 4"/>
              <a:gd name="T4" fmla="*/ 2147483646 w 12"/>
              <a:gd name="T5" fmla="*/ 0 h 4"/>
              <a:gd name="T6" fmla="*/ 2147483646 w 12"/>
              <a:gd name="T7" fmla="*/ 2147483646 h 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2" h="4">
                <a:moveTo>
                  <a:pt x="12" y="4"/>
                </a:moveTo>
                <a:lnTo>
                  <a:pt x="0" y="0"/>
                </a:lnTo>
                <a:lnTo>
                  <a:pt x="12" y="0"/>
                </a:lnTo>
                <a:lnTo>
                  <a:pt x="12" y="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1" name="Freeform 7">
            <a:extLst>
              <a:ext uri="{FF2B5EF4-FFF2-40B4-BE49-F238E27FC236}">
                <a16:creationId xmlns:a16="http://schemas.microsoft.com/office/drawing/2014/main" id="{C1BF475E-497C-4D8D-B8F0-C8949DF0434E}"/>
              </a:ext>
            </a:extLst>
          </p:cNvPr>
          <p:cNvSpPr>
            <a:spLocks/>
          </p:cNvSpPr>
          <p:nvPr/>
        </p:nvSpPr>
        <p:spPr bwMode="auto">
          <a:xfrm>
            <a:off x="5164138" y="4206875"/>
            <a:ext cx="7937" cy="9525"/>
          </a:xfrm>
          <a:custGeom>
            <a:avLst/>
            <a:gdLst>
              <a:gd name="T0" fmla="*/ 2147483646 w 12"/>
              <a:gd name="T1" fmla="*/ 2147483646 h 12"/>
              <a:gd name="T2" fmla="*/ 0 w 12"/>
              <a:gd name="T3" fmla="*/ 2147483646 h 12"/>
              <a:gd name="T4" fmla="*/ 2147483646 w 12"/>
              <a:gd name="T5" fmla="*/ 0 h 12"/>
              <a:gd name="T6" fmla="*/ 2147483646 w 12"/>
              <a:gd name="T7" fmla="*/ 2147483646 h 1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2" h="12">
                <a:moveTo>
                  <a:pt x="7" y="12"/>
                </a:moveTo>
                <a:lnTo>
                  <a:pt x="0" y="10"/>
                </a:lnTo>
                <a:lnTo>
                  <a:pt x="12" y="0"/>
                </a:lnTo>
                <a:lnTo>
                  <a:pt x="7" y="1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2" name="Text Box 8">
            <a:extLst>
              <a:ext uri="{FF2B5EF4-FFF2-40B4-BE49-F238E27FC236}">
                <a16:creationId xmlns:a16="http://schemas.microsoft.com/office/drawing/2014/main" id="{50C03C90-6A56-4067-AC8F-941D31200E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zh-CN" sz="1000" b="1">
                <a:solidFill>
                  <a:srgbClr val="993300"/>
                </a:solidFill>
                <a:latin typeface="Helvetica" panose="020B0604020202020204" pitchFamily="34" charset="0"/>
              </a:rPr>
              <a:t>Silberschatz, Galvin and Gagne ©2005</a:t>
            </a:r>
          </a:p>
        </p:txBody>
      </p:sp>
      <p:sp>
        <p:nvSpPr>
          <p:cNvPr id="1033" name="Text Box 9">
            <a:extLst>
              <a:ext uri="{FF2B5EF4-FFF2-40B4-BE49-F238E27FC236}">
                <a16:creationId xmlns:a16="http://schemas.microsoft.com/office/drawing/2014/main" id="{C91352E4-A186-4059-B4BE-791BCA9FD3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13525"/>
            <a:ext cx="3851275" cy="2444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zh-CN" sz="1000" b="1">
                <a:solidFill>
                  <a:srgbClr val="993300"/>
                </a:solidFill>
                <a:latin typeface="Helvetica" panose="020B0604020202020204" pitchFamily="34" charset="0"/>
              </a:rPr>
              <a:t>Operating System Concepts – 7</a:t>
            </a:r>
            <a:r>
              <a:rPr lang="en-US" altLang="zh-CN" sz="1000" b="1" baseline="30000">
                <a:solidFill>
                  <a:srgbClr val="993300"/>
                </a:solidFill>
                <a:latin typeface="Helvetica" panose="020B0604020202020204" pitchFamily="34" charset="0"/>
              </a:rPr>
              <a:t>th</a:t>
            </a:r>
            <a:r>
              <a:rPr lang="en-US" altLang="zh-CN" sz="1000" b="1">
                <a:solidFill>
                  <a:srgbClr val="993300"/>
                </a:solidFill>
                <a:latin typeface="Helvetica" panose="020B0604020202020204" pitchFamily="34" charset="0"/>
              </a:rPr>
              <a:t> edition, Jan 23, 2005</a:t>
            </a:r>
          </a:p>
        </p:txBody>
      </p:sp>
      <p:sp>
        <p:nvSpPr>
          <p:cNvPr id="1034" name="Freeform 10">
            <a:extLst>
              <a:ext uri="{FF2B5EF4-FFF2-40B4-BE49-F238E27FC236}">
                <a16:creationId xmlns:a16="http://schemas.microsoft.com/office/drawing/2014/main" id="{C49EA47E-ACF6-4B7C-B722-7C14A40F5056}"/>
              </a:ext>
            </a:extLst>
          </p:cNvPr>
          <p:cNvSpPr>
            <a:spLocks/>
          </p:cNvSpPr>
          <p:nvPr/>
        </p:nvSpPr>
        <p:spPr bwMode="auto">
          <a:xfrm>
            <a:off x="-1658938" y="1109663"/>
            <a:ext cx="4763" cy="1587"/>
          </a:xfrm>
          <a:custGeom>
            <a:avLst/>
            <a:gdLst>
              <a:gd name="T0" fmla="*/ 2147483646 w 13"/>
              <a:gd name="T1" fmla="*/ 0 h 1587"/>
              <a:gd name="T2" fmla="*/ 0 w 13"/>
              <a:gd name="T3" fmla="*/ 0 h 1587"/>
              <a:gd name="T4" fmla="*/ 2147483646 w 13"/>
              <a:gd name="T5" fmla="*/ 0 h 1587"/>
              <a:gd name="T6" fmla="*/ 2147483646 w 13"/>
              <a:gd name="T7" fmla="*/ 0 h 158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3" h="1587">
                <a:moveTo>
                  <a:pt x="13" y="0"/>
                </a:moveTo>
                <a:lnTo>
                  <a:pt x="0" y="0"/>
                </a:lnTo>
                <a:lnTo>
                  <a:pt x="7" y="0"/>
                </a:lnTo>
                <a:lnTo>
                  <a:pt x="1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5" name="Freeform 11">
            <a:extLst>
              <a:ext uri="{FF2B5EF4-FFF2-40B4-BE49-F238E27FC236}">
                <a16:creationId xmlns:a16="http://schemas.microsoft.com/office/drawing/2014/main" id="{C9A08984-CECC-44CF-903C-27D46AC93E48}"/>
              </a:ext>
            </a:extLst>
          </p:cNvPr>
          <p:cNvSpPr>
            <a:spLocks/>
          </p:cNvSpPr>
          <p:nvPr/>
        </p:nvSpPr>
        <p:spPr bwMode="auto">
          <a:xfrm>
            <a:off x="-898525" y="1169988"/>
            <a:ext cx="3175" cy="1587"/>
          </a:xfrm>
          <a:custGeom>
            <a:avLst/>
            <a:gdLst>
              <a:gd name="T0" fmla="*/ 0 w 10"/>
              <a:gd name="T1" fmla="*/ 0 h 1587"/>
              <a:gd name="T2" fmla="*/ 2147483646 w 10"/>
              <a:gd name="T3" fmla="*/ 0 h 1587"/>
              <a:gd name="T4" fmla="*/ 2147483646 w 10"/>
              <a:gd name="T5" fmla="*/ 0 h 1587"/>
              <a:gd name="T6" fmla="*/ 0 w 10"/>
              <a:gd name="T7" fmla="*/ 0 h 158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" h="1587">
                <a:moveTo>
                  <a:pt x="0" y="0"/>
                </a:moveTo>
                <a:lnTo>
                  <a:pt x="10" y="0"/>
                </a:lnTo>
                <a:lnTo>
                  <a:pt x="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6" name="Rectangle 12">
            <a:extLst>
              <a:ext uri="{FF2B5EF4-FFF2-40B4-BE49-F238E27FC236}">
                <a16:creationId xmlns:a16="http://schemas.microsoft.com/office/drawing/2014/main" id="{1BEF0FD0-412C-447F-87EE-EF2C5A17B5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479550" y="423863"/>
            <a:ext cx="1587" cy="15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zh-CN" altLang="en-US">
              <a:latin typeface="Helvetica" panose="020B0604020202020204" pitchFamily="34" charset="0"/>
            </a:endParaRPr>
          </a:p>
        </p:txBody>
      </p:sp>
      <p:sp>
        <p:nvSpPr>
          <p:cNvPr id="1037" name="Freeform 13">
            <a:extLst>
              <a:ext uri="{FF2B5EF4-FFF2-40B4-BE49-F238E27FC236}">
                <a16:creationId xmlns:a16="http://schemas.microsoft.com/office/drawing/2014/main" id="{C2AEB3CC-E63F-49E4-B139-E6013467AA99}"/>
              </a:ext>
            </a:extLst>
          </p:cNvPr>
          <p:cNvSpPr>
            <a:spLocks/>
          </p:cNvSpPr>
          <p:nvPr/>
        </p:nvSpPr>
        <p:spPr bwMode="auto">
          <a:xfrm>
            <a:off x="-1466850" y="889000"/>
            <a:ext cx="6350" cy="1588"/>
          </a:xfrm>
          <a:custGeom>
            <a:avLst/>
            <a:gdLst>
              <a:gd name="T0" fmla="*/ 0 w 18"/>
              <a:gd name="T1" fmla="*/ 2147483646 h 7"/>
              <a:gd name="T2" fmla="*/ 2147483646 w 18"/>
              <a:gd name="T3" fmla="*/ 0 h 7"/>
              <a:gd name="T4" fmla="*/ 2147483646 w 18"/>
              <a:gd name="T5" fmla="*/ 0 h 7"/>
              <a:gd name="T6" fmla="*/ 0 w 18"/>
              <a:gd name="T7" fmla="*/ 2147483646 h 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8" h="7">
                <a:moveTo>
                  <a:pt x="0" y="7"/>
                </a:moveTo>
                <a:lnTo>
                  <a:pt x="12" y="0"/>
                </a:lnTo>
                <a:lnTo>
                  <a:pt x="18" y="0"/>
                </a:lnTo>
                <a:lnTo>
                  <a:pt x="0" y="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8" name="Freeform 14">
            <a:extLst>
              <a:ext uri="{FF2B5EF4-FFF2-40B4-BE49-F238E27FC236}">
                <a16:creationId xmlns:a16="http://schemas.microsoft.com/office/drawing/2014/main" id="{6B577659-A2B2-4DE8-AFE2-EFEC37DFC4C0}"/>
              </a:ext>
            </a:extLst>
          </p:cNvPr>
          <p:cNvSpPr>
            <a:spLocks/>
          </p:cNvSpPr>
          <p:nvPr/>
        </p:nvSpPr>
        <p:spPr bwMode="auto">
          <a:xfrm>
            <a:off x="-1639888" y="1144588"/>
            <a:ext cx="1588" cy="6350"/>
          </a:xfrm>
          <a:custGeom>
            <a:avLst/>
            <a:gdLst>
              <a:gd name="T0" fmla="*/ 0 w 6"/>
              <a:gd name="T1" fmla="*/ 2147483646 h 16"/>
              <a:gd name="T2" fmla="*/ 2147483646 w 6"/>
              <a:gd name="T3" fmla="*/ 0 h 16"/>
              <a:gd name="T4" fmla="*/ 2147483646 w 6"/>
              <a:gd name="T5" fmla="*/ 2147483646 h 16"/>
              <a:gd name="T6" fmla="*/ 0 w 6"/>
              <a:gd name="T7" fmla="*/ 2147483646 h 1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" h="16">
                <a:moveTo>
                  <a:pt x="0" y="16"/>
                </a:moveTo>
                <a:lnTo>
                  <a:pt x="6" y="0"/>
                </a:lnTo>
                <a:lnTo>
                  <a:pt x="3" y="13"/>
                </a:lnTo>
                <a:lnTo>
                  <a:pt x="0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9" name="Freeform 15">
            <a:extLst>
              <a:ext uri="{FF2B5EF4-FFF2-40B4-BE49-F238E27FC236}">
                <a16:creationId xmlns:a16="http://schemas.microsoft.com/office/drawing/2014/main" id="{2EE26A9D-C3FF-43F7-9C10-D778E289303A}"/>
              </a:ext>
            </a:extLst>
          </p:cNvPr>
          <p:cNvSpPr>
            <a:spLocks/>
          </p:cNvSpPr>
          <p:nvPr/>
        </p:nvSpPr>
        <p:spPr bwMode="auto">
          <a:xfrm>
            <a:off x="-1247775" y="1146175"/>
            <a:ext cx="4762" cy="7938"/>
          </a:xfrm>
          <a:custGeom>
            <a:avLst/>
            <a:gdLst>
              <a:gd name="T0" fmla="*/ 2147483646 w 11"/>
              <a:gd name="T1" fmla="*/ 2147483646 h 20"/>
              <a:gd name="T2" fmla="*/ 0 w 11"/>
              <a:gd name="T3" fmla="*/ 0 h 20"/>
              <a:gd name="T4" fmla="*/ 2147483646 w 11"/>
              <a:gd name="T5" fmla="*/ 2147483646 h 20"/>
              <a:gd name="T6" fmla="*/ 2147483646 w 11"/>
              <a:gd name="T7" fmla="*/ 2147483646 h 2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1" h="20">
                <a:moveTo>
                  <a:pt x="8" y="20"/>
                </a:moveTo>
                <a:lnTo>
                  <a:pt x="0" y="0"/>
                </a:lnTo>
                <a:lnTo>
                  <a:pt x="11" y="16"/>
                </a:lnTo>
                <a:lnTo>
                  <a:pt x="8" y="2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0" name="Freeform 16">
            <a:extLst>
              <a:ext uri="{FF2B5EF4-FFF2-40B4-BE49-F238E27FC236}">
                <a16:creationId xmlns:a16="http://schemas.microsoft.com/office/drawing/2014/main" id="{8F61237A-5A9E-41BB-9444-3BACAA9CCC77}"/>
              </a:ext>
            </a:extLst>
          </p:cNvPr>
          <p:cNvSpPr>
            <a:spLocks/>
          </p:cNvSpPr>
          <p:nvPr/>
        </p:nvSpPr>
        <p:spPr bwMode="auto">
          <a:xfrm>
            <a:off x="-1101725" y="1228725"/>
            <a:ext cx="1587" cy="6350"/>
          </a:xfrm>
          <a:custGeom>
            <a:avLst/>
            <a:gdLst>
              <a:gd name="T0" fmla="*/ 0 w 7"/>
              <a:gd name="T1" fmla="*/ 2147483646 h 14"/>
              <a:gd name="T2" fmla="*/ 2147483646 w 7"/>
              <a:gd name="T3" fmla="*/ 0 h 14"/>
              <a:gd name="T4" fmla="*/ 2147483646 w 7"/>
              <a:gd name="T5" fmla="*/ 2147483646 h 14"/>
              <a:gd name="T6" fmla="*/ 0 w 7"/>
              <a:gd name="T7" fmla="*/ 2147483646 h 1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" h="14">
                <a:moveTo>
                  <a:pt x="0" y="14"/>
                </a:moveTo>
                <a:lnTo>
                  <a:pt x="7" y="0"/>
                </a:lnTo>
                <a:lnTo>
                  <a:pt x="7" y="7"/>
                </a:lnTo>
                <a:lnTo>
                  <a:pt x="0" y="1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1" name="Freeform 17">
            <a:extLst>
              <a:ext uri="{FF2B5EF4-FFF2-40B4-BE49-F238E27FC236}">
                <a16:creationId xmlns:a16="http://schemas.microsoft.com/office/drawing/2014/main" id="{867680B2-3E5A-4F4A-869F-217CE4E88583}"/>
              </a:ext>
            </a:extLst>
          </p:cNvPr>
          <p:cNvSpPr>
            <a:spLocks/>
          </p:cNvSpPr>
          <p:nvPr/>
        </p:nvSpPr>
        <p:spPr bwMode="auto">
          <a:xfrm>
            <a:off x="-1303338" y="1270000"/>
            <a:ext cx="12700" cy="1588"/>
          </a:xfrm>
          <a:custGeom>
            <a:avLst/>
            <a:gdLst>
              <a:gd name="T0" fmla="*/ 0 w 30"/>
              <a:gd name="T1" fmla="*/ 2147483646 h 3"/>
              <a:gd name="T2" fmla="*/ 2147483646 w 30"/>
              <a:gd name="T3" fmla="*/ 0 h 3"/>
              <a:gd name="T4" fmla="*/ 2147483646 w 30"/>
              <a:gd name="T5" fmla="*/ 0 h 3"/>
              <a:gd name="T6" fmla="*/ 0 w 30"/>
              <a:gd name="T7" fmla="*/ 2147483646 h 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0" h="3">
                <a:moveTo>
                  <a:pt x="0" y="3"/>
                </a:moveTo>
                <a:lnTo>
                  <a:pt x="15" y="0"/>
                </a:lnTo>
                <a:lnTo>
                  <a:pt x="30" y="0"/>
                </a:lnTo>
                <a:lnTo>
                  <a:pt x="0" y="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2" name="Freeform 18">
            <a:extLst>
              <a:ext uri="{FF2B5EF4-FFF2-40B4-BE49-F238E27FC236}">
                <a16:creationId xmlns:a16="http://schemas.microsoft.com/office/drawing/2014/main" id="{7FDCC33F-0EF6-48BE-A8A1-3E71CFB0A3DB}"/>
              </a:ext>
            </a:extLst>
          </p:cNvPr>
          <p:cNvSpPr>
            <a:spLocks/>
          </p:cNvSpPr>
          <p:nvPr/>
        </p:nvSpPr>
        <p:spPr bwMode="auto">
          <a:xfrm>
            <a:off x="1176338" y="885825"/>
            <a:ext cx="4762" cy="9525"/>
          </a:xfrm>
          <a:custGeom>
            <a:avLst/>
            <a:gdLst>
              <a:gd name="T0" fmla="*/ 0 w 9"/>
              <a:gd name="T1" fmla="*/ 2147483646 h 24"/>
              <a:gd name="T2" fmla="*/ 2147483646 w 9"/>
              <a:gd name="T3" fmla="*/ 0 h 24"/>
              <a:gd name="T4" fmla="*/ 2147483646 w 9"/>
              <a:gd name="T5" fmla="*/ 2147483646 h 24"/>
              <a:gd name="T6" fmla="*/ 0 w 9"/>
              <a:gd name="T7" fmla="*/ 2147483646 h 2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9" h="24">
                <a:moveTo>
                  <a:pt x="0" y="24"/>
                </a:moveTo>
                <a:lnTo>
                  <a:pt x="9" y="0"/>
                </a:lnTo>
                <a:lnTo>
                  <a:pt x="6" y="17"/>
                </a:lnTo>
                <a:lnTo>
                  <a:pt x="0" y="2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043" name="Picture 19" descr="Slide_iconblue_pc">
            <a:extLst>
              <a:ext uri="{FF2B5EF4-FFF2-40B4-BE49-F238E27FC236}">
                <a16:creationId xmlns:a16="http://schemas.microsoft.com/office/drawing/2014/main" id="{6526FCE5-6F86-4027-B198-6E294EA77F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8475" y="6010275"/>
            <a:ext cx="1011238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4" name="Picture 20" descr="Slide_iconvertical">
            <a:extLst>
              <a:ext uri="{FF2B5EF4-FFF2-40B4-BE49-F238E27FC236}">
                <a16:creationId xmlns:a16="http://schemas.microsoft.com/office/drawing/2014/main" id="{9D39498F-68DC-4723-85A1-FA6C45F086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00075" cy="110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rgbClr val="9933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90000"/>
        <a:buFont typeface="Monotype Sorts" pitchFamily="2" charset="2"/>
        <a:buChar char="n"/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80000"/>
        <a:buFont typeface="Monotype Sorts" pitchFamily="2" charset="2"/>
        <a:buChar char="l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Monotype Sorts" pitchFamily="2" charset="2"/>
        <a:buChar char="4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Font typeface="Monotype Sorts" pitchFamily="2" charset="2"/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Font typeface="Monotype Sorts" pitchFamily="2" charset="2"/>
        <a:buChar char="»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F8F8F8"/>
            </a:gs>
            <a:gs pos="100000">
              <a:srgbClr val="99CC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Rectangle 6">
            <a:extLst>
              <a:ext uri="{FF2B5EF4-FFF2-40B4-BE49-F238E27FC236}">
                <a16:creationId xmlns:a16="http://schemas.microsoft.com/office/drawing/2014/main" id="{998790B8-317E-40D8-BDFB-EACC5A66ED59}"/>
              </a:ext>
            </a:extLst>
          </p:cNvPr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0" r:id="rId14" imgW="0" imgH="0" progId="">
                  <p:embed/>
                </p:oleObj>
              </mc:Choice>
              <mc:Fallback>
                <p:oleObj r:id="rId14" imgW="0" imgH="0" progId="">
                  <p:embed/>
                  <p:pic>
                    <p:nvPicPr>
                      <p:cNvPr id="0" name="Rectangle 6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397000"/>
                        <a:ext cx="6096000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51" name="Picture 7" descr="Slide_iconblue_pc">
            <a:extLst>
              <a:ext uri="{FF2B5EF4-FFF2-40B4-BE49-F238E27FC236}">
                <a16:creationId xmlns:a16="http://schemas.microsoft.com/office/drawing/2014/main" id="{6A628AFA-7AFC-495E-BFF0-FE648DF542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9763" y="4829175"/>
            <a:ext cx="2349500" cy="1419225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8" descr="BD21332_">
            <a:extLst>
              <a:ext uri="{FF2B5EF4-FFF2-40B4-BE49-F238E27FC236}">
                <a16:creationId xmlns:a16="http://schemas.microsoft.com/office/drawing/2014/main" id="{DB7DAC4D-C142-4863-A636-8C699CB52A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875" y="3603625"/>
            <a:ext cx="603567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3" name="Rectangle 2">
            <a:extLst>
              <a:ext uri="{FF2B5EF4-FFF2-40B4-BE49-F238E27FC236}">
                <a16:creationId xmlns:a16="http://schemas.microsoft.com/office/drawing/2014/main" id="{DDAE2241-CA15-4638-8720-A149776C5D8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27088" y="1282700"/>
            <a:ext cx="7351712" cy="448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2054" name="Rectangle 4">
            <a:extLst>
              <a:ext uri="{FF2B5EF4-FFF2-40B4-BE49-F238E27FC236}">
                <a16:creationId xmlns:a16="http://schemas.microsoft.com/office/drawing/2014/main" id="{6E7D8322-4FDF-4FD0-A24A-990382DF915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85800" y="228600"/>
            <a:ext cx="8077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2055" name="Rectangle 4">
            <a:extLst>
              <a:ext uri="{FF2B5EF4-FFF2-40B4-BE49-F238E27FC236}">
                <a16:creationId xmlns:a16="http://schemas.microsoft.com/office/drawing/2014/main" id="{B28EFE78-2956-4327-874C-F303ED33D868}"/>
              </a:ext>
            </a:extLst>
          </p:cNvPr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50000"/>
              </a:spcBef>
              <a:buFont typeface="Arial" panose="020B0604020202020204" pitchFamily="34" charset="0"/>
              <a:buNone/>
              <a:defRPr sz="1400">
                <a:solidFill>
                  <a:srgbClr val="578963"/>
                </a:solidFill>
                <a:latin typeface="Times New Roman" panose="02020603050405020304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6" name="Rectangle 5">
            <a:extLst>
              <a:ext uri="{FF2B5EF4-FFF2-40B4-BE49-F238E27FC236}">
                <a16:creationId xmlns:a16="http://schemas.microsoft.com/office/drawing/2014/main" id="{7DFF7376-2402-4944-85E1-05FAA14C6F63}"/>
              </a:ext>
            </a:extLst>
          </p:cNvPr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50000"/>
              </a:spcBef>
              <a:buFont typeface="Arial" panose="020B0604020202020204" pitchFamily="34" charset="0"/>
              <a:buNone/>
              <a:defRPr sz="1400">
                <a:solidFill>
                  <a:srgbClr val="578963"/>
                </a:solidFill>
                <a:latin typeface="Times New Roman" panose="02020603050405020304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rgbClr val="9933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90000"/>
        <a:buFont typeface="Monotype Sorts" pitchFamily="2" charset="2"/>
        <a:buChar char="n"/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80000"/>
        <a:buFont typeface="Monotype Sorts" pitchFamily="2" charset="2"/>
        <a:buChar char="l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Monotype Sorts" pitchFamily="2" charset="2"/>
        <a:buChar char="4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Font typeface="Monotype Sorts" pitchFamily="2" charset="2"/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Font typeface="Monotype Sorts" pitchFamily="2" charset="2"/>
        <a:buChar char="»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tags" Target="../tags/tag36.xml"/><Relationship Id="rId13" Type="http://schemas.openxmlformats.org/officeDocument/2006/relationships/tags" Target="../tags/tag41.xml"/><Relationship Id="rId18" Type="http://schemas.openxmlformats.org/officeDocument/2006/relationships/tags" Target="../tags/tag46.xml"/><Relationship Id="rId26" Type="http://schemas.openxmlformats.org/officeDocument/2006/relationships/tags" Target="../tags/tag54.xml"/><Relationship Id="rId3" Type="http://schemas.openxmlformats.org/officeDocument/2006/relationships/tags" Target="../tags/tag31.xml"/><Relationship Id="rId21" Type="http://schemas.openxmlformats.org/officeDocument/2006/relationships/tags" Target="../tags/tag49.xml"/><Relationship Id="rId7" Type="http://schemas.openxmlformats.org/officeDocument/2006/relationships/tags" Target="../tags/tag35.xml"/><Relationship Id="rId12" Type="http://schemas.openxmlformats.org/officeDocument/2006/relationships/tags" Target="../tags/tag40.xml"/><Relationship Id="rId17" Type="http://schemas.openxmlformats.org/officeDocument/2006/relationships/tags" Target="../tags/tag45.xml"/><Relationship Id="rId25" Type="http://schemas.openxmlformats.org/officeDocument/2006/relationships/tags" Target="../tags/tag53.xml"/><Relationship Id="rId2" Type="http://schemas.openxmlformats.org/officeDocument/2006/relationships/tags" Target="../tags/tag30.xml"/><Relationship Id="rId16" Type="http://schemas.openxmlformats.org/officeDocument/2006/relationships/tags" Target="../tags/tag44.xml"/><Relationship Id="rId20" Type="http://schemas.openxmlformats.org/officeDocument/2006/relationships/tags" Target="../tags/tag48.xml"/><Relationship Id="rId29" Type="http://schemas.openxmlformats.org/officeDocument/2006/relationships/slideLayout" Target="../slideLayouts/slideLayout7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11" Type="http://schemas.openxmlformats.org/officeDocument/2006/relationships/tags" Target="../tags/tag39.xml"/><Relationship Id="rId24" Type="http://schemas.openxmlformats.org/officeDocument/2006/relationships/tags" Target="../tags/tag52.xml"/><Relationship Id="rId5" Type="http://schemas.openxmlformats.org/officeDocument/2006/relationships/tags" Target="../tags/tag33.xml"/><Relationship Id="rId15" Type="http://schemas.openxmlformats.org/officeDocument/2006/relationships/tags" Target="../tags/tag43.xml"/><Relationship Id="rId23" Type="http://schemas.openxmlformats.org/officeDocument/2006/relationships/tags" Target="../tags/tag51.xml"/><Relationship Id="rId28" Type="http://schemas.openxmlformats.org/officeDocument/2006/relationships/tags" Target="../tags/tag56.xml"/><Relationship Id="rId10" Type="http://schemas.openxmlformats.org/officeDocument/2006/relationships/tags" Target="../tags/tag38.xml"/><Relationship Id="rId19" Type="http://schemas.openxmlformats.org/officeDocument/2006/relationships/tags" Target="../tags/tag47.xml"/><Relationship Id="rId4" Type="http://schemas.openxmlformats.org/officeDocument/2006/relationships/tags" Target="../tags/tag32.xml"/><Relationship Id="rId9" Type="http://schemas.openxmlformats.org/officeDocument/2006/relationships/tags" Target="../tags/tag37.xml"/><Relationship Id="rId14" Type="http://schemas.openxmlformats.org/officeDocument/2006/relationships/tags" Target="../tags/tag42.xml"/><Relationship Id="rId22" Type="http://schemas.openxmlformats.org/officeDocument/2006/relationships/tags" Target="../tags/tag50.xml"/><Relationship Id="rId27" Type="http://schemas.openxmlformats.org/officeDocument/2006/relationships/tags" Target="../tags/tag55.xml"/><Relationship Id="rId30" Type="http://schemas.openxmlformats.org/officeDocument/2006/relationships/image" Target="../media/image7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5.wmf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29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image" Target="../media/image7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87ADEFF6-C9F1-489B-86EB-EC0922D34DF2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Chapter 4:  Threads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8C4A1AB6-6484-48D2-A196-F023BC0FF3A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747713" y="420688"/>
            <a:ext cx="7158037" cy="330200"/>
          </a:xfrm>
        </p:spPr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Why threads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6AE9C82B-A931-49DD-AD23-52620127836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sz="2400" dirty="0" smtClean="0"/>
              <a:t>早期的操作系统中，进程</a:t>
            </a:r>
            <a:r>
              <a:rPr lang="zh-CN" altLang="en-US" sz="2400" dirty="0"/>
              <a:t>的两个基本特征</a:t>
            </a:r>
          </a:p>
          <a:p>
            <a:pPr lvl="1"/>
            <a:r>
              <a:rPr lang="zh-CN" altLang="en-US" sz="2400" dirty="0" smtClean="0"/>
              <a:t>可</a:t>
            </a:r>
            <a:r>
              <a:rPr lang="zh-CN" altLang="en-US" sz="2400" b="1" dirty="0">
                <a:solidFill>
                  <a:srgbClr val="003399"/>
                </a:solidFill>
              </a:rPr>
              <a:t>独立申请和拥有资源</a:t>
            </a:r>
            <a:r>
              <a:rPr lang="zh-CN" altLang="en-US" sz="2400" dirty="0"/>
              <a:t>的独立单位；</a:t>
            </a:r>
          </a:p>
          <a:p>
            <a:pPr lvl="1"/>
            <a:r>
              <a:rPr lang="zh-CN" altLang="en-US" sz="2400" dirty="0" smtClean="0"/>
              <a:t>可以作为</a:t>
            </a:r>
            <a:r>
              <a:rPr lang="en-US" altLang="zh-CN" sz="2400" b="1" dirty="0">
                <a:solidFill>
                  <a:srgbClr val="003399"/>
                </a:solidFill>
              </a:rPr>
              <a:t>CPU</a:t>
            </a:r>
            <a:r>
              <a:rPr lang="zh-CN" altLang="en-US" sz="2400" b="1" dirty="0">
                <a:solidFill>
                  <a:srgbClr val="003399"/>
                </a:solidFill>
              </a:rPr>
              <a:t>独立调度和分派</a:t>
            </a:r>
            <a:r>
              <a:rPr lang="zh-CN" altLang="en-US" sz="2400" dirty="0"/>
              <a:t>的基本单位；</a:t>
            </a:r>
          </a:p>
          <a:p>
            <a:pPr lvl="1"/>
            <a:endParaRPr lang="zh-CN" altLang="en-US" sz="2400" dirty="0"/>
          </a:p>
          <a:p>
            <a:r>
              <a:rPr lang="zh-CN" altLang="en-US" sz="2400" dirty="0"/>
              <a:t>进程的这两个基本属性，使进程成为一个</a:t>
            </a:r>
            <a:r>
              <a:rPr lang="zh-CN" altLang="en-US" sz="2400" b="1" dirty="0">
                <a:solidFill>
                  <a:srgbClr val="006600"/>
                </a:solidFill>
              </a:rPr>
              <a:t>能独立运行基本单位</a:t>
            </a:r>
            <a:r>
              <a:rPr lang="zh-CN" altLang="en-US" sz="2400" dirty="0"/>
              <a:t>，从而构成了</a:t>
            </a:r>
            <a:r>
              <a:rPr lang="zh-CN" altLang="en-US" sz="2400" b="1" dirty="0">
                <a:solidFill>
                  <a:srgbClr val="006600"/>
                </a:solidFill>
              </a:rPr>
              <a:t>进程并发执行的基础</a:t>
            </a:r>
            <a:r>
              <a:rPr lang="zh-CN" altLang="en-US" sz="2400" b="1" dirty="0"/>
              <a:t>；</a:t>
            </a:r>
          </a:p>
        </p:txBody>
      </p:sp>
      <p:sp>
        <p:nvSpPr>
          <p:cNvPr id="12292" name="Text Box 4">
            <a:extLst>
              <a:ext uri="{FF2B5EF4-FFF2-40B4-BE49-F238E27FC236}">
                <a16:creationId xmlns:a16="http://schemas.microsoft.com/office/drawing/2014/main" id="{1CDD008A-968A-44D6-874B-46FD46AB77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2400" y="165100"/>
            <a:ext cx="3100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3200" b="1">
              <a:solidFill>
                <a:schemeClr val="tx2"/>
              </a:solidFill>
              <a:latin typeface="Helvetica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75C5F255-2B09-41E4-8012-566F55F13B0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Windows XP Threads</a:t>
            </a:r>
          </a:p>
        </p:txBody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B63046E0-662E-45FA-AACE-5399C6DE080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282700"/>
            <a:ext cx="7462837" cy="4587875"/>
          </a:xfrm>
        </p:spPr>
        <p:txBody>
          <a:bodyPr/>
          <a:lstStyle/>
          <a:p>
            <a:r>
              <a:rPr lang="en-US" altLang="zh-CN" b="1" u="sng" dirty="0"/>
              <a:t>Implements the </a:t>
            </a:r>
            <a:r>
              <a:rPr lang="en-US" altLang="zh-CN" b="1" u="sng" dirty="0">
                <a:solidFill>
                  <a:srgbClr val="FF0000"/>
                </a:solidFill>
              </a:rPr>
              <a:t>one-to-one</a:t>
            </a:r>
            <a:r>
              <a:rPr lang="en-US" altLang="zh-CN" b="1" u="sng" dirty="0"/>
              <a:t> mapping</a:t>
            </a:r>
          </a:p>
          <a:p>
            <a:r>
              <a:rPr lang="en-US" altLang="zh-CN" dirty="0"/>
              <a:t>Each thread contains</a:t>
            </a:r>
          </a:p>
          <a:p>
            <a:pPr lvl="1"/>
            <a:r>
              <a:rPr lang="en-US" altLang="zh-CN" dirty="0"/>
              <a:t>A thread id</a:t>
            </a:r>
          </a:p>
          <a:p>
            <a:pPr lvl="1"/>
            <a:r>
              <a:rPr lang="en-US" altLang="zh-CN" dirty="0"/>
              <a:t>Register set</a:t>
            </a:r>
          </a:p>
          <a:p>
            <a:pPr lvl="1"/>
            <a:r>
              <a:rPr lang="en-US" altLang="zh-CN" dirty="0"/>
              <a:t>Separate user and kernel stacks</a:t>
            </a:r>
          </a:p>
          <a:p>
            <a:pPr lvl="1"/>
            <a:r>
              <a:rPr lang="en-US" altLang="zh-CN" dirty="0"/>
              <a:t>Private data storage area</a:t>
            </a:r>
          </a:p>
          <a:p>
            <a:r>
              <a:rPr lang="en-US" altLang="zh-CN" dirty="0"/>
              <a:t>The </a:t>
            </a:r>
            <a:r>
              <a:rPr lang="en-US" altLang="zh-CN" b="1" dirty="0">
                <a:solidFill>
                  <a:schemeClr val="tx2"/>
                </a:solidFill>
              </a:rPr>
              <a:t>register set, stacks, and private storage area</a:t>
            </a:r>
            <a:r>
              <a:rPr lang="en-US" altLang="zh-CN" dirty="0"/>
              <a:t> are known as the </a:t>
            </a:r>
            <a:r>
              <a:rPr lang="en-US" altLang="zh-CN" b="1" dirty="0"/>
              <a:t>context </a:t>
            </a:r>
            <a:r>
              <a:rPr lang="en-US" altLang="zh-CN" dirty="0"/>
              <a:t>of the threads</a:t>
            </a:r>
          </a:p>
          <a:p>
            <a:r>
              <a:rPr lang="en-US" altLang="zh-CN" dirty="0"/>
              <a:t>The primary data structures of a thread include:</a:t>
            </a:r>
          </a:p>
          <a:p>
            <a:pPr lvl="1"/>
            <a:r>
              <a:rPr lang="en-US" altLang="zh-CN" dirty="0"/>
              <a:t>ETHREAD (executive thread block)</a:t>
            </a:r>
          </a:p>
          <a:p>
            <a:pPr lvl="1"/>
            <a:r>
              <a:rPr lang="en-US" altLang="zh-CN" dirty="0"/>
              <a:t>KTHREAD (kernel thread block)</a:t>
            </a:r>
          </a:p>
          <a:p>
            <a:pPr lvl="1"/>
            <a:r>
              <a:rPr lang="en-US" altLang="zh-CN" dirty="0"/>
              <a:t>TEB (thread environment block)</a:t>
            </a:r>
          </a:p>
          <a:p>
            <a:pPr>
              <a:buFont typeface="Monotype Sorts" pitchFamily="2" charset="2"/>
              <a:buNone/>
            </a:pP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D6E8BBBD-5ECA-4C2B-AD61-F0757D1C780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Linux Threads</a:t>
            </a:r>
          </a:p>
        </p:txBody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08336747-52DC-4EA4-ADA7-61EFD340919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460500"/>
            <a:ext cx="7138987" cy="4495800"/>
          </a:xfrm>
        </p:spPr>
        <p:txBody>
          <a:bodyPr/>
          <a:lstStyle/>
          <a:p>
            <a:r>
              <a:rPr lang="en-US" altLang="zh-CN" sz="2400" dirty="0"/>
              <a:t>Linux refers to them as </a:t>
            </a:r>
            <a:r>
              <a:rPr lang="en-US" altLang="zh-CN" sz="2400" b="1" i="1" dirty="0">
                <a:solidFill>
                  <a:schemeClr val="tx2"/>
                </a:solidFill>
              </a:rPr>
              <a:t>tasks</a:t>
            </a:r>
            <a:r>
              <a:rPr lang="en-US" altLang="zh-CN" sz="2400" dirty="0"/>
              <a:t> rather than</a:t>
            </a:r>
            <a:r>
              <a:rPr lang="en-US" altLang="zh-CN" sz="2400" b="1" dirty="0">
                <a:solidFill>
                  <a:schemeClr val="tx2"/>
                </a:solidFill>
              </a:rPr>
              <a:t> </a:t>
            </a:r>
            <a:r>
              <a:rPr lang="en-US" altLang="zh-CN" sz="2400" b="1" i="1" dirty="0">
                <a:solidFill>
                  <a:schemeClr val="tx2"/>
                </a:solidFill>
              </a:rPr>
              <a:t>threads</a:t>
            </a:r>
            <a:endParaRPr lang="en-US" altLang="zh-CN" sz="2400" b="1" dirty="0">
              <a:solidFill>
                <a:schemeClr val="tx2"/>
              </a:solidFill>
            </a:endParaRPr>
          </a:p>
          <a:p>
            <a:r>
              <a:rPr lang="en-US" altLang="zh-CN" sz="2400" dirty="0">
                <a:solidFill>
                  <a:srgbClr val="7030A0"/>
                </a:solidFill>
              </a:rPr>
              <a:t>Thread creation </a:t>
            </a:r>
            <a:r>
              <a:rPr lang="en-US" altLang="zh-CN" sz="2400" dirty="0"/>
              <a:t>is done through </a:t>
            </a:r>
            <a:r>
              <a:rPr lang="en-US" altLang="zh-CN" sz="2400" b="1" dirty="0">
                <a:solidFill>
                  <a:srgbClr val="003399"/>
                </a:solidFill>
              </a:rPr>
              <a:t>clone()</a:t>
            </a:r>
            <a:r>
              <a:rPr lang="en-US" altLang="zh-CN" sz="2400" dirty="0"/>
              <a:t> system call</a:t>
            </a:r>
          </a:p>
          <a:p>
            <a:r>
              <a:rPr lang="en-US" altLang="zh-CN" sz="2400" b="1" dirty="0">
                <a:solidFill>
                  <a:srgbClr val="003399"/>
                </a:solidFill>
              </a:rPr>
              <a:t>clone()</a:t>
            </a:r>
            <a:r>
              <a:rPr lang="en-US" altLang="zh-CN" sz="2400" dirty="0">
                <a:solidFill>
                  <a:srgbClr val="003399"/>
                </a:solidFill>
              </a:rPr>
              <a:t> </a:t>
            </a:r>
            <a:r>
              <a:rPr lang="en-US" altLang="zh-CN" sz="2400" dirty="0"/>
              <a:t>allows a child task to share the address space of the parent task (process)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标题 104449">
            <a:extLst>
              <a:ext uri="{FF2B5EF4-FFF2-40B4-BE49-F238E27FC236}">
                <a16:creationId xmlns:a16="http://schemas.microsoft.com/office/drawing/2014/main" id="{BB24BBF3-124E-4BA8-9BCC-A16A8047398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/>
              <a:t>实验2--hints</a:t>
            </a:r>
          </a:p>
        </p:txBody>
      </p:sp>
      <p:sp>
        <p:nvSpPr>
          <p:cNvPr id="63491" name="文本占位符 104450">
            <a:extLst>
              <a:ext uri="{FF2B5EF4-FFF2-40B4-BE49-F238E27FC236}">
                <a16:creationId xmlns:a16="http://schemas.microsoft.com/office/drawing/2014/main" id="{9A195255-9E77-467B-AE9E-813065A432FE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838200" y="892175"/>
            <a:ext cx="7718425" cy="3517900"/>
          </a:xfrm>
        </p:spPr>
        <p:txBody>
          <a:bodyPr/>
          <a:lstStyle/>
          <a:p>
            <a:pPr marL="0" indent="0">
              <a:lnSpc>
                <a:spcPct val="80000"/>
              </a:lnSpc>
              <a:buFont typeface="Monotype Sorts"/>
              <a:buNone/>
              <a:defRPr/>
            </a:pPr>
            <a:r>
              <a:rPr lang="zh-CN" altLang="en-US" dirty="0"/>
              <a:t>设有二元函数 f(x,y) = f(x) + f(y)</a:t>
            </a:r>
          </a:p>
          <a:p>
            <a:pPr marL="0" indent="0">
              <a:lnSpc>
                <a:spcPct val="80000"/>
              </a:lnSpc>
              <a:buFont typeface="Monotype Sorts"/>
              <a:buNone/>
              <a:defRPr/>
            </a:pPr>
            <a:r>
              <a:rPr lang="zh-CN" altLang="en-US" dirty="0"/>
              <a:t>其中：</a:t>
            </a:r>
            <a:r>
              <a:rPr lang="zh-CN" altLang="en-US" dirty="0">
                <a:sym typeface="宋体" panose="02010600030101010101" pitchFamily="2" charset="-122"/>
              </a:rPr>
              <a:t>f(x) = f(x-1) * x, (x &gt;1), 其中  f(x)=1,  (x=1) </a:t>
            </a:r>
            <a:endParaRPr lang="zh-CN" altLang="en-US" dirty="0"/>
          </a:p>
          <a:p>
            <a:pPr marL="0" indent="0">
              <a:lnSpc>
                <a:spcPct val="80000"/>
              </a:lnSpc>
              <a:buFont typeface="Monotype Sorts"/>
              <a:buNone/>
              <a:defRPr/>
            </a:pPr>
            <a:r>
              <a:rPr lang="zh-CN" altLang="en-US" dirty="0"/>
              <a:t>           </a:t>
            </a:r>
            <a:r>
              <a:rPr lang="zh-CN" altLang="en-US" dirty="0">
                <a:sym typeface="宋体" panose="02010600030101010101" pitchFamily="2" charset="-122"/>
              </a:rPr>
              <a:t>f(y) = f(y-1) + f(y-2) , (y&gt; 2), 其中 f(y)=1 ,(y=1,2)</a:t>
            </a:r>
            <a:endParaRPr lang="zh-CN" altLang="en-US" dirty="0"/>
          </a:p>
          <a:p>
            <a:pPr marL="0" indent="0">
              <a:lnSpc>
                <a:spcPct val="80000"/>
              </a:lnSpc>
              <a:buFont typeface="Monotype Sorts"/>
              <a:buNone/>
              <a:defRPr/>
            </a:pPr>
            <a:r>
              <a:rPr lang="zh-CN" altLang="en-US" dirty="0"/>
              <a:t>请编程建立 3 个并发协作进程或线程，它们分别完成 f(x)、f(y)及 f(x,y)</a:t>
            </a:r>
          </a:p>
          <a:p>
            <a:pPr marL="0" indent="0">
              <a:lnSpc>
                <a:spcPct val="80000"/>
              </a:lnSpc>
              <a:buFont typeface="Monotype Sorts"/>
              <a:buNone/>
              <a:defRPr/>
            </a:pPr>
            <a:endParaRPr lang="zh-CN" altLang="en-US" dirty="0"/>
          </a:p>
          <a:p>
            <a:pPr>
              <a:spcBef>
                <a:spcPct val="0"/>
              </a:spcBef>
              <a:buFont typeface="Monotype Sorts"/>
              <a:buNone/>
              <a:defRPr/>
            </a:pPr>
            <a:r>
              <a:rPr lang="zh-CN" altLang="en-US" sz="1600" dirty="0"/>
              <a:t>函数f(x)与f(y)利用递归函数实现；</a:t>
            </a:r>
          </a:p>
          <a:p>
            <a:pPr>
              <a:spcBef>
                <a:spcPct val="0"/>
              </a:spcBef>
              <a:buFont typeface="Monotype Sorts"/>
              <a:buNone/>
              <a:defRPr/>
            </a:pPr>
            <a:r>
              <a:rPr lang="zh-CN" altLang="en-US" sz="1600" dirty="0"/>
              <a:t>创建4个或5管道文件；</a:t>
            </a:r>
          </a:p>
          <a:p>
            <a:pPr>
              <a:spcBef>
                <a:spcPct val="0"/>
              </a:spcBef>
              <a:buFont typeface="Monotype Sorts"/>
              <a:buNone/>
              <a:defRPr/>
            </a:pPr>
            <a:r>
              <a:rPr lang="zh-CN" altLang="en-US" sz="1600" dirty="0"/>
              <a:t>创建三个子进程或者三个线程，</a:t>
            </a:r>
            <a:endParaRPr lang="en-US" altLang="zh-CN" sz="1600" dirty="0"/>
          </a:p>
          <a:p>
            <a:pPr>
              <a:spcBef>
                <a:spcPct val="0"/>
              </a:spcBef>
              <a:buFont typeface="Monotype Sorts"/>
              <a:buNone/>
              <a:defRPr/>
            </a:pPr>
            <a:r>
              <a:rPr lang="zh-CN" altLang="en-US" sz="1600" dirty="0"/>
              <a:t>主线程分别向管道</a:t>
            </a:r>
            <a:r>
              <a:rPr lang="en-US" altLang="zh-CN" sz="1600" dirty="0"/>
              <a:t>1</a:t>
            </a:r>
            <a:r>
              <a:rPr lang="zh-CN" altLang="en-US" sz="1600" dirty="0"/>
              <a:t>、</a:t>
            </a:r>
            <a:r>
              <a:rPr lang="en-US" altLang="zh-CN" sz="1600" dirty="0"/>
              <a:t>2</a:t>
            </a:r>
            <a:r>
              <a:rPr lang="zh-CN" altLang="en-US" sz="1600" dirty="0"/>
              <a:t>写入</a:t>
            </a:r>
            <a:r>
              <a:rPr lang="en-US" altLang="zh-CN" sz="1600" dirty="0"/>
              <a:t>x</a:t>
            </a:r>
            <a:r>
              <a:rPr lang="zh-CN" altLang="en-US" sz="1600" dirty="0"/>
              <a:t>及</a:t>
            </a:r>
            <a:r>
              <a:rPr lang="en-US" altLang="zh-CN" sz="1600" dirty="0"/>
              <a:t>y</a:t>
            </a:r>
            <a:r>
              <a:rPr lang="zh-CN" altLang="en-US" sz="1600" dirty="0"/>
              <a:t>；</a:t>
            </a:r>
            <a:endParaRPr lang="en-US" altLang="zh-CN" sz="1600" dirty="0"/>
          </a:p>
          <a:p>
            <a:pPr>
              <a:spcBef>
                <a:spcPct val="0"/>
              </a:spcBef>
              <a:buFont typeface="Monotype Sorts"/>
              <a:buNone/>
              <a:defRPr/>
            </a:pPr>
            <a:r>
              <a:rPr lang="zh-CN" altLang="en-US" sz="1600" dirty="0"/>
              <a:t>线程1从管道</a:t>
            </a:r>
            <a:r>
              <a:rPr lang="zh-CN" altLang="en-US" sz="1600"/>
              <a:t>1读取x，并向</a:t>
            </a:r>
            <a:r>
              <a:rPr lang="zh-CN" altLang="en-US" sz="1600" dirty="0"/>
              <a:t>管道</a:t>
            </a:r>
            <a:r>
              <a:rPr lang="en-US" altLang="zh-CN" sz="1600" dirty="0"/>
              <a:t>3</a:t>
            </a:r>
            <a:r>
              <a:rPr lang="zh-CN" altLang="en-US" sz="1600" dirty="0"/>
              <a:t>写入</a:t>
            </a:r>
            <a:r>
              <a:rPr lang="en-US" altLang="zh-CN" sz="1600" dirty="0"/>
              <a:t>f(x);</a:t>
            </a:r>
          </a:p>
          <a:p>
            <a:pPr>
              <a:spcBef>
                <a:spcPct val="0"/>
              </a:spcBef>
              <a:buFont typeface="Monotype Sorts"/>
              <a:buNone/>
              <a:defRPr/>
            </a:pPr>
            <a:r>
              <a:rPr lang="zh-CN" altLang="en-US" sz="1600" dirty="0"/>
              <a:t>线程</a:t>
            </a:r>
            <a:r>
              <a:rPr lang="en-US" altLang="zh-CN" sz="1600" dirty="0"/>
              <a:t>2</a:t>
            </a:r>
            <a:r>
              <a:rPr lang="zh-CN" altLang="en-US" sz="1600" dirty="0"/>
              <a:t>从管道</a:t>
            </a:r>
            <a:r>
              <a:rPr lang="en-US" altLang="zh-CN" sz="1600" dirty="0"/>
              <a:t>2</a:t>
            </a:r>
            <a:r>
              <a:rPr lang="zh-CN" altLang="en-US" sz="1600" dirty="0"/>
              <a:t>读取</a:t>
            </a:r>
            <a:r>
              <a:rPr lang="en-US" altLang="zh-CN" sz="1600" dirty="0"/>
              <a:t>y</a:t>
            </a:r>
            <a:r>
              <a:rPr lang="zh-CN" altLang="en-US" sz="1600" dirty="0"/>
              <a:t>，并向管道</a:t>
            </a:r>
            <a:r>
              <a:rPr lang="en-US" altLang="zh-CN" sz="1600" dirty="0"/>
              <a:t>4</a:t>
            </a:r>
            <a:r>
              <a:rPr lang="zh-CN" altLang="en-US" sz="1600" dirty="0"/>
              <a:t>写入f(</a:t>
            </a:r>
            <a:r>
              <a:rPr lang="en-US" altLang="zh-CN" sz="1600" dirty="0"/>
              <a:t>y</a:t>
            </a:r>
            <a:r>
              <a:rPr lang="zh-CN" altLang="en-US" sz="1600" dirty="0"/>
              <a:t>)；</a:t>
            </a:r>
          </a:p>
          <a:p>
            <a:pPr>
              <a:spcBef>
                <a:spcPct val="0"/>
              </a:spcBef>
              <a:buFont typeface="Monotype Sorts"/>
              <a:buNone/>
              <a:defRPr/>
            </a:pPr>
            <a:r>
              <a:rPr lang="zh-CN" altLang="en-US" sz="1600" dirty="0"/>
              <a:t>线程3分别从管道</a:t>
            </a:r>
            <a:r>
              <a:rPr lang="en-US" altLang="zh-CN" sz="1600" dirty="0"/>
              <a:t>3</a:t>
            </a:r>
            <a:r>
              <a:rPr lang="zh-CN" altLang="en-US" sz="1600" dirty="0"/>
              <a:t>、4中读出f(x)及f(y), 并计算f(x,y)=f(x)+f(y)，输出结果。</a:t>
            </a:r>
          </a:p>
        </p:txBody>
      </p:sp>
      <p:sp>
        <p:nvSpPr>
          <p:cNvPr id="79876" name="流程图: 终止 1">
            <a:extLst>
              <a:ext uri="{FF2B5EF4-FFF2-40B4-BE49-F238E27FC236}">
                <a16:creationId xmlns:a16="http://schemas.microsoft.com/office/drawing/2014/main" id="{2A2F65D2-9995-4CB4-8C79-B3156F9C23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7225" y="4478338"/>
            <a:ext cx="1928813" cy="428625"/>
          </a:xfrm>
          <a:prstGeom prst="flowChartTerminator">
            <a:avLst/>
          </a:prstGeom>
          <a:solidFill>
            <a:schemeClr val="accent1"/>
          </a:solidFill>
          <a:ln w="25400">
            <a:solidFill>
              <a:srgbClr val="BC9595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>
              <a:latin typeface="Helvetica" panose="020B0604020202020204" pitchFamily="34" charset="0"/>
            </a:endParaRPr>
          </a:p>
        </p:txBody>
      </p:sp>
      <p:sp>
        <p:nvSpPr>
          <p:cNvPr id="79877" name="文本框 2">
            <a:extLst>
              <a:ext uri="{FF2B5EF4-FFF2-40B4-BE49-F238E27FC236}">
                <a16:creationId xmlns:a16="http://schemas.microsoft.com/office/drawing/2014/main" id="{DF499042-60FB-4249-B583-6AE42EDE3F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6488" y="4500563"/>
            <a:ext cx="11493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>
                <a:latin typeface="Helvetica" panose="020B0604020202020204" pitchFamily="34" charset="0"/>
              </a:rPr>
              <a:t>pipeline3</a:t>
            </a:r>
          </a:p>
        </p:txBody>
      </p:sp>
      <p:sp>
        <p:nvSpPr>
          <p:cNvPr id="79878" name="文本框 3">
            <a:extLst>
              <a:ext uri="{FF2B5EF4-FFF2-40B4-BE49-F238E27FC236}">
                <a16:creationId xmlns:a16="http://schemas.microsoft.com/office/drawing/2014/main" id="{A2E00412-76EF-4DDC-BBE0-90DE2AA4EF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0613" y="4524375"/>
            <a:ext cx="5699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>
                <a:latin typeface="Helvetica" panose="020B0604020202020204" pitchFamily="34" charset="0"/>
              </a:rPr>
              <a:t>f(x)</a:t>
            </a:r>
          </a:p>
        </p:txBody>
      </p:sp>
      <p:cxnSp>
        <p:nvCxnSpPr>
          <p:cNvPr id="79879" name="直接箭头连接符 4">
            <a:extLst>
              <a:ext uri="{FF2B5EF4-FFF2-40B4-BE49-F238E27FC236}">
                <a16:creationId xmlns:a16="http://schemas.microsoft.com/office/drawing/2014/main" id="{A3AA42C0-B139-469D-A431-D31D4092B368}"/>
              </a:ext>
            </a:extLst>
          </p:cNvPr>
          <p:cNvCxnSpPr>
            <a:cxnSpLocks noChangeShapeType="1"/>
            <a:endCxn id="79876" idx="1"/>
          </p:cNvCxnSpPr>
          <p:nvPr/>
        </p:nvCxnSpPr>
        <p:spPr bwMode="auto">
          <a:xfrm flipV="1">
            <a:off x="4070350" y="4703763"/>
            <a:ext cx="396875" cy="19050"/>
          </a:xfrm>
          <a:prstGeom prst="straightConnector1">
            <a:avLst/>
          </a:prstGeom>
          <a:noFill/>
          <a:ln w="25400">
            <a:solidFill>
              <a:srgbClr val="FBC6C6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9880" name="文本框 9">
            <a:extLst>
              <a:ext uri="{FF2B5EF4-FFF2-40B4-BE49-F238E27FC236}">
                <a16:creationId xmlns:a16="http://schemas.microsoft.com/office/drawing/2014/main" id="{472ECDC1-5D81-4B35-8BEA-696932BAEB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7913" y="4862513"/>
            <a:ext cx="990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>
                <a:latin typeface="Helvetica" panose="020B0604020202020204" pitchFamily="34" charset="0"/>
              </a:rPr>
              <a:t>f(x,y)</a:t>
            </a:r>
          </a:p>
        </p:txBody>
      </p:sp>
      <p:cxnSp>
        <p:nvCxnSpPr>
          <p:cNvPr id="79881" name="直接箭头连接符 10">
            <a:extLst>
              <a:ext uri="{FF2B5EF4-FFF2-40B4-BE49-F238E27FC236}">
                <a16:creationId xmlns:a16="http://schemas.microsoft.com/office/drawing/2014/main" id="{CF69A7D3-C624-49F1-BF38-31C60D9077A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407150" y="4683125"/>
            <a:ext cx="1023938" cy="231775"/>
          </a:xfrm>
          <a:prstGeom prst="straightConnector1">
            <a:avLst/>
          </a:prstGeom>
          <a:noFill/>
          <a:ln w="25400">
            <a:solidFill>
              <a:srgbClr val="FBC6C6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9882" name="直接箭头连接符 11">
            <a:extLst>
              <a:ext uri="{FF2B5EF4-FFF2-40B4-BE49-F238E27FC236}">
                <a16:creationId xmlns:a16="http://schemas.microsoft.com/office/drawing/2014/main" id="{E7C26A9B-CF52-4ED3-B4D4-5005D5913377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453188" y="5164138"/>
            <a:ext cx="977900" cy="265112"/>
          </a:xfrm>
          <a:prstGeom prst="straightConnector1">
            <a:avLst/>
          </a:prstGeom>
          <a:noFill/>
          <a:ln w="25400">
            <a:solidFill>
              <a:srgbClr val="FBC6C6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9883" name="流程图: 终止 12">
            <a:extLst>
              <a:ext uri="{FF2B5EF4-FFF2-40B4-BE49-F238E27FC236}">
                <a16:creationId xmlns:a16="http://schemas.microsoft.com/office/drawing/2014/main" id="{11923E19-DBCB-4663-AF52-1E1F11ADA9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7638" y="4513263"/>
            <a:ext cx="1927225" cy="427037"/>
          </a:xfrm>
          <a:prstGeom prst="flowChartTerminator">
            <a:avLst/>
          </a:prstGeom>
          <a:solidFill>
            <a:schemeClr val="accent1"/>
          </a:solidFill>
          <a:ln w="25400">
            <a:solidFill>
              <a:srgbClr val="BC9595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>
              <a:latin typeface="Helvetica" panose="020B0604020202020204" pitchFamily="34" charset="0"/>
            </a:endParaRPr>
          </a:p>
        </p:txBody>
      </p:sp>
      <p:sp>
        <p:nvSpPr>
          <p:cNvPr id="79884" name="文本框 13">
            <a:extLst>
              <a:ext uri="{FF2B5EF4-FFF2-40B4-BE49-F238E27FC236}">
                <a16:creationId xmlns:a16="http://schemas.microsoft.com/office/drawing/2014/main" id="{1E7B940D-22B9-420C-84A2-9A8424E033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3888" y="4537075"/>
            <a:ext cx="1149350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>
                <a:latin typeface="Helvetica" panose="020B0604020202020204" pitchFamily="34" charset="0"/>
              </a:rPr>
              <a:t>pipeline1</a:t>
            </a:r>
          </a:p>
        </p:txBody>
      </p:sp>
      <p:sp>
        <p:nvSpPr>
          <p:cNvPr id="79885" name="文本框 14">
            <a:extLst>
              <a:ext uri="{FF2B5EF4-FFF2-40B4-BE49-F238E27FC236}">
                <a16:creationId xmlns:a16="http://schemas.microsoft.com/office/drawing/2014/main" id="{53D3614F-585C-4DB2-91CC-01DA3D124B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825" y="4535488"/>
            <a:ext cx="4603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>
                <a:latin typeface="Helvetica" panose="020B0604020202020204" pitchFamily="34" charset="0"/>
              </a:rPr>
              <a:t>x</a:t>
            </a:r>
          </a:p>
        </p:txBody>
      </p:sp>
      <p:cxnSp>
        <p:nvCxnSpPr>
          <p:cNvPr id="79886" name="直接箭头连接符 15">
            <a:extLst>
              <a:ext uri="{FF2B5EF4-FFF2-40B4-BE49-F238E27FC236}">
                <a16:creationId xmlns:a16="http://schemas.microsoft.com/office/drawing/2014/main" id="{EB1C13D3-D5D8-478D-8A9F-A7D7EE73F935}"/>
              </a:ext>
            </a:extLst>
          </p:cNvPr>
          <p:cNvCxnSpPr>
            <a:cxnSpLocks noChangeShapeType="1"/>
            <a:endCxn id="79883" idx="1"/>
          </p:cNvCxnSpPr>
          <p:nvPr/>
        </p:nvCxnSpPr>
        <p:spPr bwMode="auto">
          <a:xfrm>
            <a:off x="1087438" y="4735513"/>
            <a:ext cx="330200" cy="3175"/>
          </a:xfrm>
          <a:prstGeom prst="straightConnector1">
            <a:avLst/>
          </a:prstGeom>
          <a:noFill/>
          <a:ln w="25400">
            <a:solidFill>
              <a:srgbClr val="FBC6C6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9887" name="直接箭头连接符 16">
            <a:extLst>
              <a:ext uri="{FF2B5EF4-FFF2-40B4-BE49-F238E27FC236}">
                <a16:creationId xmlns:a16="http://schemas.microsoft.com/office/drawing/2014/main" id="{D3DC2683-C1A0-4ECA-9FA5-FBA259342F0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325813" y="4711700"/>
            <a:ext cx="328612" cy="3175"/>
          </a:xfrm>
          <a:prstGeom prst="straightConnector1">
            <a:avLst/>
          </a:prstGeom>
          <a:noFill/>
          <a:ln w="25400">
            <a:solidFill>
              <a:srgbClr val="FBC6C6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9888" name="流程图: 终止 17">
            <a:extLst>
              <a:ext uri="{FF2B5EF4-FFF2-40B4-BE49-F238E27FC236}">
                <a16:creationId xmlns:a16="http://schemas.microsoft.com/office/drawing/2014/main" id="{C805FEB0-DCA1-4F5E-8954-C43F2DF922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7225" y="5235575"/>
            <a:ext cx="1928813" cy="427038"/>
          </a:xfrm>
          <a:prstGeom prst="flowChartTerminator">
            <a:avLst/>
          </a:prstGeom>
          <a:solidFill>
            <a:schemeClr val="accent1"/>
          </a:solidFill>
          <a:ln w="25400">
            <a:solidFill>
              <a:srgbClr val="BC9595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>
              <a:latin typeface="Helvetica" panose="020B0604020202020204" pitchFamily="34" charset="0"/>
            </a:endParaRPr>
          </a:p>
        </p:txBody>
      </p:sp>
      <p:sp>
        <p:nvSpPr>
          <p:cNvPr id="79889" name="文本框 18">
            <a:extLst>
              <a:ext uri="{FF2B5EF4-FFF2-40B4-BE49-F238E27FC236}">
                <a16:creationId xmlns:a16="http://schemas.microsoft.com/office/drawing/2014/main" id="{A5254B8E-EB45-4667-A6F0-BF1E8813F2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6488" y="5257800"/>
            <a:ext cx="1149350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>
                <a:latin typeface="Helvetica" panose="020B0604020202020204" pitchFamily="34" charset="0"/>
              </a:rPr>
              <a:t>pipeline4</a:t>
            </a:r>
          </a:p>
        </p:txBody>
      </p:sp>
      <p:sp>
        <p:nvSpPr>
          <p:cNvPr id="79890" name="文本框 19">
            <a:extLst>
              <a:ext uri="{FF2B5EF4-FFF2-40B4-BE49-F238E27FC236}">
                <a16:creationId xmlns:a16="http://schemas.microsoft.com/office/drawing/2014/main" id="{8C1863D3-9994-4434-A43D-D357388E96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0613" y="5281613"/>
            <a:ext cx="59213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>
                <a:latin typeface="Helvetica" panose="020B0604020202020204" pitchFamily="34" charset="0"/>
              </a:rPr>
              <a:t>f(y)</a:t>
            </a:r>
          </a:p>
        </p:txBody>
      </p:sp>
      <p:cxnSp>
        <p:nvCxnSpPr>
          <p:cNvPr id="79891" name="直接箭头连接符 20">
            <a:extLst>
              <a:ext uri="{FF2B5EF4-FFF2-40B4-BE49-F238E27FC236}">
                <a16:creationId xmlns:a16="http://schemas.microsoft.com/office/drawing/2014/main" id="{0D6A0279-E685-482F-8BC5-CD1F948C45F8}"/>
              </a:ext>
            </a:extLst>
          </p:cNvPr>
          <p:cNvCxnSpPr>
            <a:cxnSpLocks noChangeShapeType="1"/>
            <a:endCxn id="79888" idx="1"/>
          </p:cNvCxnSpPr>
          <p:nvPr/>
        </p:nvCxnSpPr>
        <p:spPr bwMode="auto">
          <a:xfrm flipV="1">
            <a:off x="4070350" y="5461000"/>
            <a:ext cx="396875" cy="19050"/>
          </a:xfrm>
          <a:prstGeom prst="straightConnector1">
            <a:avLst/>
          </a:prstGeom>
          <a:noFill/>
          <a:ln w="25400">
            <a:solidFill>
              <a:srgbClr val="FBC6C6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9892" name="流程图: 终止 21">
            <a:extLst>
              <a:ext uri="{FF2B5EF4-FFF2-40B4-BE49-F238E27FC236}">
                <a16:creationId xmlns:a16="http://schemas.microsoft.com/office/drawing/2014/main" id="{424F6FB7-E82C-40E1-ADAB-8A18CE6D20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7638" y="5268913"/>
            <a:ext cx="1927225" cy="428625"/>
          </a:xfrm>
          <a:prstGeom prst="flowChartTerminator">
            <a:avLst/>
          </a:prstGeom>
          <a:solidFill>
            <a:schemeClr val="accent1"/>
          </a:solidFill>
          <a:ln w="25400">
            <a:solidFill>
              <a:srgbClr val="BC9595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>
              <a:latin typeface="Helvetica" panose="020B0604020202020204" pitchFamily="34" charset="0"/>
            </a:endParaRPr>
          </a:p>
        </p:txBody>
      </p:sp>
      <p:sp>
        <p:nvSpPr>
          <p:cNvPr id="79893" name="文本框 22">
            <a:extLst>
              <a:ext uri="{FF2B5EF4-FFF2-40B4-BE49-F238E27FC236}">
                <a16:creationId xmlns:a16="http://schemas.microsoft.com/office/drawing/2014/main" id="{768AB555-A53C-464B-8A1B-B2E2C09BB9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0875" y="5313363"/>
            <a:ext cx="11493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>
                <a:latin typeface="Helvetica" panose="020B0604020202020204" pitchFamily="34" charset="0"/>
              </a:rPr>
              <a:t>pipeline2</a:t>
            </a:r>
          </a:p>
        </p:txBody>
      </p:sp>
      <p:sp>
        <p:nvSpPr>
          <p:cNvPr id="79894" name="文本框 23">
            <a:extLst>
              <a:ext uri="{FF2B5EF4-FFF2-40B4-BE49-F238E27FC236}">
                <a16:creationId xmlns:a16="http://schemas.microsoft.com/office/drawing/2014/main" id="{364BBCA3-015A-4ED6-A881-21F640CA6E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825" y="5292725"/>
            <a:ext cx="4603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>
                <a:latin typeface="Helvetica" panose="020B0604020202020204" pitchFamily="34" charset="0"/>
              </a:rPr>
              <a:t>y</a:t>
            </a:r>
          </a:p>
        </p:txBody>
      </p:sp>
      <p:cxnSp>
        <p:nvCxnSpPr>
          <p:cNvPr id="79895" name="直接箭头连接符 24">
            <a:extLst>
              <a:ext uri="{FF2B5EF4-FFF2-40B4-BE49-F238E27FC236}">
                <a16:creationId xmlns:a16="http://schemas.microsoft.com/office/drawing/2014/main" id="{160EEBBE-07D7-4485-AF5C-68E5FAE260C0}"/>
              </a:ext>
            </a:extLst>
          </p:cNvPr>
          <p:cNvCxnSpPr>
            <a:cxnSpLocks noChangeShapeType="1"/>
            <a:endCxn id="79892" idx="1"/>
          </p:cNvCxnSpPr>
          <p:nvPr/>
        </p:nvCxnSpPr>
        <p:spPr bwMode="auto">
          <a:xfrm>
            <a:off x="1087438" y="5491163"/>
            <a:ext cx="330200" cy="3175"/>
          </a:xfrm>
          <a:prstGeom prst="straightConnector1">
            <a:avLst/>
          </a:prstGeom>
          <a:noFill/>
          <a:ln w="25400">
            <a:solidFill>
              <a:srgbClr val="FBC6C6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9896" name="直接箭头连接符 25">
            <a:extLst>
              <a:ext uri="{FF2B5EF4-FFF2-40B4-BE49-F238E27FC236}">
                <a16:creationId xmlns:a16="http://schemas.microsoft.com/office/drawing/2014/main" id="{F324CB23-3195-43EA-B082-59D131C26A8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325813" y="5468938"/>
            <a:ext cx="328612" cy="3175"/>
          </a:xfrm>
          <a:prstGeom prst="straightConnector1">
            <a:avLst/>
          </a:prstGeom>
          <a:noFill/>
          <a:ln w="25400">
            <a:solidFill>
              <a:srgbClr val="FBC6C6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标题 104449">
            <a:extLst>
              <a:ext uri="{FF2B5EF4-FFF2-40B4-BE49-F238E27FC236}">
                <a16:creationId xmlns:a16="http://schemas.microsoft.com/office/drawing/2014/main" id="{50C08552-EED9-4CB6-BF4A-3D246AAF45C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/>
              <a:t>实验2--hints（Cont.）</a:t>
            </a:r>
          </a:p>
        </p:txBody>
      </p:sp>
      <p:sp>
        <p:nvSpPr>
          <p:cNvPr id="80899" name="文本占位符 104450">
            <a:extLst>
              <a:ext uri="{FF2B5EF4-FFF2-40B4-BE49-F238E27FC236}">
                <a16:creationId xmlns:a16="http://schemas.microsoft.com/office/drawing/2014/main" id="{9C2515C6-4F86-4A00-8594-9A2418334315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869950" y="1046163"/>
            <a:ext cx="7312025" cy="5102225"/>
          </a:xfrm>
        </p:spPr>
        <p:txBody>
          <a:bodyPr/>
          <a:lstStyle/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zh-CN" altLang="en-US">
                <a:sym typeface="Arial" panose="020B0604020202020204" pitchFamily="34" charset="0"/>
              </a:rPr>
              <a:t>函数的递归实现：</a:t>
            </a:r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endParaRPr lang="zh-CN" altLang="en-US">
              <a:sym typeface="Arial" panose="020B0604020202020204" pitchFamily="34" charset="0"/>
            </a:endParaRPr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zh-CN" altLang="en-US">
                <a:sym typeface="Arial" panose="020B0604020202020204" pitchFamily="34" charset="0"/>
              </a:rPr>
              <a:t>函数：f(x) = f(x-1) * x, (x &gt;1), 其中  f(x)=1,  (x=1) </a:t>
            </a:r>
            <a:endParaRPr lang="zh-CN" altLang="en-US"/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endParaRPr lang="zh-CN" altLang="en-US"/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zh-CN" altLang="en-US"/>
              <a:t>int fx(int x) {</a:t>
            </a:r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zh-CN" altLang="en-US"/>
              <a:t>    if (x==1) return 1 else return fx(x-1)*x; </a:t>
            </a:r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zh-CN" altLang="en-US"/>
              <a:t> }</a:t>
            </a:r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endParaRPr lang="zh-CN" altLang="en-US"/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zh-CN" altLang="en-US">
                <a:sym typeface="Arial" panose="020B0604020202020204" pitchFamily="34" charset="0"/>
              </a:rPr>
              <a:t> 函数：f(y) = f(y-1) + f(y-2) , (y&gt; 2), 其中 f(y)=1 ,(y=1,2)</a:t>
            </a:r>
            <a:endParaRPr lang="zh-CN" altLang="en-US"/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endParaRPr lang="zh-CN" altLang="en-US"/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zh-CN" altLang="en-US">
                <a:sym typeface="Arial" panose="020B0604020202020204" pitchFamily="34" charset="0"/>
              </a:rPr>
              <a:t>int fy(int x) {</a:t>
            </a:r>
            <a:endParaRPr lang="zh-CN" altLang="en-US"/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zh-CN" altLang="en-US">
                <a:sym typeface="Arial" panose="020B0604020202020204" pitchFamily="34" charset="0"/>
              </a:rPr>
              <a:t>    if (x==1 || x==2 ) return 1 else return fy(x-1)+fy(x-2); </a:t>
            </a:r>
            <a:endParaRPr lang="zh-CN" altLang="en-US"/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zh-CN" altLang="en-US">
                <a:sym typeface="Arial" panose="020B0604020202020204" pitchFamily="34" charset="0"/>
              </a:rPr>
              <a:t> }</a:t>
            </a:r>
            <a:endParaRPr lang="zh-CN" altLang="en-US"/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endParaRPr lang="zh-CN" altLang="en-US"/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标题 104449">
            <a:extLst>
              <a:ext uri="{FF2B5EF4-FFF2-40B4-BE49-F238E27FC236}">
                <a16:creationId xmlns:a16="http://schemas.microsoft.com/office/drawing/2014/main" id="{CDDBBE87-4BB5-4743-84A7-834C241CF0D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/>
              <a:t>实验2--hints</a:t>
            </a:r>
            <a:r>
              <a:rPr lang="zh-CN" altLang="en-US">
                <a:sym typeface="Arial" panose="020B0604020202020204" pitchFamily="34" charset="0"/>
              </a:rPr>
              <a:t>（Cont.）</a:t>
            </a:r>
            <a:endParaRPr lang="zh-CN" altLang="en-US"/>
          </a:p>
        </p:txBody>
      </p:sp>
      <p:sp>
        <p:nvSpPr>
          <p:cNvPr id="81923" name="文本占位符 104450">
            <a:extLst>
              <a:ext uri="{FF2B5EF4-FFF2-40B4-BE49-F238E27FC236}">
                <a16:creationId xmlns:a16="http://schemas.microsoft.com/office/drawing/2014/main" id="{F3B16CD6-A68D-428D-B4D8-D98F5B5337EE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012825" y="1049338"/>
            <a:ext cx="7223125" cy="5102225"/>
          </a:xfrm>
        </p:spPr>
        <p:txBody>
          <a:bodyPr/>
          <a:lstStyle/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zh-CN" altLang="en-US"/>
              <a:t>管道文件：</a:t>
            </a:r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zh-CN" altLang="en-US"/>
              <a:t>int pipe1[2]；</a:t>
            </a:r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zh-CN" altLang="en-US"/>
              <a:t>if(pipe(pipe1) &lt; 0) {  //创建一个管道文件</a:t>
            </a:r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zh-CN" altLang="en-US"/>
              <a:t>    perror("pipe1 not create");</a:t>
            </a:r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zh-CN" altLang="en-US"/>
              <a:t>    exit(EXIT_FAILURE);</a:t>
            </a:r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zh-CN" altLang="en-US"/>
              <a:t>}</a:t>
            </a:r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endParaRPr lang="zh-CN" altLang="en-US"/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endParaRPr lang="zh-CN" altLang="en-US"/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zh-CN" altLang="en-US">
                <a:sym typeface="Arial" panose="020B0604020202020204" pitchFamily="34" charset="0"/>
              </a:rPr>
              <a:t>//向管道文件写入一个整数x，占用一个int空间；</a:t>
            </a:r>
            <a:endParaRPr lang="zh-CN" altLang="en-US"/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zh-CN" altLang="en-US"/>
              <a:t>write(pipe1[1],&amp;x,sizeof(int)); </a:t>
            </a:r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endParaRPr lang="zh-CN" altLang="en-US"/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zh-CN" altLang="en-US"/>
              <a:t> </a:t>
            </a:r>
            <a:r>
              <a:rPr lang="zh-CN" altLang="en-US">
                <a:sym typeface="宋体" panose="02010600030101010101" pitchFamily="2" charset="-122"/>
              </a:rPr>
              <a:t>//从管道文件读取一个整数x，占用一个int空间；</a:t>
            </a:r>
            <a:endParaRPr lang="zh-CN" altLang="en-US"/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zh-CN" altLang="en-US"/>
              <a:t>read(pipe2[0],&amp;x,sizeof(int));  </a:t>
            </a:r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zh-CN" altLang="en-US"/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8ED4A8CC-7711-4F94-AD4B-5C3DE20427F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 noProof="1">
                <a:effectLst>
                  <a:outerShdw blurRad="38100" dist="38100" dir="2700000">
                    <a:srgbClr val="C0C0C0"/>
                  </a:outerShdw>
                </a:effectLst>
              </a:rPr>
              <a:t>课后复习题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82947" name="Rectangle 3">
            <a:extLst>
              <a:ext uri="{FF2B5EF4-FFF2-40B4-BE49-F238E27FC236}">
                <a16:creationId xmlns:a16="http://schemas.microsoft.com/office/drawing/2014/main" id="{CBF44608-C63B-4AFE-A55E-2AFA6DD5812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sz="2000" dirty="0" smtClean="0"/>
              <a:t>思考题</a:t>
            </a:r>
            <a:endParaRPr lang="en-US" altLang="zh-CN" sz="2000" dirty="0"/>
          </a:p>
          <a:p>
            <a:pPr lvl="1"/>
            <a:r>
              <a:rPr lang="zh-CN" altLang="en-US" dirty="0"/>
              <a:t>为什么要引入线程？</a:t>
            </a:r>
            <a:endParaRPr lang="en-US" altLang="zh-CN" dirty="0"/>
          </a:p>
          <a:p>
            <a:pPr lvl="1"/>
            <a:r>
              <a:rPr lang="zh-CN" altLang="en-US" dirty="0"/>
              <a:t>结合图</a:t>
            </a:r>
            <a:r>
              <a:rPr lang="en-US" altLang="zh-CN" dirty="0"/>
              <a:t>4.1</a:t>
            </a:r>
            <a:r>
              <a:rPr lang="zh-CN" altLang="en-US" dirty="0"/>
              <a:t>，说明什么是线程？（比较线程与进程）</a:t>
            </a:r>
            <a:endParaRPr lang="en-US" altLang="zh-CN" dirty="0"/>
          </a:p>
          <a:p>
            <a:pPr lvl="1"/>
            <a:r>
              <a:rPr lang="zh-CN" altLang="zh-CN" dirty="0"/>
              <a:t>用户级线程</a:t>
            </a:r>
            <a:r>
              <a:rPr lang="zh-CN" altLang="en-US" dirty="0"/>
              <a:t>与</a:t>
            </a:r>
            <a:r>
              <a:rPr lang="zh-CN" altLang="zh-CN" dirty="0"/>
              <a:t>内核级线程</a:t>
            </a:r>
            <a:r>
              <a:rPr lang="zh-CN" altLang="en-US" dirty="0"/>
              <a:t>的概念，以及他们的优缺点。</a:t>
            </a:r>
            <a:endParaRPr lang="zh-CN" altLang="zh-CN" dirty="0"/>
          </a:p>
          <a:p>
            <a:pPr lvl="1"/>
            <a:r>
              <a:rPr lang="zh-CN" altLang="en-US" dirty="0"/>
              <a:t>用户线程与核心线程之间有哪些映射模型？说明其原理及特点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根据映射模型，分析一些问题（如例题等）</a:t>
            </a:r>
            <a:endParaRPr lang="en-US" altLang="zh-CN" dirty="0"/>
          </a:p>
          <a:p>
            <a:pPr lvl="1"/>
            <a:r>
              <a:rPr lang="zh-CN" altLang="en-US" dirty="0"/>
              <a:t>线程对进程资源的</a:t>
            </a:r>
            <a:r>
              <a:rPr lang="zh-CN" altLang="en-US" dirty="0" smtClean="0"/>
              <a:t>共享（</a:t>
            </a:r>
            <a:r>
              <a:rPr lang="en-US" altLang="zh-CN" dirty="0" err="1" smtClean="0"/>
              <a:t>pthread</a:t>
            </a:r>
            <a:r>
              <a:rPr lang="zh-CN" altLang="en-US" dirty="0" smtClean="0"/>
              <a:t>的几个例子）</a:t>
            </a:r>
            <a:endParaRPr lang="zh-CN" altLang="en-US" dirty="0"/>
          </a:p>
          <a:p>
            <a:endParaRPr lang="en-US" altLang="zh-CN" dirty="0" smtClean="0"/>
          </a:p>
          <a:p>
            <a:r>
              <a:rPr lang="zh-CN" altLang="en-US" dirty="0" smtClean="0"/>
              <a:t>第</a:t>
            </a:r>
            <a:r>
              <a:rPr lang="en-US" altLang="zh-CN" dirty="0" smtClean="0"/>
              <a:t>7</a:t>
            </a:r>
            <a:r>
              <a:rPr lang="zh-CN" altLang="en-US" dirty="0" smtClean="0"/>
              <a:t>版：P</a:t>
            </a:r>
            <a:r>
              <a:rPr lang="zh-CN" altLang="en-US" dirty="0"/>
              <a:t>146  </a:t>
            </a:r>
            <a:r>
              <a:rPr lang="en-US" altLang="zh-CN" dirty="0"/>
              <a:t>2,</a:t>
            </a:r>
            <a:r>
              <a:rPr lang="zh-CN" altLang="en-US" dirty="0"/>
              <a:t>4,5,7,</a:t>
            </a:r>
            <a:r>
              <a:rPr lang="zh-CN" altLang="en-US" dirty="0" smtClean="0"/>
              <a:t>8  思考</a:t>
            </a:r>
            <a:r>
              <a:rPr lang="zh-CN" altLang="en-US" dirty="0"/>
              <a:t>：P146   1,3</a:t>
            </a:r>
            <a:endParaRPr lang="en-US" altLang="zh-CN" dirty="0"/>
          </a:p>
          <a:p>
            <a:r>
              <a:rPr lang="zh-CN" altLang="en-US" dirty="0" smtClean="0"/>
              <a:t>第</a:t>
            </a:r>
            <a:r>
              <a:rPr lang="en-US" altLang="zh-CN" dirty="0" smtClean="0"/>
              <a:t>9</a:t>
            </a:r>
            <a:r>
              <a:rPr lang="zh-CN" altLang="en-US" dirty="0" smtClean="0"/>
              <a:t>版：</a:t>
            </a:r>
            <a:r>
              <a:rPr lang="en-US" altLang="zh-CN"/>
              <a:t>4.1,4.2,4.3,4.4,4.8</a:t>
            </a:r>
            <a:endParaRPr lang="zh-CN" altLang="en-US" dirty="0"/>
          </a:p>
        </p:txBody>
      </p:sp>
      <p:sp>
        <p:nvSpPr>
          <p:cNvPr id="82948" name="文本框 1">
            <a:extLst>
              <a:ext uri="{FF2B5EF4-FFF2-40B4-BE49-F238E27FC236}">
                <a16:creationId xmlns:a16="http://schemas.microsoft.com/office/drawing/2014/main" id="{987586E0-C3A8-4463-B044-120F6B7402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9688" y="5765800"/>
            <a:ext cx="11541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/>
              <a:t>+KTZY1</a:t>
            </a:r>
            <a:endParaRPr lang="zh-CN" altLang="en-US"/>
          </a:p>
        </p:txBody>
      </p:sp>
      <p:sp>
        <p:nvSpPr>
          <p:cNvPr id="5" name="新月形 4">
            <a:extLst>
              <a:ext uri="{FF2B5EF4-FFF2-40B4-BE49-F238E27FC236}">
                <a16:creationId xmlns:a16="http://schemas.microsoft.com/office/drawing/2014/main" id="{0428EF04-7D8C-4E97-B6FC-1CF9154A63F1}"/>
              </a:ext>
            </a:extLst>
          </p:cNvPr>
          <p:cNvSpPr/>
          <p:nvPr/>
        </p:nvSpPr>
        <p:spPr>
          <a:xfrm>
            <a:off x="7354888" y="5676900"/>
            <a:ext cx="1298575" cy="533400"/>
          </a:xfrm>
          <a:prstGeom prst="moon">
            <a:avLst>
              <a:gd name="adj" fmla="val 87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chemeClr val="tx1"/>
                </a:solidFill>
              </a:rPr>
              <a:t>7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8AC71D33-8D0D-47D9-98CD-070837371E43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End of Chapter 4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C411EB4E-3E50-43F9-8316-D6037C301FF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747713" y="420688"/>
            <a:ext cx="7158037" cy="330200"/>
          </a:xfrm>
        </p:spPr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Why threads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77884C40-43A0-4A28-952A-A2BA6B03505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008063" y="1158875"/>
            <a:ext cx="7029450" cy="47228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400" dirty="0"/>
              <a:t>为使进程能并发执行，系统还必须提供一些相应的操作:</a:t>
            </a:r>
          </a:p>
          <a:p>
            <a:pPr lvl="1">
              <a:lnSpc>
                <a:spcPct val="90000"/>
              </a:lnSpc>
            </a:pPr>
            <a:r>
              <a:rPr lang="zh-CN" altLang="en-US" sz="2400" dirty="0">
                <a:solidFill>
                  <a:srgbClr val="7030A0"/>
                </a:solidFill>
              </a:rPr>
              <a:t>创建进程</a:t>
            </a:r>
          </a:p>
          <a:p>
            <a:pPr lvl="2">
              <a:lnSpc>
                <a:spcPct val="90000"/>
              </a:lnSpc>
            </a:pPr>
            <a:r>
              <a:rPr lang="zh-CN" altLang="en-US" sz="2000" dirty="0"/>
              <a:t>OS需要为之分配必需的、除CPU以外的所有资源，如内存空间、I/O设备、PCB等；</a:t>
            </a:r>
          </a:p>
          <a:p>
            <a:pPr lvl="1">
              <a:lnSpc>
                <a:spcPct val="90000"/>
              </a:lnSpc>
            </a:pPr>
            <a:r>
              <a:rPr lang="zh-CN" altLang="en-US" sz="2400" dirty="0">
                <a:solidFill>
                  <a:srgbClr val="7030A0"/>
                </a:solidFill>
              </a:rPr>
              <a:t>撤销进程</a:t>
            </a:r>
          </a:p>
          <a:p>
            <a:pPr lvl="2">
              <a:lnSpc>
                <a:spcPct val="90000"/>
              </a:lnSpc>
            </a:pPr>
            <a:r>
              <a:rPr lang="zh-CN" altLang="en-US" sz="2000" dirty="0"/>
              <a:t>回收资源，撤销PCB</a:t>
            </a:r>
          </a:p>
          <a:p>
            <a:pPr lvl="1">
              <a:lnSpc>
                <a:spcPct val="90000"/>
              </a:lnSpc>
            </a:pPr>
            <a:r>
              <a:rPr lang="zh-CN" altLang="en-US" sz="2400" dirty="0">
                <a:solidFill>
                  <a:srgbClr val="7030A0"/>
                </a:solidFill>
              </a:rPr>
              <a:t>进程切换</a:t>
            </a:r>
          </a:p>
          <a:p>
            <a:pPr lvl="2">
              <a:lnSpc>
                <a:spcPct val="90000"/>
              </a:lnSpc>
            </a:pPr>
            <a:r>
              <a:rPr lang="zh-CN" altLang="en-US" sz="2000" dirty="0"/>
              <a:t>保留当前进程的运行环境，设置新选中的进程的运行环境；</a:t>
            </a:r>
          </a:p>
          <a:p>
            <a:pPr lvl="2">
              <a:lnSpc>
                <a:spcPct val="90000"/>
              </a:lnSpc>
            </a:pPr>
            <a:r>
              <a:rPr lang="zh-CN" altLang="en-US" sz="2000" dirty="0"/>
              <a:t>要花费很多额外开销；</a:t>
            </a:r>
          </a:p>
        </p:txBody>
      </p:sp>
      <p:sp>
        <p:nvSpPr>
          <p:cNvPr id="13316" name="Text Box 4">
            <a:extLst>
              <a:ext uri="{FF2B5EF4-FFF2-40B4-BE49-F238E27FC236}">
                <a16:creationId xmlns:a16="http://schemas.microsoft.com/office/drawing/2014/main" id="{3FC8F34B-18F3-4A73-81E6-08F7DA1570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2888" y="393700"/>
            <a:ext cx="3100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3200" b="1">
              <a:solidFill>
                <a:schemeClr val="tx2"/>
              </a:solidFill>
              <a:latin typeface="Helvetica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D0AF417A-7353-40E9-ABC4-6FE0E9530FD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747713" y="420688"/>
            <a:ext cx="7158037" cy="330200"/>
          </a:xfrm>
        </p:spPr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Why threads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30F4F6E0-5599-4C4D-BC40-935BE6CA8CC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008063" y="1315652"/>
            <a:ext cx="7029450" cy="4503738"/>
          </a:xfrm>
        </p:spPr>
        <p:txBody>
          <a:bodyPr/>
          <a:lstStyle/>
          <a:p>
            <a:r>
              <a:rPr lang="zh-CN" altLang="en-US" sz="2800" dirty="0"/>
              <a:t>进程是一个资源的</a:t>
            </a:r>
            <a:r>
              <a:rPr lang="zh-CN" altLang="en-US" sz="2800" dirty="0" smtClean="0"/>
              <a:t>拥有者</a:t>
            </a:r>
            <a:endParaRPr lang="en-US" altLang="zh-CN" sz="2800" dirty="0" smtClean="0"/>
          </a:p>
          <a:p>
            <a:pPr lvl="1"/>
            <a:r>
              <a:rPr lang="zh-CN" altLang="en-US" sz="2400" dirty="0" smtClean="0">
                <a:solidFill>
                  <a:srgbClr val="FF0000"/>
                </a:solidFill>
              </a:rPr>
              <a:t>创建进程、撤销进程，</a:t>
            </a:r>
            <a:r>
              <a:rPr lang="zh-CN" altLang="en-US" sz="2400" dirty="0"/>
              <a:t>以及</a:t>
            </a:r>
            <a:r>
              <a:rPr lang="zh-CN" altLang="en-US" sz="2400" dirty="0" smtClean="0">
                <a:solidFill>
                  <a:srgbClr val="FF0000"/>
                </a:solidFill>
              </a:rPr>
              <a:t>上下文切换</a:t>
            </a:r>
            <a:r>
              <a:rPr lang="zh-CN" altLang="en-US" sz="2400" dirty="0" smtClean="0"/>
              <a:t>，</a:t>
            </a:r>
            <a:r>
              <a:rPr lang="zh-CN" altLang="en-US" sz="2400" dirty="0"/>
              <a:t>系统必须为之付出</a:t>
            </a:r>
            <a:r>
              <a:rPr lang="zh-CN" altLang="en-US" sz="2400" dirty="0">
                <a:solidFill>
                  <a:srgbClr val="0000CC"/>
                </a:solidFill>
              </a:rPr>
              <a:t>很大的时空开销</a:t>
            </a:r>
            <a:r>
              <a:rPr lang="zh-CN" altLang="en-US" sz="2400" dirty="0"/>
              <a:t>；</a:t>
            </a:r>
          </a:p>
          <a:p>
            <a:pPr lvl="1"/>
            <a:r>
              <a:rPr lang="zh-CN" altLang="en-US" sz="2400" dirty="0"/>
              <a:t>进程</a:t>
            </a:r>
            <a:r>
              <a:rPr lang="zh-CN" altLang="en-US" sz="2400" dirty="0">
                <a:solidFill>
                  <a:srgbClr val="0000CC"/>
                </a:solidFill>
              </a:rPr>
              <a:t>切换的频率</a:t>
            </a:r>
            <a:r>
              <a:rPr lang="zh-CN" altLang="en-US" sz="2400" dirty="0"/>
              <a:t>不宜过高；</a:t>
            </a:r>
          </a:p>
          <a:p>
            <a:pPr lvl="1"/>
            <a:r>
              <a:rPr lang="zh-CN" altLang="en-US" sz="2400" dirty="0" smtClean="0"/>
              <a:t>系统</a:t>
            </a:r>
            <a:r>
              <a:rPr lang="zh-CN" altLang="en-US" sz="2400" dirty="0"/>
              <a:t>中所</a:t>
            </a:r>
            <a:r>
              <a:rPr lang="zh-CN" altLang="en-US" sz="2400" dirty="0">
                <a:solidFill>
                  <a:srgbClr val="0000CC"/>
                </a:solidFill>
              </a:rPr>
              <a:t>设置的进程数目</a:t>
            </a:r>
            <a:r>
              <a:rPr lang="zh-CN" altLang="en-US" sz="2400" dirty="0"/>
              <a:t>不宜</a:t>
            </a:r>
            <a:r>
              <a:rPr lang="zh-CN" altLang="en-US" sz="2400" dirty="0" smtClean="0"/>
              <a:t>过多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限制</a:t>
            </a:r>
            <a:r>
              <a:rPr lang="zh-CN" altLang="en-US" sz="2400" dirty="0"/>
              <a:t>了</a:t>
            </a:r>
            <a:r>
              <a:rPr lang="zh-CN" altLang="en-US" sz="2400" dirty="0">
                <a:solidFill>
                  <a:srgbClr val="0000CC"/>
                </a:solidFill>
              </a:rPr>
              <a:t>并发程度</a:t>
            </a:r>
            <a:r>
              <a:rPr lang="zh-CN" altLang="en-US" sz="2400" dirty="0"/>
              <a:t>的进一步提高；</a:t>
            </a:r>
          </a:p>
        </p:txBody>
      </p:sp>
      <p:sp>
        <p:nvSpPr>
          <p:cNvPr id="14340" name="Text Box 4">
            <a:extLst>
              <a:ext uri="{FF2B5EF4-FFF2-40B4-BE49-F238E27FC236}">
                <a16:creationId xmlns:a16="http://schemas.microsoft.com/office/drawing/2014/main" id="{6CE5DC5C-F57B-454D-B0F3-9E0F71B91C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2400" y="165100"/>
            <a:ext cx="3100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3200" b="1">
              <a:solidFill>
                <a:schemeClr val="tx2"/>
              </a:solidFill>
              <a:latin typeface="Helvetica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98B29646-BA7E-46BD-93FE-A3D2EEAE8CC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747713" y="420688"/>
            <a:ext cx="7158037" cy="330200"/>
          </a:xfrm>
        </p:spPr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Why threads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BC9BFF0E-531E-477C-9BFE-F6B8C4B7D02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008063" y="1339977"/>
            <a:ext cx="7029450" cy="4503738"/>
          </a:xfrm>
        </p:spPr>
        <p:txBody>
          <a:bodyPr/>
          <a:lstStyle/>
          <a:p>
            <a:pPr eaLnBrk="1"/>
            <a:r>
              <a:rPr lang="zh-CN" altLang="en-US" sz="2000" dirty="0" smtClean="0"/>
              <a:t>如果</a:t>
            </a:r>
            <a:r>
              <a:rPr lang="zh-CN" altLang="en-US" sz="2000" dirty="0"/>
              <a:t>将</a:t>
            </a:r>
            <a:r>
              <a:rPr lang="zh-CN" altLang="en-US" sz="2000" dirty="0" smtClean="0"/>
              <a:t>进程作为</a:t>
            </a:r>
            <a:r>
              <a:rPr lang="zh-CN" altLang="en-US" sz="2000" b="1" u="sng" dirty="0" smtClean="0">
                <a:solidFill>
                  <a:srgbClr val="7030A0"/>
                </a:solidFill>
              </a:rPr>
              <a:t>独立申请资源</a:t>
            </a:r>
            <a:r>
              <a:rPr lang="zh-CN" altLang="en-US" sz="2000" dirty="0"/>
              <a:t>基本单位</a:t>
            </a:r>
            <a:r>
              <a:rPr lang="zh-CN" altLang="en-US" sz="2000" dirty="0" smtClean="0"/>
              <a:t>与</a:t>
            </a:r>
            <a:r>
              <a:rPr lang="en-US" altLang="zh-CN" sz="2000" b="1" u="sng" dirty="0">
                <a:solidFill>
                  <a:srgbClr val="7030A0"/>
                </a:solidFill>
              </a:rPr>
              <a:t>CPU</a:t>
            </a:r>
            <a:r>
              <a:rPr lang="zh-CN" altLang="en-US" sz="2000" b="1" u="sng" dirty="0">
                <a:solidFill>
                  <a:srgbClr val="7030A0"/>
                </a:solidFill>
              </a:rPr>
              <a:t>调度</a:t>
            </a:r>
            <a:r>
              <a:rPr lang="zh-CN" altLang="en-US" sz="2000" b="1" u="sng" dirty="0" smtClean="0">
                <a:solidFill>
                  <a:srgbClr val="7030A0"/>
                </a:solidFill>
              </a:rPr>
              <a:t>和分派</a:t>
            </a:r>
            <a:r>
              <a:rPr lang="zh-CN" altLang="en-US" sz="2000" dirty="0" smtClean="0"/>
              <a:t>的基本单位这两</a:t>
            </a:r>
            <a:r>
              <a:rPr lang="zh-CN" altLang="en-US" sz="2000" dirty="0"/>
              <a:t>个基本属性</a:t>
            </a:r>
            <a:r>
              <a:rPr lang="zh-CN" altLang="en-US" sz="2000" dirty="0" smtClean="0"/>
              <a:t>分开</a:t>
            </a:r>
            <a:endParaRPr lang="en-US" altLang="zh-CN" sz="2000" dirty="0" smtClean="0"/>
          </a:p>
          <a:p>
            <a:pPr lvl="1" eaLnBrk="1"/>
            <a:r>
              <a:rPr lang="zh-CN" altLang="en-US" dirty="0" smtClean="0"/>
              <a:t>拥有资源的，不频繁调度</a:t>
            </a:r>
            <a:endParaRPr lang="en-US" altLang="zh-CN" dirty="0" smtClean="0"/>
          </a:p>
          <a:p>
            <a:pPr lvl="1" eaLnBrk="1"/>
            <a:r>
              <a:rPr lang="zh-CN" altLang="en-US" dirty="0" smtClean="0"/>
              <a:t>频繁调度的，基本不拥有资源（轻装上阵）</a:t>
            </a:r>
            <a:endParaRPr lang="en-US" altLang="zh-CN" dirty="0"/>
          </a:p>
          <a:p>
            <a:pPr eaLnBrk="1"/>
            <a:r>
              <a:rPr lang="zh-CN" altLang="en-US" sz="2000" dirty="0">
                <a:solidFill>
                  <a:srgbClr val="FF0000"/>
                </a:solidFill>
              </a:rPr>
              <a:t>这种观点导致了线程的</a:t>
            </a:r>
            <a:r>
              <a:rPr lang="zh-CN" altLang="en-US" sz="2000" dirty="0" smtClean="0">
                <a:solidFill>
                  <a:srgbClr val="FF0000"/>
                </a:solidFill>
              </a:rPr>
              <a:t>产生</a:t>
            </a:r>
            <a:endParaRPr lang="zh-CN" altLang="en-US" sz="2000" dirty="0">
              <a:solidFill>
                <a:srgbClr val="FF0000"/>
              </a:solidFill>
            </a:endParaRPr>
          </a:p>
          <a:p>
            <a:pPr eaLnBrk="1"/>
            <a:r>
              <a:rPr lang="zh-CN" altLang="en-US" sz="2000" b="1" i="1" u="sng" dirty="0" smtClean="0"/>
              <a:t>进程</a:t>
            </a:r>
            <a:r>
              <a:rPr lang="zh-CN" altLang="en-US" sz="2000" b="1" i="1" u="sng" dirty="0"/>
              <a:t>仍然是作为</a:t>
            </a:r>
            <a:r>
              <a:rPr lang="zh-CN" altLang="en-US" sz="2000" b="1" i="1" u="sng" dirty="0">
                <a:solidFill>
                  <a:srgbClr val="0000CC"/>
                </a:solidFill>
              </a:rPr>
              <a:t>独立分配资源</a:t>
            </a:r>
            <a:r>
              <a:rPr lang="zh-CN" altLang="en-US" sz="2000" b="1" i="1" u="sng" dirty="0"/>
              <a:t>的基本单位（</a:t>
            </a:r>
            <a:r>
              <a:rPr lang="zh-CN" altLang="en-US" sz="2000" b="1" i="1" u="sng" dirty="0">
                <a:solidFill>
                  <a:srgbClr val="C00000"/>
                </a:solidFill>
              </a:rPr>
              <a:t>拥有资源</a:t>
            </a:r>
            <a:r>
              <a:rPr lang="zh-CN" altLang="en-US" sz="2000" b="1" i="1" u="sng" dirty="0"/>
              <a:t>）</a:t>
            </a:r>
            <a:endParaRPr lang="en-US" altLang="zh-CN" sz="2000" b="1" i="1" u="sng" dirty="0"/>
          </a:p>
          <a:p>
            <a:pPr lvl="1" eaLnBrk="1"/>
            <a:r>
              <a:rPr lang="zh-CN" altLang="en-US" dirty="0" smtClean="0"/>
              <a:t>不适合频繁进行</a:t>
            </a:r>
            <a:r>
              <a:rPr lang="zh-CN" altLang="en-US" dirty="0">
                <a:solidFill>
                  <a:srgbClr val="0000CC"/>
                </a:solidFill>
              </a:rPr>
              <a:t>上下文切换</a:t>
            </a:r>
            <a:endParaRPr lang="en-US" altLang="zh-CN" dirty="0" smtClean="0"/>
          </a:p>
          <a:p>
            <a:pPr lvl="1" eaLnBrk="1"/>
            <a:r>
              <a:rPr lang="zh-CN" altLang="en-US" dirty="0" smtClean="0"/>
              <a:t>不将其作为</a:t>
            </a:r>
            <a:r>
              <a:rPr lang="zh-CN" altLang="en-US" b="1" dirty="0">
                <a:solidFill>
                  <a:srgbClr val="003399"/>
                </a:solidFill>
              </a:rPr>
              <a:t>调度和分派</a:t>
            </a:r>
            <a:r>
              <a:rPr lang="zh-CN" altLang="en-US" dirty="0"/>
              <a:t>的</a:t>
            </a:r>
            <a:r>
              <a:rPr lang="zh-CN" altLang="en-US" dirty="0" smtClean="0"/>
              <a:t>基本单位</a:t>
            </a:r>
            <a:endParaRPr lang="en-US" altLang="zh-CN" dirty="0" smtClean="0"/>
          </a:p>
          <a:p>
            <a:pPr eaLnBrk="1"/>
            <a:r>
              <a:rPr lang="zh-CN" altLang="en-US" b="1" i="1" u="sng" dirty="0" smtClean="0"/>
              <a:t>线程</a:t>
            </a:r>
            <a:endParaRPr lang="en-US" altLang="zh-CN" b="1" i="1" u="sng" dirty="0" smtClean="0"/>
          </a:p>
          <a:p>
            <a:pPr lvl="1" eaLnBrk="1"/>
            <a:r>
              <a:rPr lang="zh-CN" altLang="en-US" dirty="0" smtClean="0"/>
              <a:t>仅拥有其</a:t>
            </a:r>
            <a:r>
              <a:rPr lang="zh-CN" altLang="en-US" dirty="0" smtClean="0">
                <a:solidFill>
                  <a:srgbClr val="7030A0"/>
                </a:solidFill>
              </a:rPr>
              <a:t>运行所需</a:t>
            </a:r>
            <a:r>
              <a:rPr lang="zh-CN" altLang="en-US" dirty="0" smtClean="0"/>
              <a:t>的极少的</a:t>
            </a:r>
            <a:r>
              <a:rPr lang="zh-CN" altLang="en-US" dirty="0" smtClean="0">
                <a:solidFill>
                  <a:srgbClr val="7030A0"/>
                </a:solidFill>
              </a:rPr>
              <a:t>资源</a:t>
            </a:r>
            <a:endParaRPr lang="en-US" altLang="zh-CN" dirty="0" smtClean="0">
              <a:solidFill>
                <a:srgbClr val="7030A0"/>
              </a:solidFill>
            </a:endParaRPr>
          </a:p>
          <a:p>
            <a:pPr lvl="1" eaLnBrk="1"/>
            <a:r>
              <a:rPr lang="zh-CN" altLang="en-US" dirty="0" smtClean="0"/>
              <a:t>可以轻装上阵，作为</a:t>
            </a:r>
            <a:r>
              <a:rPr lang="en-US" altLang="zh-CN" dirty="0" smtClean="0">
                <a:solidFill>
                  <a:srgbClr val="7030A0"/>
                </a:solidFill>
              </a:rPr>
              <a:t>CPU</a:t>
            </a:r>
            <a:r>
              <a:rPr lang="zh-CN" altLang="en-US" dirty="0" smtClean="0">
                <a:solidFill>
                  <a:srgbClr val="7030A0"/>
                </a:solidFill>
              </a:rPr>
              <a:t>调度的基本单位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15364" name="Text Box 4">
            <a:extLst>
              <a:ext uri="{FF2B5EF4-FFF2-40B4-BE49-F238E27FC236}">
                <a16:creationId xmlns:a16="http://schemas.microsoft.com/office/drawing/2014/main" id="{17C764D9-C4FD-4654-9BF1-FF136926DD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2400" y="165100"/>
            <a:ext cx="3100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3200" b="1">
              <a:solidFill>
                <a:schemeClr val="tx2"/>
              </a:solidFill>
              <a:latin typeface="Helvetica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033693" y="4350758"/>
            <a:ext cx="2223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dirty="0">
                <a:solidFill>
                  <a:srgbClr val="006600"/>
                </a:solidFill>
              </a:rPr>
              <a:t>light-weight </a:t>
            </a:r>
            <a:r>
              <a:rPr lang="en-US" altLang="zh-CN" dirty="0">
                <a:solidFill>
                  <a:srgbClr val="006600"/>
                </a:solidFill>
              </a:rPr>
              <a:t>p</a:t>
            </a:r>
            <a:r>
              <a:rPr lang="zh-CN" altLang="en-US" dirty="0">
                <a:solidFill>
                  <a:srgbClr val="006600"/>
                </a:solidFill>
              </a:rPr>
              <a:t>rocess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C3178F9E-9331-4FC4-B72A-15110FD5A7E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747713" y="195309"/>
            <a:ext cx="7158037" cy="555579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threads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BDF68CE3-54A0-432E-8413-8270270BC51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47713" y="874713"/>
            <a:ext cx="7927975" cy="5319712"/>
          </a:xfrm>
        </p:spPr>
        <p:txBody>
          <a:bodyPr/>
          <a:lstStyle/>
          <a:p>
            <a:pPr eaLnBrk="1">
              <a:spcBef>
                <a:spcPts val="600"/>
              </a:spcBef>
            </a:pPr>
            <a:r>
              <a:rPr lang="en-US" altLang="zh-CN" sz="2000" dirty="0">
                <a:solidFill>
                  <a:srgbClr val="FF0000"/>
                </a:solidFill>
              </a:rPr>
              <a:t>Thread</a:t>
            </a:r>
            <a:r>
              <a:rPr lang="zh-CN" altLang="en-US" sz="2000" dirty="0">
                <a:solidFill>
                  <a:srgbClr val="FF0000"/>
                </a:solidFill>
              </a:rPr>
              <a:t>（线程）</a:t>
            </a:r>
            <a:r>
              <a:rPr lang="en-US" altLang="zh-CN" sz="2000" dirty="0">
                <a:solidFill>
                  <a:srgbClr val="FF0000"/>
                </a:solidFill>
              </a:rPr>
              <a:t>---</a:t>
            </a:r>
            <a:r>
              <a:rPr lang="zh-CN" altLang="en-US" sz="2000" dirty="0"/>
              <a:t>light-weight </a:t>
            </a:r>
            <a:r>
              <a:rPr lang="en-US" altLang="zh-CN" sz="2000" dirty="0"/>
              <a:t>p</a:t>
            </a:r>
            <a:r>
              <a:rPr lang="zh-CN" altLang="en-US" sz="2000" dirty="0"/>
              <a:t>rocess</a:t>
            </a:r>
            <a:endParaRPr lang="zh-CN" altLang="en-US" sz="2000" dirty="0">
              <a:solidFill>
                <a:srgbClr val="FF0000"/>
              </a:solidFill>
            </a:endParaRPr>
          </a:p>
          <a:p>
            <a:pPr lvl="1" eaLnBrk="1">
              <a:spcBef>
                <a:spcPts val="600"/>
              </a:spcBef>
            </a:pPr>
            <a:r>
              <a:rPr lang="zh-CN" altLang="en-US" dirty="0"/>
              <a:t>线程隶属于进程，且一个线程只能属于一个进程</a:t>
            </a:r>
            <a:endParaRPr lang="en-US" altLang="zh-CN" dirty="0"/>
          </a:p>
          <a:p>
            <a:pPr lvl="2" eaLnBrk="1">
              <a:spcBef>
                <a:spcPts val="600"/>
              </a:spcBef>
            </a:pPr>
            <a:r>
              <a:rPr lang="zh-CN" altLang="en-US" sz="1600" dirty="0"/>
              <a:t>一个进程可以有多个线程，至少需要一个线程。</a:t>
            </a:r>
            <a:endParaRPr lang="en-US" altLang="zh-CN" sz="1600" dirty="0"/>
          </a:p>
          <a:p>
            <a:pPr lvl="1" eaLnBrk="1">
              <a:spcBef>
                <a:spcPts val="600"/>
              </a:spcBef>
            </a:pPr>
            <a:r>
              <a:rPr lang="zh-CN" altLang="en-US" dirty="0"/>
              <a:t>系统将资源分配给进程，同一进程的所有线程共享该进程的所有资源</a:t>
            </a:r>
            <a:endParaRPr lang="en-US" altLang="zh-CN" dirty="0"/>
          </a:p>
          <a:p>
            <a:pPr lvl="2" eaLnBrk="1">
              <a:spcBef>
                <a:spcPts val="600"/>
              </a:spcBef>
            </a:pPr>
            <a:r>
              <a:rPr lang="zh-CN" altLang="en-US" sz="1600" dirty="0"/>
              <a:t>同一进程中的多个线程共享进程代码段</a:t>
            </a:r>
            <a:r>
              <a:rPr lang="en-US" altLang="zh-CN" sz="1600" dirty="0"/>
              <a:t>(</a:t>
            </a:r>
            <a:r>
              <a:rPr lang="zh-CN" altLang="en-US" sz="1600" dirty="0"/>
              <a:t>代码和常量</a:t>
            </a:r>
            <a:r>
              <a:rPr lang="en-US" altLang="zh-CN" sz="1600" dirty="0"/>
              <a:t>)</a:t>
            </a:r>
            <a:r>
              <a:rPr lang="zh-CN" altLang="en-US" sz="1600" dirty="0"/>
              <a:t>，数据段</a:t>
            </a:r>
            <a:r>
              <a:rPr lang="en-US" altLang="zh-CN" sz="1600" dirty="0"/>
              <a:t>(</a:t>
            </a:r>
            <a:r>
              <a:rPr lang="zh-CN" altLang="en-US" sz="1600" dirty="0"/>
              <a:t>全局变量和静态变量</a:t>
            </a:r>
            <a:r>
              <a:rPr lang="en-US" altLang="zh-CN" sz="1600" dirty="0"/>
              <a:t>)</a:t>
            </a:r>
            <a:r>
              <a:rPr lang="zh-CN" altLang="en-US" sz="1600" dirty="0"/>
              <a:t>，堆。</a:t>
            </a:r>
            <a:r>
              <a:rPr lang="zh-CN" altLang="en-US" sz="1600" dirty="0">
                <a:solidFill>
                  <a:srgbClr val="FF0000"/>
                </a:solidFill>
              </a:rPr>
              <a:t>注：线程不能共享进程的栈</a:t>
            </a:r>
            <a:endParaRPr lang="en-US" altLang="zh-CN" sz="1600" dirty="0">
              <a:solidFill>
                <a:srgbClr val="FF0000"/>
              </a:solidFill>
            </a:endParaRPr>
          </a:p>
          <a:p>
            <a:pPr lvl="3" eaLnBrk="1">
              <a:spcBef>
                <a:spcPts val="600"/>
              </a:spcBef>
            </a:pPr>
            <a:r>
              <a:rPr lang="zh-CN" altLang="en-US" sz="1400" dirty="0"/>
              <a:t>线程自己基本不拥有资源，只拥有一些在运行中必不可少的资源如.，程序计数器、寄存器、栈（用来存放所有局部变量和临时变量），因此线程又称为light-weight </a:t>
            </a:r>
            <a:r>
              <a:rPr lang="en-US" altLang="zh-CN" sz="1400" dirty="0"/>
              <a:t>p</a:t>
            </a:r>
            <a:r>
              <a:rPr lang="zh-CN" altLang="en-US" sz="1400" dirty="0"/>
              <a:t>rocess。</a:t>
            </a:r>
          </a:p>
          <a:p>
            <a:pPr lvl="1" eaLnBrk="1">
              <a:spcBef>
                <a:spcPts val="600"/>
              </a:spcBef>
            </a:pPr>
            <a:r>
              <a:rPr lang="zh-CN" altLang="en-US" dirty="0"/>
              <a:t>线程是进程的一个实体，是操作系统调度和分派的基本单位（处理机上运行的是线程），</a:t>
            </a:r>
            <a:r>
              <a:rPr lang="zh-CN" altLang="zh-CN" b="1" dirty="0">
                <a:solidFill>
                  <a:srgbClr val="006600"/>
                </a:solidFill>
              </a:rPr>
              <a:t>线程运行在进程的上下文中</a:t>
            </a:r>
            <a:endParaRPr lang="en-US" altLang="zh-CN" b="1" dirty="0">
              <a:solidFill>
                <a:srgbClr val="006600"/>
              </a:solidFill>
            </a:endParaRPr>
          </a:p>
          <a:p>
            <a:pPr lvl="1" eaLnBrk="1">
              <a:spcBef>
                <a:spcPts val="600"/>
              </a:spcBef>
            </a:pPr>
            <a:r>
              <a:rPr lang="zh-CN" altLang="en-US" dirty="0"/>
              <a:t>同一进程中的多个线程可以并发执行</a:t>
            </a:r>
          </a:p>
          <a:p>
            <a:pPr eaLnBrk="1">
              <a:spcBef>
                <a:spcPts val="600"/>
              </a:spcBef>
            </a:pPr>
            <a:r>
              <a:rPr lang="zh-CN" altLang="en-US" sz="2000" dirty="0">
                <a:solidFill>
                  <a:srgbClr val="FF0000"/>
                </a:solidFill>
              </a:rPr>
              <a:t>Process –</a:t>
            </a:r>
            <a:r>
              <a:rPr lang="en-US" altLang="zh-CN" sz="2000" dirty="0">
                <a:solidFill>
                  <a:srgbClr val="FF0000"/>
                </a:solidFill>
              </a:rPr>
              <a:t>-</a:t>
            </a:r>
            <a:r>
              <a:rPr lang="zh-CN" altLang="en-US" sz="2000" dirty="0">
                <a:solidFill>
                  <a:srgbClr val="FF0000"/>
                </a:solidFill>
              </a:rPr>
              <a:t>heavy-weight process</a:t>
            </a:r>
          </a:p>
          <a:p>
            <a:pPr lvl="1" eaLnBrk="1">
              <a:spcBef>
                <a:spcPts val="600"/>
              </a:spcBef>
            </a:pPr>
            <a:r>
              <a:rPr lang="zh-CN" altLang="en-US" dirty="0"/>
              <a:t>一个进程一般拥有若干线程，</a:t>
            </a:r>
            <a:r>
              <a:rPr lang="zh-CN" altLang="en-US" dirty="0">
                <a:solidFill>
                  <a:srgbClr val="0000CC"/>
                </a:solidFill>
              </a:rPr>
              <a:t>至少需要一个线程；</a:t>
            </a:r>
          </a:p>
          <a:p>
            <a:pPr lvl="1" eaLnBrk="1">
              <a:spcBef>
                <a:spcPts val="600"/>
              </a:spcBef>
            </a:pPr>
            <a:r>
              <a:rPr lang="zh-CN" altLang="en-US" dirty="0">
                <a:solidFill>
                  <a:srgbClr val="0000CC"/>
                </a:solidFill>
                <a:latin typeface="Times New Roman" panose="02020603050405020304" pitchFamily="18" charset="0"/>
              </a:rPr>
              <a:t>进程不再是一个可执行的实体</a:t>
            </a:r>
            <a:r>
              <a:rPr lang="zh-CN" altLang="en-US" dirty="0">
                <a:latin typeface="Times New Roman" panose="02020603050405020304" pitchFamily="18" charset="0"/>
              </a:rPr>
              <a:t>。 </a:t>
            </a:r>
          </a:p>
          <a:p>
            <a:pPr lvl="1" eaLnBrk="1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" name="新月形 4">
            <a:extLst>
              <a:ext uri="{FF2B5EF4-FFF2-40B4-BE49-F238E27FC236}">
                <a16:creationId xmlns:a16="http://schemas.microsoft.com/office/drawing/2014/main" id="{76A6EC62-A34A-47EF-A75E-6C9FDBFAA92C}"/>
              </a:ext>
            </a:extLst>
          </p:cNvPr>
          <p:cNvSpPr/>
          <p:nvPr/>
        </p:nvSpPr>
        <p:spPr>
          <a:xfrm>
            <a:off x="7543800" y="5802313"/>
            <a:ext cx="1298575" cy="533400"/>
          </a:xfrm>
          <a:prstGeom prst="moon">
            <a:avLst>
              <a:gd name="adj" fmla="val 87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chemeClr val="tx1"/>
                </a:solidFill>
              </a:rPr>
              <a:t>6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B77552BF-933C-46C2-B063-1B8D23355E0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827088" y="284163"/>
            <a:ext cx="8077200" cy="6096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threads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  <a:latin typeface="Helvetica" panose="020B0604020202020204" pitchFamily="34" charset="0"/>
            </a:endParaRP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0A809A39-8C19-441D-A2FF-06A794B9D00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106488"/>
            <a:ext cx="7351712" cy="4908550"/>
          </a:xfrm>
        </p:spPr>
        <p:txBody>
          <a:bodyPr/>
          <a:lstStyle/>
          <a:p>
            <a:pPr eaLnBrk="1" hangingPunct="1"/>
            <a:r>
              <a:rPr lang="zh-CN" altLang="en-US" sz="2000" dirty="0" smtClean="0"/>
              <a:t>进程与线程</a:t>
            </a:r>
            <a:endParaRPr lang="en-US" altLang="zh-CN" sz="2000" dirty="0"/>
          </a:p>
          <a:p>
            <a:pPr lvl="1" eaLnBrk="1" hangingPunct="1">
              <a:spcBef>
                <a:spcPts val="600"/>
              </a:spcBef>
            </a:pPr>
            <a:r>
              <a:rPr lang="zh-CN" altLang="en-US" b="1" dirty="0">
                <a:solidFill>
                  <a:srgbClr val="0000CC"/>
                </a:solidFill>
              </a:rPr>
              <a:t>隶属关系</a:t>
            </a:r>
            <a:endParaRPr lang="en-US" altLang="zh-CN" b="1" dirty="0">
              <a:solidFill>
                <a:srgbClr val="0000CC"/>
              </a:solidFill>
            </a:endParaRPr>
          </a:p>
          <a:p>
            <a:pPr lvl="2" eaLnBrk="1" hangingPunct="1">
              <a:spcBef>
                <a:spcPts val="600"/>
              </a:spcBef>
            </a:pPr>
            <a:r>
              <a:rPr lang="zh-CN" altLang="en-US" sz="1600" dirty="0"/>
              <a:t>线程是进程的运行实体，一个进程至少需要一个线程，可以拥有多个线程，</a:t>
            </a:r>
            <a:r>
              <a:rPr lang="zh-CN" altLang="en-US" sz="1600" b="1" dirty="0">
                <a:solidFill>
                  <a:srgbClr val="7030A0"/>
                </a:solidFill>
              </a:rPr>
              <a:t>这些</a:t>
            </a:r>
            <a:r>
              <a:rPr lang="zh-CN" altLang="zh-CN" sz="1600" b="1" dirty="0">
                <a:solidFill>
                  <a:srgbClr val="7030A0"/>
                </a:solidFill>
              </a:rPr>
              <a:t>线程运行在</a:t>
            </a:r>
            <a:r>
              <a:rPr lang="zh-CN" altLang="en-US" sz="1600" b="1" dirty="0">
                <a:solidFill>
                  <a:srgbClr val="7030A0"/>
                </a:solidFill>
              </a:rPr>
              <a:t>其所属</a:t>
            </a:r>
            <a:r>
              <a:rPr lang="zh-CN" altLang="zh-CN" sz="1600" b="1" dirty="0">
                <a:solidFill>
                  <a:srgbClr val="7030A0"/>
                </a:solidFill>
              </a:rPr>
              <a:t>进程的上下文中</a:t>
            </a:r>
            <a:endParaRPr lang="en-US" altLang="zh-CN" sz="1600" b="1" dirty="0">
              <a:solidFill>
                <a:srgbClr val="7030A0"/>
              </a:solidFill>
            </a:endParaRPr>
          </a:p>
          <a:p>
            <a:pPr lvl="2" eaLnBrk="1" hangingPunct="1">
              <a:spcBef>
                <a:spcPts val="600"/>
              </a:spcBef>
            </a:pPr>
            <a:r>
              <a:rPr lang="zh-CN" altLang="en-US" sz="1600" dirty="0">
                <a:solidFill>
                  <a:srgbClr val="C00000"/>
                </a:solidFill>
              </a:rPr>
              <a:t>线程隶属于进程</a:t>
            </a:r>
            <a:r>
              <a:rPr lang="zh-CN" altLang="en-US" sz="1600" dirty="0"/>
              <a:t>，</a:t>
            </a:r>
            <a:r>
              <a:rPr lang="zh-CN" altLang="en-US" sz="1600" b="1" dirty="0">
                <a:solidFill>
                  <a:srgbClr val="7030A0"/>
                </a:solidFill>
              </a:rPr>
              <a:t>线程不能脱离进程而独立存在</a:t>
            </a:r>
            <a:endParaRPr lang="en-US" altLang="zh-CN" sz="1600" b="1" dirty="0">
              <a:solidFill>
                <a:srgbClr val="7030A0"/>
              </a:solidFill>
            </a:endParaRPr>
          </a:p>
          <a:p>
            <a:pPr lvl="2" eaLnBrk="1" hangingPunct="1">
              <a:spcBef>
                <a:spcPts val="600"/>
              </a:spcBef>
            </a:pPr>
            <a:r>
              <a:rPr lang="zh-CN" altLang="en-US" sz="1600" dirty="0">
                <a:solidFill>
                  <a:srgbClr val="006600"/>
                </a:solidFill>
              </a:rPr>
              <a:t>一个线程能且只能属于一个进程</a:t>
            </a:r>
            <a:endParaRPr lang="en-US" altLang="zh-CN" sz="1600" dirty="0">
              <a:solidFill>
                <a:srgbClr val="006600"/>
              </a:solidFill>
            </a:endParaRPr>
          </a:p>
          <a:p>
            <a:pPr lvl="1" eaLnBrk="1" hangingPunct="1">
              <a:spcBef>
                <a:spcPts val="600"/>
              </a:spcBef>
            </a:pPr>
            <a:r>
              <a:rPr lang="zh-CN" altLang="en-US" b="1" dirty="0">
                <a:solidFill>
                  <a:srgbClr val="0000CC"/>
                </a:solidFill>
              </a:rPr>
              <a:t>拥有资源</a:t>
            </a:r>
            <a:endParaRPr lang="en-US" altLang="zh-CN" b="1" dirty="0">
              <a:solidFill>
                <a:srgbClr val="0000CC"/>
              </a:solidFill>
            </a:endParaRPr>
          </a:p>
          <a:p>
            <a:pPr lvl="2" eaLnBrk="1" hangingPunct="1">
              <a:spcBef>
                <a:spcPts val="600"/>
              </a:spcBef>
            </a:pPr>
            <a:r>
              <a:rPr lang="zh-CN" altLang="en-US" sz="1600" dirty="0"/>
              <a:t>进程是拥有资源的基本单位，隶属于同一个进程的多个线程</a:t>
            </a:r>
            <a:r>
              <a:rPr lang="zh-CN" altLang="en-US" sz="1600" b="1" u="sng" dirty="0">
                <a:solidFill>
                  <a:srgbClr val="7030A0"/>
                </a:solidFill>
              </a:rPr>
              <a:t>共享该进程的代码、数据、堆、打开的文件（包括标准设备）等</a:t>
            </a:r>
            <a:r>
              <a:rPr lang="en-US" altLang="zh-CN" sz="1600" b="1" u="sng" dirty="0">
                <a:solidFill>
                  <a:srgbClr val="7030A0"/>
                </a:solidFill>
              </a:rPr>
              <a:t>I/O</a:t>
            </a:r>
            <a:r>
              <a:rPr lang="zh-CN" altLang="en-US" sz="1600" b="1" u="sng" dirty="0">
                <a:solidFill>
                  <a:srgbClr val="7030A0"/>
                </a:solidFill>
              </a:rPr>
              <a:t>资源</a:t>
            </a:r>
            <a:endParaRPr lang="en-US" altLang="zh-CN" sz="1600" b="1" u="sng" dirty="0">
              <a:solidFill>
                <a:srgbClr val="7030A0"/>
              </a:solidFill>
            </a:endParaRPr>
          </a:p>
          <a:p>
            <a:pPr lvl="2" eaLnBrk="1" hangingPunct="1">
              <a:spcBef>
                <a:spcPts val="600"/>
              </a:spcBef>
            </a:pPr>
            <a:r>
              <a:rPr lang="zh-CN" altLang="en-US" sz="1600" b="1" u="sng" dirty="0">
                <a:solidFill>
                  <a:srgbClr val="7030A0"/>
                </a:solidFill>
              </a:rPr>
              <a:t>这些线程不能共享进程（主线程）的栈、寄存器等资源</a:t>
            </a:r>
            <a:endParaRPr lang="en-US" altLang="zh-CN" sz="1600" b="1" u="sng" dirty="0">
              <a:solidFill>
                <a:srgbClr val="7030A0"/>
              </a:solidFill>
            </a:endParaRPr>
          </a:p>
          <a:p>
            <a:pPr lvl="2" eaLnBrk="1" hangingPunct="1">
              <a:spcBef>
                <a:spcPts val="600"/>
              </a:spcBef>
            </a:pPr>
            <a:r>
              <a:rPr lang="zh-CN" altLang="en-US" sz="1600" b="1" u="sng" dirty="0">
                <a:solidFill>
                  <a:srgbClr val="C00000"/>
                </a:solidFill>
              </a:rPr>
              <a:t>因此线程只拥有</a:t>
            </a:r>
            <a:r>
              <a:rPr lang="zh-CN" altLang="en-US" sz="1600" b="1" u="sng" dirty="0">
                <a:solidFill>
                  <a:srgbClr val="7030A0"/>
                </a:solidFill>
              </a:rPr>
              <a:t>其运行</a:t>
            </a:r>
            <a:r>
              <a:rPr lang="zh-CN" altLang="en-US" sz="1600" b="1" u="sng" dirty="0">
                <a:solidFill>
                  <a:srgbClr val="C00000"/>
                </a:solidFill>
              </a:rPr>
              <a:t>所必需的资源，如寄存器、栈等</a:t>
            </a:r>
            <a:endParaRPr lang="en-US" altLang="zh-CN" sz="1600" b="1" u="sng" dirty="0">
              <a:solidFill>
                <a:srgbClr val="C00000"/>
              </a:solidFill>
            </a:endParaRPr>
          </a:p>
          <a:p>
            <a:pPr lvl="1" eaLnBrk="1" hangingPunct="1">
              <a:spcBef>
                <a:spcPts val="600"/>
              </a:spcBef>
            </a:pPr>
            <a:r>
              <a:rPr lang="en-US" altLang="zh-CN" b="1" dirty="0">
                <a:solidFill>
                  <a:srgbClr val="0000CC"/>
                </a:solidFill>
              </a:rPr>
              <a:t>CPU</a:t>
            </a:r>
            <a:r>
              <a:rPr lang="zh-CN" altLang="en-US" b="1" dirty="0">
                <a:solidFill>
                  <a:srgbClr val="0000CC"/>
                </a:solidFill>
              </a:rPr>
              <a:t>调度与分派的基本单位</a:t>
            </a:r>
            <a:endParaRPr lang="en-US" altLang="zh-CN" b="1" dirty="0">
              <a:solidFill>
                <a:srgbClr val="0000CC"/>
              </a:solidFill>
            </a:endParaRPr>
          </a:p>
          <a:p>
            <a:pPr lvl="2" eaLnBrk="1" hangingPunct="1">
              <a:spcBef>
                <a:spcPts val="600"/>
              </a:spcBef>
            </a:pPr>
            <a:r>
              <a:rPr lang="zh-CN" altLang="en-US" sz="1600" dirty="0"/>
              <a:t>线程是进程的实体，</a:t>
            </a:r>
            <a:r>
              <a:rPr lang="zh-CN" altLang="zh-CN" sz="1600" dirty="0"/>
              <a:t>线程运行在</a:t>
            </a:r>
            <a:r>
              <a:rPr lang="zh-CN" altLang="en-US" sz="1600" dirty="0"/>
              <a:t>其所属</a:t>
            </a:r>
            <a:r>
              <a:rPr lang="zh-CN" altLang="zh-CN" sz="1600" dirty="0"/>
              <a:t>进程的上下文中</a:t>
            </a:r>
            <a:endParaRPr lang="zh-CN" altLang="en-US" sz="1600" dirty="0"/>
          </a:p>
          <a:p>
            <a:pPr lvl="2" eaLnBrk="1" hangingPunct="1">
              <a:spcBef>
                <a:spcPts val="600"/>
              </a:spcBef>
            </a:pPr>
            <a:r>
              <a:rPr lang="zh-CN" altLang="en-US" sz="1600" dirty="0"/>
              <a:t>线程是</a:t>
            </a:r>
            <a:r>
              <a:rPr lang="en-US" altLang="zh-CN" sz="1600" dirty="0"/>
              <a:t>CPU</a:t>
            </a:r>
            <a:r>
              <a:rPr lang="zh-CN" altLang="en-US" sz="1600" dirty="0"/>
              <a:t>调度与分派的基本单位（</a:t>
            </a:r>
            <a:r>
              <a:rPr lang="en-US" altLang="zh-CN" sz="1600" dirty="0"/>
              <a:t>CPU</a:t>
            </a:r>
            <a:r>
              <a:rPr lang="zh-CN" altLang="en-US" sz="1600" dirty="0"/>
              <a:t>调度）</a:t>
            </a:r>
            <a:endParaRPr lang="en-US" altLang="zh-CN" sz="1600" dirty="0"/>
          </a:p>
          <a:p>
            <a:pPr lvl="2" eaLnBrk="1" hangingPunct="1">
              <a:spcBef>
                <a:spcPts val="600"/>
              </a:spcBef>
            </a:pPr>
            <a:r>
              <a:rPr lang="zh-CN" altLang="en-US" sz="1600" dirty="0"/>
              <a:t>同一进程中的多个线程可以并发执行</a:t>
            </a:r>
          </a:p>
          <a:p>
            <a:pPr lvl="2" eaLnBrk="1" hangingPunct="1">
              <a:spcBef>
                <a:spcPts val="600"/>
              </a:spcBef>
            </a:pP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3264377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F6054B46-3FD9-4FAA-846D-7AB7C7005C5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31825" y="397276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Thread </a:t>
            </a:r>
            <a:r>
              <a:rPr lang="en-US" altLang="zh-CN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States（Java</a:t>
            </a: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） 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58371" name="Picture 3">
            <a:extLst>
              <a:ext uri="{FF2B5EF4-FFF2-40B4-BE49-F238E27FC236}">
                <a16:creationId xmlns:a16="http://schemas.microsoft.com/office/drawing/2014/main" id="{2D52C8C9-0E40-4B1D-974B-968BAB85CA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1" t="25182" r="2225" b="26837"/>
          <a:stretch>
            <a:fillRect/>
          </a:stretch>
        </p:blipFill>
        <p:spPr bwMode="auto">
          <a:xfrm>
            <a:off x="1298884" y="1994562"/>
            <a:ext cx="6592824" cy="284797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9057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F6054B46-3FD9-4FAA-846D-7AB7C7005C5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31825" y="397276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Thread 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States </a:t>
            </a: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（Java）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847" y="1578469"/>
            <a:ext cx="7173157" cy="4245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419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F6054B46-3FD9-4FAA-846D-7AB7C7005C5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31825" y="397276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Java Thread States </a:t>
            </a:r>
          </a:p>
        </p:txBody>
      </p:sp>
      <p:sp>
        <p:nvSpPr>
          <p:cNvPr id="2" name="AutoShape 2" descr="https://bkimg.cdn.bcebos.com/pic/a5c27d1ed21b0ef4a9c88f08ddc451da81cb3e47?x-bce-process=image/watermark,image_d2F0ZXIvYmFpa2U5Mg==,g_7,xp_5,yp_5/format,f_aut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831" y="1633491"/>
            <a:ext cx="6414394" cy="3835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357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6054B46-3FD9-4FAA-846D-7AB7C7005C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825" y="397276"/>
            <a:ext cx="8077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rgbClr val="9933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线程实体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809A39-8C19-441D-A2FF-06A794B9D0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1106488"/>
            <a:ext cx="7351712" cy="4983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Monotype Sorts" pitchFamily="2" charset="2"/>
              <a:buChar char="4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Monotype Sorts" pitchFamily="2" charset="2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sz="2000" b="1" dirty="0">
                <a:solidFill>
                  <a:srgbClr val="0000CC"/>
                </a:solidFill>
                <a:latin typeface="Helvetica Neue"/>
              </a:rPr>
              <a:t>线程的</a:t>
            </a:r>
            <a:r>
              <a:rPr lang="zh-CN" altLang="en-US" sz="2000" b="1" dirty="0" smtClean="0">
                <a:solidFill>
                  <a:srgbClr val="0000CC"/>
                </a:solidFill>
                <a:latin typeface="Helvetica Neue"/>
              </a:rPr>
              <a:t>实体</a:t>
            </a:r>
            <a:r>
              <a:rPr lang="zh-CN" altLang="en-US" sz="2000" dirty="0" smtClean="0">
                <a:solidFill>
                  <a:srgbClr val="333333"/>
                </a:solidFill>
                <a:latin typeface="Helvetica Neue"/>
              </a:rPr>
              <a:t>主要包括</a:t>
            </a:r>
            <a:endParaRPr lang="en-US" altLang="zh-CN" sz="2000" dirty="0">
              <a:solidFill>
                <a:srgbClr val="333333"/>
              </a:solidFill>
              <a:latin typeface="Helvetica Neue"/>
            </a:endParaRPr>
          </a:p>
          <a:p>
            <a:pPr lvl="1" eaLnBrk="1" hangingPunct="1">
              <a:spcBef>
                <a:spcPts val="600"/>
              </a:spcBef>
            </a:pPr>
            <a:r>
              <a:rPr lang="zh-CN" altLang="en-US" dirty="0" smtClean="0">
                <a:solidFill>
                  <a:srgbClr val="000000"/>
                </a:solidFill>
              </a:rPr>
              <a:t>程序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lvl="1" eaLnBrk="1" hangingPunct="1">
              <a:spcBef>
                <a:spcPts val="600"/>
              </a:spcBef>
            </a:pPr>
            <a:r>
              <a:rPr lang="zh-CN" altLang="en-US" dirty="0" smtClean="0">
                <a:solidFill>
                  <a:srgbClr val="000000"/>
                </a:solidFill>
              </a:rPr>
              <a:t>数据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lvl="1" eaLnBrk="1" hangingPunct="1">
              <a:spcBef>
                <a:spcPts val="600"/>
              </a:spcBef>
            </a:pPr>
            <a:r>
              <a:rPr lang="en-US" altLang="zh-CN" dirty="0" smtClean="0">
                <a:solidFill>
                  <a:srgbClr val="7030A0"/>
                </a:solidFill>
              </a:rPr>
              <a:t>TCB</a:t>
            </a:r>
          </a:p>
          <a:p>
            <a:pPr eaLnBrk="1" hangingPunct="1">
              <a:spcBef>
                <a:spcPts val="600"/>
              </a:spcBef>
            </a:pPr>
            <a:r>
              <a:rPr lang="en-US" altLang="zh-CN" dirty="0">
                <a:solidFill>
                  <a:srgbClr val="FF0000"/>
                </a:solidFill>
                <a:latin typeface="Helvetica Neue"/>
              </a:rPr>
              <a:t>TCB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包括以下信息</a:t>
            </a:r>
            <a:endParaRPr lang="en-US" altLang="zh-CN" b="1" dirty="0" smtClean="0">
              <a:solidFill>
                <a:srgbClr val="0000CC"/>
              </a:solidFill>
            </a:endParaRPr>
          </a:p>
          <a:p>
            <a:pPr lvl="1"/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线程</a:t>
            </a:r>
            <a:r>
              <a:rPr lang="zh-CN" altLang="en-US" dirty="0" smtClean="0">
                <a:solidFill>
                  <a:srgbClr val="333333"/>
                </a:solidFill>
                <a:latin typeface="Helvetica Neue"/>
              </a:rPr>
              <a:t>状态</a:t>
            </a:r>
            <a:endParaRPr lang="zh-CN" altLang="en-US" dirty="0">
              <a:solidFill>
                <a:srgbClr val="333333"/>
              </a:solidFill>
              <a:latin typeface="Helvetica Neue"/>
            </a:endParaRPr>
          </a:p>
          <a:p>
            <a:pPr lvl="1"/>
            <a:r>
              <a:rPr lang="zh-CN" altLang="en-US" dirty="0" smtClean="0">
                <a:solidFill>
                  <a:srgbClr val="333333"/>
                </a:solidFill>
                <a:latin typeface="Helvetica Neue"/>
              </a:rPr>
              <a:t>当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线程不运行时，被保存的现场</a:t>
            </a:r>
            <a:r>
              <a:rPr lang="zh-CN" altLang="en-US" dirty="0" smtClean="0">
                <a:solidFill>
                  <a:srgbClr val="333333"/>
                </a:solidFill>
                <a:latin typeface="Helvetica Neue"/>
              </a:rPr>
              <a:t>资源（线程的上下文）</a:t>
            </a:r>
            <a:endParaRPr lang="zh-CN" altLang="en-US" dirty="0">
              <a:solidFill>
                <a:srgbClr val="333333"/>
              </a:solidFill>
              <a:latin typeface="Helvetica Neue"/>
            </a:endParaRPr>
          </a:p>
          <a:p>
            <a:pPr lvl="1"/>
            <a:r>
              <a:rPr lang="zh-CN" altLang="en-US" dirty="0" smtClean="0">
                <a:solidFill>
                  <a:srgbClr val="333333"/>
                </a:solidFill>
                <a:latin typeface="Helvetica Neue"/>
              </a:rPr>
              <a:t>一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组执行</a:t>
            </a:r>
            <a:r>
              <a:rPr lang="zh-CN" altLang="en-US" dirty="0" smtClean="0">
                <a:solidFill>
                  <a:srgbClr val="333333"/>
                </a:solidFill>
                <a:latin typeface="Helvetica Neue"/>
              </a:rPr>
              <a:t>堆栈</a:t>
            </a:r>
            <a:endParaRPr lang="zh-CN" altLang="en-US" dirty="0">
              <a:solidFill>
                <a:srgbClr val="333333"/>
              </a:solidFill>
              <a:latin typeface="Helvetica Neue"/>
            </a:endParaRPr>
          </a:p>
          <a:p>
            <a:pPr lvl="1"/>
            <a:r>
              <a:rPr lang="zh-CN" altLang="en-US" dirty="0" smtClean="0">
                <a:solidFill>
                  <a:srgbClr val="333333"/>
                </a:solidFill>
                <a:latin typeface="Helvetica Neue"/>
              </a:rPr>
              <a:t>存放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每个线程的局部变量主存</a:t>
            </a:r>
            <a:r>
              <a:rPr lang="zh-CN" altLang="en-US" dirty="0" smtClean="0">
                <a:solidFill>
                  <a:srgbClr val="333333"/>
                </a:solidFill>
                <a:latin typeface="Helvetica Neue"/>
              </a:rPr>
              <a:t>区</a:t>
            </a:r>
            <a:endParaRPr lang="zh-CN" altLang="en-US" dirty="0">
              <a:solidFill>
                <a:srgbClr val="333333"/>
              </a:solidFill>
              <a:latin typeface="Helvetica Neue"/>
            </a:endParaRPr>
          </a:p>
          <a:p>
            <a:pPr lvl="1"/>
            <a:r>
              <a:rPr lang="zh-CN" altLang="en-US" dirty="0" smtClean="0">
                <a:solidFill>
                  <a:srgbClr val="333333"/>
                </a:solidFill>
                <a:latin typeface="Helvetica Neue"/>
              </a:rPr>
              <a:t>访问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同一个进程中的主存和其它</a:t>
            </a:r>
            <a:r>
              <a:rPr lang="zh-CN" altLang="en-US" dirty="0" smtClean="0">
                <a:solidFill>
                  <a:srgbClr val="333333"/>
                </a:solidFill>
                <a:latin typeface="Helvetica Neue"/>
              </a:rPr>
              <a:t>资源</a:t>
            </a:r>
            <a:endParaRPr lang="zh-CN" altLang="en-US" dirty="0">
              <a:solidFill>
                <a:srgbClr val="333333"/>
              </a:solidFill>
              <a:latin typeface="Helvetica Neue"/>
            </a:endParaRPr>
          </a:p>
          <a:p>
            <a:pPr lvl="1"/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用于指示被执行指令序列的</a:t>
            </a:r>
            <a:r>
              <a:rPr lang="zh-CN" altLang="en-US" dirty="0">
                <a:solidFill>
                  <a:srgbClr val="136EC2"/>
                </a:solidFill>
                <a:latin typeface="Helvetica Neue"/>
              </a:rPr>
              <a:t>程序计数器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、保留</a:t>
            </a:r>
            <a:r>
              <a:rPr lang="zh-CN" altLang="en-US" dirty="0">
                <a:solidFill>
                  <a:srgbClr val="136EC2"/>
                </a:solidFill>
                <a:latin typeface="Helvetica Neue"/>
              </a:rPr>
              <a:t>局部变量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、少数</a:t>
            </a:r>
            <a:r>
              <a:rPr lang="zh-CN" altLang="en-US" dirty="0">
                <a:solidFill>
                  <a:srgbClr val="136EC2"/>
                </a:solidFill>
                <a:latin typeface="Helvetica Neue"/>
              </a:rPr>
              <a:t>状态参数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和</a:t>
            </a:r>
            <a:r>
              <a:rPr lang="zh-CN" altLang="en-US" dirty="0">
                <a:solidFill>
                  <a:srgbClr val="136EC2"/>
                </a:solidFill>
                <a:latin typeface="Helvetica Neue"/>
              </a:rPr>
              <a:t>返回地址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等的一组</a:t>
            </a:r>
            <a:r>
              <a:rPr lang="zh-CN" altLang="en-US" dirty="0">
                <a:solidFill>
                  <a:srgbClr val="136EC2"/>
                </a:solidFill>
                <a:latin typeface="Helvetica Neue"/>
              </a:rPr>
              <a:t>寄存器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和</a:t>
            </a:r>
            <a:r>
              <a:rPr lang="zh-CN" altLang="en-US" dirty="0" smtClean="0">
                <a:solidFill>
                  <a:srgbClr val="136EC2"/>
                </a:solidFill>
                <a:latin typeface="Helvetica Neue"/>
              </a:rPr>
              <a:t>堆栈</a:t>
            </a:r>
            <a:endParaRPr lang="zh-CN" altLang="en-US" dirty="0">
              <a:solidFill>
                <a:srgbClr val="333333"/>
              </a:solidFill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768056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193107FA-701F-40F0-931C-EA036DAD33A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Chapter 4: Threads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39B75468-5C31-4DB4-B037-78352E0E392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282700"/>
            <a:ext cx="7351712" cy="3638550"/>
          </a:xfrm>
        </p:spPr>
        <p:txBody>
          <a:bodyPr/>
          <a:lstStyle/>
          <a:p>
            <a:r>
              <a:rPr lang="zh-CN" altLang="en-US" sz="2400" b="1" dirty="0"/>
              <a:t>Overview</a:t>
            </a:r>
          </a:p>
          <a:p>
            <a:r>
              <a:rPr lang="zh-CN" altLang="en-US" sz="2400" b="1" dirty="0"/>
              <a:t>Multithreading Models</a:t>
            </a:r>
          </a:p>
          <a:p>
            <a:r>
              <a:rPr lang="zh-CN" altLang="en-US" sz="2400" b="1" dirty="0"/>
              <a:t>Threading Issues</a:t>
            </a:r>
          </a:p>
          <a:p>
            <a:r>
              <a:rPr lang="zh-CN" altLang="en-US" sz="2400" b="1" dirty="0"/>
              <a:t>Pthreads</a:t>
            </a:r>
          </a:p>
          <a:p>
            <a:r>
              <a:rPr lang="zh-CN" altLang="en-US" sz="2400" dirty="0"/>
              <a:t>Windows XP Threads</a:t>
            </a:r>
          </a:p>
          <a:p>
            <a:r>
              <a:rPr lang="zh-CN" altLang="en-US" sz="2400" dirty="0"/>
              <a:t>Linux Threads</a:t>
            </a:r>
          </a:p>
          <a:p>
            <a:r>
              <a:rPr lang="zh-CN" altLang="en-US" sz="2400" dirty="0"/>
              <a:t>Java Threads</a:t>
            </a:r>
          </a:p>
          <a:p>
            <a:endParaRPr lang="zh-CN" altLang="en-US" sz="2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510CFAAE-B0A8-404B-897B-59F695377D8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747713" y="420688"/>
            <a:ext cx="7158037" cy="330200"/>
          </a:xfrm>
        </p:spPr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Thread vs. Process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33713DC3-7E66-477C-9857-A4CAFA59C93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008063" y="1428750"/>
            <a:ext cx="7513637" cy="450373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000" dirty="0">
                <a:solidFill>
                  <a:srgbClr val="0000CC"/>
                </a:solidFill>
              </a:rPr>
              <a:t>调度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/>
              <a:t>传统的OS中，调度和分派的基本单位是</a:t>
            </a:r>
            <a:r>
              <a:rPr lang="zh-CN" altLang="en-US" sz="2000" dirty="0">
                <a:solidFill>
                  <a:srgbClr val="003399"/>
                </a:solidFill>
              </a:rPr>
              <a:t>进程</a:t>
            </a:r>
            <a:r>
              <a:rPr lang="zh-CN" altLang="en-US" sz="2000" dirty="0"/>
              <a:t>，拥有资源的基本单位也是进程；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/>
              <a:t>引入线程的OS中，调度和分派的基本单位是</a:t>
            </a:r>
            <a:r>
              <a:rPr lang="zh-CN" altLang="en-US" sz="2000" dirty="0">
                <a:solidFill>
                  <a:srgbClr val="003399"/>
                </a:solidFill>
              </a:rPr>
              <a:t>线程</a:t>
            </a:r>
            <a:r>
              <a:rPr lang="zh-CN" altLang="en-US" sz="2000" dirty="0"/>
              <a:t>，拥有资源的基本单位是进程；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/>
              <a:t>线程能轻装上阵，可显著地提高系统的并发度；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u="sng" dirty="0">
                <a:solidFill>
                  <a:srgbClr val="FF0000"/>
                </a:solidFill>
              </a:rPr>
              <a:t>同一进程中，线程的切换不会引起进程切换</a:t>
            </a:r>
            <a:r>
              <a:rPr lang="zh-CN" altLang="en-US" sz="2000" dirty="0">
                <a:solidFill>
                  <a:srgbClr val="FF0000"/>
                </a:solidFill>
              </a:rPr>
              <a:t>；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>
                <a:solidFill>
                  <a:srgbClr val="FF0000"/>
                </a:solidFill>
              </a:rPr>
              <a:t>不同进程中的线程之间的切换要引起进程的切换；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000" dirty="0">
                <a:solidFill>
                  <a:srgbClr val="0000CC"/>
                </a:solidFill>
              </a:rPr>
              <a:t>并发性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/>
              <a:t>引入线程的系统中，同一进程中的多个线之间可并发执行，使系统具有更好的并发性，进一步提高了资源的利用率及系统的吞吐量；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/>
              <a:t>例如web server，迅雷等</a:t>
            </a:r>
          </a:p>
        </p:txBody>
      </p:sp>
      <p:sp>
        <p:nvSpPr>
          <p:cNvPr id="17412" name="Text Box 4">
            <a:extLst>
              <a:ext uri="{FF2B5EF4-FFF2-40B4-BE49-F238E27FC236}">
                <a16:creationId xmlns:a16="http://schemas.microsoft.com/office/drawing/2014/main" id="{BC16616E-2BBB-451A-9DB9-927AFCC54F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2400" y="165100"/>
            <a:ext cx="3100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3200" b="1">
              <a:solidFill>
                <a:schemeClr val="tx2"/>
              </a:solidFill>
              <a:latin typeface="Helvetica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A5208781-E61E-41EB-8654-086E6952FAA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747713" y="420688"/>
            <a:ext cx="7158037" cy="330200"/>
          </a:xfrm>
        </p:spPr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Thread vs. Process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3D368F89-92B6-43AA-91B5-98857A03E7D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47725" y="1006475"/>
            <a:ext cx="7673975" cy="4879975"/>
          </a:xfrm>
        </p:spPr>
        <p:txBody>
          <a:bodyPr/>
          <a:lstStyle/>
          <a:p>
            <a:pPr eaLnBrk="1" hangingPunct="1"/>
            <a:r>
              <a:rPr lang="zh-CN" altLang="en-US" sz="2000" dirty="0">
                <a:solidFill>
                  <a:srgbClr val="0000CC"/>
                </a:solidFill>
              </a:rPr>
              <a:t>拥有资源</a:t>
            </a:r>
          </a:p>
          <a:p>
            <a:pPr lvl="1" eaLnBrk="1" hangingPunct="1"/>
            <a:r>
              <a:rPr lang="zh-CN" altLang="en-US" sz="2000" dirty="0"/>
              <a:t>进程是拥有资源的独立单位；</a:t>
            </a:r>
          </a:p>
          <a:p>
            <a:pPr lvl="1" eaLnBrk="1" hangingPunct="1"/>
            <a:r>
              <a:rPr lang="zh-CN" altLang="en-US" sz="2000" dirty="0"/>
              <a:t>线程仅拥有比不可少的资源，可以访问其隶属进程的资源；例如进程的代码段、数据段及系统资源，如已打开的文件、I/O设备等，可供同一进程的线程共享；</a:t>
            </a:r>
          </a:p>
          <a:p>
            <a:pPr eaLnBrk="1" hangingPunct="1"/>
            <a:r>
              <a:rPr lang="zh-CN" altLang="en-US" sz="2000" dirty="0">
                <a:solidFill>
                  <a:srgbClr val="0000CC"/>
                </a:solidFill>
              </a:rPr>
              <a:t>系统开销</a:t>
            </a:r>
          </a:p>
          <a:p>
            <a:pPr lvl="1" eaLnBrk="1" hangingPunct="1"/>
            <a:r>
              <a:rPr lang="zh-CN" altLang="en-US" sz="2000" dirty="0"/>
              <a:t>系统创建及撤销进程时的开销远远大于创建及撤销线程时的开销；</a:t>
            </a:r>
          </a:p>
          <a:p>
            <a:pPr lvl="1" eaLnBrk="1" hangingPunct="1"/>
            <a:r>
              <a:rPr lang="zh-CN" altLang="en-US" sz="2000" dirty="0"/>
              <a:t>进程切换时的开销也远远大于线程切换时的开销；</a:t>
            </a:r>
          </a:p>
          <a:p>
            <a:pPr lvl="1" eaLnBrk="1" hangingPunct="1"/>
            <a:r>
              <a:rPr lang="zh-CN" altLang="en-US" sz="2000" dirty="0"/>
              <a:t>由于同一进程中的多个线程具有相同的地址空间，致使他们之间的同步和通信的实现，也变得比较容易；</a:t>
            </a:r>
          </a:p>
          <a:p>
            <a:pPr lvl="1" eaLnBrk="1" hangingPunct="1"/>
            <a:r>
              <a:rPr lang="zh-CN" altLang="en-US" sz="2000" dirty="0"/>
              <a:t>在有的OS中，线程的切换、同步和通信都无需OS内核的干预；</a:t>
            </a:r>
          </a:p>
        </p:txBody>
      </p:sp>
      <p:sp>
        <p:nvSpPr>
          <p:cNvPr id="18436" name="Text Box 4">
            <a:extLst>
              <a:ext uri="{FF2B5EF4-FFF2-40B4-BE49-F238E27FC236}">
                <a16:creationId xmlns:a16="http://schemas.microsoft.com/office/drawing/2014/main" id="{B1263838-863B-457F-991E-807BE5F316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2400" y="165100"/>
            <a:ext cx="3100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3200" b="1">
              <a:solidFill>
                <a:schemeClr val="tx2"/>
              </a:solidFill>
              <a:latin typeface="Helvetica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02885A5D-52A1-48D9-B7CD-64602EA6760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736600" y="217488"/>
            <a:ext cx="7158038" cy="787400"/>
          </a:xfrm>
        </p:spPr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Benefits (Why thread?)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A2916537-AEB2-4B9C-84CC-081A01FFC1B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15975" y="1514475"/>
            <a:ext cx="7351713" cy="38735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2000" dirty="0" smtClean="0">
                <a:solidFill>
                  <a:schemeClr val="tx2"/>
                </a:solidFill>
              </a:rPr>
              <a:t>Responsiveness（响应性）</a:t>
            </a:r>
            <a:endParaRPr lang="zh-CN" altLang="en-US" sz="2000" dirty="0">
              <a:solidFill>
                <a:schemeClr val="tx2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altLang="zh-CN" dirty="0" smtClean="0"/>
              <a:t>A</a:t>
            </a:r>
            <a:r>
              <a:rPr lang="zh-CN" altLang="en-US" dirty="0" smtClean="0"/>
              <a:t>llowing </a:t>
            </a:r>
            <a:r>
              <a:rPr lang="zh-CN" altLang="en-US" dirty="0"/>
              <a:t>a program to </a:t>
            </a:r>
            <a:r>
              <a:rPr lang="zh-CN" altLang="en-US" dirty="0">
                <a:solidFill>
                  <a:srgbClr val="7030A0"/>
                </a:solidFill>
              </a:rPr>
              <a:t>continue running </a:t>
            </a:r>
            <a:r>
              <a:rPr lang="zh-CN" altLang="en-US" dirty="0"/>
              <a:t>even if </a:t>
            </a:r>
            <a:r>
              <a:rPr lang="zh-CN" altLang="en-US" dirty="0">
                <a:solidFill>
                  <a:srgbClr val="7030A0"/>
                </a:solidFill>
              </a:rPr>
              <a:t>parts of it </a:t>
            </a:r>
            <a:r>
              <a:rPr lang="zh-CN" altLang="en-US" dirty="0"/>
              <a:t>is </a:t>
            </a:r>
            <a:r>
              <a:rPr lang="zh-CN" altLang="en-US" dirty="0">
                <a:solidFill>
                  <a:srgbClr val="7030A0"/>
                </a:solidFill>
              </a:rPr>
              <a:t>blocked</a:t>
            </a:r>
            <a:r>
              <a:rPr lang="zh-CN" altLang="en-US" dirty="0"/>
              <a:t> or is </a:t>
            </a:r>
            <a:r>
              <a:rPr lang="zh-CN" altLang="en-US" dirty="0">
                <a:solidFill>
                  <a:srgbClr val="7030A0"/>
                </a:solidFill>
              </a:rPr>
              <a:t>performing a lengthy operation</a:t>
            </a:r>
          </a:p>
          <a:p>
            <a:pPr>
              <a:lnSpc>
                <a:spcPct val="80000"/>
              </a:lnSpc>
            </a:pPr>
            <a:r>
              <a:rPr lang="zh-CN" altLang="en-US" sz="2000" dirty="0">
                <a:solidFill>
                  <a:schemeClr val="tx2"/>
                </a:solidFill>
              </a:rPr>
              <a:t>Resource </a:t>
            </a:r>
            <a:r>
              <a:rPr lang="zh-CN" altLang="en-US" sz="2000" dirty="0" smtClean="0">
                <a:solidFill>
                  <a:schemeClr val="tx2"/>
                </a:solidFill>
              </a:rPr>
              <a:t>Sharing（共享资源）</a:t>
            </a:r>
            <a:endParaRPr lang="zh-CN" altLang="en-US" sz="2000" dirty="0">
              <a:solidFill>
                <a:schemeClr val="tx2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altLang="zh-CN" dirty="0" smtClean="0">
                <a:sym typeface="Arial" panose="020B0604020202020204" pitchFamily="34" charset="0"/>
              </a:rPr>
              <a:t>T</a:t>
            </a:r>
            <a:r>
              <a:rPr lang="zh-CN" altLang="en-US" dirty="0" smtClean="0">
                <a:sym typeface="Arial" panose="020B0604020202020204" pitchFamily="34" charset="0"/>
              </a:rPr>
              <a:t>hreads </a:t>
            </a:r>
            <a:r>
              <a:rPr lang="zh-CN" altLang="en-US" dirty="0">
                <a:sym typeface="Arial" panose="020B0604020202020204" pitchFamily="34" charset="0"/>
              </a:rPr>
              <a:t>sharing the </a:t>
            </a:r>
            <a:r>
              <a:rPr lang="zh-CN" altLang="en-US" dirty="0">
                <a:solidFill>
                  <a:srgbClr val="0000CC"/>
                </a:solidFill>
                <a:sym typeface="Arial" panose="020B0604020202020204" pitchFamily="34" charset="0"/>
              </a:rPr>
              <a:t>memory and the resources </a:t>
            </a:r>
            <a:r>
              <a:rPr lang="zh-CN" altLang="en-US" dirty="0">
                <a:sym typeface="Arial" panose="020B0604020202020204" pitchFamily="34" charset="0"/>
              </a:rPr>
              <a:t>of the process to which they belong</a:t>
            </a:r>
          </a:p>
          <a:p>
            <a:pPr>
              <a:lnSpc>
                <a:spcPct val="80000"/>
              </a:lnSpc>
            </a:pPr>
            <a:r>
              <a:rPr lang="zh-CN" altLang="en-US" sz="2000" dirty="0" smtClean="0">
                <a:solidFill>
                  <a:schemeClr val="tx2"/>
                </a:solidFill>
              </a:rPr>
              <a:t>Economy（经济）</a:t>
            </a:r>
            <a:endParaRPr lang="zh-CN" altLang="en-US" sz="2000" dirty="0">
              <a:solidFill>
                <a:schemeClr val="tx2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altLang="zh-CN" dirty="0" smtClean="0">
                <a:solidFill>
                  <a:srgbClr val="003399"/>
                </a:solidFill>
                <a:sym typeface="Arial" panose="020B0604020202020204" pitchFamily="34" charset="0"/>
              </a:rPr>
              <a:t>A</a:t>
            </a:r>
            <a:r>
              <a:rPr lang="zh-CN" altLang="en-US" dirty="0" smtClean="0">
                <a:solidFill>
                  <a:srgbClr val="003399"/>
                </a:solidFill>
                <a:sym typeface="Arial" panose="020B0604020202020204" pitchFamily="34" charset="0"/>
              </a:rPr>
              <a:t>llocating </a:t>
            </a:r>
            <a:r>
              <a:rPr lang="zh-CN" altLang="en-US" dirty="0">
                <a:solidFill>
                  <a:srgbClr val="003399"/>
                </a:solidFill>
                <a:sym typeface="Arial" panose="020B0604020202020204" pitchFamily="34" charset="0"/>
              </a:rPr>
              <a:t>memory</a:t>
            </a:r>
            <a:r>
              <a:rPr lang="zh-CN" altLang="en-US" dirty="0">
                <a:sym typeface="Arial" panose="020B0604020202020204" pitchFamily="34" charset="0"/>
              </a:rPr>
              <a:t> and </a:t>
            </a:r>
            <a:r>
              <a:rPr lang="zh-CN" altLang="en-US" dirty="0">
                <a:solidFill>
                  <a:srgbClr val="003399"/>
                </a:solidFill>
                <a:sym typeface="Arial" panose="020B0604020202020204" pitchFamily="34" charset="0"/>
              </a:rPr>
              <a:t>resources</a:t>
            </a:r>
            <a:r>
              <a:rPr lang="zh-CN" altLang="en-US" dirty="0">
                <a:sym typeface="Arial" panose="020B0604020202020204" pitchFamily="34" charset="0"/>
              </a:rPr>
              <a:t> for process </a:t>
            </a:r>
            <a:r>
              <a:rPr lang="zh-CN" altLang="en-US" b="1" u="sng" dirty="0" smtClean="0">
                <a:solidFill>
                  <a:srgbClr val="0070C0"/>
                </a:solidFill>
                <a:sym typeface="Arial" panose="020B0604020202020204" pitchFamily="34" charset="0"/>
              </a:rPr>
              <a:t>cr</a:t>
            </a:r>
            <a:r>
              <a:rPr lang="zh-CN" altLang="en-US" b="1" u="sng" dirty="0">
                <a:solidFill>
                  <a:srgbClr val="0070C0"/>
                </a:solidFill>
                <a:sym typeface="Arial" panose="020B0604020202020204" pitchFamily="34" charset="0"/>
              </a:rPr>
              <a:t>eating</a:t>
            </a:r>
            <a:r>
              <a:rPr lang="zh-CN" altLang="en-US" u="sng" dirty="0">
                <a:solidFill>
                  <a:srgbClr val="0070C0"/>
                </a:solidFill>
                <a:sym typeface="Arial" panose="020B0604020202020204" pitchFamily="34" charset="0"/>
              </a:rPr>
              <a:t> </a:t>
            </a:r>
            <a:r>
              <a:rPr lang="zh-CN" altLang="en-US" dirty="0">
                <a:sym typeface="Arial" panose="020B0604020202020204" pitchFamily="34" charset="0"/>
              </a:rPr>
              <a:t>is </a:t>
            </a:r>
            <a:r>
              <a:rPr lang="zh-CN" altLang="en-US" dirty="0">
                <a:solidFill>
                  <a:srgbClr val="7030A0"/>
                </a:solidFill>
                <a:sym typeface="Arial" panose="020B0604020202020204" pitchFamily="34" charset="0"/>
              </a:rPr>
              <a:t>constly</a:t>
            </a:r>
            <a:r>
              <a:rPr lang="zh-CN" altLang="en-US" dirty="0">
                <a:sym typeface="Arial" panose="020B0604020202020204" pitchFamily="34" charset="0"/>
              </a:rPr>
              <a:t>,  </a:t>
            </a:r>
            <a:r>
              <a:rPr lang="zh-CN" altLang="en-US" b="1" u="sng" dirty="0">
                <a:solidFill>
                  <a:srgbClr val="0070C0"/>
                </a:solidFill>
                <a:sym typeface="Arial" panose="020B0604020202020204" pitchFamily="34" charset="0"/>
              </a:rPr>
              <a:t>context switch </a:t>
            </a:r>
            <a:r>
              <a:rPr lang="zh-CN" altLang="en-US" sz="2000" dirty="0">
                <a:sym typeface="Arial" panose="020B0604020202020204" pitchFamily="34" charset="0"/>
              </a:rPr>
              <a:t>is </a:t>
            </a:r>
            <a:r>
              <a:rPr lang="zh-CN" altLang="en-US" dirty="0">
                <a:sym typeface="Arial" panose="020B0604020202020204" pitchFamily="34" charset="0"/>
              </a:rPr>
              <a:t>the same</a:t>
            </a:r>
          </a:p>
          <a:p>
            <a:pPr>
              <a:lnSpc>
                <a:spcPct val="80000"/>
              </a:lnSpc>
            </a:pPr>
            <a:r>
              <a:rPr lang="zh-CN" altLang="en-US" sz="2000" dirty="0">
                <a:solidFill>
                  <a:schemeClr val="tx2"/>
                </a:solidFill>
              </a:rPr>
              <a:t>Utilization of MP </a:t>
            </a:r>
            <a:r>
              <a:rPr lang="zh-CN" altLang="en-US" sz="2000" dirty="0" smtClean="0">
                <a:solidFill>
                  <a:schemeClr val="tx2"/>
                </a:solidFill>
              </a:rPr>
              <a:t>Architectures（充分利用多处理器）</a:t>
            </a:r>
            <a:endParaRPr lang="zh-CN" altLang="en-US" sz="2000" dirty="0">
              <a:solidFill>
                <a:schemeClr val="tx2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altLang="zh-CN" dirty="0" smtClean="0">
                <a:sym typeface="Arial" panose="020B0604020202020204" pitchFamily="34" charset="0"/>
              </a:rPr>
              <a:t>A</a:t>
            </a:r>
            <a:r>
              <a:rPr lang="zh-CN" altLang="en-US" dirty="0" smtClean="0">
                <a:sym typeface="Arial" panose="020B0604020202020204" pitchFamily="34" charset="0"/>
              </a:rPr>
              <a:t> </a:t>
            </a:r>
            <a:r>
              <a:rPr lang="zh-CN" altLang="en-US" dirty="0">
                <a:solidFill>
                  <a:srgbClr val="003399"/>
                </a:solidFill>
                <a:sym typeface="Arial" panose="020B0604020202020204" pitchFamily="34" charset="0"/>
              </a:rPr>
              <a:t>single-threaded process</a:t>
            </a:r>
            <a:r>
              <a:rPr lang="zh-CN" altLang="en-US" dirty="0">
                <a:sym typeface="Arial" panose="020B0604020202020204" pitchFamily="34" charset="0"/>
              </a:rPr>
              <a:t> can </a:t>
            </a:r>
            <a:r>
              <a:rPr lang="zh-CN" altLang="en-US" dirty="0">
                <a:solidFill>
                  <a:srgbClr val="003399"/>
                </a:solidFill>
                <a:sym typeface="Arial" panose="020B0604020202020204" pitchFamily="34" charset="0"/>
              </a:rPr>
              <a:t>only run on one CPU</a:t>
            </a:r>
            <a:r>
              <a:rPr lang="zh-CN" altLang="en-US" dirty="0">
                <a:sym typeface="Arial" panose="020B0604020202020204" pitchFamily="34" charset="0"/>
              </a:rPr>
              <a:t>, while threads belong to one process </a:t>
            </a:r>
            <a:r>
              <a:rPr lang="zh-CN" altLang="en-US" dirty="0">
                <a:solidFill>
                  <a:srgbClr val="003399"/>
                </a:solidFill>
                <a:sym typeface="Arial" panose="020B0604020202020204" pitchFamily="34" charset="0"/>
              </a:rPr>
              <a:t>can run on diffrent CPUs</a:t>
            </a:r>
            <a:r>
              <a:rPr lang="zh-CN" altLang="en-US" dirty="0">
                <a:sym typeface="Arial" panose="020B0604020202020204" pitchFamily="34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36E8F927-50AE-4F2F-B88A-EA10BB45AD1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40326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4.2 Multithreading Models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6B1F391A-0635-4BE1-A0F8-369DC3CEEF0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73824" y="1304100"/>
            <a:ext cx="7351712" cy="3921125"/>
          </a:xfrm>
        </p:spPr>
        <p:txBody>
          <a:bodyPr/>
          <a:lstStyle/>
          <a:p>
            <a:r>
              <a:rPr lang="zh-CN" altLang="en-US" sz="2400"/>
              <a:t>Mapping of </a:t>
            </a:r>
            <a:r>
              <a:rPr lang="zh-CN" altLang="en-US" sz="2400">
                <a:solidFill>
                  <a:srgbClr val="FF3300"/>
                </a:solidFill>
              </a:rPr>
              <a:t>user-level threads</a:t>
            </a:r>
            <a:r>
              <a:rPr lang="zh-CN" altLang="en-US" sz="2400"/>
              <a:t> and </a:t>
            </a:r>
            <a:r>
              <a:rPr lang="zh-CN" altLang="en-US" sz="2400">
                <a:solidFill>
                  <a:srgbClr val="FF3300"/>
                </a:solidFill>
              </a:rPr>
              <a:t>kernel-level threads</a:t>
            </a:r>
          </a:p>
          <a:p>
            <a:endParaRPr lang="zh-CN" altLang="en-US" sz="2400">
              <a:solidFill>
                <a:srgbClr val="003399"/>
              </a:solidFill>
            </a:endParaRPr>
          </a:p>
          <a:p>
            <a:r>
              <a:rPr lang="zh-CN" altLang="en-US" sz="2400"/>
              <a:t>Models</a:t>
            </a:r>
          </a:p>
          <a:p>
            <a:pPr lvl="1"/>
            <a:r>
              <a:rPr lang="zh-CN" altLang="en-US" sz="2000"/>
              <a:t>Many-to-One</a:t>
            </a:r>
          </a:p>
          <a:p>
            <a:pPr lvl="1"/>
            <a:r>
              <a:rPr lang="zh-CN" altLang="en-US" sz="2000"/>
              <a:t>One-to-One</a:t>
            </a:r>
          </a:p>
          <a:p>
            <a:pPr lvl="1"/>
            <a:r>
              <a:rPr lang="zh-CN" altLang="en-US" sz="2000"/>
              <a:t>Many-to-Many</a:t>
            </a:r>
          </a:p>
          <a:p>
            <a:pPr lvl="1"/>
            <a:r>
              <a:rPr lang="zh-CN" altLang="en-US" sz="2000"/>
              <a:t>Two-level</a:t>
            </a:r>
          </a:p>
          <a:p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4">
            <a:extLst>
              <a:ext uri="{FF2B5EF4-FFF2-40B4-BE49-F238E27FC236}">
                <a16:creationId xmlns:a16="http://schemas.microsoft.com/office/drawing/2014/main" id="{EC401A9B-9375-4C95-876E-3510495973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025" y="1231900"/>
            <a:ext cx="7772400" cy="4078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588" indent="284163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70000"/>
              </a:lnSpc>
              <a:spcBef>
                <a:spcPct val="50000"/>
              </a:spcBef>
              <a:buClrTx/>
              <a:buSzPct val="100000"/>
              <a:buFont typeface="Wingdings" panose="05000000000000000000" pitchFamily="2" charset="2"/>
              <a:buChar char="n"/>
            </a:pPr>
            <a:r>
              <a:rPr lang="zh-CN" altLang="en-US" sz="2000" b="1" dirty="0">
                <a:latin typeface="Helvetica" panose="020B0604020202020204" pitchFamily="34" charset="0"/>
              </a:rPr>
              <a:t>类比：客户到银行接受服务</a:t>
            </a:r>
          </a:p>
          <a:p>
            <a:pPr lvl="1" algn="just">
              <a:spcBef>
                <a:spcPct val="50000"/>
              </a:spcBef>
              <a:buClrTx/>
              <a:buSzPct val="100000"/>
              <a:buFont typeface="Wingdings" panose="05000000000000000000" pitchFamily="2" charset="2"/>
              <a:buChar char="l"/>
            </a:pPr>
            <a:r>
              <a:rPr lang="zh-CN" altLang="en-US" dirty="0">
                <a:latin typeface="Helvetica" panose="020B0604020202020204" pitchFamily="34" charset="0"/>
              </a:rPr>
              <a:t>众多客户到银行办理业务，银行职员提供相应的服务。</a:t>
            </a:r>
          </a:p>
          <a:p>
            <a:pPr lvl="2" algn="just">
              <a:spcBef>
                <a:spcPct val="50000"/>
              </a:spcBef>
              <a:buClrTx/>
              <a:buSzPct val="100000"/>
              <a:buFont typeface="Wingdings" panose="05000000000000000000" pitchFamily="2" charset="2"/>
              <a:buChar char="ü"/>
            </a:pPr>
            <a:r>
              <a:rPr lang="zh-CN" altLang="en-US" sz="1600" dirty="0">
                <a:latin typeface="Helvetica" panose="020B0604020202020204" pitchFamily="34" charset="0"/>
              </a:rPr>
              <a:t>客户到达银行，离开银行，可以自己协商服务顺序；</a:t>
            </a:r>
          </a:p>
          <a:p>
            <a:pPr lvl="2" algn="just">
              <a:spcBef>
                <a:spcPct val="50000"/>
              </a:spcBef>
              <a:buClrTx/>
              <a:buSzPct val="100000"/>
              <a:buFont typeface="Wingdings" panose="05000000000000000000" pitchFamily="2" charset="2"/>
              <a:buChar char="ü"/>
            </a:pPr>
            <a:r>
              <a:rPr lang="zh-CN" altLang="en-US" sz="1600" dirty="0">
                <a:latin typeface="Helvetica" panose="020B0604020202020204" pitchFamily="34" charset="0"/>
              </a:rPr>
              <a:t>客户之间可以进行通信交流；</a:t>
            </a:r>
            <a:endParaRPr lang="en-US" altLang="zh-CN" sz="1600" dirty="0">
              <a:latin typeface="Helvetica" panose="020B0604020202020204" pitchFamily="34" charset="0"/>
            </a:endParaRPr>
          </a:p>
          <a:p>
            <a:pPr lvl="2" algn="just">
              <a:spcBef>
                <a:spcPct val="50000"/>
              </a:spcBef>
              <a:buClrTx/>
              <a:buSzPct val="100000"/>
              <a:buFont typeface="Wingdings" panose="05000000000000000000" pitchFamily="2" charset="2"/>
              <a:buChar char="ü"/>
            </a:pPr>
            <a:r>
              <a:rPr lang="zh-CN" altLang="en-US" sz="1600" dirty="0">
                <a:latin typeface="Helvetica" panose="020B0604020202020204" pitchFamily="34" charset="0"/>
              </a:rPr>
              <a:t>在为客户提供服务之前，银行感知不到客户的存在</a:t>
            </a:r>
          </a:p>
          <a:p>
            <a:pPr lvl="2" algn="just">
              <a:spcBef>
                <a:spcPct val="50000"/>
              </a:spcBef>
              <a:buClrTx/>
              <a:buSzPct val="100000"/>
              <a:buFont typeface="Wingdings" panose="05000000000000000000" pitchFamily="2" charset="2"/>
              <a:buChar char="ü"/>
            </a:pPr>
            <a:r>
              <a:rPr lang="zh-CN" altLang="en-US" sz="1600" b="1" dirty="0">
                <a:solidFill>
                  <a:srgbClr val="006600"/>
                </a:solidFill>
                <a:latin typeface="Helvetica" panose="020B0604020202020204" pitchFamily="34" charset="0"/>
              </a:rPr>
              <a:t>客户必须通过银行职员才能办理相应业务；</a:t>
            </a:r>
          </a:p>
          <a:p>
            <a:pPr lvl="2" algn="just">
              <a:spcBef>
                <a:spcPct val="50000"/>
              </a:spcBef>
              <a:buClrTx/>
              <a:buSzPct val="100000"/>
              <a:buFont typeface="Wingdings" panose="05000000000000000000" pitchFamily="2" charset="2"/>
              <a:buChar char="ü"/>
            </a:pPr>
            <a:r>
              <a:rPr lang="zh-CN" altLang="en-US" sz="1600" b="1" dirty="0">
                <a:solidFill>
                  <a:srgbClr val="7030A0"/>
                </a:solidFill>
                <a:latin typeface="Helvetica" panose="020B0604020202020204" pitchFamily="34" charset="0"/>
              </a:rPr>
              <a:t>用户自己管理效率高，因此系统提供一些线程库来管理用户级线程</a:t>
            </a:r>
          </a:p>
          <a:p>
            <a:pPr lvl="1" algn="just">
              <a:spcBef>
                <a:spcPct val="50000"/>
              </a:spcBef>
              <a:buClrTx/>
              <a:buSzPct val="100000"/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003399"/>
                </a:solidFill>
                <a:latin typeface="Helvetica" panose="020B0604020202020204" pitchFamily="34" charset="0"/>
                <a:sym typeface="Arial" panose="020B0604020202020204" pitchFamily="34" charset="0"/>
              </a:rPr>
              <a:t>客户</a:t>
            </a:r>
            <a:r>
              <a:rPr lang="zh-CN" altLang="en-US" dirty="0">
                <a:latin typeface="Helvetica" panose="020B0604020202020204" pitchFamily="34" charset="0"/>
                <a:sym typeface="Arial" panose="020B0604020202020204" pitchFamily="34" charset="0"/>
              </a:rPr>
              <a:t>可以视为</a:t>
            </a:r>
            <a:r>
              <a:rPr lang="zh-CN" altLang="en-US" b="1" dirty="0">
                <a:solidFill>
                  <a:srgbClr val="FF3300"/>
                </a:solidFill>
                <a:latin typeface="Helvetica" panose="020B0604020202020204" pitchFamily="34" charset="0"/>
                <a:sym typeface="Arial" panose="020B0604020202020204" pitchFamily="34" charset="0"/>
              </a:rPr>
              <a:t>用户级线程</a:t>
            </a:r>
            <a:r>
              <a:rPr lang="zh-CN" altLang="en-US" dirty="0">
                <a:latin typeface="Helvetica" panose="020B0604020202020204" pitchFamily="34" charset="0"/>
                <a:sym typeface="Arial" panose="020B0604020202020204" pitchFamily="34" charset="0"/>
              </a:rPr>
              <a:t>，</a:t>
            </a:r>
            <a:r>
              <a:rPr lang="zh-CN" altLang="en-US" dirty="0">
                <a:solidFill>
                  <a:srgbClr val="003399"/>
                </a:solidFill>
                <a:latin typeface="Helvetica" panose="020B0604020202020204" pitchFamily="34" charset="0"/>
                <a:sym typeface="Arial" panose="020B0604020202020204" pitchFamily="34" charset="0"/>
              </a:rPr>
              <a:t>银行职员</a:t>
            </a:r>
            <a:r>
              <a:rPr lang="zh-CN" altLang="en-US" dirty="0">
                <a:latin typeface="Helvetica" panose="020B0604020202020204" pitchFamily="34" charset="0"/>
                <a:sym typeface="Arial" panose="020B0604020202020204" pitchFamily="34" charset="0"/>
              </a:rPr>
              <a:t>可以理解为</a:t>
            </a:r>
            <a:r>
              <a:rPr lang="zh-CN" altLang="en-US" b="1" dirty="0">
                <a:solidFill>
                  <a:srgbClr val="FF3300"/>
                </a:solidFill>
                <a:latin typeface="Helvetica" panose="020B0604020202020204" pitchFamily="34" charset="0"/>
                <a:sym typeface="Arial" panose="020B0604020202020204" pitchFamily="34" charset="0"/>
              </a:rPr>
              <a:t>核心线程</a:t>
            </a:r>
            <a:r>
              <a:rPr lang="zh-CN" altLang="en-US" dirty="0">
                <a:latin typeface="Helvetica" panose="020B0604020202020204" pitchFamily="34" charset="0"/>
                <a:sym typeface="Arial" panose="020B0604020202020204" pitchFamily="34" charset="0"/>
              </a:rPr>
              <a:t>；</a:t>
            </a:r>
          </a:p>
          <a:p>
            <a:pPr lvl="2" algn="just">
              <a:spcBef>
                <a:spcPct val="50000"/>
              </a:spcBef>
              <a:buClrTx/>
              <a:buSzPct val="100000"/>
              <a:buFont typeface="Wingdings" panose="05000000000000000000" pitchFamily="2" charset="2"/>
              <a:buChar char="ü"/>
            </a:pPr>
            <a:r>
              <a:rPr lang="zh-CN" altLang="en-US" sz="1600" dirty="0">
                <a:latin typeface="Helvetica" panose="020B0604020202020204" pitchFamily="34" charset="0"/>
                <a:sym typeface="Arial" panose="020B0604020202020204" pitchFamily="34" charset="0"/>
              </a:rPr>
              <a:t>用户级线程的管理无需通过</a:t>
            </a:r>
            <a:r>
              <a:rPr lang="zh-CN" altLang="en-US" sz="1600" b="1" dirty="0">
                <a:solidFill>
                  <a:srgbClr val="006600"/>
                </a:solidFill>
                <a:latin typeface="Helvetica" panose="020B0604020202020204" pitchFamily="34" charset="0"/>
                <a:sym typeface="Arial" panose="020B0604020202020204" pitchFamily="34" charset="0"/>
              </a:rPr>
              <a:t>核心线程</a:t>
            </a:r>
            <a:r>
              <a:rPr lang="zh-CN" altLang="en-US" sz="1600" dirty="0">
                <a:latin typeface="Helvetica" panose="020B0604020202020204" pitchFamily="34" charset="0"/>
                <a:sym typeface="Arial" panose="020B0604020202020204" pitchFamily="34" charset="0"/>
              </a:rPr>
              <a:t>干预；</a:t>
            </a:r>
          </a:p>
          <a:p>
            <a:pPr lvl="1" algn="just">
              <a:spcBef>
                <a:spcPct val="50000"/>
              </a:spcBef>
              <a:buClrTx/>
              <a:buSzPct val="100000"/>
              <a:buFont typeface="Wingdings" panose="05000000000000000000" pitchFamily="2" charset="2"/>
              <a:buChar char="l"/>
            </a:pPr>
            <a:r>
              <a:rPr lang="zh-CN" altLang="en-US" b="1" i="1" u="sng" dirty="0">
                <a:solidFill>
                  <a:srgbClr val="C00000"/>
                </a:solidFill>
                <a:latin typeface="Helvetica" panose="020B0604020202020204" pitchFamily="34" charset="0"/>
                <a:sym typeface="Arial" panose="020B0604020202020204" pitchFamily="34" charset="0"/>
              </a:rPr>
              <a:t>用户级线程的运行需要</a:t>
            </a:r>
            <a:r>
              <a:rPr lang="zh-CN" altLang="en-US" b="1" i="1" u="sng" dirty="0">
                <a:solidFill>
                  <a:srgbClr val="0000CC"/>
                </a:solidFill>
                <a:latin typeface="Helvetica" panose="020B0604020202020204" pitchFamily="34" charset="0"/>
                <a:sym typeface="Arial" panose="020B0604020202020204" pitchFamily="34" charset="0"/>
              </a:rPr>
              <a:t>映射到</a:t>
            </a:r>
            <a:r>
              <a:rPr lang="zh-CN" altLang="en-US" b="1" i="1" u="sng" dirty="0">
                <a:solidFill>
                  <a:srgbClr val="C00000"/>
                </a:solidFill>
                <a:latin typeface="Helvetica" panose="020B0604020202020204" pitchFamily="34" charset="0"/>
                <a:sym typeface="Arial" panose="020B0604020202020204" pitchFamily="34" charset="0"/>
              </a:rPr>
              <a:t>相应的核心线程才能完成；</a:t>
            </a:r>
          </a:p>
        </p:txBody>
      </p:sp>
      <p:sp>
        <p:nvSpPr>
          <p:cNvPr id="17411" name="矩形 2">
            <a:extLst>
              <a:ext uri="{FF2B5EF4-FFF2-40B4-BE49-F238E27FC236}">
                <a16:creationId xmlns:a16="http://schemas.microsoft.com/office/drawing/2014/main" id="{88404558-5A2F-4120-BCFF-7B80EBBFD0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7588" y="525463"/>
            <a:ext cx="7067550" cy="57943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sz="32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anose="020B0604020202020204" pitchFamily="34" charset="0"/>
              </a:rPr>
              <a:t>User Threads</a:t>
            </a:r>
            <a:r>
              <a:rPr lang="en-US" sz="3200" b="1"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anose="020B0604020202020204" pitchFamily="34" charset="0"/>
              </a:rPr>
              <a:t> and </a:t>
            </a:r>
            <a:r>
              <a:rPr lang="en-US" sz="32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anose="020B0604020202020204" pitchFamily="34" charset="0"/>
              </a:rPr>
              <a:t>Kernel Threads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4">
            <a:extLst>
              <a:ext uri="{FF2B5EF4-FFF2-40B4-BE49-F238E27FC236}">
                <a16:creationId xmlns:a16="http://schemas.microsoft.com/office/drawing/2014/main" id="{C34A7911-3C3B-43AC-BD8B-FEB9D333B4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163" y="1393762"/>
            <a:ext cx="7772400" cy="485159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342900" indent="-3429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just" eaLnBrk="1" hangingPunct="1">
              <a:lnSpc>
                <a:spcPct val="170000"/>
              </a:lnSpc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sz="2400" b="1" dirty="0"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User Threads</a:t>
            </a:r>
            <a:r>
              <a:rPr lang="zh-CN" altLang="en-US" sz="2400" dirty="0"/>
              <a:t>       </a:t>
            </a:r>
            <a:endParaRPr lang="en-US" sz="2400" dirty="0"/>
          </a:p>
          <a:p>
            <a:pPr>
              <a:spcBef>
                <a:spcPts val="12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/>
            </a:pPr>
            <a:r>
              <a:rPr lang="zh-CN" altLang="en-US" dirty="0">
                <a:latin typeface="Arial" panose="020B0604020202020204" pitchFamily="34" charset="0"/>
              </a:rPr>
              <a:t>用户级线程仅存在于用户空间</a:t>
            </a:r>
            <a:r>
              <a:rPr lang="zh-CN" altLang="en-US" dirty="0" smtClean="0">
                <a:latin typeface="Arial" panose="020B0604020202020204" pitchFamily="34" charset="0"/>
              </a:rPr>
              <a:t>中</a:t>
            </a:r>
            <a:endParaRPr lang="en-US" altLang="zh-CN" dirty="0" smtClean="0">
              <a:latin typeface="Arial" panose="020B0604020202020204" pitchFamily="34" charset="0"/>
            </a:endParaRPr>
          </a:p>
          <a:p>
            <a:pPr>
              <a:spcBef>
                <a:spcPts val="12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/>
            </a:pPr>
            <a:r>
              <a:rPr lang="zh-CN" altLang="en-US" dirty="0" smtClean="0">
                <a:latin typeface="Arial" panose="020B0604020202020204" pitchFamily="34" charset="0"/>
              </a:rPr>
              <a:t>用户线程</a:t>
            </a:r>
            <a:r>
              <a:rPr lang="zh-CN" altLang="en-US" dirty="0">
                <a:latin typeface="Arial" panose="020B0604020202020204" pitchFamily="34" charset="0"/>
              </a:rPr>
              <a:t>的</a:t>
            </a:r>
            <a:r>
              <a:rPr lang="zh-CN" altLang="en-US" dirty="0">
                <a:solidFill>
                  <a:srgbClr val="7030A0"/>
                </a:solidFill>
                <a:latin typeface="Arial" panose="020B0604020202020204" pitchFamily="34" charset="0"/>
              </a:rPr>
              <a:t>创建、 撤消、线程之间的同步与通信</a:t>
            </a:r>
            <a:r>
              <a:rPr lang="zh-CN" altLang="en-US" dirty="0">
                <a:latin typeface="Arial" panose="020B0604020202020204" pitchFamily="34" charset="0"/>
              </a:rPr>
              <a:t>等功能，都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</a:rPr>
              <a:t>无须</a:t>
            </a:r>
            <a:r>
              <a:rPr lang="zh-CN" altLang="en-US" dirty="0">
                <a:latin typeface="Arial" panose="020B0604020202020204" pitchFamily="34" charset="0"/>
              </a:rPr>
              <a:t>利用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</a:rPr>
              <a:t>系统调用</a:t>
            </a:r>
            <a:r>
              <a:rPr lang="zh-CN" altLang="en-US" dirty="0">
                <a:latin typeface="Arial" panose="020B0604020202020204" pitchFamily="34" charset="0"/>
              </a:rPr>
              <a:t>来实现，</a:t>
            </a:r>
            <a:r>
              <a:rPr lang="zh-CN" altLang="en-US" dirty="0">
                <a:solidFill>
                  <a:srgbClr val="0070C0"/>
                </a:solidFill>
                <a:latin typeface="Arial" panose="020B0604020202020204" pitchFamily="34" charset="0"/>
              </a:rPr>
              <a:t>而是</a:t>
            </a:r>
            <a:r>
              <a:rPr lang="zh-CN" altLang="en-US" dirty="0">
                <a:solidFill>
                  <a:srgbClr val="0070C0"/>
                </a:solidFill>
                <a:sym typeface="宋体" panose="02010600030101010101" pitchFamily="2" charset="-122"/>
              </a:rPr>
              <a:t>通过用户级线程库来实现</a:t>
            </a:r>
            <a:r>
              <a:rPr lang="en-US" altLang="zh-CN" dirty="0">
                <a:sym typeface="宋体" panose="02010600030101010101" pitchFamily="2" charset="-122"/>
              </a:rPr>
              <a:t>(</a:t>
            </a:r>
            <a:r>
              <a:rPr lang="zh-CN" altLang="en-US" dirty="0">
                <a:sym typeface="宋体" panose="02010600030101010101" pitchFamily="2" charset="-122"/>
              </a:rPr>
              <a:t>如</a:t>
            </a:r>
            <a:r>
              <a:rPr lang="en-US" altLang="zh-CN" dirty="0" err="1">
                <a:sym typeface="宋体" panose="02010600030101010101" pitchFamily="2" charset="-122"/>
              </a:rPr>
              <a:t>pthread</a:t>
            </a:r>
            <a:r>
              <a:rPr lang="zh-CN" altLang="en-US" dirty="0" smtClean="0">
                <a:sym typeface="宋体" panose="02010600030101010101" pitchFamily="2" charset="-122"/>
              </a:rPr>
              <a:t>等</a:t>
            </a:r>
            <a:r>
              <a:rPr lang="en-US" altLang="zh-CN" dirty="0" smtClean="0">
                <a:sym typeface="宋体" panose="02010600030101010101" pitchFamily="2" charset="-122"/>
              </a:rPr>
              <a:t>)</a:t>
            </a:r>
            <a:endParaRPr lang="zh-CN" altLang="en-US" dirty="0">
              <a:latin typeface="Arial" panose="020B0604020202020204" pitchFamily="34" charset="0"/>
            </a:endParaRPr>
          </a:p>
          <a:p>
            <a:pPr>
              <a:spcBef>
                <a:spcPts val="12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/>
            </a:pPr>
            <a:r>
              <a:rPr lang="zh-CN" altLang="en-US" dirty="0">
                <a:latin typeface="Arial" panose="020B0604020202020204" pitchFamily="34" charset="0"/>
              </a:rPr>
              <a:t> 对于</a:t>
            </a:r>
            <a:r>
              <a:rPr lang="zh-CN" altLang="en-US" u="sng" dirty="0">
                <a:solidFill>
                  <a:srgbClr val="7030A0"/>
                </a:solidFill>
                <a:latin typeface="Arial" panose="020B0604020202020204" pitchFamily="34" charset="0"/>
              </a:rPr>
              <a:t>用户级线程的</a:t>
            </a:r>
            <a:r>
              <a:rPr lang="zh-CN" altLang="en-US" b="1" u="sng" dirty="0">
                <a:solidFill>
                  <a:srgbClr val="7030A0"/>
                </a:solidFill>
                <a:latin typeface="Arial" panose="020B0604020202020204" pitchFamily="34" charset="0"/>
              </a:rPr>
              <a:t>切换</a:t>
            </a:r>
            <a:r>
              <a:rPr lang="zh-CN" altLang="en-US" dirty="0">
                <a:latin typeface="Arial" panose="020B0604020202020204" pitchFamily="34" charset="0"/>
              </a:rPr>
              <a:t>，通常是发生在一个应用进程的诸多线程之间</a:t>
            </a:r>
            <a:r>
              <a:rPr lang="zh-CN" altLang="en-US" dirty="0" smtClean="0">
                <a:latin typeface="Arial" panose="020B0604020202020204" pitchFamily="34" charset="0"/>
              </a:rPr>
              <a:t>，</a:t>
            </a:r>
            <a:r>
              <a:rPr lang="zh-CN" altLang="en-US" u="sng" dirty="0" smtClean="0">
                <a:solidFill>
                  <a:srgbClr val="FF0000"/>
                </a:solidFill>
                <a:latin typeface="Arial" panose="020B0604020202020204" pitchFamily="34" charset="0"/>
              </a:rPr>
              <a:t>无需</a:t>
            </a:r>
            <a:r>
              <a:rPr lang="zh-CN" altLang="en-US" u="sng" dirty="0">
                <a:solidFill>
                  <a:srgbClr val="FF0000"/>
                </a:solidFill>
                <a:latin typeface="Arial" panose="020B0604020202020204" pitchFamily="34" charset="0"/>
              </a:rPr>
              <a:t>内核的支持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</a:rPr>
              <a:t>，</a:t>
            </a:r>
            <a:r>
              <a:rPr lang="zh-CN" altLang="en-US" dirty="0"/>
              <a:t>也是</a:t>
            </a:r>
            <a:r>
              <a:rPr lang="zh-CN" altLang="en-US" dirty="0">
                <a:sym typeface="宋体" panose="02010600030101010101" pitchFamily="2" charset="-122"/>
              </a:rPr>
              <a:t>通过</a:t>
            </a:r>
            <a:r>
              <a:rPr lang="zh-CN" altLang="en-US" dirty="0">
                <a:solidFill>
                  <a:srgbClr val="006600"/>
                </a:solidFill>
                <a:sym typeface="宋体" panose="02010600030101010101" pitchFamily="2" charset="-122"/>
              </a:rPr>
              <a:t>用户级线程库</a:t>
            </a:r>
            <a:r>
              <a:rPr lang="zh-CN" altLang="en-US" dirty="0">
                <a:sym typeface="宋体" panose="02010600030101010101" pitchFamily="2" charset="-122"/>
              </a:rPr>
              <a:t>来管理的。</a:t>
            </a:r>
            <a:endParaRPr lang="zh-CN" altLang="en-US" dirty="0">
              <a:latin typeface="Arial" panose="020B0604020202020204" pitchFamily="34" charset="0"/>
            </a:endParaRPr>
          </a:p>
          <a:p>
            <a:pPr>
              <a:spcBef>
                <a:spcPts val="12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/>
            </a:pPr>
            <a:r>
              <a:rPr lang="zh-CN" altLang="en-US" dirty="0">
                <a:latin typeface="Arial" panose="020B0604020202020204" pitchFamily="34" charset="0"/>
              </a:rPr>
              <a:t> 由于切换的规则远比进程调度和切换的规则简单，因而</a:t>
            </a:r>
            <a:r>
              <a:rPr lang="zh-CN" altLang="en-US" dirty="0">
                <a:solidFill>
                  <a:srgbClr val="0070C0"/>
                </a:solidFill>
                <a:latin typeface="Arial" panose="020B0604020202020204" pitchFamily="34" charset="0"/>
              </a:rPr>
              <a:t>使线程的切换速度特别快</a:t>
            </a:r>
            <a:r>
              <a:rPr lang="zh-CN" altLang="en-US" dirty="0" smtClean="0">
                <a:latin typeface="Arial" panose="020B0604020202020204" pitchFamily="34" charset="0"/>
              </a:rPr>
              <a:t>。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8435" name="矩形 2">
            <a:extLst>
              <a:ext uri="{FF2B5EF4-FFF2-40B4-BE49-F238E27FC236}">
                <a16:creationId xmlns:a16="http://schemas.microsoft.com/office/drawing/2014/main" id="{75F1DF70-D480-4F6D-BFE8-D8249CCF76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7588" y="250825"/>
            <a:ext cx="7067550" cy="5794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sz="3200" b="1" dirty="0"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anose="020B0604020202020204" pitchFamily="34" charset="0"/>
              </a:rPr>
              <a:t>User Threads and Kernel Threads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4">
            <a:extLst>
              <a:ext uri="{FF2B5EF4-FFF2-40B4-BE49-F238E27FC236}">
                <a16:creationId xmlns:a16="http://schemas.microsoft.com/office/drawing/2014/main" id="{C34A7911-3C3B-43AC-BD8B-FEB9D333B4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7588" y="1274890"/>
            <a:ext cx="7419975" cy="342555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1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/>
            </a:pPr>
            <a:r>
              <a:rPr lang="zh-CN" altLang="en-US" sz="2000" b="1" dirty="0" smtClean="0">
                <a:latin typeface="Arial" panose="020B0604020202020204" pitchFamily="34" charset="0"/>
              </a:rPr>
              <a:t>用户线程的管理</a:t>
            </a:r>
            <a:r>
              <a:rPr lang="zh-CN" altLang="en-US" sz="2000" dirty="0" smtClean="0">
                <a:latin typeface="Arial" panose="020B0604020202020204" pitchFamily="34" charset="0"/>
              </a:rPr>
              <a:t>与</a:t>
            </a:r>
            <a:r>
              <a:rPr lang="zh-CN" altLang="en-US" sz="2000" b="1" dirty="0" smtClean="0">
                <a:latin typeface="Arial" panose="020B0604020202020204" pitchFamily="34" charset="0"/>
              </a:rPr>
              <a:t>内核</a:t>
            </a:r>
            <a:r>
              <a:rPr lang="zh-CN" altLang="en-US" sz="2000" b="1" dirty="0" smtClean="0">
                <a:solidFill>
                  <a:srgbClr val="7030A0"/>
                </a:solidFill>
                <a:latin typeface="Arial" panose="020B0604020202020204" pitchFamily="34" charset="0"/>
              </a:rPr>
              <a:t>无关</a:t>
            </a:r>
            <a:r>
              <a:rPr lang="zh-CN" altLang="en-US" sz="2000" dirty="0" smtClean="0">
                <a:latin typeface="Arial" panose="020B0604020202020204" pitchFamily="34" charset="0"/>
              </a:rPr>
              <a:t>，</a:t>
            </a:r>
            <a:r>
              <a:rPr lang="zh-CN" altLang="en-US" sz="2000" b="1" u="sng" dirty="0" smtClean="0">
                <a:solidFill>
                  <a:srgbClr val="0000CC"/>
                </a:solidFill>
                <a:latin typeface="Arial" panose="020B0604020202020204" pitchFamily="34" charset="0"/>
              </a:rPr>
              <a:t>不需要通过系统调用来完成</a:t>
            </a:r>
          </a:p>
          <a:p>
            <a:pPr eaLnBrk="1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/>
            </a:pPr>
            <a:r>
              <a:rPr lang="zh-CN" altLang="en-US" sz="2000" b="1" u="sng" dirty="0" smtClean="0">
                <a:solidFill>
                  <a:srgbClr val="006600"/>
                </a:solidFill>
              </a:rPr>
              <a:t>用户级线程是</a:t>
            </a:r>
            <a:r>
              <a:rPr lang="en-US" altLang="zh-CN" sz="2000" b="1" u="sng" dirty="0" smtClean="0">
                <a:solidFill>
                  <a:srgbClr val="7030A0"/>
                </a:solidFill>
              </a:rPr>
              <a:t>OS</a:t>
            </a:r>
            <a:r>
              <a:rPr lang="zh-CN" altLang="en-US" sz="2000" b="1" u="sng" dirty="0" smtClean="0">
                <a:solidFill>
                  <a:srgbClr val="7030A0"/>
                </a:solidFill>
              </a:rPr>
              <a:t>内核</a:t>
            </a:r>
            <a:r>
              <a:rPr lang="zh-CN" altLang="en-US" sz="2000" b="1" i="1" u="sng" dirty="0" smtClean="0">
                <a:solidFill>
                  <a:srgbClr val="0070C0"/>
                </a:solidFill>
              </a:rPr>
              <a:t>不可感知</a:t>
            </a:r>
            <a:r>
              <a:rPr lang="zh-CN" altLang="en-US" sz="2000" b="1" u="sng" dirty="0" smtClean="0">
                <a:solidFill>
                  <a:srgbClr val="006600"/>
                </a:solidFill>
              </a:rPr>
              <a:t>的，即核心</a:t>
            </a:r>
            <a:r>
              <a:rPr lang="zh-CN" altLang="en-US" sz="2000" b="1" u="sng" dirty="0" smtClean="0">
                <a:solidFill>
                  <a:srgbClr val="0000CC"/>
                </a:solidFill>
              </a:rPr>
              <a:t>感知不到</a:t>
            </a:r>
            <a:r>
              <a:rPr lang="zh-CN" altLang="en-US" sz="2000" b="1" u="sng" dirty="0" smtClean="0">
                <a:solidFill>
                  <a:srgbClr val="006600"/>
                </a:solidFill>
              </a:rPr>
              <a:t>用户级线程的存在。</a:t>
            </a:r>
            <a:endParaRPr lang="zh-CN" altLang="en-US" sz="2000" b="1" u="sng" dirty="0" smtClean="0">
              <a:solidFill>
                <a:srgbClr val="006600"/>
              </a:solidFill>
              <a:latin typeface="Arial" panose="020B0604020202020204" pitchFamily="34" charset="0"/>
            </a:endParaRPr>
          </a:p>
          <a:p>
            <a:pPr eaLnBrk="1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/>
            </a:pPr>
            <a:r>
              <a:rPr lang="zh-CN" altLang="en-US" sz="2000" b="1" i="1" u="sng" dirty="0" smtClean="0">
                <a:solidFill>
                  <a:srgbClr val="FF0000"/>
                </a:solidFill>
                <a:latin typeface="Arial" panose="020B0604020202020204" pitchFamily="34" charset="0"/>
              </a:rPr>
              <a:t>当用户级线程</a:t>
            </a:r>
            <a:r>
              <a:rPr lang="zh-CN" altLang="en-US" sz="2000" b="1" i="1" u="sng" dirty="0" smtClean="0">
                <a:solidFill>
                  <a:srgbClr val="7030A0"/>
                </a:solidFill>
                <a:latin typeface="Arial" panose="020B0604020202020204" pitchFamily="34" charset="0"/>
              </a:rPr>
              <a:t>执行</a:t>
            </a:r>
            <a:r>
              <a:rPr lang="zh-CN" altLang="en-US" sz="2000" b="1" i="1" u="sng" dirty="0">
                <a:solidFill>
                  <a:srgbClr val="7030A0"/>
                </a:solidFill>
                <a:latin typeface="Arial" panose="020B0604020202020204" pitchFamily="34" charset="0"/>
              </a:rPr>
              <a:t>时</a:t>
            </a:r>
            <a:r>
              <a:rPr lang="zh-CN" altLang="en-US" sz="2000" b="1" i="1" u="sng" dirty="0" smtClean="0">
                <a:solidFill>
                  <a:srgbClr val="FF0000"/>
                </a:solidFill>
                <a:latin typeface="Arial" panose="020B0604020202020204" pitchFamily="34" charset="0"/>
              </a:rPr>
              <a:t>，</a:t>
            </a:r>
            <a:r>
              <a:rPr lang="zh-CN" altLang="en-US" sz="2000" b="1" i="1" u="sng" dirty="0">
                <a:solidFill>
                  <a:srgbClr val="7030A0"/>
                </a:solidFill>
                <a:latin typeface="Arial" panose="020B0604020202020204" pitchFamily="34" charset="0"/>
              </a:rPr>
              <a:t>需要将</a:t>
            </a:r>
            <a:r>
              <a:rPr lang="zh-CN" altLang="en-US" sz="2000" b="1" i="1" u="sng" dirty="0" smtClean="0">
                <a:solidFill>
                  <a:srgbClr val="FF0000"/>
                </a:solidFill>
                <a:latin typeface="Arial" panose="020B0604020202020204" pitchFamily="34" charset="0"/>
              </a:rPr>
              <a:t>用户线程</a:t>
            </a:r>
            <a:r>
              <a:rPr lang="zh-CN" altLang="en-US" sz="2000" b="1" i="1" u="sng" dirty="0" smtClean="0">
                <a:solidFill>
                  <a:srgbClr val="7030A0"/>
                </a:solidFill>
                <a:latin typeface="Arial" panose="020B0604020202020204" pitchFamily="34" charset="0"/>
              </a:rPr>
              <a:t>映射到</a:t>
            </a:r>
            <a:r>
              <a:rPr lang="zh-CN" altLang="en-US" sz="2000" b="1" i="1" u="sng" dirty="0">
                <a:solidFill>
                  <a:srgbClr val="FF0000"/>
                </a:solidFill>
                <a:latin typeface="Arial" panose="020B0604020202020204" pitchFamily="34" charset="0"/>
              </a:rPr>
              <a:t>核心线程</a:t>
            </a:r>
            <a:r>
              <a:rPr lang="zh-CN" altLang="en-US" sz="2000" b="1" i="1" u="sng" dirty="0" smtClean="0">
                <a:solidFill>
                  <a:srgbClr val="7030A0"/>
                </a:solidFill>
                <a:latin typeface="Arial" panose="020B0604020202020204" pitchFamily="34" charset="0"/>
              </a:rPr>
              <a:t>，由</a:t>
            </a:r>
            <a:r>
              <a:rPr lang="zh-CN" altLang="en-US" sz="2000" b="1" i="1" u="sng" dirty="0" smtClean="0">
                <a:solidFill>
                  <a:srgbClr val="C00000"/>
                </a:solidFill>
                <a:latin typeface="Arial" panose="020B0604020202020204" pitchFamily="34" charset="0"/>
              </a:rPr>
              <a:t>核心线程</a:t>
            </a:r>
            <a:r>
              <a:rPr lang="zh-CN" altLang="en-US" sz="2000" b="1" i="1" u="sng" dirty="0" smtClean="0">
                <a:solidFill>
                  <a:srgbClr val="7030A0"/>
                </a:solidFill>
                <a:latin typeface="Arial" panose="020B0604020202020204" pitchFamily="34" charset="0"/>
              </a:rPr>
              <a:t>控制</a:t>
            </a:r>
            <a:r>
              <a:rPr lang="zh-CN" altLang="en-US" sz="2000" b="1" i="1" u="sng" dirty="0" smtClean="0">
                <a:solidFill>
                  <a:srgbClr val="C00000"/>
                </a:solidFill>
                <a:latin typeface="Arial" panose="020B0604020202020204" pitchFamily="34" charset="0"/>
              </a:rPr>
              <a:t>用户线程</a:t>
            </a:r>
            <a:r>
              <a:rPr lang="zh-CN" altLang="en-US" sz="2000" b="1" i="1" u="sng" dirty="0" smtClean="0">
                <a:solidFill>
                  <a:srgbClr val="7030A0"/>
                </a:solidFill>
                <a:latin typeface="Arial" panose="020B0604020202020204" pitchFamily="34" charset="0"/>
              </a:rPr>
              <a:t>的</a:t>
            </a:r>
            <a:r>
              <a:rPr lang="zh-CN" altLang="en-US" sz="2000" b="1" i="1" u="sng" dirty="0">
                <a:solidFill>
                  <a:srgbClr val="7030A0"/>
                </a:solidFill>
                <a:latin typeface="Arial" panose="020B0604020202020204" pitchFamily="34" charset="0"/>
              </a:rPr>
              <a:t>执行</a:t>
            </a:r>
            <a:r>
              <a:rPr lang="zh-CN" altLang="en-US" sz="2000" dirty="0" smtClean="0">
                <a:solidFill>
                  <a:srgbClr val="FF0000"/>
                </a:solidFill>
                <a:latin typeface="Arial" panose="020B0604020202020204" pitchFamily="34" charset="0"/>
              </a:rPr>
              <a:t>。</a:t>
            </a:r>
            <a:endParaRPr lang="en-US" altLang="zh-CN" sz="2000" dirty="0" smtClean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marL="742950" lvl="1" indent="-285750" eaLnBrk="1">
              <a:spcBef>
                <a:spcPct val="3500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l"/>
              <a:defRPr/>
            </a:pPr>
            <a:r>
              <a:rPr lang="zh-CN" altLang="en-US" dirty="0" smtClean="0">
                <a:solidFill>
                  <a:srgbClr val="0000CC"/>
                </a:solidFill>
                <a:latin typeface="Arial" panose="020B0604020202020204" pitchFamily="34" charset="0"/>
              </a:rPr>
              <a:t>如果</a:t>
            </a:r>
            <a:r>
              <a:rPr lang="en-US" altLang="zh-CN" dirty="0" smtClean="0">
                <a:solidFill>
                  <a:srgbClr val="0000CC"/>
                </a:solidFill>
                <a:latin typeface="Arial" panose="020B0604020202020204" pitchFamily="34" charset="0"/>
              </a:rPr>
              <a:t>OS</a:t>
            </a:r>
            <a:r>
              <a:rPr lang="zh-CN" altLang="en-US" dirty="0" smtClean="0">
                <a:solidFill>
                  <a:srgbClr val="0000CC"/>
                </a:solidFill>
                <a:latin typeface="Arial" panose="020B0604020202020204" pitchFamily="34" charset="0"/>
              </a:rPr>
              <a:t>不支持多线程机制，</a:t>
            </a:r>
            <a:r>
              <a:rPr lang="en-US" altLang="zh-CN" dirty="0" smtClean="0">
                <a:solidFill>
                  <a:srgbClr val="0000CC"/>
                </a:solidFill>
                <a:latin typeface="Arial" panose="020B0604020202020204" pitchFamily="34" charset="0"/>
              </a:rPr>
              <a:t>OS</a:t>
            </a:r>
            <a:r>
              <a:rPr lang="zh-CN" altLang="en-US" dirty="0" smtClean="0">
                <a:solidFill>
                  <a:srgbClr val="0000CC"/>
                </a:solidFill>
                <a:latin typeface="Arial" panose="020B0604020202020204" pitchFamily="34" charset="0"/>
              </a:rPr>
              <a:t>内核只能感知到进程的存在（一个线程），因此即使用户创建了多个用户线程，</a:t>
            </a:r>
            <a:r>
              <a:rPr lang="zh-CN" altLang="en-US" b="1" dirty="0" smtClean="0">
                <a:solidFill>
                  <a:srgbClr val="0070C0"/>
                </a:solidFill>
                <a:latin typeface="Arial" panose="020B0604020202020204" pitchFamily="34" charset="0"/>
              </a:rPr>
              <a:t>这些用户线程也不能分派到多个</a:t>
            </a:r>
            <a:r>
              <a:rPr lang="en-US" altLang="zh-CN" b="1" dirty="0" smtClean="0">
                <a:solidFill>
                  <a:srgbClr val="0070C0"/>
                </a:solidFill>
                <a:latin typeface="Arial" panose="020B0604020202020204" pitchFamily="34" charset="0"/>
              </a:rPr>
              <a:t>CPU</a:t>
            </a:r>
            <a:r>
              <a:rPr lang="zh-CN" altLang="en-US" b="1" dirty="0" smtClean="0">
                <a:solidFill>
                  <a:srgbClr val="0070C0"/>
                </a:solidFill>
                <a:latin typeface="Arial" panose="020B0604020202020204" pitchFamily="34" charset="0"/>
              </a:rPr>
              <a:t>上并行执行</a:t>
            </a:r>
            <a:r>
              <a:rPr lang="zh-CN" altLang="en-US" dirty="0" smtClean="0">
                <a:solidFill>
                  <a:srgbClr val="0000CC"/>
                </a:solidFill>
                <a:latin typeface="Arial" panose="020B0604020202020204" pitchFamily="34" charset="0"/>
              </a:rPr>
              <a:t>；</a:t>
            </a:r>
            <a:endParaRPr lang="en-US" altLang="zh-CN" dirty="0" smtClean="0">
              <a:solidFill>
                <a:srgbClr val="0000CC"/>
              </a:solidFill>
              <a:latin typeface="Arial" panose="020B0604020202020204" pitchFamily="34" charset="0"/>
            </a:endParaRPr>
          </a:p>
          <a:p>
            <a:pPr marL="742950" lvl="1" indent="-285750" eaLnBrk="1">
              <a:spcBef>
                <a:spcPct val="3500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l"/>
              <a:defRPr/>
            </a:pPr>
            <a:r>
              <a:rPr lang="zh-CN" altLang="en-US" b="1" dirty="0" smtClean="0">
                <a:solidFill>
                  <a:srgbClr val="7030A0"/>
                </a:solidFill>
                <a:latin typeface="Arial" panose="020B0604020202020204" pitchFamily="34" charset="0"/>
              </a:rPr>
              <a:t>当正在执行的用户线程被阻塞，进程就被阻塞，其他用户线程也无法执行；</a:t>
            </a:r>
            <a:endParaRPr lang="zh-CN" altLang="en-US" b="1" dirty="0">
              <a:solidFill>
                <a:srgbClr val="7030A0"/>
              </a:solidFill>
              <a:latin typeface="Arial" panose="020B0604020202020204" pitchFamily="34" charset="0"/>
            </a:endParaRPr>
          </a:p>
        </p:txBody>
      </p:sp>
      <p:sp>
        <p:nvSpPr>
          <p:cNvPr id="18435" name="矩形 2">
            <a:extLst>
              <a:ext uri="{FF2B5EF4-FFF2-40B4-BE49-F238E27FC236}">
                <a16:creationId xmlns:a16="http://schemas.microsoft.com/office/drawing/2014/main" id="{75F1DF70-D480-4F6D-BFE8-D8249CCF76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316" y="406273"/>
            <a:ext cx="6937692" cy="5847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sz="3200" b="1" dirty="0"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anose="020B0604020202020204" pitchFamily="34" charset="0"/>
              </a:rPr>
              <a:t>User </a:t>
            </a:r>
            <a:r>
              <a:rPr lang="en-US" sz="3200" b="1" dirty="0" smtClean="0"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anose="020B0604020202020204" pitchFamily="34" charset="0"/>
              </a:rPr>
              <a:t>Threads</a:t>
            </a:r>
            <a:endParaRPr lang="en-US" sz="3200" b="1" dirty="0">
              <a:solidFill>
                <a:srgbClr val="99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36995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6CA14E3D-2631-4A63-BD48-34C3DFE51A9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User Threads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A2EF86AA-CD27-4982-A8F7-8D74D13E2EC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193800"/>
            <a:ext cx="7351712" cy="4786214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2400" dirty="0" smtClean="0">
                <a:solidFill>
                  <a:srgbClr val="0070C0"/>
                </a:solidFill>
              </a:rPr>
              <a:t>Three </a:t>
            </a:r>
            <a:r>
              <a:rPr lang="zh-CN" altLang="en-US" sz="2400" dirty="0">
                <a:solidFill>
                  <a:srgbClr val="0070C0"/>
                </a:solidFill>
              </a:rPr>
              <a:t>primary thread libraries:</a:t>
            </a:r>
          </a:p>
          <a:p>
            <a:pPr lvl="1">
              <a:lnSpc>
                <a:spcPct val="80000"/>
              </a:lnSpc>
            </a:pPr>
            <a:r>
              <a:rPr lang="zh-CN" altLang="en-US" sz="2000" dirty="0">
                <a:sym typeface="宋体" panose="02010600030101010101" pitchFamily="2" charset="-122"/>
              </a:rPr>
              <a:t>POSIX </a:t>
            </a:r>
            <a:r>
              <a:rPr lang="zh-CN" altLang="en-US" sz="2000" dirty="0">
                <a:solidFill>
                  <a:srgbClr val="FF3300"/>
                </a:solidFill>
                <a:sym typeface="宋体" panose="02010600030101010101" pitchFamily="2" charset="-122"/>
              </a:rPr>
              <a:t>Pthreads </a:t>
            </a:r>
            <a:r>
              <a:rPr lang="zh-CN" altLang="en-US" sz="2000" dirty="0">
                <a:sym typeface="宋体" panose="02010600030101010101" pitchFamily="2" charset="-122"/>
              </a:rPr>
              <a:t>(for the user-level library-</a:t>
            </a:r>
            <a:r>
              <a:rPr lang="en-US" altLang="zh-CN" sz="2000" dirty="0">
                <a:sym typeface="宋体" panose="02010600030101010101" pitchFamily="2" charset="-122"/>
              </a:rPr>
              <a:t>p</a:t>
            </a:r>
            <a:r>
              <a:rPr lang="zh-CN" altLang="en-US" sz="2000" dirty="0">
                <a:sym typeface="宋体" panose="02010600030101010101" pitchFamily="2" charset="-122"/>
              </a:rPr>
              <a:t>thread)</a:t>
            </a:r>
          </a:p>
          <a:p>
            <a:pPr lvl="1">
              <a:lnSpc>
                <a:spcPct val="80000"/>
              </a:lnSpc>
            </a:pPr>
            <a:r>
              <a:rPr lang="zh-CN" altLang="en-US" sz="2000" dirty="0">
                <a:sym typeface="Arial" panose="020B0604020202020204" pitchFamily="34" charset="0"/>
              </a:rPr>
              <a:t>Win32 threads (user-level library)</a:t>
            </a:r>
          </a:p>
          <a:p>
            <a:pPr lvl="1">
              <a:lnSpc>
                <a:spcPct val="80000"/>
              </a:lnSpc>
            </a:pPr>
            <a:r>
              <a:rPr lang="zh-CN" altLang="en-US" sz="2000" dirty="0">
                <a:sym typeface="宋体" panose="02010600030101010101" pitchFamily="2" charset="-122"/>
              </a:rPr>
              <a:t>Java threads (Windows,UNXI and Linux, for the user-level library)</a:t>
            </a:r>
            <a:endParaRPr lang="zh-CN" altLang="en-US" sz="2000" dirty="0">
              <a:solidFill>
                <a:srgbClr val="0070C0"/>
              </a:solidFill>
            </a:endParaRPr>
          </a:p>
          <a:p>
            <a:pPr lvl="1">
              <a:lnSpc>
                <a:spcPct val="80000"/>
              </a:lnSpc>
              <a:buFont typeface="Monotype Sorts" pitchFamily="2" charset="2"/>
              <a:buNone/>
            </a:pPr>
            <a:endParaRPr lang="zh-CN" altLang="en-US"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6CA14E3D-2631-4A63-BD48-34C3DFE51A9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User Threads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A2EF86AA-CD27-4982-A8F7-8D74D13E2EC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193800"/>
            <a:ext cx="7351712" cy="4786214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2000" dirty="0">
                <a:solidFill>
                  <a:srgbClr val="FF0000"/>
                </a:solidFill>
              </a:rPr>
              <a:t>Thread management done by user-level threads library</a:t>
            </a:r>
          </a:p>
          <a:p>
            <a:pPr>
              <a:lnSpc>
                <a:spcPct val="80000"/>
              </a:lnSpc>
            </a:pPr>
            <a:r>
              <a:rPr lang="zh-CN" altLang="en-US" sz="2000" dirty="0"/>
              <a:t>User-level threads are managed by a</a:t>
            </a:r>
            <a:r>
              <a:rPr lang="zh-CN" altLang="en-US" sz="2000" dirty="0">
                <a:solidFill>
                  <a:srgbClr val="003399"/>
                </a:solidFill>
              </a:rPr>
              <a:t> thread library</a:t>
            </a:r>
            <a:r>
              <a:rPr lang="zh-CN" altLang="en-US" sz="2000" dirty="0"/>
              <a:t>, and </a:t>
            </a:r>
            <a:r>
              <a:rPr lang="zh-CN" altLang="en-US" sz="2000" b="1" u="sng" dirty="0">
                <a:solidFill>
                  <a:srgbClr val="0070C0"/>
                </a:solidFill>
              </a:rPr>
              <a:t>the kernel is unaware of them.</a:t>
            </a:r>
          </a:p>
          <a:p>
            <a:pPr>
              <a:lnSpc>
                <a:spcPct val="80000"/>
              </a:lnSpc>
            </a:pPr>
            <a:r>
              <a:rPr lang="zh-CN" altLang="en-US" sz="2000" dirty="0"/>
              <a:t>To run on a CPU, </a:t>
            </a:r>
            <a:r>
              <a:rPr lang="zh-CN" altLang="en-US" sz="2000" b="1" dirty="0"/>
              <a:t>user-level threads </a:t>
            </a:r>
            <a:r>
              <a:rPr lang="zh-CN" altLang="en-US" sz="2000" dirty="0"/>
              <a:t>must ultimately be </a:t>
            </a:r>
            <a:r>
              <a:rPr lang="zh-CN" altLang="en-US" sz="2000" dirty="0">
                <a:solidFill>
                  <a:srgbClr val="CC6600"/>
                </a:solidFill>
              </a:rPr>
              <a:t>mapped to</a:t>
            </a:r>
            <a:r>
              <a:rPr lang="zh-CN" altLang="en-US" sz="2000" dirty="0"/>
              <a:t> an associated </a:t>
            </a:r>
            <a:r>
              <a:rPr lang="zh-CN" altLang="en-US" sz="2000" b="1" dirty="0"/>
              <a:t>kernel-level thread</a:t>
            </a:r>
          </a:p>
          <a:p>
            <a:pPr lvl="1">
              <a:lnSpc>
                <a:spcPct val="80000"/>
              </a:lnSpc>
            </a:pPr>
            <a:r>
              <a:rPr lang="en-US" altLang="zh-CN" sz="2000" dirty="0">
                <a:solidFill>
                  <a:srgbClr val="006600"/>
                </a:solidFill>
                <a:sym typeface="Arial" panose="020B0604020202020204" pitchFamily="34" charset="0"/>
              </a:rPr>
              <a:t>If an OS does not support multithreaded, e</a:t>
            </a:r>
            <a:r>
              <a:rPr lang="zh-CN" altLang="en-US" sz="2000" dirty="0">
                <a:solidFill>
                  <a:srgbClr val="006600"/>
                </a:solidFill>
                <a:sym typeface="Arial" panose="020B0604020202020204" pitchFamily="34" charset="0"/>
              </a:rPr>
              <a:t>ven thouth a process could comproise of several user-level threads, </a:t>
            </a:r>
            <a:r>
              <a:rPr lang="zh-CN" altLang="en-US" sz="2000" dirty="0">
                <a:solidFill>
                  <a:srgbClr val="7030A0"/>
                </a:solidFill>
                <a:sym typeface="Arial" panose="020B0604020202020204" pitchFamily="34" charset="0"/>
              </a:rPr>
              <a:t>the operating system sees only a single process</a:t>
            </a:r>
            <a:r>
              <a:rPr lang="zh-CN" altLang="en-US" sz="2000" dirty="0">
                <a:solidFill>
                  <a:srgbClr val="006600"/>
                </a:solidFill>
                <a:sym typeface="Arial" panose="020B0604020202020204" pitchFamily="34" charset="0"/>
              </a:rPr>
              <a:t> and will </a:t>
            </a:r>
            <a:r>
              <a:rPr lang="zh-CN" altLang="en-US" sz="2000" dirty="0">
                <a:solidFill>
                  <a:srgbClr val="7030A0"/>
                </a:solidFill>
                <a:sym typeface="Arial" panose="020B0604020202020204" pitchFamily="34" charset="0"/>
              </a:rPr>
              <a:t>not </a:t>
            </a:r>
            <a:r>
              <a:rPr lang="zh-CN" altLang="en-US" sz="2000" dirty="0">
                <a:solidFill>
                  <a:srgbClr val="006600"/>
                </a:solidFill>
                <a:sym typeface="Arial" panose="020B0604020202020204" pitchFamily="34" charset="0"/>
              </a:rPr>
              <a:t>schedule the different threads of the process on</a:t>
            </a:r>
            <a:r>
              <a:rPr lang="zh-CN" altLang="en-US" sz="2000" dirty="0">
                <a:solidFill>
                  <a:srgbClr val="7030A0"/>
                </a:solidFill>
                <a:sym typeface="Arial" panose="020B0604020202020204" pitchFamily="34" charset="0"/>
              </a:rPr>
              <a:t> separate processors.</a:t>
            </a:r>
          </a:p>
          <a:p>
            <a:pPr>
              <a:lnSpc>
                <a:spcPct val="80000"/>
              </a:lnSpc>
            </a:pPr>
            <a:endParaRPr lang="en-US" altLang="zh-CN" sz="2000" dirty="0">
              <a:solidFill>
                <a:srgbClr val="0070C0"/>
              </a:solidFill>
            </a:endParaRPr>
          </a:p>
          <a:p>
            <a:pPr>
              <a:lnSpc>
                <a:spcPct val="80000"/>
              </a:lnSpc>
            </a:pPr>
            <a:r>
              <a:rPr lang="zh-CN" altLang="en-US" sz="2000" dirty="0">
                <a:solidFill>
                  <a:srgbClr val="0070C0"/>
                </a:solidFill>
              </a:rPr>
              <a:t>Three primary thread libraries:</a:t>
            </a:r>
          </a:p>
          <a:p>
            <a:pPr lvl="1">
              <a:lnSpc>
                <a:spcPct val="80000"/>
              </a:lnSpc>
            </a:pPr>
            <a:r>
              <a:rPr lang="zh-CN" altLang="en-US" dirty="0">
                <a:sym typeface="宋体" panose="02010600030101010101" pitchFamily="2" charset="-122"/>
              </a:rPr>
              <a:t>POSIX </a:t>
            </a:r>
            <a:r>
              <a:rPr lang="zh-CN" altLang="en-US" dirty="0">
                <a:solidFill>
                  <a:srgbClr val="FF3300"/>
                </a:solidFill>
                <a:sym typeface="宋体" panose="02010600030101010101" pitchFamily="2" charset="-122"/>
              </a:rPr>
              <a:t>Pthreads </a:t>
            </a:r>
            <a:r>
              <a:rPr lang="zh-CN" altLang="en-US" dirty="0">
                <a:sym typeface="宋体" panose="02010600030101010101" pitchFamily="2" charset="-122"/>
              </a:rPr>
              <a:t>(for the user-level library-</a:t>
            </a:r>
            <a:r>
              <a:rPr lang="en-US" altLang="zh-CN" dirty="0">
                <a:sym typeface="宋体" panose="02010600030101010101" pitchFamily="2" charset="-122"/>
              </a:rPr>
              <a:t>p</a:t>
            </a:r>
            <a:r>
              <a:rPr lang="zh-CN" altLang="en-US" dirty="0">
                <a:sym typeface="宋体" panose="02010600030101010101" pitchFamily="2" charset="-122"/>
              </a:rPr>
              <a:t>thread)</a:t>
            </a:r>
          </a:p>
          <a:p>
            <a:pPr lvl="1">
              <a:lnSpc>
                <a:spcPct val="80000"/>
              </a:lnSpc>
            </a:pPr>
            <a:r>
              <a:rPr lang="zh-CN" altLang="en-US" dirty="0">
                <a:sym typeface="Arial" panose="020B0604020202020204" pitchFamily="34" charset="0"/>
              </a:rPr>
              <a:t>Win32 threads (user-level library)</a:t>
            </a:r>
          </a:p>
          <a:p>
            <a:pPr lvl="1">
              <a:lnSpc>
                <a:spcPct val="80000"/>
              </a:lnSpc>
            </a:pPr>
            <a:r>
              <a:rPr lang="zh-CN" altLang="en-US" dirty="0">
                <a:sym typeface="宋体" panose="02010600030101010101" pitchFamily="2" charset="-122"/>
              </a:rPr>
              <a:t>Java threads (Windows,UNXI and Linux, for the user-level library)</a:t>
            </a:r>
            <a:endParaRPr lang="zh-CN" altLang="en-US" dirty="0">
              <a:solidFill>
                <a:srgbClr val="0070C0"/>
              </a:solidFill>
            </a:endParaRPr>
          </a:p>
          <a:p>
            <a:pPr lvl="1">
              <a:lnSpc>
                <a:spcPct val="80000"/>
              </a:lnSpc>
              <a:buFont typeface="Monotype Sorts" pitchFamily="2" charset="2"/>
              <a:buNone/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052264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>
            <a:extLst>
              <a:ext uri="{FF2B5EF4-FFF2-40B4-BE49-F238E27FC236}">
                <a16:creationId xmlns:a16="http://schemas.microsoft.com/office/drawing/2014/main" id="{63395D60-0CF5-4282-B816-654F4CBFA89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Kernel Threads</a:t>
            </a:r>
          </a:p>
        </p:txBody>
      </p:sp>
      <p:sp>
        <p:nvSpPr>
          <p:cNvPr id="24579" name="内容占位符 2">
            <a:extLst>
              <a:ext uri="{FF2B5EF4-FFF2-40B4-BE49-F238E27FC236}">
                <a16:creationId xmlns:a16="http://schemas.microsoft.com/office/drawing/2014/main" id="{8A9A3D67-722E-4FAB-9BDB-98454F01EE77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827088" y="1282700"/>
            <a:ext cx="7777162" cy="4483100"/>
          </a:xfrm>
        </p:spPr>
        <p:txBody>
          <a:bodyPr/>
          <a:lstStyle/>
          <a:p>
            <a:r>
              <a:rPr lang="zh-CN" altLang="en-US" sz="2000" dirty="0" smtClean="0"/>
              <a:t>如果系统支持</a:t>
            </a:r>
            <a:r>
              <a:rPr lang="zh-CN" altLang="en-US" sz="2000" dirty="0"/>
              <a:t>线程，</a:t>
            </a:r>
            <a:r>
              <a:rPr lang="zh-CN" altLang="en-US" sz="2000" u="sng" dirty="0"/>
              <a:t>核心线程的管理由内核完成</a:t>
            </a:r>
            <a:endParaRPr lang="en-US" altLang="zh-CN" sz="2000" u="sng" dirty="0"/>
          </a:p>
          <a:p>
            <a:r>
              <a:rPr lang="zh-CN" altLang="en-US" sz="2000" dirty="0"/>
              <a:t>线程的</a:t>
            </a:r>
            <a:r>
              <a:rPr lang="zh-CN" altLang="en-US" sz="2000" dirty="0">
                <a:solidFill>
                  <a:srgbClr val="7030A0"/>
                </a:solidFill>
              </a:rPr>
              <a:t>创建、撤消和切换</a:t>
            </a:r>
            <a:r>
              <a:rPr lang="zh-CN" altLang="en-US" sz="2000" dirty="0"/>
              <a:t>等，都是</a:t>
            </a:r>
            <a:r>
              <a:rPr lang="zh-CN" altLang="en-US" sz="2000" b="1" i="1" u="sng" dirty="0">
                <a:solidFill>
                  <a:srgbClr val="FF0000"/>
                </a:solidFill>
              </a:rPr>
              <a:t>依靠</a:t>
            </a:r>
            <a:r>
              <a:rPr lang="zh-CN" altLang="en-US" sz="2000" b="1" i="1" u="sng" dirty="0" smtClean="0">
                <a:solidFill>
                  <a:srgbClr val="FF0000"/>
                </a:solidFill>
              </a:rPr>
              <a:t>内核来实现</a:t>
            </a:r>
            <a:endParaRPr lang="en-US" altLang="zh-CN" sz="2000" dirty="0"/>
          </a:p>
          <a:p>
            <a:r>
              <a:rPr lang="zh-CN" altLang="en-US" sz="2000" u="sng" dirty="0">
                <a:solidFill>
                  <a:srgbClr val="0000CC"/>
                </a:solidFill>
              </a:rPr>
              <a:t>需要直接或间接通过</a:t>
            </a:r>
            <a:r>
              <a:rPr lang="zh-CN" altLang="en-US" sz="2000" i="1" u="sng" dirty="0">
                <a:solidFill>
                  <a:srgbClr val="C00000"/>
                </a:solidFill>
              </a:rPr>
              <a:t>系统调用</a:t>
            </a:r>
            <a:r>
              <a:rPr lang="zh-CN" altLang="en-US" sz="2000" u="sng" dirty="0">
                <a:solidFill>
                  <a:srgbClr val="0000CC"/>
                </a:solidFill>
              </a:rPr>
              <a:t>来完成</a:t>
            </a:r>
          </a:p>
          <a:p>
            <a:r>
              <a:rPr lang="zh-CN" altLang="en-US" sz="2000" dirty="0"/>
              <a:t>在内核空间中为每一个内核支持线程设置了一个</a:t>
            </a:r>
            <a:r>
              <a:rPr lang="zh-CN" altLang="en-US" sz="2000" dirty="0">
                <a:solidFill>
                  <a:srgbClr val="CC6600"/>
                </a:solidFill>
              </a:rPr>
              <a:t>线程控制块(TCB)</a:t>
            </a:r>
            <a:r>
              <a:rPr lang="zh-CN" altLang="en-US" sz="2000" dirty="0"/>
              <a:t>， 内核是根据该控制块而感知某线程的存在的，并对其加以控制。 </a:t>
            </a:r>
            <a:endParaRPr lang="en-US" altLang="zh-CN" sz="2000" dirty="0"/>
          </a:p>
          <a:p>
            <a:r>
              <a:rPr lang="zh-CN" altLang="en-US" sz="2000" b="1" dirty="0">
                <a:solidFill>
                  <a:srgbClr val="C00000"/>
                </a:solidFill>
              </a:rPr>
              <a:t>内核支持线程是</a:t>
            </a:r>
            <a:r>
              <a:rPr lang="en-US" altLang="zh-CN" sz="2000" b="1" dirty="0">
                <a:solidFill>
                  <a:srgbClr val="C00000"/>
                </a:solidFill>
              </a:rPr>
              <a:t>OS</a:t>
            </a:r>
            <a:r>
              <a:rPr lang="zh-CN" altLang="en-US" sz="2000" b="1" dirty="0">
                <a:solidFill>
                  <a:srgbClr val="C00000"/>
                </a:solidFill>
              </a:rPr>
              <a:t>内核可感知的</a:t>
            </a:r>
            <a:endParaRPr lang="en-US" altLang="zh-CN" sz="2000" b="1" dirty="0">
              <a:solidFill>
                <a:srgbClr val="C00000"/>
              </a:solidFill>
            </a:endParaRPr>
          </a:p>
          <a:p>
            <a:pPr lvl="1"/>
            <a:r>
              <a:rPr lang="zh-CN" altLang="en-US" b="1" dirty="0">
                <a:solidFill>
                  <a:srgbClr val="006600"/>
                </a:solidFill>
              </a:rPr>
              <a:t>用户级线程内核是不可感知</a:t>
            </a:r>
            <a:r>
              <a:rPr lang="zh-CN" altLang="en-US" b="1" dirty="0" smtClean="0">
                <a:solidFill>
                  <a:srgbClr val="006600"/>
                </a:solidFill>
              </a:rPr>
              <a:t>的</a:t>
            </a:r>
            <a:endParaRPr lang="en-US" altLang="zh-CN" b="1" dirty="0" smtClean="0">
              <a:solidFill>
                <a:srgbClr val="006600"/>
              </a:solidFill>
            </a:endParaRPr>
          </a:p>
          <a:p>
            <a:r>
              <a:rPr lang="en-US" altLang="zh-CN" sz="2400" b="1" i="1" u="sng" dirty="0">
                <a:solidFill>
                  <a:srgbClr val="C00000"/>
                </a:solidFill>
              </a:rPr>
              <a:t>OS</a:t>
            </a:r>
            <a:r>
              <a:rPr lang="zh-CN" altLang="en-US" sz="2400" b="1" i="1" u="sng" dirty="0">
                <a:solidFill>
                  <a:srgbClr val="C00000"/>
                </a:solidFill>
              </a:rPr>
              <a:t>只为核心线程分配</a:t>
            </a:r>
            <a:r>
              <a:rPr lang="en-US" altLang="zh-CN" sz="2400" b="1" i="1" u="sng" dirty="0">
                <a:solidFill>
                  <a:srgbClr val="C00000"/>
                </a:solidFill>
              </a:rPr>
              <a:t>CPU</a:t>
            </a:r>
            <a:r>
              <a:rPr lang="zh-CN" altLang="en-US" sz="2400" b="1" i="1" u="sng" dirty="0">
                <a:solidFill>
                  <a:srgbClr val="C00000"/>
                </a:solidFill>
              </a:rPr>
              <a:t>等资源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>
            <a:extLst>
              <a:ext uri="{FF2B5EF4-FFF2-40B4-BE49-F238E27FC236}">
                <a16:creationId xmlns:a16="http://schemas.microsoft.com/office/drawing/2014/main" id="{CF663DC4-5076-48C1-90A0-1F09F78747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938" y="449263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sz="3200" b="1" dirty="0"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anose="020B0604020202020204" pitchFamily="34" charset="0"/>
              </a:rPr>
              <a:t>4.1 Overview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39B75468-5C31-4DB4-B037-78352E0E39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1282699"/>
            <a:ext cx="7351712" cy="504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Monotype Sorts" pitchFamily="2" charset="2"/>
              <a:buChar char="4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Monotype Sorts" pitchFamily="2" charset="2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/>
              <a:t>Java</a:t>
            </a:r>
            <a:r>
              <a:rPr lang="zh-CN" altLang="en-US" sz="2000" dirty="0"/>
              <a:t>、</a:t>
            </a:r>
            <a:r>
              <a:rPr lang="en-US" altLang="zh-CN" sz="2000" dirty="0"/>
              <a:t>Python</a:t>
            </a:r>
            <a:r>
              <a:rPr lang="zh-CN" altLang="en-US" sz="2000" dirty="0"/>
              <a:t>中均可创建线程</a:t>
            </a:r>
            <a:endParaRPr lang="en-US" altLang="zh-CN" sz="2000" dirty="0"/>
          </a:p>
          <a:p>
            <a:r>
              <a:rPr lang="zh-CN" altLang="en-US" sz="2000" dirty="0" smtClean="0"/>
              <a:t>思考</a:t>
            </a:r>
            <a:endParaRPr lang="en-US" altLang="zh-CN" sz="2000" dirty="0" smtClean="0"/>
          </a:p>
          <a:p>
            <a:pPr lvl="1"/>
            <a:r>
              <a:rPr lang="zh-CN" altLang="en-US" dirty="0" smtClean="0"/>
              <a:t>为什么要创建（使用）线程？</a:t>
            </a:r>
            <a:endParaRPr lang="en-US" altLang="zh-CN" dirty="0" smtClean="0"/>
          </a:p>
          <a:p>
            <a:pPr lvl="2"/>
            <a:r>
              <a:rPr lang="zh-CN" altLang="en-US" sz="1600" dirty="0" smtClean="0"/>
              <a:t>使用</a:t>
            </a:r>
            <a:r>
              <a:rPr lang="en-US" altLang="zh-CN" sz="1600" dirty="0" smtClean="0"/>
              <a:t>fork</a:t>
            </a:r>
            <a:r>
              <a:rPr lang="zh-CN" altLang="en-US" sz="1600" dirty="0" smtClean="0"/>
              <a:t>创建子进程是否可以达到相同的效果？</a:t>
            </a:r>
            <a:endParaRPr lang="en-US" altLang="zh-CN" sz="1600" dirty="0" smtClean="0"/>
          </a:p>
          <a:p>
            <a:pPr lvl="2"/>
            <a:r>
              <a:rPr lang="zh-CN" altLang="en-US" sz="1600" dirty="0" smtClean="0"/>
              <a:t>如果是，为什么要使用线程？</a:t>
            </a:r>
            <a:endParaRPr lang="en-US" altLang="zh-CN" sz="1600" dirty="0" smtClean="0"/>
          </a:p>
          <a:p>
            <a:pPr lvl="2"/>
            <a:r>
              <a:rPr lang="zh-CN" altLang="en-US" sz="1600" dirty="0" smtClean="0"/>
              <a:t>如果不是，区别何在？</a:t>
            </a:r>
            <a:endParaRPr lang="en-US" altLang="zh-CN" sz="1600" dirty="0" smtClean="0"/>
          </a:p>
          <a:p>
            <a:pPr lvl="1"/>
            <a:r>
              <a:rPr lang="zh-CN" altLang="en-US" dirty="0" smtClean="0"/>
              <a:t>线程是否可以脱离进程</a:t>
            </a:r>
            <a:r>
              <a:rPr lang="zh-CN" altLang="en-US" dirty="0"/>
              <a:t>存在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lvl="2"/>
            <a:r>
              <a:rPr lang="zh-CN" altLang="en-US" sz="1600" dirty="0" smtClean="0"/>
              <a:t>提示：进程何时创建？线程何时创建？</a:t>
            </a:r>
            <a:endParaRPr lang="en-US" altLang="zh-CN" sz="1600" dirty="0" smtClean="0"/>
          </a:p>
          <a:p>
            <a:pPr lvl="1"/>
            <a:r>
              <a:rPr lang="zh-CN" altLang="en-US" dirty="0" smtClean="0"/>
              <a:t>线程是否像进程一样，作为独立申请资源的单位（拥有资源）？</a:t>
            </a:r>
            <a:endParaRPr lang="en-US" altLang="zh-CN" dirty="0" smtClean="0"/>
          </a:p>
          <a:p>
            <a:pPr lvl="2"/>
            <a:r>
              <a:rPr lang="zh-CN" altLang="en-US" sz="1600" dirty="0"/>
              <a:t>如果是</a:t>
            </a:r>
            <a:r>
              <a:rPr lang="zh-CN" altLang="en-US" sz="1600" dirty="0" smtClean="0"/>
              <a:t>，线程与进程有何区别？</a:t>
            </a:r>
            <a:r>
              <a:rPr lang="en-US" altLang="zh-CN" sz="1600" dirty="0" smtClean="0"/>
              <a:t>OS</a:t>
            </a:r>
            <a:r>
              <a:rPr lang="zh-CN" altLang="en-US" sz="1600" dirty="0" smtClean="0"/>
              <a:t>引入线程的意义何在？</a:t>
            </a:r>
            <a:endParaRPr lang="en-US" altLang="zh-CN" sz="1600" dirty="0" smtClean="0"/>
          </a:p>
          <a:p>
            <a:pPr lvl="2"/>
            <a:r>
              <a:rPr lang="zh-CN" altLang="en-US" sz="1600" dirty="0" smtClean="0"/>
              <a:t>如果不是，线程运行时所需要的资源由谁提供？</a:t>
            </a:r>
            <a:endParaRPr lang="en-US" altLang="zh-CN" sz="1600" dirty="0" smtClean="0"/>
          </a:p>
          <a:p>
            <a:pPr lvl="1"/>
            <a:r>
              <a:rPr lang="zh-CN" altLang="en-US" dirty="0" smtClean="0"/>
              <a:t>线程之间是否可以并发执行？</a:t>
            </a:r>
            <a:endParaRPr lang="en-US" altLang="zh-CN" dirty="0" smtClean="0"/>
          </a:p>
          <a:p>
            <a:pPr lvl="2"/>
            <a:r>
              <a:rPr lang="zh-CN" altLang="en-US" sz="1600" dirty="0"/>
              <a:t>如果是</a:t>
            </a:r>
            <a:r>
              <a:rPr lang="zh-CN" altLang="en-US" sz="1600" dirty="0" smtClean="0"/>
              <a:t>，</a:t>
            </a:r>
            <a:r>
              <a:rPr lang="en-US" altLang="zh-CN" sz="1600" dirty="0" smtClean="0"/>
              <a:t>OS</a:t>
            </a:r>
            <a:r>
              <a:rPr lang="zh-CN" altLang="en-US" sz="1600" dirty="0" smtClean="0"/>
              <a:t>中</a:t>
            </a:r>
            <a:r>
              <a:rPr lang="en-US" altLang="zh-CN" sz="1600" dirty="0" smtClean="0"/>
              <a:t>CPU</a:t>
            </a:r>
            <a:r>
              <a:rPr lang="zh-CN" altLang="en-US" sz="1600" dirty="0" smtClean="0"/>
              <a:t>调度的基本单位是进程还是线程？</a:t>
            </a:r>
            <a:endParaRPr lang="en-US" altLang="zh-CN" sz="1600" dirty="0" smtClean="0"/>
          </a:p>
          <a:p>
            <a:pPr lvl="2"/>
            <a:r>
              <a:rPr lang="zh-CN" altLang="en-US" sz="1600" dirty="0" smtClean="0"/>
              <a:t>如果不是，</a:t>
            </a:r>
            <a:r>
              <a:rPr lang="en-US" altLang="zh-CN" sz="1600" dirty="0"/>
              <a:t>OS</a:t>
            </a:r>
            <a:r>
              <a:rPr lang="zh-CN" altLang="en-US" sz="1600" dirty="0"/>
              <a:t>引入线程的意义何在</a:t>
            </a:r>
            <a:r>
              <a:rPr lang="zh-CN" altLang="en-US" sz="1600" dirty="0" smtClean="0"/>
              <a:t>？</a:t>
            </a:r>
            <a:endParaRPr lang="en-US" altLang="zh-CN" sz="1600" dirty="0"/>
          </a:p>
          <a:p>
            <a:pPr lvl="1"/>
            <a:endParaRPr lang="en-US" altLang="zh-CN" sz="2000" dirty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F3BE4AC3-8978-4964-BD1B-2F9278ECB3A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Kernel Threads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CA82644F-2E35-41D5-B3D5-723FB21B791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sz="2400">
                <a:solidFill>
                  <a:srgbClr val="003399"/>
                </a:solidFill>
              </a:rPr>
              <a:t>Supported </a:t>
            </a:r>
            <a:r>
              <a:rPr lang="en-US" altLang="zh-CN" sz="2400">
                <a:solidFill>
                  <a:schemeClr val="tx2"/>
                </a:solidFill>
              </a:rPr>
              <a:t>by the </a:t>
            </a:r>
            <a:r>
              <a:rPr lang="en-US" altLang="zh-CN" sz="2400">
                <a:solidFill>
                  <a:srgbClr val="006600"/>
                </a:solidFill>
              </a:rPr>
              <a:t>Kernel </a:t>
            </a:r>
            <a:r>
              <a:rPr lang="en-US" altLang="zh-CN" sz="2400">
                <a:solidFill>
                  <a:schemeClr val="tx2"/>
                </a:solidFill>
              </a:rPr>
              <a:t>and </a:t>
            </a:r>
            <a:r>
              <a:rPr lang="en-US" altLang="zh-CN" sz="2400">
                <a:solidFill>
                  <a:srgbClr val="003399"/>
                </a:solidFill>
              </a:rPr>
              <a:t>managed </a:t>
            </a:r>
            <a:r>
              <a:rPr lang="en-US" altLang="zh-CN" sz="2400">
                <a:solidFill>
                  <a:schemeClr val="tx2"/>
                </a:solidFill>
              </a:rPr>
              <a:t>by the </a:t>
            </a:r>
            <a:r>
              <a:rPr lang="en-US" altLang="zh-CN" sz="2400">
                <a:solidFill>
                  <a:srgbClr val="006600"/>
                </a:solidFill>
              </a:rPr>
              <a:t>Kernel</a:t>
            </a:r>
            <a:r>
              <a:rPr lang="en-US" altLang="zh-CN" sz="2400"/>
              <a:t/>
            </a:r>
            <a:br>
              <a:rPr lang="en-US" altLang="zh-CN" sz="2400"/>
            </a:br>
            <a:endParaRPr lang="en-US" altLang="zh-CN" sz="2400"/>
          </a:p>
          <a:p>
            <a:r>
              <a:rPr lang="en-US" altLang="zh-CN" sz="2400"/>
              <a:t>Examples</a:t>
            </a:r>
          </a:p>
          <a:p>
            <a:pPr lvl="1"/>
            <a:r>
              <a:rPr lang="en-US" altLang="zh-CN" sz="2000"/>
              <a:t>Windows XP/2000</a:t>
            </a:r>
          </a:p>
          <a:p>
            <a:pPr lvl="1"/>
            <a:r>
              <a:rPr lang="en-US" altLang="zh-CN" sz="2000"/>
              <a:t>Solaris</a:t>
            </a:r>
          </a:p>
          <a:p>
            <a:pPr lvl="1"/>
            <a:r>
              <a:rPr lang="en-US" altLang="zh-CN" sz="2000"/>
              <a:t>Linux</a:t>
            </a:r>
          </a:p>
          <a:p>
            <a:pPr lvl="1"/>
            <a:r>
              <a:rPr lang="en-US" altLang="zh-CN" sz="2000"/>
              <a:t>Tru64 UNIX</a:t>
            </a:r>
          </a:p>
          <a:p>
            <a:pPr lvl="1"/>
            <a:r>
              <a:rPr lang="en-US" altLang="zh-CN" sz="2000"/>
              <a:t>Mac OS 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4B6CA862-A87A-49A2-B3C3-E38EFC1B05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讨论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7A1C7B14-839C-4400-9E4D-D33BC18A3B1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04672" y="1079500"/>
            <a:ext cx="7379208" cy="5243513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zh-CN" altLang="en-US" sz="2000" dirty="0"/>
              <a:t>某计算机系统包括多个</a:t>
            </a:r>
            <a:r>
              <a:rPr lang="en-US" altLang="zh-CN" sz="2000" dirty="0"/>
              <a:t>CPU</a:t>
            </a:r>
            <a:r>
              <a:rPr lang="zh-CN" altLang="en-US" sz="2000" dirty="0"/>
              <a:t>，但操作系统核心</a:t>
            </a:r>
            <a:r>
              <a:rPr lang="zh-CN" altLang="en-US" sz="2000" dirty="0">
                <a:solidFill>
                  <a:srgbClr val="C00000"/>
                </a:solidFill>
              </a:rPr>
              <a:t>不支持</a:t>
            </a:r>
            <a:r>
              <a:rPr lang="zh-CN" altLang="en-US" sz="2000" dirty="0"/>
              <a:t>多线程机制；</a:t>
            </a:r>
            <a:endParaRPr lang="en-US" altLang="zh-CN" sz="2000" dirty="0"/>
          </a:p>
          <a:p>
            <a:pPr>
              <a:spcBef>
                <a:spcPts val="1200"/>
              </a:spcBef>
            </a:pPr>
            <a:r>
              <a:rPr lang="zh-CN" altLang="en-US" sz="2000" dirty="0"/>
              <a:t>当用户使用</a:t>
            </a:r>
            <a:r>
              <a:rPr lang="en-US" altLang="zh-CN" sz="2000" dirty="0" err="1"/>
              <a:t>pthread</a:t>
            </a:r>
            <a:r>
              <a:rPr lang="zh-CN" altLang="en-US" sz="2000" dirty="0"/>
              <a:t>或</a:t>
            </a:r>
            <a:r>
              <a:rPr lang="en-US" altLang="zh-CN" sz="2000" dirty="0"/>
              <a:t>java</a:t>
            </a:r>
            <a:r>
              <a:rPr lang="zh-CN" altLang="en-US" sz="2000" dirty="0"/>
              <a:t>提供的多线程机制创建了多个</a:t>
            </a:r>
            <a:r>
              <a:rPr lang="zh-CN" altLang="en-US" sz="2000" dirty="0">
                <a:solidFill>
                  <a:srgbClr val="7030A0"/>
                </a:solidFill>
              </a:rPr>
              <a:t>用户级线程</a:t>
            </a:r>
            <a:r>
              <a:rPr lang="zh-CN" altLang="en-US" sz="2000" dirty="0"/>
              <a:t>时，这些用户级线程</a:t>
            </a:r>
            <a:r>
              <a:rPr lang="zh-CN" altLang="en-US" sz="2000" dirty="0">
                <a:solidFill>
                  <a:srgbClr val="0000CC"/>
                </a:solidFill>
              </a:rPr>
              <a:t>是否可以分配到多个处理器上运行</a:t>
            </a:r>
            <a:r>
              <a:rPr lang="zh-CN" altLang="en-US" sz="2000" dirty="0"/>
              <a:t>？为什么？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AB5BB263-00AB-445C-8534-53BBC78FE33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讨论</a:t>
            </a:r>
            <a:r>
              <a:rPr lang="en-US" altLang="zh-CN" dirty="0"/>
              <a:t>(Cont.)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A76C40D5-098C-467B-BFD0-02B5A915F46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88950" y="1079500"/>
            <a:ext cx="8026400" cy="5243513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zh-CN" altLang="en-US" sz="2000" dirty="0"/>
              <a:t>某计算机系统包括多个</a:t>
            </a:r>
            <a:r>
              <a:rPr lang="en-US" altLang="zh-CN" sz="2000" dirty="0"/>
              <a:t>CPU</a:t>
            </a:r>
            <a:r>
              <a:rPr lang="zh-CN" altLang="en-US" sz="2000" dirty="0"/>
              <a:t>，但操作系统核心不支持多线程机制；</a:t>
            </a:r>
            <a:endParaRPr lang="en-US" altLang="zh-CN" sz="2000" dirty="0"/>
          </a:p>
          <a:p>
            <a:pPr>
              <a:spcBef>
                <a:spcPts val="1200"/>
              </a:spcBef>
            </a:pPr>
            <a:r>
              <a:rPr lang="zh-CN" altLang="en-US" sz="2000" dirty="0"/>
              <a:t>当用户使用</a:t>
            </a:r>
            <a:r>
              <a:rPr lang="en-US" altLang="zh-CN" sz="2000" dirty="0" err="1"/>
              <a:t>pthread</a:t>
            </a:r>
            <a:r>
              <a:rPr lang="zh-CN" altLang="en-US" sz="2000" dirty="0"/>
              <a:t>或</a:t>
            </a:r>
            <a:r>
              <a:rPr lang="en-US" altLang="zh-CN" sz="2000" dirty="0"/>
              <a:t>java</a:t>
            </a:r>
            <a:r>
              <a:rPr lang="zh-CN" altLang="en-US" sz="2000" dirty="0"/>
              <a:t>提供的多线程机制创建了多个用户级线程时，这些用户级线程是否可以分配到多个处理器上运行？为什么？</a:t>
            </a:r>
          </a:p>
          <a:p>
            <a:pPr>
              <a:spcBef>
                <a:spcPts val="1200"/>
              </a:spcBef>
            </a:pPr>
            <a:endParaRPr lang="en-US" altLang="zh-CN" sz="2000" dirty="0"/>
          </a:p>
          <a:p>
            <a:pPr>
              <a:spcBef>
                <a:spcPts val="1200"/>
              </a:spcBef>
            </a:pPr>
            <a:r>
              <a:rPr lang="zh-CN" altLang="en-US" sz="2000" b="1" dirty="0">
                <a:solidFill>
                  <a:srgbClr val="C00000"/>
                </a:solidFill>
              </a:rPr>
              <a:t>系统内核管理的是核心线程，</a:t>
            </a:r>
            <a:r>
              <a:rPr lang="zh-CN" altLang="en-US" sz="2000" b="1" u="sng" dirty="0">
                <a:solidFill>
                  <a:srgbClr val="C00000"/>
                </a:solidFill>
              </a:rPr>
              <a:t>只能为核心线程分配</a:t>
            </a:r>
            <a:r>
              <a:rPr lang="en-US" altLang="zh-CN" sz="2000" b="1" u="sng" dirty="0">
                <a:solidFill>
                  <a:srgbClr val="C00000"/>
                </a:solidFill>
              </a:rPr>
              <a:t>CPU</a:t>
            </a:r>
          </a:p>
          <a:p>
            <a:pPr>
              <a:spcBef>
                <a:spcPts val="1200"/>
              </a:spcBef>
            </a:pPr>
            <a:r>
              <a:rPr lang="zh-CN" altLang="en-US" sz="2000" b="1" dirty="0">
                <a:solidFill>
                  <a:srgbClr val="C00000"/>
                </a:solidFill>
              </a:rPr>
              <a:t>一个用户线程必须要</a:t>
            </a:r>
            <a:r>
              <a:rPr lang="zh-CN" altLang="en-US" sz="2000" b="1" u="sng" dirty="0">
                <a:solidFill>
                  <a:srgbClr val="C00000"/>
                </a:solidFill>
              </a:rPr>
              <a:t>映射</a:t>
            </a:r>
            <a:r>
              <a:rPr lang="zh-CN" altLang="en-US" sz="2000" b="1" dirty="0">
                <a:solidFill>
                  <a:srgbClr val="C00000"/>
                </a:solidFill>
              </a:rPr>
              <a:t>到一个核心线程，才能在</a:t>
            </a:r>
            <a:r>
              <a:rPr lang="en-US" altLang="zh-CN" sz="2000" b="1" dirty="0">
                <a:solidFill>
                  <a:srgbClr val="C00000"/>
                </a:solidFill>
              </a:rPr>
              <a:t>CPU</a:t>
            </a:r>
            <a:r>
              <a:rPr lang="zh-CN" altLang="en-US" sz="2000" b="1" dirty="0">
                <a:solidFill>
                  <a:srgbClr val="C00000"/>
                </a:solidFill>
              </a:rPr>
              <a:t>上执行</a:t>
            </a:r>
            <a:endParaRPr lang="en-US" altLang="zh-CN" sz="2000" b="1" dirty="0">
              <a:solidFill>
                <a:srgbClr val="C00000"/>
              </a:solidFill>
            </a:endParaRPr>
          </a:p>
          <a:p>
            <a:pPr>
              <a:spcBef>
                <a:spcPts val="1200"/>
              </a:spcBef>
            </a:pPr>
            <a:r>
              <a:rPr lang="zh-CN" altLang="en-US" sz="2000" dirty="0" smtClean="0"/>
              <a:t>核心无法感知用户线程的存在；</a:t>
            </a:r>
            <a:endParaRPr lang="en-US" altLang="zh-CN" sz="2000" dirty="0" smtClean="0"/>
          </a:p>
          <a:p>
            <a:pPr>
              <a:spcBef>
                <a:spcPts val="1200"/>
              </a:spcBef>
            </a:pPr>
            <a:r>
              <a:rPr lang="zh-CN" altLang="en-US" sz="2000" dirty="0" smtClean="0"/>
              <a:t>若</a:t>
            </a:r>
            <a:r>
              <a:rPr lang="zh-CN" altLang="en-US" sz="2000" dirty="0"/>
              <a:t>核心不支持多线程机制，</a:t>
            </a:r>
            <a:r>
              <a:rPr lang="zh-CN" altLang="en-US" sz="2000" b="1" dirty="0">
                <a:solidFill>
                  <a:srgbClr val="0000CC"/>
                </a:solidFill>
              </a:rPr>
              <a:t>核心仅能感知到一个用户进程的存在</a:t>
            </a:r>
            <a:endParaRPr lang="en-US" altLang="zh-CN" sz="2000" b="1" dirty="0">
              <a:solidFill>
                <a:srgbClr val="0000CC"/>
              </a:solidFill>
            </a:endParaRPr>
          </a:p>
          <a:p>
            <a:pPr lvl="1">
              <a:spcBef>
                <a:spcPts val="1200"/>
              </a:spcBef>
            </a:pPr>
            <a:r>
              <a:rPr lang="zh-CN" altLang="en-US" dirty="0"/>
              <a:t>一个进程至少应包括一个线程，</a:t>
            </a:r>
            <a:r>
              <a:rPr lang="en-US" altLang="zh-CN" dirty="0"/>
              <a:t>OS</a:t>
            </a:r>
            <a:r>
              <a:rPr lang="zh-CN" altLang="en-US" dirty="0"/>
              <a:t>只能感知到进程的一个线程存在</a:t>
            </a:r>
            <a:endParaRPr lang="en-US" altLang="zh-CN" dirty="0"/>
          </a:p>
          <a:p>
            <a:pPr>
              <a:spcBef>
                <a:spcPts val="1200"/>
              </a:spcBef>
            </a:pPr>
            <a:r>
              <a:rPr lang="zh-CN" altLang="en-US" sz="2000" b="1" dirty="0" smtClean="0">
                <a:solidFill>
                  <a:srgbClr val="7030A0"/>
                </a:solidFill>
              </a:rPr>
              <a:t>因此</a:t>
            </a:r>
            <a:r>
              <a:rPr lang="zh-CN" altLang="en-US" sz="2000" b="1" dirty="0">
                <a:solidFill>
                  <a:srgbClr val="7030A0"/>
                </a:solidFill>
              </a:rPr>
              <a:t>内核无法将多个用户线程调度到多个</a:t>
            </a:r>
            <a:r>
              <a:rPr lang="en-US" altLang="zh-CN" sz="2000" b="1" dirty="0">
                <a:solidFill>
                  <a:srgbClr val="7030A0"/>
                </a:solidFill>
              </a:rPr>
              <a:t>CPU</a:t>
            </a:r>
            <a:r>
              <a:rPr lang="zh-CN" altLang="en-US" sz="2000" b="1" dirty="0">
                <a:solidFill>
                  <a:srgbClr val="7030A0"/>
                </a:solidFill>
              </a:rPr>
              <a:t>上运行</a:t>
            </a:r>
            <a:endParaRPr lang="en-US" altLang="zh-CN" sz="2000" b="1" dirty="0">
              <a:solidFill>
                <a:srgbClr val="7030A0"/>
              </a:solidFill>
            </a:endParaRPr>
          </a:p>
          <a:p>
            <a:pPr>
              <a:spcBef>
                <a:spcPts val="1200"/>
              </a:spcBef>
            </a:pPr>
            <a:endParaRPr lang="en-US" altLang="zh-CN" sz="2000" dirty="0"/>
          </a:p>
          <a:p>
            <a:pPr>
              <a:spcBef>
                <a:spcPts val="1200"/>
              </a:spcBef>
            </a:pP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A0A66D43-0BD6-4758-9714-5228FF7E346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如何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映射：将用户线程映射到核心线程？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550797F3-39E5-4C73-8538-0E987BF4A58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88950" y="1079500"/>
            <a:ext cx="8026400" cy="95885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zh-CN" altLang="en-US" sz="2000" dirty="0"/>
              <a:t>考察</a:t>
            </a:r>
            <a:r>
              <a:rPr lang="en-US" altLang="zh-CN" sz="2000" dirty="0"/>
              <a:t>Nachos</a:t>
            </a:r>
            <a:r>
              <a:rPr lang="zh-CN" altLang="en-US" sz="2000" dirty="0"/>
              <a:t>的</a:t>
            </a:r>
            <a:r>
              <a:rPr lang="en-US" altLang="zh-CN" sz="2000" dirty="0"/>
              <a:t>Thread</a:t>
            </a:r>
            <a:r>
              <a:rPr lang="zh-CN" altLang="en-US" sz="2000" dirty="0"/>
              <a:t>类的构造函数</a:t>
            </a:r>
            <a:endParaRPr lang="en-US" altLang="zh-CN" sz="2000" dirty="0"/>
          </a:p>
          <a:p>
            <a:pPr>
              <a:spcBef>
                <a:spcPts val="1200"/>
              </a:spcBef>
            </a:pPr>
            <a:r>
              <a:rPr lang="en-US" altLang="zh-CN" sz="2000" dirty="0"/>
              <a:t>Thread *thread=new Thread(“map</a:t>
            </a:r>
            <a:r>
              <a:rPr lang="en-US" altLang="zh-CN" sz="2000" dirty="0" smtClean="0"/>
              <a:t>”); //</a:t>
            </a:r>
            <a:r>
              <a:rPr lang="zh-CN" altLang="en-US" sz="2000" dirty="0" smtClean="0">
                <a:solidFill>
                  <a:srgbClr val="0000CC"/>
                </a:solidFill>
              </a:rPr>
              <a:t>创建一个</a:t>
            </a:r>
            <a:r>
              <a:rPr lang="zh-CN" altLang="en-US" sz="2000" b="1" dirty="0" smtClean="0">
                <a:solidFill>
                  <a:srgbClr val="7030A0"/>
                </a:solidFill>
              </a:rPr>
              <a:t>核心</a:t>
            </a:r>
            <a:r>
              <a:rPr lang="zh-CN" altLang="en-US" sz="2000" dirty="0" smtClean="0">
                <a:solidFill>
                  <a:srgbClr val="0000CC"/>
                </a:solidFill>
              </a:rPr>
              <a:t>线程</a:t>
            </a:r>
            <a:endParaRPr lang="en-US" altLang="zh-CN" sz="2000" dirty="0">
              <a:solidFill>
                <a:srgbClr val="0000CC"/>
              </a:solidFill>
            </a:endParaRPr>
          </a:p>
        </p:txBody>
      </p:sp>
      <p:sp>
        <p:nvSpPr>
          <p:cNvPr id="28676" name="矩形 1">
            <a:extLst>
              <a:ext uri="{FF2B5EF4-FFF2-40B4-BE49-F238E27FC236}">
                <a16:creationId xmlns:a16="http://schemas.microsoft.com/office/drawing/2014/main" id="{B67555A6-71E8-4E86-9ED6-5076A079B2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5038" y="2279650"/>
            <a:ext cx="7112000" cy="369252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Thread::Thread(char* 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threadName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 //</a:t>
            </a:r>
            <a:r>
              <a:rPr lang="zh-CN" alt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核心线程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 = 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threadName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stackTop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NULL;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 = NULL;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status =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JUST_CREATED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  //new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ifdef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USER_PROGRAM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space = NULL;</a:t>
            </a:r>
            <a:endParaRPr lang="zh-CN" altLang="en-US" b="1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endif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圆角矩形标注 1"/>
          <p:cNvSpPr/>
          <p:nvPr/>
        </p:nvSpPr>
        <p:spPr bwMode="auto">
          <a:xfrm>
            <a:off x="3617140" y="4125912"/>
            <a:ext cx="4175490" cy="1294724"/>
          </a:xfrm>
          <a:prstGeom prst="wedgeRoundRectCallout">
            <a:avLst>
              <a:gd name="adj1" fmla="val -70163"/>
              <a:gd name="adj2" fmla="val -28833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当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Nachos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为用户创建一个用户线程时，系统为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应用程序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用户线程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分配内存地址空间，并建立了一个内存地址空间标识，以标识该用户线程。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1815959C-CE7F-4578-AB2E-1AD0DBEBA0B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如何映射：将用户线程映射到核心线程？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A640E822-E530-46B1-8519-CF908B40C28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36600" y="1187450"/>
            <a:ext cx="8026400" cy="430213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zh-CN" altLang="en-US" sz="2000" dirty="0"/>
              <a:t>考察</a:t>
            </a:r>
            <a:r>
              <a:rPr lang="en-US" altLang="zh-CN" sz="2000" dirty="0" smtClean="0"/>
              <a:t>Nachos</a:t>
            </a:r>
            <a:r>
              <a:rPr lang="zh-CN" altLang="en-US" sz="2000" dirty="0" smtClean="0"/>
              <a:t>中</a:t>
            </a:r>
            <a:r>
              <a:rPr lang="zh-CN" altLang="en-US" sz="2000" b="1" dirty="0" smtClean="0">
                <a:solidFill>
                  <a:srgbClr val="0000CC"/>
                </a:solidFill>
              </a:rPr>
              <a:t>用户线程</a:t>
            </a:r>
            <a:r>
              <a:rPr lang="zh-CN" altLang="en-US" sz="2000" dirty="0"/>
              <a:t>的创建启动</a:t>
            </a:r>
            <a:endParaRPr lang="en-US" altLang="zh-CN" sz="2000" dirty="0"/>
          </a:p>
          <a:p>
            <a:pPr>
              <a:spcBef>
                <a:spcPts val="1200"/>
              </a:spcBef>
            </a:pPr>
            <a:endParaRPr lang="zh-CN" altLang="en-US" sz="2000" dirty="0"/>
          </a:p>
        </p:txBody>
      </p:sp>
      <p:sp>
        <p:nvSpPr>
          <p:cNvPr id="29700" name="矩形 1">
            <a:extLst>
              <a:ext uri="{FF2B5EF4-FFF2-40B4-BE49-F238E27FC236}">
                <a16:creationId xmlns:a16="http://schemas.microsoft.com/office/drawing/2014/main" id="{721B32C3-135A-49DE-9DD5-CCFC90A8EB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731582"/>
            <a:ext cx="7862887" cy="452431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StartProcess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(char *filename)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OpenFile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*executable =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fileSystem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-&gt;Open(filename);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AddrSpace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*space;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space = new </a:t>
            </a:r>
            <a:r>
              <a:rPr lang="en-US" altLang="zh-CN" sz="1600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AddrSpace</a:t>
            </a:r>
            <a:r>
              <a:rPr lang="en-US" altLang="zh-CN" sz="16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(executable);   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sz="16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为应用程序</a:t>
            </a:r>
            <a:r>
              <a:rPr lang="en-US" altLang="zh-CN" sz="16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16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用户线程</a:t>
            </a:r>
            <a:r>
              <a:rPr lang="en-US" altLang="zh-CN" sz="16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16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分配地址空间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Thread*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cueentThread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new Thread(“main”);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currentThread</a:t>
            </a:r>
            <a:r>
              <a:rPr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-&gt;space = space; </a:t>
            </a:r>
            <a:r>
              <a:rPr lang="en-US" altLang="zh-CN" sz="16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altLang="zh-CN" sz="16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sz="16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将用户线程映射到当前</a:t>
            </a:r>
            <a:r>
              <a:rPr lang="zh-CN" altLang="en-US" sz="1600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系统核心线程</a:t>
            </a:r>
            <a:endParaRPr lang="zh-CN" altLang="en-US" sz="1600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 executable;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close file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space-&gt;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InitRegisters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set the initial register values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space-&gt;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RestoreState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();   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load page table register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machine-&gt;Run();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jump to the user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progam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ASSERT(FALSE);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machine-&gt;Run never returns;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 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the address space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exits by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doing the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syscall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"exit"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文本框 3">
            <a:extLst>
              <a:ext uri="{FF2B5EF4-FFF2-40B4-BE49-F238E27FC236}">
                <a16:creationId xmlns:a16="http://schemas.microsoft.com/office/drawing/2014/main" id="{CB8DA9C3-30C1-44DF-8107-0A22581F5A8A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635000"/>
            <a:ext cx="7315200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下列关于进程和线程的叙述中，正确的是（）。</a:t>
            </a:r>
          </a:p>
        </p:txBody>
      </p:sp>
      <p:sp>
        <p:nvSpPr>
          <p:cNvPr id="30723" name="文本框 4">
            <a:extLst>
              <a:ext uri="{FF2B5EF4-FFF2-40B4-BE49-F238E27FC236}">
                <a16:creationId xmlns:a16="http://schemas.microsoft.com/office/drawing/2014/main" id="{CED480CF-5010-4A78-B575-B852EEB7EC8D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785144" y="2246313"/>
            <a:ext cx="64008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不管系统是否支持线程，进程都是资源分配的基本单位</a:t>
            </a:r>
          </a:p>
        </p:txBody>
      </p:sp>
      <p:sp>
        <p:nvSpPr>
          <p:cNvPr id="30724" name="文本框 5">
            <a:extLst>
              <a:ext uri="{FF2B5EF4-FFF2-40B4-BE49-F238E27FC236}">
                <a16:creationId xmlns:a16="http://schemas.microsoft.com/office/drawing/2014/main" id="{3CC943D8-59FA-4BE5-A8D2-E814440F95D5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785144" y="3103563"/>
            <a:ext cx="6554788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线程是资源分配的基本单位，进程是调度的基本单位</a:t>
            </a:r>
          </a:p>
        </p:txBody>
      </p:sp>
      <p:sp>
        <p:nvSpPr>
          <p:cNvPr id="30725" name="文本框 6">
            <a:extLst>
              <a:ext uri="{FF2B5EF4-FFF2-40B4-BE49-F238E27FC236}">
                <a16:creationId xmlns:a16="http://schemas.microsoft.com/office/drawing/2014/main" id="{F27A0F27-70A7-40F1-BE1C-AA0233B001F1}"/>
              </a:ext>
            </a:extLst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785144" y="3960813"/>
            <a:ext cx="64008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系统级线程和用户级线程的切换都需要内核的支持</a:t>
            </a:r>
          </a:p>
        </p:txBody>
      </p:sp>
      <p:sp>
        <p:nvSpPr>
          <p:cNvPr id="30726" name="文本框 7">
            <a:extLst>
              <a:ext uri="{FF2B5EF4-FFF2-40B4-BE49-F238E27FC236}">
                <a16:creationId xmlns:a16="http://schemas.microsoft.com/office/drawing/2014/main" id="{5B2757C9-0B22-4E30-BF16-4EDFD1DFA14A}"/>
              </a:ext>
            </a:extLst>
          </p:cNvPr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785144" y="4818063"/>
            <a:ext cx="64008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同一进程中的各个线程拥有各自不同的地址空间</a:t>
            </a:r>
          </a:p>
        </p:txBody>
      </p:sp>
      <p:sp>
        <p:nvSpPr>
          <p:cNvPr id="30727" name="椭圆 8">
            <a:extLst>
              <a:ext uri="{FF2B5EF4-FFF2-40B4-BE49-F238E27FC236}">
                <a16:creationId xmlns:a16="http://schemas.microsoft.com/office/drawing/2014/main" id="{00E4D036-9B8A-4F04-BB24-97AFBB7F3B18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 bwMode="auto">
          <a:xfrm>
            <a:off x="949325" y="2309813"/>
            <a:ext cx="514350" cy="514350"/>
          </a:xfrm>
          <a:prstGeom prst="ellipse">
            <a:avLst/>
          </a:prstGeom>
          <a:solidFill>
            <a:srgbClr val="808080"/>
          </a:solidFill>
          <a:ln w="1270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2000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30728" name="椭圆 9">
            <a:extLst>
              <a:ext uri="{FF2B5EF4-FFF2-40B4-BE49-F238E27FC236}">
                <a16:creationId xmlns:a16="http://schemas.microsoft.com/office/drawing/2014/main" id="{67559B0B-CED7-4E38-8183-E2C8876AD1BF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>
            <a:off x="1070769" y="3167063"/>
            <a:ext cx="514350" cy="514350"/>
          </a:xfrm>
          <a:prstGeom prst="ellipse">
            <a:avLst/>
          </a:prstGeom>
          <a:solidFill>
            <a:srgbClr val="808080"/>
          </a:solidFill>
          <a:ln w="1270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20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30729" name="椭圆 10">
            <a:extLst>
              <a:ext uri="{FF2B5EF4-FFF2-40B4-BE49-F238E27FC236}">
                <a16:creationId xmlns:a16="http://schemas.microsoft.com/office/drawing/2014/main" id="{C212975B-1AD6-4BBD-9291-1BA892BEB458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 bwMode="auto">
          <a:xfrm>
            <a:off x="1070769" y="4024313"/>
            <a:ext cx="514350" cy="514350"/>
          </a:xfrm>
          <a:prstGeom prst="ellipse">
            <a:avLst/>
          </a:prstGeom>
          <a:solidFill>
            <a:srgbClr val="808080"/>
          </a:solidFill>
          <a:ln w="1270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20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30730" name="椭圆 11">
            <a:extLst>
              <a:ext uri="{FF2B5EF4-FFF2-40B4-BE49-F238E27FC236}">
                <a16:creationId xmlns:a16="http://schemas.microsoft.com/office/drawing/2014/main" id="{0079469B-3744-49B4-883A-66C7158340BC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 bwMode="auto">
          <a:xfrm>
            <a:off x="1070769" y="4881563"/>
            <a:ext cx="514350" cy="514350"/>
          </a:xfrm>
          <a:prstGeom prst="ellipse">
            <a:avLst/>
          </a:prstGeom>
          <a:solidFill>
            <a:srgbClr val="808080"/>
          </a:solidFill>
          <a:ln w="1270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20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30731" name="矩形: 圆角 12">
            <a:extLst>
              <a:ext uri="{FF2B5EF4-FFF2-40B4-BE49-F238E27FC236}">
                <a16:creationId xmlns:a16="http://schemas.microsoft.com/office/drawing/2014/main" id="{054A96FB-A650-4089-BAB8-09FDDD98950E}"/>
              </a:ext>
            </a:extLst>
          </p:cNvPr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6172200" y="6215063"/>
            <a:ext cx="1543050" cy="411162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 w="3810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sp>
        <p:nvSpPr>
          <p:cNvPr id="30732" name="矩形 19">
            <a:extLst>
              <a:ext uri="{FF2B5EF4-FFF2-40B4-BE49-F238E27FC236}">
                <a16:creationId xmlns:a16="http://schemas.microsoft.com/office/drawing/2014/main" id="{AC68B0F8-EB17-4DAD-BE88-AC63967C1A61}"/>
              </a:ext>
            </a:extLst>
          </p:cNvPr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9525000" y="0"/>
            <a:ext cx="3840480" cy="6858000"/>
          </a:xfrm>
          <a:prstGeom prst="rect">
            <a:avLst/>
          </a:prstGeom>
          <a:solidFill>
            <a:srgbClr val="FFFFFF"/>
          </a:solidFill>
          <a:ln w="12700" algn="ctr">
            <a:solidFill>
              <a:srgbClr val="9B9B9B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0733" name="文本框 24">
            <a:extLst>
              <a:ext uri="{FF2B5EF4-FFF2-40B4-BE49-F238E27FC236}">
                <a16:creationId xmlns:a16="http://schemas.microsoft.com/office/drawing/2014/main" id="{D646F1FE-D642-4848-A65F-491DF16E2F19}"/>
              </a:ext>
            </a:extLst>
          </p:cNvPr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9613900" y="6326188"/>
            <a:ext cx="3662363" cy="461962"/>
          </a:xfrm>
          <a:prstGeom prst="rect">
            <a:avLst/>
          </a:prstGeom>
          <a:solidFill>
            <a:srgbClr val="FBFAE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可为此题添加文本、图片、公式等解析，且需将内容全部放在本区域内。正常使用需</a:t>
            </a:r>
            <a:r>
              <a:rPr lang="en-US" altLang="zh-CN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</a:t>
            </a:r>
          </a:p>
        </p:txBody>
      </p:sp>
      <p:sp>
        <p:nvSpPr>
          <p:cNvPr id="30734" name="文本框 25">
            <a:extLst>
              <a:ext uri="{FF2B5EF4-FFF2-40B4-BE49-F238E27FC236}">
                <a16:creationId xmlns:a16="http://schemas.microsoft.com/office/drawing/2014/main" id="{9DBCF549-1331-40C6-B7CB-0E1D9728CD7D}"/>
              </a:ext>
            </a:extLst>
          </p:cNvPr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9779001" y="1270000"/>
            <a:ext cx="3332163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20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30735" name="组合 23">
            <a:extLst>
              <a:ext uri="{FF2B5EF4-FFF2-40B4-BE49-F238E27FC236}">
                <a16:creationId xmlns:a16="http://schemas.microsoft.com/office/drawing/2014/main" id="{80F13C45-7CEB-4A90-81B7-AF5D8A7AA6C8}"/>
              </a:ext>
            </a:extLst>
          </p:cNvPr>
          <p:cNvGrpSpPr>
            <a:grpSpLocks/>
          </p:cNvGrpSpPr>
          <p:nvPr>
            <p:custDataLst>
              <p:tags r:id="rId15"/>
            </p:custDataLst>
          </p:nvPr>
        </p:nvGrpSpPr>
        <p:grpSpPr bwMode="auto">
          <a:xfrm>
            <a:off x="9537700" y="0"/>
            <a:ext cx="3814763" cy="647700"/>
            <a:chOff x="9537700" y="0"/>
            <a:chExt cx="3815080" cy="647700"/>
          </a:xfrm>
        </p:grpSpPr>
        <p:sp>
          <p:nvSpPr>
            <p:cNvPr id="30746" name="RemarkBack">
              <a:extLst>
                <a:ext uri="{FF2B5EF4-FFF2-40B4-BE49-F238E27FC236}">
                  <a16:creationId xmlns:a16="http://schemas.microsoft.com/office/drawing/2014/main" id="{C2755C5D-6F25-4812-AAFC-D84ECCDBDE42}"/>
                </a:ext>
              </a:extLst>
            </p:cNvPr>
            <p:cNvSpPr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9537700" y="12700"/>
              <a:ext cx="3815080" cy="635000"/>
            </a:xfrm>
            <a:prstGeom prst="rect">
              <a:avLst/>
            </a:prstGeom>
            <a:solidFill>
              <a:srgbClr val="F6F7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30747" name="RemarkBlock">
              <a:extLst>
                <a:ext uri="{FF2B5EF4-FFF2-40B4-BE49-F238E27FC236}">
                  <a16:creationId xmlns:a16="http://schemas.microsoft.com/office/drawing/2014/main" id="{62DAF6B0-24B4-42D3-BA58-386930597259}"/>
                </a:ext>
              </a:extLst>
            </p:cNvPr>
            <p:cNvSpPr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9537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30748" name="RemarkTitleText">
              <a:extLst>
                <a:ext uri="{FF2B5EF4-FFF2-40B4-BE49-F238E27FC236}">
                  <a16:creationId xmlns:a16="http://schemas.microsoft.com/office/drawing/2014/main" id="{42ED82C9-3055-46C6-AD25-B5DA02A628E1}"/>
                </a:ext>
              </a:extLst>
            </p:cNvPr>
            <p:cNvSpPr txBox="1"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9779000" y="0"/>
              <a:ext cx="1905000" cy="63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答案解析</a:t>
              </a:r>
            </a:p>
          </p:txBody>
        </p:sp>
      </p:grpSp>
      <p:sp>
        <p:nvSpPr>
          <p:cNvPr id="30736" name="RemarkBack">
            <a:extLst>
              <a:ext uri="{FF2B5EF4-FFF2-40B4-BE49-F238E27FC236}">
                <a16:creationId xmlns:a16="http://schemas.microsoft.com/office/drawing/2014/main" id="{BC48F28A-F172-4BE9-B14E-3E590B591DAD}"/>
              </a:ext>
            </a:extLst>
          </p:cNvPr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9537700" y="12700"/>
            <a:ext cx="3814763" cy="635000"/>
          </a:xfrm>
          <a:prstGeom prst="rect">
            <a:avLst/>
          </a:prstGeom>
          <a:solidFill>
            <a:srgbClr val="F6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30737" name="RemarkBlock">
            <a:extLst>
              <a:ext uri="{FF2B5EF4-FFF2-40B4-BE49-F238E27FC236}">
                <a16:creationId xmlns:a16="http://schemas.microsoft.com/office/drawing/2014/main" id="{34BF49B3-A83C-4DCF-8ADE-6F4894EFD7F6}"/>
              </a:ext>
            </a:extLst>
          </p:cNvPr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9537700" y="12700"/>
            <a:ext cx="190500" cy="635000"/>
          </a:xfrm>
          <a:prstGeom prst="rect">
            <a:avLst/>
          </a:prstGeom>
          <a:solidFill>
            <a:srgbClr val="639E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30738" name="RemarkTitleText">
            <a:extLst>
              <a:ext uri="{FF2B5EF4-FFF2-40B4-BE49-F238E27FC236}">
                <a16:creationId xmlns:a16="http://schemas.microsoft.com/office/drawing/2014/main" id="{D3149E87-66D0-40CA-9CD6-752F69CA5D1C}"/>
              </a:ext>
            </a:extLst>
          </p:cNvPr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9779000" y="0"/>
            <a:ext cx="190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答案解析</a:t>
            </a:r>
            <a:endParaRPr lang="zh-CN" altLang="en-US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30739" name="组合 17">
            <a:extLst>
              <a:ext uri="{FF2B5EF4-FFF2-40B4-BE49-F238E27FC236}">
                <a16:creationId xmlns:a16="http://schemas.microsoft.com/office/drawing/2014/main" id="{51F804F6-AF2C-41E6-A8E8-0F197681011C}"/>
              </a:ext>
            </a:extLst>
          </p:cNvPr>
          <p:cNvGrpSpPr>
            <a:grpSpLocks/>
          </p:cNvGrpSpPr>
          <p:nvPr>
            <p:custDataLst>
              <p:tags r:id="rId19"/>
            </p:custDataLst>
          </p:nvPr>
        </p:nvGrpSpPr>
        <p:grpSpPr bwMode="auto"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30742" name="TitleBackground">
              <a:extLst>
                <a:ext uri="{FF2B5EF4-FFF2-40B4-BE49-F238E27FC236}">
                  <a16:creationId xmlns:a16="http://schemas.microsoft.com/office/drawing/2014/main" id="{C06CEA37-3214-4744-8760-EB918C262184}"/>
                </a:ext>
              </a:extLst>
            </p:cNvPr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30743" name="ColorBlock">
              <a:extLst>
                <a:ext uri="{FF2B5EF4-FFF2-40B4-BE49-F238E27FC236}">
                  <a16:creationId xmlns:a16="http://schemas.microsoft.com/office/drawing/2014/main" id="{C5E24FB0-D2EA-4578-8C01-22123DAB8987}"/>
                </a:ext>
              </a:extLst>
            </p:cNvPr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30744" name="TypeText">
              <a:extLst>
                <a:ext uri="{FF2B5EF4-FFF2-40B4-BE49-F238E27FC236}">
                  <a16:creationId xmlns:a16="http://schemas.microsoft.com/office/drawing/2014/main" id="{ADE51E72-00CD-42E1-94CE-84A5D3136E20}"/>
                </a:ext>
              </a:extLst>
            </p:cNvPr>
            <p:cNvSpPr txBox="1"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254000" y="0"/>
              <a:ext cx="1905000" cy="63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30745" name="TipText">
              <a:extLst>
                <a:ext uri="{FF2B5EF4-FFF2-40B4-BE49-F238E27FC236}">
                  <a16:creationId xmlns:a16="http://schemas.microsoft.com/office/drawing/2014/main" id="{E0393561-199D-4E3D-81F9-23E03954C7B4}"/>
                </a:ext>
              </a:extLst>
            </p:cNvPr>
            <p:cNvSpPr txBox="1"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1525905" y="109220"/>
              <a:ext cx="2286000" cy="5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0740" name="图片 2">
            <a:extLst>
              <a:ext uri="{FF2B5EF4-FFF2-40B4-BE49-F238E27FC236}">
                <a16:creationId xmlns:a16="http://schemas.microsoft.com/office/drawing/2014/main" id="{3D9BCCD0-EA31-434C-A6DA-B62B09944992}"/>
              </a:ext>
            </a:extLst>
          </p:cNvPr>
          <p:cNvPicPr>
            <a:picLocks noChangeArrowheads="1"/>
          </p:cNvPicPr>
          <p:nvPr>
            <p:custDataLst>
              <p:tags r:id="rId20"/>
            </p:custDataLst>
          </p:nvPr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4600" y="63500"/>
            <a:ext cx="14224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1" name="文本框 18">
            <a:extLst>
              <a:ext uri="{FF2B5EF4-FFF2-40B4-BE49-F238E27FC236}">
                <a16:creationId xmlns:a16="http://schemas.microsoft.com/office/drawing/2014/main" id="{24F94204-93E7-495D-B567-2DD4F86AF7F0}"/>
              </a:ext>
            </a:extLst>
          </p:cNvPr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914400" y="635000"/>
            <a:ext cx="7315200" cy="365125"/>
          </a:xfrm>
          <a:prstGeom prst="rect">
            <a:avLst/>
          </a:prstGeom>
          <a:solidFill>
            <a:srgbClr val="FBFAEF">
              <a:alpha val="9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 anchorCtr="1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此题未设置答案，请点击右侧设置按钮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36E8F927-50AE-4F2F-B88A-EA10BB45AD1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Multithreading 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Models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6B1F391A-0635-4BE1-A0F8-369DC3CEEF0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28688" y="1779588"/>
            <a:ext cx="7351712" cy="3921125"/>
          </a:xfrm>
        </p:spPr>
        <p:txBody>
          <a:bodyPr/>
          <a:lstStyle/>
          <a:p>
            <a:r>
              <a:rPr lang="zh-CN" altLang="en-US" sz="2400"/>
              <a:t>Mapping of </a:t>
            </a:r>
            <a:r>
              <a:rPr lang="zh-CN" altLang="en-US" sz="2400">
                <a:solidFill>
                  <a:srgbClr val="FF3300"/>
                </a:solidFill>
              </a:rPr>
              <a:t>user-level threads</a:t>
            </a:r>
            <a:r>
              <a:rPr lang="zh-CN" altLang="en-US" sz="2400"/>
              <a:t> and </a:t>
            </a:r>
            <a:r>
              <a:rPr lang="zh-CN" altLang="en-US" sz="2400">
                <a:solidFill>
                  <a:srgbClr val="FF3300"/>
                </a:solidFill>
              </a:rPr>
              <a:t>kernel-level threads</a:t>
            </a:r>
          </a:p>
          <a:p>
            <a:endParaRPr lang="zh-CN" altLang="en-US" sz="2400">
              <a:solidFill>
                <a:srgbClr val="003399"/>
              </a:solidFill>
            </a:endParaRPr>
          </a:p>
          <a:p>
            <a:r>
              <a:rPr lang="zh-CN" altLang="en-US" sz="2400"/>
              <a:t>Models</a:t>
            </a:r>
          </a:p>
          <a:p>
            <a:pPr lvl="1"/>
            <a:r>
              <a:rPr lang="zh-CN" altLang="en-US" sz="2000"/>
              <a:t>Many-to-One</a:t>
            </a:r>
          </a:p>
          <a:p>
            <a:pPr lvl="1"/>
            <a:r>
              <a:rPr lang="zh-CN" altLang="en-US" sz="2000"/>
              <a:t>One-to-One</a:t>
            </a:r>
          </a:p>
          <a:p>
            <a:pPr lvl="1"/>
            <a:r>
              <a:rPr lang="zh-CN" altLang="en-US" sz="2000"/>
              <a:t>Many-to-Many</a:t>
            </a:r>
          </a:p>
          <a:p>
            <a:pPr lvl="1"/>
            <a:r>
              <a:rPr lang="zh-CN" altLang="en-US" sz="2000"/>
              <a:t>Two-level</a:t>
            </a:r>
          </a:p>
          <a:p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2564683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C5660D49-55EA-445A-BF01-A9D0EBCC8D3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4.2.1 Many-to-One Model</a:t>
            </a:r>
          </a:p>
        </p:txBody>
      </p:sp>
      <p:pic>
        <p:nvPicPr>
          <p:cNvPr id="31747" name="Picture 4">
            <a:extLst>
              <a:ext uri="{FF2B5EF4-FFF2-40B4-BE49-F238E27FC236}">
                <a16:creationId xmlns:a16="http://schemas.microsoft.com/office/drawing/2014/main" id="{38A64747-F8C8-4498-B39E-F70CEF00D4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82" t="1207" r="12682" b="1208"/>
          <a:stretch>
            <a:fillRect/>
          </a:stretch>
        </p:blipFill>
        <p:spPr bwMode="auto">
          <a:xfrm>
            <a:off x="1422400" y="1539875"/>
            <a:ext cx="4473575" cy="438785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748" name="文本框 22531">
            <a:extLst>
              <a:ext uri="{FF2B5EF4-FFF2-40B4-BE49-F238E27FC236}">
                <a16:creationId xmlns:a16="http://schemas.microsoft.com/office/drawing/2014/main" id="{C5D017B9-D2A8-439A-8A4D-03497F1FD3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1125" y="1752600"/>
            <a:ext cx="2311400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>
                <a:latin typeface="Helvetica" panose="020B0604020202020204" pitchFamily="34" charset="0"/>
              </a:rPr>
              <a:t>e.g.</a:t>
            </a:r>
            <a:endParaRPr lang="en-US" altLang="zh-CN" sz="2000">
              <a:latin typeface="Helvetica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latin typeface="Helvetica" panose="020B0604020202020204" pitchFamily="34" charset="0"/>
              </a:rPr>
              <a:t>1</a:t>
            </a:r>
            <a:r>
              <a:rPr lang="zh-CN" altLang="en-US" sz="2000">
                <a:latin typeface="Helvetica" panose="020B0604020202020204" pitchFamily="34" charset="0"/>
              </a:rPr>
              <a:t>、 In a bank,</a:t>
            </a: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>
                <a:latin typeface="Helvetica" panose="020B0604020202020204" pitchFamily="34" charset="0"/>
              </a:rPr>
              <a:t>a lot of custmers, </a:t>
            </a: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>
                <a:latin typeface="Helvetica" panose="020B0604020202020204" pitchFamily="34" charset="0"/>
              </a:rPr>
              <a:t>only one staff.</a:t>
            </a:r>
            <a:endParaRPr lang="en-US" altLang="zh-CN" sz="2000">
              <a:latin typeface="Helvetica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latin typeface="Helvetica" panose="020B0604020202020204" pitchFamily="34" charset="0"/>
              </a:rPr>
              <a:t>2</a:t>
            </a:r>
            <a:r>
              <a:rPr lang="zh-CN" altLang="en-US" sz="2000">
                <a:latin typeface="Helvetica" panose="020B0604020202020204" pitchFamily="34" charset="0"/>
              </a:rPr>
              <a:t>、</a:t>
            </a:r>
            <a:r>
              <a:rPr lang="en-US" altLang="zh-CN" sz="2000">
                <a:latin typeface="Helvetica" panose="020B0604020202020204" pitchFamily="34" charset="0"/>
              </a:rPr>
              <a:t>In a mess hall</a:t>
            </a:r>
            <a:r>
              <a:rPr lang="zh-CN" altLang="en-US" sz="2000">
                <a:latin typeface="Helvetica" panose="020B0604020202020204" pitchFamily="34" charset="0"/>
              </a:rPr>
              <a:t> </a:t>
            </a:r>
            <a:endParaRPr lang="en-US" altLang="zh-CN" sz="2000">
              <a:latin typeface="Helvetica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000">
              <a:latin typeface="Helvetica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CD1F90BE-966A-4A90-860B-316BF5BC8D1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Many-to-One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739957AD-ED6C-4E00-A928-6ECF4A11F83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88950" y="1079500"/>
            <a:ext cx="8152130" cy="55308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2000" dirty="0">
                <a:solidFill>
                  <a:srgbClr val="FF3300"/>
                </a:solidFill>
              </a:rPr>
              <a:t>Many user-level threads mapped to single kernel thread</a:t>
            </a:r>
          </a:p>
          <a:p>
            <a:pPr lvl="1">
              <a:lnSpc>
                <a:spcPct val="80000"/>
              </a:lnSpc>
            </a:pPr>
            <a:r>
              <a:rPr lang="zh-CN" altLang="en-US" dirty="0">
                <a:sym typeface="Arial" panose="020B0604020202020204" pitchFamily="34" charset="0"/>
              </a:rPr>
              <a:t>E.g. in a bank，only one clerk，and many customers</a:t>
            </a:r>
            <a:endParaRPr lang="zh-CN" altLang="en-US" dirty="0">
              <a:solidFill>
                <a:srgbClr val="FF3300"/>
              </a:solidFill>
            </a:endParaRPr>
          </a:p>
          <a:p>
            <a:pPr lvl="1">
              <a:lnSpc>
                <a:spcPct val="80000"/>
              </a:lnSpc>
            </a:pPr>
            <a:endParaRPr lang="zh-CN" altLang="en-US" dirty="0"/>
          </a:p>
          <a:p>
            <a:pPr>
              <a:lnSpc>
                <a:spcPct val="80000"/>
              </a:lnSpc>
            </a:pPr>
            <a:r>
              <a:rPr lang="zh-CN" altLang="en-US" sz="2000" dirty="0">
                <a:solidFill>
                  <a:srgbClr val="FF3300"/>
                </a:solidFill>
              </a:rPr>
              <a:t>Thread management is done by the</a:t>
            </a:r>
            <a:r>
              <a:rPr lang="zh-CN" altLang="en-US" sz="2000" dirty="0">
                <a:solidFill>
                  <a:srgbClr val="0000CC"/>
                </a:solidFill>
              </a:rPr>
              <a:t> thread libray</a:t>
            </a:r>
            <a:r>
              <a:rPr lang="zh-CN" altLang="en-US" sz="2000" dirty="0">
                <a:solidFill>
                  <a:srgbClr val="FF3300"/>
                </a:solidFill>
              </a:rPr>
              <a:t> in </a:t>
            </a:r>
            <a:r>
              <a:rPr lang="zh-CN" altLang="en-US" sz="2000" dirty="0">
                <a:solidFill>
                  <a:srgbClr val="006600"/>
                </a:solidFill>
              </a:rPr>
              <a:t>user space</a:t>
            </a:r>
            <a:r>
              <a:rPr lang="zh-CN" altLang="en-US" sz="2000" dirty="0">
                <a:solidFill>
                  <a:srgbClr val="0000CC"/>
                </a:solidFill>
              </a:rPr>
              <a:t>.</a:t>
            </a:r>
          </a:p>
          <a:p>
            <a:pPr lvl="1">
              <a:lnSpc>
                <a:spcPct val="80000"/>
              </a:lnSpc>
            </a:pPr>
            <a:r>
              <a:rPr lang="zh-CN" altLang="en-US" dirty="0">
                <a:solidFill>
                  <a:srgbClr val="003399"/>
                </a:solidFill>
                <a:sym typeface="Arial" panose="020B0604020202020204" pitchFamily="34" charset="0"/>
              </a:rPr>
              <a:t>Efficient</a:t>
            </a:r>
          </a:p>
          <a:p>
            <a:pPr lvl="1">
              <a:lnSpc>
                <a:spcPct val="80000"/>
              </a:lnSpc>
            </a:pPr>
            <a:r>
              <a:rPr lang="zh-CN" altLang="en-US" b="1" i="1" u="sng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Arial" panose="020B0604020202020204" pitchFamily="34" charset="0"/>
              </a:rPr>
              <a:t>Developer can </a:t>
            </a:r>
            <a:r>
              <a:rPr lang="zh-CN" altLang="en-US" b="1" i="1" u="sng" dirty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Arial" panose="020B0604020202020204" pitchFamily="34" charset="0"/>
              </a:rPr>
              <a:t>create as many user threads </a:t>
            </a:r>
            <a:r>
              <a:rPr lang="zh-CN" altLang="en-US" b="1" i="1" u="sng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Arial" panose="020B0604020202020204" pitchFamily="34" charset="0"/>
              </a:rPr>
              <a:t>as necessary</a:t>
            </a:r>
          </a:p>
          <a:p>
            <a:pPr lvl="1">
              <a:lnSpc>
                <a:spcPct val="80000"/>
              </a:lnSpc>
            </a:pPr>
            <a:endParaRPr lang="zh-CN" altLang="en-US" dirty="0">
              <a:solidFill>
                <a:srgbClr val="003399"/>
              </a:solidFill>
              <a:sym typeface="Arial" panose="020B0604020202020204" pitchFamily="34" charset="0"/>
            </a:endParaRPr>
          </a:p>
          <a:p>
            <a:pPr lvl="1">
              <a:lnSpc>
                <a:spcPct val="80000"/>
              </a:lnSpc>
            </a:pPr>
            <a:r>
              <a:rPr lang="zh-CN" altLang="en-US" b="1" dirty="0">
                <a:solidFill>
                  <a:srgbClr val="C00000"/>
                </a:solidFill>
                <a:sym typeface="Arial" panose="020B0604020202020204" pitchFamily="34" charset="0"/>
              </a:rPr>
              <a:t>Only one </a:t>
            </a:r>
            <a:r>
              <a:rPr lang="zh-CN" altLang="en-US" dirty="0">
                <a:solidFill>
                  <a:srgbClr val="003399"/>
                </a:solidFill>
                <a:sym typeface="Arial" panose="020B0604020202020204" pitchFamily="34" charset="0"/>
              </a:rPr>
              <a:t>thread can access the kernel at a time</a:t>
            </a:r>
          </a:p>
          <a:p>
            <a:pPr lvl="2">
              <a:lnSpc>
                <a:spcPct val="80000"/>
              </a:lnSpc>
            </a:pPr>
            <a:r>
              <a:rPr lang="zh-CN" altLang="en-US" sz="1600" u="sng" dirty="0">
                <a:sym typeface="Arial" panose="020B0604020202020204" pitchFamily="34" charset="0"/>
              </a:rPr>
              <a:t>Multiple threads </a:t>
            </a:r>
            <a:r>
              <a:rPr lang="zh-CN" altLang="en-US" sz="1600" u="sng" dirty="0">
                <a:solidFill>
                  <a:srgbClr val="0000CC"/>
                </a:solidFill>
                <a:sym typeface="Arial" panose="020B0604020202020204" pitchFamily="34" charset="0"/>
              </a:rPr>
              <a:t>are unable to</a:t>
            </a:r>
            <a:r>
              <a:rPr lang="zh-CN" altLang="en-US" sz="1600" u="sng" dirty="0">
                <a:sym typeface="Arial" panose="020B0604020202020204" pitchFamily="34" charset="0"/>
              </a:rPr>
              <a:t> run  in parallel on multiprocessors</a:t>
            </a:r>
          </a:p>
          <a:p>
            <a:pPr lvl="1">
              <a:lnSpc>
                <a:spcPct val="80000"/>
              </a:lnSpc>
            </a:pPr>
            <a:r>
              <a:rPr lang="zh-CN" altLang="en-US" dirty="0" smtClean="0">
                <a:sym typeface="宋体" panose="02010600030101010101" pitchFamily="2" charset="-122"/>
              </a:rPr>
              <a:t>The </a:t>
            </a:r>
            <a:r>
              <a:rPr lang="zh-CN" altLang="en-US" b="1" dirty="0">
                <a:solidFill>
                  <a:srgbClr val="006600"/>
                </a:solidFill>
                <a:sym typeface="宋体" panose="02010600030101010101" pitchFamily="2" charset="-122"/>
              </a:rPr>
              <a:t>entire process will block</a:t>
            </a:r>
            <a:r>
              <a:rPr lang="zh-CN" altLang="en-US" b="1" dirty="0">
                <a:sym typeface="宋体" panose="02010600030101010101" pitchFamily="2" charset="-122"/>
              </a:rPr>
              <a:t> </a:t>
            </a:r>
            <a:r>
              <a:rPr lang="zh-CN" altLang="en-US" dirty="0">
                <a:sym typeface="宋体" panose="02010600030101010101" pitchFamily="2" charset="-122"/>
              </a:rPr>
              <a:t>if a thread makes a blocking system call</a:t>
            </a:r>
          </a:p>
          <a:p>
            <a:pPr lvl="1">
              <a:lnSpc>
                <a:spcPct val="80000"/>
              </a:lnSpc>
            </a:pPr>
            <a:endParaRPr lang="zh-CN" altLang="en-US" sz="1600" dirty="0"/>
          </a:p>
          <a:p>
            <a:pPr>
              <a:lnSpc>
                <a:spcPct val="80000"/>
              </a:lnSpc>
            </a:pPr>
            <a:r>
              <a:rPr lang="zh-CN" altLang="en-US" sz="2000" b="1" u="sng" dirty="0">
                <a:solidFill>
                  <a:srgbClr val="FF3300"/>
                </a:solidFill>
              </a:rPr>
              <a:t>Usually used on systems that do not support kernel threads</a:t>
            </a:r>
            <a:r>
              <a:rPr lang="zh-CN" altLang="en-US" sz="2000" u="sng" dirty="0">
                <a:solidFill>
                  <a:srgbClr val="FF3300"/>
                </a:solidFill>
              </a:rPr>
              <a:t>.</a:t>
            </a:r>
          </a:p>
          <a:p>
            <a:pPr>
              <a:lnSpc>
                <a:spcPct val="80000"/>
              </a:lnSpc>
            </a:pPr>
            <a:r>
              <a:rPr lang="zh-CN" altLang="en-US" dirty="0"/>
              <a:t>Examples:</a:t>
            </a:r>
          </a:p>
          <a:p>
            <a:pPr lvl="1">
              <a:lnSpc>
                <a:spcPct val="80000"/>
              </a:lnSpc>
            </a:pPr>
            <a:r>
              <a:rPr lang="zh-CN" altLang="en-US" dirty="0">
                <a:sym typeface="Arial" panose="020B0604020202020204" pitchFamily="34" charset="0"/>
              </a:rPr>
              <a:t>Solaris Green Threads</a:t>
            </a:r>
            <a:endParaRPr lang="zh-CN" altLang="en-US" dirty="0"/>
          </a:p>
          <a:p>
            <a:pPr lvl="1">
              <a:lnSpc>
                <a:spcPct val="80000"/>
              </a:lnSpc>
            </a:pPr>
            <a:r>
              <a:rPr lang="zh-CN" altLang="en-US" dirty="0">
                <a:sym typeface="Arial" panose="020B0604020202020204" pitchFamily="34" charset="0"/>
              </a:rPr>
              <a:t>GNU Portable Threads</a:t>
            </a:r>
            <a:endParaRPr lang="zh-CN" altLang="en-US" dirty="0"/>
          </a:p>
          <a:p>
            <a:pPr lvl="1">
              <a:lnSpc>
                <a:spcPct val="80000"/>
              </a:lnSpc>
            </a:pPr>
            <a:endParaRPr lang="zh-CN" altLang="en-US" dirty="0"/>
          </a:p>
          <a:p>
            <a:pPr lvl="1">
              <a:lnSpc>
                <a:spcPct val="80000"/>
              </a:lnSpc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C45F6FDA-AE49-493E-99DE-E41BF37A7D0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4.2.2 One-to-one Model</a:t>
            </a:r>
          </a:p>
        </p:txBody>
      </p:sp>
      <p:pic>
        <p:nvPicPr>
          <p:cNvPr id="33795" name="Picture 7">
            <a:extLst>
              <a:ext uri="{FF2B5EF4-FFF2-40B4-BE49-F238E27FC236}">
                <a16:creationId xmlns:a16="http://schemas.microsoft.com/office/drawing/2014/main" id="{5BD5F65F-633B-4D83-9786-C3BFC246DA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" t="25420" r="540" b="25180"/>
          <a:stretch>
            <a:fillRect/>
          </a:stretch>
        </p:blipFill>
        <p:spPr bwMode="auto">
          <a:xfrm>
            <a:off x="862013" y="2047875"/>
            <a:ext cx="5229225" cy="2459038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796" name="文本框 24579">
            <a:extLst>
              <a:ext uri="{FF2B5EF4-FFF2-40B4-BE49-F238E27FC236}">
                <a16:creationId xmlns:a16="http://schemas.microsoft.com/office/drawing/2014/main" id="{82241EF8-0B32-41C6-BE72-591C48CD70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4125" y="2005013"/>
            <a:ext cx="2311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>
                <a:latin typeface="Helvetica" panose="020B0604020202020204" pitchFamily="34" charset="0"/>
              </a:rPr>
              <a:t>e.g.  In a bank,</a:t>
            </a: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>
                <a:latin typeface="Helvetica" panose="020B0604020202020204" pitchFamily="34" charset="0"/>
              </a:rPr>
              <a:t>one staff for each custmer.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E23BA59C-1F54-4BC4-8E28-C2C14C12D60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216152" y="1154113"/>
            <a:ext cx="6528816" cy="609600"/>
          </a:xfrm>
        </p:spPr>
        <p:txBody>
          <a:bodyPr/>
          <a:lstStyle/>
          <a:p>
            <a:pPr algn="l">
              <a:defRPr/>
            </a:pPr>
            <a:r>
              <a:rPr lang="en-US" altLang="zh-CN" sz="2400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Single 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and </a:t>
            </a:r>
            <a:r>
              <a:rPr lang="en-US" altLang="zh-CN" sz="2400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Multithreaded 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Processes(fig.4.1)</a:t>
            </a:r>
          </a:p>
        </p:txBody>
      </p:sp>
      <p:sp>
        <p:nvSpPr>
          <p:cNvPr id="6148" name="Rectangle 2">
            <a:extLst>
              <a:ext uri="{FF2B5EF4-FFF2-40B4-BE49-F238E27FC236}">
                <a16:creationId xmlns:a16="http://schemas.microsoft.com/office/drawing/2014/main" id="{CF663DC4-5076-48C1-90A0-1F09F78747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938" y="449263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sz="3200" b="1" dirty="0" smtClean="0"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anose="020B0604020202020204" pitchFamily="34" charset="0"/>
              </a:rPr>
              <a:t>Overview</a:t>
            </a:r>
            <a:endParaRPr lang="en-US" sz="3200" b="1" dirty="0">
              <a:solidFill>
                <a:srgbClr val="99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Helvetica" panose="020B0604020202020204" pitchFamily="34" charset="0"/>
            </a:endParaRPr>
          </a:p>
        </p:txBody>
      </p:sp>
      <p:sp>
        <p:nvSpPr>
          <p:cNvPr id="7172" name="文本框 1">
            <a:extLst>
              <a:ext uri="{FF2B5EF4-FFF2-40B4-BE49-F238E27FC236}">
                <a16:creationId xmlns:a16="http://schemas.microsoft.com/office/drawing/2014/main" id="{CF6D4C7B-2D35-4589-8E0A-2C49D23DD5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4141" y="5376863"/>
            <a:ext cx="629475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/>
              <a:t>思考：线程</a:t>
            </a:r>
            <a:r>
              <a:rPr lang="zh-CN" altLang="en-US" dirty="0">
                <a:solidFill>
                  <a:srgbClr val="FF0000"/>
                </a:solidFill>
              </a:rPr>
              <a:t>可共享的资源</a:t>
            </a:r>
            <a:r>
              <a:rPr lang="zh-CN" altLang="en-US" dirty="0"/>
              <a:t>与</a:t>
            </a:r>
            <a:r>
              <a:rPr lang="zh-CN" altLang="en-US" dirty="0">
                <a:solidFill>
                  <a:srgbClr val="FF0000"/>
                </a:solidFill>
              </a:rPr>
              <a:t>不可共享的</a:t>
            </a:r>
            <a:r>
              <a:rPr lang="zh-CN" altLang="en-US" dirty="0" smtClean="0">
                <a:solidFill>
                  <a:srgbClr val="FF0000"/>
                </a:solidFill>
              </a:rPr>
              <a:t>资源</a:t>
            </a:r>
            <a:r>
              <a:rPr lang="zh-CN" altLang="en-US" dirty="0" smtClean="0"/>
              <a:t>分别有哪些？</a:t>
            </a:r>
            <a:endParaRPr lang="zh-CN" altLang="en-US" dirty="0"/>
          </a:p>
        </p:txBody>
      </p:sp>
      <p:pic>
        <p:nvPicPr>
          <p:cNvPr id="7173" name="图片 1">
            <a:extLst>
              <a:ext uri="{FF2B5EF4-FFF2-40B4-BE49-F238E27FC236}">
                <a16:creationId xmlns:a16="http://schemas.microsoft.com/office/drawing/2014/main" id="{6B3DAE6A-2642-46DC-98B8-9E0E4D2AA7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3039" y="1885951"/>
            <a:ext cx="6062473" cy="3234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4793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338850C5-8E42-4E32-8FB1-2C00A23C01B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144463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One-to-One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FB26FDFA-1AC0-47EE-A87F-BB77782334B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47725" y="954088"/>
            <a:ext cx="7351713" cy="52308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000" b="1" dirty="0">
                <a:solidFill>
                  <a:srgbClr val="FF3300"/>
                </a:solidFill>
              </a:rPr>
              <a:t>Each user-level thread maps to kernel thread</a:t>
            </a:r>
          </a:p>
          <a:p>
            <a:pPr lvl="1">
              <a:lnSpc>
                <a:spcPct val="90000"/>
              </a:lnSpc>
            </a:pPr>
            <a:r>
              <a:rPr lang="zh-CN" altLang="en-US" dirty="0"/>
              <a:t>.</a:t>
            </a:r>
            <a:r>
              <a:rPr lang="zh-CN" altLang="en-US" dirty="0">
                <a:sym typeface="Arial" panose="020B0604020202020204" pitchFamily="34" charset="0"/>
              </a:rPr>
              <a:t>E.g. in a bank，each customer has her own clerk.</a:t>
            </a:r>
          </a:p>
          <a:p>
            <a:pPr>
              <a:lnSpc>
                <a:spcPct val="90000"/>
              </a:lnSpc>
            </a:pPr>
            <a:r>
              <a:rPr lang="zh-CN" altLang="en-US" sz="2000" dirty="0"/>
              <a:t>Provides</a:t>
            </a:r>
            <a:r>
              <a:rPr lang="zh-CN" altLang="en-US" sz="2000" dirty="0">
                <a:solidFill>
                  <a:srgbClr val="003399"/>
                </a:solidFill>
              </a:rPr>
              <a:t> </a:t>
            </a:r>
            <a:r>
              <a:rPr lang="zh-CN" altLang="en-US" sz="2000" b="1" u="sng" dirty="0">
                <a:solidFill>
                  <a:srgbClr val="003399"/>
                </a:solidFill>
              </a:rPr>
              <a:t>more concurrency</a:t>
            </a:r>
            <a:r>
              <a:rPr lang="zh-CN" altLang="en-US" sz="2000" b="1" u="sng" dirty="0"/>
              <a:t> </a:t>
            </a:r>
            <a:r>
              <a:rPr lang="zh-CN" altLang="en-US" sz="2000" dirty="0"/>
              <a:t>than  </a:t>
            </a:r>
            <a:r>
              <a:rPr lang="zh-CN" altLang="en-US" sz="2000" b="1" dirty="0"/>
              <a:t>many-to-one </a:t>
            </a:r>
            <a:r>
              <a:rPr lang="zh-CN" altLang="en-US" sz="2000" dirty="0"/>
              <a:t>model</a:t>
            </a:r>
          </a:p>
          <a:p>
            <a:pPr lvl="1">
              <a:lnSpc>
                <a:spcPct val="90000"/>
              </a:lnSpc>
            </a:pPr>
            <a:r>
              <a:rPr lang="zh-CN" altLang="en-US" dirty="0">
                <a:solidFill>
                  <a:srgbClr val="006600"/>
                </a:solidFill>
              </a:rPr>
              <a:t>Allow another thread to run</a:t>
            </a:r>
            <a:r>
              <a:rPr lang="zh-CN" altLang="en-US" dirty="0"/>
              <a:t> when a thread makes a blocking system call</a:t>
            </a:r>
          </a:p>
          <a:p>
            <a:pPr lvl="1">
              <a:lnSpc>
                <a:spcPct val="90000"/>
              </a:lnSpc>
            </a:pPr>
            <a:r>
              <a:rPr lang="zh-CN" altLang="en-US" dirty="0">
                <a:solidFill>
                  <a:srgbClr val="006600"/>
                </a:solidFill>
              </a:rPr>
              <a:t>Allow  multiple threads to run in </a:t>
            </a:r>
            <a:r>
              <a:rPr lang="zh-CN" altLang="en-US" b="1" dirty="0">
                <a:solidFill>
                  <a:srgbClr val="006600"/>
                </a:solidFill>
              </a:rPr>
              <a:t>parallel on </a:t>
            </a:r>
            <a:r>
              <a:rPr lang="zh-CN" altLang="en-US" b="1" dirty="0"/>
              <a:t>multiprocessors</a:t>
            </a:r>
          </a:p>
          <a:p>
            <a:pPr>
              <a:lnSpc>
                <a:spcPct val="90000"/>
              </a:lnSpc>
            </a:pPr>
            <a:r>
              <a:rPr lang="zh-CN" altLang="en-US" sz="2000" b="1" u="sng" dirty="0" smtClean="0">
                <a:solidFill>
                  <a:srgbClr val="FF3300"/>
                </a:solidFill>
              </a:rPr>
              <a:t>Creating </a:t>
            </a:r>
            <a:r>
              <a:rPr lang="zh-CN" altLang="en-US" sz="2000" b="1" u="sng" dirty="0">
                <a:solidFill>
                  <a:srgbClr val="0000CC"/>
                </a:solidFill>
              </a:rPr>
              <a:t>a user thread </a:t>
            </a:r>
            <a:r>
              <a:rPr lang="zh-CN" altLang="en-US" sz="2000" b="1" u="sng" dirty="0">
                <a:solidFill>
                  <a:srgbClr val="FF3300"/>
                </a:solidFill>
              </a:rPr>
              <a:t>required creating the </a:t>
            </a:r>
            <a:r>
              <a:rPr lang="zh-CN" altLang="en-US" sz="2000" b="1" u="sng" dirty="0">
                <a:solidFill>
                  <a:srgbClr val="0000CC"/>
                </a:solidFill>
              </a:rPr>
              <a:t>corresponding kernel thread</a:t>
            </a:r>
          </a:p>
          <a:p>
            <a:pPr lvl="1">
              <a:lnSpc>
                <a:spcPct val="90000"/>
              </a:lnSpc>
            </a:pPr>
            <a:r>
              <a:rPr lang="zh-CN" altLang="en-US" b="1" dirty="0">
                <a:solidFill>
                  <a:srgbClr val="003399"/>
                </a:solidFill>
              </a:rPr>
              <a:t>Overhead</a:t>
            </a:r>
            <a:r>
              <a:rPr lang="zh-CN" altLang="en-US" dirty="0">
                <a:solidFill>
                  <a:srgbClr val="003399"/>
                </a:solidFill>
              </a:rPr>
              <a:t> </a:t>
            </a:r>
            <a:r>
              <a:rPr lang="zh-CN" altLang="en-US" dirty="0">
                <a:solidFill>
                  <a:srgbClr val="006600"/>
                </a:solidFill>
              </a:rPr>
              <a:t>of creating kernel threads </a:t>
            </a:r>
            <a:r>
              <a:rPr lang="zh-CN" altLang="en-US" dirty="0"/>
              <a:t>can burden the performance of an application</a:t>
            </a:r>
          </a:p>
          <a:p>
            <a:pPr lvl="1">
              <a:lnSpc>
                <a:spcPct val="90000"/>
              </a:lnSpc>
            </a:pPr>
            <a:r>
              <a:rPr lang="zh-CN" altLang="en-US" b="1" u="sng" dirty="0">
                <a:solidFill>
                  <a:srgbClr val="7030A0"/>
                </a:solidFill>
              </a:rPr>
              <a:t>Restrict the number of threads </a:t>
            </a:r>
            <a:r>
              <a:rPr lang="zh-CN" altLang="en-US" u="sng" dirty="0"/>
              <a:t>supported by the system</a:t>
            </a:r>
          </a:p>
          <a:p>
            <a:pPr>
              <a:lnSpc>
                <a:spcPct val="90000"/>
              </a:lnSpc>
            </a:pPr>
            <a:r>
              <a:rPr lang="zh-CN" altLang="en-US" sz="2000" dirty="0"/>
              <a:t>Examples</a:t>
            </a:r>
          </a:p>
          <a:p>
            <a:pPr lvl="1">
              <a:lnSpc>
                <a:spcPct val="90000"/>
              </a:lnSpc>
            </a:pPr>
            <a:r>
              <a:rPr lang="zh-CN" altLang="en-US" sz="1600" dirty="0"/>
              <a:t>Windows 95/98/NT/2000/XP…</a:t>
            </a:r>
          </a:p>
          <a:p>
            <a:pPr lvl="1">
              <a:lnSpc>
                <a:spcPct val="90000"/>
              </a:lnSpc>
            </a:pPr>
            <a:r>
              <a:rPr lang="zh-CN" altLang="en-US" sz="1600" dirty="0"/>
              <a:t>Linux</a:t>
            </a:r>
          </a:p>
          <a:p>
            <a:pPr lvl="1">
              <a:lnSpc>
                <a:spcPct val="90000"/>
              </a:lnSpc>
            </a:pPr>
            <a:r>
              <a:rPr lang="zh-CN" altLang="en-US" sz="1600" dirty="0"/>
              <a:t>Solaris 9 and later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D00DF03D-73A6-45D6-B2C1-C9A4897C995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4.2.3 Many-to-Many Model</a:t>
            </a:r>
          </a:p>
        </p:txBody>
      </p:sp>
      <p:pic>
        <p:nvPicPr>
          <p:cNvPr id="35843" name="Picture 7">
            <a:extLst>
              <a:ext uri="{FF2B5EF4-FFF2-40B4-BE49-F238E27FC236}">
                <a16:creationId xmlns:a16="http://schemas.microsoft.com/office/drawing/2014/main" id="{863A7D12-4E5B-4173-ABB3-BB74EE54A1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03" t="838" r="6912" b="838"/>
          <a:stretch>
            <a:fillRect/>
          </a:stretch>
        </p:blipFill>
        <p:spPr bwMode="auto">
          <a:xfrm>
            <a:off x="1285875" y="1790700"/>
            <a:ext cx="4714875" cy="4024313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844" name="文本框 26627">
            <a:extLst>
              <a:ext uri="{FF2B5EF4-FFF2-40B4-BE49-F238E27FC236}">
                <a16:creationId xmlns:a16="http://schemas.microsoft.com/office/drawing/2014/main" id="{C10EE9E7-78CC-4AF4-AC53-BFAC2ACBE5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1125" y="1752600"/>
            <a:ext cx="2311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>
                <a:latin typeface="Helvetica" panose="020B0604020202020204" pitchFamily="34" charset="0"/>
              </a:rPr>
              <a:t>e.g.  In a bank,</a:t>
            </a: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>
                <a:latin typeface="Helvetica" panose="020B0604020202020204" pitchFamily="34" charset="0"/>
              </a:rPr>
              <a:t>many custmers, </a:t>
            </a: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>
                <a:latin typeface="Helvetica" panose="020B0604020202020204" pitchFamily="34" charset="0"/>
              </a:rPr>
              <a:t>many staffs.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DE1B7794-C03F-4167-8318-2D64FDCD04C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Many-to-Many Model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BD268C63-77D3-401C-B059-441BBC716B6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574800"/>
            <a:ext cx="7358062" cy="4445000"/>
          </a:xfrm>
        </p:spPr>
        <p:txBody>
          <a:bodyPr/>
          <a:lstStyle/>
          <a:p>
            <a:r>
              <a:rPr lang="zh-CN" altLang="en-US" sz="2400" dirty="0">
                <a:solidFill>
                  <a:srgbClr val="FF3300"/>
                </a:solidFill>
              </a:rPr>
              <a:t>Multiplexes many user-level threads to a smaller or equal number of kernel threads</a:t>
            </a:r>
          </a:p>
          <a:p>
            <a:pPr marL="342900" lvl="1" indent="-342900">
              <a:buClr>
                <a:srgbClr val="993300"/>
              </a:buClr>
              <a:buSzPct val="90000"/>
              <a:buFont typeface="Monotype Sorts" pitchFamily="2" charset="2"/>
              <a:buChar char="n"/>
            </a:pPr>
            <a:r>
              <a:rPr lang="zh-CN" altLang="en-US" sz="2400" b="1" u="sng" dirty="0">
                <a:solidFill>
                  <a:srgbClr val="7030A0"/>
                </a:solidFill>
              </a:rPr>
              <a:t>Developer can create as many user threads as necessary</a:t>
            </a:r>
          </a:p>
          <a:p>
            <a:r>
              <a:rPr lang="zh-CN" altLang="en-US" sz="2400" dirty="0">
                <a:solidFill>
                  <a:srgbClr val="006600"/>
                </a:solidFill>
              </a:rPr>
              <a:t>Allow  multiple threads to run in parallel on multiprocessors</a:t>
            </a:r>
          </a:p>
          <a:p>
            <a:endParaRPr lang="zh-CN" altLang="en-US" sz="2400" dirty="0"/>
          </a:p>
          <a:p>
            <a:r>
              <a:rPr lang="zh-CN" altLang="en-US" sz="2400" dirty="0"/>
              <a:t>Solaris prior to version 9</a:t>
            </a:r>
          </a:p>
          <a:p>
            <a:r>
              <a:rPr lang="zh-CN" altLang="en-US" sz="2400" dirty="0"/>
              <a:t>Windows NT/2000 with the </a:t>
            </a:r>
            <a:r>
              <a:rPr lang="zh-CN" altLang="en-US" sz="2400" i="1" dirty="0"/>
              <a:t>ThreadFiber</a:t>
            </a:r>
            <a:r>
              <a:rPr lang="zh-CN" altLang="en-US" sz="2400" dirty="0"/>
              <a:t>  package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D0EC8179-C9C8-4327-AF60-46F89D6837E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Two-level Model</a:t>
            </a:r>
          </a:p>
        </p:txBody>
      </p:sp>
      <p:pic>
        <p:nvPicPr>
          <p:cNvPr id="37891" name="Picture 9">
            <a:extLst>
              <a:ext uri="{FF2B5EF4-FFF2-40B4-BE49-F238E27FC236}">
                <a16:creationId xmlns:a16="http://schemas.microsoft.com/office/drawing/2014/main" id="{A57E7D9A-12F8-4390-B1A7-B0B8A1A199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" t="5733" r="240" b="5414"/>
          <a:stretch>
            <a:fillRect/>
          </a:stretch>
        </p:blipFill>
        <p:spPr bwMode="auto">
          <a:xfrm>
            <a:off x="795338" y="1736725"/>
            <a:ext cx="5191125" cy="375920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892" name="文本框 28675">
            <a:extLst>
              <a:ext uri="{FF2B5EF4-FFF2-40B4-BE49-F238E27FC236}">
                <a16:creationId xmlns:a16="http://schemas.microsoft.com/office/drawing/2014/main" id="{A087389B-9134-4264-91B8-9D6D28E939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1125" y="1752600"/>
            <a:ext cx="2311400" cy="146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>
                <a:latin typeface="Helvetica" panose="020B0604020202020204" pitchFamily="34" charset="0"/>
              </a:rPr>
              <a:t>e.g.  In a bank,</a:t>
            </a: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>
                <a:latin typeface="Helvetica" panose="020B0604020202020204" pitchFamily="34" charset="0"/>
              </a:rPr>
              <a:t>many custmers, </a:t>
            </a: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>
                <a:latin typeface="Helvetica" panose="020B0604020202020204" pitchFamily="34" charset="0"/>
              </a:rPr>
              <a:t>many staffs,</a:t>
            </a: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>
                <a:latin typeface="Helvetica" panose="020B0604020202020204" pitchFamily="34" charset="0"/>
              </a:rPr>
              <a:t>and a lot of staffs for VIPs.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31F4F74E-B056-4266-96E8-BF7CF38D7FF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Two-level Model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399A680D-CB3C-4D99-93E1-7CF800F4129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447800"/>
            <a:ext cx="7391400" cy="4456113"/>
          </a:xfrm>
        </p:spPr>
        <p:txBody>
          <a:bodyPr/>
          <a:lstStyle/>
          <a:p>
            <a:r>
              <a:rPr lang="en-US" altLang="zh-CN" sz="2400"/>
              <a:t>Similar to M:M,</a:t>
            </a:r>
            <a:r>
              <a:rPr lang="en-US" altLang="zh-CN" sz="2400">
                <a:solidFill>
                  <a:srgbClr val="006600"/>
                </a:solidFill>
              </a:rPr>
              <a:t> except that it allows</a:t>
            </a:r>
            <a:r>
              <a:rPr lang="en-US" altLang="zh-CN" sz="2400">
                <a:solidFill>
                  <a:srgbClr val="003399"/>
                </a:solidFill>
              </a:rPr>
              <a:t> a user thread to be </a:t>
            </a:r>
            <a:r>
              <a:rPr lang="en-US" altLang="zh-CN" sz="2400" b="1">
                <a:solidFill>
                  <a:srgbClr val="003399"/>
                </a:solidFill>
              </a:rPr>
              <a:t>bound</a:t>
            </a:r>
            <a:r>
              <a:rPr lang="en-US" altLang="zh-CN" sz="2400">
                <a:solidFill>
                  <a:srgbClr val="003399"/>
                </a:solidFill>
              </a:rPr>
              <a:t> to a kernel thread</a:t>
            </a:r>
          </a:p>
          <a:p>
            <a:endParaRPr lang="en-US" altLang="zh-CN" sz="2400">
              <a:solidFill>
                <a:srgbClr val="006600"/>
              </a:solidFill>
            </a:endParaRPr>
          </a:p>
          <a:p>
            <a:r>
              <a:rPr lang="en-US" altLang="zh-CN" sz="2400"/>
              <a:t>Examples</a:t>
            </a:r>
          </a:p>
          <a:p>
            <a:pPr lvl="1"/>
            <a:r>
              <a:rPr lang="en-US" altLang="zh-CN" sz="2400"/>
              <a:t>IRIX</a:t>
            </a:r>
          </a:p>
          <a:p>
            <a:pPr lvl="1"/>
            <a:r>
              <a:rPr lang="en-US" altLang="zh-CN" sz="2400"/>
              <a:t>HP-UX</a:t>
            </a:r>
          </a:p>
          <a:p>
            <a:pPr lvl="1"/>
            <a:r>
              <a:rPr lang="en-US" altLang="zh-CN" sz="2400"/>
              <a:t>Tru64 UNIX</a:t>
            </a:r>
          </a:p>
          <a:p>
            <a:pPr lvl="1"/>
            <a:r>
              <a:rPr lang="en-US" altLang="zh-CN" sz="2400"/>
              <a:t>Solaris 8 and earlier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4">
            <a:extLst>
              <a:ext uri="{FF2B5EF4-FFF2-40B4-BE49-F238E27FC236}">
                <a16:creationId xmlns:a16="http://schemas.microsoft.com/office/drawing/2014/main" id="{4197064E-2946-48EE-ABC0-BAB6CDC1DE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4337" y="6099175"/>
            <a:ext cx="276870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dirty="0">
                <a:latin typeface="Helvetica" panose="020B0604020202020204" pitchFamily="34" charset="0"/>
              </a:rPr>
              <a:t> </a:t>
            </a:r>
            <a:r>
              <a:rPr lang="zh-CN" altLang="en-US" sz="1600" dirty="0">
                <a:latin typeface="Helvetica" panose="020B0604020202020204" pitchFamily="34" charset="0"/>
              </a:rPr>
              <a:t>利用轻型进程作为中间系统 </a:t>
            </a:r>
          </a:p>
        </p:txBody>
      </p:sp>
      <p:graphicFrame>
        <p:nvGraphicFramePr>
          <p:cNvPr id="39939" name="Object 2">
            <a:extLst>
              <a:ext uri="{FF2B5EF4-FFF2-40B4-BE49-F238E27FC236}">
                <a16:creationId xmlns:a16="http://schemas.microsoft.com/office/drawing/2014/main" id="{B1978014-73A8-4559-845E-5E41190172A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0905527"/>
              </p:ext>
            </p:extLst>
          </p:nvPr>
        </p:nvGraphicFramePr>
        <p:xfrm>
          <a:off x="525696" y="1572768"/>
          <a:ext cx="7940205" cy="44579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324" r:id="rId3" imgW="4023360" imgH="2263140" progId="">
                  <p:embed/>
                </p:oleObj>
              </mc:Choice>
              <mc:Fallback>
                <p:oleObj r:id="rId3" imgW="4023360" imgH="226314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696" y="1572768"/>
                        <a:ext cx="7940205" cy="44579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0" name="AutoShape 6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BFF88CF5-3E0F-4BEB-A6A3-6CEE6B1B66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4400" y="6470650"/>
            <a:ext cx="609600" cy="381000"/>
          </a:xfrm>
          <a:prstGeom prst="actionButtonBackPreviou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>
              <a:latin typeface="Helvetica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1F4F74E-B056-4266-96E8-BF7CF38D7F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28600"/>
            <a:ext cx="8077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rgbClr val="9933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Solaris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2" descr="https://pic3.zhimg.com/80/v2-2636cacf4f9e3ea827ee51567d15d766_720w.web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263" y="1534350"/>
            <a:ext cx="6858000" cy="4467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1F4F74E-B056-4266-96E8-BF7CF38D7F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28600"/>
            <a:ext cx="8077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rgbClr val="9933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几种映射模型的比较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835390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1BB3DD06-85A6-44CB-AD5F-072B5A04355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讨论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7DD3737A-DDBB-489C-9A0D-DF7260B7647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58952" y="1079500"/>
            <a:ext cx="7756398" cy="5243513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zh-CN" altLang="en-US" sz="2400" dirty="0"/>
              <a:t>某计算机系统包括多个</a:t>
            </a:r>
            <a:r>
              <a:rPr lang="en-US" altLang="zh-CN" sz="2400" dirty="0"/>
              <a:t>CPU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OS</a:t>
            </a:r>
            <a:r>
              <a:rPr lang="zh-CN" altLang="en-US" sz="2400" dirty="0" smtClean="0"/>
              <a:t>支持多线程机制；</a:t>
            </a:r>
            <a:endParaRPr lang="en-US" altLang="zh-CN" sz="2400" dirty="0" smtClean="0"/>
          </a:p>
          <a:p>
            <a:pPr>
              <a:spcBef>
                <a:spcPts val="1200"/>
              </a:spcBef>
            </a:pPr>
            <a:r>
              <a:rPr lang="zh-CN" altLang="en-US" sz="2400" dirty="0" smtClean="0"/>
              <a:t>当</a:t>
            </a:r>
            <a:r>
              <a:rPr lang="zh-CN" altLang="en-US" sz="2400" dirty="0"/>
              <a:t>用户使用</a:t>
            </a:r>
            <a:r>
              <a:rPr lang="en-US" altLang="zh-CN" sz="2400" dirty="0" err="1" smtClean="0"/>
              <a:t>pthread</a:t>
            </a:r>
            <a:r>
              <a:rPr lang="zh-CN" altLang="en-US" sz="2400" dirty="0" smtClean="0"/>
              <a:t>或</a:t>
            </a:r>
            <a:r>
              <a:rPr lang="en-US" altLang="zh-CN" sz="2400" dirty="0" smtClean="0"/>
              <a:t>Java</a:t>
            </a:r>
            <a:r>
              <a:rPr lang="zh-CN" altLang="en-US" sz="2400" dirty="0" smtClean="0"/>
              <a:t>提供</a:t>
            </a:r>
            <a:r>
              <a:rPr lang="zh-CN" altLang="en-US" sz="2400" dirty="0"/>
              <a:t>的多线程机制创建了多个用户级线程时，这些用户级线程是否可以分配到多个处理器上运行？为什么？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10D1E353-CAC2-4F56-92A2-11666416C9E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讨论（</a:t>
            </a:r>
            <a:r>
              <a:rPr lang="en-US" altLang="zh-CN" dirty="0"/>
              <a:t>Cont.</a:t>
            </a:r>
            <a:r>
              <a:rPr lang="zh-CN" altLang="en-US" dirty="0"/>
              <a:t>）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24ED0994-CC30-46FE-8509-211F9F3DD85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88950" y="925513"/>
            <a:ext cx="8026400" cy="5673725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zh-CN" altLang="en-US" dirty="0"/>
              <a:t>某计算机系统包括多个</a:t>
            </a:r>
            <a:r>
              <a:rPr lang="en-US" altLang="zh-CN" dirty="0"/>
              <a:t>CPU</a:t>
            </a:r>
            <a:r>
              <a:rPr lang="zh-CN" altLang="en-US" dirty="0" smtClean="0"/>
              <a:t>，</a:t>
            </a:r>
            <a:r>
              <a:rPr lang="zh-CN" altLang="en-US" dirty="0"/>
              <a:t>支持多线程</a:t>
            </a:r>
            <a:r>
              <a:rPr lang="zh-CN" altLang="en-US" dirty="0" smtClean="0"/>
              <a:t>机制，当</a:t>
            </a:r>
            <a:r>
              <a:rPr lang="zh-CN" altLang="en-US" dirty="0"/>
              <a:t>用户使用</a:t>
            </a:r>
            <a:r>
              <a:rPr lang="en-US" altLang="zh-CN" dirty="0" err="1"/>
              <a:t>pthread</a:t>
            </a:r>
            <a:r>
              <a:rPr lang="zh-CN" altLang="en-US" dirty="0"/>
              <a:t>或</a:t>
            </a:r>
            <a:r>
              <a:rPr lang="en-US" altLang="zh-CN" dirty="0"/>
              <a:t>java</a:t>
            </a:r>
            <a:r>
              <a:rPr lang="zh-CN" altLang="en-US" dirty="0"/>
              <a:t>提供的多线程机制创建了多个用户级线程时，这些用户级线程是否可以分配到多个处理器上运行？为什么？</a:t>
            </a:r>
            <a:endParaRPr lang="en-US" altLang="zh-CN" dirty="0"/>
          </a:p>
          <a:p>
            <a:pPr eaLnBrk="1" hangingPunct="1">
              <a:spcBef>
                <a:spcPts val="1200"/>
              </a:spcBef>
            </a:pPr>
            <a:r>
              <a:rPr lang="zh-CN" altLang="en-US" dirty="0"/>
              <a:t>参考</a:t>
            </a:r>
            <a:endParaRPr lang="en-US" altLang="zh-CN" dirty="0"/>
          </a:p>
          <a:p>
            <a:pPr lvl="1" eaLnBrk="1" hangingPunct="1">
              <a:spcBef>
                <a:spcPts val="600"/>
              </a:spcBef>
            </a:pPr>
            <a:r>
              <a:rPr lang="zh-CN" altLang="en-US" b="1" u="sng" dirty="0">
                <a:solidFill>
                  <a:srgbClr val="0000CC"/>
                </a:solidFill>
              </a:rPr>
              <a:t>要点：</a:t>
            </a:r>
            <a:r>
              <a:rPr lang="en-US" altLang="zh-CN" b="1" u="sng" dirty="0">
                <a:solidFill>
                  <a:srgbClr val="0000CC"/>
                </a:solidFill>
              </a:rPr>
              <a:t>OS</a:t>
            </a:r>
            <a:r>
              <a:rPr lang="zh-CN" altLang="en-US" b="1" u="sng" dirty="0">
                <a:solidFill>
                  <a:srgbClr val="0000CC"/>
                </a:solidFill>
              </a:rPr>
              <a:t>只能为核心线程分配</a:t>
            </a:r>
            <a:r>
              <a:rPr lang="en-US" altLang="zh-CN" b="1" u="sng" dirty="0">
                <a:solidFill>
                  <a:srgbClr val="0000CC"/>
                </a:solidFill>
              </a:rPr>
              <a:t>CPU</a:t>
            </a:r>
            <a:r>
              <a:rPr lang="zh-CN" altLang="en-US" b="1" u="sng" dirty="0">
                <a:solidFill>
                  <a:srgbClr val="0000CC"/>
                </a:solidFill>
              </a:rPr>
              <a:t>，</a:t>
            </a:r>
            <a:r>
              <a:rPr lang="zh-CN" altLang="en-US" b="1" u="sng" dirty="0">
                <a:solidFill>
                  <a:srgbClr val="FF0000"/>
                </a:solidFill>
              </a:rPr>
              <a:t>且只能当每个用户线程映射到一个核心线程时才能运行</a:t>
            </a:r>
            <a:endParaRPr lang="en-US" altLang="zh-CN" b="1" u="sng" dirty="0">
              <a:solidFill>
                <a:srgbClr val="FF0000"/>
              </a:solidFill>
            </a:endParaRPr>
          </a:p>
          <a:p>
            <a:pPr lvl="1" eaLnBrk="1" hangingPunct="1">
              <a:spcBef>
                <a:spcPts val="600"/>
              </a:spcBef>
            </a:pPr>
            <a:r>
              <a:rPr lang="zh-CN" altLang="en-US" b="1" dirty="0">
                <a:solidFill>
                  <a:srgbClr val="006600"/>
                </a:solidFill>
              </a:rPr>
              <a:t>若采用</a:t>
            </a:r>
            <a:r>
              <a:rPr lang="en-US" altLang="zh-CN" b="1" dirty="0">
                <a:solidFill>
                  <a:srgbClr val="006600"/>
                </a:solidFill>
              </a:rPr>
              <a:t>Many-to-One</a:t>
            </a:r>
            <a:r>
              <a:rPr lang="zh-CN" altLang="en-US" b="1" dirty="0">
                <a:solidFill>
                  <a:srgbClr val="006600"/>
                </a:solidFill>
              </a:rPr>
              <a:t>模型</a:t>
            </a:r>
            <a:endParaRPr lang="en-US" altLang="zh-CN" b="1" dirty="0">
              <a:solidFill>
                <a:srgbClr val="006600"/>
              </a:solidFill>
            </a:endParaRPr>
          </a:p>
          <a:p>
            <a:pPr lvl="2" eaLnBrk="1" hangingPunct="1">
              <a:spcBef>
                <a:spcPts val="600"/>
              </a:spcBef>
            </a:pPr>
            <a:r>
              <a:rPr lang="zh-CN" altLang="en-US" sz="1600" dirty="0"/>
              <a:t>每个时刻只能有一个用户线程映射到核心线程运行；（不能）</a:t>
            </a:r>
            <a:endParaRPr lang="en-US" altLang="zh-CN" sz="1600" dirty="0"/>
          </a:p>
          <a:p>
            <a:pPr lvl="2" eaLnBrk="1" hangingPunct="1">
              <a:spcBef>
                <a:spcPts val="600"/>
              </a:spcBef>
            </a:pPr>
            <a:r>
              <a:rPr lang="zh-CN" altLang="en-US" sz="1600" dirty="0"/>
              <a:t>当一个用户线程调用一个系统调用进入阻塞状态后，整个进程将会被阻塞；</a:t>
            </a:r>
            <a:endParaRPr lang="en-US" altLang="zh-CN" sz="1600" dirty="0"/>
          </a:p>
          <a:p>
            <a:pPr lvl="1" eaLnBrk="1" hangingPunct="1">
              <a:spcBef>
                <a:spcPts val="600"/>
              </a:spcBef>
            </a:pPr>
            <a:r>
              <a:rPr lang="zh-CN" altLang="en-US" b="1" dirty="0">
                <a:solidFill>
                  <a:srgbClr val="006600"/>
                </a:solidFill>
              </a:rPr>
              <a:t>若采用</a:t>
            </a:r>
            <a:r>
              <a:rPr lang="en-US" altLang="zh-CN" b="1" dirty="0" smtClean="0">
                <a:solidFill>
                  <a:srgbClr val="006600"/>
                </a:solidFill>
              </a:rPr>
              <a:t>One-to-One</a:t>
            </a:r>
            <a:r>
              <a:rPr lang="zh-CN" altLang="en-US" b="1" dirty="0">
                <a:solidFill>
                  <a:srgbClr val="006600"/>
                </a:solidFill>
              </a:rPr>
              <a:t>模型</a:t>
            </a:r>
            <a:endParaRPr lang="en-US" altLang="zh-CN" b="1" dirty="0">
              <a:solidFill>
                <a:srgbClr val="006600"/>
              </a:solidFill>
            </a:endParaRPr>
          </a:p>
          <a:p>
            <a:pPr lvl="2" eaLnBrk="1" hangingPunct="1">
              <a:spcBef>
                <a:spcPts val="600"/>
              </a:spcBef>
            </a:pPr>
            <a:r>
              <a:rPr lang="zh-CN" altLang="en-US" sz="1600" dirty="0" smtClean="0"/>
              <a:t>如果</a:t>
            </a:r>
            <a:r>
              <a:rPr lang="zh-CN" altLang="en-US" sz="1600" dirty="0"/>
              <a:t>操作系统</a:t>
            </a:r>
            <a:r>
              <a:rPr lang="zh-CN" altLang="en-US" sz="1600" u="sng" dirty="0">
                <a:solidFill>
                  <a:srgbClr val="0000CC"/>
                </a:solidFill>
              </a:rPr>
              <a:t>允许创建的核心线程数不少于</a:t>
            </a:r>
            <a:r>
              <a:rPr lang="en-US" altLang="zh-CN" sz="1600" u="sng" dirty="0">
                <a:solidFill>
                  <a:srgbClr val="0000CC"/>
                </a:solidFill>
              </a:rPr>
              <a:t>CPU</a:t>
            </a:r>
            <a:r>
              <a:rPr lang="zh-CN" altLang="en-US" sz="1600" u="sng" dirty="0">
                <a:solidFill>
                  <a:srgbClr val="0000CC"/>
                </a:solidFill>
              </a:rPr>
              <a:t>的数量</a:t>
            </a:r>
            <a:r>
              <a:rPr lang="zh-CN" altLang="en-US" sz="1600" dirty="0"/>
              <a:t>，是可以的；</a:t>
            </a:r>
            <a:endParaRPr lang="en-US" altLang="zh-CN" sz="1600" dirty="0"/>
          </a:p>
          <a:p>
            <a:pPr lvl="1" eaLnBrk="1" hangingPunct="1">
              <a:spcBef>
                <a:spcPts val="600"/>
              </a:spcBef>
            </a:pPr>
            <a:r>
              <a:rPr lang="zh-CN" altLang="en-US" b="1" dirty="0">
                <a:solidFill>
                  <a:srgbClr val="006600"/>
                </a:solidFill>
              </a:rPr>
              <a:t>若采用</a:t>
            </a:r>
            <a:r>
              <a:rPr lang="en-US" altLang="zh-CN" b="1" dirty="0">
                <a:solidFill>
                  <a:srgbClr val="006600"/>
                </a:solidFill>
              </a:rPr>
              <a:t>Many-to-Many</a:t>
            </a:r>
            <a:r>
              <a:rPr lang="zh-CN" altLang="en-US" b="1" dirty="0">
                <a:solidFill>
                  <a:srgbClr val="006600"/>
                </a:solidFill>
              </a:rPr>
              <a:t>模型</a:t>
            </a:r>
            <a:endParaRPr lang="en-US" altLang="zh-CN" b="1" dirty="0">
              <a:solidFill>
                <a:srgbClr val="006600"/>
              </a:solidFill>
            </a:endParaRPr>
          </a:p>
          <a:p>
            <a:pPr lvl="2" eaLnBrk="1" hangingPunct="1">
              <a:spcBef>
                <a:spcPts val="600"/>
              </a:spcBef>
            </a:pPr>
            <a:r>
              <a:rPr lang="zh-CN" altLang="en-US" sz="1600" dirty="0" smtClean="0"/>
              <a:t>如果</a:t>
            </a:r>
            <a:r>
              <a:rPr lang="zh-CN" altLang="en-US" sz="1600" dirty="0"/>
              <a:t>核心线程的数量足够多，多个用户线程可以映射到多个核心线程上运行，多个用户线程可以在多个</a:t>
            </a:r>
            <a:r>
              <a:rPr lang="en-US" altLang="zh-CN" sz="1600" dirty="0"/>
              <a:t>CPU</a:t>
            </a:r>
            <a:r>
              <a:rPr lang="zh-CN" altLang="en-US" sz="1600" dirty="0"/>
              <a:t>上运行；</a:t>
            </a:r>
            <a:endParaRPr lang="en-US" altLang="zh-CN" sz="1600" dirty="0"/>
          </a:p>
          <a:p>
            <a:pPr lvl="2" eaLnBrk="1" hangingPunct="1">
              <a:spcBef>
                <a:spcPts val="600"/>
              </a:spcBef>
            </a:pPr>
            <a:r>
              <a:rPr lang="zh-CN" altLang="en-US" sz="1600" dirty="0"/>
              <a:t>但不能保证为每个用户线程都分配一个</a:t>
            </a:r>
            <a:r>
              <a:rPr lang="en-US" altLang="zh-CN" sz="1600" dirty="0"/>
              <a:t>CPU</a:t>
            </a:r>
            <a:r>
              <a:rPr lang="zh-CN" altLang="en-US" sz="1600" dirty="0"/>
              <a:t>，取决于核心线程的数量及用户线程与核心线程的映射关系；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70440186-C741-46D5-B06B-D54568882CD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讨论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169547C3-D747-419B-B251-07F94FACD05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079500"/>
            <a:ext cx="7829550" cy="5530850"/>
          </a:xfrm>
        </p:spPr>
        <p:txBody>
          <a:bodyPr/>
          <a:lstStyle/>
          <a:p>
            <a:r>
              <a:rPr lang="zh-CN" altLang="en-US" sz="2400" dirty="0"/>
              <a:t>在</a:t>
            </a:r>
            <a:r>
              <a:rPr lang="en-US" altLang="zh-CN" sz="2400" dirty="0">
                <a:solidFill>
                  <a:srgbClr val="7030A0"/>
                </a:solidFill>
              </a:rPr>
              <a:t>many-to-many</a:t>
            </a:r>
            <a:r>
              <a:rPr lang="zh-CN" altLang="en-US" sz="2400" dirty="0"/>
              <a:t>用户线程与核心线程映射模型中，对于下列三种情况：</a:t>
            </a:r>
            <a:endParaRPr lang="en-US" altLang="zh-CN" sz="2400" dirty="0"/>
          </a:p>
          <a:p>
            <a:pPr lvl="1"/>
            <a:r>
              <a:rPr lang="zh-CN" altLang="en-US" sz="2000" dirty="0"/>
              <a:t>用户线程的数量</a:t>
            </a:r>
            <a:r>
              <a:rPr lang="zh-CN" altLang="en-US" sz="2000" dirty="0">
                <a:solidFill>
                  <a:srgbClr val="0000CC"/>
                </a:solidFill>
              </a:rPr>
              <a:t>多于</a:t>
            </a:r>
            <a:r>
              <a:rPr lang="zh-CN" altLang="en-US" sz="2000" dirty="0"/>
              <a:t>处理器数量</a:t>
            </a:r>
            <a:endParaRPr lang="en-US" altLang="zh-CN" sz="2000" dirty="0"/>
          </a:p>
          <a:p>
            <a:pPr lvl="1"/>
            <a:r>
              <a:rPr lang="zh-CN" altLang="en-US" sz="2000" dirty="0"/>
              <a:t>用户线程的数量</a:t>
            </a:r>
            <a:r>
              <a:rPr lang="zh-CN" altLang="en-US" sz="2000" dirty="0" smtClean="0">
                <a:solidFill>
                  <a:srgbClr val="0000CC"/>
                </a:solidFill>
              </a:rPr>
              <a:t>等于</a:t>
            </a:r>
            <a:r>
              <a:rPr lang="zh-CN" altLang="en-US" sz="2000" dirty="0" smtClean="0"/>
              <a:t>处理器</a:t>
            </a:r>
            <a:r>
              <a:rPr lang="zh-CN" altLang="en-US" sz="2000" dirty="0"/>
              <a:t>数量</a:t>
            </a:r>
            <a:endParaRPr lang="en-US" altLang="zh-CN" sz="2000" dirty="0"/>
          </a:p>
          <a:p>
            <a:pPr lvl="1"/>
            <a:r>
              <a:rPr lang="zh-CN" altLang="en-US" sz="2000" dirty="0"/>
              <a:t>用户线程的数量</a:t>
            </a:r>
            <a:r>
              <a:rPr lang="zh-CN" altLang="en-US" sz="2000" dirty="0">
                <a:solidFill>
                  <a:srgbClr val="0000CC"/>
                </a:solidFill>
              </a:rPr>
              <a:t>少于</a:t>
            </a:r>
            <a:r>
              <a:rPr lang="zh-CN" altLang="en-US" sz="2000" dirty="0"/>
              <a:t>处理器数量</a:t>
            </a:r>
            <a:endParaRPr lang="en-US" altLang="zh-CN" sz="2000" dirty="0"/>
          </a:p>
          <a:p>
            <a:pPr>
              <a:lnSpc>
                <a:spcPct val="80000"/>
              </a:lnSpc>
            </a:pPr>
            <a:r>
              <a:rPr lang="zh-CN" altLang="en-US" sz="2000" dirty="0"/>
              <a:t>请讨论多线程机制对系统性能的影响</a:t>
            </a:r>
            <a:endParaRPr lang="en-US" altLang="zh-CN" sz="2000" dirty="0"/>
          </a:p>
          <a:p>
            <a:pPr>
              <a:lnSpc>
                <a:spcPct val="80000"/>
              </a:lnSpc>
            </a:pPr>
            <a:endParaRPr lang="en-US" altLang="zh-CN" sz="2000" dirty="0"/>
          </a:p>
          <a:p>
            <a:pPr lvl="1">
              <a:lnSpc>
                <a:spcPct val="80000"/>
              </a:lnSpc>
            </a:pP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B77552BF-933C-46C2-B063-1B8D23355E0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827088" y="284163"/>
            <a:ext cx="8077200" cy="6096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panose="020B0604020202020204" pitchFamily="34" charset="0"/>
              </a:rPr>
              <a:t>进程与线程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  <a:latin typeface="Helvetica" panose="020B0604020202020204" pitchFamily="34" charset="0"/>
            </a:endParaRP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0A809A39-8C19-441D-A2FF-06A794B9D00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106488"/>
            <a:ext cx="7351712" cy="4908550"/>
          </a:xfrm>
        </p:spPr>
        <p:txBody>
          <a:bodyPr/>
          <a:lstStyle/>
          <a:p>
            <a:pPr eaLnBrk="1" hangingPunct="1">
              <a:spcBef>
                <a:spcPts val="600"/>
              </a:spcBef>
            </a:pPr>
            <a:r>
              <a:rPr lang="zh-CN" altLang="en-US" sz="2000" dirty="0"/>
              <a:t>从图中可以看出：</a:t>
            </a:r>
            <a:endParaRPr lang="en-US" altLang="zh-CN" sz="2000" dirty="0"/>
          </a:p>
          <a:p>
            <a:pPr lvl="1" eaLnBrk="1" hangingPunct="1">
              <a:spcBef>
                <a:spcPts val="600"/>
              </a:spcBef>
            </a:pPr>
            <a:r>
              <a:rPr lang="zh-CN" altLang="en-US" b="1" dirty="0">
                <a:solidFill>
                  <a:srgbClr val="0000CC"/>
                </a:solidFill>
              </a:rPr>
              <a:t>隶属关系</a:t>
            </a:r>
            <a:endParaRPr lang="en-US" altLang="zh-CN" b="1" dirty="0">
              <a:solidFill>
                <a:srgbClr val="0000CC"/>
              </a:solidFill>
            </a:endParaRPr>
          </a:p>
          <a:p>
            <a:pPr lvl="2" eaLnBrk="1" hangingPunct="1">
              <a:spcBef>
                <a:spcPts val="600"/>
              </a:spcBef>
            </a:pPr>
            <a:r>
              <a:rPr lang="zh-CN" altLang="en-US" sz="1600" dirty="0"/>
              <a:t>线程是进程</a:t>
            </a:r>
            <a:r>
              <a:rPr lang="zh-CN" altLang="en-US" sz="1600" dirty="0" smtClean="0"/>
              <a:t>的运行实体，一</a:t>
            </a:r>
            <a:r>
              <a:rPr lang="zh-CN" altLang="en-US" sz="1600" dirty="0"/>
              <a:t>个进程至少需要一个线程，可以拥有多个线程，</a:t>
            </a:r>
            <a:r>
              <a:rPr lang="zh-CN" altLang="en-US" sz="1600" b="1" dirty="0">
                <a:solidFill>
                  <a:srgbClr val="7030A0"/>
                </a:solidFill>
              </a:rPr>
              <a:t>这些</a:t>
            </a:r>
            <a:r>
              <a:rPr lang="zh-CN" altLang="zh-CN" sz="1600" b="1" dirty="0">
                <a:solidFill>
                  <a:srgbClr val="7030A0"/>
                </a:solidFill>
              </a:rPr>
              <a:t>线程运行在</a:t>
            </a:r>
            <a:r>
              <a:rPr lang="zh-CN" altLang="en-US" sz="1600" b="1" dirty="0">
                <a:solidFill>
                  <a:srgbClr val="7030A0"/>
                </a:solidFill>
              </a:rPr>
              <a:t>其所属</a:t>
            </a:r>
            <a:r>
              <a:rPr lang="zh-CN" altLang="zh-CN" sz="1600" b="1" dirty="0">
                <a:solidFill>
                  <a:srgbClr val="7030A0"/>
                </a:solidFill>
              </a:rPr>
              <a:t>进程的上下文中</a:t>
            </a:r>
            <a:endParaRPr lang="en-US" altLang="zh-CN" sz="1600" b="1" dirty="0">
              <a:solidFill>
                <a:srgbClr val="7030A0"/>
              </a:solidFill>
            </a:endParaRPr>
          </a:p>
          <a:p>
            <a:pPr lvl="2" eaLnBrk="1" hangingPunct="1">
              <a:spcBef>
                <a:spcPts val="600"/>
              </a:spcBef>
            </a:pPr>
            <a:r>
              <a:rPr lang="zh-CN" altLang="en-US" sz="1600" b="1" i="1" dirty="0">
                <a:solidFill>
                  <a:srgbClr val="C00000"/>
                </a:solidFill>
              </a:rPr>
              <a:t>线程隶属于进程</a:t>
            </a:r>
            <a:r>
              <a:rPr lang="zh-CN" altLang="en-US" sz="1600" b="1" i="1" dirty="0"/>
              <a:t>，</a:t>
            </a:r>
            <a:r>
              <a:rPr lang="zh-CN" altLang="en-US" sz="1600" b="1" i="1" dirty="0">
                <a:solidFill>
                  <a:srgbClr val="7030A0"/>
                </a:solidFill>
              </a:rPr>
              <a:t>线程不能脱离进程而独立存在</a:t>
            </a:r>
            <a:endParaRPr lang="en-US" altLang="zh-CN" sz="1600" b="1" i="1" dirty="0">
              <a:solidFill>
                <a:srgbClr val="7030A0"/>
              </a:solidFill>
            </a:endParaRPr>
          </a:p>
          <a:p>
            <a:pPr lvl="2" eaLnBrk="1" hangingPunct="1">
              <a:spcBef>
                <a:spcPts val="600"/>
              </a:spcBef>
            </a:pPr>
            <a:r>
              <a:rPr lang="zh-CN" altLang="en-US" sz="1600" dirty="0">
                <a:solidFill>
                  <a:srgbClr val="006600"/>
                </a:solidFill>
              </a:rPr>
              <a:t>一个线程能且只能属于一个进程</a:t>
            </a:r>
            <a:endParaRPr lang="en-US" altLang="zh-CN" sz="1600" dirty="0">
              <a:solidFill>
                <a:srgbClr val="006600"/>
              </a:solidFill>
            </a:endParaRPr>
          </a:p>
          <a:p>
            <a:pPr lvl="1" eaLnBrk="1" hangingPunct="1">
              <a:spcBef>
                <a:spcPts val="600"/>
              </a:spcBef>
            </a:pPr>
            <a:r>
              <a:rPr lang="zh-CN" altLang="en-US" b="1" dirty="0">
                <a:solidFill>
                  <a:srgbClr val="0000CC"/>
                </a:solidFill>
              </a:rPr>
              <a:t>拥有资源</a:t>
            </a:r>
            <a:endParaRPr lang="en-US" altLang="zh-CN" b="1" dirty="0">
              <a:solidFill>
                <a:srgbClr val="0000CC"/>
              </a:solidFill>
            </a:endParaRPr>
          </a:p>
          <a:p>
            <a:pPr lvl="2" eaLnBrk="1" hangingPunct="1">
              <a:spcBef>
                <a:spcPts val="600"/>
              </a:spcBef>
            </a:pPr>
            <a:r>
              <a:rPr lang="zh-CN" altLang="en-US" sz="1600" dirty="0"/>
              <a:t>进程是拥有资源的基本单位，隶属于同一个进程的多个线程</a:t>
            </a:r>
            <a:r>
              <a:rPr lang="zh-CN" altLang="en-US" sz="1600" b="1" u="sng" dirty="0">
                <a:solidFill>
                  <a:srgbClr val="7030A0"/>
                </a:solidFill>
              </a:rPr>
              <a:t>共享该进程的代码、数据、堆、打开的文件（包括标准设备）等</a:t>
            </a:r>
            <a:r>
              <a:rPr lang="en-US" altLang="zh-CN" sz="1600" b="1" u="sng" dirty="0">
                <a:solidFill>
                  <a:srgbClr val="7030A0"/>
                </a:solidFill>
              </a:rPr>
              <a:t>I/O</a:t>
            </a:r>
            <a:r>
              <a:rPr lang="zh-CN" altLang="en-US" sz="1600" b="1" u="sng" dirty="0" smtClean="0">
                <a:solidFill>
                  <a:srgbClr val="7030A0"/>
                </a:solidFill>
              </a:rPr>
              <a:t>资源</a:t>
            </a:r>
            <a:endParaRPr lang="en-US" altLang="zh-CN" sz="1600" b="1" u="sng" dirty="0" smtClean="0">
              <a:solidFill>
                <a:srgbClr val="7030A0"/>
              </a:solidFill>
            </a:endParaRPr>
          </a:p>
          <a:p>
            <a:pPr lvl="2" eaLnBrk="1" hangingPunct="1">
              <a:spcBef>
                <a:spcPts val="600"/>
              </a:spcBef>
            </a:pPr>
            <a:r>
              <a:rPr lang="zh-CN" altLang="en-US" sz="1600" b="1" u="sng" dirty="0" smtClean="0">
                <a:solidFill>
                  <a:srgbClr val="7030A0"/>
                </a:solidFill>
              </a:rPr>
              <a:t>这些线程不能共享进程（主线程）的栈、寄存器等资源</a:t>
            </a:r>
            <a:endParaRPr lang="en-US" altLang="zh-CN" sz="1600" b="1" u="sng" dirty="0">
              <a:solidFill>
                <a:srgbClr val="7030A0"/>
              </a:solidFill>
            </a:endParaRPr>
          </a:p>
          <a:p>
            <a:pPr lvl="2" eaLnBrk="1" hangingPunct="1">
              <a:spcBef>
                <a:spcPts val="600"/>
              </a:spcBef>
            </a:pPr>
            <a:r>
              <a:rPr lang="zh-CN" altLang="en-US" sz="1600" b="1" i="1" u="sng" dirty="0">
                <a:solidFill>
                  <a:srgbClr val="C00000"/>
                </a:solidFill>
              </a:rPr>
              <a:t>因此线程只拥有</a:t>
            </a:r>
            <a:r>
              <a:rPr lang="zh-CN" altLang="en-US" sz="1600" b="1" i="1" u="sng" dirty="0">
                <a:solidFill>
                  <a:srgbClr val="7030A0"/>
                </a:solidFill>
              </a:rPr>
              <a:t>其运行</a:t>
            </a:r>
            <a:r>
              <a:rPr lang="zh-CN" altLang="en-US" sz="1600" b="1" i="1" u="sng" dirty="0">
                <a:solidFill>
                  <a:srgbClr val="C00000"/>
                </a:solidFill>
              </a:rPr>
              <a:t>所必需的资源，如寄存器、栈等</a:t>
            </a:r>
            <a:endParaRPr lang="en-US" altLang="zh-CN" sz="1600" b="1" i="1" u="sng" dirty="0">
              <a:solidFill>
                <a:srgbClr val="C00000"/>
              </a:solidFill>
            </a:endParaRPr>
          </a:p>
          <a:p>
            <a:pPr lvl="1" eaLnBrk="1" hangingPunct="1">
              <a:spcBef>
                <a:spcPts val="600"/>
              </a:spcBef>
            </a:pPr>
            <a:r>
              <a:rPr lang="en-US" altLang="zh-CN" b="1" dirty="0" smtClean="0">
                <a:solidFill>
                  <a:srgbClr val="0000CC"/>
                </a:solidFill>
              </a:rPr>
              <a:t>CPU</a:t>
            </a:r>
            <a:r>
              <a:rPr lang="zh-CN" altLang="en-US" b="1" dirty="0" smtClean="0">
                <a:solidFill>
                  <a:srgbClr val="0000CC"/>
                </a:solidFill>
              </a:rPr>
              <a:t>调度</a:t>
            </a:r>
            <a:r>
              <a:rPr lang="zh-CN" altLang="en-US" b="1" dirty="0">
                <a:solidFill>
                  <a:srgbClr val="0000CC"/>
                </a:solidFill>
              </a:rPr>
              <a:t>与分派的基本单位</a:t>
            </a:r>
            <a:endParaRPr lang="en-US" altLang="zh-CN" b="1" dirty="0">
              <a:solidFill>
                <a:srgbClr val="0000CC"/>
              </a:solidFill>
            </a:endParaRPr>
          </a:p>
          <a:p>
            <a:pPr lvl="2" eaLnBrk="1" hangingPunct="1">
              <a:spcBef>
                <a:spcPts val="600"/>
              </a:spcBef>
            </a:pPr>
            <a:r>
              <a:rPr lang="zh-CN" altLang="en-US" sz="1600" dirty="0"/>
              <a:t>线程是进程的实体，</a:t>
            </a:r>
            <a:r>
              <a:rPr lang="zh-CN" altLang="zh-CN" sz="1600" dirty="0"/>
              <a:t>线程运行在</a:t>
            </a:r>
            <a:r>
              <a:rPr lang="zh-CN" altLang="en-US" sz="1600" dirty="0"/>
              <a:t>其所属</a:t>
            </a:r>
            <a:r>
              <a:rPr lang="zh-CN" altLang="zh-CN" sz="1600" dirty="0"/>
              <a:t>进程的上下文中</a:t>
            </a:r>
            <a:endParaRPr lang="zh-CN" altLang="en-US" sz="1600" dirty="0"/>
          </a:p>
          <a:p>
            <a:pPr lvl="2" eaLnBrk="1" hangingPunct="1">
              <a:spcBef>
                <a:spcPts val="600"/>
              </a:spcBef>
            </a:pPr>
            <a:r>
              <a:rPr lang="zh-CN" altLang="en-US" sz="1600" b="1" i="1" dirty="0">
                <a:solidFill>
                  <a:srgbClr val="FF0000"/>
                </a:solidFill>
              </a:rPr>
              <a:t>线程是</a:t>
            </a:r>
            <a:r>
              <a:rPr lang="en-US" altLang="zh-CN" sz="1600" b="1" i="1" dirty="0">
                <a:solidFill>
                  <a:srgbClr val="FF0000"/>
                </a:solidFill>
              </a:rPr>
              <a:t>CPU</a:t>
            </a:r>
            <a:r>
              <a:rPr lang="zh-CN" altLang="en-US" sz="1600" b="1" i="1" dirty="0">
                <a:solidFill>
                  <a:srgbClr val="FF0000"/>
                </a:solidFill>
              </a:rPr>
              <a:t>调度与分派的基本单位（</a:t>
            </a:r>
            <a:r>
              <a:rPr lang="en-US" altLang="zh-CN" sz="1600" b="1" i="1" dirty="0">
                <a:solidFill>
                  <a:srgbClr val="FF0000"/>
                </a:solidFill>
              </a:rPr>
              <a:t>CPU</a:t>
            </a:r>
            <a:r>
              <a:rPr lang="zh-CN" altLang="en-US" sz="1600" b="1" i="1" dirty="0">
                <a:solidFill>
                  <a:srgbClr val="FF0000"/>
                </a:solidFill>
              </a:rPr>
              <a:t>调度</a:t>
            </a:r>
            <a:r>
              <a:rPr lang="zh-CN" altLang="en-US" sz="1600" b="1" i="1" dirty="0" smtClean="0">
                <a:solidFill>
                  <a:srgbClr val="FF0000"/>
                </a:solidFill>
              </a:rPr>
              <a:t>）</a:t>
            </a:r>
            <a:endParaRPr lang="en-US" altLang="zh-CN" sz="1600" b="1" i="1" dirty="0" smtClean="0">
              <a:solidFill>
                <a:srgbClr val="FF0000"/>
              </a:solidFill>
            </a:endParaRPr>
          </a:p>
          <a:p>
            <a:pPr lvl="2" eaLnBrk="1" hangingPunct="1">
              <a:spcBef>
                <a:spcPts val="600"/>
              </a:spcBef>
            </a:pPr>
            <a:r>
              <a:rPr lang="zh-CN" altLang="en-US" sz="1600" dirty="0"/>
              <a:t>同一进程中的多个线程可以并发执行</a:t>
            </a:r>
          </a:p>
          <a:p>
            <a:pPr lvl="2" eaLnBrk="1" hangingPunct="1">
              <a:spcBef>
                <a:spcPts val="600"/>
              </a:spcBef>
            </a:pPr>
            <a:endParaRPr lang="en-US" altLang="zh-CN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2249EAEC-96D5-43AA-96E3-807C2FF3456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讨论（</a:t>
            </a:r>
            <a:r>
              <a:rPr lang="en-US" altLang="zh-CN" dirty="0"/>
              <a:t>Cont.</a:t>
            </a:r>
            <a:r>
              <a:rPr lang="zh-CN" altLang="en-US" dirty="0"/>
              <a:t>）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5B3BED48-710C-406C-B814-2D937F14F5B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88950" y="1079500"/>
            <a:ext cx="8274050" cy="5530850"/>
          </a:xfrm>
        </p:spPr>
        <p:txBody>
          <a:bodyPr/>
          <a:lstStyle/>
          <a:p>
            <a:r>
              <a:rPr lang="zh-CN" altLang="en-US" sz="2400" dirty="0"/>
              <a:t>在</a:t>
            </a:r>
            <a:r>
              <a:rPr lang="en-US" altLang="zh-CN" sz="2400" b="1" dirty="0">
                <a:solidFill>
                  <a:srgbClr val="006600"/>
                </a:solidFill>
              </a:rPr>
              <a:t>many-to-many</a:t>
            </a:r>
            <a:r>
              <a:rPr lang="zh-CN" altLang="en-US" sz="2400" dirty="0"/>
              <a:t>用户线程与核心线程映射模型中，对于下列三种情况：</a:t>
            </a:r>
            <a:endParaRPr lang="en-US" altLang="zh-CN" sz="2400" dirty="0"/>
          </a:p>
          <a:p>
            <a:pPr lvl="1"/>
            <a:r>
              <a:rPr lang="zh-CN" altLang="en-US" sz="2000" dirty="0"/>
              <a:t>用户线程的数量小于处理器数量</a:t>
            </a:r>
            <a:endParaRPr lang="en-US" altLang="zh-CN" sz="2000" dirty="0"/>
          </a:p>
          <a:p>
            <a:pPr lvl="1"/>
            <a:r>
              <a:rPr lang="zh-CN" altLang="en-US" sz="2000" dirty="0"/>
              <a:t>用户线程的数量等于处理器数量</a:t>
            </a:r>
            <a:endParaRPr lang="en-US" altLang="zh-CN" sz="2000" dirty="0"/>
          </a:p>
          <a:p>
            <a:pPr lvl="1"/>
            <a:r>
              <a:rPr lang="zh-CN" altLang="en-US" sz="2000" dirty="0"/>
              <a:t>用户线程的数量大于处理器数量</a:t>
            </a:r>
            <a:endParaRPr lang="en-US" altLang="zh-CN" sz="2000" dirty="0"/>
          </a:p>
          <a:p>
            <a:pPr>
              <a:lnSpc>
                <a:spcPct val="80000"/>
              </a:lnSpc>
            </a:pPr>
            <a:r>
              <a:rPr lang="zh-CN" altLang="en-US" sz="2000" dirty="0"/>
              <a:t>请讨论多线程机制对系统性能的影响</a:t>
            </a:r>
            <a:endParaRPr lang="en-US" altLang="zh-CN" sz="2000" dirty="0"/>
          </a:p>
          <a:p>
            <a:pPr>
              <a:lnSpc>
                <a:spcPct val="80000"/>
              </a:lnSpc>
            </a:pPr>
            <a:endParaRPr lang="en-US" altLang="zh-CN" sz="2000" dirty="0"/>
          </a:p>
          <a:p>
            <a:pPr>
              <a:lnSpc>
                <a:spcPct val="80000"/>
              </a:lnSpc>
            </a:pPr>
            <a:r>
              <a:rPr lang="zh-CN" altLang="en-US" sz="2000" dirty="0"/>
              <a:t>三种情况</a:t>
            </a:r>
            <a:endParaRPr lang="en-US" altLang="zh-CN" sz="2000" dirty="0"/>
          </a:p>
          <a:p>
            <a:pPr lvl="1">
              <a:lnSpc>
                <a:spcPct val="80000"/>
              </a:lnSpc>
            </a:pPr>
            <a:r>
              <a:rPr lang="zh-CN" altLang="en-US" dirty="0"/>
              <a:t>如果核心线程数量</a:t>
            </a:r>
            <a:r>
              <a:rPr lang="zh-CN" altLang="en-US" dirty="0">
                <a:solidFill>
                  <a:srgbClr val="0000CC"/>
                </a:solidFill>
              </a:rPr>
              <a:t>小于</a:t>
            </a:r>
            <a:r>
              <a:rPr lang="en-US" altLang="zh-CN" dirty="0"/>
              <a:t>CPU</a:t>
            </a:r>
            <a:r>
              <a:rPr lang="zh-CN" altLang="en-US" dirty="0"/>
              <a:t>的个数</a:t>
            </a:r>
            <a:endParaRPr lang="en-US" altLang="zh-CN" dirty="0"/>
          </a:p>
          <a:p>
            <a:pPr lvl="2">
              <a:lnSpc>
                <a:spcPct val="80000"/>
              </a:lnSpc>
            </a:pPr>
            <a:r>
              <a:rPr lang="zh-CN" altLang="en-US" sz="1600" dirty="0"/>
              <a:t>有些</a:t>
            </a:r>
            <a:r>
              <a:rPr lang="en-US" altLang="zh-CN" sz="1600" dirty="0" smtClean="0"/>
              <a:t>CPU</a:t>
            </a:r>
            <a:r>
              <a:rPr lang="zh-CN" altLang="en-US" sz="1600" dirty="0" smtClean="0"/>
              <a:t>会空闲</a:t>
            </a:r>
            <a:endParaRPr lang="en-US" altLang="zh-CN" sz="1600" dirty="0"/>
          </a:p>
          <a:p>
            <a:pPr lvl="1">
              <a:lnSpc>
                <a:spcPct val="80000"/>
              </a:lnSpc>
            </a:pPr>
            <a:r>
              <a:rPr lang="zh-CN" altLang="en-US" dirty="0"/>
              <a:t>如果核心线程数量</a:t>
            </a:r>
            <a:r>
              <a:rPr lang="zh-CN" altLang="en-US" dirty="0">
                <a:solidFill>
                  <a:srgbClr val="0000CC"/>
                </a:solidFill>
              </a:rPr>
              <a:t>等于</a:t>
            </a:r>
            <a:r>
              <a:rPr lang="en-US" altLang="zh-CN" dirty="0"/>
              <a:t>CPU</a:t>
            </a:r>
            <a:r>
              <a:rPr lang="zh-CN" altLang="en-US" dirty="0"/>
              <a:t>的个数</a:t>
            </a:r>
            <a:endParaRPr lang="en-US" altLang="zh-CN" dirty="0"/>
          </a:p>
          <a:p>
            <a:pPr lvl="2">
              <a:lnSpc>
                <a:spcPct val="80000"/>
              </a:lnSpc>
            </a:pPr>
            <a:r>
              <a:rPr lang="zh-CN" altLang="en-US" sz="1600" dirty="0"/>
              <a:t>所有</a:t>
            </a:r>
            <a:r>
              <a:rPr lang="en-US" altLang="zh-CN" sz="1600" dirty="0"/>
              <a:t>CPU</a:t>
            </a:r>
            <a:r>
              <a:rPr lang="zh-CN" altLang="en-US" sz="1600" dirty="0"/>
              <a:t>可能会充分利用，但若有的线程阻塞，则这些</a:t>
            </a:r>
            <a:r>
              <a:rPr lang="en-US" altLang="zh-CN" sz="1600" dirty="0"/>
              <a:t>CPU</a:t>
            </a:r>
            <a:r>
              <a:rPr lang="zh-CN" altLang="en-US" sz="1600" dirty="0"/>
              <a:t>会空闲</a:t>
            </a:r>
            <a:endParaRPr lang="en-US" altLang="zh-CN" sz="1600" dirty="0"/>
          </a:p>
          <a:p>
            <a:pPr lvl="1">
              <a:lnSpc>
                <a:spcPct val="80000"/>
              </a:lnSpc>
            </a:pPr>
            <a:r>
              <a:rPr lang="zh-CN" altLang="en-US" dirty="0"/>
              <a:t>如果核心线程数量</a:t>
            </a:r>
            <a:r>
              <a:rPr lang="zh-CN" altLang="en-US" dirty="0">
                <a:solidFill>
                  <a:srgbClr val="0000CC"/>
                </a:solidFill>
              </a:rPr>
              <a:t>大于</a:t>
            </a:r>
            <a:r>
              <a:rPr lang="en-US" altLang="zh-CN" dirty="0"/>
              <a:t>CPU</a:t>
            </a:r>
            <a:r>
              <a:rPr lang="zh-CN" altLang="en-US" dirty="0"/>
              <a:t>的个数</a:t>
            </a:r>
            <a:endParaRPr lang="en-US" altLang="zh-CN" dirty="0"/>
          </a:p>
          <a:p>
            <a:pPr lvl="2">
              <a:lnSpc>
                <a:spcPct val="80000"/>
              </a:lnSpc>
            </a:pPr>
            <a:r>
              <a:rPr lang="zh-CN" altLang="en-US" sz="1600" dirty="0"/>
              <a:t>若有的线程阻塞，其他线程会被调度到这些</a:t>
            </a:r>
            <a:r>
              <a:rPr lang="en-US" altLang="zh-CN" sz="1600" dirty="0"/>
              <a:t>CPU</a:t>
            </a:r>
            <a:r>
              <a:rPr lang="zh-CN" altLang="en-US" sz="1600" dirty="0"/>
              <a:t>上执行，</a:t>
            </a:r>
            <a:r>
              <a:rPr lang="en-US" altLang="zh-CN" sz="1600" dirty="0" smtClean="0"/>
              <a:t>CPU</a:t>
            </a:r>
            <a:r>
              <a:rPr lang="zh-CN" altLang="en-US" sz="1600" dirty="0" smtClean="0"/>
              <a:t>会得到</a:t>
            </a:r>
            <a:r>
              <a:rPr lang="zh-CN" altLang="en-US" sz="1600" dirty="0"/>
              <a:t>充分利用</a:t>
            </a:r>
            <a:endParaRPr lang="en-US" altLang="zh-CN" sz="1600" dirty="0"/>
          </a:p>
          <a:p>
            <a:pPr lvl="1">
              <a:lnSpc>
                <a:spcPct val="80000"/>
              </a:lnSpc>
            </a:pP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FAB61217-A170-41AA-8F7A-19A201F67B2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4.3 Thread libraries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53AAB508-3D28-459B-BB57-BF8D46AE4D7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282700"/>
            <a:ext cx="7351712" cy="5003800"/>
          </a:xfrm>
        </p:spPr>
        <p:txBody>
          <a:bodyPr/>
          <a:lstStyle/>
          <a:p>
            <a:r>
              <a:rPr lang="en-US" altLang="zh-CN" b="1" u="sng" dirty="0"/>
              <a:t>A </a:t>
            </a:r>
            <a:r>
              <a:rPr lang="en-US" altLang="zh-CN" b="1" u="sng" dirty="0">
                <a:solidFill>
                  <a:srgbClr val="FF3300"/>
                </a:solidFill>
              </a:rPr>
              <a:t>thread library</a:t>
            </a:r>
            <a:r>
              <a:rPr lang="en-US" altLang="zh-CN" b="1" u="sng" dirty="0"/>
              <a:t> provides the </a:t>
            </a:r>
            <a:r>
              <a:rPr lang="en-US" altLang="zh-CN" b="1" u="sng" dirty="0">
                <a:solidFill>
                  <a:srgbClr val="FF3300"/>
                </a:solidFill>
              </a:rPr>
              <a:t>programmer </a:t>
            </a:r>
            <a:r>
              <a:rPr lang="en-US" altLang="zh-CN" b="1" u="sng" dirty="0"/>
              <a:t>an </a:t>
            </a:r>
            <a:r>
              <a:rPr lang="en-US" altLang="zh-CN" b="1" u="sng" dirty="0">
                <a:solidFill>
                  <a:srgbClr val="003399"/>
                </a:solidFill>
              </a:rPr>
              <a:t>API</a:t>
            </a:r>
            <a:r>
              <a:rPr lang="en-US" altLang="zh-CN" b="1" u="sng" dirty="0"/>
              <a:t> for creating and managing threads</a:t>
            </a:r>
            <a:r>
              <a:rPr lang="en-US" altLang="zh-CN" u="sng" dirty="0"/>
              <a:t>.</a:t>
            </a:r>
          </a:p>
          <a:p>
            <a:r>
              <a:rPr lang="en-US" altLang="zh-CN" b="1" u="sng" dirty="0">
                <a:solidFill>
                  <a:schemeClr val="tx2"/>
                </a:solidFill>
              </a:rPr>
              <a:t>Two ways</a:t>
            </a:r>
            <a:r>
              <a:rPr lang="en-US" altLang="zh-CN" b="1" u="sng" dirty="0"/>
              <a:t> of implementing a thread library</a:t>
            </a:r>
          </a:p>
          <a:p>
            <a:pPr lvl="1"/>
            <a:r>
              <a:rPr lang="en-US" altLang="zh-CN" b="1" dirty="0"/>
              <a:t>Provides </a:t>
            </a:r>
            <a:r>
              <a:rPr lang="en-US" altLang="zh-CN" b="1" dirty="0">
                <a:solidFill>
                  <a:schemeClr val="tx2"/>
                </a:solidFill>
              </a:rPr>
              <a:t>a library entirely in user space</a:t>
            </a:r>
            <a:r>
              <a:rPr lang="en-US" altLang="zh-CN" b="1" dirty="0">
                <a:solidFill>
                  <a:srgbClr val="006600"/>
                </a:solidFill>
              </a:rPr>
              <a:t> </a:t>
            </a:r>
            <a:r>
              <a:rPr lang="en-US" altLang="zh-CN" b="1" dirty="0"/>
              <a:t>with</a:t>
            </a:r>
            <a:r>
              <a:rPr lang="en-US" altLang="zh-CN" b="1" dirty="0">
                <a:solidFill>
                  <a:srgbClr val="006600"/>
                </a:solidFill>
              </a:rPr>
              <a:t> no kernel support</a:t>
            </a:r>
          </a:p>
          <a:p>
            <a:pPr lvl="2"/>
            <a:r>
              <a:rPr lang="en-US" altLang="zh-CN" sz="1600" dirty="0"/>
              <a:t>All </a:t>
            </a:r>
            <a:r>
              <a:rPr lang="en-US" altLang="zh-CN" sz="1600" dirty="0">
                <a:solidFill>
                  <a:srgbClr val="003399"/>
                </a:solidFill>
              </a:rPr>
              <a:t>code and data structures</a:t>
            </a:r>
            <a:r>
              <a:rPr lang="en-US" altLang="zh-CN" sz="1600" dirty="0"/>
              <a:t> for the library exists in </a:t>
            </a:r>
            <a:r>
              <a:rPr lang="en-US" altLang="zh-CN" sz="1600" dirty="0">
                <a:solidFill>
                  <a:srgbClr val="006600"/>
                </a:solidFill>
              </a:rPr>
              <a:t>user space</a:t>
            </a:r>
          </a:p>
          <a:p>
            <a:pPr lvl="2"/>
            <a:r>
              <a:rPr lang="en-US" altLang="zh-CN" sz="1600" dirty="0"/>
              <a:t>Invoking a function in the library results in a</a:t>
            </a:r>
            <a:r>
              <a:rPr lang="en-US" altLang="zh-CN" sz="1600" b="1" dirty="0">
                <a:solidFill>
                  <a:srgbClr val="0070C0"/>
                </a:solidFill>
              </a:rPr>
              <a:t> </a:t>
            </a:r>
            <a:r>
              <a:rPr lang="en-US" altLang="zh-CN" sz="1600" b="1" u="sng" dirty="0">
                <a:solidFill>
                  <a:srgbClr val="0070C0"/>
                </a:solidFill>
              </a:rPr>
              <a:t>local call </a:t>
            </a:r>
            <a:r>
              <a:rPr lang="en-US" altLang="zh-CN" sz="1600" dirty="0"/>
              <a:t>in </a:t>
            </a:r>
            <a:r>
              <a:rPr lang="en-US" altLang="zh-CN" sz="1600" dirty="0">
                <a:solidFill>
                  <a:srgbClr val="006600"/>
                </a:solidFill>
              </a:rPr>
              <a:t>user space </a:t>
            </a:r>
            <a:r>
              <a:rPr lang="en-US" altLang="zh-CN" sz="1600" dirty="0"/>
              <a:t>and </a:t>
            </a:r>
            <a:r>
              <a:rPr lang="en-US" altLang="zh-CN" sz="1600" b="1" u="sng" dirty="0">
                <a:solidFill>
                  <a:srgbClr val="FF3300"/>
                </a:solidFill>
              </a:rPr>
              <a:t>not </a:t>
            </a:r>
            <a:r>
              <a:rPr lang="en-US" altLang="zh-CN" sz="1600" dirty="0"/>
              <a:t>a </a:t>
            </a:r>
            <a:r>
              <a:rPr lang="en-US" altLang="zh-CN" sz="1600" b="1" u="sng" dirty="0">
                <a:solidFill>
                  <a:srgbClr val="0070C0"/>
                </a:solidFill>
              </a:rPr>
              <a:t>system call</a:t>
            </a:r>
          </a:p>
          <a:p>
            <a:pPr lvl="1"/>
            <a:r>
              <a:rPr lang="en-US" altLang="zh-CN" b="1" dirty="0"/>
              <a:t>Provides </a:t>
            </a:r>
            <a:r>
              <a:rPr lang="en-US" altLang="zh-CN" b="1" dirty="0">
                <a:solidFill>
                  <a:schemeClr val="tx2"/>
                </a:solidFill>
              </a:rPr>
              <a:t>a kernel-level library supported</a:t>
            </a:r>
            <a:r>
              <a:rPr lang="en-US" altLang="zh-CN" b="1" dirty="0"/>
              <a:t> directly by the kernel</a:t>
            </a:r>
          </a:p>
          <a:p>
            <a:pPr lvl="2"/>
            <a:r>
              <a:rPr lang="en-US" altLang="zh-CN" sz="1600" dirty="0"/>
              <a:t>All </a:t>
            </a:r>
            <a:r>
              <a:rPr lang="en-US" altLang="zh-CN" sz="1600" dirty="0">
                <a:solidFill>
                  <a:srgbClr val="003399"/>
                </a:solidFill>
              </a:rPr>
              <a:t>code and data structures</a:t>
            </a:r>
            <a:r>
              <a:rPr lang="en-US" altLang="zh-CN" sz="1600" dirty="0"/>
              <a:t> for the library exists in </a:t>
            </a:r>
            <a:r>
              <a:rPr lang="en-US" altLang="zh-CN" sz="1600" dirty="0">
                <a:solidFill>
                  <a:srgbClr val="006600"/>
                </a:solidFill>
              </a:rPr>
              <a:t>kernel space</a:t>
            </a:r>
          </a:p>
          <a:p>
            <a:pPr lvl="2"/>
            <a:r>
              <a:rPr lang="en-US" altLang="zh-CN" sz="1600" dirty="0"/>
              <a:t>Invoking a function </a:t>
            </a:r>
            <a:r>
              <a:rPr lang="en-US" altLang="zh-CN" sz="1600" dirty="0">
                <a:solidFill>
                  <a:srgbClr val="003399"/>
                </a:solidFill>
              </a:rPr>
              <a:t>in the API </a:t>
            </a:r>
            <a:r>
              <a:rPr lang="en-US" altLang="zh-CN" sz="1600" dirty="0"/>
              <a:t>for the library typically results in a </a:t>
            </a:r>
            <a:r>
              <a:rPr lang="en-US" altLang="zh-CN" sz="1600" b="1" dirty="0">
                <a:solidFill>
                  <a:srgbClr val="FF3300"/>
                </a:solidFill>
              </a:rPr>
              <a:t>system call</a:t>
            </a:r>
            <a:r>
              <a:rPr lang="en-US" altLang="zh-CN" sz="1600" dirty="0">
                <a:solidFill>
                  <a:srgbClr val="FF3300"/>
                </a:solidFill>
              </a:rPr>
              <a:t> </a:t>
            </a:r>
            <a:r>
              <a:rPr lang="en-US" altLang="zh-CN" sz="1600" dirty="0"/>
              <a:t>to the kernel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04A40A1F-CB67-448E-AAE4-C6A6786CFE1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Three primary thread libraries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C7681FBA-22CA-4A08-9059-4B0E3A4D317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sz="2000" b="1" dirty="0"/>
              <a:t>POSIX </a:t>
            </a:r>
            <a:r>
              <a:rPr lang="zh-CN" altLang="en-US" sz="2000" b="1" u="sng" dirty="0">
                <a:solidFill>
                  <a:srgbClr val="0000CC"/>
                </a:solidFill>
              </a:rPr>
              <a:t>Pthreads </a:t>
            </a:r>
            <a:r>
              <a:rPr lang="zh-CN" altLang="en-US" sz="2000" b="1" dirty="0"/>
              <a:t>(UNIX,LINUX)</a:t>
            </a:r>
          </a:p>
          <a:p>
            <a:pPr lvl="1"/>
            <a:r>
              <a:rPr lang="en-US" altLang="zh-CN" dirty="0"/>
              <a:t>May </a:t>
            </a:r>
            <a:r>
              <a:rPr lang="zh-CN" altLang="en-US" dirty="0"/>
              <a:t>Provide either a</a:t>
            </a:r>
            <a:r>
              <a:rPr lang="zh-CN" altLang="en-US" dirty="0">
                <a:solidFill>
                  <a:schemeClr val="tx2"/>
                </a:solidFill>
              </a:rPr>
              <a:t> </a:t>
            </a:r>
            <a:r>
              <a:rPr lang="zh-CN" altLang="en-US" u="sng" dirty="0">
                <a:solidFill>
                  <a:schemeClr val="tx2"/>
                </a:solidFill>
              </a:rPr>
              <a:t>user-level</a:t>
            </a:r>
            <a:r>
              <a:rPr lang="zh-CN" altLang="en-US" u="sng" dirty="0"/>
              <a:t> </a:t>
            </a:r>
            <a:r>
              <a:rPr lang="zh-CN" altLang="en-US" dirty="0"/>
              <a:t>or </a:t>
            </a:r>
            <a:r>
              <a:rPr lang="zh-CN" altLang="en-US" u="sng" dirty="0">
                <a:solidFill>
                  <a:schemeClr val="tx2"/>
                </a:solidFill>
              </a:rPr>
              <a:t>kernel-level </a:t>
            </a:r>
            <a:r>
              <a:rPr lang="zh-CN" altLang="en-US" dirty="0"/>
              <a:t>library </a:t>
            </a:r>
            <a:endParaRPr lang="en-US" altLang="zh-CN" dirty="0"/>
          </a:p>
          <a:p>
            <a:pPr lvl="1"/>
            <a:r>
              <a:rPr lang="en-US" altLang="zh-CN" dirty="0"/>
              <a:t>NPTL(Native POSIX Thread Library)</a:t>
            </a:r>
            <a:endParaRPr lang="zh-CN" altLang="en-US" dirty="0"/>
          </a:p>
          <a:p>
            <a:r>
              <a:rPr lang="zh-CN" altLang="en-US" dirty="0"/>
              <a:t> </a:t>
            </a:r>
            <a:r>
              <a:rPr lang="zh-CN" altLang="en-US" sz="2000" b="1" dirty="0"/>
              <a:t>Win32 threads</a:t>
            </a:r>
          </a:p>
          <a:p>
            <a:pPr lvl="1"/>
            <a:r>
              <a:rPr lang="zh-CN" altLang="en-US" dirty="0"/>
              <a:t>Provides </a:t>
            </a:r>
            <a:r>
              <a:rPr lang="zh-CN" altLang="en-US" b="1" u="sng" dirty="0">
                <a:solidFill>
                  <a:schemeClr val="tx2"/>
                </a:solidFill>
              </a:rPr>
              <a:t>kernel-level library</a:t>
            </a:r>
            <a:r>
              <a:rPr lang="zh-CN" altLang="en-US" u="sng" dirty="0"/>
              <a:t> </a:t>
            </a:r>
            <a:r>
              <a:rPr lang="zh-CN" altLang="en-US" dirty="0"/>
              <a:t>on Windows systems</a:t>
            </a:r>
          </a:p>
          <a:p>
            <a:r>
              <a:rPr lang="zh-CN" altLang="en-US" dirty="0"/>
              <a:t> </a:t>
            </a:r>
            <a:r>
              <a:rPr lang="zh-CN" altLang="en-US" sz="2000" b="1" dirty="0"/>
              <a:t>Java threads</a:t>
            </a:r>
          </a:p>
          <a:p>
            <a:pPr lvl="1"/>
            <a:r>
              <a:rPr lang="zh-CN" altLang="en-US" dirty="0"/>
              <a:t>Allows threads creating and management directly in </a:t>
            </a:r>
            <a:r>
              <a:rPr lang="zh-CN" altLang="en-US" dirty="0">
                <a:solidFill>
                  <a:schemeClr val="tx2"/>
                </a:solidFill>
              </a:rPr>
              <a:t>Java programs.</a:t>
            </a:r>
          </a:p>
          <a:p>
            <a:pPr lvl="1"/>
            <a:r>
              <a:rPr lang="zh-CN" altLang="en-US" dirty="0"/>
              <a:t>Java thread API is typically i</a:t>
            </a:r>
            <a:r>
              <a:rPr lang="zh-CN" altLang="en-US" b="1" dirty="0">
                <a:solidFill>
                  <a:srgbClr val="7030A0"/>
                </a:solidFill>
              </a:rPr>
              <a:t>mplemented</a:t>
            </a:r>
            <a:r>
              <a:rPr lang="zh-CN" altLang="en-US" dirty="0"/>
              <a:t> using a </a:t>
            </a:r>
            <a:r>
              <a:rPr lang="zh-CN" altLang="en-US" dirty="0">
                <a:solidFill>
                  <a:srgbClr val="0000CC"/>
                </a:solidFill>
              </a:rPr>
              <a:t>thread library </a:t>
            </a:r>
            <a:r>
              <a:rPr lang="zh-CN" altLang="en-US" dirty="0"/>
              <a:t>available </a:t>
            </a:r>
            <a:r>
              <a:rPr lang="zh-CN" altLang="en-US" b="1" dirty="0">
                <a:solidFill>
                  <a:srgbClr val="C00000"/>
                </a:solidFill>
              </a:rPr>
              <a:t>on the host system</a:t>
            </a:r>
            <a:r>
              <a:rPr lang="zh-CN" altLang="en-US" dirty="0"/>
              <a:t>.</a:t>
            </a:r>
          </a:p>
          <a:p>
            <a:pPr lvl="2"/>
            <a:r>
              <a:rPr lang="zh-CN" altLang="en-US" dirty="0"/>
              <a:t> Windows system – </a:t>
            </a:r>
            <a:r>
              <a:rPr lang="zh-CN" altLang="en-US" b="1" dirty="0">
                <a:solidFill>
                  <a:srgbClr val="C00000"/>
                </a:solidFill>
              </a:rPr>
              <a:t>Win32 API</a:t>
            </a:r>
          </a:p>
          <a:p>
            <a:pPr lvl="2"/>
            <a:r>
              <a:rPr lang="zh-CN" altLang="en-US" dirty="0"/>
              <a:t>UNIX and Linux system -- </a:t>
            </a:r>
            <a:r>
              <a:rPr lang="en-US" altLang="zh-CN" b="1" dirty="0">
                <a:solidFill>
                  <a:srgbClr val="C00000"/>
                </a:solidFill>
              </a:rPr>
              <a:t>p</a:t>
            </a:r>
            <a:r>
              <a:rPr lang="zh-CN" altLang="en-US" b="1" dirty="0">
                <a:solidFill>
                  <a:srgbClr val="C00000"/>
                </a:solidFill>
              </a:rPr>
              <a:t>threads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DB160AD2-79CA-4B51-A655-3E39DFFDCEA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Pthreads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75687355-21DA-49F5-99A0-A682FB50BF5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282700"/>
            <a:ext cx="7605712" cy="4418013"/>
          </a:xfrm>
        </p:spPr>
        <p:txBody>
          <a:bodyPr/>
          <a:lstStyle/>
          <a:p>
            <a:r>
              <a:rPr lang="zh-CN" altLang="en-US" sz="2000"/>
              <a:t>A POSIX standard (IEEE 1003.1c) API for thread creation and synchronization</a:t>
            </a:r>
          </a:p>
          <a:p>
            <a:r>
              <a:rPr lang="zh-CN" altLang="en-US" sz="2000"/>
              <a:t>API specifies behavior of the thread library, implementation is up to development of the library</a:t>
            </a:r>
          </a:p>
          <a:p>
            <a:r>
              <a:rPr lang="zh-CN" altLang="en-US" sz="2000"/>
              <a:t>Common in UNIX operating systems (Solaris, Linux, Mac OS X)</a:t>
            </a:r>
          </a:p>
          <a:p>
            <a:endParaRPr lang="zh-CN" altLang="en-US" sz="20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072F3EFE-E5EA-4739-8FF3-E2E282B4BCD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Pthreads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BA06B285-AD6B-4601-9A00-E2479250B04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282700"/>
            <a:ext cx="7605712" cy="4418013"/>
          </a:xfrm>
        </p:spPr>
        <p:txBody>
          <a:bodyPr/>
          <a:lstStyle/>
          <a:p>
            <a:pPr>
              <a:buFont typeface="Wingdings" panose="05000000000000000000" pitchFamily="2" charset="2"/>
              <a:buChar char="n"/>
            </a:pPr>
            <a:r>
              <a:rPr lang="zh-CN" altLang="en-US" sz="2400" dirty="0"/>
              <a:t>关于</a:t>
            </a:r>
            <a:r>
              <a:rPr lang="en-US" altLang="zh-CN" sz="2400" dirty="0"/>
              <a:t>UNIX</a:t>
            </a:r>
            <a:r>
              <a:rPr lang="zh-CN" altLang="en-US" sz="2400" dirty="0"/>
              <a:t>环境下线程的编程规范</a:t>
            </a:r>
            <a:endParaRPr lang="en-US" altLang="zh-CN" sz="2400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2000" dirty="0"/>
              <a:t>进程（主线程）定义线程的执行体</a:t>
            </a:r>
            <a:endParaRPr lang="en-US" altLang="zh-CN" sz="2000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2000" dirty="0"/>
              <a:t>进程（主线程）利用</a:t>
            </a:r>
            <a:r>
              <a:rPr lang="en-US" altLang="zh-CN" sz="2000" dirty="0" err="1">
                <a:solidFill>
                  <a:srgbClr val="006600"/>
                </a:solidFill>
              </a:rPr>
              <a:t>pthread_create</a:t>
            </a:r>
            <a:r>
              <a:rPr lang="en-US" altLang="zh-CN" sz="2000" dirty="0">
                <a:solidFill>
                  <a:srgbClr val="006600"/>
                </a:solidFill>
              </a:rPr>
              <a:t>(…)</a:t>
            </a:r>
            <a:r>
              <a:rPr lang="zh-CN" altLang="en-US" sz="2000" dirty="0" smtClean="0"/>
              <a:t>创建子线程</a:t>
            </a:r>
            <a:endParaRPr lang="en-US" altLang="zh-CN" sz="2000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2000" dirty="0"/>
              <a:t>进程（主线程）利用</a:t>
            </a:r>
            <a:r>
              <a:rPr lang="en-US" altLang="zh-CN" sz="2000" dirty="0" err="1">
                <a:solidFill>
                  <a:srgbClr val="006600"/>
                </a:solidFill>
              </a:rPr>
              <a:t>pthread_join</a:t>
            </a:r>
            <a:r>
              <a:rPr lang="en-US" altLang="zh-CN" sz="2000" dirty="0">
                <a:solidFill>
                  <a:srgbClr val="006600"/>
                </a:solidFill>
              </a:rPr>
              <a:t>(</a:t>
            </a:r>
            <a:r>
              <a:rPr lang="en-US" altLang="zh-CN" sz="2000" dirty="0" err="1">
                <a:solidFill>
                  <a:srgbClr val="006600"/>
                </a:solidFill>
              </a:rPr>
              <a:t>tid</a:t>
            </a:r>
            <a:r>
              <a:rPr lang="en-US" altLang="zh-CN" sz="2000" dirty="0">
                <a:solidFill>
                  <a:srgbClr val="006600"/>
                </a:solidFill>
              </a:rPr>
              <a:t>,…)</a:t>
            </a:r>
            <a:r>
              <a:rPr lang="zh-CN" altLang="en-US" sz="2000" dirty="0" smtClean="0"/>
              <a:t>等待子线程结束</a:t>
            </a:r>
            <a:endParaRPr lang="en-US" altLang="zh-CN" sz="2000" dirty="0" smtClean="0"/>
          </a:p>
          <a:p>
            <a:pPr lvl="1">
              <a:buFont typeface="Wingdings" panose="05000000000000000000" pitchFamily="2" charset="2"/>
              <a:buChar char="l"/>
            </a:pPr>
            <a:endParaRPr lang="en-US" altLang="zh-CN" sz="2000" dirty="0"/>
          </a:p>
          <a:p>
            <a:pPr lvl="1">
              <a:buFont typeface="Wingdings" panose="05000000000000000000" pitchFamily="2" charset="2"/>
              <a:buChar char="l"/>
            </a:pPr>
            <a:endParaRPr lang="en-US" altLang="zh-CN" sz="2000" dirty="0"/>
          </a:p>
          <a:p>
            <a:r>
              <a:rPr lang="en-US" altLang="zh-CN" sz="2000" dirty="0"/>
              <a:t>Example: </a:t>
            </a:r>
            <a:r>
              <a:rPr lang="zh-CN" altLang="en-US" sz="2000" dirty="0"/>
              <a:t>Page 133 figure 4.6 (next page)</a:t>
            </a:r>
          </a:p>
          <a:p>
            <a:pPr>
              <a:buFont typeface="Monotype Sorts" pitchFamily="2" charset="2"/>
              <a:buNone/>
            </a:pPr>
            <a:endParaRPr lang="zh-CN" altLang="en-US" dirty="0"/>
          </a:p>
          <a:p>
            <a:pPr lvl="1">
              <a:buFont typeface="Wingdings" panose="05000000000000000000" pitchFamily="2" charset="2"/>
              <a:buChar char="l"/>
            </a:pP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>
            <a:extLst>
              <a:ext uri="{FF2B5EF4-FFF2-40B4-BE49-F238E27FC236}">
                <a16:creationId xmlns:a16="http://schemas.microsoft.com/office/drawing/2014/main" id="{2F0B16D7-A168-497E-A884-E540B42A0F9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228600"/>
            <a:ext cx="8077200" cy="446088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初识线程</a:t>
            </a: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--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Eaxmple 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of pthread1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—P133</a:t>
            </a: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9155" name="TextBox 5">
            <a:extLst>
              <a:ext uri="{FF2B5EF4-FFF2-40B4-BE49-F238E27FC236}">
                <a16:creationId xmlns:a16="http://schemas.microsoft.com/office/drawing/2014/main" id="{0617A25C-37A1-47B0-8879-BDE303EA60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1" y="4063082"/>
            <a:ext cx="3341687" cy="138499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zh-CN" altLang="en-US" sz="1400" dirty="0">
                <a:latin typeface="Helvetica" panose="020B0604020202020204" pitchFamily="34" charset="0"/>
              </a:rPr>
              <a:t>编译</a:t>
            </a:r>
            <a:r>
              <a:rPr lang="zh-CN" altLang="en-US" sz="1400" dirty="0" smtClean="0">
                <a:latin typeface="Helvetica" panose="020B0604020202020204" pitchFamily="34" charset="0"/>
              </a:rPr>
              <a:t>命令：</a:t>
            </a:r>
            <a:endParaRPr lang="en-US" altLang="zh-CN" sz="1400" dirty="0" smtClean="0">
              <a:latin typeface="Helvetica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zh-CN" sz="1400" dirty="0" err="1" smtClean="0">
                <a:latin typeface="Helvetica" panose="020B0604020202020204" pitchFamily="34" charset="0"/>
              </a:rPr>
              <a:t>gcc</a:t>
            </a:r>
            <a:r>
              <a:rPr lang="en-US" altLang="zh-CN" sz="1400" dirty="0" smtClean="0">
                <a:latin typeface="Helvetica" panose="020B0604020202020204" pitchFamily="34" charset="0"/>
              </a:rPr>
              <a:t> </a:t>
            </a:r>
            <a:r>
              <a:rPr lang="en-US" altLang="zh-CN" sz="1400" dirty="0" err="1">
                <a:latin typeface="Helvetica" panose="020B0604020202020204" pitchFamily="34" charset="0"/>
              </a:rPr>
              <a:t>filename.c</a:t>
            </a:r>
            <a:r>
              <a:rPr lang="en-US" altLang="zh-CN" sz="1400" dirty="0">
                <a:latin typeface="Helvetica" panose="020B0604020202020204" pitchFamily="34" charset="0"/>
              </a:rPr>
              <a:t> </a:t>
            </a:r>
            <a:r>
              <a:rPr lang="en-US" altLang="zh-CN" sz="1400" dirty="0">
                <a:solidFill>
                  <a:srgbClr val="C00000"/>
                </a:solidFill>
                <a:latin typeface="Helvetica" panose="020B0604020202020204" pitchFamily="34" charset="0"/>
              </a:rPr>
              <a:t>–</a:t>
            </a:r>
            <a:r>
              <a:rPr lang="en-US" altLang="zh-CN" sz="1400" dirty="0" err="1">
                <a:solidFill>
                  <a:srgbClr val="C00000"/>
                </a:solidFill>
                <a:latin typeface="Helvetica" panose="020B0604020202020204" pitchFamily="34" charset="0"/>
              </a:rPr>
              <a:t>pthread</a:t>
            </a:r>
            <a:r>
              <a:rPr lang="zh-CN" altLang="en-US" sz="1400" dirty="0">
                <a:latin typeface="Helvetica" panose="020B0604020202020204" pitchFamily="34" charset="0"/>
              </a:rPr>
              <a:t>，或</a:t>
            </a:r>
            <a:endParaRPr lang="en-US" altLang="zh-CN" sz="1400" dirty="0">
              <a:latin typeface="Helvetica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 typeface="Monotype Sorts" pitchFamily="2" charset="2"/>
              <a:buNone/>
            </a:pPr>
            <a:r>
              <a:rPr lang="en-US" altLang="zh-CN" sz="1400" dirty="0" err="1">
                <a:latin typeface="Helvetica" panose="020B0604020202020204" pitchFamily="34" charset="0"/>
              </a:rPr>
              <a:t>gcc</a:t>
            </a:r>
            <a:r>
              <a:rPr lang="en-US" altLang="zh-CN" sz="1400" dirty="0">
                <a:latin typeface="Helvetica" panose="020B0604020202020204" pitchFamily="34" charset="0"/>
              </a:rPr>
              <a:t> </a:t>
            </a:r>
            <a:r>
              <a:rPr lang="en-US" altLang="zh-CN" sz="1400" dirty="0" err="1">
                <a:latin typeface="Helvetica" panose="020B0604020202020204" pitchFamily="34" charset="0"/>
              </a:rPr>
              <a:t>filename.c</a:t>
            </a:r>
            <a:r>
              <a:rPr lang="en-US" altLang="zh-CN" sz="1400" dirty="0">
                <a:latin typeface="Helvetica" panose="020B0604020202020204" pitchFamily="34" charset="0"/>
              </a:rPr>
              <a:t> </a:t>
            </a:r>
            <a:r>
              <a:rPr lang="en-US" altLang="zh-CN" sz="1400" dirty="0">
                <a:solidFill>
                  <a:srgbClr val="C00000"/>
                </a:solidFill>
                <a:latin typeface="Helvetica" panose="020B0604020202020204" pitchFamily="34" charset="0"/>
              </a:rPr>
              <a:t>–</a:t>
            </a:r>
            <a:r>
              <a:rPr lang="en-US" altLang="zh-CN" sz="1400" dirty="0" err="1" smtClean="0">
                <a:solidFill>
                  <a:srgbClr val="C00000"/>
                </a:solidFill>
                <a:latin typeface="Helvetica" panose="020B0604020202020204" pitchFamily="34" charset="0"/>
              </a:rPr>
              <a:t>lpthread</a:t>
            </a:r>
            <a:endParaRPr lang="en-US" altLang="zh-CN" sz="1400" dirty="0" smtClean="0">
              <a:solidFill>
                <a:srgbClr val="C00000"/>
              </a:solidFill>
              <a:latin typeface="Helvetica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zh-CN" altLang="en-US" sz="1400" b="1" i="1" dirty="0">
                <a:solidFill>
                  <a:srgbClr val="0000CC"/>
                </a:solidFill>
                <a:latin typeface="Helvetica" panose="020B0604020202020204" pitchFamily="34" charset="0"/>
              </a:rPr>
              <a:t>注</a:t>
            </a:r>
            <a:r>
              <a:rPr lang="zh-CN" altLang="en-US" sz="1400" b="1" i="1" dirty="0" smtClean="0">
                <a:solidFill>
                  <a:srgbClr val="0000CC"/>
                </a:solidFill>
                <a:latin typeface="Helvetica" panose="020B0604020202020204" pitchFamily="34" charset="0"/>
              </a:rPr>
              <a:t>：</a:t>
            </a:r>
            <a:endParaRPr lang="en-US" altLang="zh-CN" sz="1400" b="1" i="1" dirty="0">
              <a:solidFill>
                <a:srgbClr val="0000CC"/>
              </a:solidFill>
              <a:latin typeface="Helvetica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zh-CN" sz="1400" dirty="0" smtClean="0">
                <a:latin typeface="Helvetica" panose="020B0604020202020204" pitchFamily="34" charset="0"/>
              </a:rPr>
              <a:t>Ubuntu 18</a:t>
            </a:r>
            <a:r>
              <a:rPr lang="zh-CN" altLang="en-US" sz="1400" dirty="0" smtClean="0">
                <a:latin typeface="Helvetica" panose="020B0604020202020204" pitchFamily="34" charset="0"/>
              </a:rPr>
              <a:t>需要加</a:t>
            </a:r>
            <a:r>
              <a:rPr lang="en-US" altLang="zh-CN" sz="1400" dirty="0" smtClean="0">
                <a:latin typeface="Helvetica" panose="020B0604020202020204" pitchFamily="34" charset="0"/>
              </a:rPr>
              <a:t> </a:t>
            </a:r>
            <a:r>
              <a:rPr lang="en-US" altLang="zh-CN" sz="1400" dirty="0">
                <a:solidFill>
                  <a:srgbClr val="C00000"/>
                </a:solidFill>
                <a:latin typeface="Helvetica" panose="020B0604020202020204" pitchFamily="34" charset="0"/>
              </a:rPr>
              <a:t>–</a:t>
            </a:r>
            <a:r>
              <a:rPr lang="en-US" altLang="zh-CN" sz="1400" dirty="0" err="1" smtClean="0">
                <a:solidFill>
                  <a:srgbClr val="C00000"/>
                </a:solidFill>
                <a:latin typeface="Helvetica" panose="020B0604020202020204" pitchFamily="34" charset="0"/>
              </a:rPr>
              <a:t>lpthread</a:t>
            </a:r>
            <a:r>
              <a:rPr lang="zh-CN" altLang="en-US" sz="1400" dirty="0" smtClean="0">
                <a:latin typeface="Helvetica" panose="020B0604020202020204" pitchFamily="34" charset="0"/>
              </a:rPr>
              <a:t>或</a:t>
            </a:r>
            <a:r>
              <a:rPr lang="en-US" altLang="zh-CN" sz="1400" dirty="0" smtClean="0">
                <a:solidFill>
                  <a:srgbClr val="C00000"/>
                </a:solidFill>
                <a:latin typeface="Helvetica" panose="020B0604020202020204" pitchFamily="34" charset="0"/>
              </a:rPr>
              <a:t> –</a:t>
            </a:r>
            <a:r>
              <a:rPr lang="en-US" altLang="zh-CN" sz="1400" dirty="0" err="1">
                <a:solidFill>
                  <a:srgbClr val="C00000"/>
                </a:solidFill>
                <a:latin typeface="Helvetica" panose="020B0604020202020204" pitchFamily="34" charset="0"/>
              </a:rPr>
              <a:t>pthread</a:t>
            </a:r>
            <a:endParaRPr lang="en-US" altLang="zh-CN" sz="1400" dirty="0">
              <a:latin typeface="Helvetica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zh-CN" sz="1400" smtClean="0">
                <a:latin typeface="Helvetica" panose="020B0604020202020204" pitchFamily="34" charset="0"/>
              </a:rPr>
              <a:t>Ubuntu </a:t>
            </a:r>
            <a:r>
              <a:rPr lang="en-US" altLang="zh-CN" sz="1400" dirty="0" smtClean="0">
                <a:latin typeface="Helvetica" panose="020B0604020202020204" pitchFamily="34" charset="0"/>
              </a:rPr>
              <a:t>22.04</a:t>
            </a:r>
            <a:r>
              <a:rPr lang="zh-CN" altLang="en-US" sz="1400" dirty="0" smtClean="0">
                <a:latin typeface="Helvetica" panose="020B0604020202020204" pitchFamily="34" charset="0"/>
              </a:rPr>
              <a:t>中，可以不加</a:t>
            </a:r>
            <a:endParaRPr lang="en-US" altLang="zh-CN" sz="1400" dirty="0" smtClean="0">
              <a:latin typeface="Helvetica" panose="020B0604020202020204" pitchFamily="34" charset="0"/>
            </a:endParaRPr>
          </a:p>
        </p:txBody>
      </p:sp>
      <p:sp>
        <p:nvSpPr>
          <p:cNvPr id="49156" name="文本框 1">
            <a:extLst>
              <a:ext uri="{FF2B5EF4-FFF2-40B4-BE49-F238E27FC236}">
                <a16:creationId xmlns:a16="http://schemas.microsoft.com/office/drawing/2014/main" id="{AA7FC5E6-683C-4AE6-ACE9-E4D578B2A0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738" y="700088"/>
            <a:ext cx="4886325" cy="526297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#include &lt;</a:t>
            </a:r>
            <a:r>
              <a:rPr lang="en-US" altLang="zh-CN" sz="1600" dirty="0" err="1">
                <a:solidFill>
                  <a:srgbClr val="006600"/>
                </a:solidFill>
              </a:rPr>
              <a:t>pthread.h</a:t>
            </a:r>
            <a:r>
              <a:rPr lang="en-US" altLang="zh-CN" sz="1600" dirty="0">
                <a:solidFill>
                  <a:srgbClr val="006600"/>
                </a:solidFill>
              </a:rPr>
              <a:t>&gt;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zh-CN" sz="1600" dirty="0"/>
              <a:t>#include &lt;</a:t>
            </a:r>
            <a:r>
              <a:rPr lang="en-US" altLang="zh-CN" sz="1600" dirty="0" err="1"/>
              <a:t>stdio.h</a:t>
            </a:r>
            <a:r>
              <a:rPr lang="en-US" altLang="zh-CN" sz="1600" dirty="0"/>
              <a:t>&gt; 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zh-CN" sz="1600" dirty="0"/>
              <a:t>#include &lt;</a:t>
            </a:r>
            <a:r>
              <a:rPr lang="en-US" altLang="zh-CN" sz="1600" dirty="0" err="1"/>
              <a:t>stdlib.h</a:t>
            </a:r>
            <a:r>
              <a:rPr lang="en-US" altLang="zh-CN" sz="1600" dirty="0"/>
              <a:t>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70C0"/>
                </a:solidFill>
              </a:rPr>
              <a:t>int </a:t>
            </a:r>
            <a:r>
              <a:rPr lang="en-US" altLang="zh-CN" sz="1600" dirty="0">
                <a:solidFill>
                  <a:srgbClr val="FF0000"/>
                </a:solidFill>
              </a:rPr>
              <a:t>sum</a:t>
            </a:r>
            <a:r>
              <a:rPr lang="en-US" altLang="zh-CN" sz="1600" dirty="0">
                <a:solidFill>
                  <a:srgbClr val="0070C0"/>
                </a:solidFill>
              </a:rPr>
              <a:t>=10</a:t>
            </a:r>
            <a:r>
              <a:rPr lang="en-US" altLang="zh-CN" sz="1600" dirty="0"/>
              <a:t>; /*this data is shared by the threads*/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 dirty="0">
                <a:solidFill>
                  <a:srgbClr val="7030A0"/>
                </a:solidFill>
              </a:rPr>
              <a:t>void *runner(void *param);  </a:t>
            </a:r>
            <a:r>
              <a:rPr lang="en-US" altLang="zh-CN" sz="1600" dirty="0"/>
              <a:t>/* the thread*/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 dirty="0"/>
              <a:t>int main(int </a:t>
            </a:r>
            <a:r>
              <a:rPr lang="en-US" altLang="zh-CN" sz="1600" b="1" dirty="0" err="1"/>
              <a:t>argc</a:t>
            </a:r>
            <a:r>
              <a:rPr lang="en-US" altLang="zh-CN" sz="1600" b="1" dirty="0"/>
              <a:t>, char *</a:t>
            </a:r>
            <a:r>
              <a:rPr lang="en-US" altLang="zh-CN" sz="1600" b="1" dirty="0" err="1"/>
              <a:t>argv</a:t>
            </a:r>
            <a:r>
              <a:rPr lang="en-US" altLang="zh-CN" sz="1600" b="1" dirty="0"/>
              <a:t>[])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{  </a:t>
            </a:r>
            <a:r>
              <a:rPr lang="en-US" altLang="zh-CN" sz="1600" dirty="0">
                <a:solidFill>
                  <a:srgbClr val="0070C0"/>
                </a:solidFill>
              </a:rPr>
              <a:t> </a:t>
            </a:r>
            <a:r>
              <a:rPr lang="en-US" altLang="zh-CN" sz="1600" dirty="0" err="1">
                <a:solidFill>
                  <a:srgbClr val="006600"/>
                </a:solidFill>
              </a:rPr>
              <a:t>pthread_t</a:t>
            </a:r>
            <a:r>
              <a:rPr lang="en-US" altLang="zh-CN" sz="1600" dirty="0">
                <a:solidFill>
                  <a:srgbClr val="006600"/>
                </a:solidFill>
              </a:rPr>
              <a:t> </a:t>
            </a:r>
            <a:r>
              <a:rPr lang="en-US" altLang="zh-CN" sz="1600" dirty="0" err="1">
                <a:solidFill>
                  <a:srgbClr val="006600"/>
                </a:solidFill>
              </a:rPr>
              <a:t>tid</a:t>
            </a:r>
            <a:r>
              <a:rPr lang="en-US" altLang="zh-CN" sz="1600" dirty="0">
                <a:solidFill>
                  <a:srgbClr val="006600"/>
                </a:solidFill>
              </a:rPr>
              <a:t> ;         </a:t>
            </a:r>
            <a:r>
              <a:rPr lang="en-US" altLang="zh-CN" sz="1600" dirty="0"/>
              <a:t>/*the thread identifier*/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  </a:t>
            </a:r>
            <a:r>
              <a:rPr lang="en-US" altLang="zh-CN" sz="1600" dirty="0" err="1">
                <a:solidFill>
                  <a:srgbClr val="006600"/>
                </a:solidFill>
              </a:rPr>
              <a:t>pthread_attr_t</a:t>
            </a:r>
            <a:r>
              <a:rPr lang="en-US" altLang="zh-CN" sz="1600" dirty="0">
                <a:solidFill>
                  <a:srgbClr val="006600"/>
                </a:solidFill>
              </a:rPr>
              <a:t> </a:t>
            </a:r>
            <a:r>
              <a:rPr lang="en-US" altLang="zh-CN" sz="1600" dirty="0" err="1">
                <a:solidFill>
                  <a:srgbClr val="006600"/>
                </a:solidFill>
              </a:rPr>
              <a:t>attr</a:t>
            </a:r>
            <a:r>
              <a:rPr lang="en-US" altLang="zh-CN" sz="1600" dirty="0">
                <a:solidFill>
                  <a:srgbClr val="006600"/>
                </a:solidFill>
              </a:rPr>
              <a:t>;  </a:t>
            </a:r>
            <a:r>
              <a:rPr lang="en-US" altLang="zh-CN" sz="1600" dirty="0"/>
              <a:t>/* set of thread attributes*/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    if (</a:t>
            </a:r>
            <a:r>
              <a:rPr lang="en-US" altLang="zh-CN" sz="1600" dirty="0" err="1"/>
              <a:t>argc</a:t>
            </a:r>
            <a:r>
              <a:rPr lang="en-US" altLang="zh-CN" sz="1600" dirty="0"/>
              <a:t>!=2)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        </a:t>
            </a:r>
            <a:r>
              <a:rPr lang="en-US" altLang="zh-CN" sz="1600" dirty="0" err="1"/>
              <a:t>fprintf</a:t>
            </a:r>
            <a:r>
              <a:rPr lang="en-US" altLang="zh-CN" sz="1600" dirty="0"/>
              <a:t>(stderr, “usage: </a:t>
            </a:r>
            <a:r>
              <a:rPr lang="en-US" altLang="zh-CN" sz="1600" dirty="0" err="1"/>
              <a:t>a.out</a:t>
            </a:r>
            <a:r>
              <a:rPr lang="en-US" altLang="zh-CN" sz="1600" dirty="0"/>
              <a:t> &lt;integer value&gt;\n”);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        return -1;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    }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    /* check if the </a:t>
            </a:r>
            <a:r>
              <a:rPr lang="en-US" altLang="zh-CN" sz="1600" dirty="0" err="1"/>
              <a:t>argv</a:t>
            </a:r>
            <a:r>
              <a:rPr lang="en-US" altLang="zh-CN" sz="1600" dirty="0"/>
              <a:t>[1] is a positive integer*/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    /*get the default attributes*/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    </a:t>
            </a:r>
            <a:r>
              <a:rPr lang="en-US" altLang="zh-CN" sz="1600" dirty="0" err="1">
                <a:solidFill>
                  <a:srgbClr val="0070C0"/>
                </a:solidFill>
              </a:rPr>
              <a:t>pthread_attr_init</a:t>
            </a:r>
            <a:r>
              <a:rPr lang="en-US" altLang="zh-CN" sz="1600" dirty="0">
                <a:solidFill>
                  <a:srgbClr val="0070C0"/>
                </a:solidFill>
              </a:rPr>
              <a:t>(&amp;</a:t>
            </a:r>
            <a:r>
              <a:rPr lang="en-US" altLang="zh-CN" sz="1600" dirty="0" err="1">
                <a:solidFill>
                  <a:srgbClr val="0070C0"/>
                </a:solidFill>
              </a:rPr>
              <a:t>attr</a:t>
            </a:r>
            <a:r>
              <a:rPr lang="en-US" altLang="zh-CN" sz="1600" dirty="0">
                <a:solidFill>
                  <a:srgbClr val="0070C0"/>
                </a:solidFill>
              </a:rPr>
              <a:t>); 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    /* create the thread*/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70C0"/>
                </a:solidFill>
              </a:rPr>
              <a:t>    </a:t>
            </a:r>
            <a:r>
              <a:rPr lang="en-US" altLang="zh-CN" sz="1600" dirty="0" err="1">
                <a:solidFill>
                  <a:srgbClr val="006600"/>
                </a:solidFill>
              </a:rPr>
              <a:t>pthread_create</a:t>
            </a:r>
            <a:r>
              <a:rPr lang="en-US" altLang="zh-CN" sz="1600" dirty="0">
                <a:solidFill>
                  <a:srgbClr val="006600"/>
                </a:solidFill>
              </a:rPr>
              <a:t>(&amp;</a:t>
            </a:r>
            <a:r>
              <a:rPr lang="en-US" altLang="zh-CN" sz="1600" dirty="0" err="1">
                <a:solidFill>
                  <a:srgbClr val="006600"/>
                </a:solidFill>
              </a:rPr>
              <a:t>tid</a:t>
            </a:r>
            <a:r>
              <a:rPr lang="en-US" altLang="zh-CN" sz="1600" dirty="0">
                <a:solidFill>
                  <a:srgbClr val="006600"/>
                </a:solidFill>
              </a:rPr>
              <a:t>, &amp;</a:t>
            </a:r>
            <a:r>
              <a:rPr lang="en-US" altLang="zh-CN" sz="1600" dirty="0" err="1">
                <a:solidFill>
                  <a:srgbClr val="006600"/>
                </a:solidFill>
              </a:rPr>
              <a:t>attr</a:t>
            </a:r>
            <a:r>
              <a:rPr lang="en-US" altLang="zh-CN" sz="1600" dirty="0">
                <a:solidFill>
                  <a:srgbClr val="006600"/>
                </a:solidFill>
              </a:rPr>
              <a:t>, runner, </a:t>
            </a:r>
            <a:r>
              <a:rPr lang="en-US" altLang="zh-CN" sz="1600" dirty="0" err="1">
                <a:solidFill>
                  <a:srgbClr val="FF0000"/>
                </a:solidFill>
              </a:rPr>
              <a:t>argv</a:t>
            </a:r>
            <a:r>
              <a:rPr lang="en-US" altLang="zh-CN" sz="1600" dirty="0">
                <a:solidFill>
                  <a:srgbClr val="FF0000"/>
                </a:solidFill>
              </a:rPr>
              <a:t>[1]</a:t>
            </a:r>
            <a:r>
              <a:rPr lang="en-US" altLang="zh-CN" sz="1600" dirty="0">
                <a:solidFill>
                  <a:srgbClr val="006600"/>
                </a:solidFill>
              </a:rPr>
              <a:t>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    /*wait for the thread to exit */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 dirty="0">
                <a:solidFill>
                  <a:srgbClr val="C00000"/>
                </a:solidFill>
              </a:rPr>
              <a:t>    </a:t>
            </a:r>
            <a:r>
              <a:rPr lang="en-US" altLang="zh-CN" sz="1600" b="1" dirty="0" err="1">
                <a:solidFill>
                  <a:srgbClr val="C00000"/>
                </a:solidFill>
              </a:rPr>
              <a:t>pthread_join</a:t>
            </a:r>
            <a:r>
              <a:rPr lang="en-US" altLang="zh-CN" sz="1600" b="1" dirty="0">
                <a:solidFill>
                  <a:srgbClr val="C00000"/>
                </a:solidFill>
              </a:rPr>
              <a:t>(</a:t>
            </a:r>
            <a:r>
              <a:rPr lang="en-US" altLang="zh-CN" sz="1600" b="1" dirty="0" err="1">
                <a:solidFill>
                  <a:srgbClr val="C00000"/>
                </a:solidFill>
              </a:rPr>
              <a:t>tid,NULL</a:t>
            </a:r>
            <a:r>
              <a:rPr lang="en-US" altLang="zh-CN" sz="1600" b="1" dirty="0" smtClean="0">
                <a:solidFill>
                  <a:srgbClr val="C00000"/>
                </a:solidFill>
              </a:rPr>
              <a:t>);</a:t>
            </a:r>
            <a:endParaRPr lang="en-US" altLang="zh-CN" sz="16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00CC"/>
                </a:solidFill>
              </a:rPr>
              <a:t>    </a:t>
            </a:r>
            <a:r>
              <a:rPr lang="en-US" altLang="zh-CN" sz="1600" dirty="0" err="1">
                <a:solidFill>
                  <a:srgbClr val="0000CC"/>
                </a:solidFill>
              </a:rPr>
              <a:t>printf</a:t>
            </a:r>
            <a:r>
              <a:rPr lang="en-US" altLang="zh-CN" sz="1600" dirty="0">
                <a:solidFill>
                  <a:srgbClr val="0000CC"/>
                </a:solidFill>
              </a:rPr>
              <a:t>(“sum=%d\</a:t>
            </a:r>
            <a:r>
              <a:rPr lang="en-US" altLang="zh-CN" sz="1600" dirty="0" err="1">
                <a:solidFill>
                  <a:srgbClr val="0000CC"/>
                </a:solidFill>
              </a:rPr>
              <a:t>n”,sum</a:t>
            </a:r>
            <a:r>
              <a:rPr lang="en-US" altLang="zh-CN" sz="1600" dirty="0">
                <a:solidFill>
                  <a:srgbClr val="0000CC"/>
                </a:solidFill>
              </a:rPr>
              <a:t>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} //main</a:t>
            </a:r>
            <a:endParaRPr lang="zh-CN" altLang="en-US" sz="1600" dirty="0"/>
          </a:p>
        </p:txBody>
      </p:sp>
      <p:sp>
        <p:nvSpPr>
          <p:cNvPr id="49157" name="文本框 2">
            <a:extLst>
              <a:ext uri="{FF2B5EF4-FFF2-40B4-BE49-F238E27FC236}">
                <a16:creationId xmlns:a16="http://schemas.microsoft.com/office/drawing/2014/main" id="{5E99F5F7-D404-430F-A334-70AF835FD5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5463" y="863600"/>
            <a:ext cx="3298825" cy="3108543"/>
          </a:xfrm>
          <a:prstGeom prst="rect">
            <a:avLst/>
          </a:prstGeom>
          <a:noFill/>
          <a:ln w="9525">
            <a:solidFill>
              <a:srgbClr val="00206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/* the thread will begin control in this function */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16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00CC"/>
                </a:solidFill>
              </a:rPr>
              <a:t>void *runner(void *</a:t>
            </a:r>
            <a:r>
              <a:rPr lang="en-US" altLang="zh-CN" sz="1600" dirty="0">
                <a:solidFill>
                  <a:srgbClr val="FF0000"/>
                </a:solidFill>
              </a:rPr>
              <a:t>param</a:t>
            </a:r>
            <a:r>
              <a:rPr lang="en-US" altLang="zh-CN" sz="1600" dirty="0">
                <a:solidFill>
                  <a:srgbClr val="0000CC"/>
                </a:solidFill>
              </a:rPr>
              <a:t>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   int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, upper=</a:t>
            </a:r>
            <a:r>
              <a:rPr lang="en-US" altLang="zh-CN" sz="1600" dirty="0" err="1"/>
              <a:t>atoi</a:t>
            </a:r>
            <a:r>
              <a:rPr lang="en-US" altLang="zh-CN" sz="1600" dirty="0"/>
              <a:t>(</a:t>
            </a:r>
            <a:r>
              <a:rPr lang="en-US" altLang="zh-CN" sz="1600" dirty="0">
                <a:solidFill>
                  <a:srgbClr val="FF0000"/>
                </a:solidFill>
              </a:rPr>
              <a:t>param</a:t>
            </a:r>
            <a:r>
              <a:rPr lang="en-US" altLang="zh-CN" sz="1600" dirty="0"/>
              <a:t>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   </a:t>
            </a:r>
            <a:r>
              <a:rPr lang="en-US" altLang="zh-CN" sz="1600" dirty="0">
                <a:solidFill>
                  <a:srgbClr val="0070C0"/>
                </a:solidFill>
              </a:rPr>
              <a:t>sum=0;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16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   for (</a:t>
            </a:r>
            <a:r>
              <a:rPr lang="en-US" altLang="zh-CN" sz="1600" dirty="0" err="1"/>
              <a:t>i</a:t>
            </a:r>
            <a:r>
              <a:rPr lang="en-US" altLang="zh-CN" sz="1600" dirty="0"/>
              <a:t>=1;i&lt;=upper;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++)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       </a:t>
            </a:r>
            <a:r>
              <a:rPr lang="en-US" altLang="zh-CN" sz="1600" dirty="0">
                <a:solidFill>
                  <a:srgbClr val="0070C0"/>
                </a:solidFill>
              </a:rPr>
              <a:t>sum</a:t>
            </a:r>
            <a:r>
              <a:rPr lang="en-US" altLang="zh-CN" sz="1600" dirty="0"/>
              <a:t>+=</a:t>
            </a:r>
            <a:r>
              <a:rPr lang="en-US" altLang="zh-CN" sz="1600" dirty="0" err="1"/>
              <a:t>i</a:t>
            </a:r>
            <a:r>
              <a:rPr lang="en-US" altLang="zh-CN" sz="1600" dirty="0"/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   </a:t>
            </a:r>
            <a:r>
              <a:rPr lang="en-US" altLang="zh-CN" sz="1600" dirty="0" err="1"/>
              <a:t>pthread_exit</a:t>
            </a:r>
            <a:r>
              <a:rPr lang="en-US" altLang="zh-CN" sz="1600" dirty="0"/>
              <a:t>(0);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}</a:t>
            </a:r>
            <a:endParaRPr lang="zh-CN" altLang="en-US" sz="1600" dirty="0"/>
          </a:p>
        </p:txBody>
      </p:sp>
      <p:sp>
        <p:nvSpPr>
          <p:cNvPr id="49158" name="文本框 3">
            <a:extLst>
              <a:ext uri="{FF2B5EF4-FFF2-40B4-BE49-F238E27FC236}">
                <a16:creationId xmlns:a16="http://schemas.microsoft.com/office/drawing/2014/main" id="{92947214-7DAA-403C-830A-3C61D7B98F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8061" y="6118602"/>
            <a:ext cx="67151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/>
              <a:t>Figure 4.6 Multithreaded C program using the </a:t>
            </a:r>
            <a:r>
              <a:rPr lang="en-US" altLang="zh-CN" dirty="0" err="1"/>
              <a:t>Pthreads</a:t>
            </a:r>
            <a:r>
              <a:rPr lang="en-US" altLang="zh-CN" dirty="0"/>
              <a:t> API</a:t>
            </a:r>
            <a:endParaRPr lang="zh-CN" altLang="en-US" dirty="0"/>
          </a:p>
        </p:txBody>
      </p:sp>
      <p:sp>
        <p:nvSpPr>
          <p:cNvPr id="7" name="TextBox 5">
            <a:extLst>
              <a:ext uri="{FF2B5EF4-FFF2-40B4-BE49-F238E27FC236}">
                <a16:creationId xmlns:a16="http://schemas.microsoft.com/office/drawing/2014/main" id="{2E58104B-FE7F-4E27-AA49-BBC8A25E71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5624513"/>
            <a:ext cx="3341687" cy="33855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Monotype Sorts" pitchFamily="2" charset="2"/>
              <a:buNone/>
            </a:pPr>
            <a:r>
              <a:rPr lang="zh-CN" altLang="en-US" sz="1600" dirty="0" smtClean="0">
                <a:latin typeface="Helvetica" panose="020B0604020202020204" pitchFamily="34" charset="0"/>
              </a:rPr>
              <a:t>运行例：  </a:t>
            </a:r>
            <a:r>
              <a:rPr lang="en-US" altLang="zh-CN" sz="1600" dirty="0">
                <a:latin typeface="Helvetica" panose="020B0604020202020204" pitchFamily="34" charset="0"/>
              </a:rPr>
              <a:t>./</a:t>
            </a:r>
            <a:r>
              <a:rPr lang="en-US" altLang="zh-CN" sz="1600" dirty="0" err="1" smtClean="0">
                <a:latin typeface="Helvetica" panose="020B0604020202020204" pitchFamily="34" charset="0"/>
              </a:rPr>
              <a:t>a</a:t>
            </a:r>
            <a:r>
              <a:rPr lang="en-US" altLang="zh-CN" sz="1600" dirty="0" err="1">
                <a:latin typeface="Helvetica" panose="020B0604020202020204" pitchFamily="34" charset="0"/>
              </a:rPr>
              <a:t>.</a:t>
            </a:r>
            <a:r>
              <a:rPr lang="en-US" altLang="zh-CN" sz="1600" dirty="0" err="1" smtClean="0">
                <a:latin typeface="Helvetica" panose="020B0604020202020204" pitchFamily="34" charset="0"/>
              </a:rPr>
              <a:t>out</a:t>
            </a:r>
            <a:r>
              <a:rPr lang="en-US" altLang="zh-CN" sz="1600" dirty="0" smtClean="0">
                <a:latin typeface="Helvetica" panose="020B0604020202020204" pitchFamily="34" charset="0"/>
              </a:rPr>
              <a:t> </a:t>
            </a:r>
            <a:r>
              <a:rPr lang="en-US" altLang="zh-CN" sz="1600" dirty="0">
                <a:latin typeface="Helvetica" panose="020B0604020202020204" pitchFamily="34" charset="0"/>
              </a:rPr>
              <a:t>5</a:t>
            </a:r>
          </a:p>
        </p:txBody>
      </p:sp>
      <p:sp>
        <p:nvSpPr>
          <p:cNvPr id="8" name="圆角矩形标注 7"/>
          <p:cNvSpPr/>
          <p:nvPr/>
        </p:nvSpPr>
        <p:spPr bwMode="auto">
          <a:xfrm>
            <a:off x="4042160" y="1706880"/>
            <a:ext cx="1095897" cy="583393"/>
          </a:xfrm>
          <a:prstGeom prst="wedgeRoundRectCallout">
            <a:avLst>
              <a:gd name="adj1" fmla="val -99341"/>
              <a:gd name="adj2" fmla="val 23053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主线程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zh-CN" altLang="en-US" sz="1400" dirty="0" smtClean="0"/>
              <a:t>（进程？）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9" name="圆角矩形标注 8"/>
          <p:cNvSpPr/>
          <p:nvPr/>
        </p:nvSpPr>
        <p:spPr bwMode="auto">
          <a:xfrm>
            <a:off x="7087332" y="1281433"/>
            <a:ext cx="905854" cy="353382"/>
          </a:xfrm>
          <a:prstGeom prst="wedgeRoundRectCallout">
            <a:avLst>
              <a:gd name="adj1" fmla="val -92961"/>
              <a:gd name="adj2" fmla="val 57602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子线程</a:t>
            </a:r>
          </a:p>
        </p:txBody>
      </p:sp>
      <p:sp>
        <p:nvSpPr>
          <p:cNvPr id="11" name="圆角矩形标注 10"/>
          <p:cNvSpPr/>
          <p:nvPr/>
        </p:nvSpPr>
        <p:spPr bwMode="auto">
          <a:xfrm>
            <a:off x="6977604" y="2376826"/>
            <a:ext cx="1572036" cy="353382"/>
          </a:xfrm>
          <a:prstGeom prst="wedgeRoundRectCallout">
            <a:avLst>
              <a:gd name="adj1" fmla="val -76400"/>
              <a:gd name="adj2" fmla="val -14850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共享进程的资源</a:t>
            </a:r>
          </a:p>
        </p:txBody>
      </p:sp>
    </p:spTree>
    <p:extLst>
      <p:ext uri="{BB962C8B-B14F-4D97-AF65-F5344CB8AC3E}">
        <p14:creationId xmlns:p14="http://schemas.microsoft.com/office/powerpoint/2010/main" val="2486136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B42DD650-022D-4E4F-B965-A9FA5D94782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Eaxmple of pthread1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—P133 (Cont.)</a:t>
            </a: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  <a:sym typeface="宋体" panose="02010600030101010101" pitchFamily="2" charset="-122"/>
            </a:endParaRP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BC5D3443-A5FB-49C0-8526-BE7C4D24FD6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282700"/>
            <a:ext cx="7605712" cy="4418013"/>
          </a:xfrm>
        </p:spPr>
        <p:txBody>
          <a:bodyPr/>
          <a:lstStyle/>
          <a:p>
            <a:r>
              <a:rPr lang="zh-CN" altLang="en-US" sz="2000" dirty="0" smtClean="0"/>
              <a:t>功能：运行时携带一个整数作为参数，计算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到该整数的累加。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zh-CN" altLang="en-US" sz="2000" b="1" dirty="0" smtClean="0"/>
              <a:t>线程</a:t>
            </a:r>
            <a:r>
              <a:rPr lang="en-US" altLang="zh-CN" sz="2000" b="1" dirty="0"/>
              <a:t>runner</a:t>
            </a:r>
            <a:r>
              <a:rPr lang="zh-CN" altLang="en-US" sz="2000" b="1" i="1" u="sng" dirty="0">
                <a:solidFill>
                  <a:srgbClr val="C00000"/>
                </a:solidFill>
              </a:rPr>
              <a:t>共享</a:t>
            </a:r>
            <a:r>
              <a:rPr lang="zh-CN" altLang="en-US" sz="2000" b="1" dirty="0"/>
              <a:t>进程的变量</a:t>
            </a:r>
            <a:r>
              <a:rPr lang="en-US" altLang="zh-CN" sz="2000" b="1" dirty="0"/>
              <a:t>sum</a:t>
            </a:r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进程</a:t>
            </a:r>
            <a:r>
              <a:rPr lang="zh-CN" altLang="en-US" sz="2000" dirty="0"/>
              <a:t>输出</a:t>
            </a:r>
            <a:r>
              <a:rPr lang="en-US" altLang="zh-CN" sz="2000" dirty="0"/>
              <a:t>sum</a:t>
            </a:r>
            <a:r>
              <a:rPr lang="zh-CN" altLang="en-US" sz="2000" dirty="0"/>
              <a:t>的值是线程</a:t>
            </a:r>
            <a:r>
              <a:rPr lang="en-US" altLang="zh-CN" sz="2000" dirty="0"/>
              <a:t>runner</a:t>
            </a:r>
            <a:r>
              <a:rPr lang="zh-CN" altLang="en-US" sz="2000" dirty="0"/>
              <a:t>运算后的结果，如</a:t>
            </a:r>
            <a:endParaRPr lang="en-US" altLang="zh-CN" sz="2000" dirty="0"/>
          </a:p>
          <a:p>
            <a:pPr lvl="1"/>
            <a:r>
              <a:rPr lang="zh-CN" altLang="en-US" sz="2000" dirty="0"/>
              <a:t> </a:t>
            </a:r>
            <a:r>
              <a:rPr lang="en-US" altLang="zh-CN" sz="2000" dirty="0"/>
              <a:t>./</a:t>
            </a:r>
            <a:r>
              <a:rPr lang="en-US" altLang="zh-CN" sz="2000" dirty="0" err="1"/>
              <a:t>a.out</a:t>
            </a:r>
            <a:r>
              <a:rPr lang="en-US" altLang="zh-CN" sz="2000" dirty="0"/>
              <a:t> 5</a:t>
            </a:r>
            <a:r>
              <a:rPr lang="zh-CN" altLang="en-US" sz="2000" dirty="0"/>
              <a:t>，输出</a:t>
            </a:r>
            <a:r>
              <a:rPr lang="en-US" altLang="zh-CN" sz="2000" dirty="0"/>
              <a:t>15</a:t>
            </a:r>
          </a:p>
          <a:p>
            <a:pPr lvl="1"/>
            <a:r>
              <a:rPr lang="en-US" altLang="zh-CN" sz="2000" dirty="0"/>
              <a:t>./</a:t>
            </a:r>
            <a:r>
              <a:rPr lang="en-US" altLang="zh-CN" sz="2000" dirty="0" err="1"/>
              <a:t>a.out</a:t>
            </a:r>
            <a:r>
              <a:rPr lang="en-US" altLang="zh-CN" sz="2000" dirty="0"/>
              <a:t> 100</a:t>
            </a:r>
            <a:r>
              <a:rPr lang="zh-CN" altLang="en-US" sz="2000" dirty="0"/>
              <a:t>，输出</a:t>
            </a:r>
            <a:r>
              <a:rPr lang="en-US" altLang="zh-CN" sz="2000" dirty="0"/>
              <a:t>5050</a:t>
            </a:r>
          </a:p>
          <a:p>
            <a:endParaRPr lang="en-US" altLang="zh-C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B42DD650-022D-4E4F-B965-A9FA5D94782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sym typeface="宋体" panose="02010600030101010101" pitchFamily="2" charset="-122"/>
              </a:rPr>
              <a:t>自学：关于线程属性：</a:t>
            </a:r>
            <a:r>
              <a:rPr lang="en-US" altLang="zh-CN" dirty="0" err="1" smtClean="0"/>
              <a:t>pthread_attr_t</a:t>
            </a: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  <a:sym typeface="宋体" panose="02010600030101010101" pitchFamily="2" charset="-122"/>
            </a:endParaRP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BC5D3443-A5FB-49C0-8526-BE7C4D24FD6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282699"/>
            <a:ext cx="7605712" cy="5004889"/>
          </a:xfrm>
        </p:spPr>
        <p:txBody>
          <a:bodyPr/>
          <a:lstStyle/>
          <a:p>
            <a:pPr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zh-CN" altLang="zh-CN" sz="1600" dirty="0"/>
              <a:t>头文件</a:t>
            </a:r>
            <a:r>
              <a:rPr lang="en-US" altLang="zh-CN" sz="1600" dirty="0" err="1"/>
              <a:t>pthread.h</a:t>
            </a:r>
            <a:r>
              <a:rPr lang="zh-CN" altLang="zh-CN" sz="1600" dirty="0"/>
              <a:t>中声明了一个线程的属性结构体</a:t>
            </a:r>
            <a:r>
              <a:rPr lang="en-US" altLang="zh-CN" sz="1600" b="1" dirty="0" err="1">
                <a:solidFill>
                  <a:srgbClr val="006600"/>
                </a:solidFill>
              </a:rPr>
              <a:t>pthread_attr_t</a:t>
            </a:r>
            <a:r>
              <a:rPr lang="zh-CN" altLang="zh-CN" sz="1600" dirty="0"/>
              <a:t>，其成员变量是要创建线程的各种属性</a:t>
            </a:r>
            <a:r>
              <a:rPr lang="zh-CN" altLang="zh-CN" sz="1600" dirty="0" smtClean="0"/>
              <a:t>值</a:t>
            </a:r>
            <a:endParaRPr lang="en-US" altLang="zh-CN" sz="1600" dirty="0" smtClean="0"/>
          </a:p>
          <a:p>
            <a:pPr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zh-CN" altLang="zh-CN" sz="1600" dirty="0" smtClean="0"/>
              <a:t>在</a:t>
            </a:r>
            <a:r>
              <a:rPr lang="zh-CN" altLang="zh-CN" sz="1600" dirty="0"/>
              <a:t>创建线程之前，使用</a:t>
            </a:r>
            <a:r>
              <a:rPr lang="en-US" altLang="zh-CN" sz="1600" b="1" dirty="0" err="1">
                <a:solidFill>
                  <a:srgbClr val="006600"/>
                </a:solidFill>
              </a:rPr>
              <a:t>pthread_attr_init</a:t>
            </a:r>
            <a:r>
              <a:rPr lang="en-US" altLang="zh-CN" sz="1600" b="1" dirty="0">
                <a:solidFill>
                  <a:srgbClr val="006600"/>
                </a:solidFill>
              </a:rPr>
              <a:t>()</a:t>
            </a:r>
            <a:r>
              <a:rPr lang="zh-CN" altLang="zh-CN" sz="1600" dirty="0"/>
              <a:t>初始化线程的属性</a:t>
            </a:r>
            <a:r>
              <a:rPr lang="zh-CN" altLang="zh-CN" sz="1600" dirty="0" smtClean="0"/>
              <a:t>值</a:t>
            </a:r>
            <a:endParaRPr lang="en-US" altLang="zh-CN" sz="1600" dirty="0" smtClean="0"/>
          </a:p>
          <a:p>
            <a:pPr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zh-CN" altLang="zh-CN" sz="1600" dirty="0" smtClean="0"/>
              <a:t>然后</a:t>
            </a:r>
            <a:r>
              <a:rPr lang="zh-CN" altLang="zh-CN" sz="1600" dirty="0"/>
              <a:t>，可以使用一组函数</a:t>
            </a:r>
            <a:r>
              <a:rPr lang="en-US" altLang="zh-CN" sz="1600" b="1" dirty="0" err="1">
                <a:solidFill>
                  <a:srgbClr val="006600"/>
                </a:solidFill>
              </a:rPr>
              <a:t>pthread_attr_getxxx</a:t>
            </a:r>
            <a:r>
              <a:rPr lang="en-US" altLang="zh-CN" sz="1600" b="1" dirty="0">
                <a:solidFill>
                  <a:srgbClr val="006600"/>
                </a:solidFill>
              </a:rPr>
              <a:t>()</a:t>
            </a:r>
            <a:r>
              <a:rPr lang="zh-CN" altLang="zh-CN" sz="1600" dirty="0"/>
              <a:t>和</a:t>
            </a:r>
            <a:r>
              <a:rPr lang="en-US" altLang="zh-CN" sz="1600" b="1" dirty="0" err="1">
                <a:solidFill>
                  <a:srgbClr val="006600"/>
                </a:solidFill>
              </a:rPr>
              <a:t>pthread_attr_setxxx</a:t>
            </a:r>
            <a:r>
              <a:rPr lang="en-US" altLang="zh-CN" sz="1600" b="1" dirty="0">
                <a:solidFill>
                  <a:srgbClr val="006600"/>
                </a:solidFill>
              </a:rPr>
              <a:t>()</a:t>
            </a:r>
            <a:r>
              <a:rPr lang="zh-CN" altLang="zh-CN" sz="1600" dirty="0"/>
              <a:t>获取或设置相应的属性</a:t>
            </a:r>
            <a:r>
              <a:rPr lang="zh-CN" altLang="zh-CN" sz="1600" dirty="0" smtClean="0"/>
              <a:t>值</a:t>
            </a:r>
            <a:endParaRPr lang="en-US" altLang="zh-CN" sz="1600" dirty="0" smtClean="0"/>
          </a:p>
          <a:p>
            <a:pPr marL="0" indent="0">
              <a:spcBef>
                <a:spcPts val="0"/>
              </a:spcBef>
              <a:buNone/>
            </a:pPr>
            <a:endParaRPr lang="en-US" altLang="zh-CN" sz="1600" dirty="0" smtClean="0"/>
          </a:p>
          <a:p>
            <a:pPr marL="400050" lvl="1" indent="0">
              <a:spcBef>
                <a:spcPts val="0"/>
              </a:spcBef>
              <a:buNone/>
            </a:pPr>
            <a:r>
              <a:rPr lang="en-US" altLang="zh-CN" sz="1600" dirty="0" err="1" smtClean="0"/>
              <a:t>typedef</a:t>
            </a:r>
            <a:r>
              <a:rPr lang="en-US" altLang="zh-CN" sz="1600" dirty="0" smtClean="0"/>
              <a:t> </a:t>
            </a:r>
            <a:r>
              <a:rPr lang="en-US" altLang="zh-CN" sz="1600" dirty="0" err="1"/>
              <a:t>struct</a:t>
            </a:r>
            <a:r>
              <a:rPr lang="en-US" altLang="zh-CN" sz="1600" dirty="0"/>
              <a:t> </a:t>
            </a:r>
            <a:endParaRPr lang="zh-CN" altLang="zh-CN" sz="1600" dirty="0"/>
          </a:p>
          <a:p>
            <a:pPr marL="400050" lvl="1" indent="0">
              <a:spcBef>
                <a:spcPts val="0"/>
              </a:spcBef>
              <a:buNone/>
            </a:pPr>
            <a:r>
              <a:rPr lang="en-US" altLang="zh-CN" sz="1600" dirty="0"/>
              <a:t>{</a:t>
            </a:r>
            <a:endParaRPr lang="zh-CN" altLang="zh-CN" sz="1600" dirty="0"/>
          </a:p>
          <a:p>
            <a:pPr marL="400050" lvl="1" indent="0">
              <a:spcBef>
                <a:spcPts val="0"/>
              </a:spcBef>
              <a:buNone/>
            </a:pPr>
            <a:r>
              <a:rPr lang="en-US" altLang="zh-CN" sz="1600" dirty="0"/>
              <a:t> </a:t>
            </a:r>
            <a:r>
              <a:rPr lang="en-US" altLang="zh-CN" sz="1600" dirty="0" smtClean="0"/>
              <a:t>   </a:t>
            </a: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		            </a:t>
            </a:r>
            <a:r>
              <a:rPr lang="en-US" altLang="zh-CN" sz="1600" dirty="0" err="1" smtClean="0"/>
              <a:t>detachstate</a:t>
            </a:r>
            <a:r>
              <a:rPr lang="en-US" altLang="zh-CN" sz="1600" dirty="0"/>
              <a:t>;   	//</a:t>
            </a:r>
            <a:r>
              <a:rPr lang="zh-CN" altLang="zh-CN" sz="1600" dirty="0"/>
              <a:t>线程分离属性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altLang="zh-CN" sz="1600" dirty="0" smtClean="0"/>
              <a:t>    </a:t>
            </a: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 </a:t>
            </a:r>
            <a:r>
              <a:rPr lang="en-US" altLang="zh-CN" sz="1600" dirty="0"/>
              <a:t> </a:t>
            </a:r>
            <a:r>
              <a:rPr lang="en-US" altLang="zh-CN" sz="1600" dirty="0" smtClean="0"/>
              <a:t>          	            </a:t>
            </a:r>
            <a:r>
              <a:rPr lang="en-US" altLang="zh-CN" sz="1600" dirty="0" err="1" smtClean="0"/>
              <a:t>schedpolicy</a:t>
            </a:r>
            <a:r>
              <a:rPr lang="en-US" altLang="zh-CN" sz="1600" dirty="0"/>
              <a:t>;  	//</a:t>
            </a:r>
            <a:r>
              <a:rPr lang="zh-CN" altLang="zh-CN" sz="1600" dirty="0"/>
              <a:t>线程调度策略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altLang="zh-CN" sz="1600" dirty="0" smtClean="0"/>
              <a:t>    </a:t>
            </a:r>
            <a:r>
              <a:rPr lang="en-US" altLang="zh-CN" sz="1600" dirty="0" err="1" smtClean="0"/>
              <a:t>struct</a:t>
            </a:r>
            <a:r>
              <a:rPr lang="en-US" altLang="zh-CN" sz="1600" dirty="0" smtClean="0"/>
              <a:t> </a:t>
            </a:r>
            <a:r>
              <a:rPr lang="en-US" altLang="zh-CN" sz="1600" dirty="0" err="1"/>
              <a:t>sched_param</a:t>
            </a:r>
            <a:r>
              <a:rPr lang="en-US" altLang="zh-CN" sz="1600" dirty="0"/>
              <a:t> 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schedparam</a:t>
            </a:r>
            <a:r>
              <a:rPr lang="en-US" altLang="zh-CN" sz="1600" dirty="0"/>
              <a:t>;  	//</a:t>
            </a:r>
            <a:r>
              <a:rPr lang="zh-CN" altLang="zh-CN" sz="1600" dirty="0"/>
              <a:t>线程的优先级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altLang="zh-CN" sz="1600" dirty="0" smtClean="0"/>
              <a:t>    </a:t>
            </a: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</a:t>
            </a:r>
            <a:r>
              <a:rPr lang="en-US" altLang="zh-CN" sz="1600" dirty="0"/>
              <a:t>		   </a:t>
            </a:r>
            <a:r>
              <a:rPr lang="en-US" altLang="zh-CN" sz="1600" dirty="0" smtClean="0"/>
              <a:t>          </a:t>
            </a:r>
            <a:r>
              <a:rPr lang="en-US" altLang="zh-CN" sz="1600" dirty="0" err="1" smtClean="0"/>
              <a:t>inheritsched</a:t>
            </a:r>
            <a:r>
              <a:rPr lang="en-US" altLang="zh-CN" sz="1600" dirty="0"/>
              <a:t>; 	//</a:t>
            </a:r>
            <a:r>
              <a:rPr lang="zh-CN" altLang="zh-CN" sz="1600" dirty="0"/>
              <a:t>线程的继承性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altLang="zh-CN" sz="1600" dirty="0" smtClean="0"/>
              <a:t>    </a:t>
            </a: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</a:t>
            </a:r>
            <a:r>
              <a:rPr lang="en-US" altLang="zh-CN" sz="1600" dirty="0"/>
              <a:t>		</a:t>
            </a:r>
            <a:r>
              <a:rPr lang="en-US" altLang="zh-CN" sz="1600" dirty="0" smtClean="0"/>
              <a:t>             scope</a:t>
            </a:r>
            <a:r>
              <a:rPr lang="en-US" altLang="zh-CN" sz="1600" dirty="0"/>
              <a:t>;		//</a:t>
            </a:r>
            <a:r>
              <a:rPr lang="zh-CN" altLang="zh-CN" sz="1600" dirty="0"/>
              <a:t>线程的作用域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altLang="zh-CN" sz="1600" dirty="0" smtClean="0"/>
              <a:t>    </a:t>
            </a:r>
            <a:r>
              <a:rPr lang="en-US" altLang="zh-CN" sz="1600" dirty="0" err="1" smtClean="0"/>
              <a:t>size_t</a:t>
            </a:r>
            <a:r>
              <a:rPr lang="en-US" altLang="zh-CN" sz="1600" dirty="0"/>
              <a:t>	</a:t>
            </a:r>
            <a:r>
              <a:rPr lang="en-US" altLang="zh-CN" sz="1600" dirty="0" smtClean="0"/>
              <a:t>             </a:t>
            </a:r>
            <a:r>
              <a:rPr lang="en-US" altLang="zh-CN" sz="1600" dirty="0" err="1" smtClean="0"/>
              <a:t>gurdsize</a:t>
            </a:r>
            <a:r>
              <a:rPr lang="en-US" altLang="zh-CN" sz="1600" dirty="0"/>
              <a:t>; 	</a:t>
            </a:r>
            <a:r>
              <a:rPr lang="en-US" altLang="zh-CN" sz="1600" dirty="0" smtClean="0"/>
              <a:t>	//</a:t>
            </a:r>
            <a:r>
              <a:rPr lang="zh-CN" altLang="zh-CN" sz="1600" dirty="0"/>
              <a:t>线程栈尾部的警戒缓冲区大小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altLang="zh-CN" sz="1600" dirty="0" smtClean="0"/>
              <a:t>    </a:t>
            </a: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</a:t>
            </a:r>
            <a:r>
              <a:rPr lang="en-US" altLang="zh-CN" sz="1600" dirty="0"/>
              <a:t>		</a:t>
            </a:r>
            <a:r>
              <a:rPr lang="en-US" altLang="zh-CN" sz="1600" dirty="0" smtClean="0"/>
              <a:t>             </a:t>
            </a:r>
            <a:r>
              <a:rPr lang="en-US" altLang="zh-CN" sz="1600" dirty="0" err="1" smtClean="0"/>
              <a:t>stackaddr_set</a:t>
            </a:r>
            <a:r>
              <a:rPr lang="en-US" altLang="zh-CN" sz="1600" dirty="0"/>
              <a:t>; 	//</a:t>
            </a:r>
            <a:r>
              <a:rPr lang="zh-CN" altLang="zh-CN" sz="1600" dirty="0"/>
              <a:t>线程栈地址集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altLang="zh-CN" sz="1600" dirty="0" smtClean="0"/>
              <a:t>    void</a:t>
            </a:r>
            <a:r>
              <a:rPr lang="en-US" altLang="zh-CN" sz="1600" dirty="0"/>
              <a:t>	</a:t>
            </a:r>
            <a:r>
              <a:rPr lang="en-US" altLang="zh-CN" sz="1600" dirty="0" smtClean="0"/>
              <a:t>            *</a:t>
            </a:r>
            <a:r>
              <a:rPr lang="en-US" altLang="zh-CN" sz="1600" dirty="0" err="1"/>
              <a:t>stackaddr</a:t>
            </a:r>
            <a:r>
              <a:rPr lang="en-US" altLang="zh-CN" sz="1600" dirty="0" smtClean="0"/>
              <a:t>;	</a:t>
            </a:r>
            <a:r>
              <a:rPr lang="en-US" altLang="zh-CN" sz="1600" dirty="0"/>
              <a:t>	//</a:t>
            </a:r>
            <a:r>
              <a:rPr lang="zh-CN" altLang="zh-CN" sz="1600" dirty="0"/>
              <a:t>线程栈位置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altLang="zh-CN" sz="1600" dirty="0" smtClean="0"/>
              <a:t>    </a:t>
            </a:r>
            <a:r>
              <a:rPr lang="en-US" altLang="zh-CN" sz="1600" dirty="0" err="1" smtClean="0"/>
              <a:t>size_t</a:t>
            </a:r>
            <a:r>
              <a:rPr lang="en-US" altLang="zh-CN" sz="1600" dirty="0"/>
              <a:t>	</a:t>
            </a:r>
            <a:r>
              <a:rPr lang="en-US" altLang="zh-CN" sz="1600" dirty="0" smtClean="0"/>
              <a:t>             </a:t>
            </a:r>
            <a:r>
              <a:rPr lang="en-US" altLang="zh-CN" sz="1600" dirty="0" err="1" smtClean="0"/>
              <a:t>stacksize</a:t>
            </a:r>
            <a:r>
              <a:rPr lang="en-US" altLang="zh-CN" sz="1600" dirty="0"/>
              <a:t>;	</a:t>
            </a:r>
            <a:r>
              <a:rPr lang="en-US" altLang="zh-CN" sz="1600" dirty="0" smtClean="0"/>
              <a:t>	//</a:t>
            </a:r>
            <a:r>
              <a:rPr lang="zh-CN" altLang="zh-CN" sz="1600" dirty="0"/>
              <a:t>线程栈大小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altLang="zh-CN" sz="1600" dirty="0"/>
              <a:t>} </a:t>
            </a:r>
            <a:r>
              <a:rPr lang="en-US" altLang="zh-CN" sz="1600" dirty="0" err="1"/>
              <a:t>pthread_attr_t</a:t>
            </a:r>
            <a:r>
              <a:rPr lang="en-US" altLang="zh-CN" sz="1600" dirty="0"/>
              <a:t>;</a:t>
            </a:r>
            <a:endParaRPr lang="zh-CN" altLang="zh-CN" sz="1600" dirty="0"/>
          </a:p>
          <a:p>
            <a:r>
              <a:rPr lang="zh-CN" altLang="en-US" dirty="0" smtClean="0">
                <a:solidFill>
                  <a:srgbClr val="0070C0"/>
                </a:solidFill>
              </a:rPr>
              <a:t>详情参见实验指导书，或自己百度</a:t>
            </a:r>
            <a:endParaRPr lang="en-US" altLang="zh-CN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445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B42DD650-022D-4E4F-B965-A9FA5D94782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sym typeface="宋体" panose="02010600030101010101" pitchFamily="2" charset="-122"/>
              </a:rPr>
              <a:t>自学：线程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sym typeface="宋体" panose="02010600030101010101" pitchFamily="2" charset="-122"/>
              </a:rPr>
              <a:t>属性：</a:t>
            </a:r>
            <a:r>
              <a:rPr lang="en-US" altLang="zh-CN" dirty="0"/>
              <a:t> </a:t>
            </a:r>
            <a:r>
              <a:rPr lang="en-US" altLang="zh-CN" dirty="0" err="1"/>
              <a:t>detachstate</a:t>
            </a: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  <a:sym typeface="宋体" panose="02010600030101010101" pitchFamily="2" charset="-122"/>
            </a:endParaRP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BC5D3443-A5FB-49C0-8526-BE7C4D24FD6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282700"/>
            <a:ext cx="7605712" cy="4754116"/>
          </a:xfrm>
        </p:spPr>
        <p:txBody>
          <a:bodyPr/>
          <a:lstStyle/>
          <a:p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线程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2000" b="1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detachstate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属性包括两种，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PTHREAD_CREATE_</a:t>
            </a:r>
            <a:r>
              <a:rPr lang="en-US" altLang="zh-CN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JOINABLE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PTHREAD_CREATE_</a:t>
            </a:r>
            <a:r>
              <a:rPr lang="en-US" altLang="zh-CN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DETACHED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缺省为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PTHREAD_CREATE_JOINABLE （0）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PTHREAD_CREATE_</a:t>
            </a:r>
            <a:r>
              <a:rPr lang="en-US" altLang="zh-CN" sz="2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JOINABLE</a:t>
            </a:r>
          </a:p>
          <a:p>
            <a:pPr lvl="1"/>
            <a:r>
              <a:rPr lang="zh-CN" altLang="zh-CN" dirty="0"/>
              <a:t>当子线程执行结束后，</a:t>
            </a:r>
            <a:r>
              <a:rPr lang="zh-CN" altLang="zh-CN" b="1" i="1" u="sng" dirty="0">
                <a:solidFill>
                  <a:srgbClr val="0070C0"/>
                </a:solidFill>
              </a:rPr>
              <a:t>不会</a:t>
            </a:r>
            <a:r>
              <a:rPr lang="zh-CN" altLang="zh-CN" b="1" dirty="0">
                <a:solidFill>
                  <a:srgbClr val="0070C0"/>
                </a:solidFill>
              </a:rPr>
              <a:t>自动释放</a:t>
            </a:r>
            <a:r>
              <a:rPr lang="zh-CN" altLang="zh-CN" dirty="0"/>
              <a:t>其所占用栈与线程描述符等资源（大约</a:t>
            </a:r>
            <a:r>
              <a:rPr lang="en-US" altLang="zh-CN" dirty="0"/>
              <a:t>8KB</a:t>
            </a:r>
            <a:r>
              <a:rPr lang="zh-CN" altLang="zh-CN" dirty="0"/>
              <a:t>），也就没有真正</a:t>
            </a:r>
            <a:r>
              <a:rPr lang="zh-CN" altLang="zh-CN" dirty="0" smtClean="0"/>
              <a:t>退出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需要</a:t>
            </a:r>
            <a:r>
              <a:rPr lang="zh-CN" altLang="zh-CN" dirty="0"/>
              <a:t>创建它的父线程调用</a:t>
            </a:r>
            <a:r>
              <a:rPr lang="en-US" altLang="zh-CN" dirty="0" err="1" smtClean="0">
                <a:solidFill>
                  <a:srgbClr val="7030A0"/>
                </a:solidFill>
              </a:rPr>
              <a:t>pthread_join</a:t>
            </a:r>
            <a:r>
              <a:rPr lang="en-US" altLang="zh-CN" dirty="0" smtClean="0">
                <a:solidFill>
                  <a:srgbClr val="7030A0"/>
                </a:solidFill>
              </a:rPr>
              <a:t>()</a:t>
            </a:r>
            <a:r>
              <a:rPr lang="zh-CN" altLang="zh-CN" dirty="0" smtClean="0"/>
              <a:t>来</a:t>
            </a:r>
            <a:r>
              <a:rPr lang="zh-CN" altLang="zh-CN" dirty="0"/>
              <a:t>等待子线程结束</a:t>
            </a:r>
            <a:r>
              <a:rPr lang="zh-CN" altLang="zh-CN" dirty="0" smtClean="0"/>
              <a:t>，</a:t>
            </a:r>
            <a:r>
              <a:rPr lang="zh-CN" altLang="zh-CN" dirty="0"/>
              <a:t>返回子线程的状态，</a:t>
            </a:r>
            <a:r>
              <a:rPr lang="zh-CN" altLang="zh-CN" dirty="0" smtClean="0"/>
              <a:t>并</a:t>
            </a:r>
            <a:r>
              <a:rPr lang="zh-CN" altLang="zh-CN" dirty="0"/>
              <a:t>释放子线程所占</a:t>
            </a:r>
            <a:r>
              <a:rPr lang="zh-CN" altLang="zh-CN" dirty="0" smtClean="0"/>
              <a:t>资源</a:t>
            </a:r>
            <a:endParaRPr lang="en-US" altLang="zh-CN" dirty="0" smtClean="0"/>
          </a:p>
          <a:p>
            <a:pPr lvl="1"/>
            <a:r>
              <a:rPr lang="zh-CN" altLang="zh-CN" dirty="0"/>
              <a:t>父线程调用</a:t>
            </a:r>
            <a:r>
              <a:rPr lang="en-US" altLang="zh-CN" dirty="0" err="1"/>
              <a:t>pthread_join</a:t>
            </a:r>
            <a:r>
              <a:rPr lang="en-US" altLang="zh-CN" dirty="0" smtClean="0"/>
              <a:t>()</a:t>
            </a:r>
            <a:r>
              <a:rPr lang="zh-CN" altLang="en-US" dirty="0" smtClean="0"/>
              <a:t>时</a:t>
            </a:r>
            <a:endParaRPr lang="en-US" altLang="zh-CN" dirty="0" smtClean="0"/>
          </a:p>
          <a:p>
            <a:pPr lvl="2"/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如果子线程结束，父线程立即从</a:t>
            </a:r>
            <a:r>
              <a:rPr lang="en-US" altLang="zh-CN" sz="1600" dirty="0" err="1"/>
              <a:t>pthread_join</a:t>
            </a:r>
            <a:r>
              <a:rPr lang="en-US" altLang="zh-CN" sz="1600" dirty="0" smtClean="0"/>
              <a:t>()</a:t>
            </a:r>
            <a:r>
              <a:rPr lang="zh-CN" altLang="en-US" sz="1600" dirty="0" smtClean="0"/>
              <a:t>返回</a:t>
            </a:r>
            <a:endParaRPr lang="en-US" altLang="zh-CN" sz="1600" dirty="0" smtClean="0"/>
          </a:p>
          <a:p>
            <a:pPr lvl="2"/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如果子线程尚未结束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父</a:t>
            </a:r>
            <a:r>
              <a:rPr lang="zh-CN" altLang="en-US" sz="16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线程阻塞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，直到子线程结束将父线程唤醒</a:t>
            </a:r>
            <a:endParaRPr lang="en-US" altLang="zh-CN" sz="1600" dirty="0"/>
          </a:p>
          <a:p>
            <a:pPr lvl="2"/>
            <a:r>
              <a:rPr lang="en-US" altLang="zh-CN" sz="1600" dirty="0" err="1" smtClean="0"/>
              <a:t>pthread_join</a:t>
            </a:r>
            <a:r>
              <a:rPr lang="en-US" altLang="zh-CN" sz="1600" dirty="0" smtClean="0"/>
              <a:t>(</a:t>
            </a:r>
            <a:r>
              <a:rPr lang="en-US" altLang="zh-CN" sz="1600" dirty="0" err="1">
                <a:solidFill>
                  <a:srgbClr val="006600"/>
                </a:solidFill>
              </a:rPr>
              <a:t>pthread_t</a:t>
            </a:r>
            <a:r>
              <a:rPr lang="en-US" altLang="zh-CN" sz="1600" dirty="0">
                <a:solidFill>
                  <a:srgbClr val="006600"/>
                </a:solidFill>
              </a:rPr>
              <a:t> </a:t>
            </a:r>
            <a:r>
              <a:rPr lang="en-US" altLang="zh-CN" sz="1600" dirty="0" err="1" smtClean="0"/>
              <a:t>tid</a:t>
            </a:r>
            <a:r>
              <a:rPr lang="en-US" altLang="zh-CN" sz="1600" dirty="0" smtClean="0"/>
              <a:t>,…)</a:t>
            </a:r>
            <a:r>
              <a:rPr lang="zh-CN" altLang="en-US" sz="1600" dirty="0" smtClean="0"/>
              <a:t>的功能类似于</a:t>
            </a:r>
            <a:r>
              <a:rPr lang="en-US" altLang="zh-CN" sz="1600" dirty="0" err="1" smtClean="0"/>
              <a:t>waitpid</a:t>
            </a:r>
            <a:r>
              <a:rPr lang="en-US" altLang="zh-CN" sz="1600" dirty="0" smtClean="0"/>
              <a:t>(</a:t>
            </a:r>
            <a:r>
              <a:rPr lang="en-US" altLang="zh-CN" sz="1600" dirty="0" err="1">
                <a:solidFill>
                  <a:srgbClr val="006600"/>
                </a:solidFill>
              </a:rPr>
              <a:t>pid_t</a:t>
            </a:r>
            <a:r>
              <a:rPr lang="en-US" altLang="zh-CN" sz="1600" dirty="0">
                <a:solidFill>
                  <a:srgbClr val="006600"/>
                </a:solidFill>
              </a:rPr>
              <a:t> </a:t>
            </a:r>
            <a:r>
              <a:rPr lang="en-US" altLang="zh-CN" sz="1600" dirty="0" err="1" smtClean="0"/>
              <a:t>pid</a:t>
            </a:r>
            <a:r>
              <a:rPr lang="en-US" altLang="zh-CN" sz="1600" dirty="0" smtClean="0"/>
              <a:t>, …)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000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11428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B42DD650-022D-4E4F-B965-A9FA5D94782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sym typeface="宋体" panose="02010600030101010101" pitchFamily="2" charset="-122"/>
              </a:rPr>
              <a:t>自学：线程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sym typeface="宋体" panose="02010600030101010101" pitchFamily="2" charset="-122"/>
              </a:rPr>
              <a:t>属性：</a:t>
            </a:r>
            <a:r>
              <a:rPr lang="en-US" altLang="zh-CN" dirty="0"/>
              <a:t> </a:t>
            </a:r>
            <a:r>
              <a:rPr lang="en-US" altLang="zh-CN" dirty="0" err="1"/>
              <a:t>detachstate</a:t>
            </a: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  <a:sym typeface="宋体" panose="02010600030101010101" pitchFamily="2" charset="-122"/>
            </a:endParaRP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BC5D3443-A5FB-49C0-8526-BE7C4D24FD6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68171" y="1282700"/>
            <a:ext cx="8194829" cy="4754116"/>
          </a:xfrm>
        </p:spPr>
        <p:txBody>
          <a:bodyPr/>
          <a:lstStyle/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PTHREAD_CREATE_</a:t>
            </a:r>
            <a:r>
              <a:rPr lang="en-US" altLang="zh-CN" sz="2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DETACHED</a:t>
            </a:r>
          </a:p>
          <a:p>
            <a:pPr lvl="1"/>
            <a:r>
              <a:rPr lang="zh-CN" altLang="zh-CN" dirty="0" smtClean="0"/>
              <a:t>当</a:t>
            </a:r>
            <a:r>
              <a:rPr lang="zh-CN" altLang="zh-CN" dirty="0"/>
              <a:t>子线程执行结束后</a:t>
            </a:r>
            <a:r>
              <a:rPr lang="zh-CN" altLang="zh-CN" dirty="0" smtClean="0"/>
              <a:t>，</a:t>
            </a:r>
            <a:r>
              <a:rPr lang="zh-CN" altLang="zh-CN" b="1" dirty="0" smtClean="0">
                <a:solidFill>
                  <a:srgbClr val="0070C0"/>
                </a:solidFill>
              </a:rPr>
              <a:t>自动</a:t>
            </a:r>
            <a:r>
              <a:rPr lang="zh-CN" altLang="zh-CN" b="1" dirty="0">
                <a:solidFill>
                  <a:srgbClr val="0070C0"/>
                </a:solidFill>
              </a:rPr>
              <a:t>释放</a:t>
            </a:r>
            <a:r>
              <a:rPr lang="zh-CN" altLang="zh-CN" dirty="0"/>
              <a:t>其所占用栈与线程描述符等</a:t>
            </a:r>
            <a:r>
              <a:rPr lang="zh-CN" altLang="zh-CN" dirty="0" smtClean="0"/>
              <a:t>资源</a:t>
            </a:r>
            <a:endParaRPr lang="en-US" altLang="zh-CN" dirty="0" smtClean="0"/>
          </a:p>
          <a:p>
            <a:pPr lvl="1"/>
            <a:r>
              <a:rPr lang="zh-CN" altLang="en-US" b="1" dirty="0" smtClean="0">
                <a:solidFill>
                  <a:srgbClr val="0070C0"/>
                </a:solidFill>
              </a:rPr>
              <a:t>不需要</a:t>
            </a:r>
            <a:r>
              <a:rPr lang="zh-CN" altLang="zh-CN" dirty="0" smtClean="0"/>
              <a:t>父</a:t>
            </a:r>
            <a:r>
              <a:rPr lang="zh-CN" altLang="zh-CN" dirty="0"/>
              <a:t>线程调用</a:t>
            </a:r>
            <a:r>
              <a:rPr lang="en-US" altLang="zh-CN" dirty="0" err="1" smtClean="0"/>
              <a:t>pthread_join</a:t>
            </a:r>
            <a:r>
              <a:rPr lang="en-US" altLang="zh-CN" dirty="0" smtClean="0"/>
              <a:t>()</a:t>
            </a:r>
            <a:r>
              <a:rPr lang="zh-CN" altLang="zh-CN" dirty="0" smtClean="0"/>
              <a:t>来</a:t>
            </a:r>
            <a:r>
              <a:rPr lang="zh-CN" altLang="zh-CN" dirty="0"/>
              <a:t>等待子线程</a:t>
            </a:r>
            <a:r>
              <a:rPr lang="zh-CN" altLang="zh-CN" dirty="0" smtClean="0"/>
              <a:t>结束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zh-CN" sz="2000" dirty="0"/>
              <a:t>应用</a:t>
            </a:r>
            <a:r>
              <a:rPr lang="zh-CN" altLang="zh-CN" sz="2000" dirty="0" smtClean="0"/>
              <a:t>场景</a:t>
            </a:r>
            <a:endParaRPr lang="en-US" altLang="zh-CN" sz="2000" dirty="0" smtClean="0"/>
          </a:p>
          <a:p>
            <a:pPr lvl="1"/>
            <a:r>
              <a:rPr lang="zh-CN" altLang="zh-CN" dirty="0" smtClean="0"/>
              <a:t>在</a:t>
            </a:r>
            <a:r>
              <a:rPr lang="en-US" altLang="zh-CN" dirty="0"/>
              <a:t>Web</a:t>
            </a:r>
            <a:r>
              <a:rPr lang="zh-CN" altLang="zh-CN" dirty="0"/>
              <a:t>服务器中，当主线程为每个新来的链接请求创建一个子线程进行处理时，因为主线程还要继续处理之后到来的链接，因此主线程并不希望因为调用</a:t>
            </a:r>
            <a:r>
              <a:rPr lang="en-US" altLang="zh-CN" dirty="0" err="1"/>
              <a:t>pthread_join</a:t>
            </a:r>
            <a:r>
              <a:rPr lang="zh-CN" altLang="zh-CN" dirty="0"/>
              <a:t>因等待子线程而阻塞</a:t>
            </a:r>
            <a:r>
              <a:rPr lang="zh-CN" altLang="zh-CN" dirty="0" smtClean="0"/>
              <a:t>自己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需要将子线程的</a:t>
            </a:r>
            <a:r>
              <a:rPr lang="en-US" altLang="zh-CN" b="1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detachstate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属性设置为</a:t>
            </a:r>
            <a:r>
              <a:rPr lang="en-US" altLang="zh-CN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PTHREAD_CREATE_DETACHED</a:t>
            </a:r>
          </a:p>
          <a:p>
            <a:r>
              <a:rPr lang="zh-CN" altLang="en-US" sz="2000" dirty="0" smtClean="0"/>
              <a:t>可以通过两个函数查看或设置该属性</a:t>
            </a:r>
            <a:endParaRPr lang="en-US" altLang="zh-CN" sz="2000" dirty="0" smtClean="0"/>
          </a:p>
          <a:p>
            <a:pPr lvl="1"/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pthread_attr_getdetachstate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(&amp;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attr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,&amp;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detachstate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lvl="1"/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pthread_attr_setdetachstate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(&amp;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attr,PTHREAD_CREATE_DETACHED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56373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https://pic1.zhimg.com/80/v2-aac4090302bbba85eb7bb9ca67f20774_720w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7068" y="1776031"/>
            <a:ext cx="5715000" cy="4238625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B77552BF-933C-46C2-B063-1B8D23355E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284163"/>
            <a:ext cx="8077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rgbClr val="9933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panose="020B0604020202020204" pitchFamily="34" charset="0"/>
              </a:rPr>
              <a:t>每个线程有自己的运行栈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  <a:latin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399021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B42DD650-022D-4E4F-B965-A9FA5D94782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sym typeface="宋体" panose="02010600030101010101" pitchFamily="2" charset="-122"/>
              </a:rPr>
              <a:t>自学：线程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sym typeface="宋体" panose="02010600030101010101" pitchFamily="2" charset="-122"/>
              </a:rPr>
              <a:t>属性：</a:t>
            </a:r>
            <a:r>
              <a:rPr lang="en-US" altLang="zh-CN" dirty="0"/>
              <a:t> </a:t>
            </a:r>
            <a:r>
              <a:rPr lang="en-US" altLang="zh-CN" dirty="0" err="1"/>
              <a:t>detachstate</a:t>
            </a: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  <a:sym typeface="宋体" panose="02010600030101010101" pitchFamily="2" charset="-122"/>
            </a:endParaRP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BC5D3443-A5FB-49C0-8526-BE7C4D24FD6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27087" y="1282700"/>
            <a:ext cx="7810885" cy="4754116"/>
          </a:xfrm>
        </p:spPr>
        <p:txBody>
          <a:bodyPr/>
          <a:lstStyle/>
          <a:p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设置方法有三种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父线程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调用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pthread_create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创建一个子线程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之前，利用</a:t>
            </a:r>
            <a:r>
              <a:rPr lang="en-US" altLang="zh-CN" dirty="0" err="1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pthread_attr_setdetachstate</a:t>
            </a:r>
            <a:r>
              <a:rPr lang="en-US" altLang="zh-CN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函数设置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父线程调用</a:t>
            </a:r>
            <a:r>
              <a:rPr lang="en-US" altLang="zh-CN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pthread_detach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thread_id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函数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设置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thread_id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所指定的子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线程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在子线程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的第一条语句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调用函数</a:t>
            </a:r>
            <a:r>
              <a:rPr lang="en-US" altLang="zh-CN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pthread_detach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pthread_self</a:t>
            </a:r>
            <a:r>
              <a:rPr lang="en-US" altLang="zh-CN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设置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其中，</a:t>
            </a:r>
            <a:r>
              <a:rPr lang="en-US" altLang="zh-C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pthread_t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zh-CN" sz="16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pthread_self</a:t>
            </a:r>
            <a:r>
              <a:rPr lang="en-US" altLang="zh-CN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(void)</a:t>
            </a:r>
            <a:r>
              <a:rPr lang="zh-CN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，其作用是获得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线程</a:t>
            </a:r>
            <a:r>
              <a:rPr lang="zh-CN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自身的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</a:p>
          <a:p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线程属性结构体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pthread_attr_t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中的线程的属性的具体内容，参见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参见实验指导书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82436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>
            <a:extLst>
              <a:ext uri="{FF2B5EF4-FFF2-40B4-BE49-F238E27FC236}">
                <a16:creationId xmlns:a16="http://schemas.microsoft.com/office/drawing/2014/main" id="{2F0B16D7-A168-497E-A884-E540B42A0F9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228600"/>
            <a:ext cx="8077200" cy="446088"/>
          </a:xfrm>
        </p:spPr>
        <p:txBody>
          <a:bodyPr/>
          <a:lstStyle/>
          <a:p>
            <a:pPr>
              <a:defRPr/>
            </a:pP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Eaxmple of </a:t>
            </a:r>
            <a:r>
              <a:rPr lang="zh-CN" altLang="en-US" sz="28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pthread</a:t>
            </a:r>
            <a:r>
              <a:rPr lang="en-US" altLang="zh-CN" sz="28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—</a:t>
            </a:r>
            <a:r>
              <a:rPr lang="zh-CN" altLang="en-US" sz="28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线程共享进程代码</a:t>
            </a:r>
            <a:endParaRPr lang="zh-CN" altLang="en-US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9155" name="TextBox 5">
            <a:extLst>
              <a:ext uri="{FF2B5EF4-FFF2-40B4-BE49-F238E27FC236}">
                <a16:creationId xmlns:a16="http://schemas.microsoft.com/office/drawing/2014/main" id="{0617A25C-37A1-47B0-8879-BDE303EA60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599" y="864142"/>
            <a:ext cx="3341687" cy="163521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zh-CN" sz="1400" dirty="0" smtClean="0"/>
              <a:t>//</a:t>
            </a:r>
            <a:r>
              <a:rPr lang="zh-CN" altLang="en-US" sz="1400" dirty="0" smtClean="0"/>
              <a:t>进程自定义函数：实现</a:t>
            </a:r>
            <a:r>
              <a:rPr lang="en-US" altLang="zh-CN" sz="1400" dirty="0" smtClean="0"/>
              <a:t>1~n</a:t>
            </a:r>
            <a:r>
              <a:rPr lang="zh-CN" altLang="en-US" sz="1400" dirty="0" smtClean="0"/>
              <a:t>的累加</a:t>
            </a:r>
            <a:endParaRPr lang="en-US" altLang="zh-CN" sz="1400" dirty="0"/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zh-CN" sz="1400" dirty="0" err="1"/>
              <a:t>int</a:t>
            </a:r>
            <a:r>
              <a:rPr lang="en-US" altLang="zh-CN" sz="1400" dirty="0"/>
              <a:t> </a:t>
            </a:r>
            <a:r>
              <a:rPr lang="en-US" altLang="zh-CN" sz="1400" dirty="0">
                <a:solidFill>
                  <a:srgbClr val="7030A0"/>
                </a:solidFill>
              </a:rPr>
              <a:t>add(</a:t>
            </a:r>
            <a:r>
              <a:rPr lang="en-US" altLang="zh-CN" sz="1400" dirty="0" err="1">
                <a:solidFill>
                  <a:srgbClr val="7030A0"/>
                </a:solidFill>
              </a:rPr>
              <a:t>int</a:t>
            </a:r>
            <a:r>
              <a:rPr lang="en-US" altLang="zh-CN" sz="1400" dirty="0">
                <a:solidFill>
                  <a:srgbClr val="7030A0"/>
                </a:solidFill>
              </a:rPr>
              <a:t> n</a:t>
            </a:r>
            <a:r>
              <a:rPr lang="en-US" altLang="zh-CN" sz="1400" dirty="0" smtClean="0">
                <a:solidFill>
                  <a:srgbClr val="7030A0"/>
                </a:solidFill>
              </a:rPr>
              <a:t>)</a:t>
            </a:r>
            <a:r>
              <a:rPr lang="en-US" altLang="zh-CN" sz="1400" dirty="0" smtClean="0"/>
              <a:t> {</a:t>
            </a:r>
            <a:endParaRPr lang="en-US" altLang="zh-CN" sz="1400" dirty="0"/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zh-CN" sz="1400" dirty="0"/>
              <a:t>   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 </a:t>
            </a:r>
            <a:r>
              <a:rPr lang="en-US" altLang="zh-CN" sz="1400" dirty="0" err="1"/>
              <a:t>tmp</a:t>
            </a:r>
            <a:r>
              <a:rPr lang="en-US" altLang="zh-CN" sz="1400" dirty="0"/>
              <a:t>=0; 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zh-CN" sz="1400" dirty="0"/>
              <a:t>   for (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=1;i&lt;=n;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++)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zh-CN" sz="1400" dirty="0"/>
              <a:t>       </a:t>
            </a:r>
            <a:r>
              <a:rPr lang="en-US" altLang="zh-CN" sz="1400" dirty="0" err="1"/>
              <a:t>tmp</a:t>
            </a:r>
            <a:r>
              <a:rPr lang="en-US" altLang="zh-CN" sz="1400" dirty="0"/>
              <a:t>+=</a:t>
            </a:r>
            <a:r>
              <a:rPr lang="en-US" altLang="zh-CN" sz="1400" dirty="0" err="1"/>
              <a:t>i</a:t>
            </a:r>
            <a:r>
              <a:rPr lang="en-US" altLang="zh-CN" sz="1400" dirty="0"/>
              <a:t>;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zh-CN" sz="1400" dirty="0"/>
              <a:t>   return </a:t>
            </a:r>
            <a:r>
              <a:rPr lang="en-US" altLang="zh-CN" sz="1400" dirty="0" err="1"/>
              <a:t>tmp</a:t>
            </a:r>
            <a:r>
              <a:rPr lang="en-US" altLang="zh-CN" sz="1400" dirty="0"/>
              <a:t>;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zh-CN" sz="1400" dirty="0"/>
              <a:t>}</a:t>
            </a:r>
          </a:p>
        </p:txBody>
      </p:sp>
      <p:sp>
        <p:nvSpPr>
          <p:cNvPr id="49156" name="文本框 1">
            <a:extLst>
              <a:ext uri="{FF2B5EF4-FFF2-40B4-BE49-F238E27FC236}">
                <a16:creationId xmlns:a16="http://schemas.microsoft.com/office/drawing/2014/main" id="{AA7FC5E6-683C-4AE6-ACE9-E4D578B2A0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738" y="700088"/>
            <a:ext cx="4886325" cy="483209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>
                <a:solidFill>
                  <a:srgbClr val="006600"/>
                </a:solidFill>
              </a:rPr>
              <a:t>#include &lt;</a:t>
            </a:r>
            <a:r>
              <a:rPr lang="en-US" altLang="zh-CN" sz="1400" dirty="0" err="1">
                <a:solidFill>
                  <a:srgbClr val="006600"/>
                </a:solidFill>
              </a:rPr>
              <a:t>pthread.h</a:t>
            </a:r>
            <a:r>
              <a:rPr lang="en-US" altLang="zh-CN" sz="1400" dirty="0">
                <a:solidFill>
                  <a:srgbClr val="006600"/>
                </a:solidFill>
              </a:rPr>
              <a:t>&gt;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zh-CN" sz="1400" dirty="0"/>
              <a:t>#include &lt;</a:t>
            </a:r>
            <a:r>
              <a:rPr lang="en-US" altLang="zh-CN" sz="1400" dirty="0" err="1"/>
              <a:t>stdio.h</a:t>
            </a:r>
            <a:r>
              <a:rPr lang="en-US" altLang="zh-CN" sz="1400" dirty="0"/>
              <a:t>&gt; 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zh-CN" sz="1400" dirty="0"/>
              <a:t>#include &lt;</a:t>
            </a:r>
            <a:r>
              <a:rPr lang="en-US" altLang="zh-CN" sz="1400" dirty="0" err="1"/>
              <a:t>stdlib.h</a:t>
            </a:r>
            <a:r>
              <a:rPr lang="en-US" altLang="zh-CN" sz="1400" dirty="0" smtClean="0"/>
              <a:t>&gt;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zh-CN" sz="1400" dirty="0" err="1" smtClean="0">
                <a:solidFill>
                  <a:srgbClr val="0000CC"/>
                </a:solidFill>
              </a:rPr>
              <a:t>int</a:t>
            </a:r>
            <a:r>
              <a:rPr lang="en-US" altLang="zh-CN" sz="1400" dirty="0" smtClean="0">
                <a:solidFill>
                  <a:srgbClr val="0000CC"/>
                </a:solidFill>
              </a:rPr>
              <a:t> add(</a:t>
            </a:r>
            <a:r>
              <a:rPr lang="en-US" altLang="zh-CN" sz="1400" dirty="0" err="1" smtClean="0">
                <a:solidFill>
                  <a:srgbClr val="0000CC"/>
                </a:solidFill>
              </a:rPr>
              <a:t>int</a:t>
            </a:r>
            <a:r>
              <a:rPr lang="en-US" altLang="zh-CN" sz="1400" dirty="0" smtClean="0">
                <a:solidFill>
                  <a:srgbClr val="0000CC"/>
                </a:solidFill>
              </a:rPr>
              <a:t>);</a:t>
            </a:r>
            <a:endParaRPr lang="en-US" altLang="zh-CN" sz="1400" dirty="0">
              <a:solidFill>
                <a:srgbClr val="0000CC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>
                <a:solidFill>
                  <a:srgbClr val="0070C0"/>
                </a:solidFill>
              </a:rPr>
              <a:t>int </a:t>
            </a:r>
            <a:r>
              <a:rPr lang="en-US" altLang="zh-CN" sz="1400" dirty="0">
                <a:solidFill>
                  <a:srgbClr val="FF0000"/>
                </a:solidFill>
              </a:rPr>
              <a:t>sum</a:t>
            </a:r>
            <a:r>
              <a:rPr lang="en-US" altLang="zh-CN" sz="1400" dirty="0">
                <a:solidFill>
                  <a:srgbClr val="0070C0"/>
                </a:solidFill>
              </a:rPr>
              <a:t>=10</a:t>
            </a:r>
            <a:r>
              <a:rPr lang="en-US" altLang="zh-CN" sz="1400" dirty="0"/>
              <a:t>; /*this data is shared by the threads*/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1" dirty="0">
                <a:solidFill>
                  <a:srgbClr val="7030A0"/>
                </a:solidFill>
              </a:rPr>
              <a:t>void *runner(void *param);  </a:t>
            </a:r>
            <a:r>
              <a:rPr lang="en-US" altLang="zh-CN" sz="1400" dirty="0"/>
              <a:t>/* the thread*/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1" dirty="0"/>
              <a:t>int main(int </a:t>
            </a:r>
            <a:r>
              <a:rPr lang="en-US" altLang="zh-CN" sz="1400" b="1" dirty="0" err="1"/>
              <a:t>argc</a:t>
            </a:r>
            <a:r>
              <a:rPr lang="en-US" altLang="zh-CN" sz="1400" b="1" dirty="0"/>
              <a:t>, char *</a:t>
            </a:r>
            <a:r>
              <a:rPr lang="en-US" altLang="zh-CN" sz="1400" b="1" dirty="0" err="1"/>
              <a:t>argv</a:t>
            </a:r>
            <a:r>
              <a:rPr lang="en-US" altLang="zh-CN" sz="1400" b="1" dirty="0"/>
              <a:t>[])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/>
              <a:t>{  </a:t>
            </a:r>
            <a:r>
              <a:rPr lang="en-US" altLang="zh-CN" sz="1400" dirty="0">
                <a:solidFill>
                  <a:srgbClr val="0070C0"/>
                </a:solidFill>
              </a:rPr>
              <a:t> </a:t>
            </a:r>
            <a:r>
              <a:rPr lang="en-US" altLang="zh-CN" sz="1400" dirty="0" err="1">
                <a:solidFill>
                  <a:srgbClr val="006600"/>
                </a:solidFill>
              </a:rPr>
              <a:t>pthread_t</a:t>
            </a:r>
            <a:r>
              <a:rPr lang="en-US" altLang="zh-CN" sz="1400" dirty="0">
                <a:solidFill>
                  <a:srgbClr val="006600"/>
                </a:solidFill>
              </a:rPr>
              <a:t> </a:t>
            </a:r>
            <a:r>
              <a:rPr lang="en-US" altLang="zh-CN" sz="1400" dirty="0" err="1">
                <a:solidFill>
                  <a:srgbClr val="006600"/>
                </a:solidFill>
              </a:rPr>
              <a:t>tid</a:t>
            </a:r>
            <a:r>
              <a:rPr lang="en-US" altLang="zh-CN" sz="1400" dirty="0">
                <a:solidFill>
                  <a:srgbClr val="006600"/>
                </a:solidFill>
              </a:rPr>
              <a:t> ;         </a:t>
            </a:r>
            <a:r>
              <a:rPr lang="en-US" altLang="zh-CN" sz="1400" dirty="0"/>
              <a:t>/*the thread identifier*/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>
                <a:solidFill>
                  <a:srgbClr val="006600"/>
                </a:solidFill>
              </a:rPr>
              <a:t>    </a:t>
            </a:r>
            <a:r>
              <a:rPr lang="en-US" altLang="zh-CN" sz="1400" dirty="0" err="1">
                <a:solidFill>
                  <a:srgbClr val="006600"/>
                </a:solidFill>
              </a:rPr>
              <a:t>pthread_attr_t</a:t>
            </a:r>
            <a:r>
              <a:rPr lang="en-US" altLang="zh-CN" sz="1400" dirty="0">
                <a:solidFill>
                  <a:srgbClr val="006600"/>
                </a:solidFill>
              </a:rPr>
              <a:t> </a:t>
            </a:r>
            <a:r>
              <a:rPr lang="en-US" altLang="zh-CN" sz="1400" dirty="0" err="1">
                <a:solidFill>
                  <a:srgbClr val="006600"/>
                </a:solidFill>
              </a:rPr>
              <a:t>attr</a:t>
            </a:r>
            <a:r>
              <a:rPr lang="en-US" altLang="zh-CN" sz="1400" dirty="0">
                <a:solidFill>
                  <a:srgbClr val="006600"/>
                </a:solidFill>
              </a:rPr>
              <a:t>;  </a:t>
            </a:r>
            <a:r>
              <a:rPr lang="en-US" altLang="zh-CN" sz="1400" dirty="0"/>
              <a:t>/* set of thread attributes*/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/>
              <a:t>    if (</a:t>
            </a:r>
            <a:r>
              <a:rPr lang="en-US" altLang="zh-CN" sz="1400" dirty="0" err="1"/>
              <a:t>argc</a:t>
            </a:r>
            <a:r>
              <a:rPr lang="en-US" altLang="zh-CN" sz="1400" dirty="0"/>
              <a:t>!=2)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/>
              <a:t>        </a:t>
            </a:r>
            <a:r>
              <a:rPr lang="en-US" altLang="zh-CN" sz="1400" dirty="0" err="1"/>
              <a:t>fprintf</a:t>
            </a:r>
            <a:r>
              <a:rPr lang="en-US" altLang="zh-CN" sz="1400" dirty="0"/>
              <a:t>(stderr, “usage: </a:t>
            </a:r>
            <a:r>
              <a:rPr lang="en-US" altLang="zh-CN" sz="1400" dirty="0" err="1"/>
              <a:t>a.out</a:t>
            </a:r>
            <a:r>
              <a:rPr lang="en-US" altLang="zh-CN" sz="1400" dirty="0"/>
              <a:t> &lt;integer value&gt;\n”);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/>
              <a:t>        return -1;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/>
              <a:t>    }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/>
              <a:t>    /* check if the </a:t>
            </a:r>
            <a:r>
              <a:rPr lang="en-US" altLang="zh-CN" sz="1400" dirty="0" err="1"/>
              <a:t>argv</a:t>
            </a:r>
            <a:r>
              <a:rPr lang="en-US" altLang="zh-CN" sz="1400" dirty="0"/>
              <a:t>[1] is a positive integer*/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/>
              <a:t>    /*get the default attributes*/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/>
              <a:t>    </a:t>
            </a:r>
            <a:r>
              <a:rPr lang="en-US" altLang="zh-CN" sz="1400" dirty="0" err="1">
                <a:solidFill>
                  <a:srgbClr val="006600"/>
                </a:solidFill>
              </a:rPr>
              <a:t>pthread_attr_init</a:t>
            </a:r>
            <a:r>
              <a:rPr lang="en-US" altLang="zh-CN" sz="1400" dirty="0">
                <a:solidFill>
                  <a:srgbClr val="006600"/>
                </a:solidFill>
              </a:rPr>
              <a:t>(&amp;</a:t>
            </a:r>
            <a:r>
              <a:rPr lang="en-US" altLang="zh-CN" sz="1400" dirty="0" err="1">
                <a:solidFill>
                  <a:srgbClr val="006600"/>
                </a:solidFill>
              </a:rPr>
              <a:t>attr</a:t>
            </a:r>
            <a:r>
              <a:rPr lang="en-US" altLang="zh-CN" sz="1400" dirty="0">
                <a:solidFill>
                  <a:srgbClr val="006600"/>
                </a:solidFill>
              </a:rPr>
              <a:t>); 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/>
              <a:t>    /* create the thread*/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>
                <a:solidFill>
                  <a:srgbClr val="0070C0"/>
                </a:solidFill>
              </a:rPr>
              <a:t>    </a:t>
            </a:r>
            <a:r>
              <a:rPr lang="en-US" altLang="zh-CN" sz="1400" dirty="0" err="1">
                <a:solidFill>
                  <a:srgbClr val="006600"/>
                </a:solidFill>
              </a:rPr>
              <a:t>pthread_create</a:t>
            </a:r>
            <a:r>
              <a:rPr lang="en-US" altLang="zh-CN" sz="1400" dirty="0">
                <a:solidFill>
                  <a:srgbClr val="006600"/>
                </a:solidFill>
              </a:rPr>
              <a:t>(&amp;</a:t>
            </a:r>
            <a:r>
              <a:rPr lang="en-US" altLang="zh-CN" sz="1400" dirty="0" err="1">
                <a:solidFill>
                  <a:srgbClr val="006600"/>
                </a:solidFill>
              </a:rPr>
              <a:t>tid</a:t>
            </a:r>
            <a:r>
              <a:rPr lang="en-US" altLang="zh-CN" sz="1400" dirty="0">
                <a:solidFill>
                  <a:srgbClr val="006600"/>
                </a:solidFill>
              </a:rPr>
              <a:t>, &amp;</a:t>
            </a:r>
            <a:r>
              <a:rPr lang="en-US" altLang="zh-CN" sz="1400" dirty="0" err="1">
                <a:solidFill>
                  <a:srgbClr val="006600"/>
                </a:solidFill>
              </a:rPr>
              <a:t>attr</a:t>
            </a:r>
            <a:r>
              <a:rPr lang="en-US" altLang="zh-CN" sz="1400" dirty="0">
                <a:solidFill>
                  <a:srgbClr val="006600"/>
                </a:solidFill>
              </a:rPr>
              <a:t>, runner, </a:t>
            </a:r>
            <a:r>
              <a:rPr lang="en-US" altLang="zh-CN" sz="1400" dirty="0" err="1">
                <a:solidFill>
                  <a:srgbClr val="FF0000"/>
                </a:solidFill>
              </a:rPr>
              <a:t>argv</a:t>
            </a:r>
            <a:r>
              <a:rPr lang="en-US" altLang="zh-CN" sz="1400" dirty="0">
                <a:solidFill>
                  <a:srgbClr val="FF0000"/>
                </a:solidFill>
              </a:rPr>
              <a:t>[1]</a:t>
            </a:r>
            <a:r>
              <a:rPr lang="en-US" altLang="zh-CN" sz="1400" dirty="0">
                <a:solidFill>
                  <a:srgbClr val="006600"/>
                </a:solidFill>
              </a:rPr>
              <a:t>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/>
              <a:t>    /*wait for the thread to exit */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1" dirty="0">
                <a:solidFill>
                  <a:srgbClr val="C00000"/>
                </a:solidFill>
              </a:rPr>
              <a:t>    </a:t>
            </a:r>
            <a:r>
              <a:rPr lang="en-US" altLang="zh-CN" sz="1400" b="1" dirty="0" err="1">
                <a:solidFill>
                  <a:srgbClr val="C00000"/>
                </a:solidFill>
              </a:rPr>
              <a:t>pthread_join</a:t>
            </a:r>
            <a:r>
              <a:rPr lang="en-US" altLang="zh-CN" sz="1400" b="1" dirty="0">
                <a:solidFill>
                  <a:srgbClr val="C00000"/>
                </a:solidFill>
              </a:rPr>
              <a:t>(</a:t>
            </a:r>
            <a:r>
              <a:rPr lang="en-US" altLang="zh-CN" sz="1400" b="1" dirty="0" err="1">
                <a:solidFill>
                  <a:srgbClr val="C00000"/>
                </a:solidFill>
              </a:rPr>
              <a:t>tid,NULL</a:t>
            </a:r>
            <a:r>
              <a:rPr lang="en-US" altLang="zh-CN" sz="1400" b="1" dirty="0" smtClean="0">
                <a:solidFill>
                  <a:srgbClr val="C00000"/>
                </a:solidFill>
              </a:rPr>
              <a:t>);</a:t>
            </a:r>
            <a:endParaRPr lang="en-US" altLang="zh-CN" sz="14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>
                <a:solidFill>
                  <a:srgbClr val="0000CC"/>
                </a:solidFill>
              </a:rPr>
              <a:t>    </a:t>
            </a:r>
            <a:r>
              <a:rPr lang="en-US" altLang="zh-CN" sz="1400" dirty="0" err="1">
                <a:solidFill>
                  <a:srgbClr val="0000CC"/>
                </a:solidFill>
              </a:rPr>
              <a:t>printf</a:t>
            </a:r>
            <a:r>
              <a:rPr lang="en-US" altLang="zh-CN" sz="1400" dirty="0">
                <a:solidFill>
                  <a:srgbClr val="0000CC"/>
                </a:solidFill>
              </a:rPr>
              <a:t>(“sum=%d\</a:t>
            </a:r>
            <a:r>
              <a:rPr lang="en-US" altLang="zh-CN" sz="1400" dirty="0" err="1">
                <a:solidFill>
                  <a:srgbClr val="0000CC"/>
                </a:solidFill>
              </a:rPr>
              <a:t>n”,sum</a:t>
            </a:r>
            <a:r>
              <a:rPr lang="en-US" altLang="zh-CN" sz="1400" dirty="0">
                <a:solidFill>
                  <a:srgbClr val="0000CC"/>
                </a:solidFill>
              </a:rPr>
              <a:t>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/>
              <a:t>} //main</a:t>
            </a:r>
            <a:endParaRPr lang="zh-CN" altLang="en-US" sz="1400" dirty="0"/>
          </a:p>
        </p:txBody>
      </p:sp>
      <p:sp>
        <p:nvSpPr>
          <p:cNvPr id="49157" name="文本框 2">
            <a:extLst>
              <a:ext uri="{FF2B5EF4-FFF2-40B4-BE49-F238E27FC236}">
                <a16:creationId xmlns:a16="http://schemas.microsoft.com/office/drawing/2014/main" id="{5E99F5F7-D404-430F-A334-70AF835FD5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599" y="2688814"/>
            <a:ext cx="3298825" cy="2216415"/>
          </a:xfrm>
          <a:prstGeom prst="rect">
            <a:avLst/>
          </a:prstGeom>
          <a:noFill/>
          <a:ln w="9525">
            <a:solidFill>
              <a:srgbClr val="00206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/>
              <a:t>/* the thread will begin control in this function </a:t>
            </a:r>
            <a:r>
              <a:rPr lang="en-US" altLang="zh-CN" sz="1400" dirty="0" smtClean="0"/>
              <a:t>*/</a:t>
            </a:r>
            <a:endParaRPr lang="en-US" altLang="zh-CN" sz="14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>
                <a:solidFill>
                  <a:srgbClr val="0000CC"/>
                </a:solidFill>
              </a:rPr>
              <a:t>void *runner(void *</a:t>
            </a:r>
            <a:r>
              <a:rPr lang="en-US" altLang="zh-CN" sz="1400" dirty="0">
                <a:solidFill>
                  <a:srgbClr val="FF0000"/>
                </a:solidFill>
              </a:rPr>
              <a:t>param</a:t>
            </a:r>
            <a:r>
              <a:rPr lang="en-US" altLang="zh-CN" sz="1400" dirty="0">
                <a:solidFill>
                  <a:srgbClr val="0000CC"/>
                </a:solidFill>
              </a:rPr>
              <a:t>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/>
              <a:t>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/>
              <a:t>   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 </a:t>
            </a:r>
            <a:r>
              <a:rPr lang="en-US" altLang="zh-CN" sz="1400" dirty="0" smtClean="0"/>
              <a:t>upper=</a:t>
            </a:r>
            <a:r>
              <a:rPr lang="en-US" altLang="zh-CN" sz="1400" dirty="0" err="1" smtClean="0"/>
              <a:t>atoi</a:t>
            </a:r>
            <a:r>
              <a:rPr lang="en-US" altLang="zh-CN" sz="1400" dirty="0" smtClean="0"/>
              <a:t>(</a:t>
            </a:r>
            <a:r>
              <a:rPr lang="en-US" altLang="zh-CN" sz="1400" dirty="0" err="1" smtClean="0">
                <a:solidFill>
                  <a:srgbClr val="FF0000"/>
                </a:solidFill>
              </a:rPr>
              <a:t>param</a:t>
            </a:r>
            <a:r>
              <a:rPr lang="en-US" altLang="zh-CN" sz="1400" dirty="0"/>
              <a:t>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/>
              <a:t>   </a:t>
            </a:r>
            <a:r>
              <a:rPr lang="en-US" altLang="zh-CN" sz="1400" dirty="0" smtClean="0"/>
              <a:t>//</a:t>
            </a:r>
            <a:r>
              <a:rPr lang="zh-CN" altLang="en-US" sz="1400" dirty="0" smtClean="0"/>
              <a:t>线程共享进程代码</a:t>
            </a:r>
            <a:endParaRPr lang="en-US" altLang="zh-CN" sz="1400" dirty="0" smtClean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>
                <a:solidFill>
                  <a:srgbClr val="0070C0"/>
                </a:solidFill>
              </a:rPr>
              <a:t> </a:t>
            </a:r>
            <a:r>
              <a:rPr lang="en-US" altLang="zh-CN" sz="1400" dirty="0" smtClean="0">
                <a:solidFill>
                  <a:srgbClr val="0070C0"/>
                </a:solidFill>
              </a:rPr>
              <a:t>  sum</a:t>
            </a:r>
            <a:r>
              <a:rPr lang="en-US" altLang="zh-CN" sz="1400" dirty="0" smtClean="0"/>
              <a:t>=</a:t>
            </a:r>
            <a:r>
              <a:rPr lang="en-US" altLang="zh-CN" sz="1400" dirty="0" smtClean="0">
                <a:solidFill>
                  <a:srgbClr val="7030A0"/>
                </a:solidFill>
              </a:rPr>
              <a:t>add</a:t>
            </a:r>
            <a:r>
              <a:rPr lang="en-US" altLang="zh-CN" sz="1400" dirty="0" smtClean="0"/>
              <a:t>(upper);</a:t>
            </a:r>
            <a:r>
              <a:rPr lang="en-US" altLang="zh-CN" sz="1400" dirty="0" smtClean="0">
                <a:solidFill>
                  <a:srgbClr val="0070C0"/>
                </a:solidFill>
              </a:rPr>
              <a:t> </a:t>
            </a:r>
            <a:endParaRPr lang="en-US" altLang="zh-CN" sz="1400" dirty="0">
              <a:solidFill>
                <a:srgbClr val="0070C0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14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 err="1" smtClean="0"/>
              <a:t>pthread_exit</a:t>
            </a:r>
            <a:r>
              <a:rPr lang="en-US" altLang="zh-CN" sz="1400" dirty="0" smtClean="0"/>
              <a:t>(0</a:t>
            </a:r>
            <a:r>
              <a:rPr lang="en-US" altLang="zh-CN" sz="1400" dirty="0"/>
              <a:t>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/>
              <a:t>}</a:t>
            </a:r>
            <a:endParaRPr lang="zh-CN" altLang="en-US" sz="1400" dirty="0"/>
          </a:p>
        </p:txBody>
      </p:sp>
      <p:sp>
        <p:nvSpPr>
          <p:cNvPr id="49158" name="文本框 3">
            <a:extLst>
              <a:ext uri="{FF2B5EF4-FFF2-40B4-BE49-F238E27FC236}">
                <a16:creationId xmlns:a16="http://schemas.microsoft.com/office/drawing/2014/main" id="{92947214-7DAA-403C-830A-3C61D7B98F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6141" y="6152521"/>
            <a:ext cx="67151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/>
              <a:t>Figure 4.6 Multithreaded C program using the </a:t>
            </a:r>
            <a:r>
              <a:rPr lang="en-US" altLang="zh-CN" dirty="0" err="1"/>
              <a:t>Pthreads</a:t>
            </a:r>
            <a:r>
              <a:rPr lang="en-US" altLang="zh-CN" dirty="0"/>
              <a:t> API</a:t>
            </a:r>
            <a:endParaRPr lang="zh-CN" altLang="en-US" dirty="0"/>
          </a:p>
        </p:txBody>
      </p:sp>
      <p:sp>
        <p:nvSpPr>
          <p:cNvPr id="7" name="TextBox 5">
            <a:extLst>
              <a:ext uri="{FF2B5EF4-FFF2-40B4-BE49-F238E27FC236}">
                <a16:creationId xmlns:a16="http://schemas.microsoft.com/office/drawing/2014/main" id="{2E58104B-FE7F-4E27-AA49-BBC8A25E71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4991" y="5094683"/>
            <a:ext cx="3341687" cy="30777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Monotype Sorts" pitchFamily="2" charset="2"/>
              <a:buNone/>
            </a:pPr>
            <a:r>
              <a:rPr lang="zh-CN" altLang="en-US" sz="1400" dirty="0" smtClean="0">
                <a:latin typeface="Helvetica" panose="020B0604020202020204" pitchFamily="34" charset="0"/>
              </a:rPr>
              <a:t>运行</a:t>
            </a:r>
            <a:r>
              <a:rPr lang="zh-CN" altLang="en-US" sz="1400" dirty="0">
                <a:latin typeface="Helvetica" panose="020B0604020202020204" pitchFamily="34" charset="0"/>
              </a:rPr>
              <a:t>例</a:t>
            </a:r>
            <a:r>
              <a:rPr lang="zh-CN" altLang="en-US" sz="1400" dirty="0" smtClean="0">
                <a:latin typeface="Helvetica" panose="020B0604020202020204" pitchFamily="34" charset="0"/>
              </a:rPr>
              <a:t>  </a:t>
            </a:r>
            <a:r>
              <a:rPr lang="en-US" altLang="zh-CN" sz="1400" dirty="0">
                <a:latin typeface="Helvetica" panose="020B0604020202020204" pitchFamily="34" charset="0"/>
              </a:rPr>
              <a:t>./</a:t>
            </a:r>
            <a:r>
              <a:rPr lang="en-US" altLang="zh-CN" sz="1400" dirty="0" err="1" smtClean="0">
                <a:latin typeface="Helvetica" panose="020B0604020202020204" pitchFamily="34" charset="0"/>
              </a:rPr>
              <a:t>a.out</a:t>
            </a:r>
            <a:r>
              <a:rPr lang="en-US" altLang="zh-CN" sz="1400" dirty="0" smtClean="0">
                <a:latin typeface="Helvetica" panose="020B0604020202020204" pitchFamily="34" charset="0"/>
              </a:rPr>
              <a:t> </a:t>
            </a:r>
            <a:r>
              <a:rPr lang="en-US" altLang="zh-CN" sz="1400" dirty="0">
                <a:latin typeface="Helvetica" panose="020B0604020202020204" pitchFamily="34" charset="0"/>
              </a:rPr>
              <a:t>5</a:t>
            </a:r>
          </a:p>
        </p:txBody>
      </p:sp>
      <p:sp>
        <p:nvSpPr>
          <p:cNvPr id="2" name="左右箭头 1"/>
          <p:cNvSpPr/>
          <p:nvPr/>
        </p:nvSpPr>
        <p:spPr bwMode="auto">
          <a:xfrm rot="21381747">
            <a:off x="1593522" y="1331330"/>
            <a:ext cx="3955516" cy="125281"/>
          </a:xfrm>
          <a:prstGeom prst="leftRightArrow">
            <a:avLst>
              <a:gd name="adj1" fmla="val 50000"/>
              <a:gd name="adj2" fmla="val 44444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0542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>
            <a:extLst>
              <a:ext uri="{FF2B5EF4-FFF2-40B4-BE49-F238E27FC236}">
                <a16:creationId xmlns:a16="http://schemas.microsoft.com/office/drawing/2014/main" id="{2F0B16D7-A168-497E-A884-E540B42A0F9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228600"/>
            <a:ext cx="8077200" cy="446088"/>
          </a:xfrm>
        </p:spPr>
        <p:txBody>
          <a:bodyPr/>
          <a:lstStyle/>
          <a:p>
            <a:pPr>
              <a:defRPr/>
            </a:pP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Eaxmple of pthread1</a:t>
            </a:r>
            <a:r>
              <a:rPr lang="en-US" altLang="zh-CN" sz="28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—</a:t>
            </a:r>
            <a:r>
              <a:rPr lang="zh-CN" altLang="en-US" sz="28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线程共享进程变量</a:t>
            </a:r>
            <a:endParaRPr lang="zh-CN" altLang="en-US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9155" name="TextBox 5">
            <a:extLst>
              <a:ext uri="{FF2B5EF4-FFF2-40B4-BE49-F238E27FC236}">
                <a16:creationId xmlns:a16="http://schemas.microsoft.com/office/drawing/2014/main" id="{0617A25C-37A1-47B0-8879-BDE303EA60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4031" y="4346574"/>
            <a:ext cx="3341687" cy="92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Monotype Sorts" pitchFamily="2" charset="2"/>
              <a:buNone/>
            </a:pPr>
            <a:r>
              <a:rPr lang="zh-CN" altLang="en-US" dirty="0">
                <a:latin typeface="Helvetica" panose="020B0604020202020204" pitchFamily="34" charset="0"/>
              </a:rPr>
              <a:t>编译命令：</a:t>
            </a:r>
            <a:endParaRPr lang="en-US" altLang="zh-CN" dirty="0">
              <a:latin typeface="Helvetica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 typeface="Monotype Sorts" pitchFamily="2" charset="2"/>
              <a:buNone/>
            </a:pPr>
            <a:r>
              <a:rPr lang="en-US" altLang="zh-CN" dirty="0" err="1">
                <a:latin typeface="Helvetica" panose="020B0604020202020204" pitchFamily="34" charset="0"/>
              </a:rPr>
              <a:t>gcc</a:t>
            </a:r>
            <a:r>
              <a:rPr lang="en-US" altLang="zh-CN" dirty="0">
                <a:latin typeface="Helvetica" panose="020B0604020202020204" pitchFamily="34" charset="0"/>
              </a:rPr>
              <a:t> </a:t>
            </a:r>
            <a:r>
              <a:rPr lang="en-US" altLang="zh-CN" dirty="0" err="1">
                <a:latin typeface="Helvetica" panose="020B0604020202020204" pitchFamily="34" charset="0"/>
              </a:rPr>
              <a:t>filename.c</a:t>
            </a:r>
            <a:r>
              <a:rPr lang="en-US" altLang="zh-CN" dirty="0">
                <a:latin typeface="Helvetica" panose="020B0604020202020204" pitchFamily="34" charset="0"/>
              </a:rPr>
              <a:t> </a:t>
            </a:r>
            <a:r>
              <a:rPr lang="en-US" altLang="zh-CN" dirty="0">
                <a:solidFill>
                  <a:srgbClr val="C00000"/>
                </a:solidFill>
                <a:latin typeface="Helvetica" panose="020B0604020202020204" pitchFamily="34" charset="0"/>
              </a:rPr>
              <a:t>–</a:t>
            </a:r>
            <a:r>
              <a:rPr lang="en-US" altLang="zh-CN" dirty="0" err="1">
                <a:solidFill>
                  <a:srgbClr val="C00000"/>
                </a:solidFill>
                <a:latin typeface="Helvetica" panose="020B0604020202020204" pitchFamily="34" charset="0"/>
              </a:rPr>
              <a:t>pthread</a:t>
            </a:r>
            <a:r>
              <a:rPr lang="zh-CN" altLang="en-US" dirty="0">
                <a:latin typeface="Helvetica" panose="020B0604020202020204" pitchFamily="34" charset="0"/>
              </a:rPr>
              <a:t>，或</a:t>
            </a:r>
            <a:endParaRPr lang="en-US" altLang="zh-CN" dirty="0">
              <a:latin typeface="Helvetica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 typeface="Monotype Sorts" pitchFamily="2" charset="2"/>
              <a:buNone/>
            </a:pPr>
            <a:r>
              <a:rPr lang="en-US" altLang="zh-CN" dirty="0" err="1">
                <a:latin typeface="Helvetica" panose="020B0604020202020204" pitchFamily="34" charset="0"/>
              </a:rPr>
              <a:t>gcc</a:t>
            </a:r>
            <a:r>
              <a:rPr lang="en-US" altLang="zh-CN" dirty="0">
                <a:latin typeface="Helvetica" panose="020B0604020202020204" pitchFamily="34" charset="0"/>
              </a:rPr>
              <a:t> </a:t>
            </a:r>
            <a:r>
              <a:rPr lang="en-US" altLang="zh-CN" dirty="0" err="1">
                <a:latin typeface="Helvetica" panose="020B0604020202020204" pitchFamily="34" charset="0"/>
              </a:rPr>
              <a:t>filename.c</a:t>
            </a:r>
            <a:r>
              <a:rPr lang="en-US" altLang="zh-CN" dirty="0">
                <a:latin typeface="Helvetica" panose="020B0604020202020204" pitchFamily="34" charset="0"/>
              </a:rPr>
              <a:t> </a:t>
            </a:r>
            <a:r>
              <a:rPr lang="en-US" altLang="zh-CN" dirty="0">
                <a:solidFill>
                  <a:srgbClr val="C00000"/>
                </a:solidFill>
                <a:latin typeface="Helvetica" panose="020B0604020202020204" pitchFamily="34" charset="0"/>
              </a:rPr>
              <a:t>–</a:t>
            </a:r>
            <a:r>
              <a:rPr lang="en-US" altLang="zh-CN" dirty="0" err="1">
                <a:solidFill>
                  <a:srgbClr val="C00000"/>
                </a:solidFill>
                <a:latin typeface="Helvetica" panose="020B0604020202020204" pitchFamily="34" charset="0"/>
              </a:rPr>
              <a:t>lpthread</a:t>
            </a:r>
            <a:endParaRPr lang="en-US" altLang="zh-CN" dirty="0">
              <a:latin typeface="Helvetica" panose="020B0604020202020204" pitchFamily="34" charset="0"/>
            </a:endParaRPr>
          </a:p>
        </p:txBody>
      </p:sp>
      <p:sp>
        <p:nvSpPr>
          <p:cNvPr id="49156" name="文本框 1">
            <a:extLst>
              <a:ext uri="{FF2B5EF4-FFF2-40B4-BE49-F238E27FC236}">
                <a16:creationId xmlns:a16="http://schemas.microsoft.com/office/drawing/2014/main" id="{AA7FC5E6-683C-4AE6-ACE9-E4D578B2A0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738" y="700088"/>
            <a:ext cx="4886325" cy="550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#include &lt;</a:t>
            </a:r>
            <a:r>
              <a:rPr lang="en-US" altLang="zh-CN" sz="1600" dirty="0" err="1">
                <a:solidFill>
                  <a:srgbClr val="006600"/>
                </a:solidFill>
              </a:rPr>
              <a:t>pthread.h</a:t>
            </a:r>
            <a:r>
              <a:rPr lang="en-US" altLang="zh-CN" sz="1600" dirty="0">
                <a:solidFill>
                  <a:srgbClr val="006600"/>
                </a:solidFill>
              </a:rPr>
              <a:t>&gt;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zh-CN" sz="1600" dirty="0"/>
              <a:t>#include &lt;</a:t>
            </a:r>
            <a:r>
              <a:rPr lang="en-US" altLang="zh-CN" sz="1600" dirty="0" err="1"/>
              <a:t>stdio.h</a:t>
            </a:r>
            <a:r>
              <a:rPr lang="en-US" altLang="zh-CN" sz="1600" dirty="0"/>
              <a:t>&gt; 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zh-CN" sz="1600" dirty="0"/>
              <a:t>#include &lt;</a:t>
            </a:r>
            <a:r>
              <a:rPr lang="en-US" altLang="zh-CN" sz="1600" dirty="0" err="1"/>
              <a:t>stdlib.h</a:t>
            </a:r>
            <a:r>
              <a:rPr lang="en-US" altLang="zh-CN" sz="1600" dirty="0"/>
              <a:t>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 dirty="0">
                <a:solidFill>
                  <a:srgbClr val="C00000"/>
                </a:solidFill>
              </a:rPr>
              <a:t>int sum=10</a:t>
            </a:r>
            <a:r>
              <a:rPr lang="en-US" altLang="zh-CN" sz="1600" dirty="0"/>
              <a:t>; /*this data is shared by the threads*/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70C0"/>
                </a:solidFill>
              </a:rPr>
              <a:t>void *runner(void *param);  </a:t>
            </a:r>
            <a:r>
              <a:rPr lang="en-US" altLang="zh-CN" sz="1600" dirty="0"/>
              <a:t>/* the thread*/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 dirty="0"/>
              <a:t>int main(int </a:t>
            </a:r>
            <a:r>
              <a:rPr lang="en-US" altLang="zh-CN" sz="1600" b="1" dirty="0" err="1"/>
              <a:t>argc</a:t>
            </a:r>
            <a:r>
              <a:rPr lang="en-US" altLang="zh-CN" sz="1600" b="1" dirty="0"/>
              <a:t>, char *</a:t>
            </a:r>
            <a:r>
              <a:rPr lang="en-US" altLang="zh-CN" sz="1600" b="1" dirty="0" err="1"/>
              <a:t>argv</a:t>
            </a:r>
            <a:r>
              <a:rPr lang="en-US" altLang="zh-CN" sz="1600" b="1" dirty="0"/>
              <a:t>[])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{  </a:t>
            </a:r>
            <a:r>
              <a:rPr lang="en-US" altLang="zh-CN" sz="1600" dirty="0">
                <a:solidFill>
                  <a:srgbClr val="0070C0"/>
                </a:solidFill>
              </a:rPr>
              <a:t> </a:t>
            </a:r>
            <a:r>
              <a:rPr lang="en-US" altLang="zh-CN" sz="1600" dirty="0" err="1">
                <a:solidFill>
                  <a:srgbClr val="006600"/>
                </a:solidFill>
              </a:rPr>
              <a:t>pthread_t</a:t>
            </a:r>
            <a:r>
              <a:rPr lang="en-US" altLang="zh-CN" sz="1600" dirty="0">
                <a:solidFill>
                  <a:srgbClr val="006600"/>
                </a:solidFill>
              </a:rPr>
              <a:t> </a:t>
            </a:r>
            <a:r>
              <a:rPr lang="en-US" altLang="zh-CN" sz="1600" dirty="0" err="1">
                <a:solidFill>
                  <a:srgbClr val="006600"/>
                </a:solidFill>
              </a:rPr>
              <a:t>tid</a:t>
            </a:r>
            <a:r>
              <a:rPr lang="en-US" altLang="zh-CN" sz="1600" dirty="0">
                <a:solidFill>
                  <a:srgbClr val="006600"/>
                </a:solidFill>
              </a:rPr>
              <a:t> ;         </a:t>
            </a:r>
            <a:r>
              <a:rPr lang="en-US" altLang="zh-CN" sz="1600" dirty="0"/>
              <a:t>/*the thread identifier*/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  </a:t>
            </a:r>
            <a:r>
              <a:rPr lang="en-US" altLang="zh-CN" sz="1600" dirty="0" err="1">
                <a:solidFill>
                  <a:srgbClr val="006600"/>
                </a:solidFill>
              </a:rPr>
              <a:t>pthread_attr_t</a:t>
            </a:r>
            <a:r>
              <a:rPr lang="en-US" altLang="zh-CN" sz="1600" dirty="0">
                <a:solidFill>
                  <a:srgbClr val="006600"/>
                </a:solidFill>
              </a:rPr>
              <a:t> </a:t>
            </a:r>
            <a:r>
              <a:rPr lang="en-US" altLang="zh-CN" sz="1600" dirty="0" err="1">
                <a:solidFill>
                  <a:srgbClr val="006600"/>
                </a:solidFill>
              </a:rPr>
              <a:t>attr</a:t>
            </a:r>
            <a:r>
              <a:rPr lang="en-US" altLang="zh-CN" sz="1600" dirty="0">
                <a:solidFill>
                  <a:srgbClr val="006600"/>
                </a:solidFill>
              </a:rPr>
              <a:t>;  </a:t>
            </a:r>
            <a:r>
              <a:rPr lang="en-US" altLang="zh-CN" sz="1600" dirty="0"/>
              <a:t>/* set of thread attributes*/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    if (</a:t>
            </a:r>
            <a:r>
              <a:rPr lang="en-US" altLang="zh-CN" sz="1600" dirty="0" err="1"/>
              <a:t>argc</a:t>
            </a:r>
            <a:r>
              <a:rPr lang="en-US" altLang="zh-CN" sz="1600" dirty="0"/>
              <a:t>!=2)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        </a:t>
            </a:r>
            <a:r>
              <a:rPr lang="en-US" altLang="zh-CN" sz="1600" dirty="0" err="1"/>
              <a:t>fprintf</a:t>
            </a:r>
            <a:r>
              <a:rPr lang="en-US" altLang="zh-CN" sz="1600" dirty="0"/>
              <a:t>(stderr, “usage: </a:t>
            </a:r>
            <a:r>
              <a:rPr lang="en-US" altLang="zh-CN" sz="1600" dirty="0" err="1"/>
              <a:t>a.out</a:t>
            </a:r>
            <a:r>
              <a:rPr lang="en-US" altLang="zh-CN" sz="1600" dirty="0"/>
              <a:t> &lt;integer value&gt;\n”);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        return -1;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    }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    /* check if the </a:t>
            </a:r>
            <a:r>
              <a:rPr lang="en-US" altLang="zh-CN" sz="1600" dirty="0" err="1"/>
              <a:t>argv</a:t>
            </a:r>
            <a:r>
              <a:rPr lang="en-US" altLang="zh-CN" sz="1600" dirty="0"/>
              <a:t>[1] is a positive integer*/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    /*get the default attributes*/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    </a:t>
            </a:r>
            <a:r>
              <a:rPr lang="en-US" altLang="zh-CN" sz="1600" dirty="0" err="1">
                <a:solidFill>
                  <a:srgbClr val="006600"/>
                </a:solidFill>
              </a:rPr>
              <a:t>pthread_attr_init</a:t>
            </a:r>
            <a:r>
              <a:rPr lang="en-US" altLang="zh-CN" sz="1600" dirty="0">
                <a:solidFill>
                  <a:srgbClr val="006600"/>
                </a:solidFill>
              </a:rPr>
              <a:t>(&amp;</a:t>
            </a:r>
            <a:r>
              <a:rPr lang="en-US" altLang="zh-CN" sz="1600" dirty="0" err="1">
                <a:solidFill>
                  <a:srgbClr val="006600"/>
                </a:solidFill>
              </a:rPr>
              <a:t>attr</a:t>
            </a:r>
            <a:r>
              <a:rPr lang="en-US" altLang="zh-CN" sz="1600" dirty="0">
                <a:solidFill>
                  <a:srgbClr val="006600"/>
                </a:solidFill>
              </a:rPr>
              <a:t>); 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    /* create the thread*/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70C0"/>
                </a:solidFill>
              </a:rPr>
              <a:t>    </a:t>
            </a:r>
            <a:r>
              <a:rPr lang="en-US" altLang="zh-CN" sz="1600" dirty="0" err="1">
                <a:solidFill>
                  <a:srgbClr val="006600"/>
                </a:solidFill>
              </a:rPr>
              <a:t>pthread_create</a:t>
            </a:r>
            <a:r>
              <a:rPr lang="en-US" altLang="zh-CN" sz="1600" dirty="0">
                <a:solidFill>
                  <a:srgbClr val="006600"/>
                </a:solidFill>
              </a:rPr>
              <a:t>(&amp;</a:t>
            </a:r>
            <a:r>
              <a:rPr lang="en-US" altLang="zh-CN" sz="1600" dirty="0" err="1">
                <a:solidFill>
                  <a:srgbClr val="006600"/>
                </a:solidFill>
              </a:rPr>
              <a:t>tid</a:t>
            </a:r>
            <a:r>
              <a:rPr lang="en-US" altLang="zh-CN" sz="1600" dirty="0">
                <a:solidFill>
                  <a:srgbClr val="006600"/>
                </a:solidFill>
              </a:rPr>
              <a:t>, &amp;</a:t>
            </a:r>
            <a:r>
              <a:rPr lang="en-US" altLang="zh-CN" sz="1600" dirty="0" err="1">
                <a:solidFill>
                  <a:srgbClr val="006600"/>
                </a:solidFill>
              </a:rPr>
              <a:t>attr</a:t>
            </a:r>
            <a:r>
              <a:rPr lang="en-US" altLang="zh-CN" sz="1600" dirty="0">
                <a:solidFill>
                  <a:srgbClr val="006600"/>
                </a:solidFill>
              </a:rPr>
              <a:t>, runner, </a:t>
            </a:r>
            <a:r>
              <a:rPr lang="en-US" altLang="zh-CN" sz="1600" dirty="0" err="1">
                <a:solidFill>
                  <a:srgbClr val="FF0000"/>
                </a:solidFill>
              </a:rPr>
              <a:t>argv</a:t>
            </a:r>
            <a:r>
              <a:rPr lang="en-US" altLang="zh-CN" sz="1600" dirty="0">
                <a:solidFill>
                  <a:srgbClr val="FF0000"/>
                </a:solidFill>
              </a:rPr>
              <a:t>[1]</a:t>
            </a:r>
            <a:r>
              <a:rPr lang="en-US" altLang="zh-CN" sz="1600" dirty="0">
                <a:solidFill>
                  <a:srgbClr val="006600"/>
                </a:solidFill>
              </a:rPr>
              <a:t>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    /*wait for the thread to exit */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 dirty="0">
                <a:solidFill>
                  <a:srgbClr val="C00000"/>
                </a:solidFill>
              </a:rPr>
              <a:t>    </a:t>
            </a:r>
            <a:r>
              <a:rPr lang="en-US" altLang="zh-CN" sz="1600" b="1" dirty="0" err="1">
                <a:solidFill>
                  <a:srgbClr val="C00000"/>
                </a:solidFill>
              </a:rPr>
              <a:t>pthread_join</a:t>
            </a:r>
            <a:r>
              <a:rPr lang="en-US" altLang="zh-CN" sz="1600" b="1" dirty="0">
                <a:solidFill>
                  <a:srgbClr val="C00000"/>
                </a:solidFill>
              </a:rPr>
              <a:t>(</a:t>
            </a:r>
            <a:r>
              <a:rPr lang="en-US" altLang="zh-CN" sz="1600" b="1" dirty="0" err="1">
                <a:solidFill>
                  <a:srgbClr val="C00000"/>
                </a:solidFill>
              </a:rPr>
              <a:t>tid,NULL</a:t>
            </a:r>
            <a:r>
              <a:rPr lang="en-US" altLang="zh-CN" sz="1600" b="1" dirty="0">
                <a:solidFill>
                  <a:srgbClr val="C00000"/>
                </a:solidFill>
              </a:rPr>
              <a:t>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70C0"/>
                </a:solidFill>
              </a:rPr>
              <a:t>    sum+=10;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00CC"/>
                </a:solidFill>
              </a:rPr>
              <a:t>    </a:t>
            </a:r>
            <a:r>
              <a:rPr lang="en-US" altLang="zh-CN" sz="1600" dirty="0" err="1">
                <a:solidFill>
                  <a:srgbClr val="0000CC"/>
                </a:solidFill>
              </a:rPr>
              <a:t>printf</a:t>
            </a:r>
            <a:r>
              <a:rPr lang="en-US" altLang="zh-CN" sz="1600" dirty="0">
                <a:solidFill>
                  <a:srgbClr val="0000CC"/>
                </a:solidFill>
              </a:rPr>
              <a:t>(“sum=%d\</a:t>
            </a:r>
            <a:r>
              <a:rPr lang="en-US" altLang="zh-CN" sz="1600" dirty="0" err="1">
                <a:solidFill>
                  <a:srgbClr val="0000CC"/>
                </a:solidFill>
              </a:rPr>
              <a:t>n”,sum</a:t>
            </a:r>
            <a:r>
              <a:rPr lang="en-US" altLang="zh-CN" sz="1600" dirty="0">
                <a:solidFill>
                  <a:srgbClr val="0000CC"/>
                </a:solidFill>
              </a:rPr>
              <a:t>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} //main</a:t>
            </a:r>
            <a:endParaRPr lang="zh-CN" altLang="en-US" sz="1600" dirty="0"/>
          </a:p>
        </p:txBody>
      </p:sp>
      <p:sp>
        <p:nvSpPr>
          <p:cNvPr id="49157" name="文本框 2">
            <a:extLst>
              <a:ext uri="{FF2B5EF4-FFF2-40B4-BE49-F238E27FC236}">
                <a16:creationId xmlns:a16="http://schemas.microsoft.com/office/drawing/2014/main" id="{5E99F5F7-D404-430F-A334-70AF835FD5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5463" y="863600"/>
            <a:ext cx="3298825" cy="3416300"/>
          </a:xfrm>
          <a:prstGeom prst="rect">
            <a:avLst/>
          </a:prstGeom>
          <a:noFill/>
          <a:ln w="9525">
            <a:solidFill>
              <a:srgbClr val="00206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/>
              <a:t>/* the thread will begin control in this function */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rgbClr val="0000CC"/>
                </a:solidFill>
              </a:rPr>
              <a:t>void *runner(void *</a:t>
            </a:r>
            <a:r>
              <a:rPr lang="en-US" altLang="zh-CN" dirty="0">
                <a:solidFill>
                  <a:srgbClr val="FF0000"/>
                </a:solidFill>
              </a:rPr>
              <a:t>param</a:t>
            </a:r>
            <a:r>
              <a:rPr lang="en-US" altLang="zh-CN" dirty="0">
                <a:solidFill>
                  <a:srgbClr val="0000CC"/>
                </a:solidFill>
              </a:rPr>
              <a:t>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/>
              <a:t>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/>
              <a:t>   int </a:t>
            </a:r>
            <a:r>
              <a:rPr lang="en-US" altLang="zh-CN" dirty="0" err="1"/>
              <a:t>i</a:t>
            </a:r>
            <a:r>
              <a:rPr lang="en-US" altLang="zh-CN" dirty="0"/>
              <a:t>, upper=</a:t>
            </a:r>
            <a:r>
              <a:rPr lang="en-US" altLang="zh-CN" dirty="0" err="1"/>
              <a:t>atoi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FF0000"/>
                </a:solidFill>
              </a:rPr>
              <a:t>param</a:t>
            </a:r>
            <a:r>
              <a:rPr lang="en-US" altLang="zh-CN" dirty="0"/>
              <a:t>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/>
              <a:t>   </a:t>
            </a:r>
            <a:r>
              <a:rPr lang="en-US" altLang="zh-CN" dirty="0">
                <a:solidFill>
                  <a:srgbClr val="0070C0"/>
                </a:solidFill>
              </a:rPr>
              <a:t>sum=0;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/>
              <a:t>   for (</a:t>
            </a:r>
            <a:r>
              <a:rPr lang="en-US" altLang="zh-CN" dirty="0" err="1"/>
              <a:t>i</a:t>
            </a:r>
            <a:r>
              <a:rPr lang="en-US" altLang="zh-CN" dirty="0"/>
              <a:t>=1;i&lt;=upper; </a:t>
            </a:r>
            <a:r>
              <a:rPr lang="en-US" altLang="zh-CN" dirty="0" err="1"/>
              <a:t>i</a:t>
            </a:r>
            <a:r>
              <a:rPr lang="en-US" altLang="zh-CN" dirty="0"/>
              <a:t>++)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/>
              <a:t>       </a:t>
            </a:r>
            <a:r>
              <a:rPr lang="en-US" altLang="zh-CN" dirty="0">
                <a:solidFill>
                  <a:srgbClr val="0070C0"/>
                </a:solidFill>
              </a:rPr>
              <a:t>sum</a:t>
            </a:r>
            <a:r>
              <a:rPr lang="en-US" altLang="zh-CN" dirty="0"/>
              <a:t>+=</a:t>
            </a:r>
            <a:r>
              <a:rPr lang="en-US" altLang="zh-CN" dirty="0" err="1"/>
              <a:t>i</a:t>
            </a:r>
            <a:r>
              <a:rPr lang="en-US" altLang="zh-CN" dirty="0"/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/>
              <a:t>   </a:t>
            </a:r>
            <a:r>
              <a:rPr lang="en-US" altLang="zh-CN" dirty="0" err="1"/>
              <a:t>pthread_exit</a:t>
            </a:r>
            <a:r>
              <a:rPr lang="en-US" altLang="zh-CN" dirty="0"/>
              <a:t>(0);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49158" name="文本框 3">
            <a:extLst>
              <a:ext uri="{FF2B5EF4-FFF2-40B4-BE49-F238E27FC236}">
                <a16:creationId xmlns:a16="http://schemas.microsoft.com/office/drawing/2014/main" id="{92947214-7DAA-403C-830A-3C61D7B98F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8061" y="6261100"/>
            <a:ext cx="67151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/>
              <a:t>Figure 4.6 Multithreaded C program using the Pthreads API</a:t>
            </a:r>
            <a:endParaRPr lang="zh-CN" altLang="en-US"/>
          </a:p>
        </p:txBody>
      </p:sp>
      <p:sp>
        <p:nvSpPr>
          <p:cNvPr id="7" name="TextBox 5">
            <a:extLst>
              <a:ext uri="{FF2B5EF4-FFF2-40B4-BE49-F238E27FC236}">
                <a16:creationId xmlns:a16="http://schemas.microsoft.com/office/drawing/2014/main" id="{2E58104B-FE7F-4E27-AA49-BBC8A25E71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4031" y="5338866"/>
            <a:ext cx="3341687" cy="36933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Monotype Sorts" pitchFamily="2" charset="2"/>
              <a:buNone/>
            </a:pPr>
            <a:r>
              <a:rPr lang="zh-CN" altLang="en-US" dirty="0">
                <a:latin typeface="Helvetica" panose="020B0604020202020204" pitchFamily="34" charset="0"/>
              </a:rPr>
              <a:t>运行  </a:t>
            </a:r>
            <a:r>
              <a:rPr lang="en-US" altLang="zh-CN" dirty="0">
                <a:latin typeface="Helvetica" panose="020B0604020202020204" pitchFamily="34" charset="0"/>
              </a:rPr>
              <a:t>./</a:t>
            </a:r>
            <a:r>
              <a:rPr lang="en-US" altLang="zh-CN" dirty="0" err="1" smtClean="0">
                <a:latin typeface="Helvetica" panose="020B0604020202020204" pitchFamily="34" charset="0"/>
              </a:rPr>
              <a:t>a.out</a:t>
            </a:r>
            <a:r>
              <a:rPr lang="en-US" altLang="zh-CN" dirty="0" smtClean="0">
                <a:latin typeface="Helvetica" panose="020B0604020202020204" pitchFamily="34" charset="0"/>
              </a:rPr>
              <a:t> </a:t>
            </a:r>
            <a:r>
              <a:rPr lang="en-US" altLang="zh-CN" dirty="0">
                <a:latin typeface="Helvetica" panose="020B0604020202020204" pitchFamily="34" charset="0"/>
              </a:rPr>
              <a:t>5</a:t>
            </a:r>
          </a:p>
        </p:txBody>
      </p:sp>
      <p:sp>
        <p:nvSpPr>
          <p:cNvPr id="2" name="圆角矩形标注 1"/>
          <p:cNvSpPr/>
          <p:nvPr/>
        </p:nvSpPr>
        <p:spPr bwMode="auto">
          <a:xfrm>
            <a:off x="3520867" y="4914870"/>
            <a:ext cx="1717704" cy="880216"/>
          </a:xfrm>
          <a:prstGeom prst="wedgeRoundRectCallout">
            <a:avLst>
              <a:gd name="adj1" fmla="val -149729"/>
              <a:gd name="adj2" fmla="val 19107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假定添加该语句，对输出结果有何影响？</a:t>
            </a:r>
          </a:p>
        </p:txBody>
      </p:sp>
    </p:spTree>
    <p:extLst>
      <p:ext uri="{BB962C8B-B14F-4D97-AF65-F5344CB8AC3E}">
        <p14:creationId xmlns:p14="http://schemas.microsoft.com/office/powerpoint/2010/main" val="2754110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B42DD650-022D-4E4F-B965-A9FA5D94782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Eaxmple of pthread1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—P133 (Cont.)</a:t>
            </a: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  <a:sym typeface="宋体" panose="02010600030101010101" pitchFamily="2" charset="-122"/>
            </a:endParaRP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BC5D3443-A5FB-49C0-8526-BE7C4D24FD6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282700"/>
            <a:ext cx="7747000" cy="4418013"/>
          </a:xfrm>
        </p:spPr>
        <p:txBody>
          <a:bodyPr/>
          <a:lstStyle/>
          <a:p>
            <a:r>
              <a:rPr lang="zh-CN" altLang="en-US" sz="2000" dirty="0"/>
              <a:t>线程</a:t>
            </a:r>
            <a:r>
              <a:rPr lang="en-US" altLang="zh-CN" sz="2000" dirty="0">
                <a:solidFill>
                  <a:srgbClr val="006600"/>
                </a:solidFill>
              </a:rPr>
              <a:t>runner</a:t>
            </a:r>
            <a:r>
              <a:rPr lang="zh-CN" altLang="en-US" sz="2000" dirty="0"/>
              <a:t>与</a:t>
            </a:r>
            <a:r>
              <a:rPr lang="zh-CN" altLang="en-US" sz="2000" dirty="0">
                <a:solidFill>
                  <a:srgbClr val="0000CC"/>
                </a:solidFill>
              </a:rPr>
              <a:t>主线程</a:t>
            </a:r>
            <a:r>
              <a:rPr lang="zh-CN" altLang="en-US" sz="2000" b="1" u="sng" dirty="0">
                <a:solidFill>
                  <a:srgbClr val="C00000"/>
                </a:solidFill>
              </a:rPr>
              <a:t>共享</a:t>
            </a:r>
            <a:r>
              <a:rPr lang="zh-CN" altLang="en-US" sz="2000" dirty="0"/>
              <a:t>进程的变量</a:t>
            </a:r>
            <a:r>
              <a:rPr lang="en-US" altLang="zh-CN" sz="2000" dirty="0"/>
              <a:t>sum</a:t>
            </a:r>
          </a:p>
          <a:p>
            <a:r>
              <a:rPr lang="zh-CN" altLang="en-US" sz="2000" dirty="0"/>
              <a:t>进程输出</a:t>
            </a:r>
            <a:r>
              <a:rPr lang="en-US" altLang="zh-CN" sz="2000" dirty="0"/>
              <a:t>sum</a:t>
            </a:r>
            <a:r>
              <a:rPr lang="zh-CN" altLang="en-US" sz="2000" dirty="0"/>
              <a:t>的值是线程</a:t>
            </a:r>
            <a:r>
              <a:rPr lang="en-US" altLang="zh-CN" sz="2000" dirty="0"/>
              <a:t>runner</a:t>
            </a:r>
            <a:r>
              <a:rPr lang="zh-CN" altLang="en-US" sz="2000" dirty="0"/>
              <a:t>和主线程</a:t>
            </a:r>
            <a:r>
              <a:rPr lang="zh-CN" altLang="en-US" sz="2000" dirty="0">
                <a:solidFill>
                  <a:srgbClr val="0000CC"/>
                </a:solidFill>
              </a:rPr>
              <a:t>共同运算后的结果</a:t>
            </a:r>
            <a:r>
              <a:rPr lang="zh-CN" altLang="en-US" sz="2000" dirty="0"/>
              <a:t>，如</a:t>
            </a:r>
            <a:endParaRPr lang="en-US" altLang="zh-CN" sz="2000" dirty="0"/>
          </a:p>
          <a:p>
            <a:pPr lvl="1"/>
            <a:r>
              <a:rPr lang="zh-CN" altLang="en-US" sz="2000" dirty="0"/>
              <a:t> </a:t>
            </a:r>
            <a:r>
              <a:rPr lang="en-US" altLang="zh-CN" sz="2000" dirty="0"/>
              <a:t>./</a:t>
            </a:r>
            <a:r>
              <a:rPr lang="en-US" altLang="zh-CN" sz="2000" dirty="0" err="1"/>
              <a:t>a.out</a:t>
            </a:r>
            <a:r>
              <a:rPr lang="en-US" altLang="zh-CN" sz="2000" dirty="0"/>
              <a:t> 5</a:t>
            </a:r>
            <a:r>
              <a:rPr lang="zh-CN" altLang="en-US" sz="2000" dirty="0"/>
              <a:t>，输出</a:t>
            </a:r>
            <a:r>
              <a:rPr lang="en-US" altLang="zh-CN" sz="2000" dirty="0"/>
              <a:t>25 </a:t>
            </a:r>
            <a:r>
              <a:rPr lang="zh-CN" altLang="en-US" sz="2000" dirty="0" smtClean="0"/>
              <a:t>（</a:t>
            </a:r>
            <a:r>
              <a:rPr lang="en-US" altLang="zh-CN" sz="2000" dirty="0">
                <a:solidFill>
                  <a:srgbClr val="0070C0"/>
                </a:solidFill>
              </a:rPr>
              <a:t> </a:t>
            </a:r>
            <a:r>
              <a:rPr lang="zh-CN" altLang="en-US" sz="2000" dirty="0" smtClean="0">
                <a:solidFill>
                  <a:srgbClr val="0070C0"/>
                </a:solidFill>
              </a:rPr>
              <a:t>添加</a:t>
            </a:r>
            <a:r>
              <a:rPr lang="en-US" altLang="zh-CN" sz="2000" dirty="0" smtClean="0">
                <a:solidFill>
                  <a:srgbClr val="0070C0"/>
                </a:solidFill>
              </a:rPr>
              <a:t>sum</a:t>
            </a:r>
            <a:r>
              <a:rPr lang="en-US" altLang="zh-CN" sz="2000" dirty="0">
                <a:solidFill>
                  <a:srgbClr val="0070C0"/>
                </a:solidFill>
              </a:rPr>
              <a:t>+=</a:t>
            </a:r>
            <a:r>
              <a:rPr lang="en-US" altLang="zh-CN" sz="2000" dirty="0" smtClean="0">
                <a:solidFill>
                  <a:srgbClr val="0070C0"/>
                </a:solidFill>
              </a:rPr>
              <a:t>10</a:t>
            </a:r>
            <a:r>
              <a:rPr lang="zh-CN" altLang="en-US" sz="2000" dirty="0" smtClean="0">
                <a:solidFill>
                  <a:srgbClr val="0070C0"/>
                </a:solidFill>
              </a:rPr>
              <a:t>的结果：</a:t>
            </a:r>
            <a:r>
              <a:rPr lang="en-US" altLang="zh-CN" sz="2000" dirty="0" smtClean="0">
                <a:solidFill>
                  <a:srgbClr val="0070C0"/>
                </a:solidFill>
              </a:rPr>
              <a:t> </a:t>
            </a:r>
            <a:r>
              <a:rPr lang="en-US" altLang="zh-CN" sz="2000" dirty="0" smtClean="0"/>
              <a:t>15+10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 lvl="1"/>
            <a:r>
              <a:rPr lang="en-US" altLang="zh-CN" sz="2000" dirty="0"/>
              <a:t>./</a:t>
            </a:r>
            <a:r>
              <a:rPr lang="en-US" altLang="zh-CN" sz="2000" dirty="0" err="1"/>
              <a:t>a.out</a:t>
            </a:r>
            <a:r>
              <a:rPr lang="en-US" altLang="zh-CN" sz="2000" dirty="0"/>
              <a:t> 100</a:t>
            </a:r>
            <a:r>
              <a:rPr lang="zh-CN" altLang="en-US" sz="2000" dirty="0"/>
              <a:t>，输出</a:t>
            </a:r>
            <a:r>
              <a:rPr lang="en-US" altLang="zh-CN" sz="2000" dirty="0"/>
              <a:t>5060  </a:t>
            </a:r>
            <a:r>
              <a:rPr lang="zh-CN" altLang="en-US" sz="2000" dirty="0" smtClean="0"/>
              <a:t>（</a:t>
            </a:r>
            <a:r>
              <a:rPr lang="zh-CN" altLang="en-US" sz="2000" dirty="0">
                <a:solidFill>
                  <a:srgbClr val="0070C0"/>
                </a:solidFill>
              </a:rPr>
              <a:t>添加</a:t>
            </a:r>
            <a:r>
              <a:rPr lang="en-US" altLang="zh-CN" sz="2000" dirty="0">
                <a:solidFill>
                  <a:srgbClr val="0070C0"/>
                </a:solidFill>
              </a:rPr>
              <a:t>sum+=10</a:t>
            </a:r>
            <a:r>
              <a:rPr lang="zh-CN" altLang="en-US" sz="2000" dirty="0">
                <a:solidFill>
                  <a:srgbClr val="0070C0"/>
                </a:solidFill>
              </a:rPr>
              <a:t>的结果：</a:t>
            </a:r>
            <a:r>
              <a:rPr lang="en-US" altLang="zh-CN" sz="2000" dirty="0">
                <a:solidFill>
                  <a:srgbClr val="0070C0"/>
                </a:solidFill>
              </a:rPr>
              <a:t> </a:t>
            </a:r>
            <a:r>
              <a:rPr lang="en-US" altLang="zh-CN" sz="2000" dirty="0" smtClean="0"/>
              <a:t>5050+10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07051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>
            <a:extLst>
              <a:ext uri="{FF2B5EF4-FFF2-40B4-BE49-F238E27FC236}">
                <a16:creationId xmlns:a16="http://schemas.microsoft.com/office/drawing/2014/main" id="{2F0B16D7-A168-497E-A884-E540B42A0F9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228600"/>
            <a:ext cx="8077200" cy="446088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Eaxmple of 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pthread</a:t>
            </a: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—join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的作用</a:t>
            </a: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9155" name="TextBox 5">
            <a:extLst>
              <a:ext uri="{FF2B5EF4-FFF2-40B4-BE49-F238E27FC236}">
                <a16:creationId xmlns:a16="http://schemas.microsoft.com/office/drawing/2014/main" id="{0617A25C-37A1-47B0-8879-BDE303EA60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4031" y="4346574"/>
            <a:ext cx="3341687" cy="92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Monotype Sorts" pitchFamily="2" charset="2"/>
              <a:buNone/>
            </a:pPr>
            <a:r>
              <a:rPr lang="zh-CN" altLang="en-US">
                <a:latin typeface="Helvetica" panose="020B0604020202020204" pitchFamily="34" charset="0"/>
              </a:rPr>
              <a:t>编译命令：</a:t>
            </a:r>
            <a:endParaRPr lang="en-US" altLang="zh-CN">
              <a:latin typeface="Helvetica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 typeface="Monotype Sorts" pitchFamily="2" charset="2"/>
              <a:buNone/>
            </a:pPr>
            <a:r>
              <a:rPr lang="en-US" altLang="zh-CN">
                <a:latin typeface="Helvetica" panose="020B0604020202020204" pitchFamily="34" charset="0"/>
              </a:rPr>
              <a:t>gcc filename.c </a:t>
            </a:r>
            <a:r>
              <a:rPr lang="en-US" altLang="zh-CN">
                <a:solidFill>
                  <a:srgbClr val="C00000"/>
                </a:solidFill>
                <a:latin typeface="Helvetica" panose="020B0604020202020204" pitchFamily="34" charset="0"/>
              </a:rPr>
              <a:t>–pthread</a:t>
            </a:r>
            <a:r>
              <a:rPr lang="zh-CN" altLang="en-US">
                <a:latin typeface="Helvetica" panose="020B0604020202020204" pitchFamily="34" charset="0"/>
              </a:rPr>
              <a:t>，或</a:t>
            </a:r>
            <a:endParaRPr lang="en-US" altLang="zh-CN">
              <a:latin typeface="Helvetica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 typeface="Monotype Sorts" pitchFamily="2" charset="2"/>
              <a:buNone/>
            </a:pPr>
            <a:r>
              <a:rPr lang="en-US" altLang="zh-CN">
                <a:latin typeface="Helvetica" panose="020B0604020202020204" pitchFamily="34" charset="0"/>
              </a:rPr>
              <a:t>gcc filename.c </a:t>
            </a:r>
            <a:r>
              <a:rPr lang="en-US" altLang="zh-CN">
                <a:solidFill>
                  <a:srgbClr val="C00000"/>
                </a:solidFill>
                <a:latin typeface="Helvetica" panose="020B0604020202020204" pitchFamily="34" charset="0"/>
              </a:rPr>
              <a:t>–lpthread</a:t>
            </a:r>
            <a:endParaRPr lang="en-US" altLang="zh-CN">
              <a:latin typeface="Helvetica" panose="020B0604020202020204" pitchFamily="34" charset="0"/>
            </a:endParaRPr>
          </a:p>
        </p:txBody>
      </p:sp>
      <p:sp>
        <p:nvSpPr>
          <p:cNvPr id="49156" name="文本框 1">
            <a:extLst>
              <a:ext uri="{FF2B5EF4-FFF2-40B4-BE49-F238E27FC236}">
                <a16:creationId xmlns:a16="http://schemas.microsoft.com/office/drawing/2014/main" id="{AA7FC5E6-683C-4AE6-ACE9-E4D578B2A0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738" y="700088"/>
            <a:ext cx="4886325" cy="526297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#include &lt;</a:t>
            </a:r>
            <a:r>
              <a:rPr lang="en-US" altLang="zh-CN" sz="1600" dirty="0" err="1">
                <a:solidFill>
                  <a:srgbClr val="006600"/>
                </a:solidFill>
              </a:rPr>
              <a:t>pthread.h</a:t>
            </a:r>
            <a:r>
              <a:rPr lang="en-US" altLang="zh-CN" sz="1600" dirty="0">
                <a:solidFill>
                  <a:srgbClr val="006600"/>
                </a:solidFill>
              </a:rPr>
              <a:t>&gt;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zh-CN" sz="1600" dirty="0"/>
              <a:t>#include &lt;</a:t>
            </a:r>
            <a:r>
              <a:rPr lang="en-US" altLang="zh-CN" sz="1600" dirty="0" err="1"/>
              <a:t>stdio.h</a:t>
            </a:r>
            <a:r>
              <a:rPr lang="en-US" altLang="zh-CN" sz="1600" dirty="0"/>
              <a:t>&gt; 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zh-CN" sz="1600" dirty="0"/>
              <a:t>#include &lt;</a:t>
            </a:r>
            <a:r>
              <a:rPr lang="en-US" altLang="zh-CN" sz="1600" dirty="0" err="1"/>
              <a:t>stdlib.h</a:t>
            </a:r>
            <a:r>
              <a:rPr lang="en-US" altLang="zh-CN" sz="1600" dirty="0"/>
              <a:t>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70C0"/>
                </a:solidFill>
              </a:rPr>
              <a:t>int sum=10</a:t>
            </a:r>
            <a:r>
              <a:rPr lang="en-US" altLang="zh-CN" sz="1600" dirty="0"/>
              <a:t>; /*this data is shared by the threads*/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70C0"/>
                </a:solidFill>
              </a:rPr>
              <a:t>void *runner(void *param);  </a:t>
            </a:r>
            <a:r>
              <a:rPr lang="en-US" altLang="zh-CN" sz="1600" dirty="0"/>
              <a:t>/* the thread*/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 dirty="0"/>
              <a:t>int main(int </a:t>
            </a:r>
            <a:r>
              <a:rPr lang="en-US" altLang="zh-CN" sz="1600" b="1" dirty="0" err="1"/>
              <a:t>argc</a:t>
            </a:r>
            <a:r>
              <a:rPr lang="en-US" altLang="zh-CN" sz="1600" b="1" dirty="0"/>
              <a:t>, char *</a:t>
            </a:r>
            <a:r>
              <a:rPr lang="en-US" altLang="zh-CN" sz="1600" b="1" dirty="0" err="1"/>
              <a:t>argv</a:t>
            </a:r>
            <a:r>
              <a:rPr lang="en-US" altLang="zh-CN" sz="1600" b="1" dirty="0"/>
              <a:t>[])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{  </a:t>
            </a:r>
            <a:r>
              <a:rPr lang="en-US" altLang="zh-CN" sz="1600" dirty="0">
                <a:solidFill>
                  <a:srgbClr val="0070C0"/>
                </a:solidFill>
              </a:rPr>
              <a:t> </a:t>
            </a:r>
            <a:r>
              <a:rPr lang="en-US" altLang="zh-CN" sz="1600" dirty="0" err="1">
                <a:solidFill>
                  <a:srgbClr val="006600"/>
                </a:solidFill>
              </a:rPr>
              <a:t>pthread_t</a:t>
            </a:r>
            <a:r>
              <a:rPr lang="en-US" altLang="zh-CN" sz="1600" dirty="0">
                <a:solidFill>
                  <a:srgbClr val="006600"/>
                </a:solidFill>
              </a:rPr>
              <a:t> </a:t>
            </a:r>
            <a:r>
              <a:rPr lang="en-US" altLang="zh-CN" sz="1600" dirty="0" err="1">
                <a:solidFill>
                  <a:srgbClr val="006600"/>
                </a:solidFill>
              </a:rPr>
              <a:t>tid</a:t>
            </a:r>
            <a:r>
              <a:rPr lang="en-US" altLang="zh-CN" sz="1600" dirty="0">
                <a:solidFill>
                  <a:srgbClr val="006600"/>
                </a:solidFill>
              </a:rPr>
              <a:t> ;         </a:t>
            </a:r>
            <a:r>
              <a:rPr lang="en-US" altLang="zh-CN" sz="1600" dirty="0"/>
              <a:t>/*the thread identifier*/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  </a:t>
            </a:r>
            <a:r>
              <a:rPr lang="en-US" altLang="zh-CN" sz="1600" dirty="0" err="1">
                <a:solidFill>
                  <a:srgbClr val="006600"/>
                </a:solidFill>
              </a:rPr>
              <a:t>pthread_attr_t</a:t>
            </a:r>
            <a:r>
              <a:rPr lang="en-US" altLang="zh-CN" sz="1600" dirty="0">
                <a:solidFill>
                  <a:srgbClr val="006600"/>
                </a:solidFill>
              </a:rPr>
              <a:t> </a:t>
            </a:r>
            <a:r>
              <a:rPr lang="en-US" altLang="zh-CN" sz="1600" dirty="0" err="1">
                <a:solidFill>
                  <a:srgbClr val="006600"/>
                </a:solidFill>
              </a:rPr>
              <a:t>attr</a:t>
            </a:r>
            <a:r>
              <a:rPr lang="en-US" altLang="zh-CN" sz="1600" dirty="0">
                <a:solidFill>
                  <a:srgbClr val="006600"/>
                </a:solidFill>
              </a:rPr>
              <a:t>;  </a:t>
            </a:r>
            <a:r>
              <a:rPr lang="en-US" altLang="zh-CN" sz="1600" dirty="0"/>
              <a:t>/* set of thread attributes*/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    if (</a:t>
            </a:r>
            <a:r>
              <a:rPr lang="en-US" altLang="zh-CN" sz="1600" dirty="0" err="1"/>
              <a:t>argc</a:t>
            </a:r>
            <a:r>
              <a:rPr lang="en-US" altLang="zh-CN" sz="1600" dirty="0"/>
              <a:t>!=2)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        </a:t>
            </a:r>
            <a:r>
              <a:rPr lang="en-US" altLang="zh-CN" sz="1600" dirty="0" err="1"/>
              <a:t>fprintf</a:t>
            </a:r>
            <a:r>
              <a:rPr lang="en-US" altLang="zh-CN" sz="1600" dirty="0"/>
              <a:t>(stderr, “usage: </a:t>
            </a:r>
            <a:r>
              <a:rPr lang="en-US" altLang="zh-CN" sz="1600" dirty="0" err="1"/>
              <a:t>a.out</a:t>
            </a:r>
            <a:r>
              <a:rPr lang="en-US" altLang="zh-CN" sz="1600" dirty="0"/>
              <a:t> &lt;integer value&gt;\n”);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        return -1;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    }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    /* check if the </a:t>
            </a:r>
            <a:r>
              <a:rPr lang="en-US" altLang="zh-CN" sz="1600" dirty="0" err="1"/>
              <a:t>argv</a:t>
            </a:r>
            <a:r>
              <a:rPr lang="en-US" altLang="zh-CN" sz="1600" dirty="0"/>
              <a:t>[1] is a positive integer*/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    /*get the default attributes*/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    </a:t>
            </a:r>
            <a:r>
              <a:rPr lang="en-US" altLang="zh-CN" sz="1600" dirty="0" err="1">
                <a:solidFill>
                  <a:srgbClr val="006600"/>
                </a:solidFill>
              </a:rPr>
              <a:t>pthread_attr_init</a:t>
            </a:r>
            <a:r>
              <a:rPr lang="en-US" altLang="zh-CN" sz="1600" dirty="0">
                <a:solidFill>
                  <a:srgbClr val="006600"/>
                </a:solidFill>
              </a:rPr>
              <a:t>(&amp;</a:t>
            </a:r>
            <a:r>
              <a:rPr lang="en-US" altLang="zh-CN" sz="1600" dirty="0" err="1">
                <a:solidFill>
                  <a:srgbClr val="006600"/>
                </a:solidFill>
              </a:rPr>
              <a:t>attr</a:t>
            </a:r>
            <a:r>
              <a:rPr lang="en-US" altLang="zh-CN" sz="1600" dirty="0">
                <a:solidFill>
                  <a:srgbClr val="006600"/>
                </a:solidFill>
              </a:rPr>
              <a:t>); 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    /* create the thread*/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70C0"/>
                </a:solidFill>
              </a:rPr>
              <a:t>    </a:t>
            </a:r>
            <a:r>
              <a:rPr lang="en-US" altLang="zh-CN" sz="1600" dirty="0" err="1">
                <a:solidFill>
                  <a:srgbClr val="006600"/>
                </a:solidFill>
              </a:rPr>
              <a:t>pthread_create</a:t>
            </a:r>
            <a:r>
              <a:rPr lang="en-US" altLang="zh-CN" sz="1600" dirty="0">
                <a:solidFill>
                  <a:srgbClr val="006600"/>
                </a:solidFill>
              </a:rPr>
              <a:t>(&amp;</a:t>
            </a:r>
            <a:r>
              <a:rPr lang="en-US" altLang="zh-CN" sz="1600" dirty="0" err="1">
                <a:solidFill>
                  <a:srgbClr val="006600"/>
                </a:solidFill>
              </a:rPr>
              <a:t>tid</a:t>
            </a:r>
            <a:r>
              <a:rPr lang="en-US" altLang="zh-CN" sz="1600" dirty="0">
                <a:solidFill>
                  <a:srgbClr val="006600"/>
                </a:solidFill>
              </a:rPr>
              <a:t>, &amp;</a:t>
            </a:r>
            <a:r>
              <a:rPr lang="en-US" altLang="zh-CN" sz="1600" dirty="0" err="1">
                <a:solidFill>
                  <a:srgbClr val="006600"/>
                </a:solidFill>
              </a:rPr>
              <a:t>attr</a:t>
            </a:r>
            <a:r>
              <a:rPr lang="en-US" altLang="zh-CN" sz="1600" dirty="0">
                <a:solidFill>
                  <a:srgbClr val="006600"/>
                </a:solidFill>
              </a:rPr>
              <a:t>, runner, </a:t>
            </a:r>
            <a:r>
              <a:rPr lang="en-US" altLang="zh-CN" sz="1600" dirty="0" err="1">
                <a:solidFill>
                  <a:srgbClr val="FF0000"/>
                </a:solidFill>
              </a:rPr>
              <a:t>argv</a:t>
            </a:r>
            <a:r>
              <a:rPr lang="en-US" altLang="zh-CN" sz="1600" dirty="0">
                <a:solidFill>
                  <a:srgbClr val="FF0000"/>
                </a:solidFill>
              </a:rPr>
              <a:t>[1]</a:t>
            </a:r>
            <a:r>
              <a:rPr lang="en-US" altLang="zh-CN" sz="1600" dirty="0">
                <a:solidFill>
                  <a:srgbClr val="006600"/>
                </a:solidFill>
              </a:rPr>
              <a:t>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    /*wait for the thread to exit */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 dirty="0">
                <a:solidFill>
                  <a:srgbClr val="C00000"/>
                </a:solidFill>
              </a:rPr>
              <a:t>    </a:t>
            </a:r>
            <a:r>
              <a:rPr lang="en-US" altLang="zh-CN" sz="1600" b="1" dirty="0">
                <a:solidFill>
                  <a:srgbClr val="7030A0"/>
                </a:solidFill>
              </a:rPr>
              <a:t>//</a:t>
            </a:r>
            <a:r>
              <a:rPr lang="en-US" altLang="zh-CN" sz="1600" b="1" dirty="0" err="1">
                <a:solidFill>
                  <a:srgbClr val="7030A0"/>
                </a:solidFill>
              </a:rPr>
              <a:t>pthread_join</a:t>
            </a:r>
            <a:r>
              <a:rPr lang="en-US" altLang="zh-CN" sz="1600" b="1" dirty="0">
                <a:solidFill>
                  <a:srgbClr val="7030A0"/>
                </a:solidFill>
              </a:rPr>
              <a:t>(</a:t>
            </a:r>
            <a:r>
              <a:rPr lang="en-US" altLang="zh-CN" sz="1600" b="1" dirty="0" err="1">
                <a:solidFill>
                  <a:srgbClr val="7030A0"/>
                </a:solidFill>
              </a:rPr>
              <a:t>tid,NULL</a:t>
            </a:r>
            <a:r>
              <a:rPr lang="en-US" altLang="zh-CN" sz="1600" b="1" dirty="0">
                <a:solidFill>
                  <a:srgbClr val="7030A0"/>
                </a:solidFill>
              </a:rPr>
              <a:t>);</a:t>
            </a:r>
            <a:endParaRPr lang="en-US" altLang="zh-CN" sz="1600" dirty="0">
              <a:solidFill>
                <a:srgbClr val="7030A0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00CC"/>
                </a:solidFill>
              </a:rPr>
              <a:t>    </a:t>
            </a:r>
            <a:r>
              <a:rPr lang="en-US" altLang="zh-CN" sz="1600" dirty="0" err="1">
                <a:solidFill>
                  <a:srgbClr val="0000CC"/>
                </a:solidFill>
              </a:rPr>
              <a:t>printf</a:t>
            </a:r>
            <a:r>
              <a:rPr lang="en-US" altLang="zh-CN" sz="1600" dirty="0">
                <a:solidFill>
                  <a:srgbClr val="0000CC"/>
                </a:solidFill>
              </a:rPr>
              <a:t>(“sum=%d\</a:t>
            </a:r>
            <a:r>
              <a:rPr lang="en-US" altLang="zh-CN" sz="1600" dirty="0" err="1">
                <a:solidFill>
                  <a:srgbClr val="0000CC"/>
                </a:solidFill>
              </a:rPr>
              <a:t>n”,sum</a:t>
            </a:r>
            <a:r>
              <a:rPr lang="en-US" altLang="zh-CN" sz="1600" dirty="0">
                <a:solidFill>
                  <a:srgbClr val="0000CC"/>
                </a:solidFill>
              </a:rPr>
              <a:t>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} //main</a:t>
            </a:r>
            <a:endParaRPr lang="zh-CN" altLang="en-US" sz="1600" dirty="0"/>
          </a:p>
        </p:txBody>
      </p:sp>
      <p:sp>
        <p:nvSpPr>
          <p:cNvPr id="49157" name="文本框 2">
            <a:extLst>
              <a:ext uri="{FF2B5EF4-FFF2-40B4-BE49-F238E27FC236}">
                <a16:creationId xmlns:a16="http://schemas.microsoft.com/office/drawing/2014/main" id="{5E99F5F7-D404-430F-A334-70AF835FD5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5463" y="863600"/>
            <a:ext cx="3298825" cy="3416300"/>
          </a:xfrm>
          <a:prstGeom prst="rect">
            <a:avLst/>
          </a:prstGeom>
          <a:noFill/>
          <a:ln w="9525">
            <a:solidFill>
              <a:srgbClr val="00206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/>
              <a:t>/* the thread will begin control in this function */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rgbClr val="0000CC"/>
                </a:solidFill>
              </a:rPr>
              <a:t>void *runner(void *</a:t>
            </a:r>
            <a:r>
              <a:rPr lang="en-US" altLang="zh-CN" dirty="0">
                <a:solidFill>
                  <a:srgbClr val="FF0000"/>
                </a:solidFill>
              </a:rPr>
              <a:t>param</a:t>
            </a:r>
            <a:r>
              <a:rPr lang="en-US" altLang="zh-CN" dirty="0">
                <a:solidFill>
                  <a:srgbClr val="0000CC"/>
                </a:solidFill>
              </a:rPr>
              <a:t>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/>
              <a:t>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/>
              <a:t>   int </a:t>
            </a:r>
            <a:r>
              <a:rPr lang="en-US" altLang="zh-CN" dirty="0" err="1"/>
              <a:t>i</a:t>
            </a:r>
            <a:r>
              <a:rPr lang="en-US" altLang="zh-CN" dirty="0"/>
              <a:t>, upper=</a:t>
            </a:r>
            <a:r>
              <a:rPr lang="en-US" altLang="zh-CN" dirty="0" err="1"/>
              <a:t>atoi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FF0000"/>
                </a:solidFill>
              </a:rPr>
              <a:t>param</a:t>
            </a:r>
            <a:r>
              <a:rPr lang="en-US" altLang="zh-CN" dirty="0"/>
              <a:t>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/>
              <a:t>   sum=0;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/>
              <a:t>   for (</a:t>
            </a:r>
            <a:r>
              <a:rPr lang="en-US" altLang="zh-CN" dirty="0" err="1"/>
              <a:t>i</a:t>
            </a:r>
            <a:r>
              <a:rPr lang="en-US" altLang="zh-CN" dirty="0"/>
              <a:t>=1;i&lt;=upper; </a:t>
            </a:r>
            <a:r>
              <a:rPr lang="en-US" altLang="zh-CN" dirty="0" err="1"/>
              <a:t>i</a:t>
            </a:r>
            <a:r>
              <a:rPr lang="en-US" altLang="zh-CN" dirty="0"/>
              <a:t>++)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/>
              <a:t>       </a:t>
            </a:r>
            <a:r>
              <a:rPr lang="en-US" altLang="zh-CN" dirty="0">
                <a:solidFill>
                  <a:srgbClr val="0070C0"/>
                </a:solidFill>
              </a:rPr>
              <a:t>sum</a:t>
            </a:r>
            <a:r>
              <a:rPr lang="en-US" altLang="zh-CN" dirty="0"/>
              <a:t>+=</a:t>
            </a:r>
            <a:r>
              <a:rPr lang="en-US" altLang="zh-CN" dirty="0" err="1"/>
              <a:t>i</a:t>
            </a:r>
            <a:r>
              <a:rPr lang="en-US" altLang="zh-CN" dirty="0"/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/>
              <a:t>   </a:t>
            </a:r>
            <a:r>
              <a:rPr lang="en-US" altLang="zh-CN" dirty="0" err="1"/>
              <a:t>pthread_exit</a:t>
            </a:r>
            <a:r>
              <a:rPr lang="en-US" altLang="zh-CN" dirty="0"/>
              <a:t>(0);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49158" name="文本框 3">
            <a:extLst>
              <a:ext uri="{FF2B5EF4-FFF2-40B4-BE49-F238E27FC236}">
                <a16:creationId xmlns:a16="http://schemas.microsoft.com/office/drawing/2014/main" id="{92947214-7DAA-403C-830A-3C61D7B98F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8061" y="6261100"/>
            <a:ext cx="67151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/>
              <a:t>Figure 4.6 Multithreaded C program using the Pthreads API</a:t>
            </a:r>
            <a:endParaRPr lang="zh-CN" altLang="en-US"/>
          </a:p>
        </p:txBody>
      </p:sp>
      <p:sp>
        <p:nvSpPr>
          <p:cNvPr id="7" name="TextBox 5">
            <a:extLst>
              <a:ext uri="{FF2B5EF4-FFF2-40B4-BE49-F238E27FC236}">
                <a16:creationId xmlns:a16="http://schemas.microsoft.com/office/drawing/2014/main" id="{2E58104B-FE7F-4E27-AA49-BBC8A25E71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4031" y="5338866"/>
            <a:ext cx="3341687" cy="36933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Monotype Sorts" pitchFamily="2" charset="2"/>
              <a:buNone/>
            </a:pPr>
            <a:r>
              <a:rPr lang="zh-CN" altLang="en-US" dirty="0">
                <a:latin typeface="Helvetica" panose="020B0604020202020204" pitchFamily="34" charset="0"/>
              </a:rPr>
              <a:t>运行  </a:t>
            </a:r>
            <a:r>
              <a:rPr lang="en-US" altLang="zh-CN" dirty="0">
                <a:latin typeface="Helvetica" panose="020B0604020202020204" pitchFamily="34" charset="0"/>
              </a:rPr>
              <a:t>./</a:t>
            </a:r>
            <a:r>
              <a:rPr lang="en-US" altLang="zh-CN" dirty="0" err="1" smtClean="0">
                <a:latin typeface="Helvetica" panose="020B0604020202020204" pitchFamily="34" charset="0"/>
              </a:rPr>
              <a:t>a.out</a:t>
            </a:r>
            <a:r>
              <a:rPr lang="en-US" altLang="zh-CN" dirty="0" smtClean="0">
                <a:latin typeface="Helvetica" panose="020B0604020202020204" pitchFamily="34" charset="0"/>
              </a:rPr>
              <a:t> </a:t>
            </a:r>
            <a:r>
              <a:rPr lang="en-US" altLang="zh-CN" dirty="0">
                <a:latin typeface="Helvetica" panose="020B0604020202020204" pitchFamily="34" charset="0"/>
              </a:rPr>
              <a:t>5</a:t>
            </a:r>
          </a:p>
        </p:txBody>
      </p:sp>
      <p:sp>
        <p:nvSpPr>
          <p:cNvPr id="9" name="圆角矩形标注 8"/>
          <p:cNvSpPr/>
          <p:nvPr/>
        </p:nvSpPr>
        <p:spPr bwMode="auto">
          <a:xfrm>
            <a:off x="3512159" y="4983432"/>
            <a:ext cx="1717704" cy="710867"/>
          </a:xfrm>
          <a:prstGeom prst="wedgeRoundRectCallout">
            <a:avLst>
              <a:gd name="adj1" fmla="val -61172"/>
              <a:gd name="adj2" fmla="val -9048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假定去掉该语句，对输出结果有何影响？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B42DD650-022D-4E4F-B965-A9FA5D94782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Eaxmple of pthread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--join</a:t>
            </a: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  <a:sym typeface="宋体" panose="02010600030101010101" pitchFamily="2" charset="-122"/>
            </a:endParaRP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BC5D3443-A5FB-49C0-8526-BE7C4D24FD6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282700"/>
            <a:ext cx="7605712" cy="4418013"/>
          </a:xfrm>
        </p:spPr>
        <p:txBody>
          <a:bodyPr/>
          <a:lstStyle/>
          <a:p>
            <a:r>
              <a:rPr lang="zh-CN" altLang="en-US" sz="2000" dirty="0" smtClean="0"/>
              <a:t>主线程（进程）创建</a:t>
            </a:r>
            <a:r>
              <a:rPr lang="zh-CN" altLang="en-US" sz="2000" dirty="0"/>
              <a:t>线程</a:t>
            </a:r>
            <a:r>
              <a:rPr lang="en-US" altLang="zh-CN" sz="2000" dirty="0"/>
              <a:t>runner</a:t>
            </a:r>
            <a:r>
              <a:rPr lang="zh-CN" altLang="en-US" sz="2000" dirty="0"/>
              <a:t>后</a:t>
            </a:r>
            <a:r>
              <a:rPr lang="zh-CN" altLang="en-US" sz="2000" dirty="0" smtClean="0"/>
              <a:t>，没有等待子线程结束，而是执行</a:t>
            </a:r>
            <a:r>
              <a:rPr lang="en-US" altLang="zh-CN" sz="2000" dirty="0" err="1"/>
              <a:t>printf</a:t>
            </a:r>
            <a:r>
              <a:rPr lang="en-US" altLang="zh-CN" sz="2000" dirty="0"/>
              <a:t>(“sum=%d\</a:t>
            </a:r>
            <a:r>
              <a:rPr lang="en-US" altLang="zh-CN" sz="2000" dirty="0" err="1"/>
              <a:t>n”,sum</a:t>
            </a:r>
            <a:r>
              <a:rPr lang="en-US" altLang="zh-CN" sz="2000" dirty="0"/>
              <a:t>)</a:t>
            </a:r>
            <a:r>
              <a:rPr lang="zh-CN" altLang="en-US" sz="2000" dirty="0"/>
              <a:t>语句，然后退出；</a:t>
            </a:r>
            <a:endParaRPr lang="en-US" altLang="zh-CN" sz="2000" dirty="0"/>
          </a:p>
          <a:p>
            <a:r>
              <a:rPr lang="zh-CN" altLang="en-US" sz="2000" b="1" dirty="0" smtClean="0">
                <a:solidFill>
                  <a:srgbClr val="C00000"/>
                </a:solidFill>
              </a:rPr>
              <a:t>主线程（进程）退出</a:t>
            </a:r>
            <a:r>
              <a:rPr lang="zh-CN" altLang="en-US" sz="2000" b="1" dirty="0">
                <a:solidFill>
                  <a:srgbClr val="C00000"/>
                </a:solidFill>
              </a:rPr>
              <a:t>后，隶属于进程的线程</a:t>
            </a:r>
            <a:r>
              <a:rPr lang="zh-CN" altLang="en-US" sz="2000" b="1" dirty="0">
                <a:solidFill>
                  <a:srgbClr val="0000CC"/>
                </a:solidFill>
              </a:rPr>
              <a:t>也</a:t>
            </a:r>
            <a:r>
              <a:rPr lang="zh-CN" altLang="en-US" sz="2000" b="1" dirty="0" smtClean="0">
                <a:solidFill>
                  <a:srgbClr val="0000CC"/>
                </a:solidFill>
              </a:rPr>
              <a:t>不复存在</a:t>
            </a:r>
            <a:endParaRPr lang="en-US" altLang="zh-CN" sz="2000" b="1" dirty="0" smtClean="0">
              <a:solidFill>
                <a:srgbClr val="0000CC"/>
              </a:solidFill>
            </a:endParaRPr>
          </a:p>
          <a:p>
            <a:pPr lvl="1"/>
            <a:r>
              <a:rPr lang="zh-CN" altLang="en-US" dirty="0" smtClean="0"/>
              <a:t>即使主线程退出之前，已经调度子线程，主线程终止，子线程也会终止；</a:t>
            </a:r>
            <a:endParaRPr lang="en-US" altLang="zh-CN" dirty="0" smtClean="0"/>
          </a:p>
          <a:p>
            <a:r>
              <a:rPr lang="zh-CN" altLang="en-US" sz="2000" dirty="0" smtClean="0"/>
              <a:t>输出</a:t>
            </a:r>
            <a:r>
              <a:rPr lang="zh-CN" altLang="en-US" sz="2000" dirty="0"/>
              <a:t>：</a:t>
            </a:r>
            <a:r>
              <a:rPr lang="en-US" altLang="zh-CN" sz="2000" dirty="0" smtClean="0">
                <a:solidFill>
                  <a:srgbClr val="0000CC"/>
                </a:solidFill>
              </a:rPr>
              <a:t>sum=10</a:t>
            </a:r>
            <a:r>
              <a:rPr lang="zh-CN" altLang="en-US" sz="2000" dirty="0" smtClean="0"/>
              <a:t>，</a:t>
            </a:r>
            <a:r>
              <a:rPr lang="zh-CN" altLang="en-US" sz="2000" b="1" dirty="0" smtClean="0">
                <a:solidFill>
                  <a:srgbClr val="7030A0"/>
                </a:solidFill>
              </a:rPr>
              <a:t>或子线程中累加计算的部分和</a:t>
            </a:r>
            <a:endParaRPr lang="en-US" altLang="zh-CN" sz="2000" b="1" dirty="0" smtClean="0">
              <a:solidFill>
                <a:srgbClr val="7030A0"/>
              </a:solidFill>
            </a:endParaRPr>
          </a:p>
          <a:p>
            <a:pPr lvl="1"/>
            <a:r>
              <a:rPr lang="zh-CN" altLang="en-US" dirty="0" smtClean="0"/>
              <a:t>如果主线程退出之前，已经调度了子线程，结果可能是子线程计算的部分和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例如，运行</a:t>
            </a:r>
            <a:r>
              <a:rPr lang="en-US" altLang="zh-CN" dirty="0" smtClean="0"/>
              <a:t>./</a:t>
            </a:r>
            <a:r>
              <a:rPr lang="en-US" altLang="zh-CN" dirty="0" err="1" smtClean="0"/>
              <a:t>a.out</a:t>
            </a:r>
            <a:r>
              <a:rPr lang="en-US" altLang="zh-CN" dirty="0" smtClean="0"/>
              <a:t> 10</a:t>
            </a:r>
            <a:r>
              <a:rPr lang="zh-CN" altLang="en-US" dirty="0" smtClean="0"/>
              <a:t>，子线程循环到</a:t>
            </a:r>
            <a:r>
              <a:rPr lang="en-US" altLang="zh-CN" dirty="0" smtClean="0"/>
              <a:t>7</a:t>
            </a:r>
            <a:r>
              <a:rPr lang="zh-CN" altLang="en-US" dirty="0" smtClean="0"/>
              <a:t>时，主线程退出，子线程也随之退出，</a:t>
            </a:r>
            <a:r>
              <a:rPr lang="en-US" altLang="zh-CN" dirty="0" smtClean="0"/>
              <a:t>sum</a:t>
            </a:r>
            <a:r>
              <a:rPr lang="zh-CN" altLang="en-US" dirty="0" smtClean="0"/>
              <a:t>的值即为</a:t>
            </a:r>
            <a:r>
              <a:rPr lang="en-US" altLang="zh-CN" dirty="0" smtClean="0"/>
              <a:t>1~7</a:t>
            </a:r>
            <a:r>
              <a:rPr lang="zh-CN" altLang="en-US" dirty="0" smtClean="0"/>
              <a:t>的累加和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参考测试代码见下页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302518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>
            <a:extLst>
              <a:ext uri="{FF2B5EF4-FFF2-40B4-BE49-F238E27FC236}">
                <a16:creationId xmlns:a16="http://schemas.microsoft.com/office/drawing/2014/main" id="{2F0B16D7-A168-497E-A884-E540B42A0F9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228599"/>
            <a:ext cx="8077200" cy="560909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主线程（进程）退出对子线程的影响</a:t>
            </a: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9155" name="TextBox 5">
            <a:extLst>
              <a:ext uri="{FF2B5EF4-FFF2-40B4-BE49-F238E27FC236}">
                <a16:creationId xmlns:a16="http://schemas.microsoft.com/office/drawing/2014/main" id="{0617A25C-37A1-47B0-8879-BDE303EA60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4031" y="4346574"/>
            <a:ext cx="3341687" cy="92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Monotype Sorts" pitchFamily="2" charset="2"/>
              <a:buNone/>
            </a:pPr>
            <a:r>
              <a:rPr lang="zh-CN" altLang="en-US">
                <a:latin typeface="Helvetica" panose="020B0604020202020204" pitchFamily="34" charset="0"/>
              </a:rPr>
              <a:t>编译命令：</a:t>
            </a:r>
            <a:endParaRPr lang="en-US" altLang="zh-CN">
              <a:latin typeface="Helvetica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 typeface="Monotype Sorts" pitchFamily="2" charset="2"/>
              <a:buNone/>
            </a:pPr>
            <a:r>
              <a:rPr lang="en-US" altLang="zh-CN">
                <a:latin typeface="Helvetica" panose="020B0604020202020204" pitchFamily="34" charset="0"/>
              </a:rPr>
              <a:t>gcc filename.c </a:t>
            </a:r>
            <a:r>
              <a:rPr lang="en-US" altLang="zh-CN">
                <a:solidFill>
                  <a:srgbClr val="C00000"/>
                </a:solidFill>
                <a:latin typeface="Helvetica" panose="020B0604020202020204" pitchFamily="34" charset="0"/>
              </a:rPr>
              <a:t>–pthread</a:t>
            </a:r>
            <a:r>
              <a:rPr lang="zh-CN" altLang="en-US">
                <a:latin typeface="Helvetica" panose="020B0604020202020204" pitchFamily="34" charset="0"/>
              </a:rPr>
              <a:t>，或</a:t>
            </a:r>
            <a:endParaRPr lang="en-US" altLang="zh-CN">
              <a:latin typeface="Helvetica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 typeface="Monotype Sorts" pitchFamily="2" charset="2"/>
              <a:buNone/>
            </a:pPr>
            <a:r>
              <a:rPr lang="en-US" altLang="zh-CN">
                <a:latin typeface="Helvetica" panose="020B0604020202020204" pitchFamily="34" charset="0"/>
              </a:rPr>
              <a:t>gcc filename.c </a:t>
            </a:r>
            <a:r>
              <a:rPr lang="en-US" altLang="zh-CN">
                <a:solidFill>
                  <a:srgbClr val="C00000"/>
                </a:solidFill>
                <a:latin typeface="Helvetica" panose="020B0604020202020204" pitchFamily="34" charset="0"/>
              </a:rPr>
              <a:t>–lpthread</a:t>
            </a:r>
            <a:endParaRPr lang="en-US" altLang="zh-CN">
              <a:latin typeface="Helvetica" panose="020B0604020202020204" pitchFamily="34" charset="0"/>
            </a:endParaRPr>
          </a:p>
        </p:txBody>
      </p:sp>
      <p:sp>
        <p:nvSpPr>
          <p:cNvPr id="49156" name="文本框 1">
            <a:extLst>
              <a:ext uri="{FF2B5EF4-FFF2-40B4-BE49-F238E27FC236}">
                <a16:creationId xmlns:a16="http://schemas.microsoft.com/office/drawing/2014/main" id="{AA7FC5E6-683C-4AE6-ACE9-E4D578B2A0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861" y="857876"/>
            <a:ext cx="4886325" cy="54107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#include &lt;</a:t>
            </a:r>
            <a:r>
              <a:rPr lang="en-US" altLang="zh-CN" sz="1600" dirty="0" err="1"/>
              <a:t>pthread.h</a:t>
            </a:r>
            <a:r>
              <a:rPr lang="en-US" altLang="zh-CN" sz="1600" dirty="0" smtClean="0"/>
              <a:t>&gt; #</a:t>
            </a:r>
            <a:r>
              <a:rPr lang="en-US" altLang="zh-CN" sz="1600" dirty="0"/>
              <a:t>include &lt;</a:t>
            </a:r>
            <a:r>
              <a:rPr lang="en-US" altLang="zh-CN" sz="1600" dirty="0" err="1"/>
              <a:t>stdio.h</a:t>
            </a:r>
            <a:r>
              <a:rPr lang="en-US" altLang="zh-CN" sz="1600" dirty="0"/>
              <a:t>&gt; 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#include &lt;</a:t>
            </a:r>
            <a:r>
              <a:rPr lang="en-US" altLang="zh-CN" sz="1600" dirty="0" err="1"/>
              <a:t>stdlib.h</a:t>
            </a:r>
            <a:r>
              <a:rPr lang="en-US" altLang="zh-CN" sz="1600" dirty="0" smtClean="0"/>
              <a:t>&gt; #</a:t>
            </a:r>
            <a:r>
              <a:rPr lang="en-US" altLang="zh-CN" sz="1600" dirty="0"/>
              <a:t>include &lt;</a:t>
            </a:r>
            <a:r>
              <a:rPr lang="en-US" altLang="zh-CN" sz="1600" dirty="0" err="1"/>
              <a:t>unistd.h</a:t>
            </a:r>
            <a:r>
              <a:rPr lang="en-US" altLang="zh-CN" sz="1600" dirty="0"/>
              <a:t>&gt;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1600" dirty="0"/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 err="1"/>
              <a:t>int</a:t>
            </a:r>
            <a:r>
              <a:rPr lang="en-US" altLang="zh-CN" sz="1600" dirty="0"/>
              <a:t> sum=10; /*this data is shared by the threads*/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 err="1"/>
              <a:t>int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summ</a:t>
            </a:r>
            <a:r>
              <a:rPr lang="en-US" altLang="zh-CN" sz="1600" dirty="0"/>
              <a:t>=10;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void *runner(void *</a:t>
            </a:r>
            <a:r>
              <a:rPr lang="en-US" altLang="zh-CN" sz="1600" dirty="0" err="1"/>
              <a:t>param</a:t>
            </a:r>
            <a:r>
              <a:rPr lang="en-US" altLang="zh-CN" sz="1600" dirty="0"/>
              <a:t>);  /* the thread*/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 dirty="0" err="1"/>
              <a:t>int</a:t>
            </a:r>
            <a:r>
              <a:rPr lang="en-US" altLang="zh-CN" sz="1600" b="1" dirty="0"/>
              <a:t> main(</a:t>
            </a:r>
            <a:r>
              <a:rPr lang="en-US" altLang="zh-CN" sz="1600" b="1" dirty="0" err="1"/>
              <a:t>int</a:t>
            </a:r>
            <a:r>
              <a:rPr lang="en-US" altLang="zh-CN" sz="1600" b="1" dirty="0"/>
              <a:t> </a:t>
            </a:r>
            <a:r>
              <a:rPr lang="en-US" altLang="zh-CN" sz="1600" b="1" dirty="0" err="1"/>
              <a:t>argc</a:t>
            </a:r>
            <a:r>
              <a:rPr lang="en-US" altLang="zh-CN" sz="1600" b="1" dirty="0"/>
              <a:t>, char *</a:t>
            </a:r>
            <a:r>
              <a:rPr lang="en-US" altLang="zh-CN" sz="1600" b="1" dirty="0" err="1"/>
              <a:t>argv</a:t>
            </a:r>
            <a:r>
              <a:rPr lang="en-US" altLang="zh-CN" sz="1600" b="1" dirty="0"/>
              <a:t>[])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{   </a:t>
            </a:r>
            <a:r>
              <a:rPr lang="en-US" altLang="zh-CN" sz="1600" dirty="0" err="1"/>
              <a:t>pthread_t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tid</a:t>
            </a:r>
            <a:r>
              <a:rPr lang="en-US" altLang="zh-CN" sz="1600" dirty="0"/>
              <a:t> ;         /*the thread identifier*/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    </a:t>
            </a:r>
            <a:r>
              <a:rPr lang="en-US" altLang="zh-CN" sz="1600" dirty="0" err="1"/>
              <a:t>pthread_attr_t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attr</a:t>
            </a:r>
            <a:r>
              <a:rPr lang="en-US" altLang="zh-CN" sz="1600" dirty="0"/>
              <a:t>;  /* set of thread attributes*/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    if (</a:t>
            </a:r>
            <a:r>
              <a:rPr lang="en-US" altLang="zh-CN" sz="1600" dirty="0" err="1"/>
              <a:t>argc</a:t>
            </a:r>
            <a:r>
              <a:rPr lang="en-US" altLang="zh-CN" sz="1600" dirty="0"/>
              <a:t>!=2) {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        </a:t>
            </a:r>
            <a:r>
              <a:rPr lang="en-US" altLang="zh-CN" sz="1600" dirty="0" err="1"/>
              <a:t>fprintf</a:t>
            </a:r>
            <a:r>
              <a:rPr lang="en-US" altLang="zh-CN" sz="1600" dirty="0"/>
              <a:t>(</a:t>
            </a:r>
            <a:r>
              <a:rPr lang="en-US" altLang="zh-CN" sz="1600" dirty="0" err="1"/>
              <a:t>stderr</a:t>
            </a:r>
            <a:r>
              <a:rPr lang="en-US" altLang="zh-CN" sz="1600" dirty="0"/>
              <a:t>, "usage: </a:t>
            </a:r>
            <a:r>
              <a:rPr lang="en-US" altLang="zh-CN" sz="1600" dirty="0" err="1"/>
              <a:t>a.out</a:t>
            </a:r>
            <a:r>
              <a:rPr lang="en-US" altLang="zh-CN" sz="1600" dirty="0"/>
              <a:t> &lt;integer value&gt;\n");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        return -1; 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    } 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 smtClean="0"/>
              <a:t>   /*</a:t>
            </a:r>
            <a:r>
              <a:rPr lang="en-US" altLang="zh-CN" sz="1600" dirty="0"/>
              <a:t>get the default attributes*/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    </a:t>
            </a:r>
            <a:r>
              <a:rPr lang="en-US" altLang="zh-CN" sz="1600" dirty="0" err="1"/>
              <a:t>pthread_attr_init</a:t>
            </a:r>
            <a:r>
              <a:rPr lang="en-US" altLang="zh-CN" sz="1600" dirty="0"/>
              <a:t>(&amp;</a:t>
            </a:r>
            <a:r>
              <a:rPr lang="en-US" altLang="zh-CN" sz="1600" dirty="0" err="1"/>
              <a:t>attr</a:t>
            </a:r>
            <a:r>
              <a:rPr lang="en-US" altLang="zh-CN" sz="1600" dirty="0"/>
              <a:t>);   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    /* create the thread*/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    </a:t>
            </a:r>
            <a:r>
              <a:rPr lang="en-US" altLang="zh-CN" sz="1600" dirty="0" err="1"/>
              <a:t>pthread_create</a:t>
            </a:r>
            <a:r>
              <a:rPr lang="en-US" altLang="zh-CN" sz="1600" dirty="0"/>
              <a:t>(&amp;</a:t>
            </a:r>
            <a:r>
              <a:rPr lang="en-US" altLang="zh-CN" sz="1600" dirty="0" err="1"/>
              <a:t>tid</a:t>
            </a:r>
            <a:r>
              <a:rPr lang="en-US" altLang="zh-CN" sz="1600" dirty="0"/>
              <a:t>, &amp;</a:t>
            </a:r>
            <a:r>
              <a:rPr lang="en-US" altLang="zh-CN" sz="1600" dirty="0" err="1"/>
              <a:t>attr</a:t>
            </a:r>
            <a:r>
              <a:rPr lang="en-US" altLang="zh-CN" sz="1600" dirty="0"/>
              <a:t>, runner, </a:t>
            </a:r>
            <a:r>
              <a:rPr lang="en-US" altLang="zh-CN" sz="1600" dirty="0" err="1"/>
              <a:t>argv</a:t>
            </a:r>
            <a:r>
              <a:rPr lang="en-US" altLang="zh-CN" sz="1600" dirty="0"/>
              <a:t>[1]);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00CC"/>
                </a:solidFill>
              </a:rPr>
              <a:t>   for (</a:t>
            </a:r>
            <a:r>
              <a:rPr lang="en-US" altLang="zh-CN" sz="1600" dirty="0" err="1">
                <a:solidFill>
                  <a:srgbClr val="0000CC"/>
                </a:solidFill>
              </a:rPr>
              <a:t>int</a:t>
            </a:r>
            <a:r>
              <a:rPr lang="en-US" altLang="zh-CN" sz="1600" dirty="0">
                <a:solidFill>
                  <a:srgbClr val="0000CC"/>
                </a:solidFill>
              </a:rPr>
              <a:t> </a:t>
            </a:r>
            <a:r>
              <a:rPr lang="en-US" altLang="zh-CN" sz="1600" dirty="0" err="1">
                <a:solidFill>
                  <a:srgbClr val="0000CC"/>
                </a:solidFill>
              </a:rPr>
              <a:t>i</a:t>
            </a:r>
            <a:r>
              <a:rPr lang="en-US" altLang="zh-CN" sz="1600" dirty="0">
                <a:solidFill>
                  <a:srgbClr val="0000CC"/>
                </a:solidFill>
              </a:rPr>
              <a:t>=0;i&lt;10;i++) </a:t>
            </a:r>
            <a:r>
              <a:rPr lang="en-US" altLang="zh-CN" sz="1600" dirty="0" smtClean="0">
                <a:solidFill>
                  <a:srgbClr val="0000CC"/>
                </a:solidFill>
              </a:rPr>
              <a:t>  //</a:t>
            </a:r>
            <a:r>
              <a:rPr lang="zh-CN" altLang="en-US" sz="1600" dirty="0" smtClean="0">
                <a:solidFill>
                  <a:srgbClr val="C00000"/>
                </a:solidFill>
              </a:rPr>
              <a:t>跟踪线程的累加过程</a:t>
            </a:r>
            <a:endParaRPr lang="en-US" altLang="zh-CN" sz="1600" dirty="0">
              <a:solidFill>
                <a:srgbClr val="C00000"/>
              </a:solidFill>
            </a:endParaRP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00CC"/>
                </a:solidFill>
              </a:rPr>
              <a:t>   {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00CC"/>
                </a:solidFill>
              </a:rPr>
              <a:t>      </a:t>
            </a:r>
            <a:r>
              <a:rPr lang="en-US" altLang="zh-CN" sz="1600" dirty="0" err="1">
                <a:solidFill>
                  <a:srgbClr val="0000CC"/>
                </a:solidFill>
              </a:rPr>
              <a:t>usleep</a:t>
            </a:r>
            <a:r>
              <a:rPr lang="en-US" altLang="zh-CN" sz="1600" dirty="0">
                <a:solidFill>
                  <a:srgbClr val="0000CC"/>
                </a:solidFill>
              </a:rPr>
              <a:t>(1);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00CC"/>
                </a:solidFill>
              </a:rPr>
              <a:t>      if (sum!=</a:t>
            </a:r>
            <a:r>
              <a:rPr lang="en-US" altLang="zh-CN" sz="1600" dirty="0" err="1">
                <a:solidFill>
                  <a:srgbClr val="0000CC"/>
                </a:solidFill>
              </a:rPr>
              <a:t>summ</a:t>
            </a:r>
            <a:r>
              <a:rPr lang="en-US" altLang="zh-CN" sz="1600" dirty="0">
                <a:solidFill>
                  <a:srgbClr val="0000CC"/>
                </a:solidFill>
              </a:rPr>
              <a:t>)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00CC"/>
                </a:solidFill>
              </a:rPr>
              <a:t>      { 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00CC"/>
                </a:solidFill>
              </a:rPr>
              <a:t>        </a:t>
            </a:r>
            <a:r>
              <a:rPr lang="en-US" altLang="zh-CN" sz="1600" dirty="0" err="1">
                <a:solidFill>
                  <a:srgbClr val="0000CC"/>
                </a:solidFill>
              </a:rPr>
              <a:t>printf</a:t>
            </a:r>
            <a:r>
              <a:rPr lang="en-US" altLang="zh-CN" sz="1600" dirty="0">
                <a:solidFill>
                  <a:srgbClr val="0000CC"/>
                </a:solidFill>
              </a:rPr>
              <a:t>("sum=%d\</a:t>
            </a:r>
            <a:r>
              <a:rPr lang="en-US" altLang="zh-CN" sz="1600" dirty="0" err="1">
                <a:solidFill>
                  <a:srgbClr val="0000CC"/>
                </a:solidFill>
              </a:rPr>
              <a:t>n",sum</a:t>
            </a:r>
            <a:r>
              <a:rPr lang="en-US" altLang="zh-CN" sz="1600" dirty="0">
                <a:solidFill>
                  <a:srgbClr val="0000CC"/>
                </a:solidFill>
              </a:rPr>
              <a:t>);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00CC"/>
                </a:solidFill>
              </a:rPr>
              <a:t>        </a:t>
            </a:r>
            <a:r>
              <a:rPr lang="en-US" altLang="zh-CN" sz="1600" dirty="0" err="1">
                <a:solidFill>
                  <a:srgbClr val="0000CC"/>
                </a:solidFill>
              </a:rPr>
              <a:t>summ</a:t>
            </a:r>
            <a:r>
              <a:rPr lang="en-US" altLang="zh-CN" sz="1600" dirty="0">
                <a:solidFill>
                  <a:srgbClr val="0000CC"/>
                </a:solidFill>
              </a:rPr>
              <a:t>=sum;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00CC"/>
                </a:solidFill>
              </a:rPr>
              <a:t>      }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00CC"/>
                </a:solidFill>
              </a:rPr>
              <a:t>   }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} //main</a:t>
            </a:r>
            <a:endParaRPr lang="zh-CN" altLang="en-US" sz="1600" dirty="0"/>
          </a:p>
        </p:txBody>
      </p:sp>
      <p:sp>
        <p:nvSpPr>
          <p:cNvPr id="49157" name="文本框 2">
            <a:extLst>
              <a:ext uri="{FF2B5EF4-FFF2-40B4-BE49-F238E27FC236}">
                <a16:creationId xmlns:a16="http://schemas.microsoft.com/office/drawing/2014/main" id="{5E99F5F7-D404-430F-A334-70AF835FD5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5463" y="863600"/>
            <a:ext cx="3298825" cy="3243965"/>
          </a:xfrm>
          <a:prstGeom prst="rect">
            <a:avLst/>
          </a:prstGeom>
          <a:noFill/>
          <a:ln w="9525">
            <a:solidFill>
              <a:srgbClr val="00206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/* the thread will begin control in this function */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1600" dirty="0"/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void *runner(void *</a:t>
            </a:r>
            <a:r>
              <a:rPr lang="en-US" altLang="zh-CN" sz="1600" dirty="0" err="1"/>
              <a:t>param</a:t>
            </a:r>
            <a:r>
              <a:rPr lang="en-US" altLang="zh-CN" sz="1600" dirty="0"/>
              <a:t>)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{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  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, upper=</a:t>
            </a:r>
            <a:r>
              <a:rPr lang="en-US" altLang="zh-CN" sz="1600" dirty="0" err="1"/>
              <a:t>atoi</a:t>
            </a:r>
            <a:r>
              <a:rPr lang="en-US" altLang="zh-CN" sz="1600" dirty="0"/>
              <a:t>(</a:t>
            </a:r>
            <a:r>
              <a:rPr lang="en-US" altLang="zh-CN" sz="1600" dirty="0" err="1"/>
              <a:t>param</a:t>
            </a:r>
            <a:r>
              <a:rPr lang="en-US" altLang="zh-CN" sz="1600" dirty="0"/>
              <a:t>);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   sum=0; 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1600" dirty="0"/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   for (</a:t>
            </a:r>
            <a:r>
              <a:rPr lang="en-US" altLang="zh-CN" sz="1600" dirty="0" err="1"/>
              <a:t>i</a:t>
            </a:r>
            <a:r>
              <a:rPr lang="en-US" altLang="zh-CN" sz="1600" dirty="0"/>
              <a:t>=1;i&lt;=upper;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++)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   {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       sum+=</a:t>
            </a:r>
            <a:r>
              <a:rPr lang="en-US" altLang="zh-CN" sz="1600" dirty="0" err="1"/>
              <a:t>i</a:t>
            </a:r>
            <a:r>
              <a:rPr lang="en-US" altLang="zh-CN" sz="1600" dirty="0"/>
              <a:t>;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       </a:t>
            </a:r>
            <a:r>
              <a:rPr lang="en-US" altLang="zh-CN" sz="1600" dirty="0" err="1"/>
              <a:t>usleep</a:t>
            </a:r>
            <a:r>
              <a:rPr lang="en-US" altLang="zh-CN" sz="1600" dirty="0"/>
              <a:t>(100);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       </a:t>
            </a:r>
            <a:r>
              <a:rPr lang="en-US" altLang="zh-CN" sz="1600" dirty="0" err="1"/>
              <a:t>printf</a:t>
            </a:r>
            <a:r>
              <a:rPr lang="en-US" altLang="zh-CN" sz="1600" dirty="0"/>
              <a:t>("Child sum=%d\</a:t>
            </a:r>
            <a:r>
              <a:rPr lang="en-US" altLang="zh-CN" sz="1600" dirty="0" err="1"/>
              <a:t>n",sum</a:t>
            </a:r>
            <a:r>
              <a:rPr lang="en-US" altLang="zh-CN" sz="1600" dirty="0"/>
              <a:t>);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   }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   </a:t>
            </a:r>
            <a:r>
              <a:rPr lang="en-US" altLang="zh-CN" sz="1600" dirty="0" err="1"/>
              <a:t>pthread_exit</a:t>
            </a:r>
            <a:r>
              <a:rPr lang="en-US" altLang="zh-CN" sz="1600" dirty="0"/>
              <a:t>(0);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}</a:t>
            </a:r>
            <a:endParaRPr lang="zh-CN" altLang="en-US" sz="1600" dirty="0"/>
          </a:p>
        </p:txBody>
      </p:sp>
      <p:sp>
        <p:nvSpPr>
          <p:cNvPr id="49158" name="文本框 3">
            <a:extLst>
              <a:ext uri="{FF2B5EF4-FFF2-40B4-BE49-F238E27FC236}">
                <a16:creationId xmlns:a16="http://schemas.microsoft.com/office/drawing/2014/main" id="{92947214-7DAA-403C-830A-3C61D7B98F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6837" y="6346004"/>
            <a:ext cx="67151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/>
              <a:t>Figure 4.6 Multithreaded C program using the </a:t>
            </a:r>
            <a:r>
              <a:rPr lang="en-US" altLang="zh-CN" dirty="0" err="1"/>
              <a:t>Pthreads</a:t>
            </a:r>
            <a:r>
              <a:rPr lang="en-US" altLang="zh-CN" dirty="0"/>
              <a:t> API</a:t>
            </a:r>
            <a:endParaRPr lang="zh-CN" altLang="en-US" dirty="0"/>
          </a:p>
        </p:txBody>
      </p:sp>
      <p:sp>
        <p:nvSpPr>
          <p:cNvPr id="7" name="TextBox 5">
            <a:extLst>
              <a:ext uri="{FF2B5EF4-FFF2-40B4-BE49-F238E27FC236}">
                <a16:creationId xmlns:a16="http://schemas.microsoft.com/office/drawing/2014/main" id="{2E58104B-FE7F-4E27-AA49-BBC8A25E71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4031" y="5338866"/>
            <a:ext cx="3341687" cy="36933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Monotype Sorts" pitchFamily="2" charset="2"/>
              <a:buNone/>
            </a:pPr>
            <a:r>
              <a:rPr lang="zh-CN" altLang="en-US" dirty="0">
                <a:latin typeface="Helvetica" panose="020B0604020202020204" pitchFamily="34" charset="0"/>
              </a:rPr>
              <a:t>运行  </a:t>
            </a:r>
            <a:r>
              <a:rPr lang="en-US" altLang="zh-CN" dirty="0">
                <a:latin typeface="Helvetica" panose="020B0604020202020204" pitchFamily="34" charset="0"/>
              </a:rPr>
              <a:t>./</a:t>
            </a:r>
            <a:r>
              <a:rPr lang="en-US" altLang="zh-CN" dirty="0" err="1" smtClean="0">
                <a:latin typeface="Helvetica" panose="020B0604020202020204" pitchFamily="34" charset="0"/>
              </a:rPr>
              <a:t>a.out</a:t>
            </a:r>
            <a:r>
              <a:rPr lang="en-US" altLang="zh-CN" dirty="0" smtClean="0">
                <a:latin typeface="Helvetica" panose="020B0604020202020204" pitchFamily="34" charset="0"/>
              </a:rPr>
              <a:t> 10</a:t>
            </a:r>
            <a:endParaRPr lang="en-US" altLang="zh-CN" dirty="0">
              <a:latin typeface="Helvetica" panose="020B0604020202020204" pitchFamily="34" charset="0"/>
            </a:endParaRPr>
          </a:p>
        </p:txBody>
      </p:sp>
      <p:sp>
        <p:nvSpPr>
          <p:cNvPr id="8" name="圆角矩形标注 7"/>
          <p:cNvSpPr/>
          <p:nvPr/>
        </p:nvSpPr>
        <p:spPr bwMode="auto">
          <a:xfrm>
            <a:off x="3235278" y="4626744"/>
            <a:ext cx="1310597" cy="528731"/>
          </a:xfrm>
          <a:prstGeom prst="wedgeRoundRectCallout">
            <a:avLst>
              <a:gd name="adj1" fmla="val -87170"/>
              <a:gd name="adj2" fmla="val -18118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80000"/>
              </a:lnSpc>
            </a:pPr>
            <a:r>
              <a:rPr lang="zh-CN" altLang="en-US" sz="1600" dirty="0" smtClean="0">
                <a:solidFill>
                  <a:srgbClr val="0000CC"/>
                </a:solidFill>
              </a:rPr>
              <a:t>跟踪</a:t>
            </a:r>
            <a:r>
              <a:rPr lang="zh-CN" altLang="en-US" sz="1600" dirty="0">
                <a:solidFill>
                  <a:srgbClr val="0000CC"/>
                </a:solidFill>
              </a:rPr>
              <a:t>线程的累加过程</a:t>
            </a:r>
            <a:endParaRPr lang="en-US" altLang="zh-CN" sz="16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3250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>
            <a:extLst>
              <a:ext uri="{FF2B5EF4-FFF2-40B4-BE49-F238E27FC236}">
                <a16:creationId xmlns:a16="http://schemas.microsoft.com/office/drawing/2014/main" id="{2F0B16D7-A168-497E-A884-E540B42A0F9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228600"/>
            <a:ext cx="8077200" cy="446088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Eaxmple of pthread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—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共享主线程资源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？</a:t>
            </a:r>
          </a:p>
        </p:txBody>
      </p:sp>
      <p:sp>
        <p:nvSpPr>
          <p:cNvPr id="49155" name="TextBox 5">
            <a:extLst>
              <a:ext uri="{FF2B5EF4-FFF2-40B4-BE49-F238E27FC236}">
                <a16:creationId xmlns:a16="http://schemas.microsoft.com/office/drawing/2014/main" id="{0617A25C-37A1-47B0-8879-BDE303EA60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2313" y="4468813"/>
            <a:ext cx="3101975" cy="92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Monotype Sorts" pitchFamily="2" charset="2"/>
              <a:buNone/>
            </a:pPr>
            <a:r>
              <a:rPr lang="zh-CN" altLang="en-US" dirty="0">
                <a:latin typeface="Helvetica" panose="020B0604020202020204" pitchFamily="34" charset="0"/>
              </a:rPr>
              <a:t>编译命令：</a:t>
            </a:r>
            <a:endParaRPr lang="en-US" altLang="zh-CN" dirty="0">
              <a:latin typeface="Helvetica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 typeface="Monotype Sorts" pitchFamily="2" charset="2"/>
              <a:buNone/>
            </a:pPr>
            <a:r>
              <a:rPr lang="en-US" altLang="zh-CN" dirty="0" err="1">
                <a:latin typeface="Helvetica" panose="020B0604020202020204" pitchFamily="34" charset="0"/>
              </a:rPr>
              <a:t>gcc</a:t>
            </a:r>
            <a:r>
              <a:rPr lang="en-US" altLang="zh-CN" dirty="0">
                <a:latin typeface="Helvetica" panose="020B0604020202020204" pitchFamily="34" charset="0"/>
              </a:rPr>
              <a:t> </a:t>
            </a:r>
            <a:r>
              <a:rPr lang="en-US" altLang="zh-CN" dirty="0" err="1">
                <a:latin typeface="Helvetica" panose="020B0604020202020204" pitchFamily="34" charset="0"/>
              </a:rPr>
              <a:t>filename.c</a:t>
            </a:r>
            <a:r>
              <a:rPr lang="en-US" altLang="zh-CN" dirty="0">
                <a:latin typeface="Helvetica" panose="020B0604020202020204" pitchFamily="34" charset="0"/>
              </a:rPr>
              <a:t> </a:t>
            </a:r>
            <a:r>
              <a:rPr lang="en-US" altLang="zh-CN" dirty="0">
                <a:solidFill>
                  <a:srgbClr val="C00000"/>
                </a:solidFill>
                <a:latin typeface="Helvetica" panose="020B0604020202020204" pitchFamily="34" charset="0"/>
              </a:rPr>
              <a:t>–</a:t>
            </a:r>
            <a:r>
              <a:rPr lang="en-US" altLang="zh-CN" dirty="0" err="1">
                <a:solidFill>
                  <a:srgbClr val="C00000"/>
                </a:solidFill>
                <a:latin typeface="Helvetica" panose="020B0604020202020204" pitchFamily="34" charset="0"/>
              </a:rPr>
              <a:t>pthread</a:t>
            </a:r>
            <a:r>
              <a:rPr lang="zh-CN" altLang="en-US" dirty="0">
                <a:latin typeface="Helvetica" panose="020B0604020202020204" pitchFamily="34" charset="0"/>
              </a:rPr>
              <a:t>，或</a:t>
            </a:r>
            <a:endParaRPr lang="en-US" altLang="zh-CN" dirty="0">
              <a:latin typeface="Helvetica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 typeface="Monotype Sorts" pitchFamily="2" charset="2"/>
              <a:buNone/>
            </a:pPr>
            <a:r>
              <a:rPr lang="en-US" altLang="zh-CN" dirty="0" err="1">
                <a:latin typeface="Helvetica" panose="020B0604020202020204" pitchFamily="34" charset="0"/>
              </a:rPr>
              <a:t>gcc</a:t>
            </a:r>
            <a:r>
              <a:rPr lang="en-US" altLang="zh-CN" dirty="0">
                <a:latin typeface="Helvetica" panose="020B0604020202020204" pitchFamily="34" charset="0"/>
              </a:rPr>
              <a:t> </a:t>
            </a:r>
            <a:r>
              <a:rPr lang="en-US" altLang="zh-CN" dirty="0" err="1">
                <a:latin typeface="Helvetica" panose="020B0604020202020204" pitchFamily="34" charset="0"/>
              </a:rPr>
              <a:t>filename.c</a:t>
            </a:r>
            <a:r>
              <a:rPr lang="en-US" altLang="zh-CN" dirty="0">
                <a:latin typeface="Helvetica" panose="020B0604020202020204" pitchFamily="34" charset="0"/>
              </a:rPr>
              <a:t> </a:t>
            </a:r>
            <a:r>
              <a:rPr lang="en-US" altLang="zh-CN" dirty="0">
                <a:solidFill>
                  <a:srgbClr val="C00000"/>
                </a:solidFill>
                <a:latin typeface="Helvetica" panose="020B0604020202020204" pitchFamily="34" charset="0"/>
              </a:rPr>
              <a:t>–</a:t>
            </a:r>
            <a:r>
              <a:rPr lang="en-US" altLang="zh-CN" dirty="0" err="1">
                <a:solidFill>
                  <a:srgbClr val="C00000"/>
                </a:solidFill>
                <a:latin typeface="Helvetica" panose="020B0604020202020204" pitchFamily="34" charset="0"/>
              </a:rPr>
              <a:t>lpthread</a:t>
            </a:r>
            <a:endParaRPr lang="en-US" altLang="zh-CN" dirty="0">
              <a:latin typeface="Helvetica" panose="020B0604020202020204" pitchFamily="34" charset="0"/>
            </a:endParaRPr>
          </a:p>
        </p:txBody>
      </p:sp>
      <p:sp>
        <p:nvSpPr>
          <p:cNvPr id="49156" name="文本框 1">
            <a:extLst>
              <a:ext uri="{FF2B5EF4-FFF2-40B4-BE49-F238E27FC236}">
                <a16:creationId xmlns:a16="http://schemas.microsoft.com/office/drawing/2014/main" id="{AA7FC5E6-683C-4AE6-ACE9-E4D578B2A0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738" y="700088"/>
            <a:ext cx="4886325" cy="526297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altLang="zh-CN" sz="16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pthread.h</a:t>
            </a:r>
            <a:r>
              <a:rPr lang="en-US" altLang="zh-CN" sz="16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stdlib.h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sum=10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/*this data is shared by the threads*/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 *runner(void *param); 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/* the thread*/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main(int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argc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char *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argv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[])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  </a:t>
            </a:r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sum=5,x,y;  //</a:t>
            </a:r>
            <a:r>
              <a:rPr lang="zh-CN" altLang="en-US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线程能否访问这三个变量</a:t>
            </a:r>
            <a:r>
              <a:rPr lang="zh-CN" altLang="en-US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？</a:t>
            </a:r>
            <a:endParaRPr lang="en-US" altLang="zh-CN" sz="16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pthread_t</a:t>
            </a:r>
            <a:r>
              <a:rPr lang="en-US" altLang="zh-CN" sz="16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tid</a:t>
            </a:r>
            <a:r>
              <a:rPr lang="en-US" altLang="zh-CN" sz="16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;        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/*the thread identifier*/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6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pthread_attr_t</a:t>
            </a:r>
            <a:r>
              <a:rPr lang="en-US" altLang="zh-CN" sz="16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attr</a:t>
            </a:r>
            <a:r>
              <a:rPr lang="en-US" altLang="zh-CN" sz="16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/* set of thread attributes*/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if (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argc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!=2)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fprintf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(stderr, “usage: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a.out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&lt;integer value&gt;\n”);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return -1;      }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/* check if the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argv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is a positive integer*/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/*get the default attributes*/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6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pthread_attr_init</a:t>
            </a:r>
            <a:r>
              <a:rPr lang="en-US" altLang="zh-CN" sz="16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(&amp;</a:t>
            </a:r>
            <a:r>
              <a:rPr lang="en-US" altLang="zh-CN" sz="16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attr</a:t>
            </a:r>
            <a:r>
              <a:rPr lang="en-US" altLang="zh-CN" sz="16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/* create the thread*/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6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pthread_create</a:t>
            </a:r>
            <a:r>
              <a:rPr lang="en-US" altLang="zh-CN" sz="16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(&amp;</a:t>
            </a:r>
            <a:r>
              <a:rPr lang="en-US" altLang="zh-CN" sz="16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tid</a:t>
            </a:r>
            <a:r>
              <a:rPr lang="en-US" altLang="zh-CN" sz="16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&amp;</a:t>
            </a:r>
            <a:r>
              <a:rPr lang="en-US" altLang="zh-CN" sz="16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attr</a:t>
            </a:r>
            <a:r>
              <a:rPr lang="en-US" altLang="zh-CN" sz="16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runner, </a:t>
            </a:r>
            <a:r>
              <a:rPr lang="en-US" altLang="zh-CN" sz="1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argv</a:t>
            </a: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</a:t>
            </a:r>
            <a:r>
              <a:rPr lang="en-US" altLang="zh-CN" sz="16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/*wait for the thread to exit */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6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pthread_join</a:t>
            </a:r>
            <a:r>
              <a:rPr lang="en-US" altLang="zh-CN" sz="16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6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tid,NULL</a:t>
            </a:r>
            <a:r>
              <a:rPr lang="en-US" altLang="zh-CN" sz="16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600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sz="16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(“sum=%d\</a:t>
            </a:r>
            <a:r>
              <a:rPr lang="en-US" altLang="zh-CN" sz="1600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n”,sum</a:t>
            </a:r>
            <a:r>
              <a:rPr lang="en-US" altLang="zh-CN" sz="1600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 //</a:t>
            </a:r>
            <a:r>
              <a:rPr lang="zh-CN" altLang="en-US" sz="1600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输出什么？</a:t>
            </a:r>
            <a:endParaRPr lang="en-US" altLang="zh-CN" sz="1600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//main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157" name="文本框 2">
            <a:extLst>
              <a:ext uri="{FF2B5EF4-FFF2-40B4-BE49-F238E27FC236}">
                <a16:creationId xmlns:a16="http://schemas.microsoft.com/office/drawing/2014/main" id="{5E99F5F7-D404-430F-A334-70AF835FD5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5463" y="863600"/>
            <a:ext cx="3298825" cy="3416300"/>
          </a:xfrm>
          <a:prstGeom prst="rect">
            <a:avLst/>
          </a:prstGeom>
          <a:noFill/>
          <a:ln w="9525">
            <a:solidFill>
              <a:srgbClr val="00206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/>
              <a:t>/* the thread will begin control in this function */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rgbClr val="0000CC"/>
                </a:solidFill>
              </a:rPr>
              <a:t>void *runner(void *</a:t>
            </a:r>
            <a:r>
              <a:rPr lang="en-US" altLang="zh-CN" dirty="0">
                <a:solidFill>
                  <a:srgbClr val="FF0000"/>
                </a:solidFill>
              </a:rPr>
              <a:t>param</a:t>
            </a:r>
            <a:r>
              <a:rPr lang="en-US" altLang="zh-CN" dirty="0">
                <a:solidFill>
                  <a:srgbClr val="0000CC"/>
                </a:solidFill>
              </a:rPr>
              <a:t>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/>
              <a:t>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/>
              <a:t>   int </a:t>
            </a:r>
            <a:r>
              <a:rPr lang="en-US" altLang="zh-CN" dirty="0" err="1"/>
              <a:t>i</a:t>
            </a:r>
            <a:r>
              <a:rPr lang="en-US" altLang="zh-CN" dirty="0"/>
              <a:t>, upper=</a:t>
            </a:r>
            <a:r>
              <a:rPr lang="en-US" altLang="zh-CN" dirty="0" err="1"/>
              <a:t>atoi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FF0000"/>
                </a:solidFill>
              </a:rPr>
              <a:t>param</a:t>
            </a:r>
            <a:r>
              <a:rPr lang="en-US" altLang="zh-CN" dirty="0"/>
              <a:t>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/>
              <a:t>   sum=0;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/>
              <a:t>   for (</a:t>
            </a:r>
            <a:r>
              <a:rPr lang="en-US" altLang="zh-CN" dirty="0" err="1"/>
              <a:t>i</a:t>
            </a:r>
            <a:r>
              <a:rPr lang="en-US" altLang="zh-CN" dirty="0"/>
              <a:t>=1;i&lt;=upper; </a:t>
            </a:r>
            <a:r>
              <a:rPr lang="en-US" altLang="zh-CN" dirty="0" err="1"/>
              <a:t>i</a:t>
            </a:r>
            <a:r>
              <a:rPr lang="en-US" altLang="zh-CN" dirty="0"/>
              <a:t>++)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/>
              <a:t>       </a:t>
            </a:r>
            <a:r>
              <a:rPr lang="en-US" altLang="zh-CN" dirty="0">
                <a:solidFill>
                  <a:srgbClr val="0070C0"/>
                </a:solidFill>
              </a:rPr>
              <a:t>sum</a:t>
            </a:r>
            <a:r>
              <a:rPr lang="en-US" altLang="zh-CN" dirty="0"/>
              <a:t>+=</a:t>
            </a:r>
            <a:r>
              <a:rPr lang="en-US" altLang="zh-CN" dirty="0" err="1"/>
              <a:t>i</a:t>
            </a:r>
            <a:r>
              <a:rPr lang="en-US" altLang="zh-CN" dirty="0"/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/>
              <a:t>   </a:t>
            </a:r>
            <a:r>
              <a:rPr lang="en-US" altLang="zh-CN" dirty="0" err="1"/>
              <a:t>pthread_exit</a:t>
            </a:r>
            <a:r>
              <a:rPr lang="en-US" altLang="zh-CN" dirty="0"/>
              <a:t>(0);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7" name="TextBox 5">
            <a:extLst>
              <a:ext uri="{FF2B5EF4-FFF2-40B4-BE49-F238E27FC236}">
                <a16:creationId xmlns:a16="http://schemas.microsoft.com/office/drawing/2014/main" id="{D8389E2E-879E-4D44-A5C7-07002D4597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2313" y="5487464"/>
            <a:ext cx="2960688" cy="36933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Monotype Sorts" pitchFamily="2" charset="2"/>
              <a:buNone/>
            </a:pPr>
            <a:r>
              <a:rPr lang="zh-CN" altLang="en-US" dirty="0">
                <a:latin typeface="Helvetica" panose="020B0604020202020204" pitchFamily="34" charset="0"/>
              </a:rPr>
              <a:t>运行  </a:t>
            </a:r>
            <a:r>
              <a:rPr lang="en-US" altLang="zh-CN" dirty="0">
                <a:latin typeface="Helvetica" panose="020B0604020202020204" pitchFamily="34" charset="0"/>
              </a:rPr>
              <a:t>./</a:t>
            </a:r>
            <a:r>
              <a:rPr lang="en-US" altLang="zh-CN" dirty="0" err="1" smtClean="0">
                <a:latin typeface="Helvetica" panose="020B0604020202020204" pitchFamily="34" charset="0"/>
              </a:rPr>
              <a:t>a.out</a:t>
            </a:r>
            <a:r>
              <a:rPr lang="en-US" altLang="zh-CN" dirty="0" smtClean="0">
                <a:latin typeface="Helvetica" panose="020B0604020202020204" pitchFamily="34" charset="0"/>
              </a:rPr>
              <a:t> </a:t>
            </a:r>
            <a:r>
              <a:rPr lang="en-US" altLang="zh-CN" dirty="0">
                <a:latin typeface="Helvetica" panose="020B0604020202020204" pitchFamily="34" charset="0"/>
              </a:rPr>
              <a:t>5</a:t>
            </a:r>
          </a:p>
        </p:txBody>
      </p:sp>
      <p:sp>
        <p:nvSpPr>
          <p:cNvPr id="8" name="圆角矩形标注 7"/>
          <p:cNvSpPr/>
          <p:nvPr/>
        </p:nvSpPr>
        <p:spPr bwMode="auto">
          <a:xfrm>
            <a:off x="5635595" y="1691534"/>
            <a:ext cx="2457271" cy="1316586"/>
          </a:xfrm>
          <a:prstGeom prst="wedgeRoundRectCallout">
            <a:avLst>
              <a:gd name="adj1" fmla="val -83183"/>
              <a:gd name="adj2" fmla="val -3294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85750" marR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假定添加该语句，对输出结果有何影响？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zh-CN" altLang="en-US" sz="1600" dirty="0"/>
              <a:t>子</a:t>
            </a:r>
            <a:r>
              <a:rPr lang="zh-CN" altLang="en-US" sz="1600" dirty="0" smtClean="0"/>
              <a:t>线程是否可以访问进程的局部变量</a:t>
            </a:r>
            <a:r>
              <a:rPr lang="en-US" altLang="zh-CN" sz="1600" dirty="0" smtClean="0"/>
              <a:t>x</a:t>
            </a:r>
            <a:r>
              <a:rPr lang="zh-CN" altLang="en-US" sz="1600" dirty="0" smtClean="0"/>
              <a:t>，</a:t>
            </a:r>
            <a:r>
              <a:rPr lang="en-US" altLang="zh-CN" sz="1600" dirty="0" smtClean="0"/>
              <a:t>y</a:t>
            </a:r>
            <a:r>
              <a:rPr lang="zh-CN" altLang="en-US" sz="1600" dirty="0" smtClean="0"/>
              <a:t>？</a:t>
            </a:r>
            <a:endParaRPr lang="zh-CN" altLang="en-US" sz="1600" dirty="0"/>
          </a:p>
          <a:p>
            <a:pPr marL="285750" marR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0408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B42DD650-022D-4E4F-B965-A9FA5D94782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Eaxmple of pthread1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—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共享主线程资源？</a:t>
            </a: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  <a:sym typeface="宋体" panose="02010600030101010101" pitchFamily="2" charset="-122"/>
            </a:endParaRP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BC5D3443-A5FB-49C0-8526-BE7C4D24FD6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282700"/>
            <a:ext cx="7605712" cy="4418013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zh-CN" altLang="en-US" sz="2000" dirty="0"/>
              <a:t>线程</a:t>
            </a:r>
            <a:r>
              <a:rPr lang="en-US" altLang="zh-CN" sz="2000" dirty="0"/>
              <a:t>runner</a:t>
            </a:r>
            <a:r>
              <a:rPr lang="zh-CN" altLang="en-US" sz="2000" dirty="0">
                <a:solidFill>
                  <a:srgbClr val="0000CC"/>
                </a:solidFill>
              </a:rPr>
              <a:t>不能访问</a:t>
            </a:r>
            <a:r>
              <a:rPr lang="en-US" altLang="zh-CN" sz="2000" dirty="0"/>
              <a:t>main()</a:t>
            </a:r>
            <a:r>
              <a:rPr lang="zh-CN" altLang="en-US" sz="2000" dirty="0"/>
              <a:t>函数中的变量</a:t>
            </a:r>
            <a:r>
              <a:rPr lang="en-US" altLang="zh-CN" sz="2000" dirty="0"/>
              <a:t>int </a:t>
            </a:r>
            <a:r>
              <a:rPr lang="en-US" altLang="zh-CN" sz="2000" dirty="0" err="1"/>
              <a:t>sum,x,y</a:t>
            </a:r>
            <a:r>
              <a:rPr lang="zh-CN" altLang="en-US" sz="2000" dirty="0"/>
              <a:t>，因为它们</a:t>
            </a:r>
            <a:r>
              <a:rPr lang="zh-CN" altLang="en-US" sz="2000" dirty="0" smtClean="0">
                <a:solidFill>
                  <a:srgbClr val="C00000"/>
                </a:solidFill>
              </a:rPr>
              <a:t>属于主</a:t>
            </a:r>
            <a:r>
              <a:rPr lang="zh-CN" altLang="en-US" sz="2000" dirty="0">
                <a:solidFill>
                  <a:srgbClr val="C00000"/>
                </a:solidFill>
              </a:rPr>
              <a:t>线程</a:t>
            </a:r>
            <a:r>
              <a:rPr lang="zh-CN" altLang="en-US" sz="2000" dirty="0" smtClean="0">
                <a:solidFill>
                  <a:srgbClr val="C00000"/>
                </a:solidFill>
              </a:rPr>
              <a:t>栈（栈不能共享）</a:t>
            </a:r>
            <a:endParaRPr lang="en-US" altLang="zh-CN" sz="2000" dirty="0">
              <a:solidFill>
                <a:srgbClr val="C00000"/>
              </a:solidFill>
            </a:endParaRPr>
          </a:p>
          <a:p>
            <a:pPr>
              <a:spcBef>
                <a:spcPts val="1200"/>
              </a:spcBef>
            </a:pPr>
            <a:r>
              <a:rPr lang="zh-CN" altLang="en-US" sz="2000" dirty="0"/>
              <a:t>可以认为</a:t>
            </a:r>
            <a:r>
              <a:rPr lang="en-US" altLang="zh-CN" sz="2000" dirty="0"/>
              <a:t>main()</a:t>
            </a:r>
            <a:r>
              <a:rPr lang="zh-CN" altLang="en-US" sz="2000" dirty="0"/>
              <a:t>函数中的变量</a:t>
            </a:r>
            <a:r>
              <a:rPr lang="en-US" altLang="zh-CN" sz="2000" dirty="0">
                <a:solidFill>
                  <a:srgbClr val="C00000"/>
                </a:solidFill>
              </a:rPr>
              <a:t>int </a:t>
            </a:r>
            <a:r>
              <a:rPr lang="en-US" altLang="zh-CN" sz="2000" dirty="0" err="1">
                <a:solidFill>
                  <a:srgbClr val="C00000"/>
                </a:solidFill>
              </a:rPr>
              <a:t>sum,x,y</a:t>
            </a:r>
            <a:r>
              <a:rPr lang="zh-CN" altLang="en-US" sz="2000" dirty="0">
                <a:solidFill>
                  <a:srgbClr val="C00000"/>
                </a:solidFill>
              </a:rPr>
              <a:t>属于主线程的资源</a:t>
            </a:r>
            <a:r>
              <a:rPr lang="zh-CN" altLang="en-US" sz="2000" dirty="0"/>
              <a:t>，其它线程只能共享进程资源，</a:t>
            </a:r>
            <a:r>
              <a:rPr lang="zh-CN" altLang="en-US" sz="2000" dirty="0">
                <a:solidFill>
                  <a:srgbClr val="0070C0"/>
                </a:solidFill>
              </a:rPr>
              <a:t>而不能共享其它线程中的资源；</a:t>
            </a:r>
            <a:endParaRPr lang="en-US" altLang="zh-CN" sz="2000" dirty="0">
              <a:solidFill>
                <a:srgbClr val="0070C0"/>
              </a:solidFill>
            </a:endParaRPr>
          </a:p>
          <a:p>
            <a:pPr>
              <a:spcBef>
                <a:spcPts val="1200"/>
              </a:spcBef>
            </a:pPr>
            <a:r>
              <a:rPr lang="zh-CN" altLang="en-US" sz="2000" dirty="0"/>
              <a:t>线程</a:t>
            </a:r>
            <a:r>
              <a:rPr lang="en-US" altLang="zh-CN" sz="2000" dirty="0"/>
              <a:t>runner</a:t>
            </a:r>
            <a:r>
              <a:rPr lang="zh-CN" altLang="en-US" sz="2000" dirty="0"/>
              <a:t>共享进程的全局变量</a:t>
            </a:r>
            <a:r>
              <a:rPr lang="en-US" altLang="zh-CN" sz="2000" dirty="0"/>
              <a:t>sum</a:t>
            </a:r>
            <a:r>
              <a:rPr lang="zh-CN" altLang="en-US" sz="2000" dirty="0"/>
              <a:t>，而进程的主线程访问的是局部变量</a:t>
            </a:r>
            <a:r>
              <a:rPr lang="en-US" altLang="zh-CN" sz="2000" dirty="0"/>
              <a:t>sum</a:t>
            </a:r>
            <a:r>
              <a:rPr lang="zh-CN" altLang="en-US" sz="2000" dirty="0" smtClean="0"/>
              <a:t>，</a:t>
            </a:r>
            <a:r>
              <a:rPr lang="zh-CN" altLang="en-US" sz="2000" dirty="0" smtClean="0">
                <a:solidFill>
                  <a:srgbClr val="C00000"/>
                </a:solidFill>
              </a:rPr>
              <a:t>不能共享</a:t>
            </a:r>
            <a:r>
              <a:rPr lang="zh-CN" altLang="en-US" sz="2000" dirty="0" smtClean="0"/>
              <a:t>，</a:t>
            </a:r>
            <a:r>
              <a:rPr lang="zh-CN" altLang="en-US" sz="2000" dirty="0" smtClean="0">
                <a:solidFill>
                  <a:srgbClr val="0000CC"/>
                </a:solidFill>
              </a:rPr>
              <a:t>因此</a:t>
            </a:r>
            <a:r>
              <a:rPr lang="zh-CN" altLang="en-US" sz="2000" dirty="0">
                <a:solidFill>
                  <a:srgbClr val="0000CC"/>
                </a:solidFill>
              </a:rPr>
              <a:t>输出：</a:t>
            </a:r>
            <a:r>
              <a:rPr lang="en-US" altLang="zh-CN" sz="2000" dirty="0">
                <a:solidFill>
                  <a:srgbClr val="0000CC"/>
                </a:solidFill>
              </a:rPr>
              <a:t>sum=5</a:t>
            </a:r>
            <a:r>
              <a:rPr lang="zh-CN" altLang="en-US" sz="2000" dirty="0">
                <a:solidFill>
                  <a:srgbClr val="0000CC"/>
                </a:solidFill>
              </a:rPr>
              <a:t>；</a:t>
            </a:r>
          </a:p>
        </p:txBody>
      </p:sp>
    </p:spTree>
    <p:extLst>
      <p:ext uri="{BB962C8B-B14F-4D97-AF65-F5344CB8AC3E}">
        <p14:creationId xmlns:p14="http://schemas.microsoft.com/office/powerpoint/2010/main" val="2132381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1">
            <a:extLst>
              <a:ext uri="{FF2B5EF4-FFF2-40B4-BE49-F238E27FC236}">
                <a16:creationId xmlns:a16="http://schemas.microsoft.com/office/drawing/2014/main" id="{A284719E-63BE-4DCB-8278-31D1E93CF3E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sym typeface="宋体" panose="02010600030101010101" pitchFamily="2" charset="-122"/>
              </a:rPr>
              <a:t>Eaxmple of pthread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sym typeface="宋体" panose="02010600030101010101" pitchFamily="2" charset="-122"/>
              </a:rPr>
              <a:t>--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sym typeface="宋体" panose="02010600030101010101" pitchFamily="2" charset="-122"/>
              </a:rPr>
              <a:t>2 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(P148)</a:t>
            </a:r>
          </a:p>
        </p:txBody>
      </p:sp>
      <p:sp>
        <p:nvSpPr>
          <p:cNvPr id="51203" name="Text Box 6">
            <a:extLst>
              <a:ext uri="{FF2B5EF4-FFF2-40B4-BE49-F238E27FC236}">
                <a16:creationId xmlns:a16="http://schemas.microsoft.com/office/drawing/2014/main" id="{8A0F32FE-BBCF-433D-A552-84F22CF7ED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2227" y="6032500"/>
            <a:ext cx="698402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dirty="0">
                <a:latin typeface="宋体" panose="02010600030101010101" pitchFamily="2" charset="-122"/>
                <a:sym typeface="Arial" panose="020B0604020202020204" pitchFamily="34" charset="0"/>
              </a:rPr>
              <a:t>Figure 4.11 C program for question 4. </a:t>
            </a:r>
            <a:r>
              <a:rPr lang="en-US" altLang="zh-CN" dirty="0">
                <a:latin typeface="宋体" panose="02010600030101010101" pitchFamily="2" charset="-122"/>
                <a:sym typeface="Arial" panose="020B0604020202020204" pitchFamily="34" charset="0"/>
              </a:rPr>
              <a:t>(</a:t>
            </a:r>
            <a:r>
              <a:rPr lang="zh-CN" altLang="en-US" dirty="0">
                <a:latin typeface="宋体" panose="02010600030101010101" pitchFamily="2" charset="-122"/>
                <a:sym typeface="Arial" panose="020B0604020202020204" pitchFamily="34" charset="0"/>
              </a:rPr>
              <a:t>改自 </a:t>
            </a:r>
            <a:r>
              <a:rPr lang="en-US" altLang="zh-CN" dirty="0">
                <a:latin typeface="宋体" panose="02010600030101010101" pitchFamily="2" charset="-122"/>
              </a:rPr>
              <a:t>P147  4.7)</a:t>
            </a:r>
          </a:p>
        </p:txBody>
      </p:sp>
      <p:sp>
        <p:nvSpPr>
          <p:cNvPr id="51204" name="文本框 3">
            <a:extLst>
              <a:ext uri="{FF2B5EF4-FFF2-40B4-BE49-F238E27FC236}">
                <a16:creationId xmlns:a16="http://schemas.microsoft.com/office/drawing/2014/main" id="{EA25B1EC-237C-4D11-9650-37973B690B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375" y="927100"/>
            <a:ext cx="4233863" cy="50165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&lt;pthread.h&gt;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&lt;stdio.h&gt;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value</a:t>
            </a:r>
            <a:r>
              <a:rPr lang="zh-CN" altLang="en-US" sz="16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16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lang="zh-CN" altLang="en-US" sz="16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zh-CN" altLang="en-US" sz="16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*runner(void *param);  /* the thread*/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main(int argc, char *argv[])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int pid;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pthread_t tid;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pthread_attr_t attr;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pid=fork();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if (pid==0) 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r>
              <a:rPr lang="zh-CN" altLang="en-US" sz="1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 CHILD prcess */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pthread_attr_init(&amp;attr);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pthread_create(&amp;tid,&amp;attr,runner,NULL);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pthread_join(tid,NULL)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//挂起当前主线程，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//等待线程tid结束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zh-CN" altLang="en-US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printf("CHILD: value= %d \n",value);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</p:txBody>
      </p:sp>
      <p:sp>
        <p:nvSpPr>
          <p:cNvPr id="36869" name="文本框 4">
            <a:extLst>
              <a:ext uri="{FF2B5EF4-FFF2-40B4-BE49-F238E27FC236}">
                <a16:creationId xmlns:a16="http://schemas.microsoft.com/office/drawing/2014/main" id="{491CBEF9-8902-4A37-86F6-2A9777590C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6635" y="1704452"/>
            <a:ext cx="3748087" cy="1323439"/>
          </a:xfrm>
          <a:prstGeom prst="rect">
            <a:avLst/>
          </a:prstGeom>
          <a:noFill/>
          <a:ln w="12700">
            <a:solidFill>
              <a:schemeClr val="accent4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else if (pid&gt;0) </a:t>
            </a:r>
            <a:r>
              <a:rPr lang="zh-CN" altLang="en-US" sz="1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{ /* praent process */</a:t>
            </a:r>
            <a:endParaRPr lang="zh-CN" altLang="en-US" sz="16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   </a:t>
            </a:r>
            <a:r>
              <a:rPr lang="zh-CN" altLang="en-US" sz="16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wait(NULL);</a:t>
            </a:r>
            <a:endParaRPr lang="zh-CN" altLang="en-US" sz="1600" dirty="0">
              <a:solidFill>
                <a:srgbClr val="00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   </a:t>
            </a:r>
            <a:r>
              <a:rPr lang="zh-CN" altLang="en-US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printf("PARENT: value=%d\n",value)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;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 }  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}</a:t>
            </a:r>
            <a:endParaRPr lang="zh-CN" altLang="en-US" sz="1400" dirty="0">
              <a:latin typeface="宋体" panose="02010600030101010101" pitchFamily="2" charset="-122"/>
            </a:endParaRPr>
          </a:p>
        </p:txBody>
      </p:sp>
      <p:sp>
        <p:nvSpPr>
          <p:cNvPr id="51206" name="文本框 1">
            <a:extLst>
              <a:ext uri="{FF2B5EF4-FFF2-40B4-BE49-F238E27FC236}">
                <a16:creationId xmlns:a16="http://schemas.microsoft.com/office/drawing/2014/main" id="{EFF1A0E8-9B08-42C9-A607-F60417FA51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6634" y="4796157"/>
            <a:ext cx="350361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solidFill>
                  <a:srgbClr val="0000CC"/>
                </a:solidFill>
              </a:rPr>
              <a:t>思考：两个</a:t>
            </a:r>
            <a:r>
              <a:rPr lang="en-US" altLang="zh-CN" b="1" dirty="0" err="1">
                <a:solidFill>
                  <a:srgbClr val="0000CC"/>
                </a:solidFill>
              </a:rPr>
              <a:t>printf</a:t>
            </a:r>
            <a:r>
              <a:rPr lang="en-US" altLang="zh-CN" b="1" dirty="0">
                <a:solidFill>
                  <a:srgbClr val="0000CC"/>
                </a:solidFill>
              </a:rPr>
              <a:t>()</a:t>
            </a:r>
            <a:r>
              <a:rPr lang="zh-CN" altLang="en-US" b="1" dirty="0">
                <a:solidFill>
                  <a:srgbClr val="0000CC"/>
                </a:solidFill>
              </a:rPr>
              <a:t>的输出结果分别是多少？</a:t>
            </a:r>
          </a:p>
        </p:txBody>
      </p:sp>
      <p:sp>
        <p:nvSpPr>
          <p:cNvPr id="7" name="文本框 1">
            <a:extLst>
              <a:ext uri="{FF2B5EF4-FFF2-40B4-BE49-F238E27FC236}">
                <a16:creationId xmlns:a16="http://schemas.microsoft.com/office/drawing/2014/main" id="{EFF1A0E8-9B08-42C9-A607-F60417FA51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6635" y="924908"/>
            <a:ext cx="3503613" cy="64633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 dirty="0" smtClean="0">
                <a:solidFill>
                  <a:srgbClr val="006600"/>
                </a:solidFill>
              </a:rPr>
              <a:t>1</a:t>
            </a:r>
            <a:r>
              <a:rPr lang="zh-CN" altLang="en-US" b="1" dirty="0" smtClean="0">
                <a:solidFill>
                  <a:srgbClr val="006600"/>
                </a:solidFill>
              </a:rPr>
              <a:t>、父子进程资源的继承与分离</a:t>
            </a:r>
            <a:endParaRPr lang="en-US" altLang="zh-CN" b="1" dirty="0" smtClean="0">
              <a:solidFill>
                <a:srgbClr val="006600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 dirty="0" smtClean="0">
                <a:solidFill>
                  <a:srgbClr val="006600"/>
                </a:solidFill>
              </a:rPr>
              <a:t>2</a:t>
            </a:r>
            <a:r>
              <a:rPr lang="zh-CN" altLang="en-US" b="1" dirty="0" smtClean="0">
                <a:solidFill>
                  <a:srgbClr val="006600"/>
                </a:solidFill>
              </a:rPr>
              <a:t>、线程共享进程资源</a:t>
            </a:r>
            <a:endParaRPr lang="zh-CN" altLang="en-US" b="1" dirty="0">
              <a:solidFill>
                <a:srgbClr val="006600"/>
              </a:solidFill>
            </a:endParaRPr>
          </a:p>
        </p:txBody>
      </p:sp>
      <p:sp>
        <p:nvSpPr>
          <p:cNvPr id="8" name="文本框 4">
            <a:extLst>
              <a:ext uri="{FF2B5EF4-FFF2-40B4-BE49-F238E27FC236}">
                <a16:creationId xmlns:a16="http://schemas.microsoft.com/office/drawing/2014/main" id="{491CBEF9-8902-4A37-86F6-2A9777590C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6634" y="3164497"/>
            <a:ext cx="3748087" cy="1538883"/>
          </a:xfrm>
          <a:prstGeom prst="rect">
            <a:avLst/>
          </a:prstGeom>
          <a:noFill/>
          <a:ln w="12700">
            <a:solidFill>
              <a:schemeClr val="accent4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//thread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void 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*runner(void *param) {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   value=5;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   pthread_exit(0);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}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  <a:defRPr/>
            </a:pPr>
            <a:endParaRPr lang="zh-CN" altLang="en-US" sz="1400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文本框 3">
            <a:extLst>
              <a:ext uri="{FF2B5EF4-FFF2-40B4-BE49-F238E27FC236}">
                <a16:creationId xmlns:a16="http://schemas.microsoft.com/office/drawing/2014/main" id="{CFAEDEE8-0E93-49FB-A986-978D42689153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635001"/>
            <a:ext cx="7315200" cy="1601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在支持多线程的系统中，进程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P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所</a:t>
            </a:r>
            <a:r>
              <a:rPr lang="zh-CN" altLang="en-US" sz="20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创建的若干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个</a:t>
            </a:r>
            <a:r>
              <a:rPr lang="zh-CN" altLang="en-US" sz="20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线程</a:t>
            </a:r>
            <a:r>
              <a:rPr lang="zh-CN" altLang="en-US" sz="2000" dirty="0" smtClean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不能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共享的是（）。</a:t>
            </a:r>
          </a:p>
        </p:txBody>
      </p:sp>
      <p:sp>
        <p:nvSpPr>
          <p:cNvPr id="9219" name="文本框 4">
            <a:extLst>
              <a:ext uri="{FF2B5EF4-FFF2-40B4-BE49-F238E27FC236}">
                <a16:creationId xmlns:a16="http://schemas.microsoft.com/office/drawing/2014/main" id="{DE0DC9D8-61B7-42D7-A7AD-81DABB4EEA4F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159000" y="2554381"/>
            <a:ext cx="3974394" cy="483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进程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P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的代码段</a:t>
            </a:r>
          </a:p>
        </p:txBody>
      </p:sp>
      <p:sp>
        <p:nvSpPr>
          <p:cNvPr id="9220" name="文本框 5">
            <a:extLst>
              <a:ext uri="{FF2B5EF4-FFF2-40B4-BE49-F238E27FC236}">
                <a16:creationId xmlns:a16="http://schemas.microsoft.com/office/drawing/2014/main" id="{166AFB89-3F06-4B41-888E-ED449E31C9AD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159000" y="3175000"/>
            <a:ext cx="3974394" cy="483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进程</a:t>
            </a:r>
            <a:r>
              <a:rPr lang="en-US" altLang="zh-CN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P</a:t>
            </a:r>
            <a:r>
              <a:rPr lang="zh-CN" altLang="en-US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中打开的文件</a:t>
            </a:r>
          </a:p>
        </p:txBody>
      </p:sp>
      <p:sp>
        <p:nvSpPr>
          <p:cNvPr id="9221" name="文本框 6">
            <a:extLst>
              <a:ext uri="{FF2B5EF4-FFF2-40B4-BE49-F238E27FC236}">
                <a16:creationId xmlns:a16="http://schemas.microsoft.com/office/drawing/2014/main" id="{A1FB9B33-9BB9-4FF3-96AF-929D8807C804}"/>
              </a:ext>
            </a:extLst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159000" y="3843131"/>
            <a:ext cx="3974394" cy="483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进程</a:t>
            </a:r>
            <a:r>
              <a:rPr lang="en-US" altLang="zh-CN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P</a:t>
            </a:r>
            <a:r>
              <a:rPr lang="zh-CN" altLang="en-US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的全局变量</a:t>
            </a:r>
          </a:p>
        </p:txBody>
      </p:sp>
      <p:sp>
        <p:nvSpPr>
          <p:cNvPr id="9222" name="文本框 7">
            <a:extLst>
              <a:ext uri="{FF2B5EF4-FFF2-40B4-BE49-F238E27FC236}">
                <a16:creationId xmlns:a16="http://schemas.microsoft.com/office/drawing/2014/main" id="{57E2EF90-ADE3-4414-88E4-430B50DA5F95}"/>
              </a:ext>
            </a:extLst>
          </p:cNvPr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159000" y="4558774"/>
            <a:ext cx="3974394" cy="483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进程</a:t>
            </a:r>
            <a:r>
              <a:rPr lang="en-US" altLang="zh-CN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P</a:t>
            </a:r>
            <a:r>
              <a:rPr lang="zh-CN" altLang="en-US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中某线程的栈指针</a:t>
            </a:r>
          </a:p>
        </p:txBody>
      </p:sp>
      <p:sp>
        <p:nvSpPr>
          <p:cNvPr id="9223" name="椭圆 8">
            <a:extLst>
              <a:ext uri="{FF2B5EF4-FFF2-40B4-BE49-F238E27FC236}">
                <a16:creationId xmlns:a16="http://schemas.microsoft.com/office/drawing/2014/main" id="{505FB444-86BB-4E7A-BDCE-511007B8D5CC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 bwMode="auto">
          <a:xfrm>
            <a:off x="1425532" y="2601893"/>
            <a:ext cx="386439" cy="386439"/>
          </a:xfrm>
          <a:prstGeom prst="ellipse">
            <a:avLst/>
          </a:prstGeom>
          <a:solidFill>
            <a:srgbClr val="808080"/>
          </a:solidFill>
          <a:ln w="1270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2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2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224" name="椭圆 9">
            <a:extLst>
              <a:ext uri="{FF2B5EF4-FFF2-40B4-BE49-F238E27FC236}">
                <a16:creationId xmlns:a16="http://schemas.microsoft.com/office/drawing/2014/main" id="{21914E18-3098-40BF-912C-53BC90E72FEF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>
            <a:off x="1425532" y="3222512"/>
            <a:ext cx="386439" cy="386439"/>
          </a:xfrm>
          <a:prstGeom prst="ellipse">
            <a:avLst/>
          </a:prstGeom>
          <a:solidFill>
            <a:srgbClr val="808080"/>
          </a:solidFill>
          <a:ln w="1270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2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2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225" name="椭圆 10">
            <a:extLst>
              <a:ext uri="{FF2B5EF4-FFF2-40B4-BE49-F238E27FC236}">
                <a16:creationId xmlns:a16="http://schemas.microsoft.com/office/drawing/2014/main" id="{5AD7A54C-9DC0-4629-97BD-0B63083340D2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 bwMode="auto">
          <a:xfrm>
            <a:off x="1425532" y="3890643"/>
            <a:ext cx="386439" cy="386439"/>
          </a:xfrm>
          <a:prstGeom prst="ellipse">
            <a:avLst/>
          </a:prstGeom>
          <a:solidFill>
            <a:srgbClr val="808080"/>
          </a:solidFill>
          <a:ln w="1270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2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2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226" name="椭圆 11">
            <a:extLst>
              <a:ext uri="{FF2B5EF4-FFF2-40B4-BE49-F238E27FC236}">
                <a16:creationId xmlns:a16="http://schemas.microsoft.com/office/drawing/2014/main" id="{E5765739-0D66-4332-8066-92CDB4033746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 bwMode="auto">
          <a:xfrm>
            <a:off x="1332685" y="4607078"/>
            <a:ext cx="386439" cy="386439"/>
          </a:xfrm>
          <a:prstGeom prst="ellipse">
            <a:avLst/>
          </a:prstGeom>
          <a:solidFill>
            <a:srgbClr val="808080"/>
          </a:solidFill>
          <a:ln w="1270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2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2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227" name="矩形: 圆角 12">
            <a:extLst>
              <a:ext uri="{FF2B5EF4-FFF2-40B4-BE49-F238E27FC236}">
                <a16:creationId xmlns:a16="http://schemas.microsoft.com/office/drawing/2014/main" id="{59F87565-8928-4703-8546-AA4AACA66882}"/>
              </a:ext>
            </a:extLst>
          </p:cNvPr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6172200" y="5884337"/>
            <a:ext cx="1543050" cy="411162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 w="3810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sp>
        <p:nvSpPr>
          <p:cNvPr id="9228" name="矩形 19">
            <a:extLst>
              <a:ext uri="{FF2B5EF4-FFF2-40B4-BE49-F238E27FC236}">
                <a16:creationId xmlns:a16="http://schemas.microsoft.com/office/drawing/2014/main" id="{A7F78EF2-67BC-4C6D-B81E-B1BC92546103}"/>
              </a:ext>
            </a:extLst>
          </p:cNvPr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9525000" y="0"/>
            <a:ext cx="3840480" cy="6858000"/>
          </a:xfrm>
          <a:prstGeom prst="rect">
            <a:avLst/>
          </a:prstGeom>
          <a:solidFill>
            <a:srgbClr val="FFFFFF"/>
          </a:solidFill>
          <a:ln w="12700" algn="ctr">
            <a:solidFill>
              <a:srgbClr val="9B9B9B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9229" name="文本框 24">
            <a:extLst>
              <a:ext uri="{FF2B5EF4-FFF2-40B4-BE49-F238E27FC236}">
                <a16:creationId xmlns:a16="http://schemas.microsoft.com/office/drawing/2014/main" id="{20E4CA2A-6DA5-4C1B-9623-8FF171278CD7}"/>
              </a:ext>
            </a:extLst>
          </p:cNvPr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9613900" y="6326188"/>
            <a:ext cx="3662363" cy="461962"/>
          </a:xfrm>
          <a:prstGeom prst="rect">
            <a:avLst/>
          </a:prstGeom>
          <a:solidFill>
            <a:srgbClr val="FBFAE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可为此题添加文本、图片、公式等解析，且需将内容全部放在本区域内。正常使用需</a:t>
            </a:r>
            <a:r>
              <a:rPr lang="en-US" altLang="zh-CN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</a:t>
            </a:r>
          </a:p>
        </p:txBody>
      </p:sp>
      <p:sp>
        <p:nvSpPr>
          <p:cNvPr id="9230" name="文本框 25">
            <a:extLst>
              <a:ext uri="{FF2B5EF4-FFF2-40B4-BE49-F238E27FC236}">
                <a16:creationId xmlns:a16="http://schemas.microsoft.com/office/drawing/2014/main" id="{9D58DC9E-D9A3-47BC-A233-268F6D5A5327}"/>
              </a:ext>
            </a:extLst>
          </p:cNvPr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9779001" y="1270000"/>
            <a:ext cx="3332163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20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9231" name="组合 23">
            <a:extLst>
              <a:ext uri="{FF2B5EF4-FFF2-40B4-BE49-F238E27FC236}">
                <a16:creationId xmlns:a16="http://schemas.microsoft.com/office/drawing/2014/main" id="{326D6D9A-1FFF-430F-9CA8-60C229AA2480}"/>
              </a:ext>
            </a:extLst>
          </p:cNvPr>
          <p:cNvGrpSpPr>
            <a:grpSpLocks/>
          </p:cNvGrpSpPr>
          <p:nvPr>
            <p:custDataLst>
              <p:tags r:id="rId15"/>
            </p:custDataLst>
          </p:nvPr>
        </p:nvGrpSpPr>
        <p:grpSpPr bwMode="auto">
          <a:xfrm>
            <a:off x="9537700" y="0"/>
            <a:ext cx="3814763" cy="647700"/>
            <a:chOff x="9537700" y="0"/>
            <a:chExt cx="3815080" cy="647700"/>
          </a:xfrm>
        </p:grpSpPr>
        <p:sp>
          <p:nvSpPr>
            <p:cNvPr id="9242" name="RemarkBack">
              <a:extLst>
                <a:ext uri="{FF2B5EF4-FFF2-40B4-BE49-F238E27FC236}">
                  <a16:creationId xmlns:a16="http://schemas.microsoft.com/office/drawing/2014/main" id="{3CCC5A60-56B8-4B9F-A252-E0E724343161}"/>
                </a:ext>
              </a:extLst>
            </p:cNvPr>
            <p:cNvSpPr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9537700" y="12700"/>
              <a:ext cx="3815080" cy="635000"/>
            </a:xfrm>
            <a:prstGeom prst="rect">
              <a:avLst/>
            </a:prstGeom>
            <a:solidFill>
              <a:srgbClr val="F6F7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9243" name="RemarkBlock">
              <a:extLst>
                <a:ext uri="{FF2B5EF4-FFF2-40B4-BE49-F238E27FC236}">
                  <a16:creationId xmlns:a16="http://schemas.microsoft.com/office/drawing/2014/main" id="{85C8F786-C912-485F-B5EA-247293FB2546}"/>
                </a:ext>
              </a:extLst>
            </p:cNvPr>
            <p:cNvSpPr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9537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9244" name="RemarkTitleText">
              <a:extLst>
                <a:ext uri="{FF2B5EF4-FFF2-40B4-BE49-F238E27FC236}">
                  <a16:creationId xmlns:a16="http://schemas.microsoft.com/office/drawing/2014/main" id="{DA6E286E-4A0A-420A-82F1-148F3B8EC1A4}"/>
                </a:ext>
              </a:extLst>
            </p:cNvPr>
            <p:cNvSpPr txBox="1"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9779000" y="0"/>
              <a:ext cx="1905000" cy="63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答案解析</a:t>
              </a:r>
            </a:p>
          </p:txBody>
        </p:sp>
      </p:grpSp>
      <p:sp>
        <p:nvSpPr>
          <p:cNvPr id="9232" name="RemarkBack">
            <a:extLst>
              <a:ext uri="{FF2B5EF4-FFF2-40B4-BE49-F238E27FC236}">
                <a16:creationId xmlns:a16="http://schemas.microsoft.com/office/drawing/2014/main" id="{0D1076CD-9E64-4B46-B08B-8F377071D464}"/>
              </a:ext>
            </a:extLst>
          </p:cNvPr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9537700" y="12700"/>
            <a:ext cx="3814763" cy="635000"/>
          </a:xfrm>
          <a:prstGeom prst="rect">
            <a:avLst/>
          </a:prstGeom>
          <a:solidFill>
            <a:srgbClr val="F6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9233" name="RemarkBlock">
            <a:extLst>
              <a:ext uri="{FF2B5EF4-FFF2-40B4-BE49-F238E27FC236}">
                <a16:creationId xmlns:a16="http://schemas.microsoft.com/office/drawing/2014/main" id="{DADA862E-FF07-4987-872E-27680EFF1297}"/>
              </a:ext>
            </a:extLst>
          </p:cNvPr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9537700" y="12700"/>
            <a:ext cx="190500" cy="635000"/>
          </a:xfrm>
          <a:prstGeom prst="rect">
            <a:avLst/>
          </a:prstGeom>
          <a:solidFill>
            <a:srgbClr val="639E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9234" name="RemarkTitleText">
            <a:extLst>
              <a:ext uri="{FF2B5EF4-FFF2-40B4-BE49-F238E27FC236}">
                <a16:creationId xmlns:a16="http://schemas.microsoft.com/office/drawing/2014/main" id="{1629CA6B-60A2-4472-A375-81BD59E3BA2C}"/>
              </a:ext>
            </a:extLst>
          </p:cNvPr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9779000" y="0"/>
            <a:ext cx="190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答案解析</a:t>
            </a:r>
            <a:endParaRPr lang="zh-CN" altLang="en-US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9235" name="组合 17">
            <a:extLst>
              <a:ext uri="{FF2B5EF4-FFF2-40B4-BE49-F238E27FC236}">
                <a16:creationId xmlns:a16="http://schemas.microsoft.com/office/drawing/2014/main" id="{9C2C9D44-F475-480E-9200-6AF7FE41F0A7}"/>
              </a:ext>
            </a:extLst>
          </p:cNvPr>
          <p:cNvGrpSpPr>
            <a:grpSpLocks/>
          </p:cNvGrpSpPr>
          <p:nvPr>
            <p:custDataLst>
              <p:tags r:id="rId19"/>
            </p:custDataLst>
          </p:nvPr>
        </p:nvGrpSpPr>
        <p:grpSpPr bwMode="auto"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9238" name="TitleBackground">
              <a:extLst>
                <a:ext uri="{FF2B5EF4-FFF2-40B4-BE49-F238E27FC236}">
                  <a16:creationId xmlns:a16="http://schemas.microsoft.com/office/drawing/2014/main" id="{23F4D03D-FC04-4E73-B6CA-B4ECCFDC5DAB}"/>
                </a:ext>
              </a:extLst>
            </p:cNvPr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9239" name="ColorBlock">
              <a:extLst>
                <a:ext uri="{FF2B5EF4-FFF2-40B4-BE49-F238E27FC236}">
                  <a16:creationId xmlns:a16="http://schemas.microsoft.com/office/drawing/2014/main" id="{ADD2D384-5767-4D68-ADA5-07968515D0E2}"/>
                </a:ext>
              </a:extLst>
            </p:cNvPr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9240" name="TypeText">
              <a:extLst>
                <a:ext uri="{FF2B5EF4-FFF2-40B4-BE49-F238E27FC236}">
                  <a16:creationId xmlns:a16="http://schemas.microsoft.com/office/drawing/2014/main" id="{A6326325-8893-45A6-B483-52C9872F1834}"/>
                </a:ext>
              </a:extLst>
            </p:cNvPr>
            <p:cNvSpPr txBox="1"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254000" y="0"/>
              <a:ext cx="1905000" cy="63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9241" name="TipText">
              <a:extLst>
                <a:ext uri="{FF2B5EF4-FFF2-40B4-BE49-F238E27FC236}">
                  <a16:creationId xmlns:a16="http://schemas.microsoft.com/office/drawing/2014/main" id="{F68706CA-EA80-4DC7-8909-A33E45A6BBA0}"/>
                </a:ext>
              </a:extLst>
            </p:cNvPr>
            <p:cNvSpPr txBox="1"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1525905" y="109220"/>
              <a:ext cx="2286000" cy="5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9236" name="图片 2">
            <a:extLst>
              <a:ext uri="{FF2B5EF4-FFF2-40B4-BE49-F238E27FC236}">
                <a16:creationId xmlns:a16="http://schemas.microsoft.com/office/drawing/2014/main" id="{46EFADFA-B34B-4B93-8413-0A7F84716CEE}"/>
              </a:ext>
            </a:extLst>
          </p:cNvPr>
          <p:cNvPicPr>
            <a:picLocks noChangeArrowheads="1"/>
          </p:cNvPicPr>
          <p:nvPr>
            <p:custDataLst>
              <p:tags r:id="rId20"/>
            </p:custDataLst>
          </p:nvPr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4600" y="63500"/>
            <a:ext cx="14224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37" name="文本框 18">
            <a:extLst>
              <a:ext uri="{FF2B5EF4-FFF2-40B4-BE49-F238E27FC236}">
                <a16:creationId xmlns:a16="http://schemas.microsoft.com/office/drawing/2014/main" id="{577F2430-C731-4513-97AD-3D8BEF725677}"/>
              </a:ext>
            </a:extLst>
          </p:cNvPr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914400" y="635000"/>
            <a:ext cx="7315200" cy="365125"/>
          </a:xfrm>
          <a:prstGeom prst="rect">
            <a:avLst/>
          </a:prstGeom>
          <a:solidFill>
            <a:srgbClr val="FBFAEF">
              <a:alpha val="9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 anchorCtr="1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05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此题未设置答案，请点击右侧设置按钮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3B811039-13F9-44A6-A20B-EBEA0F03BDA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sym typeface="宋体" panose="02010600030101010101" pitchFamily="2" charset="-122"/>
              </a:rPr>
              <a:t>Eaxmple of pthread2  (P148) (Cont.)</a:t>
            </a: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4E3F7AEC-55AE-4059-86C9-1440E80A862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282700"/>
            <a:ext cx="7605712" cy="4418013"/>
          </a:xfrm>
        </p:spPr>
        <p:txBody>
          <a:bodyPr/>
          <a:lstStyle/>
          <a:p>
            <a:r>
              <a:rPr lang="zh-CN" altLang="en-US" dirty="0">
                <a:latin typeface="Helvetica" panose="020B0604020202020204" pitchFamily="34" charset="0"/>
                <a:sym typeface="Arial" panose="020B0604020202020204" pitchFamily="34" charset="0"/>
              </a:rPr>
              <a:t>注意资源的</a:t>
            </a:r>
            <a:r>
              <a:rPr lang="zh-CN" altLang="en-US" dirty="0">
                <a:solidFill>
                  <a:srgbClr val="C00000"/>
                </a:solidFill>
                <a:latin typeface="Helvetica" panose="020B0604020202020204" pitchFamily="34" charset="0"/>
                <a:sym typeface="Arial" panose="020B0604020202020204" pitchFamily="34" charset="0"/>
              </a:rPr>
              <a:t>继承</a:t>
            </a:r>
            <a:r>
              <a:rPr lang="zh-CN" altLang="en-US" dirty="0">
                <a:latin typeface="Helvetica" panose="020B0604020202020204" pitchFamily="34" charset="0"/>
                <a:sym typeface="Arial" panose="020B0604020202020204" pitchFamily="34" charset="0"/>
              </a:rPr>
              <a:t>与</a:t>
            </a:r>
            <a:r>
              <a:rPr lang="zh-CN" altLang="en-US" dirty="0">
                <a:solidFill>
                  <a:srgbClr val="C00000"/>
                </a:solidFill>
                <a:latin typeface="Helvetica" panose="020B0604020202020204" pitchFamily="34" charset="0"/>
                <a:sym typeface="Arial" panose="020B0604020202020204" pitchFamily="34" charset="0"/>
              </a:rPr>
              <a:t>共享</a:t>
            </a:r>
            <a:r>
              <a:rPr lang="zh-CN" altLang="en-US" dirty="0">
                <a:latin typeface="Helvetica" panose="020B0604020202020204" pitchFamily="34" charset="0"/>
                <a:sym typeface="Arial" panose="020B0604020202020204" pitchFamily="34" charset="0"/>
              </a:rPr>
              <a:t>问题：</a:t>
            </a:r>
          </a:p>
          <a:p>
            <a:pPr lvl="1"/>
            <a:r>
              <a:rPr lang="zh-CN" altLang="en-US" dirty="0">
                <a:solidFill>
                  <a:srgbClr val="C00000"/>
                </a:solidFill>
                <a:latin typeface="Helvetica" panose="020B0604020202020204" pitchFamily="34" charset="0"/>
                <a:sym typeface="Arial" panose="020B0604020202020204" pitchFamily="34" charset="0"/>
              </a:rPr>
              <a:t>子进程继承</a:t>
            </a:r>
            <a:r>
              <a:rPr lang="zh-CN" altLang="en-US" dirty="0">
                <a:latin typeface="Helvetica" panose="020B0604020202020204" pitchFamily="34" charset="0"/>
                <a:sym typeface="Arial" panose="020B0604020202020204" pitchFamily="34" charset="0"/>
              </a:rPr>
              <a:t>了父进程的变量value=0，然后分离；</a:t>
            </a:r>
            <a:endParaRPr lang="zh-CN" altLang="en-US" dirty="0">
              <a:latin typeface="Helvetica" panose="020B0604020202020204" pitchFamily="34" charset="0"/>
            </a:endParaRPr>
          </a:p>
          <a:p>
            <a:pPr lvl="1"/>
            <a:r>
              <a:rPr lang="zh-CN" altLang="en-US" dirty="0">
                <a:latin typeface="Helvetica" panose="020B0604020202020204" pitchFamily="34" charset="0"/>
                <a:sym typeface="Arial" panose="020B0604020202020204" pitchFamily="34" charset="0"/>
              </a:rPr>
              <a:t> 线程共享创建该线程的进程的资源，包括value；</a:t>
            </a:r>
          </a:p>
          <a:p>
            <a:pPr lvl="1"/>
            <a:endParaRPr lang="zh-CN" altLang="en-US" dirty="0">
              <a:latin typeface="Helvetica" panose="020B0604020202020204" pitchFamily="34" charset="0"/>
              <a:sym typeface="Arial" panose="020B0604020202020204" pitchFamily="34" charset="0"/>
            </a:endParaRPr>
          </a:p>
          <a:p>
            <a:r>
              <a:rPr lang="en-US" altLang="zh-CN" dirty="0">
                <a:latin typeface="Helvetica" panose="020B0604020202020204" pitchFamily="34" charset="0"/>
                <a:sym typeface="Arial" panose="020B0604020202020204" pitchFamily="34" charset="0"/>
              </a:rPr>
              <a:t>therefore</a:t>
            </a:r>
            <a:r>
              <a:rPr lang="zh-CN" altLang="en-US" dirty="0">
                <a:latin typeface="Helvetica" panose="020B0604020202020204" pitchFamily="34" charset="0"/>
                <a:sym typeface="Arial" panose="020B0604020202020204" pitchFamily="34" charset="0"/>
              </a:rPr>
              <a:t>，the result is:</a:t>
            </a:r>
          </a:p>
          <a:p>
            <a:pPr lvl="1"/>
            <a:r>
              <a:rPr lang="zh-CN" altLang="en-US" dirty="0"/>
              <a:t>PARENT value</a:t>
            </a:r>
            <a:r>
              <a:rPr lang="zh-CN" altLang="en-US" dirty="0" smtClean="0"/>
              <a:t>=</a:t>
            </a:r>
            <a:r>
              <a:rPr lang="en-US" altLang="zh-CN" dirty="0" smtClean="0"/>
              <a:t>20</a:t>
            </a:r>
            <a:endParaRPr lang="zh-CN" altLang="en-US" dirty="0"/>
          </a:p>
          <a:p>
            <a:pPr lvl="1"/>
            <a:r>
              <a:rPr lang="zh-CN" altLang="en-US" dirty="0"/>
              <a:t>CHILD value=5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F114D21C-FB6B-4AC2-A4E1-6AA4F1165BA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sym typeface="宋体" panose="02010600030101010101" pitchFamily="2" charset="-122"/>
              </a:rPr>
              <a:t>Eaxmple of pthread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sym typeface="宋体" panose="02010600030101010101" pitchFamily="2" charset="-122"/>
              </a:rPr>
              <a:t>3</a:t>
            </a: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  <a:sym typeface="宋体" panose="02010600030101010101" pitchFamily="2" charset="-122"/>
              </a:rPr>
              <a:t>--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sym typeface="宋体" panose="02010600030101010101" pitchFamily="2" charset="-122"/>
              </a:rPr>
              <a:t>再谈</a:t>
            </a: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  <a:sym typeface="宋体" panose="02010600030101010101" pitchFamily="2" charset="-122"/>
              </a:rPr>
              <a:t>join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sym typeface="宋体" panose="02010600030101010101" pitchFamily="2" charset="-122"/>
              </a:rPr>
              <a:t>  </a:t>
            </a: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053A1817-BE17-4D55-9CEA-F2E8857A0AB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5801" y="833438"/>
            <a:ext cx="4469674" cy="47923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zh-CN" altLang="en-US" sz="1600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int value=5;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zh-CN" altLang="en-US" sz="1600" dirty="0">
                <a:solidFill>
                  <a:srgbClr val="006600"/>
                </a:solidFill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void *runner1(void *param);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zh-CN" altLang="en-US" sz="1600" dirty="0">
                <a:solidFill>
                  <a:srgbClr val="006600"/>
                </a:solidFill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void *runner2(void *param);</a:t>
            </a:r>
            <a:endParaRPr lang="zh-CN" altLang="en-US" sz="1600" dirty="0">
              <a:latin typeface="Times New Roman" panose="02020603050405020304" pitchFamily="18" charset="0"/>
              <a:ea typeface="Arial Unicode MS" pitchFamily="34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zh-CN" altLang="en-US" sz="1600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int main(int argc, char *argv[])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zh-CN" altLang="en-US" sz="1600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{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zh-CN" altLang="en-US" sz="1600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  int pid;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zh-CN" altLang="en-US" sz="1600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  pthread_t tid1,tid2;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zh-CN" altLang="en-US" sz="1600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  pthread_attr_t attr1,attr2;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zh-CN" altLang="en-US" sz="1600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  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zh-CN" altLang="en-US" sz="1600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  </a:t>
            </a:r>
            <a:r>
              <a:rPr lang="zh-CN" altLang="en-US" sz="1600" b="1" dirty="0">
                <a:solidFill>
                  <a:srgbClr val="7030A0"/>
                </a:solidFill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pid=fork(); </a:t>
            </a:r>
            <a:endParaRPr lang="zh-CN" altLang="en-US" sz="1600" b="1" dirty="0" smtClean="0">
              <a:solidFill>
                <a:srgbClr val="7030A0"/>
              </a:solidFill>
              <a:latin typeface="Times New Roman" panose="02020603050405020304" pitchFamily="18" charset="0"/>
              <a:ea typeface="Arial Unicode MS" pitchFamily="34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 sz="1600" dirty="0" smtClean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  if (pid==0) {</a:t>
            </a:r>
            <a:r>
              <a:rPr lang="zh-CN" altLang="en-US" sz="1600" b="1" dirty="0">
                <a:solidFill>
                  <a:srgbClr val="7030A0"/>
                </a:solidFill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//子</a:t>
            </a:r>
            <a:r>
              <a:rPr lang="zh-CN" altLang="en-US" sz="16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进程</a:t>
            </a:r>
            <a:endParaRPr lang="zh-CN" altLang="en-US" sz="1600" dirty="0" smtClean="0">
              <a:latin typeface="Times New Roman" panose="02020603050405020304" pitchFamily="18" charset="0"/>
              <a:ea typeface="Arial Unicode MS" pitchFamily="34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zh-CN" altLang="en-US" sz="1600" dirty="0" smtClean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     </a:t>
            </a:r>
            <a:r>
              <a:rPr lang="zh-CN" altLang="en-US" sz="1600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pthread_attr_init(&amp;attr1); </a:t>
            </a:r>
            <a:endParaRPr lang="en-US" altLang="zh-CN" sz="1600" dirty="0">
              <a:latin typeface="Times New Roman" panose="02020603050405020304" pitchFamily="18" charset="0"/>
              <a:ea typeface="Arial Unicode MS" pitchFamily="34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CN" sz="1600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   </a:t>
            </a:r>
            <a:r>
              <a:rPr lang="zh-CN" altLang="en-US" sz="1600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  </a:t>
            </a:r>
            <a:r>
              <a:rPr lang="zh-CN" altLang="en-US" sz="1600" dirty="0">
                <a:solidFill>
                  <a:srgbClr val="006600"/>
                </a:solidFill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pthread_create(&amp;tid1,&amp;attr1,runner1,NULL);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zh-CN" altLang="en-US" sz="1600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     </a:t>
            </a:r>
            <a:r>
              <a:rPr lang="zh-CN" altLang="en-US" sz="1600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pthread_join(tid1,NULL);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zh-CN" altLang="en-US" sz="1600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    </a:t>
            </a:r>
            <a:r>
              <a:rPr lang="zh-CN" altLang="en-US" sz="1600" dirty="0">
                <a:solidFill>
                  <a:srgbClr val="003399"/>
                </a:solidFill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 printf("\nCHILD: Runner1: value=%d\n",value);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zh-CN" altLang="en-US" sz="1600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     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zh-CN" altLang="en-US" sz="1600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     pthread_attr_init(&amp;attr2);     </a:t>
            </a:r>
            <a:endParaRPr lang="en-US" altLang="zh-CN" sz="1600" dirty="0">
              <a:latin typeface="Times New Roman" panose="02020603050405020304" pitchFamily="18" charset="0"/>
              <a:ea typeface="Arial Unicode MS" pitchFamily="34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CN" sz="1600" dirty="0">
                <a:solidFill>
                  <a:srgbClr val="006600"/>
                </a:solidFill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     </a:t>
            </a:r>
            <a:r>
              <a:rPr lang="zh-CN" altLang="en-US" sz="1600" dirty="0">
                <a:solidFill>
                  <a:srgbClr val="006600"/>
                </a:solidFill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pthread_create(&amp;tid2,&amp;attr2,runner2,NULL);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zh-CN" altLang="en-US" sz="1600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     pthread_join(tid2,NULL);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zh-CN" altLang="en-US" sz="1600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     </a:t>
            </a:r>
            <a:r>
              <a:rPr lang="zh-CN" altLang="en-US" sz="1600" dirty="0">
                <a:solidFill>
                  <a:srgbClr val="003399"/>
                </a:solidFill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printf("\nCHILD: Runner2: value=%d\n",value);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zh-CN" altLang="en-US" sz="1600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  } </a:t>
            </a:r>
            <a:r>
              <a:rPr lang="en-US" altLang="zh-CN" sz="1600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//if</a:t>
            </a:r>
            <a:endParaRPr lang="zh-CN" altLang="en-US" sz="1600" dirty="0">
              <a:latin typeface="Times New Roman" panose="02020603050405020304" pitchFamily="18" charset="0"/>
              <a:ea typeface="Arial Unicode MS" pitchFamily="34" charset="-122"/>
              <a:cs typeface="Times New Roman" panose="02020603050405020304" pitchFamily="18" charset="0"/>
            </a:endParaRPr>
          </a:p>
        </p:txBody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9EDAE735-F7FB-4A87-B139-9B05F330F5A3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5072063" y="1398588"/>
            <a:ext cx="3709987" cy="441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zh-CN" sz="1200"/>
              <a:t>  </a:t>
            </a:r>
          </a:p>
        </p:txBody>
      </p:sp>
      <p:sp>
        <p:nvSpPr>
          <p:cNvPr id="53253" name="Rectangle 3">
            <a:extLst>
              <a:ext uri="{FF2B5EF4-FFF2-40B4-BE49-F238E27FC236}">
                <a16:creationId xmlns:a16="http://schemas.microsoft.com/office/drawing/2014/main" id="{C7B9675D-BFD5-4B2C-ADCD-CDBD88818022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5303522" y="833438"/>
            <a:ext cx="3692434" cy="4782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 if (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pid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&gt;0) { </a:t>
            </a:r>
            <a:r>
              <a:rPr lang="en-US" altLang="zh-CN" sz="1600" b="1" dirty="0">
                <a:solidFill>
                  <a:srgbClr val="7030A0"/>
                </a:solidFill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//</a:t>
            </a:r>
            <a:r>
              <a:rPr lang="zh-CN" altLang="en-US" sz="1600" b="1" dirty="0">
                <a:solidFill>
                  <a:srgbClr val="7030A0"/>
                </a:solidFill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父进程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wait(NULL);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600" dirty="0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err="1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sz="1600" dirty="0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("PARENT: value=%d\</a:t>
            </a:r>
            <a:r>
              <a:rPr lang="en-US" altLang="zh-CN" sz="1600" dirty="0" err="1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n",value</a:t>
            </a:r>
            <a:r>
              <a:rPr lang="en-US" altLang="zh-CN" sz="1600" dirty="0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}//if 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}//main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thread1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16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void *runner1(void *</a:t>
            </a:r>
            <a:r>
              <a:rPr lang="en-US" altLang="zh-CN" sz="1600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</a:t>
            </a:r>
            <a:r>
              <a:rPr lang="en-US" altLang="zh-CN" sz="16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value=value+3;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pthread_exit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(0);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thread2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 *runner2(void *</a:t>
            </a:r>
            <a:r>
              <a:rPr lang="en-US" altLang="zh-CN" sz="1600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</a:t>
            </a:r>
            <a:r>
              <a:rPr lang="en-US" altLang="zh-CN" sz="16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600" dirty="0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value=value-2;</a:t>
            </a:r>
            <a:endParaRPr lang="en-US" altLang="zh-CN" sz="16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pthread_exit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(0);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</p:txBody>
      </p:sp>
      <p:sp>
        <p:nvSpPr>
          <p:cNvPr id="6" name="文本框 1">
            <a:extLst>
              <a:ext uri="{FF2B5EF4-FFF2-40B4-BE49-F238E27FC236}">
                <a16:creationId xmlns:a16="http://schemas.microsoft.com/office/drawing/2014/main" id="{EFF1A0E8-9B08-42C9-A607-F60417FA51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5720805"/>
            <a:ext cx="2947537" cy="33855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 smtClean="0">
                <a:solidFill>
                  <a:srgbClr val="000000"/>
                </a:solidFill>
              </a:rPr>
              <a:t>3</a:t>
            </a:r>
            <a:r>
              <a:rPr lang="zh-CN" altLang="en-US" sz="1600" dirty="0" smtClean="0">
                <a:solidFill>
                  <a:srgbClr val="000000"/>
                </a:solidFill>
              </a:rPr>
              <a:t>条输出语句的输出结果？</a:t>
            </a:r>
            <a:endParaRPr lang="zh-CN" altLang="en-US" sz="16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D5E211A6-C8AD-4E63-B54B-F6664A1C2FE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sym typeface="宋体" panose="02010600030101010101" pitchFamily="2" charset="-122"/>
              </a:rPr>
              <a:t>Eaxmple of pthread3 (Cont.) </a:t>
            </a:r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31EF7A86-3DC5-4567-8D4F-6EAF268A42A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04863" y="1016000"/>
            <a:ext cx="7516812" cy="4418013"/>
          </a:xfrm>
        </p:spPr>
        <p:txBody>
          <a:bodyPr/>
          <a:lstStyle/>
          <a:p>
            <a:r>
              <a:rPr lang="zh-CN" altLang="en-US" sz="2000" dirty="0"/>
              <a:t>facts</a:t>
            </a:r>
          </a:p>
          <a:p>
            <a:pPr lvl="1"/>
            <a:r>
              <a:rPr lang="zh-CN" altLang="en-US" dirty="0"/>
              <a:t>子进程继承了父进程的value=5</a:t>
            </a:r>
          </a:p>
          <a:p>
            <a:pPr lvl="1"/>
            <a:r>
              <a:rPr lang="zh-CN" altLang="en-US" dirty="0"/>
              <a:t>子进程中的两个线程runner1与runner2共享子进程的变量value</a:t>
            </a:r>
          </a:p>
          <a:p>
            <a:endParaRPr lang="zh-CN" altLang="en-US" dirty="0"/>
          </a:p>
          <a:p>
            <a:r>
              <a:rPr lang="zh-CN" altLang="en-US" sz="2000" dirty="0"/>
              <a:t>因此，执行结果</a:t>
            </a:r>
          </a:p>
          <a:p>
            <a:pPr lvl="1"/>
            <a:r>
              <a:rPr lang="zh-CN" altLang="en-US" dirty="0"/>
              <a:t>CHILD: runner1: value=8</a:t>
            </a:r>
          </a:p>
          <a:p>
            <a:pPr lvl="1"/>
            <a:r>
              <a:rPr lang="zh-CN" altLang="en-US" dirty="0">
                <a:sym typeface="Arial" panose="020B0604020202020204" pitchFamily="34" charset="0"/>
              </a:rPr>
              <a:t>CHILD: runner2: value</a:t>
            </a:r>
            <a:r>
              <a:rPr lang="zh-CN" altLang="en-US" dirty="0" smtClean="0">
                <a:sym typeface="Arial" panose="020B0604020202020204" pitchFamily="34" charset="0"/>
              </a:rPr>
              <a:t>=</a:t>
            </a:r>
            <a:r>
              <a:rPr lang="en-US" altLang="zh-CN" dirty="0">
                <a:sym typeface="Arial" panose="020B0604020202020204" pitchFamily="34" charset="0"/>
              </a:rPr>
              <a:t>6</a:t>
            </a:r>
            <a:endParaRPr lang="zh-CN" altLang="en-US" dirty="0"/>
          </a:p>
          <a:p>
            <a:pPr lvl="1"/>
            <a:r>
              <a:rPr lang="zh-CN" altLang="en-US" dirty="0"/>
              <a:t>PARENT: value=</a:t>
            </a:r>
            <a:r>
              <a:rPr lang="zh-CN" altLang="en-US" dirty="0" smtClean="0"/>
              <a:t>5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由于</a:t>
            </a:r>
            <a:r>
              <a:rPr lang="zh-CN" altLang="en-US" dirty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</a:rPr>
              <a:t>pthread_</a:t>
            </a:r>
            <a:r>
              <a:rPr lang="zh-CN" altLang="en-US" dirty="0" smtClean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</a:rPr>
              <a:t>join</a:t>
            </a:r>
            <a:r>
              <a:rPr lang="zh-CN" altLang="en-US" dirty="0"/>
              <a:t>的原因，</a:t>
            </a:r>
            <a:r>
              <a:rPr lang="zh-CN" altLang="en-US" dirty="0" smtClean="0"/>
              <a:t>线程</a:t>
            </a:r>
            <a:r>
              <a:rPr lang="en-US" altLang="zh-CN" dirty="0" smtClean="0">
                <a:solidFill>
                  <a:srgbClr val="0000CC"/>
                </a:solidFill>
              </a:rPr>
              <a:t>runner1</a:t>
            </a:r>
            <a:r>
              <a:rPr lang="zh-CN" altLang="en-US" dirty="0"/>
              <a:t>与</a:t>
            </a:r>
            <a:r>
              <a:rPr lang="en-US" altLang="zh-CN" dirty="0" smtClean="0">
                <a:solidFill>
                  <a:srgbClr val="0000CC"/>
                </a:solidFill>
              </a:rPr>
              <a:t>runner2</a:t>
            </a:r>
            <a:r>
              <a:rPr lang="zh-CN" altLang="en-US" dirty="0" smtClean="0">
                <a:solidFill>
                  <a:srgbClr val="7030A0"/>
                </a:solidFill>
              </a:rPr>
              <a:t>顺序执行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BFDD5265-AB88-4A52-A34A-AB48BF27208B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5072063" y="1398588"/>
            <a:ext cx="3709987" cy="441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zh-CN" sz="1200"/>
              <a:t>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47047308-8AF3-42C4-8257-2EB0D7E8D01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sym typeface="宋体" panose="02010600030101010101" pitchFamily="2" charset="-122"/>
              </a:rPr>
              <a:t>Eaxmple of pthread3  </a:t>
            </a:r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89CFBED3-72AF-44B2-8A3F-3119CBED1E1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03250" y="979488"/>
            <a:ext cx="4713288" cy="5119687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zh-CN" altLang="en-US" sz="1600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int value=5;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zh-CN" altLang="en-US" sz="1600" dirty="0">
                <a:solidFill>
                  <a:srgbClr val="006600"/>
                </a:solidFill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void *runner1(void *param);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zh-CN" altLang="en-US" sz="1600" dirty="0">
                <a:solidFill>
                  <a:srgbClr val="006600"/>
                </a:solidFill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void *runner2(void *param);</a:t>
            </a:r>
            <a:endParaRPr lang="zh-CN" altLang="en-US" sz="1600" dirty="0">
              <a:latin typeface="Times New Roman" panose="02020603050405020304" pitchFamily="18" charset="0"/>
              <a:ea typeface="Arial Unicode MS" pitchFamily="34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zh-CN" altLang="en-US" sz="1600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int main(int argc, char *argv[])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zh-CN" altLang="en-US" sz="1600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{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zh-CN" altLang="en-US" sz="1600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   pthread_t tid1,tid2;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zh-CN" altLang="en-US" sz="1600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   pthread_attr_t attr1,attr2;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zh-CN" altLang="en-US" sz="1600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  </a:t>
            </a:r>
            <a:r>
              <a:rPr lang="en-US" altLang="zh-CN" sz="1600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//============</a:t>
            </a:r>
            <a:endParaRPr lang="zh-CN" altLang="en-US" sz="1600" dirty="0">
              <a:latin typeface="Times New Roman" panose="02020603050405020304" pitchFamily="18" charset="0"/>
              <a:ea typeface="Arial Unicode MS" pitchFamily="34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zh-CN" altLang="en-US" sz="1600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   pthread_attr_init(&amp;attr1);    </a:t>
            </a:r>
            <a:endParaRPr lang="en-US" altLang="zh-CN" sz="1600" dirty="0">
              <a:latin typeface="Times New Roman" panose="02020603050405020304" pitchFamily="18" charset="0"/>
              <a:ea typeface="Arial Unicode MS" pitchFamily="34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zh-CN" altLang="en-US" sz="1600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   </a:t>
            </a:r>
            <a:r>
              <a:rPr lang="zh-CN" altLang="en-US" sz="1600" dirty="0">
                <a:solidFill>
                  <a:srgbClr val="006600"/>
                </a:solidFill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pthread_create(&amp;tid1,&amp;attr1,runner1,NULL);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CN" sz="1600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   //=============</a:t>
            </a:r>
            <a:r>
              <a:rPr lang="zh-CN" altLang="en-US" sz="1600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  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zh-CN" altLang="en-US" sz="1600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   pthread_attr_init(&amp;attr2);     </a:t>
            </a:r>
            <a:endParaRPr lang="en-US" altLang="zh-CN" sz="1600" dirty="0">
              <a:latin typeface="Times New Roman" panose="02020603050405020304" pitchFamily="18" charset="0"/>
              <a:ea typeface="Arial Unicode MS" pitchFamily="34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CN" sz="1600" dirty="0">
                <a:solidFill>
                  <a:srgbClr val="006600"/>
                </a:solidFill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   </a:t>
            </a:r>
            <a:r>
              <a:rPr lang="zh-CN" altLang="en-US" sz="1600" dirty="0">
                <a:solidFill>
                  <a:srgbClr val="006600"/>
                </a:solidFill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pthread_create(&amp;tid2,&amp;attr2,runner2,NULL);</a:t>
            </a:r>
            <a:endParaRPr lang="en-US" altLang="zh-CN" sz="1600" dirty="0">
              <a:solidFill>
                <a:srgbClr val="006600"/>
              </a:solidFill>
              <a:latin typeface="Times New Roman" panose="02020603050405020304" pitchFamily="18" charset="0"/>
              <a:ea typeface="Arial Unicode MS" pitchFamily="34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endParaRPr lang="en-US" altLang="zh-CN" sz="1400" dirty="0" smtClean="0">
              <a:solidFill>
                <a:srgbClr val="006600"/>
              </a:solidFill>
              <a:latin typeface="Times New Roman" panose="02020603050405020304" pitchFamily="18" charset="0"/>
              <a:ea typeface="Arial Unicode MS" pitchFamily="34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400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sz="1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(“value=%d\</a:t>
            </a:r>
            <a:r>
              <a:rPr lang="en-US" altLang="zh-CN" sz="14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n”,value</a:t>
            </a:r>
            <a:r>
              <a:rPr lang="en-US" altLang="zh-CN" sz="1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);;</a:t>
            </a:r>
            <a:endParaRPr lang="en-US" altLang="zh-CN" sz="1400" dirty="0">
              <a:solidFill>
                <a:srgbClr val="7030A0"/>
              </a:solidFill>
              <a:latin typeface="Times New Roman" panose="02020603050405020304" pitchFamily="18" charset="0"/>
              <a:ea typeface="Arial Unicode MS" pitchFamily="34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zh-CN" altLang="en-US" sz="1400" dirty="0" smtClean="0">
                <a:solidFill>
                  <a:srgbClr val="C00000"/>
                </a:solidFill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   </a:t>
            </a:r>
            <a:r>
              <a:rPr lang="zh-CN" altLang="en-US" sz="1600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pthread_join(tid1,NULL);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zh-CN" altLang="en-US" sz="1600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   pthread_join(tid2,NULL);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}//main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endParaRPr lang="en-US" altLang="zh-CN" sz="1600" dirty="0">
              <a:latin typeface="Times New Roman" panose="02020603050405020304" pitchFamily="18" charset="0"/>
              <a:ea typeface="Arial Unicode MS" pitchFamily="34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zh-CN" altLang="en-US" sz="1600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问</a:t>
            </a:r>
            <a:r>
              <a:rPr lang="zh-CN" altLang="en-US" sz="1600" dirty="0" smtClean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：输出</a:t>
            </a:r>
            <a:r>
              <a:rPr lang="zh-CN" altLang="en-US" sz="1600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结果是什么</a:t>
            </a:r>
            <a:r>
              <a:rPr lang="zh-CN" altLang="en-US" sz="1600" dirty="0" smtClean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？</a:t>
            </a:r>
            <a:endParaRPr lang="en-US" altLang="zh-CN" sz="1600" dirty="0" smtClean="0">
              <a:latin typeface="Times New Roman" panose="02020603050405020304" pitchFamily="18" charset="0"/>
              <a:ea typeface="Arial Unicode MS" pitchFamily="34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endParaRPr lang="en-US" altLang="zh-CN" sz="1400" dirty="0" smtClean="0">
              <a:latin typeface="Times New Roman" panose="02020603050405020304" pitchFamily="18" charset="0"/>
              <a:ea typeface="Arial Unicode MS" pitchFamily="34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CN" sz="1400" dirty="0" smtClean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//</a:t>
            </a:r>
            <a:r>
              <a:rPr lang="zh-CN" altLang="en-US" sz="1400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理论上，该程序存在问题，</a:t>
            </a:r>
            <a:r>
              <a:rPr lang="zh-CN" altLang="en-US" sz="1400" dirty="0" smtClean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缺少对共享变量</a:t>
            </a:r>
            <a:r>
              <a:rPr lang="en-US" altLang="zh-CN" sz="1400" dirty="0" smtClean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value</a:t>
            </a:r>
            <a:r>
              <a:rPr lang="zh-CN" altLang="en-US" sz="1400" dirty="0" smtClean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sz="1400" dirty="0" smtClean="0">
                <a:solidFill>
                  <a:srgbClr val="C00000"/>
                </a:solidFill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互斥访问（进程同步内容将要介绍）</a:t>
            </a:r>
            <a:endParaRPr lang="zh-CN" altLang="en-US" sz="1400" dirty="0">
              <a:solidFill>
                <a:srgbClr val="C00000"/>
              </a:solidFill>
              <a:latin typeface="Times New Roman" panose="02020603050405020304" pitchFamily="18" charset="0"/>
              <a:ea typeface="Arial Unicode MS" pitchFamily="34" charset="-122"/>
              <a:cs typeface="Times New Roman" panose="02020603050405020304" pitchFamily="18" charset="0"/>
            </a:endParaRPr>
          </a:p>
        </p:txBody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792C34AE-CC02-4155-9C68-78733DE1495C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5072063" y="1398588"/>
            <a:ext cx="3709987" cy="441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zh-CN" sz="1200"/>
              <a:t>  </a:t>
            </a:r>
          </a:p>
        </p:txBody>
      </p:sp>
      <p:sp>
        <p:nvSpPr>
          <p:cNvPr id="55301" name="Rectangle 3">
            <a:extLst>
              <a:ext uri="{FF2B5EF4-FFF2-40B4-BE49-F238E27FC236}">
                <a16:creationId xmlns:a16="http://schemas.microsoft.com/office/drawing/2014/main" id="{F26700A6-BF3B-42CD-9F4A-891DF17926A3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5454650" y="838200"/>
            <a:ext cx="3189288" cy="52609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Monotype Sorts" pitchFamily="2" charset="2"/>
              <a:buNone/>
            </a:pPr>
            <a:endParaRPr lang="en-US" altLang="zh-CN" sz="1600" dirty="0"/>
          </a:p>
          <a:p>
            <a:pPr>
              <a:buFont typeface="Monotype Sorts" pitchFamily="2" charset="2"/>
              <a:buNone/>
            </a:pPr>
            <a:r>
              <a:rPr lang="en-US" altLang="zh-CN" sz="1600" dirty="0"/>
              <a:t>//threads</a:t>
            </a:r>
          </a:p>
          <a:p>
            <a:pPr>
              <a:buFont typeface="Monotype Sorts" pitchFamily="2" charset="2"/>
              <a:buNone/>
            </a:pPr>
            <a:r>
              <a:rPr lang="en-US" altLang="zh-CN" sz="1600" dirty="0"/>
              <a:t> void *runner1(void *</a:t>
            </a:r>
            <a:r>
              <a:rPr lang="en-US" altLang="zh-CN" sz="1600" dirty="0" err="1"/>
              <a:t>param</a:t>
            </a:r>
            <a:r>
              <a:rPr lang="en-US" altLang="zh-CN" sz="1600" dirty="0"/>
              <a:t>) {</a:t>
            </a:r>
          </a:p>
          <a:p>
            <a:pPr>
              <a:buFont typeface="Monotype Sorts" pitchFamily="2" charset="2"/>
              <a:buNone/>
            </a:pPr>
            <a:r>
              <a:rPr lang="en-US" altLang="zh-CN" sz="1600" dirty="0">
                <a:solidFill>
                  <a:srgbClr val="C00000"/>
                </a:solidFill>
              </a:rPr>
              <a:t>    </a:t>
            </a:r>
            <a:r>
              <a:rPr lang="en-US" altLang="zh-CN" sz="1600" dirty="0" smtClean="0">
                <a:solidFill>
                  <a:srgbClr val="C00000"/>
                </a:solidFill>
              </a:rPr>
              <a:t> </a:t>
            </a:r>
            <a:r>
              <a:rPr lang="en-US" altLang="zh-CN" sz="1600" dirty="0" smtClean="0">
                <a:solidFill>
                  <a:srgbClr val="003399"/>
                </a:solidFill>
              </a:rPr>
              <a:t>value += 1;</a:t>
            </a:r>
            <a:endParaRPr lang="en-US" altLang="zh-CN" sz="1600" dirty="0">
              <a:solidFill>
                <a:srgbClr val="003399"/>
              </a:solidFill>
            </a:endParaRPr>
          </a:p>
          <a:p>
            <a:pPr>
              <a:buFont typeface="Monotype Sorts" pitchFamily="2" charset="2"/>
              <a:buNone/>
            </a:pPr>
            <a:r>
              <a:rPr lang="en-US" altLang="zh-CN" sz="1600" dirty="0" smtClean="0"/>
              <a:t>     </a:t>
            </a:r>
            <a:r>
              <a:rPr lang="en-US" altLang="zh-CN" sz="1600" dirty="0" err="1" smtClean="0"/>
              <a:t>pthread_exit</a:t>
            </a:r>
            <a:r>
              <a:rPr lang="en-US" altLang="zh-CN" sz="1600" dirty="0" smtClean="0"/>
              <a:t>(0</a:t>
            </a:r>
            <a:r>
              <a:rPr lang="en-US" altLang="zh-CN" sz="1600" dirty="0"/>
              <a:t>);</a:t>
            </a:r>
          </a:p>
          <a:p>
            <a:pPr>
              <a:buFont typeface="Monotype Sorts" pitchFamily="2" charset="2"/>
              <a:buNone/>
            </a:pPr>
            <a:r>
              <a:rPr lang="en-US" altLang="zh-CN" sz="1600" dirty="0"/>
              <a:t> }</a:t>
            </a:r>
          </a:p>
          <a:p>
            <a:pPr>
              <a:buFont typeface="Monotype Sorts" pitchFamily="2" charset="2"/>
              <a:buNone/>
            </a:pPr>
            <a:r>
              <a:rPr lang="en-US" altLang="zh-CN" sz="1600" dirty="0"/>
              <a:t> void *runner2(void *</a:t>
            </a:r>
            <a:r>
              <a:rPr lang="en-US" altLang="zh-CN" sz="1600" dirty="0" err="1"/>
              <a:t>param</a:t>
            </a:r>
            <a:r>
              <a:rPr lang="en-US" altLang="zh-CN" sz="1600" dirty="0"/>
              <a:t>) {</a:t>
            </a:r>
          </a:p>
          <a:p>
            <a:pPr>
              <a:buFont typeface="Monotype Sorts" pitchFamily="2" charset="2"/>
              <a:buNone/>
            </a:pPr>
            <a:r>
              <a:rPr lang="en-US" altLang="zh-CN" sz="1600" dirty="0"/>
              <a:t>   </a:t>
            </a:r>
            <a:r>
              <a:rPr lang="en-US" altLang="zh-CN" sz="1600" dirty="0">
                <a:solidFill>
                  <a:srgbClr val="003399"/>
                </a:solidFill>
              </a:rPr>
              <a:t> </a:t>
            </a:r>
            <a:r>
              <a:rPr lang="en-US" altLang="zh-CN" sz="1600" dirty="0" smtClean="0">
                <a:solidFill>
                  <a:srgbClr val="003399"/>
                </a:solidFill>
              </a:rPr>
              <a:t>value -= 1;</a:t>
            </a:r>
            <a:endParaRPr lang="en-US" altLang="zh-CN" sz="1600" dirty="0">
              <a:solidFill>
                <a:srgbClr val="003399"/>
              </a:solidFill>
            </a:endParaRPr>
          </a:p>
          <a:p>
            <a:pPr>
              <a:buFont typeface="Monotype Sorts" pitchFamily="2" charset="2"/>
              <a:buNone/>
            </a:pPr>
            <a:r>
              <a:rPr lang="en-US" altLang="zh-CN" sz="1600" dirty="0" err="1" smtClean="0"/>
              <a:t>pthread_exit</a:t>
            </a:r>
            <a:r>
              <a:rPr lang="en-US" altLang="zh-CN" sz="1600" dirty="0" smtClean="0"/>
              <a:t>(0</a:t>
            </a:r>
            <a:r>
              <a:rPr lang="en-US" altLang="zh-CN" sz="1600" dirty="0"/>
              <a:t>);</a:t>
            </a:r>
          </a:p>
          <a:p>
            <a:pPr>
              <a:buFont typeface="Monotype Sorts" pitchFamily="2" charset="2"/>
              <a:buNone/>
            </a:pPr>
            <a:r>
              <a:rPr lang="en-US" altLang="zh-CN" sz="1600" dirty="0"/>
              <a:t> 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321F7D8A-1F69-4DCD-A6C1-8CB7012239A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Win32 Threads</a:t>
            </a:r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22E1F3CD-93AD-4395-9322-0582ACEAD11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034125"/>
            <a:ext cx="7351712" cy="412935"/>
          </a:xfrm>
        </p:spPr>
        <p:txBody>
          <a:bodyPr/>
          <a:lstStyle/>
          <a:p>
            <a:r>
              <a:rPr lang="en-US" altLang="zh-CN" dirty="0" err="1"/>
              <a:t>CreateThread</a:t>
            </a:r>
            <a:r>
              <a:rPr lang="en-US" altLang="zh-CN" dirty="0"/>
              <a:t>(…) </a:t>
            </a:r>
            <a:r>
              <a:rPr lang="en-US" altLang="zh-CN" dirty="0" smtClean="0"/>
              <a:t>API</a:t>
            </a:r>
            <a:r>
              <a:rPr lang="zh-CN" altLang="en-US" dirty="0" smtClean="0"/>
              <a:t>（见</a:t>
            </a:r>
            <a:r>
              <a:rPr lang="en-US" altLang="zh-CN" dirty="0" smtClean="0"/>
              <a:t>Page </a:t>
            </a:r>
            <a:r>
              <a:rPr lang="en-US" altLang="zh-CN" dirty="0"/>
              <a:t>135 figure </a:t>
            </a:r>
            <a:r>
              <a:rPr lang="en-US" altLang="zh-CN" dirty="0" smtClean="0"/>
              <a:t>4.7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649" y="1447059"/>
            <a:ext cx="5654379" cy="477618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29C2E91C-CE8C-4956-BA0B-A4634EFAD22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自学：</a:t>
            </a: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Java 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Threads</a:t>
            </a:r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2386749B-9985-4DAB-9819-749B765C9ED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31850" y="1281113"/>
            <a:ext cx="6280150" cy="3065462"/>
          </a:xfrm>
        </p:spPr>
        <p:txBody>
          <a:bodyPr/>
          <a:lstStyle/>
          <a:p>
            <a:r>
              <a:rPr lang="en-US" altLang="zh-CN" sz="2400"/>
              <a:t>Java threads are managed by the JVM</a:t>
            </a:r>
          </a:p>
          <a:p>
            <a:pPr>
              <a:buFont typeface="Monotype Sorts" pitchFamily="2" charset="2"/>
              <a:buNone/>
            </a:pPr>
            <a:endParaRPr lang="en-US" altLang="zh-CN" sz="2400"/>
          </a:p>
          <a:p>
            <a:r>
              <a:rPr lang="en-US" altLang="zh-CN" sz="2400"/>
              <a:t>Java threads may be created by:</a:t>
            </a:r>
            <a:br>
              <a:rPr lang="en-US" altLang="zh-CN" sz="2400"/>
            </a:br>
            <a:endParaRPr lang="en-US" altLang="zh-CN" sz="2400"/>
          </a:p>
          <a:p>
            <a:pPr lvl="1"/>
            <a:r>
              <a:rPr lang="en-US" altLang="zh-CN" sz="2000"/>
              <a:t>Extending Thread class</a:t>
            </a:r>
          </a:p>
          <a:p>
            <a:pPr lvl="1"/>
            <a:r>
              <a:rPr lang="en-US" altLang="zh-CN" sz="2000"/>
              <a:t>Implementing the Runnable interface</a:t>
            </a:r>
            <a:br>
              <a:rPr lang="en-US" altLang="zh-CN" sz="2000"/>
            </a:br>
            <a:endParaRPr lang="en-US" altLang="zh-CN" sz="20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F6054B46-3FD9-4FAA-846D-7AB7C7005C5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Java Thread States </a:t>
            </a:r>
          </a:p>
        </p:txBody>
      </p:sp>
      <p:pic>
        <p:nvPicPr>
          <p:cNvPr id="58371" name="Picture 3">
            <a:extLst>
              <a:ext uri="{FF2B5EF4-FFF2-40B4-BE49-F238E27FC236}">
                <a16:creationId xmlns:a16="http://schemas.microsoft.com/office/drawing/2014/main" id="{2D52C8C9-0E40-4B1D-974B-968BAB85CA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1" t="25182" r="2225" b="26837"/>
          <a:stretch>
            <a:fillRect/>
          </a:stretch>
        </p:blipFill>
        <p:spPr bwMode="auto">
          <a:xfrm>
            <a:off x="831850" y="1776413"/>
            <a:ext cx="7677150" cy="284797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135564CC-8755-4E0C-B96A-A5C683289DC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Java Thread Management</a:t>
            </a:r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24950277-3ADB-45CD-8EFA-78009EBE314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sz="2400" b="1"/>
              <a:t>suspend()</a:t>
            </a:r>
            <a:r>
              <a:rPr lang="en-US" altLang="zh-CN" sz="2400"/>
              <a:t> – suspends execution of the currently running thread.</a:t>
            </a:r>
            <a:br>
              <a:rPr lang="en-US" altLang="zh-CN" sz="2400"/>
            </a:br>
            <a:endParaRPr lang="en-US" altLang="zh-CN" sz="2400"/>
          </a:p>
          <a:p>
            <a:r>
              <a:rPr lang="en-US" altLang="zh-CN" sz="2400" b="1"/>
              <a:t>sleep()</a:t>
            </a:r>
            <a:r>
              <a:rPr lang="en-US" altLang="zh-CN" sz="2400"/>
              <a:t> – puts the currently running thread to sleep for a specified amount of time.</a:t>
            </a:r>
          </a:p>
          <a:p>
            <a:r>
              <a:rPr lang="en-US" altLang="zh-CN" sz="2400" b="1"/>
              <a:t>resume()</a:t>
            </a:r>
            <a:r>
              <a:rPr lang="en-US" altLang="zh-CN" sz="2400"/>
              <a:t> – resumes execution of a suspended thread.</a:t>
            </a:r>
          </a:p>
          <a:p>
            <a:r>
              <a:rPr lang="en-US" altLang="zh-CN" sz="2400" b="1"/>
              <a:t>stop()</a:t>
            </a:r>
            <a:r>
              <a:rPr lang="en-US" altLang="zh-CN" sz="2400"/>
              <a:t> – stops execution of a thread.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06562B2F-C045-42A4-BCDF-9427866F2EE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Extending the Thread Class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6B6FBF24-FED0-41C5-8A89-44DA817D676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</a:pPr>
            <a:r>
              <a:rPr lang="zh-CN" altLang="en-US" sz="2000"/>
              <a:t>class  Worker1 extends Thread</a:t>
            </a:r>
          </a:p>
          <a:p>
            <a:pPr>
              <a:buFont typeface="Monotype Sorts" pitchFamily="2" charset="2"/>
              <a:buNone/>
            </a:pPr>
            <a:r>
              <a:rPr lang="zh-CN" altLang="en-US" sz="2000"/>
              <a:t>{</a:t>
            </a:r>
          </a:p>
          <a:p>
            <a:pPr>
              <a:buFont typeface="Monotype Sorts" pitchFamily="2" charset="2"/>
              <a:buNone/>
            </a:pPr>
            <a:r>
              <a:rPr lang="zh-CN" altLang="en-US" sz="2000"/>
              <a:t>	public void run() {</a:t>
            </a:r>
          </a:p>
          <a:p>
            <a:pPr>
              <a:buFont typeface="Monotype Sorts" pitchFamily="2" charset="2"/>
              <a:buNone/>
            </a:pPr>
            <a:r>
              <a:rPr lang="zh-CN" altLang="en-US" sz="2000"/>
              <a:t>		System.out.println(“I am a Worker Thread”);</a:t>
            </a:r>
          </a:p>
          <a:p>
            <a:pPr>
              <a:buFont typeface="Monotype Sorts" pitchFamily="2" charset="2"/>
              <a:buNone/>
            </a:pPr>
            <a:r>
              <a:rPr lang="zh-CN" altLang="en-US" sz="2000"/>
              <a:t>	}</a:t>
            </a:r>
          </a:p>
          <a:p>
            <a:pPr>
              <a:buFont typeface="Monotype Sorts" pitchFamily="2" charset="2"/>
              <a:buNone/>
            </a:pPr>
            <a:r>
              <a:rPr lang="zh-CN" altLang="en-US" sz="2000"/>
              <a:t>}</a:t>
            </a:r>
          </a:p>
          <a:p>
            <a:pPr>
              <a:buFont typeface="Monotype Sorts" pitchFamily="2" charset="2"/>
              <a:buNone/>
            </a:pPr>
            <a:endParaRPr lang="zh-CN" altLang="en-US" sz="20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BBC0AADD-5097-4B8C-BD79-9FDD9510D68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Creating the Thread</a:t>
            </a:r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D8AF502E-8C44-450F-A695-F643617EEA9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CN" sz="2000"/>
              <a:t>public class First</a:t>
            </a:r>
          </a:p>
          <a:p>
            <a:pPr>
              <a:buFont typeface="Monotype Sorts" pitchFamily="2" charset="2"/>
              <a:buNone/>
            </a:pPr>
            <a:r>
              <a:rPr lang="en-US" altLang="zh-CN" sz="2000"/>
              <a:t>{</a:t>
            </a:r>
          </a:p>
          <a:p>
            <a:pPr>
              <a:buFont typeface="Monotype Sorts" pitchFamily="2" charset="2"/>
              <a:buNone/>
            </a:pPr>
            <a:r>
              <a:rPr lang="en-US" altLang="zh-CN" sz="2000"/>
              <a:t>	public static void main(String args[]) {</a:t>
            </a:r>
          </a:p>
          <a:p>
            <a:pPr>
              <a:buFont typeface="Monotype Sorts" pitchFamily="2" charset="2"/>
              <a:buNone/>
            </a:pPr>
            <a:r>
              <a:rPr lang="en-US" altLang="zh-CN" sz="2000"/>
              <a:t>		Worker runner = new Worker1();</a:t>
            </a:r>
          </a:p>
          <a:p>
            <a:pPr>
              <a:buFont typeface="Monotype Sorts" pitchFamily="2" charset="2"/>
              <a:buNone/>
            </a:pPr>
            <a:endParaRPr lang="en-US" altLang="zh-CN" sz="2000"/>
          </a:p>
          <a:p>
            <a:pPr>
              <a:buFont typeface="Monotype Sorts" pitchFamily="2" charset="2"/>
              <a:buNone/>
            </a:pPr>
            <a:r>
              <a:rPr lang="en-US" altLang="zh-CN" sz="2000"/>
              <a:t>		runner.start();</a:t>
            </a:r>
          </a:p>
          <a:p>
            <a:pPr>
              <a:buFont typeface="Monotype Sorts" pitchFamily="2" charset="2"/>
              <a:buNone/>
            </a:pPr>
            <a:endParaRPr lang="en-US" altLang="zh-CN" sz="2000"/>
          </a:p>
          <a:p>
            <a:pPr>
              <a:buFont typeface="Monotype Sorts" pitchFamily="2" charset="2"/>
              <a:buNone/>
            </a:pPr>
            <a:r>
              <a:rPr lang="en-US" altLang="zh-CN" sz="2000"/>
              <a:t>		System.out.println(“I am the main thread”);</a:t>
            </a:r>
          </a:p>
          <a:p>
            <a:pPr>
              <a:buFont typeface="Monotype Sorts" pitchFamily="2" charset="2"/>
              <a:buNone/>
            </a:pPr>
            <a:r>
              <a:rPr lang="en-US" altLang="zh-CN" sz="2000"/>
              <a:t>	}</a:t>
            </a:r>
          </a:p>
          <a:p>
            <a:pPr>
              <a:buFont typeface="Monotype Sorts" pitchFamily="2" charset="2"/>
              <a:buNone/>
            </a:pPr>
            <a:r>
              <a:rPr lang="en-US" altLang="zh-CN" sz="2000"/>
              <a:t>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680718F6-F44A-4AD7-805D-1616FD24A6E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827088" y="284163"/>
            <a:ext cx="8077200" cy="6096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panose="020B0604020202020204" pitchFamily="34" charset="0"/>
              </a:rPr>
              <a:t>Why </a:t>
            </a:r>
            <a:r>
              <a:rPr lang="en-US" altLang="zh-CN" dirty="0">
                <a:solidFill>
                  <a:srgbClr val="0000CC"/>
                </a:solidFill>
              </a:rPr>
              <a:t>separate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C00000"/>
                </a:solidFill>
              </a:rPr>
              <a:t>register set </a:t>
            </a:r>
            <a:r>
              <a:rPr lang="en-US" altLang="zh-CN" dirty="0">
                <a:solidFill>
                  <a:srgbClr val="000000"/>
                </a:solidFill>
              </a:rPr>
              <a:t>and</a:t>
            </a:r>
            <a:r>
              <a:rPr lang="en-US" altLang="zh-CN" dirty="0"/>
              <a:t> </a:t>
            </a:r>
            <a:r>
              <a:rPr lang="en-US" altLang="zh-CN" dirty="0" smtClean="0">
                <a:solidFill>
                  <a:srgbClr val="C00000"/>
                </a:solidFill>
              </a:rPr>
              <a:t>stack</a:t>
            </a:r>
            <a:r>
              <a:rPr lang="zh-CN" altLang="en-US" dirty="0" smtClean="0">
                <a:solidFill>
                  <a:srgbClr val="0000CC"/>
                </a:solidFill>
              </a:rPr>
              <a:t>？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  <a:latin typeface="Helvetica" panose="020B0604020202020204" pitchFamily="34" charset="0"/>
            </a:endParaRP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7A52D52D-4DEF-4CDC-9386-AC99939E851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282700"/>
            <a:ext cx="7351712" cy="4908550"/>
          </a:xfrm>
        </p:spPr>
        <p:txBody>
          <a:bodyPr/>
          <a:lstStyle/>
          <a:p>
            <a:r>
              <a:rPr lang="en-US" altLang="zh-CN" sz="2400" dirty="0"/>
              <a:t>Threads </a:t>
            </a:r>
            <a:r>
              <a:rPr lang="en-US" altLang="zh-CN" sz="2400" dirty="0">
                <a:solidFill>
                  <a:srgbClr val="FF0000"/>
                </a:solidFill>
              </a:rPr>
              <a:t>share</a:t>
            </a:r>
            <a:r>
              <a:rPr lang="en-US" altLang="zh-CN" sz="2400" dirty="0"/>
              <a:t> the </a:t>
            </a:r>
            <a:r>
              <a:rPr lang="en-US" altLang="zh-CN" sz="2400" dirty="0">
                <a:solidFill>
                  <a:srgbClr val="0000CC"/>
                </a:solidFill>
              </a:rPr>
              <a:t>text</a:t>
            </a:r>
            <a:r>
              <a:rPr lang="en-US" altLang="zh-CN" sz="2400" dirty="0"/>
              <a:t> and </a:t>
            </a:r>
            <a:r>
              <a:rPr lang="en-US" altLang="zh-CN" sz="2400" dirty="0">
                <a:solidFill>
                  <a:srgbClr val="0000CC"/>
                </a:solidFill>
              </a:rPr>
              <a:t>data</a:t>
            </a:r>
            <a:r>
              <a:rPr lang="en-US" altLang="zh-CN" sz="2400" dirty="0"/>
              <a:t> sections, </a:t>
            </a:r>
            <a:r>
              <a:rPr lang="en-US" altLang="zh-CN" sz="2400" dirty="0">
                <a:solidFill>
                  <a:srgbClr val="0000CC"/>
                </a:solidFill>
              </a:rPr>
              <a:t>identity</a:t>
            </a:r>
            <a:r>
              <a:rPr lang="en-US" altLang="zh-CN" sz="2400" dirty="0"/>
              <a:t> and </a:t>
            </a:r>
            <a:r>
              <a:rPr lang="en-US" altLang="zh-CN" sz="2400" dirty="0">
                <a:solidFill>
                  <a:srgbClr val="0000CC"/>
                </a:solidFill>
              </a:rPr>
              <a:t>resources</a:t>
            </a:r>
            <a:r>
              <a:rPr lang="en-US" altLang="zh-CN" sz="2400" dirty="0"/>
              <a:t> of the process to which they belong. </a:t>
            </a:r>
          </a:p>
          <a:p>
            <a:r>
              <a:rPr lang="en-US" altLang="zh-CN" sz="2400" dirty="0"/>
              <a:t>But, each thread has a </a:t>
            </a:r>
            <a:r>
              <a:rPr lang="en-US" altLang="zh-CN" sz="2400" dirty="0">
                <a:solidFill>
                  <a:srgbClr val="FF0000"/>
                </a:solidFill>
              </a:rPr>
              <a:t>separate</a:t>
            </a:r>
            <a:r>
              <a:rPr lang="en-US" altLang="zh-CN" sz="2400" dirty="0"/>
              <a:t> </a:t>
            </a:r>
            <a:r>
              <a:rPr lang="en-US" altLang="zh-CN" sz="2400" dirty="0">
                <a:solidFill>
                  <a:srgbClr val="0000CC"/>
                </a:solidFill>
              </a:rPr>
              <a:t>register</a:t>
            </a:r>
            <a:r>
              <a:rPr lang="en-US" altLang="zh-CN" sz="2400" dirty="0"/>
              <a:t> </a:t>
            </a:r>
            <a:r>
              <a:rPr lang="en-US" altLang="zh-CN" sz="2400" dirty="0">
                <a:solidFill>
                  <a:srgbClr val="0000CC"/>
                </a:solidFill>
              </a:rPr>
              <a:t>set</a:t>
            </a:r>
            <a:r>
              <a:rPr lang="en-US" altLang="zh-CN" sz="2400" dirty="0"/>
              <a:t> and </a:t>
            </a:r>
            <a:r>
              <a:rPr lang="en-US" altLang="zh-CN" sz="2400" dirty="0">
                <a:solidFill>
                  <a:srgbClr val="0000CC"/>
                </a:solidFill>
              </a:rPr>
              <a:t>stack</a:t>
            </a:r>
          </a:p>
          <a:p>
            <a:r>
              <a:rPr lang="en-US" altLang="zh-CN" sz="2400" dirty="0">
                <a:solidFill>
                  <a:srgbClr val="7030A0"/>
                </a:solidFill>
              </a:rPr>
              <a:t>Why does a thread needs a </a:t>
            </a:r>
            <a:r>
              <a:rPr lang="en-US" altLang="zh-CN" sz="2400" u="sng" dirty="0">
                <a:solidFill>
                  <a:srgbClr val="C00000"/>
                </a:solidFill>
              </a:rPr>
              <a:t>separate stack </a:t>
            </a:r>
            <a:r>
              <a:rPr lang="en-US" altLang="zh-CN" sz="2400" dirty="0">
                <a:solidFill>
                  <a:srgbClr val="7030A0"/>
                </a:solidFill>
              </a:rPr>
              <a:t>and </a:t>
            </a:r>
            <a:r>
              <a:rPr lang="en-US" altLang="zh-CN" sz="2400" u="sng" dirty="0">
                <a:solidFill>
                  <a:srgbClr val="C00000"/>
                </a:solidFill>
              </a:rPr>
              <a:t>register set</a:t>
            </a:r>
            <a:r>
              <a:rPr lang="en-US" altLang="zh-CN" sz="2400" dirty="0">
                <a:solidFill>
                  <a:srgbClr val="7030A0"/>
                </a:solidFill>
              </a:rPr>
              <a:t>? </a:t>
            </a:r>
          </a:p>
          <a:p>
            <a:pPr lvl="1"/>
            <a:r>
              <a:rPr lang="en-US" altLang="zh-CN" sz="2000" dirty="0"/>
              <a:t>The </a:t>
            </a:r>
            <a:r>
              <a:rPr lang="en-US" altLang="zh-CN" sz="2000" dirty="0">
                <a:solidFill>
                  <a:srgbClr val="006600"/>
                </a:solidFill>
              </a:rPr>
              <a:t>stack </a:t>
            </a:r>
            <a:r>
              <a:rPr lang="en-US" altLang="zh-CN" sz="2000" dirty="0"/>
              <a:t>and</a:t>
            </a:r>
            <a:r>
              <a:rPr lang="en-US" altLang="zh-CN" sz="2000" dirty="0">
                <a:solidFill>
                  <a:srgbClr val="006600"/>
                </a:solidFill>
              </a:rPr>
              <a:t> register set</a:t>
            </a:r>
            <a:r>
              <a:rPr lang="en-US" altLang="zh-CN" sz="2000" dirty="0"/>
              <a:t> are the components that </a:t>
            </a:r>
            <a:r>
              <a:rPr lang="en-US" altLang="zh-CN" sz="2000" u="sng" dirty="0"/>
              <a:t>define the </a:t>
            </a:r>
            <a:r>
              <a:rPr lang="en-US" altLang="zh-CN" sz="2000" b="1" u="sng" dirty="0">
                <a:solidFill>
                  <a:srgbClr val="0000CC"/>
                </a:solidFill>
              </a:rPr>
              <a:t>dynamic context</a:t>
            </a:r>
            <a:r>
              <a:rPr lang="en-US" altLang="zh-CN" sz="2000" b="1" u="sng" dirty="0"/>
              <a:t> </a:t>
            </a:r>
            <a:r>
              <a:rPr lang="en-US" altLang="zh-CN" sz="2000" u="sng" dirty="0"/>
              <a:t>of the program </a:t>
            </a:r>
            <a:r>
              <a:rPr lang="en-US" altLang="zh-CN" sz="2000" u="sng" dirty="0" smtClean="0"/>
              <a:t>execution</a:t>
            </a:r>
            <a:r>
              <a:rPr lang="en-US" altLang="zh-CN" sz="2000" dirty="0" smtClean="0"/>
              <a:t>.</a:t>
            </a:r>
          </a:p>
          <a:p>
            <a:pPr lvl="1"/>
            <a:r>
              <a:rPr lang="en-US" altLang="zh-CN" sz="2000" dirty="0" smtClean="0"/>
              <a:t>The </a:t>
            </a:r>
            <a:r>
              <a:rPr lang="en-US" altLang="zh-CN" sz="2000" dirty="0"/>
              <a:t>stack grows and shrinks as functions are called and returned and the contents of registers change after every instruction executed.</a:t>
            </a:r>
            <a:endParaRPr lang="zh-CN" altLang="en-US"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2176FA22-FB8F-4D4F-ABE0-0ECBF40624D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The Runnable Interface</a:t>
            </a:r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5149D6E4-0D1E-413F-AEC2-6997BFE95B7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</a:pPr>
            <a:r>
              <a:rPr lang="zh-CN" altLang="en-US" sz="2400"/>
              <a:t>public interface Runnable</a:t>
            </a:r>
          </a:p>
          <a:p>
            <a:pPr>
              <a:buFont typeface="Monotype Sorts" pitchFamily="2" charset="2"/>
              <a:buNone/>
            </a:pPr>
            <a:r>
              <a:rPr lang="zh-CN" altLang="en-US" sz="2400"/>
              <a:t>{</a:t>
            </a:r>
          </a:p>
          <a:p>
            <a:pPr>
              <a:buFont typeface="Monotype Sorts" pitchFamily="2" charset="2"/>
              <a:buNone/>
            </a:pPr>
            <a:r>
              <a:rPr lang="zh-CN" altLang="en-US" sz="2400"/>
              <a:t>	public abstract void run();</a:t>
            </a:r>
          </a:p>
          <a:p>
            <a:pPr>
              <a:buFont typeface="Monotype Sorts" pitchFamily="2" charset="2"/>
              <a:buNone/>
            </a:pPr>
            <a:r>
              <a:rPr lang="zh-CN" altLang="en-US" sz="2400"/>
              <a:t>}</a:t>
            </a:r>
          </a:p>
          <a:p>
            <a:pPr>
              <a:buFont typeface="Monotype Sorts" pitchFamily="2" charset="2"/>
              <a:buNone/>
            </a:pPr>
            <a:endParaRPr lang="zh-CN" altLang="en-US" sz="24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853A65B5-1356-4367-9BD9-D9D5AF0725B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157288" y="322263"/>
            <a:ext cx="7235825" cy="844550"/>
          </a:xfrm>
        </p:spPr>
        <p:txBody>
          <a:bodyPr/>
          <a:lstStyle/>
          <a:p>
            <a:pPr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Implementing the Runnable Interface</a:t>
            </a:r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8CEDE6CE-AA33-4B67-B40C-1F6A86C635C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</a:pPr>
            <a:r>
              <a:rPr lang="zh-CN" altLang="en-US" sz="2000"/>
              <a:t>class  Worker2 implements Runnable</a:t>
            </a:r>
          </a:p>
          <a:p>
            <a:pPr>
              <a:buFont typeface="Monotype Sorts" pitchFamily="2" charset="2"/>
              <a:buNone/>
            </a:pPr>
            <a:r>
              <a:rPr lang="zh-CN" altLang="en-US" sz="2000"/>
              <a:t>{</a:t>
            </a:r>
          </a:p>
          <a:p>
            <a:pPr>
              <a:buFont typeface="Monotype Sorts" pitchFamily="2" charset="2"/>
              <a:buNone/>
            </a:pPr>
            <a:r>
              <a:rPr lang="zh-CN" altLang="en-US" sz="2000"/>
              <a:t>	public void run() {</a:t>
            </a:r>
          </a:p>
          <a:p>
            <a:pPr>
              <a:buFont typeface="Monotype Sorts" pitchFamily="2" charset="2"/>
              <a:buNone/>
            </a:pPr>
            <a:r>
              <a:rPr lang="zh-CN" altLang="en-US" sz="2000"/>
              <a:t>		System.out.println(“I am a Worker Thread”);</a:t>
            </a:r>
          </a:p>
          <a:p>
            <a:pPr>
              <a:buFont typeface="Monotype Sorts" pitchFamily="2" charset="2"/>
              <a:buNone/>
            </a:pPr>
            <a:r>
              <a:rPr lang="zh-CN" altLang="en-US" sz="2000"/>
              <a:t>	}</a:t>
            </a:r>
          </a:p>
          <a:p>
            <a:pPr>
              <a:buFont typeface="Monotype Sorts" pitchFamily="2" charset="2"/>
              <a:buNone/>
            </a:pPr>
            <a:r>
              <a:rPr lang="zh-CN" altLang="en-US" sz="2000"/>
              <a:t>}</a:t>
            </a:r>
          </a:p>
          <a:p>
            <a:pPr>
              <a:buFont typeface="Monotype Sorts" pitchFamily="2" charset="2"/>
              <a:buNone/>
            </a:pPr>
            <a:endParaRPr lang="zh-CN" altLang="en-US" sz="20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01858350-07F4-4428-9075-29F6840E481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Creating the Thread</a:t>
            </a:r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46CFD651-5780-43CA-83C5-5031521E1B2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CN" sz="2000"/>
              <a:t>public class Second</a:t>
            </a:r>
          </a:p>
          <a:p>
            <a:pPr>
              <a:buFont typeface="Monotype Sorts" pitchFamily="2" charset="2"/>
              <a:buNone/>
            </a:pPr>
            <a:r>
              <a:rPr lang="en-US" altLang="zh-CN" sz="2000"/>
              <a:t>{</a:t>
            </a:r>
          </a:p>
          <a:p>
            <a:pPr>
              <a:buFont typeface="Monotype Sorts" pitchFamily="2" charset="2"/>
              <a:buNone/>
            </a:pPr>
            <a:r>
              <a:rPr lang="en-US" altLang="zh-CN" sz="2000"/>
              <a:t>	public static void main(String args[]) {</a:t>
            </a:r>
          </a:p>
          <a:p>
            <a:pPr>
              <a:buFont typeface="Monotype Sorts" pitchFamily="2" charset="2"/>
              <a:buNone/>
            </a:pPr>
            <a:r>
              <a:rPr lang="en-US" altLang="zh-CN" sz="2000"/>
              <a:t>		Runnable runner = new Worker2();</a:t>
            </a:r>
          </a:p>
          <a:p>
            <a:pPr>
              <a:buFont typeface="Monotype Sorts" pitchFamily="2" charset="2"/>
              <a:buNone/>
            </a:pPr>
            <a:r>
              <a:rPr lang="en-US" altLang="zh-CN" sz="2000"/>
              <a:t>		Thread thrd = new Thread(runner);</a:t>
            </a:r>
          </a:p>
          <a:p>
            <a:pPr>
              <a:buFont typeface="Monotype Sorts" pitchFamily="2" charset="2"/>
              <a:buNone/>
            </a:pPr>
            <a:r>
              <a:rPr lang="en-US" altLang="zh-CN" sz="2000"/>
              <a:t>		thrd.start();</a:t>
            </a:r>
          </a:p>
          <a:p>
            <a:pPr>
              <a:buFont typeface="Monotype Sorts" pitchFamily="2" charset="2"/>
              <a:buNone/>
            </a:pPr>
            <a:endParaRPr lang="en-US" altLang="zh-CN" sz="2000"/>
          </a:p>
          <a:p>
            <a:pPr>
              <a:buFont typeface="Monotype Sorts" pitchFamily="2" charset="2"/>
              <a:buNone/>
            </a:pPr>
            <a:r>
              <a:rPr lang="en-US" altLang="zh-CN" sz="2000"/>
              <a:t>		System.out.println(“I am the main thread”);</a:t>
            </a:r>
          </a:p>
          <a:p>
            <a:pPr>
              <a:buFont typeface="Monotype Sorts" pitchFamily="2" charset="2"/>
              <a:buNone/>
            </a:pPr>
            <a:r>
              <a:rPr lang="en-US" altLang="zh-CN" sz="2000"/>
              <a:t>	}</a:t>
            </a:r>
          </a:p>
          <a:p>
            <a:pPr>
              <a:buFont typeface="Monotype Sorts" pitchFamily="2" charset="2"/>
              <a:buNone/>
            </a:pPr>
            <a:r>
              <a:rPr lang="en-US" altLang="zh-CN" sz="2000"/>
              <a:t>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E09BD89B-6CF6-460A-A4C3-1D208E45290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Producer Consumer Problem</a:t>
            </a:r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5E6E1E72-4133-448A-B928-0CFE0F98760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/>
              <a:t>public class Server { 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/>
              <a:t>	public Server() {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/>
              <a:t>		MessageQueue mailBox = new MessageQueue();</a:t>
            </a:r>
            <a:br>
              <a:rPr lang="en-US" altLang="zh-CN"/>
            </a:br>
            <a:endParaRPr lang="en-US" altLang="zh-CN"/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/>
              <a:t>      	Producer producerThread = new Producer(mailBox);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/>
              <a:t>      	Consumer consumerThread = new Consumer(mailBox);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/>
              <a:t>     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/>
              <a:t>      	producerThread.start();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/>
              <a:t>      	consumerThread.start();              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/>
              <a:t>   }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/>
              <a:t>   public static void main(String args[])   {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/>
              <a:t>		Server server = new Server();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/>
              <a:t>   }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/>
              <a:t>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101D4637-7908-4776-B8C6-10A17CC80CA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Producer Thread</a:t>
            </a:r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D0CE76C9-8805-4B13-977B-130ECD0D0DF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303338" y="1427163"/>
            <a:ext cx="6908800" cy="4772025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/>
              <a:t>class Producer extends Thread {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/>
              <a:t>	public Producer(MessageQueue m) {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/>
              <a:t>		mbox = m;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/>
              <a:t>	}              </a:t>
            </a:r>
            <a:br>
              <a:rPr lang="en-US" altLang="zh-CN"/>
            </a:br>
            <a:endParaRPr lang="en-US" altLang="zh-CN"/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/>
              <a:t>   public void run() {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/>
              <a:t>	 while (true) {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/>
              <a:t>		 // produce an item &amp; enter it into the buffer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/>
              <a:t>     	Date message = new Date();                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/>
              <a:t>         	mbox.send(message);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/>
              <a:t>      }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/>
              <a:t>   }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/>
              <a:t>   private  MessageQueue mbox;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/>
              <a:t>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8CB2EBCB-EF3E-4476-9AA5-A458B0E26F1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Consumer Thread</a:t>
            </a:r>
          </a:p>
        </p:txBody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63913816-E198-48DA-BF92-4A75B2DD4B5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/>
              <a:t>class Consumer extends Thread {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/>
              <a:t>	public Consumer(MessageQueue m) {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/>
              <a:t>		mbox = m;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/>
              <a:t>	}              </a:t>
            </a:r>
            <a:br>
              <a:rPr lang="en-US" altLang="zh-CN"/>
            </a:br>
            <a:endParaRPr lang="en-US" altLang="zh-CN"/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/>
              <a:t>   public void run() {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/>
              <a:t>	 while (true) {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/>
              <a:t>     	Date message = (Date)mbox.receive();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/>
              <a:t>		if (message != null)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/>
              <a:t>			// consume the message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/>
              <a:t>	}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/>
              <a:t>   }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/>
              <a:t>   private  MessageQueue mbox;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/>
              <a:t>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BF139079-5307-4C24-BEFF-50212A09261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4.4 Threading Issues</a:t>
            </a:r>
          </a:p>
        </p:txBody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3169EBB1-22FF-4621-8BA2-8EEADC5F76D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068388" y="1485900"/>
            <a:ext cx="7351712" cy="4483100"/>
          </a:xfrm>
        </p:spPr>
        <p:txBody>
          <a:bodyPr/>
          <a:lstStyle/>
          <a:p>
            <a:r>
              <a:rPr lang="en-US" altLang="zh-CN" sz="2400"/>
              <a:t>Semantics of </a:t>
            </a:r>
            <a:r>
              <a:rPr lang="en-US" altLang="zh-CN" sz="2400" b="1">
                <a:solidFill>
                  <a:srgbClr val="003399"/>
                </a:solidFill>
              </a:rPr>
              <a:t>fork()</a:t>
            </a:r>
            <a:r>
              <a:rPr lang="en-US" altLang="zh-CN" sz="2400"/>
              <a:t> and </a:t>
            </a:r>
            <a:r>
              <a:rPr lang="en-US" altLang="zh-CN" sz="2400" b="1">
                <a:solidFill>
                  <a:srgbClr val="003399"/>
                </a:solidFill>
              </a:rPr>
              <a:t>exec()</a:t>
            </a:r>
            <a:r>
              <a:rPr lang="en-US" altLang="zh-CN" sz="2400"/>
              <a:t> system calls</a:t>
            </a:r>
          </a:p>
          <a:p>
            <a:r>
              <a:rPr lang="en-US" altLang="zh-CN" sz="2400"/>
              <a:t>Thread cancellation</a:t>
            </a:r>
          </a:p>
          <a:p>
            <a:r>
              <a:rPr lang="en-US" altLang="zh-CN" sz="2400"/>
              <a:t>Signal handling</a:t>
            </a:r>
          </a:p>
          <a:p>
            <a:r>
              <a:rPr lang="en-US" altLang="zh-CN" sz="2400"/>
              <a:t>Thread pools</a:t>
            </a:r>
          </a:p>
          <a:p>
            <a:r>
              <a:rPr lang="en-US" altLang="zh-CN" sz="2400"/>
              <a:t>Thread specific data</a:t>
            </a:r>
          </a:p>
          <a:p>
            <a:r>
              <a:rPr lang="en-US" altLang="zh-CN" sz="2400"/>
              <a:t>Scheduler activations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6DFCE47A-E53F-43E9-AD51-1D6107A0C6D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Semantics of fork</a:t>
            </a: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()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0C624F7F-810C-4B38-A382-55F98A7BD68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282700"/>
            <a:ext cx="7351712" cy="1756591"/>
          </a:xfrm>
        </p:spPr>
        <p:txBody>
          <a:bodyPr/>
          <a:lstStyle/>
          <a:p>
            <a:r>
              <a:rPr lang="zh-CN" altLang="en-US" sz="2000" dirty="0"/>
              <a:t>Once </a:t>
            </a:r>
            <a:r>
              <a:rPr lang="zh-CN" altLang="en-US" sz="2000" dirty="0">
                <a:solidFill>
                  <a:srgbClr val="006600"/>
                </a:solidFill>
              </a:rPr>
              <a:t>a </a:t>
            </a:r>
            <a:r>
              <a:rPr lang="zh-CN" altLang="en-US" sz="2000" dirty="0" smtClean="0">
                <a:solidFill>
                  <a:srgbClr val="006600"/>
                </a:solidFill>
              </a:rPr>
              <a:t>thread </a:t>
            </a:r>
            <a:r>
              <a:rPr lang="zh-CN" altLang="en-US" sz="2000" dirty="0"/>
              <a:t>invoke the </a:t>
            </a:r>
            <a:r>
              <a:rPr lang="zh-CN" altLang="en-US" sz="2000" dirty="0">
                <a:solidFill>
                  <a:srgbClr val="FF0000"/>
                </a:solidFill>
              </a:rPr>
              <a:t>fork()</a:t>
            </a:r>
            <a:r>
              <a:rPr lang="zh-CN" altLang="en-US" sz="2000" dirty="0"/>
              <a:t> system call</a:t>
            </a:r>
          </a:p>
          <a:p>
            <a:pPr lvl="1"/>
            <a:r>
              <a:rPr lang="en-US" altLang="zh-CN" dirty="0"/>
              <a:t>D</a:t>
            </a:r>
            <a:r>
              <a:rPr lang="zh-CN" altLang="en-US" dirty="0"/>
              <a:t>uplicate </a:t>
            </a:r>
            <a:r>
              <a:rPr lang="zh-CN" altLang="en-US" dirty="0">
                <a:solidFill>
                  <a:srgbClr val="FF3300"/>
                </a:solidFill>
              </a:rPr>
              <a:t>all the threads</a:t>
            </a:r>
            <a:r>
              <a:rPr lang="zh-CN" altLang="en-US" dirty="0"/>
              <a:t> in the process?</a:t>
            </a:r>
          </a:p>
          <a:p>
            <a:pPr lvl="1"/>
            <a:r>
              <a:rPr lang="en-US" altLang="zh-CN" dirty="0"/>
              <a:t>D</a:t>
            </a:r>
            <a:r>
              <a:rPr lang="zh-CN" altLang="en-US" dirty="0"/>
              <a:t>uplicate </a:t>
            </a:r>
            <a:r>
              <a:rPr lang="zh-CN" altLang="en-US" dirty="0">
                <a:solidFill>
                  <a:srgbClr val="FF0000"/>
                </a:solidFill>
              </a:rPr>
              <a:t>only the thread </a:t>
            </a:r>
            <a:r>
              <a:rPr lang="zh-CN" altLang="en-US" dirty="0"/>
              <a:t>that invoke the </a:t>
            </a:r>
            <a:r>
              <a:rPr lang="zh-CN" altLang="en-US" dirty="0">
                <a:solidFill>
                  <a:srgbClr val="7030A0"/>
                </a:solidFill>
              </a:rPr>
              <a:t>fork() </a:t>
            </a:r>
            <a:r>
              <a:rPr lang="zh-CN" altLang="en-US" dirty="0"/>
              <a:t>system call? (</a:t>
            </a:r>
            <a:r>
              <a:rPr lang="zh-CN" altLang="en-US" dirty="0" smtClean="0">
                <a:solidFill>
                  <a:srgbClr val="003399"/>
                </a:solidFill>
              </a:rPr>
              <a:t>Linux采用</a:t>
            </a:r>
            <a:r>
              <a:rPr lang="zh-CN" altLang="en-US" dirty="0" smtClean="0"/>
              <a:t>)</a:t>
            </a:r>
            <a:endParaRPr lang="zh-CN" altLang="en-US" dirty="0"/>
          </a:p>
          <a:p>
            <a:r>
              <a:rPr lang="zh-CN" altLang="en-US" sz="2000" dirty="0" smtClean="0"/>
              <a:t>Solution</a:t>
            </a:r>
            <a:r>
              <a:rPr lang="zh-CN" altLang="en-US" sz="2000" dirty="0"/>
              <a:t>: </a:t>
            </a:r>
            <a:r>
              <a:rPr lang="zh-CN" altLang="en-US" sz="2000" dirty="0">
                <a:solidFill>
                  <a:srgbClr val="0000CC"/>
                </a:solidFill>
              </a:rPr>
              <a:t>two versions</a:t>
            </a:r>
            <a:endParaRPr lang="zh-CN" altLang="en-US" sz="1600" dirty="0">
              <a:solidFill>
                <a:srgbClr val="0000CC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5200" y="2596242"/>
            <a:ext cx="3342596" cy="2933700"/>
          </a:xfrm>
          <a:prstGeom prst="rect">
            <a:avLst/>
          </a:prstGeom>
        </p:spPr>
      </p:pic>
      <p:sp>
        <p:nvSpPr>
          <p:cNvPr id="3" name="圆角矩形标注 2"/>
          <p:cNvSpPr/>
          <p:nvPr/>
        </p:nvSpPr>
        <p:spPr bwMode="auto">
          <a:xfrm>
            <a:off x="5148125" y="4833255"/>
            <a:ext cx="578373" cy="278676"/>
          </a:xfrm>
          <a:prstGeom prst="wedgeRoundRectCallout">
            <a:avLst>
              <a:gd name="adj1" fmla="val -7681"/>
              <a:gd name="adj2" fmla="val -51934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fork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6DFCE47A-E53F-43E9-AD51-1D6107A0C6D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Semantics of </a:t>
            </a: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exec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()</a:t>
            </a:r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0C624F7F-810C-4B38-A382-55F98A7BD68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282700"/>
            <a:ext cx="7351712" cy="2496820"/>
          </a:xfrm>
        </p:spPr>
        <p:txBody>
          <a:bodyPr/>
          <a:lstStyle/>
          <a:p>
            <a:r>
              <a:rPr lang="zh-CN" altLang="en-US" sz="2400" dirty="0" smtClean="0"/>
              <a:t>Once </a:t>
            </a:r>
            <a:r>
              <a:rPr lang="zh-CN" altLang="en-US" sz="2400" dirty="0"/>
              <a:t>a  thread invoke the </a:t>
            </a:r>
            <a:r>
              <a:rPr lang="zh-CN" altLang="en-US" sz="2400" dirty="0">
                <a:solidFill>
                  <a:srgbClr val="FF0000"/>
                </a:solidFill>
              </a:rPr>
              <a:t>exec() </a:t>
            </a:r>
            <a:r>
              <a:rPr lang="zh-CN" altLang="en-US" sz="2400" dirty="0"/>
              <a:t>system call</a:t>
            </a:r>
          </a:p>
          <a:p>
            <a:pPr lvl="1"/>
            <a:r>
              <a:rPr lang="zh-CN" altLang="en-US" sz="2000" dirty="0"/>
              <a:t>Replace the </a:t>
            </a:r>
            <a:r>
              <a:rPr lang="zh-CN" altLang="en-US" sz="2000" dirty="0">
                <a:solidFill>
                  <a:srgbClr val="FF0000"/>
                </a:solidFill>
              </a:rPr>
              <a:t>entire process</a:t>
            </a:r>
            <a:r>
              <a:rPr lang="zh-CN" altLang="en-US" sz="2000" dirty="0"/>
              <a:t>, including  all the threads in the process？</a:t>
            </a:r>
          </a:p>
          <a:p>
            <a:pPr lvl="1"/>
            <a:r>
              <a:rPr lang="zh-CN" altLang="en-US" sz="2000" dirty="0"/>
              <a:t>Replace </a:t>
            </a:r>
            <a:r>
              <a:rPr lang="zh-CN" altLang="en-US" sz="2000" dirty="0">
                <a:solidFill>
                  <a:srgbClr val="FF3300"/>
                </a:solidFill>
              </a:rPr>
              <a:t>only the thread</a:t>
            </a:r>
            <a:r>
              <a:rPr lang="zh-CN" altLang="en-US" sz="2000" dirty="0"/>
              <a:t> that invoke the </a:t>
            </a:r>
            <a:r>
              <a:rPr lang="zh-CN" altLang="en-US" sz="2000" dirty="0">
                <a:solidFill>
                  <a:srgbClr val="7030A0"/>
                </a:solidFill>
              </a:rPr>
              <a:t>exec() </a:t>
            </a:r>
            <a:r>
              <a:rPr lang="zh-CN" altLang="en-US" sz="2000" dirty="0"/>
              <a:t>system call? </a:t>
            </a:r>
            <a:r>
              <a:rPr lang="zh-CN" altLang="en-US" sz="2000" dirty="0" smtClean="0"/>
              <a:t> (</a:t>
            </a:r>
            <a:r>
              <a:rPr lang="zh-CN" altLang="en-US" sz="2000" dirty="0">
                <a:solidFill>
                  <a:srgbClr val="003399"/>
                </a:solidFill>
              </a:rPr>
              <a:t>Linux采用</a:t>
            </a:r>
            <a:r>
              <a:rPr lang="zh-CN" altLang="en-US" sz="2000" dirty="0" smtClean="0"/>
              <a:t>)</a:t>
            </a:r>
            <a:endParaRPr lang="zh-CN" altLang="en-US" sz="2000" dirty="0"/>
          </a:p>
          <a:p>
            <a:r>
              <a:rPr lang="zh-CN" altLang="en-US" sz="2400" dirty="0"/>
              <a:t>Solution: </a:t>
            </a:r>
            <a:r>
              <a:rPr lang="zh-CN" altLang="en-US" sz="2400" dirty="0">
                <a:solidFill>
                  <a:srgbClr val="0000CC"/>
                </a:solidFill>
              </a:rPr>
              <a:t>two versions</a:t>
            </a:r>
            <a:endParaRPr lang="zh-CN" altLang="en-US" dirty="0">
              <a:solidFill>
                <a:srgbClr val="0000CC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7072" y="3013164"/>
            <a:ext cx="3420974" cy="2933700"/>
          </a:xfrm>
          <a:prstGeom prst="rect">
            <a:avLst/>
          </a:prstGeom>
        </p:spPr>
      </p:pic>
      <p:sp>
        <p:nvSpPr>
          <p:cNvPr id="5" name="圆角矩形标注 4"/>
          <p:cNvSpPr/>
          <p:nvPr/>
        </p:nvSpPr>
        <p:spPr bwMode="auto">
          <a:xfrm>
            <a:off x="5381898" y="5231308"/>
            <a:ext cx="675662" cy="278676"/>
          </a:xfrm>
          <a:prstGeom prst="wedgeRoundRectCallout">
            <a:avLst>
              <a:gd name="adj1" fmla="val -7681"/>
              <a:gd name="adj2" fmla="val -51934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altLang="zh-CN" sz="1600" dirty="0"/>
              <a:t>exec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1395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AE64E292-8EB6-42A7-83A5-EC836C9E19D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Thread Cancellation</a:t>
            </a:r>
          </a:p>
        </p:txBody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86D0224A-C8AA-44EA-8EE8-1FA37859441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435100"/>
            <a:ext cx="7307262" cy="4430713"/>
          </a:xfrm>
        </p:spPr>
        <p:txBody>
          <a:bodyPr/>
          <a:lstStyle/>
          <a:p>
            <a:r>
              <a:rPr lang="en-US" altLang="zh-CN" sz="2800"/>
              <a:t>Terminating a thread before it has finished</a:t>
            </a:r>
          </a:p>
          <a:p>
            <a:r>
              <a:rPr lang="en-US" altLang="zh-CN" sz="2800"/>
              <a:t>Two general approaches:</a:t>
            </a:r>
          </a:p>
          <a:p>
            <a:pPr lvl="1"/>
            <a:r>
              <a:rPr lang="en-US" altLang="zh-CN" sz="2400" b="1"/>
              <a:t>Asynchronous cancellation</a:t>
            </a:r>
            <a:r>
              <a:rPr lang="en-US" altLang="zh-CN" sz="2400"/>
              <a:t> terminates the target thread  </a:t>
            </a:r>
            <a:r>
              <a:rPr lang="en-US" altLang="zh-CN" sz="2400">
                <a:solidFill>
                  <a:srgbClr val="003399"/>
                </a:solidFill>
              </a:rPr>
              <a:t>immediately</a:t>
            </a:r>
          </a:p>
          <a:p>
            <a:pPr lvl="1"/>
            <a:r>
              <a:rPr lang="en-US" altLang="zh-CN" sz="2400" b="1"/>
              <a:t>Deferred cancellation</a:t>
            </a:r>
            <a:r>
              <a:rPr lang="en-US" altLang="zh-CN" sz="2400"/>
              <a:t> allows the target thread to </a:t>
            </a:r>
            <a:r>
              <a:rPr lang="en-US" altLang="zh-CN" sz="2400">
                <a:solidFill>
                  <a:srgbClr val="003399"/>
                </a:solidFill>
              </a:rPr>
              <a:t>periodically check if it should be cancelled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C462276E-AF11-4672-B609-73762DB675D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747713" y="420688"/>
            <a:ext cx="7158037" cy="330200"/>
          </a:xfrm>
        </p:spPr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Why threads?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15E16F2D-305A-486E-A673-C229F705B37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27087" y="1282700"/>
            <a:ext cx="7597721" cy="4483100"/>
          </a:xfrm>
        </p:spPr>
        <p:txBody>
          <a:bodyPr/>
          <a:lstStyle/>
          <a:p>
            <a:pPr eaLnBrk="1">
              <a:buFont typeface="Wingdings" panose="05000000000000000000" pitchFamily="2" charset="2"/>
              <a:buChar char="n"/>
            </a:pPr>
            <a:r>
              <a:rPr lang="zh-CN" altLang="en-US" sz="2400" dirty="0"/>
              <a:t>OS中引入</a:t>
            </a:r>
            <a:r>
              <a:rPr lang="zh-CN" altLang="en-US" sz="2400" dirty="0">
                <a:solidFill>
                  <a:srgbClr val="0000CC"/>
                </a:solidFill>
              </a:rPr>
              <a:t>进程</a:t>
            </a:r>
          </a:p>
          <a:p>
            <a:pPr lvl="1" eaLnBrk="1">
              <a:buFont typeface="Wingdings" panose="05000000000000000000" pitchFamily="2" charset="2"/>
              <a:buChar char="l"/>
            </a:pPr>
            <a:r>
              <a:rPr lang="zh-CN" altLang="en-US" sz="2000" dirty="0" smtClean="0"/>
              <a:t>多</a:t>
            </a:r>
            <a:r>
              <a:rPr lang="zh-CN" altLang="en-US" sz="2000" dirty="0"/>
              <a:t>个程序并发执行</a:t>
            </a:r>
            <a:r>
              <a:rPr lang="zh-CN" altLang="en-US" sz="2000" dirty="0" smtClean="0"/>
              <a:t>，提高资源</a:t>
            </a:r>
            <a:r>
              <a:rPr lang="zh-CN" altLang="en-US" sz="2000" dirty="0"/>
              <a:t>利用率，提高系统的吞吐量；</a:t>
            </a:r>
          </a:p>
          <a:p>
            <a:pPr eaLnBrk="1">
              <a:buFont typeface="Wingdings" panose="05000000000000000000" pitchFamily="2" charset="2"/>
              <a:buChar char="n"/>
            </a:pPr>
            <a:r>
              <a:rPr lang="zh-CN" altLang="en-US" sz="2400" dirty="0" smtClean="0"/>
              <a:t>OS</a:t>
            </a:r>
            <a:r>
              <a:rPr lang="zh-CN" altLang="en-US" sz="2400" dirty="0"/>
              <a:t>中引入</a:t>
            </a:r>
            <a:r>
              <a:rPr lang="zh-CN" altLang="en-US" sz="2400" dirty="0">
                <a:solidFill>
                  <a:srgbClr val="7030A0"/>
                </a:solidFill>
              </a:rPr>
              <a:t>线程</a:t>
            </a:r>
          </a:p>
          <a:p>
            <a:pPr lvl="1" eaLnBrk="1">
              <a:buFont typeface="Wingdings" panose="05000000000000000000" pitchFamily="2" charset="2"/>
              <a:buChar char="l"/>
            </a:pPr>
            <a:r>
              <a:rPr lang="zh-CN" altLang="en-US" sz="2000" dirty="0"/>
              <a:t>隶属于同一个进程的多个</a:t>
            </a:r>
            <a:r>
              <a:rPr lang="zh-CN" altLang="en-US" sz="2000" dirty="0" smtClean="0"/>
              <a:t>线程可以分担进程的任务，并可发</a:t>
            </a:r>
            <a:r>
              <a:rPr lang="zh-CN" altLang="en-US" sz="2000" dirty="0"/>
              <a:t>执行，缩短了进程任务的</a:t>
            </a:r>
            <a:r>
              <a:rPr lang="zh-CN" altLang="en-US" sz="2000" dirty="0" smtClean="0"/>
              <a:t>执行时间</a:t>
            </a:r>
            <a:endParaRPr lang="en-US" altLang="zh-CN" sz="2000" dirty="0" smtClean="0"/>
          </a:p>
          <a:p>
            <a:pPr lvl="1" eaLnBrk="1">
              <a:buFont typeface="Wingdings" panose="05000000000000000000" pitchFamily="2" charset="2"/>
              <a:buChar char="l"/>
            </a:pPr>
            <a:r>
              <a:rPr lang="zh-CN" altLang="en-US" sz="2000" dirty="0" smtClean="0"/>
              <a:t>减少进程并发</a:t>
            </a:r>
            <a:r>
              <a:rPr lang="zh-CN" altLang="en-US" sz="2000" dirty="0"/>
              <a:t>执行时所付出的时空</a:t>
            </a:r>
            <a:r>
              <a:rPr lang="zh-CN" altLang="en-US" sz="2000" dirty="0" smtClean="0"/>
              <a:t>开销（如上下文切换），</a:t>
            </a:r>
            <a:r>
              <a:rPr lang="zh-CN" altLang="en-US" sz="2000" dirty="0"/>
              <a:t>使OS具有更好的并发</a:t>
            </a:r>
            <a:r>
              <a:rPr lang="zh-CN" altLang="en-US" sz="2000" dirty="0" smtClean="0"/>
              <a:t>性</a:t>
            </a:r>
            <a:endParaRPr lang="en-US" altLang="zh-CN" sz="2000" dirty="0" smtClean="0"/>
          </a:p>
          <a:p>
            <a:pPr lvl="1" eaLnBrk="1">
              <a:buFont typeface="Wingdings" panose="05000000000000000000" pitchFamily="2" charset="2"/>
              <a:buChar char="l"/>
            </a:pPr>
            <a:r>
              <a:rPr lang="zh-CN" altLang="en-US" sz="2000" dirty="0" smtClean="0"/>
              <a:t>进一步提高了资源的利用率</a:t>
            </a:r>
            <a:endParaRPr lang="zh-CN" altLang="en-US" sz="2000" dirty="0"/>
          </a:p>
          <a:p>
            <a:pPr eaLnBrk="1"/>
            <a:endParaRPr lang="zh-CN" altLang="en-US" sz="2400" dirty="0"/>
          </a:p>
        </p:txBody>
      </p:sp>
      <p:sp>
        <p:nvSpPr>
          <p:cNvPr id="11268" name="Text Box 4">
            <a:extLst>
              <a:ext uri="{FF2B5EF4-FFF2-40B4-BE49-F238E27FC236}">
                <a16:creationId xmlns:a16="http://schemas.microsoft.com/office/drawing/2014/main" id="{8295F995-2D4C-45D2-9937-6B4A74AA9F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2400" y="165100"/>
            <a:ext cx="3100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3200" b="1">
              <a:solidFill>
                <a:schemeClr val="tx2"/>
              </a:solidFill>
              <a:latin typeface="Helvetica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AC48698C-7AB0-4B73-BEFA-CBE916B28F4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Signal Handling</a:t>
            </a:r>
          </a:p>
        </p:txBody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CD34EDDB-3CB5-4CB4-BC8F-3E5E2EB2018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057275"/>
            <a:ext cx="7764463" cy="5233988"/>
          </a:xfrm>
        </p:spPr>
        <p:txBody>
          <a:bodyPr/>
          <a:lstStyle/>
          <a:p>
            <a:pPr marL="381000" indent="-381000">
              <a:lnSpc>
                <a:spcPct val="90000"/>
              </a:lnSpc>
            </a:pPr>
            <a:r>
              <a:rPr lang="en-US" altLang="zh-CN" sz="2000" b="1" dirty="0"/>
              <a:t>Signals are used in UNIX systems to notify a process that a particular event has occurred</a:t>
            </a:r>
          </a:p>
          <a:p>
            <a:pPr marL="381000" indent="-381000">
              <a:lnSpc>
                <a:spcPct val="90000"/>
              </a:lnSpc>
            </a:pPr>
            <a:r>
              <a:rPr lang="en-US" altLang="zh-CN" sz="2000" dirty="0"/>
              <a:t>A </a:t>
            </a:r>
            <a:r>
              <a:rPr lang="en-US" altLang="zh-CN" sz="2000" b="1" dirty="0"/>
              <a:t>signal handler</a:t>
            </a:r>
            <a:r>
              <a:rPr lang="en-US" altLang="zh-CN" sz="2000" dirty="0"/>
              <a:t> is used to process signals</a:t>
            </a:r>
          </a:p>
          <a:p>
            <a:pPr marL="800100" lvl="1" indent="-342900">
              <a:lnSpc>
                <a:spcPct val="90000"/>
              </a:lnSpc>
              <a:buFont typeface="Webdings" panose="05030102010509060703" pitchFamily="18" charset="2"/>
              <a:buAutoNum type="arabicPeriod"/>
            </a:pPr>
            <a:r>
              <a:rPr lang="en-US" altLang="zh-CN" dirty="0"/>
              <a:t>Signal is generated by particular event</a:t>
            </a:r>
          </a:p>
          <a:p>
            <a:pPr marL="800100" lvl="1" indent="-342900">
              <a:lnSpc>
                <a:spcPct val="90000"/>
              </a:lnSpc>
              <a:buFont typeface="Webdings" panose="05030102010509060703" pitchFamily="18" charset="2"/>
              <a:buAutoNum type="arabicPeriod"/>
            </a:pPr>
            <a:r>
              <a:rPr lang="en-US" altLang="zh-CN" dirty="0"/>
              <a:t>Signal is delivered to a process</a:t>
            </a:r>
          </a:p>
          <a:p>
            <a:pPr marL="800100" lvl="1" indent="-342900">
              <a:lnSpc>
                <a:spcPct val="90000"/>
              </a:lnSpc>
              <a:buFont typeface="Webdings" panose="05030102010509060703" pitchFamily="18" charset="2"/>
              <a:buAutoNum type="arabicPeriod"/>
            </a:pPr>
            <a:r>
              <a:rPr lang="en-US" altLang="zh-CN" dirty="0"/>
              <a:t>Signal is handled</a:t>
            </a:r>
          </a:p>
          <a:p>
            <a:pPr marL="1200150" lvl="2" indent="-342900">
              <a:lnSpc>
                <a:spcPct val="90000"/>
              </a:lnSpc>
            </a:pPr>
            <a:r>
              <a:rPr lang="en-US" altLang="zh-CN" sz="1600" dirty="0"/>
              <a:t>Two possible handlers</a:t>
            </a:r>
          </a:p>
          <a:p>
            <a:pPr marL="1543050" lvl="3" indent="-342900">
              <a:lnSpc>
                <a:spcPct val="90000"/>
              </a:lnSpc>
            </a:pPr>
            <a:r>
              <a:rPr lang="en-US" altLang="zh-CN" sz="1400" dirty="0"/>
              <a:t>A default signal handler</a:t>
            </a:r>
          </a:p>
          <a:p>
            <a:pPr marL="1543050" lvl="3" indent="-342900">
              <a:lnSpc>
                <a:spcPct val="90000"/>
              </a:lnSpc>
            </a:pPr>
            <a:r>
              <a:rPr lang="en-US" altLang="zh-CN" sz="1400" dirty="0"/>
              <a:t>A user-defined signal </a:t>
            </a:r>
            <a:r>
              <a:rPr lang="en-US" altLang="zh-CN" sz="1400" dirty="0" smtClean="0"/>
              <a:t>handler</a:t>
            </a:r>
            <a:endParaRPr lang="en-US" altLang="zh-CN" sz="1400" dirty="0"/>
          </a:p>
          <a:p>
            <a:pPr marL="381000" indent="-381000">
              <a:lnSpc>
                <a:spcPct val="90000"/>
              </a:lnSpc>
            </a:pPr>
            <a:r>
              <a:rPr lang="en-US" altLang="zh-CN" sz="2000" b="1" dirty="0">
                <a:solidFill>
                  <a:srgbClr val="0000CC"/>
                </a:solidFill>
              </a:rPr>
              <a:t>Options:</a:t>
            </a:r>
          </a:p>
          <a:p>
            <a:pPr marL="800100" lvl="1" indent="-342900">
              <a:lnSpc>
                <a:spcPct val="90000"/>
              </a:lnSpc>
            </a:pPr>
            <a:r>
              <a:rPr lang="en-US" altLang="zh-CN" dirty="0"/>
              <a:t>Deliver the signal to </a:t>
            </a:r>
            <a:r>
              <a:rPr lang="en-US" altLang="zh-CN" dirty="0">
                <a:solidFill>
                  <a:srgbClr val="FF0000"/>
                </a:solidFill>
              </a:rPr>
              <a:t>the thread </a:t>
            </a:r>
            <a:r>
              <a:rPr lang="en-US" altLang="zh-CN" dirty="0"/>
              <a:t>to which the </a:t>
            </a:r>
            <a:r>
              <a:rPr lang="en-US" altLang="zh-CN" dirty="0">
                <a:solidFill>
                  <a:srgbClr val="7030A0"/>
                </a:solidFill>
              </a:rPr>
              <a:t>signal</a:t>
            </a:r>
            <a:r>
              <a:rPr lang="en-US" altLang="zh-CN" dirty="0"/>
              <a:t> applies</a:t>
            </a:r>
          </a:p>
          <a:p>
            <a:pPr marL="800100" lvl="1" indent="-342900">
              <a:lnSpc>
                <a:spcPct val="90000"/>
              </a:lnSpc>
            </a:pPr>
            <a:r>
              <a:rPr lang="en-US" altLang="zh-CN" dirty="0"/>
              <a:t>Deliver the signal to </a:t>
            </a:r>
            <a:r>
              <a:rPr lang="en-US" altLang="zh-CN" dirty="0">
                <a:solidFill>
                  <a:srgbClr val="FF0000"/>
                </a:solidFill>
              </a:rPr>
              <a:t>every thread </a:t>
            </a:r>
            <a:r>
              <a:rPr lang="en-US" altLang="zh-CN" dirty="0"/>
              <a:t>in the process</a:t>
            </a:r>
          </a:p>
          <a:p>
            <a:pPr marL="800100" lvl="1" indent="-342900">
              <a:lnSpc>
                <a:spcPct val="90000"/>
              </a:lnSpc>
            </a:pPr>
            <a:r>
              <a:rPr lang="en-US" altLang="zh-CN" dirty="0"/>
              <a:t>Deliver the signal to </a:t>
            </a:r>
            <a:r>
              <a:rPr lang="en-US" altLang="zh-CN" dirty="0">
                <a:solidFill>
                  <a:srgbClr val="FF0000"/>
                </a:solidFill>
              </a:rPr>
              <a:t>certain threads </a:t>
            </a:r>
            <a:r>
              <a:rPr lang="en-US" altLang="zh-CN" dirty="0"/>
              <a:t>in the process</a:t>
            </a:r>
          </a:p>
          <a:p>
            <a:pPr marL="800100" lvl="1" indent="-342900">
              <a:lnSpc>
                <a:spcPct val="90000"/>
              </a:lnSpc>
            </a:pPr>
            <a:r>
              <a:rPr lang="en-US" altLang="zh-CN" b="1" dirty="0"/>
              <a:t>Assign a </a:t>
            </a:r>
            <a:r>
              <a:rPr lang="en-US" altLang="zh-CN" b="1" dirty="0">
                <a:solidFill>
                  <a:srgbClr val="FF0000"/>
                </a:solidFill>
              </a:rPr>
              <a:t>specific thread </a:t>
            </a:r>
            <a:r>
              <a:rPr lang="en-US" altLang="zh-CN" b="1" dirty="0"/>
              <a:t>to </a:t>
            </a:r>
            <a:r>
              <a:rPr lang="en-US" altLang="zh-CN" b="1" dirty="0">
                <a:solidFill>
                  <a:srgbClr val="003399"/>
                </a:solidFill>
              </a:rPr>
              <a:t>receive </a:t>
            </a:r>
            <a:r>
              <a:rPr lang="en-US" altLang="zh-CN" b="1" dirty="0">
                <a:solidFill>
                  <a:srgbClr val="7030A0"/>
                </a:solidFill>
              </a:rPr>
              <a:t>all signals </a:t>
            </a:r>
            <a:r>
              <a:rPr lang="en-US" altLang="zh-CN" b="1" dirty="0">
                <a:solidFill>
                  <a:srgbClr val="003399"/>
                </a:solidFill>
              </a:rPr>
              <a:t>for the process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AC48698C-7AB0-4B73-BEFA-CBE916B28F4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Signal </a:t>
            </a: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Handling—Linux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例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CD34EDDB-3CB5-4CB4-BC8F-3E5E2EB2018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057275"/>
            <a:ext cx="7764463" cy="5233988"/>
          </a:xfrm>
        </p:spPr>
        <p:txBody>
          <a:bodyPr/>
          <a:lstStyle/>
          <a:p>
            <a:pPr marL="381000" indent="-381000">
              <a:lnSpc>
                <a:spcPct val="90000"/>
              </a:lnSpc>
            </a:pPr>
            <a:r>
              <a:rPr lang="zh-CN" altLang="en-US" sz="2400" dirty="0" smtClean="0">
                <a:solidFill>
                  <a:srgbClr val="7030A0"/>
                </a:solidFill>
              </a:rPr>
              <a:t>思考三</a:t>
            </a:r>
            <a:r>
              <a:rPr lang="zh-CN" altLang="en-US" sz="2400" dirty="0">
                <a:solidFill>
                  <a:srgbClr val="7030A0"/>
                </a:solidFill>
              </a:rPr>
              <a:t>个问题：多线程环境</a:t>
            </a:r>
            <a:r>
              <a:rPr lang="zh-CN" altLang="en-US" sz="2400" dirty="0" smtClean="0">
                <a:solidFill>
                  <a:srgbClr val="7030A0"/>
                </a:solidFill>
              </a:rPr>
              <a:t>中</a:t>
            </a:r>
            <a:endParaRPr lang="en-US" altLang="zh-CN" sz="2400" dirty="0" smtClean="0">
              <a:solidFill>
                <a:srgbClr val="7030A0"/>
              </a:solidFill>
            </a:endParaRPr>
          </a:p>
          <a:p>
            <a:pPr marL="781050" lvl="1" indent="-381000">
              <a:lnSpc>
                <a:spcPct val="90000"/>
              </a:lnSpc>
            </a:pPr>
            <a:r>
              <a:rPr lang="zh-CN" altLang="en-US" sz="2000" dirty="0" smtClean="0">
                <a:solidFill>
                  <a:srgbClr val="000000"/>
                </a:solidFill>
              </a:rPr>
              <a:t>信号发生时，哪个</a:t>
            </a:r>
            <a:r>
              <a:rPr lang="zh-CN" altLang="en-US" sz="2000" smtClean="0">
                <a:solidFill>
                  <a:srgbClr val="000000"/>
                </a:solidFill>
              </a:rPr>
              <a:t>线程会收到</a:t>
            </a:r>
            <a:r>
              <a:rPr lang="zh-CN" altLang="en-US" sz="2000" dirty="0" smtClean="0">
                <a:solidFill>
                  <a:srgbClr val="000000"/>
                </a:solidFill>
              </a:rPr>
              <a:t>该信号？</a:t>
            </a:r>
            <a:endParaRPr lang="en-US" altLang="zh-CN" sz="2000" dirty="0" smtClean="0">
              <a:solidFill>
                <a:srgbClr val="000000"/>
              </a:solidFill>
            </a:endParaRPr>
          </a:p>
          <a:p>
            <a:pPr marL="781050" lvl="1" indent="-381000">
              <a:lnSpc>
                <a:spcPct val="90000"/>
              </a:lnSpc>
            </a:pPr>
            <a:r>
              <a:rPr lang="zh-CN" altLang="en-US" sz="2000" dirty="0" smtClean="0">
                <a:solidFill>
                  <a:srgbClr val="000000"/>
                </a:solidFill>
              </a:rPr>
              <a:t>每个线程是否都有自己的</a:t>
            </a:r>
            <a:r>
              <a:rPr lang="en-US" altLang="zh-CN" sz="2000" dirty="0" smtClean="0">
                <a:solidFill>
                  <a:srgbClr val="000000"/>
                </a:solidFill>
              </a:rPr>
              <a:t>signal mask</a:t>
            </a:r>
            <a:r>
              <a:rPr lang="zh-CN" altLang="en-US" sz="2000" dirty="0" smtClean="0">
                <a:solidFill>
                  <a:srgbClr val="000000"/>
                </a:solidFill>
              </a:rPr>
              <a:t>和</a:t>
            </a:r>
            <a:r>
              <a:rPr lang="en-US" altLang="zh-CN" sz="2000" dirty="0" smtClean="0">
                <a:solidFill>
                  <a:srgbClr val="000000"/>
                </a:solidFill>
              </a:rPr>
              <a:t>signal action</a:t>
            </a:r>
            <a:r>
              <a:rPr lang="zh-CN" altLang="en-US" sz="2000" dirty="0" smtClean="0">
                <a:solidFill>
                  <a:srgbClr val="000000"/>
                </a:solidFill>
              </a:rPr>
              <a:t>？</a:t>
            </a:r>
            <a:endParaRPr lang="en-US" altLang="zh-CN" sz="2000" dirty="0" smtClean="0">
              <a:solidFill>
                <a:srgbClr val="000000"/>
              </a:solidFill>
            </a:endParaRPr>
          </a:p>
          <a:p>
            <a:pPr marL="781050" lvl="1" indent="-381000">
              <a:lnSpc>
                <a:spcPct val="90000"/>
              </a:lnSpc>
            </a:pPr>
            <a:r>
              <a:rPr lang="zh-CN" altLang="en-US" sz="2000" dirty="0" smtClean="0">
                <a:solidFill>
                  <a:srgbClr val="000000"/>
                </a:solidFill>
              </a:rPr>
              <a:t>每个线程能按照自己的设定的方式处理信号吗？</a:t>
            </a:r>
            <a:endParaRPr lang="en-US" altLang="zh-CN" sz="2000" dirty="0" smtClean="0">
              <a:solidFill>
                <a:srgbClr val="000000"/>
              </a:solidFill>
            </a:endParaRPr>
          </a:p>
          <a:p>
            <a:pPr marL="381000" indent="-381000">
              <a:lnSpc>
                <a:spcPct val="90000"/>
              </a:lnSpc>
            </a:pPr>
            <a:endParaRPr lang="en-US" altLang="zh-CN" b="1" dirty="0" smtClean="0">
              <a:solidFill>
                <a:srgbClr val="000000"/>
              </a:solidFill>
            </a:endParaRPr>
          </a:p>
          <a:p>
            <a:pPr marL="381000" indent="-381000">
              <a:lnSpc>
                <a:spcPct val="90000"/>
              </a:lnSpc>
            </a:pPr>
            <a:r>
              <a:rPr lang="zh-CN" altLang="en-US" b="1" dirty="0" smtClean="0">
                <a:solidFill>
                  <a:srgbClr val="000000"/>
                </a:solidFill>
              </a:rPr>
              <a:t>注：</a:t>
            </a:r>
            <a:r>
              <a:rPr lang="en-US" altLang="zh-CN" dirty="0">
                <a:solidFill>
                  <a:srgbClr val="000000"/>
                </a:solidFill>
              </a:rPr>
              <a:t> signal </a:t>
            </a:r>
            <a:r>
              <a:rPr lang="en-US" altLang="zh-CN" dirty="0" smtClean="0">
                <a:solidFill>
                  <a:srgbClr val="000000"/>
                </a:solidFill>
              </a:rPr>
              <a:t>mask--</a:t>
            </a:r>
            <a:r>
              <a:rPr lang="zh-CN" altLang="en-US" dirty="0" smtClean="0"/>
              <a:t>信号掩码，用来指定</a:t>
            </a:r>
            <a:r>
              <a:rPr lang="zh-CN" altLang="en-US" dirty="0"/>
              <a:t>哪个信号</a:t>
            </a:r>
            <a:r>
              <a:rPr lang="zh-CN" altLang="en-US" dirty="0" smtClean="0"/>
              <a:t>被</a:t>
            </a:r>
            <a:r>
              <a:rPr lang="zh-CN" altLang="en-US" dirty="0"/>
              <a:t>屏蔽</a:t>
            </a:r>
            <a:r>
              <a:rPr lang="zh-CN" altLang="en-US" dirty="0" smtClean="0"/>
              <a:t>，</a:t>
            </a:r>
            <a:r>
              <a:rPr lang="zh-CN" altLang="en-US" dirty="0"/>
              <a:t>哪个不会</a:t>
            </a:r>
            <a:r>
              <a:rPr lang="zh-CN" altLang="en-US" dirty="0" smtClean="0"/>
              <a:t>被屏蔽（忽略）</a:t>
            </a:r>
            <a:endParaRPr lang="en-US" altLang="zh-CN" b="1" dirty="0">
              <a:solidFill>
                <a:srgbClr val="000000"/>
              </a:solidFill>
            </a:endParaRPr>
          </a:p>
          <a:p>
            <a:pPr marL="381000" indent="-381000">
              <a:lnSpc>
                <a:spcPct val="90000"/>
              </a:lnSpc>
            </a:pPr>
            <a:endParaRPr lang="en-US" altLang="zh-CN" b="1" dirty="0" smtClean="0">
              <a:solidFill>
                <a:srgbClr val="003399"/>
              </a:solidFill>
            </a:endParaRPr>
          </a:p>
          <a:p>
            <a:pPr marL="381000" indent="-381000">
              <a:lnSpc>
                <a:spcPct val="90000"/>
              </a:lnSpc>
            </a:pPr>
            <a:endParaRPr lang="en-US" altLang="zh-CN" b="1" dirty="0">
              <a:solidFill>
                <a:srgbClr val="003399"/>
              </a:solidFill>
            </a:endParaRPr>
          </a:p>
          <a:p>
            <a:pPr marL="381000" indent="-381000">
              <a:lnSpc>
                <a:spcPct val="90000"/>
              </a:lnSpc>
            </a:pPr>
            <a:endParaRPr lang="en-US" altLang="zh-CN" b="1" dirty="0" smtClean="0">
              <a:solidFill>
                <a:srgbClr val="003399"/>
              </a:solidFill>
            </a:endParaRPr>
          </a:p>
          <a:p>
            <a:pPr marL="381000" indent="-381000">
              <a:lnSpc>
                <a:spcPct val="90000"/>
              </a:lnSpc>
            </a:pPr>
            <a:endParaRPr lang="en-US" altLang="zh-CN" b="1" dirty="0">
              <a:solidFill>
                <a:srgbClr val="003399"/>
              </a:solidFill>
            </a:endParaRPr>
          </a:p>
          <a:p>
            <a:pPr marL="381000" indent="-381000">
              <a:lnSpc>
                <a:spcPct val="90000"/>
              </a:lnSpc>
            </a:pPr>
            <a:endParaRPr lang="en-US" altLang="zh-CN" b="1" dirty="0" smtClean="0">
              <a:solidFill>
                <a:srgbClr val="003399"/>
              </a:solidFill>
            </a:endParaRPr>
          </a:p>
          <a:p>
            <a:pPr marL="381000" indent="-381000">
              <a:lnSpc>
                <a:spcPct val="90000"/>
              </a:lnSpc>
            </a:pPr>
            <a:endParaRPr lang="en-US" altLang="zh-CN" b="1" dirty="0">
              <a:solidFill>
                <a:srgbClr val="00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7114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AC48698C-7AB0-4B73-BEFA-CBE916B28F4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Signal </a:t>
            </a: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Handling—Linux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例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CD34EDDB-3CB5-4CB4-BC8F-3E5E2EB2018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057275"/>
            <a:ext cx="7764463" cy="5233988"/>
          </a:xfrm>
        </p:spPr>
        <p:txBody>
          <a:bodyPr/>
          <a:lstStyle/>
          <a:p>
            <a:pPr marL="381000" indent="-381000">
              <a:lnSpc>
                <a:spcPct val="90000"/>
              </a:lnSpc>
            </a:pPr>
            <a:r>
              <a:rPr lang="zh-CN" altLang="en-US" sz="2400" dirty="0">
                <a:solidFill>
                  <a:srgbClr val="000000"/>
                </a:solidFill>
              </a:rPr>
              <a:t>信号发生时，哪个线程会受到该信号？</a:t>
            </a:r>
            <a:endParaRPr lang="en-US" altLang="zh-CN" sz="2400" dirty="0">
              <a:solidFill>
                <a:srgbClr val="000000"/>
              </a:solidFill>
            </a:endParaRPr>
          </a:p>
          <a:p>
            <a:pPr lvl="1" eaLnBrk="1" latinLnBrk="1" hangingPunct="1"/>
            <a:r>
              <a:rPr lang="zh-CN" altLang="en-US" dirty="0"/>
              <a:t>如果是</a:t>
            </a:r>
            <a:r>
              <a:rPr lang="zh-CN" altLang="en-US" b="1" dirty="0">
                <a:solidFill>
                  <a:srgbClr val="7030A0"/>
                </a:solidFill>
              </a:rPr>
              <a:t>异常产生的信号</a:t>
            </a:r>
            <a:r>
              <a:rPr lang="zh-CN" altLang="en-US" dirty="0" smtClean="0"/>
              <a:t>（如</a:t>
            </a:r>
            <a:r>
              <a:rPr lang="zh-CN" altLang="en-US" dirty="0"/>
              <a:t>程序错误，像</a:t>
            </a:r>
            <a:r>
              <a:rPr lang="en-US" altLang="zh-CN" dirty="0"/>
              <a:t>SIGPIPE</a:t>
            </a:r>
            <a:r>
              <a:rPr lang="zh-CN" altLang="en-US" dirty="0"/>
              <a:t>、</a:t>
            </a:r>
            <a:r>
              <a:rPr lang="en-US" altLang="zh-CN" dirty="0"/>
              <a:t>SIGEGV</a:t>
            </a:r>
            <a:r>
              <a:rPr lang="zh-CN" altLang="en-US" dirty="0"/>
              <a:t>这些），则只有产生异常的线程收到并处理。</a:t>
            </a:r>
          </a:p>
          <a:p>
            <a:pPr lvl="1" eaLnBrk="1" latinLnBrk="1" hangingPunct="1"/>
            <a:r>
              <a:rPr lang="zh-CN" altLang="en-US" dirty="0"/>
              <a:t>如果是用</a:t>
            </a:r>
            <a:r>
              <a:rPr lang="en-US" altLang="zh-CN" b="1" dirty="0" err="1">
                <a:solidFill>
                  <a:srgbClr val="7030A0"/>
                </a:solidFill>
              </a:rPr>
              <a:t>pthread_kill</a:t>
            </a:r>
            <a:r>
              <a:rPr lang="zh-CN" altLang="en-US" b="1" dirty="0">
                <a:solidFill>
                  <a:srgbClr val="7030A0"/>
                </a:solidFill>
              </a:rPr>
              <a:t>产生的</a:t>
            </a:r>
            <a:r>
              <a:rPr lang="zh-CN" altLang="en-US" b="1" dirty="0">
                <a:solidFill>
                  <a:srgbClr val="C00000"/>
                </a:solidFill>
              </a:rPr>
              <a:t>内部</a:t>
            </a:r>
            <a:r>
              <a:rPr lang="zh-CN" altLang="en-US" b="1" dirty="0">
                <a:solidFill>
                  <a:srgbClr val="7030A0"/>
                </a:solidFill>
              </a:rPr>
              <a:t>信号</a:t>
            </a:r>
            <a:r>
              <a:rPr lang="zh-CN" altLang="en-US" dirty="0"/>
              <a:t>，则只有</a:t>
            </a:r>
            <a:r>
              <a:rPr lang="en-US" altLang="zh-CN" dirty="0" err="1"/>
              <a:t>pthread_kill</a:t>
            </a:r>
            <a:r>
              <a:rPr lang="zh-CN" altLang="en-US" dirty="0">
                <a:solidFill>
                  <a:srgbClr val="0000CC"/>
                </a:solidFill>
              </a:rPr>
              <a:t>参数中指定的目标线程</a:t>
            </a:r>
            <a:r>
              <a:rPr lang="zh-CN" altLang="en-US" dirty="0"/>
              <a:t>收到并处理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2" eaLnBrk="1" latinLnBrk="1" hangingPunct="1"/>
            <a:r>
              <a:rPr lang="en-US" altLang="zh-CN" sz="1600" dirty="0" err="1">
                <a:solidFill>
                  <a:srgbClr val="006600"/>
                </a:solidFill>
              </a:rPr>
              <a:t>int</a:t>
            </a:r>
            <a:r>
              <a:rPr lang="en-US" altLang="zh-CN" sz="1600" dirty="0">
                <a:solidFill>
                  <a:srgbClr val="006600"/>
                </a:solidFill>
              </a:rPr>
              <a:t> </a:t>
            </a:r>
            <a:r>
              <a:rPr lang="en-US" altLang="zh-CN" sz="1600" dirty="0" err="1">
                <a:solidFill>
                  <a:srgbClr val="006600"/>
                </a:solidFill>
              </a:rPr>
              <a:t>pthread_kill</a:t>
            </a:r>
            <a:r>
              <a:rPr lang="en-US" altLang="zh-CN" sz="1600" dirty="0">
                <a:solidFill>
                  <a:srgbClr val="006600"/>
                </a:solidFill>
              </a:rPr>
              <a:t>(</a:t>
            </a:r>
            <a:r>
              <a:rPr lang="en-US" altLang="zh-CN" sz="1600" dirty="0" err="1">
                <a:solidFill>
                  <a:srgbClr val="006600"/>
                </a:solidFill>
              </a:rPr>
              <a:t>pthread_t</a:t>
            </a:r>
            <a:r>
              <a:rPr lang="en-US" altLang="zh-CN" sz="1600" dirty="0">
                <a:solidFill>
                  <a:srgbClr val="006600"/>
                </a:solidFill>
              </a:rPr>
              <a:t> </a:t>
            </a:r>
            <a:r>
              <a:rPr lang="en-US" altLang="zh-CN" sz="1600" dirty="0" err="1" smtClean="0">
                <a:solidFill>
                  <a:srgbClr val="006600"/>
                </a:solidFill>
              </a:rPr>
              <a:t>tid</a:t>
            </a:r>
            <a:r>
              <a:rPr lang="en-US" altLang="zh-CN" sz="1600" dirty="0" smtClean="0">
                <a:solidFill>
                  <a:srgbClr val="006600"/>
                </a:solidFill>
              </a:rPr>
              <a:t>, </a:t>
            </a:r>
            <a:r>
              <a:rPr lang="en-US" altLang="zh-CN" sz="1600" dirty="0" err="1">
                <a:solidFill>
                  <a:srgbClr val="006600"/>
                </a:solidFill>
              </a:rPr>
              <a:t>int</a:t>
            </a:r>
            <a:r>
              <a:rPr lang="en-US" altLang="zh-CN" sz="1600" dirty="0">
                <a:solidFill>
                  <a:srgbClr val="006600"/>
                </a:solidFill>
              </a:rPr>
              <a:t> sig</a:t>
            </a:r>
            <a:r>
              <a:rPr lang="en-US" altLang="zh-CN" sz="1600" dirty="0" smtClean="0">
                <a:solidFill>
                  <a:srgbClr val="006600"/>
                </a:solidFill>
              </a:rPr>
              <a:t>);</a:t>
            </a:r>
          </a:p>
          <a:p>
            <a:pPr lvl="2" eaLnBrk="1" latinLnBrk="1" hangingPunct="1"/>
            <a:r>
              <a:rPr lang="zh-CN" altLang="en-US" sz="1600" dirty="0" smtClean="0">
                <a:solidFill>
                  <a:srgbClr val="006600"/>
                </a:solidFill>
              </a:rPr>
              <a:t>向线程号</a:t>
            </a:r>
            <a:r>
              <a:rPr lang="en-US" altLang="zh-CN" sz="1600" dirty="0" err="1" smtClean="0">
                <a:solidFill>
                  <a:srgbClr val="006600"/>
                </a:solidFill>
              </a:rPr>
              <a:t>tig</a:t>
            </a:r>
            <a:r>
              <a:rPr lang="zh-CN" altLang="en-US" sz="1600" dirty="0" smtClean="0">
                <a:solidFill>
                  <a:srgbClr val="006600"/>
                </a:solidFill>
              </a:rPr>
              <a:t>指定的线程传递信号</a:t>
            </a:r>
            <a:r>
              <a:rPr lang="en-US" altLang="zh-CN" sz="1600" dirty="0" smtClean="0">
                <a:solidFill>
                  <a:srgbClr val="006600"/>
                </a:solidFill>
              </a:rPr>
              <a:t>sig</a:t>
            </a:r>
            <a:endParaRPr lang="zh-CN" altLang="en-US" sz="1600" dirty="0">
              <a:solidFill>
                <a:srgbClr val="006600"/>
              </a:solidFill>
            </a:endParaRPr>
          </a:p>
          <a:p>
            <a:pPr lvl="1" eaLnBrk="1" latinLnBrk="1" hangingPunct="1"/>
            <a:r>
              <a:rPr lang="zh-CN" altLang="en-US" dirty="0"/>
              <a:t>如果是</a:t>
            </a:r>
            <a:r>
              <a:rPr lang="zh-CN" altLang="en-US" dirty="0">
                <a:solidFill>
                  <a:srgbClr val="C00000"/>
                </a:solidFill>
              </a:rPr>
              <a:t>外部</a:t>
            </a:r>
            <a:r>
              <a:rPr lang="zh-CN" altLang="en-US" dirty="0"/>
              <a:t>使用</a:t>
            </a:r>
            <a:r>
              <a:rPr lang="en-US" altLang="zh-CN" dirty="0">
                <a:solidFill>
                  <a:srgbClr val="7030A0"/>
                </a:solidFill>
              </a:rPr>
              <a:t>kill</a:t>
            </a:r>
            <a:r>
              <a:rPr lang="zh-CN" altLang="en-US" dirty="0">
                <a:solidFill>
                  <a:srgbClr val="7030A0"/>
                </a:solidFill>
              </a:rPr>
              <a:t>命令产生的信号</a:t>
            </a:r>
            <a:r>
              <a:rPr lang="zh-CN" altLang="en-US" dirty="0"/>
              <a:t>，通常是</a:t>
            </a:r>
            <a:r>
              <a:rPr lang="en-US" altLang="zh-CN" dirty="0"/>
              <a:t>SIGINT</a:t>
            </a:r>
            <a:r>
              <a:rPr lang="zh-CN" altLang="en-US" dirty="0"/>
              <a:t>、</a:t>
            </a:r>
            <a:r>
              <a:rPr lang="en-US" altLang="zh-CN" dirty="0"/>
              <a:t>SIGHUP</a:t>
            </a:r>
            <a:r>
              <a:rPr lang="zh-CN" altLang="en-US" dirty="0"/>
              <a:t>等</a:t>
            </a:r>
            <a:r>
              <a:rPr lang="en-US" altLang="zh-CN" dirty="0"/>
              <a:t>job control</a:t>
            </a:r>
            <a:r>
              <a:rPr lang="zh-CN" altLang="en-US" dirty="0"/>
              <a:t>信号，则会</a:t>
            </a:r>
            <a:r>
              <a:rPr lang="zh-CN" altLang="en-US" b="1" dirty="0">
                <a:solidFill>
                  <a:srgbClr val="C00000"/>
                </a:solidFill>
              </a:rPr>
              <a:t>遍历所有线程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006600"/>
                </a:solidFill>
              </a:rPr>
              <a:t>直到找到一个</a:t>
            </a:r>
            <a:r>
              <a:rPr lang="zh-CN" altLang="en-US" dirty="0" smtClean="0">
                <a:solidFill>
                  <a:srgbClr val="006600"/>
                </a:solidFill>
              </a:rPr>
              <a:t>不</a:t>
            </a:r>
            <a:r>
              <a:rPr lang="zh-CN" altLang="en-US" dirty="0">
                <a:solidFill>
                  <a:srgbClr val="006600"/>
                </a:solidFill>
              </a:rPr>
              <a:t>屏蔽</a:t>
            </a:r>
            <a:r>
              <a:rPr lang="zh-CN" altLang="en-US" dirty="0" smtClean="0">
                <a:solidFill>
                  <a:srgbClr val="006600"/>
                </a:solidFill>
              </a:rPr>
              <a:t>该</a:t>
            </a:r>
            <a:r>
              <a:rPr lang="zh-CN" altLang="en-US" dirty="0">
                <a:solidFill>
                  <a:srgbClr val="006600"/>
                </a:solidFill>
              </a:rPr>
              <a:t>信号的线程，然后调用它来处理</a:t>
            </a:r>
            <a:r>
              <a:rPr lang="zh-CN" altLang="en-US" dirty="0"/>
              <a:t>。</a:t>
            </a:r>
            <a:r>
              <a:rPr lang="en-US" altLang="zh-CN" dirty="0"/>
              <a:t>(</a:t>
            </a:r>
            <a:r>
              <a:rPr lang="zh-CN" altLang="en-US" dirty="0"/>
              <a:t>一般从主</a:t>
            </a:r>
            <a:r>
              <a:rPr lang="zh-CN" altLang="en-US" dirty="0" smtClean="0"/>
              <a:t>线程开始查找</a:t>
            </a:r>
            <a:r>
              <a:rPr lang="en-US" altLang="zh-CN" dirty="0" smtClean="0"/>
              <a:t>)</a:t>
            </a:r>
            <a:r>
              <a:rPr lang="zh-CN" altLang="en-US" dirty="0"/>
              <a:t>，</a:t>
            </a:r>
            <a:r>
              <a:rPr lang="zh-CN" altLang="en-US" b="1" dirty="0"/>
              <a:t>注意只有一个线程能收到</a:t>
            </a:r>
            <a:r>
              <a:rPr lang="zh-CN" altLang="en-US" dirty="0" smtClean="0"/>
              <a:t>。</a:t>
            </a:r>
            <a:endParaRPr lang="en-US" altLang="zh-CN" sz="2000" dirty="0" smtClean="0">
              <a:solidFill>
                <a:srgbClr val="000000"/>
              </a:solidFill>
            </a:endParaRPr>
          </a:p>
          <a:p>
            <a:pPr marL="381000" indent="-381000">
              <a:lnSpc>
                <a:spcPct val="90000"/>
              </a:lnSpc>
            </a:pPr>
            <a:endParaRPr lang="en-US" altLang="zh-CN" b="1" dirty="0">
              <a:solidFill>
                <a:srgbClr val="000000"/>
              </a:solidFill>
            </a:endParaRPr>
          </a:p>
          <a:p>
            <a:pPr marL="381000" indent="-381000">
              <a:lnSpc>
                <a:spcPct val="90000"/>
              </a:lnSpc>
            </a:pPr>
            <a:endParaRPr lang="en-US" altLang="zh-CN" b="1" dirty="0" smtClean="0">
              <a:solidFill>
                <a:srgbClr val="003399"/>
              </a:solidFill>
            </a:endParaRPr>
          </a:p>
          <a:p>
            <a:pPr marL="381000" indent="-381000">
              <a:lnSpc>
                <a:spcPct val="90000"/>
              </a:lnSpc>
            </a:pPr>
            <a:endParaRPr lang="en-US" altLang="zh-CN" b="1" dirty="0">
              <a:solidFill>
                <a:srgbClr val="003399"/>
              </a:solidFill>
            </a:endParaRPr>
          </a:p>
          <a:p>
            <a:pPr marL="381000" indent="-381000">
              <a:lnSpc>
                <a:spcPct val="90000"/>
              </a:lnSpc>
            </a:pPr>
            <a:endParaRPr lang="en-US" altLang="zh-CN" b="1" dirty="0" smtClean="0">
              <a:solidFill>
                <a:srgbClr val="003399"/>
              </a:solidFill>
            </a:endParaRPr>
          </a:p>
          <a:p>
            <a:pPr marL="381000" indent="-381000">
              <a:lnSpc>
                <a:spcPct val="90000"/>
              </a:lnSpc>
            </a:pPr>
            <a:endParaRPr lang="en-US" altLang="zh-CN" b="1" dirty="0">
              <a:solidFill>
                <a:srgbClr val="003399"/>
              </a:solidFill>
            </a:endParaRPr>
          </a:p>
          <a:p>
            <a:pPr marL="381000" indent="-381000">
              <a:lnSpc>
                <a:spcPct val="90000"/>
              </a:lnSpc>
            </a:pPr>
            <a:endParaRPr lang="en-US" altLang="zh-CN" b="1" dirty="0" smtClean="0">
              <a:solidFill>
                <a:srgbClr val="003399"/>
              </a:solidFill>
            </a:endParaRPr>
          </a:p>
          <a:p>
            <a:pPr marL="381000" indent="-381000">
              <a:lnSpc>
                <a:spcPct val="90000"/>
              </a:lnSpc>
            </a:pPr>
            <a:endParaRPr lang="en-US" altLang="zh-CN" b="1" dirty="0">
              <a:solidFill>
                <a:srgbClr val="00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7261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AC48698C-7AB0-4B73-BEFA-CBE916B28F4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Signal </a:t>
            </a: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Handling—Linux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例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CD34EDDB-3CB5-4CB4-BC8F-3E5E2EB2018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057275"/>
            <a:ext cx="7764463" cy="5233988"/>
          </a:xfrm>
        </p:spPr>
        <p:txBody>
          <a:bodyPr/>
          <a:lstStyle/>
          <a:p>
            <a:pPr marL="381000" indent="-381000" eaLnBrk="1" latinLnBrk="1" hangingPunct="1">
              <a:lnSpc>
                <a:spcPct val="90000"/>
              </a:lnSpc>
            </a:pPr>
            <a:r>
              <a:rPr lang="zh-CN" altLang="en-US" sz="2400" dirty="0">
                <a:solidFill>
                  <a:srgbClr val="000000"/>
                </a:solidFill>
              </a:rPr>
              <a:t>每个线程是否都有自己</a:t>
            </a:r>
            <a:r>
              <a:rPr lang="zh-CN" altLang="en-US" sz="2400" dirty="0" smtClean="0">
                <a:solidFill>
                  <a:srgbClr val="000000"/>
                </a:solidFill>
              </a:rPr>
              <a:t>的</a:t>
            </a:r>
            <a:r>
              <a:rPr lang="en-US" altLang="zh-CN" sz="2400" dirty="0" smtClean="0">
                <a:solidFill>
                  <a:srgbClr val="000000"/>
                </a:solidFill>
              </a:rPr>
              <a:t>signal </a:t>
            </a:r>
            <a:r>
              <a:rPr lang="en-US" altLang="zh-CN" sz="2400" dirty="0">
                <a:solidFill>
                  <a:srgbClr val="000000"/>
                </a:solidFill>
              </a:rPr>
              <a:t>mask</a:t>
            </a:r>
            <a:r>
              <a:rPr lang="zh-CN" altLang="en-US" sz="2400" dirty="0">
                <a:solidFill>
                  <a:srgbClr val="000000"/>
                </a:solidFill>
              </a:rPr>
              <a:t>和</a:t>
            </a:r>
            <a:r>
              <a:rPr lang="en-US" altLang="zh-CN" sz="2400" dirty="0">
                <a:solidFill>
                  <a:srgbClr val="000000"/>
                </a:solidFill>
              </a:rPr>
              <a:t>signal action</a:t>
            </a:r>
            <a:r>
              <a:rPr lang="zh-CN" altLang="en-US" sz="2400" dirty="0">
                <a:solidFill>
                  <a:srgbClr val="000000"/>
                </a:solidFill>
              </a:rPr>
              <a:t>？</a:t>
            </a:r>
            <a:endParaRPr lang="en-US" altLang="zh-CN" sz="2400" dirty="0">
              <a:solidFill>
                <a:srgbClr val="000000"/>
              </a:solidFill>
            </a:endParaRPr>
          </a:p>
          <a:p>
            <a:pPr marL="381000" indent="-381000" eaLnBrk="1" latinLnBrk="1" hangingPunct="1">
              <a:lnSpc>
                <a:spcPct val="90000"/>
              </a:lnSpc>
            </a:pPr>
            <a:r>
              <a:rPr lang="en-US" altLang="zh-CN" sz="2400" dirty="0">
                <a:solidFill>
                  <a:srgbClr val="000000"/>
                </a:solidFill>
              </a:rPr>
              <a:t>signal mask</a:t>
            </a:r>
            <a:endParaRPr lang="en-US" altLang="zh-CN" sz="2400" dirty="0" smtClean="0"/>
          </a:p>
          <a:p>
            <a:pPr marL="781050" lvl="1" indent="-381000" eaLnBrk="1" latinLnBrk="1" hangingPunct="1">
              <a:lnSpc>
                <a:spcPct val="90000"/>
              </a:lnSpc>
            </a:pPr>
            <a:r>
              <a:rPr lang="zh-CN" altLang="en-US" sz="2000" dirty="0" smtClean="0"/>
              <a:t>每个</a:t>
            </a:r>
            <a:r>
              <a:rPr lang="zh-CN" altLang="en-US" sz="2000" dirty="0"/>
              <a:t>线程都有自己独立的</a:t>
            </a:r>
            <a:r>
              <a:rPr lang="en-US" altLang="zh-CN" sz="2000" dirty="0"/>
              <a:t>signal </a:t>
            </a:r>
            <a:r>
              <a:rPr lang="en-US" altLang="zh-CN" sz="2000" dirty="0" smtClean="0"/>
              <a:t>mask</a:t>
            </a:r>
          </a:p>
          <a:p>
            <a:pPr marL="1123950" lvl="2" indent="-381000" eaLnBrk="1" latinLnBrk="1" hangingPunct="1">
              <a:lnSpc>
                <a:spcPct val="90000"/>
              </a:lnSpc>
            </a:pPr>
            <a:r>
              <a:rPr lang="zh-CN" altLang="en-US" dirty="0"/>
              <a:t>子线程的</a:t>
            </a:r>
            <a:r>
              <a:rPr lang="en-US" altLang="zh-CN" dirty="0" smtClean="0"/>
              <a:t>mask</a:t>
            </a:r>
            <a:r>
              <a:rPr lang="zh-CN" altLang="en-US" dirty="0" smtClean="0"/>
              <a:t>会继承主线程的</a:t>
            </a:r>
            <a:r>
              <a:rPr lang="en-US" altLang="zh-CN" dirty="0" smtClean="0"/>
              <a:t>mask</a:t>
            </a:r>
          </a:p>
          <a:p>
            <a:pPr marL="1123950" lvl="2" indent="-381000" eaLnBrk="1" latinLnBrk="1" hangingPunct="1">
              <a:lnSpc>
                <a:spcPct val="90000"/>
              </a:lnSpc>
            </a:pPr>
            <a:r>
              <a:rPr lang="zh-CN" altLang="en-US" dirty="0" smtClean="0"/>
              <a:t>可以</a:t>
            </a:r>
            <a:r>
              <a:rPr lang="zh-CN" altLang="en-US" dirty="0"/>
              <a:t>在线程中调用</a:t>
            </a:r>
            <a:r>
              <a:rPr lang="en-US" altLang="zh-CN" dirty="0" err="1" smtClean="0"/>
              <a:t>pthread_sigmask</a:t>
            </a:r>
            <a:r>
              <a:rPr lang="zh-CN" altLang="en-US" dirty="0" smtClean="0"/>
              <a:t>决定</a:t>
            </a:r>
            <a:r>
              <a:rPr lang="zh-CN" altLang="en-US" dirty="0"/>
              <a:t>本</a:t>
            </a:r>
            <a:r>
              <a:rPr lang="zh-CN" altLang="en-US" dirty="0" smtClean="0"/>
              <a:t>线程要屏蔽哪些信号</a:t>
            </a:r>
            <a:endParaRPr lang="en-US" altLang="zh-CN" dirty="0" smtClean="0"/>
          </a:p>
          <a:p>
            <a:pPr marL="381000" indent="-381000" eaLnBrk="1" latinLnBrk="1" hangingPunct="1">
              <a:lnSpc>
                <a:spcPct val="90000"/>
              </a:lnSpc>
            </a:pPr>
            <a:r>
              <a:rPr lang="en-US" altLang="zh-CN" sz="2400" dirty="0">
                <a:solidFill>
                  <a:srgbClr val="000000"/>
                </a:solidFill>
              </a:rPr>
              <a:t>signal action</a:t>
            </a:r>
          </a:p>
          <a:p>
            <a:pPr marL="781050" lvl="1" indent="-381000" eaLnBrk="1" latinLnBrk="1" hangingPunct="1">
              <a:lnSpc>
                <a:spcPct val="90000"/>
              </a:lnSpc>
            </a:pPr>
            <a:r>
              <a:rPr lang="zh-CN" altLang="en-US" sz="2000" dirty="0" smtClean="0"/>
              <a:t>所有</a:t>
            </a:r>
            <a:r>
              <a:rPr lang="zh-CN" altLang="en-US" sz="2000" dirty="0"/>
              <a:t>线程共享进程的</a:t>
            </a:r>
            <a:r>
              <a:rPr lang="en-US" altLang="zh-CN" sz="2000" dirty="0"/>
              <a:t>signal action</a:t>
            </a:r>
          </a:p>
          <a:p>
            <a:pPr marL="781050" lvl="1" indent="-381000" eaLnBrk="1" latinLnBrk="1" hangingPunct="1">
              <a:lnSpc>
                <a:spcPct val="90000"/>
              </a:lnSpc>
            </a:pPr>
            <a:r>
              <a:rPr lang="zh-CN" altLang="en-US" sz="2000" dirty="0" smtClean="0"/>
              <a:t>不能调用</a:t>
            </a:r>
            <a:r>
              <a:rPr lang="en-US" altLang="zh-CN" sz="2000" dirty="0" smtClean="0"/>
              <a:t>signal</a:t>
            </a:r>
            <a:r>
              <a:rPr lang="zh-CN" altLang="en-US" sz="2000" dirty="0" smtClean="0"/>
              <a:t>（</a:t>
            </a:r>
            <a:r>
              <a:rPr lang="en-US" altLang="zh-CN" sz="2000" dirty="0" err="1" smtClean="0"/>
              <a:t>sigaction</a:t>
            </a:r>
            <a:r>
              <a:rPr lang="zh-CN" altLang="en-US" sz="2000" dirty="0" smtClean="0"/>
              <a:t>）指定</a:t>
            </a:r>
            <a:r>
              <a:rPr lang="zh-CN" altLang="en-US" sz="2000" dirty="0"/>
              <a:t>单个线程的信号处理</a:t>
            </a:r>
            <a:r>
              <a:rPr lang="zh-CN" altLang="en-US" sz="2000" dirty="0" smtClean="0"/>
              <a:t>方式</a:t>
            </a:r>
            <a:endParaRPr lang="en-US" altLang="zh-CN" sz="2000" dirty="0" smtClean="0"/>
          </a:p>
          <a:p>
            <a:pPr marL="781050" lvl="1" indent="-381000" eaLnBrk="1" latinLnBrk="1" hangingPunct="1">
              <a:lnSpc>
                <a:spcPct val="90000"/>
              </a:lnSpc>
            </a:pPr>
            <a:r>
              <a:rPr lang="zh-CN" altLang="en-US" dirty="0" smtClean="0"/>
              <a:t>如果</a:t>
            </a:r>
            <a:r>
              <a:rPr lang="zh-CN" altLang="en-US" dirty="0"/>
              <a:t>在某个线程中调用了</a:t>
            </a:r>
            <a:r>
              <a:rPr lang="en-US" altLang="zh-CN" dirty="0" err="1"/>
              <a:t>sigaction</a:t>
            </a:r>
            <a:r>
              <a:rPr lang="zh-CN" altLang="en-US" dirty="0"/>
              <a:t>处理某个信号</a:t>
            </a:r>
            <a:r>
              <a:rPr lang="zh-CN" altLang="en-US" dirty="0" smtClean="0"/>
              <a:t>，进程中未</a:t>
            </a:r>
            <a:r>
              <a:rPr lang="zh-CN" altLang="en-US" dirty="0"/>
              <a:t>屏蔽</a:t>
            </a:r>
            <a:r>
              <a:rPr lang="zh-CN" altLang="en-US" dirty="0" smtClean="0"/>
              <a:t>这个</a:t>
            </a:r>
            <a:r>
              <a:rPr lang="zh-CN" altLang="en-US" dirty="0"/>
              <a:t>信号的线程在收到这个</a:t>
            </a:r>
            <a:r>
              <a:rPr lang="zh-CN" altLang="en-US" dirty="0" smtClean="0"/>
              <a:t>信号后，都会按照</a:t>
            </a:r>
            <a:r>
              <a:rPr lang="en-US" altLang="zh-CN" dirty="0" err="1" smtClean="0"/>
              <a:t>sigaction</a:t>
            </a:r>
            <a:r>
              <a:rPr lang="en-US" altLang="zh-CN" dirty="0" smtClean="0"/>
              <a:t> </a:t>
            </a:r>
            <a:r>
              <a:rPr lang="zh-CN" altLang="en-US" dirty="0"/>
              <a:t>设定的</a:t>
            </a:r>
            <a:r>
              <a:rPr lang="zh-CN" altLang="en-US" dirty="0" smtClean="0"/>
              <a:t>信号处理方式</a:t>
            </a:r>
            <a:r>
              <a:rPr lang="zh-CN" altLang="en-US" dirty="0"/>
              <a:t>处理这个</a:t>
            </a:r>
            <a:r>
              <a:rPr lang="zh-CN" altLang="en-US" dirty="0" smtClean="0"/>
              <a:t>信号</a:t>
            </a:r>
            <a:endParaRPr lang="en-US" altLang="zh-CN" dirty="0" smtClean="0"/>
          </a:p>
          <a:p>
            <a:pPr marL="781050" lvl="1" indent="-381000" eaLnBrk="1" latinLnBrk="1" hangingPunct="1">
              <a:lnSpc>
                <a:spcPct val="90000"/>
              </a:lnSpc>
            </a:pPr>
            <a:endParaRPr lang="en-US" altLang="zh-CN" dirty="0"/>
          </a:p>
          <a:p>
            <a:pPr marL="381000" indent="-381000" eaLnBrk="1" latinLnBrk="1" hangingPunct="1">
              <a:lnSpc>
                <a:spcPct val="90000"/>
              </a:lnSpc>
            </a:pPr>
            <a:endParaRPr lang="en-US" altLang="zh-CN" b="1" dirty="0">
              <a:solidFill>
                <a:srgbClr val="000000"/>
              </a:solidFill>
            </a:endParaRPr>
          </a:p>
          <a:p>
            <a:pPr marL="381000" indent="-381000" eaLnBrk="1" latinLnBrk="1" hangingPunct="1">
              <a:lnSpc>
                <a:spcPct val="90000"/>
              </a:lnSpc>
            </a:pPr>
            <a:endParaRPr lang="en-US" altLang="zh-CN" b="1" dirty="0" smtClean="0">
              <a:solidFill>
                <a:srgbClr val="003399"/>
              </a:solidFill>
            </a:endParaRPr>
          </a:p>
          <a:p>
            <a:pPr marL="381000" indent="-381000" eaLnBrk="1" latinLnBrk="1" hangingPunct="1">
              <a:lnSpc>
                <a:spcPct val="90000"/>
              </a:lnSpc>
            </a:pPr>
            <a:endParaRPr lang="en-US" altLang="zh-CN" b="1" dirty="0">
              <a:solidFill>
                <a:srgbClr val="003399"/>
              </a:solidFill>
            </a:endParaRPr>
          </a:p>
          <a:p>
            <a:pPr marL="381000" indent="-381000" eaLnBrk="1" latinLnBrk="1" hangingPunct="1">
              <a:lnSpc>
                <a:spcPct val="90000"/>
              </a:lnSpc>
            </a:pPr>
            <a:endParaRPr lang="en-US" altLang="zh-CN" b="1" dirty="0" smtClean="0">
              <a:solidFill>
                <a:srgbClr val="003399"/>
              </a:solidFill>
            </a:endParaRPr>
          </a:p>
          <a:p>
            <a:pPr marL="381000" indent="-381000" eaLnBrk="1" latinLnBrk="1" hangingPunct="1">
              <a:lnSpc>
                <a:spcPct val="90000"/>
              </a:lnSpc>
            </a:pPr>
            <a:endParaRPr lang="en-US" altLang="zh-CN" b="1" dirty="0">
              <a:solidFill>
                <a:srgbClr val="003399"/>
              </a:solidFill>
            </a:endParaRPr>
          </a:p>
          <a:p>
            <a:pPr marL="381000" indent="-381000" eaLnBrk="1" latinLnBrk="1" hangingPunct="1">
              <a:lnSpc>
                <a:spcPct val="90000"/>
              </a:lnSpc>
            </a:pPr>
            <a:endParaRPr lang="en-US" altLang="zh-CN" b="1" dirty="0" smtClean="0">
              <a:solidFill>
                <a:srgbClr val="003399"/>
              </a:solidFill>
            </a:endParaRPr>
          </a:p>
          <a:p>
            <a:pPr marL="381000" indent="-381000" eaLnBrk="1" latinLnBrk="1" hangingPunct="1">
              <a:lnSpc>
                <a:spcPct val="90000"/>
              </a:lnSpc>
            </a:pPr>
            <a:endParaRPr lang="en-US" altLang="zh-CN" b="1" dirty="0">
              <a:solidFill>
                <a:srgbClr val="00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4347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AC48698C-7AB0-4B73-BEFA-CBE916B28F4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Signal </a:t>
            </a: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Handling—Linux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例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CD34EDDB-3CB5-4CB4-BC8F-3E5E2EB2018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057275"/>
            <a:ext cx="7764463" cy="5233988"/>
          </a:xfrm>
        </p:spPr>
        <p:txBody>
          <a:bodyPr/>
          <a:lstStyle/>
          <a:p>
            <a:pPr marL="381000" indent="-381000" eaLnBrk="1" latinLnBrk="1" hangingPunct="1">
              <a:lnSpc>
                <a:spcPct val="90000"/>
              </a:lnSpc>
            </a:pPr>
            <a:r>
              <a:rPr lang="zh-CN" altLang="en-US" sz="2400" dirty="0">
                <a:solidFill>
                  <a:srgbClr val="000000"/>
                </a:solidFill>
              </a:rPr>
              <a:t>每个线程能按照自己的设定的方式处理信号</a:t>
            </a:r>
            <a:r>
              <a:rPr lang="zh-CN" altLang="en-US" sz="2400" dirty="0" smtClean="0">
                <a:solidFill>
                  <a:srgbClr val="000000"/>
                </a:solidFill>
              </a:rPr>
              <a:t>吗？</a:t>
            </a:r>
            <a:endParaRPr lang="en-US" altLang="zh-CN" sz="2000" dirty="0" smtClean="0"/>
          </a:p>
          <a:p>
            <a:pPr marL="781050" lvl="1" indent="-381000" eaLnBrk="1" latinLnBrk="1" hangingPunct="1">
              <a:lnSpc>
                <a:spcPct val="90000"/>
              </a:lnSpc>
            </a:pPr>
            <a:r>
              <a:rPr lang="zh-CN" altLang="en-US" sz="2000" dirty="0"/>
              <a:t>所有线程共享进程的</a:t>
            </a:r>
            <a:r>
              <a:rPr lang="en-US" altLang="zh-CN" sz="2000" dirty="0"/>
              <a:t>signal action</a:t>
            </a:r>
          </a:p>
          <a:p>
            <a:pPr marL="781050" lvl="1" indent="-381000" eaLnBrk="1" latinLnBrk="1" hangingPunct="1">
              <a:lnSpc>
                <a:spcPct val="90000"/>
              </a:lnSpc>
            </a:pPr>
            <a:r>
              <a:rPr lang="zh-CN" altLang="en-US" sz="2000" dirty="0"/>
              <a:t>不能调用</a:t>
            </a:r>
            <a:r>
              <a:rPr lang="en-US" altLang="zh-CN" sz="2000" dirty="0"/>
              <a:t>signal</a:t>
            </a:r>
            <a:r>
              <a:rPr lang="zh-CN" altLang="en-US" sz="2000" dirty="0"/>
              <a:t>（</a:t>
            </a:r>
            <a:r>
              <a:rPr lang="en-US" altLang="zh-CN" sz="2000" dirty="0" err="1"/>
              <a:t>sigaction</a:t>
            </a:r>
            <a:r>
              <a:rPr lang="zh-CN" altLang="en-US" sz="2000" dirty="0"/>
              <a:t>）指定单个线程的信号处理方式</a:t>
            </a:r>
            <a:endParaRPr lang="en-US" altLang="zh-CN" sz="2000" dirty="0"/>
          </a:p>
          <a:p>
            <a:pPr marL="781050" lvl="1" indent="-381000" eaLnBrk="1" latinLnBrk="1" hangingPunct="1">
              <a:lnSpc>
                <a:spcPct val="90000"/>
              </a:lnSpc>
            </a:pPr>
            <a:r>
              <a:rPr lang="zh-CN" altLang="en-US" sz="2000" dirty="0" smtClean="0"/>
              <a:t>因此，</a:t>
            </a:r>
            <a:r>
              <a:rPr lang="zh-CN" altLang="en-US" sz="2000" dirty="0">
                <a:solidFill>
                  <a:srgbClr val="000000"/>
                </a:solidFill>
              </a:rPr>
              <a:t>每个</a:t>
            </a:r>
            <a:r>
              <a:rPr lang="zh-CN" altLang="en-US" sz="2000" dirty="0" smtClean="0">
                <a:solidFill>
                  <a:srgbClr val="000000"/>
                </a:solidFill>
              </a:rPr>
              <a:t>线程</a:t>
            </a:r>
            <a:r>
              <a:rPr lang="zh-CN" altLang="en-US" sz="2000" b="1" dirty="0" smtClean="0">
                <a:solidFill>
                  <a:srgbClr val="C00000"/>
                </a:solidFill>
              </a:rPr>
              <a:t>不能</a:t>
            </a:r>
            <a:r>
              <a:rPr lang="zh-CN" altLang="en-US" sz="2000" dirty="0">
                <a:solidFill>
                  <a:srgbClr val="000000"/>
                </a:solidFill>
              </a:rPr>
              <a:t>按照自己的设定的方式处理信号</a:t>
            </a:r>
            <a:endParaRPr lang="en-US" altLang="zh-CN" sz="2000" dirty="0"/>
          </a:p>
          <a:p>
            <a:pPr marL="381000" indent="-381000" eaLnBrk="1" latinLnBrk="1" hangingPunct="1">
              <a:lnSpc>
                <a:spcPct val="90000"/>
              </a:lnSpc>
            </a:pPr>
            <a:endParaRPr lang="en-US" altLang="zh-CN" dirty="0"/>
          </a:p>
          <a:p>
            <a:pPr marL="381000" indent="-381000" eaLnBrk="1" latinLnBrk="1" hangingPunct="1">
              <a:lnSpc>
                <a:spcPct val="90000"/>
              </a:lnSpc>
            </a:pPr>
            <a:endParaRPr lang="en-US" altLang="zh-CN" b="1" dirty="0">
              <a:solidFill>
                <a:srgbClr val="000000"/>
              </a:solidFill>
            </a:endParaRPr>
          </a:p>
          <a:p>
            <a:pPr marL="381000" indent="-381000" eaLnBrk="1" latinLnBrk="1" hangingPunct="1">
              <a:lnSpc>
                <a:spcPct val="90000"/>
              </a:lnSpc>
            </a:pPr>
            <a:endParaRPr lang="en-US" altLang="zh-CN" b="1" dirty="0" smtClean="0">
              <a:solidFill>
                <a:srgbClr val="003399"/>
              </a:solidFill>
            </a:endParaRPr>
          </a:p>
          <a:p>
            <a:pPr marL="381000" indent="-381000" eaLnBrk="1" latinLnBrk="1" hangingPunct="1">
              <a:lnSpc>
                <a:spcPct val="90000"/>
              </a:lnSpc>
            </a:pPr>
            <a:endParaRPr lang="en-US" altLang="zh-CN" b="1" dirty="0">
              <a:solidFill>
                <a:srgbClr val="003399"/>
              </a:solidFill>
            </a:endParaRPr>
          </a:p>
          <a:p>
            <a:pPr marL="381000" indent="-381000" eaLnBrk="1" latinLnBrk="1" hangingPunct="1">
              <a:lnSpc>
                <a:spcPct val="90000"/>
              </a:lnSpc>
            </a:pPr>
            <a:endParaRPr lang="en-US" altLang="zh-CN" b="1" dirty="0" smtClean="0">
              <a:solidFill>
                <a:srgbClr val="003399"/>
              </a:solidFill>
            </a:endParaRPr>
          </a:p>
          <a:p>
            <a:pPr marL="381000" indent="-381000" eaLnBrk="1" latinLnBrk="1" hangingPunct="1">
              <a:lnSpc>
                <a:spcPct val="90000"/>
              </a:lnSpc>
            </a:pPr>
            <a:endParaRPr lang="en-US" altLang="zh-CN" b="1" dirty="0">
              <a:solidFill>
                <a:srgbClr val="003399"/>
              </a:solidFill>
            </a:endParaRPr>
          </a:p>
          <a:p>
            <a:pPr marL="381000" indent="-381000" eaLnBrk="1" latinLnBrk="1" hangingPunct="1">
              <a:lnSpc>
                <a:spcPct val="90000"/>
              </a:lnSpc>
            </a:pPr>
            <a:endParaRPr lang="en-US" altLang="zh-CN" b="1" dirty="0" smtClean="0">
              <a:solidFill>
                <a:srgbClr val="003399"/>
              </a:solidFill>
            </a:endParaRPr>
          </a:p>
          <a:p>
            <a:pPr marL="381000" indent="-381000" eaLnBrk="1" latinLnBrk="1" hangingPunct="1">
              <a:lnSpc>
                <a:spcPct val="90000"/>
              </a:lnSpc>
            </a:pPr>
            <a:endParaRPr lang="en-US" altLang="zh-CN" b="1" dirty="0">
              <a:solidFill>
                <a:srgbClr val="00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9243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E1FDD443-BD37-4140-A104-033E41AEE4B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171575" y="417513"/>
            <a:ext cx="7235825" cy="844550"/>
          </a:xfrm>
        </p:spPr>
        <p:txBody>
          <a:bodyPr/>
          <a:lstStyle/>
          <a:p>
            <a:pPr>
              <a:defRPr/>
            </a:pPr>
            <a:r>
              <a:rPr lang="en-US" altLang="zh-CN" sz="4000">
                <a:effectLst>
                  <a:outerShdw blurRad="38100" dist="38100" dir="2700000" algn="tl">
                    <a:srgbClr val="C0C0C0"/>
                  </a:outerShdw>
                </a:effectLst>
              </a:rPr>
              <a:t>Thread pools</a:t>
            </a:r>
          </a:p>
        </p:txBody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026AFC62-0D76-4D97-A71A-5EF503B05A0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047750" y="1724025"/>
            <a:ext cx="7553325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/>
              <a:t>Especially used on the server, such as web server</a:t>
            </a:r>
          </a:p>
          <a:p>
            <a:pPr lvl="1">
              <a:lnSpc>
                <a:spcPct val="90000"/>
              </a:lnSpc>
            </a:pPr>
            <a:r>
              <a:rPr lang="en-US" altLang="zh-CN" sz="2400"/>
              <a:t>When a request comes, create a thread for it , and discarded once it has completed its work.</a:t>
            </a:r>
          </a:p>
          <a:p>
            <a:pPr lvl="2">
              <a:lnSpc>
                <a:spcPct val="90000"/>
              </a:lnSpc>
            </a:pPr>
            <a:r>
              <a:rPr lang="en-US" altLang="zh-CN" sz="2400"/>
              <a:t> problems</a:t>
            </a:r>
          </a:p>
          <a:p>
            <a:pPr lvl="3">
              <a:lnSpc>
                <a:spcPct val="90000"/>
              </a:lnSpc>
            </a:pPr>
            <a:r>
              <a:rPr lang="en-US" altLang="zh-CN" sz="2400"/>
              <a:t>waste time, inefficient</a:t>
            </a:r>
          </a:p>
          <a:p>
            <a:pPr lvl="3">
              <a:lnSpc>
                <a:spcPct val="90000"/>
              </a:lnSpc>
            </a:pPr>
            <a:r>
              <a:rPr lang="en-US" altLang="zh-CN" sz="2400"/>
              <a:t>unlimited threads could exhaust systems resources.</a:t>
            </a:r>
          </a:p>
          <a:p>
            <a:pPr lvl="1">
              <a:lnSpc>
                <a:spcPct val="90000"/>
              </a:lnSpc>
            </a:pPr>
            <a:r>
              <a:rPr lang="en-US" altLang="zh-CN" sz="2400"/>
              <a:t>Solution</a:t>
            </a:r>
          </a:p>
          <a:p>
            <a:pPr lvl="2">
              <a:lnSpc>
                <a:spcPct val="90000"/>
              </a:lnSpc>
            </a:pPr>
            <a:r>
              <a:rPr lang="en-US" altLang="zh-CN" sz="2400"/>
              <a:t> thread pools</a:t>
            </a:r>
          </a:p>
        </p:txBody>
      </p:sp>
      <p:sp>
        <p:nvSpPr>
          <p:cNvPr id="72708" name="文本框 1">
            <a:extLst>
              <a:ext uri="{FF2B5EF4-FFF2-40B4-BE49-F238E27FC236}">
                <a16:creationId xmlns:a16="http://schemas.microsoft.com/office/drawing/2014/main" id="{3D690B7B-8E59-4FAF-A109-C3F5E2B183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18425" y="5703888"/>
            <a:ext cx="1143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/>
              <a:t>抓壮丁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22F1BFB1-A3FA-42E2-8BE5-C9961FE972F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Thread Pools</a:t>
            </a:r>
          </a:p>
        </p:txBody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6C33A129-1D1D-48E8-853F-AC44AE56F06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282700"/>
            <a:ext cx="6816725" cy="4926013"/>
          </a:xfrm>
        </p:spPr>
        <p:txBody>
          <a:bodyPr/>
          <a:lstStyle/>
          <a:p>
            <a:r>
              <a:rPr lang="zh-CN" altLang="en-US" sz="2400" dirty="0"/>
              <a:t>Create a number of threads in a pool where they await work</a:t>
            </a:r>
          </a:p>
          <a:p>
            <a:r>
              <a:rPr lang="zh-CN" altLang="en-US" sz="2400" dirty="0"/>
              <a:t>Advantages:</a:t>
            </a:r>
          </a:p>
          <a:p>
            <a:pPr lvl="1"/>
            <a:r>
              <a:rPr lang="zh-CN" altLang="en-US" sz="2400" dirty="0"/>
              <a:t>Usually slightly faster to service a request with an existing thread than create a new thread</a:t>
            </a:r>
          </a:p>
          <a:p>
            <a:pPr lvl="1"/>
            <a:r>
              <a:rPr lang="zh-CN" altLang="en-US" sz="2400" dirty="0"/>
              <a:t>Allows the number of threads in the application(s) to be bound to the size of the pool</a:t>
            </a:r>
          </a:p>
          <a:p>
            <a:endParaRPr lang="zh-CN" altLang="en-US" sz="2400" dirty="0"/>
          </a:p>
          <a:p>
            <a:r>
              <a:rPr lang="zh-CN" altLang="en-US" sz="2000" dirty="0"/>
              <a:t>抓壮丁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5802B4D1-C664-40CD-96DA-26D5B4BE253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Thread Specific Data</a:t>
            </a:r>
          </a:p>
        </p:txBody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07C1A898-C5D3-43F6-88A2-8F0A8F73EA5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282700"/>
            <a:ext cx="7004050" cy="4430713"/>
          </a:xfrm>
        </p:spPr>
        <p:txBody>
          <a:bodyPr/>
          <a:lstStyle/>
          <a:p>
            <a:r>
              <a:rPr lang="en-US" altLang="zh-CN" sz="2400" dirty="0">
                <a:solidFill>
                  <a:srgbClr val="003399"/>
                </a:solidFill>
              </a:rPr>
              <a:t>Threads share the data of the process they belong to</a:t>
            </a:r>
            <a:r>
              <a:rPr lang="en-US" altLang="zh-CN" sz="2400" dirty="0"/>
              <a:t>  </a:t>
            </a:r>
          </a:p>
          <a:p>
            <a:endParaRPr lang="en-US" altLang="zh-CN" sz="2400" dirty="0"/>
          </a:p>
          <a:p>
            <a:r>
              <a:rPr lang="en-US" altLang="zh-CN" sz="2400" dirty="0"/>
              <a:t>Allows </a:t>
            </a:r>
            <a:r>
              <a:rPr lang="en-US" altLang="zh-CN" sz="2400" dirty="0">
                <a:solidFill>
                  <a:srgbClr val="7030A0"/>
                </a:solidFill>
              </a:rPr>
              <a:t>each thread </a:t>
            </a:r>
            <a:r>
              <a:rPr lang="en-US" altLang="zh-CN" sz="2400" dirty="0"/>
              <a:t>to </a:t>
            </a:r>
            <a:r>
              <a:rPr lang="en-US" altLang="zh-CN" sz="2400" dirty="0">
                <a:solidFill>
                  <a:srgbClr val="FF0000"/>
                </a:solidFill>
              </a:rPr>
              <a:t>have its own copy </a:t>
            </a:r>
            <a:r>
              <a:rPr lang="en-US" altLang="zh-CN" sz="2400" dirty="0"/>
              <a:t>of data</a:t>
            </a:r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Useful </a:t>
            </a:r>
            <a:r>
              <a:rPr lang="en-US" altLang="zh-CN" sz="2400" dirty="0"/>
              <a:t>when you do not have control over the thread creation process (i.e., </a:t>
            </a:r>
            <a:r>
              <a:rPr lang="en-US" altLang="zh-CN" sz="2400" dirty="0">
                <a:solidFill>
                  <a:srgbClr val="003399"/>
                </a:solidFill>
              </a:rPr>
              <a:t>when using a thread pool</a:t>
            </a:r>
            <a:r>
              <a:rPr lang="en-US" altLang="zh-CN" sz="2400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0D8D7692-9024-4930-8BD5-7F06DBC1D91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Scheduler Activations</a:t>
            </a:r>
          </a:p>
        </p:txBody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DD048039-56CE-4ACA-973F-9FCDD523854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59293" y="1282700"/>
            <a:ext cx="8336132" cy="4445000"/>
          </a:xfrm>
        </p:spPr>
        <p:txBody>
          <a:bodyPr/>
          <a:lstStyle/>
          <a:p>
            <a:r>
              <a:rPr lang="en-US" altLang="zh-CN" sz="2400" dirty="0"/>
              <a:t>Both</a:t>
            </a:r>
            <a:r>
              <a:rPr lang="en-US" altLang="zh-CN" sz="2400" dirty="0">
                <a:solidFill>
                  <a:srgbClr val="FF3300"/>
                </a:solidFill>
              </a:rPr>
              <a:t> M:M</a:t>
            </a:r>
            <a:r>
              <a:rPr lang="en-US" altLang="zh-CN" sz="2400" dirty="0"/>
              <a:t> and </a:t>
            </a:r>
            <a:r>
              <a:rPr lang="en-US" altLang="zh-CN" sz="2400" dirty="0">
                <a:solidFill>
                  <a:srgbClr val="006600"/>
                </a:solidFill>
              </a:rPr>
              <a:t>Two-level models </a:t>
            </a:r>
            <a:r>
              <a:rPr lang="en-US" altLang="zh-CN" sz="2400" dirty="0"/>
              <a:t>require communication to maintain </a:t>
            </a:r>
            <a:r>
              <a:rPr lang="en-US" altLang="zh-CN" sz="2400" dirty="0">
                <a:solidFill>
                  <a:srgbClr val="FF0000"/>
                </a:solidFill>
              </a:rPr>
              <a:t>the appropriate number </a:t>
            </a:r>
            <a:r>
              <a:rPr lang="en-US" altLang="zh-CN" sz="2400" dirty="0"/>
              <a:t>of kernel threads allocated to the </a:t>
            </a:r>
            <a:r>
              <a:rPr lang="en-US" altLang="zh-CN" sz="2400" dirty="0">
                <a:solidFill>
                  <a:srgbClr val="FF0000"/>
                </a:solidFill>
              </a:rPr>
              <a:t>application</a:t>
            </a:r>
          </a:p>
          <a:p>
            <a:r>
              <a:rPr lang="en-US" altLang="zh-CN" sz="2400" dirty="0"/>
              <a:t>Scheduler activations provide </a:t>
            </a:r>
            <a:r>
              <a:rPr lang="en-US" altLang="zh-CN" sz="2400" b="1" dirty="0" err="1"/>
              <a:t>upcalls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-- </a:t>
            </a:r>
            <a:r>
              <a:rPr lang="en-US" altLang="zh-CN" sz="2400" dirty="0"/>
              <a:t>a </a:t>
            </a:r>
            <a:r>
              <a:rPr lang="en-US" altLang="zh-CN" sz="2400" dirty="0" smtClean="0"/>
              <a:t>communication </a:t>
            </a:r>
            <a:r>
              <a:rPr lang="en-US" altLang="zh-CN" sz="2400" dirty="0"/>
              <a:t>mechanism </a:t>
            </a:r>
            <a:r>
              <a:rPr lang="en-US" altLang="zh-CN" sz="2400" b="1" dirty="0"/>
              <a:t>from the kernel to the thread library</a:t>
            </a:r>
          </a:p>
          <a:p>
            <a:r>
              <a:rPr lang="en-US" altLang="zh-CN" sz="2400" dirty="0"/>
              <a:t>This communication allows </a:t>
            </a:r>
            <a:r>
              <a:rPr lang="en-US" altLang="zh-CN" sz="2400" dirty="0">
                <a:solidFill>
                  <a:srgbClr val="FF0000"/>
                </a:solidFill>
              </a:rPr>
              <a:t>an application to maintain the correct number kernel threads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23BEF2E9-AC46-4B7F-B3ED-547D6BB8538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Operating-System Examples</a:t>
            </a:r>
          </a:p>
        </p:txBody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8F76EBB0-2FB8-4905-8DFC-859E5CD606E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sz="2400"/>
              <a:t>Windows XP Threads</a:t>
            </a:r>
          </a:p>
          <a:p>
            <a:endParaRPr lang="zh-CN" altLang="en-US" sz="2400"/>
          </a:p>
          <a:p>
            <a:r>
              <a:rPr lang="zh-CN" altLang="en-US" sz="2400"/>
              <a:t>Linux Threads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  <p:tag name="PROBLEMHASREMARK" val="True"/>
  <p:tag name="PROBLEMREMARK" val="D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Board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p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Warning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  <p:tag name="PROBLEMREMARK" val="A"/>
  <p:tag name="PROBLEMHASREMARK" val="Tru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Board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p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Warnin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heme/theme1.xml><?xml version="1.0" encoding="utf-8"?>
<a:theme xmlns:a="http://schemas.openxmlformats.org/drawingml/2006/main" name="os-w-java">
  <a:themeElements>
    <a:clrScheme name="">
      <a:dk1>
        <a:srgbClr val="000000"/>
      </a:dk1>
      <a:lt1>
        <a:srgbClr val="FFFF99"/>
      </a:lt1>
      <a:dk2>
        <a:srgbClr val="CC3300"/>
      </a:dk2>
      <a:lt2>
        <a:srgbClr val="666699"/>
      </a:lt2>
      <a:accent1>
        <a:srgbClr val="FFCCCC"/>
      </a:accent1>
      <a:accent2>
        <a:srgbClr val="CCCC00"/>
      </a:accent2>
      <a:accent3>
        <a:srgbClr val="FFFFCA"/>
      </a:accent3>
      <a:accent4>
        <a:srgbClr val="000000"/>
      </a:accent4>
      <a:accent5>
        <a:srgbClr val="FFE2E2"/>
      </a:accent5>
      <a:accent6>
        <a:srgbClr val="B9B900"/>
      </a:accent6>
      <a:hlink>
        <a:srgbClr val="FF9900"/>
      </a:hlink>
      <a:folHlink>
        <a:srgbClr val="FF9933"/>
      </a:folHlink>
    </a:clrScheme>
    <a:fontScheme name="os-w-java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os-w-java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w-java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w-java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s-w-java">
  <a:themeElements>
    <a:clrScheme name="">
      <a:dk1>
        <a:srgbClr val="000000"/>
      </a:dk1>
      <a:lt1>
        <a:srgbClr val="FFFF99"/>
      </a:lt1>
      <a:dk2>
        <a:srgbClr val="CC3300"/>
      </a:dk2>
      <a:lt2>
        <a:srgbClr val="666699"/>
      </a:lt2>
      <a:accent1>
        <a:srgbClr val="FFCCCC"/>
      </a:accent1>
      <a:accent2>
        <a:srgbClr val="CCCC00"/>
      </a:accent2>
      <a:accent3>
        <a:srgbClr val="FFFFCA"/>
      </a:accent3>
      <a:accent4>
        <a:srgbClr val="000000"/>
      </a:accent4>
      <a:accent5>
        <a:srgbClr val="FFE2E2"/>
      </a:accent5>
      <a:accent6>
        <a:srgbClr val="B9B900"/>
      </a:accent6>
      <a:hlink>
        <a:srgbClr val="FF9900"/>
      </a:hlink>
      <a:folHlink>
        <a:srgbClr val="FF9933"/>
      </a:folHlink>
    </a:clrScheme>
    <a:fontScheme name="1_os-w-java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1_os-w-java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s-w-java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s-w-java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Settings\mt\Application Data\Microsoft\Templates\os-w-java.pot</Template>
  <TotalTime>3380</TotalTime>
  <Pages>0</Pages>
  <Words>9588</Words>
  <Characters>0</Characters>
  <Application>Microsoft Office PowerPoint</Application>
  <DocSecurity>0</DocSecurity>
  <PresentationFormat>全屏显示(4:3)</PresentationFormat>
  <Lines>0</Lines>
  <Paragraphs>1195</Paragraphs>
  <Slides>106</Slides>
  <Notes>0</Notes>
  <HiddenSlides>23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106</vt:i4>
      </vt:variant>
    </vt:vector>
  </HeadingPairs>
  <TitlesOfParts>
    <vt:vector size="118" baseType="lpstr">
      <vt:lpstr>Arial Unicode MS</vt:lpstr>
      <vt:lpstr>Helvetica Neue</vt:lpstr>
      <vt:lpstr>Microsoft Yahei</vt:lpstr>
      <vt:lpstr>Monotype Sorts</vt:lpstr>
      <vt:lpstr>宋体</vt:lpstr>
      <vt:lpstr>Arial</vt:lpstr>
      <vt:lpstr>Helvetica</vt:lpstr>
      <vt:lpstr>Times New Roman</vt:lpstr>
      <vt:lpstr>Webdings</vt:lpstr>
      <vt:lpstr>Wingdings</vt:lpstr>
      <vt:lpstr>os-w-java</vt:lpstr>
      <vt:lpstr>1_os-w-java</vt:lpstr>
      <vt:lpstr>Chapter 4:  Threads</vt:lpstr>
      <vt:lpstr>Chapter 4: Threads</vt:lpstr>
      <vt:lpstr>PowerPoint 演示文稿</vt:lpstr>
      <vt:lpstr>Single and Multithreaded Processes(fig.4.1)</vt:lpstr>
      <vt:lpstr>进程与线程</vt:lpstr>
      <vt:lpstr>PowerPoint 演示文稿</vt:lpstr>
      <vt:lpstr>PowerPoint 演示文稿</vt:lpstr>
      <vt:lpstr>Why separate register set and stack？</vt:lpstr>
      <vt:lpstr>Why threads?</vt:lpstr>
      <vt:lpstr>Why threads</vt:lpstr>
      <vt:lpstr>Why threads</vt:lpstr>
      <vt:lpstr>Why threads</vt:lpstr>
      <vt:lpstr>Why threads</vt:lpstr>
      <vt:lpstr>threads</vt:lpstr>
      <vt:lpstr>threads</vt:lpstr>
      <vt:lpstr>Thread States（Java） </vt:lpstr>
      <vt:lpstr>Thread States （Java）</vt:lpstr>
      <vt:lpstr>Java Thread States </vt:lpstr>
      <vt:lpstr>PowerPoint 演示文稿</vt:lpstr>
      <vt:lpstr>Thread vs. Process</vt:lpstr>
      <vt:lpstr>Thread vs. Process</vt:lpstr>
      <vt:lpstr>Benefits (Why thread?)</vt:lpstr>
      <vt:lpstr>4.2 Multithreading Models</vt:lpstr>
      <vt:lpstr>PowerPoint 演示文稿</vt:lpstr>
      <vt:lpstr>PowerPoint 演示文稿</vt:lpstr>
      <vt:lpstr>PowerPoint 演示文稿</vt:lpstr>
      <vt:lpstr>User Threads</vt:lpstr>
      <vt:lpstr>User Threads</vt:lpstr>
      <vt:lpstr>Kernel Threads</vt:lpstr>
      <vt:lpstr>Kernel Threads</vt:lpstr>
      <vt:lpstr>讨论</vt:lpstr>
      <vt:lpstr>讨论(Cont.)</vt:lpstr>
      <vt:lpstr>如何映射：将用户线程映射到核心线程？</vt:lpstr>
      <vt:lpstr>如何映射：将用户线程映射到核心线程？</vt:lpstr>
      <vt:lpstr>PowerPoint 演示文稿</vt:lpstr>
      <vt:lpstr>Multithreading Models</vt:lpstr>
      <vt:lpstr>4.2.1 Many-to-One Model</vt:lpstr>
      <vt:lpstr>Many-to-One</vt:lpstr>
      <vt:lpstr>4.2.2 One-to-one Model</vt:lpstr>
      <vt:lpstr>One-to-One</vt:lpstr>
      <vt:lpstr>4.2.3 Many-to-Many Model</vt:lpstr>
      <vt:lpstr>Many-to-Many Model</vt:lpstr>
      <vt:lpstr>Two-level Model</vt:lpstr>
      <vt:lpstr>Two-level Model</vt:lpstr>
      <vt:lpstr>PowerPoint 演示文稿</vt:lpstr>
      <vt:lpstr>PowerPoint 演示文稿</vt:lpstr>
      <vt:lpstr>讨论</vt:lpstr>
      <vt:lpstr>讨论（Cont.）</vt:lpstr>
      <vt:lpstr>讨论</vt:lpstr>
      <vt:lpstr>讨论（Cont.）</vt:lpstr>
      <vt:lpstr>4.3 Thread libraries</vt:lpstr>
      <vt:lpstr>Three primary thread libraries</vt:lpstr>
      <vt:lpstr>Pthreads</vt:lpstr>
      <vt:lpstr>Pthreads</vt:lpstr>
      <vt:lpstr>初识线程--Eaxmple of pthread1—P133</vt:lpstr>
      <vt:lpstr>Eaxmple of pthread1—P133 (Cont.)</vt:lpstr>
      <vt:lpstr>自学：关于线程属性：pthread_attr_t</vt:lpstr>
      <vt:lpstr>自学：线程属性： detachstate</vt:lpstr>
      <vt:lpstr>自学：线程属性： detachstate</vt:lpstr>
      <vt:lpstr>自学：线程属性： detachstate</vt:lpstr>
      <vt:lpstr>Eaxmple of pthread—线程共享进程代码</vt:lpstr>
      <vt:lpstr>Eaxmple of pthread1—线程共享进程变量</vt:lpstr>
      <vt:lpstr>Eaxmple of pthread1—P133 (Cont.)</vt:lpstr>
      <vt:lpstr>Eaxmple of pthread—join的作用</vt:lpstr>
      <vt:lpstr>Eaxmple of pthread--join</vt:lpstr>
      <vt:lpstr>主线程（进程）退出对子线程的影响</vt:lpstr>
      <vt:lpstr>Eaxmple of pthread—共享主线程资源？</vt:lpstr>
      <vt:lpstr>Eaxmple of pthread1—共享主线程资源？</vt:lpstr>
      <vt:lpstr>Eaxmple of pthread--2  (P148)</vt:lpstr>
      <vt:lpstr>Eaxmple of pthread2  (P148) (Cont.)</vt:lpstr>
      <vt:lpstr>Eaxmple of pthread3--再谈join  </vt:lpstr>
      <vt:lpstr>Eaxmple of pthread3 (Cont.) </vt:lpstr>
      <vt:lpstr>Eaxmple of pthread3  </vt:lpstr>
      <vt:lpstr>Win32 Threads</vt:lpstr>
      <vt:lpstr>自学：Java Threads</vt:lpstr>
      <vt:lpstr>Java Thread States </vt:lpstr>
      <vt:lpstr>Java Thread Management</vt:lpstr>
      <vt:lpstr>Extending the Thread Class</vt:lpstr>
      <vt:lpstr>Creating the Thread</vt:lpstr>
      <vt:lpstr>The Runnable Interface</vt:lpstr>
      <vt:lpstr>Implementing the Runnable Interface</vt:lpstr>
      <vt:lpstr>Creating the Thread</vt:lpstr>
      <vt:lpstr>Producer Consumer Problem</vt:lpstr>
      <vt:lpstr>Producer Thread</vt:lpstr>
      <vt:lpstr>Consumer Thread</vt:lpstr>
      <vt:lpstr>4.4 Threading Issues</vt:lpstr>
      <vt:lpstr>Semantics of fork()</vt:lpstr>
      <vt:lpstr>Semantics of exec()</vt:lpstr>
      <vt:lpstr>Thread Cancellation</vt:lpstr>
      <vt:lpstr>Signal Handling</vt:lpstr>
      <vt:lpstr>Signal Handling—Linux例</vt:lpstr>
      <vt:lpstr>Signal Handling—Linux例</vt:lpstr>
      <vt:lpstr>Signal Handling—Linux例</vt:lpstr>
      <vt:lpstr>Signal Handling—Linux例</vt:lpstr>
      <vt:lpstr>Thread pools</vt:lpstr>
      <vt:lpstr>Thread Pools</vt:lpstr>
      <vt:lpstr>Thread Specific Data</vt:lpstr>
      <vt:lpstr>Scheduler Activations</vt:lpstr>
      <vt:lpstr>Operating-System Examples</vt:lpstr>
      <vt:lpstr>Windows XP Threads</vt:lpstr>
      <vt:lpstr>Linux Threads</vt:lpstr>
      <vt:lpstr>实验2--hints</vt:lpstr>
      <vt:lpstr>实验2--hints（Cont.）</vt:lpstr>
      <vt:lpstr>实验2--hints（Cont.）</vt:lpstr>
      <vt:lpstr>课后复习题</vt:lpstr>
      <vt:lpstr>End of Chapter 4</vt:lpstr>
    </vt:vector>
  </TitlesOfParts>
  <Manager/>
  <Company>Lucent Technologies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 5.01</dc:title>
  <dc:subject/>
  <dc:creator>Marilyn Turnamian</dc:creator>
  <cp:keywords/>
  <dc:description/>
  <cp:lastModifiedBy>han</cp:lastModifiedBy>
  <cp:revision>823</cp:revision>
  <cp:lastPrinted>2001-06-14T14:23:12Z</cp:lastPrinted>
  <dcterms:created xsi:type="dcterms:W3CDTF">1999-07-15T18:20:03Z</dcterms:created>
  <dcterms:modified xsi:type="dcterms:W3CDTF">2024-01-07T08:38:41Z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2052-9.1.0.5218</vt:lpwstr>
  </property>
</Properties>
</file>